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bin" ContentType="application/vnd.openxmlformats-officedocument.oleObject"/>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7"/>
  </p:notesMasterIdLst>
  <p:sldIdLst>
    <p:sldId id="257" r:id="rId2"/>
    <p:sldId id="258" r:id="rId3"/>
    <p:sldId id="259" r:id="rId4"/>
    <p:sldId id="260" r:id="rId5"/>
    <p:sldId id="305" r:id="rId6"/>
    <p:sldId id="262" r:id="rId7"/>
    <p:sldId id="266" r:id="rId8"/>
    <p:sldId id="267" r:id="rId9"/>
    <p:sldId id="268" r:id="rId10"/>
    <p:sldId id="269" r:id="rId11"/>
    <p:sldId id="270" r:id="rId12"/>
    <p:sldId id="271" r:id="rId13"/>
    <p:sldId id="272" r:id="rId14"/>
    <p:sldId id="275" r:id="rId15"/>
    <p:sldId id="277" r:id="rId16"/>
    <p:sldId id="278" r:id="rId17"/>
    <p:sldId id="279" r:id="rId18"/>
    <p:sldId id="280" r:id="rId19"/>
    <p:sldId id="281" r:id="rId20"/>
    <p:sldId id="306" r:id="rId21"/>
    <p:sldId id="282" r:id="rId22"/>
    <p:sldId id="283" r:id="rId23"/>
    <p:sldId id="307" r:id="rId24"/>
    <p:sldId id="286" r:id="rId25"/>
    <p:sldId id="287" r:id="rId26"/>
    <p:sldId id="288" r:id="rId27"/>
    <p:sldId id="289" r:id="rId28"/>
    <p:sldId id="290" r:id="rId29"/>
    <p:sldId id="291" r:id="rId30"/>
    <p:sldId id="292" r:id="rId31"/>
    <p:sldId id="293" r:id="rId32"/>
    <p:sldId id="295" r:id="rId33"/>
    <p:sldId id="308" r:id="rId34"/>
    <p:sldId id="296" r:id="rId35"/>
    <p:sldId id="297" r:id="rId36"/>
    <p:sldId id="298" r:id="rId37"/>
    <p:sldId id="299" r:id="rId38"/>
    <p:sldId id="276" r:id="rId39"/>
    <p:sldId id="300" r:id="rId40"/>
    <p:sldId id="301" r:id="rId41"/>
    <p:sldId id="309" r:id="rId42"/>
    <p:sldId id="310" r:id="rId43"/>
    <p:sldId id="311" r:id="rId44"/>
    <p:sldId id="263" r:id="rId45"/>
    <p:sldId id="264" r:id="rId46"/>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4" d="100"/>
          <a:sy n="84" d="100"/>
        </p:scale>
        <p:origin x="-1152" y="-7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F8DE4D1-7556-4C57-9F38-0FBD021D7F95}" type="datetimeFigureOut">
              <a:rPr lang="zh-CN" altLang="en-US" smtClean="0"/>
              <a:pPr/>
              <a:t>2014/7/7</a:t>
            </a:fld>
            <a:endParaRPr lang="zh-CN" alt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2BFE5FB-9881-4871-8A9D-EEA856F92D05}"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71B24D97-2CE5-4C14-9E90-77C123DD5FBD}" type="slidenum">
              <a:rPr lang="zh-CN" altLang="en-US" smtClean="0"/>
              <a:pPr/>
              <a:t>1</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ltLang="zh-CN" smtClean="0"/>
              <a:t>Click to edit Master title style</a:t>
            </a:r>
            <a:endParaRPr lang="zh-CN" alt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CN" smtClean="0"/>
              <a:t>Click to edit Master subtitle style</a:t>
            </a:r>
            <a:endParaRPr lang="zh-CN" altLang="en-US"/>
          </a:p>
        </p:txBody>
      </p:sp>
      <p:sp>
        <p:nvSpPr>
          <p:cNvPr id="4" name="Date Placeholder 3"/>
          <p:cNvSpPr>
            <a:spLocks noGrp="1"/>
          </p:cNvSpPr>
          <p:nvPr>
            <p:ph type="dt" sz="half" idx="10"/>
          </p:nvPr>
        </p:nvSpPr>
        <p:spPr/>
        <p:txBody>
          <a:bodyPr/>
          <a:lstStyle/>
          <a:p>
            <a:fld id="{6110196A-4D2D-4835-86D0-7B1A183030B5}" type="datetimeFigureOut">
              <a:rPr lang="zh-CN" altLang="en-US" smtClean="0"/>
              <a:pPr/>
              <a:t>2014/7/7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1291FD7-D34E-4FEC-B037-ED12ECBF4E93}" type="slidenum">
              <a:rPr lang="zh-CN" altLang="en-US" smtClean="0"/>
              <a:pPr/>
              <a:t>‹#›</a:t>
            </a:fld>
            <a:endParaRPr lang="zh-CN" altLang="en-US"/>
          </a:p>
        </p:txBody>
      </p:sp>
    </p:spTree>
  </p:cSld>
  <p:clrMapOvr>
    <a:masterClrMapping/>
  </p:clrMapOvr>
  <p:transition>
    <p:pull/>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zh-CN" altLang="en-US"/>
          </a:p>
        </p:txBody>
      </p:sp>
      <p:sp>
        <p:nvSpPr>
          <p:cNvPr id="3" name="Vertical Text Placeholder 2"/>
          <p:cNvSpPr>
            <a:spLocks noGrp="1"/>
          </p:cNvSpPr>
          <p:nvPr>
            <p:ph type="body" orient="vert" idx="1"/>
          </p:nvPr>
        </p:nvSpPr>
        <p:spPr/>
        <p:txBody>
          <a:bodyPr vert="eaVer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Date Placeholder 3"/>
          <p:cNvSpPr>
            <a:spLocks noGrp="1"/>
          </p:cNvSpPr>
          <p:nvPr>
            <p:ph type="dt" sz="half" idx="10"/>
          </p:nvPr>
        </p:nvSpPr>
        <p:spPr/>
        <p:txBody>
          <a:bodyPr/>
          <a:lstStyle/>
          <a:p>
            <a:fld id="{6110196A-4D2D-4835-86D0-7B1A183030B5}" type="datetimeFigureOut">
              <a:rPr lang="zh-CN" altLang="en-US" smtClean="0"/>
              <a:pPr/>
              <a:t>2014/7/7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1291FD7-D34E-4FEC-B037-ED12ECBF4E93}" type="slidenum">
              <a:rPr lang="zh-CN" altLang="en-US" smtClean="0"/>
              <a:pPr/>
              <a:t>‹#›</a:t>
            </a:fld>
            <a:endParaRPr lang="zh-CN" altLang="en-US"/>
          </a:p>
        </p:txBody>
      </p:sp>
    </p:spTree>
  </p:cSld>
  <p:clrMapOvr>
    <a:masterClrMapping/>
  </p:clrMapOvr>
  <p:transition>
    <p:pull/>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ltLang="zh-CN" smtClean="0"/>
              <a:t>Click to edit Master title style</a:t>
            </a:r>
            <a:endParaRPr lang="zh-CN" alt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Date Placeholder 3"/>
          <p:cNvSpPr>
            <a:spLocks noGrp="1"/>
          </p:cNvSpPr>
          <p:nvPr>
            <p:ph type="dt" sz="half" idx="10"/>
          </p:nvPr>
        </p:nvSpPr>
        <p:spPr/>
        <p:txBody>
          <a:bodyPr/>
          <a:lstStyle/>
          <a:p>
            <a:fld id="{6110196A-4D2D-4835-86D0-7B1A183030B5}" type="datetimeFigureOut">
              <a:rPr lang="zh-CN" altLang="en-US" smtClean="0"/>
              <a:pPr/>
              <a:t>2014/7/7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1291FD7-D34E-4FEC-B037-ED12ECBF4E93}" type="slidenum">
              <a:rPr lang="zh-CN" altLang="en-US" smtClean="0"/>
              <a:pPr/>
              <a:t>‹#›</a:t>
            </a:fld>
            <a:endParaRPr lang="zh-CN" altLang="en-US"/>
          </a:p>
        </p:txBody>
      </p:sp>
    </p:spTree>
  </p:cSld>
  <p:clrMapOvr>
    <a:masterClrMapping/>
  </p:clrMapOvr>
  <p:transition>
    <p:pull/>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zh-CN" altLang="en-US"/>
          </a:p>
        </p:txBody>
      </p:sp>
      <p:sp>
        <p:nvSpPr>
          <p:cNvPr id="3" name="Content Placeholder 2"/>
          <p:cNvSpPr>
            <a:spLocks noGrp="1"/>
          </p:cNvSpPr>
          <p:nvPr>
            <p:ph idx="1"/>
          </p:nvPr>
        </p:nvSpPr>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Date Placeholder 3"/>
          <p:cNvSpPr>
            <a:spLocks noGrp="1"/>
          </p:cNvSpPr>
          <p:nvPr>
            <p:ph type="dt" sz="half" idx="10"/>
          </p:nvPr>
        </p:nvSpPr>
        <p:spPr/>
        <p:txBody>
          <a:bodyPr/>
          <a:lstStyle/>
          <a:p>
            <a:fld id="{6110196A-4D2D-4835-86D0-7B1A183030B5}" type="datetimeFigureOut">
              <a:rPr lang="zh-CN" altLang="en-US" smtClean="0"/>
              <a:pPr/>
              <a:t>2014/7/7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1291FD7-D34E-4FEC-B037-ED12ECBF4E93}" type="slidenum">
              <a:rPr lang="zh-CN" altLang="en-US" smtClean="0"/>
              <a:pPr/>
              <a:t>‹#›</a:t>
            </a:fld>
            <a:endParaRPr lang="zh-CN" altLang="en-US"/>
          </a:p>
        </p:txBody>
      </p:sp>
    </p:spTree>
  </p:cSld>
  <p:clrMapOvr>
    <a:masterClrMapping/>
  </p:clrMapOvr>
  <p:transition>
    <p:pull/>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zh-CN" smtClean="0"/>
              <a:t>Click to edit Master title style</a:t>
            </a:r>
            <a:endParaRPr lang="zh-CN" alt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CN" smtClean="0"/>
              <a:t>Click to edit Master text styles</a:t>
            </a:r>
          </a:p>
        </p:txBody>
      </p:sp>
      <p:sp>
        <p:nvSpPr>
          <p:cNvPr id="4" name="Date Placeholder 3"/>
          <p:cNvSpPr>
            <a:spLocks noGrp="1"/>
          </p:cNvSpPr>
          <p:nvPr>
            <p:ph type="dt" sz="half" idx="10"/>
          </p:nvPr>
        </p:nvSpPr>
        <p:spPr/>
        <p:txBody>
          <a:bodyPr/>
          <a:lstStyle/>
          <a:p>
            <a:fld id="{6110196A-4D2D-4835-86D0-7B1A183030B5}" type="datetimeFigureOut">
              <a:rPr lang="zh-CN" altLang="en-US" smtClean="0"/>
              <a:pPr/>
              <a:t>2014/7/7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1291FD7-D34E-4FEC-B037-ED12ECBF4E93}" type="slidenum">
              <a:rPr lang="zh-CN" altLang="en-US" smtClean="0"/>
              <a:pPr/>
              <a:t>‹#›</a:t>
            </a:fld>
            <a:endParaRPr lang="zh-CN" altLang="en-US"/>
          </a:p>
        </p:txBody>
      </p:sp>
    </p:spTree>
  </p:cSld>
  <p:clrMapOvr>
    <a:masterClrMapping/>
  </p:clrMapOvr>
  <p:transition>
    <p:pull/>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zh-CN" alt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5" name="Date Placeholder 4"/>
          <p:cNvSpPr>
            <a:spLocks noGrp="1"/>
          </p:cNvSpPr>
          <p:nvPr>
            <p:ph type="dt" sz="half" idx="10"/>
          </p:nvPr>
        </p:nvSpPr>
        <p:spPr/>
        <p:txBody>
          <a:bodyPr/>
          <a:lstStyle/>
          <a:p>
            <a:fld id="{6110196A-4D2D-4835-86D0-7B1A183030B5}" type="datetimeFigureOut">
              <a:rPr lang="zh-CN" altLang="en-US" smtClean="0"/>
              <a:pPr/>
              <a:t>2014/7/7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41291FD7-D34E-4FEC-B037-ED12ECBF4E93}" type="slidenum">
              <a:rPr lang="zh-CN" altLang="en-US" smtClean="0"/>
              <a:pPr/>
              <a:t>‹#›</a:t>
            </a:fld>
            <a:endParaRPr lang="zh-CN" altLang="en-US"/>
          </a:p>
        </p:txBody>
      </p:sp>
    </p:spTree>
  </p:cSld>
  <p:clrMapOvr>
    <a:masterClrMapping/>
  </p:clrMapOvr>
  <p:transition>
    <p:pull/>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ltLang="zh-CN" smtClean="0"/>
              <a:t>Click to edit Master title style</a:t>
            </a:r>
            <a:endParaRPr lang="zh-CN" alt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7" name="Date Placeholder 6"/>
          <p:cNvSpPr>
            <a:spLocks noGrp="1"/>
          </p:cNvSpPr>
          <p:nvPr>
            <p:ph type="dt" sz="half" idx="10"/>
          </p:nvPr>
        </p:nvSpPr>
        <p:spPr/>
        <p:txBody>
          <a:bodyPr/>
          <a:lstStyle/>
          <a:p>
            <a:fld id="{6110196A-4D2D-4835-86D0-7B1A183030B5}" type="datetimeFigureOut">
              <a:rPr lang="zh-CN" altLang="en-US" smtClean="0"/>
              <a:pPr/>
              <a:t>2014/7/7</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41291FD7-D34E-4FEC-B037-ED12ECBF4E93}" type="slidenum">
              <a:rPr lang="zh-CN" altLang="en-US" smtClean="0"/>
              <a:pPr/>
              <a:t>‹#›</a:t>
            </a:fld>
            <a:endParaRPr lang="zh-CN" altLang="en-US"/>
          </a:p>
        </p:txBody>
      </p:sp>
    </p:spTree>
  </p:cSld>
  <p:clrMapOvr>
    <a:masterClrMapping/>
  </p:clrMapOvr>
  <p:transition>
    <p:pull/>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zh-CN" altLang="en-US"/>
          </a:p>
        </p:txBody>
      </p:sp>
      <p:sp>
        <p:nvSpPr>
          <p:cNvPr id="3" name="Date Placeholder 2"/>
          <p:cNvSpPr>
            <a:spLocks noGrp="1"/>
          </p:cNvSpPr>
          <p:nvPr>
            <p:ph type="dt" sz="half" idx="10"/>
          </p:nvPr>
        </p:nvSpPr>
        <p:spPr/>
        <p:txBody>
          <a:bodyPr/>
          <a:lstStyle/>
          <a:p>
            <a:fld id="{6110196A-4D2D-4835-86D0-7B1A183030B5}" type="datetimeFigureOut">
              <a:rPr lang="zh-CN" altLang="en-US" smtClean="0"/>
              <a:pPr/>
              <a:t>2014/7/7</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41291FD7-D34E-4FEC-B037-ED12ECBF4E93}" type="slidenum">
              <a:rPr lang="zh-CN" altLang="en-US" smtClean="0"/>
              <a:pPr/>
              <a:t>‹#›</a:t>
            </a:fld>
            <a:endParaRPr lang="zh-CN" altLang="en-US"/>
          </a:p>
        </p:txBody>
      </p:sp>
    </p:spTree>
  </p:cSld>
  <p:clrMapOvr>
    <a:masterClrMapping/>
  </p:clrMapOvr>
  <p:transition>
    <p:pull/>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110196A-4D2D-4835-86D0-7B1A183030B5}" type="datetimeFigureOut">
              <a:rPr lang="zh-CN" altLang="en-US" smtClean="0"/>
              <a:pPr/>
              <a:t>2014/7/7</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41291FD7-D34E-4FEC-B037-ED12ECBF4E93}" type="slidenum">
              <a:rPr lang="zh-CN" altLang="en-US" smtClean="0"/>
              <a:pPr/>
              <a:t>‹#›</a:t>
            </a:fld>
            <a:endParaRPr lang="zh-CN" altLang="en-US"/>
          </a:p>
        </p:txBody>
      </p:sp>
    </p:spTree>
  </p:cSld>
  <p:clrMapOvr>
    <a:masterClrMapping/>
  </p:clrMapOvr>
  <p:transition>
    <p:pull/>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zh-CN" smtClean="0"/>
              <a:t>Click to edit Master title style</a:t>
            </a:r>
            <a:endParaRPr lang="zh-CN" alt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smtClean="0"/>
              <a:t>Click to edit Master text styles</a:t>
            </a:r>
          </a:p>
        </p:txBody>
      </p:sp>
      <p:sp>
        <p:nvSpPr>
          <p:cNvPr id="5" name="Date Placeholder 4"/>
          <p:cNvSpPr>
            <a:spLocks noGrp="1"/>
          </p:cNvSpPr>
          <p:nvPr>
            <p:ph type="dt" sz="half" idx="10"/>
          </p:nvPr>
        </p:nvSpPr>
        <p:spPr/>
        <p:txBody>
          <a:bodyPr/>
          <a:lstStyle/>
          <a:p>
            <a:fld id="{6110196A-4D2D-4835-86D0-7B1A183030B5}" type="datetimeFigureOut">
              <a:rPr lang="zh-CN" altLang="en-US" smtClean="0"/>
              <a:pPr/>
              <a:t>2014/7/7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41291FD7-D34E-4FEC-B037-ED12ECBF4E93}" type="slidenum">
              <a:rPr lang="zh-CN" altLang="en-US" smtClean="0"/>
              <a:pPr/>
              <a:t>‹#›</a:t>
            </a:fld>
            <a:endParaRPr lang="zh-CN" altLang="en-US"/>
          </a:p>
        </p:txBody>
      </p:sp>
    </p:spTree>
  </p:cSld>
  <p:clrMapOvr>
    <a:masterClrMapping/>
  </p:clrMapOvr>
  <p:transition>
    <p:pull/>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zh-CN" smtClean="0"/>
              <a:t>Click to edit Master title style</a:t>
            </a:r>
            <a:endParaRPr lang="zh-CN" alt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smtClean="0"/>
              <a:t>Click to edit Master text styles</a:t>
            </a:r>
          </a:p>
        </p:txBody>
      </p:sp>
      <p:sp>
        <p:nvSpPr>
          <p:cNvPr id="5" name="Date Placeholder 4"/>
          <p:cNvSpPr>
            <a:spLocks noGrp="1"/>
          </p:cNvSpPr>
          <p:nvPr>
            <p:ph type="dt" sz="half" idx="10"/>
          </p:nvPr>
        </p:nvSpPr>
        <p:spPr/>
        <p:txBody>
          <a:bodyPr/>
          <a:lstStyle/>
          <a:p>
            <a:fld id="{6110196A-4D2D-4835-86D0-7B1A183030B5}" type="datetimeFigureOut">
              <a:rPr lang="zh-CN" altLang="en-US" smtClean="0"/>
              <a:pPr/>
              <a:t>2014/7/7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41291FD7-D34E-4FEC-B037-ED12ECBF4E93}" type="slidenum">
              <a:rPr lang="zh-CN" altLang="en-US" smtClean="0"/>
              <a:pPr/>
              <a:t>‹#›</a:t>
            </a:fld>
            <a:endParaRPr lang="zh-CN" altLang="en-US"/>
          </a:p>
        </p:txBody>
      </p:sp>
    </p:spTree>
  </p:cSld>
  <p:clrMapOvr>
    <a:masterClrMapping/>
  </p:clrMapOvr>
  <p:transition>
    <p:pull/>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ltLang="zh-CN" smtClean="0"/>
              <a:t>Click to edit Master title style</a:t>
            </a:r>
            <a:endParaRPr lang="zh-CN" alt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110196A-4D2D-4835-86D0-7B1A183030B5}" type="datetimeFigureOut">
              <a:rPr lang="zh-CN" altLang="en-US" smtClean="0"/>
              <a:pPr/>
              <a:t>2014/7/7</a:t>
            </a:fld>
            <a:endParaRPr lang="zh-CN" alt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1291FD7-D34E-4FEC-B037-ED12ECBF4E93}"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pull/>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jpeg"/><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image" Target="../media/image6.gif"/><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oleObject" Target="../embeddings/oleObject1.bin"/></Relationships>
</file>

<file path=ppt/slides/_rels/slide3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7.emf"/><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8.emf"/><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image" Target="../media/image6.gif"/><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3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image" Target="../media/image5.gif"/><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4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xml"/><Relationship Id="rId4" Type="http://schemas.openxmlformats.org/officeDocument/2006/relationships/image" Target="../media/image1.jpeg"/></Relationships>
</file>

<file path=ppt/slides/_rels/slide4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image" Target="../media/image6.gif"/><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79512" y="1484784"/>
            <a:ext cx="5328592" cy="2450703"/>
          </a:xfrm>
        </p:spPr>
        <p:txBody>
          <a:bodyP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zh-CN" altLang="en-US" sz="60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a typeface="方正舒体" pitchFamily="2" charset="-122"/>
              </a:rPr>
              <a:t>计算机网络</a:t>
            </a:r>
            <a:r>
              <a:rPr lang="en-US" altLang="zh-CN" sz="60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a typeface="方正舒体" pitchFamily="2" charset="-122"/>
              </a:rPr>
              <a:t/>
            </a:r>
            <a:br>
              <a:rPr lang="en-US" altLang="zh-CN" sz="60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a typeface="方正舒体" pitchFamily="2" charset="-122"/>
              </a:rPr>
            </a:br>
            <a:r>
              <a:rPr lang="en-US" altLang="zh-CN" sz="32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computer Network</a:t>
            </a:r>
            <a:endParaRPr lang="zh-CN" altLang="en-US" sz="32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3" name="副标题 2"/>
          <p:cNvSpPr>
            <a:spLocks noGrp="1"/>
          </p:cNvSpPr>
          <p:nvPr>
            <p:ph type="subTitle" idx="1"/>
          </p:nvPr>
        </p:nvSpPr>
        <p:spPr>
          <a:xfrm>
            <a:off x="1403648" y="4077072"/>
            <a:ext cx="2808312" cy="1752600"/>
          </a:xfrm>
        </p:spPr>
        <p:txBody>
          <a:bodyPr/>
          <a:lstStyle/>
          <a:p>
            <a:r>
              <a:rPr lang="zh-CN" altLang="en-US" b="1" dirty="0">
                <a:solidFill>
                  <a:schemeClr val="tx1">
                    <a:lumMod val="95000"/>
                    <a:lumOff val="5000"/>
                  </a:schemeClr>
                </a:solidFill>
                <a:latin typeface="华文行楷" pitchFamily="2" charset="-122"/>
                <a:ea typeface="华文隶书" pitchFamily="2" charset="-122"/>
              </a:rPr>
              <a:t>胡</a:t>
            </a:r>
            <a:r>
              <a:rPr lang="zh-CN" altLang="en-US" b="1" dirty="0" smtClean="0">
                <a:solidFill>
                  <a:schemeClr val="tx1">
                    <a:lumMod val="95000"/>
                    <a:lumOff val="5000"/>
                  </a:schemeClr>
                </a:solidFill>
                <a:latin typeface="华文行楷" pitchFamily="2" charset="-122"/>
                <a:ea typeface="华文隶书" pitchFamily="2" charset="-122"/>
              </a:rPr>
              <a:t>亮</a:t>
            </a:r>
            <a:endParaRPr lang="en-US" altLang="zh-CN" b="1" dirty="0" smtClean="0">
              <a:solidFill>
                <a:schemeClr val="tx1">
                  <a:lumMod val="95000"/>
                  <a:lumOff val="5000"/>
                </a:schemeClr>
              </a:solidFill>
              <a:latin typeface="华文行楷" pitchFamily="2" charset="-122"/>
              <a:ea typeface="华文隶书" pitchFamily="2" charset="-122"/>
            </a:endParaRPr>
          </a:p>
          <a:p>
            <a:r>
              <a:rPr lang="en-US" altLang="zh-CN" sz="2000" b="1" dirty="0" smtClean="0">
                <a:solidFill>
                  <a:srgbClr val="0070C0"/>
                </a:solidFill>
              </a:rPr>
              <a:t>Email</a:t>
            </a:r>
            <a:r>
              <a:rPr lang="zh-CN" altLang="en-US" sz="2000" b="1" dirty="0" smtClean="0">
                <a:solidFill>
                  <a:srgbClr val="0070C0"/>
                </a:solidFill>
              </a:rPr>
              <a:t>： </a:t>
            </a:r>
            <a:r>
              <a:rPr lang="en-US" altLang="zh-CN" sz="2000" b="1" dirty="0" smtClean="0">
                <a:solidFill>
                  <a:srgbClr val="0070C0"/>
                </a:solidFill>
              </a:rPr>
              <a:t>hul@jlu.edu.cn</a:t>
            </a:r>
            <a:endParaRPr lang="en-US" altLang="zh-CN" sz="2000" b="1" dirty="0">
              <a:solidFill>
                <a:srgbClr val="0070C0"/>
              </a:solidFill>
            </a:endParaRPr>
          </a:p>
          <a:p>
            <a:endParaRPr lang="zh-CN" altLang="en-US" dirty="0"/>
          </a:p>
        </p:txBody>
      </p:sp>
      <p:pic>
        <p:nvPicPr>
          <p:cNvPr id="1028" name="Picture 4" descr="http://t1.baidu.com/it/u=4224630567,3636551719&amp;fm=21&amp;gp=0.jpg"/>
          <p:cNvPicPr>
            <a:picLocks noChangeAspect="1" noChangeArrowheads="1"/>
          </p:cNvPicPr>
          <p:nvPr/>
        </p:nvPicPr>
        <p:blipFill>
          <a:blip r:embed="rId3" cstate="print"/>
          <a:srcRect/>
          <a:stretch>
            <a:fillRect/>
          </a:stretch>
        </p:blipFill>
        <p:spPr bwMode="auto">
          <a:xfrm>
            <a:off x="0" y="0"/>
            <a:ext cx="1907704" cy="408794"/>
          </a:xfrm>
          <a:prstGeom prst="rect">
            <a:avLst/>
          </a:prstGeom>
          <a:noFill/>
        </p:spPr>
      </p:pic>
      <p:pic>
        <p:nvPicPr>
          <p:cNvPr id="1030" name="Picture 6" descr="http://t2.baidu.com/it/u=2503072015,3655396855&amp;fm=23&amp;gp=0.jpg"/>
          <p:cNvPicPr>
            <a:picLocks noChangeAspect="1" noChangeArrowheads="1"/>
          </p:cNvPicPr>
          <p:nvPr/>
        </p:nvPicPr>
        <p:blipFill>
          <a:blip r:embed="rId4" cstate="print"/>
          <a:srcRect/>
          <a:stretch>
            <a:fillRect/>
          </a:stretch>
        </p:blipFill>
        <p:spPr bwMode="auto">
          <a:xfrm>
            <a:off x="6156176" y="1844824"/>
            <a:ext cx="2559884" cy="1944216"/>
          </a:xfrm>
          <a:prstGeom prst="rect">
            <a:avLst/>
          </a:prstGeom>
          <a:noFill/>
        </p:spPr>
      </p:pic>
      <p:cxnSp>
        <p:nvCxnSpPr>
          <p:cNvPr id="27" name="直接连接符 26"/>
          <p:cNvCxnSpPr/>
          <p:nvPr/>
        </p:nvCxnSpPr>
        <p:spPr>
          <a:xfrm>
            <a:off x="323528" y="980728"/>
            <a:ext cx="8820472" cy="0"/>
          </a:xfrm>
          <a:prstGeom prst="line">
            <a:avLst/>
          </a:prstGeom>
          <a:ln>
            <a:gradFill flip="none" rotWithShape="1">
              <a:gsLst>
                <a:gs pos="0">
                  <a:srgbClr val="FFF200"/>
                </a:gs>
                <a:gs pos="45000">
                  <a:srgbClr val="FF7A00"/>
                </a:gs>
                <a:gs pos="70000">
                  <a:srgbClr val="FF0300"/>
                </a:gs>
                <a:gs pos="100000">
                  <a:srgbClr val="4D0808"/>
                </a:gs>
              </a:gsLst>
              <a:lin ang="10800000" scaled="1"/>
              <a:tileRect/>
            </a:gradFill>
          </a:ln>
        </p:spPr>
        <p:style>
          <a:lnRef idx="3">
            <a:schemeClr val="accent2"/>
          </a:lnRef>
          <a:fillRef idx="0">
            <a:schemeClr val="accent2"/>
          </a:fillRef>
          <a:effectRef idx="2">
            <a:schemeClr val="accent2"/>
          </a:effectRef>
          <a:fontRef idx="minor">
            <a:schemeClr val="tx1"/>
          </a:fontRef>
        </p:style>
      </p:cxnSp>
      <p:pic>
        <p:nvPicPr>
          <p:cNvPr id="11" name="Picture 9" descr="hawk.jpg"/>
          <p:cNvPicPr>
            <a:picLocks noChangeAspect="1"/>
          </p:cNvPicPr>
          <p:nvPr/>
        </p:nvPicPr>
        <p:blipFill>
          <a:blip r:embed="rId5" cstate="print"/>
          <a:srcRect/>
          <a:stretch>
            <a:fillRect/>
          </a:stretch>
        </p:blipFill>
        <p:spPr bwMode="auto">
          <a:xfrm rot="290492">
            <a:off x="5731344" y="3901960"/>
            <a:ext cx="2760138" cy="1994030"/>
          </a:xfrm>
          <a:prstGeom prst="rect">
            <a:avLst/>
          </a:prstGeom>
          <a:noFill/>
          <a:ln w="9525">
            <a:noFill/>
            <a:miter lim="800000"/>
            <a:headEnd/>
            <a:tailEnd/>
          </a:ln>
        </p:spPr>
      </p:pic>
      <p:grpSp>
        <p:nvGrpSpPr>
          <p:cNvPr id="4" name="组合 14"/>
          <p:cNvGrpSpPr/>
          <p:nvPr/>
        </p:nvGrpSpPr>
        <p:grpSpPr>
          <a:xfrm>
            <a:off x="4874346" y="0"/>
            <a:ext cx="4269654" cy="430887"/>
            <a:chOff x="4874346" y="0"/>
            <a:chExt cx="4269654" cy="430887"/>
          </a:xfrm>
        </p:grpSpPr>
        <p:sp>
          <p:nvSpPr>
            <p:cNvPr id="16" name="TextBox 15"/>
            <p:cNvSpPr txBox="1"/>
            <p:nvPr/>
          </p:nvSpPr>
          <p:spPr>
            <a:xfrm>
              <a:off x="4874346" y="0"/>
              <a:ext cx="4269654" cy="430887"/>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0" scaled="1"/>
              <a:tileRect/>
            </a:gradFill>
            <a:effectLst>
              <a:innerShdw blurRad="63500" dist="50800" dir="5400000">
                <a:prstClr val="black">
                  <a:alpha val="50000"/>
                </a:prstClr>
              </a:innerShdw>
              <a:softEdge rad="127000"/>
            </a:effectLst>
          </p:spPr>
          <p:style>
            <a:lnRef idx="0">
              <a:scrgbClr r="0" g="0" b="0"/>
            </a:lnRef>
            <a:fillRef idx="1001">
              <a:schemeClr val="lt2"/>
            </a:fillRef>
            <a:effectRef idx="0">
              <a:scrgbClr r="0" g="0" b="0"/>
            </a:effectRef>
            <a:fontRef idx="major"/>
          </p:style>
          <p:txBody>
            <a:bodyPr wrap="square" rtlCol="0">
              <a:spAutoFit/>
            </a:bodyPr>
            <a:lstStyle/>
            <a:p>
              <a:pPr algn="r"/>
              <a:r>
                <a:rPr lang="en-US" altLang="zh-CN" sz="1100" b="1" dirty="0" smtClean="0">
                  <a:solidFill>
                    <a:schemeClr val="tx2">
                      <a:lumMod val="60000"/>
                      <a:lumOff val="40000"/>
                    </a:schemeClr>
                  </a:solidFill>
                </a:rPr>
                <a:t>College of Computer Science and Technology</a:t>
              </a:r>
            </a:p>
            <a:p>
              <a:pPr algn="r"/>
              <a:r>
                <a:rPr lang="zh-CN" altLang="en-US" sz="1100" b="1" dirty="0" smtClean="0">
                  <a:solidFill>
                    <a:schemeClr val="tx2">
                      <a:lumMod val="60000"/>
                      <a:lumOff val="40000"/>
                    </a:schemeClr>
                  </a:solidFill>
                </a:rPr>
                <a:t>                                    计算机科学</a:t>
              </a:r>
              <a:r>
                <a:rPr lang="zh-CN" altLang="en-US" sz="1100" b="1" dirty="0">
                  <a:solidFill>
                    <a:schemeClr val="tx2">
                      <a:lumMod val="60000"/>
                      <a:lumOff val="40000"/>
                    </a:schemeClr>
                  </a:solidFill>
                </a:rPr>
                <a:t>与</a:t>
              </a:r>
              <a:r>
                <a:rPr lang="zh-CN" altLang="en-US" sz="1100" b="1" dirty="0" smtClean="0">
                  <a:solidFill>
                    <a:schemeClr val="tx2">
                      <a:lumMod val="60000"/>
                      <a:lumOff val="40000"/>
                    </a:schemeClr>
                  </a:solidFill>
                </a:rPr>
                <a:t>技术学院</a:t>
              </a:r>
              <a:endParaRPr lang="zh-CN" altLang="en-US" sz="1100" b="1" dirty="0">
                <a:solidFill>
                  <a:schemeClr val="tx2">
                    <a:lumMod val="60000"/>
                    <a:lumOff val="40000"/>
                  </a:schemeClr>
                </a:solidFill>
              </a:endParaRPr>
            </a:p>
          </p:txBody>
        </p:sp>
        <p:cxnSp>
          <p:nvCxnSpPr>
            <p:cNvPr id="18" name="直接连接符 17"/>
            <p:cNvCxnSpPr/>
            <p:nvPr/>
          </p:nvCxnSpPr>
          <p:spPr>
            <a:xfrm>
              <a:off x="6588224" y="332656"/>
              <a:ext cx="1008112"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19"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zh-CN" altLang="en-US" sz="1400" b="1" dirty="0"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spTree>
  </p:cSld>
  <p:clrMapOvr>
    <a:masterClrMapping/>
  </p:clrMapOvr>
  <p:transition>
    <p:pull/>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3"/>
          <p:cNvSpPr>
            <a:spLocks noGrp="1" noRot="1" noChangeArrowheads="1"/>
          </p:cNvSpPr>
          <p:nvPr>
            <p:ph type="body" idx="1"/>
          </p:nvPr>
        </p:nvSpPr>
        <p:spPr>
          <a:xfrm>
            <a:off x="1043608" y="1700808"/>
            <a:ext cx="7056784" cy="4525963"/>
          </a:xfrm>
        </p:spPr>
        <p:txBody>
          <a:bodyPr>
            <a:normAutofit fontScale="92500" lnSpcReduction="10000"/>
          </a:bodyPr>
          <a:lstStyle/>
          <a:p>
            <a:pPr eaLnBrk="1" hangingPunct="1">
              <a:buNone/>
            </a:pPr>
            <a:r>
              <a:rPr lang="zh-CN" altLang="en-US" b="1" dirty="0" smtClean="0">
                <a:solidFill>
                  <a:srgbClr val="C00000"/>
                </a:solidFill>
              </a:rPr>
              <a:t>传输层为上层提供两种类型服务：</a:t>
            </a:r>
          </a:p>
          <a:p>
            <a:pPr marL="914400" lvl="1" indent="-514350">
              <a:buClr>
                <a:srgbClr val="C00000"/>
              </a:buClr>
              <a:buFont typeface="+mj-ea"/>
              <a:buAutoNum type="circleNumDbPlain"/>
            </a:pPr>
            <a:endParaRPr lang="en-US" altLang="zh-CN" b="1" dirty="0" smtClean="0">
              <a:solidFill>
                <a:srgbClr val="000000"/>
              </a:solidFill>
            </a:endParaRPr>
          </a:p>
          <a:p>
            <a:pPr marL="914400" lvl="1" indent="-514350">
              <a:buClr>
                <a:srgbClr val="C00000"/>
              </a:buClr>
              <a:buFont typeface="+mj-ea"/>
              <a:buAutoNum type="circleNumDbPlain"/>
            </a:pPr>
            <a:r>
              <a:rPr lang="zh-CN" altLang="en-US" b="1" dirty="0" smtClean="0">
                <a:solidFill>
                  <a:srgbClr val="000000"/>
                </a:solidFill>
              </a:rPr>
              <a:t>面向连接的传输服务</a:t>
            </a:r>
          </a:p>
          <a:p>
            <a:pPr marL="914400" lvl="1" indent="-514350">
              <a:buClr>
                <a:srgbClr val="C00000"/>
              </a:buClr>
              <a:buFont typeface="+mj-ea"/>
              <a:buAutoNum type="circleNumDbPlain"/>
            </a:pPr>
            <a:endParaRPr lang="en-US" altLang="zh-CN" b="1" dirty="0" smtClean="0">
              <a:solidFill>
                <a:srgbClr val="000000"/>
              </a:solidFill>
            </a:endParaRPr>
          </a:p>
          <a:p>
            <a:pPr marL="914400" lvl="1" indent="-514350">
              <a:buClr>
                <a:srgbClr val="C00000"/>
              </a:buClr>
              <a:buFont typeface="+mj-ea"/>
              <a:buAutoNum type="circleNumDbPlain"/>
            </a:pPr>
            <a:r>
              <a:rPr lang="zh-CN" altLang="en-US" b="1" dirty="0" smtClean="0">
                <a:solidFill>
                  <a:srgbClr val="000000"/>
                </a:solidFill>
              </a:rPr>
              <a:t>面向无连接的传输服务</a:t>
            </a:r>
            <a:endParaRPr lang="en-US" altLang="zh-CN" b="1" dirty="0" smtClean="0">
              <a:solidFill>
                <a:srgbClr val="000000"/>
              </a:solidFill>
            </a:endParaRPr>
          </a:p>
          <a:p>
            <a:pPr marL="914400" lvl="1" indent="-514350">
              <a:buClr>
                <a:srgbClr val="C00000"/>
              </a:buClr>
              <a:buNone/>
            </a:pPr>
            <a:endParaRPr lang="en-US" altLang="zh-CN" dirty="0" smtClean="0"/>
          </a:p>
          <a:p>
            <a:pPr marL="514350" indent="-514350">
              <a:buClr>
                <a:srgbClr val="C00000"/>
              </a:buClr>
              <a:buFont typeface="Wingdings" pitchFamily="2" charset="2"/>
              <a:buChar char="n"/>
            </a:pPr>
            <a:r>
              <a:rPr lang="zh-CN" altLang="en-US" sz="3000" b="1" dirty="0" smtClean="0"/>
              <a:t>上层程序通过调用传输服务原语来调用传输层的服务。</a:t>
            </a:r>
            <a:endParaRPr lang="en-US" altLang="zh-CN" sz="3000" b="1" dirty="0" smtClean="0"/>
          </a:p>
          <a:p>
            <a:pPr marL="514350" indent="-514350">
              <a:buClr>
                <a:srgbClr val="C00000"/>
              </a:buClr>
              <a:buFont typeface="Wingdings" pitchFamily="2" charset="2"/>
              <a:buChar char="n"/>
            </a:pPr>
            <a:r>
              <a:rPr lang="zh-CN" altLang="en-US" sz="3000" b="1" dirty="0" smtClean="0"/>
              <a:t>在这两种服务之间，更经常使用的是面向连接的服务。</a:t>
            </a:r>
            <a:endParaRPr lang="zh-CN" altLang="en-US" sz="3000" b="1" dirty="0" smtClean="0">
              <a:solidFill>
                <a:srgbClr val="000000"/>
              </a:solidFill>
            </a:endParaRPr>
          </a:p>
        </p:txBody>
      </p:sp>
      <p:pic>
        <p:nvPicPr>
          <p:cNvPr id="3" name="Picture 4" descr="http://t1.baidu.com/it/u=4224630567,3636551719&amp;fm=21&amp;gp=0.jpg"/>
          <p:cNvPicPr>
            <a:picLocks noChangeAspect="1" noChangeArrowheads="1"/>
          </p:cNvPicPr>
          <p:nvPr/>
        </p:nvPicPr>
        <p:blipFill>
          <a:blip r:embed="rId2" cstate="print"/>
          <a:srcRect/>
          <a:stretch>
            <a:fillRect/>
          </a:stretch>
        </p:blipFill>
        <p:spPr bwMode="auto">
          <a:xfrm>
            <a:off x="0" y="0"/>
            <a:ext cx="1907704" cy="408794"/>
          </a:xfrm>
          <a:prstGeom prst="rect">
            <a:avLst/>
          </a:prstGeom>
          <a:noFill/>
        </p:spPr>
      </p:pic>
      <p:grpSp>
        <p:nvGrpSpPr>
          <p:cNvPr id="4" name="组合 14"/>
          <p:cNvGrpSpPr/>
          <p:nvPr/>
        </p:nvGrpSpPr>
        <p:grpSpPr>
          <a:xfrm>
            <a:off x="4874346" y="0"/>
            <a:ext cx="4269654" cy="430887"/>
            <a:chOff x="4874346" y="0"/>
            <a:chExt cx="4269654" cy="430887"/>
          </a:xfrm>
        </p:grpSpPr>
        <p:sp>
          <p:nvSpPr>
            <p:cNvPr id="5" name="TextBox 4"/>
            <p:cNvSpPr txBox="1"/>
            <p:nvPr/>
          </p:nvSpPr>
          <p:spPr>
            <a:xfrm>
              <a:off x="4874346" y="0"/>
              <a:ext cx="4269654" cy="430887"/>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0" scaled="1"/>
              <a:tileRect/>
            </a:gradFill>
            <a:effectLst>
              <a:innerShdw blurRad="63500" dist="50800" dir="5400000">
                <a:prstClr val="black">
                  <a:alpha val="50000"/>
                </a:prstClr>
              </a:innerShdw>
              <a:softEdge rad="127000"/>
            </a:effectLst>
          </p:spPr>
          <p:style>
            <a:lnRef idx="0">
              <a:scrgbClr r="0" g="0" b="0"/>
            </a:lnRef>
            <a:fillRef idx="1001">
              <a:schemeClr val="lt2"/>
            </a:fillRef>
            <a:effectRef idx="0">
              <a:scrgbClr r="0" g="0" b="0"/>
            </a:effectRef>
            <a:fontRef idx="major"/>
          </p:style>
          <p:txBody>
            <a:bodyPr wrap="square" rtlCol="0">
              <a:spAutoFit/>
            </a:bodyPr>
            <a:lstStyle/>
            <a:p>
              <a:pPr algn="r"/>
              <a:r>
                <a:rPr lang="en-US" altLang="zh-CN" sz="1100" b="1" dirty="0" smtClean="0">
                  <a:solidFill>
                    <a:schemeClr val="tx2">
                      <a:lumMod val="60000"/>
                      <a:lumOff val="40000"/>
                    </a:schemeClr>
                  </a:solidFill>
                </a:rPr>
                <a:t>College of Computer Science and Technology</a:t>
              </a:r>
            </a:p>
            <a:p>
              <a:pPr algn="r"/>
              <a:r>
                <a:rPr lang="zh-CN" altLang="en-US" sz="1100" b="1" dirty="0" smtClean="0">
                  <a:solidFill>
                    <a:schemeClr val="tx2">
                      <a:lumMod val="60000"/>
                      <a:lumOff val="40000"/>
                    </a:schemeClr>
                  </a:solidFill>
                </a:rPr>
                <a:t>                                    计算机科学</a:t>
              </a:r>
              <a:r>
                <a:rPr lang="zh-CN" altLang="en-US" sz="1100" b="1" dirty="0">
                  <a:solidFill>
                    <a:schemeClr val="tx2">
                      <a:lumMod val="60000"/>
                      <a:lumOff val="40000"/>
                    </a:schemeClr>
                  </a:solidFill>
                </a:rPr>
                <a:t>与</a:t>
              </a:r>
              <a:r>
                <a:rPr lang="zh-CN" altLang="en-US" sz="1100" b="1" dirty="0" smtClean="0">
                  <a:solidFill>
                    <a:schemeClr val="tx2">
                      <a:lumMod val="60000"/>
                      <a:lumOff val="40000"/>
                    </a:schemeClr>
                  </a:solidFill>
                </a:rPr>
                <a:t>技术学院</a:t>
              </a:r>
              <a:endParaRPr lang="zh-CN" altLang="en-US" sz="1100" b="1" dirty="0">
                <a:solidFill>
                  <a:schemeClr val="tx2">
                    <a:lumMod val="60000"/>
                    <a:lumOff val="40000"/>
                  </a:schemeClr>
                </a:solidFill>
              </a:endParaRPr>
            </a:p>
          </p:txBody>
        </p:sp>
        <p:cxnSp>
          <p:nvCxnSpPr>
            <p:cNvPr id="6" name="直接连接符 7"/>
            <p:cNvCxnSpPr/>
            <p:nvPr/>
          </p:nvCxnSpPr>
          <p:spPr>
            <a:xfrm>
              <a:off x="6588224" y="332656"/>
              <a:ext cx="100811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7" name="直接连接符 9"/>
          <p:cNvCxnSpPr/>
          <p:nvPr/>
        </p:nvCxnSpPr>
        <p:spPr>
          <a:xfrm>
            <a:off x="323528" y="1268760"/>
            <a:ext cx="8820472" cy="0"/>
          </a:xfrm>
          <a:prstGeom prst="line">
            <a:avLst/>
          </a:prstGeom>
          <a:ln>
            <a:gradFill flip="none" rotWithShape="1">
              <a:gsLst>
                <a:gs pos="0">
                  <a:srgbClr val="FFF200"/>
                </a:gs>
                <a:gs pos="45000">
                  <a:srgbClr val="FF7A00"/>
                </a:gs>
                <a:gs pos="70000">
                  <a:srgbClr val="FF0300"/>
                </a:gs>
                <a:gs pos="100000">
                  <a:srgbClr val="4D0808"/>
                </a:gs>
              </a:gsLst>
              <a:lin ang="10800000" scaled="1"/>
              <a:tileRect/>
            </a:gradFill>
          </a:ln>
        </p:spPr>
        <p:style>
          <a:lnRef idx="3">
            <a:schemeClr val="accent2"/>
          </a:lnRef>
          <a:fillRef idx="0">
            <a:schemeClr val="accent2"/>
          </a:fillRef>
          <a:effectRef idx="2">
            <a:schemeClr val="accent2"/>
          </a:effectRef>
          <a:fontRef idx="minor">
            <a:schemeClr val="tx1"/>
          </a:fontRef>
        </p:style>
      </p:cxnSp>
      <p:cxnSp>
        <p:nvCxnSpPr>
          <p:cNvPr id="8" name="直接连接符 10"/>
          <p:cNvCxnSpPr/>
          <p:nvPr/>
        </p:nvCxnSpPr>
        <p:spPr>
          <a:xfrm>
            <a:off x="5148064" y="548680"/>
            <a:ext cx="3995936" cy="0"/>
          </a:xfrm>
          <a:prstGeom prst="line">
            <a:avLst/>
          </a:prstGeom>
          <a:ln>
            <a:gradFill flip="none" rotWithShape="1">
              <a:gsLst>
                <a:gs pos="0">
                  <a:srgbClr val="FFF200"/>
                </a:gs>
                <a:gs pos="45000">
                  <a:srgbClr val="FF7A00"/>
                </a:gs>
                <a:gs pos="70000">
                  <a:srgbClr val="FF0300"/>
                </a:gs>
                <a:gs pos="100000">
                  <a:srgbClr val="4D0808"/>
                </a:gs>
              </a:gsLst>
              <a:lin ang="0" scaled="1"/>
              <a:tileRect/>
            </a:gradFill>
          </a:ln>
        </p:spPr>
        <p:style>
          <a:lnRef idx="3">
            <a:schemeClr val="accent2"/>
          </a:lnRef>
          <a:fillRef idx="0">
            <a:schemeClr val="accent2"/>
          </a:fillRef>
          <a:effectRef idx="2">
            <a:schemeClr val="accent2"/>
          </a:effectRef>
          <a:fontRef idx="minor">
            <a:schemeClr val="tx1"/>
          </a:fontRef>
        </p:style>
      </p:cxnSp>
      <p:sp>
        <p:nvSpPr>
          <p:cNvPr id="9"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zh-CN" altLang="en-US" sz="1400" b="1" dirty="0"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sp>
        <p:nvSpPr>
          <p:cNvPr id="10" name="灯片编号占位符 4"/>
          <p:cNvSpPr txBox="1">
            <a:spLocks/>
          </p:cNvSpPr>
          <p:nvPr/>
        </p:nvSpPr>
        <p:spPr>
          <a:xfrm>
            <a:off x="6804248"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D339703-453D-4507-B371-656EE53F18C4}" type="slidenum">
              <a:rPr kumimoji="0" lang="zh-CN" altLang="en-US" sz="1200" b="0" i="0" u="none" strike="noStrike" kern="1200" cap="none" spc="0" normalizeH="0" baseline="0" noProof="0" smtClean="0">
                <a:ln>
                  <a:noFill/>
                </a:ln>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zh-CN" altLang="en-US" sz="1200" b="0" i="0" u="none" strike="noStrike" kern="1200" cap="none" spc="0" normalizeH="0" baseline="0" noProof="0" dirty="0">
              <a:ln>
                <a:noFill/>
              </a:ln>
              <a:effectLst/>
              <a:uLnTx/>
              <a:uFillTx/>
              <a:latin typeface="+mn-lt"/>
              <a:ea typeface="+mn-ea"/>
              <a:cs typeface="+mn-cs"/>
            </a:endParaRPr>
          </a:p>
        </p:txBody>
      </p:sp>
      <p:sp>
        <p:nvSpPr>
          <p:cNvPr id="11" name="Rectangle 2"/>
          <p:cNvSpPr>
            <a:spLocks noGrp="1" noRot="1" noChangeArrowheads="1"/>
          </p:cNvSpPr>
          <p:nvPr>
            <p:ph type="title"/>
          </p:nvPr>
        </p:nvSpPr>
        <p:spPr>
          <a:xfrm>
            <a:off x="467544" y="404664"/>
            <a:ext cx="8229600" cy="796950"/>
          </a:xfrm>
        </p:spPr>
        <p:txBody>
          <a:bodyPr>
            <a:normAutofit/>
          </a:bodyPr>
          <a:lstStyle/>
          <a:p>
            <a:r>
              <a:rPr lang="en-US" altLang="zh-CN" sz="3600" b="1" dirty="0" smtClean="0">
                <a:solidFill>
                  <a:srgbClr val="C00000"/>
                </a:solidFill>
                <a:latin typeface="隶书" pitchFamily="49" charset="-122"/>
                <a:ea typeface="隶书" pitchFamily="49" charset="-122"/>
                <a:cs typeface="+mn-cs"/>
              </a:rPr>
              <a:t>6.1.1  </a:t>
            </a:r>
            <a:r>
              <a:rPr lang="zh-CN" altLang="en-US" sz="3600" b="1" dirty="0" smtClean="0">
                <a:solidFill>
                  <a:srgbClr val="C00000"/>
                </a:solidFill>
                <a:latin typeface="隶书" pitchFamily="49" charset="-122"/>
                <a:ea typeface="隶书" pitchFamily="49" charset="-122"/>
                <a:cs typeface="+mn-cs"/>
              </a:rPr>
              <a:t>传输层功能与服务概述</a:t>
            </a:r>
          </a:p>
        </p:txBody>
      </p:sp>
    </p:spTree>
  </p:cSld>
  <p:clrMapOvr>
    <a:masterClrMapping/>
  </p:clrMapOvr>
  <p:transition>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8194">
                                            <p:txEl>
                                              <p:pRg st="6" end="6"/>
                                            </p:txEl>
                                          </p:spTgt>
                                        </p:tgtEl>
                                        <p:attrNameLst>
                                          <p:attrName>style.visibility</p:attrName>
                                        </p:attrNameLst>
                                      </p:cBhvr>
                                      <p:to>
                                        <p:strVal val="visible"/>
                                      </p:to>
                                    </p:set>
                                    <p:anim calcmode="lin" valueType="num">
                                      <p:cBhvr additive="base">
                                        <p:cTn id="7" dur="1000" fill="hold"/>
                                        <p:tgtEl>
                                          <p:spTgt spid="8194">
                                            <p:txEl>
                                              <p:pRg st="6" end="6"/>
                                            </p:txEl>
                                          </p:spTgt>
                                        </p:tgtEl>
                                        <p:attrNameLst>
                                          <p:attrName>ppt_x</p:attrName>
                                        </p:attrNameLst>
                                      </p:cBhvr>
                                      <p:tavLst>
                                        <p:tav tm="0">
                                          <p:val>
                                            <p:strVal val="#ppt_x"/>
                                          </p:val>
                                        </p:tav>
                                        <p:tav tm="100000">
                                          <p:val>
                                            <p:strVal val="#ppt_x"/>
                                          </p:val>
                                        </p:tav>
                                      </p:tavLst>
                                    </p:anim>
                                    <p:anim calcmode="lin" valueType="num">
                                      <p:cBhvr additive="base">
                                        <p:cTn id="8" dur="1000" fill="hold"/>
                                        <p:tgtEl>
                                          <p:spTgt spid="8194">
                                            <p:txEl>
                                              <p:pRg st="6" end="6"/>
                                            </p:txEl>
                                          </p:spTgt>
                                        </p:tgtEl>
                                        <p:attrNameLst>
                                          <p:attrName>ppt_y</p:attrName>
                                        </p:attrNameLst>
                                      </p:cBhvr>
                                      <p:tavLst>
                                        <p:tav tm="0">
                                          <p:val>
                                            <p:strVal val="1+#ppt_h/2"/>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8194">
                                            <p:txEl>
                                              <p:pRg st="7" end="7"/>
                                            </p:txEl>
                                          </p:spTgt>
                                        </p:tgtEl>
                                        <p:attrNameLst>
                                          <p:attrName>style.visibility</p:attrName>
                                        </p:attrNameLst>
                                      </p:cBhvr>
                                      <p:to>
                                        <p:strVal val="visible"/>
                                      </p:to>
                                    </p:set>
                                    <p:anim calcmode="lin" valueType="num">
                                      <p:cBhvr additive="base">
                                        <p:cTn id="12" dur="1000" fill="hold"/>
                                        <p:tgtEl>
                                          <p:spTgt spid="8194">
                                            <p:txEl>
                                              <p:pRg st="7" end="7"/>
                                            </p:txEl>
                                          </p:spTgt>
                                        </p:tgtEl>
                                        <p:attrNameLst>
                                          <p:attrName>ppt_x</p:attrName>
                                        </p:attrNameLst>
                                      </p:cBhvr>
                                      <p:tavLst>
                                        <p:tav tm="0">
                                          <p:val>
                                            <p:strVal val="#ppt_x"/>
                                          </p:val>
                                        </p:tav>
                                        <p:tav tm="100000">
                                          <p:val>
                                            <p:strVal val="#ppt_x"/>
                                          </p:val>
                                        </p:tav>
                                      </p:tavLst>
                                    </p:anim>
                                    <p:anim calcmode="lin" valueType="num">
                                      <p:cBhvr additive="base">
                                        <p:cTn id="13" dur="1000" fill="hold"/>
                                        <p:tgtEl>
                                          <p:spTgt spid="8194">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Rot="1" noChangeArrowheads="1"/>
          </p:cNvSpPr>
          <p:nvPr>
            <p:ph type="title"/>
          </p:nvPr>
        </p:nvSpPr>
        <p:spPr>
          <a:xfrm>
            <a:off x="467544" y="404664"/>
            <a:ext cx="8229600" cy="796950"/>
          </a:xfrm>
        </p:spPr>
        <p:txBody>
          <a:bodyPr>
            <a:normAutofit/>
          </a:bodyPr>
          <a:lstStyle/>
          <a:p>
            <a:r>
              <a:rPr lang="en-US" altLang="zh-CN" sz="3600" b="1" dirty="0" smtClean="0">
                <a:solidFill>
                  <a:srgbClr val="C00000"/>
                </a:solidFill>
                <a:latin typeface="隶书" pitchFamily="49" charset="-122"/>
                <a:ea typeface="隶书" pitchFamily="49" charset="-122"/>
                <a:cs typeface="+mn-cs"/>
              </a:rPr>
              <a:t>6.1.2  </a:t>
            </a:r>
            <a:r>
              <a:rPr lang="zh-CN" altLang="en-US" sz="3600" b="1" dirty="0" smtClean="0">
                <a:solidFill>
                  <a:srgbClr val="C00000"/>
                </a:solidFill>
                <a:latin typeface="隶书" pitchFamily="49" charset="-122"/>
                <a:ea typeface="隶书" pitchFamily="49" charset="-122"/>
                <a:cs typeface="+mn-cs"/>
              </a:rPr>
              <a:t>传输服务质量和服务原语</a:t>
            </a:r>
          </a:p>
        </p:txBody>
      </p:sp>
      <p:sp>
        <p:nvSpPr>
          <p:cNvPr id="9219" name="Rectangle 3"/>
          <p:cNvSpPr>
            <a:spLocks noGrp="1" noRot="1" noChangeArrowheads="1"/>
          </p:cNvSpPr>
          <p:nvPr>
            <p:ph type="body" idx="1"/>
          </p:nvPr>
        </p:nvSpPr>
        <p:spPr>
          <a:xfrm>
            <a:off x="323850" y="1556793"/>
            <a:ext cx="8496300" cy="4608512"/>
          </a:xfrm>
        </p:spPr>
        <p:txBody>
          <a:bodyPr>
            <a:normAutofit lnSpcReduction="10000"/>
          </a:bodyPr>
          <a:lstStyle/>
          <a:p>
            <a:pPr eaLnBrk="1" hangingPunct="1">
              <a:buClr>
                <a:srgbClr val="C00000"/>
              </a:buClr>
              <a:buFont typeface="Wingdings" pitchFamily="2" charset="2"/>
              <a:buChar char="n"/>
            </a:pPr>
            <a:r>
              <a:rPr lang="zh-CN" altLang="en-US" sz="2800" b="1" dirty="0" smtClean="0">
                <a:solidFill>
                  <a:srgbClr val="000000"/>
                </a:solidFill>
              </a:rPr>
              <a:t>传输层主要功能可看作增加和优化网络层提供的服务质量。</a:t>
            </a:r>
            <a:endParaRPr lang="en-US" altLang="zh-CN" sz="2800" b="1" dirty="0" smtClean="0">
              <a:solidFill>
                <a:srgbClr val="000000"/>
              </a:solidFill>
            </a:endParaRPr>
          </a:p>
          <a:p>
            <a:pPr eaLnBrk="1" hangingPunct="1">
              <a:buClr>
                <a:srgbClr val="C00000"/>
              </a:buClr>
              <a:buNone/>
            </a:pPr>
            <a:r>
              <a:rPr lang="zh-CN" altLang="en-US" sz="2800" dirty="0" smtClean="0">
                <a:solidFill>
                  <a:srgbClr val="000000"/>
                </a:solidFill>
              </a:rPr>
              <a:t> </a:t>
            </a:r>
            <a:endParaRPr lang="zh-CN" altLang="en-US" sz="1000" b="1" dirty="0" smtClean="0">
              <a:solidFill>
                <a:srgbClr val="000000"/>
              </a:solidFill>
              <a:latin typeface="黑体" pitchFamily="2" charset="-122"/>
            </a:endParaRPr>
          </a:p>
          <a:p>
            <a:pPr eaLnBrk="1" hangingPunct="1">
              <a:buClr>
                <a:srgbClr val="C00000"/>
              </a:buClr>
              <a:buFont typeface="Wingdings" pitchFamily="2" charset="2"/>
              <a:buChar char="n"/>
            </a:pPr>
            <a:r>
              <a:rPr lang="zh-CN" altLang="en-US" sz="2800" b="1" dirty="0" smtClean="0">
                <a:solidFill>
                  <a:srgbClr val="000000"/>
                </a:solidFill>
              </a:rPr>
              <a:t>传输服务原语是提供给面向连接和无连接的服务使用的，传输原语可分为以下四类</a:t>
            </a:r>
            <a:r>
              <a:rPr lang="zh-CN" altLang="en-US" sz="2800" dirty="0" smtClean="0">
                <a:solidFill>
                  <a:srgbClr val="000000"/>
                </a:solidFill>
              </a:rPr>
              <a:t> ：</a:t>
            </a:r>
            <a:endParaRPr lang="en-US" altLang="zh-CN" sz="2800" dirty="0" smtClean="0">
              <a:solidFill>
                <a:srgbClr val="000000"/>
              </a:solidFill>
            </a:endParaRPr>
          </a:p>
          <a:p>
            <a:pPr eaLnBrk="1" hangingPunct="1">
              <a:buClr>
                <a:srgbClr val="C00000"/>
              </a:buClr>
              <a:buFont typeface="Wingdings" pitchFamily="2" charset="2"/>
              <a:buChar char="n"/>
            </a:pPr>
            <a:endParaRPr lang="zh-CN" altLang="en-US" sz="1000" dirty="0" smtClean="0">
              <a:solidFill>
                <a:srgbClr val="000000"/>
              </a:solidFill>
            </a:endParaRPr>
          </a:p>
          <a:p>
            <a:pPr marL="971550" lvl="1" indent="-514350">
              <a:buClr>
                <a:srgbClr val="C00000"/>
              </a:buClr>
              <a:buFont typeface="+mj-ea"/>
              <a:buAutoNum type="circleNumDbPlain"/>
            </a:pPr>
            <a:r>
              <a:rPr lang="zh-CN" altLang="en-US" b="1" dirty="0" smtClean="0">
                <a:solidFill>
                  <a:srgbClr val="000000"/>
                </a:solidFill>
              </a:rPr>
              <a:t>传输连接服务原语</a:t>
            </a:r>
            <a:endParaRPr lang="en-US" altLang="zh-CN" b="1" dirty="0" smtClean="0">
              <a:solidFill>
                <a:srgbClr val="000000"/>
              </a:solidFill>
            </a:endParaRPr>
          </a:p>
          <a:p>
            <a:pPr marL="971550" lvl="1" indent="-514350">
              <a:buClr>
                <a:srgbClr val="C00000"/>
              </a:buClr>
              <a:buFont typeface="+mj-ea"/>
              <a:buAutoNum type="circleNumDbPlain"/>
            </a:pPr>
            <a:r>
              <a:rPr lang="zh-CN" altLang="en-US" b="1" dirty="0" smtClean="0">
                <a:solidFill>
                  <a:srgbClr val="000000"/>
                </a:solidFill>
              </a:rPr>
              <a:t>连接释放服务原语</a:t>
            </a:r>
            <a:endParaRPr lang="en-US" altLang="zh-CN" b="1" dirty="0" smtClean="0">
              <a:solidFill>
                <a:srgbClr val="000000"/>
              </a:solidFill>
            </a:endParaRPr>
          </a:p>
          <a:p>
            <a:pPr marL="971550" lvl="1" indent="-514350">
              <a:buClr>
                <a:srgbClr val="C00000"/>
              </a:buClr>
              <a:buFont typeface="+mj-ea"/>
              <a:buAutoNum type="circleNumDbPlain"/>
            </a:pPr>
            <a:r>
              <a:rPr lang="zh-CN" altLang="en-US" b="1" dirty="0" smtClean="0">
                <a:solidFill>
                  <a:srgbClr val="000000"/>
                </a:solidFill>
              </a:rPr>
              <a:t>数据传送服务原语</a:t>
            </a:r>
            <a:endParaRPr lang="en-US" altLang="zh-CN" b="1" dirty="0" smtClean="0">
              <a:solidFill>
                <a:srgbClr val="000000"/>
              </a:solidFill>
            </a:endParaRPr>
          </a:p>
          <a:p>
            <a:pPr marL="971550" lvl="1" indent="-514350">
              <a:buClr>
                <a:srgbClr val="C00000"/>
              </a:buClr>
              <a:buFont typeface="+mj-ea"/>
              <a:buAutoNum type="circleNumDbPlain"/>
            </a:pPr>
            <a:r>
              <a:rPr lang="zh-CN" altLang="en-US" b="1" dirty="0" smtClean="0">
                <a:solidFill>
                  <a:srgbClr val="000000"/>
                </a:solidFill>
              </a:rPr>
              <a:t>无连接的传送服务原语</a:t>
            </a:r>
            <a:endParaRPr lang="zh-CN" altLang="en-US" dirty="0" smtClean="0">
              <a:solidFill>
                <a:srgbClr val="000000"/>
              </a:solidFill>
            </a:endParaRPr>
          </a:p>
        </p:txBody>
      </p:sp>
      <p:pic>
        <p:nvPicPr>
          <p:cNvPr id="4" name="Picture 4" descr="http://t1.baidu.com/it/u=4224630567,3636551719&amp;fm=21&amp;gp=0.jpg"/>
          <p:cNvPicPr>
            <a:picLocks noChangeAspect="1" noChangeArrowheads="1"/>
          </p:cNvPicPr>
          <p:nvPr/>
        </p:nvPicPr>
        <p:blipFill>
          <a:blip r:embed="rId2" cstate="print"/>
          <a:srcRect/>
          <a:stretch>
            <a:fillRect/>
          </a:stretch>
        </p:blipFill>
        <p:spPr bwMode="auto">
          <a:xfrm>
            <a:off x="0" y="0"/>
            <a:ext cx="1907704" cy="408794"/>
          </a:xfrm>
          <a:prstGeom prst="rect">
            <a:avLst/>
          </a:prstGeom>
          <a:noFill/>
        </p:spPr>
      </p:pic>
      <p:grpSp>
        <p:nvGrpSpPr>
          <p:cNvPr id="5" name="组合 14"/>
          <p:cNvGrpSpPr/>
          <p:nvPr/>
        </p:nvGrpSpPr>
        <p:grpSpPr>
          <a:xfrm>
            <a:off x="4874346" y="0"/>
            <a:ext cx="4269654" cy="430887"/>
            <a:chOff x="4874346" y="0"/>
            <a:chExt cx="4269654" cy="430887"/>
          </a:xfrm>
        </p:grpSpPr>
        <p:sp>
          <p:nvSpPr>
            <p:cNvPr id="6" name="TextBox 5"/>
            <p:cNvSpPr txBox="1"/>
            <p:nvPr/>
          </p:nvSpPr>
          <p:spPr>
            <a:xfrm>
              <a:off x="4874346" y="0"/>
              <a:ext cx="4269654" cy="430887"/>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0" scaled="1"/>
              <a:tileRect/>
            </a:gradFill>
            <a:effectLst>
              <a:innerShdw blurRad="63500" dist="50800" dir="5400000">
                <a:prstClr val="black">
                  <a:alpha val="50000"/>
                </a:prstClr>
              </a:innerShdw>
              <a:softEdge rad="127000"/>
            </a:effectLst>
          </p:spPr>
          <p:style>
            <a:lnRef idx="0">
              <a:scrgbClr r="0" g="0" b="0"/>
            </a:lnRef>
            <a:fillRef idx="1001">
              <a:schemeClr val="lt2"/>
            </a:fillRef>
            <a:effectRef idx="0">
              <a:scrgbClr r="0" g="0" b="0"/>
            </a:effectRef>
            <a:fontRef idx="major"/>
          </p:style>
          <p:txBody>
            <a:bodyPr wrap="square" rtlCol="0">
              <a:spAutoFit/>
            </a:bodyPr>
            <a:lstStyle/>
            <a:p>
              <a:pPr algn="r"/>
              <a:r>
                <a:rPr lang="en-US" altLang="zh-CN" sz="1100" b="1" dirty="0" smtClean="0">
                  <a:solidFill>
                    <a:schemeClr val="tx2">
                      <a:lumMod val="60000"/>
                      <a:lumOff val="40000"/>
                    </a:schemeClr>
                  </a:solidFill>
                </a:rPr>
                <a:t>College of Computer Science and Technology</a:t>
              </a:r>
            </a:p>
            <a:p>
              <a:pPr algn="r"/>
              <a:r>
                <a:rPr lang="zh-CN" altLang="en-US" sz="1100" b="1" dirty="0" smtClean="0">
                  <a:solidFill>
                    <a:schemeClr val="tx2">
                      <a:lumMod val="60000"/>
                      <a:lumOff val="40000"/>
                    </a:schemeClr>
                  </a:solidFill>
                </a:rPr>
                <a:t>                                    计算机科学</a:t>
              </a:r>
              <a:r>
                <a:rPr lang="zh-CN" altLang="en-US" sz="1100" b="1" dirty="0">
                  <a:solidFill>
                    <a:schemeClr val="tx2">
                      <a:lumMod val="60000"/>
                      <a:lumOff val="40000"/>
                    </a:schemeClr>
                  </a:solidFill>
                </a:rPr>
                <a:t>与</a:t>
              </a:r>
              <a:r>
                <a:rPr lang="zh-CN" altLang="en-US" sz="1100" b="1" dirty="0" smtClean="0">
                  <a:solidFill>
                    <a:schemeClr val="tx2">
                      <a:lumMod val="60000"/>
                      <a:lumOff val="40000"/>
                    </a:schemeClr>
                  </a:solidFill>
                </a:rPr>
                <a:t>技术学院</a:t>
              </a:r>
              <a:endParaRPr lang="zh-CN" altLang="en-US" sz="1100" b="1" dirty="0">
                <a:solidFill>
                  <a:schemeClr val="tx2">
                    <a:lumMod val="60000"/>
                    <a:lumOff val="40000"/>
                  </a:schemeClr>
                </a:solidFill>
              </a:endParaRPr>
            </a:p>
          </p:txBody>
        </p:sp>
        <p:cxnSp>
          <p:nvCxnSpPr>
            <p:cNvPr id="7" name="直接连接符 7"/>
            <p:cNvCxnSpPr/>
            <p:nvPr/>
          </p:nvCxnSpPr>
          <p:spPr>
            <a:xfrm>
              <a:off x="6588224" y="332656"/>
              <a:ext cx="100811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8" name="直接连接符 9"/>
          <p:cNvCxnSpPr/>
          <p:nvPr/>
        </p:nvCxnSpPr>
        <p:spPr>
          <a:xfrm>
            <a:off x="323528" y="1268760"/>
            <a:ext cx="8820472" cy="0"/>
          </a:xfrm>
          <a:prstGeom prst="line">
            <a:avLst/>
          </a:prstGeom>
          <a:ln>
            <a:gradFill flip="none" rotWithShape="1">
              <a:gsLst>
                <a:gs pos="0">
                  <a:srgbClr val="FFF200"/>
                </a:gs>
                <a:gs pos="45000">
                  <a:srgbClr val="FF7A00"/>
                </a:gs>
                <a:gs pos="70000">
                  <a:srgbClr val="FF0300"/>
                </a:gs>
                <a:gs pos="100000">
                  <a:srgbClr val="4D0808"/>
                </a:gs>
              </a:gsLst>
              <a:lin ang="10800000" scaled="1"/>
              <a:tileRect/>
            </a:gradFill>
          </a:ln>
        </p:spPr>
        <p:style>
          <a:lnRef idx="3">
            <a:schemeClr val="accent2"/>
          </a:lnRef>
          <a:fillRef idx="0">
            <a:schemeClr val="accent2"/>
          </a:fillRef>
          <a:effectRef idx="2">
            <a:schemeClr val="accent2"/>
          </a:effectRef>
          <a:fontRef idx="minor">
            <a:schemeClr val="tx1"/>
          </a:fontRef>
        </p:style>
      </p:cxnSp>
      <p:cxnSp>
        <p:nvCxnSpPr>
          <p:cNvPr id="9" name="直接连接符 10"/>
          <p:cNvCxnSpPr/>
          <p:nvPr/>
        </p:nvCxnSpPr>
        <p:spPr>
          <a:xfrm>
            <a:off x="5148064" y="548680"/>
            <a:ext cx="3995936" cy="0"/>
          </a:xfrm>
          <a:prstGeom prst="line">
            <a:avLst/>
          </a:prstGeom>
          <a:ln>
            <a:gradFill flip="none" rotWithShape="1">
              <a:gsLst>
                <a:gs pos="0">
                  <a:srgbClr val="FFF200"/>
                </a:gs>
                <a:gs pos="45000">
                  <a:srgbClr val="FF7A00"/>
                </a:gs>
                <a:gs pos="70000">
                  <a:srgbClr val="FF0300"/>
                </a:gs>
                <a:gs pos="100000">
                  <a:srgbClr val="4D0808"/>
                </a:gs>
              </a:gsLst>
              <a:lin ang="0" scaled="1"/>
              <a:tileRect/>
            </a:gradFill>
          </a:ln>
        </p:spPr>
        <p:style>
          <a:lnRef idx="3">
            <a:schemeClr val="accent2"/>
          </a:lnRef>
          <a:fillRef idx="0">
            <a:schemeClr val="accent2"/>
          </a:fillRef>
          <a:effectRef idx="2">
            <a:schemeClr val="accent2"/>
          </a:effectRef>
          <a:fontRef idx="minor">
            <a:schemeClr val="tx1"/>
          </a:fontRef>
        </p:style>
      </p:cxnSp>
      <p:sp>
        <p:nvSpPr>
          <p:cNvPr id="10"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zh-CN" altLang="en-US" sz="1400" b="1" dirty="0"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sp>
        <p:nvSpPr>
          <p:cNvPr id="11" name="灯片编号占位符 4"/>
          <p:cNvSpPr txBox="1">
            <a:spLocks/>
          </p:cNvSpPr>
          <p:nvPr/>
        </p:nvSpPr>
        <p:spPr>
          <a:xfrm>
            <a:off x="6804248"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D339703-453D-4507-B371-656EE53F18C4}" type="slidenum">
              <a:rPr kumimoji="0" lang="zh-CN" altLang="en-US" sz="1200" b="0" i="0" u="none" strike="noStrike" kern="1200" cap="none" spc="0" normalizeH="0" baseline="0" noProof="0" smtClean="0">
                <a:ln>
                  <a:noFill/>
                </a:ln>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zh-CN" altLang="en-US" sz="1200" b="0" i="0" u="none" strike="noStrike" kern="1200" cap="none" spc="0" normalizeH="0" baseline="0" noProof="0" dirty="0">
              <a:ln>
                <a:noFill/>
              </a:ln>
              <a:effectLst/>
              <a:uLnTx/>
              <a:uFillTx/>
              <a:latin typeface="+mn-lt"/>
              <a:ea typeface="+mn-ea"/>
              <a:cs typeface="+mn-cs"/>
            </a:endParaRPr>
          </a:p>
        </p:txBody>
      </p:sp>
    </p:spTree>
  </p:cSld>
  <p:clrMapOvr>
    <a:masterClrMapping/>
  </p:clrMapOvr>
  <p:transition>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9219">
                                            <p:txEl>
                                              <p:pRg st="4" end="4"/>
                                            </p:txEl>
                                          </p:spTgt>
                                        </p:tgtEl>
                                        <p:attrNameLst>
                                          <p:attrName>style.visibility</p:attrName>
                                        </p:attrNameLst>
                                      </p:cBhvr>
                                      <p:to>
                                        <p:strVal val="visible"/>
                                      </p:to>
                                    </p:set>
                                    <p:anim calcmode="lin" valueType="num">
                                      <p:cBhvr additive="base">
                                        <p:cTn id="7" dur="500" fill="hold"/>
                                        <p:tgtEl>
                                          <p:spTgt spid="9219">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219">
                                            <p:txEl>
                                              <p:pRg st="4" end="4"/>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9219">
                                            <p:txEl>
                                              <p:pRg st="5" end="5"/>
                                            </p:txEl>
                                          </p:spTgt>
                                        </p:tgtEl>
                                        <p:attrNameLst>
                                          <p:attrName>style.visibility</p:attrName>
                                        </p:attrNameLst>
                                      </p:cBhvr>
                                      <p:to>
                                        <p:strVal val="visible"/>
                                      </p:to>
                                    </p:set>
                                    <p:anim calcmode="lin" valueType="num">
                                      <p:cBhvr additive="base">
                                        <p:cTn id="12" dur="500" fill="hold"/>
                                        <p:tgtEl>
                                          <p:spTgt spid="9219">
                                            <p:txEl>
                                              <p:pRg st="5" end="5"/>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9219">
                                            <p:txEl>
                                              <p:pRg st="5" end="5"/>
                                            </p:txEl>
                                          </p:spTgt>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nodeType="afterEffect">
                                  <p:stCondLst>
                                    <p:cond delay="0"/>
                                  </p:stCondLst>
                                  <p:childTnLst>
                                    <p:set>
                                      <p:cBhvr>
                                        <p:cTn id="16" dur="1" fill="hold">
                                          <p:stCondLst>
                                            <p:cond delay="0"/>
                                          </p:stCondLst>
                                        </p:cTn>
                                        <p:tgtEl>
                                          <p:spTgt spid="9219">
                                            <p:txEl>
                                              <p:pRg st="6" end="6"/>
                                            </p:txEl>
                                          </p:spTgt>
                                        </p:tgtEl>
                                        <p:attrNameLst>
                                          <p:attrName>style.visibility</p:attrName>
                                        </p:attrNameLst>
                                      </p:cBhvr>
                                      <p:to>
                                        <p:strVal val="visible"/>
                                      </p:to>
                                    </p:set>
                                    <p:anim calcmode="lin" valueType="num">
                                      <p:cBhvr additive="base">
                                        <p:cTn id="17" dur="500" fill="hold"/>
                                        <p:tgtEl>
                                          <p:spTgt spid="9219">
                                            <p:txEl>
                                              <p:pRg st="6" end="6"/>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9219">
                                            <p:txEl>
                                              <p:pRg st="6" end="6"/>
                                            </p:txEl>
                                          </p:spTgt>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nodeType="afterEffect">
                                  <p:stCondLst>
                                    <p:cond delay="0"/>
                                  </p:stCondLst>
                                  <p:childTnLst>
                                    <p:set>
                                      <p:cBhvr>
                                        <p:cTn id="21" dur="1" fill="hold">
                                          <p:stCondLst>
                                            <p:cond delay="0"/>
                                          </p:stCondLst>
                                        </p:cTn>
                                        <p:tgtEl>
                                          <p:spTgt spid="9219">
                                            <p:txEl>
                                              <p:pRg st="7" end="7"/>
                                            </p:txEl>
                                          </p:spTgt>
                                        </p:tgtEl>
                                        <p:attrNameLst>
                                          <p:attrName>style.visibility</p:attrName>
                                        </p:attrNameLst>
                                      </p:cBhvr>
                                      <p:to>
                                        <p:strVal val="visible"/>
                                      </p:to>
                                    </p:set>
                                    <p:anim calcmode="lin" valueType="num">
                                      <p:cBhvr additive="base">
                                        <p:cTn id="22" dur="500" fill="hold"/>
                                        <p:tgtEl>
                                          <p:spTgt spid="9219">
                                            <p:txEl>
                                              <p:pRg st="7" end="7"/>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9219">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3"/>
          <p:cNvSpPr>
            <a:spLocks noGrp="1" noRot="1" noChangeArrowheads="1"/>
          </p:cNvSpPr>
          <p:nvPr>
            <p:ph type="body" idx="1"/>
          </p:nvPr>
        </p:nvSpPr>
        <p:spPr>
          <a:xfrm>
            <a:off x="395536" y="1700808"/>
            <a:ext cx="8640763" cy="4491385"/>
          </a:xfrm>
        </p:spPr>
        <p:txBody>
          <a:bodyPr>
            <a:normAutofit lnSpcReduction="10000"/>
          </a:bodyPr>
          <a:lstStyle/>
          <a:p>
            <a:pPr eaLnBrk="1" hangingPunct="1">
              <a:lnSpc>
                <a:spcPct val="90000"/>
              </a:lnSpc>
              <a:buNone/>
            </a:pPr>
            <a:r>
              <a:rPr lang="en-US" altLang="zh-CN" sz="2800" b="1" dirty="0" smtClean="0">
                <a:solidFill>
                  <a:srgbClr val="C00000"/>
                </a:solidFill>
              </a:rPr>
              <a:t>(1)</a:t>
            </a:r>
            <a:r>
              <a:rPr lang="zh-CN" altLang="en-US" sz="2800" b="1" dirty="0" smtClean="0">
                <a:solidFill>
                  <a:srgbClr val="C00000"/>
                </a:solidFill>
              </a:rPr>
              <a:t>传输连接服务原语 </a:t>
            </a:r>
            <a:r>
              <a:rPr lang="en-US" altLang="zh-CN" sz="2800" b="1" dirty="0" smtClean="0">
                <a:solidFill>
                  <a:srgbClr val="C00000"/>
                </a:solidFill>
              </a:rPr>
              <a:t>:</a:t>
            </a:r>
          </a:p>
          <a:p>
            <a:pPr marL="914400" lvl="1" indent="-514350">
              <a:lnSpc>
                <a:spcPct val="90000"/>
              </a:lnSpc>
              <a:buClr>
                <a:srgbClr val="C00000"/>
              </a:buClr>
              <a:buFont typeface="Wingdings" pitchFamily="2" charset="2"/>
              <a:buChar char="n"/>
            </a:pPr>
            <a:endParaRPr lang="en-US" altLang="zh-CN" sz="1000" b="1" dirty="0" smtClean="0">
              <a:solidFill>
                <a:srgbClr val="000000"/>
              </a:solidFill>
            </a:endParaRPr>
          </a:p>
          <a:p>
            <a:pPr marL="914400" lvl="1" indent="-514350">
              <a:lnSpc>
                <a:spcPct val="90000"/>
              </a:lnSpc>
              <a:buClr>
                <a:srgbClr val="C00000"/>
              </a:buClr>
              <a:buFont typeface="Wingdings" pitchFamily="2" charset="2"/>
              <a:buChar char="n"/>
            </a:pPr>
            <a:r>
              <a:rPr lang="en-US" altLang="zh-CN" b="1" dirty="0" smtClean="0">
                <a:solidFill>
                  <a:srgbClr val="000000"/>
                </a:solidFill>
              </a:rPr>
              <a:t>T-</a:t>
            </a:r>
            <a:r>
              <a:rPr lang="en-US" altLang="zh-CN" b="1" dirty="0" err="1" smtClean="0">
                <a:solidFill>
                  <a:srgbClr val="000000"/>
                </a:solidFill>
              </a:rPr>
              <a:t>CONNECT.request</a:t>
            </a:r>
            <a:r>
              <a:rPr lang="en-US" altLang="zh-CN" b="1" dirty="0" smtClean="0">
                <a:solidFill>
                  <a:srgbClr val="000000"/>
                </a:solidFill>
              </a:rPr>
              <a:t>(</a:t>
            </a:r>
            <a:r>
              <a:rPr lang="en-US" altLang="zh-CN" b="1" dirty="0" err="1" smtClean="0">
                <a:solidFill>
                  <a:srgbClr val="000000"/>
                </a:solidFill>
              </a:rPr>
              <a:t>callee,caller,exp</a:t>
            </a:r>
            <a:r>
              <a:rPr lang="en-US" altLang="zh-CN" b="1" dirty="0" smtClean="0">
                <a:solidFill>
                  <a:srgbClr val="000000"/>
                </a:solidFill>
              </a:rPr>
              <a:t>-</a:t>
            </a:r>
            <a:r>
              <a:rPr lang="en-US" altLang="zh-CN" b="1" dirty="0" err="1" smtClean="0">
                <a:solidFill>
                  <a:srgbClr val="000000"/>
                </a:solidFill>
              </a:rPr>
              <a:t>wanted,qos,user</a:t>
            </a:r>
            <a:r>
              <a:rPr lang="en-US" altLang="zh-CN" b="1" dirty="0" smtClean="0">
                <a:solidFill>
                  <a:srgbClr val="000000"/>
                </a:solidFill>
              </a:rPr>
              <a:t>-data);</a:t>
            </a:r>
          </a:p>
          <a:p>
            <a:pPr marL="914400" lvl="1" indent="-514350">
              <a:lnSpc>
                <a:spcPct val="90000"/>
              </a:lnSpc>
              <a:buClr>
                <a:srgbClr val="C00000"/>
              </a:buClr>
              <a:buFont typeface="Wingdings" pitchFamily="2" charset="2"/>
              <a:buChar char="n"/>
            </a:pPr>
            <a:endParaRPr lang="en-US" altLang="zh-CN" sz="1000" b="1" dirty="0" smtClean="0">
              <a:solidFill>
                <a:srgbClr val="000000"/>
              </a:solidFill>
            </a:endParaRPr>
          </a:p>
          <a:p>
            <a:pPr marL="914400" lvl="1" indent="-514350">
              <a:lnSpc>
                <a:spcPct val="90000"/>
              </a:lnSpc>
              <a:buClr>
                <a:srgbClr val="C00000"/>
              </a:buClr>
              <a:buFont typeface="Wingdings" pitchFamily="2" charset="2"/>
              <a:buChar char="n"/>
            </a:pPr>
            <a:r>
              <a:rPr lang="en-US" altLang="zh-CN" b="1" dirty="0" smtClean="0">
                <a:solidFill>
                  <a:srgbClr val="000000"/>
                </a:solidFill>
              </a:rPr>
              <a:t>T-</a:t>
            </a:r>
            <a:r>
              <a:rPr lang="en-US" altLang="zh-CN" b="1" dirty="0" err="1" smtClean="0">
                <a:solidFill>
                  <a:srgbClr val="000000"/>
                </a:solidFill>
              </a:rPr>
              <a:t>CONNECT.indication</a:t>
            </a:r>
            <a:r>
              <a:rPr lang="en-US" altLang="zh-CN" b="1" dirty="0" smtClean="0">
                <a:solidFill>
                  <a:srgbClr val="000000"/>
                </a:solidFill>
              </a:rPr>
              <a:t>(</a:t>
            </a:r>
            <a:r>
              <a:rPr lang="en-US" altLang="zh-CN" b="1" dirty="0" err="1" smtClean="0">
                <a:solidFill>
                  <a:srgbClr val="000000"/>
                </a:solidFill>
              </a:rPr>
              <a:t>callee,caller</a:t>
            </a:r>
            <a:r>
              <a:rPr lang="en-US" altLang="zh-CN" b="1" dirty="0" smtClean="0">
                <a:solidFill>
                  <a:srgbClr val="000000"/>
                </a:solidFill>
              </a:rPr>
              <a:t>, exp-</a:t>
            </a:r>
            <a:r>
              <a:rPr lang="en-US" altLang="zh-CN" b="1" dirty="0" err="1" smtClean="0">
                <a:solidFill>
                  <a:srgbClr val="000000"/>
                </a:solidFill>
              </a:rPr>
              <a:t>wanted,qos,user</a:t>
            </a:r>
            <a:r>
              <a:rPr lang="en-US" altLang="zh-CN" b="1" dirty="0" smtClean="0">
                <a:solidFill>
                  <a:srgbClr val="000000"/>
                </a:solidFill>
              </a:rPr>
              <a:t>-data);</a:t>
            </a:r>
          </a:p>
          <a:p>
            <a:pPr marL="914400" lvl="1" indent="-514350">
              <a:lnSpc>
                <a:spcPct val="90000"/>
              </a:lnSpc>
              <a:buClr>
                <a:srgbClr val="C00000"/>
              </a:buClr>
              <a:buFont typeface="Wingdings" pitchFamily="2" charset="2"/>
              <a:buChar char="n"/>
            </a:pPr>
            <a:endParaRPr lang="en-US" altLang="zh-CN" sz="1000" b="1" dirty="0" smtClean="0">
              <a:solidFill>
                <a:srgbClr val="000000"/>
              </a:solidFill>
            </a:endParaRPr>
          </a:p>
          <a:p>
            <a:pPr marL="914400" lvl="1" indent="-514350">
              <a:lnSpc>
                <a:spcPct val="90000"/>
              </a:lnSpc>
              <a:buClr>
                <a:srgbClr val="C00000"/>
              </a:buClr>
              <a:buFont typeface="Wingdings" pitchFamily="2" charset="2"/>
              <a:buChar char="n"/>
            </a:pPr>
            <a:r>
              <a:rPr lang="en-US" altLang="zh-CN" b="1" dirty="0" smtClean="0">
                <a:solidFill>
                  <a:srgbClr val="000000"/>
                </a:solidFill>
              </a:rPr>
              <a:t>T-</a:t>
            </a:r>
            <a:r>
              <a:rPr lang="en-US" altLang="zh-CN" b="1" dirty="0" err="1" smtClean="0">
                <a:solidFill>
                  <a:srgbClr val="000000"/>
                </a:solidFill>
              </a:rPr>
              <a:t>CONNECT.response</a:t>
            </a:r>
            <a:r>
              <a:rPr lang="en-US" altLang="zh-CN" b="1" dirty="0" smtClean="0">
                <a:solidFill>
                  <a:srgbClr val="000000"/>
                </a:solidFill>
              </a:rPr>
              <a:t>(</a:t>
            </a:r>
            <a:r>
              <a:rPr lang="en-US" altLang="zh-CN" b="1" dirty="0" err="1" smtClean="0">
                <a:solidFill>
                  <a:srgbClr val="000000"/>
                </a:solidFill>
              </a:rPr>
              <a:t>qos,responder</a:t>
            </a:r>
            <a:r>
              <a:rPr lang="en-US" altLang="zh-CN" b="1" dirty="0" smtClean="0">
                <a:solidFill>
                  <a:srgbClr val="000000"/>
                </a:solidFill>
              </a:rPr>
              <a:t>, exp-</a:t>
            </a:r>
            <a:r>
              <a:rPr lang="en-US" altLang="zh-CN" b="1" dirty="0" err="1" smtClean="0">
                <a:solidFill>
                  <a:srgbClr val="000000"/>
                </a:solidFill>
              </a:rPr>
              <a:t>wanted,user</a:t>
            </a:r>
            <a:r>
              <a:rPr lang="en-US" altLang="zh-CN" b="1" dirty="0" smtClean="0">
                <a:solidFill>
                  <a:srgbClr val="000000"/>
                </a:solidFill>
              </a:rPr>
              <a:t>-data);</a:t>
            </a:r>
          </a:p>
          <a:p>
            <a:pPr marL="914400" lvl="1" indent="-514350">
              <a:lnSpc>
                <a:spcPct val="90000"/>
              </a:lnSpc>
              <a:buClr>
                <a:srgbClr val="C00000"/>
              </a:buClr>
              <a:buFont typeface="Wingdings" pitchFamily="2" charset="2"/>
              <a:buChar char="n"/>
            </a:pPr>
            <a:endParaRPr lang="en-US" altLang="zh-CN" sz="1000" b="1" dirty="0" smtClean="0">
              <a:solidFill>
                <a:srgbClr val="000000"/>
              </a:solidFill>
            </a:endParaRPr>
          </a:p>
          <a:p>
            <a:pPr marL="914400" lvl="1" indent="-514350">
              <a:lnSpc>
                <a:spcPct val="90000"/>
              </a:lnSpc>
              <a:buClr>
                <a:srgbClr val="C00000"/>
              </a:buClr>
              <a:buFont typeface="Wingdings" pitchFamily="2" charset="2"/>
              <a:buChar char="n"/>
            </a:pPr>
            <a:r>
              <a:rPr lang="en-US" altLang="zh-CN" b="1" dirty="0" smtClean="0">
                <a:solidFill>
                  <a:srgbClr val="000000"/>
                </a:solidFill>
              </a:rPr>
              <a:t>T-</a:t>
            </a:r>
            <a:r>
              <a:rPr lang="en-US" altLang="zh-CN" b="1" dirty="0" err="1" smtClean="0">
                <a:solidFill>
                  <a:srgbClr val="000000"/>
                </a:solidFill>
              </a:rPr>
              <a:t>CONNECT.confirm</a:t>
            </a:r>
            <a:r>
              <a:rPr lang="en-US" altLang="zh-CN" b="1" dirty="0" smtClean="0">
                <a:solidFill>
                  <a:srgbClr val="000000"/>
                </a:solidFill>
              </a:rPr>
              <a:t>(</a:t>
            </a:r>
            <a:r>
              <a:rPr lang="en-US" altLang="zh-CN" b="1" dirty="0" err="1" smtClean="0">
                <a:solidFill>
                  <a:srgbClr val="000000"/>
                </a:solidFill>
              </a:rPr>
              <a:t>qos,responder</a:t>
            </a:r>
            <a:r>
              <a:rPr lang="en-US" altLang="zh-CN" b="1" dirty="0" smtClean="0">
                <a:solidFill>
                  <a:srgbClr val="000000"/>
                </a:solidFill>
              </a:rPr>
              <a:t>, exp-</a:t>
            </a:r>
            <a:r>
              <a:rPr lang="en-US" altLang="zh-CN" b="1" dirty="0" err="1" smtClean="0">
                <a:solidFill>
                  <a:srgbClr val="000000"/>
                </a:solidFill>
              </a:rPr>
              <a:t>wanted,user</a:t>
            </a:r>
            <a:r>
              <a:rPr lang="en-US" altLang="zh-CN" b="1" dirty="0" smtClean="0">
                <a:solidFill>
                  <a:srgbClr val="000000"/>
                </a:solidFill>
              </a:rPr>
              <a:t>-data);</a:t>
            </a:r>
          </a:p>
        </p:txBody>
      </p:sp>
      <p:pic>
        <p:nvPicPr>
          <p:cNvPr id="3" name="Picture 4" descr="http://t1.baidu.com/it/u=4224630567,3636551719&amp;fm=21&amp;gp=0.jpg"/>
          <p:cNvPicPr>
            <a:picLocks noChangeAspect="1" noChangeArrowheads="1"/>
          </p:cNvPicPr>
          <p:nvPr/>
        </p:nvPicPr>
        <p:blipFill>
          <a:blip r:embed="rId2" cstate="print"/>
          <a:srcRect/>
          <a:stretch>
            <a:fillRect/>
          </a:stretch>
        </p:blipFill>
        <p:spPr bwMode="auto">
          <a:xfrm>
            <a:off x="0" y="0"/>
            <a:ext cx="1907704" cy="408794"/>
          </a:xfrm>
          <a:prstGeom prst="rect">
            <a:avLst/>
          </a:prstGeom>
          <a:noFill/>
        </p:spPr>
      </p:pic>
      <p:grpSp>
        <p:nvGrpSpPr>
          <p:cNvPr id="4" name="组合 14"/>
          <p:cNvGrpSpPr/>
          <p:nvPr/>
        </p:nvGrpSpPr>
        <p:grpSpPr>
          <a:xfrm>
            <a:off x="4874346" y="0"/>
            <a:ext cx="4269654" cy="430887"/>
            <a:chOff x="4874346" y="0"/>
            <a:chExt cx="4269654" cy="430887"/>
          </a:xfrm>
        </p:grpSpPr>
        <p:sp>
          <p:nvSpPr>
            <p:cNvPr id="5" name="TextBox 4"/>
            <p:cNvSpPr txBox="1"/>
            <p:nvPr/>
          </p:nvSpPr>
          <p:spPr>
            <a:xfrm>
              <a:off x="4874346" y="0"/>
              <a:ext cx="4269654" cy="430887"/>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0" scaled="1"/>
              <a:tileRect/>
            </a:gradFill>
            <a:effectLst>
              <a:innerShdw blurRad="63500" dist="50800" dir="5400000">
                <a:prstClr val="black">
                  <a:alpha val="50000"/>
                </a:prstClr>
              </a:innerShdw>
              <a:softEdge rad="127000"/>
            </a:effectLst>
          </p:spPr>
          <p:style>
            <a:lnRef idx="0">
              <a:scrgbClr r="0" g="0" b="0"/>
            </a:lnRef>
            <a:fillRef idx="1001">
              <a:schemeClr val="lt2"/>
            </a:fillRef>
            <a:effectRef idx="0">
              <a:scrgbClr r="0" g="0" b="0"/>
            </a:effectRef>
            <a:fontRef idx="major"/>
          </p:style>
          <p:txBody>
            <a:bodyPr wrap="square" rtlCol="0">
              <a:spAutoFit/>
            </a:bodyPr>
            <a:lstStyle/>
            <a:p>
              <a:pPr algn="r"/>
              <a:r>
                <a:rPr lang="en-US" altLang="zh-CN" sz="1100" b="1" dirty="0" smtClean="0">
                  <a:solidFill>
                    <a:schemeClr val="tx2">
                      <a:lumMod val="60000"/>
                      <a:lumOff val="40000"/>
                    </a:schemeClr>
                  </a:solidFill>
                </a:rPr>
                <a:t>College of Computer Science and Technology</a:t>
              </a:r>
            </a:p>
            <a:p>
              <a:pPr algn="r"/>
              <a:r>
                <a:rPr lang="zh-CN" altLang="en-US" sz="1100" b="1" dirty="0" smtClean="0">
                  <a:solidFill>
                    <a:schemeClr val="tx2">
                      <a:lumMod val="60000"/>
                      <a:lumOff val="40000"/>
                    </a:schemeClr>
                  </a:solidFill>
                </a:rPr>
                <a:t>                                    计算机科学</a:t>
              </a:r>
              <a:r>
                <a:rPr lang="zh-CN" altLang="en-US" sz="1100" b="1" dirty="0">
                  <a:solidFill>
                    <a:schemeClr val="tx2">
                      <a:lumMod val="60000"/>
                      <a:lumOff val="40000"/>
                    </a:schemeClr>
                  </a:solidFill>
                </a:rPr>
                <a:t>与</a:t>
              </a:r>
              <a:r>
                <a:rPr lang="zh-CN" altLang="en-US" sz="1100" b="1" dirty="0" smtClean="0">
                  <a:solidFill>
                    <a:schemeClr val="tx2">
                      <a:lumMod val="60000"/>
                      <a:lumOff val="40000"/>
                    </a:schemeClr>
                  </a:solidFill>
                </a:rPr>
                <a:t>技术学院</a:t>
              </a:r>
              <a:endParaRPr lang="zh-CN" altLang="en-US" sz="1100" b="1" dirty="0">
                <a:solidFill>
                  <a:schemeClr val="tx2">
                    <a:lumMod val="60000"/>
                    <a:lumOff val="40000"/>
                  </a:schemeClr>
                </a:solidFill>
              </a:endParaRPr>
            </a:p>
          </p:txBody>
        </p:sp>
        <p:cxnSp>
          <p:nvCxnSpPr>
            <p:cNvPr id="6" name="直接连接符 7"/>
            <p:cNvCxnSpPr/>
            <p:nvPr/>
          </p:nvCxnSpPr>
          <p:spPr>
            <a:xfrm>
              <a:off x="6588224" y="332656"/>
              <a:ext cx="100811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7" name="直接连接符 9"/>
          <p:cNvCxnSpPr/>
          <p:nvPr/>
        </p:nvCxnSpPr>
        <p:spPr>
          <a:xfrm>
            <a:off x="323528" y="1340768"/>
            <a:ext cx="8820472" cy="0"/>
          </a:xfrm>
          <a:prstGeom prst="line">
            <a:avLst/>
          </a:prstGeom>
          <a:ln>
            <a:gradFill flip="none" rotWithShape="1">
              <a:gsLst>
                <a:gs pos="0">
                  <a:srgbClr val="FFF200"/>
                </a:gs>
                <a:gs pos="45000">
                  <a:srgbClr val="FF7A00"/>
                </a:gs>
                <a:gs pos="70000">
                  <a:srgbClr val="FF0300"/>
                </a:gs>
                <a:gs pos="100000">
                  <a:srgbClr val="4D0808"/>
                </a:gs>
              </a:gsLst>
              <a:lin ang="10800000" scaled="1"/>
              <a:tileRect/>
            </a:gradFill>
          </a:ln>
        </p:spPr>
        <p:style>
          <a:lnRef idx="3">
            <a:schemeClr val="accent2"/>
          </a:lnRef>
          <a:fillRef idx="0">
            <a:schemeClr val="accent2"/>
          </a:fillRef>
          <a:effectRef idx="2">
            <a:schemeClr val="accent2"/>
          </a:effectRef>
          <a:fontRef idx="minor">
            <a:schemeClr val="tx1"/>
          </a:fontRef>
        </p:style>
      </p:cxnSp>
      <p:cxnSp>
        <p:nvCxnSpPr>
          <p:cNvPr id="8" name="直接连接符 10"/>
          <p:cNvCxnSpPr/>
          <p:nvPr/>
        </p:nvCxnSpPr>
        <p:spPr>
          <a:xfrm>
            <a:off x="5148064" y="548680"/>
            <a:ext cx="3995936" cy="0"/>
          </a:xfrm>
          <a:prstGeom prst="line">
            <a:avLst/>
          </a:prstGeom>
          <a:ln>
            <a:gradFill flip="none" rotWithShape="1">
              <a:gsLst>
                <a:gs pos="0">
                  <a:srgbClr val="FFF200"/>
                </a:gs>
                <a:gs pos="45000">
                  <a:srgbClr val="FF7A00"/>
                </a:gs>
                <a:gs pos="70000">
                  <a:srgbClr val="FF0300"/>
                </a:gs>
                <a:gs pos="100000">
                  <a:srgbClr val="4D0808"/>
                </a:gs>
              </a:gsLst>
              <a:lin ang="0" scaled="1"/>
              <a:tileRect/>
            </a:gradFill>
          </a:ln>
        </p:spPr>
        <p:style>
          <a:lnRef idx="3">
            <a:schemeClr val="accent2"/>
          </a:lnRef>
          <a:fillRef idx="0">
            <a:schemeClr val="accent2"/>
          </a:fillRef>
          <a:effectRef idx="2">
            <a:schemeClr val="accent2"/>
          </a:effectRef>
          <a:fontRef idx="minor">
            <a:schemeClr val="tx1"/>
          </a:fontRef>
        </p:style>
      </p:cxnSp>
      <p:sp>
        <p:nvSpPr>
          <p:cNvPr id="9"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zh-CN" altLang="en-US" sz="1400" b="1" dirty="0"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sp>
        <p:nvSpPr>
          <p:cNvPr id="10" name="灯片编号占位符 4"/>
          <p:cNvSpPr txBox="1">
            <a:spLocks/>
          </p:cNvSpPr>
          <p:nvPr/>
        </p:nvSpPr>
        <p:spPr>
          <a:xfrm>
            <a:off x="6804248"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D339703-453D-4507-B371-656EE53F18C4}" type="slidenum">
              <a:rPr kumimoji="0" lang="zh-CN" altLang="en-US" sz="1200" b="0" i="0" u="none" strike="noStrike" kern="1200" cap="none" spc="0" normalizeH="0" baseline="0" noProof="0" smtClean="0">
                <a:ln>
                  <a:noFill/>
                </a:ln>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zh-CN" altLang="en-US" sz="1200" b="0" i="0" u="none" strike="noStrike" kern="1200" cap="none" spc="0" normalizeH="0" baseline="0" noProof="0" dirty="0">
              <a:ln>
                <a:noFill/>
              </a:ln>
              <a:effectLst/>
              <a:uLnTx/>
              <a:uFillTx/>
              <a:latin typeface="+mn-lt"/>
              <a:ea typeface="+mn-ea"/>
              <a:cs typeface="+mn-cs"/>
            </a:endParaRPr>
          </a:p>
        </p:txBody>
      </p:sp>
      <p:sp>
        <p:nvSpPr>
          <p:cNvPr id="11" name="Rectangle 2"/>
          <p:cNvSpPr>
            <a:spLocks noGrp="1" noRot="1" noChangeArrowheads="1"/>
          </p:cNvSpPr>
          <p:nvPr>
            <p:ph type="title"/>
          </p:nvPr>
        </p:nvSpPr>
        <p:spPr>
          <a:xfrm>
            <a:off x="467544" y="404664"/>
            <a:ext cx="8229600" cy="796950"/>
          </a:xfrm>
        </p:spPr>
        <p:txBody>
          <a:bodyPr>
            <a:normAutofit/>
          </a:bodyPr>
          <a:lstStyle/>
          <a:p>
            <a:r>
              <a:rPr lang="en-US" altLang="zh-CN" sz="3600" b="1" dirty="0" smtClean="0">
                <a:solidFill>
                  <a:srgbClr val="C00000"/>
                </a:solidFill>
                <a:latin typeface="隶书" pitchFamily="49" charset="-122"/>
                <a:ea typeface="隶书" pitchFamily="49" charset="-122"/>
                <a:cs typeface="+mn-cs"/>
              </a:rPr>
              <a:t>6.1.2  </a:t>
            </a:r>
            <a:r>
              <a:rPr lang="zh-CN" altLang="en-US" sz="3600" b="1" dirty="0" smtClean="0">
                <a:solidFill>
                  <a:srgbClr val="C00000"/>
                </a:solidFill>
                <a:latin typeface="隶书" pitchFamily="49" charset="-122"/>
                <a:ea typeface="隶书" pitchFamily="49" charset="-122"/>
                <a:cs typeface="+mn-cs"/>
              </a:rPr>
              <a:t>传输服务质量和服务原语</a:t>
            </a:r>
          </a:p>
        </p:txBody>
      </p:sp>
    </p:spTree>
  </p:cSld>
  <p:clrMapOvr>
    <a:masterClrMapping/>
  </p:clrMapOvr>
  <p:transition>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10242">
                                            <p:txEl>
                                              <p:pRg st="2" end="2"/>
                                            </p:txEl>
                                          </p:spTgt>
                                        </p:tgtEl>
                                        <p:attrNameLst>
                                          <p:attrName>style.visibility</p:attrName>
                                        </p:attrNameLst>
                                      </p:cBhvr>
                                      <p:to>
                                        <p:strVal val="visible"/>
                                      </p:to>
                                    </p:set>
                                    <p:anim calcmode="lin" valueType="num">
                                      <p:cBhvr additive="base">
                                        <p:cTn id="7" dur="500" fill="hold"/>
                                        <p:tgtEl>
                                          <p:spTgt spid="10242">
                                            <p:txEl>
                                              <p:pRg st="2" end="2"/>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10242">
                                            <p:txEl>
                                              <p:pRg st="2" end="2"/>
                                            </p:txEl>
                                          </p:spTgt>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10242">
                                            <p:txEl>
                                              <p:pRg st="4" end="4"/>
                                            </p:txEl>
                                          </p:spTgt>
                                        </p:tgtEl>
                                        <p:attrNameLst>
                                          <p:attrName>style.visibility</p:attrName>
                                        </p:attrNameLst>
                                      </p:cBhvr>
                                      <p:to>
                                        <p:strVal val="visible"/>
                                      </p:to>
                                    </p:set>
                                    <p:anim calcmode="lin" valueType="num">
                                      <p:cBhvr additive="base">
                                        <p:cTn id="11" dur="500" fill="hold"/>
                                        <p:tgtEl>
                                          <p:spTgt spid="10242">
                                            <p:txEl>
                                              <p:pRg st="4" end="4"/>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10242">
                                            <p:txEl>
                                              <p:pRg st="4" end="4"/>
                                            </p:txEl>
                                          </p:spTgt>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0"/>
                                  </p:stCondLst>
                                  <p:childTnLst>
                                    <p:set>
                                      <p:cBhvr>
                                        <p:cTn id="14" dur="1" fill="hold">
                                          <p:stCondLst>
                                            <p:cond delay="0"/>
                                          </p:stCondLst>
                                        </p:cTn>
                                        <p:tgtEl>
                                          <p:spTgt spid="10242">
                                            <p:txEl>
                                              <p:pRg st="6" end="6"/>
                                            </p:txEl>
                                          </p:spTgt>
                                        </p:tgtEl>
                                        <p:attrNameLst>
                                          <p:attrName>style.visibility</p:attrName>
                                        </p:attrNameLst>
                                      </p:cBhvr>
                                      <p:to>
                                        <p:strVal val="visible"/>
                                      </p:to>
                                    </p:set>
                                    <p:anim calcmode="lin" valueType="num">
                                      <p:cBhvr additive="base">
                                        <p:cTn id="15" dur="500" fill="hold"/>
                                        <p:tgtEl>
                                          <p:spTgt spid="10242">
                                            <p:txEl>
                                              <p:pRg st="6" end="6"/>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10242">
                                            <p:txEl>
                                              <p:pRg st="6" end="6"/>
                                            </p:txEl>
                                          </p:spTgt>
                                        </p:tgtEl>
                                        <p:attrNameLst>
                                          <p:attrName>ppt_y</p:attrName>
                                        </p:attrNameLst>
                                      </p:cBhvr>
                                      <p:tavLst>
                                        <p:tav tm="0">
                                          <p:val>
                                            <p:strVal val="#ppt_y"/>
                                          </p:val>
                                        </p:tav>
                                        <p:tav tm="100000">
                                          <p:val>
                                            <p:strVal val="#ppt_y"/>
                                          </p:val>
                                        </p:tav>
                                      </p:tavLst>
                                    </p:anim>
                                  </p:childTnLst>
                                </p:cTn>
                              </p:par>
                              <p:par>
                                <p:cTn id="17" presetID="2" presetClass="entr" presetSubtype="2" fill="hold" nodeType="withEffect">
                                  <p:stCondLst>
                                    <p:cond delay="0"/>
                                  </p:stCondLst>
                                  <p:childTnLst>
                                    <p:set>
                                      <p:cBhvr>
                                        <p:cTn id="18" dur="1" fill="hold">
                                          <p:stCondLst>
                                            <p:cond delay="0"/>
                                          </p:stCondLst>
                                        </p:cTn>
                                        <p:tgtEl>
                                          <p:spTgt spid="10242">
                                            <p:txEl>
                                              <p:pRg st="8" end="8"/>
                                            </p:txEl>
                                          </p:spTgt>
                                        </p:tgtEl>
                                        <p:attrNameLst>
                                          <p:attrName>style.visibility</p:attrName>
                                        </p:attrNameLst>
                                      </p:cBhvr>
                                      <p:to>
                                        <p:strVal val="visible"/>
                                      </p:to>
                                    </p:set>
                                    <p:anim calcmode="lin" valueType="num">
                                      <p:cBhvr additive="base">
                                        <p:cTn id="19" dur="500" fill="hold"/>
                                        <p:tgtEl>
                                          <p:spTgt spid="10242">
                                            <p:txEl>
                                              <p:pRg st="8" end="8"/>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10242">
                                            <p:txEl>
                                              <p:pRg st="8" end="8"/>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3"/>
          <p:cNvSpPr>
            <a:spLocks noGrp="1" noRot="1" noChangeArrowheads="1"/>
          </p:cNvSpPr>
          <p:nvPr>
            <p:ph type="body" idx="1"/>
          </p:nvPr>
        </p:nvSpPr>
        <p:spPr>
          <a:xfrm>
            <a:off x="683568" y="1556792"/>
            <a:ext cx="7777559" cy="4752528"/>
          </a:xfrm>
        </p:spPr>
        <p:txBody>
          <a:bodyPr>
            <a:normAutofit/>
          </a:bodyPr>
          <a:lstStyle/>
          <a:p>
            <a:pPr eaLnBrk="1" hangingPunct="1">
              <a:buNone/>
            </a:pPr>
            <a:r>
              <a:rPr lang="en-US" altLang="zh-CN" sz="2800" b="1" dirty="0" smtClean="0">
                <a:solidFill>
                  <a:srgbClr val="C00000"/>
                </a:solidFill>
              </a:rPr>
              <a:t>(2)</a:t>
            </a:r>
            <a:r>
              <a:rPr lang="zh-CN" altLang="en-US" sz="2800" b="1" dirty="0" smtClean="0">
                <a:solidFill>
                  <a:srgbClr val="C00000"/>
                </a:solidFill>
              </a:rPr>
              <a:t>连接释放服务原语</a:t>
            </a:r>
            <a:r>
              <a:rPr lang="zh-CN" altLang="en-US" sz="2800" dirty="0" smtClean="0">
                <a:solidFill>
                  <a:srgbClr val="C00000"/>
                </a:solidFill>
              </a:rPr>
              <a:t> </a:t>
            </a:r>
          </a:p>
          <a:p>
            <a:pPr lvl="1">
              <a:buClr>
                <a:srgbClr val="C00000"/>
              </a:buClr>
              <a:buFont typeface="Wingdings" pitchFamily="2" charset="2"/>
              <a:buChar char="n"/>
            </a:pPr>
            <a:r>
              <a:rPr lang="en-US" altLang="zh-CN" sz="2400" b="1" dirty="0" smtClean="0">
                <a:solidFill>
                  <a:srgbClr val="000000"/>
                </a:solidFill>
              </a:rPr>
              <a:t>T-</a:t>
            </a:r>
            <a:r>
              <a:rPr lang="en-US" altLang="zh-CN" sz="2400" b="1" dirty="0" err="1" smtClean="0">
                <a:solidFill>
                  <a:srgbClr val="000000"/>
                </a:solidFill>
              </a:rPr>
              <a:t>DISCONNECT.request</a:t>
            </a:r>
            <a:r>
              <a:rPr lang="en-US" altLang="zh-CN" sz="2400" b="1" dirty="0" smtClean="0">
                <a:solidFill>
                  <a:srgbClr val="000000"/>
                </a:solidFill>
              </a:rPr>
              <a:t>(user-data)</a:t>
            </a:r>
            <a:r>
              <a:rPr lang="zh-CN" altLang="en-US" sz="2400" b="1" dirty="0" smtClean="0">
                <a:solidFill>
                  <a:srgbClr val="000000"/>
                </a:solidFill>
              </a:rPr>
              <a:t>；</a:t>
            </a:r>
          </a:p>
          <a:p>
            <a:pPr lvl="1">
              <a:buClr>
                <a:srgbClr val="C00000"/>
              </a:buClr>
              <a:buFont typeface="Wingdings" pitchFamily="2" charset="2"/>
              <a:buChar char="n"/>
            </a:pPr>
            <a:r>
              <a:rPr lang="en-US" altLang="zh-CN" sz="2400" b="1" dirty="0" smtClean="0">
                <a:solidFill>
                  <a:srgbClr val="000000"/>
                </a:solidFill>
              </a:rPr>
              <a:t>T-</a:t>
            </a:r>
            <a:r>
              <a:rPr lang="en-US" altLang="zh-CN" sz="2400" b="1" dirty="0" err="1" smtClean="0">
                <a:solidFill>
                  <a:srgbClr val="000000"/>
                </a:solidFill>
              </a:rPr>
              <a:t>DISCONNECT.indication</a:t>
            </a:r>
            <a:r>
              <a:rPr lang="en-US" altLang="zh-CN" sz="2400" b="1" dirty="0" smtClean="0">
                <a:solidFill>
                  <a:srgbClr val="000000"/>
                </a:solidFill>
              </a:rPr>
              <a:t>(</a:t>
            </a:r>
            <a:r>
              <a:rPr lang="en-US" altLang="zh-CN" sz="2400" b="1" dirty="0" err="1" smtClean="0">
                <a:solidFill>
                  <a:srgbClr val="000000"/>
                </a:solidFill>
              </a:rPr>
              <a:t>reason,user</a:t>
            </a:r>
            <a:r>
              <a:rPr lang="en-US" altLang="zh-CN" sz="2400" b="1" dirty="0" smtClean="0">
                <a:solidFill>
                  <a:srgbClr val="000000"/>
                </a:solidFill>
              </a:rPr>
              <a:t>-data)</a:t>
            </a:r>
            <a:r>
              <a:rPr lang="zh-CN" altLang="en-US" sz="2400" b="1" dirty="0" smtClean="0">
                <a:solidFill>
                  <a:srgbClr val="000000"/>
                </a:solidFill>
              </a:rPr>
              <a:t>；</a:t>
            </a:r>
            <a:endParaRPr lang="en-US" altLang="zh-CN" sz="2400" b="1" dirty="0" smtClean="0">
              <a:solidFill>
                <a:srgbClr val="000000"/>
              </a:solidFill>
            </a:endParaRPr>
          </a:p>
          <a:p>
            <a:pPr lvl="1">
              <a:buClr>
                <a:srgbClr val="C00000"/>
              </a:buClr>
              <a:buFont typeface="Wingdings" pitchFamily="2" charset="2"/>
              <a:buChar char="n"/>
            </a:pPr>
            <a:endParaRPr lang="en-US" altLang="zh-CN" sz="1000" b="1" dirty="0" smtClean="0">
              <a:solidFill>
                <a:srgbClr val="000000"/>
              </a:solidFill>
            </a:endParaRPr>
          </a:p>
          <a:p>
            <a:pPr>
              <a:buNone/>
            </a:pPr>
            <a:r>
              <a:rPr lang="en-US" altLang="zh-CN" sz="2800" b="1" dirty="0" smtClean="0">
                <a:solidFill>
                  <a:srgbClr val="C00000"/>
                </a:solidFill>
              </a:rPr>
              <a:t>(3)</a:t>
            </a:r>
            <a:r>
              <a:rPr lang="zh-CN" altLang="en-US" sz="2800" b="1" dirty="0" smtClean="0">
                <a:solidFill>
                  <a:srgbClr val="C00000"/>
                </a:solidFill>
              </a:rPr>
              <a:t>数据传送服务原语</a:t>
            </a:r>
          </a:p>
          <a:p>
            <a:pPr lvl="1">
              <a:buClr>
                <a:srgbClr val="C00000"/>
              </a:buClr>
              <a:buFont typeface="Wingdings" pitchFamily="2" charset="2"/>
              <a:buChar char="n"/>
            </a:pPr>
            <a:r>
              <a:rPr lang="en-US" altLang="zh-CN" sz="2400" b="1" dirty="0" smtClean="0">
                <a:solidFill>
                  <a:srgbClr val="000000"/>
                </a:solidFill>
              </a:rPr>
              <a:t>T-</a:t>
            </a:r>
            <a:r>
              <a:rPr lang="en-US" altLang="zh-CN" sz="2400" b="1" dirty="0" err="1" smtClean="0">
                <a:solidFill>
                  <a:srgbClr val="000000"/>
                </a:solidFill>
              </a:rPr>
              <a:t>DATA.request</a:t>
            </a:r>
            <a:r>
              <a:rPr lang="en-US" altLang="zh-CN" sz="2400" b="1" dirty="0" smtClean="0">
                <a:solidFill>
                  <a:srgbClr val="000000"/>
                </a:solidFill>
              </a:rPr>
              <a:t>(user-data)</a:t>
            </a:r>
            <a:r>
              <a:rPr lang="zh-CN" altLang="en-US" sz="2400" b="1" dirty="0" smtClean="0">
                <a:solidFill>
                  <a:srgbClr val="000000"/>
                </a:solidFill>
              </a:rPr>
              <a:t>；</a:t>
            </a:r>
          </a:p>
          <a:p>
            <a:pPr lvl="1">
              <a:buClr>
                <a:srgbClr val="C00000"/>
              </a:buClr>
              <a:buFont typeface="Wingdings" pitchFamily="2" charset="2"/>
              <a:buChar char="n"/>
            </a:pPr>
            <a:r>
              <a:rPr lang="en-US" altLang="zh-CN" sz="2400" b="1" dirty="0" smtClean="0">
                <a:solidFill>
                  <a:srgbClr val="000000"/>
                </a:solidFill>
              </a:rPr>
              <a:t>T-</a:t>
            </a:r>
            <a:r>
              <a:rPr lang="en-US" altLang="zh-CN" sz="2400" b="1" dirty="0" err="1" smtClean="0">
                <a:solidFill>
                  <a:srgbClr val="000000"/>
                </a:solidFill>
              </a:rPr>
              <a:t>DATA.indication</a:t>
            </a:r>
            <a:r>
              <a:rPr lang="en-US" altLang="zh-CN" sz="2400" b="1" dirty="0" smtClean="0">
                <a:solidFill>
                  <a:srgbClr val="000000"/>
                </a:solidFill>
              </a:rPr>
              <a:t>(user-data)</a:t>
            </a:r>
            <a:r>
              <a:rPr lang="zh-CN" altLang="en-US" sz="2400" b="1" dirty="0" smtClean="0">
                <a:solidFill>
                  <a:srgbClr val="000000"/>
                </a:solidFill>
              </a:rPr>
              <a:t>；</a:t>
            </a:r>
            <a:endParaRPr lang="en-US" altLang="zh-CN" sz="2400" b="1" dirty="0" smtClean="0">
              <a:solidFill>
                <a:srgbClr val="000000"/>
              </a:solidFill>
            </a:endParaRPr>
          </a:p>
          <a:p>
            <a:pPr lvl="1">
              <a:buClr>
                <a:srgbClr val="C00000"/>
              </a:buClr>
              <a:buFont typeface="Wingdings" pitchFamily="2" charset="2"/>
              <a:buChar char="n"/>
            </a:pPr>
            <a:endParaRPr lang="en-US" altLang="zh-CN" sz="1000" b="1" dirty="0" smtClean="0">
              <a:solidFill>
                <a:srgbClr val="000000"/>
              </a:solidFill>
            </a:endParaRPr>
          </a:p>
          <a:p>
            <a:pPr>
              <a:buNone/>
            </a:pPr>
            <a:r>
              <a:rPr lang="en-US" altLang="zh-CN" sz="2800" b="1" dirty="0" smtClean="0">
                <a:solidFill>
                  <a:srgbClr val="C00000"/>
                </a:solidFill>
              </a:rPr>
              <a:t>(4)</a:t>
            </a:r>
            <a:r>
              <a:rPr lang="zh-CN" altLang="en-US" sz="2800" b="1" dirty="0" smtClean="0">
                <a:solidFill>
                  <a:srgbClr val="C00000"/>
                </a:solidFill>
              </a:rPr>
              <a:t>无连接的传送服务原语</a:t>
            </a:r>
            <a:r>
              <a:rPr lang="zh-CN" altLang="en-US" sz="2800" dirty="0" smtClean="0">
                <a:solidFill>
                  <a:srgbClr val="C00000"/>
                </a:solidFill>
              </a:rPr>
              <a:t> </a:t>
            </a:r>
          </a:p>
          <a:p>
            <a:pPr lvl="1">
              <a:buClr>
                <a:srgbClr val="C00000"/>
              </a:buClr>
              <a:buFont typeface="Wingdings" pitchFamily="2" charset="2"/>
              <a:buChar char="n"/>
            </a:pPr>
            <a:r>
              <a:rPr lang="en-US" altLang="zh-CN" sz="2400" b="1" dirty="0" smtClean="0">
                <a:solidFill>
                  <a:srgbClr val="000000"/>
                </a:solidFill>
              </a:rPr>
              <a:t>T-</a:t>
            </a:r>
            <a:r>
              <a:rPr lang="en-US" altLang="zh-CN" sz="2400" b="1" dirty="0" err="1" smtClean="0">
                <a:solidFill>
                  <a:srgbClr val="000000"/>
                </a:solidFill>
              </a:rPr>
              <a:t>UNITDATA.request</a:t>
            </a:r>
            <a:r>
              <a:rPr lang="en-US" altLang="zh-CN" sz="2400" b="1" dirty="0" smtClean="0">
                <a:solidFill>
                  <a:srgbClr val="000000"/>
                </a:solidFill>
              </a:rPr>
              <a:t>(</a:t>
            </a:r>
            <a:r>
              <a:rPr lang="en-US" altLang="zh-CN" sz="2400" b="1" dirty="0" err="1" smtClean="0">
                <a:solidFill>
                  <a:srgbClr val="000000"/>
                </a:solidFill>
              </a:rPr>
              <a:t>callee,caller,qos</a:t>
            </a:r>
            <a:r>
              <a:rPr lang="en-US" altLang="zh-CN" sz="2400" b="1" dirty="0" smtClean="0">
                <a:solidFill>
                  <a:srgbClr val="000000"/>
                </a:solidFill>
              </a:rPr>
              <a:t>, user-data)</a:t>
            </a:r>
            <a:r>
              <a:rPr lang="zh-CN" altLang="en-US" sz="2400" b="1" dirty="0" smtClean="0">
                <a:solidFill>
                  <a:srgbClr val="000000"/>
                </a:solidFill>
              </a:rPr>
              <a:t>；</a:t>
            </a:r>
          </a:p>
          <a:p>
            <a:pPr lvl="1">
              <a:buClr>
                <a:srgbClr val="C00000"/>
              </a:buClr>
              <a:buFont typeface="Wingdings" pitchFamily="2" charset="2"/>
              <a:buChar char="n"/>
            </a:pPr>
            <a:r>
              <a:rPr lang="en-US" altLang="zh-CN" sz="2400" b="1" dirty="0" smtClean="0">
                <a:solidFill>
                  <a:srgbClr val="000000"/>
                </a:solidFill>
              </a:rPr>
              <a:t>T-</a:t>
            </a:r>
            <a:r>
              <a:rPr lang="en-US" altLang="zh-CN" sz="2400" b="1" dirty="0" err="1" smtClean="0">
                <a:solidFill>
                  <a:srgbClr val="000000"/>
                </a:solidFill>
              </a:rPr>
              <a:t>UNITDATA.indication</a:t>
            </a:r>
            <a:r>
              <a:rPr lang="en-US" altLang="zh-CN" sz="2400" b="1" dirty="0" smtClean="0">
                <a:solidFill>
                  <a:srgbClr val="000000"/>
                </a:solidFill>
              </a:rPr>
              <a:t>(</a:t>
            </a:r>
            <a:r>
              <a:rPr lang="en-US" altLang="zh-CN" sz="2400" b="1" dirty="0" err="1" smtClean="0">
                <a:solidFill>
                  <a:srgbClr val="000000"/>
                </a:solidFill>
              </a:rPr>
              <a:t>callee,caller</a:t>
            </a:r>
            <a:r>
              <a:rPr lang="en-US" altLang="zh-CN" sz="2400" b="1" dirty="0" smtClean="0">
                <a:solidFill>
                  <a:srgbClr val="000000"/>
                </a:solidFill>
              </a:rPr>
              <a:t>, </a:t>
            </a:r>
            <a:r>
              <a:rPr lang="en-US" altLang="zh-CN" sz="2400" b="1" dirty="0" err="1" smtClean="0">
                <a:solidFill>
                  <a:srgbClr val="000000"/>
                </a:solidFill>
              </a:rPr>
              <a:t>qos,user</a:t>
            </a:r>
            <a:r>
              <a:rPr lang="en-US" altLang="zh-CN" sz="2400" b="1" dirty="0" smtClean="0">
                <a:solidFill>
                  <a:srgbClr val="000000"/>
                </a:solidFill>
              </a:rPr>
              <a:t>-data)</a:t>
            </a:r>
            <a:r>
              <a:rPr lang="zh-CN" altLang="en-US" sz="2400" b="1" dirty="0" smtClean="0">
                <a:solidFill>
                  <a:srgbClr val="000000"/>
                </a:solidFill>
              </a:rPr>
              <a:t>；</a:t>
            </a:r>
          </a:p>
        </p:txBody>
      </p:sp>
      <p:pic>
        <p:nvPicPr>
          <p:cNvPr id="3" name="Picture 4" descr="http://t1.baidu.com/it/u=4224630567,3636551719&amp;fm=21&amp;gp=0.jpg"/>
          <p:cNvPicPr>
            <a:picLocks noChangeAspect="1" noChangeArrowheads="1"/>
          </p:cNvPicPr>
          <p:nvPr/>
        </p:nvPicPr>
        <p:blipFill>
          <a:blip r:embed="rId2" cstate="print"/>
          <a:srcRect/>
          <a:stretch>
            <a:fillRect/>
          </a:stretch>
        </p:blipFill>
        <p:spPr bwMode="auto">
          <a:xfrm>
            <a:off x="0" y="0"/>
            <a:ext cx="1907704" cy="408794"/>
          </a:xfrm>
          <a:prstGeom prst="rect">
            <a:avLst/>
          </a:prstGeom>
          <a:noFill/>
        </p:spPr>
      </p:pic>
      <p:grpSp>
        <p:nvGrpSpPr>
          <p:cNvPr id="4" name="组合 14"/>
          <p:cNvGrpSpPr/>
          <p:nvPr/>
        </p:nvGrpSpPr>
        <p:grpSpPr>
          <a:xfrm>
            <a:off x="4874346" y="0"/>
            <a:ext cx="4269654" cy="430887"/>
            <a:chOff x="4874346" y="0"/>
            <a:chExt cx="4269654" cy="430887"/>
          </a:xfrm>
        </p:grpSpPr>
        <p:sp>
          <p:nvSpPr>
            <p:cNvPr id="5" name="TextBox 4"/>
            <p:cNvSpPr txBox="1"/>
            <p:nvPr/>
          </p:nvSpPr>
          <p:spPr>
            <a:xfrm>
              <a:off x="4874346" y="0"/>
              <a:ext cx="4269654" cy="430887"/>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0" scaled="1"/>
              <a:tileRect/>
            </a:gradFill>
            <a:effectLst>
              <a:innerShdw blurRad="63500" dist="50800" dir="5400000">
                <a:prstClr val="black">
                  <a:alpha val="50000"/>
                </a:prstClr>
              </a:innerShdw>
              <a:softEdge rad="127000"/>
            </a:effectLst>
          </p:spPr>
          <p:style>
            <a:lnRef idx="0">
              <a:scrgbClr r="0" g="0" b="0"/>
            </a:lnRef>
            <a:fillRef idx="1001">
              <a:schemeClr val="lt2"/>
            </a:fillRef>
            <a:effectRef idx="0">
              <a:scrgbClr r="0" g="0" b="0"/>
            </a:effectRef>
            <a:fontRef idx="major"/>
          </p:style>
          <p:txBody>
            <a:bodyPr wrap="square" rtlCol="0">
              <a:spAutoFit/>
            </a:bodyPr>
            <a:lstStyle/>
            <a:p>
              <a:pPr algn="r"/>
              <a:r>
                <a:rPr lang="en-US" altLang="zh-CN" sz="1100" b="1" dirty="0" smtClean="0">
                  <a:solidFill>
                    <a:schemeClr val="tx2">
                      <a:lumMod val="60000"/>
                      <a:lumOff val="40000"/>
                    </a:schemeClr>
                  </a:solidFill>
                </a:rPr>
                <a:t>College of Computer Science and Technology</a:t>
              </a:r>
            </a:p>
            <a:p>
              <a:pPr algn="r"/>
              <a:r>
                <a:rPr lang="zh-CN" altLang="en-US" sz="1100" b="1" dirty="0" smtClean="0">
                  <a:solidFill>
                    <a:schemeClr val="tx2">
                      <a:lumMod val="60000"/>
                      <a:lumOff val="40000"/>
                    </a:schemeClr>
                  </a:solidFill>
                </a:rPr>
                <a:t>                                    计算机科学</a:t>
              </a:r>
              <a:r>
                <a:rPr lang="zh-CN" altLang="en-US" sz="1100" b="1" dirty="0">
                  <a:solidFill>
                    <a:schemeClr val="tx2">
                      <a:lumMod val="60000"/>
                      <a:lumOff val="40000"/>
                    </a:schemeClr>
                  </a:solidFill>
                </a:rPr>
                <a:t>与</a:t>
              </a:r>
              <a:r>
                <a:rPr lang="zh-CN" altLang="en-US" sz="1100" b="1" dirty="0" smtClean="0">
                  <a:solidFill>
                    <a:schemeClr val="tx2">
                      <a:lumMod val="60000"/>
                      <a:lumOff val="40000"/>
                    </a:schemeClr>
                  </a:solidFill>
                </a:rPr>
                <a:t>技术学院</a:t>
              </a:r>
              <a:endParaRPr lang="zh-CN" altLang="en-US" sz="1100" b="1" dirty="0">
                <a:solidFill>
                  <a:schemeClr val="tx2">
                    <a:lumMod val="60000"/>
                    <a:lumOff val="40000"/>
                  </a:schemeClr>
                </a:solidFill>
              </a:endParaRPr>
            </a:p>
          </p:txBody>
        </p:sp>
        <p:cxnSp>
          <p:nvCxnSpPr>
            <p:cNvPr id="6" name="直接连接符 7"/>
            <p:cNvCxnSpPr/>
            <p:nvPr/>
          </p:nvCxnSpPr>
          <p:spPr>
            <a:xfrm>
              <a:off x="6588224" y="332656"/>
              <a:ext cx="100811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7" name="直接连接符 9"/>
          <p:cNvCxnSpPr/>
          <p:nvPr/>
        </p:nvCxnSpPr>
        <p:spPr>
          <a:xfrm>
            <a:off x="323528" y="1268760"/>
            <a:ext cx="8820472" cy="0"/>
          </a:xfrm>
          <a:prstGeom prst="line">
            <a:avLst/>
          </a:prstGeom>
          <a:ln>
            <a:gradFill flip="none" rotWithShape="1">
              <a:gsLst>
                <a:gs pos="0">
                  <a:srgbClr val="FFF200"/>
                </a:gs>
                <a:gs pos="45000">
                  <a:srgbClr val="FF7A00"/>
                </a:gs>
                <a:gs pos="70000">
                  <a:srgbClr val="FF0300"/>
                </a:gs>
                <a:gs pos="100000">
                  <a:srgbClr val="4D0808"/>
                </a:gs>
              </a:gsLst>
              <a:lin ang="10800000" scaled="1"/>
              <a:tileRect/>
            </a:gradFill>
          </a:ln>
        </p:spPr>
        <p:style>
          <a:lnRef idx="3">
            <a:schemeClr val="accent2"/>
          </a:lnRef>
          <a:fillRef idx="0">
            <a:schemeClr val="accent2"/>
          </a:fillRef>
          <a:effectRef idx="2">
            <a:schemeClr val="accent2"/>
          </a:effectRef>
          <a:fontRef idx="minor">
            <a:schemeClr val="tx1"/>
          </a:fontRef>
        </p:style>
      </p:cxnSp>
      <p:cxnSp>
        <p:nvCxnSpPr>
          <p:cNvPr id="8" name="直接连接符 10"/>
          <p:cNvCxnSpPr/>
          <p:nvPr/>
        </p:nvCxnSpPr>
        <p:spPr>
          <a:xfrm>
            <a:off x="5148064" y="548680"/>
            <a:ext cx="3995936" cy="0"/>
          </a:xfrm>
          <a:prstGeom prst="line">
            <a:avLst/>
          </a:prstGeom>
          <a:ln>
            <a:gradFill flip="none" rotWithShape="1">
              <a:gsLst>
                <a:gs pos="0">
                  <a:srgbClr val="FFF200"/>
                </a:gs>
                <a:gs pos="45000">
                  <a:srgbClr val="FF7A00"/>
                </a:gs>
                <a:gs pos="70000">
                  <a:srgbClr val="FF0300"/>
                </a:gs>
                <a:gs pos="100000">
                  <a:srgbClr val="4D0808"/>
                </a:gs>
              </a:gsLst>
              <a:lin ang="0" scaled="1"/>
              <a:tileRect/>
            </a:gradFill>
          </a:ln>
        </p:spPr>
        <p:style>
          <a:lnRef idx="3">
            <a:schemeClr val="accent2"/>
          </a:lnRef>
          <a:fillRef idx="0">
            <a:schemeClr val="accent2"/>
          </a:fillRef>
          <a:effectRef idx="2">
            <a:schemeClr val="accent2"/>
          </a:effectRef>
          <a:fontRef idx="minor">
            <a:schemeClr val="tx1"/>
          </a:fontRef>
        </p:style>
      </p:cxnSp>
      <p:sp>
        <p:nvSpPr>
          <p:cNvPr id="9"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zh-CN" altLang="en-US" sz="1400" b="1" dirty="0"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sp>
        <p:nvSpPr>
          <p:cNvPr id="10" name="灯片编号占位符 4"/>
          <p:cNvSpPr txBox="1">
            <a:spLocks/>
          </p:cNvSpPr>
          <p:nvPr/>
        </p:nvSpPr>
        <p:spPr>
          <a:xfrm>
            <a:off x="6804248"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D339703-453D-4507-B371-656EE53F18C4}" type="slidenum">
              <a:rPr kumimoji="0" lang="zh-CN" altLang="en-US" sz="1200" b="0" i="0" u="none" strike="noStrike" kern="1200" cap="none" spc="0" normalizeH="0" baseline="0" noProof="0" smtClean="0">
                <a:ln>
                  <a:noFill/>
                </a:ln>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zh-CN" altLang="en-US" sz="1200" b="0" i="0" u="none" strike="noStrike" kern="1200" cap="none" spc="0" normalizeH="0" baseline="0" noProof="0" dirty="0">
              <a:ln>
                <a:noFill/>
              </a:ln>
              <a:effectLst/>
              <a:uLnTx/>
              <a:uFillTx/>
              <a:latin typeface="+mn-lt"/>
              <a:ea typeface="+mn-ea"/>
              <a:cs typeface="+mn-cs"/>
            </a:endParaRPr>
          </a:p>
        </p:txBody>
      </p:sp>
      <p:sp>
        <p:nvSpPr>
          <p:cNvPr id="11" name="Rectangle 2"/>
          <p:cNvSpPr>
            <a:spLocks noGrp="1" noRot="1" noChangeArrowheads="1"/>
          </p:cNvSpPr>
          <p:nvPr>
            <p:ph type="title"/>
          </p:nvPr>
        </p:nvSpPr>
        <p:spPr>
          <a:xfrm>
            <a:off x="467544" y="476672"/>
            <a:ext cx="8229600" cy="796950"/>
          </a:xfrm>
        </p:spPr>
        <p:txBody>
          <a:bodyPr>
            <a:normAutofit/>
          </a:bodyPr>
          <a:lstStyle/>
          <a:p>
            <a:r>
              <a:rPr lang="en-US" altLang="zh-CN" sz="3600" b="1" dirty="0" smtClean="0">
                <a:solidFill>
                  <a:srgbClr val="C00000"/>
                </a:solidFill>
                <a:latin typeface="隶书" pitchFamily="49" charset="-122"/>
                <a:ea typeface="隶书" pitchFamily="49" charset="-122"/>
                <a:cs typeface="+mn-cs"/>
              </a:rPr>
              <a:t>6.1.2  </a:t>
            </a:r>
            <a:r>
              <a:rPr lang="zh-CN" altLang="en-US" sz="3600" b="1" dirty="0" smtClean="0">
                <a:solidFill>
                  <a:srgbClr val="C00000"/>
                </a:solidFill>
                <a:latin typeface="隶书" pitchFamily="49" charset="-122"/>
                <a:ea typeface="隶书" pitchFamily="49" charset="-122"/>
                <a:cs typeface="+mn-cs"/>
              </a:rPr>
              <a:t>传输服务质量和服务原语</a:t>
            </a:r>
          </a:p>
        </p:txBody>
      </p:sp>
    </p:spTree>
  </p:cSld>
  <p:clrMapOvr>
    <a:masterClrMapping/>
  </p:clrMapOvr>
  <p:transition>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11266">
                                            <p:txEl>
                                              <p:pRg st="0" end="0"/>
                                            </p:txEl>
                                          </p:spTgt>
                                        </p:tgtEl>
                                        <p:attrNameLst>
                                          <p:attrName>style.visibility</p:attrName>
                                        </p:attrNameLst>
                                      </p:cBhvr>
                                      <p:to>
                                        <p:strVal val="visible"/>
                                      </p:to>
                                    </p:set>
                                    <p:anim calcmode="lin" valueType="num">
                                      <p:cBhvr additive="base">
                                        <p:cTn id="7" dur="500" fill="hold"/>
                                        <p:tgtEl>
                                          <p:spTgt spid="11266">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11266">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11266">
                                            <p:txEl>
                                              <p:pRg st="1" end="1"/>
                                            </p:txEl>
                                          </p:spTgt>
                                        </p:tgtEl>
                                        <p:attrNameLst>
                                          <p:attrName>style.visibility</p:attrName>
                                        </p:attrNameLst>
                                      </p:cBhvr>
                                      <p:to>
                                        <p:strVal val="visible"/>
                                      </p:to>
                                    </p:set>
                                    <p:anim calcmode="lin" valueType="num">
                                      <p:cBhvr additive="base">
                                        <p:cTn id="11" dur="500" fill="hold"/>
                                        <p:tgtEl>
                                          <p:spTgt spid="11266">
                                            <p:txEl>
                                              <p:pRg st="1" end="1"/>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11266">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0"/>
                                  </p:stCondLst>
                                  <p:childTnLst>
                                    <p:set>
                                      <p:cBhvr>
                                        <p:cTn id="14" dur="1" fill="hold">
                                          <p:stCondLst>
                                            <p:cond delay="0"/>
                                          </p:stCondLst>
                                        </p:cTn>
                                        <p:tgtEl>
                                          <p:spTgt spid="11266">
                                            <p:txEl>
                                              <p:pRg st="2" end="2"/>
                                            </p:txEl>
                                          </p:spTgt>
                                        </p:tgtEl>
                                        <p:attrNameLst>
                                          <p:attrName>style.visibility</p:attrName>
                                        </p:attrNameLst>
                                      </p:cBhvr>
                                      <p:to>
                                        <p:strVal val="visible"/>
                                      </p:to>
                                    </p:set>
                                    <p:anim calcmode="lin" valueType="num">
                                      <p:cBhvr additive="base">
                                        <p:cTn id="15" dur="500" fill="hold"/>
                                        <p:tgtEl>
                                          <p:spTgt spid="11266">
                                            <p:txEl>
                                              <p:pRg st="2" end="2"/>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11266">
                                            <p:txEl>
                                              <p:pRg st="2" end="2"/>
                                            </p:txEl>
                                          </p:spTgt>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2" presetClass="entr" presetSubtype="2" fill="hold" nodeType="afterEffect">
                                  <p:stCondLst>
                                    <p:cond delay="0"/>
                                  </p:stCondLst>
                                  <p:childTnLst>
                                    <p:set>
                                      <p:cBhvr>
                                        <p:cTn id="19" dur="1" fill="hold">
                                          <p:stCondLst>
                                            <p:cond delay="0"/>
                                          </p:stCondLst>
                                        </p:cTn>
                                        <p:tgtEl>
                                          <p:spTgt spid="11266">
                                            <p:txEl>
                                              <p:pRg st="4" end="4"/>
                                            </p:txEl>
                                          </p:spTgt>
                                        </p:tgtEl>
                                        <p:attrNameLst>
                                          <p:attrName>style.visibility</p:attrName>
                                        </p:attrNameLst>
                                      </p:cBhvr>
                                      <p:to>
                                        <p:strVal val="visible"/>
                                      </p:to>
                                    </p:set>
                                    <p:anim calcmode="lin" valueType="num">
                                      <p:cBhvr additive="base">
                                        <p:cTn id="20" dur="500" fill="hold"/>
                                        <p:tgtEl>
                                          <p:spTgt spid="11266">
                                            <p:txEl>
                                              <p:pRg st="4" end="4"/>
                                            </p:txEl>
                                          </p:spTgt>
                                        </p:tgtEl>
                                        <p:attrNameLst>
                                          <p:attrName>ppt_x</p:attrName>
                                        </p:attrNameLst>
                                      </p:cBhvr>
                                      <p:tavLst>
                                        <p:tav tm="0">
                                          <p:val>
                                            <p:strVal val="1+#ppt_w/2"/>
                                          </p:val>
                                        </p:tav>
                                        <p:tav tm="100000">
                                          <p:val>
                                            <p:strVal val="#ppt_x"/>
                                          </p:val>
                                        </p:tav>
                                      </p:tavLst>
                                    </p:anim>
                                    <p:anim calcmode="lin" valueType="num">
                                      <p:cBhvr additive="base">
                                        <p:cTn id="21" dur="500" fill="hold"/>
                                        <p:tgtEl>
                                          <p:spTgt spid="11266">
                                            <p:txEl>
                                              <p:pRg st="4" end="4"/>
                                            </p:txEl>
                                          </p:spTgt>
                                        </p:tgtEl>
                                        <p:attrNameLst>
                                          <p:attrName>ppt_y</p:attrName>
                                        </p:attrNameLst>
                                      </p:cBhvr>
                                      <p:tavLst>
                                        <p:tav tm="0">
                                          <p:val>
                                            <p:strVal val="#ppt_y"/>
                                          </p:val>
                                        </p:tav>
                                        <p:tav tm="100000">
                                          <p:val>
                                            <p:strVal val="#ppt_y"/>
                                          </p:val>
                                        </p:tav>
                                      </p:tavLst>
                                    </p:anim>
                                  </p:childTnLst>
                                </p:cTn>
                              </p:par>
                            </p:childTnLst>
                          </p:cTn>
                        </p:par>
                        <p:par>
                          <p:cTn id="22" fill="hold">
                            <p:stCondLst>
                              <p:cond delay="1000"/>
                            </p:stCondLst>
                            <p:childTnLst>
                              <p:par>
                                <p:cTn id="23" presetID="2" presetClass="entr" presetSubtype="2" fill="hold" nodeType="afterEffect">
                                  <p:stCondLst>
                                    <p:cond delay="0"/>
                                  </p:stCondLst>
                                  <p:childTnLst>
                                    <p:set>
                                      <p:cBhvr>
                                        <p:cTn id="24" dur="1" fill="hold">
                                          <p:stCondLst>
                                            <p:cond delay="0"/>
                                          </p:stCondLst>
                                        </p:cTn>
                                        <p:tgtEl>
                                          <p:spTgt spid="11266">
                                            <p:txEl>
                                              <p:pRg st="5" end="5"/>
                                            </p:txEl>
                                          </p:spTgt>
                                        </p:tgtEl>
                                        <p:attrNameLst>
                                          <p:attrName>style.visibility</p:attrName>
                                        </p:attrNameLst>
                                      </p:cBhvr>
                                      <p:to>
                                        <p:strVal val="visible"/>
                                      </p:to>
                                    </p:set>
                                    <p:anim calcmode="lin" valueType="num">
                                      <p:cBhvr additive="base">
                                        <p:cTn id="25" dur="500" fill="hold"/>
                                        <p:tgtEl>
                                          <p:spTgt spid="11266">
                                            <p:txEl>
                                              <p:pRg st="5" end="5"/>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11266">
                                            <p:txEl>
                                              <p:pRg st="5" end="5"/>
                                            </p:txEl>
                                          </p:spTgt>
                                        </p:tgtEl>
                                        <p:attrNameLst>
                                          <p:attrName>ppt_y</p:attrName>
                                        </p:attrNameLst>
                                      </p:cBhvr>
                                      <p:tavLst>
                                        <p:tav tm="0">
                                          <p:val>
                                            <p:strVal val="#ppt_y"/>
                                          </p:val>
                                        </p:tav>
                                        <p:tav tm="100000">
                                          <p:val>
                                            <p:strVal val="#ppt_y"/>
                                          </p:val>
                                        </p:tav>
                                      </p:tavLst>
                                    </p:anim>
                                  </p:childTnLst>
                                </p:cTn>
                              </p:par>
                            </p:childTnLst>
                          </p:cTn>
                        </p:par>
                        <p:par>
                          <p:cTn id="27" fill="hold">
                            <p:stCondLst>
                              <p:cond delay="1500"/>
                            </p:stCondLst>
                            <p:childTnLst>
                              <p:par>
                                <p:cTn id="28" presetID="2" presetClass="entr" presetSubtype="2" fill="hold" nodeType="afterEffect">
                                  <p:stCondLst>
                                    <p:cond delay="0"/>
                                  </p:stCondLst>
                                  <p:childTnLst>
                                    <p:set>
                                      <p:cBhvr>
                                        <p:cTn id="29" dur="1" fill="hold">
                                          <p:stCondLst>
                                            <p:cond delay="0"/>
                                          </p:stCondLst>
                                        </p:cTn>
                                        <p:tgtEl>
                                          <p:spTgt spid="11266">
                                            <p:txEl>
                                              <p:pRg st="6" end="6"/>
                                            </p:txEl>
                                          </p:spTgt>
                                        </p:tgtEl>
                                        <p:attrNameLst>
                                          <p:attrName>style.visibility</p:attrName>
                                        </p:attrNameLst>
                                      </p:cBhvr>
                                      <p:to>
                                        <p:strVal val="visible"/>
                                      </p:to>
                                    </p:set>
                                    <p:anim calcmode="lin" valueType="num">
                                      <p:cBhvr additive="base">
                                        <p:cTn id="30" dur="500" fill="hold"/>
                                        <p:tgtEl>
                                          <p:spTgt spid="11266">
                                            <p:txEl>
                                              <p:pRg st="6" end="6"/>
                                            </p:txEl>
                                          </p:spTgt>
                                        </p:tgtEl>
                                        <p:attrNameLst>
                                          <p:attrName>ppt_x</p:attrName>
                                        </p:attrNameLst>
                                      </p:cBhvr>
                                      <p:tavLst>
                                        <p:tav tm="0">
                                          <p:val>
                                            <p:strVal val="1+#ppt_w/2"/>
                                          </p:val>
                                        </p:tav>
                                        <p:tav tm="100000">
                                          <p:val>
                                            <p:strVal val="#ppt_x"/>
                                          </p:val>
                                        </p:tav>
                                      </p:tavLst>
                                    </p:anim>
                                    <p:anim calcmode="lin" valueType="num">
                                      <p:cBhvr additive="base">
                                        <p:cTn id="31" dur="500" fill="hold"/>
                                        <p:tgtEl>
                                          <p:spTgt spid="11266">
                                            <p:txEl>
                                              <p:pRg st="6" end="6"/>
                                            </p:txEl>
                                          </p:spTgt>
                                        </p:tgtEl>
                                        <p:attrNameLst>
                                          <p:attrName>ppt_y</p:attrName>
                                        </p:attrNameLst>
                                      </p:cBhvr>
                                      <p:tavLst>
                                        <p:tav tm="0">
                                          <p:val>
                                            <p:strVal val="#ppt_y"/>
                                          </p:val>
                                        </p:tav>
                                        <p:tav tm="100000">
                                          <p:val>
                                            <p:strVal val="#ppt_y"/>
                                          </p:val>
                                        </p:tav>
                                      </p:tavLst>
                                    </p:anim>
                                  </p:childTnLst>
                                </p:cTn>
                              </p:par>
                            </p:childTnLst>
                          </p:cTn>
                        </p:par>
                        <p:par>
                          <p:cTn id="32" fill="hold">
                            <p:stCondLst>
                              <p:cond delay="2000"/>
                            </p:stCondLst>
                            <p:childTnLst>
                              <p:par>
                                <p:cTn id="33" presetID="2" presetClass="entr" presetSubtype="4" fill="hold" nodeType="afterEffect">
                                  <p:stCondLst>
                                    <p:cond delay="0"/>
                                  </p:stCondLst>
                                  <p:childTnLst>
                                    <p:set>
                                      <p:cBhvr>
                                        <p:cTn id="34" dur="1" fill="hold">
                                          <p:stCondLst>
                                            <p:cond delay="0"/>
                                          </p:stCondLst>
                                        </p:cTn>
                                        <p:tgtEl>
                                          <p:spTgt spid="11266">
                                            <p:txEl>
                                              <p:pRg st="8" end="8"/>
                                            </p:txEl>
                                          </p:spTgt>
                                        </p:tgtEl>
                                        <p:attrNameLst>
                                          <p:attrName>style.visibility</p:attrName>
                                        </p:attrNameLst>
                                      </p:cBhvr>
                                      <p:to>
                                        <p:strVal val="visible"/>
                                      </p:to>
                                    </p:set>
                                    <p:anim calcmode="lin" valueType="num">
                                      <p:cBhvr additive="base">
                                        <p:cTn id="35" dur="500" fill="hold"/>
                                        <p:tgtEl>
                                          <p:spTgt spid="11266">
                                            <p:txEl>
                                              <p:pRg st="8" end="8"/>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11266">
                                            <p:txEl>
                                              <p:pRg st="8" end="8"/>
                                            </p:txEl>
                                          </p:spTgt>
                                        </p:tgtEl>
                                        <p:attrNameLst>
                                          <p:attrName>ppt_y</p:attrName>
                                        </p:attrNameLst>
                                      </p:cBhvr>
                                      <p:tavLst>
                                        <p:tav tm="0">
                                          <p:val>
                                            <p:strVal val="1+#ppt_h/2"/>
                                          </p:val>
                                        </p:tav>
                                        <p:tav tm="100000">
                                          <p:val>
                                            <p:strVal val="#ppt_y"/>
                                          </p:val>
                                        </p:tav>
                                      </p:tavLst>
                                    </p:anim>
                                  </p:childTnLst>
                                </p:cTn>
                              </p:par>
                            </p:childTnLst>
                          </p:cTn>
                        </p:par>
                        <p:par>
                          <p:cTn id="37" fill="hold">
                            <p:stCondLst>
                              <p:cond delay="2500"/>
                            </p:stCondLst>
                            <p:childTnLst>
                              <p:par>
                                <p:cTn id="38" presetID="2" presetClass="entr" presetSubtype="4" fill="hold" nodeType="afterEffect">
                                  <p:stCondLst>
                                    <p:cond delay="0"/>
                                  </p:stCondLst>
                                  <p:childTnLst>
                                    <p:set>
                                      <p:cBhvr>
                                        <p:cTn id="39" dur="1" fill="hold">
                                          <p:stCondLst>
                                            <p:cond delay="0"/>
                                          </p:stCondLst>
                                        </p:cTn>
                                        <p:tgtEl>
                                          <p:spTgt spid="11266">
                                            <p:txEl>
                                              <p:pRg st="9" end="9"/>
                                            </p:txEl>
                                          </p:spTgt>
                                        </p:tgtEl>
                                        <p:attrNameLst>
                                          <p:attrName>style.visibility</p:attrName>
                                        </p:attrNameLst>
                                      </p:cBhvr>
                                      <p:to>
                                        <p:strVal val="visible"/>
                                      </p:to>
                                    </p:set>
                                    <p:anim calcmode="lin" valueType="num">
                                      <p:cBhvr additive="base">
                                        <p:cTn id="40" dur="500" fill="hold"/>
                                        <p:tgtEl>
                                          <p:spTgt spid="11266">
                                            <p:txEl>
                                              <p:pRg st="9" end="9"/>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11266">
                                            <p:txEl>
                                              <p:pRg st="9" end="9"/>
                                            </p:txEl>
                                          </p:spTgt>
                                        </p:tgtEl>
                                        <p:attrNameLst>
                                          <p:attrName>ppt_y</p:attrName>
                                        </p:attrNameLst>
                                      </p:cBhvr>
                                      <p:tavLst>
                                        <p:tav tm="0">
                                          <p:val>
                                            <p:strVal val="1+#ppt_h/2"/>
                                          </p:val>
                                        </p:tav>
                                        <p:tav tm="100000">
                                          <p:val>
                                            <p:strVal val="#ppt_y"/>
                                          </p:val>
                                        </p:tav>
                                      </p:tavLst>
                                    </p:anim>
                                  </p:childTnLst>
                                </p:cTn>
                              </p:par>
                            </p:childTnLst>
                          </p:cTn>
                        </p:par>
                        <p:par>
                          <p:cTn id="42" fill="hold">
                            <p:stCondLst>
                              <p:cond delay="3000"/>
                            </p:stCondLst>
                            <p:childTnLst>
                              <p:par>
                                <p:cTn id="43" presetID="2" presetClass="entr" presetSubtype="4" fill="hold" nodeType="afterEffect">
                                  <p:stCondLst>
                                    <p:cond delay="0"/>
                                  </p:stCondLst>
                                  <p:childTnLst>
                                    <p:set>
                                      <p:cBhvr>
                                        <p:cTn id="44" dur="1" fill="hold">
                                          <p:stCondLst>
                                            <p:cond delay="0"/>
                                          </p:stCondLst>
                                        </p:cTn>
                                        <p:tgtEl>
                                          <p:spTgt spid="11266">
                                            <p:txEl>
                                              <p:pRg st="10" end="10"/>
                                            </p:txEl>
                                          </p:spTgt>
                                        </p:tgtEl>
                                        <p:attrNameLst>
                                          <p:attrName>style.visibility</p:attrName>
                                        </p:attrNameLst>
                                      </p:cBhvr>
                                      <p:to>
                                        <p:strVal val="visible"/>
                                      </p:to>
                                    </p:set>
                                    <p:anim calcmode="lin" valueType="num">
                                      <p:cBhvr additive="base">
                                        <p:cTn id="45" dur="500" fill="hold"/>
                                        <p:tgtEl>
                                          <p:spTgt spid="11266">
                                            <p:txEl>
                                              <p:pRg st="10" end="10"/>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11266">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907704" y="1988841"/>
            <a:ext cx="4392488" cy="3744416"/>
          </a:xfrm>
        </p:spPr>
        <p:txBody>
          <a:bodyPr>
            <a:normAutofit/>
          </a:bodyPr>
          <a:lstStyle/>
          <a:p>
            <a:pPr>
              <a:lnSpc>
                <a:spcPct val="80000"/>
              </a:lnSpc>
              <a:buClr>
                <a:srgbClr val="C00000"/>
              </a:buClr>
              <a:buBlip>
                <a:blip r:embed="rId2"/>
              </a:buBlip>
            </a:pPr>
            <a:endParaRPr lang="en-US" altLang="zh-CN" sz="2800" b="1" dirty="0" smtClean="0">
              <a:solidFill>
                <a:srgbClr val="000000"/>
              </a:solidFill>
              <a:latin typeface="楷体_GB2312" pitchFamily="49" charset="-122"/>
              <a:ea typeface="楷体_GB2312" pitchFamily="49" charset="-122"/>
            </a:endParaRPr>
          </a:p>
          <a:p>
            <a:pPr>
              <a:lnSpc>
                <a:spcPct val="80000"/>
              </a:lnSpc>
              <a:buClr>
                <a:srgbClr val="C00000"/>
              </a:buClr>
              <a:buBlip>
                <a:blip r:embed="rId2"/>
              </a:buBlip>
            </a:pPr>
            <a:r>
              <a:rPr lang="en-US" altLang="zh-CN" b="1" dirty="0" smtClean="0">
                <a:ea typeface="楷体_GB2312" pitchFamily="49" charset="-122"/>
              </a:rPr>
              <a:t>6.1  </a:t>
            </a:r>
            <a:r>
              <a:rPr lang="zh-CN" altLang="en-US" b="1" dirty="0" smtClean="0">
                <a:ea typeface="楷体_GB2312" pitchFamily="49" charset="-122"/>
              </a:rPr>
              <a:t>传输层服务</a:t>
            </a:r>
            <a:r>
              <a:rPr lang="zh-CN" altLang="en-US" b="1" dirty="0" smtClean="0">
                <a:solidFill>
                  <a:srgbClr val="FF0000"/>
                </a:solidFill>
                <a:ea typeface="楷体_GB2312" pitchFamily="49" charset="-122"/>
              </a:rPr>
              <a:t> </a:t>
            </a:r>
            <a:endParaRPr lang="en-US" altLang="zh-CN" b="1" dirty="0" smtClean="0">
              <a:solidFill>
                <a:srgbClr val="FF0000"/>
              </a:solidFill>
              <a:ea typeface="楷体_GB2312" pitchFamily="49" charset="-122"/>
            </a:endParaRPr>
          </a:p>
          <a:p>
            <a:pPr>
              <a:lnSpc>
                <a:spcPct val="80000"/>
              </a:lnSpc>
              <a:buClr>
                <a:srgbClr val="C00000"/>
              </a:buClr>
              <a:buBlip>
                <a:blip r:embed="rId2"/>
              </a:buBlip>
            </a:pPr>
            <a:endParaRPr lang="en-US" altLang="zh-CN" b="1" dirty="0" smtClean="0">
              <a:solidFill>
                <a:srgbClr val="FF0000"/>
              </a:solidFill>
              <a:ea typeface="楷体_GB2312" pitchFamily="49" charset="-122"/>
            </a:endParaRPr>
          </a:p>
          <a:p>
            <a:pPr>
              <a:lnSpc>
                <a:spcPct val="80000"/>
              </a:lnSpc>
              <a:buClr>
                <a:srgbClr val="C00000"/>
              </a:buClr>
              <a:buBlip>
                <a:blip r:embed="rId2"/>
              </a:buBlip>
            </a:pPr>
            <a:r>
              <a:rPr lang="en-US" altLang="zh-CN" b="1" dirty="0" smtClean="0">
                <a:solidFill>
                  <a:srgbClr val="FF0000"/>
                </a:solidFill>
                <a:ea typeface="楷体_GB2312" pitchFamily="49" charset="-122"/>
              </a:rPr>
              <a:t>6.2  </a:t>
            </a:r>
            <a:r>
              <a:rPr lang="zh-CN" altLang="en-US" b="1" dirty="0" smtClean="0">
                <a:solidFill>
                  <a:srgbClr val="FF0000"/>
                </a:solidFill>
                <a:ea typeface="楷体_GB2312" pitchFamily="49" charset="-122"/>
              </a:rPr>
              <a:t>传输协议</a:t>
            </a:r>
            <a:endParaRPr lang="en-US" altLang="zh-CN" b="1" dirty="0" smtClean="0">
              <a:solidFill>
                <a:srgbClr val="FF0000"/>
              </a:solidFill>
              <a:ea typeface="楷体_GB2312" pitchFamily="49" charset="-122"/>
            </a:endParaRPr>
          </a:p>
          <a:p>
            <a:pPr>
              <a:lnSpc>
                <a:spcPct val="80000"/>
              </a:lnSpc>
              <a:buClr>
                <a:srgbClr val="C00000"/>
              </a:buClr>
              <a:buBlip>
                <a:blip r:embed="rId2"/>
              </a:buBlip>
            </a:pPr>
            <a:endParaRPr lang="en-US" altLang="zh-CN" b="1" dirty="0" smtClean="0">
              <a:solidFill>
                <a:srgbClr val="000000"/>
              </a:solidFill>
              <a:ea typeface="楷体_GB2312" pitchFamily="49" charset="-122"/>
            </a:endParaRPr>
          </a:p>
          <a:p>
            <a:pPr>
              <a:lnSpc>
                <a:spcPct val="80000"/>
              </a:lnSpc>
              <a:buClr>
                <a:srgbClr val="C00000"/>
              </a:buClr>
              <a:buBlip>
                <a:blip r:embed="rId2"/>
              </a:buBlip>
            </a:pPr>
            <a:r>
              <a:rPr lang="en-US" altLang="zh-CN" b="1" dirty="0" smtClean="0">
                <a:solidFill>
                  <a:srgbClr val="000000"/>
                </a:solidFill>
                <a:ea typeface="楷体_GB2312" pitchFamily="49" charset="-122"/>
              </a:rPr>
              <a:t>6.3  OSI</a:t>
            </a:r>
            <a:r>
              <a:rPr lang="zh-CN" altLang="en-US" b="1" dirty="0" smtClean="0">
                <a:solidFill>
                  <a:srgbClr val="000000"/>
                </a:solidFill>
                <a:ea typeface="楷体_GB2312" pitchFamily="49" charset="-122"/>
              </a:rPr>
              <a:t>传输协议</a:t>
            </a:r>
            <a:r>
              <a:rPr lang="zh-CN" altLang="en-US" sz="2800" b="1" dirty="0" smtClean="0">
                <a:solidFill>
                  <a:srgbClr val="000000"/>
                </a:solidFill>
                <a:ea typeface="楷体_GB2312" pitchFamily="49" charset="-122"/>
              </a:rPr>
              <a:t> </a:t>
            </a:r>
          </a:p>
          <a:p>
            <a:pPr>
              <a:lnSpc>
                <a:spcPct val="80000"/>
              </a:lnSpc>
              <a:buClr>
                <a:srgbClr val="C00000"/>
              </a:buClr>
              <a:buBlip>
                <a:blip r:embed="rId2"/>
              </a:buBlip>
            </a:pPr>
            <a:endParaRPr lang="zh-CN" altLang="en-US" sz="2800" b="1" dirty="0" smtClean="0">
              <a:latin typeface="楷体_GB2312" pitchFamily="49" charset="-122"/>
              <a:ea typeface="楷体_GB2312" pitchFamily="49" charset="-122"/>
            </a:endParaRPr>
          </a:p>
          <a:p>
            <a:pPr marL="342900" lvl="1" indent="-342900">
              <a:lnSpc>
                <a:spcPct val="80000"/>
              </a:lnSpc>
              <a:buClr>
                <a:srgbClr val="C00000"/>
              </a:buClr>
              <a:buBlip>
                <a:blip r:embed="rId3"/>
              </a:buBlip>
            </a:pPr>
            <a:endParaRPr lang="zh-CN" altLang="en-US" sz="2400" b="1" dirty="0" smtClean="0">
              <a:latin typeface="楷体" pitchFamily="49" charset="-122"/>
              <a:ea typeface="楷体" pitchFamily="49" charset="-122"/>
            </a:endParaRPr>
          </a:p>
          <a:p>
            <a:pPr>
              <a:buNone/>
            </a:pPr>
            <a:endParaRPr lang="en-US" altLang="zh-CN" dirty="0" smtClean="0"/>
          </a:p>
          <a:p>
            <a:pPr>
              <a:buNone/>
            </a:pPr>
            <a:endParaRPr lang="zh-CN" altLang="en-US" dirty="0"/>
          </a:p>
        </p:txBody>
      </p:sp>
      <p:pic>
        <p:nvPicPr>
          <p:cNvPr id="6" name="Picture 4" descr="http://t1.baidu.com/it/u=4224630567,3636551719&amp;fm=21&amp;gp=0.jpg"/>
          <p:cNvPicPr>
            <a:picLocks noChangeAspect="1" noChangeArrowheads="1"/>
          </p:cNvPicPr>
          <p:nvPr/>
        </p:nvPicPr>
        <p:blipFill>
          <a:blip r:embed="rId4" cstate="print"/>
          <a:srcRect/>
          <a:stretch>
            <a:fillRect/>
          </a:stretch>
        </p:blipFill>
        <p:spPr bwMode="auto">
          <a:xfrm>
            <a:off x="0" y="0"/>
            <a:ext cx="1907704" cy="408794"/>
          </a:xfrm>
          <a:prstGeom prst="rect">
            <a:avLst/>
          </a:prstGeom>
          <a:noFill/>
        </p:spPr>
      </p:pic>
      <p:grpSp>
        <p:nvGrpSpPr>
          <p:cNvPr id="2" name="组合 14"/>
          <p:cNvGrpSpPr/>
          <p:nvPr/>
        </p:nvGrpSpPr>
        <p:grpSpPr>
          <a:xfrm>
            <a:off x="4874346" y="0"/>
            <a:ext cx="4269654" cy="430887"/>
            <a:chOff x="4874346" y="0"/>
            <a:chExt cx="4269654" cy="430887"/>
          </a:xfrm>
        </p:grpSpPr>
        <p:sp>
          <p:nvSpPr>
            <p:cNvPr id="7" name="TextBox 6"/>
            <p:cNvSpPr txBox="1"/>
            <p:nvPr/>
          </p:nvSpPr>
          <p:spPr>
            <a:xfrm>
              <a:off x="4874346" y="0"/>
              <a:ext cx="4269654" cy="430887"/>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0" scaled="1"/>
              <a:tileRect/>
            </a:gradFill>
            <a:effectLst>
              <a:innerShdw blurRad="63500" dist="50800" dir="5400000">
                <a:prstClr val="black">
                  <a:alpha val="50000"/>
                </a:prstClr>
              </a:innerShdw>
              <a:softEdge rad="127000"/>
            </a:effectLst>
          </p:spPr>
          <p:style>
            <a:lnRef idx="0">
              <a:scrgbClr r="0" g="0" b="0"/>
            </a:lnRef>
            <a:fillRef idx="1001">
              <a:schemeClr val="lt2"/>
            </a:fillRef>
            <a:effectRef idx="0">
              <a:scrgbClr r="0" g="0" b="0"/>
            </a:effectRef>
            <a:fontRef idx="major"/>
          </p:style>
          <p:txBody>
            <a:bodyPr wrap="square" rtlCol="0">
              <a:spAutoFit/>
            </a:bodyPr>
            <a:lstStyle/>
            <a:p>
              <a:pPr algn="r"/>
              <a:r>
                <a:rPr lang="en-US" altLang="zh-CN" sz="1100" b="1" dirty="0" smtClean="0">
                  <a:solidFill>
                    <a:schemeClr val="tx2">
                      <a:lumMod val="60000"/>
                      <a:lumOff val="40000"/>
                    </a:schemeClr>
                  </a:solidFill>
                </a:rPr>
                <a:t>College of Computer Science and Technology</a:t>
              </a:r>
            </a:p>
            <a:p>
              <a:pPr algn="r"/>
              <a:r>
                <a:rPr lang="zh-CN" altLang="en-US" sz="1100" b="1" dirty="0" smtClean="0">
                  <a:solidFill>
                    <a:schemeClr val="tx2">
                      <a:lumMod val="60000"/>
                      <a:lumOff val="40000"/>
                    </a:schemeClr>
                  </a:solidFill>
                </a:rPr>
                <a:t>                                    计算机科学</a:t>
              </a:r>
              <a:r>
                <a:rPr lang="zh-CN" altLang="en-US" sz="1100" b="1" dirty="0">
                  <a:solidFill>
                    <a:schemeClr val="tx2">
                      <a:lumMod val="60000"/>
                      <a:lumOff val="40000"/>
                    </a:schemeClr>
                  </a:solidFill>
                </a:rPr>
                <a:t>与</a:t>
              </a:r>
              <a:r>
                <a:rPr lang="zh-CN" altLang="en-US" sz="1100" b="1" dirty="0" smtClean="0">
                  <a:solidFill>
                    <a:schemeClr val="tx2">
                      <a:lumMod val="60000"/>
                      <a:lumOff val="40000"/>
                    </a:schemeClr>
                  </a:solidFill>
                </a:rPr>
                <a:t>技术学院</a:t>
              </a:r>
              <a:endParaRPr lang="zh-CN" altLang="en-US" sz="1100" b="1" dirty="0">
                <a:solidFill>
                  <a:schemeClr val="tx2">
                    <a:lumMod val="60000"/>
                    <a:lumOff val="40000"/>
                  </a:schemeClr>
                </a:solidFill>
              </a:endParaRPr>
            </a:p>
          </p:txBody>
        </p:sp>
        <p:cxnSp>
          <p:nvCxnSpPr>
            <p:cNvPr id="8" name="直接连接符 7"/>
            <p:cNvCxnSpPr/>
            <p:nvPr/>
          </p:nvCxnSpPr>
          <p:spPr>
            <a:xfrm>
              <a:off x="6588224" y="332656"/>
              <a:ext cx="100811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10" name="直接连接符 9"/>
          <p:cNvCxnSpPr/>
          <p:nvPr/>
        </p:nvCxnSpPr>
        <p:spPr>
          <a:xfrm>
            <a:off x="323528" y="1268760"/>
            <a:ext cx="8820472" cy="0"/>
          </a:xfrm>
          <a:prstGeom prst="line">
            <a:avLst/>
          </a:prstGeom>
          <a:ln>
            <a:gradFill flip="none" rotWithShape="1">
              <a:gsLst>
                <a:gs pos="0">
                  <a:srgbClr val="FFF200"/>
                </a:gs>
                <a:gs pos="45000">
                  <a:srgbClr val="FF7A00"/>
                </a:gs>
                <a:gs pos="70000">
                  <a:srgbClr val="FF0300"/>
                </a:gs>
                <a:gs pos="100000">
                  <a:srgbClr val="4D0808"/>
                </a:gs>
              </a:gsLst>
              <a:lin ang="10800000" scaled="1"/>
              <a:tileRect/>
            </a:gradFill>
          </a:ln>
        </p:spPr>
        <p:style>
          <a:lnRef idx="3">
            <a:schemeClr val="accent2"/>
          </a:lnRef>
          <a:fillRef idx="0">
            <a:schemeClr val="accent2"/>
          </a:fillRef>
          <a:effectRef idx="2">
            <a:schemeClr val="accent2"/>
          </a:effectRef>
          <a:fontRef idx="minor">
            <a:schemeClr val="tx1"/>
          </a:fontRef>
        </p:style>
      </p:cxnSp>
      <p:cxnSp>
        <p:nvCxnSpPr>
          <p:cNvPr id="11" name="直接连接符 10"/>
          <p:cNvCxnSpPr/>
          <p:nvPr/>
        </p:nvCxnSpPr>
        <p:spPr>
          <a:xfrm>
            <a:off x="5148064" y="548680"/>
            <a:ext cx="3995936" cy="0"/>
          </a:xfrm>
          <a:prstGeom prst="line">
            <a:avLst/>
          </a:prstGeom>
          <a:ln>
            <a:gradFill flip="none" rotWithShape="1">
              <a:gsLst>
                <a:gs pos="0">
                  <a:srgbClr val="FFF200"/>
                </a:gs>
                <a:gs pos="45000">
                  <a:srgbClr val="FF7A00"/>
                </a:gs>
                <a:gs pos="70000">
                  <a:srgbClr val="FF0300"/>
                </a:gs>
                <a:gs pos="100000">
                  <a:srgbClr val="4D0808"/>
                </a:gs>
              </a:gsLst>
              <a:lin ang="0" scaled="1"/>
              <a:tileRect/>
            </a:gradFill>
          </a:ln>
        </p:spPr>
        <p:style>
          <a:lnRef idx="3">
            <a:schemeClr val="accent2"/>
          </a:lnRef>
          <a:fillRef idx="0">
            <a:schemeClr val="accent2"/>
          </a:fillRef>
          <a:effectRef idx="2">
            <a:schemeClr val="accent2"/>
          </a:effectRef>
          <a:fontRef idx="minor">
            <a:schemeClr val="tx1"/>
          </a:fontRef>
        </p:style>
      </p:cxnSp>
      <p:sp>
        <p:nvSpPr>
          <p:cNvPr id="12" name="TextBox 11"/>
          <p:cNvSpPr txBox="1"/>
          <p:nvPr/>
        </p:nvSpPr>
        <p:spPr>
          <a:xfrm>
            <a:off x="1547664" y="476672"/>
            <a:ext cx="6048672" cy="646331"/>
          </a:xfrm>
          <a:prstGeom prst="rect">
            <a:avLst/>
          </a:prstGeom>
          <a:noFill/>
        </p:spPr>
        <p:txBody>
          <a:bodyPr wrap="square" rtlCol="0">
            <a:spAutoFit/>
          </a:bodyPr>
          <a:lstStyle/>
          <a:p>
            <a:pPr algn="ctr"/>
            <a:r>
              <a:rPr lang="zh-CN" altLang="en-US" sz="3600" b="1" dirty="0" smtClean="0">
                <a:solidFill>
                  <a:srgbClr val="C00000"/>
                </a:solidFill>
                <a:latin typeface="隶书" pitchFamily="49" charset="-122"/>
                <a:ea typeface="隶书" pitchFamily="49" charset="-122"/>
              </a:rPr>
              <a:t>第</a:t>
            </a:r>
            <a:r>
              <a:rPr lang="zh-CN" altLang="en-US" sz="3600" b="1" dirty="0">
                <a:solidFill>
                  <a:srgbClr val="C00000"/>
                </a:solidFill>
                <a:latin typeface="隶书" pitchFamily="49" charset="-122"/>
                <a:ea typeface="隶书" pitchFamily="49" charset="-122"/>
              </a:rPr>
              <a:t>六</a:t>
            </a:r>
            <a:r>
              <a:rPr lang="zh-CN" altLang="en-US" sz="3600" b="1" dirty="0" smtClean="0">
                <a:solidFill>
                  <a:srgbClr val="C00000"/>
                </a:solidFill>
                <a:latin typeface="隶书" pitchFamily="49" charset="-122"/>
                <a:ea typeface="隶书" pitchFamily="49" charset="-122"/>
              </a:rPr>
              <a:t>章  传输层</a:t>
            </a:r>
            <a:endParaRPr lang="zh-CN" altLang="en-US" sz="3600" b="1" dirty="0">
              <a:solidFill>
                <a:srgbClr val="C00000"/>
              </a:solidFill>
              <a:latin typeface="隶书" pitchFamily="49" charset="-122"/>
              <a:ea typeface="隶书" pitchFamily="49" charset="-122"/>
            </a:endParaRPr>
          </a:p>
        </p:txBody>
      </p:sp>
      <p:sp>
        <p:nvSpPr>
          <p:cNvPr id="14" name="灯片编号占位符 4"/>
          <p:cNvSpPr>
            <a:spLocks noGrp="1"/>
          </p:cNvSpPr>
          <p:nvPr>
            <p:ph type="sldNum" sz="quarter" idx="12"/>
          </p:nvPr>
        </p:nvSpPr>
        <p:spPr>
          <a:xfrm>
            <a:off x="6876256" y="6492875"/>
            <a:ext cx="2133600" cy="365125"/>
          </a:xfrm>
        </p:spPr>
        <p:txBody>
          <a:bodyPr/>
          <a:lstStyle/>
          <a:p>
            <a:fld id="{DD339703-453D-4507-B371-656EE53F18C4}" type="slidenum">
              <a:rPr lang="zh-CN" altLang="en-US" smtClean="0"/>
              <a:pPr/>
              <a:t>14</a:t>
            </a:fld>
            <a:endParaRPr lang="zh-CN" altLang="en-US" dirty="0"/>
          </a:p>
        </p:txBody>
      </p:sp>
      <p:sp>
        <p:nvSpPr>
          <p:cNvPr id="16"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zh-CN" altLang="en-US" sz="1400" b="1" dirty="0" smtClean="0">
                <a:solidFill>
                  <a:schemeClr val="tx1"/>
                </a:solidFill>
                <a:latin typeface="华文行楷" pitchFamily="2" charset="-122"/>
                <a:ea typeface="华文行楷" pitchFamily="2" charset="-122"/>
              </a:rPr>
              <a:t> 胡   亮</a:t>
            </a:r>
            <a:endParaRPr lang="zh-CN" altLang="en-US" sz="1400" b="1" dirty="0">
              <a:solidFill>
                <a:schemeClr val="tx1"/>
              </a:solidFill>
              <a:latin typeface="华文行楷" pitchFamily="2" charset="-122"/>
              <a:ea typeface="华文行楷" pitchFamily="2" charset="-122"/>
            </a:endParaRPr>
          </a:p>
        </p:txBody>
      </p:sp>
      <p:sp>
        <p:nvSpPr>
          <p:cNvPr id="17" name="灯片编号占位符 4"/>
          <p:cNvSpPr txBox="1">
            <a:spLocks/>
          </p:cNvSpPr>
          <p:nvPr/>
        </p:nvSpPr>
        <p:spPr>
          <a:xfrm>
            <a:off x="7010400"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D339703-453D-4507-B371-656EE53F18C4}" type="slidenum">
              <a:rPr kumimoji="0" lang="zh-CN" altLang="en-US" sz="1200" b="0" i="0" u="none" strike="noStrike" kern="1200" cap="none" spc="0" normalizeH="0" baseline="0" noProof="0" smtClean="0">
                <a:ln>
                  <a:noFill/>
                </a:ln>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zh-CN" altLang="en-US" sz="1200" b="0" i="0" u="none" strike="noStrike" kern="1200" cap="none" spc="0" normalizeH="0" baseline="0" noProof="0" dirty="0">
              <a:ln>
                <a:noFill/>
              </a:ln>
              <a:effectLst/>
              <a:uLnTx/>
              <a:uFillTx/>
              <a:latin typeface="+mn-lt"/>
              <a:ea typeface="+mn-ea"/>
              <a:cs typeface="+mn-cs"/>
            </a:endParaRPr>
          </a:p>
        </p:txBody>
      </p:sp>
      <p:pic>
        <p:nvPicPr>
          <p:cNvPr id="13" name="Picture 4" descr="http://t1.baidu.com/it/u=4224630567,3636551719&amp;fm=21&amp;gp=0.jpg"/>
          <p:cNvPicPr>
            <a:picLocks noChangeAspect="1" noChangeArrowheads="1"/>
          </p:cNvPicPr>
          <p:nvPr/>
        </p:nvPicPr>
        <p:blipFill>
          <a:blip r:embed="rId4" cstate="print"/>
          <a:srcRect/>
          <a:stretch>
            <a:fillRect/>
          </a:stretch>
        </p:blipFill>
        <p:spPr bwMode="auto">
          <a:xfrm>
            <a:off x="0" y="0"/>
            <a:ext cx="1907704" cy="408794"/>
          </a:xfrm>
          <a:prstGeom prst="rect">
            <a:avLst/>
          </a:prstGeom>
          <a:noFill/>
        </p:spPr>
      </p:pic>
      <p:grpSp>
        <p:nvGrpSpPr>
          <p:cNvPr id="15" name="组合 14"/>
          <p:cNvGrpSpPr/>
          <p:nvPr/>
        </p:nvGrpSpPr>
        <p:grpSpPr>
          <a:xfrm>
            <a:off x="4874346" y="0"/>
            <a:ext cx="4269654" cy="430887"/>
            <a:chOff x="4874346" y="0"/>
            <a:chExt cx="4269654" cy="430887"/>
          </a:xfrm>
        </p:grpSpPr>
        <p:sp>
          <p:nvSpPr>
            <p:cNvPr id="18" name="TextBox 17"/>
            <p:cNvSpPr txBox="1"/>
            <p:nvPr/>
          </p:nvSpPr>
          <p:spPr>
            <a:xfrm>
              <a:off x="4874346" y="0"/>
              <a:ext cx="4269654" cy="430887"/>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0" scaled="1"/>
              <a:tileRect/>
            </a:gradFill>
            <a:effectLst>
              <a:innerShdw blurRad="63500" dist="50800" dir="5400000">
                <a:prstClr val="black">
                  <a:alpha val="50000"/>
                </a:prstClr>
              </a:innerShdw>
              <a:softEdge rad="127000"/>
            </a:effectLst>
          </p:spPr>
          <p:style>
            <a:lnRef idx="0">
              <a:scrgbClr r="0" g="0" b="0"/>
            </a:lnRef>
            <a:fillRef idx="1001">
              <a:schemeClr val="lt2"/>
            </a:fillRef>
            <a:effectRef idx="0">
              <a:scrgbClr r="0" g="0" b="0"/>
            </a:effectRef>
            <a:fontRef idx="major"/>
          </p:style>
          <p:txBody>
            <a:bodyPr wrap="square" rtlCol="0">
              <a:spAutoFit/>
            </a:bodyPr>
            <a:lstStyle/>
            <a:p>
              <a:pPr algn="r"/>
              <a:r>
                <a:rPr lang="en-US" altLang="zh-CN" sz="1100" b="1" dirty="0" smtClean="0">
                  <a:solidFill>
                    <a:schemeClr val="tx2">
                      <a:lumMod val="60000"/>
                      <a:lumOff val="40000"/>
                    </a:schemeClr>
                  </a:solidFill>
                </a:rPr>
                <a:t>College of Computer Science and Technology</a:t>
              </a:r>
            </a:p>
            <a:p>
              <a:pPr algn="r"/>
              <a:r>
                <a:rPr lang="zh-CN" altLang="en-US" sz="1100" b="1" dirty="0" smtClean="0">
                  <a:solidFill>
                    <a:schemeClr val="tx2">
                      <a:lumMod val="60000"/>
                      <a:lumOff val="40000"/>
                    </a:schemeClr>
                  </a:solidFill>
                </a:rPr>
                <a:t>                                    计算机科学</a:t>
              </a:r>
              <a:r>
                <a:rPr lang="zh-CN" altLang="en-US" sz="1100" b="1" dirty="0">
                  <a:solidFill>
                    <a:schemeClr val="tx2">
                      <a:lumMod val="60000"/>
                      <a:lumOff val="40000"/>
                    </a:schemeClr>
                  </a:solidFill>
                </a:rPr>
                <a:t>与</a:t>
              </a:r>
              <a:r>
                <a:rPr lang="zh-CN" altLang="en-US" sz="1100" b="1" dirty="0" smtClean="0">
                  <a:solidFill>
                    <a:schemeClr val="tx2">
                      <a:lumMod val="60000"/>
                      <a:lumOff val="40000"/>
                    </a:schemeClr>
                  </a:solidFill>
                </a:rPr>
                <a:t>技术学院</a:t>
              </a:r>
              <a:endParaRPr lang="zh-CN" altLang="en-US" sz="1100" b="1" dirty="0">
                <a:solidFill>
                  <a:schemeClr val="tx2">
                    <a:lumMod val="60000"/>
                    <a:lumOff val="40000"/>
                  </a:schemeClr>
                </a:solidFill>
              </a:endParaRPr>
            </a:p>
          </p:txBody>
        </p:sp>
        <p:cxnSp>
          <p:nvCxnSpPr>
            <p:cNvPr id="19" name="直接连接符 7"/>
            <p:cNvCxnSpPr/>
            <p:nvPr/>
          </p:nvCxnSpPr>
          <p:spPr>
            <a:xfrm>
              <a:off x="6588224" y="332656"/>
              <a:ext cx="100811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20" name="直接连接符 9"/>
          <p:cNvCxnSpPr/>
          <p:nvPr/>
        </p:nvCxnSpPr>
        <p:spPr>
          <a:xfrm>
            <a:off x="323528" y="1268760"/>
            <a:ext cx="8820472" cy="0"/>
          </a:xfrm>
          <a:prstGeom prst="line">
            <a:avLst/>
          </a:prstGeom>
          <a:ln>
            <a:gradFill flip="none" rotWithShape="1">
              <a:gsLst>
                <a:gs pos="0">
                  <a:srgbClr val="FFF200"/>
                </a:gs>
                <a:gs pos="45000">
                  <a:srgbClr val="FF7A00"/>
                </a:gs>
                <a:gs pos="70000">
                  <a:srgbClr val="FF0300"/>
                </a:gs>
                <a:gs pos="100000">
                  <a:srgbClr val="4D0808"/>
                </a:gs>
              </a:gsLst>
              <a:lin ang="10800000" scaled="1"/>
              <a:tileRect/>
            </a:gradFill>
          </a:ln>
        </p:spPr>
        <p:style>
          <a:lnRef idx="3">
            <a:schemeClr val="accent2"/>
          </a:lnRef>
          <a:fillRef idx="0">
            <a:schemeClr val="accent2"/>
          </a:fillRef>
          <a:effectRef idx="2">
            <a:schemeClr val="accent2"/>
          </a:effectRef>
          <a:fontRef idx="minor">
            <a:schemeClr val="tx1"/>
          </a:fontRef>
        </p:style>
      </p:cxnSp>
      <p:cxnSp>
        <p:nvCxnSpPr>
          <p:cNvPr id="21" name="直接连接符 10"/>
          <p:cNvCxnSpPr/>
          <p:nvPr/>
        </p:nvCxnSpPr>
        <p:spPr>
          <a:xfrm>
            <a:off x="5148064" y="548680"/>
            <a:ext cx="3995936" cy="0"/>
          </a:xfrm>
          <a:prstGeom prst="line">
            <a:avLst/>
          </a:prstGeom>
          <a:ln>
            <a:gradFill flip="none" rotWithShape="1">
              <a:gsLst>
                <a:gs pos="0">
                  <a:srgbClr val="FFF200"/>
                </a:gs>
                <a:gs pos="45000">
                  <a:srgbClr val="FF7A00"/>
                </a:gs>
                <a:gs pos="70000">
                  <a:srgbClr val="FF0300"/>
                </a:gs>
                <a:gs pos="100000">
                  <a:srgbClr val="4D0808"/>
                </a:gs>
              </a:gsLst>
              <a:lin ang="0" scaled="1"/>
              <a:tileRect/>
            </a:gradFill>
          </a:ln>
        </p:spPr>
        <p:style>
          <a:lnRef idx="3">
            <a:schemeClr val="accent2"/>
          </a:lnRef>
          <a:fillRef idx="0">
            <a:schemeClr val="accent2"/>
          </a:fillRef>
          <a:effectRef idx="2">
            <a:schemeClr val="accent2"/>
          </a:effectRef>
          <a:fontRef idx="minor">
            <a:schemeClr val="tx1"/>
          </a:fontRef>
        </p:style>
      </p:cxnSp>
      <p:sp>
        <p:nvSpPr>
          <p:cNvPr id="22" name="页脚占位符 3"/>
          <p:cNvSpPr txBox="1">
            <a:spLocks/>
          </p:cNvSpPr>
          <p:nvPr/>
        </p:nvSpPr>
        <p:spPr>
          <a:xfrm>
            <a:off x="0" y="6492875"/>
            <a:ext cx="9144000" cy="365125"/>
          </a:xfrm>
          <a:prstGeom prst="rect">
            <a:avLst/>
          </a:prstGeom>
          <a:solidFill>
            <a:schemeClr val="accent2">
              <a:lumMod val="75000"/>
            </a:schemeClr>
          </a:solidFill>
          <a:ln w="0" cap="flat" cmpd="sng" algn="ctr">
            <a:solidFill>
              <a:schemeClr val="accent2">
                <a:shade val="50000"/>
              </a:schemeClr>
            </a:solidFill>
            <a:prstDash val="solid"/>
          </a:ln>
        </p:spPr>
        <p:style>
          <a:lnRef idx="2">
            <a:schemeClr val="accent2">
              <a:shade val="50000"/>
            </a:schemeClr>
          </a:lnRef>
          <a:fillRef idx="1">
            <a:schemeClr val="accent2"/>
          </a:fillRef>
          <a:effectRef idx="0">
            <a:schemeClr val="accent2"/>
          </a:effectRef>
          <a:fontRef idx="minor">
            <a:schemeClr val="lt1"/>
          </a:fontRef>
        </p:style>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400" b="1" i="0" u="none" strike="noStrike" kern="1200" cap="none" spc="0" normalizeH="0" baseline="0" noProof="0" dirty="0" smtClean="0">
                <a:ln>
                  <a:noFill/>
                </a:ln>
                <a:solidFill>
                  <a:schemeClr val="tx1"/>
                </a:solidFill>
                <a:effectLst/>
                <a:uLnTx/>
                <a:uFillTx/>
                <a:latin typeface="华文行楷" pitchFamily="2" charset="-122"/>
                <a:ea typeface="华文行楷" pitchFamily="2" charset="-122"/>
                <a:cs typeface="+mn-cs"/>
              </a:rPr>
              <a:t>   </a:t>
            </a:r>
            <a:endParaRPr kumimoji="0" lang="zh-CN" altLang="en-US" sz="1400" b="1" i="0" u="none" strike="noStrike" kern="1200" cap="none" spc="0" normalizeH="0" baseline="0" noProof="0" dirty="0">
              <a:ln>
                <a:noFill/>
              </a:ln>
              <a:solidFill>
                <a:schemeClr val="tx1"/>
              </a:solidFill>
              <a:effectLst/>
              <a:uLnTx/>
              <a:uFillTx/>
              <a:latin typeface="华文行楷" pitchFamily="2" charset="-122"/>
              <a:ea typeface="华文行楷" pitchFamily="2" charset="-122"/>
              <a:cs typeface="+mn-cs"/>
            </a:endParaRPr>
          </a:p>
        </p:txBody>
      </p:sp>
      <p:sp>
        <p:nvSpPr>
          <p:cNvPr id="23" name="灯片编号占位符 4"/>
          <p:cNvSpPr txBox="1">
            <a:spLocks/>
          </p:cNvSpPr>
          <p:nvPr/>
        </p:nvSpPr>
        <p:spPr>
          <a:xfrm>
            <a:off x="6804248"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D339703-453D-4507-B371-656EE53F18C4}" type="slidenum">
              <a:rPr kumimoji="0" lang="zh-CN" altLang="en-US" sz="1200" b="0" i="0" u="none" strike="noStrike" kern="1200" cap="none" spc="0" normalizeH="0" baseline="0" noProof="0" smtClean="0">
                <a:ln>
                  <a:noFill/>
                </a:ln>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zh-CN" altLang="en-US" sz="1200" b="0" i="0" u="none" strike="noStrike" kern="1200" cap="none" spc="0" normalizeH="0" baseline="0" noProof="0" dirty="0">
              <a:ln>
                <a:noFill/>
              </a:ln>
              <a:effectLst/>
              <a:uLnTx/>
              <a:uFillTx/>
              <a:latin typeface="+mn-lt"/>
              <a:ea typeface="+mn-ea"/>
              <a:cs typeface="+mn-cs"/>
            </a:endParaRPr>
          </a:p>
        </p:txBody>
      </p:sp>
    </p:spTree>
  </p:cSld>
  <p:clrMapOvr>
    <a:masterClrMapping/>
  </p:clrMapOvr>
  <p:transition>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animEffect transition="in" filter="blinds(horizontal)">
                                      <p:cBhvr>
                                        <p:cTn id="11" dur="500"/>
                                        <p:tgtEl>
                                          <p:spTgt spid="3">
                                            <p:txEl>
                                              <p:pRg st="3" end="3"/>
                                            </p:txEl>
                                          </p:spTgt>
                                        </p:tgtEl>
                                      </p:cBhvr>
                                    </p:animEffect>
                                  </p:childTnLst>
                                </p:cTn>
                              </p:par>
                            </p:childTnLst>
                          </p:cTn>
                        </p:par>
                        <p:par>
                          <p:cTn id="12" fill="hold">
                            <p:stCondLst>
                              <p:cond delay="1000"/>
                            </p:stCondLst>
                            <p:childTnLst>
                              <p:par>
                                <p:cTn id="13" presetID="3" presetClass="entr" presetSubtype="10" fill="hold" grpId="0" nodeType="after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animEffect transition="in" filter="blinds(horizontal)">
                                      <p:cBhvr>
                                        <p:cTn id="15"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Rot="1" noChangeArrowheads="1"/>
          </p:cNvSpPr>
          <p:nvPr>
            <p:ph type="title"/>
          </p:nvPr>
        </p:nvSpPr>
        <p:spPr>
          <a:xfrm>
            <a:off x="467544" y="332656"/>
            <a:ext cx="8229600" cy="940966"/>
          </a:xfrm>
        </p:spPr>
        <p:txBody>
          <a:bodyPr>
            <a:normAutofit/>
          </a:bodyPr>
          <a:lstStyle/>
          <a:p>
            <a:r>
              <a:rPr lang="en-US" altLang="zh-CN" sz="3600" b="1" dirty="0" smtClean="0">
                <a:solidFill>
                  <a:srgbClr val="C00000"/>
                </a:solidFill>
                <a:latin typeface="隶书" pitchFamily="49" charset="-122"/>
                <a:ea typeface="隶书" pitchFamily="49" charset="-122"/>
                <a:cs typeface="+mn-cs"/>
              </a:rPr>
              <a:t>6. 2  </a:t>
            </a:r>
            <a:r>
              <a:rPr lang="zh-CN" altLang="en-US" sz="3600" b="1" dirty="0" smtClean="0">
                <a:solidFill>
                  <a:srgbClr val="C00000"/>
                </a:solidFill>
                <a:latin typeface="隶书" pitchFamily="49" charset="-122"/>
                <a:ea typeface="隶书" pitchFamily="49" charset="-122"/>
                <a:cs typeface="+mn-cs"/>
              </a:rPr>
              <a:t>传输协议</a:t>
            </a:r>
          </a:p>
        </p:txBody>
      </p:sp>
      <p:sp>
        <p:nvSpPr>
          <p:cNvPr id="5123" name="Rectangle 3"/>
          <p:cNvSpPr>
            <a:spLocks noGrp="1" noRot="1" noChangeArrowheads="1"/>
          </p:cNvSpPr>
          <p:nvPr>
            <p:ph type="body" idx="1"/>
          </p:nvPr>
        </p:nvSpPr>
        <p:spPr>
          <a:xfrm>
            <a:off x="467544" y="1988840"/>
            <a:ext cx="8229600" cy="3196952"/>
          </a:xfrm>
        </p:spPr>
        <p:txBody>
          <a:bodyPr/>
          <a:lstStyle/>
          <a:p>
            <a:pPr eaLnBrk="1" hangingPunct="1">
              <a:buNone/>
            </a:pPr>
            <a:r>
              <a:rPr lang="zh-CN" altLang="en-US" b="1" dirty="0" smtClean="0">
                <a:solidFill>
                  <a:srgbClr val="000000"/>
                </a:solidFill>
                <a:latin typeface="宋体" pitchFamily="2" charset="-122"/>
              </a:rPr>
              <a:t>  传输服务是通过传输层实体间使用传输协议来实现的。</a:t>
            </a:r>
            <a:r>
              <a:rPr lang="zh-CN" altLang="en-US" b="1" dirty="0" smtClean="0">
                <a:latin typeface="宋体" pitchFamily="2" charset="-122"/>
              </a:rPr>
              <a:t> </a:t>
            </a:r>
          </a:p>
        </p:txBody>
      </p:sp>
      <p:pic>
        <p:nvPicPr>
          <p:cNvPr id="4" name="Picture 4" descr="http://t1.baidu.com/it/u=4224630567,3636551719&amp;fm=21&amp;gp=0.jpg"/>
          <p:cNvPicPr>
            <a:picLocks noChangeAspect="1" noChangeArrowheads="1"/>
          </p:cNvPicPr>
          <p:nvPr/>
        </p:nvPicPr>
        <p:blipFill>
          <a:blip r:embed="rId2" cstate="print"/>
          <a:srcRect/>
          <a:stretch>
            <a:fillRect/>
          </a:stretch>
        </p:blipFill>
        <p:spPr bwMode="auto">
          <a:xfrm>
            <a:off x="0" y="0"/>
            <a:ext cx="1907704" cy="408794"/>
          </a:xfrm>
          <a:prstGeom prst="rect">
            <a:avLst/>
          </a:prstGeom>
          <a:noFill/>
        </p:spPr>
      </p:pic>
      <p:grpSp>
        <p:nvGrpSpPr>
          <p:cNvPr id="5" name="组合 14"/>
          <p:cNvGrpSpPr/>
          <p:nvPr/>
        </p:nvGrpSpPr>
        <p:grpSpPr>
          <a:xfrm>
            <a:off x="4874346" y="0"/>
            <a:ext cx="4269654" cy="430887"/>
            <a:chOff x="4874346" y="0"/>
            <a:chExt cx="4269654" cy="430887"/>
          </a:xfrm>
        </p:grpSpPr>
        <p:sp>
          <p:nvSpPr>
            <p:cNvPr id="6" name="TextBox 5"/>
            <p:cNvSpPr txBox="1"/>
            <p:nvPr/>
          </p:nvSpPr>
          <p:spPr>
            <a:xfrm>
              <a:off x="4874346" y="0"/>
              <a:ext cx="4269654" cy="430887"/>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0" scaled="1"/>
              <a:tileRect/>
            </a:gradFill>
            <a:effectLst>
              <a:innerShdw blurRad="63500" dist="50800" dir="5400000">
                <a:prstClr val="black">
                  <a:alpha val="50000"/>
                </a:prstClr>
              </a:innerShdw>
              <a:softEdge rad="127000"/>
            </a:effectLst>
          </p:spPr>
          <p:style>
            <a:lnRef idx="0">
              <a:scrgbClr r="0" g="0" b="0"/>
            </a:lnRef>
            <a:fillRef idx="1001">
              <a:schemeClr val="lt2"/>
            </a:fillRef>
            <a:effectRef idx="0">
              <a:scrgbClr r="0" g="0" b="0"/>
            </a:effectRef>
            <a:fontRef idx="major"/>
          </p:style>
          <p:txBody>
            <a:bodyPr wrap="square" rtlCol="0">
              <a:spAutoFit/>
            </a:bodyPr>
            <a:lstStyle/>
            <a:p>
              <a:pPr algn="r"/>
              <a:r>
                <a:rPr lang="en-US" altLang="zh-CN" sz="1100" b="1" dirty="0" smtClean="0">
                  <a:solidFill>
                    <a:schemeClr val="tx2">
                      <a:lumMod val="60000"/>
                      <a:lumOff val="40000"/>
                    </a:schemeClr>
                  </a:solidFill>
                </a:rPr>
                <a:t>College of Computer Science and Technology</a:t>
              </a:r>
            </a:p>
            <a:p>
              <a:pPr algn="r"/>
              <a:r>
                <a:rPr lang="zh-CN" altLang="en-US" sz="1100" b="1" dirty="0" smtClean="0">
                  <a:solidFill>
                    <a:schemeClr val="tx2">
                      <a:lumMod val="60000"/>
                      <a:lumOff val="40000"/>
                    </a:schemeClr>
                  </a:solidFill>
                </a:rPr>
                <a:t>                                    计算机科学</a:t>
              </a:r>
              <a:r>
                <a:rPr lang="zh-CN" altLang="en-US" sz="1100" b="1" dirty="0">
                  <a:solidFill>
                    <a:schemeClr val="tx2">
                      <a:lumMod val="60000"/>
                      <a:lumOff val="40000"/>
                    </a:schemeClr>
                  </a:solidFill>
                </a:rPr>
                <a:t>与</a:t>
              </a:r>
              <a:r>
                <a:rPr lang="zh-CN" altLang="en-US" sz="1100" b="1" dirty="0" smtClean="0">
                  <a:solidFill>
                    <a:schemeClr val="tx2">
                      <a:lumMod val="60000"/>
                      <a:lumOff val="40000"/>
                    </a:schemeClr>
                  </a:solidFill>
                </a:rPr>
                <a:t>技术学院</a:t>
              </a:r>
              <a:endParaRPr lang="zh-CN" altLang="en-US" sz="1100" b="1" dirty="0">
                <a:solidFill>
                  <a:schemeClr val="tx2">
                    <a:lumMod val="60000"/>
                    <a:lumOff val="40000"/>
                  </a:schemeClr>
                </a:solidFill>
              </a:endParaRPr>
            </a:p>
          </p:txBody>
        </p:sp>
        <p:cxnSp>
          <p:nvCxnSpPr>
            <p:cNvPr id="7" name="直接连接符 7"/>
            <p:cNvCxnSpPr/>
            <p:nvPr/>
          </p:nvCxnSpPr>
          <p:spPr>
            <a:xfrm>
              <a:off x="6588224" y="332656"/>
              <a:ext cx="100811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8" name="直接连接符 9"/>
          <p:cNvCxnSpPr/>
          <p:nvPr/>
        </p:nvCxnSpPr>
        <p:spPr>
          <a:xfrm>
            <a:off x="323528" y="1268760"/>
            <a:ext cx="8820472" cy="0"/>
          </a:xfrm>
          <a:prstGeom prst="line">
            <a:avLst/>
          </a:prstGeom>
          <a:ln>
            <a:gradFill flip="none" rotWithShape="1">
              <a:gsLst>
                <a:gs pos="0">
                  <a:srgbClr val="FFF200"/>
                </a:gs>
                <a:gs pos="45000">
                  <a:srgbClr val="FF7A00"/>
                </a:gs>
                <a:gs pos="70000">
                  <a:srgbClr val="FF0300"/>
                </a:gs>
                <a:gs pos="100000">
                  <a:srgbClr val="4D0808"/>
                </a:gs>
              </a:gsLst>
              <a:lin ang="10800000" scaled="1"/>
              <a:tileRect/>
            </a:gradFill>
          </a:ln>
        </p:spPr>
        <p:style>
          <a:lnRef idx="3">
            <a:schemeClr val="accent2"/>
          </a:lnRef>
          <a:fillRef idx="0">
            <a:schemeClr val="accent2"/>
          </a:fillRef>
          <a:effectRef idx="2">
            <a:schemeClr val="accent2"/>
          </a:effectRef>
          <a:fontRef idx="minor">
            <a:schemeClr val="tx1"/>
          </a:fontRef>
        </p:style>
      </p:cxnSp>
      <p:cxnSp>
        <p:nvCxnSpPr>
          <p:cNvPr id="9" name="直接连接符 10"/>
          <p:cNvCxnSpPr/>
          <p:nvPr/>
        </p:nvCxnSpPr>
        <p:spPr>
          <a:xfrm>
            <a:off x="5148064" y="548680"/>
            <a:ext cx="3995936" cy="0"/>
          </a:xfrm>
          <a:prstGeom prst="line">
            <a:avLst/>
          </a:prstGeom>
          <a:ln>
            <a:gradFill flip="none" rotWithShape="1">
              <a:gsLst>
                <a:gs pos="0">
                  <a:srgbClr val="FFF200"/>
                </a:gs>
                <a:gs pos="45000">
                  <a:srgbClr val="FF7A00"/>
                </a:gs>
                <a:gs pos="70000">
                  <a:srgbClr val="FF0300"/>
                </a:gs>
                <a:gs pos="100000">
                  <a:srgbClr val="4D0808"/>
                </a:gs>
              </a:gsLst>
              <a:lin ang="0" scaled="1"/>
              <a:tileRect/>
            </a:gradFill>
          </a:ln>
        </p:spPr>
        <p:style>
          <a:lnRef idx="3">
            <a:schemeClr val="accent2"/>
          </a:lnRef>
          <a:fillRef idx="0">
            <a:schemeClr val="accent2"/>
          </a:fillRef>
          <a:effectRef idx="2">
            <a:schemeClr val="accent2"/>
          </a:effectRef>
          <a:fontRef idx="minor">
            <a:schemeClr val="tx1"/>
          </a:fontRef>
        </p:style>
      </p:cxnSp>
      <p:sp>
        <p:nvSpPr>
          <p:cNvPr id="10"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zh-CN" altLang="en-US" sz="1400" b="1" dirty="0"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sp>
        <p:nvSpPr>
          <p:cNvPr id="11" name="灯片编号占位符 4"/>
          <p:cNvSpPr txBox="1">
            <a:spLocks/>
          </p:cNvSpPr>
          <p:nvPr/>
        </p:nvSpPr>
        <p:spPr>
          <a:xfrm>
            <a:off x="6804248"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D339703-453D-4507-B371-656EE53F18C4}" type="slidenum">
              <a:rPr kumimoji="0" lang="zh-CN" altLang="en-US" sz="1200" b="0" i="0" u="none" strike="noStrike" kern="1200" cap="none" spc="0" normalizeH="0" baseline="0" noProof="0" smtClean="0">
                <a:ln>
                  <a:noFill/>
                </a:ln>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zh-CN" altLang="en-US" sz="1200" b="0" i="0" u="none" strike="noStrike" kern="1200" cap="none" spc="0" normalizeH="0" baseline="0" noProof="0" dirty="0">
              <a:ln>
                <a:noFill/>
              </a:ln>
              <a:effectLst/>
              <a:uLnTx/>
              <a:uFillTx/>
              <a:latin typeface="+mn-lt"/>
              <a:ea typeface="+mn-ea"/>
              <a:cs typeface="+mn-cs"/>
            </a:endParaRPr>
          </a:p>
        </p:txBody>
      </p:sp>
    </p:spTree>
  </p:cSld>
  <p:clrMapOvr>
    <a:masterClrMapping/>
  </p:clrMapOvr>
  <p:transition>
    <p:pull/>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11"/>
          <p:cNvSpPr txBox="1">
            <a:spLocks noChangeArrowheads="1"/>
          </p:cNvSpPr>
          <p:nvPr/>
        </p:nvSpPr>
        <p:spPr bwMode="auto">
          <a:xfrm>
            <a:off x="1295400" y="1676400"/>
            <a:ext cx="7467600" cy="457200"/>
          </a:xfrm>
          <a:prstGeom prst="rect">
            <a:avLst/>
          </a:prstGeom>
          <a:noFill/>
          <a:ln w="9525">
            <a:noFill/>
            <a:miter lim="800000"/>
            <a:headEnd/>
            <a:tailEnd/>
          </a:ln>
          <a:effectLst/>
        </p:spPr>
        <p:txBody>
          <a:bodyPr>
            <a:spAutoFit/>
          </a:bodyPr>
          <a:lstStyle/>
          <a:p>
            <a:pPr algn="ctr">
              <a:spcBef>
                <a:spcPct val="50000"/>
              </a:spcBef>
            </a:pPr>
            <a:endParaRPr kumimoji="1" lang="zh-CN" altLang="zh-CN" sz="2400">
              <a:latin typeface="Times New Roman" pitchFamily="18" charset="0"/>
            </a:endParaRPr>
          </a:p>
        </p:txBody>
      </p:sp>
      <p:sp>
        <p:nvSpPr>
          <p:cNvPr id="6147" name="Text Box 16"/>
          <p:cNvSpPr txBox="1">
            <a:spLocks noChangeArrowheads="1"/>
          </p:cNvSpPr>
          <p:nvPr/>
        </p:nvSpPr>
        <p:spPr bwMode="auto">
          <a:xfrm>
            <a:off x="539750" y="549275"/>
            <a:ext cx="8123238" cy="646331"/>
          </a:xfrm>
          <a:prstGeom prst="rect">
            <a:avLst/>
          </a:prstGeom>
          <a:noFill/>
          <a:ln w="9525">
            <a:noFill/>
            <a:miter lim="800000"/>
            <a:headEnd/>
            <a:tailEnd/>
          </a:ln>
          <a:effectLst/>
        </p:spPr>
        <p:txBody>
          <a:bodyPr>
            <a:spAutoFit/>
          </a:bodyPr>
          <a:lstStyle/>
          <a:p>
            <a:pPr algn="ctr">
              <a:spcBef>
                <a:spcPct val="0"/>
              </a:spcBef>
            </a:pPr>
            <a:r>
              <a:rPr lang="en-US" altLang="zh-CN" sz="3600" b="1" dirty="0">
                <a:solidFill>
                  <a:srgbClr val="C00000"/>
                </a:solidFill>
                <a:latin typeface="隶书" pitchFamily="49" charset="-122"/>
                <a:ea typeface="隶书" pitchFamily="49" charset="-122"/>
              </a:rPr>
              <a:t>6.2.1 </a:t>
            </a:r>
            <a:r>
              <a:rPr lang="zh-CN" altLang="en-US" sz="3600" b="1" dirty="0">
                <a:solidFill>
                  <a:srgbClr val="C00000"/>
                </a:solidFill>
                <a:latin typeface="隶书" pitchFamily="49" charset="-122"/>
                <a:ea typeface="隶书" pitchFamily="49" charset="-122"/>
              </a:rPr>
              <a:t>传输层地址 </a:t>
            </a:r>
          </a:p>
        </p:txBody>
      </p:sp>
      <p:sp>
        <p:nvSpPr>
          <p:cNvPr id="6148" name="Text Box 17"/>
          <p:cNvSpPr txBox="1">
            <a:spLocks noChangeArrowheads="1"/>
          </p:cNvSpPr>
          <p:nvPr/>
        </p:nvSpPr>
        <p:spPr bwMode="auto">
          <a:xfrm>
            <a:off x="323850" y="1676400"/>
            <a:ext cx="8362950" cy="3539430"/>
          </a:xfrm>
          <a:prstGeom prst="rect">
            <a:avLst/>
          </a:prstGeom>
          <a:noFill/>
          <a:ln w="9525">
            <a:noFill/>
            <a:miter lim="800000"/>
            <a:headEnd/>
            <a:tailEnd/>
          </a:ln>
          <a:effectLst/>
        </p:spPr>
        <p:txBody>
          <a:bodyPr>
            <a:spAutoFit/>
          </a:bodyPr>
          <a:lstStyle/>
          <a:p>
            <a:pPr>
              <a:spcBef>
                <a:spcPct val="50000"/>
              </a:spcBef>
              <a:buClr>
                <a:srgbClr val="C00000"/>
              </a:buClr>
              <a:buFont typeface="Wingdings" pitchFamily="2" charset="2"/>
              <a:buChar char="n"/>
            </a:pPr>
            <a:r>
              <a:rPr kumimoji="1" lang="zh-CN" altLang="en-US" sz="3200" b="1" dirty="0">
                <a:solidFill>
                  <a:srgbClr val="000000"/>
                </a:solidFill>
                <a:latin typeface="宋体" pitchFamily="2" charset="-122"/>
              </a:rPr>
              <a:t>通信不仅仅是发生在从源计算机到目的计算机，而且是从端应用程序到端应用程序</a:t>
            </a:r>
            <a:r>
              <a:rPr kumimoji="1" lang="zh-CN" altLang="en-US" sz="3200" b="1" dirty="0" smtClean="0">
                <a:solidFill>
                  <a:srgbClr val="000000"/>
                </a:solidFill>
                <a:latin typeface="宋体" pitchFamily="2" charset="-122"/>
              </a:rPr>
              <a:t>。</a:t>
            </a:r>
            <a:endParaRPr kumimoji="1" lang="en-US" altLang="zh-CN" sz="3200" b="1" dirty="0" smtClean="0">
              <a:solidFill>
                <a:srgbClr val="000000"/>
              </a:solidFill>
              <a:latin typeface="宋体" pitchFamily="2" charset="-122"/>
            </a:endParaRPr>
          </a:p>
          <a:p>
            <a:pPr>
              <a:spcBef>
                <a:spcPct val="50000"/>
              </a:spcBef>
              <a:buClr>
                <a:srgbClr val="C00000"/>
              </a:buClr>
              <a:buFont typeface="Wingdings" pitchFamily="2" charset="2"/>
              <a:buChar char="n"/>
            </a:pPr>
            <a:endParaRPr kumimoji="1" lang="en-US" altLang="zh-CN" sz="3200" b="1" dirty="0" smtClean="0">
              <a:solidFill>
                <a:srgbClr val="000000"/>
              </a:solidFill>
              <a:latin typeface="宋体" pitchFamily="2" charset="-122"/>
            </a:endParaRPr>
          </a:p>
          <a:p>
            <a:pPr>
              <a:spcBef>
                <a:spcPct val="50000"/>
              </a:spcBef>
              <a:buClr>
                <a:srgbClr val="C00000"/>
              </a:buClr>
              <a:buFont typeface="Wingdings" pitchFamily="2" charset="2"/>
              <a:buChar char="n"/>
            </a:pPr>
            <a:r>
              <a:rPr kumimoji="1" lang="zh-CN" altLang="en-US" sz="3200" b="1" dirty="0" smtClean="0">
                <a:solidFill>
                  <a:srgbClr val="000000"/>
                </a:solidFill>
                <a:latin typeface="宋体" pitchFamily="2" charset="-122"/>
              </a:rPr>
              <a:t>由</a:t>
            </a:r>
            <a:r>
              <a:rPr kumimoji="1" lang="zh-CN" altLang="en-US" sz="3200" b="1" dirty="0">
                <a:solidFill>
                  <a:srgbClr val="000000"/>
                </a:solidFill>
                <a:latin typeface="宋体" pitchFamily="2" charset="-122"/>
              </a:rPr>
              <a:t>一台计算机上的应用程序所产生的数据不仅必须被另外一台计算机所接收，而且必须被这台计算机上正确的应用程序所接收。</a:t>
            </a:r>
            <a:endParaRPr kumimoji="1" lang="zh-CN" altLang="en-US" sz="2400" dirty="0">
              <a:solidFill>
                <a:srgbClr val="000000"/>
              </a:solidFill>
              <a:latin typeface="Times New Roman" pitchFamily="18" charset="0"/>
            </a:endParaRPr>
          </a:p>
        </p:txBody>
      </p:sp>
      <p:pic>
        <p:nvPicPr>
          <p:cNvPr id="5" name="Picture 4" descr="http://t1.baidu.com/it/u=4224630567,3636551719&amp;fm=21&amp;gp=0.jpg"/>
          <p:cNvPicPr>
            <a:picLocks noChangeAspect="1" noChangeArrowheads="1"/>
          </p:cNvPicPr>
          <p:nvPr/>
        </p:nvPicPr>
        <p:blipFill>
          <a:blip r:embed="rId2" cstate="print"/>
          <a:srcRect/>
          <a:stretch>
            <a:fillRect/>
          </a:stretch>
        </p:blipFill>
        <p:spPr bwMode="auto">
          <a:xfrm>
            <a:off x="0" y="0"/>
            <a:ext cx="1907704" cy="408794"/>
          </a:xfrm>
          <a:prstGeom prst="rect">
            <a:avLst/>
          </a:prstGeom>
          <a:noFill/>
        </p:spPr>
      </p:pic>
      <p:grpSp>
        <p:nvGrpSpPr>
          <p:cNvPr id="6" name="组合 14"/>
          <p:cNvGrpSpPr/>
          <p:nvPr/>
        </p:nvGrpSpPr>
        <p:grpSpPr>
          <a:xfrm>
            <a:off x="4874346" y="0"/>
            <a:ext cx="4269654" cy="430887"/>
            <a:chOff x="4874346" y="0"/>
            <a:chExt cx="4269654" cy="430887"/>
          </a:xfrm>
        </p:grpSpPr>
        <p:sp>
          <p:nvSpPr>
            <p:cNvPr id="7" name="TextBox 6"/>
            <p:cNvSpPr txBox="1"/>
            <p:nvPr/>
          </p:nvSpPr>
          <p:spPr>
            <a:xfrm>
              <a:off x="4874346" y="0"/>
              <a:ext cx="4269654" cy="430887"/>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0" scaled="1"/>
              <a:tileRect/>
            </a:gradFill>
            <a:effectLst>
              <a:innerShdw blurRad="63500" dist="50800" dir="5400000">
                <a:prstClr val="black">
                  <a:alpha val="50000"/>
                </a:prstClr>
              </a:innerShdw>
              <a:softEdge rad="127000"/>
            </a:effectLst>
          </p:spPr>
          <p:style>
            <a:lnRef idx="0">
              <a:scrgbClr r="0" g="0" b="0"/>
            </a:lnRef>
            <a:fillRef idx="1001">
              <a:schemeClr val="lt2"/>
            </a:fillRef>
            <a:effectRef idx="0">
              <a:scrgbClr r="0" g="0" b="0"/>
            </a:effectRef>
            <a:fontRef idx="major"/>
          </p:style>
          <p:txBody>
            <a:bodyPr wrap="square" rtlCol="0">
              <a:spAutoFit/>
            </a:bodyPr>
            <a:lstStyle/>
            <a:p>
              <a:pPr algn="r"/>
              <a:r>
                <a:rPr lang="en-US" altLang="zh-CN" sz="1100" b="1" dirty="0" smtClean="0">
                  <a:solidFill>
                    <a:schemeClr val="tx2">
                      <a:lumMod val="60000"/>
                      <a:lumOff val="40000"/>
                    </a:schemeClr>
                  </a:solidFill>
                </a:rPr>
                <a:t>College of Computer Science and Technology</a:t>
              </a:r>
            </a:p>
            <a:p>
              <a:pPr algn="r"/>
              <a:r>
                <a:rPr lang="zh-CN" altLang="en-US" sz="1100" b="1" dirty="0" smtClean="0">
                  <a:solidFill>
                    <a:schemeClr val="tx2">
                      <a:lumMod val="60000"/>
                      <a:lumOff val="40000"/>
                    </a:schemeClr>
                  </a:solidFill>
                </a:rPr>
                <a:t>                                    计算机科学</a:t>
              </a:r>
              <a:r>
                <a:rPr lang="zh-CN" altLang="en-US" sz="1100" b="1" dirty="0">
                  <a:solidFill>
                    <a:schemeClr val="tx2">
                      <a:lumMod val="60000"/>
                      <a:lumOff val="40000"/>
                    </a:schemeClr>
                  </a:solidFill>
                </a:rPr>
                <a:t>与</a:t>
              </a:r>
              <a:r>
                <a:rPr lang="zh-CN" altLang="en-US" sz="1100" b="1" dirty="0" smtClean="0">
                  <a:solidFill>
                    <a:schemeClr val="tx2">
                      <a:lumMod val="60000"/>
                      <a:lumOff val="40000"/>
                    </a:schemeClr>
                  </a:solidFill>
                </a:rPr>
                <a:t>技术学院</a:t>
              </a:r>
              <a:endParaRPr lang="zh-CN" altLang="en-US" sz="1100" b="1" dirty="0">
                <a:solidFill>
                  <a:schemeClr val="tx2">
                    <a:lumMod val="60000"/>
                    <a:lumOff val="40000"/>
                  </a:schemeClr>
                </a:solidFill>
              </a:endParaRPr>
            </a:p>
          </p:txBody>
        </p:sp>
        <p:cxnSp>
          <p:nvCxnSpPr>
            <p:cNvPr id="8" name="直接连接符 7"/>
            <p:cNvCxnSpPr/>
            <p:nvPr/>
          </p:nvCxnSpPr>
          <p:spPr>
            <a:xfrm>
              <a:off x="6588224" y="332656"/>
              <a:ext cx="100811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9" name="直接连接符 9"/>
          <p:cNvCxnSpPr/>
          <p:nvPr/>
        </p:nvCxnSpPr>
        <p:spPr>
          <a:xfrm>
            <a:off x="323528" y="1268760"/>
            <a:ext cx="8820472" cy="0"/>
          </a:xfrm>
          <a:prstGeom prst="line">
            <a:avLst/>
          </a:prstGeom>
          <a:ln>
            <a:gradFill flip="none" rotWithShape="1">
              <a:gsLst>
                <a:gs pos="0">
                  <a:srgbClr val="FFF200"/>
                </a:gs>
                <a:gs pos="45000">
                  <a:srgbClr val="FF7A00"/>
                </a:gs>
                <a:gs pos="70000">
                  <a:srgbClr val="FF0300"/>
                </a:gs>
                <a:gs pos="100000">
                  <a:srgbClr val="4D0808"/>
                </a:gs>
              </a:gsLst>
              <a:lin ang="10800000" scaled="1"/>
              <a:tileRect/>
            </a:gradFill>
          </a:ln>
        </p:spPr>
        <p:style>
          <a:lnRef idx="3">
            <a:schemeClr val="accent2"/>
          </a:lnRef>
          <a:fillRef idx="0">
            <a:schemeClr val="accent2"/>
          </a:fillRef>
          <a:effectRef idx="2">
            <a:schemeClr val="accent2"/>
          </a:effectRef>
          <a:fontRef idx="minor">
            <a:schemeClr val="tx1"/>
          </a:fontRef>
        </p:style>
      </p:cxnSp>
      <p:cxnSp>
        <p:nvCxnSpPr>
          <p:cNvPr id="10" name="直接连接符 10"/>
          <p:cNvCxnSpPr/>
          <p:nvPr/>
        </p:nvCxnSpPr>
        <p:spPr>
          <a:xfrm>
            <a:off x="5148064" y="548680"/>
            <a:ext cx="3995936" cy="0"/>
          </a:xfrm>
          <a:prstGeom prst="line">
            <a:avLst/>
          </a:prstGeom>
          <a:ln>
            <a:gradFill flip="none" rotWithShape="1">
              <a:gsLst>
                <a:gs pos="0">
                  <a:srgbClr val="FFF200"/>
                </a:gs>
                <a:gs pos="45000">
                  <a:srgbClr val="FF7A00"/>
                </a:gs>
                <a:gs pos="70000">
                  <a:srgbClr val="FF0300"/>
                </a:gs>
                <a:gs pos="100000">
                  <a:srgbClr val="4D0808"/>
                </a:gs>
              </a:gsLst>
              <a:lin ang="0" scaled="1"/>
              <a:tileRect/>
            </a:gradFill>
          </a:ln>
        </p:spPr>
        <p:style>
          <a:lnRef idx="3">
            <a:schemeClr val="accent2"/>
          </a:lnRef>
          <a:fillRef idx="0">
            <a:schemeClr val="accent2"/>
          </a:fillRef>
          <a:effectRef idx="2">
            <a:schemeClr val="accent2"/>
          </a:effectRef>
          <a:fontRef idx="minor">
            <a:schemeClr val="tx1"/>
          </a:fontRef>
        </p:style>
      </p:cxnSp>
      <p:sp>
        <p:nvSpPr>
          <p:cNvPr id="11"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zh-CN" altLang="en-US" sz="1400" b="1" dirty="0"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sp>
        <p:nvSpPr>
          <p:cNvPr id="12" name="灯片编号占位符 4"/>
          <p:cNvSpPr txBox="1">
            <a:spLocks/>
          </p:cNvSpPr>
          <p:nvPr/>
        </p:nvSpPr>
        <p:spPr>
          <a:xfrm>
            <a:off x="6804248"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D339703-453D-4507-B371-656EE53F18C4}" type="slidenum">
              <a:rPr kumimoji="0" lang="zh-CN" altLang="en-US" sz="1200" b="0" i="0" u="none" strike="noStrike" kern="1200" cap="none" spc="0" normalizeH="0" baseline="0" noProof="0" smtClean="0">
                <a:ln>
                  <a:noFill/>
                </a:ln>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zh-CN" altLang="en-US" sz="1200" b="0" i="0" u="none" strike="noStrike" kern="1200" cap="none" spc="0" normalizeH="0" baseline="0" noProof="0" dirty="0">
              <a:ln>
                <a:noFill/>
              </a:ln>
              <a:effectLst/>
              <a:uLnTx/>
              <a:uFillTx/>
              <a:latin typeface="+mn-lt"/>
              <a:ea typeface="+mn-ea"/>
              <a:cs typeface="+mn-cs"/>
            </a:endParaRPr>
          </a:p>
        </p:txBody>
      </p:sp>
    </p:spTree>
  </p:cSld>
  <p:clrMapOvr>
    <a:masterClrMapping/>
  </p:clrMapOvr>
  <p:transition>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6148"/>
                                        </p:tgtEl>
                                        <p:attrNameLst>
                                          <p:attrName>style.visibility</p:attrName>
                                        </p:attrNameLst>
                                      </p:cBhvr>
                                      <p:to>
                                        <p:strVal val="visible"/>
                                      </p:to>
                                    </p:set>
                                    <p:anim calcmode="lin" valueType="num">
                                      <p:cBhvr additive="base">
                                        <p:cTn id="7" dur="500" fill="hold"/>
                                        <p:tgtEl>
                                          <p:spTgt spid="6148"/>
                                        </p:tgtEl>
                                        <p:attrNameLst>
                                          <p:attrName>ppt_x</p:attrName>
                                        </p:attrNameLst>
                                      </p:cBhvr>
                                      <p:tavLst>
                                        <p:tav tm="0">
                                          <p:val>
                                            <p:strVal val="#ppt_x"/>
                                          </p:val>
                                        </p:tav>
                                        <p:tav tm="100000">
                                          <p:val>
                                            <p:strVal val="#ppt_x"/>
                                          </p:val>
                                        </p:tav>
                                      </p:tavLst>
                                    </p:anim>
                                    <p:anim calcmode="lin" valueType="num">
                                      <p:cBhvr additive="base">
                                        <p:cTn id="8" dur="500" fill="hold"/>
                                        <p:tgtEl>
                                          <p:spTgt spid="614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3"/>
          <p:cNvSpPr>
            <a:spLocks noGrp="1" noRot="1" noChangeArrowheads="1"/>
          </p:cNvSpPr>
          <p:nvPr>
            <p:ph type="body" idx="1"/>
          </p:nvPr>
        </p:nvSpPr>
        <p:spPr>
          <a:xfrm>
            <a:off x="250825" y="1556792"/>
            <a:ext cx="8569325" cy="4105821"/>
          </a:xfrm>
        </p:spPr>
        <p:txBody>
          <a:bodyPr/>
          <a:lstStyle/>
          <a:p>
            <a:pPr eaLnBrk="1" hangingPunct="1">
              <a:buClr>
                <a:srgbClr val="C00000"/>
              </a:buClr>
              <a:buFont typeface="Wingdings" pitchFamily="2" charset="2"/>
              <a:buChar char="n"/>
            </a:pPr>
            <a:r>
              <a:rPr lang="zh-CN" altLang="en-US" b="1" dirty="0" smtClean="0">
                <a:solidFill>
                  <a:srgbClr val="000000"/>
                </a:solidFill>
                <a:latin typeface="宋体" pitchFamily="2" charset="-122"/>
              </a:rPr>
              <a:t>一个应用程序同一个远程应用程序通信时，它必须知道两个地址：</a:t>
            </a:r>
            <a:endParaRPr lang="en-US" altLang="zh-CN" b="1" dirty="0" smtClean="0">
              <a:solidFill>
                <a:srgbClr val="000000"/>
              </a:solidFill>
              <a:latin typeface="宋体" pitchFamily="2" charset="-122"/>
            </a:endParaRPr>
          </a:p>
          <a:p>
            <a:pPr marL="914400" lvl="1" indent="-514350">
              <a:buClr>
                <a:srgbClr val="C00000"/>
              </a:buClr>
              <a:buFont typeface="+mj-ea"/>
              <a:buAutoNum type="circleNumDbPlain"/>
            </a:pPr>
            <a:endParaRPr lang="en-US" altLang="zh-CN" b="1" dirty="0" smtClean="0">
              <a:solidFill>
                <a:srgbClr val="000000"/>
              </a:solidFill>
              <a:latin typeface="宋体" pitchFamily="2" charset="-122"/>
            </a:endParaRPr>
          </a:p>
          <a:p>
            <a:pPr marL="914400" lvl="1" indent="-514350">
              <a:buClr>
                <a:srgbClr val="C00000"/>
              </a:buClr>
              <a:buFont typeface="+mj-ea"/>
              <a:buAutoNum type="circleNumDbPlain"/>
            </a:pPr>
            <a:r>
              <a:rPr lang="zh-CN" altLang="en-US" b="1" dirty="0" smtClean="0">
                <a:solidFill>
                  <a:srgbClr val="000000"/>
                </a:solidFill>
                <a:latin typeface="宋体" pitchFamily="2" charset="-122"/>
              </a:rPr>
              <a:t>一个是</a:t>
            </a:r>
            <a:r>
              <a:rPr lang="en-US" altLang="zh-CN" b="1" dirty="0" smtClean="0">
                <a:solidFill>
                  <a:srgbClr val="000000"/>
                </a:solidFill>
                <a:latin typeface="宋体" pitchFamily="2" charset="-122"/>
              </a:rPr>
              <a:t>TSAP</a:t>
            </a:r>
            <a:r>
              <a:rPr lang="zh-CN" altLang="en-US" b="1" dirty="0" smtClean="0">
                <a:solidFill>
                  <a:srgbClr val="000000"/>
                </a:solidFill>
                <a:latin typeface="宋体" pitchFamily="2" charset="-122"/>
              </a:rPr>
              <a:t>地址</a:t>
            </a:r>
            <a:r>
              <a:rPr lang="en-US" altLang="zh-CN" b="1" dirty="0" smtClean="0">
                <a:solidFill>
                  <a:srgbClr val="000000"/>
                </a:solidFill>
                <a:latin typeface="宋体" pitchFamily="2" charset="-122"/>
              </a:rPr>
              <a:t>(</a:t>
            </a:r>
            <a:r>
              <a:rPr lang="zh-CN" altLang="en-US" b="1" dirty="0" smtClean="0">
                <a:solidFill>
                  <a:srgbClr val="000000"/>
                </a:solidFill>
              </a:rPr>
              <a:t>传输服务点的地址称为端口号</a:t>
            </a:r>
            <a:r>
              <a:rPr lang="en-US" altLang="zh-CN" b="1" dirty="0" smtClean="0">
                <a:solidFill>
                  <a:srgbClr val="000000"/>
                </a:solidFill>
              </a:rPr>
              <a:t>)</a:t>
            </a:r>
          </a:p>
          <a:p>
            <a:pPr marL="914400" lvl="1" indent="-514350">
              <a:buClr>
                <a:srgbClr val="C00000"/>
              </a:buClr>
              <a:buFont typeface="+mj-ea"/>
              <a:buAutoNum type="circleNumDbPlain"/>
            </a:pPr>
            <a:endParaRPr lang="en-US" altLang="zh-CN" b="1" dirty="0" smtClean="0">
              <a:solidFill>
                <a:srgbClr val="000000"/>
              </a:solidFill>
              <a:latin typeface="宋体" pitchFamily="2" charset="-122"/>
            </a:endParaRPr>
          </a:p>
          <a:p>
            <a:pPr marL="914400" lvl="1" indent="-514350">
              <a:buClr>
                <a:srgbClr val="C00000"/>
              </a:buClr>
              <a:buFont typeface="+mj-ea"/>
              <a:buAutoNum type="circleNumDbPlain"/>
            </a:pPr>
            <a:r>
              <a:rPr lang="zh-CN" altLang="en-US" b="1" dirty="0" smtClean="0">
                <a:solidFill>
                  <a:srgbClr val="000000"/>
                </a:solidFill>
                <a:latin typeface="宋体" pitchFamily="2" charset="-122"/>
              </a:rPr>
              <a:t>一个是</a:t>
            </a:r>
            <a:r>
              <a:rPr lang="en-US" altLang="zh-CN" b="1" dirty="0" smtClean="0">
                <a:solidFill>
                  <a:srgbClr val="000000"/>
                </a:solidFill>
                <a:latin typeface="宋体" pitchFamily="2" charset="-122"/>
              </a:rPr>
              <a:t>NSAP(</a:t>
            </a:r>
            <a:r>
              <a:rPr lang="zh-CN" altLang="en-US" b="1" dirty="0" smtClean="0">
                <a:solidFill>
                  <a:srgbClr val="000000"/>
                </a:solidFill>
                <a:latin typeface="宋体" pitchFamily="2" charset="-122"/>
              </a:rPr>
              <a:t>网络服务访问点</a:t>
            </a:r>
            <a:r>
              <a:rPr lang="en-US" altLang="zh-CN" b="1" dirty="0" smtClean="0">
                <a:solidFill>
                  <a:srgbClr val="000000"/>
                </a:solidFill>
                <a:latin typeface="宋体" pitchFamily="2" charset="-122"/>
              </a:rPr>
              <a:t>)</a:t>
            </a:r>
            <a:r>
              <a:rPr lang="zh-CN" altLang="en-US" b="1" dirty="0" smtClean="0">
                <a:solidFill>
                  <a:srgbClr val="000000"/>
                </a:solidFill>
                <a:latin typeface="宋体" pitchFamily="2" charset="-122"/>
              </a:rPr>
              <a:t>地址。</a:t>
            </a:r>
            <a:r>
              <a:rPr lang="zh-CN" altLang="en-US" b="1" dirty="0" smtClean="0">
                <a:latin typeface="宋体" pitchFamily="2" charset="-122"/>
              </a:rPr>
              <a:t> </a:t>
            </a:r>
          </a:p>
        </p:txBody>
      </p:sp>
      <p:pic>
        <p:nvPicPr>
          <p:cNvPr id="3" name="Picture 4" descr="http://t1.baidu.com/it/u=4224630567,3636551719&amp;fm=21&amp;gp=0.jpg"/>
          <p:cNvPicPr>
            <a:picLocks noChangeAspect="1" noChangeArrowheads="1"/>
          </p:cNvPicPr>
          <p:nvPr/>
        </p:nvPicPr>
        <p:blipFill>
          <a:blip r:embed="rId2" cstate="print"/>
          <a:srcRect/>
          <a:stretch>
            <a:fillRect/>
          </a:stretch>
        </p:blipFill>
        <p:spPr bwMode="auto">
          <a:xfrm>
            <a:off x="0" y="0"/>
            <a:ext cx="1907704" cy="408794"/>
          </a:xfrm>
          <a:prstGeom prst="rect">
            <a:avLst/>
          </a:prstGeom>
          <a:noFill/>
        </p:spPr>
      </p:pic>
      <p:grpSp>
        <p:nvGrpSpPr>
          <p:cNvPr id="4" name="组合 14"/>
          <p:cNvGrpSpPr/>
          <p:nvPr/>
        </p:nvGrpSpPr>
        <p:grpSpPr>
          <a:xfrm>
            <a:off x="4874346" y="0"/>
            <a:ext cx="4269654" cy="430887"/>
            <a:chOff x="4874346" y="0"/>
            <a:chExt cx="4269654" cy="430887"/>
          </a:xfrm>
        </p:grpSpPr>
        <p:sp>
          <p:nvSpPr>
            <p:cNvPr id="5" name="TextBox 4"/>
            <p:cNvSpPr txBox="1"/>
            <p:nvPr/>
          </p:nvSpPr>
          <p:spPr>
            <a:xfrm>
              <a:off x="4874346" y="0"/>
              <a:ext cx="4269654" cy="430887"/>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0" scaled="1"/>
              <a:tileRect/>
            </a:gradFill>
            <a:effectLst>
              <a:innerShdw blurRad="63500" dist="50800" dir="5400000">
                <a:prstClr val="black">
                  <a:alpha val="50000"/>
                </a:prstClr>
              </a:innerShdw>
              <a:softEdge rad="127000"/>
            </a:effectLst>
          </p:spPr>
          <p:style>
            <a:lnRef idx="0">
              <a:scrgbClr r="0" g="0" b="0"/>
            </a:lnRef>
            <a:fillRef idx="1001">
              <a:schemeClr val="lt2"/>
            </a:fillRef>
            <a:effectRef idx="0">
              <a:scrgbClr r="0" g="0" b="0"/>
            </a:effectRef>
            <a:fontRef idx="major"/>
          </p:style>
          <p:txBody>
            <a:bodyPr wrap="square" rtlCol="0">
              <a:spAutoFit/>
            </a:bodyPr>
            <a:lstStyle/>
            <a:p>
              <a:pPr algn="r"/>
              <a:r>
                <a:rPr lang="en-US" altLang="zh-CN" sz="1100" b="1" dirty="0" smtClean="0">
                  <a:solidFill>
                    <a:schemeClr val="tx2">
                      <a:lumMod val="60000"/>
                      <a:lumOff val="40000"/>
                    </a:schemeClr>
                  </a:solidFill>
                </a:rPr>
                <a:t>College of Computer Science and Technology</a:t>
              </a:r>
            </a:p>
            <a:p>
              <a:pPr algn="r"/>
              <a:r>
                <a:rPr lang="zh-CN" altLang="en-US" sz="1100" b="1" dirty="0" smtClean="0">
                  <a:solidFill>
                    <a:schemeClr val="tx2">
                      <a:lumMod val="60000"/>
                      <a:lumOff val="40000"/>
                    </a:schemeClr>
                  </a:solidFill>
                </a:rPr>
                <a:t>                                    计算机科学</a:t>
              </a:r>
              <a:r>
                <a:rPr lang="zh-CN" altLang="en-US" sz="1100" b="1" dirty="0">
                  <a:solidFill>
                    <a:schemeClr val="tx2">
                      <a:lumMod val="60000"/>
                      <a:lumOff val="40000"/>
                    </a:schemeClr>
                  </a:solidFill>
                </a:rPr>
                <a:t>与</a:t>
              </a:r>
              <a:r>
                <a:rPr lang="zh-CN" altLang="en-US" sz="1100" b="1" dirty="0" smtClean="0">
                  <a:solidFill>
                    <a:schemeClr val="tx2">
                      <a:lumMod val="60000"/>
                      <a:lumOff val="40000"/>
                    </a:schemeClr>
                  </a:solidFill>
                </a:rPr>
                <a:t>技术学院</a:t>
              </a:r>
              <a:endParaRPr lang="zh-CN" altLang="en-US" sz="1100" b="1" dirty="0">
                <a:solidFill>
                  <a:schemeClr val="tx2">
                    <a:lumMod val="60000"/>
                    <a:lumOff val="40000"/>
                  </a:schemeClr>
                </a:solidFill>
              </a:endParaRPr>
            </a:p>
          </p:txBody>
        </p:sp>
        <p:cxnSp>
          <p:nvCxnSpPr>
            <p:cNvPr id="6" name="直接连接符 7"/>
            <p:cNvCxnSpPr/>
            <p:nvPr/>
          </p:nvCxnSpPr>
          <p:spPr>
            <a:xfrm>
              <a:off x="6588224" y="332656"/>
              <a:ext cx="100811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7" name="直接连接符 9"/>
          <p:cNvCxnSpPr/>
          <p:nvPr/>
        </p:nvCxnSpPr>
        <p:spPr>
          <a:xfrm>
            <a:off x="323528" y="1268760"/>
            <a:ext cx="8820472" cy="0"/>
          </a:xfrm>
          <a:prstGeom prst="line">
            <a:avLst/>
          </a:prstGeom>
          <a:ln>
            <a:gradFill flip="none" rotWithShape="1">
              <a:gsLst>
                <a:gs pos="0">
                  <a:srgbClr val="FFF200"/>
                </a:gs>
                <a:gs pos="45000">
                  <a:srgbClr val="FF7A00"/>
                </a:gs>
                <a:gs pos="70000">
                  <a:srgbClr val="FF0300"/>
                </a:gs>
                <a:gs pos="100000">
                  <a:srgbClr val="4D0808"/>
                </a:gs>
              </a:gsLst>
              <a:lin ang="10800000" scaled="1"/>
              <a:tileRect/>
            </a:gradFill>
          </a:ln>
        </p:spPr>
        <p:style>
          <a:lnRef idx="3">
            <a:schemeClr val="accent2"/>
          </a:lnRef>
          <a:fillRef idx="0">
            <a:schemeClr val="accent2"/>
          </a:fillRef>
          <a:effectRef idx="2">
            <a:schemeClr val="accent2"/>
          </a:effectRef>
          <a:fontRef idx="minor">
            <a:schemeClr val="tx1"/>
          </a:fontRef>
        </p:style>
      </p:cxnSp>
      <p:cxnSp>
        <p:nvCxnSpPr>
          <p:cNvPr id="8" name="直接连接符 10"/>
          <p:cNvCxnSpPr/>
          <p:nvPr/>
        </p:nvCxnSpPr>
        <p:spPr>
          <a:xfrm>
            <a:off x="5148064" y="548680"/>
            <a:ext cx="3995936" cy="0"/>
          </a:xfrm>
          <a:prstGeom prst="line">
            <a:avLst/>
          </a:prstGeom>
          <a:ln>
            <a:gradFill flip="none" rotWithShape="1">
              <a:gsLst>
                <a:gs pos="0">
                  <a:srgbClr val="FFF200"/>
                </a:gs>
                <a:gs pos="45000">
                  <a:srgbClr val="FF7A00"/>
                </a:gs>
                <a:gs pos="70000">
                  <a:srgbClr val="FF0300"/>
                </a:gs>
                <a:gs pos="100000">
                  <a:srgbClr val="4D0808"/>
                </a:gs>
              </a:gsLst>
              <a:lin ang="0" scaled="1"/>
              <a:tileRect/>
            </a:gradFill>
          </a:ln>
        </p:spPr>
        <p:style>
          <a:lnRef idx="3">
            <a:schemeClr val="accent2"/>
          </a:lnRef>
          <a:fillRef idx="0">
            <a:schemeClr val="accent2"/>
          </a:fillRef>
          <a:effectRef idx="2">
            <a:schemeClr val="accent2"/>
          </a:effectRef>
          <a:fontRef idx="minor">
            <a:schemeClr val="tx1"/>
          </a:fontRef>
        </p:style>
      </p:cxnSp>
      <p:sp>
        <p:nvSpPr>
          <p:cNvPr id="9"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zh-CN" altLang="en-US" sz="1400" b="1" dirty="0"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sp>
        <p:nvSpPr>
          <p:cNvPr id="10" name="灯片编号占位符 4"/>
          <p:cNvSpPr txBox="1">
            <a:spLocks/>
          </p:cNvSpPr>
          <p:nvPr/>
        </p:nvSpPr>
        <p:spPr>
          <a:xfrm>
            <a:off x="6804248"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D339703-453D-4507-B371-656EE53F18C4}" type="slidenum">
              <a:rPr kumimoji="0" lang="zh-CN" altLang="en-US" sz="1200" b="0" i="0" u="none" strike="noStrike" kern="1200" cap="none" spc="0" normalizeH="0" baseline="0" noProof="0" smtClean="0">
                <a:ln>
                  <a:noFill/>
                </a:ln>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zh-CN" altLang="en-US" sz="1200" b="0" i="0" u="none" strike="noStrike" kern="1200" cap="none" spc="0" normalizeH="0" baseline="0" noProof="0" dirty="0">
              <a:ln>
                <a:noFill/>
              </a:ln>
              <a:effectLst/>
              <a:uLnTx/>
              <a:uFillTx/>
              <a:latin typeface="+mn-lt"/>
              <a:ea typeface="+mn-ea"/>
              <a:cs typeface="+mn-cs"/>
            </a:endParaRPr>
          </a:p>
        </p:txBody>
      </p:sp>
      <p:sp>
        <p:nvSpPr>
          <p:cNvPr id="11" name="Text Box 16"/>
          <p:cNvSpPr txBox="1">
            <a:spLocks noChangeArrowheads="1"/>
          </p:cNvSpPr>
          <p:nvPr/>
        </p:nvSpPr>
        <p:spPr bwMode="auto">
          <a:xfrm>
            <a:off x="539750" y="549275"/>
            <a:ext cx="8123238" cy="646331"/>
          </a:xfrm>
          <a:prstGeom prst="rect">
            <a:avLst/>
          </a:prstGeom>
          <a:noFill/>
          <a:ln w="9525">
            <a:noFill/>
            <a:miter lim="800000"/>
            <a:headEnd/>
            <a:tailEnd/>
          </a:ln>
          <a:effectLst/>
        </p:spPr>
        <p:txBody>
          <a:bodyPr>
            <a:spAutoFit/>
          </a:bodyPr>
          <a:lstStyle/>
          <a:p>
            <a:pPr algn="ctr">
              <a:spcBef>
                <a:spcPct val="0"/>
              </a:spcBef>
            </a:pPr>
            <a:r>
              <a:rPr lang="en-US" altLang="zh-CN" sz="3600" b="1" dirty="0">
                <a:solidFill>
                  <a:srgbClr val="C00000"/>
                </a:solidFill>
                <a:latin typeface="隶书" pitchFamily="49" charset="-122"/>
                <a:ea typeface="隶书" pitchFamily="49" charset="-122"/>
              </a:rPr>
              <a:t>6.2.1 </a:t>
            </a:r>
            <a:r>
              <a:rPr lang="zh-CN" altLang="en-US" sz="3600" b="1" dirty="0">
                <a:solidFill>
                  <a:srgbClr val="C00000"/>
                </a:solidFill>
                <a:latin typeface="隶书" pitchFamily="49" charset="-122"/>
                <a:ea typeface="隶书" pitchFamily="49" charset="-122"/>
              </a:rPr>
              <a:t>传输层地址 </a:t>
            </a:r>
          </a:p>
        </p:txBody>
      </p:sp>
    </p:spTree>
  </p:cSld>
  <p:clrMapOvr>
    <a:masterClrMapping/>
  </p:clrMapOvr>
  <p:transition>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7170">
                                            <p:txEl>
                                              <p:pRg st="2" end="2"/>
                                            </p:txEl>
                                          </p:spTgt>
                                        </p:tgtEl>
                                        <p:attrNameLst>
                                          <p:attrName>style.visibility</p:attrName>
                                        </p:attrNameLst>
                                      </p:cBhvr>
                                      <p:to>
                                        <p:strVal val="visible"/>
                                      </p:to>
                                    </p:set>
                                    <p:anim calcmode="lin" valueType="num">
                                      <p:cBhvr additive="base">
                                        <p:cTn id="7" dur="1000" fill="hold"/>
                                        <p:tgtEl>
                                          <p:spTgt spid="7170">
                                            <p:txEl>
                                              <p:pRg st="2" end="2"/>
                                            </p:txEl>
                                          </p:spTgt>
                                        </p:tgtEl>
                                        <p:attrNameLst>
                                          <p:attrName>ppt_x</p:attrName>
                                        </p:attrNameLst>
                                      </p:cBhvr>
                                      <p:tavLst>
                                        <p:tav tm="0">
                                          <p:val>
                                            <p:strVal val="#ppt_x"/>
                                          </p:val>
                                        </p:tav>
                                        <p:tav tm="100000">
                                          <p:val>
                                            <p:strVal val="#ppt_x"/>
                                          </p:val>
                                        </p:tav>
                                      </p:tavLst>
                                    </p:anim>
                                    <p:anim calcmode="lin" valueType="num">
                                      <p:cBhvr additive="base">
                                        <p:cTn id="8" dur="1000" fill="hold"/>
                                        <p:tgtEl>
                                          <p:spTgt spid="7170">
                                            <p:txEl>
                                              <p:pRg st="2" end="2"/>
                                            </p:txEl>
                                          </p:spTgt>
                                        </p:tgtEl>
                                        <p:attrNameLst>
                                          <p:attrName>ppt_y</p:attrName>
                                        </p:attrNameLst>
                                      </p:cBhvr>
                                      <p:tavLst>
                                        <p:tav tm="0">
                                          <p:val>
                                            <p:strVal val="1+#ppt_h/2"/>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7170">
                                            <p:txEl>
                                              <p:pRg st="4" end="4"/>
                                            </p:txEl>
                                          </p:spTgt>
                                        </p:tgtEl>
                                        <p:attrNameLst>
                                          <p:attrName>style.visibility</p:attrName>
                                        </p:attrNameLst>
                                      </p:cBhvr>
                                      <p:to>
                                        <p:strVal val="visible"/>
                                      </p:to>
                                    </p:set>
                                    <p:anim calcmode="lin" valueType="num">
                                      <p:cBhvr additive="base">
                                        <p:cTn id="12" dur="1000" fill="hold"/>
                                        <p:tgtEl>
                                          <p:spTgt spid="7170">
                                            <p:txEl>
                                              <p:pRg st="4" end="4"/>
                                            </p:txEl>
                                          </p:spTgt>
                                        </p:tgtEl>
                                        <p:attrNameLst>
                                          <p:attrName>ppt_x</p:attrName>
                                        </p:attrNameLst>
                                      </p:cBhvr>
                                      <p:tavLst>
                                        <p:tav tm="0">
                                          <p:val>
                                            <p:strVal val="#ppt_x"/>
                                          </p:val>
                                        </p:tav>
                                        <p:tav tm="100000">
                                          <p:val>
                                            <p:strVal val="#ppt_x"/>
                                          </p:val>
                                        </p:tav>
                                      </p:tavLst>
                                    </p:anim>
                                    <p:anim calcmode="lin" valueType="num">
                                      <p:cBhvr additive="base">
                                        <p:cTn id="13" dur="1000" fill="hold"/>
                                        <p:tgtEl>
                                          <p:spTgt spid="7170">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4"/>
          <p:cNvPicPr>
            <a:picLocks noChangeAspect="1" noChangeArrowheads="1"/>
          </p:cNvPicPr>
          <p:nvPr/>
        </p:nvPicPr>
        <p:blipFill>
          <a:blip r:embed="rId2" cstate="print"/>
          <a:srcRect/>
          <a:stretch>
            <a:fillRect/>
          </a:stretch>
        </p:blipFill>
        <p:spPr bwMode="auto">
          <a:xfrm>
            <a:off x="395536" y="1628800"/>
            <a:ext cx="8424862" cy="4567337"/>
          </a:xfrm>
          <a:prstGeom prst="rect">
            <a:avLst/>
          </a:prstGeom>
          <a:noFill/>
          <a:ln w="9525">
            <a:noFill/>
            <a:miter lim="800000"/>
            <a:headEnd/>
            <a:tailEnd/>
          </a:ln>
        </p:spPr>
      </p:pic>
      <p:pic>
        <p:nvPicPr>
          <p:cNvPr id="3" name="Picture 4" descr="http://t1.baidu.com/it/u=4224630567,3636551719&amp;fm=21&amp;gp=0.jpg"/>
          <p:cNvPicPr>
            <a:picLocks noChangeAspect="1" noChangeArrowheads="1"/>
          </p:cNvPicPr>
          <p:nvPr/>
        </p:nvPicPr>
        <p:blipFill>
          <a:blip r:embed="rId3" cstate="print"/>
          <a:srcRect/>
          <a:stretch>
            <a:fillRect/>
          </a:stretch>
        </p:blipFill>
        <p:spPr bwMode="auto">
          <a:xfrm>
            <a:off x="0" y="0"/>
            <a:ext cx="1907704" cy="408794"/>
          </a:xfrm>
          <a:prstGeom prst="rect">
            <a:avLst/>
          </a:prstGeom>
          <a:noFill/>
        </p:spPr>
      </p:pic>
      <p:grpSp>
        <p:nvGrpSpPr>
          <p:cNvPr id="4" name="组合 14"/>
          <p:cNvGrpSpPr/>
          <p:nvPr/>
        </p:nvGrpSpPr>
        <p:grpSpPr>
          <a:xfrm>
            <a:off x="4874346" y="0"/>
            <a:ext cx="4269654" cy="430887"/>
            <a:chOff x="4874346" y="0"/>
            <a:chExt cx="4269654" cy="430887"/>
          </a:xfrm>
        </p:grpSpPr>
        <p:sp>
          <p:nvSpPr>
            <p:cNvPr id="5" name="TextBox 4"/>
            <p:cNvSpPr txBox="1"/>
            <p:nvPr/>
          </p:nvSpPr>
          <p:spPr>
            <a:xfrm>
              <a:off x="4874346" y="0"/>
              <a:ext cx="4269654" cy="430887"/>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0" scaled="1"/>
              <a:tileRect/>
            </a:gradFill>
            <a:effectLst>
              <a:innerShdw blurRad="63500" dist="50800" dir="5400000">
                <a:prstClr val="black">
                  <a:alpha val="50000"/>
                </a:prstClr>
              </a:innerShdw>
              <a:softEdge rad="127000"/>
            </a:effectLst>
          </p:spPr>
          <p:style>
            <a:lnRef idx="0">
              <a:scrgbClr r="0" g="0" b="0"/>
            </a:lnRef>
            <a:fillRef idx="1001">
              <a:schemeClr val="lt2"/>
            </a:fillRef>
            <a:effectRef idx="0">
              <a:scrgbClr r="0" g="0" b="0"/>
            </a:effectRef>
            <a:fontRef idx="major"/>
          </p:style>
          <p:txBody>
            <a:bodyPr wrap="square" rtlCol="0">
              <a:spAutoFit/>
            </a:bodyPr>
            <a:lstStyle/>
            <a:p>
              <a:pPr algn="r"/>
              <a:r>
                <a:rPr lang="en-US" altLang="zh-CN" sz="1100" b="1" dirty="0" smtClean="0">
                  <a:solidFill>
                    <a:schemeClr val="tx2">
                      <a:lumMod val="60000"/>
                      <a:lumOff val="40000"/>
                    </a:schemeClr>
                  </a:solidFill>
                </a:rPr>
                <a:t>College of Computer Science and Technology</a:t>
              </a:r>
            </a:p>
            <a:p>
              <a:pPr algn="r"/>
              <a:r>
                <a:rPr lang="zh-CN" altLang="en-US" sz="1100" b="1" dirty="0" smtClean="0">
                  <a:solidFill>
                    <a:schemeClr val="tx2">
                      <a:lumMod val="60000"/>
                      <a:lumOff val="40000"/>
                    </a:schemeClr>
                  </a:solidFill>
                </a:rPr>
                <a:t>                                    计算机科学</a:t>
              </a:r>
              <a:r>
                <a:rPr lang="zh-CN" altLang="en-US" sz="1100" b="1" dirty="0">
                  <a:solidFill>
                    <a:schemeClr val="tx2">
                      <a:lumMod val="60000"/>
                      <a:lumOff val="40000"/>
                    </a:schemeClr>
                  </a:solidFill>
                </a:rPr>
                <a:t>与</a:t>
              </a:r>
              <a:r>
                <a:rPr lang="zh-CN" altLang="en-US" sz="1100" b="1" dirty="0" smtClean="0">
                  <a:solidFill>
                    <a:schemeClr val="tx2">
                      <a:lumMod val="60000"/>
                      <a:lumOff val="40000"/>
                    </a:schemeClr>
                  </a:solidFill>
                </a:rPr>
                <a:t>技术学院</a:t>
              </a:r>
              <a:endParaRPr lang="zh-CN" altLang="en-US" sz="1100" b="1" dirty="0">
                <a:solidFill>
                  <a:schemeClr val="tx2">
                    <a:lumMod val="60000"/>
                    <a:lumOff val="40000"/>
                  </a:schemeClr>
                </a:solidFill>
              </a:endParaRPr>
            </a:p>
          </p:txBody>
        </p:sp>
        <p:cxnSp>
          <p:nvCxnSpPr>
            <p:cNvPr id="6" name="直接连接符 7"/>
            <p:cNvCxnSpPr/>
            <p:nvPr/>
          </p:nvCxnSpPr>
          <p:spPr>
            <a:xfrm>
              <a:off x="6588224" y="332656"/>
              <a:ext cx="100811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7" name="直接连接符 9"/>
          <p:cNvCxnSpPr/>
          <p:nvPr/>
        </p:nvCxnSpPr>
        <p:spPr>
          <a:xfrm>
            <a:off x="323528" y="1268760"/>
            <a:ext cx="8820472" cy="0"/>
          </a:xfrm>
          <a:prstGeom prst="line">
            <a:avLst/>
          </a:prstGeom>
          <a:ln>
            <a:gradFill flip="none" rotWithShape="1">
              <a:gsLst>
                <a:gs pos="0">
                  <a:srgbClr val="FFF200"/>
                </a:gs>
                <a:gs pos="45000">
                  <a:srgbClr val="FF7A00"/>
                </a:gs>
                <a:gs pos="70000">
                  <a:srgbClr val="FF0300"/>
                </a:gs>
                <a:gs pos="100000">
                  <a:srgbClr val="4D0808"/>
                </a:gs>
              </a:gsLst>
              <a:lin ang="10800000" scaled="1"/>
              <a:tileRect/>
            </a:gradFill>
          </a:ln>
        </p:spPr>
        <p:style>
          <a:lnRef idx="3">
            <a:schemeClr val="accent2"/>
          </a:lnRef>
          <a:fillRef idx="0">
            <a:schemeClr val="accent2"/>
          </a:fillRef>
          <a:effectRef idx="2">
            <a:schemeClr val="accent2"/>
          </a:effectRef>
          <a:fontRef idx="minor">
            <a:schemeClr val="tx1"/>
          </a:fontRef>
        </p:style>
      </p:cxnSp>
      <p:cxnSp>
        <p:nvCxnSpPr>
          <p:cNvPr id="8" name="直接连接符 10"/>
          <p:cNvCxnSpPr/>
          <p:nvPr/>
        </p:nvCxnSpPr>
        <p:spPr>
          <a:xfrm>
            <a:off x="5148064" y="548680"/>
            <a:ext cx="3995936" cy="0"/>
          </a:xfrm>
          <a:prstGeom prst="line">
            <a:avLst/>
          </a:prstGeom>
          <a:ln>
            <a:gradFill flip="none" rotWithShape="1">
              <a:gsLst>
                <a:gs pos="0">
                  <a:srgbClr val="FFF200"/>
                </a:gs>
                <a:gs pos="45000">
                  <a:srgbClr val="FF7A00"/>
                </a:gs>
                <a:gs pos="70000">
                  <a:srgbClr val="FF0300"/>
                </a:gs>
                <a:gs pos="100000">
                  <a:srgbClr val="4D0808"/>
                </a:gs>
              </a:gsLst>
              <a:lin ang="0" scaled="1"/>
              <a:tileRect/>
            </a:gradFill>
          </a:ln>
        </p:spPr>
        <p:style>
          <a:lnRef idx="3">
            <a:schemeClr val="accent2"/>
          </a:lnRef>
          <a:fillRef idx="0">
            <a:schemeClr val="accent2"/>
          </a:fillRef>
          <a:effectRef idx="2">
            <a:schemeClr val="accent2"/>
          </a:effectRef>
          <a:fontRef idx="minor">
            <a:schemeClr val="tx1"/>
          </a:fontRef>
        </p:style>
      </p:cxnSp>
      <p:sp>
        <p:nvSpPr>
          <p:cNvPr id="9"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zh-CN" altLang="en-US" sz="1400" b="1" dirty="0"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sp>
        <p:nvSpPr>
          <p:cNvPr id="10" name="灯片编号占位符 4"/>
          <p:cNvSpPr txBox="1">
            <a:spLocks/>
          </p:cNvSpPr>
          <p:nvPr/>
        </p:nvSpPr>
        <p:spPr>
          <a:xfrm>
            <a:off x="6804248"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D339703-453D-4507-B371-656EE53F18C4}" type="slidenum">
              <a:rPr kumimoji="0" lang="zh-CN" altLang="en-US" sz="1200" b="0" i="0" u="none" strike="noStrike" kern="1200" cap="none" spc="0" normalizeH="0" baseline="0" noProof="0" smtClean="0">
                <a:ln>
                  <a:noFill/>
                </a:ln>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zh-CN" altLang="en-US" sz="1200" b="0" i="0" u="none" strike="noStrike" kern="1200" cap="none" spc="0" normalizeH="0" baseline="0" noProof="0" dirty="0">
              <a:ln>
                <a:noFill/>
              </a:ln>
              <a:effectLst/>
              <a:uLnTx/>
              <a:uFillTx/>
              <a:latin typeface="+mn-lt"/>
              <a:ea typeface="+mn-ea"/>
              <a:cs typeface="+mn-cs"/>
            </a:endParaRPr>
          </a:p>
        </p:txBody>
      </p:sp>
      <p:sp>
        <p:nvSpPr>
          <p:cNvPr id="11" name="Text Box 16"/>
          <p:cNvSpPr txBox="1">
            <a:spLocks noChangeArrowheads="1"/>
          </p:cNvSpPr>
          <p:nvPr/>
        </p:nvSpPr>
        <p:spPr bwMode="auto">
          <a:xfrm>
            <a:off x="539552" y="404664"/>
            <a:ext cx="8123238" cy="646331"/>
          </a:xfrm>
          <a:prstGeom prst="rect">
            <a:avLst/>
          </a:prstGeom>
          <a:noFill/>
          <a:ln w="9525">
            <a:noFill/>
            <a:miter lim="800000"/>
            <a:headEnd/>
            <a:tailEnd/>
          </a:ln>
          <a:effectLst/>
        </p:spPr>
        <p:txBody>
          <a:bodyPr>
            <a:spAutoFit/>
          </a:bodyPr>
          <a:lstStyle/>
          <a:p>
            <a:pPr algn="ctr">
              <a:spcBef>
                <a:spcPct val="0"/>
              </a:spcBef>
            </a:pPr>
            <a:r>
              <a:rPr lang="en-US" altLang="zh-CN" sz="3600" b="1" dirty="0">
                <a:solidFill>
                  <a:srgbClr val="C00000"/>
                </a:solidFill>
                <a:latin typeface="隶书" pitchFamily="49" charset="-122"/>
                <a:ea typeface="隶书" pitchFamily="49" charset="-122"/>
              </a:rPr>
              <a:t>6.2.1 </a:t>
            </a:r>
            <a:r>
              <a:rPr lang="zh-CN" altLang="en-US" sz="3600" b="1" dirty="0">
                <a:solidFill>
                  <a:srgbClr val="C00000"/>
                </a:solidFill>
                <a:latin typeface="隶书" pitchFamily="49" charset="-122"/>
                <a:ea typeface="隶书" pitchFamily="49" charset="-122"/>
              </a:rPr>
              <a:t>传输层地址 </a:t>
            </a:r>
          </a:p>
        </p:txBody>
      </p:sp>
    </p:spTree>
  </p:cSld>
  <p:clrMapOvr>
    <a:masterClrMapping/>
  </p:clrMapOvr>
  <p:transition>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fill="hold" nodeType="withEffect">
                                  <p:stCondLst>
                                    <p:cond delay="0"/>
                                  </p:stCondLst>
                                  <p:childTnLst>
                                    <p:set>
                                      <p:cBhvr>
                                        <p:cTn id="6" dur="1" fill="hold">
                                          <p:stCondLst>
                                            <p:cond delay="0"/>
                                          </p:stCondLst>
                                        </p:cTn>
                                        <p:tgtEl>
                                          <p:spTgt spid="8194"/>
                                        </p:tgtEl>
                                        <p:attrNameLst>
                                          <p:attrName>style.visibility</p:attrName>
                                        </p:attrNameLst>
                                      </p:cBhvr>
                                      <p:to>
                                        <p:strVal val="visible"/>
                                      </p:to>
                                    </p:set>
                                    <p:anim calcmode="lin" valueType="num">
                                      <p:cBhvr additive="base">
                                        <p:cTn id="7" dur="500" fill="hold"/>
                                        <p:tgtEl>
                                          <p:spTgt spid="8194"/>
                                        </p:tgtEl>
                                        <p:attrNameLst>
                                          <p:attrName>ppt_x</p:attrName>
                                        </p:attrNameLst>
                                      </p:cBhvr>
                                      <p:tavLst>
                                        <p:tav tm="0">
                                          <p:val>
                                            <p:strVal val="0-#ppt_w/2"/>
                                          </p:val>
                                        </p:tav>
                                        <p:tav tm="100000">
                                          <p:val>
                                            <p:strVal val="#ppt_x"/>
                                          </p:val>
                                        </p:tav>
                                      </p:tavLst>
                                    </p:anim>
                                    <p:anim calcmode="lin" valueType="num">
                                      <p:cBhvr additive="base">
                                        <p:cTn id="8" dur="500" fill="hold"/>
                                        <p:tgtEl>
                                          <p:spTgt spid="819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Rot="1" noChangeArrowheads="1"/>
          </p:cNvSpPr>
          <p:nvPr>
            <p:ph type="title"/>
          </p:nvPr>
        </p:nvSpPr>
        <p:spPr>
          <a:xfrm>
            <a:off x="467544" y="404664"/>
            <a:ext cx="8229600" cy="868958"/>
          </a:xfrm>
        </p:spPr>
        <p:txBody>
          <a:bodyPr>
            <a:normAutofit/>
          </a:bodyPr>
          <a:lstStyle/>
          <a:p>
            <a:r>
              <a:rPr lang="en-US" altLang="zh-CN" sz="3600" b="1" dirty="0" smtClean="0">
                <a:solidFill>
                  <a:srgbClr val="C00000"/>
                </a:solidFill>
                <a:latin typeface="隶书" pitchFamily="49" charset="-122"/>
                <a:ea typeface="隶书" pitchFamily="49" charset="-122"/>
                <a:cs typeface="+mn-cs"/>
              </a:rPr>
              <a:t>6.2.2  </a:t>
            </a:r>
            <a:r>
              <a:rPr lang="zh-CN" altLang="en-US" sz="3600" b="1" dirty="0" smtClean="0">
                <a:solidFill>
                  <a:srgbClr val="C00000"/>
                </a:solidFill>
                <a:latin typeface="隶书" pitchFamily="49" charset="-122"/>
                <a:ea typeface="隶书" pitchFamily="49" charset="-122"/>
                <a:cs typeface="+mn-cs"/>
              </a:rPr>
              <a:t>传输层复用</a:t>
            </a:r>
          </a:p>
        </p:txBody>
      </p:sp>
      <p:sp>
        <p:nvSpPr>
          <p:cNvPr id="9219" name="Rectangle 3"/>
          <p:cNvSpPr>
            <a:spLocks noGrp="1" noRot="1" noChangeArrowheads="1"/>
          </p:cNvSpPr>
          <p:nvPr>
            <p:ph type="body" idx="1"/>
          </p:nvPr>
        </p:nvSpPr>
        <p:spPr>
          <a:xfrm>
            <a:off x="539552" y="1484784"/>
            <a:ext cx="8229600" cy="504056"/>
          </a:xfrm>
        </p:spPr>
        <p:txBody>
          <a:bodyPr>
            <a:normAutofit fontScale="92500" lnSpcReduction="10000"/>
          </a:bodyPr>
          <a:lstStyle/>
          <a:p>
            <a:pPr eaLnBrk="1" hangingPunct="1">
              <a:buClr>
                <a:srgbClr val="C00000"/>
              </a:buClr>
              <a:buFont typeface="Wingdings" pitchFamily="2" charset="2"/>
              <a:buChar char="n"/>
            </a:pPr>
            <a:r>
              <a:rPr lang="zh-CN" altLang="en-US" b="1" dirty="0" smtClean="0">
                <a:solidFill>
                  <a:srgbClr val="000000"/>
                </a:solidFill>
              </a:rPr>
              <a:t>向上复用、向下复用</a:t>
            </a:r>
          </a:p>
        </p:txBody>
      </p:sp>
      <p:pic>
        <p:nvPicPr>
          <p:cNvPr id="9220" name="Picture 4"/>
          <p:cNvPicPr>
            <a:picLocks noChangeAspect="1" noChangeArrowheads="1"/>
          </p:cNvPicPr>
          <p:nvPr/>
        </p:nvPicPr>
        <p:blipFill>
          <a:blip r:embed="rId2" cstate="print"/>
          <a:srcRect/>
          <a:stretch>
            <a:fillRect/>
          </a:stretch>
        </p:blipFill>
        <p:spPr bwMode="auto">
          <a:xfrm>
            <a:off x="1115616" y="2204864"/>
            <a:ext cx="6985000" cy="4040188"/>
          </a:xfrm>
          <a:prstGeom prst="rect">
            <a:avLst/>
          </a:prstGeom>
          <a:noFill/>
          <a:ln w="9525">
            <a:noFill/>
            <a:miter lim="800000"/>
            <a:headEnd/>
            <a:tailEnd/>
          </a:ln>
        </p:spPr>
      </p:pic>
      <p:pic>
        <p:nvPicPr>
          <p:cNvPr id="5" name="Picture 4" descr="http://t1.baidu.com/it/u=4224630567,3636551719&amp;fm=21&amp;gp=0.jpg"/>
          <p:cNvPicPr>
            <a:picLocks noChangeAspect="1" noChangeArrowheads="1"/>
          </p:cNvPicPr>
          <p:nvPr/>
        </p:nvPicPr>
        <p:blipFill>
          <a:blip r:embed="rId3" cstate="print"/>
          <a:srcRect/>
          <a:stretch>
            <a:fillRect/>
          </a:stretch>
        </p:blipFill>
        <p:spPr bwMode="auto">
          <a:xfrm>
            <a:off x="0" y="0"/>
            <a:ext cx="1907704" cy="408794"/>
          </a:xfrm>
          <a:prstGeom prst="rect">
            <a:avLst/>
          </a:prstGeom>
          <a:noFill/>
        </p:spPr>
      </p:pic>
      <p:grpSp>
        <p:nvGrpSpPr>
          <p:cNvPr id="6" name="组合 14"/>
          <p:cNvGrpSpPr/>
          <p:nvPr/>
        </p:nvGrpSpPr>
        <p:grpSpPr>
          <a:xfrm>
            <a:off x="4874346" y="0"/>
            <a:ext cx="4269654" cy="430887"/>
            <a:chOff x="4874346" y="0"/>
            <a:chExt cx="4269654" cy="430887"/>
          </a:xfrm>
        </p:grpSpPr>
        <p:sp>
          <p:nvSpPr>
            <p:cNvPr id="7" name="TextBox 6"/>
            <p:cNvSpPr txBox="1"/>
            <p:nvPr/>
          </p:nvSpPr>
          <p:spPr>
            <a:xfrm>
              <a:off x="4874346" y="0"/>
              <a:ext cx="4269654" cy="430887"/>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0" scaled="1"/>
              <a:tileRect/>
            </a:gradFill>
            <a:effectLst>
              <a:innerShdw blurRad="63500" dist="50800" dir="5400000">
                <a:prstClr val="black">
                  <a:alpha val="50000"/>
                </a:prstClr>
              </a:innerShdw>
              <a:softEdge rad="127000"/>
            </a:effectLst>
          </p:spPr>
          <p:style>
            <a:lnRef idx="0">
              <a:scrgbClr r="0" g="0" b="0"/>
            </a:lnRef>
            <a:fillRef idx="1001">
              <a:schemeClr val="lt2"/>
            </a:fillRef>
            <a:effectRef idx="0">
              <a:scrgbClr r="0" g="0" b="0"/>
            </a:effectRef>
            <a:fontRef idx="major"/>
          </p:style>
          <p:txBody>
            <a:bodyPr wrap="square" rtlCol="0">
              <a:spAutoFit/>
            </a:bodyPr>
            <a:lstStyle/>
            <a:p>
              <a:pPr algn="r"/>
              <a:r>
                <a:rPr lang="en-US" altLang="zh-CN" sz="1100" b="1" dirty="0" smtClean="0">
                  <a:solidFill>
                    <a:schemeClr val="tx2">
                      <a:lumMod val="60000"/>
                      <a:lumOff val="40000"/>
                    </a:schemeClr>
                  </a:solidFill>
                </a:rPr>
                <a:t>College of Computer Science and Technology</a:t>
              </a:r>
            </a:p>
            <a:p>
              <a:pPr algn="r"/>
              <a:r>
                <a:rPr lang="zh-CN" altLang="en-US" sz="1100" b="1" dirty="0" smtClean="0">
                  <a:solidFill>
                    <a:schemeClr val="tx2">
                      <a:lumMod val="60000"/>
                      <a:lumOff val="40000"/>
                    </a:schemeClr>
                  </a:solidFill>
                </a:rPr>
                <a:t>                                    计算机科学</a:t>
              </a:r>
              <a:r>
                <a:rPr lang="zh-CN" altLang="en-US" sz="1100" b="1" dirty="0">
                  <a:solidFill>
                    <a:schemeClr val="tx2">
                      <a:lumMod val="60000"/>
                      <a:lumOff val="40000"/>
                    </a:schemeClr>
                  </a:solidFill>
                </a:rPr>
                <a:t>与</a:t>
              </a:r>
              <a:r>
                <a:rPr lang="zh-CN" altLang="en-US" sz="1100" b="1" dirty="0" smtClean="0">
                  <a:solidFill>
                    <a:schemeClr val="tx2">
                      <a:lumMod val="60000"/>
                      <a:lumOff val="40000"/>
                    </a:schemeClr>
                  </a:solidFill>
                </a:rPr>
                <a:t>技术学院</a:t>
              </a:r>
              <a:endParaRPr lang="zh-CN" altLang="en-US" sz="1100" b="1" dirty="0">
                <a:solidFill>
                  <a:schemeClr val="tx2">
                    <a:lumMod val="60000"/>
                    <a:lumOff val="40000"/>
                  </a:schemeClr>
                </a:solidFill>
              </a:endParaRPr>
            </a:p>
          </p:txBody>
        </p:sp>
        <p:cxnSp>
          <p:nvCxnSpPr>
            <p:cNvPr id="8" name="直接连接符 7"/>
            <p:cNvCxnSpPr/>
            <p:nvPr/>
          </p:nvCxnSpPr>
          <p:spPr>
            <a:xfrm>
              <a:off x="6588224" y="332656"/>
              <a:ext cx="100811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9" name="直接连接符 9"/>
          <p:cNvCxnSpPr/>
          <p:nvPr/>
        </p:nvCxnSpPr>
        <p:spPr>
          <a:xfrm>
            <a:off x="323528" y="1268760"/>
            <a:ext cx="8820472" cy="0"/>
          </a:xfrm>
          <a:prstGeom prst="line">
            <a:avLst/>
          </a:prstGeom>
          <a:ln>
            <a:gradFill flip="none" rotWithShape="1">
              <a:gsLst>
                <a:gs pos="0">
                  <a:srgbClr val="FFF200"/>
                </a:gs>
                <a:gs pos="45000">
                  <a:srgbClr val="FF7A00"/>
                </a:gs>
                <a:gs pos="70000">
                  <a:srgbClr val="FF0300"/>
                </a:gs>
                <a:gs pos="100000">
                  <a:srgbClr val="4D0808"/>
                </a:gs>
              </a:gsLst>
              <a:lin ang="10800000" scaled="1"/>
              <a:tileRect/>
            </a:gradFill>
          </a:ln>
        </p:spPr>
        <p:style>
          <a:lnRef idx="3">
            <a:schemeClr val="accent2"/>
          </a:lnRef>
          <a:fillRef idx="0">
            <a:schemeClr val="accent2"/>
          </a:fillRef>
          <a:effectRef idx="2">
            <a:schemeClr val="accent2"/>
          </a:effectRef>
          <a:fontRef idx="minor">
            <a:schemeClr val="tx1"/>
          </a:fontRef>
        </p:style>
      </p:cxnSp>
      <p:cxnSp>
        <p:nvCxnSpPr>
          <p:cNvPr id="10" name="直接连接符 10"/>
          <p:cNvCxnSpPr/>
          <p:nvPr/>
        </p:nvCxnSpPr>
        <p:spPr>
          <a:xfrm>
            <a:off x="5148064" y="548680"/>
            <a:ext cx="3995936" cy="0"/>
          </a:xfrm>
          <a:prstGeom prst="line">
            <a:avLst/>
          </a:prstGeom>
          <a:ln>
            <a:gradFill flip="none" rotWithShape="1">
              <a:gsLst>
                <a:gs pos="0">
                  <a:srgbClr val="FFF200"/>
                </a:gs>
                <a:gs pos="45000">
                  <a:srgbClr val="FF7A00"/>
                </a:gs>
                <a:gs pos="70000">
                  <a:srgbClr val="FF0300"/>
                </a:gs>
                <a:gs pos="100000">
                  <a:srgbClr val="4D0808"/>
                </a:gs>
              </a:gsLst>
              <a:lin ang="0" scaled="1"/>
              <a:tileRect/>
            </a:gradFill>
          </a:ln>
        </p:spPr>
        <p:style>
          <a:lnRef idx="3">
            <a:schemeClr val="accent2"/>
          </a:lnRef>
          <a:fillRef idx="0">
            <a:schemeClr val="accent2"/>
          </a:fillRef>
          <a:effectRef idx="2">
            <a:schemeClr val="accent2"/>
          </a:effectRef>
          <a:fontRef idx="minor">
            <a:schemeClr val="tx1"/>
          </a:fontRef>
        </p:style>
      </p:cxnSp>
      <p:sp>
        <p:nvSpPr>
          <p:cNvPr id="11"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zh-CN" altLang="en-US" sz="1400" b="1" dirty="0"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sp>
        <p:nvSpPr>
          <p:cNvPr id="12" name="灯片编号占位符 4"/>
          <p:cNvSpPr txBox="1">
            <a:spLocks/>
          </p:cNvSpPr>
          <p:nvPr/>
        </p:nvSpPr>
        <p:spPr>
          <a:xfrm>
            <a:off x="6804248"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D339703-453D-4507-B371-656EE53F18C4}" type="slidenum">
              <a:rPr kumimoji="0" lang="zh-CN" altLang="en-US" sz="1200" b="0" i="0" u="none" strike="noStrike" kern="1200" cap="none" spc="0" normalizeH="0" baseline="0" noProof="0" smtClean="0">
                <a:ln>
                  <a:noFill/>
                </a:ln>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zh-CN" altLang="en-US" sz="1200" b="0" i="0" u="none" strike="noStrike" kern="1200" cap="none" spc="0" normalizeH="0" baseline="0" noProof="0" dirty="0">
              <a:ln>
                <a:noFill/>
              </a:ln>
              <a:effectLst/>
              <a:uLnTx/>
              <a:uFillTx/>
              <a:latin typeface="+mn-lt"/>
              <a:ea typeface="+mn-ea"/>
              <a:cs typeface="+mn-cs"/>
            </a:endParaRPr>
          </a:p>
        </p:txBody>
      </p:sp>
    </p:spTree>
  </p:cSld>
  <p:clrMapOvr>
    <a:masterClrMapping/>
  </p:clrMapOvr>
  <p:transition>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9220"/>
                                        </p:tgtEl>
                                        <p:attrNameLst>
                                          <p:attrName>style.visibility</p:attrName>
                                        </p:attrNameLst>
                                      </p:cBhvr>
                                      <p:to>
                                        <p:strVal val="visible"/>
                                      </p:to>
                                    </p:set>
                                    <p:anim calcmode="lin" valueType="num">
                                      <p:cBhvr additive="base">
                                        <p:cTn id="7" dur="500" fill="hold"/>
                                        <p:tgtEl>
                                          <p:spTgt spid="9220"/>
                                        </p:tgtEl>
                                        <p:attrNameLst>
                                          <p:attrName>ppt_x</p:attrName>
                                        </p:attrNameLst>
                                      </p:cBhvr>
                                      <p:tavLst>
                                        <p:tav tm="0">
                                          <p:val>
                                            <p:strVal val="#ppt_x"/>
                                          </p:val>
                                        </p:tav>
                                        <p:tav tm="100000">
                                          <p:val>
                                            <p:strVal val="#ppt_x"/>
                                          </p:val>
                                        </p:tav>
                                      </p:tavLst>
                                    </p:anim>
                                    <p:anim calcmode="lin" valueType="num">
                                      <p:cBhvr additive="base">
                                        <p:cTn id="8" dur="500" fill="hold"/>
                                        <p:tgtEl>
                                          <p:spTgt spid="92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4" descr="http://t1.baidu.com/it/u=4224630567,3636551719&amp;fm=21&amp;gp=0.jpg"/>
          <p:cNvPicPr>
            <a:picLocks noChangeAspect="1" noChangeArrowheads="1"/>
          </p:cNvPicPr>
          <p:nvPr/>
        </p:nvPicPr>
        <p:blipFill>
          <a:blip r:embed="rId2" cstate="print"/>
          <a:srcRect/>
          <a:stretch>
            <a:fillRect/>
          </a:stretch>
        </p:blipFill>
        <p:spPr bwMode="auto">
          <a:xfrm>
            <a:off x="0" y="0"/>
            <a:ext cx="1907704" cy="408794"/>
          </a:xfrm>
          <a:prstGeom prst="rect">
            <a:avLst/>
          </a:prstGeom>
          <a:noFill/>
        </p:spPr>
      </p:pic>
      <p:grpSp>
        <p:nvGrpSpPr>
          <p:cNvPr id="2" name="组合 14"/>
          <p:cNvGrpSpPr/>
          <p:nvPr/>
        </p:nvGrpSpPr>
        <p:grpSpPr>
          <a:xfrm>
            <a:off x="4874346" y="0"/>
            <a:ext cx="4269654" cy="430887"/>
            <a:chOff x="4874346" y="0"/>
            <a:chExt cx="4269654" cy="430887"/>
          </a:xfrm>
        </p:grpSpPr>
        <p:sp>
          <p:nvSpPr>
            <p:cNvPr id="7" name="TextBox 6"/>
            <p:cNvSpPr txBox="1"/>
            <p:nvPr/>
          </p:nvSpPr>
          <p:spPr>
            <a:xfrm>
              <a:off x="4874346" y="0"/>
              <a:ext cx="4269654" cy="430887"/>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0" scaled="1"/>
              <a:tileRect/>
            </a:gradFill>
            <a:effectLst>
              <a:innerShdw blurRad="63500" dist="50800" dir="5400000">
                <a:prstClr val="black">
                  <a:alpha val="50000"/>
                </a:prstClr>
              </a:innerShdw>
              <a:softEdge rad="127000"/>
            </a:effectLst>
          </p:spPr>
          <p:style>
            <a:lnRef idx="0">
              <a:scrgbClr r="0" g="0" b="0"/>
            </a:lnRef>
            <a:fillRef idx="1001">
              <a:schemeClr val="lt2"/>
            </a:fillRef>
            <a:effectRef idx="0">
              <a:scrgbClr r="0" g="0" b="0"/>
            </a:effectRef>
            <a:fontRef idx="major"/>
          </p:style>
          <p:txBody>
            <a:bodyPr wrap="square" rtlCol="0">
              <a:spAutoFit/>
            </a:bodyPr>
            <a:lstStyle/>
            <a:p>
              <a:pPr algn="r"/>
              <a:r>
                <a:rPr lang="en-US" altLang="zh-CN" sz="1100" b="1" dirty="0" smtClean="0">
                  <a:solidFill>
                    <a:schemeClr val="tx2">
                      <a:lumMod val="60000"/>
                      <a:lumOff val="40000"/>
                    </a:schemeClr>
                  </a:solidFill>
                </a:rPr>
                <a:t>College of Computer Science and Technology</a:t>
              </a:r>
            </a:p>
            <a:p>
              <a:pPr algn="r"/>
              <a:r>
                <a:rPr lang="zh-CN" altLang="en-US" sz="1100" b="1" dirty="0" smtClean="0">
                  <a:solidFill>
                    <a:schemeClr val="tx2">
                      <a:lumMod val="60000"/>
                      <a:lumOff val="40000"/>
                    </a:schemeClr>
                  </a:solidFill>
                </a:rPr>
                <a:t>                                    计算机科学</a:t>
              </a:r>
              <a:r>
                <a:rPr lang="zh-CN" altLang="en-US" sz="1100" b="1" dirty="0">
                  <a:solidFill>
                    <a:schemeClr val="tx2">
                      <a:lumMod val="60000"/>
                      <a:lumOff val="40000"/>
                    </a:schemeClr>
                  </a:solidFill>
                </a:rPr>
                <a:t>与</a:t>
              </a:r>
              <a:r>
                <a:rPr lang="zh-CN" altLang="en-US" sz="1100" b="1" dirty="0" smtClean="0">
                  <a:solidFill>
                    <a:schemeClr val="tx2">
                      <a:lumMod val="60000"/>
                      <a:lumOff val="40000"/>
                    </a:schemeClr>
                  </a:solidFill>
                </a:rPr>
                <a:t>技术学院</a:t>
              </a:r>
              <a:endParaRPr lang="zh-CN" altLang="en-US" sz="1100" b="1" dirty="0">
                <a:solidFill>
                  <a:schemeClr val="tx2">
                    <a:lumMod val="60000"/>
                    <a:lumOff val="40000"/>
                  </a:schemeClr>
                </a:solidFill>
              </a:endParaRPr>
            </a:p>
          </p:txBody>
        </p:sp>
        <p:cxnSp>
          <p:nvCxnSpPr>
            <p:cNvPr id="8" name="直接连接符 7"/>
            <p:cNvCxnSpPr/>
            <p:nvPr/>
          </p:nvCxnSpPr>
          <p:spPr>
            <a:xfrm>
              <a:off x="6588224" y="332656"/>
              <a:ext cx="100811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10" name="直接连接符 9"/>
          <p:cNvCxnSpPr/>
          <p:nvPr/>
        </p:nvCxnSpPr>
        <p:spPr>
          <a:xfrm>
            <a:off x="323528" y="1268760"/>
            <a:ext cx="8820472" cy="0"/>
          </a:xfrm>
          <a:prstGeom prst="line">
            <a:avLst/>
          </a:prstGeom>
          <a:ln>
            <a:gradFill flip="none" rotWithShape="1">
              <a:gsLst>
                <a:gs pos="0">
                  <a:srgbClr val="FFF200"/>
                </a:gs>
                <a:gs pos="45000">
                  <a:srgbClr val="FF7A00"/>
                </a:gs>
                <a:gs pos="70000">
                  <a:srgbClr val="FF0300"/>
                </a:gs>
                <a:gs pos="100000">
                  <a:srgbClr val="4D0808"/>
                </a:gs>
              </a:gsLst>
              <a:lin ang="10800000" scaled="1"/>
              <a:tileRect/>
            </a:gradFill>
          </a:ln>
        </p:spPr>
        <p:style>
          <a:lnRef idx="3">
            <a:schemeClr val="accent2"/>
          </a:lnRef>
          <a:fillRef idx="0">
            <a:schemeClr val="accent2"/>
          </a:fillRef>
          <a:effectRef idx="2">
            <a:schemeClr val="accent2"/>
          </a:effectRef>
          <a:fontRef idx="minor">
            <a:schemeClr val="tx1"/>
          </a:fontRef>
        </p:style>
      </p:cxnSp>
      <p:cxnSp>
        <p:nvCxnSpPr>
          <p:cNvPr id="11" name="直接连接符 10"/>
          <p:cNvCxnSpPr/>
          <p:nvPr/>
        </p:nvCxnSpPr>
        <p:spPr>
          <a:xfrm>
            <a:off x="5148064" y="548680"/>
            <a:ext cx="3995936" cy="0"/>
          </a:xfrm>
          <a:prstGeom prst="line">
            <a:avLst/>
          </a:prstGeom>
          <a:ln>
            <a:gradFill flip="none" rotWithShape="1">
              <a:gsLst>
                <a:gs pos="0">
                  <a:srgbClr val="FFF200"/>
                </a:gs>
                <a:gs pos="45000">
                  <a:srgbClr val="FF7A00"/>
                </a:gs>
                <a:gs pos="70000">
                  <a:srgbClr val="FF0300"/>
                </a:gs>
                <a:gs pos="100000">
                  <a:srgbClr val="4D0808"/>
                </a:gs>
              </a:gsLst>
              <a:lin ang="0" scaled="1"/>
              <a:tileRect/>
            </a:gradFill>
          </a:ln>
        </p:spPr>
        <p:style>
          <a:lnRef idx="3">
            <a:schemeClr val="accent2"/>
          </a:lnRef>
          <a:fillRef idx="0">
            <a:schemeClr val="accent2"/>
          </a:fillRef>
          <a:effectRef idx="2">
            <a:schemeClr val="accent2"/>
          </a:effectRef>
          <a:fontRef idx="minor">
            <a:schemeClr val="tx1"/>
          </a:fontRef>
        </p:style>
      </p:cxnSp>
      <p:sp>
        <p:nvSpPr>
          <p:cNvPr id="12" name="TextBox 11"/>
          <p:cNvSpPr txBox="1"/>
          <p:nvPr/>
        </p:nvSpPr>
        <p:spPr>
          <a:xfrm>
            <a:off x="1403648" y="620688"/>
            <a:ext cx="6048672" cy="646331"/>
          </a:xfrm>
          <a:prstGeom prst="rect">
            <a:avLst/>
          </a:prstGeom>
          <a:noFill/>
        </p:spPr>
        <p:txBody>
          <a:bodyPr wrap="square" rtlCol="0">
            <a:spAutoFit/>
          </a:bodyPr>
          <a:lstStyle/>
          <a:p>
            <a:pPr algn="ctr"/>
            <a:r>
              <a:rPr lang="zh-CN" altLang="en-US" sz="3600" b="1" dirty="0" smtClean="0">
                <a:solidFill>
                  <a:srgbClr val="C00000"/>
                </a:solidFill>
                <a:latin typeface="隶书" pitchFamily="49" charset="-122"/>
                <a:ea typeface="隶书" pitchFamily="49" charset="-122"/>
              </a:rPr>
              <a:t>教学内容及学时分布  </a:t>
            </a:r>
            <a:endParaRPr lang="zh-CN" altLang="en-US" sz="3600" b="1" dirty="0">
              <a:solidFill>
                <a:srgbClr val="C00000"/>
              </a:solidFill>
              <a:latin typeface="隶书" pitchFamily="49" charset="-122"/>
              <a:ea typeface="隶书" pitchFamily="49" charset="-122"/>
            </a:endParaRPr>
          </a:p>
        </p:txBody>
      </p:sp>
      <p:sp>
        <p:nvSpPr>
          <p:cNvPr id="14" name="灯片编号占位符 4"/>
          <p:cNvSpPr>
            <a:spLocks noGrp="1"/>
          </p:cNvSpPr>
          <p:nvPr>
            <p:ph type="sldNum" sz="quarter" idx="12"/>
          </p:nvPr>
        </p:nvSpPr>
        <p:spPr>
          <a:xfrm>
            <a:off x="6876256" y="6492875"/>
            <a:ext cx="2133600" cy="365125"/>
          </a:xfrm>
        </p:spPr>
        <p:txBody>
          <a:bodyPr/>
          <a:lstStyle/>
          <a:p>
            <a:fld id="{DD339703-453D-4507-B371-656EE53F18C4}" type="slidenum">
              <a:rPr lang="zh-CN" altLang="en-US" smtClean="0"/>
              <a:pPr/>
              <a:t>2</a:t>
            </a:fld>
            <a:endParaRPr lang="zh-CN" altLang="en-US" dirty="0"/>
          </a:p>
        </p:txBody>
      </p:sp>
      <p:sp>
        <p:nvSpPr>
          <p:cNvPr id="16"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en-US" altLang="zh-CN" sz="1400" b="1" dirty="0"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sp>
        <p:nvSpPr>
          <p:cNvPr id="17" name="灯片编号占位符 4"/>
          <p:cNvSpPr txBox="1">
            <a:spLocks/>
          </p:cNvSpPr>
          <p:nvPr/>
        </p:nvSpPr>
        <p:spPr>
          <a:xfrm>
            <a:off x="7010400"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D339703-453D-4507-B371-656EE53F18C4}" type="slidenum">
              <a:rPr kumimoji="0" lang="zh-CN" altLang="en-US" sz="1200" b="0" i="0" u="none" strike="noStrike" kern="1200" cap="none" spc="0" normalizeH="0" baseline="0" noProof="0" smtClean="0">
                <a:ln>
                  <a:noFill/>
                </a:ln>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zh-CN" altLang="en-US" sz="1200" b="0" i="0" u="none" strike="noStrike" kern="1200" cap="none" spc="0" normalizeH="0" baseline="0" noProof="0" dirty="0">
              <a:ln>
                <a:noFill/>
              </a:ln>
              <a:effectLst/>
              <a:uLnTx/>
              <a:uFillTx/>
              <a:latin typeface="+mn-lt"/>
              <a:ea typeface="+mn-ea"/>
              <a:cs typeface="+mn-cs"/>
            </a:endParaRPr>
          </a:p>
        </p:txBody>
      </p:sp>
      <p:graphicFrame>
        <p:nvGraphicFramePr>
          <p:cNvPr id="18" name="Table 17"/>
          <p:cNvGraphicFramePr>
            <a:graphicFrameLocks noGrp="1"/>
          </p:cNvGraphicFramePr>
          <p:nvPr/>
        </p:nvGraphicFramePr>
        <p:xfrm>
          <a:off x="1403648" y="1556792"/>
          <a:ext cx="6408712" cy="4536507"/>
        </p:xfrm>
        <a:graphic>
          <a:graphicData uri="http://schemas.openxmlformats.org/drawingml/2006/table">
            <a:tbl>
              <a:tblPr firstRow="1" bandRow="1">
                <a:tableStyleId>{7DF18680-E054-41AD-8BC1-D1AEF772440D}</a:tableStyleId>
              </a:tblPr>
              <a:tblGrid>
                <a:gridCol w="3557987"/>
                <a:gridCol w="2850725"/>
              </a:tblGrid>
              <a:tr h="407267">
                <a:tc>
                  <a:txBody>
                    <a:bodyPr/>
                    <a:lstStyle/>
                    <a:p>
                      <a:pPr algn="ctr"/>
                      <a:r>
                        <a:rPr lang="zh-CN" altLang="en-US" dirty="0" smtClean="0"/>
                        <a:t>内                  容</a:t>
                      </a:r>
                      <a:endParaRPr lang="zh-CN" altLang="en-US" dirty="0"/>
                    </a:p>
                  </a:txBody>
                  <a:tcPr/>
                </a:tc>
                <a:tc>
                  <a:txBody>
                    <a:bodyPr/>
                    <a:lstStyle/>
                    <a:p>
                      <a:pPr algn="ctr"/>
                      <a:r>
                        <a:rPr lang="zh-CN" altLang="en-US" dirty="0" smtClean="0"/>
                        <a:t>学                时</a:t>
                      </a:r>
                      <a:endParaRPr lang="zh-CN" altLang="en-US" dirty="0"/>
                    </a:p>
                  </a:txBody>
                  <a:tcPr/>
                </a:tc>
              </a:tr>
              <a:tr h="412924">
                <a:tc>
                  <a:txBody>
                    <a:bodyPr/>
                    <a:lstStyle/>
                    <a:p>
                      <a:r>
                        <a:rPr lang="zh-CN" altLang="zh-CN" sz="1800" dirty="0" smtClean="0"/>
                        <a:t>第一章</a:t>
                      </a:r>
                      <a:r>
                        <a:rPr lang="en-US" altLang="zh-CN" sz="1800" dirty="0" smtClean="0"/>
                        <a:t>     </a:t>
                      </a:r>
                      <a:r>
                        <a:rPr lang="zh-CN" altLang="zh-CN" sz="1800" dirty="0" smtClean="0"/>
                        <a:t> 概论</a:t>
                      </a:r>
                      <a:endParaRPr lang="zh-CN" altLang="en-US" b="1" dirty="0"/>
                    </a:p>
                  </a:txBody>
                  <a:tcPr/>
                </a:tc>
                <a:tc>
                  <a:txBody>
                    <a:bodyPr/>
                    <a:lstStyle/>
                    <a:p>
                      <a:pPr algn="ctr"/>
                      <a:r>
                        <a:rPr lang="en-US" altLang="zh-CN" dirty="0" smtClean="0"/>
                        <a:t>5</a:t>
                      </a:r>
                      <a:r>
                        <a:rPr lang="zh-CN" altLang="en-US" dirty="0" smtClean="0"/>
                        <a:t>学时</a:t>
                      </a:r>
                      <a:endParaRPr lang="zh-CN" altLang="en-US" b="1" dirty="0"/>
                    </a:p>
                  </a:txBody>
                  <a:tcPr/>
                </a:tc>
              </a:tr>
              <a:tr h="41292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800" dirty="0" smtClean="0"/>
                        <a:t>第二章</a:t>
                      </a:r>
                      <a:r>
                        <a:rPr lang="en-US" altLang="zh-CN" sz="1800" dirty="0" smtClean="0"/>
                        <a:t>      </a:t>
                      </a:r>
                      <a:r>
                        <a:rPr lang="zh-CN" altLang="zh-CN" sz="1800" dirty="0" smtClean="0"/>
                        <a:t>数据通信基础</a:t>
                      </a:r>
                      <a:endParaRPr lang="en-US" altLang="zh-CN" sz="1800" b="1" dirty="0" smtClean="0">
                        <a:latin typeface="+mn-ea"/>
                        <a:ea typeface="+mn-ea"/>
                      </a:endParaRPr>
                    </a:p>
                  </a:txBody>
                  <a:tcPr/>
                </a:tc>
                <a:tc>
                  <a:txBody>
                    <a:bodyPr/>
                    <a:lstStyle/>
                    <a:p>
                      <a:pPr algn="ctr"/>
                      <a:r>
                        <a:rPr lang="en-US" altLang="zh-CN" sz="1800" kern="1200" dirty="0" smtClean="0"/>
                        <a:t>8</a:t>
                      </a:r>
                      <a:r>
                        <a:rPr lang="zh-CN" altLang="zh-CN" sz="1800" kern="1200" dirty="0" smtClean="0"/>
                        <a:t>学时</a:t>
                      </a:r>
                      <a:endParaRPr lang="zh-CN" altLang="en-US" b="1" dirty="0"/>
                    </a:p>
                  </a:txBody>
                  <a:tcPr/>
                </a:tc>
              </a:tr>
              <a:tr h="41292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800" kern="1200" dirty="0" smtClean="0"/>
                        <a:t>第三章</a:t>
                      </a:r>
                      <a:r>
                        <a:rPr lang="en-US" altLang="zh-CN" sz="1800" kern="1200" dirty="0" smtClean="0"/>
                        <a:t>     </a:t>
                      </a:r>
                      <a:r>
                        <a:rPr lang="zh-CN" altLang="zh-CN" sz="1800" kern="1200" dirty="0" smtClean="0"/>
                        <a:t> 物理层</a:t>
                      </a:r>
                      <a:endParaRPr lang="zh-CN" altLang="zh-CN" sz="1800" kern="1200" dirty="0" smtClean="0">
                        <a:solidFill>
                          <a:schemeClr val="dk1"/>
                        </a:solidFill>
                        <a:latin typeface="+mn-lt"/>
                        <a:ea typeface="+mn-ea"/>
                        <a:cs typeface="+mn-cs"/>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800" kern="1200" dirty="0" smtClean="0"/>
                        <a:t>3</a:t>
                      </a:r>
                      <a:r>
                        <a:rPr lang="zh-CN" altLang="zh-CN" sz="1800" kern="1200" dirty="0" smtClean="0"/>
                        <a:t>学时</a:t>
                      </a:r>
                      <a:endParaRPr lang="zh-CN" altLang="zh-CN" sz="1800" kern="1200" dirty="0" smtClean="0">
                        <a:solidFill>
                          <a:schemeClr val="dk1"/>
                        </a:solidFill>
                        <a:latin typeface="+mn-lt"/>
                        <a:ea typeface="+mn-ea"/>
                        <a:cs typeface="+mn-cs"/>
                      </a:endParaRPr>
                    </a:p>
                  </a:txBody>
                  <a:tcPr/>
                </a:tc>
              </a:tr>
              <a:tr h="41292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800" kern="1200" dirty="0" smtClean="0"/>
                        <a:t>第四章</a:t>
                      </a:r>
                      <a:r>
                        <a:rPr lang="en-US" altLang="zh-CN" sz="1800" kern="1200" dirty="0" smtClean="0"/>
                        <a:t>     </a:t>
                      </a:r>
                      <a:r>
                        <a:rPr lang="zh-CN" altLang="zh-CN" sz="1800" kern="1200" dirty="0" smtClean="0"/>
                        <a:t> 数据链路层</a:t>
                      </a:r>
                      <a:endParaRPr lang="zh-CN" altLang="zh-CN" sz="1800" kern="1200" dirty="0" smtClean="0">
                        <a:solidFill>
                          <a:schemeClr val="dk1"/>
                        </a:solidFill>
                        <a:latin typeface="+mn-lt"/>
                        <a:ea typeface="+mn-ea"/>
                        <a:cs typeface="+mn-cs"/>
                      </a:endParaRPr>
                    </a:p>
                  </a:txBody>
                  <a:tcPr/>
                </a:tc>
                <a:tc>
                  <a:txBody>
                    <a:bodyPr/>
                    <a:lstStyle/>
                    <a:p>
                      <a:pPr algn="ctr"/>
                      <a:r>
                        <a:rPr lang="en-US" altLang="zh-CN" sz="1800" kern="1200" dirty="0" smtClean="0"/>
                        <a:t>6</a:t>
                      </a:r>
                      <a:r>
                        <a:rPr lang="zh-CN" altLang="zh-CN" sz="1800" kern="1200" dirty="0" smtClean="0"/>
                        <a:t>学时</a:t>
                      </a:r>
                      <a:endParaRPr lang="zh-CN" altLang="en-US" dirty="0"/>
                    </a:p>
                  </a:txBody>
                  <a:tcPr/>
                </a:tc>
              </a:tr>
              <a:tr h="41292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800" kern="1200" dirty="0" smtClean="0"/>
                        <a:t>第五章</a:t>
                      </a:r>
                      <a:r>
                        <a:rPr lang="en-US" altLang="zh-CN" sz="1800" kern="1200" dirty="0" smtClean="0"/>
                        <a:t>     </a:t>
                      </a:r>
                      <a:r>
                        <a:rPr lang="zh-CN" altLang="zh-CN" sz="1800" kern="1200" dirty="0" smtClean="0"/>
                        <a:t> 网络层</a:t>
                      </a:r>
                      <a:endParaRPr lang="zh-CN" altLang="zh-CN" sz="1800" kern="1200" dirty="0" smtClean="0">
                        <a:solidFill>
                          <a:schemeClr val="dk1"/>
                        </a:solidFill>
                        <a:latin typeface="+mn-lt"/>
                        <a:ea typeface="+mn-ea"/>
                        <a:cs typeface="+mn-cs"/>
                      </a:endParaRPr>
                    </a:p>
                  </a:txBody>
                  <a:tcPr/>
                </a:tc>
                <a:tc>
                  <a:txBody>
                    <a:bodyPr/>
                    <a:lstStyle/>
                    <a:p>
                      <a:pPr algn="ctr"/>
                      <a:r>
                        <a:rPr lang="en-US" altLang="zh-CN" sz="1800" kern="1200" dirty="0" smtClean="0"/>
                        <a:t>8</a:t>
                      </a:r>
                      <a:r>
                        <a:rPr lang="zh-CN" altLang="zh-CN" sz="1800" kern="1200" dirty="0" smtClean="0"/>
                        <a:t>学时</a:t>
                      </a:r>
                      <a:endParaRPr lang="zh-CN" altLang="en-US" dirty="0"/>
                    </a:p>
                  </a:txBody>
                  <a:tcPr/>
                </a:tc>
              </a:tr>
              <a:tr h="41292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800" kern="1200" dirty="0" smtClean="0"/>
                        <a:t>第六章</a:t>
                      </a:r>
                      <a:r>
                        <a:rPr lang="en-US" altLang="zh-CN" sz="1800" kern="1200" dirty="0" smtClean="0"/>
                        <a:t>     </a:t>
                      </a:r>
                      <a:r>
                        <a:rPr lang="zh-CN" altLang="zh-CN" sz="1800" kern="1200" dirty="0" smtClean="0"/>
                        <a:t> 传输层</a:t>
                      </a:r>
                      <a:endParaRPr lang="zh-CN" altLang="zh-CN" sz="1800" kern="1200" dirty="0" smtClean="0">
                        <a:solidFill>
                          <a:schemeClr val="dk1"/>
                        </a:solidFill>
                        <a:latin typeface="+mn-lt"/>
                        <a:ea typeface="+mn-ea"/>
                        <a:cs typeface="+mn-cs"/>
                      </a:endParaRPr>
                    </a:p>
                  </a:txBody>
                  <a:tcPr/>
                </a:tc>
                <a:tc>
                  <a:txBody>
                    <a:bodyPr/>
                    <a:lstStyle/>
                    <a:p>
                      <a:pPr algn="ctr"/>
                      <a:r>
                        <a:rPr lang="en-US" altLang="zh-CN" sz="1800" kern="1200" dirty="0" smtClean="0"/>
                        <a:t>4</a:t>
                      </a:r>
                      <a:r>
                        <a:rPr lang="zh-CN" altLang="zh-CN" sz="1800" kern="1200" dirty="0" smtClean="0"/>
                        <a:t>学时</a:t>
                      </a:r>
                      <a:endParaRPr lang="zh-CN" altLang="en-US" dirty="0"/>
                    </a:p>
                  </a:txBody>
                  <a:tcPr/>
                </a:tc>
              </a:tr>
              <a:tr h="41292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800" kern="1200" dirty="0" smtClean="0"/>
                        <a:t>第七章</a:t>
                      </a:r>
                      <a:r>
                        <a:rPr lang="en-US" altLang="zh-CN" sz="1800" kern="1200" dirty="0" smtClean="0"/>
                        <a:t>     </a:t>
                      </a:r>
                      <a:r>
                        <a:rPr lang="zh-CN" altLang="zh-CN" sz="1800" kern="1200" dirty="0" smtClean="0"/>
                        <a:t> 局域网和广域网技术</a:t>
                      </a:r>
                      <a:endParaRPr lang="zh-CN" altLang="en-US" dirty="0"/>
                    </a:p>
                  </a:txBody>
                  <a:tcPr/>
                </a:tc>
                <a:tc>
                  <a:txBody>
                    <a:bodyPr/>
                    <a:lstStyle/>
                    <a:p>
                      <a:pPr algn="ctr"/>
                      <a:r>
                        <a:rPr lang="en-US" altLang="zh-CN" sz="1800" kern="1200" dirty="0" smtClean="0"/>
                        <a:t>8</a:t>
                      </a:r>
                      <a:r>
                        <a:rPr lang="zh-CN" altLang="zh-CN" sz="1800" kern="1200" dirty="0" smtClean="0"/>
                        <a:t>学时</a:t>
                      </a:r>
                      <a:endParaRPr lang="zh-CN" altLang="en-US" dirty="0"/>
                    </a:p>
                  </a:txBody>
                  <a:tcPr/>
                </a:tc>
              </a:tr>
              <a:tr h="41292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800" kern="1200" dirty="0" smtClean="0"/>
                        <a:t>第八章</a:t>
                      </a:r>
                      <a:r>
                        <a:rPr lang="en-US" altLang="zh-CN" sz="1800" kern="1200" dirty="0" smtClean="0"/>
                        <a:t>      TCP/IP</a:t>
                      </a:r>
                      <a:r>
                        <a:rPr lang="zh-CN" altLang="zh-CN" sz="1800" kern="1200" dirty="0" smtClean="0"/>
                        <a:t>协议</a:t>
                      </a:r>
                      <a:endParaRPr lang="zh-CN" altLang="zh-CN" sz="1800" kern="1200" dirty="0" smtClean="0">
                        <a:solidFill>
                          <a:schemeClr val="dk1"/>
                        </a:solidFill>
                        <a:latin typeface="+mn-lt"/>
                        <a:ea typeface="+mn-ea"/>
                        <a:cs typeface="+mn-cs"/>
                      </a:endParaRPr>
                    </a:p>
                  </a:txBody>
                  <a:tcPr/>
                </a:tc>
                <a:tc>
                  <a:txBody>
                    <a:bodyPr/>
                    <a:lstStyle/>
                    <a:p>
                      <a:pPr algn="ctr"/>
                      <a:r>
                        <a:rPr lang="en-US" altLang="zh-CN" sz="1800" kern="1200" dirty="0" smtClean="0"/>
                        <a:t>9</a:t>
                      </a:r>
                      <a:r>
                        <a:rPr lang="zh-CN" altLang="zh-CN" sz="1800" kern="1200" dirty="0" smtClean="0"/>
                        <a:t>学时</a:t>
                      </a:r>
                      <a:endParaRPr lang="zh-CN" altLang="en-US" dirty="0"/>
                    </a:p>
                  </a:txBody>
                  <a:tcPr/>
                </a:tc>
              </a:tr>
              <a:tr h="41292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800" kern="1200" dirty="0" smtClean="0"/>
                        <a:t>第九章</a:t>
                      </a:r>
                      <a:r>
                        <a:rPr lang="en-US" altLang="zh-CN" sz="1800" kern="1200" dirty="0" smtClean="0"/>
                        <a:t>     </a:t>
                      </a:r>
                      <a:r>
                        <a:rPr lang="zh-CN" altLang="zh-CN" sz="1800" kern="1200" dirty="0" smtClean="0"/>
                        <a:t> 网络程序设计基础</a:t>
                      </a:r>
                      <a:endParaRPr lang="zh-CN" altLang="zh-CN" sz="1800" kern="1200" dirty="0" smtClean="0">
                        <a:solidFill>
                          <a:schemeClr val="dk1"/>
                        </a:solidFill>
                        <a:latin typeface="+mn-lt"/>
                        <a:ea typeface="+mn-ea"/>
                        <a:cs typeface="+mn-cs"/>
                      </a:endParaRPr>
                    </a:p>
                  </a:txBody>
                  <a:tcPr/>
                </a:tc>
                <a:tc>
                  <a:txBody>
                    <a:bodyPr/>
                    <a:lstStyle/>
                    <a:p>
                      <a:pPr algn="ctr"/>
                      <a:r>
                        <a:rPr lang="en-US" altLang="zh-CN" sz="1800" kern="1200" dirty="0" smtClean="0"/>
                        <a:t>3</a:t>
                      </a:r>
                      <a:r>
                        <a:rPr lang="zh-CN" altLang="zh-CN" sz="1800" kern="1200" dirty="0" smtClean="0"/>
                        <a:t>学时</a:t>
                      </a:r>
                      <a:endParaRPr lang="zh-CN" altLang="en-US" dirty="0"/>
                    </a:p>
                  </a:txBody>
                  <a:tcPr/>
                </a:tc>
              </a:tr>
              <a:tr h="41292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800" kern="1200" dirty="0" smtClean="0"/>
                        <a:t>第十章</a:t>
                      </a:r>
                      <a:r>
                        <a:rPr lang="en-US" altLang="zh-CN" sz="1800" kern="1200" dirty="0" smtClean="0"/>
                        <a:t>       Internet</a:t>
                      </a:r>
                      <a:r>
                        <a:rPr lang="zh-CN" altLang="zh-CN" sz="1800" kern="1200" dirty="0" smtClean="0"/>
                        <a:t>服务</a:t>
                      </a:r>
                      <a:endParaRPr lang="zh-CN" altLang="zh-CN" sz="1800" kern="1200" dirty="0" smtClean="0">
                        <a:solidFill>
                          <a:schemeClr val="dk1"/>
                        </a:solidFill>
                        <a:latin typeface="+mn-lt"/>
                        <a:ea typeface="+mn-ea"/>
                        <a:cs typeface="+mn-cs"/>
                      </a:endParaRPr>
                    </a:p>
                  </a:txBody>
                  <a:tcPr/>
                </a:tc>
                <a:tc>
                  <a:txBody>
                    <a:bodyPr/>
                    <a:lstStyle/>
                    <a:p>
                      <a:pPr algn="ctr"/>
                      <a:r>
                        <a:rPr lang="en-US" altLang="zh-CN" sz="1800" b="1" kern="1200" dirty="0" smtClean="0"/>
                        <a:t>2</a:t>
                      </a:r>
                      <a:r>
                        <a:rPr lang="zh-CN" altLang="zh-CN" sz="1800" kern="1200" dirty="0" smtClean="0"/>
                        <a:t>学时</a:t>
                      </a:r>
                      <a:endParaRPr lang="zh-CN" altLang="en-US" dirty="0"/>
                    </a:p>
                  </a:txBody>
                  <a:tcPr/>
                </a:tc>
              </a:tr>
            </a:tbl>
          </a:graphicData>
        </a:graphic>
      </p:graphicFrame>
    </p:spTree>
  </p:cSld>
  <p:clrMapOvr>
    <a:masterClrMapping/>
  </p:clrMapOvr>
  <p:transition>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ntr" presetSubtype="16" fill="hold" nodeType="after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diamond(in)">
                                      <p:cBhvr>
                                        <p:cTn id="7" dur="20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Rot="1" noChangeArrowheads="1"/>
          </p:cNvSpPr>
          <p:nvPr>
            <p:ph type="title"/>
          </p:nvPr>
        </p:nvSpPr>
        <p:spPr>
          <a:xfrm>
            <a:off x="467544" y="404664"/>
            <a:ext cx="8229600" cy="868958"/>
          </a:xfrm>
        </p:spPr>
        <p:txBody>
          <a:bodyPr>
            <a:normAutofit/>
          </a:bodyPr>
          <a:lstStyle/>
          <a:p>
            <a:r>
              <a:rPr lang="en-US" altLang="zh-CN" sz="3600" b="1" dirty="0" smtClean="0">
                <a:solidFill>
                  <a:srgbClr val="C00000"/>
                </a:solidFill>
                <a:latin typeface="隶书" pitchFamily="49" charset="-122"/>
                <a:ea typeface="隶书" pitchFamily="49" charset="-122"/>
                <a:cs typeface="+mn-cs"/>
              </a:rPr>
              <a:t>6.2.3  </a:t>
            </a:r>
            <a:r>
              <a:rPr lang="zh-CN" altLang="en-US" sz="3600" b="1" dirty="0" smtClean="0">
                <a:solidFill>
                  <a:srgbClr val="C00000"/>
                </a:solidFill>
                <a:latin typeface="隶书" pitchFamily="49" charset="-122"/>
                <a:ea typeface="隶书" pitchFamily="49" charset="-122"/>
                <a:cs typeface="+mn-cs"/>
              </a:rPr>
              <a:t>可靠传输</a:t>
            </a:r>
          </a:p>
        </p:txBody>
      </p:sp>
      <p:pic>
        <p:nvPicPr>
          <p:cNvPr id="5" name="Picture 4" descr="http://t1.baidu.com/it/u=4224630567,3636551719&amp;fm=21&amp;gp=0.jpg"/>
          <p:cNvPicPr>
            <a:picLocks noChangeAspect="1" noChangeArrowheads="1"/>
          </p:cNvPicPr>
          <p:nvPr/>
        </p:nvPicPr>
        <p:blipFill>
          <a:blip r:embed="rId2" cstate="print"/>
          <a:srcRect/>
          <a:stretch>
            <a:fillRect/>
          </a:stretch>
        </p:blipFill>
        <p:spPr bwMode="auto">
          <a:xfrm>
            <a:off x="0" y="0"/>
            <a:ext cx="1907704" cy="408794"/>
          </a:xfrm>
          <a:prstGeom prst="rect">
            <a:avLst/>
          </a:prstGeom>
          <a:noFill/>
        </p:spPr>
      </p:pic>
      <p:grpSp>
        <p:nvGrpSpPr>
          <p:cNvPr id="2" name="组合 14"/>
          <p:cNvGrpSpPr/>
          <p:nvPr/>
        </p:nvGrpSpPr>
        <p:grpSpPr>
          <a:xfrm>
            <a:off x="4874346" y="0"/>
            <a:ext cx="4269654" cy="430887"/>
            <a:chOff x="4874346" y="0"/>
            <a:chExt cx="4269654" cy="430887"/>
          </a:xfrm>
        </p:grpSpPr>
        <p:sp>
          <p:nvSpPr>
            <p:cNvPr id="7" name="TextBox 6"/>
            <p:cNvSpPr txBox="1"/>
            <p:nvPr/>
          </p:nvSpPr>
          <p:spPr>
            <a:xfrm>
              <a:off x="4874346" y="0"/>
              <a:ext cx="4269654" cy="430887"/>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0" scaled="1"/>
              <a:tileRect/>
            </a:gradFill>
            <a:effectLst>
              <a:innerShdw blurRad="63500" dist="50800" dir="5400000">
                <a:prstClr val="black">
                  <a:alpha val="50000"/>
                </a:prstClr>
              </a:innerShdw>
              <a:softEdge rad="127000"/>
            </a:effectLst>
          </p:spPr>
          <p:style>
            <a:lnRef idx="0">
              <a:scrgbClr r="0" g="0" b="0"/>
            </a:lnRef>
            <a:fillRef idx="1001">
              <a:schemeClr val="lt2"/>
            </a:fillRef>
            <a:effectRef idx="0">
              <a:scrgbClr r="0" g="0" b="0"/>
            </a:effectRef>
            <a:fontRef idx="major"/>
          </p:style>
          <p:txBody>
            <a:bodyPr wrap="square" rtlCol="0">
              <a:spAutoFit/>
            </a:bodyPr>
            <a:lstStyle/>
            <a:p>
              <a:pPr algn="r"/>
              <a:r>
                <a:rPr lang="en-US" altLang="zh-CN" sz="1100" b="1" dirty="0" smtClean="0">
                  <a:solidFill>
                    <a:schemeClr val="tx2">
                      <a:lumMod val="60000"/>
                      <a:lumOff val="40000"/>
                    </a:schemeClr>
                  </a:solidFill>
                </a:rPr>
                <a:t>College of Computer Science and Technology</a:t>
              </a:r>
            </a:p>
            <a:p>
              <a:pPr algn="r"/>
              <a:r>
                <a:rPr lang="zh-CN" altLang="en-US" sz="1100" b="1" dirty="0" smtClean="0">
                  <a:solidFill>
                    <a:schemeClr val="tx2">
                      <a:lumMod val="60000"/>
                      <a:lumOff val="40000"/>
                    </a:schemeClr>
                  </a:solidFill>
                </a:rPr>
                <a:t>                                    计算机科学</a:t>
              </a:r>
              <a:r>
                <a:rPr lang="zh-CN" altLang="en-US" sz="1100" b="1" dirty="0">
                  <a:solidFill>
                    <a:schemeClr val="tx2">
                      <a:lumMod val="60000"/>
                      <a:lumOff val="40000"/>
                    </a:schemeClr>
                  </a:solidFill>
                </a:rPr>
                <a:t>与</a:t>
              </a:r>
              <a:r>
                <a:rPr lang="zh-CN" altLang="en-US" sz="1100" b="1" dirty="0" smtClean="0">
                  <a:solidFill>
                    <a:schemeClr val="tx2">
                      <a:lumMod val="60000"/>
                      <a:lumOff val="40000"/>
                    </a:schemeClr>
                  </a:solidFill>
                </a:rPr>
                <a:t>技术学院</a:t>
              </a:r>
              <a:endParaRPr lang="zh-CN" altLang="en-US" sz="1100" b="1" dirty="0">
                <a:solidFill>
                  <a:schemeClr val="tx2">
                    <a:lumMod val="60000"/>
                    <a:lumOff val="40000"/>
                  </a:schemeClr>
                </a:solidFill>
              </a:endParaRPr>
            </a:p>
          </p:txBody>
        </p:sp>
        <p:cxnSp>
          <p:nvCxnSpPr>
            <p:cNvPr id="8" name="直接连接符 7"/>
            <p:cNvCxnSpPr/>
            <p:nvPr/>
          </p:nvCxnSpPr>
          <p:spPr>
            <a:xfrm>
              <a:off x="6588224" y="332656"/>
              <a:ext cx="100811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9" name="直接连接符 9"/>
          <p:cNvCxnSpPr/>
          <p:nvPr/>
        </p:nvCxnSpPr>
        <p:spPr>
          <a:xfrm>
            <a:off x="323528" y="1268760"/>
            <a:ext cx="8820472" cy="0"/>
          </a:xfrm>
          <a:prstGeom prst="line">
            <a:avLst/>
          </a:prstGeom>
          <a:ln>
            <a:gradFill flip="none" rotWithShape="1">
              <a:gsLst>
                <a:gs pos="0">
                  <a:srgbClr val="FFF200"/>
                </a:gs>
                <a:gs pos="45000">
                  <a:srgbClr val="FF7A00"/>
                </a:gs>
                <a:gs pos="70000">
                  <a:srgbClr val="FF0300"/>
                </a:gs>
                <a:gs pos="100000">
                  <a:srgbClr val="4D0808"/>
                </a:gs>
              </a:gsLst>
              <a:lin ang="10800000" scaled="1"/>
              <a:tileRect/>
            </a:gradFill>
          </a:ln>
        </p:spPr>
        <p:style>
          <a:lnRef idx="3">
            <a:schemeClr val="accent2"/>
          </a:lnRef>
          <a:fillRef idx="0">
            <a:schemeClr val="accent2"/>
          </a:fillRef>
          <a:effectRef idx="2">
            <a:schemeClr val="accent2"/>
          </a:effectRef>
          <a:fontRef idx="minor">
            <a:schemeClr val="tx1"/>
          </a:fontRef>
        </p:style>
      </p:cxnSp>
      <p:cxnSp>
        <p:nvCxnSpPr>
          <p:cNvPr id="10" name="直接连接符 10"/>
          <p:cNvCxnSpPr/>
          <p:nvPr/>
        </p:nvCxnSpPr>
        <p:spPr>
          <a:xfrm>
            <a:off x="5148064" y="548680"/>
            <a:ext cx="3995936" cy="0"/>
          </a:xfrm>
          <a:prstGeom prst="line">
            <a:avLst/>
          </a:prstGeom>
          <a:ln>
            <a:gradFill flip="none" rotWithShape="1">
              <a:gsLst>
                <a:gs pos="0">
                  <a:srgbClr val="FFF200"/>
                </a:gs>
                <a:gs pos="45000">
                  <a:srgbClr val="FF7A00"/>
                </a:gs>
                <a:gs pos="70000">
                  <a:srgbClr val="FF0300"/>
                </a:gs>
                <a:gs pos="100000">
                  <a:srgbClr val="4D0808"/>
                </a:gs>
              </a:gsLst>
              <a:lin ang="0" scaled="1"/>
              <a:tileRect/>
            </a:gradFill>
          </a:ln>
        </p:spPr>
        <p:style>
          <a:lnRef idx="3">
            <a:schemeClr val="accent2"/>
          </a:lnRef>
          <a:fillRef idx="0">
            <a:schemeClr val="accent2"/>
          </a:fillRef>
          <a:effectRef idx="2">
            <a:schemeClr val="accent2"/>
          </a:effectRef>
          <a:fontRef idx="minor">
            <a:schemeClr val="tx1"/>
          </a:fontRef>
        </p:style>
      </p:cxnSp>
      <p:sp>
        <p:nvSpPr>
          <p:cNvPr id="11"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zh-CN" altLang="en-US" sz="1400" b="1" dirty="0"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sp>
        <p:nvSpPr>
          <p:cNvPr id="12" name="灯片编号占位符 4"/>
          <p:cNvSpPr txBox="1">
            <a:spLocks/>
          </p:cNvSpPr>
          <p:nvPr/>
        </p:nvSpPr>
        <p:spPr>
          <a:xfrm>
            <a:off x="6804248"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D339703-453D-4507-B371-656EE53F18C4}" type="slidenum">
              <a:rPr kumimoji="0" lang="zh-CN" altLang="en-US" sz="1200" b="0" i="0" u="none" strike="noStrike" kern="1200" cap="none" spc="0" normalizeH="0" baseline="0" noProof="0" smtClean="0">
                <a:ln>
                  <a:noFill/>
                </a:ln>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zh-CN" altLang="en-US" sz="1200" b="0" i="0" u="none" strike="noStrike" kern="1200" cap="none" spc="0" normalizeH="0" baseline="0" noProof="0" dirty="0">
              <a:ln>
                <a:noFill/>
              </a:ln>
              <a:effectLst/>
              <a:uLnTx/>
              <a:uFillTx/>
              <a:latin typeface="+mn-lt"/>
              <a:ea typeface="+mn-ea"/>
              <a:cs typeface="+mn-cs"/>
            </a:endParaRPr>
          </a:p>
        </p:txBody>
      </p:sp>
      <p:sp>
        <p:nvSpPr>
          <p:cNvPr id="14" name="Rectangle 3"/>
          <p:cNvSpPr txBox="1">
            <a:spLocks noRot="1" noChangeArrowheads="1"/>
          </p:cNvSpPr>
          <p:nvPr/>
        </p:nvSpPr>
        <p:spPr>
          <a:xfrm>
            <a:off x="1331640" y="1557338"/>
            <a:ext cx="6553473" cy="4498975"/>
          </a:xfrm>
          <a:prstGeom prst="rect">
            <a:avLst/>
          </a:prstGeom>
        </p:spPr>
        <p:txBody>
          <a:bodyPr vert="horz" lIns="91440" tIns="45720" rIns="91440" bIns="45720" rtlCol="0">
            <a:normAutofit lnSpcReduction="10000"/>
          </a:bodyPr>
          <a:lstStyle/>
          <a:p>
            <a:pPr marL="0" marR="0" lvl="0" indent="0" algn="l" defTabSz="914400" rtl="0" eaLnBrk="1" fontAlgn="auto" latinLnBrk="0" hangingPunct="1">
              <a:lnSpc>
                <a:spcPct val="100000"/>
              </a:lnSpc>
              <a:spcBef>
                <a:spcPct val="20000"/>
              </a:spcBef>
              <a:spcAft>
                <a:spcPts val="0"/>
              </a:spcAft>
              <a:buClrTx/>
              <a:buSzTx/>
              <a:buFont typeface="Wingdings" pitchFamily="2" charset="2"/>
              <a:buNone/>
              <a:tabLst/>
              <a:defRPr/>
            </a:pPr>
            <a:r>
              <a:rPr kumimoji="0" lang="zh-CN" altLang="en-US" sz="2800" b="1" i="0" u="none" strike="noStrike" kern="1200" cap="none" spc="0" normalizeH="0" baseline="0" noProof="0" dirty="0" smtClean="0">
                <a:ln>
                  <a:noFill/>
                </a:ln>
                <a:solidFill>
                  <a:srgbClr val="C00000"/>
                </a:solidFill>
                <a:effectLst/>
                <a:uLnTx/>
                <a:uFillTx/>
                <a:latin typeface="+mn-lt"/>
                <a:ea typeface="+mn-ea"/>
                <a:cs typeface="+mn-cs"/>
              </a:rPr>
              <a:t>在传输层，可靠传输包括四个方面：</a:t>
            </a:r>
          </a:p>
          <a:p>
            <a:pPr marL="0" marR="0" lvl="0" indent="0" algn="l" defTabSz="914400" rtl="0" eaLnBrk="1" fontAlgn="auto" latinLnBrk="0" hangingPunct="1">
              <a:lnSpc>
                <a:spcPct val="100000"/>
              </a:lnSpc>
              <a:spcBef>
                <a:spcPct val="20000"/>
              </a:spcBef>
              <a:spcAft>
                <a:spcPts val="0"/>
              </a:spcAft>
              <a:buClrTx/>
              <a:buSzTx/>
              <a:buFont typeface="Wingdings" pitchFamily="2" charset="2"/>
              <a:buNone/>
              <a:tabLst/>
              <a:defRPr/>
            </a:pPr>
            <a:endParaRPr kumimoji="0" lang="zh-CN" altLang="en-US" sz="2800" b="1" i="0" u="none" strike="noStrike" kern="1200" cap="none" spc="0" normalizeH="0" baseline="0" noProof="0" dirty="0" smtClean="0">
              <a:ln>
                <a:noFill/>
              </a:ln>
              <a:solidFill>
                <a:schemeClr val="tx1"/>
              </a:solidFill>
              <a:effectLst/>
              <a:uLnTx/>
              <a:uFillTx/>
              <a:latin typeface="+mn-lt"/>
              <a:ea typeface="+mn-ea"/>
              <a:cs typeface="+mn-cs"/>
            </a:endParaRPr>
          </a:p>
          <a:p>
            <a:pPr marL="1371600" lvl="2" indent="-457200">
              <a:spcBef>
                <a:spcPct val="20000"/>
              </a:spcBef>
              <a:buClr>
                <a:srgbClr val="C00000"/>
              </a:buClr>
              <a:buFont typeface="+mj-ea"/>
              <a:buAutoNum type="circleNumDbPlain"/>
            </a:pPr>
            <a:r>
              <a:rPr kumimoji="0" lang="zh-CN" altLang="en-US" sz="2800" b="1" i="0" u="none" strike="noStrike" kern="1200" cap="none" spc="0" normalizeH="0" baseline="0" noProof="0" dirty="0" smtClean="0">
                <a:ln>
                  <a:noFill/>
                </a:ln>
                <a:solidFill>
                  <a:schemeClr val="tx1"/>
                </a:solidFill>
                <a:effectLst/>
                <a:uLnTx/>
                <a:uFillTx/>
                <a:latin typeface="+mn-lt"/>
                <a:ea typeface="+mn-ea"/>
                <a:cs typeface="+mn-cs"/>
              </a:rPr>
              <a:t>差错控制</a:t>
            </a:r>
          </a:p>
          <a:p>
            <a:pPr marL="1371600" lvl="2" indent="-457200">
              <a:spcBef>
                <a:spcPct val="20000"/>
              </a:spcBef>
              <a:buClr>
                <a:srgbClr val="C00000"/>
              </a:buClr>
              <a:buFont typeface="+mj-ea"/>
              <a:buAutoNum type="circleNumDbPlain"/>
            </a:pPr>
            <a:endParaRPr kumimoji="0" lang="zh-CN" altLang="en-US" sz="2800" b="1" i="0" u="none" strike="noStrike" kern="1200" cap="none" spc="0" normalizeH="0" baseline="0" noProof="0" dirty="0" smtClean="0">
              <a:ln>
                <a:noFill/>
              </a:ln>
              <a:solidFill>
                <a:schemeClr val="tx1"/>
              </a:solidFill>
              <a:effectLst/>
              <a:uLnTx/>
              <a:uFillTx/>
              <a:latin typeface="+mn-lt"/>
              <a:ea typeface="+mn-ea"/>
              <a:cs typeface="+mn-cs"/>
            </a:endParaRPr>
          </a:p>
          <a:p>
            <a:pPr marL="1371600" lvl="2" indent="-457200">
              <a:spcBef>
                <a:spcPct val="20000"/>
              </a:spcBef>
              <a:buClr>
                <a:srgbClr val="C00000"/>
              </a:buClr>
              <a:buFont typeface="+mj-ea"/>
              <a:buAutoNum type="circleNumDbPlain"/>
            </a:pPr>
            <a:r>
              <a:rPr kumimoji="0" lang="zh-CN" altLang="en-US" sz="2800" b="1" i="0" u="none" strike="noStrike" kern="1200" cap="none" spc="0" normalizeH="0" baseline="0" noProof="0" dirty="0" smtClean="0">
                <a:ln>
                  <a:noFill/>
                </a:ln>
                <a:solidFill>
                  <a:schemeClr val="tx1"/>
                </a:solidFill>
                <a:effectLst/>
                <a:uLnTx/>
                <a:uFillTx/>
                <a:latin typeface="+mn-lt"/>
                <a:ea typeface="+mn-ea"/>
                <a:cs typeface="+mn-cs"/>
              </a:rPr>
              <a:t>序列控制</a:t>
            </a:r>
          </a:p>
          <a:p>
            <a:pPr marL="1371600" lvl="2" indent="-457200">
              <a:spcBef>
                <a:spcPct val="20000"/>
              </a:spcBef>
              <a:buClr>
                <a:srgbClr val="C00000"/>
              </a:buClr>
              <a:buFont typeface="+mj-ea"/>
              <a:buAutoNum type="circleNumDbPlain"/>
            </a:pPr>
            <a:endParaRPr kumimoji="0" lang="zh-CN" altLang="en-US" sz="2800" b="1" i="0" u="none" strike="noStrike" kern="1200" cap="none" spc="0" normalizeH="0" baseline="0" noProof="0" dirty="0" smtClean="0">
              <a:ln>
                <a:noFill/>
              </a:ln>
              <a:solidFill>
                <a:schemeClr val="tx1"/>
              </a:solidFill>
              <a:effectLst/>
              <a:uLnTx/>
              <a:uFillTx/>
              <a:latin typeface="+mn-lt"/>
              <a:ea typeface="+mn-ea"/>
              <a:cs typeface="+mn-cs"/>
            </a:endParaRPr>
          </a:p>
          <a:p>
            <a:pPr marL="1371600" lvl="2" indent="-457200">
              <a:spcBef>
                <a:spcPct val="20000"/>
              </a:spcBef>
              <a:buClr>
                <a:srgbClr val="C00000"/>
              </a:buClr>
              <a:buFont typeface="+mj-ea"/>
              <a:buAutoNum type="circleNumDbPlain"/>
            </a:pPr>
            <a:r>
              <a:rPr kumimoji="0" lang="zh-CN" altLang="en-US" sz="2800" b="1" i="0" u="none" strike="noStrike" kern="1200" cap="none" spc="0" normalizeH="0" baseline="0" noProof="0" dirty="0" smtClean="0">
                <a:ln>
                  <a:noFill/>
                </a:ln>
                <a:solidFill>
                  <a:schemeClr val="tx1"/>
                </a:solidFill>
                <a:effectLst/>
                <a:uLnTx/>
                <a:uFillTx/>
                <a:latin typeface="+mn-lt"/>
                <a:ea typeface="+mn-ea"/>
                <a:cs typeface="+mn-cs"/>
              </a:rPr>
              <a:t>丢失控制</a:t>
            </a:r>
          </a:p>
          <a:p>
            <a:pPr marL="1371600" lvl="2" indent="-457200">
              <a:spcBef>
                <a:spcPct val="20000"/>
              </a:spcBef>
              <a:buClr>
                <a:srgbClr val="C00000"/>
              </a:buClr>
              <a:buFont typeface="+mj-ea"/>
              <a:buAutoNum type="circleNumDbPlain"/>
            </a:pPr>
            <a:endParaRPr kumimoji="0" lang="zh-CN" altLang="en-US" sz="2800" b="1" i="0" u="none" strike="noStrike" kern="1200" cap="none" spc="0" normalizeH="0" baseline="0" noProof="0" dirty="0" smtClean="0">
              <a:ln>
                <a:noFill/>
              </a:ln>
              <a:solidFill>
                <a:schemeClr val="tx1"/>
              </a:solidFill>
              <a:effectLst/>
              <a:uLnTx/>
              <a:uFillTx/>
              <a:latin typeface="+mn-lt"/>
              <a:ea typeface="+mn-ea"/>
              <a:cs typeface="+mn-cs"/>
            </a:endParaRPr>
          </a:p>
          <a:p>
            <a:pPr marL="1371600" lvl="2" indent="-457200">
              <a:spcBef>
                <a:spcPct val="20000"/>
              </a:spcBef>
              <a:buClr>
                <a:srgbClr val="C00000"/>
              </a:buClr>
              <a:buFont typeface="+mj-ea"/>
              <a:buAutoNum type="circleNumDbPlain"/>
            </a:pPr>
            <a:r>
              <a:rPr kumimoji="0" lang="zh-CN" altLang="en-US" sz="2800" b="1" i="0" u="none" strike="noStrike" kern="1200" cap="none" spc="0" normalizeH="0" baseline="0" noProof="0" dirty="0" smtClean="0">
                <a:ln>
                  <a:noFill/>
                </a:ln>
                <a:solidFill>
                  <a:schemeClr val="tx1"/>
                </a:solidFill>
                <a:effectLst/>
                <a:uLnTx/>
                <a:uFillTx/>
                <a:latin typeface="+mn-lt"/>
                <a:ea typeface="+mn-ea"/>
                <a:cs typeface="+mn-cs"/>
              </a:rPr>
              <a:t>重复控制</a:t>
            </a:r>
          </a:p>
        </p:txBody>
      </p:sp>
    </p:spTree>
  </p:cSld>
  <p:clrMapOvr>
    <a:masterClrMapping/>
  </p:clrMapOvr>
  <p:transition>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14">
                                            <p:txEl>
                                              <p:pRg st="2" end="2"/>
                                            </p:txEl>
                                          </p:spTgt>
                                        </p:tgtEl>
                                        <p:attrNameLst>
                                          <p:attrName>style.visibility</p:attrName>
                                        </p:attrNameLst>
                                      </p:cBhvr>
                                      <p:to>
                                        <p:strVal val="visible"/>
                                      </p:to>
                                    </p:set>
                                    <p:anim calcmode="lin" valueType="num">
                                      <p:cBhvr additive="base">
                                        <p:cTn id="7" dur="500" fill="hold"/>
                                        <p:tgtEl>
                                          <p:spTgt spid="14">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4">
                                            <p:txEl>
                                              <p:pRg st="2" end="2"/>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14">
                                            <p:txEl>
                                              <p:pRg st="4" end="4"/>
                                            </p:txEl>
                                          </p:spTgt>
                                        </p:tgtEl>
                                        <p:attrNameLst>
                                          <p:attrName>style.visibility</p:attrName>
                                        </p:attrNameLst>
                                      </p:cBhvr>
                                      <p:to>
                                        <p:strVal val="visible"/>
                                      </p:to>
                                    </p:set>
                                    <p:anim calcmode="lin" valueType="num">
                                      <p:cBhvr additive="base">
                                        <p:cTn id="12" dur="500" fill="hold"/>
                                        <p:tgtEl>
                                          <p:spTgt spid="14">
                                            <p:txEl>
                                              <p:pRg st="4" end="4"/>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14">
                                            <p:txEl>
                                              <p:pRg st="4" end="4"/>
                                            </p:txEl>
                                          </p:spTgt>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nodeType="afterEffect">
                                  <p:stCondLst>
                                    <p:cond delay="0"/>
                                  </p:stCondLst>
                                  <p:childTnLst>
                                    <p:set>
                                      <p:cBhvr>
                                        <p:cTn id="16" dur="1" fill="hold">
                                          <p:stCondLst>
                                            <p:cond delay="0"/>
                                          </p:stCondLst>
                                        </p:cTn>
                                        <p:tgtEl>
                                          <p:spTgt spid="14">
                                            <p:txEl>
                                              <p:pRg st="6" end="6"/>
                                            </p:txEl>
                                          </p:spTgt>
                                        </p:tgtEl>
                                        <p:attrNameLst>
                                          <p:attrName>style.visibility</p:attrName>
                                        </p:attrNameLst>
                                      </p:cBhvr>
                                      <p:to>
                                        <p:strVal val="visible"/>
                                      </p:to>
                                    </p:set>
                                    <p:anim calcmode="lin" valueType="num">
                                      <p:cBhvr additive="base">
                                        <p:cTn id="17" dur="500" fill="hold"/>
                                        <p:tgtEl>
                                          <p:spTgt spid="14">
                                            <p:txEl>
                                              <p:pRg st="6" end="6"/>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4">
                                            <p:txEl>
                                              <p:pRg st="6" end="6"/>
                                            </p:txEl>
                                          </p:spTgt>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nodeType="afterEffect">
                                  <p:stCondLst>
                                    <p:cond delay="0"/>
                                  </p:stCondLst>
                                  <p:childTnLst>
                                    <p:set>
                                      <p:cBhvr>
                                        <p:cTn id="21" dur="1" fill="hold">
                                          <p:stCondLst>
                                            <p:cond delay="0"/>
                                          </p:stCondLst>
                                        </p:cTn>
                                        <p:tgtEl>
                                          <p:spTgt spid="14">
                                            <p:txEl>
                                              <p:pRg st="8" end="8"/>
                                            </p:txEl>
                                          </p:spTgt>
                                        </p:tgtEl>
                                        <p:attrNameLst>
                                          <p:attrName>style.visibility</p:attrName>
                                        </p:attrNameLst>
                                      </p:cBhvr>
                                      <p:to>
                                        <p:strVal val="visible"/>
                                      </p:to>
                                    </p:set>
                                    <p:anim calcmode="lin" valueType="num">
                                      <p:cBhvr additive="base">
                                        <p:cTn id="22" dur="500" fill="hold"/>
                                        <p:tgtEl>
                                          <p:spTgt spid="14">
                                            <p:txEl>
                                              <p:pRg st="8" end="8"/>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14">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Rot="1" noChangeArrowheads="1"/>
          </p:cNvSpPr>
          <p:nvPr>
            <p:ph type="title"/>
          </p:nvPr>
        </p:nvSpPr>
        <p:spPr>
          <a:xfrm>
            <a:off x="467544" y="404664"/>
            <a:ext cx="8229600" cy="868958"/>
          </a:xfrm>
        </p:spPr>
        <p:txBody>
          <a:bodyPr>
            <a:normAutofit/>
          </a:bodyPr>
          <a:lstStyle/>
          <a:p>
            <a:r>
              <a:rPr lang="en-US" altLang="zh-CN" sz="3600" b="1" dirty="0" smtClean="0">
                <a:solidFill>
                  <a:srgbClr val="C00000"/>
                </a:solidFill>
                <a:latin typeface="隶书" pitchFamily="49" charset="-122"/>
                <a:ea typeface="隶书" pitchFamily="49" charset="-122"/>
                <a:cs typeface="+mn-cs"/>
              </a:rPr>
              <a:t>6.2.3  </a:t>
            </a:r>
            <a:r>
              <a:rPr lang="zh-CN" altLang="en-US" sz="3600" b="1" dirty="0" smtClean="0">
                <a:solidFill>
                  <a:srgbClr val="C00000"/>
                </a:solidFill>
                <a:latin typeface="隶书" pitchFamily="49" charset="-122"/>
                <a:ea typeface="隶书" pitchFamily="49" charset="-122"/>
                <a:cs typeface="+mn-cs"/>
              </a:rPr>
              <a:t>可靠传输</a:t>
            </a:r>
          </a:p>
        </p:txBody>
      </p:sp>
      <p:sp>
        <p:nvSpPr>
          <p:cNvPr id="10243" name="Rectangle 3"/>
          <p:cNvSpPr>
            <a:spLocks noGrp="1" noRot="1" noChangeArrowheads="1"/>
          </p:cNvSpPr>
          <p:nvPr>
            <p:ph type="body" idx="1"/>
          </p:nvPr>
        </p:nvSpPr>
        <p:spPr>
          <a:xfrm>
            <a:off x="467544" y="1556792"/>
            <a:ext cx="8353425" cy="576064"/>
          </a:xfrm>
        </p:spPr>
        <p:txBody>
          <a:bodyPr>
            <a:normAutofit lnSpcReduction="10000"/>
          </a:bodyPr>
          <a:lstStyle/>
          <a:p>
            <a:pPr eaLnBrk="1" hangingPunct="1">
              <a:buNone/>
            </a:pPr>
            <a:r>
              <a:rPr lang="en-US" altLang="zh-CN" b="1" dirty="0" smtClean="0">
                <a:solidFill>
                  <a:srgbClr val="C00000"/>
                </a:solidFill>
              </a:rPr>
              <a:t>①</a:t>
            </a:r>
            <a:r>
              <a:rPr lang="zh-CN" altLang="en-US" b="1" dirty="0" smtClean="0">
                <a:solidFill>
                  <a:srgbClr val="C00000"/>
                </a:solidFill>
              </a:rPr>
              <a:t>差错控制</a:t>
            </a:r>
          </a:p>
        </p:txBody>
      </p:sp>
      <p:pic>
        <p:nvPicPr>
          <p:cNvPr id="10244" name="Picture 4"/>
          <p:cNvPicPr>
            <a:picLocks noChangeAspect="1" noChangeArrowheads="1"/>
          </p:cNvPicPr>
          <p:nvPr/>
        </p:nvPicPr>
        <p:blipFill>
          <a:blip r:embed="rId2" cstate="print"/>
          <a:srcRect/>
          <a:stretch>
            <a:fillRect/>
          </a:stretch>
        </p:blipFill>
        <p:spPr bwMode="auto">
          <a:xfrm>
            <a:off x="971600" y="1988840"/>
            <a:ext cx="7561262" cy="4321175"/>
          </a:xfrm>
          <a:prstGeom prst="rect">
            <a:avLst/>
          </a:prstGeom>
          <a:noFill/>
          <a:ln w="9525">
            <a:noFill/>
            <a:miter lim="800000"/>
            <a:headEnd/>
            <a:tailEnd/>
          </a:ln>
        </p:spPr>
      </p:pic>
      <p:pic>
        <p:nvPicPr>
          <p:cNvPr id="5" name="Picture 4" descr="http://t1.baidu.com/it/u=4224630567,3636551719&amp;fm=21&amp;gp=0.jpg"/>
          <p:cNvPicPr>
            <a:picLocks noChangeAspect="1" noChangeArrowheads="1"/>
          </p:cNvPicPr>
          <p:nvPr/>
        </p:nvPicPr>
        <p:blipFill>
          <a:blip r:embed="rId3" cstate="print"/>
          <a:srcRect/>
          <a:stretch>
            <a:fillRect/>
          </a:stretch>
        </p:blipFill>
        <p:spPr bwMode="auto">
          <a:xfrm>
            <a:off x="0" y="0"/>
            <a:ext cx="1907704" cy="408794"/>
          </a:xfrm>
          <a:prstGeom prst="rect">
            <a:avLst/>
          </a:prstGeom>
          <a:noFill/>
        </p:spPr>
      </p:pic>
      <p:grpSp>
        <p:nvGrpSpPr>
          <p:cNvPr id="6" name="组合 14"/>
          <p:cNvGrpSpPr/>
          <p:nvPr/>
        </p:nvGrpSpPr>
        <p:grpSpPr>
          <a:xfrm>
            <a:off x="4874346" y="0"/>
            <a:ext cx="4269654" cy="430887"/>
            <a:chOff x="4874346" y="0"/>
            <a:chExt cx="4269654" cy="430887"/>
          </a:xfrm>
        </p:grpSpPr>
        <p:sp>
          <p:nvSpPr>
            <p:cNvPr id="7" name="TextBox 6"/>
            <p:cNvSpPr txBox="1"/>
            <p:nvPr/>
          </p:nvSpPr>
          <p:spPr>
            <a:xfrm>
              <a:off x="4874346" y="0"/>
              <a:ext cx="4269654" cy="430887"/>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0" scaled="1"/>
              <a:tileRect/>
            </a:gradFill>
            <a:effectLst>
              <a:innerShdw blurRad="63500" dist="50800" dir="5400000">
                <a:prstClr val="black">
                  <a:alpha val="50000"/>
                </a:prstClr>
              </a:innerShdw>
              <a:softEdge rad="127000"/>
            </a:effectLst>
          </p:spPr>
          <p:style>
            <a:lnRef idx="0">
              <a:scrgbClr r="0" g="0" b="0"/>
            </a:lnRef>
            <a:fillRef idx="1001">
              <a:schemeClr val="lt2"/>
            </a:fillRef>
            <a:effectRef idx="0">
              <a:scrgbClr r="0" g="0" b="0"/>
            </a:effectRef>
            <a:fontRef idx="major"/>
          </p:style>
          <p:txBody>
            <a:bodyPr wrap="square" rtlCol="0">
              <a:spAutoFit/>
            </a:bodyPr>
            <a:lstStyle/>
            <a:p>
              <a:pPr algn="r"/>
              <a:r>
                <a:rPr lang="en-US" altLang="zh-CN" sz="1100" b="1" dirty="0" smtClean="0">
                  <a:solidFill>
                    <a:schemeClr val="tx2">
                      <a:lumMod val="60000"/>
                      <a:lumOff val="40000"/>
                    </a:schemeClr>
                  </a:solidFill>
                </a:rPr>
                <a:t>College of Computer Science and Technology</a:t>
              </a:r>
            </a:p>
            <a:p>
              <a:pPr algn="r"/>
              <a:r>
                <a:rPr lang="zh-CN" altLang="en-US" sz="1100" b="1" dirty="0" smtClean="0">
                  <a:solidFill>
                    <a:schemeClr val="tx2">
                      <a:lumMod val="60000"/>
                      <a:lumOff val="40000"/>
                    </a:schemeClr>
                  </a:solidFill>
                </a:rPr>
                <a:t>                                    计算机科学</a:t>
              </a:r>
              <a:r>
                <a:rPr lang="zh-CN" altLang="en-US" sz="1100" b="1" dirty="0">
                  <a:solidFill>
                    <a:schemeClr val="tx2">
                      <a:lumMod val="60000"/>
                      <a:lumOff val="40000"/>
                    </a:schemeClr>
                  </a:solidFill>
                </a:rPr>
                <a:t>与</a:t>
              </a:r>
              <a:r>
                <a:rPr lang="zh-CN" altLang="en-US" sz="1100" b="1" dirty="0" smtClean="0">
                  <a:solidFill>
                    <a:schemeClr val="tx2">
                      <a:lumMod val="60000"/>
                      <a:lumOff val="40000"/>
                    </a:schemeClr>
                  </a:solidFill>
                </a:rPr>
                <a:t>技术学院</a:t>
              </a:r>
              <a:endParaRPr lang="zh-CN" altLang="en-US" sz="1100" b="1" dirty="0">
                <a:solidFill>
                  <a:schemeClr val="tx2">
                    <a:lumMod val="60000"/>
                    <a:lumOff val="40000"/>
                  </a:schemeClr>
                </a:solidFill>
              </a:endParaRPr>
            </a:p>
          </p:txBody>
        </p:sp>
        <p:cxnSp>
          <p:nvCxnSpPr>
            <p:cNvPr id="8" name="直接连接符 7"/>
            <p:cNvCxnSpPr/>
            <p:nvPr/>
          </p:nvCxnSpPr>
          <p:spPr>
            <a:xfrm>
              <a:off x="6588224" y="332656"/>
              <a:ext cx="100811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9" name="直接连接符 9"/>
          <p:cNvCxnSpPr/>
          <p:nvPr/>
        </p:nvCxnSpPr>
        <p:spPr>
          <a:xfrm>
            <a:off x="323528" y="1268760"/>
            <a:ext cx="8820472" cy="0"/>
          </a:xfrm>
          <a:prstGeom prst="line">
            <a:avLst/>
          </a:prstGeom>
          <a:ln>
            <a:gradFill flip="none" rotWithShape="1">
              <a:gsLst>
                <a:gs pos="0">
                  <a:srgbClr val="FFF200"/>
                </a:gs>
                <a:gs pos="45000">
                  <a:srgbClr val="FF7A00"/>
                </a:gs>
                <a:gs pos="70000">
                  <a:srgbClr val="FF0300"/>
                </a:gs>
                <a:gs pos="100000">
                  <a:srgbClr val="4D0808"/>
                </a:gs>
              </a:gsLst>
              <a:lin ang="10800000" scaled="1"/>
              <a:tileRect/>
            </a:gradFill>
          </a:ln>
        </p:spPr>
        <p:style>
          <a:lnRef idx="3">
            <a:schemeClr val="accent2"/>
          </a:lnRef>
          <a:fillRef idx="0">
            <a:schemeClr val="accent2"/>
          </a:fillRef>
          <a:effectRef idx="2">
            <a:schemeClr val="accent2"/>
          </a:effectRef>
          <a:fontRef idx="minor">
            <a:schemeClr val="tx1"/>
          </a:fontRef>
        </p:style>
      </p:cxnSp>
      <p:cxnSp>
        <p:nvCxnSpPr>
          <p:cNvPr id="10" name="直接连接符 10"/>
          <p:cNvCxnSpPr/>
          <p:nvPr/>
        </p:nvCxnSpPr>
        <p:spPr>
          <a:xfrm>
            <a:off x="5148064" y="548680"/>
            <a:ext cx="3995936" cy="0"/>
          </a:xfrm>
          <a:prstGeom prst="line">
            <a:avLst/>
          </a:prstGeom>
          <a:ln>
            <a:gradFill flip="none" rotWithShape="1">
              <a:gsLst>
                <a:gs pos="0">
                  <a:srgbClr val="FFF200"/>
                </a:gs>
                <a:gs pos="45000">
                  <a:srgbClr val="FF7A00"/>
                </a:gs>
                <a:gs pos="70000">
                  <a:srgbClr val="FF0300"/>
                </a:gs>
                <a:gs pos="100000">
                  <a:srgbClr val="4D0808"/>
                </a:gs>
              </a:gsLst>
              <a:lin ang="0" scaled="1"/>
              <a:tileRect/>
            </a:gradFill>
          </a:ln>
        </p:spPr>
        <p:style>
          <a:lnRef idx="3">
            <a:schemeClr val="accent2"/>
          </a:lnRef>
          <a:fillRef idx="0">
            <a:schemeClr val="accent2"/>
          </a:fillRef>
          <a:effectRef idx="2">
            <a:schemeClr val="accent2"/>
          </a:effectRef>
          <a:fontRef idx="minor">
            <a:schemeClr val="tx1"/>
          </a:fontRef>
        </p:style>
      </p:cxnSp>
      <p:sp>
        <p:nvSpPr>
          <p:cNvPr id="11"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zh-CN" altLang="en-US" sz="1400" b="1" dirty="0"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sp>
        <p:nvSpPr>
          <p:cNvPr id="12" name="灯片编号占位符 4"/>
          <p:cNvSpPr txBox="1">
            <a:spLocks/>
          </p:cNvSpPr>
          <p:nvPr/>
        </p:nvSpPr>
        <p:spPr>
          <a:xfrm>
            <a:off x="6804248"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D339703-453D-4507-B371-656EE53F18C4}" type="slidenum">
              <a:rPr kumimoji="0" lang="zh-CN" altLang="en-US" sz="1200" b="0" i="0" u="none" strike="noStrike" kern="1200" cap="none" spc="0" normalizeH="0" baseline="0" noProof="0" smtClean="0">
                <a:ln>
                  <a:noFill/>
                </a:ln>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zh-CN" altLang="en-US" sz="1200" b="0" i="0" u="none" strike="noStrike" kern="1200" cap="none" spc="0" normalizeH="0" baseline="0" noProof="0" dirty="0">
              <a:ln>
                <a:noFill/>
              </a:ln>
              <a:effectLst/>
              <a:uLnTx/>
              <a:uFillTx/>
              <a:latin typeface="+mn-lt"/>
              <a:ea typeface="+mn-ea"/>
              <a:cs typeface="+mn-cs"/>
            </a:endParaRPr>
          </a:p>
        </p:txBody>
      </p:sp>
    </p:spTree>
  </p:cSld>
  <p:clrMapOvr>
    <a:masterClrMapping/>
  </p:clrMapOvr>
  <p:transition>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10244"/>
                                        </p:tgtEl>
                                        <p:attrNameLst>
                                          <p:attrName>style.visibility</p:attrName>
                                        </p:attrNameLst>
                                      </p:cBhvr>
                                      <p:to>
                                        <p:strVal val="visible"/>
                                      </p:to>
                                    </p:set>
                                    <p:anim calcmode="lin" valueType="num">
                                      <p:cBhvr additive="base">
                                        <p:cTn id="7" dur="500" fill="hold"/>
                                        <p:tgtEl>
                                          <p:spTgt spid="10244"/>
                                        </p:tgtEl>
                                        <p:attrNameLst>
                                          <p:attrName>ppt_x</p:attrName>
                                        </p:attrNameLst>
                                      </p:cBhvr>
                                      <p:tavLst>
                                        <p:tav tm="0">
                                          <p:val>
                                            <p:strVal val="#ppt_x"/>
                                          </p:val>
                                        </p:tav>
                                        <p:tav tm="100000">
                                          <p:val>
                                            <p:strVal val="#ppt_x"/>
                                          </p:val>
                                        </p:tav>
                                      </p:tavLst>
                                    </p:anim>
                                    <p:anim calcmode="lin" valueType="num">
                                      <p:cBhvr additive="base">
                                        <p:cTn id="8" dur="500" fill="hold"/>
                                        <p:tgtEl>
                                          <p:spTgt spid="1024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3"/>
          <p:cNvSpPr>
            <a:spLocks noGrp="1" noRot="1" noChangeArrowheads="1"/>
          </p:cNvSpPr>
          <p:nvPr>
            <p:ph type="body" idx="1"/>
          </p:nvPr>
        </p:nvSpPr>
        <p:spPr>
          <a:xfrm>
            <a:off x="539552" y="1124744"/>
            <a:ext cx="8229600" cy="676672"/>
          </a:xfrm>
        </p:spPr>
        <p:txBody>
          <a:bodyPr>
            <a:normAutofit/>
          </a:bodyPr>
          <a:lstStyle/>
          <a:p>
            <a:pPr algn="ctr" eaLnBrk="1" hangingPunct="1">
              <a:buNone/>
            </a:pPr>
            <a:r>
              <a:rPr lang="en-US" altLang="zh-CN" sz="2800" b="1" dirty="0" smtClean="0">
                <a:solidFill>
                  <a:srgbClr val="C00000"/>
                </a:solidFill>
              </a:rPr>
              <a:t>②</a:t>
            </a:r>
            <a:r>
              <a:rPr lang="zh-CN" altLang="en-US" sz="2800" b="1" dirty="0" smtClean="0">
                <a:solidFill>
                  <a:srgbClr val="C00000"/>
                </a:solidFill>
              </a:rPr>
              <a:t>次序控制：分段和组合</a:t>
            </a:r>
            <a:r>
              <a:rPr lang="zh-CN" altLang="en-US" sz="2800" dirty="0" smtClean="0">
                <a:solidFill>
                  <a:srgbClr val="C00000"/>
                </a:solidFill>
              </a:rPr>
              <a:t> </a:t>
            </a:r>
            <a:endParaRPr lang="zh-CN" altLang="en-US" sz="2800" b="1" dirty="0" smtClean="0">
              <a:solidFill>
                <a:srgbClr val="C00000"/>
              </a:solidFill>
            </a:endParaRPr>
          </a:p>
          <a:p>
            <a:pPr eaLnBrk="1" hangingPunct="1"/>
            <a:endParaRPr lang="zh-CN" altLang="en-US" b="1" dirty="0" smtClean="0"/>
          </a:p>
          <a:p>
            <a:pPr eaLnBrk="1" hangingPunct="1"/>
            <a:endParaRPr lang="en-US" altLang="zh-CN" dirty="0" smtClean="0"/>
          </a:p>
        </p:txBody>
      </p:sp>
      <p:pic>
        <p:nvPicPr>
          <p:cNvPr id="3" name="Picture 4" descr="http://t1.baidu.com/it/u=4224630567,3636551719&amp;fm=21&amp;gp=0.jpg"/>
          <p:cNvPicPr>
            <a:picLocks noChangeAspect="1" noChangeArrowheads="1"/>
          </p:cNvPicPr>
          <p:nvPr/>
        </p:nvPicPr>
        <p:blipFill>
          <a:blip r:embed="rId2" cstate="print"/>
          <a:srcRect/>
          <a:stretch>
            <a:fillRect/>
          </a:stretch>
        </p:blipFill>
        <p:spPr bwMode="auto">
          <a:xfrm>
            <a:off x="0" y="0"/>
            <a:ext cx="1907704" cy="408794"/>
          </a:xfrm>
          <a:prstGeom prst="rect">
            <a:avLst/>
          </a:prstGeom>
          <a:noFill/>
        </p:spPr>
      </p:pic>
      <p:grpSp>
        <p:nvGrpSpPr>
          <p:cNvPr id="4" name="组合 14"/>
          <p:cNvGrpSpPr/>
          <p:nvPr/>
        </p:nvGrpSpPr>
        <p:grpSpPr>
          <a:xfrm>
            <a:off x="4874346" y="0"/>
            <a:ext cx="4269654" cy="430887"/>
            <a:chOff x="4874346" y="0"/>
            <a:chExt cx="4269654" cy="430887"/>
          </a:xfrm>
        </p:grpSpPr>
        <p:sp>
          <p:nvSpPr>
            <p:cNvPr id="5" name="TextBox 4"/>
            <p:cNvSpPr txBox="1"/>
            <p:nvPr/>
          </p:nvSpPr>
          <p:spPr>
            <a:xfrm>
              <a:off x="4874346" y="0"/>
              <a:ext cx="4269654" cy="430887"/>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0" scaled="1"/>
              <a:tileRect/>
            </a:gradFill>
            <a:effectLst>
              <a:innerShdw blurRad="63500" dist="50800" dir="5400000">
                <a:prstClr val="black">
                  <a:alpha val="50000"/>
                </a:prstClr>
              </a:innerShdw>
              <a:softEdge rad="127000"/>
            </a:effectLst>
          </p:spPr>
          <p:style>
            <a:lnRef idx="0">
              <a:scrgbClr r="0" g="0" b="0"/>
            </a:lnRef>
            <a:fillRef idx="1001">
              <a:schemeClr val="lt2"/>
            </a:fillRef>
            <a:effectRef idx="0">
              <a:scrgbClr r="0" g="0" b="0"/>
            </a:effectRef>
            <a:fontRef idx="major"/>
          </p:style>
          <p:txBody>
            <a:bodyPr wrap="square" rtlCol="0">
              <a:spAutoFit/>
            </a:bodyPr>
            <a:lstStyle/>
            <a:p>
              <a:pPr algn="r"/>
              <a:r>
                <a:rPr lang="en-US" altLang="zh-CN" sz="1100" b="1" dirty="0" smtClean="0">
                  <a:solidFill>
                    <a:schemeClr val="tx2">
                      <a:lumMod val="60000"/>
                      <a:lumOff val="40000"/>
                    </a:schemeClr>
                  </a:solidFill>
                </a:rPr>
                <a:t>College of Computer Science and Technology</a:t>
              </a:r>
            </a:p>
            <a:p>
              <a:pPr algn="r"/>
              <a:r>
                <a:rPr lang="zh-CN" altLang="en-US" sz="1100" b="1" dirty="0" smtClean="0">
                  <a:solidFill>
                    <a:schemeClr val="tx2">
                      <a:lumMod val="60000"/>
                      <a:lumOff val="40000"/>
                    </a:schemeClr>
                  </a:solidFill>
                </a:rPr>
                <a:t>                                    计算机科学</a:t>
              </a:r>
              <a:r>
                <a:rPr lang="zh-CN" altLang="en-US" sz="1100" b="1" dirty="0">
                  <a:solidFill>
                    <a:schemeClr val="tx2">
                      <a:lumMod val="60000"/>
                      <a:lumOff val="40000"/>
                    </a:schemeClr>
                  </a:solidFill>
                </a:rPr>
                <a:t>与</a:t>
              </a:r>
              <a:r>
                <a:rPr lang="zh-CN" altLang="en-US" sz="1100" b="1" dirty="0" smtClean="0">
                  <a:solidFill>
                    <a:schemeClr val="tx2">
                      <a:lumMod val="60000"/>
                      <a:lumOff val="40000"/>
                    </a:schemeClr>
                  </a:solidFill>
                </a:rPr>
                <a:t>技术学院</a:t>
              </a:r>
              <a:endParaRPr lang="zh-CN" altLang="en-US" sz="1100" b="1" dirty="0">
                <a:solidFill>
                  <a:schemeClr val="tx2">
                    <a:lumMod val="60000"/>
                    <a:lumOff val="40000"/>
                  </a:schemeClr>
                </a:solidFill>
              </a:endParaRPr>
            </a:p>
          </p:txBody>
        </p:sp>
        <p:cxnSp>
          <p:nvCxnSpPr>
            <p:cNvPr id="6" name="直接连接符 7"/>
            <p:cNvCxnSpPr/>
            <p:nvPr/>
          </p:nvCxnSpPr>
          <p:spPr>
            <a:xfrm>
              <a:off x="6588224" y="332656"/>
              <a:ext cx="100811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7" name="直接连接符 9"/>
          <p:cNvCxnSpPr/>
          <p:nvPr/>
        </p:nvCxnSpPr>
        <p:spPr>
          <a:xfrm>
            <a:off x="467544" y="1052736"/>
            <a:ext cx="8820472" cy="0"/>
          </a:xfrm>
          <a:prstGeom prst="line">
            <a:avLst/>
          </a:prstGeom>
          <a:ln>
            <a:gradFill flip="none" rotWithShape="1">
              <a:gsLst>
                <a:gs pos="0">
                  <a:srgbClr val="FFF200"/>
                </a:gs>
                <a:gs pos="45000">
                  <a:srgbClr val="FF7A00"/>
                </a:gs>
                <a:gs pos="70000">
                  <a:srgbClr val="FF0300"/>
                </a:gs>
                <a:gs pos="100000">
                  <a:srgbClr val="4D0808"/>
                </a:gs>
              </a:gsLst>
              <a:lin ang="10800000" scaled="1"/>
              <a:tileRect/>
            </a:gradFill>
          </a:ln>
        </p:spPr>
        <p:style>
          <a:lnRef idx="3">
            <a:schemeClr val="accent2"/>
          </a:lnRef>
          <a:fillRef idx="0">
            <a:schemeClr val="accent2"/>
          </a:fillRef>
          <a:effectRef idx="2">
            <a:schemeClr val="accent2"/>
          </a:effectRef>
          <a:fontRef idx="minor">
            <a:schemeClr val="tx1"/>
          </a:fontRef>
        </p:style>
      </p:cxnSp>
      <p:cxnSp>
        <p:nvCxnSpPr>
          <p:cNvPr id="8" name="直接连接符 10"/>
          <p:cNvCxnSpPr/>
          <p:nvPr/>
        </p:nvCxnSpPr>
        <p:spPr>
          <a:xfrm>
            <a:off x="5148064" y="548680"/>
            <a:ext cx="3995936" cy="0"/>
          </a:xfrm>
          <a:prstGeom prst="line">
            <a:avLst/>
          </a:prstGeom>
          <a:ln>
            <a:gradFill flip="none" rotWithShape="1">
              <a:gsLst>
                <a:gs pos="0">
                  <a:srgbClr val="FFF200"/>
                </a:gs>
                <a:gs pos="45000">
                  <a:srgbClr val="FF7A00"/>
                </a:gs>
                <a:gs pos="70000">
                  <a:srgbClr val="FF0300"/>
                </a:gs>
                <a:gs pos="100000">
                  <a:srgbClr val="4D0808"/>
                </a:gs>
              </a:gsLst>
              <a:lin ang="0" scaled="1"/>
              <a:tileRect/>
            </a:gradFill>
          </a:ln>
        </p:spPr>
        <p:style>
          <a:lnRef idx="3">
            <a:schemeClr val="accent2"/>
          </a:lnRef>
          <a:fillRef idx="0">
            <a:schemeClr val="accent2"/>
          </a:fillRef>
          <a:effectRef idx="2">
            <a:schemeClr val="accent2"/>
          </a:effectRef>
          <a:fontRef idx="minor">
            <a:schemeClr val="tx1"/>
          </a:fontRef>
        </p:style>
      </p:cxnSp>
      <p:sp>
        <p:nvSpPr>
          <p:cNvPr id="9"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zh-CN" altLang="en-US" sz="1400" b="1" dirty="0"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sp>
        <p:nvSpPr>
          <p:cNvPr id="10" name="灯片编号占位符 4"/>
          <p:cNvSpPr txBox="1">
            <a:spLocks/>
          </p:cNvSpPr>
          <p:nvPr/>
        </p:nvSpPr>
        <p:spPr>
          <a:xfrm>
            <a:off x="6804248"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D339703-453D-4507-B371-656EE53F18C4}" type="slidenum">
              <a:rPr kumimoji="0" lang="zh-CN" altLang="en-US" sz="1200" b="0" i="0" u="none" strike="noStrike" kern="1200" cap="none" spc="0" normalizeH="0" baseline="0" noProof="0" smtClean="0">
                <a:ln>
                  <a:noFill/>
                </a:ln>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zh-CN" altLang="en-US" sz="1200" b="0" i="0" u="none" strike="noStrike" kern="1200" cap="none" spc="0" normalizeH="0" baseline="0" noProof="0" dirty="0">
              <a:ln>
                <a:noFill/>
              </a:ln>
              <a:effectLst/>
              <a:uLnTx/>
              <a:uFillTx/>
              <a:latin typeface="+mn-lt"/>
              <a:ea typeface="+mn-ea"/>
              <a:cs typeface="+mn-cs"/>
            </a:endParaRPr>
          </a:p>
        </p:txBody>
      </p:sp>
      <p:sp>
        <p:nvSpPr>
          <p:cNvPr id="11" name="Rectangle 2"/>
          <p:cNvSpPr>
            <a:spLocks noGrp="1" noRot="1" noChangeArrowheads="1"/>
          </p:cNvSpPr>
          <p:nvPr>
            <p:ph type="title"/>
          </p:nvPr>
        </p:nvSpPr>
        <p:spPr>
          <a:xfrm>
            <a:off x="539552" y="260648"/>
            <a:ext cx="8229600" cy="868958"/>
          </a:xfrm>
        </p:spPr>
        <p:txBody>
          <a:bodyPr>
            <a:normAutofit/>
          </a:bodyPr>
          <a:lstStyle/>
          <a:p>
            <a:r>
              <a:rPr lang="en-US" altLang="zh-CN" sz="3600" b="1" dirty="0" smtClean="0">
                <a:solidFill>
                  <a:srgbClr val="C00000"/>
                </a:solidFill>
                <a:latin typeface="隶书" pitchFamily="49" charset="-122"/>
                <a:ea typeface="隶书" pitchFamily="49" charset="-122"/>
                <a:cs typeface="+mn-cs"/>
              </a:rPr>
              <a:t>6.2.3  </a:t>
            </a:r>
            <a:r>
              <a:rPr lang="zh-CN" altLang="en-US" sz="3600" b="1" dirty="0" smtClean="0">
                <a:solidFill>
                  <a:srgbClr val="C00000"/>
                </a:solidFill>
                <a:latin typeface="隶书" pitchFamily="49" charset="-122"/>
                <a:ea typeface="隶书" pitchFamily="49" charset="-122"/>
                <a:cs typeface="+mn-cs"/>
              </a:rPr>
              <a:t>可靠传输</a:t>
            </a:r>
          </a:p>
        </p:txBody>
      </p:sp>
      <p:pic>
        <p:nvPicPr>
          <p:cNvPr id="12" name="Picture 4"/>
          <p:cNvPicPr>
            <a:picLocks noChangeAspect="1" noChangeArrowheads="1"/>
          </p:cNvPicPr>
          <p:nvPr/>
        </p:nvPicPr>
        <p:blipFill>
          <a:blip r:embed="rId3" cstate="print"/>
          <a:srcRect/>
          <a:stretch>
            <a:fillRect/>
          </a:stretch>
        </p:blipFill>
        <p:spPr>
          <a:xfrm>
            <a:off x="1115616" y="1556792"/>
            <a:ext cx="7632700" cy="4751933"/>
          </a:xfrm>
          <a:prstGeom prst="rect">
            <a:avLst/>
          </a:prstGeom>
          <a:noFill/>
        </p:spPr>
      </p:pic>
    </p:spTree>
  </p:cSld>
  <p:clrMapOvr>
    <a:masterClrMapping/>
  </p:clrMapOvr>
  <p:transition>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3"/>
          <p:cNvSpPr>
            <a:spLocks noGrp="1" noRot="1" noChangeArrowheads="1"/>
          </p:cNvSpPr>
          <p:nvPr>
            <p:ph type="body" idx="1"/>
          </p:nvPr>
        </p:nvSpPr>
        <p:spPr>
          <a:xfrm>
            <a:off x="539552" y="1124744"/>
            <a:ext cx="8229600" cy="676672"/>
          </a:xfrm>
        </p:spPr>
        <p:txBody>
          <a:bodyPr>
            <a:normAutofit/>
          </a:bodyPr>
          <a:lstStyle/>
          <a:p>
            <a:pPr algn="ctr" eaLnBrk="1" hangingPunct="1">
              <a:buNone/>
            </a:pPr>
            <a:r>
              <a:rPr lang="en-US" altLang="zh-CN" sz="2800" b="1" dirty="0" smtClean="0">
                <a:solidFill>
                  <a:srgbClr val="C00000"/>
                </a:solidFill>
              </a:rPr>
              <a:t>②</a:t>
            </a:r>
            <a:r>
              <a:rPr lang="zh-CN" altLang="en-US" sz="2800" b="1" dirty="0" smtClean="0">
                <a:solidFill>
                  <a:srgbClr val="C00000"/>
                </a:solidFill>
              </a:rPr>
              <a:t>次序控制：连接和分割</a:t>
            </a:r>
            <a:r>
              <a:rPr lang="zh-CN" altLang="en-US" sz="2800" dirty="0" smtClean="0">
                <a:solidFill>
                  <a:srgbClr val="C00000"/>
                </a:solidFill>
              </a:rPr>
              <a:t> </a:t>
            </a:r>
            <a:endParaRPr lang="zh-CN" altLang="en-US" sz="2800" b="1" dirty="0" smtClean="0">
              <a:solidFill>
                <a:srgbClr val="C00000"/>
              </a:solidFill>
            </a:endParaRPr>
          </a:p>
          <a:p>
            <a:pPr eaLnBrk="1" hangingPunct="1"/>
            <a:endParaRPr lang="zh-CN" altLang="en-US" b="1" dirty="0" smtClean="0"/>
          </a:p>
          <a:p>
            <a:pPr eaLnBrk="1" hangingPunct="1"/>
            <a:endParaRPr lang="en-US" altLang="zh-CN" dirty="0" smtClean="0"/>
          </a:p>
        </p:txBody>
      </p:sp>
      <p:pic>
        <p:nvPicPr>
          <p:cNvPr id="3" name="Picture 4" descr="http://t1.baidu.com/it/u=4224630567,3636551719&amp;fm=21&amp;gp=0.jpg"/>
          <p:cNvPicPr>
            <a:picLocks noChangeAspect="1" noChangeArrowheads="1"/>
          </p:cNvPicPr>
          <p:nvPr/>
        </p:nvPicPr>
        <p:blipFill>
          <a:blip r:embed="rId2" cstate="print"/>
          <a:srcRect/>
          <a:stretch>
            <a:fillRect/>
          </a:stretch>
        </p:blipFill>
        <p:spPr bwMode="auto">
          <a:xfrm>
            <a:off x="0" y="0"/>
            <a:ext cx="1907704" cy="408794"/>
          </a:xfrm>
          <a:prstGeom prst="rect">
            <a:avLst/>
          </a:prstGeom>
          <a:noFill/>
        </p:spPr>
      </p:pic>
      <p:grpSp>
        <p:nvGrpSpPr>
          <p:cNvPr id="2" name="组合 14"/>
          <p:cNvGrpSpPr/>
          <p:nvPr/>
        </p:nvGrpSpPr>
        <p:grpSpPr>
          <a:xfrm>
            <a:off x="4874346" y="0"/>
            <a:ext cx="4269654" cy="430887"/>
            <a:chOff x="4874346" y="0"/>
            <a:chExt cx="4269654" cy="430887"/>
          </a:xfrm>
        </p:grpSpPr>
        <p:sp>
          <p:nvSpPr>
            <p:cNvPr id="5" name="TextBox 4"/>
            <p:cNvSpPr txBox="1"/>
            <p:nvPr/>
          </p:nvSpPr>
          <p:spPr>
            <a:xfrm>
              <a:off x="4874346" y="0"/>
              <a:ext cx="4269654" cy="430887"/>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0" scaled="1"/>
              <a:tileRect/>
            </a:gradFill>
            <a:effectLst>
              <a:innerShdw blurRad="63500" dist="50800" dir="5400000">
                <a:prstClr val="black">
                  <a:alpha val="50000"/>
                </a:prstClr>
              </a:innerShdw>
              <a:softEdge rad="127000"/>
            </a:effectLst>
          </p:spPr>
          <p:style>
            <a:lnRef idx="0">
              <a:scrgbClr r="0" g="0" b="0"/>
            </a:lnRef>
            <a:fillRef idx="1001">
              <a:schemeClr val="lt2"/>
            </a:fillRef>
            <a:effectRef idx="0">
              <a:scrgbClr r="0" g="0" b="0"/>
            </a:effectRef>
            <a:fontRef idx="major"/>
          </p:style>
          <p:txBody>
            <a:bodyPr wrap="square" rtlCol="0">
              <a:spAutoFit/>
            </a:bodyPr>
            <a:lstStyle/>
            <a:p>
              <a:pPr algn="r"/>
              <a:r>
                <a:rPr lang="en-US" altLang="zh-CN" sz="1100" b="1" dirty="0" smtClean="0">
                  <a:solidFill>
                    <a:schemeClr val="tx2">
                      <a:lumMod val="60000"/>
                      <a:lumOff val="40000"/>
                    </a:schemeClr>
                  </a:solidFill>
                </a:rPr>
                <a:t>College of Computer Science and Technology</a:t>
              </a:r>
            </a:p>
            <a:p>
              <a:pPr algn="r"/>
              <a:r>
                <a:rPr lang="zh-CN" altLang="en-US" sz="1100" b="1" dirty="0" smtClean="0">
                  <a:solidFill>
                    <a:schemeClr val="tx2">
                      <a:lumMod val="60000"/>
                      <a:lumOff val="40000"/>
                    </a:schemeClr>
                  </a:solidFill>
                </a:rPr>
                <a:t>                                    计算机科学</a:t>
              </a:r>
              <a:r>
                <a:rPr lang="zh-CN" altLang="en-US" sz="1100" b="1" dirty="0">
                  <a:solidFill>
                    <a:schemeClr val="tx2">
                      <a:lumMod val="60000"/>
                      <a:lumOff val="40000"/>
                    </a:schemeClr>
                  </a:solidFill>
                </a:rPr>
                <a:t>与</a:t>
              </a:r>
              <a:r>
                <a:rPr lang="zh-CN" altLang="en-US" sz="1100" b="1" dirty="0" smtClean="0">
                  <a:solidFill>
                    <a:schemeClr val="tx2">
                      <a:lumMod val="60000"/>
                      <a:lumOff val="40000"/>
                    </a:schemeClr>
                  </a:solidFill>
                </a:rPr>
                <a:t>技术学院</a:t>
              </a:r>
              <a:endParaRPr lang="zh-CN" altLang="en-US" sz="1100" b="1" dirty="0">
                <a:solidFill>
                  <a:schemeClr val="tx2">
                    <a:lumMod val="60000"/>
                    <a:lumOff val="40000"/>
                  </a:schemeClr>
                </a:solidFill>
              </a:endParaRPr>
            </a:p>
          </p:txBody>
        </p:sp>
        <p:cxnSp>
          <p:nvCxnSpPr>
            <p:cNvPr id="6" name="直接连接符 7"/>
            <p:cNvCxnSpPr/>
            <p:nvPr/>
          </p:nvCxnSpPr>
          <p:spPr>
            <a:xfrm>
              <a:off x="6588224" y="332656"/>
              <a:ext cx="100811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7" name="直接连接符 9"/>
          <p:cNvCxnSpPr/>
          <p:nvPr/>
        </p:nvCxnSpPr>
        <p:spPr>
          <a:xfrm>
            <a:off x="467544" y="1052736"/>
            <a:ext cx="8820472" cy="0"/>
          </a:xfrm>
          <a:prstGeom prst="line">
            <a:avLst/>
          </a:prstGeom>
          <a:ln>
            <a:gradFill flip="none" rotWithShape="1">
              <a:gsLst>
                <a:gs pos="0">
                  <a:srgbClr val="FFF200"/>
                </a:gs>
                <a:gs pos="45000">
                  <a:srgbClr val="FF7A00"/>
                </a:gs>
                <a:gs pos="70000">
                  <a:srgbClr val="FF0300"/>
                </a:gs>
                <a:gs pos="100000">
                  <a:srgbClr val="4D0808"/>
                </a:gs>
              </a:gsLst>
              <a:lin ang="10800000" scaled="1"/>
              <a:tileRect/>
            </a:gradFill>
          </a:ln>
        </p:spPr>
        <p:style>
          <a:lnRef idx="3">
            <a:schemeClr val="accent2"/>
          </a:lnRef>
          <a:fillRef idx="0">
            <a:schemeClr val="accent2"/>
          </a:fillRef>
          <a:effectRef idx="2">
            <a:schemeClr val="accent2"/>
          </a:effectRef>
          <a:fontRef idx="minor">
            <a:schemeClr val="tx1"/>
          </a:fontRef>
        </p:style>
      </p:cxnSp>
      <p:cxnSp>
        <p:nvCxnSpPr>
          <p:cNvPr id="8" name="直接连接符 10"/>
          <p:cNvCxnSpPr/>
          <p:nvPr/>
        </p:nvCxnSpPr>
        <p:spPr>
          <a:xfrm>
            <a:off x="5148064" y="548680"/>
            <a:ext cx="3995936" cy="0"/>
          </a:xfrm>
          <a:prstGeom prst="line">
            <a:avLst/>
          </a:prstGeom>
          <a:ln>
            <a:gradFill flip="none" rotWithShape="1">
              <a:gsLst>
                <a:gs pos="0">
                  <a:srgbClr val="FFF200"/>
                </a:gs>
                <a:gs pos="45000">
                  <a:srgbClr val="FF7A00"/>
                </a:gs>
                <a:gs pos="70000">
                  <a:srgbClr val="FF0300"/>
                </a:gs>
                <a:gs pos="100000">
                  <a:srgbClr val="4D0808"/>
                </a:gs>
              </a:gsLst>
              <a:lin ang="0" scaled="1"/>
              <a:tileRect/>
            </a:gradFill>
          </a:ln>
        </p:spPr>
        <p:style>
          <a:lnRef idx="3">
            <a:schemeClr val="accent2"/>
          </a:lnRef>
          <a:fillRef idx="0">
            <a:schemeClr val="accent2"/>
          </a:fillRef>
          <a:effectRef idx="2">
            <a:schemeClr val="accent2"/>
          </a:effectRef>
          <a:fontRef idx="minor">
            <a:schemeClr val="tx1"/>
          </a:fontRef>
        </p:style>
      </p:cxnSp>
      <p:sp>
        <p:nvSpPr>
          <p:cNvPr id="9"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zh-CN" altLang="en-US" sz="1400" b="1" dirty="0"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sp>
        <p:nvSpPr>
          <p:cNvPr id="10" name="灯片编号占位符 4"/>
          <p:cNvSpPr txBox="1">
            <a:spLocks/>
          </p:cNvSpPr>
          <p:nvPr/>
        </p:nvSpPr>
        <p:spPr>
          <a:xfrm>
            <a:off x="6804248"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D339703-453D-4507-B371-656EE53F18C4}" type="slidenum">
              <a:rPr kumimoji="0" lang="zh-CN" altLang="en-US" sz="1200" b="0" i="0" u="none" strike="noStrike" kern="1200" cap="none" spc="0" normalizeH="0" baseline="0" noProof="0" smtClean="0">
                <a:ln>
                  <a:noFill/>
                </a:ln>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zh-CN" altLang="en-US" sz="1200" b="0" i="0" u="none" strike="noStrike" kern="1200" cap="none" spc="0" normalizeH="0" baseline="0" noProof="0" dirty="0">
              <a:ln>
                <a:noFill/>
              </a:ln>
              <a:effectLst/>
              <a:uLnTx/>
              <a:uFillTx/>
              <a:latin typeface="+mn-lt"/>
              <a:ea typeface="+mn-ea"/>
              <a:cs typeface="+mn-cs"/>
            </a:endParaRPr>
          </a:p>
        </p:txBody>
      </p:sp>
      <p:sp>
        <p:nvSpPr>
          <p:cNvPr id="11" name="Rectangle 2"/>
          <p:cNvSpPr>
            <a:spLocks noGrp="1" noRot="1" noChangeArrowheads="1"/>
          </p:cNvSpPr>
          <p:nvPr>
            <p:ph type="title"/>
          </p:nvPr>
        </p:nvSpPr>
        <p:spPr>
          <a:xfrm>
            <a:off x="539552" y="188640"/>
            <a:ext cx="8229600" cy="868958"/>
          </a:xfrm>
        </p:spPr>
        <p:txBody>
          <a:bodyPr>
            <a:normAutofit/>
          </a:bodyPr>
          <a:lstStyle/>
          <a:p>
            <a:r>
              <a:rPr lang="en-US" altLang="zh-CN" sz="3600" b="1" dirty="0" smtClean="0">
                <a:solidFill>
                  <a:srgbClr val="C00000"/>
                </a:solidFill>
                <a:latin typeface="隶书" pitchFamily="49" charset="-122"/>
                <a:ea typeface="隶书" pitchFamily="49" charset="-122"/>
                <a:cs typeface="+mn-cs"/>
              </a:rPr>
              <a:t>6.2.3  </a:t>
            </a:r>
            <a:r>
              <a:rPr lang="zh-CN" altLang="en-US" sz="3600" b="1" dirty="0" smtClean="0">
                <a:solidFill>
                  <a:srgbClr val="C00000"/>
                </a:solidFill>
                <a:latin typeface="隶书" pitchFamily="49" charset="-122"/>
                <a:ea typeface="隶书" pitchFamily="49" charset="-122"/>
                <a:cs typeface="+mn-cs"/>
              </a:rPr>
              <a:t>可靠传输</a:t>
            </a:r>
          </a:p>
        </p:txBody>
      </p:sp>
      <p:pic>
        <p:nvPicPr>
          <p:cNvPr id="13" name="Picture 4"/>
          <p:cNvPicPr>
            <a:picLocks noChangeAspect="1" noChangeArrowheads="1"/>
          </p:cNvPicPr>
          <p:nvPr/>
        </p:nvPicPr>
        <p:blipFill>
          <a:blip r:embed="rId3" cstate="print"/>
          <a:srcRect/>
          <a:stretch>
            <a:fillRect/>
          </a:stretch>
        </p:blipFill>
        <p:spPr>
          <a:xfrm>
            <a:off x="1042988" y="1484784"/>
            <a:ext cx="7777162" cy="5039840"/>
          </a:xfrm>
          <a:prstGeom prst="rect">
            <a:avLst/>
          </a:prstGeom>
          <a:noFill/>
        </p:spPr>
      </p:pic>
    </p:spTree>
  </p:cSld>
  <p:clrMapOvr>
    <a:masterClrMapping/>
  </p:clrMapOvr>
  <p:transition>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1+#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3"/>
          <p:cNvSpPr>
            <a:spLocks noGrp="1" noRot="1" noChangeArrowheads="1"/>
          </p:cNvSpPr>
          <p:nvPr>
            <p:ph type="body" idx="1"/>
          </p:nvPr>
        </p:nvSpPr>
        <p:spPr>
          <a:xfrm>
            <a:off x="457200" y="1988840"/>
            <a:ext cx="8229600" cy="4137323"/>
          </a:xfrm>
        </p:spPr>
        <p:txBody>
          <a:bodyPr/>
          <a:lstStyle/>
          <a:p>
            <a:pPr eaLnBrk="1" hangingPunct="1">
              <a:buNone/>
            </a:pPr>
            <a:r>
              <a:rPr lang="en-US" altLang="zh-CN" b="1" dirty="0" smtClean="0">
                <a:solidFill>
                  <a:srgbClr val="C00000"/>
                </a:solidFill>
              </a:rPr>
              <a:t>③</a:t>
            </a:r>
            <a:r>
              <a:rPr lang="zh-CN" altLang="en-US" b="1" dirty="0" smtClean="0">
                <a:solidFill>
                  <a:srgbClr val="C00000"/>
                </a:solidFill>
              </a:rPr>
              <a:t>丢失控制：</a:t>
            </a:r>
            <a:r>
              <a:rPr lang="zh-CN" altLang="en-US" b="1" dirty="0" smtClean="0">
                <a:solidFill>
                  <a:srgbClr val="000000"/>
                </a:solidFill>
              </a:rPr>
              <a:t>丢失重传</a:t>
            </a:r>
            <a:r>
              <a:rPr lang="zh-CN" altLang="en-US" dirty="0" smtClean="0">
                <a:solidFill>
                  <a:srgbClr val="000000"/>
                </a:solidFill>
              </a:rPr>
              <a:t> </a:t>
            </a:r>
            <a:endParaRPr lang="en-US" altLang="zh-CN" dirty="0" smtClean="0">
              <a:solidFill>
                <a:srgbClr val="000000"/>
              </a:solidFill>
            </a:endParaRPr>
          </a:p>
          <a:p>
            <a:pPr eaLnBrk="1" hangingPunct="1">
              <a:buNone/>
            </a:pPr>
            <a:endParaRPr lang="zh-CN" altLang="en-US" b="1" dirty="0" smtClean="0">
              <a:solidFill>
                <a:srgbClr val="000000"/>
              </a:solidFill>
            </a:endParaRPr>
          </a:p>
          <a:p>
            <a:pPr eaLnBrk="1" hangingPunct="1">
              <a:buNone/>
            </a:pPr>
            <a:r>
              <a:rPr lang="zh-CN" altLang="en-US" b="1" dirty="0" smtClean="0">
                <a:solidFill>
                  <a:srgbClr val="C00000"/>
                </a:solidFill>
              </a:rPr>
              <a:t>④重复控制：</a:t>
            </a:r>
            <a:r>
              <a:rPr lang="zh-CN" altLang="en-US" b="1" dirty="0" smtClean="0">
                <a:solidFill>
                  <a:srgbClr val="000000"/>
                </a:solidFill>
              </a:rPr>
              <a:t>通过序列编号使接收方可以识别并丢弃重复的段。</a:t>
            </a:r>
            <a:r>
              <a:rPr lang="zh-CN" altLang="en-US" dirty="0" smtClean="0"/>
              <a:t> </a:t>
            </a:r>
            <a:endParaRPr lang="zh-CN" altLang="en-US" b="1" dirty="0" smtClean="0"/>
          </a:p>
          <a:p>
            <a:pPr eaLnBrk="1" hangingPunct="1"/>
            <a:endParaRPr lang="en-US" altLang="zh-CN" dirty="0" smtClean="0"/>
          </a:p>
        </p:txBody>
      </p:sp>
      <p:pic>
        <p:nvPicPr>
          <p:cNvPr id="3" name="Picture 4" descr="http://t1.baidu.com/it/u=4224630567,3636551719&amp;fm=21&amp;gp=0.jpg"/>
          <p:cNvPicPr>
            <a:picLocks noChangeAspect="1" noChangeArrowheads="1"/>
          </p:cNvPicPr>
          <p:nvPr/>
        </p:nvPicPr>
        <p:blipFill>
          <a:blip r:embed="rId2" cstate="print"/>
          <a:srcRect/>
          <a:stretch>
            <a:fillRect/>
          </a:stretch>
        </p:blipFill>
        <p:spPr bwMode="auto">
          <a:xfrm>
            <a:off x="0" y="0"/>
            <a:ext cx="1907704" cy="408794"/>
          </a:xfrm>
          <a:prstGeom prst="rect">
            <a:avLst/>
          </a:prstGeom>
          <a:noFill/>
        </p:spPr>
      </p:pic>
      <p:grpSp>
        <p:nvGrpSpPr>
          <p:cNvPr id="4" name="组合 14"/>
          <p:cNvGrpSpPr/>
          <p:nvPr/>
        </p:nvGrpSpPr>
        <p:grpSpPr>
          <a:xfrm>
            <a:off x="4874346" y="0"/>
            <a:ext cx="4269654" cy="430887"/>
            <a:chOff x="4874346" y="0"/>
            <a:chExt cx="4269654" cy="430887"/>
          </a:xfrm>
        </p:grpSpPr>
        <p:sp>
          <p:nvSpPr>
            <p:cNvPr id="5" name="TextBox 4"/>
            <p:cNvSpPr txBox="1"/>
            <p:nvPr/>
          </p:nvSpPr>
          <p:spPr>
            <a:xfrm>
              <a:off x="4874346" y="0"/>
              <a:ext cx="4269654" cy="430887"/>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0" scaled="1"/>
              <a:tileRect/>
            </a:gradFill>
            <a:effectLst>
              <a:innerShdw blurRad="63500" dist="50800" dir="5400000">
                <a:prstClr val="black">
                  <a:alpha val="50000"/>
                </a:prstClr>
              </a:innerShdw>
              <a:softEdge rad="127000"/>
            </a:effectLst>
          </p:spPr>
          <p:style>
            <a:lnRef idx="0">
              <a:scrgbClr r="0" g="0" b="0"/>
            </a:lnRef>
            <a:fillRef idx="1001">
              <a:schemeClr val="lt2"/>
            </a:fillRef>
            <a:effectRef idx="0">
              <a:scrgbClr r="0" g="0" b="0"/>
            </a:effectRef>
            <a:fontRef idx="major"/>
          </p:style>
          <p:txBody>
            <a:bodyPr wrap="square" rtlCol="0">
              <a:spAutoFit/>
            </a:bodyPr>
            <a:lstStyle/>
            <a:p>
              <a:pPr algn="r"/>
              <a:r>
                <a:rPr lang="en-US" altLang="zh-CN" sz="1100" b="1" dirty="0" smtClean="0">
                  <a:solidFill>
                    <a:schemeClr val="tx2">
                      <a:lumMod val="60000"/>
                      <a:lumOff val="40000"/>
                    </a:schemeClr>
                  </a:solidFill>
                </a:rPr>
                <a:t>College of Computer Science and Technology</a:t>
              </a:r>
            </a:p>
            <a:p>
              <a:pPr algn="r"/>
              <a:r>
                <a:rPr lang="zh-CN" altLang="en-US" sz="1100" b="1" dirty="0" smtClean="0">
                  <a:solidFill>
                    <a:schemeClr val="tx2">
                      <a:lumMod val="60000"/>
                      <a:lumOff val="40000"/>
                    </a:schemeClr>
                  </a:solidFill>
                </a:rPr>
                <a:t>                                    计算机科学</a:t>
              </a:r>
              <a:r>
                <a:rPr lang="zh-CN" altLang="en-US" sz="1100" b="1" dirty="0">
                  <a:solidFill>
                    <a:schemeClr val="tx2">
                      <a:lumMod val="60000"/>
                      <a:lumOff val="40000"/>
                    </a:schemeClr>
                  </a:solidFill>
                </a:rPr>
                <a:t>与</a:t>
              </a:r>
              <a:r>
                <a:rPr lang="zh-CN" altLang="en-US" sz="1100" b="1" dirty="0" smtClean="0">
                  <a:solidFill>
                    <a:schemeClr val="tx2">
                      <a:lumMod val="60000"/>
                      <a:lumOff val="40000"/>
                    </a:schemeClr>
                  </a:solidFill>
                </a:rPr>
                <a:t>技术学院</a:t>
              </a:r>
              <a:endParaRPr lang="zh-CN" altLang="en-US" sz="1100" b="1" dirty="0">
                <a:solidFill>
                  <a:schemeClr val="tx2">
                    <a:lumMod val="60000"/>
                    <a:lumOff val="40000"/>
                  </a:schemeClr>
                </a:solidFill>
              </a:endParaRPr>
            </a:p>
          </p:txBody>
        </p:sp>
        <p:cxnSp>
          <p:nvCxnSpPr>
            <p:cNvPr id="6" name="直接连接符 7"/>
            <p:cNvCxnSpPr/>
            <p:nvPr/>
          </p:nvCxnSpPr>
          <p:spPr>
            <a:xfrm>
              <a:off x="6588224" y="332656"/>
              <a:ext cx="100811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7" name="直接连接符 9"/>
          <p:cNvCxnSpPr/>
          <p:nvPr/>
        </p:nvCxnSpPr>
        <p:spPr>
          <a:xfrm>
            <a:off x="323528" y="1268760"/>
            <a:ext cx="8820472" cy="0"/>
          </a:xfrm>
          <a:prstGeom prst="line">
            <a:avLst/>
          </a:prstGeom>
          <a:ln>
            <a:gradFill flip="none" rotWithShape="1">
              <a:gsLst>
                <a:gs pos="0">
                  <a:srgbClr val="FFF200"/>
                </a:gs>
                <a:gs pos="45000">
                  <a:srgbClr val="FF7A00"/>
                </a:gs>
                <a:gs pos="70000">
                  <a:srgbClr val="FF0300"/>
                </a:gs>
                <a:gs pos="100000">
                  <a:srgbClr val="4D0808"/>
                </a:gs>
              </a:gsLst>
              <a:lin ang="10800000" scaled="1"/>
              <a:tileRect/>
            </a:gradFill>
          </a:ln>
        </p:spPr>
        <p:style>
          <a:lnRef idx="3">
            <a:schemeClr val="accent2"/>
          </a:lnRef>
          <a:fillRef idx="0">
            <a:schemeClr val="accent2"/>
          </a:fillRef>
          <a:effectRef idx="2">
            <a:schemeClr val="accent2"/>
          </a:effectRef>
          <a:fontRef idx="minor">
            <a:schemeClr val="tx1"/>
          </a:fontRef>
        </p:style>
      </p:cxnSp>
      <p:cxnSp>
        <p:nvCxnSpPr>
          <p:cNvPr id="8" name="直接连接符 10"/>
          <p:cNvCxnSpPr/>
          <p:nvPr/>
        </p:nvCxnSpPr>
        <p:spPr>
          <a:xfrm>
            <a:off x="5148064" y="548680"/>
            <a:ext cx="3995936" cy="0"/>
          </a:xfrm>
          <a:prstGeom prst="line">
            <a:avLst/>
          </a:prstGeom>
          <a:ln>
            <a:gradFill flip="none" rotWithShape="1">
              <a:gsLst>
                <a:gs pos="0">
                  <a:srgbClr val="FFF200"/>
                </a:gs>
                <a:gs pos="45000">
                  <a:srgbClr val="FF7A00"/>
                </a:gs>
                <a:gs pos="70000">
                  <a:srgbClr val="FF0300"/>
                </a:gs>
                <a:gs pos="100000">
                  <a:srgbClr val="4D0808"/>
                </a:gs>
              </a:gsLst>
              <a:lin ang="0" scaled="1"/>
              <a:tileRect/>
            </a:gradFill>
          </a:ln>
        </p:spPr>
        <p:style>
          <a:lnRef idx="3">
            <a:schemeClr val="accent2"/>
          </a:lnRef>
          <a:fillRef idx="0">
            <a:schemeClr val="accent2"/>
          </a:fillRef>
          <a:effectRef idx="2">
            <a:schemeClr val="accent2"/>
          </a:effectRef>
          <a:fontRef idx="minor">
            <a:schemeClr val="tx1"/>
          </a:fontRef>
        </p:style>
      </p:cxnSp>
      <p:sp>
        <p:nvSpPr>
          <p:cNvPr id="9"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zh-CN" altLang="en-US" sz="1400" b="1" dirty="0"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sp>
        <p:nvSpPr>
          <p:cNvPr id="10" name="灯片编号占位符 4"/>
          <p:cNvSpPr txBox="1">
            <a:spLocks/>
          </p:cNvSpPr>
          <p:nvPr/>
        </p:nvSpPr>
        <p:spPr>
          <a:xfrm>
            <a:off x="6804248"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D339703-453D-4507-B371-656EE53F18C4}" type="slidenum">
              <a:rPr kumimoji="0" lang="zh-CN" altLang="en-US" sz="1200" b="0" i="0" u="none" strike="noStrike" kern="1200" cap="none" spc="0" normalizeH="0" baseline="0" noProof="0" smtClean="0">
                <a:ln>
                  <a:noFill/>
                </a:ln>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zh-CN" altLang="en-US" sz="1200" b="0" i="0" u="none" strike="noStrike" kern="1200" cap="none" spc="0" normalizeH="0" baseline="0" noProof="0" dirty="0">
              <a:ln>
                <a:noFill/>
              </a:ln>
              <a:effectLst/>
              <a:uLnTx/>
              <a:uFillTx/>
              <a:latin typeface="+mn-lt"/>
              <a:ea typeface="+mn-ea"/>
              <a:cs typeface="+mn-cs"/>
            </a:endParaRPr>
          </a:p>
        </p:txBody>
      </p:sp>
      <p:sp>
        <p:nvSpPr>
          <p:cNvPr id="11" name="Rectangle 2"/>
          <p:cNvSpPr>
            <a:spLocks noGrp="1" noRot="1" noChangeArrowheads="1"/>
          </p:cNvSpPr>
          <p:nvPr>
            <p:ph type="title"/>
          </p:nvPr>
        </p:nvSpPr>
        <p:spPr>
          <a:xfrm>
            <a:off x="467544" y="332656"/>
            <a:ext cx="8229600" cy="868958"/>
          </a:xfrm>
        </p:spPr>
        <p:txBody>
          <a:bodyPr>
            <a:normAutofit/>
          </a:bodyPr>
          <a:lstStyle/>
          <a:p>
            <a:r>
              <a:rPr lang="en-US" altLang="zh-CN" sz="3600" b="1" dirty="0" smtClean="0">
                <a:solidFill>
                  <a:srgbClr val="C00000"/>
                </a:solidFill>
                <a:latin typeface="隶书" pitchFamily="49" charset="-122"/>
                <a:ea typeface="隶书" pitchFamily="49" charset="-122"/>
                <a:cs typeface="+mn-cs"/>
              </a:rPr>
              <a:t>6.2.3  </a:t>
            </a:r>
            <a:r>
              <a:rPr lang="zh-CN" altLang="en-US" sz="3600" b="1" dirty="0" smtClean="0">
                <a:solidFill>
                  <a:srgbClr val="C00000"/>
                </a:solidFill>
                <a:latin typeface="隶书" pitchFamily="49" charset="-122"/>
                <a:ea typeface="隶书" pitchFamily="49" charset="-122"/>
                <a:cs typeface="+mn-cs"/>
              </a:rPr>
              <a:t>可靠传输</a:t>
            </a:r>
          </a:p>
        </p:txBody>
      </p:sp>
    </p:spTree>
  </p:cSld>
  <p:clrMapOvr>
    <a:masterClrMapping/>
  </p:clrMapOvr>
  <p:transition>
    <p:pull/>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Rot="1" noChangeArrowheads="1"/>
          </p:cNvSpPr>
          <p:nvPr>
            <p:ph type="title"/>
          </p:nvPr>
        </p:nvSpPr>
        <p:spPr/>
        <p:txBody>
          <a:bodyPr>
            <a:normAutofit/>
          </a:bodyPr>
          <a:lstStyle/>
          <a:p>
            <a:r>
              <a:rPr lang="en-US" altLang="zh-CN" sz="3600" b="1" dirty="0" smtClean="0">
                <a:solidFill>
                  <a:srgbClr val="C00000"/>
                </a:solidFill>
                <a:latin typeface="隶书" pitchFamily="49" charset="-122"/>
                <a:ea typeface="隶书" pitchFamily="49" charset="-122"/>
                <a:cs typeface="+mn-cs"/>
              </a:rPr>
              <a:t>6.2.4  </a:t>
            </a:r>
            <a:r>
              <a:rPr lang="zh-CN" altLang="en-US" sz="3600" b="1" dirty="0" smtClean="0">
                <a:solidFill>
                  <a:srgbClr val="C00000"/>
                </a:solidFill>
                <a:latin typeface="隶书" pitchFamily="49" charset="-122"/>
                <a:ea typeface="隶书" pitchFamily="49" charset="-122"/>
                <a:cs typeface="+mn-cs"/>
              </a:rPr>
              <a:t>传输层流量控制 </a:t>
            </a:r>
          </a:p>
        </p:txBody>
      </p:sp>
      <p:sp>
        <p:nvSpPr>
          <p:cNvPr id="15363" name="Rectangle 3"/>
          <p:cNvSpPr>
            <a:spLocks noGrp="1" noRot="1" noChangeArrowheads="1"/>
          </p:cNvSpPr>
          <p:nvPr>
            <p:ph type="body" idx="1"/>
          </p:nvPr>
        </p:nvSpPr>
        <p:spPr/>
        <p:txBody>
          <a:bodyPr/>
          <a:lstStyle/>
          <a:p>
            <a:pPr eaLnBrk="1" hangingPunct="1">
              <a:buClr>
                <a:srgbClr val="C00000"/>
              </a:buClr>
              <a:buFont typeface="Wingdings" pitchFamily="2" charset="2"/>
              <a:buChar char="n"/>
            </a:pPr>
            <a:r>
              <a:rPr lang="zh-CN" altLang="en-US" sz="2800" b="1" dirty="0" smtClean="0">
                <a:solidFill>
                  <a:srgbClr val="000000"/>
                </a:solidFill>
                <a:latin typeface="宋体" pitchFamily="2" charset="-122"/>
              </a:rPr>
              <a:t>和数据链路层一样，传输层也负责流量控制。</a:t>
            </a:r>
            <a:endParaRPr lang="en-US" altLang="zh-CN" sz="2800" b="1" dirty="0" smtClean="0">
              <a:solidFill>
                <a:srgbClr val="000000"/>
              </a:solidFill>
              <a:latin typeface="宋体" pitchFamily="2" charset="-122"/>
            </a:endParaRPr>
          </a:p>
          <a:p>
            <a:pPr eaLnBrk="1" hangingPunct="1">
              <a:buClr>
                <a:srgbClr val="C00000"/>
              </a:buClr>
              <a:buFont typeface="Wingdings" pitchFamily="2" charset="2"/>
              <a:buChar char="n"/>
            </a:pPr>
            <a:endParaRPr lang="en-US" altLang="zh-CN" sz="2800" b="1" dirty="0" smtClean="0">
              <a:solidFill>
                <a:srgbClr val="000000"/>
              </a:solidFill>
              <a:latin typeface="宋体" pitchFamily="2" charset="-122"/>
            </a:endParaRPr>
          </a:p>
          <a:p>
            <a:pPr eaLnBrk="1" hangingPunct="1">
              <a:buClr>
                <a:srgbClr val="C00000"/>
              </a:buClr>
              <a:buFont typeface="Wingdings" pitchFamily="2" charset="2"/>
              <a:buChar char="n"/>
            </a:pPr>
            <a:r>
              <a:rPr lang="zh-CN" altLang="en-US" sz="2800" b="1" dirty="0" smtClean="0">
                <a:solidFill>
                  <a:srgbClr val="000000"/>
                </a:solidFill>
                <a:latin typeface="宋体" pitchFamily="2" charset="-122"/>
              </a:rPr>
              <a:t>传输层中的流量控制是作用在端到端上的，而不是作用在单条链路上的。</a:t>
            </a:r>
            <a:endParaRPr lang="en-US" altLang="zh-CN" sz="2800" b="1" dirty="0" smtClean="0">
              <a:solidFill>
                <a:srgbClr val="000000"/>
              </a:solidFill>
              <a:latin typeface="宋体" pitchFamily="2" charset="-122"/>
            </a:endParaRPr>
          </a:p>
          <a:p>
            <a:pPr eaLnBrk="1" hangingPunct="1">
              <a:buClr>
                <a:srgbClr val="C00000"/>
              </a:buClr>
              <a:buFont typeface="Wingdings" pitchFamily="2" charset="2"/>
              <a:buChar char="n"/>
            </a:pPr>
            <a:endParaRPr lang="en-US" altLang="zh-CN" sz="2800" b="1" dirty="0" smtClean="0">
              <a:solidFill>
                <a:srgbClr val="000000"/>
              </a:solidFill>
              <a:latin typeface="宋体" pitchFamily="2" charset="-122"/>
            </a:endParaRPr>
          </a:p>
          <a:p>
            <a:pPr eaLnBrk="1" hangingPunct="1">
              <a:buClr>
                <a:srgbClr val="C00000"/>
              </a:buClr>
              <a:buFont typeface="Wingdings" pitchFamily="2" charset="2"/>
              <a:buChar char="n"/>
            </a:pPr>
            <a:r>
              <a:rPr lang="zh-CN" altLang="en-US" sz="2800" b="1" dirty="0" smtClean="0">
                <a:solidFill>
                  <a:srgbClr val="000000"/>
                </a:solidFill>
                <a:latin typeface="宋体" pitchFamily="2" charset="-122"/>
              </a:rPr>
              <a:t>传输层流量控制也使用滑动窗口协议，但是传输层中的窗口在大小上是可以变化的，以适应可使用的缓冲区的变化情况。</a:t>
            </a:r>
          </a:p>
        </p:txBody>
      </p:sp>
      <p:pic>
        <p:nvPicPr>
          <p:cNvPr id="4" name="Picture 4" descr="http://t1.baidu.com/it/u=4224630567,3636551719&amp;fm=21&amp;gp=0.jpg"/>
          <p:cNvPicPr>
            <a:picLocks noChangeAspect="1" noChangeArrowheads="1"/>
          </p:cNvPicPr>
          <p:nvPr/>
        </p:nvPicPr>
        <p:blipFill>
          <a:blip r:embed="rId2" cstate="print"/>
          <a:srcRect/>
          <a:stretch>
            <a:fillRect/>
          </a:stretch>
        </p:blipFill>
        <p:spPr bwMode="auto">
          <a:xfrm>
            <a:off x="0" y="0"/>
            <a:ext cx="1907704" cy="408794"/>
          </a:xfrm>
          <a:prstGeom prst="rect">
            <a:avLst/>
          </a:prstGeom>
          <a:noFill/>
        </p:spPr>
      </p:pic>
      <p:grpSp>
        <p:nvGrpSpPr>
          <p:cNvPr id="5" name="组合 14"/>
          <p:cNvGrpSpPr/>
          <p:nvPr/>
        </p:nvGrpSpPr>
        <p:grpSpPr>
          <a:xfrm>
            <a:off x="4874346" y="0"/>
            <a:ext cx="4269654" cy="430887"/>
            <a:chOff x="4874346" y="0"/>
            <a:chExt cx="4269654" cy="430887"/>
          </a:xfrm>
        </p:grpSpPr>
        <p:sp>
          <p:nvSpPr>
            <p:cNvPr id="6" name="TextBox 5"/>
            <p:cNvSpPr txBox="1"/>
            <p:nvPr/>
          </p:nvSpPr>
          <p:spPr>
            <a:xfrm>
              <a:off x="4874346" y="0"/>
              <a:ext cx="4269654" cy="430887"/>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0" scaled="1"/>
              <a:tileRect/>
            </a:gradFill>
            <a:effectLst>
              <a:innerShdw blurRad="63500" dist="50800" dir="5400000">
                <a:prstClr val="black">
                  <a:alpha val="50000"/>
                </a:prstClr>
              </a:innerShdw>
              <a:softEdge rad="127000"/>
            </a:effectLst>
          </p:spPr>
          <p:style>
            <a:lnRef idx="0">
              <a:scrgbClr r="0" g="0" b="0"/>
            </a:lnRef>
            <a:fillRef idx="1001">
              <a:schemeClr val="lt2"/>
            </a:fillRef>
            <a:effectRef idx="0">
              <a:scrgbClr r="0" g="0" b="0"/>
            </a:effectRef>
            <a:fontRef idx="major"/>
          </p:style>
          <p:txBody>
            <a:bodyPr wrap="square" rtlCol="0">
              <a:spAutoFit/>
            </a:bodyPr>
            <a:lstStyle/>
            <a:p>
              <a:pPr algn="r"/>
              <a:r>
                <a:rPr lang="en-US" altLang="zh-CN" sz="1100" b="1" dirty="0" smtClean="0">
                  <a:solidFill>
                    <a:schemeClr val="tx2">
                      <a:lumMod val="60000"/>
                      <a:lumOff val="40000"/>
                    </a:schemeClr>
                  </a:solidFill>
                </a:rPr>
                <a:t>College of Computer Science and Technology</a:t>
              </a:r>
            </a:p>
            <a:p>
              <a:pPr algn="r"/>
              <a:r>
                <a:rPr lang="zh-CN" altLang="en-US" sz="1100" b="1" dirty="0" smtClean="0">
                  <a:solidFill>
                    <a:schemeClr val="tx2">
                      <a:lumMod val="60000"/>
                      <a:lumOff val="40000"/>
                    </a:schemeClr>
                  </a:solidFill>
                </a:rPr>
                <a:t>                                    计算机科学</a:t>
              </a:r>
              <a:r>
                <a:rPr lang="zh-CN" altLang="en-US" sz="1100" b="1" dirty="0">
                  <a:solidFill>
                    <a:schemeClr val="tx2">
                      <a:lumMod val="60000"/>
                      <a:lumOff val="40000"/>
                    </a:schemeClr>
                  </a:solidFill>
                </a:rPr>
                <a:t>与</a:t>
              </a:r>
              <a:r>
                <a:rPr lang="zh-CN" altLang="en-US" sz="1100" b="1" dirty="0" smtClean="0">
                  <a:solidFill>
                    <a:schemeClr val="tx2">
                      <a:lumMod val="60000"/>
                      <a:lumOff val="40000"/>
                    </a:schemeClr>
                  </a:solidFill>
                </a:rPr>
                <a:t>技术学院</a:t>
              </a:r>
              <a:endParaRPr lang="zh-CN" altLang="en-US" sz="1100" b="1" dirty="0">
                <a:solidFill>
                  <a:schemeClr val="tx2">
                    <a:lumMod val="60000"/>
                    <a:lumOff val="40000"/>
                  </a:schemeClr>
                </a:solidFill>
              </a:endParaRPr>
            </a:p>
          </p:txBody>
        </p:sp>
        <p:cxnSp>
          <p:nvCxnSpPr>
            <p:cNvPr id="7" name="直接连接符 7"/>
            <p:cNvCxnSpPr/>
            <p:nvPr/>
          </p:nvCxnSpPr>
          <p:spPr>
            <a:xfrm>
              <a:off x="6588224" y="332656"/>
              <a:ext cx="100811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8" name="直接连接符 9"/>
          <p:cNvCxnSpPr/>
          <p:nvPr/>
        </p:nvCxnSpPr>
        <p:spPr>
          <a:xfrm>
            <a:off x="323528" y="1268760"/>
            <a:ext cx="8820472" cy="0"/>
          </a:xfrm>
          <a:prstGeom prst="line">
            <a:avLst/>
          </a:prstGeom>
          <a:ln>
            <a:gradFill flip="none" rotWithShape="1">
              <a:gsLst>
                <a:gs pos="0">
                  <a:srgbClr val="FFF200"/>
                </a:gs>
                <a:gs pos="45000">
                  <a:srgbClr val="FF7A00"/>
                </a:gs>
                <a:gs pos="70000">
                  <a:srgbClr val="FF0300"/>
                </a:gs>
                <a:gs pos="100000">
                  <a:srgbClr val="4D0808"/>
                </a:gs>
              </a:gsLst>
              <a:lin ang="10800000" scaled="1"/>
              <a:tileRect/>
            </a:gradFill>
          </a:ln>
        </p:spPr>
        <p:style>
          <a:lnRef idx="3">
            <a:schemeClr val="accent2"/>
          </a:lnRef>
          <a:fillRef idx="0">
            <a:schemeClr val="accent2"/>
          </a:fillRef>
          <a:effectRef idx="2">
            <a:schemeClr val="accent2"/>
          </a:effectRef>
          <a:fontRef idx="minor">
            <a:schemeClr val="tx1"/>
          </a:fontRef>
        </p:style>
      </p:cxnSp>
      <p:cxnSp>
        <p:nvCxnSpPr>
          <p:cNvPr id="9" name="直接连接符 10"/>
          <p:cNvCxnSpPr/>
          <p:nvPr/>
        </p:nvCxnSpPr>
        <p:spPr>
          <a:xfrm>
            <a:off x="5148064" y="548680"/>
            <a:ext cx="3995936" cy="0"/>
          </a:xfrm>
          <a:prstGeom prst="line">
            <a:avLst/>
          </a:prstGeom>
          <a:ln>
            <a:gradFill flip="none" rotWithShape="1">
              <a:gsLst>
                <a:gs pos="0">
                  <a:srgbClr val="FFF200"/>
                </a:gs>
                <a:gs pos="45000">
                  <a:srgbClr val="FF7A00"/>
                </a:gs>
                <a:gs pos="70000">
                  <a:srgbClr val="FF0300"/>
                </a:gs>
                <a:gs pos="100000">
                  <a:srgbClr val="4D0808"/>
                </a:gs>
              </a:gsLst>
              <a:lin ang="0" scaled="1"/>
              <a:tileRect/>
            </a:gradFill>
          </a:ln>
        </p:spPr>
        <p:style>
          <a:lnRef idx="3">
            <a:schemeClr val="accent2"/>
          </a:lnRef>
          <a:fillRef idx="0">
            <a:schemeClr val="accent2"/>
          </a:fillRef>
          <a:effectRef idx="2">
            <a:schemeClr val="accent2"/>
          </a:effectRef>
          <a:fontRef idx="minor">
            <a:schemeClr val="tx1"/>
          </a:fontRef>
        </p:style>
      </p:cxnSp>
      <p:sp>
        <p:nvSpPr>
          <p:cNvPr id="10"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zh-CN" altLang="en-US" sz="1400" b="1" dirty="0"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sp>
        <p:nvSpPr>
          <p:cNvPr id="11" name="灯片编号占位符 4"/>
          <p:cNvSpPr txBox="1">
            <a:spLocks/>
          </p:cNvSpPr>
          <p:nvPr/>
        </p:nvSpPr>
        <p:spPr>
          <a:xfrm>
            <a:off x="6804248"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D339703-453D-4507-B371-656EE53F18C4}" type="slidenum">
              <a:rPr kumimoji="0" lang="zh-CN" altLang="en-US" sz="1200" b="0" i="0" u="none" strike="noStrike" kern="1200" cap="none" spc="0" normalizeH="0" baseline="0" noProof="0" smtClean="0">
                <a:ln>
                  <a:noFill/>
                </a:ln>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zh-CN" altLang="en-US" sz="1200" b="0" i="0" u="none" strike="noStrike" kern="1200" cap="none" spc="0" normalizeH="0" baseline="0" noProof="0" dirty="0">
              <a:ln>
                <a:noFill/>
              </a:ln>
              <a:effectLst/>
              <a:uLnTx/>
              <a:uFillTx/>
              <a:latin typeface="+mn-lt"/>
              <a:ea typeface="+mn-ea"/>
              <a:cs typeface="+mn-cs"/>
            </a:endParaRPr>
          </a:p>
        </p:txBody>
      </p:sp>
    </p:spTree>
  </p:cSld>
  <p:clrMapOvr>
    <a:masterClrMapping/>
  </p:clrMapOvr>
  <p:transition>
    <p:pull/>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4"/>
          <p:cNvPicPr>
            <a:picLocks noGrp="1" noChangeAspect="1" noChangeArrowheads="1"/>
          </p:cNvPicPr>
          <p:nvPr>
            <p:ph type="body" idx="1"/>
          </p:nvPr>
        </p:nvPicPr>
        <p:blipFill>
          <a:blip r:embed="rId2" cstate="print"/>
          <a:srcRect/>
          <a:stretch>
            <a:fillRect/>
          </a:stretch>
        </p:blipFill>
        <p:spPr>
          <a:xfrm>
            <a:off x="395288" y="1341438"/>
            <a:ext cx="8497887" cy="4248150"/>
          </a:xfrm>
          <a:noFill/>
        </p:spPr>
      </p:pic>
      <p:pic>
        <p:nvPicPr>
          <p:cNvPr id="3" name="Picture 4" descr="http://t1.baidu.com/it/u=4224630567,3636551719&amp;fm=21&amp;gp=0.jpg"/>
          <p:cNvPicPr>
            <a:picLocks noChangeAspect="1" noChangeArrowheads="1"/>
          </p:cNvPicPr>
          <p:nvPr/>
        </p:nvPicPr>
        <p:blipFill>
          <a:blip r:embed="rId3" cstate="print"/>
          <a:srcRect/>
          <a:stretch>
            <a:fillRect/>
          </a:stretch>
        </p:blipFill>
        <p:spPr bwMode="auto">
          <a:xfrm>
            <a:off x="0" y="0"/>
            <a:ext cx="1907704" cy="408794"/>
          </a:xfrm>
          <a:prstGeom prst="rect">
            <a:avLst/>
          </a:prstGeom>
          <a:noFill/>
        </p:spPr>
      </p:pic>
      <p:grpSp>
        <p:nvGrpSpPr>
          <p:cNvPr id="4" name="组合 14"/>
          <p:cNvGrpSpPr/>
          <p:nvPr/>
        </p:nvGrpSpPr>
        <p:grpSpPr>
          <a:xfrm>
            <a:off x="4874346" y="0"/>
            <a:ext cx="4269654" cy="430887"/>
            <a:chOff x="4874346" y="0"/>
            <a:chExt cx="4269654" cy="430887"/>
          </a:xfrm>
        </p:grpSpPr>
        <p:sp>
          <p:nvSpPr>
            <p:cNvPr id="5" name="TextBox 4"/>
            <p:cNvSpPr txBox="1"/>
            <p:nvPr/>
          </p:nvSpPr>
          <p:spPr>
            <a:xfrm>
              <a:off x="4874346" y="0"/>
              <a:ext cx="4269654" cy="430887"/>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0" scaled="1"/>
              <a:tileRect/>
            </a:gradFill>
            <a:effectLst>
              <a:innerShdw blurRad="63500" dist="50800" dir="5400000">
                <a:prstClr val="black">
                  <a:alpha val="50000"/>
                </a:prstClr>
              </a:innerShdw>
              <a:softEdge rad="127000"/>
            </a:effectLst>
          </p:spPr>
          <p:style>
            <a:lnRef idx="0">
              <a:scrgbClr r="0" g="0" b="0"/>
            </a:lnRef>
            <a:fillRef idx="1001">
              <a:schemeClr val="lt2"/>
            </a:fillRef>
            <a:effectRef idx="0">
              <a:scrgbClr r="0" g="0" b="0"/>
            </a:effectRef>
            <a:fontRef idx="major"/>
          </p:style>
          <p:txBody>
            <a:bodyPr wrap="square" rtlCol="0">
              <a:spAutoFit/>
            </a:bodyPr>
            <a:lstStyle/>
            <a:p>
              <a:pPr algn="r"/>
              <a:r>
                <a:rPr lang="en-US" altLang="zh-CN" sz="1100" b="1" dirty="0" smtClean="0">
                  <a:solidFill>
                    <a:schemeClr val="tx2">
                      <a:lumMod val="60000"/>
                      <a:lumOff val="40000"/>
                    </a:schemeClr>
                  </a:solidFill>
                </a:rPr>
                <a:t>College of Computer Science and Technology</a:t>
              </a:r>
            </a:p>
            <a:p>
              <a:pPr algn="r"/>
              <a:r>
                <a:rPr lang="zh-CN" altLang="en-US" sz="1100" b="1" dirty="0" smtClean="0">
                  <a:solidFill>
                    <a:schemeClr val="tx2">
                      <a:lumMod val="60000"/>
                      <a:lumOff val="40000"/>
                    </a:schemeClr>
                  </a:solidFill>
                </a:rPr>
                <a:t>                                    计算机科学</a:t>
              </a:r>
              <a:r>
                <a:rPr lang="zh-CN" altLang="en-US" sz="1100" b="1" dirty="0">
                  <a:solidFill>
                    <a:schemeClr val="tx2">
                      <a:lumMod val="60000"/>
                      <a:lumOff val="40000"/>
                    </a:schemeClr>
                  </a:solidFill>
                </a:rPr>
                <a:t>与</a:t>
              </a:r>
              <a:r>
                <a:rPr lang="zh-CN" altLang="en-US" sz="1100" b="1" dirty="0" smtClean="0">
                  <a:solidFill>
                    <a:schemeClr val="tx2">
                      <a:lumMod val="60000"/>
                      <a:lumOff val="40000"/>
                    </a:schemeClr>
                  </a:solidFill>
                </a:rPr>
                <a:t>技术学院</a:t>
              </a:r>
              <a:endParaRPr lang="zh-CN" altLang="en-US" sz="1100" b="1" dirty="0">
                <a:solidFill>
                  <a:schemeClr val="tx2">
                    <a:lumMod val="60000"/>
                    <a:lumOff val="40000"/>
                  </a:schemeClr>
                </a:solidFill>
              </a:endParaRPr>
            </a:p>
          </p:txBody>
        </p:sp>
        <p:cxnSp>
          <p:nvCxnSpPr>
            <p:cNvPr id="6" name="直接连接符 7"/>
            <p:cNvCxnSpPr/>
            <p:nvPr/>
          </p:nvCxnSpPr>
          <p:spPr>
            <a:xfrm>
              <a:off x="6588224" y="332656"/>
              <a:ext cx="100811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7" name="直接连接符 9"/>
          <p:cNvCxnSpPr/>
          <p:nvPr/>
        </p:nvCxnSpPr>
        <p:spPr>
          <a:xfrm>
            <a:off x="323528" y="1268760"/>
            <a:ext cx="8820472" cy="0"/>
          </a:xfrm>
          <a:prstGeom prst="line">
            <a:avLst/>
          </a:prstGeom>
          <a:ln>
            <a:gradFill flip="none" rotWithShape="1">
              <a:gsLst>
                <a:gs pos="0">
                  <a:srgbClr val="FFF200"/>
                </a:gs>
                <a:gs pos="45000">
                  <a:srgbClr val="FF7A00"/>
                </a:gs>
                <a:gs pos="70000">
                  <a:srgbClr val="FF0300"/>
                </a:gs>
                <a:gs pos="100000">
                  <a:srgbClr val="4D0808"/>
                </a:gs>
              </a:gsLst>
              <a:lin ang="10800000" scaled="1"/>
              <a:tileRect/>
            </a:gradFill>
          </a:ln>
        </p:spPr>
        <p:style>
          <a:lnRef idx="3">
            <a:schemeClr val="accent2"/>
          </a:lnRef>
          <a:fillRef idx="0">
            <a:schemeClr val="accent2"/>
          </a:fillRef>
          <a:effectRef idx="2">
            <a:schemeClr val="accent2"/>
          </a:effectRef>
          <a:fontRef idx="minor">
            <a:schemeClr val="tx1"/>
          </a:fontRef>
        </p:style>
      </p:cxnSp>
      <p:cxnSp>
        <p:nvCxnSpPr>
          <p:cNvPr id="8" name="直接连接符 10"/>
          <p:cNvCxnSpPr/>
          <p:nvPr/>
        </p:nvCxnSpPr>
        <p:spPr>
          <a:xfrm>
            <a:off x="5148064" y="548680"/>
            <a:ext cx="3995936" cy="0"/>
          </a:xfrm>
          <a:prstGeom prst="line">
            <a:avLst/>
          </a:prstGeom>
          <a:ln>
            <a:gradFill flip="none" rotWithShape="1">
              <a:gsLst>
                <a:gs pos="0">
                  <a:srgbClr val="FFF200"/>
                </a:gs>
                <a:gs pos="45000">
                  <a:srgbClr val="FF7A00"/>
                </a:gs>
                <a:gs pos="70000">
                  <a:srgbClr val="FF0300"/>
                </a:gs>
                <a:gs pos="100000">
                  <a:srgbClr val="4D0808"/>
                </a:gs>
              </a:gsLst>
              <a:lin ang="0" scaled="1"/>
              <a:tileRect/>
            </a:gradFill>
          </a:ln>
        </p:spPr>
        <p:style>
          <a:lnRef idx="3">
            <a:schemeClr val="accent2"/>
          </a:lnRef>
          <a:fillRef idx="0">
            <a:schemeClr val="accent2"/>
          </a:fillRef>
          <a:effectRef idx="2">
            <a:schemeClr val="accent2"/>
          </a:effectRef>
          <a:fontRef idx="minor">
            <a:schemeClr val="tx1"/>
          </a:fontRef>
        </p:style>
      </p:cxnSp>
      <p:sp>
        <p:nvSpPr>
          <p:cNvPr id="9"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zh-CN" altLang="en-US" sz="1400" b="1" dirty="0"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sp>
        <p:nvSpPr>
          <p:cNvPr id="10" name="灯片编号占位符 4"/>
          <p:cNvSpPr txBox="1">
            <a:spLocks/>
          </p:cNvSpPr>
          <p:nvPr/>
        </p:nvSpPr>
        <p:spPr>
          <a:xfrm>
            <a:off x="6804248"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D339703-453D-4507-B371-656EE53F18C4}" type="slidenum">
              <a:rPr kumimoji="0" lang="zh-CN" altLang="en-US" sz="1200" b="0" i="0" u="none" strike="noStrike" kern="1200" cap="none" spc="0" normalizeH="0" baseline="0" noProof="0" smtClean="0">
                <a:ln>
                  <a:noFill/>
                </a:ln>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zh-CN" altLang="en-US" sz="1200" b="0" i="0" u="none" strike="noStrike" kern="1200" cap="none" spc="0" normalizeH="0" baseline="0" noProof="0" dirty="0">
              <a:ln>
                <a:noFill/>
              </a:ln>
              <a:effectLst/>
              <a:uLnTx/>
              <a:uFillTx/>
              <a:latin typeface="+mn-lt"/>
              <a:ea typeface="+mn-ea"/>
              <a:cs typeface="+mn-cs"/>
            </a:endParaRPr>
          </a:p>
        </p:txBody>
      </p:sp>
      <p:sp>
        <p:nvSpPr>
          <p:cNvPr id="11" name="Rectangle 2"/>
          <p:cNvSpPr>
            <a:spLocks noGrp="1" noRot="1" noChangeArrowheads="1"/>
          </p:cNvSpPr>
          <p:nvPr>
            <p:ph type="title"/>
          </p:nvPr>
        </p:nvSpPr>
        <p:spPr>
          <a:xfrm>
            <a:off x="457200" y="274638"/>
            <a:ext cx="8229600" cy="1143000"/>
          </a:xfrm>
        </p:spPr>
        <p:txBody>
          <a:bodyPr>
            <a:normAutofit/>
          </a:bodyPr>
          <a:lstStyle/>
          <a:p>
            <a:r>
              <a:rPr lang="en-US" altLang="zh-CN" sz="3600" b="1" dirty="0" smtClean="0">
                <a:solidFill>
                  <a:srgbClr val="C00000"/>
                </a:solidFill>
                <a:latin typeface="隶书" pitchFamily="49" charset="-122"/>
                <a:ea typeface="隶书" pitchFamily="49" charset="-122"/>
                <a:cs typeface="+mn-cs"/>
              </a:rPr>
              <a:t>6.2.4  </a:t>
            </a:r>
            <a:r>
              <a:rPr lang="zh-CN" altLang="en-US" sz="3600" b="1" dirty="0" smtClean="0">
                <a:solidFill>
                  <a:srgbClr val="C00000"/>
                </a:solidFill>
                <a:latin typeface="隶书" pitchFamily="49" charset="-122"/>
                <a:ea typeface="隶书" pitchFamily="49" charset="-122"/>
                <a:cs typeface="+mn-cs"/>
              </a:rPr>
              <a:t>传输层流量控制 </a:t>
            </a:r>
          </a:p>
        </p:txBody>
      </p:sp>
    </p:spTree>
  </p:cSld>
  <p:clrMapOvr>
    <a:masterClrMapping/>
  </p:clrMapOvr>
  <p:transition>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ntr" presetSubtype="16" fill="hold" nodeType="afterEffect">
                                  <p:stCondLst>
                                    <p:cond delay="0"/>
                                  </p:stCondLst>
                                  <p:childTnLst>
                                    <p:set>
                                      <p:cBhvr>
                                        <p:cTn id="6" dur="1" fill="hold">
                                          <p:stCondLst>
                                            <p:cond delay="0"/>
                                          </p:stCondLst>
                                        </p:cTn>
                                        <p:tgtEl>
                                          <p:spTgt spid="16386"/>
                                        </p:tgtEl>
                                        <p:attrNameLst>
                                          <p:attrName>style.visibility</p:attrName>
                                        </p:attrNameLst>
                                      </p:cBhvr>
                                      <p:to>
                                        <p:strVal val="visible"/>
                                      </p:to>
                                    </p:set>
                                    <p:animEffect transition="in" filter="diamond(in)">
                                      <p:cBhvr>
                                        <p:cTn id="7" dur="500"/>
                                        <p:tgtEl>
                                          <p:spTgt spid="163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11"/>
          <p:cNvPicPr>
            <a:picLocks noChangeAspect="1" noChangeArrowheads="1"/>
          </p:cNvPicPr>
          <p:nvPr/>
        </p:nvPicPr>
        <p:blipFill>
          <a:blip r:embed="rId2" cstate="print"/>
          <a:srcRect/>
          <a:stretch>
            <a:fillRect/>
          </a:stretch>
        </p:blipFill>
        <p:spPr bwMode="auto">
          <a:xfrm>
            <a:off x="1042988" y="661988"/>
            <a:ext cx="7705725" cy="5646737"/>
          </a:xfrm>
          <a:prstGeom prst="rect">
            <a:avLst/>
          </a:prstGeom>
          <a:noFill/>
          <a:ln w="9525">
            <a:noFill/>
            <a:miter lim="800000"/>
            <a:headEnd/>
            <a:tailEnd/>
          </a:ln>
        </p:spPr>
      </p:pic>
      <p:sp>
        <p:nvSpPr>
          <p:cNvPr id="17411" name="Text Box 12"/>
          <p:cNvSpPr txBox="1">
            <a:spLocks noChangeArrowheads="1"/>
          </p:cNvSpPr>
          <p:nvPr/>
        </p:nvSpPr>
        <p:spPr bwMode="auto">
          <a:xfrm>
            <a:off x="1042988" y="549275"/>
            <a:ext cx="7239000" cy="457200"/>
          </a:xfrm>
          <a:prstGeom prst="rect">
            <a:avLst/>
          </a:prstGeom>
          <a:noFill/>
          <a:ln w="9525">
            <a:noFill/>
            <a:miter lim="800000"/>
            <a:headEnd/>
            <a:tailEnd/>
          </a:ln>
          <a:effectLst/>
        </p:spPr>
        <p:txBody>
          <a:bodyPr>
            <a:spAutoFit/>
          </a:bodyPr>
          <a:lstStyle/>
          <a:p>
            <a:pPr algn="ctr">
              <a:spcBef>
                <a:spcPct val="50000"/>
              </a:spcBef>
            </a:pPr>
            <a:r>
              <a:rPr kumimoji="1" lang="zh-CN" altLang="en-US" sz="2400" b="1">
                <a:solidFill>
                  <a:srgbClr val="000000"/>
                </a:solidFill>
                <a:latin typeface="Times New Roman" pitchFamily="18" charset="0"/>
                <a:ea typeface="楷体_GB2312" pitchFamily="49" charset="-122"/>
              </a:rPr>
              <a:t>传输层的流量控制</a:t>
            </a:r>
            <a:r>
              <a:rPr kumimoji="1" lang="zh-CN" altLang="en-US" sz="2400">
                <a:solidFill>
                  <a:srgbClr val="000000"/>
                </a:solidFill>
                <a:latin typeface="Times New Roman" pitchFamily="18" charset="0"/>
              </a:rPr>
              <a:t> </a:t>
            </a:r>
          </a:p>
        </p:txBody>
      </p:sp>
      <p:pic>
        <p:nvPicPr>
          <p:cNvPr id="4" name="Picture 4" descr="http://t1.baidu.com/it/u=4224630567,3636551719&amp;fm=21&amp;gp=0.jpg"/>
          <p:cNvPicPr>
            <a:picLocks noChangeAspect="1" noChangeArrowheads="1"/>
          </p:cNvPicPr>
          <p:nvPr/>
        </p:nvPicPr>
        <p:blipFill>
          <a:blip r:embed="rId3" cstate="print"/>
          <a:srcRect/>
          <a:stretch>
            <a:fillRect/>
          </a:stretch>
        </p:blipFill>
        <p:spPr bwMode="auto">
          <a:xfrm>
            <a:off x="0" y="0"/>
            <a:ext cx="1907704" cy="408794"/>
          </a:xfrm>
          <a:prstGeom prst="rect">
            <a:avLst/>
          </a:prstGeom>
          <a:noFill/>
        </p:spPr>
      </p:pic>
      <p:grpSp>
        <p:nvGrpSpPr>
          <p:cNvPr id="5" name="组合 14"/>
          <p:cNvGrpSpPr/>
          <p:nvPr/>
        </p:nvGrpSpPr>
        <p:grpSpPr>
          <a:xfrm>
            <a:off x="4874346" y="0"/>
            <a:ext cx="4269654" cy="430887"/>
            <a:chOff x="4874346" y="0"/>
            <a:chExt cx="4269654" cy="430887"/>
          </a:xfrm>
        </p:grpSpPr>
        <p:sp>
          <p:nvSpPr>
            <p:cNvPr id="6" name="TextBox 5"/>
            <p:cNvSpPr txBox="1"/>
            <p:nvPr/>
          </p:nvSpPr>
          <p:spPr>
            <a:xfrm>
              <a:off x="4874346" y="0"/>
              <a:ext cx="4269654" cy="430887"/>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0" scaled="1"/>
              <a:tileRect/>
            </a:gradFill>
            <a:effectLst>
              <a:innerShdw blurRad="63500" dist="50800" dir="5400000">
                <a:prstClr val="black">
                  <a:alpha val="50000"/>
                </a:prstClr>
              </a:innerShdw>
              <a:softEdge rad="127000"/>
            </a:effectLst>
          </p:spPr>
          <p:style>
            <a:lnRef idx="0">
              <a:scrgbClr r="0" g="0" b="0"/>
            </a:lnRef>
            <a:fillRef idx="1001">
              <a:schemeClr val="lt2"/>
            </a:fillRef>
            <a:effectRef idx="0">
              <a:scrgbClr r="0" g="0" b="0"/>
            </a:effectRef>
            <a:fontRef idx="major"/>
          </p:style>
          <p:txBody>
            <a:bodyPr wrap="square" rtlCol="0">
              <a:spAutoFit/>
            </a:bodyPr>
            <a:lstStyle/>
            <a:p>
              <a:pPr algn="r"/>
              <a:r>
                <a:rPr lang="en-US" altLang="zh-CN" sz="1100" b="1" dirty="0" smtClean="0">
                  <a:solidFill>
                    <a:schemeClr val="tx2">
                      <a:lumMod val="60000"/>
                      <a:lumOff val="40000"/>
                    </a:schemeClr>
                  </a:solidFill>
                </a:rPr>
                <a:t>College of Computer Science and Technology</a:t>
              </a:r>
            </a:p>
            <a:p>
              <a:pPr algn="r"/>
              <a:r>
                <a:rPr lang="zh-CN" altLang="en-US" sz="1100" b="1" dirty="0" smtClean="0">
                  <a:solidFill>
                    <a:schemeClr val="tx2">
                      <a:lumMod val="60000"/>
                      <a:lumOff val="40000"/>
                    </a:schemeClr>
                  </a:solidFill>
                </a:rPr>
                <a:t>                                    计算机科学</a:t>
              </a:r>
              <a:r>
                <a:rPr lang="zh-CN" altLang="en-US" sz="1100" b="1" dirty="0">
                  <a:solidFill>
                    <a:schemeClr val="tx2">
                      <a:lumMod val="60000"/>
                      <a:lumOff val="40000"/>
                    </a:schemeClr>
                  </a:solidFill>
                </a:rPr>
                <a:t>与</a:t>
              </a:r>
              <a:r>
                <a:rPr lang="zh-CN" altLang="en-US" sz="1100" b="1" dirty="0" smtClean="0">
                  <a:solidFill>
                    <a:schemeClr val="tx2">
                      <a:lumMod val="60000"/>
                      <a:lumOff val="40000"/>
                    </a:schemeClr>
                  </a:solidFill>
                </a:rPr>
                <a:t>技术学院</a:t>
              </a:r>
              <a:endParaRPr lang="zh-CN" altLang="en-US" sz="1100" b="1" dirty="0">
                <a:solidFill>
                  <a:schemeClr val="tx2">
                    <a:lumMod val="60000"/>
                    <a:lumOff val="40000"/>
                  </a:schemeClr>
                </a:solidFill>
              </a:endParaRPr>
            </a:p>
          </p:txBody>
        </p:sp>
        <p:cxnSp>
          <p:nvCxnSpPr>
            <p:cNvPr id="7" name="直接连接符 7"/>
            <p:cNvCxnSpPr/>
            <p:nvPr/>
          </p:nvCxnSpPr>
          <p:spPr>
            <a:xfrm>
              <a:off x="6588224" y="332656"/>
              <a:ext cx="100811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9" name="直接连接符 10"/>
          <p:cNvCxnSpPr/>
          <p:nvPr/>
        </p:nvCxnSpPr>
        <p:spPr>
          <a:xfrm>
            <a:off x="5148064" y="548680"/>
            <a:ext cx="3995936" cy="0"/>
          </a:xfrm>
          <a:prstGeom prst="line">
            <a:avLst/>
          </a:prstGeom>
          <a:ln>
            <a:gradFill flip="none" rotWithShape="1">
              <a:gsLst>
                <a:gs pos="0">
                  <a:srgbClr val="FFF200"/>
                </a:gs>
                <a:gs pos="45000">
                  <a:srgbClr val="FF7A00"/>
                </a:gs>
                <a:gs pos="70000">
                  <a:srgbClr val="FF0300"/>
                </a:gs>
                <a:gs pos="100000">
                  <a:srgbClr val="4D0808"/>
                </a:gs>
              </a:gsLst>
              <a:lin ang="0" scaled="1"/>
              <a:tileRect/>
            </a:gradFill>
          </a:ln>
        </p:spPr>
        <p:style>
          <a:lnRef idx="3">
            <a:schemeClr val="accent2"/>
          </a:lnRef>
          <a:fillRef idx="0">
            <a:schemeClr val="accent2"/>
          </a:fillRef>
          <a:effectRef idx="2">
            <a:schemeClr val="accent2"/>
          </a:effectRef>
          <a:fontRef idx="minor">
            <a:schemeClr val="tx1"/>
          </a:fontRef>
        </p:style>
      </p:cxnSp>
      <p:sp>
        <p:nvSpPr>
          <p:cNvPr id="10"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zh-CN" altLang="en-US" sz="1400" b="1" dirty="0"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sp>
        <p:nvSpPr>
          <p:cNvPr id="11" name="灯片编号占位符 4"/>
          <p:cNvSpPr txBox="1">
            <a:spLocks/>
          </p:cNvSpPr>
          <p:nvPr/>
        </p:nvSpPr>
        <p:spPr>
          <a:xfrm>
            <a:off x="6804248"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D339703-453D-4507-B371-656EE53F18C4}" type="slidenum">
              <a:rPr kumimoji="0" lang="zh-CN" altLang="en-US" sz="1200" b="0" i="0" u="none" strike="noStrike" kern="1200" cap="none" spc="0" normalizeH="0" baseline="0" noProof="0" smtClean="0">
                <a:ln>
                  <a:noFill/>
                </a:ln>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zh-CN" altLang="en-US" sz="1200" b="0" i="0" u="none" strike="noStrike" kern="1200" cap="none" spc="0" normalizeH="0" baseline="0" noProof="0" dirty="0">
              <a:ln>
                <a:noFill/>
              </a:ln>
              <a:effectLst/>
              <a:uLnTx/>
              <a:uFillTx/>
              <a:latin typeface="+mn-lt"/>
              <a:ea typeface="+mn-ea"/>
              <a:cs typeface="+mn-cs"/>
            </a:endParaRPr>
          </a:p>
        </p:txBody>
      </p:sp>
    </p:spTree>
  </p:cSld>
  <p:clrMapOvr>
    <a:masterClrMapping/>
  </p:clrMapOvr>
  <p:transition>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ntr" presetSubtype="32" fill="hold" nodeType="afterEffect">
                                  <p:stCondLst>
                                    <p:cond delay="0"/>
                                  </p:stCondLst>
                                  <p:childTnLst>
                                    <p:set>
                                      <p:cBhvr>
                                        <p:cTn id="6" dur="1" fill="hold">
                                          <p:stCondLst>
                                            <p:cond delay="0"/>
                                          </p:stCondLst>
                                        </p:cTn>
                                        <p:tgtEl>
                                          <p:spTgt spid="17410"/>
                                        </p:tgtEl>
                                        <p:attrNameLst>
                                          <p:attrName>style.visibility</p:attrName>
                                        </p:attrNameLst>
                                      </p:cBhvr>
                                      <p:to>
                                        <p:strVal val="visible"/>
                                      </p:to>
                                    </p:set>
                                    <p:animEffect transition="in" filter="diamond(out)">
                                      <p:cBhvr>
                                        <p:cTn id="7" dur="2000"/>
                                        <p:tgtEl>
                                          <p:spTgt spid="174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Rot="1" noChangeArrowheads="1"/>
          </p:cNvSpPr>
          <p:nvPr>
            <p:ph type="title"/>
          </p:nvPr>
        </p:nvSpPr>
        <p:spPr>
          <a:xfrm>
            <a:off x="467544" y="404664"/>
            <a:ext cx="8229600" cy="868958"/>
          </a:xfrm>
        </p:spPr>
        <p:txBody>
          <a:bodyPr>
            <a:normAutofit/>
          </a:bodyPr>
          <a:lstStyle/>
          <a:p>
            <a:r>
              <a:rPr lang="en-US" altLang="zh-CN" sz="3600" b="1" dirty="0" smtClean="0">
                <a:solidFill>
                  <a:srgbClr val="C00000"/>
                </a:solidFill>
                <a:latin typeface="隶书" pitchFamily="49" charset="-122"/>
                <a:ea typeface="隶书" pitchFamily="49" charset="-122"/>
                <a:cs typeface="+mn-cs"/>
              </a:rPr>
              <a:t>6.2.5  </a:t>
            </a:r>
            <a:r>
              <a:rPr lang="zh-CN" altLang="en-US" sz="3600" b="1" dirty="0" smtClean="0">
                <a:solidFill>
                  <a:srgbClr val="C00000"/>
                </a:solidFill>
                <a:latin typeface="隶书" pitchFamily="49" charset="-122"/>
                <a:ea typeface="隶书" pitchFamily="49" charset="-122"/>
                <a:cs typeface="+mn-cs"/>
              </a:rPr>
              <a:t>传输层拥塞控制</a:t>
            </a:r>
          </a:p>
        </p:txBody>
      </p:sp>
      <p:sp>
        <p:nvSpPr>
          <p:cNvPr id="18435" name="Rectangle 3"/>
          <p:cNvSpPr>
            <a:spLocks noGrp="1" noRot="1" noChangeArrowheads="1"/>
          </p:cNvSpPr>
          <p:nvPr>
            <p:ph type="body" idx="1"/>
          </p:nvPr>
        </p:nvSpPr>
        <p:spPr>
          <a:xfrm>
            <a:off x="611560" y="1484784"/>
            <a:ext cx="8064896" cy="4844157"/>
          </a:xfrm>
        </p:spPr>
        <p:txBody>
          <a:bodyPr>
            <a:normAutofit fontScale="77500" lnSpcReduction="20000"/>
          </a:bodyPr>
          <a:lstStyle/>
          <a:p>
            <a:pPr>
              <a:buClr>
                <a:srgbClr val="C00000"/>
              </a:buClr>
              <a:buFont typeface="Wingdings" pitchFamily="2" charset="2"/>
              <a:buChar char="n"/>
            </a:pPr>
            <a:r>
              <a:rPr lang="en-US" altLang="zh-CN" sz="3600" b="1" dirty="0" smtClean="0"/>
              <a:t>TCP</a:t>
            </a:r>
            <a:r>
              <a:rPr lang="zh-CN" altLang="en-US" sz="3600" b="1" dirty="0" smtClean="0"/>
              <a:t>采用流量控制方法实现拥塞控制。</a:t>
            </a:r>
          </a:p>
          <a:p>
            <a:pPr>
              <a:buClr>
                <a:srgbClr val="C00000"/>
              </a:buClr>
              <a:buFont typeface="Wingdings" pitchFamily="2" charset="2"/>
              <a:buChar char="n"/>
            </a:pPr>
            <a:endParaRPr lang="zh-CN" altLang="en-US" sz="1400" b="1" dirty="0" smtClean="0"/>
          </a:p>
          <a:p>
            <a:pPr>
              <a:buClr>
                <a:srgbClr val="C00000"/>
              </a:buClr>
              <a:buFont typeface="Wingdings" pitchFamily="2" charset="2"/>
              <a:buChar char="n"/>
            </a:pPr>
            <a:r>
              <a:rPr lang="zh-CN" altLang="en-US" sz="3600" b="1" dirty="0" smtClean="0"/>
              <a:t>在</a:t>
            </a:r>
            <a:r>
              <a:rPr lang="en-US" altLang="zh-CN" sz="3600" b="1" dirty="0" smtClean="0"/>
              <a:t>TCP</a:t>
            </a:r>
            <a:r>
              <a:rPr lang="zh-CN" altLang="en-US" sz="3600" b="1" dirty="0" smtClean="0"/>
              <a:t>协议中，每个被传送的字节都有一个序号。每个</a:t>
            </a:r>
            <a:r>
              <a:rPr lang="en-US" altLang="zh-CN" sz="3600" b="1" dirty="0" smtClean="0"/>
              <a:t>TCP</a:t>
            </a:r>
            <a:r>
              <a:rPr lang="zh-CN" altLang="en-US" sz="3600" b="1" dirty="0" smtClean="0"/>
              <a:t>报文在其报文头中有三个域：</a:t>
            </a:r>
            <a:r>
              <a:rPr lang="zh-CN" altLang="en-US" sz="3600" b="1" dirty="0" smtClean="0">
                <a:solidFill>
                  <a:srgbClr val="C00000"/>
                </a:solidFill>
              </a:rPr>
              <a:t>序号（</a:t>
            </a:r>
            <a:r>
              <a:rPr lang="en-US" altLang="zh-CN" sz="3600" b="1" dirty="0" smtClean="0">
                <a:solidFill>
                  <a:srgbClr val="C00000"/>
                </a:solidFill>
              </a:rPr>
              <a:t>SN</a:t>
            </a:r>
            <a:r>
              <a:rPr lang="zh-CN" altLang="en-US" sz="3600" b="1" dirty="0" smtClean="0">
                <a:solidFill>
                  <a:srgbClr val="C00000"/>
                </a:solidFill>
              </a:rPr>
              <a:t>）、确认号（</a:t>
            </a:r>
            <a:r>
              <a:rPr lang="en-US" altLang="zh-CN" sz="3600" b="1" dirty="0" smtClean="0">
                <a:solidFill>
                  <a:srgbClr val="C00000"/>
                </a:solidFill>
              </a:rPr>
              <a:t>AN</a:t>
            </a:r>
            <a:r>
              <a:rPr lang="zh-CN" altLang="en-US" sz="3600" b="1" dirty="0" smtClean="0">
                <a:solidFill>
                  <a:srgbClr val="C00000"/>
                </a:solidFill>
              </a:rPr>
              <a:t>）和窗口大小（</a:t>
            </a:r>
            <a:r>
              <a:rPr lang="en-US" altLang="zh-CN" sz="3600" b="1" dirty="0" smtClean="0">
                <a:solidFill>
                  <a:srgbClr val="C00000"/>
                </a:solidFill>
              </a:rPr>
              <a:t>W</a:t>
            </a:r>
            <a:r>
              <a:rPr lang="zh-CN" altLang="en-US" sz="3600" b="1" dirty="0" smtClean="0">
                <a:solidFill>
                  <a:srgbClr val="C00000"/>
                </a:solidFill>
              </a:rPr>
              <a:t>）</a:t>
            </a:r>
            <a:r>
              <a:rPr lang="zh-CN" altLang="en-US" sz="3600" b="1" dirty="0" smtClean="0"/>
              <a:t>，这三个域与流量控制、差错控制和拥塞控制相关。</a:t>
            </a:r>
            <a:endParaRPr lang="en-US" altLang="zh-CN" sz="3600" b="1" dirty="0" smtClean="0"/>
          </a:p>
          <a:p>
            <a:pPr>
              <a:buClr>
                <a:srgbClr val="C00000"/>
              </a:buClr>
              <a:buFont typeface="Wingdings" pitchFamily="2" charset="2"/>
              <a:buChar char="n"/>
            </a:pPr>
            <a:endParaRPr lang="en-US" altLang="zh-CN" sz="1400" b="1" dirty="0" smtClean="0">
              <a:solidFill>
                <a:srgbClr val="C00000"/>
              </a:solidFill>
              <a:latin typeface="宋体" pitchFamily="2" charset="-122"/>
            </a:endParaRPr>
          </a:p>
          <a:p>
            <a:pPr eaLnBrk="1" hangingPunct="1">
              <a:buClr>
                <a:srgbClr val="C00000"/>
              </a:buClr>
              <a:buFont typeface="Wingdings" pitchFamily="2" charset="2"/>
              <a:buChar char="n"/>
            </a:pPr>
            <a:r>
              <a:rPr lang="en-US" altLang="zh-CN" sz="3600" b="1" dirty="0" smtClean="0">
                <a:latin typeface="宋体" pitchFamily="2" charset="-122"/>
              </a:rPr>
              <a:t>TCP</a:t>
            </a:r>
            <a:r>
              <a:rPr lang="zh-CN" altLang="en-US" sz="3600" b="1" dirty="0" smtClean="0">
                <a:latin typeface="宋体" pitchFamily="2" charset="-122"/>
              </a:rPr>
              <a:t>拥塞控制有</a:t>
            </a:r>
            <a:r>
              <a:rPr lang="en-US" altLang="zh-CN" sz="3600" b="1" dirty="0" smtClean="0">
                <a:latin typeface="宋体" pitchFamily="2" charset="-122"/>
              </a:rPr>
              <a:t>4</a:t>
            </a:r>
            <a:r>
              <a:rPr lang="zh-CN" altLang="en-US" sz="3600" b="1" dirty="0" smtClean="0">
                <a:latin typeface="宋体" pitchFamily="2" charset="-122"/>
              </a:rPr>
              <a:t>种算法：</a:t>
            </a:r>
          </a:p>
          <a:p>
            <a:pPr lvl="1">
              <a:buClr>
                <a:srgbClr val="C00000"/>
              </a:buClr>
              <a:buFont typeface="Wingdings" pitchFamily="2" charset="2"/>
              <a:buChar char="n"/>
            </a:pPr>
            <a:endParaRPr lang="en-US" altLang="zh-CN" b="1" dirty="0" smtClean="0">
              <a:solidFill>
                <a:srgbClr val="000000"/>
              </a:solidFill>
              <a:latin typeface="宋体" pitchFamily="2" charset="-122"/>
            </a:endParaRPr>
          </a:p>
          <a:p>
            <a:pPr marL="971550" lvl="1" indent="-514350">
              <a:buClr>
                <a:srgbClr val="C00000"/>
              </a:buClr>
              <a:buFont typeface="+mj-ea"/>
              <a:buAutoNum type="circleNumDbPlain"/>
            </a:pPr>
            <a:r>
              <a:rPr lang="zh-CN" altLang="en-US" b="1" dirty="0" smtClean="0">
                <a:solidFill>
                  <a:srgbClr val="000000"/>
                </a:solidFill>
                <a:latin typeface="宋体" pitchFamily="2" charset="-122"/>
              </a:rPr>
              <a:t>慢启动</a:t>
            </a:r>
          </a:p>
          <a:p>
            <a:pPr marL="971550" lvl="1" indent="-514350">
              <a:buClr>
                <a:srgbClr val="C00000"/>
              </a:buClr>
              <a:buFont typeface="+mj-ea"/>
              <a:buAutoNum type="circleNumDbPlain"/>
            </a:pPr>
            <a:r>
              <a:rPr lang="zh-CN" altLang="en-US" b="1" dirty="0" smtClean="0">
                <a:solidFill>
                  <a:srgbClr val="000000"/>
                </a:solidFill>
                <a:latin typeface="宋体" pitchFamily="2" charset="-122"/>
              </a:rPr>
              <a:t>拥塞避免</a:t>
            </a:r>
          </a:p>
          <a:p>
            <a:pPr marL="971550" lvl="1" indent="-514350">
              <a:buClr>
                <a:srgbClr val="C00000"/>
              </a:buClr>
              <a:buFont typeface="+mj-ea"/>
              <a:buAutoNum type="circleNumDbPlain"/>
            </a:pPr>
            <a:r>
              <a:rPr lang="zh-CN" altLang="en-US" b="1" dirty="0" smtClean="0">
                <a:solidFill>
                  <a:srgbClr val="000000"/>
                </a:solidFill>
                <a:latin typeface="宋体" pitchFamily="2" charset="-122"/>
              </a:rPr>
              <a:t>快速重传</a:t>
            </a:r>
          </a:p>
          <a:p>
            <a:pPr marL="971550" lvl="1" indent="-514350">
              <a:buClr>
                <a:srgbClr val="C00000"/>
              </a:buClr>
              <a:buFont typeface="+mj-ea"/>
              <a:buAutoNum type="circleNumDbPlain"/>
            </a:pPr>
            <a:r>
              <a:rPr lang="zh-CN" altLang="en-US" b="1" dirty="0" smtClean="0">
                <a:solidFill>
                  <a:srgbClr val="000000"/>
                </a:solidFill>
                <a:latin typeface="宋体" pitchFamily="2" charset="-122"/>
              </a:rPr>
              <a:t>快速复位</a:t>
            </a:r>
          </a:p>
        </p:txBody>
      </p:sp>
      <p:pic>
        <p:nvPicPr>
          <p:cNvPr id="4" name="Picture 4" descr="http://t1.baidu.com/it/u=4224630567,3636551719&amp;fm=21&amp;gp=0.jpg"/>
          <p:cNvPicPr>
            <a:picLocks noChangeAspect="1" noChangeArrowheads="1"/>
          </p:cNvPicPr>
          <p:nvPr/>
        </p:nvPicPr>
        <p:blipFill>
          <a:blip r:embed="rId2" cstate="print"/>
          <a:srcRect/>
          <a:stretch>
            <a:fillRect/>
          </a:stretch>
        </p:blipFill>
        <p:spPr bwMode="auto">
          <a:xfrm>
            <a:off x="0" y="0"/>
            <a:ext cx="1907704" cy="408794"/>
          </a:xfrm>
          <a:prstGeom prst="rect">
            <a:avLst/>
          </a:prstGeom>
          <a:noFill/>
        </p:spPr>
      </p:pic>
      <p:grpSp>
        <p:nvGrpSpPr>
          <p:cNvPr id="5" name="组合 14"/>
          <p:cNvGrpSpPr/>
          <p:nvPr/>
        </p:nvGrpSpPr>
        <p:grpSpPr>
          <a:xfrm>
            <a:off x="4874346" y="0"/>
            <a:ext cx="4269654" cy="430887"/>
            <a:chOff x="4874346" y="0"/>
            <a:chExt cx="4269654" cy="430887"/>
          </a:xfrm>
        </p:grpSpPr>
        <p:sp>
          <p:nvSpPr>
            <p:cNvPr id="6" name="TextBox 5"/>
            <p:cNvSpPr txBox="1"/>
            <p:nvPr/>
          </p:nvSpPr>
          <p:spPr>
            <a:xfrm>
              <a:off x="4874346" y="0"/>
              <a:ext cx="4269654" cy="430887"/>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0" scaled="1"/>
              <a:tileRect/>
            </a:gradFill>
            <a:effectLst>
              <a:innerShdw blurRad="63500" dist="50800" dir="5400000">
                <a:prstClr val="black">
                  <a:alpha val="50000"/>
                </a:prstClr>
              </a:innerShdw>
              <a:softEdge rad="127000"/>
            </a:effectLst>
          </p:spPr>
          <p:style>
            <a:lnRef idx="0">
              <a:scrgbClr r="0" g="0" b="0"/>
            </a:lnRef>
            <a:fillRef idx="1001">
              <a:schemeClr val="lt2"/>
            </a:fillRef>
            <a:effectRef idx="0">
              <a:scrgbClr r="0" g="0" b="0"/>
            </a:effectRef>
            <a:fontRef idx="major"/>
          </p:style>
          <p:txBody>
            <a:bodyPr wrap="square" rtlCol="0">
              <a:spAutoFit/>
            </a:bodyPr>
            <a:lstStyle/>
            <a:p>
              <a:pPr algn="r"/>
              <a:r>
                <a:rPr lang="en-US" altLang="zh-CN" sz="1100" b="1" dirty="0" smtClean="0">
                  <a:solidFill>
                    <a:schemeClr val="tx2">
                      <a:lumMod val="60000"/>
                      <a:lumOff val="40000"/>
                    </a:schemeClr>
                  </a:solidFill>
                </a:rPr>
                <a:t>College of Computer Science and Technology</a:t>
              </a:r>
            </a:p>
            <a:p>
              <a:pPr algn="r"/>
              <a:r>
                <a:rPr lang="zh-CN" altLang="en-US" sz="1100" b="1" dirty="0" smtClean="0">
                  <a:solidFill>
                    <a:schemeClr val="tx2">
                      <a:lumMod val="60000"/>
                      <a:lumOff val="40000"/>
                    </a:schemeClr>
                  </a:solidFill>
                </a:rPr>
                <a:t>                                    计算机科学</a:t>
              </a:r>
              <a:r>
                <a:rPr lang="zh-CN" altLang="en-US" sz="1100" b="1" dirty="0">
                  <a:solidFill>
                    <a:schemeClr val="tx2">
                      <a:lumMod val="60000"/>
                      <a:lumOff val="40000"/>
                    </a:schemeClr>
                  </a:solidFill>
                </a:rPr>
                <a:t>与</a:t>
              </a:r>
              <a:r>
                <a:rPr lang="zh-CN" altLang="en-US" sz="1100" b="1" dirty="0" smtClean="0">
                  <a:solidFill>
                    <a:schemeClr val="tx2">
                      <a:lumMod val="60000"/>
                      <a:lumOff val="40000"/>
                    </a:schemeClr>
                  </a:solidFill>
                </a:rPr>
                <a:t>技术学院</a:t>
              </a:r>
              <a:endParaRPr lang="zh-CN" altLang="en-US" sz="1100" b="1" dirty="0">
                <a:solidFill>
                  <a:schemeClr val="tx2">
                    <a:lumMod val="60000"/>
                    <a:lumOff val="40000"/>
                  </a:schemeClr>
                </a:solidFill>
              </a:endParaRPr>
            </a:p>
          </p:txBody>
        </p:sp>
        <p:cxnSp>
          <p:nvCxnSpPr>
            <p:cNvPr id="7" name="直接连接符 7"/>
            <p:cNvCxnSpPr/>
            <p:nvPr/>
          </p:nvCxnSpPr>
          <p:spPr>
            <a:xfrm>
              <a:off x="6588224" y="332656"/>
              <a:ext cx="100811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8" name="直接连接符 9"/>
          <p:cNvCxnSpPr/>
          <p:nvPr/>
        </p:nvCxnSpPr>
        <p:spPr>
          <a:xfrm>
            <a:off x="323528" y="1268760"/>
            <a:ext cx="8820472" cy="0"/>
          </a:xfrm>
          <a:prstGeom prst="line">
            <a:avLst/>
          </a:prstGeom>
          <a:ln>
            <a:gradFill flip="none" rotWithShape="1">
              <a:gsLst>
                <a:gs pos="0">
                  <a:srgbClr val="FFF200"/>
                </a:gs>
                <a:gs pos="45000">
                  <a:srgbClr val="FF7A00"/>
                </a:gs>
                <a:gs pos="70000">
                  <a:srgbClr val="FF0300"/>
                </a:gs>
                <a:gs pos="100000">
                  <a:srgbClr val="4D0808"/>
                </a:gs>
              </a:gsLst>
              <a:lin ang="10800000" scaled="1"/>
              <a:tileRect/>
            </a:gradFill>
          </a:ln>
        </p:spPr>
        <p:style>
          <a:lnRef idx="3">
            <a:schemeClr val="accent2"/>
          </a:lnRef>
          <a:fillRef idx="0">
            <a:schemeClr val="accent2"/>
          </a:fillRef>
          <a:effectRef idx="2">
            <a:schemeClr val="accent2"/>
          </a:effectRef>
          <a:fontRef idx="minor">
            <a:schemeClr val="tx1"/>
          </a:fontRef>
        </p:style>
      </p:cxnSp>
      <p:cxnSp>
        <p:nvCxnSpPr>
          <p:cNvPr id="9" name="直接连接符 10"/>
          <p:cNvCxnSpPr/>
          <p:nvPr/>
        </p:nvCxnSpPr>
        <p:spPr>
          <a:xfrm>
            <a:off x="5148064" y="548680"/>
            <a:ext cx="3995936" cy="0"/>
          </a:xfrm>
          <a:prstGeom prst="line">
            <a:avLst/>
          </a:prstGeom>
          <a:ln>
            <a:gradFill flip="none" rotWithShape="1">
              <a:gsLst>
                <a:gs pos="0">
                  <a:srgbClr val="FFF200"/>
                </a:gs>
                <a:gs pos="45000">
                  <a:srgbClr val="FF7A00"/>
                </a:gs>
                <a:gs pos="70000">
                  <a:srgbClr val="FF0300"/>
                </a:gs>
                <a:gs pos="100000">
                  <a:srgbClr val="4D0808"/>
                </a:gs>
              </a:gsLst>
              <a:lin ang="0" scaled="1"/>
              <a:tileRect/>
            </a:gradFill>
          </a:ln>
        </p:spPr>
        <p:style>
          <a:lnRef idx="3">
            <a:schemeClr val="accent2"/>
          </a:lnRef>
          <a:fillRef idx="0">
            <a:schemeClr val="accent2"/>
          </a:fillRef>
          <a:effectRef idx="2">
            <a:schemeClr val="accent2"/>
          </a:effectRef>
          <a:fontRef idx="minor">
            <a:schemeClr val="tx1"/>
          </a:fontRef>
        </p:style>
      </p:cxnSp>
      <p:sp>
        <p:nvSpPr>
          <p:cNvPr id="10"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zh-CN" altLang="en-US" sz="1400" b="1" dirty="0"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sp>
        <p:nvSpPr>
          <p:cNvPr id="11" name="灯片编号占位符 4"/>
          <p:cNvSpPr txBox="1">
            <a:spLocks/>
          </p:cNvSpPr>
          <p:nvPr/>
        </p:nvSpPr>
        <p:spPr>
          <a:xfrm>
            <a:off x="6804248"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D339703-453D-4507-B371-656EE53F18C4}" type="slidenum">
              <a:rPr kumimoji="0" lang="zh-CN" altLang="en-US" sz="1200" b="0" i="0" u="none" strike="noStrike" kern="1200" cap="none" spc="0" normalizeH="0" baseline="0" noProof="0" smtClean="0">
                <a:ln>
                  <a:noFill/>
                </a:ln>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zh-CN" altLang="en-US" sz="1200" b="0" i="0" u="none" strike="noStrike" kern="1200" cap="none" spc="0" normalizeH="0" baseline="0" noProof="0" dirty="0">
              <a:ln>
                <a:noFill/>
              </a:ln>
              <a:effectLst/>
              <a:uLnTx/>
              <a:uFillTx/>
              <a:latin typeface="+mn-lt"/>
              <a:ea typeface="+mn-ea"/>
              <a:cs typeface="+mn-cs"/>
            </a:endParaRPr>
          </a:p>
        </p:txBody>
      </p:sp>
    </p:spTree>
  </p:cSld>
  <p:clrMapOvr>
    <a:masterClrMapping/>
  </p:clrMapOvr>
  <p:transition>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18435">
                                            <p:txEl>
                                              <p:pRg st="6" end="6"/>
                                            </p:txEl>
                                          </p:spTgt>
                                        </p:tgtEl>
                                        <p:attrNameLst>
                                          <p:attrName>style.visibility</p:attrName>
                                        </p:attrNameLst>
                                      </p:cBhvr>
                                      <p:to>
                                        <p:strVal val="visible"/>
                                      </p:to>
                                    </p:set>
                                    <p:anim calcmode="lin" valueType="num">
                                      <p:cBhvr additive="base">
                                        <p:cTn id="7" dur="3000" fill="hold"/>
                                        <p:tgtEl>
                                          <p:spTgt spid="18435">
                                            <p:txEl>
                                              <p:pRg st="6" end="6"/>
                                            </p:txEl>
                                          </p:spTgt>
                                        </p:tgtEl>
                                        <p:attrNameLst>
                                          <p:attrName>ppt_x</p:attrName>
                                        </p:attrNameLst>
                                      </p:cBhvr>
                                      <p:tavLst>
                                        <p:tav tm="0">
                                          <p:val>
                                            <p:strVal val="#ppt_x"/>
                                          </p:val>
                                        </p:tav>
                                        <p:tav tm="100000">
                                          <p:val>
                                            <p:strVal val="#ppt_x"/>
                                          </p:val>
                                        </p:tav>
                                      </p:tavLst>
                                    </p:anim>
                                    <p:anim calcmode="lin" valueType="num">
                                      <p:cBhvr additive="base">
                                        <p:cTn id="8" dur="3000" fill="hold"/>
                                        <p:tgtEl>
                                          <p:spTgt spid="18435">
                                            <p:txEl>
                                              <p:pRg st="6" end="6"/>
                                            </p:txEl>
                                          </p:spTgt>
                                        </p:tgtEl>
                                        <p:attrNameLst>
                                          <p:attrName>ppt_y</p:attrName>
                                        </p:attrNameLst>
                                      </p:cBhvr>
                                      <p:tavLst>
                                        <p:tav tm="0">
                                          <p:val>
                                            <p:strVal val="1+#ppt_h/2"/>
                                          </p:val>
                                        </p:tav>
                                        <p:tav tm="100000">
                                          <p:val>
                                            <p:strVal val="#ppt_y"/>
                                          </p:val>
                                        </p:tav>
                                      </p:tavLst>
                                    </p:anim>
                                  </p:childTnLst>
                                </p:cTn>
                              </p:par>
                            </p:childTnLst>
                          </p:cTn>
                        </p:par>
                        <p:par>
                          <p:cTn id="9" fill="hold">
                            <p:stCondLst>
                              <p:cond delay="3000"/>
                            </p:stCondLst>
                            <p:childTnLst>
                              <p:par>
                                <p:cTn id="10" presetID="2" presetClass="entr" presetSubtype="4" fill="hold" nodeType="afterEffect">
                                  <p:stCondLst>
                                    <p:cond delay="0"/>
                                  </p:stCondLst>
                                  <p:childTnLst>
                                    <p:set>
                                      <p:cBhvr>
                                        <p:cTn id="11" dur="1" fill="hold">
                                          <p:stCondLst>
                                            <p:cond delay="0"/>
                                          </p:stCondLst>
                                        </p:cTn>
                                        <p:tgtEl>
                                          <p:spTgt spid="18435">
                                            <p:txEl>
                                              <p:pRg st="7" end="7"/>
                                            </p:txEl>
                                          </p:spTgt>
                                        </p:tgtEl>
                                        <p:attrNameLst>
                                          <p:attrName>style.visibility</p:attrName>
                                        </p:attrNameLst>
                                      </p:cBhvr>
                                      <p:to>
                                        <p:strVal val="visible"/>
                                      </p:to>
                                    </p:set>
                                    <p:anim calcmode="lin" valueType="num">
                                      <p:cBhvr additive="base">
                                        <p:cTn id="12" dur="3000" fill="hold"/>
                                        <p:tgtEl>
                                          <p:spTgt spid="18435">
                                            <p:txEl>
                                              <p:pRg st="7" end="7"/>
                                            </p:txEl>
                                          </p:spTgt>
                                        </p:tgtEl>
                                        <p:attrNameLst>
                                          <p:attrName>ppt_x</p:attrName>
                                        </p:attrNameLst>
                                      </p:cBhvr>
                                      <p:tavLst>
                                        <p:tav tm="0">
                                          <p:val>
                                            <p:strVal val="#ppt_x"/>
                                          </p:val>
                                        </p:tav>
                                        <p:tav tm="100000">
                                          <p:val>
                                            <p:strVal val="#ppt_x"/>
                                          </p:val>
                                        </p:tav>
                                      </p:tavLst>
                                    </p:anim>
                                    <p:anim calcmode="lin" valueType="num">
                                      <p:cBhvr additive="base">
                                        <p:cTn id="13" dur="3000" fill="hold"/>
                                        <p:tgtEl>
                                          <p:spTgt spid="18435">
                                            <p:txEl>
                                              <p:pRg st="7" end="7"/>
                                            </p:txEl>
                                          </p:spTgt>
                                        </p:tgtEl>
                                        <p:attrNameLst>
                                          <p:attrName>ppt_y</p:attrName>
                                        </p:attrNameLst>
                                      </p:cBhvr>
                                      <p:tavLst>
                                        <p:tav tm="0">
                                          <p:val>
                                            <p:strVal val="1+#ppt_h/2"/>
                                          </p:val>
                                        </p:tav>
                                        <p:tav tm="100000">
                                          <p:val>
                                            <p:strVal val="#ppt_y"/>
                                          </p:val>
                                        </p:tav>
                                      </p:tavLst>
                                    </p:anim>
                                  </p:childTnLst>
                                </p:cTn>
                              </p:par>
                            </p:childTnLst>
                          </p:cTn>
                        </p:par>
                        <p:par>
                          <p:cTn id="14" fill="hold">
                            <p:stCondLst>
                              <p:cond delay="6000"/>
                            </p:stCondLst>
                            <p:childTnLst>
                              <p:par>
                                <p:cTn id="15" presetID="2" presetClass="entr" presetSubtype="4" fill="hold" nodeType="afterEffect">
                                  <p:stCondLst>
                                    <p:cond delay="0"/>
                                  </p:stCondLst>
                                  <p:childTnLst>
                                    <p:set>
                                      <p:cBhvr>
                                        <p:cTn id="16" dur="1" fill="hold">
                                          <p:stCondLst>
                                            <p:cond delay="0"/>
                                          </p:stCondLst>
                                        </p:cTn>
                                        <p:tgtEl>
                                          <p:spTgt spid="18435">
                                            <p:txEl>
                                              <p:pRg st="8" end="8"/>
                                            </p:txEl>
                                          </p:spTgt>
                                        </p:tgtEl>
                                        <p:attrNameLst>
                                          <p:attrName>style.visibility</p:attrName>
                                        </p:attrNameLst>
                                      </p:cBhvr>
                                      <p:to>
                                        <p:strVal val="visible"/>
                                      </p:to>
                                    </p:set>
                                    <p:anim calcmode="lin" valueType="num">
                                      <p:cBhvr additive="base">
                                        <p:cTn id="17" dur="3000" fill="hold"/>
                                        <p:tgtEl>
                                          <p:spTgt spid="18435">
                                            <p:txEl>
                                              <p:pRg st="8" end="8"/>
                                            </p:txEl>
                                          </p:spTgt>
                                        </p:tgtEl>
                                        <p:attrNameLst>
                                          <p:attrName>ppt_x</p:attrName>
                                        </p:attrNameLst>
                                      </p:cBhvr>
                                      <p:tavLst>
                                        <p:tav tm="0">
                                          <p:val>
                                            <p:strVal val="#ppt_x"/>
                                          </p:val>
                                        </p:tav>
                                        <p:tav tm="100000">
                                          <p:val>
                                            <p:strVal val="#ppt_x"/>
                                          </p:val>
                                        </p:tav>
                                      </p:tavLst>
                                    </p:anim>
                                    <p:anim calcmode="lin" valueType="num">
                                      <p:cBhvr additive="base">
                                        <p:cTn id="18" dur="3000" fill="hold"/>
                                        <p:tgtEl>
                                          <p:spTgt spid="18435">
                                            <p:txEl>
                                              <p:pRg st="8" end="8"/>
                                            </p:txEl>
                                          </p:spTgt>
                                        </p:tgtEl>
                                        <p:attrNameLst>
                                          <p:attrName>ppt_y</p:attrName>
                                        </p:attrNameLst>
                                      </p:cBhvr>
                                      <p:tavLst>
                                        <p:tav tm="0">
                                          <p:val>
                                            <p:strVal val="1+#ppt_h/2"/>
                                          </p:val>
                                        </p:tav>
                                        <p:tav tm="100000">
                                          <p:val>
                                            <p:strVal val="#ppt_y"/>
                                          </p:val>
                                        </p:tav>
                                      </p:tavLst>
                                    </p:anim>
                                  </p:childTnLst>
                                </p:cTn>
                              </p:par>
                            </p:childTnLst>
                          </p:cTn>
                        </p:par>
                        <p:par>
                          <p:cTn id="19" fill="hold">
                            <p:stCondLst>
                              <p:cond delay="9000"/>
                            </p:stCondLst>
                            <p:childTnLst>
                              <p:par>
                                <p:cTn id="20" presetID="2" presetClass="entr" presetSubtype="4" fill="hold" nodeType="afterEffect">
                                  <p:stCondLst>
                                    <p:cond delay="0"/>
                                  </p:stCondLst>
                                  <p:childTnLst>
                                    <p:set>
                                      <p:cBhvr>
                                        <p:cTn id="21" dur="1" fill="hold">
                                          <p:stCondLst>
                                            <p:cond delay="0"/>
                                          </p:stCondLst>
                                        </p:cTn>
                                        <p:tgtEl>
                                          <p:spTgt spid="18435">
                                            <p:txEl>
                                              <p:pRg st="9" end="9"/>
                                            </p:txEl>
                                          </p:spTgt>
                                        </p:tgtEl>
                                        <p:attrNameLst>
                                          <p:attrName>style.visibility</p:attrName>
                                        </p:attrNameLst>
                                      </p:cBhvr>
                                      <p:to>
                                        <p:strVal val="visible"/>
                                      </p:to>
                                    </p:set>
                                    <p:anim calcmode="lin" valueType="num">
                                      <p:cBhvr additive="base">
                                        <p:cTn id="22" dur="3000" fill="hold"/>
                                        <p:tgtEl>
                                          <p:spTgt spid="18435">
                                            <p:txEl>
                                              <p:pRg st="9" end="9"/>
                                            </p:txEl>
                                          </p:spTgt>
                                        </p:tgtEl>
                                        <p:attrNameLst>
                                          <p:attrName>ppt_x</p:attrName>
                                        </p:attrNameLst>
                                      </p:cBhvr>
                                      <p:tavLst>
                                        <p:tav tm="0">
                                          <p:val>
                                            <p:strVal val="#ppt_x"/>
                                          </p:val>
                                        </p:tav>
                                        <p:tav tm="100000">
                                          <p:val>
                                            <p:strVal val="#ppt_x"/>
                                          </p:val>
                                        </p:tav>
                                      </p:tavLst>
                                    </p:anim>
                                    <p:anim calcmode="lin" valueType="num">
                                      <p:cBhvr additive="base">
                                        <p:cTn id="23" dur="3000" fill="hold"/>
                                        <p:tgtEl>
                                          <p:spTgt spid="18435">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3"/>
          <p:cNvSpPr>
            <a:spLocks noGrp="1" noRot="1" noChangeArrowheads="1"/>
          </p:cNvSpPr>
          <p:nvPr>
            <p:ph type="body" idx="1"/>
          </p:nvPr>
        </p:nvSpPr>
        <p:spPr>
          <a:xfrm>
            <a:off x="457200" y="1268760"/>
            <a:ext cx="8229600" cy="5184576"/>
          </a:xfrm>
        </p:spPr>
        <p:txBody>
          <a:bodyPr>
            <a:normAutofit fontScale="55000" lnSpcReduction="20000"/>
          </a:bodyPr>
          <a:lstStyle/>
          <a:p>
            <a:pPr marL="804863" indent="-804863" algn="ctr">
              <a:lnSpc>
                <a:spcPct val="80000"/>
              </a:lnSpc>
              <a:buFont typeface="Wingdings" pitchFamily="2" charset="2"/>
              <a:buNone/>
            </a:pPr>
            <a:endParaRPr lang="en-US" altLang="zh-CN" sz="5100" b="1" dirty="0" smtClean="0">
              <a:solidFill>
                <a:srgbClr val="C00000"/>
              </a:solidFill>
            </a:endParaRPr>
          </a:p>
          <a:p>
            <a:pPr marL="804863" indent="-804863" algn="ctr">
              <a:lnSpc>
                <a:spcPct val="80000"/>
              </a:lnSpc>
              <a:buFont typeface="Wingdings" pitchFamily="2" charset="2"/>
              <a:buNone/>
            </a:pPr>
            <a:r>
              <a:rPr lang="zh-CN" altLang="en-US" sz="5100" b="1" dirty="0" smtClean="0">
                <a:solidFill>
                  <a:srgbClr val="C00000"/>
                </a:solidFill>
              </a:rPr>
              <a:t>术    语：</a:t>
            </a:r>
          </a:p>
          <a:p>
            <a:pPr marL="804863" indent="-804863">
              <a:lnSpc>
                <a:spcPct val="80000"/>
              </a:lnSpc>
            </a:pPr>
            <a:endParaRPr lang="zh-CN" altLang="en-US" b="1" dirty="0" smtClean="0"/>
          </a:p>
          <a:p>
            <a:pPr marL="804863" indent="-804863">
              <a:lnSpc>
                <a:spcPct val="120000"/>
              </a:lnSpc>
              <a:buFont typeface="Wingdings" pitchFamily="2" charset="2"/>
              <a:buNone/>
            </a:pPr>
            <a:r>
              <a:rPr lang="zh-CN" altLang="en-US" sz="4400" b="1" dirty="0" smtClean="0"/>
              <a:t>（</a:t>
            </a:r>
            <a:r>
              <a:rPr lang="en-US" altLang="zh-CN" sz="4400" b="1" dirty="0" smtClean="0"/>
              <a:t>1</a:t>
            </a:r>
            <a:r>
              <a:rPr lang="zh-CN" altLang="en-US" sz="4400" b="1" dirty="0" smtClean="0"/>
              <a:t>）</a:t>
            </a:r>
            <a:r>
              <a:rPr lang="en-US" altLang="zh-CN" sz="4400" b="1" dirty="0" smtClean="0">
                <a:solidFill>
                  <a:srgbClr val="C00000"/>
                </a:solidFill>
              </a:rPr>
              <a:t> SMSS</a:t>
            </a:r>
            <a:r>
              <a:rPr lang="en-US" altLang="zh-CN" sz="4400" b="1" dirty="0" smtClean="0">
                <a:solidFill>
                  <a:srgbClr val="000000"/>
                </a:solidFill>
              </a:rPr>
              <a:t>---</a:t>
            </a:r>
            <a:r>
              <a:rPr lang="zh-CN" altLang="en-US" sz="4400" b="1" dirty="0" smtClean="0">
                <a:solidFill>
                  <a:srgbClr val="000000"/>
                </a:solidFill>
              </a:rPr>
              <a:t>发送端最大数据段尺寸</a:t>
            </a:r>
            <a:endParaRPr lang="en-US" altLang="zh-CN" sz="4400" b="1" dirty="0" smtClean="0"/>
          </a:p>
          <a:p>
            <a:pPr marL="804863" indent="-804863">
              <a:lnSpc>
                <a:spcPct val="120000"/>
              </a:lnSpc>
              <a:buFont typeface="Wingdings" pitchFamily="2" charset="2"/>
              <a:buNone/>
            </a:pPr>
            <a:r>
              <a:rPr lang="zh-CN" altLang="en-US" sz="4400" b="1" dirty="0" smtClean="0"/>
              <a:t>（</a:t>
            </a:r>
            <a:r>
              <a:rPr lang="en-US" altLang="zh-CN" sz="4400" b="1" dirty="0" smtClean="0"/>
              <a:t>2</a:t>
            </a:r>
            <a:r>
              <a:rPr lang="zh-CN" altLang="en-US" sz="4400" b="1" dirty="0" smtClean="0"/>
              <a:t>）</a:t>
            </a:r>
            <a:r>
              <a:rPr lang="en-US" altLang="zh-CN" sz="4400" b="1" dirty="0" smtClean="0">
                <a:solidFill>
                  <a:srgbClr val="000000"/>
                </a:solidFill>
              </a:rPr>
              <a:t> </a:t>
            </a:r>
            <a:r>
              <a:rPr lang="en-US" altLang="zh-CN" sz="4400" b="1" dirty="0" err="1" smtClean="0">
                <a:solidFill>
                  <a:srgbClr val="C00000"/>
                </a:solidFill>
              </a:rPr>
              <a:t>Rwnd</a:t>
            </a:r>
            <a:r>
              <a:rPr lang="en-US" altLang="zh-CN" sz="4400" b="1" dirty="0" smtClean="0">
                <a:solidFill>
                  <a:srgbClr val="000000"/>
                </a:solidFill>
              </a:rPr>
              <a:t>---</a:t>
            </a:r>
            <a:r>
              <a:rPr lang="zh-CN" altLang="en-US" sz="4400" b="1" dirty="0" smtClean="0">
                <a:solidFill>
                  <a:srgbClr val="000000"/>
                </a:solidFill>
              </a:rPr>
              <a:t>接收端窗口</a:t>
            </a:r>
            <a:endParaRPr lang="en-US" altLang="zh-CN" sz="4400" b="1" dirty="0" smtClean="0"/>
          </a:p>
          <a:p>
            <a:pPr marL="804863" indent="-804863">
              <a:lnSpc>
                <a:spcPct val="120000"/>
              </a:lnSpc>
              <a:buFont typeface="Wingdings" pitchFamily="2" charset="2"/>
              <a:buNone/>
            </a:pPr>
            <a:r>
              <a:rPr lang="zh-CN" altLang="en-US" sz="4400" b="1" dirty="0" smtClean="0"/>
              <a:t>（</a:t>
            </a:r>
            <a:r>
              <a:rPr lang="en-US" altLang="zh-CN" sz="4400" b="1" dirty="0" smtClean="0"/>
              <a:t>3</a:t>
            </a:r>
            <a:r>
              <a:rPr lang="zh-CN" altLang="en-US" sz="4400" b="1" dirty="0" smtClean="0"/>
              <a:t>）</a:t>
            </a:r>
            <a:r>
              <a:rPr lang="en-US" altLang="zh-CN" sz="4400" b="1" dirty="0" smtClean="0">
                <a:solidFill>
                  <a:srgbClr val="000000"/>
                </a:solidFill>
              </a:rPr>
              <a:t> </a:t>
            </a:r>
            <a:r>
              <a:rPr lang="en-US" altLang="zh-CN" sz="4400" b="1" dirty="0" err="1" smtClean="0">
                <a:solidFill>
                  <a:srgbClr val="C00000"/>
                </a:solidFill>
              </a:rPr>
              <a:t>Cwnd</a:t>
            </a:r>
            <a:r>
              <a:rPr lang="en-US" altLang="zh-CN" sz="4400" b="1" dirty="0" smtClean="0">
                <a:solidFill>
                  <a:srgbClr val="000000"/>
                </a:solidFill>
              </a:rPr>
              <a:t>---</a:t>
            </a:r>
            <a:r>
              <a:rPr lang="zh-CN" altLang="en-US" sz="4400" b="1" dirty="0" smtClean="0">
                <a:solidFill>
                  <a:srgbClr val="000000"/>
                </a:solidFill>
              </a:rPr>
              <a:t>拥塞窗口</a:t>
            </a:r>
            <a:r>
              <a:rPr lang="zh-CN" altLang="en-US" sz="4400" b="1" dirty="0" smtClean="0"/>
              <a:t>：一个</a:t>
            </a:r>
            <a:r>
              <a:rPr lang="en-US" altLang="zh-CN" sz="4400" b="1" dirty="0" smtClean="0"/>
              <a:t>TCP</a:t>
            </a:r>
            <a:r>
              <a:rPr lang="zh-CN" altLang="en-US" sz="4400" b="1" dirty="0" smtClean="0"/>
              <a:t>状态参量，代表着一个</a:t>
            </a:r>
            <a:r>
              <a:rPr lang="en-US" altLang="zh-CN" sz="4400" b="1" dirty="0" smtClean="0"/>
              <a:t>TCP</a:t>
            </a:r>
            <a:r>
              <a:rPr lang="zh-CN" altLang="en-US" sz="4400" b="1" dirty="0" smtClean="0"/>
              <a:t>允许发送的最大数据量。在任意一个给定的时刻，</a:t>
            </a:r>
            <a:r>
              <a:rPr lang="en-US" altLang="zh-CN" sz="4400" b="1" dirty="0" smtClean="0">
                <a:solidFill>
                  <a:srgbClr val="C00000"/>
                </a:solidFill>
              </a:rPr>
              <a:t>TCP</a:t>
            </a:r>
            <a:r>
              <a:rPr lang="zh-CN" altLang="en-US" sz="4400" b="1" dirty="0" smtClean="0">
                <a:solidFill>
                  <a:srgbClr val="C00000"/>
                </a:solidFill>
              </a:rPr>
              <a:t>不会发送序号大于最大确认序号、</a:t>
            </a:r>
            <a:r>
              <a:rPr lang="en-US" altLang="zh-CN" sz="4400" b="1" dirty="0" err="1" smtClean="0">
                <a:solidFill>
                  <a:srgbClr val="C00000"/>
                </a:solidFill>
              </a:rPr>
              <a:t>cwnd</a:t>
            </a:r>
            <a:r>
              <a:rPr lang="zh-CN" altLang="en-US" sz="4400" b="1" dirty="0" smtClean="0">
                <a:solidFill>
                  <a:srgbClr val="C00000"/>
                </a:solidFill>
              </a:rPr>
              <a:t>及</a:t>
            </a:r>
            <a:r>
              <a:rPr lang="en-US" altLang="zh-CN" sz="4400" b="1" dirty="0" err="1" smtClean="0">
                <a:solidFill>
                  <a:srgbClr val="C00000"/>
                </a:solidFill>
              </a:rPr>
              <a:t>rwnd</a:t>
            </a:r>
            <a:r>
              <a:rPr lang="zh-CN" altLang="en-US" sz="4400" b="1" dirty="0" smtClean="0">
                <a:solidFill>
                  <a:srgbClr val="C00000"/>
                </a:solidFill>
              </a:rPr>
              <a:t>三者中较小者的数据量。</a:t>
            </a:r>
          </a:p>
          <a:p>
            <a:pPr marL="804863" indent="-804863">
              <a:lnSpc>
                <a:spcPct val="120000"/>
              </a:lnSpc>
              <a:buFont typeface="Wingdings" pitchFamily="2" charset="2"/>
              <a:buNone/>
            </a:pPr>
            <a:r>
              <a:rPr lang="zh-CN" altLang="en-US" sz="4400" b="1" dirty="0" smtClean="0"/>
              <a:t>（</a:t>
            </a:r>
            <a:r>
              <a:rPr lang="en-US" altLang="zh-CN" sz="4400" b="1" dirty="0" smtClean="0"/>
              <a:t>4</a:t>
            </a:r>
            <a:r>
              <a:rPr lang="zh-CN" altLang="en-US" sz="4400" b="1" dirty="0" smtClean="0"/>
              <a:t>）</a:t>
            </a:r>
            <a:r>
              <a:rPr lang="en-US" altLang="zh-CN" sz="4400" b="1" dirty="0" smtClean="0">
                <a:solidFill>
                  <a:srgbClr val="000000"/>
                </a:solidFill>
              </a:rPr>
              <a:t> </a:t>
            </a:r>
            <a:r>
              <a:rPr lang="en-US" altLang="zh-CN" sz="4400" b="1" dirty="0" err="1" smtClean="0">
                <a:solidFill>
                  <a:srgbClr val="C00000"/>
                </a:solidFill>
              </a:rPr>
              <a:t>Ssthresh</a:t>
            </a:r>
            <a:r>
              <a:rPr lang="en-US" altLang="zh-CN" sz="4400" b="1" dirty="0" smtClean="0">
                <a:solidFill>
                  <a:srgbClr val="000000"/>
                </a:solidFill>
              </a:rPr>
              <a:t>---</a:t>
            </a:r>
            <a:r>
              <a:rPr lang="zh-CN" altLang="en-US" sz="4400" b="1" dirty="0" smtClean="0">
                <a:solidFill>
                  <a:srgbClr val="000000"/>
                </a:solidFill>
              </a:rPr>
              <a:t>慢启动阀值</a:t>
            </a:r>
            <a:r>
              <a:rPr lang="en-US" altLang="zh-CN" sz="4400" b="1" dirty="0" smtClean="0"/>
              <a:t>:</a:t>
            </a:r>
            <a:r>
              <a:rPr lang="zh-CN" altLang="en-US" sz="4400" b="1" dirty="0" smtClean="0"/>
              <a:t>被用来确定是用慢启动算法还是用拥塞避免算法来控制数据传送，在传送开始时，或者在数据丢失之后使用慢启动算法来达到此目的。 </a:t>
            </a:r>
            <a:endParaRPr lang="en-US" altLang="zh-CN" sz="4400" b="1" dirty="0" smtClean="0"/>
          </a:p>
          <a:p>
            <a:pPr eaLnBrk="1" hangingPunct="1">
              <a:buNone/>
            </a:pPr>
            <a:endParaRPr lang="zh-CN" altLang="en-US" b="1" dirty="0" smtClean="0">
              <a:solidFill>
                <a:srgbClr val="000000"/>
              </a:solidFill>
            </a:endParaRPr>
          </a:p>
          <a:p>
            <a:pPr eaLnBrk="1" hangingPunct="1"/>
            <a:endParaRPr lang="zh-CN" altLang="en-US" b="1" dirty="0" smtClean="0">
              <a:solidFill>
                <a:srgbClr val="000000"/>
              </a:solidFill>
            </a:endParaRPr>
          </a:p>
          <a:p>
            <a:pPr eaLnBrk="1" hangingPunct="1"/>
            <a:endParaRPr lang="zh-CN" altLang="en-US" b="1" dirty="0" smtClean="0">
              <a:solidFill>
                <a:srgbClr val="000000"/>
              </a:solidFill>
            </a:endParaRPr>
          </a:p>
        </p:txBody>
      </p:sp>
      <p:pic>
        <p:nvPicPr>
          <p:cNvPr id="3" name="Picture 4" descr="http://t1.baidu.com/it/u=4224630567,3636551719&amp;fm=21&amp;gp=0.jpg"/>
          <p:cNvPicPr>
            <a:picLocks noChangeAspect="1" noChangeArrowheads="1"/>
          </p:cNvPicPr>
          <p:nvPr/>
        </p:nvPicPr>
        <p:blipFill>
          <a:blip r:embed="rId2" cstate="print"/>
          <a:srcRect/>
          <a:stretch>
            <a:fillRect/>
          </a:stretch>
        </p:blipFill>
        <p:spPr bwMode="auto">
          <a:xfrm>
            <a:off x="0" y="0"/>
            <a:ext cx="1907704" cy="408794"/>
          </a:xfrm>
          <a:prstGeom prst="rect">
            <a:avLst/>
          </a:prstGeom>
          <a:noFill/>
        </p:spPr>
      </p:pic>
      <p:grpSp>
        <p:nvGrpSpPr>
          <p:cNvPr id="4" name="组合 14"/>
          <p:cNvGrpSpPr/>
          <p:nvPr/>
        </p:nvGrpSpPr>
        <p:grpSpPr>
          <a:xfrm>
            <a:off x="4874346" y="0"/>
            <a:ext cx="4269654" cy="430887"/>
            <a:chOff x="4874346" y="0"/>
            <a:chExt cx="4269654" cy="430887"/>
          </a:xfrm>
        </p:grpSpPr>
        <p:sp>
          <p:nvSpPr>
            <p:cNvPr id="5" name="TextBox 4"/>
            <p:cNvSpPr txBox="1"/>
            <p:nvPr/>
          </p:nvSpPr>
          <p:spPr>
            <a:xfrm>
              <a:off x="4874346" y="0"/>
              <a:ext cx="4269654" cy="430887"/>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0" scaled="1"/>
              <a:tileRect/>
            </a:gradFill>
            <a:effectLst>
              <a:innerShdw blurRad="63500" dist="50800" dir="5400000">
                <a:prstClr val="black">
                  <a:alpha val="50000"/>
                </a:prstClr>
              </a:innerShdw>
              <a:softEdge rad="127000"/>
            </a:effectLst>
          </p:spPr>
          <p:style>
            <a:lnRef idx="0">
              <a:scrgbClr r="0" g="0" b="0"/>
            </a:lnRef>
            <a:fillRef idx="1001">
              <a:schemeClr val="lt2"/>
            </a:fillRef>
            <a:effectRef idx="0">
              <a:scrgbClr r="0" g="0" b="0"/>
            </a:effectRef>
            <a:fontRef idx="major"/>
          </p:style>
          <p:txBody>
            <a:bodyPr wrap="square" rtlCol="0">
              <a:spAutoFit/>
            </a:bodyPr>
            <a:lstStyle/>
            <a:p>
              <a:pPr algn="r"/>
              <a:r>
                <a:rPr lang="en-US" altLang="zh-CN" sz="1100" b="1" dirty="0" smtClean="0">
                  <a:solidFill>
                    <a:schemeClr val="tx2">
                      <a:lumMod val="60000"/>
                      <a:lumOff val="40000"/>
                    </a:schemeClr>
                  </a:solidFill>
                </a:rPr>
                <a:t>College of Computer Science and Technology</a:t>
              </a:r>
            </a:p>
            <a:p>
              <a:pPr algn="r"/>
              <a:r>
                <a:rPr lang="zh-CN" altLang="en-US" sz="1100" b="1" dirty="0" smtClean="0">
                  <a:solidFill>
                    <a:schemeClr val="tx2">
                      <a:lumMod val="60000"/>
                      <a:lumOff val="40000"/>
                    </a:schemeClr>
                  </a:solidFill>
                </a:rPr>
                <a:t>                                    计算机科学</a:t>
              </a:r>
              <a:r>
                <a:rPr lang="zh-CN" altLang="en-US" sz="1100" b="1" dirty="0">
                  <a:solidFill>
                    <a:schemeClr val="tx2">
                      <a:lumMod val="60000"/>
                      <a:lumOff val="40000"/>
                    </a:schemeClr>
                  </a:solidFill>
                </a:rPr>
                <a:t>与</a:t>
              </a:r>
              <a:r>
                <a:rPr lang="zh-CN" altLang="en-US" sz="1100" b="1" dirty="0" smtClean="0">
                  <a:solidFill>
                    <a:schemeClr val="tx2">
                      <a:lumMod val="60000"/>
                      <a:lumOff val="40000"/>
                    </a:schemeClr>
                  </a:solidFill>
                </a:rPr>
                <a:t>技术学院</a:t>
              </a:r>
              <a:endParaRPr lang="zh-CN" altLang="en-US" sz="1100" b="1" dirty="0">
                <a:solidFill>
                  <a:schemeClr val="tx2">
                    <a:lumMod val="60000"/>
                    <a:lumOff val="40000"/>
                  </a:schemeClr>
                </a:solidFill>
              </a:endParaRPr>
            </a:p>
          </p:txBody>
        </p:sp>
        <p:cxnSp>
          <p:nvCxnSpPr>
            <p:cNvPr id="6" name="直接连接符 7"/>
            <p:cNvCxnSpPr/>
            <p:nvPr/>
          </p:nvCxnSpPr>
          <p:spPr>
            <a:xfrm>
              <a:off x="6588224" y="332656"/>
              <a:ext cx="100811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7" name="直接连接符 9"/>
          <p:cNvCxnSpPr/>
          <p:nvPr/>
        </p:nvCxnSpPr>
        <p:spPr>
          <a:xfrm>
            <a:off x="323528" y="1268760"/>
            <a:ext cx="8820472" cy="0"/>
          </a:xfrm>
          <a:prstGeom prst="line">
            <a:avLst/>
          </a:prstGeom>
          <a:ln>
            <a:gradFill flip="none" rotWithShape="1">
              <a:gsLst>
                <a:gs pos="0">
                  <a:srgbClr val="FFF200"/>
                </a:gs>
                <a:gs pos="45000">
                  <a:srgbClr val="FF7A00"/>
                </a:gs>
                <a:gs pos="70000">
                  <a:srgbClr val="FF0300"/>
                </a:gs>
                <a:gs pos="100000">
                  <a:srgbClr val="4D0808"/>
                </a:gs>
              </a:gsLst>
              <a:lin ang="10800000" scaled="1"/>
              <a:tileRect/>
            </a:gradFill>
          </a:ln>
        </p:spPr>
        <p:style>
          <a:lnRef idx="3">
            <a:schemeClr val="accent2"/>
          </a:lnRef>
          <a:fillRef idx="0">
            <a:schemeClr val="accent2"/>
          </a:fillRef>
          <a:effectRef idx="2">
            <a:schemeClr val="accent2"/>
          </a:effectRef>
          <a:fontRef idx="minor">
            <a:schemeClr val="tx1"/>
          </a:fontRef>
        </p:style>
      </p:cxnSp>
      <p:cxnSp>
        <p:nvCxnSpPr>
          <p:cNvPr id="8" name="直接连接符 10"/>
          <p:cNvCxnSpPr/>
          <p:nvPr/>
        </p:nvCxnSpPr>
        <p:spPr>
          <a:xfrm>
            <a:off x="5148064" y="548680"/>
            <a:ext cx="3995936" cy="0"/>
          </a:xfrm>
          <a:prstGeom prst="line">
            <a:avLst/>
          </a:prstGeom>
          <a:ln>
            <a:gradFill flip="none" rotWithShape="1">
              <a:gsLst>
                <a:gs pos="0">
                  <a:srgbClr val="FFF200"/>
                </a:gs>
                <a:gs pos="45000">
                  <a:srgbClr val="FF7A00"/>
                </a:gs>
                <a:gs pos="70000">
                  <a:srgbClr val="FF0300"/>
                </a:gs>
                <a:gs pos="100000">
                  <a:srgbClr val="4D0808"/>
                </a:gs>
              </a:gsLst>
              <a:lin ang="0" scaled="1"/>
              <a:tileRect/>
            </a:gradFill>
          </a:ln>
        </p:spPr>
        <p:style>
          <a:lnRef idx="3">
            <a:schemeClr val="accent2"/>
          </a:lnRef>
          <a:fillRef idx="0">
            <a:schemeClr val="accent2"/>
          </a:fillRef>
          <a:effectRef idx="2">
            <a:schemeClr val="accent2"/>
          </a:effectRef>
          <a:fontRef idx="minor">
            <a:schemeClr val="tx1"/>
          </a:fontRef>
        </p:style>
      </p:cxnSp>
      <p:sp>
        <p:nvSpPr>
          <p:cNvPr id="9"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zh-CN" altLang="en-US" sz="1400" b="1" dirty="0"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sp>
        <p:nvSpPr>
          <p:cNvPr id="10" name="灯片编号占位符 4"/>
          <p:cNvSpPr txBox="1">
            <a:spLocks/>
          </p:cNvSpPr>
          <p:nvPr/>
        </p:nvSpPr>
        <p:spPr>
          <a:xfrm>
            <a:off x="6804248"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D339703-453D-4507-B371-656EE53F18C4}" type="slidenum">
              <a:rPr kumimoji="0" lang="zh-CN" altLang="en-US" sz="1200" b="0" i="0" u="none" strike="noStrike" kern="1200" cap="none" spc="0" normalizeH="0" baseline="0" noProof="0" smtClean="0">
                <a:ln>
                  <a:noFill/>
                </a:ln>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zh-CN" altLang="en-US" sz="1200" b="0" i="0" u="none" strike="noStrike" kern="1200" cap="none" spc="0" normalizeH="0" baseline="0" noProof="0" dirty="0">
              <a:ln>
                <a:noFill/>
              </a:ln>
              <a:effectLst/>
              <a:uLnTx/>
              <a:uFillTx/>
              <a:latin typeface="+mn-lt"/>
              <a:ea typeface="+mn-ea"/>
              <a:cs typeface="+mn-cs"/>
            </a:endParaRPr>
          </a:p>
        </p:txBody>
      </p:sp>
      <p:sp>
        <p:nvSpPr>
          <p:cNvPr id="11" name="Rectangle 2"/>
          <p:cNvSpPr>
            <a:spLocks noGrp="1" noRot="1" noChangeArrowheads="1"/>
          </p:cNvSpPr>
          <p:nvPr>
            <p:ph type="title"/>
          </p:nvPr>
        </p:nvSpPr>
        <p:spPr>
          <a:xfrm>
            <a:off x="467544" y="404664"/>
            <a:ext cx="8229600" cy="868958"/>
          </a:xfrm>
        </p:spPr>
        <p:txBody>
          <a:bodyPr>
            <a:normAutofit/>
          </a:bodyPr>
          <a:lstStyle/>
          <a:p>
            <a:r>
              <a:rPr lang="en-US" altLang="zh-CN" sz="3600" b="1" dirty="0" smtClean="0">
                <a:solidFill>
                  <a:srgbClr val="C00000"/>
                </a:solidFill>
                <a:latin typeface="隶书" pitchFamily="49" charset="-122"/>
                <a:ea typeface="隶书" pitchFamily="49" charset="-122"/>
                <a:cs typeface="+mn-cs"/>
              </a:rPr>
              <a:t>6.2.5  </a:t>
            </a:r>
            <a:r>
              <a:rPr lang="zh-CN" altLang="en-US" sz="3600" b="1" dirty="0" smtClean="0">
                <a:solidFill>
                  <a:srgbClr val="C00000"/>
                </a:solidFill>
                <a:latin typeface="隶书" pitchFamily="49" charset="-122"/>
                <a:ea typeface="隶书" pitchFamily="49" charset="-122"/>
                <a:cs typeface="+mn-cs"/>
              </a:rPr>
              <a:t>传输层拥塞控制</a:t>
            </a:r>
          </a:p>
        </p:txBody>
      </p:sp>
    </p:spTree>
  </p:cSld>
  <p:clrMapOvr>
    <a:masterClrMapping/>
  </p:clrMapOvr>
  <p:transition>
    <p:pull/>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4" descr="http://t1.baidu.com/it/u=4224630567,3636551719&amp;fm=21&amp;gp=0.jpg"/>
          <p:cNvPicPr>
            <a:picLocks noChangeAspect="1" noChangeArrowheads="1"/>
          </p:cNvPicPr>
          <p:nvPr/>
        </p:nvPicPr>
        <p:blipFill>
          <a:blip r:embed="rId3" cstate="print"/>
          <a:srcRect/>
          <a:stretch>
            <a:fillRect/>
          </a:stretch>
        </p:blipFill>
        <p:spPr bwMode="auto">
          <a:xfrm>
            <a:off x="0" y="0"/>
            <a:ext cx="1907704" cy="408794"/>
          </a:xfrm>
          <a:prstGeom prst="rect">
            <a:avLst/>
          </a:prstGeom>
          <a:noFill/>
        </p:spPr>
      </p:pic>
      <p:grpSp>
        <p:nvGrpSpPr>
          <p:cNvPr id="2" name="组合 14"/>
          <p:cNvGrpSpPr/>
          <p:nvPr/>
        </p:nvGrpSpPr>
        <p:grpSpPr>
          <a:xfrm>
            <a:off x="4874346" y="0"/>
            <a:ext cx="4269654" cy="430887"/>
            <a:chOff x="4874346" y="0"/>
            <a:chExt cx="4269654" cy="430887"/>
          </a:xfrm>
        </p:grpSpPr>
        <p:sp>
          <p:nvSpPr>
            <p:cNvPr id="7" name="TextBox 6"/>
            <p:cNvSpPr txBox="1"/>
            <p:nvPr/>
          </p:nvSpPr>
          <p:spPr>
            <a:xfrm>
              <a:off x="4874346" y="0"/>
              <a:ext cx="4269654" cy="430887"/>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0" scaled="1"/>
              <a:tileRect/>
            </a:gradFill>
            <a:effectLst>
              <a:innerShdw blurRad="63500" dist="50800" dir="5400000">
                <a:prstClr val="black">
                  <a:alpha val="50000"/>
                </a:prstClr>
              </a:innerShdw>
              <a:softEdge rad="127000"/>
            </a:effectLst>
          </p:spPr>
          <p:style>
            <a:lnRef idx="0">
              <a:scrgbClr r="0" g="0" b="0"/>
            </a:lnRef>
            <a:fillRef idx="1001">
              <a:schemeClr val="lt2"/>
            </a:fillRef>
            <a:effectRef idx="0">
              <a:scrgbClr r="0" g="0" b="0"/>
            </a:effectRef>
            <a:fontRef idx="major"/>
          </p:style>
          <p:txBody>
            <a:bodyPr wrap="square" rtlCol="0">
              <a:spAutoFit/>
            </a:bodyPr>
            <a:lstStyle/>
            <a:p>
              <a:pPr algn="r"/>
              <a:r>
                <a:rPr lang="en-US" altLang="zh-CN" sz="1100" b="1" dirty="0" smtClean="0">
                  <a:solidFill>
                    <a:schemeClr val="tx2">
                      <a:lumMod val="60000"/>
                      <a:lumOff val="40000"/>
                    </a:schemeClr>
                  </a:solidFill>
                </a:rPr>
                <a:t>College of Computer Science and Technology</a:t>
              </a:r>
            </a:p>
            <a:p>
              <a:pPr algn="r"/>
              <a:r>
                <a:rPr lang="zh-CN" altLang="en-US" sz="1100" b="1" dirty="0" smtClean="0">
                  <a:solidFill>
                    <a:schemeClr val="tx2">
                      <a:lumMod val="60000"/>
                      <a:lumOff val="40000"/>
                    </a:schemeClr>
                  </a:solidFill>
                </a:rPr>
                <a:t>                                    计算机科学</a:t>
              </a:r>
              <a:r>
                <a:rPr lang="zh-CN" altLang="en-US" sz="1100" b="1" dirty="0">
                  <a:solidFill>
                    <a:schemeClr val="tx2">
                      <a:lumMod val="60000"/>
                      <a:lumOff val="40000"/>
                    </a:schemeClr>
                  </a:solidFill>
                </a:rPr>
                <a:t>与</a:t>
              </a:r>
              <a:r>
                <a:rPr lang="zh-CN" altLang="en-US" sz="1100" b="1" dirty="0" smtClean="0">
                  <a:solidFill>
                    <a:schemeClr val="tx2">
                      <a:lumMod val="60000"/>
                      <a:lumOff val="40000"/>
                    </a:schemeClr>
                  </a:solidFill>
                </a:rPr>
                <a:t>技术学院</a:t>
              </a:r>
              <a:endParaRPr lang="zh-CN" altLang="en-US" sz="1100" b="1" dirty="0">
                <a:solidFill>
                  <a:schemeClr val="tx2">
                    <a:lumMod val="60000"/>
                    <a:lumOff val="40000"/>
                  </a:schemeClr>
                </a:solidFill>
              </a:endParaRPr>
            </a:p>
          </p:txBody>
        </p:sp>
        <p:cxnSp>
          <p:nvCxnSpPr>
            <p:cNvPr id="8" name="直接连接符 7"/>
            <p:cNvCxnSpPr/>
            <p:nvPr/>
          </p:nvCxnSpPr>
          <p:spPr>
            <a:xfrm>
              <a:off x="6588224" y="332656"/>
              <a:ext cx="100811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11" name="直接连接符 10"/>
          <p:cNvCxnSpPr/>
          <p:nvPr/>
        </p:nvCxnSpPr>
        <p:spPr>
          <a:xfrm>
            <a:off x="5148064" y="548680"/>
            <a:ext cx="3995936" cy="0"/>
          </a:xfrm>
          <a:prstGeom prst="line">
            <a:avLst/>
          </a:prstGeom>
          <a:ln>
            <a:gradFill flip="none" rotWithShape="1">
              <a:gsLst>
                <a:gs pos="0">
                  <a:srgbClr val="FFF200"/>
                </a:gs>
                <a:gs pos="45000">
                  <a:srgbClr val="FF7A00"/>
                </a:gs>
                <a:gs pos="70000">
                  <a:srgbClr val="FF0300"/>
                </a:gs>
                <a:gs pos="100000">
                  <a:srgbClr val="4D0808"/>
                </a:gs>
              </a:gsLst>
              <a:lin ang="0" scaled="1"/>
              <a:tileRect/>
            </a:gradFill>
          </a:ln>
        </p:spPr>
        <p:style>
          <a:lnRef idx="3">
            <a:schemeClr val="accent2"/>
          </a:lnRef>
          <a:fillRef idx="0">
            <a:schemeClr val="accent2"/>
          </a:fillRef>
          <a:effectRef idx="2">
            <a:schemeClr val="accent2"/>
          </a:effectRef>
          <a:fontRef idx="minor">
            <a:schemeClr val="tx1"/>
          </a:fontRef>
        </p:style>
      </p:cxnSp>
      <p:sp>
        <p:nvSpPr>
          <p:cNvPr id="14" name="灯片编号占位符 4"/>
          <p:cNvSpPr>
            <a:spLocks noGrp="1"/>
          </p:cNvSpPr>
          <p:nvPr>
            <p:ph type="sldNum" sz="quarter" idx="12"/>
          </p:nvPr>
        </p:nvSpPr>
        <p:spPr>
          <a:xfrm>
            <a:off x="6876256" y="6492875"/>
            <a:ext cx="2133600" cy="365125"/>
          </a:xfrm>
        </p:spPr>
        <p:txBody>
          <a:bodyPr/>
          <a:lstStyle/>
          <a:p>
            <a:fld id="{DD339703-453D-4507-B371-656EE53F18C4}" type="slidenum">
              <a:rPr lang="zh-CN" altLang="en-US" smtClean="0"/>
              <a:pPr/>
              <a:t>3</a:t>
            </a:fld>
            <a:endParaRPr lang="zh-CN" altLang="en-US" dirty="0"/>
          </a:p>
        </p:txBody>
      </p:sp>
      <p:sp>
        <p:nvSpPr>
          <p:cNvPr id="16"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zh-CN" altLang="en-US" sz="1400" b="1" dirty="0"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sp>
        <p:nvSpPr>
          <p:cNvPr id="17" name="灯片编号占位符 4"/>
          <p:cNvSpPr txBox="1">
            <a:spLocks/>
          </p:cNvSpPr>
          <p:nvPr/>
        </p:nvSpPr>
        <p:spPr>
          <a:xfrm>
            <a:off x="7010400"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D339703-453D-4507-B371-656EE53F18C4}"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zh-CN" alt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graphicFrame>
        <p:nvGraphicFramePr>
          <p:cNvPr id="1026" name="Object 2"/>
          <p:cNvGraphicFramePr>
            <a:graphicFrameLocks noChangeAspect="1"/>
          </p:cNvGraphicFramePr>
          <p:nvPr/>
        </p:nvGraphicFramePr>
        <p:xfrm>
          <a:off x="1115616" y="836712"/>
          <a:ext cx="7488237" cy="5544616"/>
        </p:xfrm>
        <a:graphic>
          <a:graphicData uri="http://schemas.openxmlformats.org/presentationml/2006/ole">
            <p:oleObj spid="_x0000_s1026" name="Visio" r:id="rId4" imgW="6331320" imgH="5247720" progId="">
              <p:embed/>
            </p:oleObj>
          </a:graphicData>
        </a:graphic>
      </p:graphicFrame>
      <p:sp>
        <p:nvSpPr>
          <p:cNvPr id="12" name="TextBox 11"/>
          <p:cNvSpPr txBox="1"/>
          <p:nvPr/>
        </p:nvSpPr>
        <p:spPr>
          <a:xfrm>
            <a:off x="1835696" y="620688"/>
            <a:ext cx="6048672" cy="523220"/>
          </a:xfrm>
          <a:prstGeom prst="rect">
            <a:avLst/>
          </a:prstGeom>
          <a:noFill/>
        </p:spPr>
        <p:txBody>
          <a:bodyPr wrap="square" rtlCol="0">
            <a:spAutoFit/>
          </a:bodyPr>
          <a:lstStyle/>
          <a:p>
            <a:pPr algn="ctr"/>
            <a:r>
              <a:rPr lang="zh-CN" altLang="en-US" sz="2800" b="1" dirty="0" smtClean="0">
                <a:solidFill>
                  <a:srgbClr val="C00000"/>
                </a:solidFill>
                <a:latin typeface="隶书" pitchFamily="49" charset="-122"/>
                <a:ea typeface="隶书" pitchFamily="49" charset="-122"/>
              </a:rPr>
              <a:t>第</a:t>
            </a:r>
            <a:r>
              <a:rPr lang="zh-CN" altLang="en-US" sz="2800" b="1" dirty="0">
                <a:solidFill>
                  <a:srgbClr val="C00000"/>
                </a:solidFill>
                <a:latin typeface="隶书" pitchFamily="49" charset="-122"/>
                <a:ea typeface="隶书" pitchFamily="49" charset="-122"/>
              </a:rPr>
              <a:t>六</a:t>
            </a:r>
            <a:r>
              <a:rPr lang="zh-CN" altLang="en-US" sz="2800" b="1" dirty="0" smtClean="0">
                <a:solidFill>
                  <a:srgbClr val="C00000"/>
                </a:solidFill>
                <a:latin typeface="隶书" pitchFamily="49" charset="-122"/>
                <a:ea typeface="隶书" pitchFamily="49" charset="-122"/>
              </a:rPr>
              <a:t>章  传输层</a:t>
            </a:r>
            <a:endParaRPr lang="zh-CN" altLang="en-US" sz="2800" b="1" dirty="0">
              <a:solidFill>
                <a:srgbClr val="C00000"/>
              </a:solidFill>
              <a:latin typeface="隶书" pitchFamily="49" charset="-122"/>
              <a:ea typeface="隶书" pitchFamily="49" charset="-122"/>
            </a:endParaRPr>
          </a:p>
        </p:txBody>
      </p:sp>
      <p:sp>
        <p:nvSpPr>
          <p:cNvPr id="13" name="Cloud Callout 12"/>
          <p:cNvSpPr/>
          <p:nvPr/>
        </p:nvSpPr>
        <p:spPr>
          <a:xfrm>
            <a:off x="1187624" y="3068960"/>
            <a:ext cx="1872208" cy="720080"/>
          </a:xfrm>
          <a:prstGeom prst="cloudCallou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Cloud Callout 23"/>
          <p:cNvSpPr/>
          <p:nvPr/>
        </p:nvSpPr>
        <p:spPr>
          <a:xfrm>
            <a:off x="6804248" y="3068960"/>
            <a:ext cx="1872208" cy="720080"/>
          </a:xfrm>
          <a:prstGeom prst="cloudCallou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nodeType="after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box(in)">
                                      <p:cBhvr>
                                        <p:cTn id="7" dur="500"/>
                                        <p:tgtEl>
                                          <p:spTgt spid="1026"/>
                                        </p:tgtEl>
                                      </p:cBhvr>
                                    </p:animEffect>
                                  </p:childTnLst>
                                </p:cTn>
                              </p:par>
                            </p:childTnLst>
                          </p:cTn>
                        </p:par>
                        <p:par>
                          <p:cTn id="8" fill="hold">
                            <p:stCondLst>
                              <p:cond delay="500"/>
                            </p:stCondLst>
                            <p:childTnLst>
                              <p:par>
                                <p:cTn id="9" presetID="2" presetClass="entr" presetSubtype="9" fill="hold" grpId="0" nodeType="after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1000" fill="hold"/>
                                        <p:tgtEl>
                                          <p:spTgt spid="13"/>
                                        </p:tgtEl>
                                        <p:attrNameLst>
                                          <p:attrName>ppt_x</p:attrName>
                                        </p:attrNameLst>
                                      </p:cBhvr>
                                      <p:tavLst>
                                        <p:tav tm="0">
                                          <p:val>
                                            <p:strVal val="0-#ppt_w/2"/>
                                          </p:val>
                                        </p:tav>
                                        <p:tav tm="100000">
                                          <p:val>
                                            <p:strVal val="#ppt_x"/>
                                          </p:val>
                                        </p:tav>
                                      </p:tavLst>
                                    </p:anim>
                                    <p:anim calcmode="lin" valueType="num">
                                      <p:cBhvr additive="base">
                                        <p:cTn id="12" dur="1000" fill="hold"/>
                                        <p:tgtEl>
                                          <p:spTgt spid="13"/>
                                        </p:tgtEl>
                                        <p:attrNameLst>
                                          <p:attrName>ppt_y</p:attrName>
                                        </p:attrNameLst>
                                      </p:cBhvr>
                                      <p:tavLst>
                                        <p:tav tm="0">
                                          <p:val>
                                            <p:strVal val="0-#ppt_h/2"/>
                                          </p:val>
                                        </p:tav>
                                        <p:tav tm="100000">
                                          <p:val>
                                            <p:strVal val="#ppt_y"/>
                                          </p:val>
                                        </p:tav>
                                      </p:tavLst>
                                    </p:anim>
                                  </p:childTnLst>
                                </p:cTn>
                              </p:par>
                              <p:par>
                                <p:cTn id="13" presetID="2" presetClass="entr" presetSubtype="3" fill="hold" grpId="0" nodeType="withEffect">
                                  <p:stCondLst>
                                    <p:cond delay="0"/>
                                  </p:stCondLst>
                                  <p:childTnLst>
                                    <p:set>
                                      <p:cBhvr>
                                        <p:cTn id="14" dur="1" fill="hold">
                                          <p:stCondLst>
                                            <p:cond delay="0"/>
                                          </p:stCondLst>
                                        </p:cTn>
                                        <p:tgtEl>
                                          <p:spTgt spid="24"/>
                                        </p:tgtEl>
                                        <p:attrNameLst>
                                          <p:attrName>style.visibility</p:attrName>
                                        </p:attrNameLst>
                                      </p:cBhvr>
                                      <p:to>
                                        <p:strVal val="visible"/>
                                      </p:to>
                                    </p:set>
                                    <p:anim calcmode="lin" valueType="num">
                                      <p:cBhvr additive="base">
                                        <p:cTn id="15" dur="1000" fill="hold"/>
                                        <p:tgtEl>
                                          <p:spTgt spid="24"/>
                                        </p:tgtEl>
                                        <p:attrNameLst>
                                          <p:attrName>ppt_x</p:attrName>
                                        </p:attrNameLst>
                                      </p:cBhvr>
                                      <p:tavLst>
                                        <p:tav tm="0">
                                          <p:val>
                                            <p:strVal val="1+#ppt_w/2"/>
                                          </p:val>
                                        </p:tav>
                                        <p:tav tm="100000">
                                          <p:val>
                                            <p:strVal val="#ppt_x"/>
                                          </p:val>
                                        </p:tav>
                                      </p:tavLst>
                                    </p:anim>
                                    <p:anim calcmode="lin" valueType="num">
                                      <p:cBhvr additive="base">
                                        <p:cTn id="16" dur="1000" fill="hold"/>
                                        <p:tgtEl>
                                          <p:spTgt spid="2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24"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3"/>
          <p:cNvSpPr>
            <a:spLocks noGrp="1" noRot="1" noChangeArrowheads="1"/>
          </p:cNvSpPr>
          <p:nvPr>
            <p:ph type="body" idx="1"/>
          </p:nvPr>
        </p:nvSpPr>
        <p:spPr>
          <a:xfrm>
            <a:off x="457200" y="1412776"/>
            <a:ext cx="8229600" cy="5040560"/>
          </a:xfrm>
        </p:spPr>
        <p:txBody>
          <a:bodyPr>
            <a:normAutofit fontScale="92500"/>
          </a:bodyPr>
          <a:lstStyle/>
          <a:p>
            <a:pPr>
              <a:buNone/>
            </a:pPr>
            <a:r>
              <a:rPr lang="zh-CN" altLang="en-US" b="1" dirty="0" smtClean="0">
                <a:solidFill>
                  <a:srgbClr val="C00000"/>
                </a:solidFill>
                <a:latin typeface="仿宋_GB2312"/>
                <a:ea typeface="仿宋_GB2312"/>
              </a:rPr>
              <a:t>①</a:t>
            </a:r>
            <a:r>
              <a:rPr lang="zh-CN" altLang="en-US" b="1" dirty="0" smtClean="0">
                <a:solidFill>
                  <a:srgbClr val="C00000"/>
                </a:solidFill>
                <a:latin typeface="宋体" pitchFamily="2" charset="-122"/>
              </a:rPr>
              <a:t>慢启动：</a:t>
            </a:r>
            <a:endParaRPr lang="en-US" altLang="zh-CN" b="1" dirty="0" smtClean="0">
              <a:solidFill>
                <a:srgbClr val="C00000"/>
              </a:solidFill>
              <a:latin typeface="宋体" pitchFamily="2" charset="-122"/>
            </a:endParaRPr>
          </a:p>
          <a:p>
            <a:pPr lvl="1">
              <a:buClr>
                <a:srgbClr val="C00000"/>
              </a:buClr>
              <a:buFont typeface="Wingdings" pitchFamily="2" charset="2"/>
              <a:buChar char="n"/>
            </a:pPr>
            <a:endParaRPr lang="en-US" altLang="zh-CN" sz="1000" b="1" dirty="0" smtClean="0">
              <a:solidFill>
                <a:srgbClr val="000000"/>
              </a:solidFill>
            </a:endParaRPr>
          </a:p>
          <a:p>
            <a:pPr lvl="1">
              <a:buClr>
                <a:srgbClr val="C00000"/>
              </a:buClr>
              <a:buFont typeface="Wingdings" pitchFamily="2" charset="2"/>
              <a:buChar char="n"/>
            </a:pPr>
            <a:r>
              <a:rPr lang="zh-CN" altLang="en-US" sz="2400" b="1" dirty="0" smtClean="0">
                <a:solidFill>
                  <a:srgbClr val="000000"/>
                </a:solidFill>
              </a:rPr>
              <a:t>在慢启动期间，发送方将初始的</a:t>
            </a:r>
            <a:r>
              <a:rPr lang="en-US" altLang="zh-CN" sz="2400" b="1" dirty="0" err="1" smtClean="0">
                <a:solidFill>
                  <a:srgbClr val="000000"/>
                </a:solidFill>
              </a:rPr>
              <a:t>cwnd</a:t>
            </a:r>
            <a:r>
              <a:rPr lang="zh-CN" altLang="en-US" sz="2400" b="1" dirty="0" smtClean="0">
                <a:solidFill>
                  <a:srgbClr val="000000"/>
                </a:solidFill>
              </a:rPr>
              <a:t>设置为</a:t>
            </a:r>
            <a:r>
              <a:rPr lang="en-US" altLang="zh-CN" sz="2400" b="1" dirty="0" smtClean="0">
                <a:solidFill>
                  <a:srgbClr val="000000"/>
                </a:solidFill>
              </a:rPr>
              <a:t>1</a:t>
            </a:r>
            <a:r>
              <a:rPr lang="zh-CN" altLang="en-US" sz="2400" b="1" dirty="0" smtClean="0">
                <a:solidFill>
                  <a:srgbClr val="000000"/>
                </a:solidFill>
              </a:rPr>
              <a:t>个</a:t>
            </a:r>
            <a:r>
              <a:rPr lang="en-US" altLang="zh-CN" sz="2400" b="1" dirty="0" smtClean="0">
                <a:solidFill>
                  <a:srgbClr val="000000"/>
                </a:solidFill>
              </a:rPr>
              <a:t>SMSS</a:t>
            </a:r>
            <a:r>
              <a:rPr lang="zh-CN" altLang="en-US" sz="2400" b="1" dirty="0" smtClean="0">
                <a:solidFill>
                  <a:srgbClr val="000000"/>
                </a:solidFill>
              </a:rPr>
              <a:t>字节；</a:t>
            </a:r>
            <a:endParaRPr lang="en-US" altLang="zh-CN" sz="2400" b="1" dirty="0" smtClean="0">
              <a:solidFill>
                <a:srgbClr val="000000"/>
              </a:solidFill>
            </a:endParaRPr>
          </a:p>
          <a:p>
            <a:pPr lvl="1">
              <a:buClr>
                <a:srgbClr val="C00000"/>
              </a:buClr>
              <a:buFont typeface="Wingdings" pitchFamily="2" charset="2"/>
              <a:buChar char="n"/>
            </a:pPr>
            <a:endParaRPr lang="en-US" altLang="zh-CN" sz="1000" b="1" dirty="0" smtClean="0">
              <a:solidFill>
                <a:srgbClr val="000000"/>
              </a:solidFill>
            </a:endParaRPr>
          </a:p>
          <a:p>
            <a:pPr lvl="1">
              <a:buClr>
                <a:srgbClr val="C00000"/>
              </a:buClr>
              <a:buFont typeface="Wingdings" pitchFamily="2" charset="2"/>
              <a:buChar char="n"/>
            </a:pPr>
            <a:r>
              <a:rPr lang="zh-CN" altLang="en-US" sz="2400" b="1" dirty="0" smtClean="0">
                <a:solidFill>
                  <a:srgbClr val="000000"/>
                </a:solidFill>
              </a:rPr>
              <a:t>在第</a:t>
            </a:r>
            <a:r>
              <a:rPr lang="en-US" altLang="zh-CN" sz="2400" b="1" dirty="0" smtClean="0">
                <a:solidFill>
                  <a:srgbClr val="000000"/>
                </a:solidFill>
              </a:rPr>
              <a:t>1</a:t>
            </a:r>
            <a:r>
              <a:rPr lang="zh-CN" altLang="en-US" sz="2400" b="1" dirty="0" smtClean="0">
                <a:solidFill>
                  <a:srgbClr val="000000"/>
                </a:solidFill>
              </a:rPr>
              <a:t>个超时周期内没有丢失报文的情况下，</a:t>
            </a:r>
            <a:r>
              <a:rPr lang="en-US" altLang="zh-CN" sz="2400" b="1" dirty="0" err="1" smtClean="0">
                <a:solidFill>
                  <a:srgbClr val="000000"/>
                </a:solidFill>
              </a:rPr>
              <a:t>cwnd</a:t>
            </a:r>
            <a:r>
              <a:rPr lang="zh-CN" altLang="en-US" sz="2400" b="1" dirty="0" smtClean="0">
                <a:solidFill>
                  <a:srgbClr val="000000"/>
                </a:solidFill>
              </a:rPr>
              <a:t>设置为</a:t>
            </a:r>
            <a:r>
              <a:rPr lang="en-US" altLang="zh-CN" sz="2400" b="1" dirty="0" smtClean="0">
                <a:solidFill>
                  <a:srgbClr val="000000"/>
                </a:solidFill>
              </a:rPr>
              <a:t>2</a:t>
            </a:r>
            <a:r>
              <a:rPr lang="zh-CN" altLang="en-US" sz="2400" b="1" dirty="0" smtClean="0">
                <a:solidFill>
                  <a:srgbClr val="000000"/>
                </a:solidFill>
              </a:rPr>
              <a:t>个</a:t>
            </a:r>
            <a:r>
              <a:rPr lang="en-US" altLang="zh-CN" sz="2400" b="1" dirty="0" smtClean="0">
                <a:solidFill>
                  <a:srgbClr val="000000"/>
                </a:solidFill>
              </a:rPr>
              <a:t>SMSS</a:t>
            </a:r>
            <a:r>
              <a:rPr lang="zh-CN" altLang="en-US" sz="2400" b="1" dirty="0" smtClean="0">
                <a:solidFill>
                  <a:srgbClr val="000000"/>
                </a:solidFill>
              </a:rPr>
              <a:t>字节；</a:t>
            </a:r>
            <a:endParaRPr lang="en-US" altLang="zh-CN" sz="2400" b="1" dirty="0" smtClean="0">
              <a:solidFill>
                <a:srgbClr val="000000"/>
              </a:solidFill>
            </a:endParaRPr>
          </a:p>
          <a:p>
            <a:pPr lvl="1">
              <a:buClr>
                <a:srgbClr val="C00000"/>
              </a:buClr>
              <a:buFont typeface="Wingdings" pitchFamily="2" charset="2"/>
              <a:buChar char="n"/>
            </a:pPr>
            <a:endParaRPr lang="en-US" altLang="zh-CN" sz="1000" b="1" dirty="0" smtClean="0">
              <a:solidFill>
                <a:srgbClr val="000000"/>
              </a:solidFill>
            </a:endParaRPr>
          </a:p>
          <a:p>
            <a:pPr lvl="1">
              <a:buClr>
                <a:srgbClr val="C00000"/>
              </a:buClr>
              <a:buFont typeface="Wingdings" pitchFamily="2" charset="2"/>
              <a:buChar char="n"/>
            </a:pPr>
            <a:r>
              <a:rPr lang="zh-CN" altLang="en-US" sz="2400" b="1" dirty="0" smtClean="0">
                <a:solidFill>
                  <a:srgbClr val="000000"/>
                </a:solidFill>
              </a:rPr>
              <a:t>在第</a:t>
            </a:r>
            <a:r>
              <a:rPr lang="en-US" altLang="zh-CN" sz="2400" b="1" dirty="0" smtClean="0">
                <a:solidFill>
                  <a:srgbClr val="000000"/>
                </a:solidFill>
              </a:rPr>
              <a:t>2</a:t>
            </a:r>
            <a:r>
              <a:rPr lang="zh-CN" altLang="en-US" sz="2400" b="1" dirty="0" smtClean="0">
                <a:solidFill>
                  <a:srgbClr val="000000"/>
                </a:solidFill>
              </a:rPr>
              <a:t>个超时周期内没有丢失报文的情况下，</a:t>
            </a:r>
            <a:r>
              <a:rPr lang="en-US" altLang="zh-CN" sz="2400" b="1" dirty="0" err="1" smtClean="0">
                <a:solidFill>
                  <a:srgbClr val="000000"/>
                </a:solidFill>
              </a:rPr>
              <a:t>cwnd</a:t>
            </a:r>
            <a:r>
              <a:rPr lang="zh-CN" altLang="en-US" sz="2400" b="1" dirty="0" smtClean="0">
                <a:solidFill>
                  <a:srgbClr val="000000"/>
                </a:solidFill>
              </a:rPr>
              <a:t>设置为</a:t>
            </a:r>
            <a:r>
              <a:rPr lang="en-US" altLang="zh-CN" sz="2400" b="1" dirty="0" smtClean="0">
                <a:solidFill>
                  <a:srgbClr val="000000"/>
                </a:solidFill>
              </a:rPr>
              <a:t>4</a:t>
            </a:r>
            <a:r>
              <a:rPr lang="zh-CN" altLang="en-US" sz="2400" b="1" dirty="0" smtClean="0">
                <a:solidFill>
                  <a:srgbClr val="000000"/>
                </a:solidFill>
              </a:rPr>
              <a:t>个</a:t>
            </a:r>
            <a:r>
              <a:rPr lang="en-US" altLang="zh-CN" sz="2400" b="1" dirty="0" smtClean="0">
                <a:solidFill>
                  <a:srgbClr val="000000"/>
                </a:solidFill>
              </a:rPr>
              <a:t>SMSS</a:t>
            </a:r>
            <a:r>
              <a:rPr lang="zh-CN" altLang="en-US" sz="2400" b="1" dirty="0" smtClean="0">
                <a:solidFill>
                  <a:srgbClr val="000000"/>
                </a:solidFill>
              </a:rPr>
              <a:t>字节；</a:t>
            </a:r>
            <a:endParaRPr lang="en-US" altLang="zh-CN" sz="2400" b="1" dirty="0" smtClean="0">
              <a:solidFill>
                <a:srgbClr val="000000"/>
              </a:solidFill>
            </a:endParaRPr>
          </a:p>
          <a:p>
            <a:pPr lvl="1">
              <a:buClr>
                <a:srgbClr val="C00000"/>
              </a:buClr>
              <a:buFont typeface="Wingdings" pitchFamily="2" charset="2"/>
              <a:buChar char="n"/>
            </a:pPr>
            <a:endParaRPr lang="en-US" altLang="zh-CN" sz="1100" b="1" dirty="0" smtClean="0">
              <a:solidFill>
                <a:srgbClr val="000000"/>
              </a:solidFill>
            </a:endParaRPr>
          </a:p>
          <a:p>
            <a:pPr lvl="1">
              <a:buClr>
                <a:srgbClr val="C00000"/>
              </a:buClr>
              <a:buFont typeface="Wingdings" pitchFamily="2" charset="2"/>
              <a:buChar char="n"/>
            </a:pPr>
            <a:r>
              <a:rPr lang="zh-CN" altLang="en-US" sz="2400" b="1" dirty="0" smtClean="0">
                <a:solidFill>
                  <a:srgbClr val="000000"/>
                </a:solidFill>
              </a:rPr>
              <a:t>在第</a:t>
            </a:r>
            <a:r>
              <a:rPr lang="en-US" altLang="zh-CN" sz="2400" b="1" dirty="0" smtClean="0">
                <a:solidFill>
                  <a:srgbClr val="000000"/>
                </a:solidFill>
              </a:rPr>
              <a:t>3</a:t>
            </a:r>
            <a:r>
              <a:rPr lang="zh-CN" altLang="en-US" sz="2400" b="1" dirty="0" smtClean="0">
                <a:solidFill>
                  <a:srgbClr val="000000"/>
                </a:solidFill>
              </a:rPr>
              <a:t>个超时周期内没有丢失报文的情况下，</a:t>
            </a:r>
            <a:r>
              <a:rPr lang="en-US" altLang="zh-CN" sz="2400" b="1" dirty="0" err="1" smtClean="0">
                <a:solidFill>
                  <a:srgbClr val="000000"/>
                </a:solidFill>
              </a:rPr>
              <a:t>cwnd</a:t>
            </a:r>
            <a:r>
              <a:rPr lang="zh-CN" altLang="en-US" sz="2400" b="1" dirty="0" smtClean="0">
                <a:solidFill>
                  <a:srgbClr val="000000"/>
                </a:solidFill>
              </a:rPr>
              <a:t>设置为</a:t>
            </a:r>
            <a:r>
              <a:rPr lang="en-US" altLang="zh-CN" sz="2400" b="1" dirty="0" smtClean="0">
                <a:solidFill>
                  <a:srgbClr val="000000"/>
                </a:solidFill>
              </a:rPr>
              <a:t>8</a:t>
            </a:r>
            <a:r>
              <a:rPr lang="zh-CN" altLang="en-US" sz="2400" b="1" dirty="0" smtClean="0">
                <a:solidFill>
                  <a:srgbClr val="000000"/>
                </a:solidFill>
              </a:rPr>
              <a:t>个</a:t>
            </a:r>
            <a:r>
              <a:rPr lang="en-US" altLang="zh-CN" sz="2400" b="1" dirty="0" smtClean="0">
                <a:solidFill>
                  <a:srgbClr val="000000"/>
                </a:solidFill>
              </a:rPr>
              <a:t>SMSS</a:t>
            </a:r>
            <a:r>
              <a:rPr lang="zh-CN" altLang="en-US" sz="2400" b="1" dirty="0" smtClean="0">
                <a:solidFill>
                  <a:srgbClr val="000000"/>
                </a:solidFill>
              </a:rPr>
              <a:t>字节；</a:t>
            </a:r>
            <a:endParaRPr lang="en-US" altLang="zh-CN" sz="2400" b="1" dirty="0" smtClean="0">
              <a:solidFill>
                <a:srgbClr val="000000"/>
              </a:solidFill>
            </a:endParaRPr>
          </a:p>
          <a:p>
            <a:pPr lvl="1">
              <a:buClr>
                <a:srgbClr val="C00000"/>
              </a:buClr>
              <a:buFont typeface="Wingdings" pitchFamily="2" charset="2"/>
              <a:buChar char="n"/>
            </a:pPr>
            <a:endParaRPr lang="en-US" altLang="zh-CN" sz="1100" b="1" dirty="0" smtClean="0">
              <a:solidFill>
                <a:srgbClr val="000000"/>
              </a:solidFill>
            </a:endParaRPr>
          </a:p>
          <a:p>
            <a:pPr lvl="1">
              <a:buClr>
                <a:srgbClr val="C00000"/>
              </a:buClr>
              <a:buFont typeface="Wingdings" pitchFamily="2" charset="2"/>
              <a:buChar char="n"/>
            </a:pPr>
            <a:r>
              <a:rPr lang="zh-CN" altLang="en-US" sz="2400" b="1" dirty="0" smtClean="0">
                <a:solidFill>
                  <a:srgbClr val="000000"/>
                </a:solidFill>
              </a:rPr>
              <a:t>依此方式，</a:t>
            </a:r>
            <a:r>
              <a:rPr lang="en-US" altLang="zh-CN" sz="2400" b="1" dirty="0" err="1" smtClean="0">
                <a:solidFill>
                  <a:srgbClr val="000000"/>
                </a:solidFill>
              </a:rPr>
              <a:t>cwnd</a:t>
            </a:r>
            <a:r>
              <a:rPr lang="zh-CN" altLang="en-US" sz="2400" b="1" dirty="0" smtClean="0">
                <a:solidFill>
                  <a:srgbClr val="000000"/>
                </a:solidFill>
              </a:rPr>
              <a:t>按指数方式增长，直到</a:t>
            </a:r>
            <a:r>
              <a:rPr lang="en-US" altLang="zh-CN" sz="2400" b="1" dirty="0" err="1" smtClean="0">
                <a:solidFill>
                  <a:srgbClr val="000000"/>
                </a:solidFill>
              </a:rPr>
              <a:t>cwnd</a:t>
            </a:r>
            <a:r>
              <a:rPr lang="zh-CN" altLang="en-US" sz="2400" b="1" dirty="0" smtClean="0">
                <a:solidFill>
                  <a:srgbClr val="000000"/>
                </a:solidFill>
              </a:rPr>
              <a:t>超过</a:t>
            </a:r>
            <a:r>
              <a:rPr lang="en-US" altLang="zh-CN" sz="2400" b="1" dirty="0" err="1" smtClean="0">
                <a:solidFill>
                  <a:srgbClr val="000000"/>
                </a:solidFill>
              </a:rPr>
              <a:t>ssthresh</a:t>
            </a:r>
            <a:r>
              <a:rPr lang="zh-CN" altLang="en-US" sz="2400" b="1" dirty="0" smtClean="0">
                <a:solidFill>
                  <a:srgbClr val="000000"/>
                </a:solidFill>
              </a:rPr>
              <a:t>。</a:t>
            </a:r>
            <a:r>
              <a:rPr lang="zh-CN" altLang="en-US" b="1" dirty="0" smtClean="0"/>
              <a:t> </a:t>
            </a:r>
          </a:p>
        </p:txBody>
      </p:sp>
      <p:pic>
        <p:nvPicPr>
          <p:cNvPr id="4" name="Picture 4" descr="http://t1.baidu.com/it/u=4224630567,3636551719&amp;fm=21&amp;gp=0.jpg"/>
          <p:cNvPicPr>
            <a:picLocks noChangeAspect="1" noChangeArrowheads="1"/>
          </p:cNvPicPr>
          <p:nvPr/>
        </p:nvPicPr>
        <p:blipFill>
          <a:blip r:embed="rId2" cstate="print"/>
          <a:srcRect/>
          <a:stretch>
            <a:fillRect/>
          </a:stretch>
        </p:blipFill>
        <p:spPr bwMode="auto">
          <a:xfrm>
            <a:off x="0" y="0"/>
            <a:ext cx="1907704" cy="408794"/>
          </a:xfrm>
          <a:prstGeom prst="rect">
            <a:avLst/>
          </a:prstGeom>
          <a:noFill/>
        </p:spPr>
      </p:pic>
      <p:grpSp>
        <p:nvGrpSpPr>
          <p:cNvPr id="5" name="组合 14"/>
          <p:cNvGrpSpPr/>
          <p:nvPr/>
        </p:nvGrpSpPr>
        <p:grpSpPr>
          <a:xfrm>
            <a:off x="4874346" y="0"/>
            <a:ext cx="4269654" cy="430887"/>
            <a:chOff x="4874346" y="0"/>
            <a:chExt cx="4269654" cy="430887"/>
          </a:xfrm>
        </p:grpSpPr>
        <p:sp>
          <p:nvSpPr>
            <p:cNvPr id="6" name="TextBox 5"/>
            <p:cNvSpPr txBox="1"/>
            <p:nvPr/>
          </p:nvSpPr>
          <p:spPr>
            <a:xfrm>
              <a:off x="4874346" y="0"/>
              <a:ext cx="4269654" cy="430887"/>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0" scaled="1"/>
              <a:tileRect/>
            </a:gradFill>
            <a:effectLst>
              <a:innerShdw blurRad="63500" dist="50800" dir="5400000">
                <a:prstClr val="black">
                  <a:alpha val="50000"/>
                </a:prstClr>
              </a:innerShdw>
              <a:softEdge rad="127000"/>
            </a:effectLst>
          </p:spPr>
          <p:style>
            <a:lnRef idx="0">
              <a:scrgbClr r="0" g="0" b="0"/>
            </a:lnRef>
            <a:fillRef idx="1001">
              <a:schemeClr val="lt2"/>
            </a:fillRef>
            <a:effectRef idx="0">
              <a:scrgbClr r="0" g="0" b="0"/>
            </a:effectRef>
            <a:fontRef idx="major"/>
          </p:style>
          <p:txBody>
            <a:bodyPr wrap="square" rtlCol="0">
              <a:spAutoFit/>
            </a:bodyPr>
            <a:lstStyle/>
            <a:p>
              <a:pPr algn="r"/>
              <a:r>
                <a:rPr lang="en-US" altLang="zh-CN" sz="1100" b="1" dirty="0" smtClean="0">
                  <a:solidFill>
                    <a:schemeClr val="tx2">
                      <a:lumMod val="60000"/>
                      <a:lumOff val="40000"/>
                    </a:schemeClr>
                  </a:solidFill>
                </a:rPr>
                <a:t>College of Computer Science and Technology</a:t>
              </a:r>
            </a:p>
            <a:p>
              <a:pPr algn="r"/>
              <a:r>
                <a:rPr lang="zh-CN" altLang="en-US" sz="1100" b="1" dirty="0" smtClean="0">
                  <a:solidFill>
                    <a:schemeClr val="tx2">
                      <a:lumMod val="60000"/>
                      <a:lumOff val="40000"/>
                    </a:schemeClr>
                  </a:solidFill>
                </a:rPr>
                <a:t>                                    计算机科学</a:t>
              </a:r>
              <a:r>
                <a:rPr lang="zh-CN" altLang="en-US" sz="1100" b="1" dirty="0">
                  <a:solidFill>
                    <a:schemeClr val="tx2">
                      <a:lumMod val="60000"/>
                      <a:lumOff val="40000"/>
                    </a:schemeClr>
                  </a:solidFill>
                </a:rPr>
                <a:t>与</a:t>
              </a:r>
              <a:r>
                <a:rPr lang="zh-CN" altLang="en-US" sz="1100" b="1" dirty="0" smtClean="0">
                  <a:solidFill>
                    <a:schemeClr val="tx2">
                      <a:lumMod val="60000"/>
                      <a:lumOff val="40000"/>
                    </a:schemeClr>
                  </a:solidFill>
                </a:rPr>
                <a:t>技术学院</a:t>
              </a:r>
              <a:endParaRPr lang="zh-CN" altLang="en-US" sz="1100" b="1" dirty="0">
                <a:solidFill>
                  <a:schemeClr val="tx2">
                    <a:lumMod val="60000"/>
                    <a:lumOff val="40000"/>
                  </a:schemeClr>
                </a:solidFill>
              </a:endParaRPr>
            </a:p>
          </p:txBody>
        </p:sp>
        <p:cxnSp>
          <p:nvCxnSpPr>
            <p:cNvPr id="7" name="直接连接符 7"/>
            <p:cNvCxnSpPr/>
            <p:nvPr/>
          </p:nvCxnSpPr>
          <p:spPr>
            <a:xfrm>
              <a:off x="6588224" y="332656"/>
              <a:ext cx="100811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8" name="直接连接符 9"/>
          <p:cNvCxnSpPr/>
          <p:nvPr/>
        </p:nvCxnSpPr>
        <p:spPr>
          <a:xfrm>
            <a:off x="323528" y="1268760"/>
            <a:ext cx="8820472" cy="0"/>
          </a:xfrm>
          <a:prstGeom prst="line">
            <a:avLst/>
          </a:prstGeom>
          <a:ln>
            <a:gradFill flip="none" rotWithShape="1">
              <a:gsLst>
                <a:gs pos="0">
                  <a:srgbClr val="FFF200"/>
                </a:gs>
                <a:gs pos="45000">
                  <a:srgbClr val="FF7A00"/>
                </a:gs>
                <a:gs pos="70000">
                  <a:srgbClr val="FF0300"/>
                </a:gs>
                <a:gs pos="100000">
                  <a:srgbClr val="4D0808"/>
                </a:gs>
              </a:gsLst>
              <a:lin ang="10800000" scaled="1"/>
              <a:tileRect/>
            </a:gradFill>
          </a:ln>
        </p:spPr>
        <p:style>
          <a:lnRef idx="3">
            <a:schemeClr val="accent2"/>
          </a:lnRef>
          <a:fillRef idx="0">
            <a:schemeClr val="accent2"/>
          </a:fillRef>
          <a:effectRef idx="2">
            <a:schemeClr val="accent2"/>
          </a:effectRef>
          <a:fontRef idx="minor">
            <a:schemeClr val="tx1"/>
          </a:fontRef>
        </p:style>
      </p:cxnSp>
      <p:cxnSp>
        <p:nvCxnSpPr>
          <p:cNvPr id="9" name="直接连接符 10"/>
          <p:cNvCxnSpPr/>
          <p:nvPr/>
        </p:nvCxnSpPr>
        <p:spPr>
          <a:xfrm>
            <a:off x="5148064" y="548680"/>
            <a:ext cx="3995936" cy="0"/>
          </a:xfrm>
          <a:prstGeom prst="line">
            <a:avLst/>
          </a:prstGeom>
          <a:ln>
            <a:gradFill flip="none" rotWithShape="1">
              <a:gsLst>
                <a:gs pos="0">
                  <a:srgbClr val="FFF200"/>
                </a:gs>
                <a:gs pos="45000">
                  <a:srgbClr val="FF7A00"/>
                </a:gs>
                <a:gs pos="70000">
                  <a:srgbClr val="FF0300"/>
                </a:gs>
                <a:gs pos="100000">
                  <a:srgbClr val="4D0808"/>
                </a:gs>
              </a:gsLst>
              <a:lin ang="0" scaled="1"/>
              <a:tileRect/>
            </a:gradFill>
          </a:ln>
        </p:spPr>
        <p:style>
          <a:lnRef idx="3">
            <a:schemeClr val="accent2"/>
          </a:lnRef>
          <a:fillRef idx="0">
            <a:schemeClr val="accent2"/>
          </a:fillRef>
          <a:effectRef idx="2">
            <a:schemeClr val="accent2"/>
          </a:effectRef>
          <a:fontRef idx="minor">
            <a:schemeClr val="tx1"/>
          </a:fontRef>
        </p:style>
      </p:cxnSp>
      <p:sp>
        <p:nvSpPr>
          <p:cNvPr id="10"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zh-CN" altLang="en-US" sz="1400" b="1" dirty="0"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sp>
        <p:nvSpPr>
          <p:cNvPr id="11" name="灯片编号占位符 4"/>
          <p:cNvSpPr txBox="1">
            <a:spLocks/>
          </p:cNvSpPr>
          <p:nvPr/>
        </p:nvSpPr>
        <p:spPr>
          <a:xfrm>
            <a:off x="6804248"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D339703-453D-4507-B371-656EE53F18C4}" type="slidenum">
              <a:rPr kumimoji="0" lang="zh-CN" altLang="en-US" sz="1200" b="0" i="0" u="none" strike="noStrike" kern="1200" cap="none" spc="0" normalizeH="0" baseline="0" noProof="0" smtClean="0">
                <a:ln>
                  <a:noFill/>
                </a:ln>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zh-CN" altLang="en-US" sz="1200" b="0" i="0" u="none" strike="noStrike" kern="1200" cap="none" spc="0" normalizeH="0" baseline="0" noProof="0" dirty="0">
              <a:ln>
                <a:noFill/>
              </a:ln>
              <a:effectLst/>
              <a:uLnTx/>
              <a:uFillTx/>
              <a:latin typeface="+mn-lt"/>
              <a:ea typeface="+mn-ea"/>
              <a:cs typeface="+mn-cs"/>
            </a:endParaRPr>
          </a:p>
        </p:txBody>
      </p:sp>
      <p:sp>
        <p:nvSpPr>
          <p:cNvPr id="12" name="Rectangle 2"/>
          <p:cNvSpPr txBox="1">
            <a:spLocks noRot="1" noChangeArrowheads="1"/>
          </p:cNvSpPr>
          <p:nvPr/>
        </p:nvSpPr>
        <p:spPr>
          <a:xfrm>
            <a:off x="467544" y="404664"/>
            <a:ext cx="8229600" cy="868958"/>
          </a:xfrm>
          <a:prstGeom prst="rect">
            <a:avLst/>
          </a:prstGeom>
        </p:spPr>
        <p:txBody>
          <a:bodyPr vert="horz" lIns="91440" tIns="45720" rIns="91440" bIns="45720" rtlCol="0" anchor="ctr">
            <a:normAutofit/>
          </a:bodyPr>
          <a:lstStyle/>
          <a:p>
            <a:pPr marL="0" marR="0" lvl="0" indent="0" algn="ctr" fontAlgn="auto">
              <a:lnSpc>
                <a:spcPct val="100000"/>
              </a:lnSpc>
              <a:spcBef>
                <a:spcPct val="0"/>
              </a:spcBef>
              <a:spcAft>
                <a:spcPts val="0"/>
              </a:spcAft>
              <a:buClrTx/>
              <a:buSzTx/>
              <a:tabLst/>
              <a:defRPr/>
            </a:pPr>
            <a:r>
              <a:rPr lang="en-US" altLang="zh-CN" sz="3600" b="1" dirty="0" smtClean="0">
                <a:solidFill>
                  <a:srgbClr val="C00000"/>
                </a:solidFill>
                <a:latin typeface="隶书" pitchFamily="49" charset="-122"/>
                <a:ea typeface="隶书" pitchFamily="49" charset="-122"/>
              </a:rPr>
              <a:t>6.2.5  </a:t>
            </a:r>
            <a:r>
              <a:rPr lang="zh-CN" altLang="en-US" sz="3600" b="1" dirty="0" smtClean="0">
                <a:solidFill>
                  <a:srgbClr val="C00000"/>
                </a:solidFill>
                <a:latin typeface="隶书" pitchFamily="49" charset="-122"/>
                <a:ea typeface="隶书" pitchFamily="49" charset="-122"/>
              </a:rPr>
              <a:t>传输层拥塞控制</a:t>
            </a:r>
          </a:p>
        </p:txBody>
      </p:sp>
    </p:spTree>
  </p:cSld>
  <p:clrMapOvr>
    <a:masterClrMapping/>
  </p:clrMapOvr>
  <p:transition>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20483">
                                            <p:txEl>
                                              <p:pRg st="2" end="2"/>
                                            </p:txEl>
                                          </p:spTgt>
                                        </p:tgtEl>
                                        <p:attrNameLst>
                                          <p:attrName>style.visibility</p:attrName>
                                        </p:attrNameLst>
                                      </p:cBhvr>
                                      <p:to>
                                        <p:strVal val="visible"/>
                                      </p:to>
                                    </p:set>
                                    <p:anim calcmode="lin" valueType="num">
                                      <p:cBhvr additive="base">
                                        <p:cTn id="7" dur="500" fill="hold"/>
                                        <p:tgtEl>
                                          <p:spTgt spid="2048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0483">
                                            <p:txEl>
                                              <p:pRg st="2" end="2"/>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20483">
                                            <p:txEl>
                                              <p:pRg st="4" end="4"/>
                                            </p:txEl>
                                          </p:spTgt>
                                        </p:tgtEl>
                                        <p:attrNameLst>
                                          <p:attrName>style.visibility</p:attrName>
                                        </p:attrNameLst>
                                      </p:cBhvr>
                                      <p:to>
                                        <p:strVal val="visible"/>
                                      </p:to>
                                    </p:set>
                                    <p:anim calcmode="lin" valueType="num">
                                      <p:cBhvr additive="base">
                                        <p:cTn id="12" dur="500" fill="hold"/>
                                        <p:tgtEl>
                                          <p:spTgt spid="20483">
                                            <p:txEl>
                                              <p:pRg st="4" end="4"/>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20483">
                                            <p:txEl>
                                              <p:pRg st="4" end="4"/>
                                            </p:txEl>
                                          </p:spTgt>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nodeType="afterEffect">
                                  <p:stCondLst>
                                    <p:cond delay="0"/>
                                  </p:stCondLst>
                                  <p:childTnLst>
                                    <p:set>
                                      <p:cBhvr>
                                        <p:cTn id="16" dur="1" fill="hold">
                                          <p:stCondLst>
                                            <p:cond delay="0"/>
                                          </p:stCondLst>
                                        </p:cTn>
                                        <p:tgtEl>
                                          <p:spTgt spid="20483">
                                            <p:txEl>
                                              <p:pRg st="6" end="6"/>
                                            </p:txEl>
                                          </p:spTgt>
                                        </p:tgtEl>
                                        <p:attrNameLst>
                                          <p:attrName>style.visibility</p:attrName>
                                        </p:attrNameLst>
                                      </p:cBhvr>
                                      <p:to>
                                        <p:strVal val="visible"/>
                                      </p:to>
                                    </p:set>
                                    <p:anim calcmode="lin" valueType="num">
                                      <p:cBhvr additive="base">
                                        <p:cTn id="17" dur="500" fill="hold"/>
                                        <p:tgtEl>
                                          <p:spTgt spid="20483">
                                            <p:txEl>
                                              <p:pRg st="6" end="6"/>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20483">
                                            <p:txEl>
                                              <p:pRg st="6" end="6"/>
                                            </p:txEl>
                                          </p:spTgt>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nodeType="afterEffect">
                                  <p:stCondLst>
                                    <p:cond delay="0"/>
                                  </p:stCondLst>
                                  <p:childTnLst>
                                    <p:set>
                                      <p:cBhvr>
                                        <p:cTn id="21" dur="1" fill="hold">
                                          <p:stCondLst>
                                            <p:cond delay="0"/>
                                          </p:stCondLst>
                                        </p:cTn>
                                        <p:tgtEl>
                                          <p:spTgt spid="20483">
                                            <p:txEl>
                                              <p:pRg st="8" end="8"/>
                                            </p:txEl>
                                          </p:spTgt>
                                        </p:tgtEl>
                                        <p:attrNameLst>
                                          <p:attrName>style.visibility</p:attrName>
                                        </p:attrNameLst>
                                      </p:cBhvr>
                                      <p:to>
                                        <p:strVal val="visible"/>
                                      </p:to>
                                    </p:set>
                                    <p:anim calcmode="lin" valueType="num">
                                      <p:cBhvr additive="base">
                                        <p:cTn id="22" dur="500" fill="hold"/>
                                        <p:tgtEl>
                                          <p:spTgt spid="20483">
                                            <p:txEl>
                                              <p:pRg st="8" end="8"/>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20483">
                                            <p:txEl>
                                              <p:pRg st="8" end="8"/>
                                            </p:txEl>
                                          </p:spTgt>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fill="hold" nodeType="afterEffect">
                                  <p:stCondLst>
                                    <p:cond delay="0"/>
                                  </p:stCondLst>
                                  <p:childTnLst>
                                    <p:set>
                                      <p:cBhvr>
                                        <p:cTn id="26" dur="1" fill="hold">
                                          <p:stCondLst>
                                            <p:cond delay="0"/>
                                          </p:stCondLst>
                                        </p:cTn>
                                        <p:tgtEl>
                                          <p:spTgt spid="20483">
                                            <p:txEl>
                                              <p:pRg st="10" end="10"/>
                                            </p:txEl>
                                          </p:spTgt>
                                        </p:tgtEl>
                                        <p:attrNameLst>
                                          <p:attrName>style.visibility</p:attrName>
                                        </p:attrNameLst>
                                      </p:cBhvr>
                                      <p:to>
                                        <p:strVal val="visible"/>
                                      </p:to>
                                    </p:set>
                                    <p:anim calcmode="lin" valueType="num">
                                      <p:cBhvr additive="base">
                                        <p:cTn id="27" dur="500" fill="hold"/>
                                        <p:tgtEl>
                                          <p:spTgt spid="20483">
                                            <p:txEl>
                                              <p:pRg st="10" end="10"/>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20483">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3"/>
          <p:cNvSpPr>
            <a:spLocks noGrp="1" noRot="1" noChangeArrowheads="1"/>
          </p:cNvSpPr>
          <p:nvPr>
            <p:ph type="body" idx="1"/>
          </p:nvPr>
        </p:nvSpPr>
        <p:spPr/>
        <p:txBody>
          <a:bodyPr>
            <a:normAutofit/>
          </a:bodyPr>
          <a:lstStyle/>
          <a:p>
            <a:pPr>
              <a:buNone/>
            </a:pPr>
            <a:r>
              <a:rPr lang="zh-CN" altLang="en-US" b="1" dirty="0" smtClean="0">
                <a:solidFill>
                  <a:srgbClr val="C00000"/>
                </a:solidFill>
                <a:latin typeface="仿宋_GB2312"/>
                <a:ea typeface="仿宋_GB2312"/>
              </a:rPr>
              <a:t>②</a:t>
            </a:r>
            <a:r>
              <a:rPr lang="zh-CN" altLang="en-US" b="1" dirty="0" smtClean="0">
                <a:solidFill>
                  <a:srgbClr val="C00000"/>
                </a:solidFill>
              </a:rPr>
              <a:t>拥塞避免</a:t>
            </a:r>
            <a:endParaRPr lang="en-US" altLang="zh-CN" b="1" dirty="0" smtClean="0">
              <a:solidFill>
                <a:srgbClr val="C00000"/>
              </a:solidFill>
            </a:endParaRPr>
          </a:p>
          <a:p>
            <a:pPr>
              <a:buClr>
                <a:srgbClr val="C00000"/>
              </a:buClr>
              <a:buFont typeface="Wingdings" pitchFamily="2" charset="2"/>
              <a:buChar char="n"/>
            </a:pPr>
            <a:endParaRPr lang="en-US" altLang="zh-CN" sz="1000" b="1" dirty="0" smtClean="0">
              <a:solidFill>
                <a:srgbClr val="000000"/>
              </a:solidFill>
            </a:endParaRPr>
          </a:p>
          <a:p>
            <a:pPr lvl="1">
              <a:buClr>
                <a:srgbClr val="C00000"/>
              </a:buClr>
              <a:buFont typeface="Wingdings" pitchFamily="2" charset="2"/>
              <a:buChar char="n"/>
            </a:pPr>
            <a:r>
              <a:rPr lang="zh-CN" altLang="en-US" sz="2400" b="1" dirty="0" smtClean="0">
                <a:solidFill>
                  <a:srgbClr val="000000"/>
                </a:solidFill>
              </a:rPr>
              <a:t>当</a:t>
            </a:r>
            <a:r>
              <a:rPr lang="en-US" altLang="zh-CN" sz="2400" b="1" dirty="0" err="1" smtClean="0">
                <a:solidFill>
                  <a:srgbClr val="000000"/>
                </a:solidFill>
              </a:rPr>
              <a:t>cwnd</a:t>
            </a:r>
            <a:r>
              <a:rPr lang="zh-CN" altLang="en-US" sz="2400" b="1" dirty="0" smtClean="0">
                <a:solidFill>
                  <a:srgbClr val="000000"/>
                </a:solidFill>
              </a:rPr>
              <a:t>超过</a:t>
            </a:r>
            <a:r>
              <a:rPr lang="en-US" altLang="zh-CN" sz="2400" b="1" dirty="0" err="1" smtClean="0">
                <a:solidFill>
                  <a:srgbClr val="000000"/>
                </a:solidFill>
              </a:rPr>
              <a:t>ssthresh</a:t>
            </a:r>
            <a:r>
              <a:rPr lang="zh-CN" altLang="en-US" sz="2400" b="1" dirty="0" smtClean="0">
                <a:solidFill>
                  <a:srgbClr val="000000"/>
                </a:solidFill>
              </a:rPr>
              <a:t>或者当</a:t>
            </a:r>
            <a:r>
              <a:rPr lang="en-US" altLang="zh-CN" sz="2400" b="1" dirty="0" err="1" smtClean="0">
                <a:solidFill>
                  <a:srgbClr val="000000"/>
                </a:solidFill>
              </a:rPr>
              <a:t>cwnd</a:t>
            </a:r>
            <a:r>
              <a:rPr lang="zh-CN" altLang="en-US" sz="2400" b="1" dirty="0" smtClean="0">
                <a:solidFill>
                  <a:srgbClr val="000000"/>
                </a:solidFill>
              </a:rPr>
              <a:t>大小达到</a:t>
            </a:r>
            <a:r>
              <a:rPr lang="en-US" altLang="zh-CN" sz="2400" b="1" dirty="0" err="1" smtClean="0">
                <a:solidFill>
                  <a:srgbClr val="000000"/>
                </a:solidFill>
              </a:rPr>
              <a:t>ssthresh</a:t>
            </a:r>
            <a:r>
              <a:rPr lang="zh-CN" altLang="en-US" sz="2400" b="1" dirty="0" smtClean="0">
                <a:solidFill>
                  <a:srgbClr val="000000"/>
                </a:solidFill>
              </a:rPr>
              <a:t>的大小，进入拥塞避免期间。</a:t>
            </a:r>
            <a:endParaRPr lang="en-US" altLang="zh-CN" sz="2400" b="1" dirty="0" smtClean="0">
              <a:solidFill>
                <a:srgbClr val="000000"/>
              </a:solidFill>
            </a:endParaRPr>
          </a:p>
          <a:p>
            <a:pPr lvl="1">
              <a:buClr>
                <a:srgbClr val="C00000"/>
              </a:buClr>
              <a:buFont typeface="Wingdings" pitchFamily="2" charset="2"/>
              <a:buChar char="n"/>
            </a:pPr>
            <a:endParaRPr lang="en-US" altLang="zh-CN" sz="600" b="1" dirty="0" smtClean="0">
              <a:solidFill>
                <a:srgbClr val="000000"/>
              </a:solidFill>
            </a:endParaRPr>
          </a:p>
          <a:p>
            <a:pPr lvl="1">
              <a:buClr>
                <a:srgbClr val="C00000"/>
              </a:buClr>
              <a:buFont typeface="Wingdings" pitchFamily="2" charset="2"/>
              <a:buChar char="n"/>
            </a:pPr>
            <a:r>
              <a:rPr lang="zh-CN" altLang="en-US" sz="2400" b="1" dirty="0" smtClean="0">
                <a:solidFill>
                  <a:srgbClr val="000000"/>
                </a:solidFill>
              </a:rPr>
              <a:t>在拥塞避免期间，在没有丢失报文的情况下，</a:t>
            </a:r>
            <a:r>
              <a:rPr lang="en-US" altLang="zh-CN" sz="2400" b="1" dirty="0" err="1" smtClean="0">
                <a:solidFill>
                  <a:srgbClr val="000000"/>
                </a:solidFill>
              </a:rPr>
              <a:t>cwnd</a:t>
            </a:r>
            <a:r>
              <a:rPr lang="zh-CN" altLang="en-US" sz="2400" b="1" dirty="0" smtClean="0">
                <a:solidFill>
                  <a:srgbClr val="000000"/>
                </a:solidFill>
              </a:rPr>
              <a:t>按线性方式增长，即每收到一个</a:t>
            </a:r>
            <a:r>
              <a:rPr lang="en-US" altLang="zh-CN" sz="2400" b="1" dirty="0" smtClean="0">
                <a:solidFill>
                  <a:srgbClr val="000000"/>
                </a:solidFill>
              </a:rPr>
              <a:t>ACK</a:t>
            </a:r>
            <a:r>
              <a:rPr lang="zh-CN" altLang="en-US" sz="2400" b="1" dirty="0" smtClean="0">
                <a:solidFill>
                  <a:srgbClr val="000000"/>
                </a:solidFill>
              </a:rPr>
              <a:t>，</a:t>
            </a:r>
            <a:r>
              <a:rPr lang="en-US" altLang="zh-CN" sz="2400" b="1" dirty="0" err="1" smtClean="0">
                <a:solidFill>
                  <a:srgbClr val="000000"/>
                </a:solidFill>
              </a:rPr>
              <a:t>cwnd</a:t>
            </a:r>
            <a:r>
              <a:rPr lang="zh-CN" altLang="en-US" sz="2400" b="1" dirty="0" smtClean="0">
                <a:solidFill>
                  <a:srgbClr val="000000"/>
                </a:solidFill>
              </a:rPr>
              <a:t>的大小增加</a:t>
            </a:r>
            <a:r>
              <a:rPr lang="en-US" altLang="zh-CN" sz="2400" b="1" dirty="0" smtClean="0">
                <a:solidFill>
                  <a:srgbClr val="000000"/>
                </a:solidFill>
              </a:rPr>
              <a:t>1</a:t>
            </a:r>
            <a:r>
              <a:rPr lang="zh-CN" altLang="en-US" sz="2400" b="1" dirty="0" smtClean="0">
                <a:solidFill>
                  <a:srgbClr val="000000"/>
                </a:solidFill>
              </a:rPr>
              <a:t>个</a:t>
            </a:r>
            <a:r>
              <a:rPr lang="en-US" altLang="zh-CN" sz="2400" b="1" dirty="0" smtClean="0">
                <a:solidFill>
                  <a:srgbClr val="000000"/>
                </a:solidFill>
              </a:rPr>
              <a:t>SMSS</a:t>
            </a:r>
            <a:r>
              <a:rPr lang="zh-CN" altLang="en-US" sz="2400" b="1" dirty="0" smtClean="0">
                <a:solidFill>
                  <a:srgbClr val="000000"/>
                </a:solidFill>
              </a:rPr>
              <a:t>字节。</a:t>
            </a:r>
            <a:endParaRPr lang="en-US" altLang="zh-CN" sz="2400" b="1" dirty="0" smtClean="0">
              <a:solidFill>
                <a:srgbClr val="000000"/>
              </a:solidFill>
            </a:endParaRPr>
          </a:p>
          <a:p>
            <a:pPr lvl="1">
              <a:buClr>
                <a:srgbClr val="C00000"/>
              </a:buClr>
              <a:buFont typeface="Wingdings" pitchFamily="2" charset="2"/>
              <a:buChar char="n"/>
            </a:pPr>
            <a:endParaRPr lang="en-US" altLang="zh-CN" sz="2400" b="1" dirty="0">
              <a:solidFill>
                <a:srgbClr val="000000"/>
              </a:solidFill>
            </a:endParaRPr>
          </a:p>
          <a:p>
            <a:pPr lvl="1">
              <a:buClr>
                <a:srgbClr val="C00000"/>
              </a:buClr>
              <a:buFont typeface="Wingdings" pitchFamily="2" charset="2"/>
              <a:buChar char="n"/>
            </a:pPr>
            <a:r>
              <a:rPr lang="zh-CN" altLang="en-US" sz="2400" b="1" dirty="0" smtClean="0">
                <a:solidFill>
                  <a:srgbClr val="000000"/>
                </a:solidFill>
              </a:rPr>
              <a:t>当检测到数据段丢失时，则将</a:t>
            </a:r>
            <a:r>
              <a:rPr lang="en-US" altLang="zh-CN" sz="2400" b="1" dirty="0" err="1" smtClean="0">
                <a:solidFill>
                  <a:srgbClr val="000000"/>
                </a:solidFill>
              </a:rPr>
              <a:t>ssthresh</a:t>
            </a:r>
            <a:r>
              <a:rPr lang="zh-CN" altLang="en-US" sz="2400" b="1" dirty="0" smtClean="0">
                <a:solidFill>
                  <a:srgbClr val="000000"/>
                </a:solidFill>
              </a:rPr>
              <a:t>设置为当前</a:t>
            </a:r>
            <a:r>
              <a:rPr lang="en-US" altLang="zh-CN" sz="2400" b="1" dirty="0" err="1" smtClean="0">
                <a:solidFill>
                  <a:srgbClr val="000000"/>
                </a:solidFill>
              </a:rPr>
              <a:t>cwnd</a:t>
            </a:r>
            <a:r>
              <a:rPr lang="zh-CN" altLang="en-US" sz="2400" b="1" dirty="0" smtClean="0">
                <a:solidFill>
                  <a:srgbClr val="000000"/>
                </a:solidFill>
              </a:rPr>
              <a:t>的一半，并重新开始慢启动算法。</a:t>
            </a:r>
          </a:p>
        </p:txBody>
      </p:sp>
      <p:pic>
        <p:nvPicPr>
          <p:cNvPr id="3" name="Picture 4" descr="http://t1.baidu.com/it/u=4224630567,3636551719&amp;fm=21&amp;gp=0.jpg"/>
          <p:cNvPicPr>
            <a:picLocks noChangeAspect="1" noChangeArrowheads="1"/>
          </p:cNvPicPr>
          <p:nvPr/>
        </p:nvPicPr>
        <p:blipFill>
          <a:blip r:embed="rId2" cstate="print"/>
          <a:srcRect/>
          <a:stretch>
            <a:fillRect/>
          </a:stretch>
        </p:blipFill>
        <p:spPr bwMode="auto">
          <a:xfrm>
            <a:off x="0" y="0"/>
            <a:ext cx="1907704" cy="408794"/>
          </a:xfrm>
          <a:prstGeom prst="rect">
            <a:avLst/>
          </a:prstGeom>
          <a:noFill/>
        </p:spPr>
      </p:pic>
      <p:grpSp>
        <p:nvGrpSpPr>
          <p:cNvPr id="4" name="组合 14"/>
          <p:cNvGrpSpPr/>
          <p:nvPr/>
        </p:nvGrpSpPr>
        <p:grpSpPr>
          <a:xfrm>
            <a:off x="4874346" y="0"/>
            <a:ext cx="4269654" cy="430887"/>
            <a:chOff x="4874346" y="0"/>
            <a:chExt cx="4269654" cy="430887"/>
          </a:xfrm>
        </p:grpSpPr>
        <p:sp>
          <p:nvSpPr>
            <p:cNvPr id="5" name="TextBox 4"/>
            <p:cNvSpPr txBox="1"/>
            <p:nvPr/>
          </p:nvSpPr>
          <p:spPr>
            <a:xfrm>
              <a:off x="4874346" y="0"/>
              <a:ext cx="4269654" cy="430887"/>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0" scaled="1"/>
              <a:tileRect/>
            </a:gradFill>
            <a:effectLst>
              <a:innerShdw blurRad="63500" dist="50800" dir="5400000">
                <a:prstClr val="black">
                  <a:alpha val="50000"/>
                </a:prstClr>
              </a:innerShdw>
              <a:softEdge rad="127000"/>
            </a:effectLst>
          </p:spPr>
          <p:style>
            <a:lnRef idx="0">
              <a:scrgbClr r="0" g="0" b="0"/>
            </a:lnRef>
            <a:fillRef idx="1001">
              <a:schemeClr val="lt2"/>
            </a:fillRef>
            <a:effectRef idx="0">
              <a:scrgbClr r="0" g="0" b="0"/>
            </a:effectRef>
            <a:fontRef idx="major"/>
          </p:style>
          <p:txBody>
            <a:bodyPr wrap="square" rtlCol="0">
              <a:spAutoFit/>
            </a:bodyPr>
            <a:lstStyle/>
            <a:p>
              <a:pPr algn="r"/>
              <a:r>
                <a:rPr lang="en-US" altLang="zh-CN" sz="1100" b="1" dirty="0" smtClean="0">
                  <a:solidFill>
                    <a:schemeClr val="tx2">
                      <a:lumMod val="60000"/>
                      <a:lumOff val="40000"/>
                    </a:schemeClr>
                  </a:solidFill>
                </a:rPr>
                <a:t>College of Computer Science and Technology</a:t>
              </a:r>
            </a:p>
            <a:p>
              <a:pPr algn="r"/>
              <a:r>
                <a:rPr lang="zh-CN" altLang="en-US" sz="1100" b="1" dirty="0" smtClean="0">
                  <a:solidFill>
                    <a:schemeClr val="tx2">
                      <a:lumMod val="60000"/>
                      <a:lumOff val="40000"/>
                    </a:schemeClr>
                  </a:solidFill>
                </a:rPr>
                <a:t>                                    计算机科学</a:t>
              </a:r>
              <a:r>
                <a:rPr lang="zh-CN" altLang="en-US" sz="1100" b="1" dirty="0">
                  <a:solidFill>
                    <a:schemeClr val="tx2">
                      <a:lumMod val="60000"/>
                      <a:lumOff val="40000"/>
                    </a:schemeClr>
                  </a:solidFill>
                </a:rPr>
                <a:t>与</a:t>
              </a:r>
              <a:r>
                <a:rPr lang="zh-CN" altLang="en-US" sz="1100" b="1" dirty="0" smtClean="0">
                  <a:solidFill>
                    <a:schemeClr val="tx2">
                      <a:lumMod val="60000"/>
                      <a:lumOff val="40000"/>
                    </a:schemeClr>
                  </a:solidFill>
                </a:rPr>
                <a:t>技术学院</a:t>
              </a:r>
              <a:endParaRPr lang="zh-CN" altLang="en-US" sz="1100" b="1" dirty="0">
                <a:solidFill>
                  <a:schemeClr val="tx2">
                    <a:lumMod val="60000"/>
                    <a:lumOff val="40000"/>
                  </a:schemeClr>
                </a:solidFill>
              </a:endParaRPr>
            </a:p>
          </p:txBody>
        </p:sp>
        <p:cxnSp>
          <p:nvCxnSpPr>
            <p:cNvPr id="6" name="直接连接符 7"/>
            <p:cNvCxnSpPr/>
            <p:nvPr/>
          </p:nvCxnSpPr>
          <p:spPr>
            <a:xfrm>
              <a:off x="6588224" y="332656"/>
              <a:ext cx="100811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7" name="直接连接符 9"/>
          <p:cNvCxnSpPr/>
          <p:nvPr/>
        </p:nvCxnSpPr>
        <p:spPr>
          <a:xfrm>
            <a:off x="323528" y="1268760"/>
            <a:ext cx="8820472" cy="0"/>
          </a:xfrm>
          <a:prstGeom prst="line">
            <a:avLst/>
          </a:prstGeom>
          <a:ln>
            <a:gradFill flip="none" rotWithShape="1">
              <a:gsLst>
                <a:gs pos="0">
                  <a:srgbClr val="FFF200"/>
                </a:gs>
                <a:gs pos="45000">
                  <a:srgbClr val="FF7A00"/>
                </a:gs>
                <a:gs pos="70000">
                  <a:srgbClr val="FF0300"/>
                </a:gs>
                <a:gs pos="100000">
                  <a:srgbClr val="4D0808"/>
                </a:gs>
              </a:gsLst>
              <a:lin ang="10800000" scaled="1"/>
              <a:tileRect/>
            </a:gradFill>
          </a:ln>
        </p:spPr>
        <p:style>
          <a:lnRef idx="3">
            <a:schemeClr val="accent2"/>
          </a:lnRef>
          <a:fillRef idx="0">
            <a:schemeClr val="accent2"/>
          </a:fillRef>
          <a:effectRef idx="2">
            <a:schemeClr val="accent2"/>
          </a:effectRef>
          <a:fontRef idx="minor">
            <a:schemeClr val="tx1"/>
          </a:fontRef>
        </p:style>
      </p:cxnSp>
      <p:cxnSp>
        <p:nvCxnSpPr>
          <p:cNvPr id="8" name="直接连接符 10"/>
          <p:cNvCxnSpPr/>
          <p:nvPr/>
        </p:nvCxnSpPr>
        <p:spPr>
          <a:xfrm>
            <a:off x="5148064" y="548680"/>
            <a:ext cx="3995936" cy="0"/>
          </a:xfrm>
          <a:prstGeom prst="line">
            <a:avLst/>
          </a:prstGeom>
          <a:ln>
            <a:gradFill flip="none" rotWithShape="1">
              <a:gsLst>
                <a:gs pos="0">
                  <a:srgbClr val="FFF200"/>
                </a:gs>
                <a:gs pos="45000">
                  <a:srgbClr val="FF7A00"/>
                </a:gs>
                <a:gs pos="70000">
                  <a:srgbClr val="FF0300"/>
                </a:gs>
                <a:gs pos="100000">
                  <a:srgbClr val="4D0808"/>
                </a:gs>
              </a:gsLst>
              <a:lin ang="0" scaled="1"/>
              <a:tileRect/>
            </a:gradFill>
          </a:ln>
        </p:spPr>
        <p:style>
          <a:lnRef idx="3">
            <a:schemeClr val="accent2"/>
          </a:lnRef>
          <a:fillRef idx="0">
            <a:schemeClr val="accent2"/>
          </a:fillRef>
          <a:effectRef idx="2">
            <a:schemeClr val="accent2"/>
          </a:effectRef>
          <a:fontRef idx="minor">
            <a:schemeClr val="tx1"/>
          </a:fontRef>
        </p:style>
      </p:cxnSp>
      <p:sp>
        <p:nvSpPr>
          <p:cNvPr id="9"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zh-CN" altLang="en-US" sz="1400" b="1" dirty="0"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sp>
        <p:nvSpPr>
          <p:cNvPr id="10" name="灯片编号占位符 4"/>
          <p:cNvSpPr txBox="1">
            <a:spLocks/>
          </p:cNvSpPr>
          <p:nvPr/>
        </p:nvSpPr>
        <p:spPr>
          <a:xfrm>
            <a:off x="6804248"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D339703-453D-4507-B371-656EE53F18C4}" type="slidenum">
              <a:rPr kumimoji="0" lang="zh-CN" altLang="en-US" sz="1200" b="0" i="0" u="none" strike="noStrike" kern="1200" cap="none" spc="0" normalizeH="0" baseline="0" noProof="0" smtClean="0">
                <a:ln>
                  <a:noFill/>
                </a:ln>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zh-CN" altLang="en-US" sz="1200" b="0" i="0" u="none" strike="noStrike" kern="1200" cap="none" spc="0" normalizeH="0" baseline="0" noProof="0" dirty="0">
              <a:ln>
                <a:noFill/>
              </a:ln>
              <a:effectLst/>
              <a:uLnTx/>
              <a:uFillTx/>
              <a:latin typeface="+mn-lt"/>
              <a:ea typeface="+mn-ea"/>
              <a:cs typeface="+mn-cs"/>
            </a:endParaRPr>
          </a:p>
        </p:txBody>
      </p:sp>
      <p:sp>
        <p:nvSpPr>
          <p:cNvPr id="11" name="Rectangle 2"/>
          <p:cNvSpPr txBox="1">
            <a:spLocks noRot="1" noChangeArrowheads="1"/>
          </p:cNvSpPr>
          <p:nvPr/>
        </p:nvSpPr>
        <p:spPr>
          <a:xfrm>
            <a:off x="467544" y="404664"/>
            <a:ext cx="8229600" cy="868958"/>
          </a:xfrm>
          <a:prstGeom prst="rect">
            <a:avLst/>
          </a:prstGeom>
        </p:spPr>
        <p:txBody>
          <a:bodyPr vert="horz" lIns="91440" tIns="45720" rIns="91440" bIns="45720" rtlCol="0" anchor="ctr">
            <a:normAutofit/>
          </a:bodyPr>
          <a:lstStyle/>
          <a:p>
            <a:pPr algn="ctr">
              <a:spcBef>
                <a:spcPct val="0"/>
              </a:spcBef>
              <a:buFontTx/>
              <a:buNone/>
              <a:defRPr/>
            </a:pPr>
            <a:r>
              <a:rPr lang="en-US" altLang="zh-CN" sz="3600" b="1" dirty="0" smtClean="0">
                <a:solidFill>
                  <a:srgbClr val="C00000"/>
                </a:solidFill>
                <a:latin typeface="隶书" pitchFamily="49" charset="-122"/>
                <a:ea typeface="隶书" pitchFamily="49" charset="-122"/>
              </a:rPr>
              <a:t>6.2.5  </a:t>
            </a:r>
            <a:r>
              <a:rPr lang="zh-CN" altLang="en-US" sz="3600" b="1" dirty="0" smtClean="0">
                <a:solidFill>
                  <a:srgbClr val="C00000"/>
                </a:solidFill>
                <a:latin typeface="隶书" pitchFamily="49" charset="-122"/>
                <a:ea typeface="隶书" pitchFamily="49" charset="-122"/>
              </a:rPr>
              <a:t>传输层拥塞控制</a:t>
            </a:r>
          </a:p>
        </p:txBody>
      </p:sp>
    </p:spTree>
  </p:cSld>
  <p:clrMapOvr>
    <a:masterClrMapping/>
  </p:clrMapOvr>
  <p:transition>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grpId="0" nodeType="withEffect">
                                  <p:stCondLst>
                                    <p:cond delay="0"/>
                                  </p:stCondLst>
                                  <p:childTnLst>
                                    <p:set>
                                      <p:cBhvr>
                                        <p:cTn id="6" dur="1" fill="hold">
                                          <p:stCondLst>
                                            <p:cond delay="0"/>
                                          </p:stCondLst>
                                        </p:cTn>
                                        <p:tgtEl>
                                          <p:spTgt spid="21506">
                                            <p:txEl>
                                              <p:pRg st="0" end="0"/>
                                            </p:txEl>
                                          </p:spTgt>
                                        </p:tgtEl>
                                        <p:attrNameLst>
                                          <p:attrName>style.visibility</p:attrName>
                                        </p:attrNameLst>
                                      </p:cBhvr>
                                      <p:to>
                                        <p:strVal val="visible"/>
                                      </p:to>
                                    </p:set>
                                    <p:animEffect transition="in" filter="box(in)">
                                      <p:cBhvr>
                                        <p:cTn id="7" dur="500"/>
                                        <p:tgtEl>
                                          <p:spTgt spid="21506">
                                            <p:txEl>
                                              <p:pRg st="0" end="0"/>
                                            </p:txEl>
                                          </p:spTgt>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21506">
                                            <p:txEl>
                                              <p:pRg st="2" end="2"/>
                                            </p:txEl>
                                          </p:spTgt>
                                        </p:tgtEl>
                                        <p:attrNameLst>
                                          <p:attrName>style.visibility</p:attrName>
                                        </p:attrNameLst>
                                      </p:cBhvr>
                                      <p:to>
                                        <p:strVal val="visible"/>
                                      </p:to>
                                    </p:set>
                                    <p:animEffect transition="in" filter="box(in)">
                                      <p:cBhvr>
                                        <p:cTn id="10" dur="500"/>
                                        <p:tgtEl>
                                          <p:spTgt spid="21506">
                                            <p:txEl>
                                              <p:pRg st="2" end="2"/>
                                            </p:txEl>
                                          </p:spTgt>
                                        </p:tgtEl>
                                      </p:cBhvr>
                                    </p:animEffect>
                                  </p:childTnLst>
                                </p:cTn>
                              </p:par>
                              <p:par>
                                <p:cTn id="11" presetID="4" presetClass="entr" presetSubtype="16" fill="hold" grpId="0" nodeType="withEffect">
                                  <p:stCondLst>
                                    <p:cond delay="0"/>
                                  </p:stCondLst>
                                  <p:childTnLst>
                                    <p:set>
                                      <p:cBhvr>
                                        <p:cTn id="12" dur="1" fill="hold">
                                          <p:stCondLst>
                                            <p:cond delay="0"/>
                                          </p:stCondLst>
                                        </p:cTn>
                                        <p:tgtEl>
                                          <p:spTgt spid="21506">
                                            <p:txEl>
                                              <p:pRg st="4" end="4"/>
                                            </p:txEl>
                                          </p:spTgt>
                                        </p:tgtEl>
                                        <p:attrNameLst>
                                          <p:attrName>style.visibility</p:attrName>
                                        </p:attrNameLst>
                                      </p:cBhvr>
                                      <p:to>
                                        <p:strVal val="visible"/>
                                      </p:to>
                                    </p:set>
                                    <p:animEffect transition="in" filter="box(in)">
                                      <p:cBhvr>
                                        <p:cTn id="13" dur="500"/>
                                        <p:tgtEl>
                                          <p:spTgt spid="21506">
                                            <p:txEl>
                                              <p:pRg st="4" end="4"/>
                                            </p:txEl>
                                          </p:spTgt>
                                        </p:tgtEl>
                                      </p:cBhvr>
                                    </p:animEffect>
                                  </p:childTnLst>
                                </p:cTn>
                              </p:par>
                              <p:par>
                                <p:cTn id="14" presetID="4" presetClass="entr" presetSubtype="16" fill="hold" grpId="0" nodeType="withEffect">
                                  <p:stCondLst>
                                    <p:cond delay="0"/>
                                  </p:stCondLst>
                                  <p:childTnLst>
                                    <p:set>
                                      <p:cBhvr>
                                        <p:cTn id="15" dur="1" fill="hold">
                                          <p:stCondLst>
                                            <p:cond delay="0"/>
                                          </p:stCondLst>
                                        </p:cTn>
                                        <p:tgtEl>
                                          <p:spTgt spid="21506">
                                            <p:txEl>
                                              <p:pRg st="6" end="6"/>
                                            </p:txEl>
                                          </p:spTgt>
                                        </p:tgtEl>
                                        <p:attrNameLst>
                                          <p:attrName>style.visibility</p:attrName>
                                        </p:attrNameLst>
                                      </p:cBhvr>
                                      <p:to>
                                        <p:strVal val="visible"/>
                                      </p:to>
                                    </p:set>
                                    <p:animEffect transition="in" filter="box(in)">
                                      <p:cBhvr>
                                        <p:cTn id="16" dur="500"/>
                                        <p:tgtEl>
                                          <p:spTgt spid="2150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6"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a:grpSpLocks noChangeAspect="1"/>
          </p:cNvGrpSpPr>
          <p:nvPr/>
        </p:nvGrpSpPr>
        <p:grpSpPr bwMode="auto">
          <a:xfrm>
            <a:off x="0" y="404664"/>
            <a:ext cx="9144000" cy="6453336"/>
            <a:chOff x="1573" y="1090"/>
            <a:chExt cx="7200" cy="6689"/>
          </a:xfrm>
        </p:grpSpPr>
        <p:sp>
          <p:nvSpPr>
            <p:cNvPr id="23555" name="AutoShape 5"/>
            <p:cNvSpPr>
              <a:spLocks noChangeAspect="1" noChangeArrowheads="1"/>
            </p:cNvSpPr>
            <p:nvPr/>
          </p:nvSpPr>
          <p:spPr bwMode="auto">
            <a:xfrm>
              <a:off x="1573" y="1462"/>
              <a:ext cx="7200" cy="6317"/>
            </a:xfrm>
            <a:prstGeom prst="rect">
              <a:avLst/>
            </a:prstGeom>
            <a:noFill/>
            <a:ln w="9525">
              <a:noFill/>
              <a:miter lim="800000"/>
              <a:headEnd/>
              <a:tailEnd/>
            </a:ln>
          </p:spPr>
          <p:txBody>
            <a:bodyPr/>
            <a:lstStyle/>
            <a:p>
              <a:endParaRPr lang="zh-CN" altLang="zh-CN" b="1"/>
            </a:p>
          </p:txBody>
        </p:sp>
        <p:sp>
          <p:nvSpPr>
            <p:cNvPr id="23556" name="Line 6"/>
            <p:cNvSpPr>
              <a:spLocks noChangeShapeType="1"/>
            </p:cNvSpPr>
            <p:nvPr/>
          </p:nvSpPr>
          <p:spPr bwMode="auto">
            <a:xfrm>
              <a:off x="2533" y="1883"/>
              <a:ext cx="1" cy="4772"/>
            </a:xfrm>
            <a:prstGeom prst="line">
              <a:avLst/>
            </a:prstGeom>
            <a:noFill/>
            <a:ln w="9525">
              <a:solidFill>
                <a:srgbClr val="000000"/>
              </a:solidFill>
              <a:round/>
              <a:headEnd/>
              <a:tailEnd/>
            </a:ln>
          </p:spPr>
          <p:txBody>
            <a:bodyPr/>
            <a:lstStyle/>
            <a:p>
              <a:endParaRPr lang="zh-CN" altLang="en-US"/>
            </a:p>
          </p:txBody>
        </p:sp>
        <p:sp>
          <p:nvSpPr>
            <p:cNvPr id="23557" name="Line 7"/>
            <p:cNvSpPr>
              <a:spLocks noChangeShapeType="1"/>
            </p:cNvSpPr>
            <p:nvPr/>
          </p:nvSpPr>
          <p:spPr bwMode="auto">
            <a:xfrm>
              <a:off x="2533" y="6655"/>
              <a:ext cx="5600" cy="0"/>
            </a:xfrm>
            <a:prstGeom prst="line">
              <a:avLst/>
            </a:prstGeom>
            <a:noFill/>
            <a:ln w="9525">
              <a:solidFill>
                <a:srgbClr val="000000"/>
              </a:solidFill>
              <a:round/>
              <a:headEnd/>
              <a:tailEnd/>
            </a:ln>
          </p:spPr>
          <p:txBody>
            <a:bodyPr/>
            <a:lstStyle/>
            <a:p>
              <a:endParaRPr lang="zh-CN" altLang="en-US"/>
            </a:p>
          </p:txBody>
        </p:sp>
        <p:sp>
          <p:nvSpPr>
            <p:cNvPr id="23558" name="Line 8"/>
            <p:cNvSpPr>
              <a:spLocks noChangeShapeType="1"/>
            </p:cNvSpPr>
            <p:nvPr/>
          </p:nvSpPr>
          <p:spPr bwMode="auto">
            <a:xfrm>
              <a:off x="2533" y="6375"/>
              <a:ext cx="160" cy="1"/>
            </a:xfrm>
            <a:prstGeom prst="line">
              <a:avLst/>
            </a:prstGeom>
            <a:noFill/>
            <a:ln w="9525">
              <a:solidFill>
                <a:srgbClr val="000000"/>
              </a:solidFill>
              <a:round/>
              <a:headEnd/>
              <a:tailEnd/>
            </a:ln>
          </p:spPr>
          <p:txBody>
            <a:bodyPr/>
            <a:lstStyle/>
            <a:p>
              <a:endParaRPr lang="zh-CN" altLang="en-US"/>
            </a:p>
          </p:txBody>
        </p:sp>
        <p:sp>
          <p:nvSpPr>
            <p:cNvPr id="23559" name="Line 9"/>
            <p:cNvSpPr>
              <a:spLocks noChangeShapeType="1"/>
            </p:cNvSpPr>
            <p:nvPr/>
          </p:nvSpPr>
          <p:spPr bwMode="auto">
            <a:xfrm>
              <a:off x="2533" y="6094"/>
              <a:ext cx="160" cy="2"/>
            </a:xfrm>
            <a:prstGeom prst="line">
              <a:avLst/>
            </a:prstGeom>
            <a:noFill/>
            <a:ln w="9525">
              <a:solidFill>
                <a:srgbClr val="000000"/>
              </a:solidFill>
              <a:round/>
              <a:headEnd/>
              <a:tailEnd/>
            </a:ln>
          </p:spPr>
          <p:txBody>
            <a:bodyPr/>
            <a:lstStyle/>
            <a:p>
              <a:endParaRPr lang="zh-CN" altLang="en-US"/>
            </a:p>
          </p:txBody>
        </p:sp>
        <p:sp>
          <p:nvSpPr>
            <p:cNvPr id="23560" name="Line 10"/>
            <p:cNvSpPr>
              <a:spLocks noChangeShapeType="1"/>
            </p:cNvSpPr>
            <p:nvPr/>
          </p:nvSpPr>
          <p:spPr bwMode="auto">
            <a:xfrm>
              <a:off x="2533" y="5813"/>
              <a:ext cx="160" cy="2"/>
            </a:xfrm>
            <a:prstGeom prst="line">
              <a:avLst/>
            </a:prstGeom>
            <a:noFill/>
            <a:ln w="9525">
              <a:solidFill>
                <a:srgbClr val="000000"/>
              </a:solidFill>
              <a:round/>
              <a:headEnd/>
              <a:tailEnd/>
            </a:ln>
          </p:spPr>
          <p:txBody>
            <a:bodyPr/>
            <a:lstStyle/>
            <a:p>
              <a:endParaRPr lang="zh-CN" altLang="en-US"/>
            </a:p>
          </p:txBody>
        </p:sp>
        <p:sp>
          <p:nvSpPr>
            <p:cNvPr id="23561" name="Line 11"/>
            <p:cNvSpPr>
              <a:spLocks noChangeShapeType="1"/>
            </p:cNvSpPr>
            <p:nvPr/>
          </p:nvSpPr>
          <p:spPr bwMode="auto">
            <a:xfrm>
              <a:off x="2533" y="5532"/>
              <a:ext cx="160" cy="2"/>
            </a:xfrm>
            <a:prstGeom prst="line">
              <a:avLst/>
            </a:prstGeom>
            <a:noFill/>
            <a:ln w="9525">
              <a:solidFill>
                <a:srgbClr val="000000"/>
              </a:solidFill>
              <a:round/>
              <a:headEnd/>
              <a:tailEnd/>
            </a:ln>
          </p:spPr>
          <p:txBody>
            <a:bodyPr/>
            <a:lstStyle/>
            <a:p>
              <a:endParaRPr lang="zh-CN" altLang="en-US"/>
            </a:p>
          </p:txBody>
        </p:sp>
        <p:sp>
          <p:nvSpPr>
            <p:cNvPr id="23562" name="Line 12"/>
            <p:cNvSpPr>
              <a:spLocks noChangeShapeType="1"/>
            </p:cNvSpPr>
            <p:nvPr/>
          </p:nvSpPr>
          <p:spPr bwMode="auto">
            <a:xfrm>
              <a:off x="2533" y="5252"/>
              <a:ext cx="160" cy="1"/>
            </a:xfrm>
            <a:prstGeom prst="line">
              <a:avLst/>
            </a:prstGeom>
            <a:noFill/>
            <a:ln w="9525">
              <a:solidFill>
                <a:srgbClr val="000000"/>
              </a:solidFill>
              <a:round/>
              <a:headEnd/>
              <a:tailEnd/>
            </a:ln>
          </p:spPr>
          <p:txBody>
            <a:bodyPr/>
            <a:lstStyle/>
            <a:p>
              <a:endParaRPr lang="zh-CN" altLang="en-US"/>
            </a:p>
          </p:txBody>
        </p:sp>
        <p:sp>
          <p:nvSpPr>
            <p:cNvPr id="23563" name="Line 13"/>
            <p:cNvSpPr>
              <a:spLocks noChangeShapeType="1"/>
            </p:cNvSpPr>
            <p:nvPr/>
          </p:nvSpPr>
          <p:spPr bwMode="auto">
            <a:xfrm>
              <a:off x="2533" y="4971"/>
              <a:ext cx="160" cy="2"/>
            </a:xfrm>
            <a:prstGeom prst="line">
              <a:avLst/>
            </a:prstGeom>
            <a:noFill/>
            <a:ln w="9525">
              <a:solidFill>
                <a:srgbClr val="000000"/>
              </a:solidFill>
              <a:round/>
              <a:headEnd/>
              <a:tailEnd/>
            </a:ln>
          </p:spPr>
          <p:txBody>
            <a:bodyPr/>
            <a:lstStyle/>
            <a:p>
              <a:endParaRPr lang="zh-CN" altLang="en-US"/>
            </a:p>
          </p:txBody>
        </p:sp>
        <p:sp>
          <p:nvSpPr>
            <p:cNvPr id="23564" name="Line 14"/>
            <p:cNvSpPr>
              <a:spLocks noChangeShapeType="1"/>
            </p:cNvSpPr>
            <p:nvPr/>
          </p:nvSpPr>
          <p:spPr bwMode="auto">
            <a:xfrm>
              <a:off x="2533" y="4690"/>
              <a:ext cx="160" cy="2"/>
            </a:xfrm>
            <a:prstGeom prst="line">
              <a:avLst/>
            </a:prstGeom>
            <a:noFill/>
            <a:ln w="9525">
              <a:solidFill>
                <a:srgbClr val="000000"/>
              </a:solidFill>
              <a:round/>
              <a:headEnd/>
              <a:tailEnd/>
            </a:ln>
          </p:spPr>
          <p:txBody>
            <a:bodyPr/>
            <a:lstStyle/>
            <a:p>
              <a:endParaRPr lang="zh-CN" altLang="en-US"/>
            </a:p>
          </p:txBody>
        </p:sp>
        <p:sp>
          <p:nvSpPr>
            <p:cNvPr id="23565" name="Line 15"/>
            <p:cNvSpPr>
              <a:spLocks noChangeShapeType="1"/>
            </p:cNvSpPr>
            <p:nvPr/>
          </p:nvSpPr>
          <p:spPr bwMode="auto">
            <a:xfrm>
              <a:off x="2533" y="4409"/>
              <a:ext cx="160" cy="2"/>
            </a:xfrm>
            <a:prstGeom prst="line">
              <a:avLst/>
            </a:prstGeom>
            <a:noFill/>
            <a:ln w="9525">
              <a:solidFill>
                <a:srgbClr val="000000"/>
              </a:solidFill>
              <a:round/>
              <a:headEnd/>
              <a:tailEnd/>
            </a:ln>
          </p:spPr>
          <p:txBody>
            <a:bodyPr/>
            <a:lstStyle/>
            <a:p>
              <a:endParaRPr lang="zh-CN" altLang="en-US"/>
            </a:p>
          </p:txBody>
        </p:sp>
        <p:sp>
          <p:nvSpPr>
            <p:cNvPr id="23566" name="Line 16"/>
            <p:cNvSpPr>
              <a:spLocks noChangeShapeType="1"/>
            </p:cNvSpPr>
            <p:nvPr/>
          </p:nvSpPr>
          <p:spPr bwMode="auto">
            <a:xfrm>
              <a:off x="2533" y="4128"/>
              <a:ext cx="160" cy="2"/>
            </a:xfrm>
            <a:prstGeom prst="line">
              <a:avLst/>
            </a:prstGeom>
            <a:noFill/>
            <a:ln w="9525">
              <a:solidFill>
                <a:srgbClr val="000000"/>
              </a:solidFill>
              <a:round/>
              <a:headEnd/>
              <a:tailEnd/>
            </a:ln>
          </p:spPr>
          <p:txBody>
            <a:bodyPr/>
            <a:lstStyle/>
            <a:p>
              <a:endParaRPr lang="zh-CN" altLang="en-US"/>
            </a:p>
          </p:txBody>
        </p:sp>
        <p:sp>
          <p:nvSpPr>
            <p:cNvPr id="23567" name="Line 17"/>
            <p:cNvSpPr>
              <a:spLocks noChangeShapeType="1"/>
            </p:cNvSpPr>
            <p:nvPr/>
          </p:nvSpPr>
          <p:spPr bwMode="auto">
            <a:xfrm>
              <a:off x="2533" y="3848"/>
              <a:ext cx="160" cy="1"/>
            </a:xfrm>
            <a:prstGeom prst="line">
              <a:avLst/>
            </a:prstGeom>
            <a:noFill/>
            <a:ln w="9525">
              <a:solidFill>
                <a:srgbClr val="000000"/>
              </a:solidFill>
              <a:round/>
              <a:headEnd/>
              <a:tailEnd/>
            </a:ln>
          </p:spPr>
          <p:txBody>
            <a:bodyPr/>
            <a:lstStyle/>
            <a:p>
              <a:endParaRPr lang="zh-CN" altLang="en-US"/>
            </a:p>
          </p:txBody>
        </p:sp>
        <p:sp>
          <p:nvSpPr>
            <p:cNvPr id="23568" name="Line 18"/>
            <p:cNvSpPr>
              <a:spLocks noChangeShapeType="1"/>
            </p:cNvSpPr>
            <p:nvPr/>
          </p:nvSpPr>
          <p:spPr bwMode="auto">
            <a:xfrm>
              <a:off x="2533" y="3567"/>
              <a:ext cx="160" cy="2"/>
            </a:xfrm>
            <a:prstGeom prst="line">
              <a:avLst/>
            </a:prstGeom>
            <a:noFill/>
            <a:ln w="9525">
              <a:solidFill>
                <a:srgbClr val="000000"/>
              </a:solidFill>
              <a:round/>
              <a:headEnd/>
              <a:tailEnd/>
            </a:ln>
          </p:spPr>
          <p:txBody>
            <a:bodyPr/>
            <a:lstStyle/>
            <a:p>
              <a:endParaRPr lang="zh-CN" altLang="en-US"/>
            </a:p>
          </p:txBody>
        </p:sp>
        <p:sp>
          <p:nvSpPr>
            <p:cNvPr id="23569" name="Line 19"/>
            <p:cNvSpPr>
              <a:spLocks noChangeShapeType="1"/>
            </p:cNvSpPr>
            <p:nvPr/>
          </p:nvSpPr>
          <p:spPr bwMode="auto">
            <a:xfrm>
              <a:off x="2533" y="3286"/>
              <a:ext cx="160" cy="2"/>
            </a:xfrm>
            <a:prstGeom prst="line">
              <a:avLst/>
            </a:prstGeom>
            <a:noFill/>
            <a:ln w="9525">
              <a:solidFill>
                <a:srgbClr val="000000"/>
              </a:solidFill>
              <a:round/>
              <a:headEnd/>
              <a:tailEnd/>
            </a:ln>
          </p:spPr>
          <p:txBody>
            <a:bodyPr/>
            <a:lstStyle/>
            <a:p>
              <a:endParaRPr lang="zh-CN" altLang="en-US"/>
            </a:p>
          </p:txBody>
        </p:sp>
        <p:sp>
          <p:nvSpPr>
            <p:cNvPr id="23570" name="Line 20"/>
            <p:cNvSpPr>
              <a:spLocks noChangeShapeType="1"/>
            </p:cNvSpPr>
            <p:nvPr/>
          </p:nvSpPr>
          <p:spPr bwMode="auto">
            <a:xfrm>
              <a:off x="2533" y="3005"/>
              <a:ext cx="160" cy="2"/>
            </a:xfrm>
            <a:prstGeom prst="line">
              <a:avLst/>
            </a:prstGeom>
            <a:noFill/>
            <a:ln w="9525">
              <a:solidFill>
                <a:srgbClr val="000000"/>
              </a:solidFill>
              <a:round/>
              <a:headEnd/>
              <a:tailEnd/>
            </a:ln>
          </p:spPr>
          <p:txBody>
            <a:bodyPr/>
            <a:lstStyle/>
            <a:p>
              <a:endParaRPr lang="zh-CN" altLang="en-US"/>
            </a:p>
          </p:txBody>
        </p:sp>
        <p:sp>
          <p:nvSpPr>
            <p:cNvPr id="23571" name="Line 21"/>
            <p:cNvSpPr>
              <a:spLocks noChangeShapeType="1"/>
            </p:cNvSpPr>
            <p:nvPr/>
          </p:nvSpPr>
          <p:spPr bwMode="auto">
            <a:xfrm>
              <a:off x="2533" y="2725"/>
              <a:ext cx="160" cy="1"/>
            </a:xfrm>
            <a:prstGeom prst="line">
              <a:avLst/>
            </a:prstGeom>
            <a:noFill/>
            <a:ln w="9525">
              <a:solidFill>
                <a:srgbClr val="000000"/>
              </a:solidFill>
              <a:round/>
              <a:headEnd/>
              <a:tailEnd/>
            </a:ln>
          </p:spPr>
          <p:txBody>
            <a:bodyPr/>
            <a:lstStyle/>
            <a:p>
              <a:endParaRPr lang="zh-CN" altLang="en-US"/>
            </a:p>
          </p:txBody>
        </p:sp>
        <p:sp>
          <p:nvSpPr>
            <p:cNvPr id="23572" name="Line 22"/>
            <p:cNvSpPr>
              <a:spLocks noChangeShapeType="1"/>
            </p:cNvSpPr>
            <p:nvPr/>
          </p:nvSpPr>
          <p:spPr bwMode="auto">
            <a:xfrm>
              <a:off x="2533" y="2444"/>
              <a:ext cx="160" cy="2"/>
            </a:xfrm>
            <a:prstGeom prst="line">
              <a:avLst/>
            </a:prstGeom>
            <a:noFill/>
            <a:ln w="9525">
              <a:solidFill>
                <a:srgbClr val="000000"/>
              </a:solidFill>
              <a:round/>
              <a:headEnd/>
              <a:tailEnd/>
            </a:ln>
          </p:spPr>
          <p:txBody>
            <a:bodyPr/>
            <a:lstStyle/>
            <a:p>
              <a:endParaRPr lang="zh-CN" altLang="en-US"/>
            </a:p>
          </p:txBody>
        </p:sp>
        <p:sp>
          <p:nvSpPr>
            <p:cNvPr id="23573" name="Text Box 23"/>
            <p:cNvSpPr txBox="1">
              <a:spLocks noChangeArrowheads="1"/>
            </p:cNvSpPr>
            <p:nvPr/>
          </p:nvSpPr>
          <p:spPr bwMode="auto">
            <a:xfrm>
              <a:off x="2213" y="6375"/>
              <a:ext cx="480" cy="421"/>
            </a:xfrm>
            <a:prstGeom prst="rect">
              <a:avLst/>
            </a:prstGeom>
            <a:noFill/>
            <a:ln w="9525">
              <a:noFill/>
              <a:miter lim="800000"/>
              <a:headEnd/>
              <a:tailEnd/>
            </a:ln>
          </p:spPr>
          <p:txBody>
            <a:bodyPr/>
            <a:lstStyle/>
            <a:p>
              <a:pPr algn="just"/>
              <a:r>
                <a:rPr lang="en-US" altLang="zh-CN" sz="900">
                  <a:latin typeface="Times New Roman" pitchFamily="18" charset="0"/>
                </a:rPr>
                <a:t>0</a:t>
              </a:r>
              <a:endParaRPr lang="en-US" altLang="zh-CN"/>
            </a:p>
          </p:txBody>
        </p:sp>
        <p:sp>
          <p:nvSpPr>
            <p:cNvPr id="23574" name="Text Box 24"/>
            <p:cNvSpPr txBox="1">
              <a:spLocks noChangeArrowheads="1"/>
            </p:cNvSpPr>
            <p:nvPr/>
          </p:nvSpPr>
          <p:spPr bwMode="auto">
            <a:xfrm>
              <a:off x="2213" y="6094"/>
              <a:ext cx="480" cy="421"/>
            </a:xfrm>
            <a:prstGeom prst="rect">
              <a:avLst/>
            </a:prstGeom>
            <a:noFill/>
            <a:ln w="9525">
              <a:noFill/>
              <a:miter lim="800000"/>
              <a:headEnd/>
              <a:tailEnd/>
            </a:ln>
          </p:spPr>
          <p:txBody>
            <a:bodyPr/>
            <a:lstStyle/>
            <a:p>
              <a:pPr algn="just"/>
              <a:r>
                <a:rPr lang="en-US" altLang="zh-CN" sz="900">
                  <a:latin typeface="Times New Roman" pitchFamily="18" charset="0"/>
                </a:rPr>
                <a:t>2</a:t>
              </a:r>
              <a:endParaRPr lang="en-US" altLang="zh-CN"/>
            </a:p>
          </p:txBody>
        </p:sp>
        <p:sp>
          <p:nvSpPr>
            <p:cNvPr id="23575" name="Text Box 25"/>
            <p:cNvSpPr txBox="1">
              <a:spLocks noChangeArrowheads="1"/>
            </p:cNvSpPr>
            <p:nvPr/>
          </p:nvSpPr>
          <p:spPr bwMode="auto">
            <a:xfrm>
              <a:off x="2213" y="5813"/>
              <a:ext cx="480" cy="421"/>
            </a:xfrm>
            <a:prstGeom prst="rect">
              <a:avLst/>
            </a:prstGeom>
            <a:noFill/>
            <a:ln w="9525">
              <a:noFill/>
              <a:miter lim="800000"/>
              <a:headEnd/>
              <a:tailEnd/>
            </a:ln>
          </p:spPr>
          <p:txBody>
            <a:bodyPr/>
            <a:lstStyle/>
            <a:p>
              <a:pPr algn="just"/>
              <a:r>
                <a:rPr lang="en-US" altLang="zh-CN" sz="900">
                  <a:latin typeface="Times New Roman" pitchFamily="18" charset="0"/>
                </a:rPr>
                <a:t>4</a:t>
              </a:r>
              <a:endParaRPr lang="en-US" altLang="zh-CN"/>
            </a:p>
          </p:txBody>
        </p:sp>
        <p:sp>
          <p:nvSpPr>
            <p:cNvPr id="23576" name="Text Box 26"/>
            <p:cNvSpPr txBox="1">
              <a:spLocks noChangeArrowheads="1"/>
            </p:cNvSpPr>
            <p:nvPr/>
          </p:nvSpPr>
          <p:spPr bwMode="auto">
            <a:xfrm>
              <a:off x="2213" y="5532"/>
              <a:ext cx="480" cy="422"/>
            </a:xfrm>
            <a:prstGeom prst="rect">
              <a:avLst/>
            </a:prstGeom>
            <a:noFill/>
            <a:ln w="9525">
              <a:noFill/>
              <a:miter lim="800000"/>
              <a:headEnd/>
              <a:tailEnd/>
            </a:ln>
          </p:spPr>
          <p:txBody>
            <a:bodyPr/>
            <a:lstStyle/>
            <a:p>
              <a:pPr algn="just"/>
              <a:r>
                <a:rPr lang="en-US" altLang="zh-CN" sz="900">
                  <a:latin typeface="Times New Roman" pitchFamily="18" charset="0"/>
                </a:rPr>
                <a:t>6</a:t>
              </a:r>
              <a:endParaRPr lang="en-US" altLang="zh-CN"/>
            </a:p>
          </p:txBody>
        </p:sp>
        <p:sp>
          <p:nvSpPr>
            <p:cNvPr id="23577" name="Text Box 27"/>
            <p:cNvSpPr txBox="1">
              <a:spLocks noChangeArrowheads="1"/>
            </p:cNvSpPr>
            <p:nvPr/>
          </p:nvSpPr>
          <p:spPr bwMode="auto">
            <a:xfrm>
              <a:off x="2213" y="5252"/>
              <a:ext cx="480" cy="421"/>
            </a:xfrm>
            <a:prstGeom prst="rect">
              <a:avLst/>
            </a:prstGeom>
            <a:noFill/>
            <a:ln w="9525">
              <a:noFill/>
              <a:miter lim="800000"/>
              <a:headEnd/>
              <a:tailEnd/>
            </a:ln>
          </p:spPr>
          <p:txBody>
            <a:bodyPr/>
            <a:lstStyle/>
            <a:p>
              <a:pPr algn="just"/>
              <a:r>
                <a:rPr lang="en-US" altLang="zh-CN" sz="900">
                  <a:latin typeface="Times New Roman" pitchFamily="18" charset="0"/>
                </a:rPr>
                <a:t>8</a:t>
              </a:r>
              <a:endParaRPr lang="en-US" altLang="zh-CN"/>
            </a:p>
          </p:txBody>
        </p:sp>
        <p:sp>
          <p:nvSpPr>
            <p:cNvPr id="23578" name="Text Box 28"/>
            <p:cNvSpPr txBox="1">
              <a:spLocks noChangeArrowheads="1"/>
            </p:cNvSpPr>
            <p:nvPr/>
          </p:nvSpPr>
          <p:spPr bwMode="auto">
            <a:xfrm>
              <a:off x="2213" y="4971"/>
              <a:ext cx="480" cy="421"/>
            </a:xfrm>
            <a:prstGeom prst="rect">
              <a:avLst/>
            </a:prstGeom>
            <a:noFill/>
            <a:ln w="9525">
              <a:noFill/>
              <a:miter lim="800000"/>
              <a:headEnd/>
              <a:tailEnd/>
            </a:ln>
          </p:spPr>
          <p:txBody>
            <a:bodyPr/>
            <a:lstStyle/>
            <a:p>
              <a:pPr algn="just"/>
              <a:r>
                <a:rPr lang="en-US" altLang="zh-CN" sz="900">
                  <a:latin typeface="Times New Roman" pitchFamily="18" charset="0"/>
                </a:rPr>
                <a:t>10</a:t>
              </a:r>
              <a:endParaRPr lang="en-US" altLang="zh-CN"/>
            </a:p>
          </p:txBody>
        </p:sp>
        <p:sp>
          <p:nvSpPr>
            <p:cNvPr id="23579" name="Text Box 29"/>
            <p:cNvSpPr txBox="1">
              <a:spLocks noChangeArrowheads="1"/>
            </p:cNvSpPr>
            <p:nvPr/>
          </p:nvSpPr>
          <p:spPr bwMode="auto">
            <a:xfrm>
              <a:off x="2213" y="4690"/>
              <a:ext cx="480" cy="421"/>
            </a:xfrm>
            <a:prstGeom prst="rect">
              <a:avLst/>
            </a:prstGeom>
            <a:noFill/>
            <a:ln w="9525">
              <a:noFill/>
              <a:miter lim="800000"/>
              <a:headEnd/>
              <a:tailEnd/>
            </a:ln>
          </p:spPr>
          <p:txBody>
            <a:bodyPr/>
            <a:lstStyle/>
            <a:p>
              <a:pPr algn="just"/>
              <a:r>
                <a:rPr lang="en-US" altLang="zh-CN" sz="900">
                  <a:latin typeface="Times New Roman" pitchFamily="18" charset="0"/>
                </a:rPr>
                <a:t>12</a:t>
              </a:r>
              <a:endParaRPr lang="en-US" altLang="zh-CN"/>
            </a:p>
          </p:txBody>
        </p:sp>
        <p:sp>
          <p:nvSpPr>
            <p:cNvPr id="23580" name="Text Box 30"/>
            <p:cNvSpPr txBox="1">
              <a:spLocks noChangeArrowheads="1"/>
            </p:cNvSpPr>
            <p:nvPr/>
          </p:nvSpPr>
          <p:spPr bwMode="auto">
            <a:xfrm>
              <a:off x="2213" y="4409"/>
              <a:ext cx="480" cy="421"/>
            </a:xfrm>
            <a:prstGeom prst="rect">
              <a:avLst/>
            </a:prstGeom>
            <a:noFill/>
            <a:ln w="9525">
              <a:noFill/>
              <a:miter lim="800000"/>
              <a:headEnd/>
              <a:tailEnd/>
            </a:ln>
          </p:spPr>
          <p:txBody>
            <a:bodyPr/>
            <a:lstStyle/>
            <a:p>
              <a:pPr algn="just"/>
              <a:r>
                <a:rPr lang="en-US" altLang="zh-CN" sz="900">
                  <a:latin typeface="Times New Roman" pitchFamily="18" charset="0"/>
                </a:rPr>
                <a:t>14</a:t>
              </a:r>
              <a:endParaRPr lang="en-US" altLang="zh-CN"/>
            </a:p>
          </p:txBody>
        </p:sp>
        <p:sp>
          <p:nvSpPr>
            <p:cNvPr id="23581" name="Text Box 31"/>
            <p:cNvSpPr txBox="1">
              <a:spLocks noChangeArrowheads="1"/>
            </p:cNvSpPr>
            <p:nvPr/>
          </p:nvSpPr>
          <p:spPr bwMode="auto">
            <a:xfrm>
              <a:off x="2213" y="4128"/>
              <a:ext cx="480" cy="422"/>
            </a:xfrm>
            <a:prstGeom prst="rect">
              <a:avLst/>
            </a:prstGeom>
            <a:noFill/>
            <a:ln w="9525">
              <a:noFill/>
              <a:miter lim="800000"/>
              <a:headEnd/>
              <a:tailEnd/>
            </a:ln>
          </p:spPr>
          <p:txBody>
            <a:bodyPr/>
            <a:lstStyle/>
            <a:p>
              <a:pPr algn="just"/>
              <a:r>
                <a:rPr lang="en-US" altLang="zh-CN" sz="900">
                  <a:latin typeface="Times New Roman" pitchFamily="18" charset="0"/>
                </a:rPr>
                <a:t>16</a:t>
              </a:r>
              <a:endParaRPr lang="en-US" altLang="zh-CN"/>
            </a:p>
          </p:txBody>
        </p:sp>
        <p:sp>
          <p:nvSpPr>
            <p:cNvPr id="23582" name="Text Box 32"/>
            <p:cNvSpPr txBox="1">
              <a:spLocks noChangeArrowheads="1"/>
            </p:cNvSpPr>
            <p:nvPr/>
          </p:nvSpPr>
          <p:spPr bwMode="auto">
            <a:xfrm>
              <a:off x="2213" y="3848"/>
              <a:ext cx="480" cy="421"/>
            </a:xfrm>
            <a:prstGeom prst="rect">
              <a:avLst/>
            </a:prstGeom>
            <a:noFill/>
            <a:ln w="9525">
              <a:noFill/>
              <a:miter lim="800000"/>
              <a:headEnd/>
              <a:tailEnd/>
            </a:ln>
          </p:spPr>
          <p:txBody>
            <a:bodyPr/>
            <a:lstStyle/>
            <a:p>
              <a:pPr algn="just"/>
              <a:r>
                <a:rPr lang="en-US" altLang="zh-CN" sz="900">
                  <a:latin typeface="Times New Roman" pitchFamily="18" charset="0"/>
                </a:rPr>
                <a:t>18</a:t>
              </a:r>
              <a:endParaRPr lang="en-US" altLang="zh-CN"/>
            </a:p>
          </p:txBody>
        </p:sp>
        <p:sp>
          <p:nvSpPr>
            <p:cNvPr id="23583" name="Text Box 33"/>
            <p:cNvSpPr txBox="1">
              <a:spLocks noChangeArrowheads="1"/>
            </p:cNvSpPr>
            <p:nvPr/>
          </p:nvSpPr>
          <p:spPr bwMode="auto">
            <a:xfrm>
              <a:off x="2213" y="3567"/>
              <a:ext cx="480" cy="421"/>
            </a:xfrm>
            <a:prstGeom prst="rect">
              <a:avLst/>
            </a:prstGeom>
            <a:noFill/>
            <a:ln w="9525">
              <a:noFill/>
              <a:miter lim="800000"/>
              <a:headEnd/>
              <a:tailEnd/>
            </a:ln>
          </p:spPr>
          <p:txBody>
            <a:bodyPr/>
            <a:lstStyle/>
            <a:p>
              <a:pPr algn="just"/>
              <a:r>
                <a:rPr lang="en-US" altLang="zh-CN" sz="900">
                  <a:latin typeface="Times New Roman" pitchFamily="18" charset="0"/>
                </a:rPr>
                <a:t>20</a:t>
              </a:r>
              <a:endParaRPr lang="en-US" altLang="zh-CN"/>
            </a:p>
          </p:txBody>
        </p:sp>
        <p:sp>
          <p:nvSpPr>
            <p:cNvPr id="23584" name="Text Box 34"/>
            <p:cNvSpPr txBox="1">
              <a:spLocks noChangeArrowheads="1"/>
            </p:cNvSpPr>
            <p:nvPr/>
          </p:nvSpPr>
          <p:spPr bwMode="auto">
            <a:xfrm>
              <a:off x="2213" y="3286"/>
              <a:ext cx="480" cy="421"/>
            </a:xfrm>
            <a:prstGeom prst="rect">
              <a:avLst/>
            </a:prstGeom>
            <a:noFill/>
            <a:ln w="9525">
              <a:noFill/>
              <a:miter lim="800000"/>
              <a:headEnd/>
              <a:tailEnd/>
            </a:ln>
          </p:spPr>
          <p:txBody>
            <a:bodyPr/>
            <a:lstStyle/>
            <a:p>
              <a:pPr algn="just"/>
              <a:r>
                <a:rPr lang="en-US" altLang="zh-CN" sz="900">
                  <a:latin typeface="Times New Roman" pitchFamily="18" charset="0"/>
                </a:rPr>
                <a:t>22</a:t>
              </a:r>
              <a:endParaRPr lang="en-US" altLang="zh-CN"/>
            </a:p>
          </p:txBody>
        </p:sp>
        <p:sp>
          <p:nvSpPr>
            <p:cNvPr id="23585" name="Text Box 35"/>
            <p:cNvSpPr txBox="1">
              <a:spLocks noChangeArrowheads="1"/>
            </p:cNvSpPr>
            <p:nvPr/>
          </p:nvSpPr>
          <p:spPr bwMode="auto">
            <a:xfrm>
              <a:off x="2213" y="3005"/>
              <a:ext cx="480" cy="422"/>
            </a:xfrm>
            <a:prstGeom prst="rect">
              <a:avLst/>
            </a:prstGeom>
            <a:noFill/>
            <a:ln w="9525">
              <a:noFill/>
              <a:miter lim="800000"/>
              <a:headEnd/>
              <a:tailEnd/>
            </a:ln>
          </p:spPr>
          <p:txBody>
            <a:bodyPr/>
            <a:lstStyle/>
            <a:p>
              <a:pPr algn="just"/>
              <a:r>
                <a:rPr lang="en-US" altLang="zh-CN" sz="900">
                  <a:latin typeface="Times New Roman" pitchFamily="18" charset="0"/>
                </a:rPr>
                <a:t>24</a:t>
              </a:r>
              <a:endParaRPr lang="en-US" altLang="zh-CN"/>
            </a:p>
          </p:txBody>
        </p:sp>
        <p:sp>
          <p:nvSpPr>
            <p:cNvPr id="23586" name="Text Box 36"/>
            <p:cNvSpPr txBox="1">
              <a:spLocks noChangeArrowheads="1"/>
            </p:cNvSpPr>
            <p:nvPr/>
          </p:nvSpPr>
          <p:spPr bwMode="auto">
            <a:xfrm>
              <a:off x="2213" y="2725"/>
              <a:ext cx="480" cy="421"/>
            </a:xfrm>
            <a:prstGeom prst="rect">
              <a:avLst/>
            </a:prstGeom>
            <a:noFill/>
            <a:ln w="9525">
              <a:noFill/>
              <a:miter lim="800000"/>
              <a:headEnd/>
              <a:tailEnd/>
            </a:ln>
          </p:spPr>
          <p:txBody>
            <a:bodyPr/>
            <a:lstStyle/>
            <a:p>
              <a:pPr algn="just"/>
              <a:r>
                <a:rPr lang="en-US" altLang="zh-CN" sz="900">
                  <a:latin typeface="Times New Roman" pitchFamily="18" charset="0"/>
                </a:rPr>
                <a:t>26</a:t>
              </a:r>
              <a:endParaRPr lang="en-US" altLang="zh-CN"/>
            </a:p>
          </p:txBody>
        </p:sp>
        <p:sp>
          <p:nvSpPr>
            <p:cNvPr id="23587" name="Text Box 37"/>
            <p:cNvSpPr txBox="1">
              <a:spLocks noChangeArrowheads="1"/>
            </p:cNvSpPr>
            <p:nvPr/>
          </p:nvSpPr>
          <p:spPr bwMode="auto">
            <a:xfrm>
              <a:off x="2213" y="2444"/>
              <a:ext cx="480" cy="421"/>
            </a:xfrm>
            <a:prstGeom prst="rect">
              <a:avLst/>
            </a:prstGeom>
            <a:noFill/>
            <a:ln w="9525">
              <a:noFill/>
              <a:miter lim="800000"/>
              <a:headEnd/>
              <a:tailEnd/>
            </a:ln>
          </p:spPr>
          <p:txBody>
            <a:bodyPr/>
            <a:lstStyle/>
            <a:p>
              <a:pPr algn="just"/>
              <a:r>
                <a:rPr lang="en-US" altLang="zh-CN" sz="900">
                  <a:latin typeface="Times New Roman" pitchFamily="18" charset="0"/>
                </a:rPr>
                <a:t>28</a:t>
              </a:r>
              <a:endParaRPr lang="en-US" altLang="zh-CN"/>
            </a:p>
          </p:txBody>
        </p:sp>
        <p:sp>
          <p:nvSpPr>
            <p:cNvPr id="23588" name="Line 38"/>
            <p:cNvSpPr>
              <a:spLocks noChangeShapeType="1"/>
            </p:cNvSpPr>
            <p:nvPr/>
          </p:nvSpPr>
          <p:spPr bwMode="auto">
            <a:xfrm>
              <a:off x="2533" y="2164"/>
              <a:ext cx="160" cy="1"/>
            </a:xfrm>
            <a:prstGeom prst="line">
              <a:avLst/>
            </a:prstGeom>
            <a:noFill/>
            <a:ln w="9525">
              <a:solidFill>
                <a:srgbClr val="000000"/>
              </a:solidFill>
              <a:round/>
              <a:headEnd/>
              <a:tailEnd/>
            </a:ln>
          </p:spPr>
          <p:txBody>
            <a:bodyPr/>
            <a:lstStyle/>
            <a:p>
              <a:endParaRPr lang="zh-CN" altLang="en-US"/>
            </a:p>
          </p:txBody>
        </p:sp>
        <p:sp>
          <p:nvSpPr>
            <p:cNvPr id="23589" name="Line 39"/>
            <p:cNvSpPr>
              <a:spLocks noChangeShapeType="1"/>
            </p:cNvSpPr>
            <p:nvPr/>
          </p:nvSpPr>
          <p:spPr bwMode="auto">
            <a:xfrm>
              <a:off x="2533" y="1883"/>
              <a:ext cx="160" cy="1"/>
            </a:xfrm>
            <a:prstGeom prst="line">
              <a:avLst/>
            </a:prstGeom>
            <a:noFill/>
            <a:ln w="9525">
              <a:solidFill>
                <a:srgbClr val="000000"/>
              </a:solidFill>
              <a:round/>
              <a:headEnd/>
              <a:tailEnd/>
            </a:ln>
          </p:spPr>
          <p:txBody>
            <a:bodyPr/>
            <a:lstStyle/>
            <a:p>
              <a:endParaRPr lang="zh-CN" altLang="en-US"/>
            </a:p>
          </p:txBody>
        </p:sp>
        <p:sp>
          <p:nvSpPr>
            <p:cNvPr id="23590" name="Text Box 40"/>
            <p:cNvSpPr txBox="1">
              <a:spLocks noChangeArrowheads="1"/>
            </p:cNvSpPr>
            <p:nvPr/>
          </p:nvSpPr>
          <p:spPr bwMode="auto">
            <a:xfrm>
              <a:off x="2213" y="2164"/>
              <a:ext cx="480" cy="421"/>
            </a:xfrm>
            <a:prstGeom prst="rect">
              <a:avLst/>
            </a:prstGeom>
            <a:noFill/>
            <a:ln w="9525">
              <a:noFill/>
              <a:miter lim="800000"/>
              <a:headEnd/>
              <a:tailEnd/>
            </a:ln>
          </p:spPr>
          <p:txBody>
            <a:bodyPr/>
            <a:lstStyle/>
            <a:p>
              <a:pPr algn="just"/>
              <a:r>
                <a:rPr lang="en-US" altLang="zh-CN" sz="900">
                  <a:latin typeface="Times New Roman" pitchFamily="18" charset="0"/>
                </a:rPr>
                <a:t>30</a:t>
              </a:r>
              <a:endParaRPr lang="en-US" altLang="zh-CN"/>
            </a:p>
          </p:txBody>
        </p:sp>
        <p:sp>
          <p:nvSpPr>
            <p:cNvPr id="23591" name="Text Box 41"/>
            <p:cNvSpPr txBox="1">
              <a:spLocks noChangeArrowheads="1"/>
            </p:cNvSpPr>
            <p:nvPr/>
          </p:nvSpPr>
          <p:spPr bwMode="auto">
            <a:xfrm>
              <a:off x="2213" y="1883"/>
              <a:ext cx="480" cy="421"/>
            </a:xfrm>
            <a:prstGeom prst="rect">
              <a:avLst/>
            </a:prstGeom>
            <a:noFill/>
            <a:ln w="9525">
              <a:noFill/>
              <a:miter lim="800000"/>
              <a:headEnd/>
              <a:tailEnd/>
            </a:ln>
          </p:spPr>
          <p:txBody>
            <a:bodyPr/>
            <a:lstStyle/>
            <a:p>
              <a:pPr algn="just"/>
              <a:r>
                <a:rPr lang="en-US" altLang="zh-CN" sz="900">
                  <a:latin typeface="Times New Roman" pitchFamily="18" charset="0"/>
                </a:rPr>
                <a:t>32</a:t>
              </a:r>
              <a:endParaRPr lang="en-US" altLang="zh-CN"/>
            </a:p>
          </p:txBody>
        </p:sp>
        <p:sp>
          <p:nvSpPr>
            <p:cNvPr id="23592" name="Text Box 42"/>
            <p:cNvSpPr txBox="1">
              <a:spLocks noChangeArrowheads="1"/>
            </p:cNvSpPr>
            <p:nvPr/>
          </p:nvSpPr>
          <p:spPr bwMode="auto">
            <a:xfrm>
              <a:off x="1733" y="1462"/>
              <a:ext cx="1760" cy="421"/>
            </a:xfrm>
            <a:prstGeom prst="rect">
              <a:avLst/>
            </a:prstGeom>
            <a:noFill/>
            <a:ln w="9525">
              <a:noFill/>
              <a:miter lim="800000"/>
              <a:headEnd/>
              <a:tailEnd/>
            </a:ln>
          </p:spPr>
          <p:txBody>
            <a:bodyPr/>
            <a:lstStyle/>
            <a:p>
              <a:pPr algn="just"/>
              <a:r>
                <a:rPr lang="en-US" altLang="zh-CN" sz="900">
                  <a:latin typeface="Times New Roman" pitchFamily="18" charset="0"/>
                </a:rPr>
                <a:t>cwnd</a:t>
              </a:r>
              <a:r>
                <a:rPr lang="zh-CN" altLang="en-US" sz="900">
                  <a:latin typeface="Times New Roman" pitchFamily="18" charset="0"/>
                </a:rPr>
                <a:t>（</a:t>
              </a:r>
              <a:r>
                <a:rPr lang="en-US" altLang="zh-CN" sz="900">
                  <a:latin typeface="Times New Roman" pitchFamily="18" charset="0"/>
                </a:rPr>
                <a:t>SMSS</a:t>
              </a:r>
              <a:r>
                <a:rPr lang="zh-CN" altLang="en-US" sz="900">
                  <a:latin typeface="Times New Roman" pitchFamily="18" charset="0"/>
                </a:rPr>
                <a:t>字节）</a:t>
              </a:r>
              <a:endParaRPr lang="zh-CN" altLang="en-US"/>
            </a:p>
          </p:txBody>
        </p:sp>
        <p:sp>
          <p:nvSpPr>
            <p:cNvPr id="23593" name="Line 43"/>
            <p:cNvSpPr>
              <a:spLocks noChangeShapeType="1"/>
            </p:cNvSpPr>
            <p:nvPr/>
          </p:nvSpPr>
          <p:spPr bwMode="auto">
            <a:xfrm flipV="1">
              <a:off x="2853" y="6515"/>
              <a:ext cx="1" cy="140"/>
            </a:xfrm>
            <a:prstGeom prst="line">
              <a:avLst/>
            </a:prstGeom>
            <a:noFill/>
            <a:ln w="9525">
              <a:solidFill>
                <a:srgbClr val="000000"/>
              </a:solidFill>
              <a:round/>
              <a:headEnd/>
              <a:tailEnd/>
            </a:ln>
          </p:spPr>
          <p:txBody>
            <a:bodyPr/>
            <a:lstStyle/>
            <a:p>
              <a:endParaRPr lang="zh-CN" altLang="en-US"/>
            </a:p>
          </p:txBody>
        </p:sp>
        <p:sp>
          <p:nvSpPr>
            <p:cNvPr id="23594" name="Line 44"/>
            <p:cNvSpPr>
              <a:spLocks noChangeShapeType="1"/>
            </p:cNvSpPr>
            <p:nvPr/>
          </p:nvSpPr>
          <p:spPr bwMode="auto">
            <a:xfrm flipV="1">
              <a:off x="3173" y="6515"/>
              <a:ext cx="1" cy="140"/>
            </a:xfrm>
            <a:prstGeom prst="line">
              <a:avLst/>
            </a:prstGeom>
            <a:noFill/>
            <a:ln w="9525">
              <a:solidFill>
                <a:srgbClr val="000000"/>
              </a:solidFill>
              <a:round/>
              <a:headEnd/>
              <a:tailEnd/>
            </a:ln>
          </p:spPr>
          <p:txBody>
            <a:bodyPr/>
            <a:lstStyle/>
            <a:p>
              <a:endParaRPr lang="zh-CN" altLang="en-US"/>
            </a:p>
          </p:txBody>
        </p:sp>
        <p:sp>
          <p:nvSpPr>
            <p:cNvPr id="23595" name="Line 45"/>
            <p:cNvSpPr>
              <a:spLocks noChangeShapeType="1"/>
            </p:cNvSpPr>
            <p:nvPr/>
          </p:nvSpPr>
          <p:spPr bwMode="auto">
            <a:xfrm flipV="1">
              <a:off x="3493" y="6515"/>
              <a:ext cx="1" cy="140"/>
            </a:xfrm>
            <a:prstGeom prst="line">
              <a:avLst/>
            </a:prstGeom>
            <a:noFill/>
            <a:ln w="9525">
              <a:solidFill>
                <a:srgbClr val="000000"/>
              </a:solidFill>
              <a:round/>
              <a:headEnd/>
              <a:tailEnd/>
            </a:ln>
          </p:spPr>
          <p:txBody>
            <a:bodyPr/>
            <a:lstStyle/>
            <a:p>
              <a:endParaRPr lang="zh-CN" altLang="en-US"/>
            </a:p>
          </p:txBody>
        </p:sp>
        <p:sp>
          <p:nvSpPr>
            <p:cNvPr id="23596" name="Line 46"/>
            <p:cNvSpPr>
              <a:spLocks noChangeShapeType="1"/>
            </p:cNvSpPr>
            <p:nvPr/>
          </p:nvSpPr>
          <p:spPr bwMode="auto">
            <a:xfrm flipV="1">
              <a:off x="3813" y="6515"/>
              <a:ext cx="1" cy="140"/>
            </a:xfrm>
            <a:prstGeom prst="line">
              <a:avLst/>
            </a:prstGeom>
            <a:noFill/>
            <a:ln w="9525">
              <a:solidFill>
                <a:srgbClr val="000000"/>
              </a:solidFill>
              <a:round/>
              <a:headEnd/>
              <a:tailEnd/>
            </a:ln>
          </p:spPr>
          <p:txBody>
            <a:bodyPr/>
            <a:lstStyle/>
            <a:p>
              <a:endParaRPr lang="zh-CN" altLang="en-US"/>
            </a:p>
          </p:txBody>
        </p:sp>
        <p:sp>
          <p:nvSpPr>
            <p:cNvPr id="23597" name="Line 47"/>
            <p:cNvSpPr>
              <a:spLocks noChangeShapeType="1"/>
            </p:cNvSpPr>
            <p:nvPr/>
          </p:nvSpPr>
          <p:spPr bwMode="auto">
            <a:xfrm flipV="1">
              <a:off x="4133" y="6515"/>
              <a:ext cx="1" cy="140"/>
            </a:xfrm>
            <a:prstGeom prst="line">
              <a:avLst/>
            </a:prstGeom>
            <a:noFill/>
            <a:ln w="9525">
              <a:solidFill>
                <a:srgbClr val="000000"/>
              </a:solidFill>
              <a:round/>
              <a:headEnd/>
              <a:tailEnd/>
            </a:ln>
          </p:spPr>
          <p:txBody>
            <a:bodyPr/>
            <a:lstStyle/>
            <a:p>
              <a:endParaRPr lang="zh-CN" altLang="en-US"/>
            </a:p>
          </p:txBody>
        </p:sp>
        <p:sp>
          <p:nvSpPr>
            <p:cNvPr id="23598" name="Line 48"/>
            <p:cNvSpPr>
              <a:spLocks noChangeShapeType="1"/>
            </p:cNvSpPr>
            <p:nvPr/>
          </p:nvSpPr>
          <p:spPr bwMode="auto">
            <a:xfrm flipV="1">
              <a:off x="4453" y="6515"/>
              <a:ext cx="1" cy="140"/>
            </a:xfrm>
            <a:prstGeom prst="line">
              <a:avLst/>
            </a:prstGeom>
            <a:noFill/>
            <a:ln w="9525">
              <a:solidFill>
                <a:srgbClr val="000000"/>
              </a:solidFill>
              <a:round/>
              <a:headEnd/>
              <a:tailEnd/>
            </a:ln>
          </p:spPr>
          <p:txBody>
            <a:bodyPr/>
            <a:lstStyle/>
            <a:p>
              <a:endParaRPr lang="zh-CN" altLang="en-US"/>
            </a:p>
          </p:txBody>
        </p:sp>
        <p:sp>
          <p:nvSpPr>
            <p:cNvPr id="23599" name="Line 49"/>
            <p:cNvSpPr>
              <a:spLocks noChangeShapeType="1"/>
            </p:cNvSpPr>
            <p:nvPr/>
          </p:nvSpPr>
          <p:spPr bwMode="auto">
            <a:xfrm flipV="1">
              <a:off x="4773" y="6515"/>
              <a:ext cx="1" cy="140"/>
            </a:xfrm>
            <a:prstGeom prst="line">
              <a:avLst/>
            </a:prstGeom>
            <a:noFill/>
            <a:ln w="9525">
              <a:solidFill>
                <a:srgbClr val="000000"/>
              </a:solidFill>
              <a:round/>
              <a:headEnd/>
              <a:tailEnd/>
            </a:ln>
          </p:spPr>
          <p:txBody>
            <a:bodyPr/>
            <a:lstStyle/>
            <a:p>
              <a:endParaRPr lang="zh-CN" altLang="en-US"/>
            </a:p>
          </p:txBody>
        </p:sp>
        <p:sp>
          <p:nvSpPr>
            <p:cNvPr id="23600" name="Line 50"/>
            <p:cNvSpPr>
              <a:spLocks noChangeShapeType="1"/>
            </p:cNvSpPr>
            <p:nvPr/>
          </p:nvSpPr>
          <p:spPr bwMode="auto">
            <a:xfrm flipV="1">
              <a:off x="5093" y="6515"/>
              <a:ext cx="1" cy="140"/>
            </a:xfrm>
            <a:prstGeom prst="line">
              <a:avLst/>
            </a:prstGeom>
            <a:noFill/>
            <a:ln w="9525">
              <a:solidFill>
                <a:srgbClr val="000000"/>
              </a:solidFill>
              <a:round/>
              <a:headEnd/>
              <a:tailEnd/>
            </a:ln>
          </p:spPr>
          <p:txBody>
            <a:bodyPr/>
            <a:lstStyle/>
            <a:p>
              <a:endParaRPr lang="zh-CN" altLang="en-US"/>
            </a:p>
          </p:txBody>
        </p:sp>
        <p:sp>
          <p:nvSpPr>
            <p:cNvPr id="23601" name="Line 51"/>
            <p:cNvSpPr>
              <a:spLocks noChangeShapeType="1"/>
            </p:cNvSpPr>
            <p:nvPr/>
          </p:nvSpPr>
          <p:spPr bwMode="auto">
            <a:xfrm flipV="1">
              <a:off x="5413" y="6515"/>
              <a:ext cx="1" cy="140"/>
            </a:xfrm>
            <a:prstGeom prst="line">
              <a:avLst/>
            </a:prstGeom>
            <a:noFill/>
            <a:ln w="9525">
              <a:solidFill>
                <a:srgbClr val="000000"/>
              </a:solidFill>
              <a:round/>
              <a:headEnd/>
              <a:tailEnd/>
            </a:ln>
          </p:spPr>
          <p:txBody>
            <a:bodyPr/>
            <a:lstStyle/>
            <a:p>
              <a:endParaRPr lang="zh-CN" altLang="en-US"/>
            </a:p>
          </p:txBody>
        </p:sp>
        <p:sp>
          <p:nvSpPr>
            <p:cNvPr id="23602" name="Line 52"/>
            <p:cNvSpPr>
              <a:spLocks noChangeShapeType="1"/>
            </p:cNvSpPr>
            <p:nvPr/>
          </p:nvSpPr>
          <p:spPr bwMode="auto">
            <a:xfrm flipV="1">
              <a:off x="5733" y="6515"/>
              <a:ext cx="1" cy="140"/>
            </a:xfrm>
            <a:prstGeom prst="line">
              <a:avLst/>
            </a:prstGeom>
            <a:noFill/>
            <a:ln w="9525">
              <a:solidFill>
                <a:srgbClr val="000000"/>
              </a:solidFill>
              <a:round/>
              <a:headEnd/>
              <a:tailEnd/>
            </a:ln>
          </p:spPr>
          <p:txBody>
            <a:bodyPr/>
            <a:lstStyle/>
            <a:p>
              <a:endParaRPr lang="zh-CN" altLang="en-US"/>
            </a:p>
          </p:txBody>
        </p:sp>
        <p:sp>
          <p:nvSpPr>
            <p:cNvPr id="23603" name="Line 53"/>
            <p:cNvSpPr>
              <a:spLocks noChangeShapeType="1"/>
            </p:cNvSpPr>
            <p:nvPr/>
          </p:nvSpPr>
          <p:spPr bwMode="auto">
            <a:xfrm flipV="1">
              <a:off x="6053" y="6515"/>
              <a:ext cx="1" cy="140"/>
            </a:xfrm>
            <a:prstGeom prst="line">
              <a:avLst/>
            </a:prstGeom>
            <a:noFill/>
            <a:ln w="9525">
              <a:solidFill>
                <a:srgbClr val="000000"/>
              </a:solidFill>
              <a:round/>
              <a:headEnd/>
              <a:tailEnd/>
            </a:ln>
          </p:spPr>
          <p:txBody>
            <a:bodyPr/>
            <a:lstStyle/>
            <a:p>
              <a:endParaRPr lang="zh-CN" altLang="en-US"/>
            </a:p>
          </p:txBody>
        </p:sp>
        <p:sp>
          <p:nvSpPr>
            <p:cNvPr id="23604" name="Line 54"/>
            <p:cNvSpPr>
              <a:spLocks noChangeShapeType="1"/>
            </p:cNvSpPr>
            <p:nvPr/>
          </p:nvSpPr>
          <p:spPr bwMode="auto">
            <a:xfrm flipV="1">
              <a:off x="6373" y="6515"/>
              <a:ext cx="1" cy="140"/>
            </a:xfrm>
            <a:prstGeom prst="line">
              <a:avLst/>
            </a:prstGeom>
            <a:noFill/>
            <a:ln w="9525">
              <a:solidFill>
                <a:srgbClr val="000000"/>
              </a:solidFill>
              <a:round/>
              <a:headEnd/>
              <a:tailEnd/>
            </a:ln>
          </p:spPr>
          <p:txBody>
            <a:bodyPr/>
            <a:lstStyle/>
            <a:p>
              <a:endParaRPr lang="zh-CN" altLang="en-US"/>
            </a:p>
          </p:txBody>
        </p:sp>
        <p:sp>
          <p:nvSpPr>
            <p:cNvPr id="23605" name="Line 55"/>
            <p:cNvSpPr>
              <a:spLocks noChangeShapeType="1"/>
            </p:cNvSpPr>
            <p:nvPr/>
          </p:nvSpPr>
          <p:spPr bwMode="auto">
            <a:xfrm flipV="1">
              <a:off x="6693" y="6515"/>
              <a:ext cx="1" cy="140"/>
            </a:xfrm>
            <a:prstGeom prst="line">
              <a:avLst/>
            </a:prstGeom>
            <a:noFill/>
            <a:ln w="9525">
              <a:solidFill>
                <a:srgbClr val="000000"/>
              </a:solidFill>
              <a:round/>
              <a:headEnd/>
              <a:tailEnd/>
            </a:ln>
          </p:spPr>
          <p:txBody>
            <a:bodyPr/>
            <a:lstStyle/>
            <a:p>
              <a:endParaRPr lang="zh-CN" altLang="en-US"/>
            </a:p>
          </p:txBody>
        </p:sp>
        <p:sp>
          <p:nvSpPr>
            <p:cNvPr id="23606" name="Line 56"/>
            <p:cNvSpPr>
              <a:spLocks noChangeShapeType="1"/>
            </p:cNvSpPr>
            <p:nvPr/>
          </p:nvSpPr>
          <p:spPr bwMode="auto">
            <a:xfrm flipV="1">
              <a:off x="7013" y="6515"/>
              <a:ext cx="1" cy="140"/>
            </a:xfrm>
            <a:prstGeom prst="line">
              <a:avLst/>
            </a:prstGeom>
            <a:noFill/>
            <a:ln w="9525">
              <a:solidFill>
                <a:srgbClr val="000000"/>
              </a:solidFill>
              <a:round/>
              <a:headEnd/>
              <a:tailEnd/>
            </a:ln>
          </p:spPr>
          <p:txBody>
            <a:bodyPr/>
            <a:lstStyle/>
            <a:p>
              <a:endParaRPr lang="zh-CN" altLang="en-US"/>
            </a:p>
          </p:txBody>
        </p:sp>
        <p:sp>
          <p:nvSpPr>
            <p:cNvPr id="23607" name="Line 57"/>
            <p:cNvSpPr>
              <a:spLocks noChangeShapeType="1"/>
            </p:cNvSpPr>
            <p:nvPr/>
          </p:nvSpPr>
          <p:spPr bwMode="auto">
            <a:xfrm flipV="1">
              <a:off x="7333" y="6515"/>
              <a:ext cx="1" cy="140"/>
            </a:xfrm>
            <a:prstGeom prst="line">
              <a:avLst/>
            </a:prstGeom>
            <a:noFill/>
            <a:ln w="9525">
              <a:solidFill>
                <a:srgbClr val="000000"/>
              </a:solidFill>
              <a:round/>
              <a:headEnd/>
              <a:tailEnd/>
            </a:ln>
          </p:spPr>
          <p:txBody>
            <a:bodyPr/>
            <a:lstStyle/>
            <a:p>
              <a:endParaRPr lang="zh-CN" altLang="en-US"/>
            </a:p>
          </p:txBody>
        </p:sp>
        <p:sp>
          <p:nvSpPr>
            <p:cNvPr id="23608" name="Line 58"/>
            <p:cNvSpPr>
              <a:spLocks noChangeShapeType="1"/>
            </p:cNvSpPr>
            <p:nvPr/>
          </p:nvSpPr>
          <p:spPr bwMode="auto">
            <a:xfrm flipV="1">
              <a:off x="7653" y="6515"/>
              <a:ext cx="1" cy="140"/>
            </a:xfrm>
            <a:prstGeom prst="line">
              <a:avLst/>
            </a:prstGeom>
            <a:noFill/>
            <a:ln w="9525">
              <a:solidFill>
                <a:srgbClr val="000000"/>
              </a:solidFill>
              <a:round/>
              <a:headEnd/>
              <a:tailEnd/>
            </a:ln>
          </p:spPr>
          <p:txBody>
            <a:bodyPr/>
            <a:lstStyle/>
            <a:p>
              <a:endParaRPr lang="zh-CN" altLang="en-US"/>
            </a:p>
          </p:txBody>
        </p:sp>
        <p:sp>
          <p:nvSpPr>
            <p:cNvPr id="23609" name="Line 59"/>
            <p:cNvSpPr>
              <a:spLocks noChangeShapeType="1"/>
            </p:cNvSpPr>
            <p:nvPr/>
          </p:nvSpPr>
          <p:spPr bwMode="auto">
            <a:xfrm flipV="1">
              <a:off x="7973" y="6515"/>
              <a:ext cx="1" cy="140"/>
            </a:xfrm>
            <a:prstGeom prst="line">
              <a:avLst/>
            </a:prstGeom>
            <a:noFill/>
            <a:ln w="9525">
              <a:solidFill>
                <a:srgbClr val="000000"/>
              </a:solidFill>
              <a:round/>
              <a:headEnd/>
              <a:tailEnd/>
            </a:ln>
          </p:spPr>
          <p:txBody>
            <a:bodyPr/>
            <a:lstStyle/>
            <a:p>
              <a:endParaRPr lang="zh-CN" altLang="en-US"/>
            </a:p>
          </p:txBody>
        </p:sp>
        <p:sp>
          <p:nvSpPr>
            <p:cNvPr id="23610" name="Text Box 60"/>
            <p:cNvSpPr txBox="1">
              <a:spLocks noChangeArrowheads="1"/>
            </p:cNvSpPr>
            <p:nvPr/>
          </p:nvSpPr>
          <p:spPr bwMode="auto">
            <a:xfrm>
              <a:off x="2373" y="6655"/>
              <a:ext cx="480" cy="422"/>
            </a:xfrm>
            <a:prstGeom prst="rect">
              <a:avLst/>
            </a:prstGeom>
            <a:noFill/>
            <a:ln w="9525">
              <a:noFill/>
              <a:miter lim="800000"/>
              <a:headEnd/>
              <a:tailEnd/>
            </a:ln>
          </p:spPr>
          <p:txBody>
            <a:bodyPr/>
            <a:lstStyle/>
            <a:p>
              <a:pPr algn="just"/>
              <a:r>
                <a:rPr lang="en-US" altLang="zh-CN" sz="900">
                  <a:latin typeface="Times New Roman" pitchFamily="18" charset="0"/>
                </a:rPr>
                <a:t>0</a:t>
              </a:r>
              <a:endParaRPr lang="en-US" altLang="zh-CN"/>
            </a:p>
          </p:txBody>
        </p:sp>
        <p:sp>
          <p:nvSpPr>
            <p:cNvPr id="23611" name="Text Box 61"/>
            <p:cNvSpPr txBox="1">
              <a:spLocks noChangeArrowheads="1"/>
            </p:cNvSpPr>
            <p:nvPr/>
          </p:nvSpPr>
          <p:spPr bwMode="auto">
            <a:xfrm>
              <a:off x="2693" y="6655"/>
              <a:ext cx="480" cy="422"/>
            </a:xfrm>
            <a:prstGeom prst="rect">
              <a:avLst/>
            </a:prstGeom>
            <a:noFill/>
            <a:ln w="9525">
              <a:noFill/>
              <a:miter lim="800000"/>
              <a:headEnd/>
              <a:tailEnd/>
            </a:ln>
          </p:spPr>
          <p:txBody>
            <a:bodyPr/>
            <a:lstStyle/>
            <a:p>
              <a:pPr algn="just"/>
              <a:r>
                <a:rPr lang="en-US" altLang="zh-CN" sz="900">
                  <a:latin typeface="Times New Roman" pitchFamily="18" charset="0"/>
                </a:rPr>
                <a:t>1</a:t>
              </a:r>
              <a:endParaRPr lang="en-US" altLang="zh-CN"/>
            </a:p>
          </p:txBody>
        </p:sp>
        <p:sp>
          <p:nvSpPr>
            <p:cNvPr id="23612" name="Text Box 62"/>
            <p:cNvSpPr txBox="1">
              <a:spLocks noChangeArrowheads="1"/>
            </p:cNvSpPr>
            <p:nvPr/>
          </p:nvSpPr>
          <p:spPr bwMode="auto">
            <a:xfrm>
              <a:off x="3013" y="6655"/>
              <a:ext cx="480" cy="422"/>
            </a:xfrm>
            <a:prstGeom prst="rect">
              <a:avLst/>
            </a:prstGeom>
            <a:noFill/>
            <a:ln w="9525">
              <a:noFill/>
              <a:miter lim="800000"/>
              <a:headEnd/>
              <a:tailEnd/>
            </a:ln>
          </p:spPr>
          <p:txBody>
            <a:bodyPr/>
            <a:lstStyle/>
            <a:p>
              <a:pPr algn="just"/>
              <a:r>
                <a:rPr lang="en-US" altLang="zh-CN" sz="900">
                  <a:latin typeface="Times New Roman" pitchFamily="18" charset="0"/>
                </a:rPr>
                <a:t>3</a:t>
              </a:r>
              <a:endParaRPr lang="en-US" altLang="zh-CN"/>
            </a:p>
          </p:txBody>
        </p:sp>
        <p:sp>
          <p:nvSpPr>
            <p:cNvPr id="23613" name="Text Box 63"/>
            <p:cNvSpPr txBox="1">
              <a:spLocks noChangeArrowheads="1"/>
            </p:cNvSpPr>
            <p:nvPr/>
          </p:nvSpPr>
          <p:spPr bwMode="auto">
            <a:xfrm>
              <a:off x="3333" y="6655"/>
              <a:ext cx="480" cy="422"/>
            </a:xfrm>
            <a:prstGeom prst="rect">
              <a:avLst/>
            </a:prstGeom>
            <a:noFill/>
            <a:ln w="9525">
              <a:noFill/>
              <a:miter lim="800000"/>
              <a:headEnd/>
              <a:tailEnd/>
            </a:ln>
          </p:spPr>
          <p:txBody>
            <a:bodyPr/>
            <a:lstStyle/>
            <a:p>
              <a:pPr algn="just"/>
              <a:r>
                <a:rPr lang="en-US" altLang="zh-CN" sz="900">
                  <a:latin typeface="Times New Roman" pitchFamily="18" charset="0"/>
                </a:rPr>
                <a:t>4</a:t>
              </a:r>
              <a:endParaRPr lang="en-US" altLang="zh-CN"/>
            </a:p>
          </p:txBody>
        </p:sp>
        <p:sp>
          <p:nvSpPr>
            <p:cNvPr id="23614" name="Text Box 64"/>
            <p:cNvSpPr txBox="1">
              <a:spLocks noChangeArrowheads="1"/>
            </p:cNvSpPr>
            <p:nvPr/>
          </p:nvSpPr>
          <p:spPr bwMode="auto">
            <a:xfrm>
              <a:off x="3653" y="6655"/>
              <a:ext cx="480" cy="422"/>
            </a:xfrm>
            <a:prstGeom prst="rect">
              <a:avLst/>
            </a:prstGeom>
            <a:noFill/>
            <a:ln w="9525">
              <a:noFill/>
              <a:miter lim="800000"/>
              <a:headEnd/>
              <a:tailEnd/>
            </a:ln>
          </p:spPr>
          <p:txBody>
            <a:bodyPr/>
            <a:lstStyle/>
            <a:p>
              <a:pPr algn="just"/>
              <a:r>
                <a:rPr lang="en-US" altLang="zh-CN" sz="900">
                  <a:latin typeface="Times New Roman" pitchFamily="18" charset="0"/>
                </a:rPr>
                <a:t>5</a:t>
              </a:r>
              <a:endParaRPr lang="en-US" altLang="zh-CN"/>
            </a:p>
          </p:txBody>
        </p:sp>
        <p:sp>
          <p:nvSpPr>
            <p:cNvPr id="23615" name="Text Box 65"/>
            <p:cNvSpPr txBox="1">
              <a:spLocks noChangeArrowheads="1"/>
            </p:cNvSpPr>
            <p:nvPr/>
          </p:nvSpPr>
          <p:spPr bwMode="auto">
            <a:xfrm>
              <a:off x="3973" y="6655"/>
              <a:ext cx="480" cy="422"/>
            </a:xfrm>
            <a:prstGeom prst="rect">
              <a:avLst/>
            </a:prstGeom>
            <a:noFill/>
            <a:ln w="9525">
              <a:noFill/>
              <a:miter lim="800000"/>
              <a:headEnd/>
              <a:tailEnd/>
            </a:ln>
          </p:spPr>
          <p:txBody>
            <a:bodyPr/>
            <a:lstStyle/>
            <a:p>
              <a:pPr algn="just"/>
              <a:r>
                <a:rPr lang="en-US" altLang="zh-CN" sz="900">
                  <a:latin typeface="Times New Roman" pitchFamily="18" charset="0"/>
                </a:rPr>
                <a:t>6</a:t>
              </a:r>
              <a:endParaRPr lang="en-US" altLang="zh-CN"/>
            </a:p>
          </p:txBody>
        </p:sp>
        <p:sp>
          <p:nvSpPr>
            <p:cNvPr id="23616" name="Text Box 66"/>
            <p:cNvSpPr txBox="1">
              <a:spLocks noChangeArrowheads="1"/>
            </p:cNvSpPr>
            <p:nvPr/>
          </p:nvSpPr>
          <p:spPr bwMode="auto">
            <a:xfrm>
              <a:off x="4293" y="6655"/>
              <a:ext cx="480" cy="422"/>
            </a:xfrm>
            <a:prstGeom prst="rect">
              <a:avLst/>
            </a:prstGeom>
            <a:noFill/>
            <a:ln w="9525">
              <a:noFill/>
              <a:miter lim="800000"/>
              <a:headEnd/>
              <a:tailEnd/>
            </a:ln>
          </p:spPr>
          <p:txBody>
            <a:bodyPr/>
            <a:lstStyle/>
            <a:p>
              <a:pPr algn="just"/>
              <a:r>
                <a:rPr lang="en-US" altLang="zh-CN" sz="900">
                  <a:latin typeface="Times New Roman" pitchFamily="18" charset="0"/>
                </a:rPr>
                <a:t>7</a:t>
              </a:r>
              <a:endParaRPr lang="en-US" altLang="zh-CN"/>
            </a:p>
          </p:txBody>
        </p:sp>
        <p:sp>
          <p:nvSpPr>
            <p:cNvPr id="23617" name="Text Box 67"/>
            <p:cNvSpPr txBox="1">
              <a:spLocks noChangeArrowheads="1"/>
            </p:cNvSpPr>
            <p:nvPr/>
          </p:nvSpPr>
          <p:spPr bwMode="auto">
            <a:xfrm>
              <a:off x="4613" y="6655"/>
              <a:ext cx="480" cy="422"/>
            </a:xfrm>
            <a:prstGeom prst="rect">
              <a:avLst/>
            </a:prstGeom>
            <a:noFill/>
            <a:ln w="9525">
              <a:noFill/>
              <a:miter lim="800000"/>
              <a:headEnd/>
              <a:tailEnd/>
            </a:ln>
          </p:spPr>
          <p:txBody>
            <a:bodyPr/>
            <a:lstStyle/>
            <a:p>
              <a:pPr algn="just"/>
              <a:r>
                <a:rPr lang="en-US" altLang="zh-CN" sz="900">
                  <a:latin typeface="Times New Roman" pitchFamily="18" charset="0"/>
                </a:rPr>
                <a:t>8</a:t>
              </a:r>
              <a:endParaRPr lang="en-US" altLang="zh-CN"/>
            </a:p>
          </p:txBody>
        </p:sp>
        <p:sp>
          <p:nvSpPr>
            <p:cNvPr id="23618" name="Text Box 68"/>
            <p:cNvSpPr txBox="1">
              <a:spLocks noChangeArrowheads="1"/>
            </p:cNvSpPr>
            <p:nvPr/>
          </p:nvSpPr>
          <p:spPr bwMode="auto">
            <a:xfrm>
              <a:off x="4933" y="6655"/>
              <a:ext cx="480" cy="422"/>
            </a:xfrm>
            <a:prstGeom prst="rect">
              <a:avLst/>
            </a:prstGeom>
            <a:noFill/>
            <a:ln w="9525">
              <a:noFill/>
              <a:miter lim="800000"/>
              <a:headEnd/>
              <a:tailEnd/>
            </a:ln>
          </p:spPr>
          <p:txBody>
            <a:bodyPr/>
            <a:lstStyle/>
            <a:p>
              <a:pPr algn="just"/>
              <a:r>
                <a:rPr lang="en-US" altLang="zh-CN" sz="900">
                  <a:latin typeface="Times New Roman" pitchFamily="18" charset="0"/>
                </a:rPr>
                <a:t>9</a:t>
              </a:r>
              <a:endParaRPr lang="en-US" altLang="zh-CN"/>
            </a:p>
          </p:txBody>
        </p:sp>
        <p:sp>
          <p:nvSpPr>
            <p:cNvPr id="23619" name="Text Box 69"/>
            <p:cNvSpPr txBox="1">
              <a:spLocks noChangeArrowheads="1"/>
            </p:cNvSpPr>
            <p:nvPr/>
          </p:nvSpPr>
          <p:spPr bwMode="auto">
            <a:xfrm>
              <a:off x="5253" y="6655"/>
              <a:ext cx="480" cy="422"/>
            </a:xfrm>
            <a:prstGeom prst="rect">
              <a:avLst/>
            </a:prstGeom>
            <a:noFill/>
            <a:ln w="9525">
              <a:noFill/>
              <a:miter lim="800000"/>
              <a:headEnd/>
              <a:tailEnd/>
            </a:ln>
          </p:spPr>
          <p:txBody>
            <a:bodyPr/>
            <a:lstStyle/>
            <a:p>
              <a:pPr algn="just"/>
              <a:r>
                <a:rPr lang="en-US" altLang="zh-CN" sz="900">
                  <a:latin typeface="Times New Roman" pitchFamily="18" charset="0"/>
                </a:rPr>
                <a:t>10</a:t>
              </a:r>
              <a:endParaRPr lang="en-US" altLang="zh-CN"/>
            </a:p>
          </p:txBody>
        </p:sp>
        <p:sp>
          <p:nvSpPr>
            <p:cNvPr id="23620" name="Text Box 70"/>
            <p:cNvSpPr txBox="1">
              <a:spLocks noChangeArrowheads="1"/>
            </p:cNvSpPr>
            <p:nvPr/>
          </p:nvSpPr>
          <p:spPr bwMode="auto">
            <a:xfrm>
              <a:off x="5573" y="6655"/>
              <a:ext cx="480" cy="422"/>
            </a:xfrm>
            <a:prstGeom prst="rect">
              <a:avLst/>
            </a:prstGeom>
            <a:noFill/>
            <a:ln w="9525">
              <a:noFill/>
              <a:miter lim="800000"/>
              <a:headEnd/>
              <a:tailEnd/>
            </a:ln>
          </p:spPr>
          <p:txBody>
            <a:bodyPr/>
            <a:lstStyle/>
            <a:p>
              <a:pPr algn="just"/>
              <a:r>
                <a:rPr lang="en-US" altLang="zh-CN" sz="900">
                  <a:latin typeface="Times New Roman" pitchFamily="18" charset="0"/>
                </a:rPr>
                <a:t>11</a:t>
              </a:r>
              <a:endParaRPr lang="en-US" altLang="zh-CN"/>
            </a:p>
          </p:txBody>
        </p:sp>
        <p:sp>
          <p:nvSpPr>
            <p:cNvPr id="23621" name="Text Box 71"/>
            <p:cNvSpPr txBox="1">
              <a:spLocks noChangeArrowheads="1"/>
            </p:cNvSpPr>
            <p:nvPr/>
          </p:nvSpPr>
          <p:spPr bwMode="auto">
            <a:xfrm>
              <a:off x="5893" y="6655"/>
              <a:ext cx="480" cy="422"/>
            </a:xfrm>
            <a:prstGeom prst="rect">
              <a:avLst/>
            </a:prstGeom>
            <a:noFill/>
            <a:ln w="9525">
              <a:noFill/>
              <a:miter lim="800000"/>
              <a:headEnd/>
              <a:tailEnd/>
            </a:ln>
          </p:spPr>
          <p:txBody>
            <a:bodyPr/>
            <a:lstStyle/>
            <a:p>
              <a:pPr algn="just"/>
              <a:r>
                <a:rPr lang="en-US" altLang="zh-CN" sz="900">
                  <a:latin typeface="Times New Roman" pitchFamily="18" charset="0"/>
                </a:rPr>
                <a:t>12</a:t>
              </a:r>
              <a:endParaRPr lang="en-US" altLang="zh-CN"/>
            </a:p>
          </p:txBody>
        </p:sp>
        <p:sp>
          <p:nvSpPr>
            <p:cNvPr id="23622" name="Text Box 72"/>
            <p:cNvSpPr txBox="1">
              <a:spLocks noChangeArrowheads="1"/>
            </p:cNvSpPr>
            <p:nvPr/>
          </p:nvSpPr>
          <p:spPr bwMode="auto">
            <a:xfrm>
              <a:off x="6213" y="6655"/>
              <a:ext cx="480" cy="422"/>
            </a:xfrm>
            <a:prstGeom prst="rect">
              <a:avLst/>
            </a:prstGeom>
            <a:noFill/>
            <a:ln w="9525">
              <a:noFill/>
              <a:miter lim="800000"/>
              <a:headEnd/>
              <a:tailEnd/>
            </a:ln>
          </p:spPr>
          <p:txBody>
            <a:bodyPr/>
            <a:lstStyle/>
            <a:p>
              <a:pPr algn="just"/>
              <a:r>
                <a:rPr lang="en-US" altLang="zh-CN" sz="900">
                  <a:latin typeface="Times New Roman" pitchFamily="18" charset="0"/>
                </a:rPr>
                <a:t>13</a:t>
              </a:r>
              <a:endParaRPr lang="en-US" altLang="zh-CN"/>
            </a:p>
          </p:txBody>
        </p:sp>
        <p:sp>
          <p:nvSpPr>
            <p:cNvPr id="23623" name="Text Box 73"/>
            <p:cNvSpPr txBox="1">
              <a:spLocks noChangeArrowheads="1"/>
            </p:cNvSpPr>
            <p:nvPr/>
          </p:nvSpPr>
          <p:spPr bwMode="auto">
            <a:xfrm>
              <a:off x="6533" y="6655"/>
              <a:ext cx="480" cy="422"/>
            </a:xfrm>
            <a:prstGeom prst="rect">
              <a:avLst/>
            </a:prstGeom>
            <a:noFill/>
            <a:ln w="9525">
              <a:noFill/>
              <a:miter lim="800000"/>
              <a:headEnd/>
              <a:tailEnd/>
            </a:ln>
          </p:spPr>
          <p:txBody>
            <a:bodyPr/>
            <a:lstStyle/>
            <a:p>
              <a:pPr algn="just"/>
              <a:r>
                <a:rPr lang="en-US" altLang="zh-CN" sz="900">
                  <a:latin typeface="Times New Roman" pitchFamily="18" charset="0"/>
                </a:rPr>
                <a:t>14</a:t>
              </a:r>
              <a:endParaRPr lang="en-US" altLang="zh-CN"/>
            </a:p>
          </p:txBody>
        </p:sp>
        <p:sp>
          <p:nvSpPr>
            <p:cNvPr id="23624" name="Text Box 74"/>
            <p:cNvSpPr txBox="1">
              <a:spLocks noChangeArrowheads="1"/>
            </p:cNvSpPr>
            <p:nvPr/>
          </p:nvSpPr>
          <p:spPr bwMode="auto">
            <a:xfrm>
              <a:off x="6853" y="6655"/>
              <a:ext cx="480" cy="422"/>
            </a:xfrm>
            <a:prstGeom prst="rect">
              <a:avLst/>
            </a:prstGeom>
            <a:noFill/>
            <a:ln w="9525">
              <a:noFill/>
              <a:miter lim="800000"/>
              <a:headEnd/>
              <a:tailEnd/>
            </a:ln>
          </p:spPr>
          <p:txBody>
            <a:bodyPr/>
            <a:lstStyle/>
            <a:p>
              <a:pPr algn="just"/>
              <a:r>
                <a:rPr lang="en-US" altLang="zh-CN" sz="900">
                  <a:latin typeface="Times New Roman" pitchFamily="18" charset="0"/>
                </a:rPr>
                <a:t>15</a:t>
              </a:r>
              <a:endParaRPr lang="en-US" altLang="zh-CN"/>
            </a:p>
          </p:txBody>
        </p:sp>
        <p:sp>
          <p:nvSpPr>
            <p:cNvPr id="23625" name="Text Box 75"/>
            <p:cNvSpPr txBox="1">
              <a:spLocks noChangeArrowheads="1"/>
            </p:cNvSpPr>
            <p:nvPr/>
          </p:nvSpPr>
          <p:spPr bwMode="auto">
            <a:xfrm>
              <a:off x="7173" y="6655"/>
              <a:ext cx="480" cy="422"/>
            </a:xfrm>
            <a:prstGeom prst="rect">
              <a:avLst/>
            </a:prstGeom>
            <a:noFill/>
            <a:ln w="9525">
              <a:noFill/>
              <a:miter lim="800000"/>
              <a:headEnd/>
              <a:tailEnd/>
            </a:ln>
          </p:spPr>
          <p:txBody>
            <a:bodyPr/>
            <a:lstStyle/>
            <a:p>
              <a:pPr algn="just"/>
              <a:r>
                <a:rPr lang="en-US" altLang="zh-CN" sz="900">
                  <a:latin typeface="Times New Roman" pitchFamily="18" charset="0"/>
                </a:rPr>
                <a:t>16</a:t>
              </a:r>
              <a:endParaRPr lang="en-US" altLang="zh-CN"/>
            </a:p>
          </p:txBody>
        </p:sp>
        <p:sp>
          <p:nvSpPr>
            <p:cNvPr id="23626" name="Text Box 76"/>
            <p:cNvSpPr txBox="1">
              <a:spLocks noChangeArrowheads="1"/>
            </p:cNvSpPr>
            <p:nvPr/>
          </p:nvSpPr>
          <p:spPr bwMode="auto">
            <a:xfrm>
              <a:off x="7493" y="6655"/>
              <a:ext cx="480" cy="422"/>
            </a:xfrm>
            <a:prstGeom prst="rect">
              <a:avLst/>
            </a:prstGeom>
            <a:noFill/>
            <a:ln w="9525">
              <a:noFill/>
              <a:miter lim="800000"/>
              <a:headEnd/>
              <a:tailEnd/>
            </a:ln>
          </p:spPr>
          <p:txBody>
            <a:bodyPr/>
            <a:lstStyle/>
            <a:p>
              <a:pPr algn="just"/>
              <a:r>
                <a:rPr lang="en-US" altLang="zh-CN" sz="900">
                  <a:latin typeface="Times New Roman" pitchFamily="18" charset="0"/>
                </a:rPr>
                <a:t>17</a:t>
              </a:r>
              <a:endParaRPr lang="en-US" altLang="zh-CN"/>
            </a:p>
          </p:txBody>
        </p:sp>
        <p:sp>
          <p:nvSpPr>
            <p:cNvPr id="23627" name="Text Box 77"/>
            <p:cNvSpPr txBox="1">
              <a:spLocks noChangeArrowheads="1"/>
            </p:cNvSpPr>
            <p:nvPr/>
          </p:nvSpPr>
          <p:spPr bwMode="auto">
            <a:xfrm>
              <a:off x="7813" y="6655"/>
              <a:ext cx="480" cy="422"/>
            </a:xfrm>
            <a:prstGeom prst="rect">
              <a:avLst/>
            </a:prstGeom>
            <a:noFill/>
            <a:ln w="9525">
              <a:noFill/>
              <a:miter lim="800000"/>
              <a:headEnd/>
              <a:tailEnd/>
            </a:ln>
          </p:spPr>
          <p:txBody>
            <a:bodyPr/>
            <a:lstStyle/>
            <a:p>
              <a:pPr algn="just"/>
              <a:r>
                <a:rPr lang="en-US" altLang="zh-CN" sz="900">
                  <a:latin typeface="Times New Roman" pitchFamily="18" charset="0"/>
                </a:rPr>
                <a:t>18</a:t>
              </a:r>
              <a:endParaRPr lang="en-US" altLang="zh-CN"/>
            </a:p>
          </p:txBody>
        </p:sp>
        <p:sp>
          <p:nvSpPr>
            <p:cNvPr id="23628" name="Line 78"/>
            <p:cNvSpPr>
              <a:spLocks noChangeShapeType="1"/>
            </p:cNvSpPr>
            <p:nvPr/>
          </p:nvSpPr>
          <p:spPr bwMode="auto">
            <a:xfrm>
              <a:off x="2693" y="2445"/>
              <a:ext cx="2880" cy="1"/>
            </a:xfrm>
            <a:prstGeom prst="line">
              <a:avLst/>
            </a:prstGeom>
            <a:noFill/>
            <a:ln w="9525">
              <a:solidFill>
                <a:srgbClr val="000000"/>
              </a:solidFill>
              <a:prstDash val="dash"/>
              <a:round/>
              <a:headEnd/>
              <a:tailEnd/>
            </a:ln>
          </p:spPr>
          <p:txBody>
            <a:bodyPr/>
            <a:lstStyle/>
            <a:p>
              <a:endParaRPr lang="zh-CN" altLang="en-US"/>
            </a:p>
          </p:txBody>
        </p:sp>
        <p:sp>
          <p:nvSpPr>
            <p:cNvPr id="23629" name="Line 79"/>
            <p:cNvSpPr>
              <a:spLocks noChangeShapeType="1"/>
            </p:cNvSpPr>
            <p:nvPr/>
          </p:nvSpPr>
          <p:spPr bwMode="auto">
            <a:xfrm flipV="1">
              <a:off x="2533" y="6375"/>
              <a:ext cx="320" cy="140"/>
            </a:xfrm>
            <a:prstGeom prst="line">
              <a:avLst/>
            </a:prstGeom>
            <a:noFill/>
            <a:ln w="9525">
              <a:solidFill>
                <a:srgbClr val="000000"/>
              </a:solidFill>
              <a:round/>
              <a:headEnd type="oval" w="med" len="med"/>
              <a:tailEnd/>
            </a:ln>
          </p:spPr>
          <p:txBody>
            <a:bodyPr/>
            <a:lstStyle/>
            <a:p>
              <a:endParaRPr lang="zh-CN" altLang="en-US"/>
            </a:p>
          </p:txBody>
        </p:sp>
        <p:sp>
          <p:nvSpPr>
            <p:cNvPr id="23630" name="Line 80"/>
            <p:cNvSpPr>
              <a:spLocks noChangeShapeType="1"/>
            </p:cNvSpPr>
            <p:nvPr/>
          </p:nvSpPr>
          <p:spPr bwMode="auto">
            <a:xfrm flipV="1">
              <a:off x="2853" y="6094"/>
              <a:ext cx="320" cy="281"/>
            </a:xfrm>
            <a:prstGeom prst="line">
              <a:avLst/>
            </a:prstGeom>
            <a:noFill/>
            <a:ln w="9525">
              <a:solidFill>
                <a:srgbClr val="000000"/>
              </a:solidFill>
              <a:round/>
              <a:headEnd type="oval" w="med" len="med"/>
              <a:tailEnd/>
            </a:ln>
          </p:spPr>
          <p:txBody>
            <a:bodyPr/>
            <a:lstStyle/>
            <a:p>
              <a:endParaRPr lang="zh-CN" altLang="en-US"/>
            </a:p>
          </p:txBody>
        </p:sp>
        <p:sp>
          <p:nvSpPr>
            <p:cNvPr id="23631" name="Line 81"/>
            <p:cNvSpPr>
              <a:spLocks noChangeShapeType="1"/>
            </p:cNvSpPr>
            <p:nvPr/>
          </p:nvSpPr>
          <p:spPr bwMode="auto">
            <a:xfrm flipV="1">
              <a:off x="3173" y="5532"/>
              <a:ext cx="320" cy="562"/>
            </a:xfrm>
            <a:prstGeom prst="line">
              <a:avLst/>
            </a:prstGeom>
            <a:noFill/>
            <a:ln w="9525">
              <a:solidFill>
                <a:srgbClr val="000000"/>
              </a:solidFill>
              <a:round/>
              <a:headEnd type="oval" w="med" len="med"/>
              <a:tailEnd/>
            </a:ln>
          </p:spPr>
          <p:txBody>
            <a:bodyPr/>
            <a:lstStyle/>
            <a:p>
              <a:endParaRPr lang="zh-CN" altLang="en-US"/>
            </a:p>
          </p:txBody>
        </p:sp>
        <p:sp>
          <p:nvSpPr>
            <p:cNvPr id="23632" name="Line 82"/>
            <p:cNvSpPr>
              <a:spLocks noChangeShapeType="1"/>
            </p:cNvSpPr>
            <p:nvPr/>
          </p:nvSpPr>
          <p:spPr bwMode="auto">
            <a:xfrm flipV="1">
              <a:off x="3493" y="4410"/>
              <a:ext cx="320" cy="1122"/>
            </a:xfrm>
            <a:prstGeom prst="line">
              <a:avLst/>
            </a:prstGeom>
            <a:noFill/>
            <a:ln w="9525">
              <a:solidFill>
                <a:srgbClr val="000000"/>
              </a:solidFill>
              <a:round/>
              <a:headEnd type="oval" w="med" len="med"/>
              <a:tailEnd/>
            </a:ln>
          </p:spPr>
          <p:txBody>
            <a:bodyPr/>
            <a:lstStyle/>
            <a:p>
              <a:endParaRPr lang="zh-CN" altLang="en-US"/>
            </a:p>
          </p:txBody>
        </p:sp>
        <p:sp>
          <p:nvSpPr>
            <p:cNvPr id="23633" name="Line 83"/>
            <p:cNvSpPr>
              <a:spLocks noChangeShapeType="1"/>
            </p:cNvSpPr>
            <p:nvPr/>
          </p:nvSpPr>
          <p:spPr bwMode="auto">
            <a:xfrm flipV="1">
              <a:off x="3813" y="2445"/>
              <a:ext cx="320" cy="1965"/>
            </a:xfrm>
            <a:prstGeom prst="line">
              <a:avLst/>
            </a:prstGeom>
            <a:noFill/>
            <a:ln w="9525">
              <a:solidFill>
                <a:srgbClr val="000000"/>
              </a:solidFill>
              <a:round/>
              <a:headEnd type="oval" w="med" len="med"/>
              <a:tailEnd/>
            </a:ln>
          </p:spPr>
          <p:txBody>
            <a:bodyPr/>
            <a:lstStyle/>
            <a:p>
              <a:endParaRPr lang="zh-CN" altLang="en-US"/>
            </a:p>
          </p:txBody>
        </p:sp>
        <p:sp>
          <p:nvSpPr>
            <p:cNvPr id="23634" name="Line 84"/>
            <p:cNvSpPr>
              <a:spLocks noChangeShapeType="1"/>
            </p:cNvSpPr>
            <p:nvPr/>
          </p:nvSpPr>
          <p:spPr bwMode="auto">
            <a:xfrm flipV="1">
              <a:off x="4133" y="2304"/>
              <a:ext cx="320" cy="141"/>
            </a:xfrm>
            <a:prstGeom prst="line">
              <a:avLst/>
            </a:prstGeom>
            <a:noFill/>
            <a:ln w="9525">
              <a:solidFill>
                <a:srgbClr val="000000"/>
              </a:solidFill>
              <a:round/>
              <a:headEnd type="oval" w="med" len="med"/>
              <a:tailEnd/>
            </a:ln>
          </p:spPr>
          <p:txBody>
            <a:bodyPr/>
            <a:lstStyle/>
            <a:p>
              <a:endParaRPr lang="zh-CN" altLang="en-US"/>
            </a:p>
          </p:txBody>
        </p:sp>
        <p:sp>
          <p:nvSpPr>
            <p:cNvPr id="23635" name="Line 85"/>
            <p:cNvSpPr>
              <a:spLocks noChangeShapeType="1"/>
            </p:cNvSpPr>
            <p:nvPr/>
          </p:nvSpPr>
          <p:spPr bwMode="auto">
            <a:xfrm>
              <a:off x="4773" y="2164"/>
              <a:ext cx="320" cy="4352"/>
            </a:xfrm>
            <a:prstGeom prst="line">
              <a:avLst/>
            </a:prstGeom>
            <a:noFill/>
            <a:ln w="9525">
              <a:solidFill>
                <a:srgbClr val="000000"/>
              </a:solidFill>
              <a:round/>
              <a:headEnd type="oval" w="med" len="med"/>
              <a:tailEnd type="oval" w="med" len="med"/>
            </a:ln>
          </p:spPr>
          <p:txBody>
            <a:bodyPr/>
            <a:lstStyle/>
            <a:p>
              <a:endParaRPr lang="zh-CN" altLang="en-US"/>
            </a:p>
          </p:txBody>
        </p:sp>
        <p:sp>
          <p:nvSpPr>
            <p:cNvPr id="23636" name="Line 86"/>
            <p:cNvSpPr>
              <a:spLocks noChangeShapeType="1"/>
            </p:cNvSpPr>
            <p:nvPr/>
          </p:nvSpPr>
          <p:spPr bwMode="auto">
            <a:xfrm>
              <a:off x="2533" y="4410"/>
              <a:ext cx="5600" cy="1"/>
            </a:xfrm>
            <a:prstGeom prst="line">
              <a:avLst/>
            </a:prstGeom>
            <a:noFill/>
            <a:ln w="9525">
              <a:solidFill>
                <a:srgbClr val="000000"/>
              </a:solidFill>
              <a:prstDash val="dash"/>
              <a:round/>
              <a:headEnd/>
              <a:tailEnd/>
            </a:ln>
          </p:spPr>
          <p:txBody>
            <a:bodyPr/>
            <a:lstStyle/>
            <a:p>
              <a:endParaRPr lang="zh-CN" altLang="en-US"/>
            </a:p>
          </p:txBody>
        </p:sp>
        <p:sp>
          <p:nvSpPr>
            <p:cNvPr id="23637" name="Line 87"/>
            <p:cNvSpPr>
              <a:spLocks noChangeShapeType="1"/>
            </p:cNvSpPr>
            <p:nvPr/>
          </p:nvSpPr>
          <p:spPr bwMode="auto">
            <a:xfrm flipV="1">
              <a:off x="5093" y="6375"/>
              <a:ext cx="320" cy="140"/>
            </a:xfrm>
            <a:prstGeom prst="line">
              <a:avLst/>
            </a:prstGeom>
            <a:noFill/>
            <a:ln w="9525">
              <a:solidFill>
                <a:srgbClr val="000000"/>
              </a:solidFill>
              <a:round/>
              <a:headEnd/>
              <a:tailEnd/>
            </a:ln>
          </p:spPr>
          <p:txBody>
            <a:bodyPr/>
            <a:lstStyle/>
            <a:p>
              <a:endParaRPr lang="zh-CN" altLang="en-US"/>
            </a:p>
          </p:txBody>
        </p:sp>
        <p:sp>
          <p:nvSpPr>
            <p:cNvPr id="23638" name="Line 88"/>
            <p:cNvSpPr>
              <a:spLocks noChangeShapeType="1"/>
            </p:cNvSpPr>
            <p:nvPr/>
          </p:nvSpPr>
          <p:spPr bwMode="auto">
            <a:xfrm flipV="1">
              <a:off x="5413" y="6094"/>
              <a:ext cx="320" cy="281"/>
            </a:xfrm>
            <a:prstGeom prst="line">
              <a:avLst/>
            </a:prstGeom>
            <a:noFill/>
            <a:ln w="9525">
              <a:solidFill>
                <a:srgbClr val="000000"/>
              </a:solidFill>
              <a:round/>
              <a:headEnd type="oval" w="med" len="med"/>
              <a:tailEnd/>
            </a:ln>
          </p:spPr>
          <p:txBody>
            <a:bodyPr/>
            <a:lstStyle/>
            <a:p>
              <a:endParaRPr lang="zh-CN" altLang="en-US"/>
            </a:p>
          </p:txBody>
        </p:sp>
        <p:sp>
          <p:nvSpPr>
            <p:cNvPr id="23639" name="Line 89"/>
            <p:cNvSpPr>
              <a:spLocks noChangeShapeType="1"/>
            </p:cNvSpPr>
            <p:nvPr/>
          </p:nvSpPr>
          <p:spPr bwMode="auto">
            <a:xfrm flipV="1">
              <a:off x="5733" y="5532"/>
              <a:ext cx="320" cy="562"/>
            </a:xfrm>
            <a:prstGeom prst="line">
              <a:avLst/>
            </a:prstGeom>
            <a:noFill/>
            <a:ln w="9525">
              <a:solidFill>
                <a:srgbClr val="000000"/>
              </a:solidFill>
              <a:round/>
              <a:headEnd type="oval" w="med" len="med"/>
              <a:tailEnd/>
            </a:ln>
          </p:spPr>
          <p:txBody>
            <a:bodyPr/>
            <a:lstStyle/>
            <a:p>
              <a:endParaRPr lang="zh-CN" altLang="en-US"/>
            </a:p>
          </p:txBody>
        </p:sp>
        <p:sp>
          <p:nvSpPr>
            <p:cNvPr id="23640" name="Line 90"/>
            <p:cNvSpPr>
              <a:spLocks noChangeShapeType="1"/>
            </p:cNvSpPr>
            <p:nvPr/>
          </p:nvSpPr>
          <p:spPr bwMode="auto">
            <a:xfrm flipV="1">
              <a:off x="6053" y="4410"/>
              <a:ext cx="320" cy="1122"/>
            </a:xfrm>
            <a:prstGeom prst="line">
              <a:avLst/>
            </a:prstGeom>
            <a:noFill/>
            <a:ln w="9525">
              <a:solidFill>
                <a:srgbClr val="000000"/>
              </a:solidFill>
              <a:round/>
              <a:headEnd type="oval" w="med" len="med"/>
              <a:tailEnd/>
            </a:ln>
          </p:spPr>
          <p:txBody>
            <a:bodyPr/>
            <a:lstStyle/>
            <a:p>
              <a:endParaRPr lang="zh-CN" altLang="en-US"/>
            </a:p>
          </p:txBody>
        </p:sp>
        <p:sp>
          <p:nvSpPr>
            <p:cNvPr id="23641" name="Line 91"/>
            <p:cNvSpPr>
              <a:spLocks noChangeShapeType="1"/>
            </p:cNvSpPr>
            <p:nvPr/>
          </p:nvSpPr>
          <p:spPr bwMode="auto">
            <a:xfrm>
              <a:off x="4773" y="2164"/>
              <a:ext cx="1" cy="4351"/>
            </a:xfrm>
            <a:prstGeom prst="line">
              <a:avLst/>
            </a:prstGeom>
            <a:noFill/>
            <a:ln w="9525">
              <a:solidFill>
                <a:srgbClr val="000000"/>
              </a:solidFill>
              <a:prstDash val="dash"/>
              <a:round/>
              <a:headEnd/>
              <a:tailEnd/>
            </a:ln>
          </p:spPr>
          <p:txBody>
            <a:bodyPr/>
            <a:lstStyle/>
            <a:p>
              <a:endParaRPr lang="zh-CN" altLang="en-US"/>
            </a:p>
          </p:txBody>
        </p:sp>
        <p:sp>
          <p:nvSpPr>
            <p:cNvPr id="23642" name="Line 92"/>
            <p:cNvSpPr>
              <a:spLocks noChangeShapeType="1"/>
            </p:cNvSpPr>
            <p:nvPr/>
          </p:nvSpPr>
          <p:spPr bwMode="auto">
            <a:xfrm flipH="1">
              <a:off x="4773" y="1883"/>
              <a:ext cx="480" cy="280"/>
            </a:xfrm>
            <a:prstGeom prst="line">
              <a:avLst/>
            </a:prstGeom>
            <a:noFill/>
            <a:ln w="9525">
              <a:solidFill>
                <a:srgbClr val="000000"/>
              </a:solidFill>
              <a:round/>
              <a:headEnd/>
              <a:tailEnd type="triangle" w="med" len="med"/>
            </a:ln>
          </p:spPr>
          <p:txBody>
            <a:bodyPr/>
            <a:lstStyle/>
            <a:p>
              <a:endParaRPr lang="zh-CN" altLang="en-US"/>
            </a:p>
          </p:txBody>
        </p:sp>
        <p:sp>
          <p:nvSpPr>
            <p:cNvPr id="23643" name="Text Box 93"/>
            <p:cNvSpPr txBox="1">
              <a:spLocks noChangeArrowheads="1"/>
            </p:cNvSpPr>
            <p:nvPr/>
          </p:nvSpPr>
          <p:spPr bwMode="auto">
            <a:xfrm>
              <a:off x="2853" y="2164"/>
              <a:ext cx="1280" cy="421"/>
            </a:xfrm>
            <a:prstGeom prst="rect">
              <a:avLst/>
            </a:prstGeom>
            <a:noFill/>
            <a:ln w="9525">
              <a:noFill/>
              <a:miter lim="800000"/>
              <a:headEnd/>
              <a:tailEnd/>
            </a:ln>
          </p:spPr>
          <p:txBody>
            <a:bodyPr/>
            <a:lstStyle/>
            <a:p>
              <a:pPr algn="just"/>
              <a:r>
                <a:rPr lang="zh-CN" altLang="en-US" sz="900">
                  <a:latin typeface="Times New Roman" pitchFamily="18" charset="0"/>
                </a:rPr>
                <a:t>初始</a:t>
              </a:r>
              <a:r>
                <a:rPr lang="en-US" altLang="zh-CN" sz="900">
                  <a:latin typeface="Times New Roman" pitchFamily="18" charset="0"/>
                </a:rPr>
                <a:t>ssthresh</a:t>
              </a:r>
              <a:endParaRPr lang="en-US" altLang="zh-CN"/>
            </a:p>
          </p:txBody>
        </p:sp>
        <p:sp>
          <p:nvSpPr>
            <p:cNvPr id="23644" name="Line 94"/>
            <p:cNvSpPr>
              <a:spLocks noChangeShapeType="1"/>
            </p:cNvSpPr>
            <p:nvPr/>
          </p:nvSpPr>
          <p:spPr bwMode="auto">
            <a:xfrm flipV="1">
              <a:off x="6373" y="4270"/>
              <a:ext cx="320" cy="141"/>
            </a:xfrm>
            <a:prstGeom prst="line">
              <a:avLst/>
            </a:prstGeom>
            <a:noFill/>
            <a:ln w="9525">
              <a:solidFill>
                <a:srgbClr val="000000"/>
              </a:solidFill>
              <a:round/>
              <a:headEnd type="oval" w="med" len="med"/>
              <a:tailEnd/>
            </a:ln>
          </p:spPr>
          <p:txBody>
            <a:bodyPr/>
            <a:lstStyle/>
            <a:p>
              <a:endParaRPr lang="zh-CN" altLang="en-US"/>
            </a:p>
          </p:txBody>
        </p:sp>
        <p:sp>
          <p:nvSpPr>
            <p:cNvPr id="23645" name="Line 95"/>
            <p:cNvSpPr>
              <a:spLocks noChangeShapeType="1"/>
            </p:cNvSpPr>
            <p:nvPr/>
          </p:nvSpPr>
          <p:spPr bwMode="auto">
            <a:xfrm flipV="1">
              <a:off x="6693" y="4130"/>
              <a:ext cx="320" cy="140"/>
            </a:xfrm>
            <a:prstGeom prst="line">
              <a:avLst/>
            </a:prstGeom>
            <a:noFill/>
            <a:ln w="9525">
              <a:solidFill>
                <a:srgbClr val="000000"/>
              </a:solidFill>
              <a:round/>
              <a:headEnd type="oval" w="med" len="med"/>
              <a:tailEnd/>
            </a:ln>
          </p:spPr>
          <p:txBody>
            <a:bodyPr/>
            <a:lstStyle/>
            <a:p>
              <a:endParaRPr lang="zh-CN" altLang="en-US"/>
            </a:p>
          </p:txBody>
        </p:sp>
        <p:sp>
          <p:nvSpPr>
            <p:cNvPr id="23646" name="Line 96"/>
            <p:cNvSpPr>
              <a:spLocks noChangeShapeType="1"/>
            </p:cNvSpPr>
            <p:nvPr/>
          </p:nvSpPr>
          <p:spPr bwMode="auto">
            <a:xfrm flipV="1">
              <a:off x="7013" y="3989"/>
              <a:ext cx="320" cy="141"/>
            </a:xfrm>
            <a:prstGeom prst="line">
              <a:avLst/>
            </a:prstGeom>
            <a:noFill/>
            <a:ln w="9525">
              <a:solidFill>
                <a:srgbClr val="000000"/>
              </a:solidFill>
              <a:round/>
              <a:headEnd type="oval" w="med" len="med"/>
              <a:tailEnd/>
            </a:ln>
          </p:spPr>
          <p:txBody>
            <a:bodyPr/>
            <a:lstStyle/>
            <a:p>
              <a:endParaRPr lang="zh-CN" altLang="en-US"/>
            </a:p>
          </p:txBody>
        </p:sp>
        <p:sp>
          <p:nvSpPr>
            <p:cNvPr id="23647" name="Line 97"/>
            <p:cNvSpPr>
              <a:spLocks noChangeShapeType="1"/>
            </p:cNvSpPr>
            <p:nvPr/>
          </p:nvSpPr>
          <p:spPr bwMode="auto">
            <a:xfrm flipV="1">
              <a:off x="7333" y="3849"/>
              <a:ext cx="320" cy="140"/>
            </a:xfrm>
            <a:prstGeom prst="line">
              <a:avLst/>
            </a:prstGeom>
            <a:noFill/>
            <a:ln w="9525">
              <a:solidFill>
                <a:srgbClr val="000000"/>
              </a:solidFill>
              <a:round/>
              <a:headEnd type="oval" w="med" len="med"/>
              <a:tailEnd/>
            </a:ln>
          </p:spPr>
          <p:txBody>
            <a:bodyPr/>
            <a:lstStyle/>
            <a:p>
              <a:endParaRPr lang="zh-CN" altLang="en-US"/>
            </a:p>
          </p:txBody>
        </p:sp>
        <p:sp>
          <p:nvSpPr>
            <p:cNvPr id="23648" name="Line 98"/>
            <p:cNvSpPr>
              <a:spLocks noChangeShapeType="1"/>
            </p:cNvSpPr>
            <p:nvPr/>
          </p:nvSpPr>
          <p:spPr bwMode="auto">
            <a:xfrm flipV="1">
              <a:off x="7653" y="3709"/>
              <a:ext cx="320" cy="140"/>
            </a:xfrm>
            <a:prstGeom prst="line">
              <a:avLst/>
            </a:prstGeom>
            <a:noFill/>
            <a:ln w="9525">
              <a:solidFill>
                <a:srgbClr val="000000"/>
              </a:solidFill>
              <a:round/>
              <a:headEnd type="oval" w="med" len="med"/>
              <a:tailEnd type="oval" w="med" len="med"/>
            </a:ln>
          </p:spPr>
          <p:txBody>
            <a:bodyPr/>
            <a:lstStyle/>
            <a:p>
              <a:endParaRPr lang="zh-CN" altLang="en-US"/>
            </a:p>
          </p:txBody>
        </p:sp>
        <p:sp>
          <p:nvSpPr>
            <p:cNvPr id="23649" name="Text Box 99"/>
            <p:cNvSpPr txBox="1">
              <a:spLocks noChangeArrowheads="1"/>
            </p:cNvSpPr>
            <p:nvPr/>
          </p:nvSpPr>
          <p:spPr bwMode="auto">
            <a:xfrm>
              <a:off x="7013" y="4130"/>
              <a:ext cx="1600" cy="421"/>
            </a:xfrm>
            <a:prstGeom prst="rect">
              <a:avLst/>
            </a:prstGeom>
            <a:noFill/>
            <a:ln w="9525">
              <a:noFill/>
              <a:miter lim="800000"/>
              <a:headEnd/>
              <a:tailEnd/>
            </a:ln>
          </p:spPr>
          <p:txBody>
            <a:bodyPr/>
            <a:lstStyle/>
            <a:p>
              <a:pPr algn="just"/>
              <a:r>
                <a:rPr lang="zh-CN" altLang="en-US" sz="900">
                  <a:latin typeface="Times New Roman" pitchFamily="18" charset="0"/>
                </a:rPr>
                <a:t>超时后</a:t>
              </a:r>
              <a:r>
                <a:rPr lang="en-US" altLang="zh-CN" sz="900">
                  <a:latin typeface="Times New Roman" pitchFamily="18" charset="0"/>
                </a:rPr>
                <a:t>ssthresh</a:t>
              </a:r>
              <a:endParaRPr lang="en-US" altLang="zh-CN"/>
            </a:p>
          </p:txBody>
        </p:sp>
        <p:sp>
          <p:nvSpPr>
            <p:cNvPr id="23650" name="Text Box 100"/>
            <p:cNvSpPr txBox="1">
              <a:spLocks noChangeArrowheads="1"/>
            </p:cNvSpPr>
            <p:nvPr/>
          </p:nvSpPr>
          <p:spPr bwMode="auto">
            <a:xfrm>
              <a:off x="6693" y="6936"/>
              <a:ext cx="1760" cy="421"/>
            </a:xfrm>
            <a:prstGeom prst="rect">
              <a:avLst/>
            </a:prstGeom>
            <a:noFill/>
            <a:ln w="9525">
              <a:noFill/>
              <a:miter lim="800000"/>
              <a:headEnd/>
              <a:tailEnd/>
            </a:ln>
          </p:spPr>
          <p:txBody>
            <a:bodyPr/>
            <a:lstStyle/>
            <a:p>
              <a:pPr algn="just"/>
              <a:r>
                <a:rPr lang="zh-CN" altLang="en-US" sz="900">
                  <a:latin typeface="Times New Roman" pitchFamily="18" charset="0"/>
                </a:rPr>
                <a:t>传输序号</a:t>
              </a:r>
              <a:endParaRPr lang="zh-CN" altLang="en-US"/>
            </a:p>
          </p:txBody>
        </p:sp>
        <p:sp>
          <p:nvSpPr>
            <p:cNvPr id="23651" name="Text Box 101"/>
            <p:cNvSpPr txBox="1">
              <a:spLocks noChangeArrowheads="1"/>
            </p:cNvSpPr>
            <p:nvPr/>
          </p:nvSpPr>
          <p:spPr bwMode="auto">
            <a:xfrm>
              <a:off x="2111" y="1090"/>
              <a:ext cx="6240" cy="421"/>
            </a:xfrm>
            <a:prstGeom prst="rect">
              <a:avLst/>
            </a:prstGeom>
            <a:noFill/>
            <a:ln w="9525">
              <a:noFill/>
              <a:miter lim="800000"/>
              <a:headEnd/>
              <a:tailEnd/>
            </a:ln>
          </p:spPr>
          <p:txBody>
            <a:bodyPr/>
            <a:lstStyle/>
            <a:p>
              <a:pPr algn="ctr"/>
              <a:r>
                <a:rPr lang="en-US" altLang="zh-CN" sz="2400" b="1" dirty="0" smtClean="0">
                  <a:solidFill>
                    <a:srgbClr val="C00000"/>
                  </a:solidFill>
                  <a:latin typeface="Times New Roman" pitchFamily="18" charset="0"/>
                </a:rPr>
                <a:t> </a:t>
              </a:r>
              <a:r>
                <a:rPr lang="zh-CN" altLang="en-US" sz="2400" b="1" dirty="0">
                  <a:solidFill>
                    <a:srgbClr val="C00000"/>
                  </a:solidFill>
                  <a:latin typeface="Times New Roman" pitchFamily="18" charset="0"/>
                </a:rPr>
                <a:t>慢启动和拥塞避免的工作过程</a:t>
              </a:r>
              <a:endParaRPr lang="zh-CN" altLang="en-US" sz="2400" b="1" dirty="0">
                <a:solidFill>
                  <a:srgbClr val="C00000"/>
                </a:solidFill>
              </a:endParaRPr>
            </a:p>
          </p:txBody>
        </p:sp>
        <p:sp>
          <p:nvSpPr>
            <p:cNvPr id="23652" name="Text Box 102"/>
            <p:cNvSpPr txBox="1">
              <a:spLocks noChangeArrowheads="1"/>
            </p:cNvSpPr>
            <p:nvPr/>
          </p:nvSpPr>
          <p:spPr bwMode="auto">
            <a:xfrm>
              <a:off x="5253" y="1602"/>
              <a:ext cx="640" cy="422"/>
            </a:xfrm>
            <a:prstGeom prst="rect">
              <a:avLst/>
            </a:prstGeom>
            <a:noFill/>
            <a:ln w="9525">
              <a:noFill/>
              <a:miter lim="800000"/>
              <a:headEnd/>
              <a:tailEnd/>
            </a:ln>
          </p:spPr>
          <p:txBody>
            <a:bodyPr/>
            <a:lstStyle/>
            <a:p>
              <a:pPr algn="just"/>
              <a:r>
                <a:rPr lang="zh-CN" altLang="en-US" sz="900">
                  <a:latin typeface="Times New Roman" pitchFamily="18" charset="0"/>
                </a:rPr>
                <a:t>超时</a:t>
              </a:r>
              <a:endParaRPr lang="zh-CN" altLang="en-US"/>
            </a:p>
          </p:txBody>
        </p:sp>
        <p:sp>
          <p:nvSpPr>
            <p:cNvPr id="23653" name="Line 103"/>
            <p:cNvSpPr>
              <a:spLocks noChangeShapeType="1"/>
            </p:cNvSpPr>
            <p:nvPr/>
          </p:nvSpPr>
          <p:spPr bwMode="auto">
            <a:xfrm flipV="1">
              <a:off x="4453" y="2164"/>
              <a:ext cx="320" cy="140"/>
            </a:xfrm>
            <a:prstGeom prst="line">
              <a:avLst/>
            </a:prstGeom>
            <a:noFill/>
            <a:ln w="9525">
              <a:solidFill>
                <a:srgbClr val="000000"/>
              </a:solidFill>
              <a:round/>
              <a:headEnd type="oval" w="med" len="med"/>
              <a:tailEnd/>
            </a:ln>
          </p:spPr>
          <p:txBody>
            <a:bodyPr/>
            <a:lstStyle/>
            <a:p>
              <a:endParaRPr lang="zh-CN" altLang="en-US"/>
            </a:p>
          </p:txBody>
        </p:sp>
      </p:grpSp>
      <p:pic>
        <p:nvPicPr>
          <p:cNvPr id="102" name="Picture 4" descr="http://t1.baidu.com/it/u=4224630567,3636551719&amp;fm=21&amp;gp=0.jpg"/>
          <p:cNvPicPr>
            <a:picLocks noChangeAspect="1" noChangeArrowheads="1"/>
          </p:cNvPicPr>
          <p:nvPr/>
        </p:nvPicPr>
        <p:blipFill>
          <a:blip r:embed="rId2" cstate="print"/>
          <a:srcRect/>
          <a:stretch>
            <a:fillRect/>
          </a:stretch>
        </p:blipFill>
        <p:spPr bwMode="auto">
          <a:xfrm>
            <a:off x="0" y="0"/>
            <a:ext cx="1907704" cy="408794"/>
          </a:xfrm>
          <a:prstGeom prst="rect">
            <a:avLst/>
          </a:prstGeom>
          <a:noFill/>
        </p:spPr>
      </p:pic>
      <p:grpSp>
        <p:nvGrpSpPr>
          <p:cNvPr id="103" name="组合 14"/>
          <p:cNvGrpSpPr/>
          <p:nvPr/>
        </p:nvGrpSpPr>
        <p:grpSpPr>
          <a:xfrm>
            <a:off x="4874346" y="0"/>
            <a:ext cx="4269654" cy="430887"/>
            <a:chOff x="4874346" y="0"/>
            <a:chExt cx="4269654" cy="430887"/>
          </a:xfrm>
        </p:grpSpPr>
        <p:sp>
          <p:nvSpPr>
            <p:cNvPr id="104" name="TextBox 103"/>
            <p:cNvSpPr txBox="1"/>
            <p:nvPr/>
          </p:nvSpPr>
          <p:spPr>
            <a:xfrm>
              <a:off x="4874346" y="0"/>
              <a:ext cx="4269654" cy="430887"/>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0" scaled="1"/>
              <a:tileRect/>
            </a:gradFill>
            <a:effectLst>
              <a:innerShdw blurRad="63500" dist="50800" dir="5400000">
                <a:prstClr val="black">
                  <a:alpha val="50000"/>
                </a:prstClr>
              </a:innerShdw>
              <a:softEdge rad="127000"/>
            </a:effectLst>
          </p:spPr>
          <p:style>
            <a:lnRef idx="0">
              <a:scrgbClr r="0" g="0" b="0"/>
            </a:lnRef>
            <a:fillRef idx="1001">
              <a:schemeClr val="lt2"/>
            </a:fillRef>
            <a:effectRef idx="0">
              <a:scrgbClr r="0" g="0" b="0"/>
            </a:effectRef>
            <a:fontRef idx="major"/>
          </p:style>
          <p:txBody>
            <a:bodyPr wrap="square" rtlCol="0">
              <a:spAutoFit/>
            </a:bodyPr>
            <a:lstStyle/>
            <a:p>
              <a:pPr algn="r"/>
              <a:r>
                <a:rPr lang="en-US" altLang="zh-CN" sz="1100" b="1" dirty="0" smtClean="0">
                  <a:solidFill>
                    <a:schemeClr val="tx2">
                      <a:lumMod val="60000"/>
                      <a:lumOff val="40000"/>
                    </a:schemeClr>
                  </a:solidFill>
                </a:rPr>
                <a:t>College of Computer Science and Technology</a:t>
              </a:r>
            </a:p>
            <a:p>
              <a:pPr algn="r"/>
              <a:r>
                <a:rPr lang="zh-CN" altLang="en-US" sz="1100" b="1" dirty="0" smtClean="0">
                  <a:solidFill>
                    <a:schemeClr val="tx2">
                      <a:lumMod val="60000"/>
                      <a:lumOff val="40000"/>
                    </a:schemeClr>
                  </a:solidFill>
                </a:rPr>
                <a:t>                                    计算机科学</a:t>
              </a:r>
              <a:r>
                <a:rPr lang="zh-CN" altLang="en-US" sz="1100" b="1" dirty="0">
                  <a:solidFill>
                    <a:schemeClr val="tx2">
                      <a:lumMod val="60000"/>
                      <a:lumOff val="40000"/>
                    </a:schemeClr>
                  </a:solidFill>
                </a:rPr>
                <a:t>与</a:t>
              </a:r>
              <a:r>
                <a:rPr lang="zh-CN" altLang="en-US" sz="1100" b="1" dirty="0" smtClean="0">
                  <a:solidFill>
                    <a:schemeClr val="tx2">
                      <a:lumMod val="60000"/>
                      <a:lumOff val="40000"/>
                    </a:schemeClr>
                  </a:solidFill>
                </a:rPr>
                <a:t>技术学院</a:t>
              </a:r>
              <a:endParaRPr lang="zh-CN" altLang="en-US" sz="1100" b="1" dirty="0">
                <a:solidFill>
                  <a:schemeClr val="tx2">
                    <a:lumMod val="60000"/>
                    <a:lumOff val="40000"/>
                  </a:schemeClr>
                </a:solidFill>
              </a:endParaRPr>
            </a:p>
          </p:txBody>
        </p:sp>
        <p:cxnSp>
          <p:nvCxnSpPr>
            <p:cNvPr id="105" name="直接连接符 7"/>
            <p:cNvCxnSpPr/>
            <p:nvPr/>
          </p:nvCxnSpPr>
          <p:spPr>
            <a:xfrm>
              <a:off x="6588224" y="332656"/>
              <a:ext cx="1008112"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108"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zh-CN" altLang="en-US" sz="1400" b="1" dirty="0"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sp>
        <p:nvSpPr>
          <p:cNvPr id="109" name="灯片编号占位符 4"/>
          <p:cNvSpPr txBox="1">
            <a:spLocks/>
          </p:cNvSpPr>
          <p:nvPr/>
        </p:nvSpPr>
        <p:spPr>
          <a:xfrm>
            <a:off x="6804248"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D339703-453D-4507-B371-656EE53F18C4}" type="slidenum">
              <a:rPr kumimoji="0" lang="zh-CN" altLang="en-US" sz="1200" b="0" i="0" u="none" strike="noStrike" kern="1200" cap="none" spc="0" normalizeH="0" baseline="0" noProof="0" smtClean="0">
                <a:ln>
                  <a:noFill/>
                </a:ln>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0" lang="zh-CN" altLang="en-US" sz="1200" b="0" i="0" u="none" strike="noStrike" kern="1200" cap="none" spc="0" normalizeH="0" baseline="0" noProof="0" dirty="0">
              <a:ln>
                <a:noFill/>
              </a:ln>
              <a:effectLst/>
              <a:uLnTx/>
              <a:uFillTx/>
              <a:latin typeface="+mn-lt"/>
              <a:ea typeface="+mn-ea"/>
              <a:cs typeface="+mn-cs"/>
            </a:endParaRPr>
          </a:p>
        </p:txBody>
      </p:sp>
    </p:spTree>
  </p:cSld>
  <p:clrMapOvr>
    <a:masterClrMapping/>
  </p:clrMapOvr>
  <p:transition>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ntr" presetSubtype="16"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amond(i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noRot="1" noChangeArrowheads="1"/>
          </p:cNvSpPr>
          <p:nvPr/>
        </p:nvSpPr>
        <p:spPr>
          <a:xfrm>
            <a:off x="611188" y="1340768"/>
            <a:ext cx="8153400" cy="4896543"/>
          </a:xfrm>
          <a:prstGeom prst="rect">
            <a:avLst/>
          </a:prstGeom>
        </p:spPr>
        <p:txBody>
          <a:bodyPr vert="horz" lIns="91440" tIns="45720" rIns="91440" bIns="45720" rtlCol="0">
            <a:normAutofit lnSpcReduction="10000"/>
          </a:bodyPr>
          <a:lstStyle/>
          <a:p>
            <a:pPr marL="342900" lvl="0" indent="-342900">
              <a:lnSpc>
                <a:spcPct val="90000"/>
              </a:lnSpc>
              <a:spcBef>
                <a:spcPct val="20000"/>
              </a:spcBef>
            </a:pPr>
            <a:r>
              <a:rPr lang="zh-CN" altLang="en-US" sz="2800" b="1" dirty="0" smtClean="0">
                <a:solidFill>
                  <a:srgbClr val="C00000"/>
                </a:solidFill>
                <a:latin typeface="仿宋_GB2312"/>
                <a:ea typeface="仿宋_GB2312"/>
              </a:rPr>
              <a:t>③</a:t>
            </a:r>
            <a:r>
              <a:rPr lang="zh-CN" altLang="en-US" sz="2800" b="1" dirty="0" smtClean="0">
                <a:solidFill>
                  <a:srgbClr val="C00000"/>
                </a:solidFill>
                <a:latin typeface="楷体_GB2312" pitchFamily="49" charset="-122"/>
                <a:ea typeface="楷体_GB2312" pitchFamily="49" charset="-122"/>
              </a:rPr>
              <a:t>快速重传</a:t>
            </a:r>
            <a:r>
              <a:rPr lang="en-US" altLang="zh-CN" sz="2800" b="1" dirty="0" smtClean="0">
                <a:solidFill>
                  <a:srgbClr val="C00000"/>
                </a:solidFill>
                <a:latin typeface="楷体_GB2312" pitchFamily="49" charset="-122"/>
                <a:ea typeface="楷体_GB2312" pitchFamily="49" charset="-122"/>
              </a:rPr>
              <a:t>/</a:t>
            </a:r>
            <a:r>
              <a:rPr lang="zh-CN" altLang="en-US" sz="2800" b="1" dirty="0" smtClean="0">
                <a:solidFill>
                  <a:srgbClr val="C00000"/>
                </a:solidFill>
                <a:latin typeface="楷体_GB2312" pitchFamily="49" charset="-122"/>
                <a:ea typeface="楷体_GB2312" pitchFamily="49" charset="-122"/>
              </a:rPr>
              <a:t>快速恢复</a:t>
            </a:r>
            <a:endParaRPr kumimoji="0" lang="en-US" altLang="zh-CN" sz="2800" b="1" i="0" u="none" strike="noStrike" kern="1200" cap="none" spc="0" normalizeH="0" baseline="0" noProof="0" dirty="0" smtClean="0">
              <a:ln>
                <a:noFill/>
              </a:ln>
              <a:solidFill>
                <a:srgbClr val="C00000"/>
              </a:solidFill>
              <a:effectLst/>
              <a:uLnTx/>
              <a:uFillTx/>
              <a:latin typeface="+mn-lt"/>
              <a:ea typeface="+mn-ea"/>
              <a:cs typeface="+mn-cs"/>
            </a:endParaRPr>
          </a:p>
          <a:p>
            <a:pPr marL="342900" marR="0" lvl="0" indent="-342900" algn="l" defTabSz="914400" rtl="0" eaLnBrk="1" fontAlgn="auto" latinLnBrk="0" hangingPunct="1">
              <a:lnSpc>
                <a:spcPct val="90000"/>
              </a:lnSpc>
              <a:spcBef>
                <a:spcPct val="20000"/>
              </a:spcBef>
              <a:spcAft>
                <a:spcPts val="0"/>
              </a:spcAft>
              <a:buClrTx/>
              <a:buSzTx/>
              <a:tabLst/>
              <a:defRPr/>
            </a:pPr>
            <a:r>
              <a:rPr kumimoji="0" lang="zh-CN" altLang="en-US" sz="2400" b="1" i="0" u="none" strike="noStrike" kern="1200" cap="none" spc="0" normalizeH="0" baseline="0" noProof="0" dirty="0" smtClean="0">
                <a:ln>
                  <a:noFill/>
                </a:ln>
                <a:solidFill>
                  <a:schemeClr val="tx1"/>
                </a:solidFill>
                <a:effectLst/>
                <a:uLnTx/>
                <a:uFillTx/>
                <a:latin typeface="+mn-lt"/>
                <a:ea typeface="+mn-ea"/>
                <a:cs typeface="+mn-cs"/>
              </a:rPr>
              <a:t>    </a:t>
            </a:r>
            <a:endParaRPr kumimoji="0" lang="en-US" altLang="zh-CN" sz="2400" b="1"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90000"/>
              </a:lnSpc>
              <a:spcBef>
                <a:spcPct val="20000"/>
              </a:spcBef>
              <a:spcAft>
                <a:spcPts val="0"/>
              </a:spcAft>
              <a:buClrTx/>
              <a:buSzTx/>
              <a:tabLst/>
              <a:defRPr/>
            </a:pPr>
            <a:r>
              <a:rPr kumimoji="0" lang="zh-CN" altLang="en-US" sz="2400" b="1" i="0" u="none" strike="noStrike" kern="1200" cap="none" spc="0" normalizeH="0" baseline="0" noProof="0" dirty="0" smtClean="0">
                <a:ln>
                  <a:noFill/>
                </a:ln>
                <a:solidFill>
                  <a:schemeClr val="tx1"/>
                </a:solidFill>
                <a:effectLst/>
                <a:uLnTx/>
                <a:uFillTx/>
                <a:latin typeface="+mn-lt"/>
                <a:ea typeface="+mn-ea"/>
                <a:cs typeface="+mn-cs"/>
              </a:rPr>
              <a:t>快速重传和快速恢复算法常按如下方式一起实现：</a:t>
            </a:r>
          </a:p>
          <a:p>
            <a:pPr marL="342900" marR="0" lvl="0" indent="-342900" algn="l" defTabSz="914400" rtl="0" eaLnBrk="1" fontAlgn="auto" latinLnBrk="0" hangingPunct="1">
              <a:lnSpc>
                <a:spcPct val="90000"/>
              </a:lnSpc>
              <a:spcBef>
                <a:spcPct val="20000"/>
              </a:spcBef>
              <a:spcAft>
                <a:spcPts val="0"/>
              </a:spcAft>
              <a:buClrTx/>
              <a:buSzTx/>
              <a:buFont typeface="Wingdings" pitchFamily="2" charset="2"/>
              <a:buNone/>
              <a:tabLst/>
              <a:defRPr/>
            </a:pPr>
            <a:r>
              <a:rPr kumimoji="0" lang="zh-CN" altLang="en-US" sz="2400" b="1" i="0" u="none" strike="noStrike" kern="1200" cap="none" spc="0" normalizeH="0" baseline="0" noProof="0" dirty="0" smtClean="0">
                <a:ln>
                  <a:noFill/>
                </a:ln>
                <a:solidFill>
                  <a:schemeClr val="tx1"/>
                </a:solidFill>
                <a:effectLst/>
                <a:uLnTx/>
                <a:uFillTx/>
                <a:latin typeface="+mn-lt"/>
                <a:ea typeface="+mn-ea"/>
                <a:cs typeface="+mn-cs"/>
              </a:rPr>
              <a:t>（</a:t>
            </a:r>
            <a:r>
              <a:rPr kumimoji="0" lang="en-US" altLang="zh-CN" sz="2400" b="1" i="0" u="none" strike="noStrike" kern="1200" cap="none" spc="0" normalizeH="0" baseline="0" noProof="0" dirty="0" smtClean="0">
                <a:ln>
                  <a:noFill/>
                </a:ln>
                <a:solidFill>
                  <a:schemeClr val="tx1"/>
                </a:solidFill>
                <a:effectLst/>
                <a:uLnTx/>
                <a:uFillTx/>
                <a:latin typeface="+mn-lt"/>
                <a:ea typeface="+mn-ea"/>
                <a:cs typeface="+mn-cs"/>
              </a:rPr>
              <a:t>1</a:t>
            </a:r>
            <a:r>
              <a:rPr kumimoji="0" lang="zh-CN" altLang="en-US" sz="2400" b="1" i="0" u="none" strike="noStrike" kern="1200" cap="none" spc="0" normalizeH="0" baseline="0" noProof="0" dirty="0" smtClean="0">
                <a:ln>
                  <a:noFill/>
                </a:ln>
                <a:solidFill>
                  <a:schemeClr val="tx1"/>
                </a:solidFill>
                <a:effectLst/>
                <a:uLnTx/>
                <a:uFillTx/>
                <a:latin typeface="+mn-lt"/>
                <a:ea typeface="+mn-ea"/>
                <a:cs typeface="+mn-cs"/>
              </a:rPr>
              <a:t>）当第三个重复</a:t>
            </a:r>
            <a:r>
              <a:rPr kumimoji="0" lang="en-US" altLang="zh-CN" sz="2400" b="1" i="0" u="none" strike="noStrike" kern="1200" cap="none" spc="0" normalizeH="0" baseline="0" noProof="0" dirty="0" smtClean="0">
                <a:ln>
                  <a:noFill/>
                </a:ln>
                <a:solidFill>
                  <a:schemeClr val="tx1"/>
                </a:solidFill>
                <a:effectLst/>
                <a:uLnTx/>
                <a:uFillTx/>
                <a:latin typeface="+mn-lt"/>
                <a:ea typeface="+mn-ea"/>
                <a:cs typeface="+mn-cs"/>
              </a:rPr>
              <a:t>ACK</a:t>
            </a:r>
            <a:r>
              <a:rPr kumimoji="0" lang="zh-CN" altLang="en-US" sz="2400" b="1" i="0" u="none" strike="noStrike" kern="1200" cap="none" spc="0" normalizeH="0" baseline="0" noProof="0" dirty="0" smtClean="0">
                <a:ln>
                  <a:noFill/>
                </a:ln>
                <a:solidFill>
                  <a:schemeClr val="tx1"/>
                </a:solidFill>
                <a:effectLst/>
                <a:uLnTx/>
                <a:uFillTx/>
                <a:latin typeface="+mn-lt"/>
                <a:ea typeface="+mn-ea"/>
                <a:cs typeface="+mn-cs"/>
              </a:rPr>
              <a:t>收到时，设置</a:t>
            </a:r>
            <a:r>
              <a:rPr kumimoji="0" lang="en-US" altLang="zh-CN" sz="2400" b="1" i="0" u="none" strike="noStrike" kern="1200" cap="none" spc="0" normalizeH="0" baseline="0" noProof="0" dirty="0" err="1" smtClean="0">
                <a:ln>
                  <a:noFill/>
                </a:ln>
                <a:solidFill>
                  <a:schemeClr val="tx1"/>
                </a:solidFill>
                <a:effectLst/>
                <a:uLnTx/>
                <a:uFillTx/>
                <a:latin typeface="+mn-lt"/>
                <a:ea typeface="+mn-ea"/>
                <a:cs typeface="+mn-cs"/>
              </a:rPr>
              <a:t>ssthresh</a:t>
            </a:r>
            <a:r>
              <a:rPr kumimoji="0" lang="en-US" altLang="zh-CN" sz="2400" b="1" i="0" u="none" strike="noStrike" kern="1200" cap="none" spc="0" normalizeH="0" baseline="0" noProof="0" dirty="0" smtClean="0">
                <a:ln>
                  <a:noFill/>
                </a:ln>
                <a:solidFill>
                  <a:schemeClr val="tx1"/>
                </a:solidFill>
                <a:effectLst/>
                <a:uLnTx/>
                <a:uFillTx/>
                <a:latin typeface="+mn-lt"/>
                <a:ea typeface="+mn-ea"/>
                <a:cs typeface="+mn-cs"/>
              </a:rPr>
              <a:t>=</a:t>
            </a:r>
            <a:r>
              <a:rPr kumimoji="0" lang="en-US" altLang="zh-CN" sz="2400" b="1" i="0" u="none" strike="noStrike" kern="1200" cap="none" spc="0" normalizeH="0" baseline="0" noProof="0" dirty="0" err="1" smtClean="0">
                <a:ln>
                  <a:noFill/>
                </a:ln>
                <a:solidFill>
                  <a:schemeClr val="tx1"/>
                </a:solidFill>
                <a:effectLst/>
                <a:uLnTx/>
                <a:uFillTx/>
                <a:latin typeface="+mn-lt"/>
                <a:ea typeface="+mn-ea"/>
                <a:cs typeface="+mn-cs"/>
              </a:rPr>
              <a:t>cwnd</a:t>
            </a:r>
            <a:r>
              <a:rPr kumimoji="0" lang="en-US" altLang="zh-CN" sz="2400" b="1" i="0" u="none" strike="noStrike" kern="1200" cap="none" spc="0" normalizeH="0" baseline="0" noProof="0" dirty="0" smtClean="0">
                <a:ln>
                  <a:noFill/>
                </a:ln>
                <a:solidFill>
                  <a:schemeClr val="tx1"/>
                </a:solidFill>
                <a:effectLst/>
                <a:uLnTx/>
                <a:uFillTx/>
                <a:latin typeface="+mn-lt"/>
                <a:ea typeface="+mn-ea"/>
                <a:cs typeface="+mn-cs"/>
              </a:rPr>
              <a:t>/2</a:t>
            </a:r>
            <a:r>
              <a:rPr kumimoji="0" lang="zh-CN" altLang="en-US" sz="2400" b="1" i="0" u="none" strike="noStrike" kern="1200" cap="none" spc="0" normalizeH="0" baseline="0" noProof="0" dirty="0" smtClean="0">
                <a:ln>
                  <a:noFill/>
                </a:ln>
                <a:solidFill>
                  <a:schemeClr val="tx1"/>
                </a:solidFill>
                <a:effectLst/>
                <a:uLnTx/>
                <a:uFillTx/>
                <a:latin typeface="+mn-lt"/>
                <a:ea typeface="+mn-ea"/>
                <a:cs typeface="+mn-cs"/>
              </a:rPr>
              <a:t>。</a:t>
            </a:r>
          </a:p>
          <a:p>
            <a:pPr marL="342900" marR="0" lvl="0" indent="-342900" algn="l" defTabSz="914400" rtl="0" eaLnBrk="1" fontAlgn="auto" latinLnBrk="0" hangingPunct="1">
              <a:lnSpc>
                <a:spcPct val="90000"/>
              </a:lnSpc>
              <a:spcBef>
                <a:spcPct val="20000"/>
              </a:spcBef>
              <a:spcAft>
                <a:spcPts val="0"/>
              </a:spcAft>
              <a:buClrTx/>
              <a:buSzTx/>
              <a:buFont typeface="Wingdings" pitchFamily="2" charset="2"/>
              <a:buNone/>
              <a:tabLst/>
              <a:defRPr/>
            </a:pPr>
            <a:r>
              <a:rPr kumimoji="0" lang="zh-CN" altLang="en-US" sz="2400" b="1" i="0" u="none" strike="noStrike" kern="1200" cap="none" spc="0" normalizeH="0" baseline="0" noProof="0" dirty="0" smtClean="0">
                <a:ln>
                  <a:noFill/>
                </a:ln>
                <a:solidFill>
                  <a:schemeClr val="tx1"/>
                </a:solidFill>
                <a:effectLst/>
                <a:uLnTx/>
                <a:uFillTx/>
                <a:latin typeface="+mn-lt"/>
                <a:ea typeface="+mn-ea"/>
                <a:cs typeface="+mn-cs"/>
              </a:rPr>
              <a:t>（</a:t>
            </a:r>
            <a:r>
              <a:rPr kumimoji="0" lang="en-US" altLang="zh-CN" sz="2400" b="1" i="0" u="none" strike="noStrike" kern="1200" cap="none" spc="0" normalizeH="0" baseline="0" noProof="0" dirty="0" smtClean="0">
                <a:ln>
                  <a:noFill/>
                </a:ln>
                <a:solidFill>
                  <a:schemeClr val="tx1"/>
                </a:solidFill>
                <a:effectLst/>
                <a:uLnTx/>
                <a:uFillTx/>
                <a:latin typeface="+mn-lt"/>
                <a:ea typeface="+mn-ea"/>
                <a:cs typeface="+mn-cs"/>
              </a:rPr>
              <a:t>2</a:t>
            </a:r>
            <a:r>
              <a:rPr kumimoji="0" lang="zh-CN" altLang="en-US" sz="2400" b="1" i="0" u="none" strike="noStrike" kern="1200" cap="none" spc="0" normalizeH="0" baseline="0" noProof="0" dirty="0" smtClean="0">
                <a:ln>
                  <a:noFill/>
                </a:ln>
                <a:solidFill>
                  <a:schemeClr val="tx1"/>
                </a:solidFill>
                <a:effectLst/>
                <a:uLnTx/>
                <a:uFillTx/>
                <a:latin typeface="+mn-lt"/>
                <a:ea typeface="+mn-ea"/>
                <a:cs typeface="+mn-cs"/>
              </a:rPr>
              <a:t>）重传丢失的数据段并设置</a:t>
            </a:r>
            <a:r>
              <a:rPr kumimoji="0" lang="en-US" altLang="zh-CN" sz="2400" b="1" i="0" u="none" strike="noStrike" kern="1200" cap="none" spc="0" normalizeH="0" baseline="0" noProof="0" dirty="0" err="1" smtClean="0">
                <a:ln>
                  <a:noFill/>
                </a:ln>
                <a:solidFill>
                  <a:schemeClr val="tx1"/>
                </a:solidFill>
                <a:effectLst/>
                <a:uLnTx/>
                <a:uFillTx/>
                <a:latin typeface="+mn-lt"/>
                <a:ea typeface="+mn-ea"/>
                <a:cs typeface="+mn-cs"/>
              </a:rPr>
              <a:t>cwnd</a:t>
            </a:r>
            <a:r>
              <a:rPr kumimoji="0" lang="en-US" altLang="zh-CN" sz="2400" b="1" i="0" u="none" strike="noStrike" kern="1200" cap="none" spc="0" normalizeH="0" baseline="0" noProof="0" dirty="0" smtClean="0">
                <a:ln>
                  <a:noFill/>
                </a:ln>
                <a:solidFill>
                  <a:schemeClr val="tx1"/>
                </a:solidFill>
                <a:effectLst/>
                <a:uLnTx/>
                <a:uFillTx/>
                <a:latin typeface="+mn-lt"/>
                <a:ea typeface="+mn-ea"/>
                <a:cs typeface="+mn-cs"/>
              </a:rPr>
              <a:t>=ssthresh+3*SMSS</a:t>
            </a:r>
            <a:r>
              <a:rPr kumimoji="0" lang="zh-CN" altLang="en-US" sz="2400" b="1" i="0" u="none" strike="noStrike" kern="1200" cap="none" spc="0" normalizeH="0" baseline="0" noProof="0" dirty="0" smtClean="0">
                <a:ln>
                  <a:noFill/>
                </a:ln>
                <a:solidFill>
                  <a:schemeClr val="tx1"/>
                </a:solidFill>
                <a:effectLst/>
                <a:uLnTx/>
                <a:uFillTx/>
                <a:latin typeface="+mn-lt"/>
                <a:ea typeface="+mn-ea"/>
                <a:cs typeface="+mn-cs"/>
              </a:rPr>
              <a:t>。这将人为地按已经离开网络的报文段数目和接收端缓冲数据量来扩充拥塞窗口。</a:t>
            </a:r>
          </a:p>
          <a:p>
            <a:pPr marL="342900" marR="0" lvl="0" indent="-342900" algn="l" defTabSz="914400" rtl="0" eaLnBrk="1" fontAlgn="auto" latinLnBrk="0" hangingPunct="1">
              <a:lnSpc>
                <a:spcPct val="90000"/>
              </a:lnSpc>
              <a:spcBef>
                <a:spcPct val="20000"/>
              </a:spcBef>
              <a:spcAft>
                <a:spcPts val="0"/>
              </a:spcAft>
              <a:buClrTx/>
              <a:buSzTx/>
              <a:buFont typeface="Wingdings" pitchFamily="2" charset="2"/>
              <a:buNone/>
              <a:tabLst/>
              <a:defRPr/>
            </a:pPr>
            <a:r>
              <a:rPr kumimoji="0" lang="zh-CN" altLang="en-US" sz="2400" b="1" i="0" u="none" strike="noStrike" kern="1200" cap="none" spc="0" normalizeH="0" baseline="0" noProof="0" dirty="0" smtClean="0">
                <a:ln>
                  <a:noFill/>
                </a:ln>
                <a:solidFill>
                  <a:schemeClr val="tx1"/>
                </a:solidFill>
                <a:effectLst/>
                <a:uLnTx/>
                <a:uFillTx/>
                <a:latin typeface="+mn-lt"/>
                <a:ea typeface="+mn-ea"/>
                <a:cs typeface="+mn-cs"/>
              </a:rPr>
              <a:t>（</a:t>
            </a:r>
            <a:r>
              <a:rPr kumimoji="0" lang="en-US" altLang="zh-CN" sz="2400" b="1" i="0" u="none" strike="noStrike" kern="1200" cap="none" spc="0" normalizeH="0" baseline="0" noProof="0" dirty="0" smtClean="0">
                <a:ln>
                  <a:noFill/>
                </a:ln>
                <a:solidFill>
                  <a:schemeClr val="tx1"/>
                </a:solidFill>
                <a:effectLst/>
                <a:uLnTx/>
                <a:uFillTx/>
                <a:latin typeface="+mn-lt"/>
                <a:ea typeface="+mn-ea"/>
                <a:cs typeface="+mn-cs"/>
              </a:rPr>
              <a:t>3</a:t>
            </a:r>
            <a:r>
              <a:rPr kumimoji="0" lang="zh-CN" altLang="en-US" sz="2400" b="1" i="0" u="none" strike="noStrike" kern="1200" cap="none" spc="0" normalizeH="0" baseline="0" noProof="0" dirty="0" smtClean="0">
                <a:ln>
                  <a:noFill/>
                </a:ln>
                <a:solidFill>
                  <a:schemeClr val="tx1"/>
                </a:solidFill>
                <a:effectLst/>
                <a:uLnTx/>
                <a:uFillTx/>
                <a:latin typeface="+mn-lt"/>
                <a:ea typeface="+mn-ea"/>
                <a:cs typeface="+mn-cs"/>
              </a:rPr>
              <a:t>）对每个接收到的附加的重复</a:t>
            </a:r>
            <a:r>
              <a:rPr kumimoji="0" lang="en-US" altLang="zh-CN" sz="2400" b="1" i="0" u="none" strike="noStrike" kern="1200" cap="none" spc="0" normalizeH="0" baseline="0" noProof="0" dirty="0" smtClean="0">
                <a:ln>
                  <a:noFill/>
                </a:ln>
                <a:solidFill>
                  <a:schemeClr val="tx1"/>
                </a:solidFill>
                <a:effectLst/>
                <a:uLnTx/>
                <a:uFillTx/>
                <a:latin typeface="+mn-lt"/>
                <a:ea typeface="+mn-ea"/>
                <a:cs typeface="+mn-cs"/>
              </a:rPr>
              <a:t>ACK</a:t>
            </a:r>
            <a:r>
              <a:rPr kumimoji="0" lang="zh-CN" altLang="en-US" sz="2400" b="1" i="0" u="none" strike="noStrike" kern="1200" cap="none" spc="0" normalizeH="0" baseline="0" noProof="0" dirty="0" smtClean="0">
                <a:ln>
                  <a:noFill/>
                </a:ln>
                <a:solidFill>
                  <a:schemeClr val="tx1"/>
                </a:solidFill>
                <a:effectLst/>
                <a:uLnTx/>
                <a:uFillTx/>
                <a:latin typeface="+mn-lt"/>
                <a:ea typeface="+mn-ea"/>
                <a:cs typeface="+mn-cs"/>
              </a:rPr>
              <a:t>，将</a:t>
            </a:r>
            <a:r>
              <a:rPr kumimoji="0" lang="en-US" altLang="zh-CN" sz="2400" b="1" i="0" u="none" strike="noStrike" kern="1200" cap="none" spc="0" normalizeH="0" baseline="0" noProof="0" dirty="0" err="1" smtClean="0">
                <a:ln>
                  <a:noFill/>
                </a:ln>
                <a:solidFill>
                  <a:schemeClr val="tx1"/>
                </a:solidFill>
                <a:effectLst/>
                <a:uLnTx/>
                <a:uFillTx/>
                <a:latin typeface="+mn-lt"/>
                <a:ea typeface="+mn-ea"/>
                <a:cs typeface="+mn-cs"/>
              </a:rPr>
              <a:t>cwnd</a:t>
            </a:r>
            <a:r>
              <a:rPr kumimoji="0" lang="zh-CN" altLang="en-US" sz="2400" b="1" i="0" u="none" strike="noStrike" kern="1200" cap="none" spc="0" normalizeH="0" baseline="0" noProof="0" dirty="0" smtClean="0">
                <a:ln>
                  <a:noFill/>
                </a:ln>
                <a:solidFill>
                  <a:schemeClr val="tx1"/>
                </a:solidFill>
                <a:effectLst/>
                <a:uLnTx/>
                <a:uFillTx/>
                <a:latin typeface="+mn-lt"/>
                <a:ea typeface="+mn-ea"/>
                <a:cs typeface="+mn-cs"/>
              </a:rPr>
              <a:t>增大</a:t>
            </a:r>
            <a:r>
              <a:rPr kumimoji="0" lang="en-US" altLang="zh-CN" sz="2400" b="1" i="0" u="none" strike="noStrike" kern="1200" cap="none" spc="0" normalizeH="0" baseline="0" noProof="0" dirty="0" smtClean="0">
                <a:ln>
                  <a:noFill/>
                </a:ln>
                <a:solidFill>
                  <a:schemeClr val="tx1"/>
                </a:solidFill>
                <a:effectLst/>
                <a:uLnTx/>
                <a:uFillTx/>
                <a:latin typeface="+mn-lt"/>
                <a:ea typeface="+mn-ea"/>
                <a:cs typeface="+mn-cs"/>
              </a:rPr>
              <a:t>SMSS</a:t>
            </a:r>
            <a:r>
              <a:rPr kumimoji="0" lang="zh-CN" altLang="en-US" sz="2400" b="1" i="0" u="none" strike="noStrike" kern="1200" cap="none" spc="0" normalizeH="0" baseline="0" noProof="0" dirty="0" smtClean="0">
                <a:ln>
                  <a:noFill/>
                </a:ln>
                <a:solidFill>
                  <a:schemeClr val="tx1"/>
                </a:solidFill>
                <a:effectLst/>
                <a:uLnTx/>
                <a:uFillTx/>
                <a:latin typeface="+mn-lt"/>
                <a:ea typeface="+mn-ea"/>
                <a:cs typeface="+mn-cs"/>
              </a:rPr>
              <a:t>字节。这将人为地扩充拥塞窗口以反映已经离开网络的附加数据段。</a:t>
            </a:r>
          </a:p>
          <a:p>
            <a:pPr marL="342900" marR="0" lvl="0" indent="-342900" algn="l" defTabSz="914400" rtl="0" eaLnBrk="1" fontAlgn="auto" latinLnBrk="0" hangingPunct="1">
              <a:lnSpc>
                <a:spcPct val="90000"/>
              </a:lnSpc>
              <a:spcBef>
                <a:spcPct val="20000"/>
              </a:spcBef>
              <a:spcAft>
                <a:spcPts val="0"/>
              </a:spcAft>
              <a:buClrTx/>
              <a:buSzTx/>
              <a:buFont typeface="Wingdings" pitchFamily="2" charset="2"/>
              <a:buNone/>
              <a:tabLst/>
              <a:defRPr/>
            </a:pPr>
            <a:r>
              <a:rPr kumimoji="0" lang="zh-CN" altLang="en-US" sz="2400" b="1" i="0" u="none" strike="noStrike" kern="1200" cap="none" spc="0" normalizeH="0" baseline="0" noProof="0" dirty="0" smtClean="0">
                <a:ln>
                  <a:noFill/>
                </a:ln>
                <a:solidFill>
                  <a:schemeClr val="tx1"/>
                </a:solidFill>
                <a:effectLst/>
                <a:uLnTx/>
                <a:uFillTx/>
                <a:latin typeface="+mn-lt"/>
                <a:ea typeface="+mn-ea"/>
                <a:cs typeface="+mn-cs"/>
              </a:rPr>
              <a:t>（</a:t>
            </a:r>
            <a:r>
              <a:rPr kumimoji="0" lang="en-US" altLang="zh-CN" sz="2400" b="1" i="0" u="none" strike="noStrike" kern="1200" cap="none" spc="0" normalizeH="0" baseline="0" noProof="0" dirty="0" smtClean="0">
                <a:ln>
                  <a:noFill/>
                </a:ln>
                <a:solidFill>
                  <a:schemeClr val="tx1"/>
                </a:solidFill>
                <a:effectLst/>
                <a:uLnTx/>
                <a:uFillTx/>
                <a:latin typeface="+mn-lt"/>
                <a:ea typeface="+mn-ea"/>
                <a:cs typeface="+mn-cs"/>
              </a:rPr>
              <a:t>4</a:t>
            </a:r>
            <a:r>
              <a:rPr kumimoji="0" lang="zh-CN" altLang="en-US" sz="2400" b="1" i="0" u="none" strike="noStrike" kern="1200" cap="none" spc="0" normalizeH="0" baseline="0" noProof="0" dirty="0" smtClean="0">
                <a:ln>
                  <a:noFill/>
                </a:ln>
                <a:solidFill>
                  <a:schemeClr val="tx1"/>
                </a:solidFill>
                <a:effectLst/>
                <a:uLnTx/>
                <a:uFillTx/>
                <a:latin typeface="+mn-lt"/>
                <a:ea typeface="+mn-ea"/>
                <a:cs typeface="+mn-cs"/>
              </a:rPr>
              <a:t>）发送一个数据段，如果</a:t>
            </a:r>
            <a:r>
              <a:rPr kumimoji="0" lang="en-US" altLang="zh-CN" sz="2400" b="1" i="0" u="none" strike="noStrike" kern="1200" cap="none" spc="0" normalizeH="0" baseline="0" noProof="0" dirty="0" err="1" smtClean="0">
                <a:ln>
                  <a:noFill/>
                </a:ln>
                <a:solidFill>
                  <a:schemeClr val="tx1"/>
                </a:solidFill>
                <a:effectLst/>
                <a:uLnTx/>
                <a:uFillTx/>
                <a:latin typeface="+mn-lt"/>
                <a:ea typeface="+mn-ea"/>
                <a:cs typeface="+mn-cs"/>
              </a:rPr>
              <a:t>cwnd</a:t>
            </a:r>
            <a:r>
              <a:rPr kumimoji="0" lang="zh-CN" altLang="en-US" sz="2400" b="1" i="0" u="none" strike="noStrike" kern="1200" cap="none" spc="0" normalizeH="0" baseline="0" noProof="0" dirty="0" smtClean="0">
                <a:ln>
                  <a:noFill/>
                </a:ln>
                <a:solidFill>
                  <a:schemeClr val="tx1"/>
                </a:solidFill>
                <a:effectLst/>
                <a:uLnTx/>
                <a:uFillTx/>
                <a:latin typeface="+mn-lt"/>
                <a:ea typeface="+mn-ea"/>
                <a:cs typeface="+mn-cs"/>
              </a:rPr>
              <a:t>和接收端的通知窗口的值允许的话。</a:t>
            </a:r>
          </a:p>
          <a:p>
            <a:pPr marL="342900" marR="0" lvl="0" indent="-342900" algn="l" defTabSz="914400" rtl="0" eaLnBrk="1" fontAlgn="auto" latinLnBrk="0" hangingPunct="1">
              <a:lnSpc>
                <a:spcPct val="90000"/>
              </a:lnSpc>
              <a:spcBef>
                <a:spcPct val="20000"/>
              </a:spcBef>
              <a:spcAft>
                <a:spcPts val="0"/>
              </a:spcAft>
              <a:buClrTx/>
              <a:buSzTx/>
              <a:buFont typeface="Wingdings" pitchFamily="2" charset="2"/>
              <a:buNone/>
              <a:tabLst/>
              <a:defRPr/>
            </a:pPr>
            <a:r>
              <a:rPr kumimoji="0" lang="zh-CN" altLang="en-US" sz="2400" b="1" i="0" u="none" strike="noStrike" kern="1200" cap="none" spc="0" normalizeH="0" baseline="0" noProof="0" dirty="0" smtClean="0">
                <a:ln>
                  <a:noFill/>
                </a:ln>
                <a:solidFill>
                  <a:schemeClr val="tx1"/>
                </a:solidFill>
                <a:effectLst/>
                <a:uLnTx/>
                <a:uFillTx/>
                <a:latin typeface="+mn-lt"/>
                <a:ea typeface="+mn-ea"/>
                <a:cs typeface="+mn-cs"/>
              </a:rPr>
              <a:t>（</a:t>
            </a:r>
            <a:r>
              <a:rPr kumimoji="0" lang="en-US" altLang="zh-CN" sz="2400" b="1" i="0" u="none" strike="noStrike" kern="1200" cap="none" spc="0" normalizeH="0" baseline="0" noProof="0" dirty="0" smtClean="0">
                <a:ln>
                  <a:noFill/>
                </a:ln>
                <a:solidFill>
                  <a:schemeClr val="tx1"/>
                </a:solidFill>
                <a:effectLst/>
                <a:uLnTx/>
                <a:uFillTx/>
                <a:latin typeface="+mn-lt"/>
                <a:ea typeface="+mn-ea"/>
                <a:cs typeface="+mn-cs"/>
              </a:rPr>
              <a:t>5</a:t>
            </a:r>
            <a:r>
              <a:rPr kumimoji="0" lang="zh-CN" altLang="en-US" sz="2400" b="1" i="0" u="none" strike="noStrike" kern="1200" cap="none" spc="0" normalizeH="0" baseline="0" noProof="0" dirty="0" smtClean="0">
                <a:ln>
                  <a:noFill/>
                </a:ln>
                <a:solidFill>
                  <a:schemeClr val="tx1"/>
                </a:solidFill>
                <a:effectLst/>
                <a:uLnTx/>
                <a:uFillTx/>
                <a:latin typeface="+mn-lt"/>
                <a:ea typeface="+mn-ea"/>
                <a:cs typeface="+mn-cs"/>
              </a:rPr>
              <a:t>）当下一个确认新数据的</a:t>
            </a:r>
            <a:r>
              <a:rPr kumimoji="0" lang="en-US" altLang="zh-CN" sz="2400" b="1" i="0" u="none" strike="noStrike" kern="1200" cap="none" spc="0" normalizeH="0" baseline="0" noProof="0" dirty="0" smtClean="0">
                <a:ln>
                  <a:noFill/>
                </a:ln>
                <a:solidFill>
                  <a:schemeClr val="tx1"/>
                </a:solidFill>
                <a:effectLst/>
                <a:uLnTx/>
                <a:uFillTx/>
                <a:latin typeface="+mn-lt"/>
                <a:ea typeface="+mn-ea"/>
                <a:cs typeface="+mn-cs"/>
              </a:rPr>
              <a:t>ACK</a:t>
            </a:r>
            <a:r>
              <a:rPr kumimoji="0" lang="zh-CN" altLang="en-US" sz="2400" b="1" i="0" u="none" strike="noStrike" kern="1200" cap="none" spc="0" normalizeH="0" baseline="0" noProof="0" dirty="0" smtClean="0">
                <a:ln>
                  <a:noFill/>
                </a:ln>
                <a:solidFill>
                  <a:schemeClr val="tx1"/>
                </a:solidFill>
                <a:effectLst/>
                <a:uLnTx/>
                <a:uFillTx/>
                <a:latin typeface="+mn-lt"/>
                <a:ea typeface="+mn-ea"/>
                <a:cs typeface="+mn-cs"/>
              </a:rPr>
              <a:t>到达时，设定</a:t>
            </a:r>
            <a:r>
              <a:rPr kumimoji="0" lang="en-US" altLang="zh-CN" sz="2400" b="1" i="0" u="none" strike="noStrike" kern="1200" cap="none" spc="0" normalizeH="0" baseline="0" noProof="0" dirty="0" err="1" smtClean="0">
                <a:ln>
                  <a:noFill/>
                </a:ln>
                <a:solidFill>
                  <a:schemeClr val="tx1"/>
                </a:solidFill>
                <a:effectLst/>
                <a:uLnTx/>
                <a:uFillTx/>
                <a:latin typeface="+mn-lt"/>
                <a:ea typeface="+mn-ea"/>
                <a:cs typeface="+mn-cs"/>
              </a:rPr>
              <a:t>cwnd</a:t>
            </a:r>
            <a:r>
              <a:rPr kumimoji="0" lang="zh-CN" altLang="en-US" sz="2400" b="1" i="0" u="none" strike="noStrike" kern="1200" cap="none" spc="0" normalizeH="0" baseline="0" noProof="0" dirty="0" smtClean="0">
                <a:ln>
                  <a:noFill/>
                </a:ln>
                <a:solidFill>
                  <a:schemeClr val="tx1"/>
                </a:solidFill>
                <a:effectLst/>
                <a:uLnTx/>
                <a:uFillTx/>
                <a:latin typeface="+mn-lt"/>
                <a:ea typeface="+mn-ea"/>
                <a:cs typeface="+mn-cs"/>
              </a:rPr>
              <a:t>值为</a:t>
            </a:r>
            <a:r>
              <a:rPr kumimoji="0" lang="en-US" altLang="zh-CN" sz="2400" b="1" i="0" u="none" strike="noStrike" kern="1200" cap="none" spc="0" normalizeH="0" baseline="0" noProof="0" dirty="0" err="1" smtClean="0">
                <a:ln>
                  <a:noFill/>
                </a:ln>
                <a:solidFill>
                  <a:schemeClr val="tx1"/>
                </a:solidFill>
                <a:effectLst/>
                <a:uLnTx/>
                <a:uFillTx/>
                <a:latin typeface="+mn-lt"/>
                <a:ea typeface="+mn-ea"/>
                <a:cs typeface="+mn-cs"/>
              </a:rPr>
              <a:t>ssthresh</a:t>
            </a:r>
            <a:r>
              <a:rPr kumimoji="0" lang="zh-CN" altLang="en-US" sz="2400" b="1" i="0" u="none" strike="noStrike" kern="1200" cap="none" spc="0" normalizeH="0" baseline="0" noProof="0" dirty="0" smtClean="0">
                <a:ln>
                  <a:noFill/>
                </a:ln>
                <a:solidFill>
                  <a:schemeClr val="tx1"/>
                </a:solidFill>
                <a:effectLst/>
                <a:uLnTx/>
                <a:uFillTx/>
                <a:latin typeface="+mn-lt"/>
                <a:ea typeface="+mn-ea"/>
                <a:cs typeface="+mn-cs"/>
              </a:rPr>
              <a:t>（步骤</a:t>
            </a:r>
            <a:r>
              <a:rPr kumimoji="0" lang="en-US" altLang="zh-CN" sz="2400" b="1" i="0" u="none" strike="noStrike" kern="1200" cap="none" spc="0" normalizeH="0" baseline="0" noProof="0" dirty="0" smtClean="0">
                <a:ln>
                  <a:noFill/>
                </a:ln>
                <a:solidFill>
                  <a:schemeClr val="tx1"/>
                </a:solidFill>
                <a:effectLst/>
                <a:uLnTx/>
                <a:uFillTx/>
                <a:latin typeface="+mn-lt"/>
                <a:ea typeface="+mn-ea"/>
                <a:cs typeface="+mn-cs"/>
              </a:rPr>
              <a:t>1</a:t>
            </a:r>
            <a:r>
              <a:rPr kumimoji="0" lang="zh-CN" altLang="en-US" sz="2400" b="1" i="0" u="none" strike="noStrike" kern="1200" cap="none" spc="0" normalizeH="0" baseline="0" noProof="0" dirty="0" smtClean="0">
                <a:ln>
                  <a:noFill/>
                </a:ln>
                <a:solidFill>
                  <a:schemeClr val="tx1"/>
                </a:solidFill>
                <a:effectLst/>
                <a:uLnTx/>
                <a:uFillTx/>
                <a:latin typeface="+mn-lt"/>
                <a:ea typeface="+mn-ea"/>
                <a:cs typeface="+mn-cs"/>
              </a:rPr>
              <a:t>设置的值）。这称作“</a:t>
            </a:r>
            <a:r>
              <a:rPr kumimoji="0" lang="en-US" altLang="zh-CN" sz="2400" b="1" i="0" u="none" strike="noStrike" kern="1200" cap="none" spc="0" normalizeH="0" baseline="0" noProof="0" dirty="0" smtClean="0">
                <a:ln>
                  <a:noFill/>
                </a:ln>
                <a:solidFill>
                  <a:schemeClr val="tx1"/>
                </a:solidFill>
                <a:effectLst/>
                <a:uLnTx/>
                <a:uFillTx/>
                <a:latin typeface="+mn-lt"/>
                <a:ea typeface="+mn-ea"/>
                <a:cs typeface="+mn-cs"/>
              </a:rPr>
              <a:t>deflating”</a:t>
            </a:r>
            <a:r>
              <a:rPr kumimoji="0" lang="zh-CN" altLang="en-US" sz="2400" b="1" i="0" u="none" strike="noStrike" kern="1200" cap="none" spc="0" normalizeH="0" baseline="0" noProof="0" dirty="0" smtClean="0">
                <a:ln>
                  <a:noFill/>
                </a:ln>
                <a:solidFill>
                  <a:schemeClr val="tx1"/>
                </a:solidFill>
                <a:effectLst/>
                <a:uLnTx/>
                <a:uFillTx/>
                <a:latin typeface="+mn-lt"/>
                <a:ea typeface="+mn-ea"/>
                <a:cs typeface="+mn-cs"/>
              </a:rPr>
              <a:t>窗口。</a:t>
            </a:r>
          </a:p>
        </p:txBody>
      </p:sp>
      <p:pic>
        <p:nvPicPr>
          <p:cNvPr id="7" name="Picture 4" descr="http://t1.baidu.com/it/u=4224630567,3636551719&amp;fm=21&amp;gp=0.jpg"/>
          <p:cNvPicPr>
            <a:picLocks noChangeAspect="1" noChangeArrowheads="1"/>
          </p:cNvPicPr>
          <p:nvPr/>
        </p:nvPicPr>
        <p:blipFill>
          <a:blip r:embed="rId2" cstate="print"/>
          <a:srcRect/>
          <a:stretch>
            <a:fillRect/>
          </a:stretch>
        </p:blipFill>
        <p:spPr bwMode="auto">
          <a:xfrm>
            <a:off x="0" y="0"/>
            <a:ext cx="1907704" cy="408794"/>
          </a:xfrm>
          <a:prstGeom prst="rect">
            <a:avLst/>
          </a:prstGeom>
          <a:noFill/>
        </p:spPr>
      </p:pic>
      <p:grpSp>
        <p:nvGrpSpPr>
          <p:cNvPr id="8" name="组合 14"/>
          <p:cNvGrpSpPr/>
          <p:nvPr/>
        </p:nvGrpSpPr>
        <p:grpSpPr>
          <a:xfrm>
            <a:off x="4874346" y="0"/>
            <a:ext cx="4269654" cy="430887"/>
            <a:chOff x="4874346" y="0"/>
            <a:chExt cx="4269654" cy="430887"/>
          </a:xfrm>
        </p:grpSpPr>
        <p:sp>
          <p:nvSpPr>
            <p:cNvPr id="9" name="TextBox 8"/>
            <p:cNvSpPr txBox="1"/>
            <p:nvPr/>
          </p:nvSpPr>
          <p:spPr>
            <a:xfrm>
              <a:off x="4874346" y="0"/>
              <a:ext cx="4269654" cy="430887"/>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0" scaled="1"/>
              <a:tileRect/>
            </a:gradFill>
            <a:effectLst>
              <a:innerShdw blurRad="63500" dist="50800" dir="5400000">
                <a:prstClr val="black">
                  <a:alpha val="50000"/>
                </a:prstClr>
              </a:innerShdw>
              <a:softEdge rad="127000"/>
            </a:effectLst>
          </p:spPr>
          <p:style>
            <a:lnRef idx="0">
              <a:scrgbClr r="0" g="0" b="0"/>
            </a:lnRef>
            <a:fillRef idx="1001">
              <a:schemeClr val="lt2"/>
            </a:fillRef>
            <a:effectRef idx="0">
              <a:scrgbClr r="0" g="0" b="0"/>
            </a:effectRef>
            <a:fontRef idx="major"/>
          </p:style>
          <p:txBody>
            <a:bodyPr wrap="square" rtlCol="0">
              <a:spAutoFit/>
            </a:bodyPr>
            <a:lstStyle/>
            <a:p>
              <a:pPr algn="r"/>
              <a:r>
                <a:rPr lang="en-US" altLang="zh-CN" sz="1100" b="1" dirty="0" smtClean="0">
                  <a:solidFill>
                    <a:schemeClr val="tx2">
                      <a:lumMod val="60000"/>
                      <a:lumOff val="40000"/>
                    </a:schemeClr>
                  </a:solidFill>
                </a:rPr>
                <a:t>College of Computer Science and Technology</a:t>
              </a:r>
            </a:p>
            <a:p>
              <a:pPr algn="r"/>
              <a:r>
                <a:rPr lang="zh-CN" altLang="en-US" sz="1100" b="1" dirty="0" smtClean="0">
                  <a:solidFill>
                    <a:schemeClr val="tx2">
                      <a:lumMod val="60000"/>
                      <a:lumOff val="40000"/>
                    </a:schemeClr>
                  </a:solidFill>
                </a:rPr>
                <a:t>                                    计算机科学</a:t>
              </a:r>
              <a:r>
                <a:rPr lang="zh-CN" altLang="en-US" sz="1100" b="1" dirty="0">
                  <a:solidFill>
                    <a:schemeClr val="tx2">
                      <a:lumMod val="60000"/>
                      <a:lumOff val="40000"/>
                    </a:schemeClr>
                  </a:solidFill>
                </a:rPr>
                <a:t>与</a:t>
              </a:r>
              <a:r>
                <a:rPr lang="zh-CN" altLang="en-US" sz="1100" b="1" dirty="0" smtClean="0">
                  <a:solidFill>
                    <a:schemeClr val="tx2">
                      <a:lumMod val="60000"/>
                      <a:lumOff val="40000"/>
                    </a:schemeClr>
                  </a:solidFill>
                </a:rPr>
                <a:t>技术学院</a:t>
              </a:r>
              <a:endParaRPr lang="zh-CN" altLang="en-US" sz="1100" b="1" dirty="0">
                <a:solidFill>
                  <a:schemeClr val="tx2">
                    <a:lumMod val="60000"/>
                    <a:lumOff val="40000"/>
                  </a:schemeClr>
                </a:solidFill>
              </a:endParaRPr>
            </a:p>
          </p:txBody>
        </p:sp>
        <p:cxnSp>
          <p:nvCxnSpPr>
            <p:cNvPr id="10" name="直接连接符 7"/>
            <p:cNvCxnSpPr/>
            <p:nvPr/>
          </p:nvCxnSpPr>
          <p:spPr>
            <a:xfrm>
              <a:off x="6588224" y="332656"/>
              <a:ext cx="100811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11" name="直接连接符 9"/>
          <p:cNvCxnSpPr/>
          <p:nvPr/>
        </p:nvCxnSpPr>
        <p:spPr>
          <a:xfrm>
            <a:off x="323528" y="1268760"/>
            <a:ext cx="8820472" cy="0"/>
          </a:xfrm>
          <a:prstGeom prst="line">
            <a:avLst/>
          </a:prstGeom>
          <a:ln>
            <a:gradFill flip="none" rotWithShape="1">
              <a:gsLst>
                <a:gs pos="0">
                  <a:srgbClr val="FFF200"/>
                </a:gs>
                <a:gs pos="45000">
                  <a:srgbClr val="FF7A00"/>
                </a:gs>
                <a:gs pos="70000">
                  <a:srgbClr val="FF0300"/>
                </a:gs>
                <a:gs pos="100000">
                  <a:srgbClr val="4D0808"/>
                </a:gs>
              </a:gsLst>
              <a:lin ang="10800000" scaled="1"/>
              <a:tileRect/>
            </a:gradFill>
          </a:ln>
        </p:spPr>
        <p:style>
          <a:lnRef idx="3">
            <a:schemeClr val="accent2"/>
          </a:lnRef>
          <a:fillRef idx="0">
            <a:schemeClr val="accent2"/>
          </a:fillRef>
          <a:effectRef idx="2">
            <a:schemeClr val="accent2"/>
          </a:effectRef>
          <a:fontRef idx="minor">
            <a:schemeClr val="tx1"/>
          </a:fontRef>
        </p:style>
      </p:cxnSp>
      <p:cxnSp>
        <p:nvCxnSpPr>
          <p:cNvPr id="12" name="直接连接符 10"/>
          <p:cNvCxnSpPr/>
          <p:nvPr/>
        </p:nvCxnSpPr>
        <p:spPr>
          <a:xfrm>
            <a:off x="5148064" y="548680"/>
            <a:ext cx="3995936" cy="0"/>
          </a:xfrm>
          <a:prstGeom prst="line">
            <a:avLst/>
          </a:prstGeom>
          <a:ln>
            <a:gradFill flip="none" rotWithShape="1">
              <a:gsLst>
                <a:gs pos="0">
                  <a:srgbClr val="FFF200"/>
                </a:gs>
                <a:gs pos="45000">
                  <a:srgbClr val="FF7A00"/>
                </a:gs>
                <a:gs pos="70000">
                  <a:srgbClr val="FF0300"/>
                </a:gs>
                <a:gs pos="100000">
                  <a:srgbClr val="4D0808"/>
                </a:gs>
              </a:gsLst>
              <a:lin ang="0" scaled="1"/>
              <a:tileRect/>
            </a:gradFill>
          </a:ln>
        </p:spPr>
        <p:style>
          <a:lnRef idx="3">
            <a:schemeClr val="accent2"/>
          </a:lnRef>
          <a:fillRef idx="0">
            <a:schemeClr val="accent2"/>
          </a:fillRef>
          <a:effectRef idx="2">
            <a:schemeClr val="accent2"/>
          </a:effectRef>
          <a:fontRef idx="minor">
            <a:schemeClr val="tx1"/>
          </a:fontRef>
        </p:style>
      </p:cxnSp>
      <p:sp>
        <p:nvSpPr>
          <p:cNvPr id="13"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zh-CN" altLang="en-US" sz="1400" b="1" dirty="0"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sp>
        <p:nvSpPr>
          <p:cNvPr id="14" name="灯片编号占位符 4"/>
          <p:cNvSpPr txBox="1">
            <a:spLocks/>
          </p:cNvSpPr>
          <p:nvPr/>
        </p:nvSpPr>
        <p:spPr>
          <a:xfrm>
            <a:off x="6804248"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D339703-453D-4507-B371-656EE53F18C4}" type="slidenum">
              <a:rPr kumimoji="0" lang="zh-CN" altLang="en-US" sz="1200" b="0" i="0" u="none" strike="noStrike" kern="1200" cap="none" spc="0" normalizeH="0" baseline="0" noProof="0" smtClean="0">
                <a:ln>
                  <a:noFill/>
                </a:ln>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33</a:t>
            </a:fld>
            <a:endParaRPr kumimoji="0" lang="zh-CN" altLang="en-US" sz="1200" b="0" i="0" u="none" strike="noStrike" kern="1200" cap="none" spc="0" normalizeH="0" baseline="0" noProof="0" dirty="0">
              <a:ln>
                <a:noFill/>
              </a:ln>
              <a:effectLst/>
              <a:uLnTx/>
              <a:uFillTx/>
              <a:latin typeface="+mn-lt"/>
              <a:ea typeface="+mn-ea"/>
              <a:cs typeface="+mn-cs"/>
            </a:endParaRPr>
          </a:p>
        </p:txBody>
      </p:sp>
      <p:sp>
        <p:nvSpPr>
          <p:cNvPr id="15" name="Rectangle 2"/>
          <p:cNvSpPr txBox="1">
            <a:spLocks noRot="1" noChangeArrowheads="1"/>
          </p:cNvSpPr>
          <p:nvPr/>
        </p:nvSpPr>
        <p:spPr>
          <a:xfrm>
            <a:off x="457200" y="548680"/>
            <a:ext cx="8229600" cy="576064"/>
          </a:xfrm>
          <a:prstGeom prst="rect">
            <a:avLst/>
          </a:prstGeom>
        </p:spPr>
        <p:txBody>
          <a:bodyPr vert="horz" lIns="91440" tIns="45720" rIns="91440" bIns="45720" rtlCol="0" anchor="ctr">
            <a:noAutofit/>
          </a:bodyPr>
          <a:lstStyle/>
          <a:p>
            <a:pPr marR="0" lvl="0" indent="0" algn="ctr" fontAlgn="auto">
              <a:lnSpc>
                <a:spcPct val="100000"/>
              </a:lnSpc>
              <a:spcBef>
                <a:spcPct val="0"/>
              </a:spcBef>
              <a:spcAft>
                <a:spcPts val="0"/>
              </a:spcAft>
              <a:buClrTx/>
              <a:buSzTx/>
              <a:tabLst/>
              <a:defRPr/>
            </a:pPr>
            <a:r>
              <a:rPr lang="en-US" altLang="zh-CN" sz="3600" b="1" dirty="0" smtClean="0">
                <a:solidFill>
                  <a:srgbClr val="C00000"/>
                </a:solidFill>
                <a:latin typeface="隶书" pitchFamily="49" charset="-122"/>
                <a:ea typeface="隶书" pitchFamily="49" charset="-122"/>
              </a:rPr>
              <a:t>6.2.5  </a:t>
            </a:r>
            <a:r>
              <a:rPr lang="zh-CN" altLang="en-US" sz="3600" b="1" dirty="0" smtClean="0">
                <a:solidFill>
                  <a:srgbClr val="C00000"/>
                </a:solidFill>
                <a:latin typeface="隶书" pitchFamily="49" charset="-122"/>
                <a:ea typeface="隶书" pitchFamily="49" charset="-122"/>
              </a:rPr>
              <a:t>传输层拥塞控制</a:t>
            </a:r>
          </a:p>
        </p:txBody>
      </p:sp>
    </p:spTree>
  </p:cSld>
  <p:clrMapOvr>
    <a:masterClrMapping/>
  </p:clrMapOvr>
  <p:transition>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ox(in)">
                                      <p:cBhvr>
                                        <p:cTn id="7" dur="500"/>
                                        <p:tgtEl>
                                          <p:spTgt spid="5">
                                            <p:txEl>
                                              <p:pRg st="0" end="0"/>
                                            </p:txEl>
                                          </p:spTgt>
                                        </p:tgtEl>
                                      </p:cBhvr>
                                    </p:animEffect>
                                  </p:childTnLst>
                                </p:cTn>
                              </p:par>
                            </p:childTnLst>
                          </p:cTn>
                        </p:par>
                        <p:par>
                          <p:cTn id="8" fill="hold">
                            <p:stCondLst>
                              <p:cond delay="500"/>
                            </p:stCondLst>
                            <p:childTnLst>
                              <p:par>
                                <p:cTn id="9" presetID="4" presetClass="entr" presetSubtype="16" fill="hold" nodeType="after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animEffect transition="in" filter="box(in)">
                                      <p:cBhvr>
                                        <p:cTn id="11" dur="500"/>
                                        <p:tgtEl>
                                          <p:spTgt spid="5">
                                            <p:txEl>
                                              <p:pRg st="2" end="2"/>
                                            </p:txEl>
                                          </p:spTgt>
                                        </p:tgtEl>
                                      </p:cBhvr>
                                    </p:animEffect>
                                  </p:childTnLst>
                                </p:cTn>
                              </p:par>
                            </p:childTnLst>
                          </p:cTn>
                        </p:par>
                        <p:par>
                          <p:cTn id="12" fill="hold">
                            <p:stCondLst>
                              <p:cond delay="1000"/>
                            </p:stCondLst>
                            <p:childTnLst>
                              <p:par>
                                <p:cTn id="13" presetID="4" presetClass="entr" presetSubtype="16" fill="hold" nodeType="after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animEffect transition="in" filter="box(in)">
                                      <p:cBhvr>
                                        <p:cTn id="15" dur="500"/>
                                        <p:tgtEl>
                                          <p:spTgt spid="5">
                                            <p:txEl>
                                              <p:pRg st="3" end="3"/>
                                            </p:txEl>
                                          </p:spTgt>
                                        </p:tgtEl>
                                      </p:cBhvr>
                                    </p:animEffect>
                                  </p:childTnLst>
                                </p:cTn>
                              </p:par>
                            </p:childTnLst>
                          </p:cTn>
                        </p:par>
                        <p:par>
                          <p:cTn id="16" fill="hold">
                            <p:stCondLst>
                              <p:cond delay="1500"/>
                            </p:stCondLst>
                            <p:childTnLst>
                              <p:par>
                                <p:cTn id="17" presetID="4" presetClass="entr" presetSubtype="16" fill="hold" nodeType="after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animEffect transition="in" filter="box(in)">
                                      <p:cBhvr>
                                        <p:cTn id="19" dur="500"/>
                                        <p:tgtEl>
                                          <p:spTgt spid="5">
                                            <p:txEl>
                                              <p:pRg st="4" end="4"/>
                                            </p:txEl>
                                          </p:spTgt>
                                        </p:tgtEl>
                                      </p:cBhvr>
                                    </p:animEffect>
                                  </p:childTnLst>
                                </p:cTn>
                              </p:par>
                            </p:childTnLst>
                          </p:cTn>
                        </p:par>
                        <p:par>
                          <p:cTn id="20" fill="hold">
                            <p:stCondLst>
                              <p:cond delay="2000"/>
                            </p:stCondLst>
                            <p:childTnLst>
                              <p:par>
                                <p:cTn id="21" presetID="4" presetClass="entr" presetSubtype="16" fill="hold" nodeType="afterEffect">
                                  <p:stCondLst>
                                    <p:cond delay="0"/>
                                  </p:stCondLst>
                                  <p:childTnLst>
                                    <p:set>
                                      <p:cBhvr>
                                        <p:cTn id="22" dur="1" fill="hold">
                                          <p:stCondLst>
                                            <p:cond delay="0"/>
                                          </p:stCondLst>
                                        </p:cTn>
                                        <p:tgtEl>
                                          <p:spTgt spid="5">
                                            <p:txEl>
                                              <p:pRg st="5" end="5"/>
                                            </p:txEl>
                                          </p:spTgt>
                                        </p:tgtEl>
                                        <p:attrNameLst>
                                          <p:attrName>style.visibility</p:attrName>
                                        </p:attrNameLst>
                                      </p:cBhvr>
                                      <p:to>
                                        <p:strVal val="visible"/>
                                      </p:to>
                                    </p:set>
                                    <p:animEffect transition="in" filter="box(in)">
                                      <p:cBhvr>
                                        <p:cTn id="23" dur="500"/>
                                        <p:tgtEl>
                                          <p:spTgt spid="5">
                                            <p:txEl>
                                              <p:pRg st="5" end="5"/>
                                            </p:txEl>
                                          </p:spTgt>
                                        </p:tgtEl>
                                      </p:cBhvr>
                                    </p:animEffect>
                                  </p:childTnLst>
                                </p:cTn>
                              </p:par>
                            </p:childTnLst>
                          </p:cTn>
                        </p:par>
                        <p:par>
                          <p:cTn id="24" fill="hold">
                            <p:stCondLst>
                              <p:cond delay="2500"/>
                            </p:stCondLst>
                            <p:childTnLst>
                              <p:par>
                                <p:cTn id="25" presetID="4" presetClass="entr" presetSubtype="16" fill="hold" nodeType="afterEffect">
                                  <p:stCondLst>
                                    <p:cond delay="0"/>
                                  </p:stCondLst>
                                  <p:childTnLst>
                                    <p:set>
                                      <p:cBhvr>
                                        <p:cTn id="26" dur="1" fill="hold">
                                          <p:stCondLst>
                                            <p:cond delay="0"/>
                                          </p:stCondLst>
                                        </p:cTn>
                                        <p:tgtEl>
                                          <p:spTgt spid="5">
                                            <p:txEl>
                                              <p:pRg st="6" end="6"/>
                                            </p:txEl>
                                          </p:spTgt>
                                        </p:tgtEl>
                                        <p:attrNameLst>
                                          <p:attrName>style.visibility</p:attrName>
                                        </p:attrNameLst>
                                      </p:cBhvr>
                                      <p:to>
                                        <p:strVal val="visible"/>
                                      </p:to>
                                    </p:set>
                                    <p:animEffect transition="in" filter="box(in)">
                                      <p:cBhvr>
                                        <p:cTn id="27" dur="500"/>
                                        <p:tgtEl>
                                          <p:spTgt spid="5">
                                            <p:txEl>
                                              <p:pRg st="6" end="6"/>
                                            </p:txEl>
                                          </p:spTgt>
                                        </p:tgtEl>
                                      </p:cBhvr>
                                    </p:animEffect>
                                  </p:childTnLst>
                                </p:cTn>
                              </p:par>
                            </p:childTnLst>
                          </p:cTn>
                        </p:par>
                        <p:par>
                          <p:cTn id="28" fill="hold">
                            <p:stCondLst>
                              <p:cond delay="3000"/>
                            </p:stCondLst>
                            <p:childTnLst>
                              <p:par>
                                <p:cTn id="29" presetID="4" presetClass="entr" presetSubtype="16" fill="hold" nodeType="afterEffect">
                                  <p:stCondLst>
                                    <p:cond delay="0"/>
                                  </p:stCondLst>
                                  <p:childTnLst>
                                    <p:set>
                                      <p:cBhvr>
                                        <p:cTn id="30" dur="1" fill="hold">
                                          <p:stCondLst>
                                            <p:cond delay="0"/>
                                          </p:stCondLst>
                                        </p:cTn>
                                        <p:tgtEl>
                                          <p:spTgt spid="5">
                                            <p:txEl>
                                              <p:pRg st="7" end="7"/>
                                            </p:txEl>
                                          </p:spTgt>
                                        </p:tgtEl>
                                        <p:attrNameLst>
                                          <p:attrName>style.visibility</p:attrName>
                                        </p:attrNameLst>
                                      </p:cBhvr>
                                      <p:to>
                                        <p:strVal val="visible"/>
                                      </p:to>
                                    </p:set>
                                    <p:animEffect transition="in" filter="box(in)">
                                      <p:cBhvr>
                                        <p:cTn id="31" dur="500"/>
                                        <p:tgtEl>
                                          <p:spTgt spid="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3"/>
          <p:cNvSpPr>
            <a:spLocks noGrp="1" noRot="1" noChangeArrowheads="1"/>
          </p:cNvSpPr>
          <p:nvPr>
            <p:ph type="body" idx="1"/>
          </p:nvPr>
        </p:nvSpPr>
        <p:spPr>
          <a:xfrm>
            <a:off x="457200" y="1484784"/>
            <a:ext cx="8229600" cy="4641379"/>
          </a:xfrm>
        </p:spPr>
        <p:txBody>
          <a:bodyPr/>
          <a:lstStyle/>
          <a:p>
            <a:pPr algn="ctr">
              <a:buNone/>
            </a:pPr>
            <a:r>
              <a:rPr lang="zh-CN" altLang="en-US" b="1" dirty="0" smtClean="0">
                <a:solidFill>
                  <a:srgbClr val="C00000"/>
                </a:solidFill>
              </a:rPr>
              <a:t>例 题</a:t>
            </a:r>
            <a:endParaRPr lang="en-US" altLang="zh-CN" b="1" dirty="0" smtClean="0">
              <a:solidFill>
                <a:srgbClr val="C00000"/>
              </a:solidFill>
            </a:endParaRPr>
          </a:p>
          <a:p>
            <a:pPr eaLnBrk="1" hangingPunct="1">
              <a:buClr>
                <a:srgbClr val="C00000"/>
              </a:buClr>
            </a:pPr>
            <a:r>
              <a:rPr lang="zh-CN" altLang="en-US" b="1" dirty="0" smtClean="0">
                <a:solidFill>
                  <a:srgbClr val="000000"/>
                </a:solidFill>
              </a:rPr>
              <a:t>假定最大报文段长度是</a:t>
            </a:r>
            <a:r>
              <a:rPr lang="en-US" altLang="zh-CN" b="1" dirty="0" smtClean="0">
                <a:solidFill>
                  <a:srgbClr val="000000"/>
                </a:solidFill>
              </a:rPr>
              <a:t>1KB</a:t>
            </a:r>
            <a:r>
              <a:rPr lang="zh-CN" altLang="en-US" b="1" dirty="0" smtClean="0">
                <a:solidFill>
                  <a:srgbClr val="000000"/>
                </a:solidFill>
              </a:rPr>
              <a:t>，</a:t>
            </a:r>
            <a:r>
              <a:rPr lang="en-US" altLang="zh-CN" b="1" dirty="0" smtClean="0">
                <a:solidFill>
                  <a:srgbClr val="000000"/>
                </a:solidFill>
              </a:rPr>
              <a:t>TCP</a:t>
            </a:r>
            <a:r>
              <a:rPr lang="zh-CN" altLang="en-US" b="1" dirty="0" smtClean="0">
                <a:solidFill>
                  <a:srgbClr val="000000"/>
                </a:solidFill>
              </a:rPr>
              <a:t>拥塞窗口是</a:t>
            </a:r>
            <a:r>
              <a:rPr lang="en-US" altLang="zh-CN" b="1" dirty="0" smtClean="0">
                <a:solidFill>
                  <a:srgbClr val="000000"/>
                </a:solidFill>
              </a:rPr>
              <a:t>18KB</a:t>
            </a:r>
            <a:r>
              <a:rPr lang="zh-CN" altLang="en-US" b="1" dirty="0" smtClean="0">
                <a:solidFill>
                  <a:srgbClr val="000000"/>
                </a:solidFill>
              </a:rPr>
              <a:t>，并发生了超时事件。如果接着</a:t>
            </a:r>
            <a:r>
              <a:rPr lang="en-US" altLang="zh-CN" b="1" dirty="0" smtClean="0">
                <a:solidFill>
                  <a:srgbClr val="000000"/>
                </a:solidFill>
              </a:rPr>
              <a:t>4</a:t>
            </a:r>
            <a:r>
              <a:rPr lang="zh-CN" altLang="en-US" b="1" dirty="0" smtClean="0">
                <a:solidFill>
                  <a:srgbClr val="000000"/>
                </a:solidFill>
              </a:rPr>
              <a:t>个并发量传输都是成功的，那么该窗口将是多大？</a:t>
            </a:r>
          </a:p>
          <a:p>
            <a:pPr eaLnBrk="1" hangingPunct="1">
              <a:buClr>
                <a:srgbClr val="C00000"/>
              </a:buClr>
            </a:pPr>
            <a:r>
              <a:rPr lang="zh-CN" altLang="en-US" b="1" dirty="0" smtClean="0">
                <a:solidFill>
                  <a:srgbClr val="000000"/>
                </a:solidFill>
              </a:rPr>
              <a:t>答：发生超时后，下一次传输的是</a:t>
            </a:r>
            <a:r>
              <a:rPr lang="en-US" altLang="zh-CN" b="1" dirty="0" smtClean="0">
                <a:solidFill>
                  <a:srgbClr val="000000"/>
                </a:solidFill>
              </a:rPr>
              <a:t>1</a:t>
            </a:r>
            <a:r>
              <a:rPr lang="zh-CN" altLang="en-US" b="1" dirty="0" smtClean="0">
                <a:solidFill>
                  <a:srgbClr val="000000"/>
                </a:solidFill>
              </a:rPr>
              <a:t>，接着是</a:t>
            </a:r>
            <a:r>
              <a:rPr lang="en-US" altLang="zh-CN" b="1" dirty="0" smtClean="0">
                <a:solidFill>
                  <a:srgbClr val="000000"/>
                </a:solidFill>
              </a:rPr>
              <a:t>2</a:t>
            </a:r>
            <a:r>
              <a:rPr lang="zh-CN" altLang="en-US" b="1" dirty="0" smtClean="0">
                <a:solidFill>
                  <a:srgbClr val="000000"/>
                </a:solidFill>
              </a:rPr>
              <a:t>，</a:t>
            </a:r>
            <a:r>
              <a:rPr lang="en-US" altLang="zh-CN" b="1" dirty="0" smtClean="0">
                <a:solidFill>
                  <a:srgbClr val="000000"/>
                </a:solidFill>
              </a:rPr>
              <a:t>4</a:t>
            </a:r>
            <a:r>
              <a:rPr lang="zh-CN" altLang="en-US" b="1" dirty="0" smtClean="0">
                <a:solidFill>
                  <a:srgbClr val="000000"/>
                </a:solidFill>
              </a:rPr>
              <a:t>，</a:t>
            </a:r>
            <a:r>
              <a:rPr lang="en-US" altLang="zh-CN" b="1" dirty="0" smtClean="0">
                <a:solidFill>
                  <a:srgbClr val="000000"/>
                </a:solidFill>
              </a:rPr>
              <a:t>8</a:t>
            </a:r>
            <a:r>
              <a:rPr lang="zh-CN" altLang="en-US" b="1" dirty="0" smtClean="0">
                <a:solidFill>
                  <a:srgbClr val="000000"/>
                </a:solidFill>
              </a:rPr>
              <a:t>个报文段。所以</a:t>
            </a:r>
            <a:r>
              <a:rPr lang="en-US" altLang="zh-CN" b="1" dirty="0" smtClean="0">
                <a:solidFill>
                  <a:srgbClr val="000000"/>
                </a:solidFill>
              </a:rPr>
              <a:t>4</a:t>
            </a:r>
            <a:r>
              <a:rPr lang="zh-CN" altLang="en-US" b="1" dirty="0" smtClean="0">
                <a:solidFill>
                  <a:srgbClr val="000000"/>
                </a:solidFill>
              </a:rPr>
              <a:t>次并发后的拥塞窗口是</a:t>
            </a:r>
            <a:r>
              <a:rPr lang="en-US" altLang="zh-CN" b="1" dirty="0" smtClean="0">
                <a:solidFill>
                  <a:srgbClr val="000000"/>
                </a:solidFill>
              </a:rPr>
              <a:t>8KB</a:t>
            </a:r>
            <a:r>
              <a:rPr lang="zh-CN" altLang="en-US" b="1" dirty="0" smtClean="0">
                <a:solidFill>
                  <a:srgbClr val="000000"/>
                </a:solidFill>
              </a:rPr>
              <a:t>。</a:t>
            </a:r>
          </a:p>
        </p:txBody>
      </p:sp>
      <p:pic>
        <p:nvPicPr>
          <p:cNvPr id="4" name="Picture 4" descr="http://t1.baidu.com/it/u=4224630567,3636551719&amp;fm=21&amp;gp=0.jpg"/>
          <p:cNvPicPr>
            <a:picLocks noChangeAspect="1" noChangeArrowheads="1"/>
          </p:cNvPicPr>
          <p:nvPr/>
        </p:nvPicPr>
        <p:blipFill>
          <a:blip r:embed="rId2" cstate="print"/>
          <a:srcRect/>
          <a:stretch>
            <a:fillRect/>
          </a:stretch>
        </p:blipFill>
        <p:spPr bwMode="auto">
          <a:xfrm>
            <a:off x="0" y="0"/>
            <a:ext cx="1907704" cy="408794"/>
          </a:xfrm>
          <a:prstGeom prst="rect">
            <a:avLst/>
          </a:prstGeom>
          <a:noFill/>
        </p:spPr>
      </p:pic>
      <p:grpSp>
        <p:nvGrpSpPr>
          <p:cNvPr id="5" name="组合 14"/>
          <p:cNvGrpSpPr/>
          <p:nvPr/>
        </p:nvGrpSpPr>
        <p:grpSpPr>
          <a:xfrm>
            <a:off x="4874346" y="0"/>
            <a:ext cx="4269654" cy="430887"/>
            <a:chOff x="4874346" y="0"/>
            <a:chExt cx="4269654" cy="430887"/>
          </a:xfrm>
        </p:grpSpPr>
        <p:sp>
          <p:nvSpPr>
            <p:cNvPr id="6" name="TextBox 5"/>
            <p:cNvSpPr txBox="1"/>
            <p:nvPr/>
          </p:nvSpPr>
          <p:spPr>
            <a:xfrm>
              <a:off x="4874346" y="0"/>
              <a:ext cx="4269654" cy="430887"/>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0" scaled="1"/>
              <a:tileRect/>
            </a:gradFill>
            <a:effectLst>
              <a:innerShdw blurRad="63500" dist="50800" dir="5400000">
                <a:prstClr val="black">
                  <a:alpha val="50000"/>
                </a:prstClr>
              </a:innerShdw>
              <a:softEdge rad="127000"/>
            </a:effectLst>
          </p:spPr>
          <p:style>
            <a:lnRef idx="0">
              <a:scrgbClr r="0" g="0" b="0"/>
            </a:lnRef>
            <a:fillRef idx="1001">
              <a:schemeClr val="lt2"/>
            </a:fillRef>
            <a:effectRef idx="0">
              <a:scrgbClr r="0" g="0" b="0"/>
            </a:effectRef>
            <a:fontRef idx="major"/>
          </p:style>
          <p:txBody>
            <a:bodyPr wrap="square" rtlCol="0">
              <a:spAutoFit/>
            </a:bodyPr>
            <a:lstStyle/>
            <a:p>
              <a:pPr algn="r"/>
              <a:r>
                <a:rPr lang="en-US" altLang="zh-CN" sz="1100" b="1" dirty="0" smtClean="0">
                  <a:solidFill>
                    <a:schemeClr val="tx2">
                      <a:lumMod val="60000"/>
                      <a:lumOff val="40000"/>
                    </a:schemeClr>
                  </a:solidFill>
                </a:rPr>
                <a:t>College of Computer Science and Technology</a:t>
              </a:r>
            </a:p>
            <a:p>
              <a:pPr algn="r"/>
              <a:r>
                <a:rPr lang="zh-CN" altLang="en-US" sz="1100" b="1" dirty="0" smtClean="0">
                  <a:solidFill>
                    <a:schemeClr val="tx2">
                      <a:lumMod val="60000"/>
                      <a:lumOff val="40000"/>
                    </a:schemeClr>
                  </a:solidFill>
                </a:rPr>
                <a:t>                                    计算机科学</a:t>
              </a:r>
              <a:r>
                <a:rPr lang="zh-CN" altLang="en-US" sz="1100" b="1" dirty="0">
                  <a:solidFill>
                    <a:schemeClr val="tx2">
                      <a:lumMod val="60000"/>
                      <a:lumOff val="40000"/>
                    </a:schemeClr>
                  </a:solidFill>
                </a:rPr>
                <a:t>与</a:t>
              </a:r>
              <a:r>
                <a:rPr lang="zh-CN" altLang="en-US" sz="1100" b="1" dirty="0" smtClean="0">
                  <a:solidFill>
                    <a:schemeClr val="tx2">
                      <a:lumMod val="60000"/>
                      <a:lumOff val="40000"/>
                    </a:schemeClr>
                  </a:solidFill>
                </a:rPr>
                <a:t>技术学院</a:t>
              </a:r>
              <a:endParaRPr lang="zh-CN" altLang="en-US" sz="1100" b="1" dirty="0">
                <a:solidFill>
                  <a:schemeClr val="tx2">
                    <a:lumMod val="60000"/>
                    <a:lumOff val="40000"/>
                  </a:schemeClr>
                </a:solidFill>
              </a:endParaRPr>
            </a:p>
          </p:txBody>
        </p:sp>
        <p:cxnSp>
          <p:nvCxnSpPr>
            <p:cNvPr id="7" name="直接连接符 7"/>
            <p:cNvCxnSpPr/>
            <p:nvPr/>
          </p:nvCxnSpPr>
          <p:spPr>
            <a:xfrm>
              <a:off x="6588224" y="332656"/>
              <a:ext cx="100811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8" name="直接连接符 9"/>
          <p:cNvCxnSpPr/>
          <p:nvPr/>
        </p:nvCxnSpPr>
        <p:spPr>
          <a:xfrm>
            <a:off x="323528" y="1268760"/>
            <a:ext cx="8820472" cy="0"/>
          </a:xfrm>
          <a:prstGeom prst="line">
            <a:avLst/>
          </a:prstGeom>
          <a:ln>
            <a:gradFill flip="none" rotWithShape="1">
              <a:gsLst>
                <a:gs pos="0">
                  <a:srgbClr val="FFF200"/>
                </a:gs>
                <a:gs pos="45000">
                  <a:srgbClr val="FF7A00"/>
                </a:gs>
                <a:gs pos="70000">
                  <a:srgbClr val="FF0300"/>
                </a:gs>
                <a:gs pos="100000">
                  <a:srgbClr val="4D0808"/>
                </a:gs>
              </a:gsLst>
              <a:lin ang="10800000" scaled="1"/>
              <a:tileRect/>
            </a:gradFill>
          </a:ln>
        </p:spPr>
        <p:style>
          <a:lnRef idx="3">
            <a:schemeClr val="accent2"/>
          </a:lnRef>
          <a:fillRef idx="0">
            <a:schemeClr val="accent2"/>
          </a:fillRef>
          <a:effectRef idx="2">
            <a:schemeClr val="accent2"/>
          </a:effectRef>
          <a:fontRef idx="minor">
            <a:schemeClr val="tx1"/>
          </a:fontRef>
        </p:style>
      </p:cxnSp>
      <p:cxnSp>
        <p:nvCxnSpPr>
          <p:cNvPr id="9" name="直接连接符 10"/>
          <p:cNvCxnSpPr/>
          <p:nvPr/>
        </p:nvCxnSpPr>
        <p:spPr>
          <a:xfrm>
            <a:off x="5148064" y="548680"/>
            <a:ext cx="3995936" cy="0"/>
          </a:xfrm>
          <a:prstGeom prst="line">
            <a:avLst/>
          </a:prstGeom>
          <a:ln>
            <a:gradFill flip="none" rotWithShape="1">
              <a:gsLst>
                <a:gs pos="0">
                  <a:srgbClr val="FFF200"/>
                </a:gs>
                <a:gs pos="45000">
                  <a:srgbClr val="FF7A00"/>
                </a:gs>
                <a:gs pos="70000">
                  <a:srgbClr val="FF0300"/>
                </a:gs>
                <a:gs pos="100000">
                  <a:srgbClr val="4D0808"/>
                </a:gs>
              </a:gsLst>
              <a:lin ang="0" scaled="1"/>
              <a:tileRect/>
            </a:gradFill>
          </a:ln>
        </p:spPr>
        <p:style>
          <a:lnRef idx="3">
            <a:schemeClr val="accent2"/>
          </a:lnRef>
          <a:fillRef idx="0">
            <a:schemeClr val="accent2"/>
          </a:fillRef>
          <a:effectRef idx="2">
            <a:schemeClr val="accent2"/>
          </a:effectRef>
          <a:fontRef idx="minor">
            <a:schemeClr val="tx1"/>
          </a:fontRef>
        </p:style>
      </p:cxnSp>
      <p:sp>
        <p:nvSpPr>
          <p:cNvPr id="10"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zh-CN" altLang="en-US" sz="1400" b="1" dirty="0"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sp>
        <p:nvSpPr>
          <p:cNvPr id="11" name="灯片编号占位符 4"/>
          <p:cNvSpPr txBox="1">
            <a:spLocks/>
          </p:cNvSpPr>
          <p:nvPr/>
        </p:nvSpPr>
        <p:spPr>
          <a:xfrm>
            <a:off x="6804248"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D339703-453D-4507-B371-656EE53F18C4}" type="slidenum">
              <a:rPr kumimoji="0" lang="zh-CN" altLang="en-US" sz="1200" b="0" i="0" u="none" strike="noStrike" kern="1200" cap="none" spc="0" normalizeH="0" baseline="0" noProof="0" smtClean="0">
                <a:ln>
                  <a:noFill/>
                </a:ln>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34</a:t>
            </a:fld>
            <a:endParaRPr kumimoji="0" lang="zh-CN" altLang="en-US" sz="1200" b="0" i="0" u="none" strike="noStrike" kern="1200" cap="none" spc="0" normalizeH="0" baseline="0" noProof="0" dirty="0">
              <a:ln>
                <a:noFill/>
              </a:ln>
              <a:effectLst/>
              <a:uLnTx/>
              <a:uFillTx/>
              <a:latin typeface="+mn-lt"/>
              <a:ea typeface="+mn-ea"/>
              <a:cs typeface="+mn-cs"/>
            </a:endParaRPr>
          </a:p>
        </p:txBody>
      </p:sp>
      <p:sp>
        <p:nvSpPr>
          <p:cNvPr id="12" name="Rectangle 2"/>
          <p:cNvSpPr txBox="1">
            <a:spLocks noRot="1" noChangeArrowheads="1"/>
          </p:cNvSpPr>
          <p:nvPr/>
        </p:nvSpPr>
        <p:spPr>
          <a:xfrm>
            <a:off x="539552" y="404664"/>
            <a:ext cx="8229600" cy="868958"/>
          </a:xfrm>
          <a:prstGeom prst="rect">
            <a:avLst/>
          </a:prstGeom>
        </p:spPr>
        <p:txBody>
          <a:bodyPr vert="horz" lIns="91440" tIns="45720" rIns="91440" bIns="45720" rtlCol="0" anchor="ctr">
            <a:normAutofit/>
          </a:bodyPr>
          <a:lstStyle/>
          <a:p>
            <a:pPr algn="ctr">
              <a:spcBef>
                <a:spcPct val="0"/>
              </a:spcBef>
              <a:buFontTx/>
              <a:buNone/>
              <a:defRPr/>
            </a:pPr>
            <a:r>
              <a:rPr lang="en-US" altLang="zh-CN" sz="3600" b="1" dirty="0" smtClean="0">
                <a:solidFill>
                  <a:srgbClr val="C00000"/>
                </a:solidFill>
                <a:latin typeface="隶书" pitchFamily="49" charset="-122"/>
                <a:ea typeface="隶书" pitchFamily="49" charset="-122"/>
              </a:rPr>
              <a:t>6.2.5  </a:t>
            </a:r>
            <a:r>
              <a:rPr lang="zh-CN" altLang="en-US" sz="3600" b="1" dirty="0" smtClean="0">
                <a:solidFill>
                  <a:srgbClr val="C00000"/>
                </a:solidFill>
                <a:latin typeface="隶书" pitchFamily="49" charset="-122"/>
                <a:ea typeface="隶书" pitchFamily="49" charset="-122"/>
              </a:rPr>
              <a:t>传输层拥塞控制</a:t>
            </a:r>
          </a:p>
        </p:txBody>
      </p:sp>
    </p:spTree>
  </p:cSld>
  <p:clrMapOvr>
    <a:masterClrMapping/>
  </p:clrMapOvr>
  <p:transition>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nodeType="afterEffect">
                                  <p:stCondLst>
                                    <p:cond delay="0"/>
                                  </p:stCondLst>
                                  <p:childTnLst>
                                    <p:set>
                                      <p:cBhvr>
                                        <p:cTn id="6" dur="1" fill="hold">
                                          <p:stCondLst>
                                            <p:cond delay="0"/>
                                          </p:stCondLst>
                                        </p:cTn>
                                        <p:tgtEl>
                                          <p:spTgt spid="24579">
                                            <p:txEl>
                                              <p:pRg st="1" end="1"/>
                                            </p:txEl>
                                          </p:spTgt>
                                        </p:tgtEl>
                                        <p:attrNameLst>
                                          <p:attrName>style.visibility</p:attrName>
                                        </p:attrNameLst>
                                      </p:cBhvr>
                                      <p:to>
                                        <p:strVal val="visible"/>
                                      </p:to>
                                    </p:set>
                                    <p:animEffect transition="in" filter="checkerboard(across)">
                                      <p:cBhvr>
                                        <p:cTn id="7" dur="500"/>
                                        <p:tgtEl>
                                          <p:spTgt spid="24579">
                                            <p:txEl>
                                              <p:pRg st="1" end="1"/>
                                            </p:txEl>
                                          </p:spTgt>
                                        </p:tgtEl>
                                      </p:cBhvr>
                                    </p:animEffect>
                                  </p:childTnLst>
                                </p:cTn>
                              </p:par>
                            </p:childTnLst>
                          </p:cTn>
                        </p:par>
                        <p:par>
                          <p:cTn id="8" fill="hold">
                            <p:stCondLst>
                              <p:cond delay="500"/>
                            </p:stCondLst>
                            <p:childTnLst>
                              <p:par>
                                <p:cTn id="9" presetID="2" presetClass="entr" presetSubtype="4" fill="hold" nodeType="afterEffect">
                                  <p:stCondLst>
                                    <p:cond delay="0"/>
                                  </p:stCondLst>
                                  <p:childTnLst>
                                    <p:set>
                                      <p:cBhvr>
                                        <p:cTn id="10" dur="1" fill="hold">
                                          <p:stCondLst>
                                            <p:cond delay="0"/>
                                          </p:stCondLst>
                                        </p:cTn>
                                        <p:tgtEl>
                                          <p:spTgt spid="24579">
                                            <p:txEl>
                                              <p:pRg st="2" end="2"/>
                                            </p:txEl>
                                          </p:spTgt>
                                        </p:tgtEl>
                                        <p:attrNameLst>
                                          <p:attrName>style.visibility</p:attrName>
                                        </p:attrNameLst>
                                      </p:cBhvr>
                                      <p:to>
                                        <p:strVal val="visible"/>
                                      </p:to>
                                    </p:set>
                                    <p:anim calcmode="lin" valueType="num">
                                      <p:cBhvr additive="base">
                                        <p:cTn id="11" dur="2000" fill="hold"/>
                                        <p:tgtEl>
                                          <p:spTgt spid="24579">
                                            <p:txEl>
                                              <p:pRg st="2" end="2"/>
                                            </p:txEl>
                                          </p:spTgt>
                                        </p:tgtEl>
                                        <p:attrNameLst>
                                          <p:attrName>ppt_x</p:attrName>
                                        </p:attrNameLst>
                                      </p:cBhvr>
                                      <p:tavLst>
                                        <p:tav tm="0">
                                          <p:val>
                                            <p:strVal val="#ppt_x"/>
                                          </p:val>
                                        </p:tav>
                                        <p:tav tm="100000">
                                          <p:val>
                                            <p:strVal val="#ppt_x"/>
                                          </p:val>
                                        </p:tav>
                                      </p:tavLst>
                                    </p:anim>
                                    <p:anim calcmode="lin" valueType="num">
                                      <p:cBhvr additive="base">
                                        <p:cTn id="12" dur="2000" fill="hold"/>
                                        <p:tgtEl>
                                          <p:spTgt spid="24579">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Rot="1" noChangeArrowheads="1"/>
          </p:cNvSpPr>
          <p:nvPr>
            <p:ph type="title"/>
          </p:nvPr>
        </p:nvSpPr>
        <p:spPr>
          <a:xfrm>
            <a:off x="467544" y="404664"/>
            <a:ext cx="8229600" cy="868958"/>
          </a:xfrm>
        </p:spPr>
        <p:txBody>
          <a:bodyPr>
            <a:normAutofit/>
          </a:bodyPr>
          <a:lstStyle/>
          <a:p>
            <a:pPr>
              <a:defRPr/>
            </a:pPr>
            <a:r>
              <a:rPr lang="en-US" altLang="zh-CN" sz="3600" b="1" dirty="0" smtClean="0">
                <a:solidFill>
                  <a:srgbClr val="C00000"/>
                </a:solidFill>
                <a:latin typeface="隶书" pitchFamily="49" charset="-122"/>
                <a:ea typeface="隶书" pitchFamily="49" charset="-122"/>
                <a:cs typeface="+mn-cs"/>
              </a:rPr>
              <a:t>6.2.6  </a:t>
            </a:r>
            <a:r>
              <a:rPr lang="zh-CN" altLang="en-US" sz="3600" b="1" dirty="0" smtClean="0">
                <a:solidFill>
                  <a:srgbClr val="C00000"/>
                </a:solidFill>
                <a:latin typeface="隶书" pitchFamily="49" charset="-122"/>
                <a:ea typeface="隶书" pitchFamily="49" charset="-122"/>
                <a:cs typeface="+mn-cs"/>
              </a:rPr>
              <a:t>传输连接</a:t>
            </a:r>
          </a:p>
        </p:txBody>
      </p:sp>
      <p:sp>
        <p:nvSpPr>
          <p:cNvPr id="25603" name="Rectangle 3"/>
          <p:cNvSpPr>
            <a:spLocks noGrp="1" noRot="1" noChangeArrowheads="1"/>
          </p:cNvSpPr>
          <p:nvPr>
            <p:ph type="body" idx="1"/>
          </p:nvPr>
        </p:nvSpPr>
        <p:spPr>
          <a:xfrm>
            <a:off x="457200" y="1484784"/>
            <a:ext cx="8229600" cy="4641379"/>
          </a:xfrm>
        </p:spPr>
        <p:txBody>
          <a:bodyPr/>
          <a:lstStyle/>
          <a:p>
            <a:pPr eaLnBrk="1" hangingPunct="1">
              <a:buClr>
                <a:srgbClr val="C00000"/>
              </a:buClr>
              <a:buFont typeface="Wingdings" pitchFamily="2" charset="2"/>
              <a:buChar char="n"/>
            </a:pPr>
            <a:r>
              <a:rPr lang="zh-CN" altLang="en-US" sz="2800" b="1" dirty="0" smtClean="0">
                <a:solidFill>
                  <a:srgbClr val="000000"/>
                </a:solidFill>
              </a:rPr>
              <a:t>传输层端到端的传送可以采用两种模式来完成：面向连接或无连接。</a:t>
            </a:r>
            <a:endParaRPr lang="en-US" altLang="zh-CN" sz="2800" b="1" dirty="0" smtClean="0">
              <a:solidFill>
                <a:srgbClr val="000000"/>
              </a:solidFill>
            </a:endParaRPr>
          </a:p>
          <a:p>
            <a:pPr eaLnBrk="1" hangingPunct="1">
              <a:buClr>
                <a:srgbClr val="C00000"/>
              </a:buClr>
              <a:buFont typeface="Wingdings" pitchFamily="2" charset="2"/>
              <a:buChar char="n"/>
            </a:pPr>
            <a:endParaRPr lang="en-US" altLang="zh-CN" sz="1200" b="1" dirty="0" smtClean="0">
              <a:solidFill>
                <a:srgbClr val="000000"/>
              </a:solidFill>
            </a:endParaRPr>
          </a:p>
          <a:p>
            <a:pPr eaLnBrk="1" hangingPunct="1">
              <a:buClr>
                <a:srgbClr val="C00000"/>
              </a:buClr>
              <a:buFont typeface="Wingdings" pitchFamily="2" charset="2"/>
              <a:buChar char="n"/>
            </a:pPr>
            <a:r>
              <a:rPr lang="zh-CN" altLang="en-US" sz="2800" b="1" dirty="0" smtClean="0">
                <a:solidFill>
                  <a:srgbClr val="000000"/>
                </a:solidFill>
              </a:rPr>
              <a:t>面向连接的模式更经常使用。</a:t>
            </a:r>
            <a:endParaRPr lang="en-US" altLang="zh-CN" sz="2800" b="1" dirty="0" smtClean="0">
              <a:solidFill>
                <a:srgbClr val="000000"/>
              </a:solidFill>
            </a:endParaRPr>
          </a:p>
          <a:p>
            <a:pPr eaLnBrk="1" hangingPunct="1">
              <a:buClr>
                <a:srgbClr val="C00000"/>
              </a:buClr>
              <a:buFont typeface="Wingdings" pitchFamily="2" charset="2"/>
              <a:buChar char="n"/>
            </a:pPr>
            <a:endParaRPr lang="zh-CN" altLang="en-US" sz="1200" b="1" dirty="0" smtClean="0">
              <a:solidFill>
                <a:srgbClr val="000000"/>
              </a:solidFill>
            </a:endParaRPr>
          </a:p>
          <a:p>
            <a:pPr eaLnBrk="1" hangingPunct="1">
              <a:buClr>
                <a:srgbClr val="C00000"/>
              </a:buClr>
              <a:buFont typeface="Wingdings" pitchFamily="2" charset="2"/>
              <a:buChar char="n"/>
            </a:pPr>
            <a:r>
              <a:rPr lang="zh-CN" altLang="en-US" sz="2800" b="1" dirty="0" smtClean="0">
                <a:solidFill>
                  <a:srgbClr val="000000"/>
                </a:solidFill>
              </a:rPr>
              <a:t>面向连接传输由三个步骤：</a:t>
            </a:r>
            <a:endParaRPr lang="en-US" altLang="zh-CN" sz="2800" b="1" dirty="0" smtClean="0">
              <a:solidFill>
                <a:srgbClr val="000000"/>
              </a:solidFill>
            </a:endParaRPr>
          </a:p>
          <a:p>
            <a:pPr marL="971550" lvl="1" indent="-514350">
              <a:buClr>
                <a:srgbClr val="C00000"/>
              </a:buClr>
              <a:buFont typeface="+mj-ea"/>
              <a:buAutoNum type="circleNumDbPlain"/>
            </a:pPr>
            <a:r>
              <a:rPr lang="zh-CN" altLang="en-US" b="1" dirty="0" smtClean="0">
                <a:solidFill>
                  <a:srgbClr val="000000"/>
                </a:solidFill>
              </a:rPr>
              <a:t>连接建立</a:t>
            </a:r>
            <a:endParaRPr lang="en-US" altLang="zh-CN" b="1" dirty="0" smtClean="0">
              <a:solidFill>
                <a:srgbClr val="000000"/>
              </a:solidFill>
            </a:endParaRPr>
          </a:p>
          <a:p>
            <a:pPr marL="971550" lvl="1" indent="-514350">
              <a:buClr>
                <a:srgbClr val="C00000"/>
              </a:buClr>
              <a:buFont typeface="+mj-ea"/>
              <a:buAutoNum type="circleNumDbPlain"/>
            </a:pPr>
            <a:r>
              <a:rPr lang="zh-CN" altLang="en-US" b="1" dirty="0" smtClean="0">
                <a:solidFill>
                  <a:srgbClr val="000000"/>
                </a:solidFill>
              </a:rPr>
              <a:t>数据传输</a:t>
            </a:r>
            <a:endParaRPr lang="en-US" altLang="zh-CN" b="1" dirty="0" smtClean="0">
              <a:solidFill>
                <a:srgbClr val="000000"/>
              </a:solidFill>
            </a:endParaRPr>
          </a:p>
          <a:p>
            <a:pPr marL="971550" lvl="1" indent="-514350">
              <a:buClr>
                <a:srgbClr val="C00000"/>
              </a:buClr>
              <a:buFont typeface="+mj-ea"/>
              <a:buAutoNum type="circleNumDbPlain"/>
            </a:pPr>
            <a:r>
              <a:rPr lang="zh-CN" altLang="en-US" b="1" dirty="0" smtClean="0">
                <a:solidFill>
                  <a:srgbClr val="000000"/>
                </a:solidFill>
              </a:rPr>
              <a:t>连接终止。</a:t>
            </a:r>
          </a:p>
          <a:p>
            <a:pPr eaLnBrk="1" hangingPunct="1"/>
            <a:endParaRPr lang="en-US" altLang="zh-CN" b="1" dirty="0" smtClean="0"/>
          </a:p>
        </p:txBody>
      </p:sp>
      <p:pic>
        <p:nvPicPr>
          <p:cNvPr id="4" name="Picture 4" descr="http://t1.baidu.com/it/u=4224630567,3636551719&amp;fm=21&amp;gp=0.jpg"/>
          <p:cNvPicPr>
            <a:picLocks noChangeAspect="1" noChangeArrowheads="1"/>
          </p:cNvPicPr>
          <p:nvPr/>
        </p:nvPicPr>
        <p:blipFill>
          <a:blip r:embed="rId2" cstate="print"/>
          <a:srcRect/>
          <a:stretch>
            <a:fillRect/>
          </a:stretch>
        </p:blipFill>
        <p:spPr bwMode="auto">
          <a:xfrm>
            <a:off x="0" y="0"/>
            <a:ext cx="1907704" cy="408794"/>
          </a:xfrm>
          <a:prstGeom prst="rect">
            <a:avLst/>
          </a:prstGeom>
          <a:noFill/>
        </p:spPr>
      </p:pic>
      <p:grpSp>
        <p:nvGrpSpPr>
          <p:cNvPr id="5" name="组合 14"/>
          <p:cNvGrpSpPr/>
          <p:nvPr/>
        </p:nvGrpSpPr>
        <p:grpSpPr>
          <a:xfrm>
            <a:off x="4874346" y="0"/>
            <a:ext cx="4269654" cy="430887"/>
            <a:chOff x="4874346" y="0"/>
            <a:chExt cx="4269654" cy="430887"/>
          </a:xfrm>
        </p:grpSpPr>
        <p:sp>
          <p:nvSpPr>
            <p:cNvPr id="6" name="TextBox 5"/>
            <p:cNvSpPr txBox="1"/>
            <p:nvPr/>
          </p:nvSpPr>
          <p:spPr>
            <a:xfrm>
              <a:off x="4874346" y="0"/>
              <a:ext cx="4269654" cy="430887"/>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0" scaled="1"/>
              <a:tileRect/>
            </a:gradFill>
            <a:effectLst>
              <a:innerShdw blurRad="63500" dist="50800" dir="5400000">
                <a:prstClr val="black">
                  <a:alpha val="50000"/>
                </a:prstClr>
              </a:innerShdw>
              <a:softEdge rad="127000"/>
            </a:effectLst>
          </p:spPr>
          <p:style>
            <a:lnRef idx="0">
              <a:scrgbClr r="0" g="0" b="0"/>
            </a:lnRef>
            <a:fillRef idx="1001">
              <a:schemeClr val="lt2"/>
            </a:fillRef>
            <a:effectRef idx="0">
              <a:scrgbClr r="0" g="0" b="0"/>
            </a:effectRef>
            <a:fontRef idx="major"/>
          </p:style>
          <p:txBody>
            <a:bodyPr wrap="square" rtlCol="0">
              <a:spAutoFit/>
            </a:bodyPr>
            <a:lstStyle/>
            <a:p>
              <a:pPr algn="r"/>
              <a:r>
                <a:rPr lang="en-US" altLang="zh-CN" sz="1100" b="1" dirty="0" smtClean="0">
                  <a:solidFill>
                    <a:schemeClr val="tx2">
                      <a:lumMod val="60000"/>
                      <a:lumOff val="40000"/>
                    </a:schemeClr>
                  </a:solidFill>
                </a:rPr>
                <a:t>College of Computer Science and Technology</a:t>
              </a:r>
            </a:p>
            <a:p>
              <a:pPr algn="r"/>
              <a:r>
                <a:rPr lang="zh-CN" altLang="en-US" sz="1100" b="1" dirty="0" smtClean="0">
                  <a:solidFill>
                    <a:schemeClr val="tx2">
                      <a:lumMod val="60000"/>
                      <a:lumOff val="40000"/>
                    </a:schemeClr>
                  </a:solidFill>
                </a:rPr>
                <a:t>                                    计算机科学</a:t>
              </a:r>
              <a:r>
                <a:rPr lang="zh-CN" altLang="en-US" sz="1100" b="1" dirty="0">
                  <a:solidFill>
                    <a:schemeClr val="tx2">
                      <a:lumMod val="60000"/>
                      <a:lumOff val="40000"/>
                    </a:schemeClr>
                  </a:solidFill>
                </a:rPr>
                <a:t>与</a:t>
              </a:r>
              <a:r>
                <a:rPr lang="zh-CN" altLang="en-US" sz="1100" b="1" dirty="0" smtClean="0">
                  <a:solidFill>
                    <a:schemeClr val="tx2">
                      <a:lumMod val="60000"/>
                      <a:lumOff val="40000"/>
                    </a:schemeClr>
                  </a:solidFill>
                </a:rPr>
                <a:t>技术学院</a:t>
              </a:r>
              <a:endParaRPr lang="zh-CN" altLang="en-US" sz="1100" b="1" dirty="0">
                <a:solidFill>
                  <a:schemeClr val="tx2">
                    <a:lumMod val="60000"/>
                    <a:lumOff val="40000"/>
                  </a:schemeClr>
                </a:solidFill>
              </a:endParaRPr>
            </a:p>
          </p:txBody>
        </p:sp>
        <p:cxnSp>
          <p:nvCxnSpPr>
            <p:cNvPr id="7" name="直接连接符 7"/>
            <p:cNvCxnSpPr/>
            <p:nvPr/>
          </p:nvCxnSpPr>
          <p:spPr>
            <a:xfrm>
              <a:off x="6588224" y="332656"/>
              <a:ext cx="100811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8" name="直接连接符 9"/>
          <p:cNvCxnSpPr/>
          <p:nvPr/>
        </p:nvCxnSpPr>
        <p:spPr>
          <a:xfrm>
            <a:off x="323528" y="1268760"/>
            <a:ext cx="8820472" cy="0"/>
          </a:xfrm>
          <a:prstGeom prst="line">
            <a:avLst/>
          </a:prstGeom>
          <a:ln>
            <a:gradFill flip="none" rotWithShape="1">
              <a:gsLst>
                <a:gs pos="0">
                  <a:srgbClr val="FFF200"/>
                </a:gs>
                <a:gs pos="45000">
                  <a:srgbClr val="FF7A00"/>
                </a:gs>
                <a:gs pos="70000">
                  <a:srgbClr val="FF0300"/>
                </a:gs>
                <a:gs pos="100000">
                  <a:srgbClr val="4D0808"/>
                </a:gs>
              </a:gsLst>
              <a:lin ang="10800000" scaled="1"/>
              <a:tileRect/>
            </a:gradFill>
          </a:ln>
        </p:spPr>
        <p:style>
          <a:lnRef idx="3">
            <a:schemeClr val="accent2"/>
          </a:lnRef>
          <a:fillRef idx="0">
            <a:schemeClr val="accent2"/>
          </a:fillRef>
          <a:effectRef idx="2">
            <a:schemeClr val="accent2"/>
          </a:effectRef>
          <a:fontRef idx="minor">
            <a:schemeClr val="tx1"/>
          </a:fontRef>
        </p:style>
      </p:cxnSp>
      <p:cxnSp>
        <p:nvCxnSpPr>
          <p:cNvPr id="9" name="直接连接符 10"/>
          <p:cNvCxnSpPr/>
          <p:nvPr/>
        </p:nvCxnSpPr>
        <p:spPr>
          <a:xfrm>
            <a:off x="5148064" y="548680"/>
            <a:ext cx="3995936" cy="0"/>
          </a:xfrm>
          <a:prstGeom prst="line">
            <a:avLst/>
          </a:prstGeom>
          <a:ln>
            <a:gradFill flip="none" rotWithShape="1">
              <a:gsLst>
                <a:gs pos="0">
                  <a:srgbClr val="FFF200"/>
                </a:gs>
                <a:gs pos="45000">
                  <a:srgbClr val="FF7A00"/>
                </a:gs>
                <a:gs pos="70000">
                  <a:srgbClr val="FF0300"/>
                </a:gs>
                <a:gs pos="100000">
                  <a:srgbClr val="4D0808"/>
                </a:gs>
              </a:gsLst>
              <a:lin ang="0" scaled="1"/>
              <a:tileRect/>
            </a:gradFill>
          </a:ln>
        </p:spPr>
        <p:style>
          <a:lnRef idx="3">
            <a:schemeClr val="accent2"/>
          </a:lnRef>
          <a:fillRef idx="0">
            <a:schemeClr val="accent2"/>
          </a:fillRef>
          <a:effectRef idx="2">
            <a:schemeClr val="accent2"/>
          </a:effectRef>
          <a:fontRef idx="minor">
            <a:schemeClr val="tx1"/>
          </a:fontRef>
        </p:style>
      </p:cxnSp>
      <p:sp>
        <p:nvSpPr>
          <p:cNvPr id="10"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zh-CN" altLang="en-US" sz="1400" b="1" dirty="0"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sp>
        <p:nvSpPr>
          <p:cNvPr id="11" name="灯片编号占位符 4"/>
          <p:cNvSpPr txBox="1">
            <a:spLocks/>
          </p:cNvSpPr>
          <p:nvPr/>
        </p:nvSpPr>
        <p:spPr>
          <a:xfrm>
            <a:off x="6804248"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D339703-453D-4507-B371-656EE53F18C4}" type="slidenum">
              <a:rPr kumimoji="0" lang="zh-CN" altLang="en-US" sz="1200" b="0" i="0" u="none" strike="noStrike" kern="1200" cap="none" spc="0" normalizeH="0" baseline="0" noProof="0" smtClean="0">
                <a:ln>
                  <a:noFill/>
                </a:ln>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35</a:t>
            </a:fld>
            <a:endParaRPr kumimoji="0" lang="zh-CN" altLang="en-US" sz="1200" b="0" i="0" u="none" strike="noStrike" kern="1200" cap="none" spc="0" normalizeH="0" baseline="0" noProof="0" dirty="0">
              <a:ln>
                <a:noFill/>
              </a:ln>
              <a:effectLst/>
              <a:uLnTx/>
              <a:uFillTx/>
              <a:latin typeface="+mn-lt"/>
              <a:ea typeface="+mn-ea"/>
              <a:cs typeface="+mn-cs"/>
            </a:endParaRPr>
          </a:p>
        </p:txBody>
      </p:sp>
    </p:spTree>
  </p:cSld>
  <p:clrMapOvr>
    <a:masterClrMapping/>
  </p:clrMapOvr>
  <p:transition>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ntr" presetSubtype="16" fill="hold" grpId="0" nodeType="withEffect">
                                  <p:stCondLst>
                                    <p:cond delay="0"/>
                                  </p:stCondLst>
                                  <p:childTnLst>
                                    <p:set>
                                      <p:cBhvr>
                                        <p:cTn id="6" dur="1" fill="hold">
                                          <p:stCondLst>
                                            <p:cond delay="0"/>
                                          </p:stCondLst>
                                        </p:cTn>
                                        <p:tgtEl>
                                          <p:spTgt spid="25603">
                                            <p:txEl>
                                              <p:pRg st="0" end="0"/>
                                            </p:txEl>
                                          </p:spTgt>
                                        </p:tgtEl>
                                        <p:attrNameLst>
                                          <p:attrName>style.visibility</p:attrName>
                                        </p:attrNameLst>
                                      </p:cBhvr>
                                      <p:to>
                                        <p:strVal val="visible"/>
                                      </p:to>
                                    </p:set>
                                    <p:animEffect transition="in" filter="diamond(in)">
                                      <p:cBhvr>
                                        <p:cTn id="7" dur="500"/>
                                        <p:tgtEl>
                                          <p:spTgt spid="25603">
                                            <p:txEl>
                                              <p:pRg st="0" end="0"/>
                                            </p:txEl>
                                          </p:spTgt>
                                        </p:tgtEl>
                                      </p:cBhvr>
                                    </p:animEffect>
                                  </p:childTnLst>
                                </p:cTn>
                              </p:par>
                              <p:par>
                                <p:cTn id="8" presetID="8" presetClass="entr" presetSubtype="16" fill="hold" grpId="0" nodeType="withEffect">
                                  <p:stCondLst>
                                    <p:cond delay="0"/>
                                  </p:stCondLst>
                                  <p:childTnLst>
                                    <p:set>
                                      <p:cBhvr>
                                        <p:cTn id="9" dur="1" fill="hold">
                                          <p:stCondLst>
                                            <p:cond delay="0"/>
                                          </p:stCondLst>
                                        </p:cTn>
                                        <p:tgtEl>
                                          <p:spTgt spid="25603">
                                            <p:txEl>
                                              <p:pRg st="2" end="2"/>
                                            </p:txEl>
                                          </p:spTgt>
                                        </p:tgtEl>
                                        <p:attrNameLst>
                                          <p:attrName>style.visibility</p:attrName>
                                        </p:attrNameLst>
                                      </p:cBhvr>
                                      <p:to>
                                        <p:strVal val="visible"/>
                                      </p:to>
                                    </p:set>
                                    <p:animEffect transition="in" filter="diamond(in)">
                                      <p:cBhvr>
                                        <p:cTn id="10" dur="500"/>
                                        <p:tgtEl>
                                          <p:spTgt spid="25603">
                                            <p:txEl>
                                              <p:pRg st="2" end="2"/>
                                            </p:txEl>
                                          </p:spTgt>
                                        </p:tgtEl>
                                      </p:cBhvr>
                                    </p:animEffect>
                                  </p:childTnLst>
                                </p:cTn>
                              </p:par>
                              <p:par>
                                <p:cTn id="11" presetID="8" presetClass="entr" presetSubtype="16" fill="hold" grpId="0" nodeType="withEffect">
                                  <p:stCondLst>
                                    <p:cond delay="0"/>
                                  </p:stCondLst>
                                  <p:childTnLst>
                                    <p:set>
                                      <p:cBhvr>
                                        <p:cTn id="12" dur="1" fill="hold">
                                          <p:stCondLst>
                                            <p:cond delay="0"/>
                                          </p:stCondLst>
                                        </p:cTn>
                                        <p:tgtEl>
                                          <p:spTgt spid="25603">
                                            <p:txEl>
                                              <p:pRg st="4" end="4"/>
                                            </p:txEl>
                                          </p:spTgt>
                                        </p:tgtEl>
                                        <p:attrNameLst>
                                          <p:attrName>style.visibility</p:attrName>
                                        </p:attrNameLst>
                                      </p:cBhvr>
                                      <p:to>
                                        <p:strVal val="visible"/>
                                      </p:to>
                                    </p:set>
                                    <p:animEffect transition="in" filter="diamond(in)">
                                      <p:cBhvr>
                                        <p:cTn id="13" dur="500"/>
                                        <p:tgtEl>
                                          <p:spTgt spid="25603">
                                            <p:txEl>
                                              <p:pRg st="4" end="4"/>
                                            </p:txEl>
                                          </p:spTgt>
                                        </p:tgtEl>
                                      </p:cBhvr>
                                    </p:animEffect>
                                  </p:childTnLst>
                                </p:cTn>
                              </p:par>
                              <p:par>
                                <p:cTn id="14" presetID="8" presetClass="entr" presetSubtype="16" fill="hold" grpId="0" nodeType="withEffect">
                                  <p:stCondLst>
                                    <p:cond delay="0"/>
                                  </p:stCondLst>
                                  <p:childTnLst>
                                    <p:set>
                                      <p:cBhvr>
                                        <p:cTn id="15" dur="1" fill="hold">
                                          <p:stCondLst>
                                            <p:cond delay="0"/>
                                          </p:stCondLst>
                                        </p:cTn>
                                        <p:tgtEl>
                                          <p:spTgt spid="25603">
                                            <p:txEl>
                                              <p:pRg st="5" end="5"/>
                                            </p:txEl>
                                          </p:spTgt>
                                        </p:tgtEl>
                                        <p:attrNameLst>
                                          <p:attrName>style.visibility</p:attrName>
                                        </p:attrNameLst>
                                      </p:cBhvr>
                                      <p:to>
                                        <p:strVal val="visible"/>
                                      </p:to>
                                    </p:set>
                                    <p:animEffect transition="in" filter="diamond(in)">
                                      <p:cBhvr>
                                        <p:cTn id="16" dur="500"/>
                                        <p:tgtEl>
                                          <p:spTgt spid="25603">
                                            <p:txEl>
                                              <p:pRg st="5" end="5"/>
                                            </p:txEl>
                                          </p:spTgt>
                                        </p:tgtEl>
                                      </p:cBhvr>
                                    </p:animEffect>
                                  </p:childTnLst>
                                </p:cTn>
                              </p:par>
                              <p:par>
                                <p:cTn id="17" presetID="8" presetClass="entr" presetSubtype="16" fill="hold" grpId="0" nodeType="withEffect">
                                  <p:stCondLst>
                                    <p:cond delay="0"/>
                                  </p:stCondLst>
                                  <p:childTnLst>
                                    <p:set>
                                      <p:cBhvr>
                                        <p:cTn id="18" dur="1" fill="hold">
                                          <p:stCondLst>
                                            <p:cond delay="0"/>
                                          </p:stCondLst>
                                        </p:cTn>
                                        <p:tgtEl>
                                          <p:spTgt spid="25603">
                                            <p:txEl>
                                              <p:pRg st="6" end="6"/>
                                            </p:txEl>
                                          </p:spTgt>
                                        </p:tgtEl>
                                        <p:attrNameLst>
                                          <p:attrName>style.visibility</p:attrName>
                                        </p:attrNameLst>
                                      </p:cBhvr>
                                      <p:to>
                                        <p:strVal val="visible"/>
                                      </p:to>
                                    </p:set>
                                    <p:animEffect transition="in" filter="diamond(in)">
                                      <p:cBhvr>
                                        <p:cTn id="19" dur="500"/>
                                        <p:tgtEl>
                                          <p:spTgt spid="25603">
                                            <p:txEl>
                                              <p:pRg st="6" end="6"/>
                                            </p:txEl>
                                          </p:spTgt>
                                        </p:tgtEl>
                                      </p:cBhvr>
                                    </p:animEffect>
                                  </p:childTnLst>
                                </p:cTn>
                              </p:par>
                              <p:par>
                                <p:cTn id="20" presetID="8" presetClass="entr" presetSubtype="16" fill="hold" grpId="0" nodeType="withEffect">
                                  <p:stCondLst>
                                    <p:cond delay="0"/>
                                  </p:stCondLst>
                                  <p:childTnLst>
                                    <p:set>
                                      <p:cBhvr>
                                        <p:cTn id="21" dur="1" fill="hold">
                                          <p:stCondLst>
                                            <p:cond delay="0"/>
                                          </p:stCondLst>
                                        </p:cTn>
                                        <p:tgtEl>
                                          <p:spTgt spid="25603">
                                            <p:txEl>
                                              <p:pRg st="7" end="7"/>
                                            </p:txEl>
                                          </p:spTgt>
                                        </p:tgtEl>
                                        <p:attrNameLst>
                                          <p:attrName>style.visibility</p:attrName>
                                        </p:attrNameLst>
                                      </p:cBhvr>
                                      <p:to>
                                        <p:strVal val="visible"/>
                                      </p:to>
                                    </p:set>
                                    <p:animEffect transition="in" filter="diamond(in)">
                                      <p:cBhvr>
                                        <p:cTn id="22" dur="500"/>
                                        <p:tgtEl>
                                          <p:spTgt spid="2560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3"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ext Box 3"/>
          <p:cNvSpPr txBox="1">
            <a:spLocks noChangeArrowheads="1"/>
          </p:cNvSpPr>
          <p:nvPr/>
        </p:nvSpPr>
        <p:spPr bwMode="auto">
          <a:xfrm>
            <a:off x="1143000" y="1828800"/>
            <a:ext cx="7543800" cy="1004888"/>
          </a:xfrm>
          <a:prstGeom prst="rect">
            <a:avLst/>
          </a:prstGeom>
          <a:noFill/>
          <a:ln w="9525">
            <a:noFill/>
            <a:miter lim="800000"/>
            <a:headEnd/>
            <a:tailEnd/>
          </a:ln>
          <a:effectLst/>
        </p:spPr>
        <p:txBody>
          <a:bodyPr>
            <a:spAutoFit/>
          </a:bodyPr>
          <a:lstStyle/>
          <a:p>
            <a:pPr>
              <a:spcBef>
                <a:spcPct val="50000"/>
              </a:spcBef>
            </a:pPr>
            <a:endParaRPr kumimoji="1" lang="en-US" altLang="zh-CN" sz="2400" b="1">
              <a:latin typeface="Times New Roman" pitchFamily="18" charset="0"/>
            </a:endParaRPr>
          </a:p>
          <a:p>
            <a:pPr>
              <a:spcBef>
                <a:spcPct val="50000"/>
              </a:spcBef>
            </a:pPr>
            <a:endParaRPr kumimoji="1" lang="en-US" altLang="zh-CN" sz="2400" b="1">
              <a:latin typeface="Times New Roman" pitchFamily="18" charset="0"/>
            </a:endParaRPr>
          </a:p>
        </p:txBody>
      </p:sp>
      <p:pic>
        <p:nvPicPr>
          <p:cNvPr id="26627" name="Picture 5"/>
          <p:cNvPicPr>
            <a:picLocks noChangeAspect="1" noChangeArrowheads="1"/>
          </p:cNvPicPr>
          <p:nvPr/>
        </p:nvPicPr>
        <p:blipFill>
          <a:blip r:embed="rId2" cstate="print"/>
          <a:srcRect/>
          <a:stretch>
            <a:fillRect/>
          </a:stretch>
        </p:blipFill>
        <p:spPr bwMode="auto">
          <a:xfrm>
            <a:off x="539552" y="1988840"/>
            <a:ext cx="8424862" cy="4392612"/>
          </a:xfrm>
          <a:prstGeom prst="rect">
            <a:avLst/>
          </a:prstGeom>
          <a:noFill/>
          <a:ln w="9525">
            <a:noFill/>
            <a:miter lim="800000"/>
            <a:headEnd/>
            <a:tailEnd/>
          </a:ln>
        </p:spPr>
      </p:pic>
      <p:sp>
        <p:nvSpPr>
          <p:cNvPr id="26628" name="Text Box 6"/>
          <p:cNvSpPr txBox="1">
            <a:spLocks noChangeArrowheads="1"/>
          </p:cNvSpPr>
          <p:nvPr/>
        </p:nvSpPr>
        <p:spPr bwMode="auto">
          <a:xfrm>
            <a:off x="3059832" y="1124744"/>
            <a:ext cx="2808287" cy="579438"/>
          </a:xfrm>
          <a:prstGeom prst="rect">
            <a:avLst/>
          </a:prstGeom>
          <a:noFill/>
          <a:ln w="9525">
            <a:noFill/>
            <a:miter lim="800000"/>
            <a:headEnd/>
            <a:tailEnd/>
          </a:ln>
          <a:effectLst/>
        </p:spPr>
        <p:txBody>
          <a:bodyPr>
            <a:spAutoFit/>
          </a:bodyPr>
          <a:lstStyle/>
          <a:p>
            <a:pPr>
              <a:spcBef>
                <a:spcPct val="50000"/>
              </a:spcBef>
            </a:pPr>
            <a:r>
              <a:rPr kumimoji="1" lang="en-US" altLang="zh-CN" sz="3200" b="1" dirty="0">
                <a:solidFill>
                  <a:srgbClr val="C00000"/>
                </a:solidFill>
                <a:latin typeface="Times New Roman" pitchFamily="18" charset="0"/>
                <a:ea typeface="仿宋_GB2312"/>
              </a:rPr>
              <a:t>①</a:t>
            </a:r>
            <a:r>
              <a:rPr kumimoji="1" lang="zh-CN" altLang="en-US" sz="3200" b="1" dirty="0" smtClean="0">
                <a:solidFill>
                  <a:srgbClr val="C00000"/>
                </a:solidFill>
                <a:latin typeface="Times New Roman" pitchFamily="18" charset="0"/>
              </a:rPr>
              <a:t>连</a:t>
            </a:r>
            <a:r>
              <a:rPr kumimoji="1" lang="zh-CN" altLang="en-US" sz="3200" b="1" dirty="0">
                <a:solidFill>
                  <a:srgbClr val="C00000"/>
                </a:solidFill>
                <a:latin typeface="Times New Roman" pitchFamily="18" charset="0"/>
              </a:rPr>
              <a:t>接建立</a:t>
            </a:r>
            <a:endParaRPr kumimoji="1" lang="zh-CN" altLang="en-US" sz="3600" dirty="0">
              <a:solidFill>
                <a:srgbClr val="C00000"/>
              </a:solidFill>
              <a:latin typeface="Times New Roman" pitchFamily="18" charset="0"/>
            </a:endParaRPr>
          </a:p>
        </p:txBody>
      </p:sp>
      <p:pic>
        <p:nvPicPr>
          <p:cNvPr id="5" name="Picture 4" descr="http://t1.baidu.com/it/u=4224630567,3636551719&amp;fm=21&amp;gp=0.jpg"/>
          <p:cNvPicPr>
            <a:picLocks noChangeAspect="1" noChangeArrowheads="1"/>
          </p:cNvPicPr>
          <p:nvPr/>
        </p:nvPicPr>
        <p:blipFill>
          <a:blip r:embed="rId3" cstate="print"/>
          <a:srcRect/>
          <a:stretch>
            <a:fillRect/>
          </a:stretch>
        </p:blipFill>
        <p:spPr bwMode="auto">
          <a:xfrm>
            <a:off x="0" y="0"/>
            <a:ext cx="1907704" cy="408794"/>
          </a:xfrm>
          <a:prstGeom prst="rect">
            <a:avLst/>
          </a:prstGeom>
          <a:noFill/>
        </p:spPr>
      </p:pic>
      <p:grpSp>
        <p:nvGrpSpPr>
          <p:cNvPr id="6" name="组合 14"/>
          <p:cNvGrpSpPr/>
          <p:nvPr/>
        </p:nvGrpSpPr>
        <p:grpSpPr>
          <a:xfrm>
            <a:off x="4874346" y="0"/>
            <a:ext cx="4269654" cy="430887"/>
            <a:chOff x="4874346" y="0"/>
            <a:chExt cx="4269654" cy="430887"/>
          </a:xfrm>
        </p:grpSpPr>
        <p:sp>
          <p:nvSpPr>
            <p:cNvPr id="7" name="TextBox 6"/>
            <p:cNvSpPr txBox="1"/>
            <p:nvPr/>
          </p:nvSpPr>
          <p:spPr>
            <a:xfrm>
              <a:off x="4874346" y="0"/>
              <a:ext cx="4269654" cy="430887"/>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0" scaled="1"/>
              <a:tileRect/>
            </a:gradFill>
            <a:effectLst>
              <a:innerShdw blurRad="63500" dist="50800" dir="5400000">
                <a:prstClr val="black">
                  <a:alpha val="50000"/>
                </a:prstClr>
              </a:innerShdw>
              <a:softEdge rad="127000"/>
            </a:effectLst>
          </p:spPr>
          <p:style>
            <a:lnRef idx="0">
              <a:scrgbClr r="0" g="0" b="0"/>
            </a:lnRef>
            <a:fillRef idx="1001">
              <a:schemeClr val="lt2"/>
            </a:fillRef>
            <a:effectRef idx="0">
              <a:scrgbClr r="0" g="0" b="0"/>
            </a:effectRef>
            <a:fontRef idx="major"/>
          </p:style>
          <p:txBody>
            <a:bodyPr wrap="square" rtlCol="0">
              <a:spAutoFit/>
            </a:bodyPr>
            <a:lstStyle/>
            <a:p>
              <a:pPr algn="r"/>
              <a:r>
                <a:rPr lang="en-US" altLang="zh-CN" sz="1100" b="1" dirty="0" smtClean="0">
                  <a:solidFill>
                    <a:schemeClr val="tx2">
                      <a:lumMod val="60000"/>
                      <a:lumOff val="40000"/>
                    </a:schemeClr>
                  </a:solidFill>
                </a:rPr>
                <a:t>College of Computer Science and Technology</a:t>
              </a:r>
            </a:p>
            <a:p>
              <a:pPr algn="r"/>
              <a:r>
                <a:rPr lang="zh-CN" altLang="en-US" sz="1100" b="1" dirty="0" smtClean="0">
                  <a:solidFill>
                    <a:schemeClr val="tx2">
                      <a:lumMod val="60000"/>
                      <a:lumOff val="40000"/>
                    </a:schemeClr>
                  </a:solidFill>
                </a:rPr>
                <a:t>                                    计算机科学</a:t>
              </a:r>
              <a:r>
                <a:rPr lang="zh-CN" altLang="en-US" sz="1100" b="1" dirty="0">
                  <a:solidFill>
                    <a:schemeClr val="tx2">
                      <a:lumMod val="60000"/>
                      <a:lumOff val="40000"/>
                    </a:schemeClr>
                  </a:solidFill>
                </a:rPr>
                <a:t>与</a:t>
              </a:r>
              <a:r>
                <a:rPr lang="zh-CN" altLang="en-US" sz="1100" b="1" dirty="0" smtClean="0">
                  <a:solidFill>
                    <a:schemeClr val="tx2">
                      <a:lumMod val="60000"/>
                      <a:lumOff val="40000"/>
                    </a:schemeClr>
                  </a:solidFill>
                </a:rPr>
                <a:t>技术学院</a:t>
              </a:r>
              <a:endParaRPr lang="zh-CN" altLang="en-US" sz="1100" b="1" dirty="0">
                <a:solidFill>
                  <a:schemeClr val="tx2">
                    <a:lumMod val="60000"/>
                    <a:lumOff val="40000"/>
                  </a:schemeClr>
                </a:solidFill>
              </a:endParaRPr>
            </a:p>
          </p:txBody>
        </p:sp>
        <p:cxnSp>
          <p:nvCxnSpPr>
            <p:cNvPr id="8" name="直接连接符 7"/>
            <p:cNvCxnSpPr/>
            <p:nvPr/>
          </p:nvCxnSpPr>
          <p:spPr>
            <a:xfrm>
              <a:off x="6588224" y="332656"/>
              <a:ext cx="100811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10" name="直接连接符 10"/>
          <p:cNvCxnSpPr/>
          <p:nvPr/>
        </p:nvCxnSpPr>
        <p:spPr>
          <a:xfrm>
            <a:off x="5148064" y="548680"/>
            <a:ext cx="3995936" cy="0"/>
          </a:xfrm>
          <a:prstGeom prst="line">
            <a:avLst/>
          </a:prstGeom>
          <a:ln>
            <a:gradFill flip="none" rotWithShape="1">
              <a:gsLst>
                <a:gs pos="0">
                  <a:srgbClr val="FFF200"/>
                </a:gs>
                <a:gs pos="45000">
                  <a:srgbClr val="FF7A00"/>
                </a:gs>
                <a:gs pos="70000">
                  <a:srgbClr val="FF0300"/>
                </a:gs>
                <a:gs pos="100000">
                  <a:srgbClr val="4D0808"/>
                </a:gs>
              </a:gsLst>
              <a:lin ang="0" scaled="1"/>
              <a:tileRect/>
            </a:gradFill>
          </a:ln>
        </p:spPr>
        <p:style>
          <a:lnRef idx="3">
            <a:schemeClr val="accent2"/>
          </a:lnRef>
          <a:fillRef idx="0">
            <a:schemeClr val="accent2"/>
          </a:fillRef>
          <a:effectRef idx="2">
            <a:schemeClr val="accent2"/>
          </a:effectRef>
          <a:fontRef idx="minor">
            <a:schemeClr val="tx1"/>
          </a:fontRef>
        </p:style>
      </p:cxnSp>
      <p:sp>
        <p:nvSpPr>
          <p:cNvPr id="11"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zh-CN" altLang="en-US" sz="1400" b="1" dirty="0"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sp>
        <p:nvSpPr>
          <p:cNvPr id="12" name="灯片编号占位符 4"/>
          <p:cNvSpPr txBox="1">
            <a:spLocks/>
          </p:cNvSpPr>
          <p:nvPr/>
        </p:nvSpPr>
        <p:spPr>
          <a:xfrm>
            <a:off x="6804248"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D339703-453D-4507-B371-656EE53F18C4}" type="slidenum">
              <a:rPr kumimoji="0" lang="zh-CN" altLang="en-US" sz="1200" b="0" i="0" u="none" strike="noStrike" kern="1200" cap="none" spc="0" normalizeH="0" baseline="0" noProof="0" smtClean="0">
                <a:ln>
                  <a:noFill/>
                </a:ln>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36</a:t>
            </a:fld>
            <a:endParaRPr kumimoji="0" lang="zh-CN" altLang="en-US" sz="1200" b="0" i="0" u="none" strike="noStrike" kern="1200" cap="none" spc="0" normalizeH="0" baseline="0" noProof="0" dirty="0">
              <a:ln>
                <a:noFill/>
              </a:ln>
              <a:effectLst/>
              <a:uLnTx/>
              <a:uFillTx/>
              <a:latin typeface="+mn-lt"/>
              <a:ea typeface="+mn-ea"/>
              <a:cs typeface="+mn-cs"/>
            </a:endParaRPr>
          </a:p>
        </p:txBody>
      </p:sp>
    </p:spTree>
  </p:cSld>
  <p:clrMapOvr>
    <a:masterClrMapping/>
  </p:clrMapOvr>
  <p:transition>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26627"/>
                                        </p:tgtEl>
                                        <p:attrNameLst>
                                          <p:attrName>style.visibility</p:attrName>
                                        </p:attrNameLst>
                                      </p:cBhvr>
                                      <p:to>
                                        <p:strVal val="visible"/>
                                      </p:to>
                                    </p:set>
                                    <p:anim calcmode="lin" valueType="num">
                                      <p:cBhvr additive="base">
                                        <p:cTn id="7" dur="500" fill="hold"/>
                                        <p:tgtEl>
                                          <p:spTgt spid="26627"/>
                                        </p:tgtEl>
                                        <p:attrNameLst>
                                          <p:attrName>ppt_x</p:attrName>
                                        </p:attrNameLst>
                                      </p:cBhvr>
                                      <p:tavLst>
                                        <p:tav tm="0">
                                          <p:val>
                                            <p:strVal val="#ppt_x"/>
                                          </p:val>
                                        </p:tav>
                                        <p:tav tm="100000">
                                          <p:val>
                                            <p:strVal val="#ppt_x"/>
                                          </p:val>
                                        </p:tav>
                                      </p:tavLst>
                                    </p:anim>
                                    <p:anim calcmode="lin" valueType="num">
                                      <p:cBhvr additive="base">
                                        <p:cTn id="8" dur="500" fill="hold"/>
                                        <p:tgtEl>
                                          <p:spTgt spid="266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ext Box 1027"/>
          <p:cNvSpPr txBox="1">
            <a:spLocks noChangeArrowheads="1"/>
          </p:cNvSpPr>
          <p:nvPr/>
        </p:nvSpPr>
        <p:spPr bwMode="auto">
          <a:xfrm>
            <a:off x="755576" y="908720"/>
            <a:ext cx="7543800" cy="579438"/>
          </a:xfrm>
          <a:prstGeom prst="rect">
            <a:avLst/>
          </a:prstGeom>
          <a:noFill/>
          <a:ln w="9525">
            <a:noFill/>
            <a:miter lim="800000"/>
            <a:headEnd/>
            <a:tailEnd/>
          </a:ln>
          <a:effectLst/>
        </p:spPr>
        <p:txBody>
          <a:bodyPr>
            <a:spAutoFit/>
          </a:bodyPr>
          <a:lstStyle/>
          <a:p>
            <a:pPr algn="ctr">
              <a:spcBef>
                <a:spcPct val="50000"/>
              </a:spcBef>
            </a:pPr>
            <a:r>
              <a:rPr kumimoji="1" lang="en-US" altLang="zh-CN" sz="3200" b="1" dirty="0">
                <a:solidFill>
                  <a:srgbClr val="C00000"/>
                </a:solidFill>
                <a:latin typeface="宋体" pitchFamily="2" charset="-122"/>
                <a:ea typeface="仿宋_GB2312"/>
              </a:rPr>
              <a:t>②</a:t>
            </a:r>
            <a:r>
              <a:rPr kumimoji="1" lang="zh-CN" altLang="en-US" sz="3200" b="1" dirty="0" smtClean="0">
                <a:solidFill>
                  <a:srgbClr val="C00000"/>
                </a:solidFill>
                <a:latin typeface="宋体" pitchFamily="2" charset="-122"/>
              </a:rPr>
              <a:t>连</a:t>
            </a:r>
            <a:r>
              <a:rPr kumimoji="1" lang="zh-CN" altLang="en-US" sz="3200" b="1" dirty="0">
                <a:solidFill>
                  <a:srgbClr val="C00000"/>
                </a:solidFill>
                <a:latin typeface="宋体" pitchFamily="2" charset="-122"/>
              </a:rPr>
              <a:t>接终止</a:t>
            </a:r>
            <a:r>
              <a:rPr kumimoji="1" lang="zh-CN" altLang="en-US" sz="2800" b="1" dirty="0">
                <a:latin typeface="Times New Roman" pitchFamily="18" charset="0"/>
                <a:ea typeface="华文楷体" charset="-122"/>
              </a:rPr>
              <a:t> </a:t>
            </a:r>
          </a:p>
        </p:txBody>
      </p:sp>
      <p:pic>
        <p:nvPicPr>
          <p:cNvPr id="27651" name="Picture 1030"/>
          <p:cNvPicPr>
            <a:picLocks noChangeAspect="1" noChangeArrowheads="1"/>
          </p:cNvPicPr>
          <p:nvPr/>
        </p:nvPicPr>
        <p:blipFill>
          <a:blip r:embed="rId2" cstate="print"/>
          <a:srcRect/>
          <a:stretch>
            <a:fillRect/>
          </a:stretch>
        </p:blipFill>
        <p:spPr bwMode="auto">
          <a:xfrm>
            <a:off x="395288" y="1484784"/>
            <a:ext cx="8353425" cy="4662016"/>
          </a:xfrm>
          <a:prstGeom prst="rect">
            <a:avLst/>
          </a:prstGeom>
          <a:noFill/>
          <a:ln w="9525">
            <a:noFill/>
            <a:miter lim="800000"/>
            <a:headEnd/>
            <a:tailEnd/>
          </a:ln>
        </p:spPr>
      </p:pic>
      <p:pic>
        <p:nvPicPr>
          <p:cNvPr id="4" name="Picture 4" descr="http://t1.baidu.com/it/u=4224630567,3636551719&amp;fm=21&amp;gp=0.jpg"/>
          <p:cNvPicPr>
            <a:picLocks noChangeAspect="1" noChangeArrowheads="1"/>
          </p:cNvPicPr>
          <p:nvPr/>
        </p:nvPicPr>
        <p:blipFill>
          <a:blip r:embed="rId3" cstate="print"/>
          <a:srcRect/>
          <a:stretch>
            <a:fillRect/>
          </a:stretch>
        </p:blipFill>
        <p:spPr bwMode="auto">
          <a:xfrm>
            <a:off x="0" y="0"/>
            <a:ext cx="1907704" cy="408794"/>
          </a:xfrm>
          <a:prstGeom prst="rect">
            <a:avLst/>
          </a:prstGeom>
          <a:noFill/>
        </p:spPr>
      </p:pic>
      <p:grpSp>
        <p:nvGrpSpPr>
          <p:cNvPr id="5" name="组合 14"/>
          <p:cNvGrpSpPr/>
          <p:nvPr/>
        </p:nvGrpSpPr>
        <p:grpSpPr>
          <a:xfrm>
            <a:off x="4874346" y="0"/>
            <a:ext cx="4269654" cy="430887"/>
            <a:chOff x="4874346" y="0"/>
            <a:chExt cx="4269654" cy="430887"/>
          </a:xfrm>
        </p:grpSpPr>
        <p:sp>
          <p:nvSpPr>
            <p:cNvPr id="6" name="TextBox 5"/>
            <p:cNvSpPr txBox="1"/>
            <p:nvPr/>
          </p:nvSpPr>
          <p:spPr>
            <a:xfrm>
              <a:off x="4874346" y="0"/>
              <a:ext cx="4269654" cy="430887"/>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0" scaled="1"/>
              <a:tileRect/>
            </a:gradFill>
            <a:effectLst>
              <a:innerShdw blurRad="63500" dist="50800" dir="5400000">
                <a:prstClr val="black">
                  <a:alpha val="50000"/>
                </a:prstClr>
              </a:innerShdw>
              <a:softEdge rad="127000"/>
            </a:effectLst>
          </p:spPr>
          <p:style>
            <a:lnRef idx="0">
              <a:scrgbClr r="0" g="0" b="0"/>
            </a:lnRef>
            <a:fillRef idx="1001">
              <a:schemeClr val="lt2"/>
            </a:fillRef>
            <a:effectRef idx="0">
              <a:scrgbClr r="0" g="0" b="0"/>
            </a:effectRef>
            <a:fontRef idx="major"/>
          </p:style>
          <p:txBody>
            <a:bodyPr wrap="square" rtlCol="0">
              <a:spAutoFit/>
            </a:bodyPr>
            <a:lstStyle/>
            <a:p>
              <a:pPr algn="r"/>
              <a:r>
                <a:rPr lang="en-US" altLang="zh-CN" sz="1100" b="1" dirty="0" smtClean="0">
                  <a:solidFill>
                    <a:schemeClr val="tx2">
                      <a:lumMod val="60000"/>
                      <a:lumOff val="40000"/>
                    </a:schemeClr>
                  </a:solidFill>
                </a:rPr>
                <a:t>College of Computer Science and Technology</a:t>
              </a:r>
            </a:p>
            <a:p>
              <a:pPr algn="r"/>
              <a:r>
                <a:rPr lang="zh-CN" altLang="en-US" sz="1100" b="1" dirty="0" smtClean="0">
                  <a:solidFill>
                    <a:schemeClr val="tx2">
                      <a:lumMod val="60000"/>
                      <a:lumOff val="40000"/>
                    </a:schemeClr>
                  </a:solidFill>
                </a:rPr>
                <a:t>                                    计算机科学</a:t>
              </a:r>
              <a:r>
                <a:rPr lang="zh-CN" altLang="en-US" sz="1100" b="1" dirty="0">
                  <a:solidFill>
                    <a:schemeClr val="tx2">
                      <a:lumMod val="60000"/>
                      <a:lumOff val="40000"/>
                    </a:schemeClr>
                  </a:solidFill>
                </a:rPr>
                <a:t>与</a:t>
              </a:r>
              <a:r>
                <a:rPr lang="zh-CN" altLang="en-US" sz="1100" b="1" dirty="0" smtClean="0">
                  <a:solidFill>
                    <a:schemeClr val="tx2">
                      <a:lumMod val="60000"/>
                      <a:lumOff val="40000"/>
                    </a:schemeClr>
                  </a:solidFill>
                </a:rPr>
                <a:t>技术学院</a:t>
              </a:r>
              <a:endParaRPr lang="zh-CN" altLang="en-US" sz="1100" b="1" dirty="0">
                <a:solidFill>
                  <a:schemeClr val="tx2">
                    <a:lumMod val="60000"/>
                    <a:lumOff val="40000"/>
                  </a:schemeClr>
                </a:solidFill>
              </a:endParaRPr>
            </a:p>
          </p:txBody>
        </p:sp>
        <p:cxnSp>
          <p:nvCxnSpPr>
            <p:cNvPr id="7" name="直接连接符 7"/>
            <p:cNvCxnSpPr/>
            <p:nvPr/>
          </p:nvCxnSpPr>
          <p:spPr>
            <a:xfrm>
              <a:off x="6588224" y="332656"/>
              <a:ext cx="100811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9" name="直接连接符 10"/>
          <p:cNvCxnSpPr/>
          <p:nvPr/>
        </p:nvCxnSpPr>
        <p:spPr>
          <a:xfrm>
            <a:off x="5148064" y="548680"/>
            <a:ext cx="3995936" cy="0"/>
          </a:xfrm>
          <a:prstGeom prst="line">
            <a:avLst/>
          </a:prstGeom>
          <a:ln>
            <a:gradFill flip="none" rotWithShape="1">
              <a:gsLst>
                <a:gs pos="0">
                  <a:srgbClr val="FFF200"/>
                </a:gs>
                <a:gs pos="45000">
                  <a:srgbClr val="FF7A00"/>
                </a:gs>
                <a:gs pos="70000">
                  <a:srgbClr val="FF0300"/>
                </a:gs>
                <a:gs pos="100000">
                  <a:srgbClr val="4D0808"/>
                </a:gs>
              </a:gsLst>
              <a:lin ang="0" scaled="1"/>
              <a:tileRect/>
            </a:gradFill>
          </a:ln>
        </p:spPr>
        <p:style>
          <a:lnRef idx="3">
            <a:schemeClr val="accent2"/>
          </a:lnRef>
          <a:fillRef idx="0">
            <a:schemeClr val="accent2"/>
          </a:fillRef>
          <a:effectRef idx="2">
            <a:schemeClr val="accent2"/>
          </a:effectRef>
          <a:fontRef idx="minor">
            <a:schemeClr val="tx1"/>
          </a:fontRef>
        </p:style>
      </p:cxnSp>
      <p:sp>
        <p:nvSpPr>
          <p:cNvPr id="10"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zh-CN" altLang="en-US" sz="1400" b="1" dirty="0"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sp>
        <p:nvSpPr>
          <p:cNvPr id="11" name="灯片编号占位符 4"/>
          <p:cNvSpPr txBox="1">
            <a:spLocks/>
          </p:cNvSpPr>
          <p:nvPr/>
        </p:nvSpPr>
        <p:spPr>
          <a:xfrm>
            <a:off x="6804248"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D339703-453D-4507-B371-656EE53F18C4}" type="slidenum">
              <a:rPr kumimoji="0" lang="zh-CN" altLang="en-US" sz="1200" b="0" i="0" u="none" strike="noStrike" kern="1200" cap="none" spc="0" normalizeH="0" baseline="0" noProof="0" smtClean="0">
                <a:ln>
                  <a:noFill/>
                </a:ln>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37</a:t>
            </a:fld>
            <a:endParaRPr kumimoji="0" lang="zh-CN" altLang="en-US" sz="1200" b="0" i="0" u="none" strike="noStrike" kern="1200" cap="none" spc="0" normalizeH="0" baseline="0" noProof="0" dirty="0">
              <a:ln>
                <a:noFill/>
              </a:ln>
              <a:effectLst/>
              <a:uLnTx/>
              <a:uFillTx/>
              <a:latin typeface="+mn-lt"/>
              <a:ea typeface="+mn-ea"/>
              <a:cs typeface="+mn-cs"/>
            </a:endParaRPr>
          </a:p>
        </p:txBody>
      </p:sp>
    </p:spTree>
  </p:cSld>
  <p:clrMapOvr>
    <a:masterClrMapping/>
  </p:clrMapOvr>
  <p:transition>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27651"/>
                                        </p:tgtEl>
                                        <p:attrNameLst>
                                          <p:attrName>style.visibility</p:attrName>
                                        </p:attrNameLst>
                                      </p:cBhvr>
                                      <p:to>
                                        <p:strVal val="visible"/>
                                      </p:to>
                                    </p:set>
                                    <p:anim calcmode="lin" valueType="num">
                                      <p:cBhvr additive="base">
                                        <p:cTn id="7" dur="500" fill="hold"/>
                                        <p:tgtEl>
                                          <p:spTgt spid="27651"/>
                                        </p:tgtEl>
                                        <p:attrNameLst>
                                          <p:attrName>ppt_x</p:attrName>
                                        </p:attrNameLst>
                                      </p:cBhvr>
                                      <p:tavLst>
                                        <p:tav tm="0">
                                          <p:val>
                                            <p:strVal val="#ppt_x"/>
                                          </p:val>
                                        </p:tav>
                                        <p:tav tm="100000">
                                          <p:val>
                                            <p:strVal val="#ppt_x"/>
                                          </p:val>
                                        </p:tav>
                                      </p:tavLst>
                                    </p:anim>
                                    <p:anim calcmode="lin" valueType="num">
                                      <p:cBhvr additive="base">
                                        <p:cTn id="8" dur="500" fill="hold"/>
                                        <p:tgtEl>
                                          <p:spTgt spid="2765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907704" y="1556792"/>
            <a:ext cx="5112568" cy="4176465"/>
          </a:xfrm>
        </p:spPr>
        <p:txBody>
          <a:bodyPr>
            <a:normAutofit/>
          </a:bodyPr>
          <a:lstStyle/>
          <a:p>
            <a:pPr>
              <a:lnSpc>
                <a:spcPct val="80000"/>
              </a:lnSpc>
              <a:buClr>
                <a:srgbClr val="C00000"/>
              </a:buClr>
              <a:buBlip>
                <a:blip r:embed="rId2"/>
              </a:buBlip>
            </a:pPr>
            <a:endParaRPr lang="en-US" altLang="zh-CN" sz="2800" b="1" dirty="0" smtClean="0">
              <a:solidFill>
                <a:srgbClr val="000000"/>
              </a:solidFill>
              <a:latin typeface="楷体_GB2312" pitchFamily="49" charset="-122"/>
              <a:ea typeface="楷体_GB2312" pitchFamily="49" charset="-122"/>
            </a:endParaRPr>
          </a:p>
          <a:p>
            <a:pPr>
              <a:lnSpc>
                <a:spcPct val="80000"/>
              </a:lnSpc>
              <a:buClr>
                <a:srgbClr val="C00000"/>
              </a:buClr>
              <a:buBlip>
                <a:blip r:embed="rId2"/>
              </a:buBlip>
            </a:pPr>
            <a:r>
              <a:rPr lang="en-US" altLang="zh-CN" b="1" dirty="0" smtClean="0">
                <a:ea typeface="楷体_GB2312" pitchFamily="49" charset="-122"/>
              </a:rPr>
              <a:t>6.1  </a:t>
            </a:r>
            <a:r>
              <a:rPr lang="zh-CN" altLang="en-US" b="1" dirty="0" smtClean="0">
                <a:ea typeface="楷体_GB2312" pitchFamily="49" charset="-122"/>
              </a:rPr>
              <a:t>传输层服务 </a:t>
            </a:r>
            <a:endParaRPr lang="en-US" altLang="zh-CN" b="1" dirty="0" smtClean="0">
              <a:ea typeface="楷体_GB2312" pitchFamily="49" charset="-122"/>
            </a:endParaRPr>
          </a:p>
          <a:p>
            <a:pPr>
              <a:lnSpc>
                <a:spcPct val="80000"/>
              </a:lnSpc>
              <a:buClr>
                <a:srgbClr val="C00000"/>
              </a:buClr>
              <a:buBlip>
                <a:blip r:embed="rId2"/>
              </a:buBlip>
            </a:pPr>
            <a:endParaRPr lang="en-US" altLang="zh-CN" b="1" dirty="0" smtClean="0">
              <a:solidFill>
                <a:srgbClr val="FF0000"/>
              </a:solidFill>
              <a:ea typeface="楷体_GB2312" pitchFamily="49" charset="-122"/>
            </a:endParaRPr>
          </a:p>
          <a:p>
            <a:pPr>
              <a:lnSpc>
                <a:spcPct val="80000"/>
              </a:lnSpc>
              <a:buClr>
                <a:srgbClr val="C00000"/>
              </a:buClr>
              <a:buBlip>
                <a:blip r:embed="rId2"/>
              </a:buBlip>
            </a:pPr>
            <a:r>
              <a:rPr lang="en-US" altLang="zh-CN" b="1" dirty="0" smtClean="0">
                <a:solidFill>
                  <a:srgbClr val="000000"/>
                </a:solidFill>
                <a:ea typeface="楷体_GB2312" pitchFamily="49" charset="-122"/>
              </a:rPr>
              <a:t>6.2  </a:t>
            </a:r>
            <a:r>
              <a:rPr lang="zh-CN" altLang="en-US" b="1" dirty="0" smtClean="0">
                <a:solidFill>
                  <a:srgbClr val="000000"/>
                </a:solidFill>
                <a:ea typeface="楷体_GB2312" pitchFamily="49" charset="-122"/>
              </a:rPr>
              <a:t>传输协议</a:t>
            </a:r>
            <a:endParaRPr lang="en-US" altLang="zh-CN" b="1" dirty="0" smtClean="0">
              <a:solidFill>
                <a:srgbClr val="000000"/>
              </a:solidFill>
              <a:ea typeface="楷体_GB2312" pitchFamily="49" charset="-122"/>
            </a:endParaRPr>
          </a:p>
          <a:p>
            <a:pPr>
              <a:lnSpc>
                <a:spcPct val="80000"/>
              </a:lnSpc>
              <a:buClr>
                <a:srgbClr val="C00000"/>
              </a:buClr>
              <a:buBlip>
                <a:blip r:embed="rId2"/>
              </a:buBlip>
            </a:pPr>
            <a:endParaRPr lang="en-US" altLang="zh-CN" b="1" dirty="0" smtClean="0">
              <a:solidFill>
                <a:srgbClr val="000000"/>
              </a:solidFill>
              <a:ea typeface="楷体_GB2312" pitchFamily="49" charset="-122"/>
            </a:endParaRPr>
          </a:p>
          <a:p>
            <a:pPr>
              <a:lnSpc>
                <a:spcPct val="80000"/>
              </a:lnSpc>
              <a:buClr>
                <a:srgbClr val="C00000"/>
              </a:buClr>
              <a:buBlip>
                <a:blip r:embed="rId2"/>
              </a:buBlip>
            </a:pPr>
            <a:r>
              <a:rPr lang="en-US" altLang="zh-CN" b="1" dirty="0" smtClean="0">
                <a:solidFill>
                  <a:srgbClr val="FF0000"/>
                </a:solidFill>
                <a:ea typeface="楷体_GB2312" pitchFamily="49" charset="-122"/>
              </a:rPr>
              <a:t>6.3  OSI</a:t>
            </a:r>
            <a:r>
              <a:rPr lang="zh-CN" altLang="en-US" b="1" dirty="0" smtClean="0">
                <a:solidFill>
                  <a:srgbClr val="FF0000"/>
                </a:solidFill>
                <a:ea typeface="楷体_GB2312" pitchFamily="49" charset="-122"/>
              </a:rPr>
              <a:t>传输协议 </a:t>
            </a:r>
          </a:p>
          <a:p>
            <a:pPr>
              <a:lnSpc>
                <a:spcPct val="80000"/>
              </a:lnSpc>
              <a:buClr>
                <a:srgbClr val="C00000"/>
              </a:buClr>
              <a:buBlip>
                <a:blip r:embed="rId2"/>
              </a:buBlip>
            </a:pPr>
            <a:endParaRPr lang="zh-CN" altLang="en-US" sz="2800" b="1" dirty="0" smtClean="0">
              <a:latin typeface="楷体_GB2312" pitchFamily="49" charset="-122"/>
              <a:ea typeface="楷体_GB2312" pitchFamily="49" charset="-122"/>
            </a:endParaRPr>
          </a:p>
          <a:p>
            <a:pPr marL="342900" lvl="1" indent="-342900">
              <a:lnSpc>
                <a:spcPct val="80000"/>
              </a:lnSpc>
              <a:buClr>
                <a:srgbClr val="C00000"/>
              </a:buClr>
              <a:buBlip>
                <a:blip r:embed="rId3"/>
              </a:buBlip>
            </a:pPr>
            <a:endParaRPr lang="zh-CN" altLang="en-US" sz="2400" b="1" dirty="0" smtClean="0">
              <a:latin typeface="楷体" pitchFamily="49" charset="-122"/>
              <a:ea typeface="楷体" pitchFamily="49" charset="-122"/>
            </a:endParaRPr>
          </a:p>
          <a:p>
            <a:pPr>
              <a:buNone/>
            </a:pPr>
            <a:endParaRPr lang="en-US" altLang="zh-CN" dirty="0" smtClean="0"/>
          </a:p>
          <a:p>
            <a:pPr>
              <a:buNone/>
            </a:pPr>
            <a:endParaRPr lang="zh-CN" altLang="en-US" dirty="0"/>
          </a:p>
        </p:txBody>
      </p:sp>
      <p:pic>
        <p:nvPicPr>
          <p:cNvPr id="6" name="Picture 4" descr="http://t1.baidu.com/it/u=4224630567,3636551719&amp;fm=21&amp;gp=0.jpg"/>
          <p:cNvPicPr>
            <a:picLocks noChangeAspect="1" noChangeArrowheads="1"/>
          </p:cNvPicPr>
          <p:nvPr/>
        </p:nvPicPr>
        <p:blipFill>
          <a:blip r:embed="rId4" cstate="print"/>
          <a:srcRect/>
          <a:stretch>
            <a:fillRect/>
          </a:stretch>
        </p:blipFill>
        <p:spPr bwMode="auto">
          <a:xfrm>
            <a:off x="0" y="0"/>
            <a:ext cx="1907704" cy="408794"/>
          </a:xfrm>
          <a:prstGeom prst="rect">
            <a:avLst/>
          </a:prstGeom>
          <a:noFill/>
        </p:spPr>
      </p:pic>
      <p:grpSp>
        <p:nvGrpSpPr>
          <p:cNvPr id="2" name="组合 14"/>
          <p:cNvGrpSpPr/>
          <p:nvPr/>
        </p:nvGrpSpPr>
        <p:grpSpPr>
          <a:xfrm>
            <a:off x="4874346" y="0"/>
            <a:ext cx="4269654" cy="430887"/>
            <a:chOff x="4874346" y="0"/>
            <a:chExt cx="4269654" cy="430887"/>
          </a:xfrm>
        </p:grpSpPr>
        <p:sp>
          <p:nvSpPr>
            <p:cNvPr id="7" name="TextBox 6"/>
            <p:cNvSpPr txBox="1"/>
            <p:nvPr/>
          </p:nvSpPr>
          <p:spPr>
            <a:xfrm>
              <a:off x="4874346" y="0"/>
              <a:ext cx="4269654" cy="430887"/>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0" scaled="1"/>
              <a:tileRect/>
            </a:gradFill>
            <a:effectLst>
              <a:innerShdw blurRad="63500" dist="50800" dir="5400000">
                <a:prstClr val="black">
                  <a:alpha val="50000"/>
                </a:prstClr>
              </a:innerShdw>
              <a:softEdge rad="127000"/>
            </a:effectLst>
          </p:spPr>
          <p:style>
            <a:lnRef idx="0">
              <a:scrgbClr r="0" g="0" b="0"/>
            </a:lnRef>
            <a:fillRef idx="1001">
              <a:schemeClr val="lt2"/>
            </a:fillRef>
            <a:effectRef idx="0">
              <a:scrgbClr r="0" g="0" b="0"/>
            </a:effectRef>
            <a:fontRef idx="major"/>
          </p:style>
          <p:txBody>
            <a:bodyPr wrap="square" rtlCol="0">
              <a:spAutoFit/>
            </a:bodyPr>
            <a:lstStyle/>
            <a:p>
              <a:pPr algn="r"/>
              <a:r>
                <a:rPr lang="en-US" altLang="zh-CN" sz="1100" b="1" dirty="0" smtClean="0">
                  <a:solidFill>
                    <a:schemeClr val="tx2">
                      <a:lumMod val="60000"/>
                      <a:lumOff val="40000"/>
                    </a:schemeClr>
                  </a:solidFill>
                </a:rPr>
                <a:t>College of Computer Science and Technology</a:t>
              </a:r>
            </a:p>
            <a:p>
              <a:pPr algn="r"/>
              <a:r>
                <a:rPr lang="zh-CN" altLang="en-US" sz="1100" b="1" dirty="0" smtClean="0">
                  <a:solidFill>
                    <a:schemeClr val="tx2">
                      <a:lumMod val="60000"/>
                      <a:lumOff val="40000"/>
                    </a:schemeClr>
                  </a:solidFill>
                </a:rPr>
                <a:t>                                    计算机科学</a:t>
              </a:r>
              <a:r>
                <a:rPr lang="zh-CN" altLang="en-US" sz="1100" b="1" dirty="0">
                  <a:solidFill>
                    <a:schemeClr val="tx2">
                      <a:lumMod val="60000"/>
                      <a:lumOff val="40000"/>
                    </a:schemeClr>
                  </a:solidFill>
                </a:rPr>
                <a:t>与</a:t>
              </a:r>
              <a:r>
                <a:rPr lang="zh-CN" altLang="en-US" sz="1100" b="1" dirty="0" smtClean="0">
                  <a:solidFill>
                    <a:schemeClr val="tx2">
                      <a:lumMod val="60000"/>
                      <a:lumOff val="40000"/>
                    </a:schemeClr>
                  </a:solidFill>
                </a:rPr>
                <a:t>技术学院</a:t>
              </a:r>
              <a:endParaRPr lang="zh-CN" altLang="en-US" sz="1100" b="1" dirty="0">
                <a:solidFill>
                  <a:schemeClr val="tx2">
                    <a:lumMod val="60000"/>
                    <a:lumOff val="40000"/>
                  </a:schemeClr>
                </a:solidFill>
              </a:endParaRPr>
            </a:p>
          </p:txBody>
        </p:sp>
        <p:cxnSp>
          <p:nvCxnSpPr>
            <p:cNvPr id="8" name="直接连接符 7"/>
            <p:cNvCxnSpPr/>
            <p:nvPr/>
          </p:nvCxnSpPr>
          <p:spPr>
            <a:xfrm>
              <a:off x="6588224" y="332656"/>
              <a:ext cx="100811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10" name="直接连接符 9"/>
          <p:cNvCxnSpPr/>
          <p:nvPr/>
        </p:nvCxnSpPr>
        <p:spPr>
          <a:xfrm>
            <a:off x="323528" y="1268760"/>
            <a:ext cx="8820472" cy="0"/>
          </a:xfrm>
          <a:prstGeom prst="line">
            <a:avLst/>
          </a:prstGeom>
          <a:ln>
            <a:gradFill flip="none" rotWithShape="1">
              <a:gsLst>
                <a:gs pos="0">
                  <a:srgbClr val="FFF200"/>
                </a:gs>
                <a:gs pos="45000">
                  <a:srgbClr val="FF7A00"/>
                </a:gs>
                <a:gs pos="70000">
                  <a:srgbClr val="FF0300"/>
                </a:gs>
                <a:gs pos="100000">
                  <a:srgbClr val="4D0808"/>
                </a:gs>
              </a:gsLst>
              <a:lin ang="10800000" scaled="1"/>
              <a:tileRect/>
            </a:gradFill>
          </a:ln>
        </p:spPr>
        <p:style>
          <a:lnRef idx="3">
            <a:schemeClr val="accent2"/>
          </a:lnRef>
          <a:fillRef idx="0">
            <a:schemeClr val="accent2"/>
          </a:fillRef>
          <a:effectRef idx="2">
            <a:schemeClr val="accent2"/>
          </a:effectRef>
          <a:fontRef idx="minor">
            <a:schemeClr val="tx1"/>
          </a:fontRef>
        </p:style>
      </p:cxnSp>
      <p:cxnSp>
        <p:nvCxnSpPr>
          <p:cNvPr id="11" name="直接连接符 10"/>
          <p:cNvCxnSpPr/>
          <p:nvPr/>
        </p:nvCxnSpPr>
        <p:spPr>
          <a:xfrm>
            <a:off x="5148064" y="548680"/>
            <a:ext cx="3995936" cy="0"/>
          </a:xfrm>
          <a:prstGeom prst="line">
            <a:avLst/>
          </a:prstGeom>
          <a:ln>
            <a:gradFill flip="none" rotWithShape="1">
              <a:gsLst>
                <a:gs pos="0">
                  <a:srgbClr val="FFF200"/>
                </a:gs>
                <a:gs pos="45000">
                  <a:srgbClr val="FF7A00"/>
                </a:gs>
                <a:gs pos="70000">
                  <a:srgbClr val="FF0300"/>
                </a:gs>
                <a:gs pos="100000">
                  <a:srgbClr val="4D0808"/>
                </a:gs>
              </a:gsLst>
              <a:lin ang="0" scaled="1"/>
              <a:tileRect/>
            </a:gradFill>
          </a:ln>
        </p:spPr>
        <p:style>
          <a:lnRef idx="3">
            <a:schemeClr val="accent2"/>
          </a:lnRef>
          <a:fillRef idx="0">
            <a:schemeClr val="accent2"/>
          </a:fillRef>
          <a:effectRef idx="2">
            <a:schemeClr val="accent2"/>
          </a:effectRef>
          <a:fontRef idx="minor">
            <a:schemeClr val="tx1"/>
          </a:fontRef>
        </p:style>
      </p:cxnSp>
      <p:sp>
        <p:nvSpPr>
          <p:cNvPr id="12" name="TextBox 11"/>
          <p:cNvSpPr txBox="1"/>
          <p:nvPr/>
        </p:nvSpPr>
        <p:spPr>
          <a:xfrm>
            <a:off x="1475656" y="620688"/>
            <a:ext cx="6048672" cy="646331"/>
          </a:xfrm>
          <a:prstGeom prst="rect">
            <a:avLst/>
          </a:prstGeom>
          <a:noFill/>
        </p:spPr>
        <p:txBody>
          <a:bodyPr wrap="square" rtlCol="0">
            <a:spAutoFit/>
          </a:bodyPr>
          <a:lstStyle/>
          <a:p>
            <a:pPr algn="ctr"/>
            <a:r>
              <a:rPr lang="zh-CN" altLang="en-US" sz="3600" b="1" dirty="0" smtClean="0">
                <a:solidFill>
                  <a:srgbClr val="C00000"/>
                </a:solidFill>
                <a:latin typeface="隶书" pitchFamily="49" charset="-122"/>
                <a:ea typeface="隶书" pitchFamily="49" charset="-122"/>
              </a:rPr>
              <a:t>第</a:t>
            </a:r>
            <a:r>
              <a:rPr lang="zh-CN" altLang="en-US" sz="3600" b="1" dirty="0">
                <a:solidFill>
                  <a:srgbClr val="C00000"/>
                </a:solidFill>
                <a:latin typeface="隶书" pitchFamily="49" charset="-122"/>
                <a:ea typeface="隶书" pitchFamily="49" charset="-122"/>
              </a:rPr>
              <a:t>六</a:t>
            </a:r>
            <a:r>
              <a:rPr lang="zh-CN" altLang="en-US" sz="3600" b="1" dirty="0" smtClean="0">
                <a:solidFill>
                  <a:srgbClr val="C00000"/>
                </a:solidFill>
                <a:latin typeface="隶书" pitchFamily="49" charset="-122"/>
                <a:ea typeface="隶书" pitchFamily="49" charset="-122"/>
              </a:rPr>
              <a:t>章  传输层</a:t>
            </a:r>
            <a:endParaRPr lang="zh-CN" altLang="en-US" sz="3600" b="1" dirty="0">
              <a:solidFill>
                <a:srgbClr val="C00000"/>
              </a:solidFill>
              <a:latin typeface="隶书" pitchFamily="49" charset="-122"/>
              <a:ea typeface="隶书" pitchFamily="49" charset="-122"/>
            </a:endParaRPr>
          </a:p>
        </p:txBody>
      </p:sp>
      <p:sp>
        <p:nvSpPr>
          <p:cNvPr id="14" name="灯片编号占位符 4"/>
          <p:cNvSpPr>
            <a:spLocks noGrp="1"/>
          </p:cNvSpPr>
          <p:nvPr>
            <p:ph type="sldNum" sz="quarter" idx="12"/>
          </p:nvPr>
        </p:nvSpPr>
        <p:spPr>
          <a:xfrm>
            <a:off x="6876256" y="6492875"/>
            <a:ext cx="2133600" cy="365125"/>
          </a:xfrm>
        </p:spPr>
        <p:txBody>
          <a:bodyPr/>
          <a:lstStyle/>
          <a:p>
            <a:fld id="{DD339703-453D-4507-B371-656EE53F18C4}" type="slidenum">
              <a:rPr lang="zh-CN" altLang="en-US" smtClean="0"/>
              <a:pPr/>
              <a:t>38</a:t>
            </a:fld>
            <a:endParaRPr lang="zh-CN" altLang="en-US" dirty="0"/>
          </a:p>
        </p:txBody>
      </p:sp>
      <p:sp>
        <p:nvSpPr>
          <p:cNvPr id="16"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zh-CN" altLang="en-US" sz="1400" b="1" dirty="0"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sp>
        <p:nvSpPr>
          <p:cNvPr id="17" name="灯片编号占位符 4"/>
          <p:cNvSpPr txBox="1">
            <a:spLocks/>
          </p:cNvSpPr>
          <p:nvPr/>
        </p:nvSpPr>
        <p:spPr>
          <a:xfrm>
            <a:off x="7010400"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D339703-453D-4507-B371-656EE53F18C4}" type="slidenum">
              <a:rPr kumimoji="0" lang="zh-CN" altLang="en-US" sz="1200" b="0" i="0" u="none" strike="noStrike" kern="1200" cap="none" spc="0" normalizeH="0" baseline="0" noProof="0" smtClean="0">
                <a:ln>
                  <a:noFill/>
                </a:ln>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38</a:t>
            </a:fld>
            <a:endParaRPr kumimoji="0" lang="zh-CN" altLang="en-US" sz="1200" b="0" i="0" u="none" strike="noStrike" kern="1200" cap="none" spc="0" normalizeH="0" baseline="0" noProof="0" dirty="0">
              <a:ln>
                <a:noFill/>
              </a:ln>
              <a:effectLst/>
              <a:uLnTx/>
              <a:uFillTx/>
              <a:latin typeface="+mn-lt"/>
              <a:ea typeface="+mn-ea"/>
              <a:cs typeface="+mn-cs"/>
            </a:endParaRPr>
          </a:p>
        </p:txBody>
      </p:sp>
    </p:spTree>
  </p:cSld>
  <p:clrMapOvr>
    <a:masterClrMapping/>
  </p:clrMapOvr>
  <p:transition>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animEffect transition="in" filter="blinds(horizontal)">
                                      <p:cBhvr>
                                        <p:cTn id="11" dur="500"/>
                                        <p:tgtEl>
                                          <p:spTgt spid="3">
                                            <p:txEl>
                                              <p:pRg st="3" end="3"/>
                                            </p:txEl>
                                          </p:spTgt>
                                        </p:tgtEl>
                                      </p:cBhvr>
                                    </p:animEffect>
                                  </p:childTnLst>
                                </p:cTn>
                              </p:par>
                            </p:childTnLst>
                          </p:cTn>
                        </p:par>
                        <p:par>
                          <p:cTn id="12" fill="hold">
                            <p:stCondLst>
                              <p:cond delay="1000"/>
                            </p:stCondLst>
                            <p:childTnLst>
                              <p:par>
                                <p:cTn id="13" presetID="3" presetClass="entr" presetSubtype="10" fill="hold" grpId="0" nodeType="after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animEffect transition="in" filter="blinds(horizontal)">
                                      <p:cBhvr>
                                        <p:cTn id="15"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extBox 3"/>
          <p:cNvSpPr txBox="1">
            <a:spLocks noChangeArrowheads="1"/>
          </p:cNvSpPr>
          <p:nvPr/>
        </p:nvSpPr>
        <p:spPr bwMode="auto">
          <a:xfrm>
            <a:off x="1835696" y="548680"/>
            <a:ext cx="5688012" cy="646331"/>
          </a:xfrm>
          <a:prstGeom prst="rect">
            <a:avLst/>
          </a:prstGeom>
          <a:noFill/>
          <a:ln w="9525">
            <a:noFill/>
            <a:miter lim="800000"/>
            <a:headEnd/>
            <a:tailEnd/>
          </a:ln>
        </p:spPr>
        <p:txBody>
          <a:bodyPr>
            <a:spAutoFit/>
          </a:bodyPr>
          <a:lstStyle/>
          <a:p>
            <a:pPr algn="ctr">
              <a:spcBef>
                <a:spcPct val="0"/>
              </a:spcBef>
              <a:defRPr/>
            </a:pPr>
            <a:r>
              <a:rPr lang="en-US" altLang="zh-CN" sz="3600" b="1" dirty="0">
                <a:solidFill>
                  <a:srgbClr val="C00000"/>
                </a:solidFill>
                <a:latin typeface="隶书" pitchFamily="49" charset="-122"/>
                <a:ea typeface="隶书" pitchFamily="49" charset="-122"/>
              </a:rPr>
              <a:t>6.3 </a:t>
            </a:r>
            <a:r>
              <a:rPr lang="en-US" altLang="zh-CN" sz="3600" b="1" dirty="0" smtClean="0">
                <a:solidFill>
                  <a:srgbClr val="C00000"/>
                </a:solidFill>
                <a:latin typeface="隶书" pitchFamily="49" charset="-122"/>
                <a:ea typeface="隶书" pitchFamily="49" charset="-122"/>
              </a:rPr>
              <a:t> OSI</a:t>
            </a:r>
            <a:r>
              <a:rPr lang="zh-CN" altLang="en-US" sz="3600" b="1" dirty="0">
                <a:solidFill>
                  <a:srgbClr val="C00000"/>
                </a:solidFill>
                <a:latin typeface="隶书" pitchFamily="49" charset="-122"/>
                <a:ea typeface="隶书" pitchFamily="49" charset="-122"/>
              </a:rPr>
              <a:t>传输协议</a:t>
            </a:r>
          </a:p>
        </p:txBody>
      </p:sp>
      <p:pic>
        <p:nvPicPr>
          <p:cNvPr id="12" name="Picture 4" descr="http://t1.baidu.com/it/u=4224630567,3636551719&amp;fm=21&amp;gp=0.jpg"/>
          <p:cNvPicPr>
            <a:picLocks noChangeAspect="1" noChangeArrowheads="1"/>
          </p:cNvPicPr>
          <p:nvPr/>
        </p:nvPicPr>
        <p:blipFill>
          <a:blip r:embed="rId2" cstate="print"/>
          <a:srcRect/>
          <a:stretch>
            <a:fillRect/>
          </a:stretch>
        </p:blipFill>
        <p:spPr bwMode="auto">
          <a:xfrm>
            <a:off x="0" y="0"/>
            <a:ext cx="1907704" cy="408794"/>
          </a:xfrm>
          <a:prstGeom prst="rect">
            <a:avLst/>
          </a:prstGeom>
          <a:noFill/>
        </p:spPr>
      </p:pic>
      <p:grpSp>
        <p:nvGrpSpPr>
          <p:cNvPr id="13" name="组合 14"/>
          <p:cNvGrpSpPr/>
          <p:nvPr/>
        </p:nvGrpSpPr>
        <p:grpSpPr>
          <a:xfrm>
            <a:off x="4874346" y="0"/>
            <a:ext cx="4269654" cy="430887"/>
            <a:chOff x="4874346" y="0"/>
            <a:chExt cx="4269654" cy="430887"/>
          </a:xfrm>
        </p:grpSpPr>
        <p:sp>
          <p:nvSpPr>
            <p:cNvPr id="14" name="TextBox 13"/>
            <p:cNvSpPr txBox="1"/>
            <p:nvPr/>
          </p:nvSpPr>
          <p:spPr>
            <a:xfrm>
              <a:off x="4874346" y="0"/>
              <a:ext cx="4269654" cy="430887"/>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0" scaled="1"/>
              <a:tileRect/>
            </a:gradFill>
            <a:effectLst>
              <a:innerShdw blurRad="63500" dist="50800" dir="5400000">
                <a:prstClr val="black">
                  <a:alpha val="50000"/>
                </a:prstClr>
              </a:innerShdw>
              <a:softEdge rad="127000"/>
            </a:effectLst>
          </p:spPr>
          <p:style>
            <a:lnRef idx="0">
              <a:scrgbClr r="0" g="0" b="0"/>
            </a:lnRef>
            <a:fillRef idx="1001">
              <a:schemeClr val="lt2"/>
            </a:fillRef>
            <a:effectRef idx="0">
              <a:scrgbClr r="0" g="0" b="0"/>
            </a:effectRef>
            <a:fontRef idx="major"/>
          </p:style>
          <p:txBody>
            <a:bodyPr wrap="square" rtlCol="0">
              <a:spAutoFit/>
            </a:bodyPr>
            <a:lstStyle/>
            <a:p>
              <a:pPr algn="r"/>
              <a:r>
                <a:rPr lang="en-US" altLang="zh-CN" sz="1100" b="1" dirty="0" smtClean="0">
                  <a:solidFill>
                    <a:schemeClr val="tx2">
                      <a:lumMod val="60000"/>
                      <a:lumOff val="40000"/>
                    </a:schemeClr>
                  </a:solidFill>
                </a:rPr>
                <a:t>College of Computer Science and Technology</a:t>
              </a:r>
            </a:p>
            <a:p>
              <a:pPr algn="r"/>
              <a:r>
                <a:rPr lang="zh-CN" altLang="en-US" sz="1100" b="1" dirty="0" smtClean="0">
                  <a:solidFill>
                    <a:schemeClr val="tx2">
                      <a:lumMod val="60000"/>
                      <a:lumOff val="40000"/>
                    </a:schemeClr>
                  </a:solidFill>
                </a:rPr>
                <a:t>                                    计算机科学</a:t>
              </a:r>
              <a:r>
                <a:rPr lang="zh-CN" altLang="en-US" sz="1100" b="1" dirty="0">
                  <a:solidFill>
                    <a:schemeClr val="tx2">
                      <a:lumMod val="60000"/>
                      <a:lumOff val="40000"/>
                    </a:schemeClr>
                  </a:solidFill>
                </a:rPr>
                <a:t>与</a:t>
              </a:r>
              <a:r>
                <a:rPr lang="zh-CN" altLang="en-US" sz="1100" b="1" dirty="0" smtClean="0">
                  <a:solidFill>
                    <a:schemeClr val="tx2">
                      <a:lumMod val="60000"/>
                      <a:lumOff val="40000"/>
                    </a:schemeClr>
                  </a:solidFill>
                </a:rPr>
                <a:t>技术学院</a:t>
              </a:r>
              <a:endParaRPr lang="zh-CN" altLang="en-US" sz="1100" b="1" dirty="0">
                <a:solidFill>
                  <a:schemeClr val="tx2">
                    <a:lumMod val="60000"/>
                    <a:lumOff val="40000"/>
                  </a:schemeClr>
                </a:solidFill>
              </a:endParaRPr>
            </a:p>
          </p:txBody>
        </p:sp>
        <p:cxnSp>
          <p:nvCxnSpPr>
            <p:cNvPr id="15" name="直接连接符 7"/>
            <p:cNvCxnSpPr/>
            <p:nvPr/>
          </p:nvCxnSpPr>
          <p:spPr>
            <a:xfrm>
              <a:off x="6588224" y="332656"/>
              <a:ext cx="100811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16" name="直接连接符 9"/>
          <p:cNvCxnSpPr/>
          <p:nvPr/>
        </p:nvCxnSpPr>
        <p:spPr>
          <a:xfrm>
            <a:off x="323528" y="1268760"/>
            <a:ext cx="8820472" cy="0"/>
          </a:xfrm>
          <a:prstGeom prst="line">
            <a:avLst/>
          </a:prstGeom>
          <a:ln>
            <a:gradFill flip="none" rotWithShape="1">
              <a:gsLst>
                <a:gs pos="0">
                  <a:srgbClr val="FFF200"/>
                </a:gs>
                <a:gs pos="45000">
                  <a:srgbClr val="FF7A00"/>
                </a:gs>
                <a:gs pos="70000">
                  <a:srgbClr val="FF0300"/>
                </a:gs>
                <a:gs pos="100000">
                  <a:srgbClr val="4D0808"/>
                </a:gs>
              </a:gsLst>
              <a:lin ang="10800000" scaled="1"/>
              <a:tileRect/>
            </a:gradFill>
          </a:ln>
        </p:spPr>
        <p:style>
          <a:lnRef idx="3">
            <a:schemeClr val="accent2"/>
          </a:lnRef>
          <a:fillRef idx="0">
            <a:schemeClr val="accent2"/>
          </a:fillRef>
          <a:effectRef idx="2">
            <a:schemeClr val="accent2"/>
          </a:effectRef>
          <a:fontRef idx="minor">
            <a:schemeClr val="tx1"/>
          </a:fontRef>
        </p:style>
      </p:cxnSp>
      <p:cxnSp>
        <p:nvCxnSpPr>
          <p:cNvPr id="17" name="直接连接符 10"/>
          <p:cNvCxnSpPr/>
          <p:nvPr/>
        </p:nvCxnSpPr>
        <p:spPr>
          <a:xfrm>
            <a:off x="5148064" y="548680"/>
            <a:ext cx="3995936" cy="0"/>
          </a:xfrm>
          <a:prstGeom prst="line">
            <a:avLst/>
          </a:prstGeom>
          <a:ln>
            <a:gradFill flip="none" rotWithShape="1">
              <a:gsLst>
                <a:gs pos="0">
                  <a:srgbClr val="FFF200"/>
                </a:gs>
                <a:gs pos="45000">
                  <a:srgbClr val="FF7A00"/>
                </a:gs>
                <a:gs pos="70000">
                  <a:srgbClr val="FF0300"/>
                </a:gs>
                <a:gs pos="100000">
                  <a:srgbClr val="4D0808"/>
                </a:gs>
              </a:gsLst>
              <a:lin ang="0" scaled="1"/>
              <a:tileRect/>
            </a:gradFill>
          </a:ln>
        </p:spPr>
        <p:style>
          <a:lnRef idx="3">
            <a:schemeClr val="accent2"/>
          </a:lnRef>
          <a:fillRef idx="0">
            <a:schemeClr val="accent2"/>
          </a:fillRef>
          <a:effectRef idx="2">
            <a:schemeClr val="accent2"/>
          </a:effectRef>
          <a:fontRef idx="minor">
            <a:schemeClr val="tx1"/>
          </a:fontRef>
        </p:style>
      </p:cxnSp>
      <p:sp>
        <p:nvSpPr>
          <p:cNvPr id="18"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zh-CN" altLang="en-US" sz="1400" b="1" dirty="0"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sp>
        <p:nvSpPr>
          <p:cNvPr id="19" name="灯片编号占位符 4"/>
          <p:cNvSpPr txBox="1">
            <a:spLocks/>
          </p:cNvSpPr>
          <p:nvPr/>
        </p:nvSpPr>
        <p:spPr>
          <a:xfrm>
            <a:off x="6804248"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D339703-453D-4507-B371-656EE53F18C4}" type="slidenum">
              <a:rPr kumimoji="0" lang="zh-CN" altLang="en-US" sz="1200" b="0" i="0" u="none" strike="noStrike" kern="1200" cap="none" spc="0" normalizeH="0" baseline="0" noProof="0" smtClean="0">
                <a:ln>
                  <a:noFill/>
                </a:ln>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39</a:t>
            </a:fld>
            <a:endParaRPr kumimoji="0" lang="zh-CN" altLang="en-US" sz="1200" b="0" i="0" u="none" strike="noStrike" kern="1200" cap="none" spc="0" normalizeH="0" baseline="0" noProof="0" dirty="0">
              <a:ln>
                <a:noFill/>
              </a:ln>
              <a:effectLst/>
              <a:uLnTx/>
              <a:uFillTx/>
              <a:latin typeface="+mn-lt"/>
              <a:ea typeface="+mn-ea"/>
              <a:cs typeface="+mn-cs"/>
            </a:endParaRPr>
          </a:p>
        </p:txBody>
      </p:sp>
      <p:sp>
        <p:nvSpPr>
          <p:cNvPr id="22" name="Rectangle 3"/>
          <p:cNvSpPr txBox="1">
            <a:spLocks noRot="1" noChangeArrowheads="1"/>
          </p:cNvSpPr>
          <p:nvPr/>
        </p:nvSpPr>
        <p:spPr>
          <a:xfrm>
            <a:off x="611560" y="1412776"/>
            <a:ext cx="8352928" cy="4824536"/>
          </a:xfrm>
          <a:prstGeom prst="rect">
            <a:avLst/>
          </a:prstGeom>
        </p:spPr>
        <p:txBody>
          <a:bodyPr vert="horz" lIns="91440" tIns="45720" rIns="91440" bIns="45720" rtlCol="0">
            <a:normAutofit fontScale="92500" lnSpcReduction="20000"/>
          </a:bodyPr>
          <a:lstStyle/>
          <a:p>
            <a:pPr>
              <a:lnSpc>
                <a:spcPct val="120000"/>
              </a:lnSpc>
              <a:buClr>
                <a:srgbClr val="C00000"/>
              </a:buClr>
              <a:buFont typeface="Wingdings" pitchFamily="2" charset="2"/>
              <a:buChar char="n"/>
            </a:pPr>
            <a:r>
              <a:rPr kumimoji="0" lang="zh-CN" altLang="en-US" sz="3000" b="1" i="0" u="none" strike="noStrike" kern="1200" cap="none" spc="0" normalizeH="0" baseline="0" noProof="0" dirty="0" smtClean="0">
                <a:ln>
                  <a:noFill/>
                </a:ln>
                <a:solidFill>
                  <a:srgbClr val="000000"/>
                </a:solidFill>
                <a:effectLst/>
                <a:uLnTx/>
                <a:uFillTx/>
                <a:latin typeface="+mn-lt"/>
                <a:ea typeface="+mn-ea"/>
                <a:cs typeface="+mn-cs"/>
              </a:rPr>
              <a:t>重传</a:t>
            </a:r>
            <a:r>
              <a:rPr lang="zh-CN" altLang="en-US" sz="3000" b="1" dirty="0" smtClean="0">
                <a:latin typeface="+mn-ea"/>
              </a:rPr>
              <a:t>通信子网具有潜在的存储能力，这就要求传输层协议具有相应的机制来处理可能出现的问题。</a:t>
            </a:r>
            <a:endParaRPr lang="en-US" altLang="zh-CN" sz="3000" b="1" dirty="0" smtClean="0">
              <a:latin typeface="+mn-ea"/>
            </a:endParaRPr>
          </a:p>
          <a:p>
            <a:pPr>
              <a:lnSpc>
                <a:spcPct val="120000"/>
              </a:lnSpc>
              <a:buClr>
                <a:srgbClr val="C00000"/>
              </a:buClr>
              <a:buFont typeface="Wingdings" pitchFamily="2" charset="2"/>
              <a:buChar char="n"/>
            </a:pPr>
            <a:endParaRPr lang="zh-CN" altLang="en-US" sz="1400" b="1" dirty="0" smtClean="0">
              <a:latin typeface="+mn-ea"/>
            </a:endParaRPr>
          </a:p>
          <a:p>
            <a:pPr>
              <a:lnSpc>
                <a:spcPct val="120000"/>
              </a:lnSpc>
              <a:buClr>
                <a:srgbClr val="C00000"/>
              </a:buClr>
              <a:buFont typeface="Wingdings" pitchFamily="2" charset="2"/>
              <a:buChar char="n"/>
            </a:pPr>
            <a:r>
              <a:rPr lang="zh-CN" altLang="en-US" sz="3000" b="1" dirty="0" smtClean="0">
                <a:latin typeface="+mn-ea"/>
              </a:rPr>
              <a:t>数据缓冲和流量控制</a:t>
            </a:r>
            <a:endParaRPr lang="en-US" altLang="zh-CN" sz="3000" b="1" dirty="0" smtClean="0">
              <a:latin typeface="+mn-ea"/>
            </a:endParaRPr>
          </a:p>
          <a:p>
            <a:pPr>
              <a:lnSpc>
                <a:spcPct val="120000"/>
              </a:lnSpc>
              <a:buClr>
                <a:srgbClr val="C00000"/>
              </a:buClr>
              <a:buFont typeface="Wingdings" pitchFamily="2" charset="2"/>
              <a:buChar char="n"/>
            </a:pPr>
            <a:endParaRPr lang="zh-CN" altLang="en-US" sz="1400" b="1" dirty="0" smtClean="0">
              <a:latin typeface="+mn-ea"/>
            </a:endParaRPr>
          </a:p>
          <a:p>
            <a:pPr>
              <a:lnSpc>
                <a:spcPct val="120000"/>
              </a:lnSpc>
              <a:buClr>
                <a:srgbClr val="C00000"/>
              </a:buClr>
              <a:buFont typeface="Wingdings" pitchFamily="2" charset="2"/>
              <a:buChar char="n"/>
            </a:pPr>
            <a:r>
              <a:rPr lang="zh-CN" altLang="en-US" sz="3000" b="1" dirty="0" smtClean="0">
                <a:latin typeface="+mn-ea"/>
              </a:rPr>
              <a:t>网络层和传输层的功能要互补</a:t>
            </a:r>
            <a:endParaRPr lang="en-US" altLang="zh-CN" sz="3000" b="1" dirty="0" smtClean="0">
              <a:latin typeface="+mn-ea"/>
            </a:endParaRPr>
          </a:p>
          <a:p>
            <a:pPr>
              <a:lnSpc>
                <a:spcPct val="120000"/>
              </a:lnSpc>
              <a:buClr>
                <a:srgbClr val="C00000"/>
              </a:buClr>
              <a:buFont typeface="Wingdings" pitchFamily="2" charset="2"/>
              <a:buChar char="n"/>
            </a:pPr>
            <a:endParaRPr lang="zh-CN" altLang="en-US" sz="1300" b="1" dirty="0" smtClean="0">
              <a:latin typeface="+mn-ea"/>
            </a:endParaRPr>
          </a:p>
          <a:p>
            <a:pPr>
              <a:lnSpc>
                <a:spcPct val="120000"/>
              </a:lnSpc>
              <a:buClr>
                <a:srgbClr val="C00000"/>
              </a:buClr>
              <a:buFont typeface="Wingdings" pitchFamily="2" charset="2"/>
              <a:buChar char="n"/>
            </a:pPr>
            <a:r>
              <a:rPr lang="zh-CN" altLang="en-US" sz="3000" b="1" dirty="0" smtClean="0">
                <a:latin typeface="+mn-ea"/>
              </a:rPr>
              <a:t>网络层服务可分为</a:t>
            </a:r>
            <a:r>
              <a:rPr lang="en-US" altLang="zh-CN" sz="3000" b="1" dirty="0" smtClean="0">
                <a:latin typeface="+mn-ea"/>
              </a:rPr>
              <a:t>3</a:t>
            </a:r>
            <a:r>
              <a:rPr lang="zh-CN" altLang="en-US" sz="3000" b="1" dirty="0" smtClean="0">
                <a:latin typeface="+mn-ea"/>
              </a:rPr>
              <a:t>类</a:t>
            </a:r>
            <a:endParaRPr kumimoji="0" lang="en-US" altLang="zh-CN" sz="3000" b="0" i="0" u="none" strike="noStrike" kern="1200" cap="none" spc="0" normalizeH="0" baseline="0" noProof="0" dirty="0" smtClean="0">
              <a:ln>
                <a:noFill/>
              </a:ln>
              <a:solidFill>
                <a:srgbClr val="000000"/>
              </a:solidFill>
              <a:effectLst/>
              <a:uLnTx/>
              <a:uFillTx/>
              <a:latin typeface="+mn-lt"/>
              <a:ea typeface="+mn-ea"/>
              <a:cs typeface="+mn-cs"/>
            </a:endParaRP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zh-CN" altLang="en-US" sz="1300" b="1" i="0" u="none" strike="noStrike" kern="1200" cap="none" spc="0" normalizeH="0" baseline="0" noProof="0" dirty="0" smtClean="0">
              <a:ln>
                <a:noFill/>
              </a:ln>
              <a:solidFill>
                <a:srgbClr val="000000"/>
              </a:solidFill>
              <a:effectLst/>
              <a:uLnTx/>
              <a:uFillTx/>
              <a:latin typeface="+mn-lt"/>
              <a:ea typeface="+mn-ea"/>
              <a:cs typeface="+mn-cs"/>
            </a:endParaRPr>
          </a:p>
          <a:p>
            <a:pPr lvl="1"/>
            <a:r>
              <a:rPr lang="en-US" altLang="zh-CN" sz="2800" b="1" dirty="0" smtClean="0">
                <a:latin typeface="Calibri" pitchFamily="34" charset="0"/>
              </a:rPr>
              <a:t>A</a:t>
            </a:r>
            <a:r>
              <a:rPr lang="zh-CN" altLang="en-US" sz="2800" b="1" dirty="0" smtClean="0">
                <a:latin typeface="Calibri" pitchFamily="34" charset="0"/>
              </a:rPr>
              <a:t>类：可提供完善的服务，不使用</a:t>
            </a:r>
            <a:r>
              <a:rPr lang="en-US" altLang="zh-CN" sz="2800" b="1" dirty="0" smtClean="0">
                <a:latin typeface="Calibri" pitchFamily="34" charset="0"/>
              </a:rPr>
              <a:t>N-RESET</a:t>
            </a:r>
            <a:r>
              <a:rPr lang="zh-CN" altLang="en-US" sz="2800" b="1" dirty="0" smtClean="0">
                <a:latin typeface="Calibri" pitchFamily="34" charset="0"/>
              </a:rPr>
              <a:t>原语</a:t>
            </a:r>
            <a:endParaRPr lang="en-US" altLang="zh-CN" sz="2800" b="1" dirty="0" smtClean="0">
              <a:latin typeface="Calibri" pitchFamily="34" charset="0"/>
            </a:endParaRPr>
          </a:p>
          <a:p>
            <a:pPr lvl="1"/>
            <a:r>
              <a:rPr lang="en-US" altLang="zh-CN" sz="2800" b="1" dirty="0" smtClean="0">
                <a:latin typeface="Calibri" pitchFamily="34" charset="0"/>
              </a:rPr>
              <a:t>B</a:t>
            </a:r>
            <a:r>
              <a:rPr lang="zh-CN" altLang="en-US" sz="2800" b="1" dirty="0" smtClean="0">
                <a:latin typeface="Calibri" pitchFamily="34" charset="0"/>
              </a:rPr>
              <a:t>类：很少丢包，由于拥塞等原因，时常发出</a:t>
            </a:r>
            <a:r>
              <a:rPr lang="en-US" altLang="zh-CN" sz="2800" b="1" dirty="0" smtClean="0">
                <a:latin typeface="Calibri" pitchFamily="34" charset="0"/>
              </a:rPr>
              <a:t>N-RESET</a:t>
            </a:r>
            <a:r>
              <a:rPr lang="zh-CN" altLang="en-US" sz="2800" b="1" dirty="0" smtClean="0">
                <a:latin typeface="Calibri" pitchFamily="34" charset="0"/>
              </a:rPr>
              <a:t>服务原语</a:t>
            </a:r>
            <a:endParaRPr lang="en-US" altLang="zh-CN" sz="2800" b="1" dirty="0" smtClean="0">
              <a:latin typeface="Calibri" pitchFamily="34" charset="0"/>
            </a:endParaRPr>
          </a:p>
          <a:p>
            <a:pPr lvl="1"/>
            <a:r>
              <a:rPr lang="en-US" altLang="zh-CN" sz="2800" b="1" dirty="0" smtClean="0">
                <a:latin typeface="Calibri" pitchFamily="34" charset="0"/>
              </a:rPr>
              <a:t>C</a:t>
            </a:r>
            <a:r>
              <a:rPr lang="zh-CN" altLang="en-US" sz="2800" b="1" dirty="0" smtClean="0">
                <a:latin typeface="Calibri" pitchFamily="34" charset="0"/>
              </a:rPr>
              <a:t>类：提供的服务完全不可靠，还可能发送</a:t>
            </a:r>
            <a:r>
              <a:rPr lang="en-US" altLang="zh-CN" sz="2800" b="1" dirty="0" smtClean="0">
                <a:latin typeface="Calibri" pitchFamily="34" charset="0"/>
              </a:rPr>
              <a:t>N-RESET</a:t>
            </a:r>
            <a:r>
              <a:rPr lang="zh-CN" altLang="en-US" sz="2800" b="1" dirty="0" smtClean="0">
                <a:latin typeface="Calibri" pitchFamily="34" charset="0"/>
              </a:rPr>
              <a:t>服务原语</a:t>
            </a:r>
            <a:endParaRPr kumimoji="0" lang="zh-CN" altLang="en-US" sz="2800" b="1" i="0" u="none" strike="noStrike" kern="1200" cap="none" spc="0" normalizeH="0" baseline="0" noProof="0" dirty="0" smtClean="0">
              <a:ln>
                <a:noFill/>
              </a:ln>
              <a:solidFill>
                <a:schemeClr val="tx1">
                  <a:tint val="75000"/>
                </a:schemeClr>
              </a:solidFill>
              <a:effectLst/>
              <a:uLnTx/>
              <a:uFillTx/>
              <a:latin typeface="+mn-lt"/>
              <a:ea typeface="+mn-ea"/>
              <a:cs typeface="+mn-cs"/>
            </a:endParaRP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altLang="zh-CN" sz="3200" b="0" i="0" u="none" strike="noStrike" kern="1200" cap="none" spc="0" normalizeH="0" baseline="0" noProof="0" dirty="0" smtClean="0">
              <a:ln>
                <a:noFill/>
              </a:ln>
              <a:solidFill>
                <a:schemeClr val="tx1">
                  <a:tint val="75000"/>
                </a:schemeClr>
              </a:solidFill>
              <a:effectLst/>
              <a:uLnTx/>
              <a:uFillTx/>
              <a:latin typeface="+mn-lt"/>
              <a:ea typeface="+mn-ea"/>
              <a:cs typeface="+mn-cs"/>
            </a:endParaRPr>
          </a:p>
        </p:txBody>
      </p:sp>
    </p:spTree>
  </p:cSld>
  <p:clrMapOvr>
    <a:masterClrMapping/>
  </p:clrMapOvr>
  <p:transition>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grpId="0" nodeType="with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box(in)">
                                      <p:cBhvr>
                                        <p:cTn id="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27584" y="1628800"/>
            <a:ext cx="7776864" cy="4525963"/>
          </a:xfrm>
        </p:spPr>
        <p:txBody>
          <a:bodyPr>
            <a:normAutofit/>
          </a:bodyPr>
          <a:lstStyle/>
          <a:p>
            <a:pPr>
              <a:buBlip>
                <a:blip r:embed="rId2"/>
              </a:buBlip>
            </a:pPr>
            <a:r>
              <a:rPr lang="zh-CN" altLang="en-US" sz="2800" b="1" dirty="0" smtClean="0">
                <a:latin typeface="楷体" pitchFamily="49" charset="-122"/>
                <a:ea typeface="楷体" pitchFamily="49" charset="-122"/>
              </a:rPr>
              <a:t>功能：</a:t>
            </a:r>
            <a:r>
              <a:rPr lang="zh-CN" altLang="en-US" sz="2800" b="1" dirty="0" smtClean="0">
                <a:solidFill>
                  <a:srgbClr val="000000"/>
                </a:solidFill>
                <a:latin typeface="宋体" pitchFamily="2" charset="-122"/>
              </a:rPr>
              <a:t>端到端的通信</a:t>
            </a:r>
            <a:r>
              <a:rPr lang="en-US" altLang="zh-CN" sz="2800" b="1" dirty="0" smtClean="0">
                <a:solidFill>
                  <a:srgbClr val="000000"/>
                </a:solidFill>
                <a:latin typeface="宋体" pitchFamily="2" charset="-122"/>
              </a:rPr>
              <a:t>,</a:t>
            </a:r>
            <a:r>
              <a:rPr lang="zh-CN" altLang="en-US" sz="2800" b="1" dirty="0" smtClean="0">
                <a:solidFill>
                  <a:srgbClr val="000000"/>
                </a:solidFill>
                <a:latin typeface="宋体" pitchFamily="2" charset="-122"/>
              </a:rPr>
              <a:t>把数据可靠的从一端用户进程送到另一端用户进程。</a:t>
            </a:r>
            <a:endParaRPr lang="en-US" altLang="zh-CN" sz="2800" b="1" dirty="0" smtClean="0">
              <a:solidFill>
                <a:srgbClr val="000000"/>
              </a:solidFill>
              <a:latin typeface="宋体" pitchFamily="2" charset="-122"/>
            </a:endParaRPr>
          </a:p>
          <a:p>
            <a:pPr>
              <a:buBlip>
                <a:blip r:embed="rId2"/>
              </a:buBlip>
            </a:pPr>
            <a:endParaRPr lang="zh-CN" altLang="en-US" sz="2800" dirty="0" smtClean="0">
              <a:latin typeface="楷体" pitchFamily="49" charset="-122"/>
              <a:ea typeface="楷体" pitchFamily="49" charset="-122"/>
            </a:endParaRPr>
          </a:p>
          <a:p>
            <a:pPr>
              <a:buBlip>
                <a:blip r:embed="rId3"/>
              </a:buBlip>
            </a:pPr>
            <a:r>
              <a:rPr lang="zh-CN" altLang="en-US" sz="2800" b="1" dirty="0" smtClean="0">
                <a:solidFill>
                  <a:srgbClr val="000000"/>
                </a:solidFill>
                <a:latin typeface="宋体" pitchFamily="2" charset="-122"/>
              </a:rPr>
              <a:t>端到端的流量控制</a:t>
            </a:r>
            <a:endParaRPr lang="en-US" altLang="zh-CN" sz="2800" b="1" dirty="0" smtClean="0">
              <a:solidFill>
                <a:srgbClr val="000000"/>
              </a:solidFill>
              <a:latin typeface="宋体" pitchFamily="2" charset="-122"/>
            </a:endParaRPr>
          </a:p>
          <a:p>
            <a:pPr>
              <a:buBlip>
                <a:blip r:embed="rId3"/>
              </a:buBlip>
            </a:pPr>
            <a:r>
              <a:rPr lang="zh-CN" altLang="en-US" sz="2800" b="1" dirty="0" smtClean="0">
                <a:solidFill>
                  <a:srgbClr val="000000"/>
                </a:solidFill>
                <a:latin typeface="宋体" pitchFamily="2" charset="-122"/>
              </a:rPr>
              <a:t>端到端的差错控制</a:t>
            </a:r>
          </a:p>
          <a:p>
            <a:pPr>
              <a:buBlip>
                <a:blip r:embed="rId3"/>
              </a:buBlip>
            </a:pPr>
            <a:endParaRPr lang="zh-CN" altLang="en-US" sz="2800" b="1" dirty="0" smtClean="0">
              <a:solidFill>
                <a:srgbClr val="000000"/>
              </a:solidFill>
              <a:latin typeface="宋体" pitchFamily="2" charset="-122"/>
            </a:endParaRPr>
          </a:p>
          <a:p>
            <a:endParaRPr lang="zh-CN" altLang="en-US" sz="2800" b="1" dirty="0" smtClean="0">
              <a:solidFill>
                <a:srgbClr val="000000"/>
              </a:solidFill>
              <a:latin typeface="宋体" pitchFamily="2" charset="-122"/>
            </a:endParaRPr>
          </a:p>
          <a:p>
            <a:r>
              <a:rPr lang="zh-CN" altLang="en-US" sz="2800" b="1" dirty="0" smtClean="0">
                <a:solidFill>
                  <a:srgbClr val="000000"/>
                </a:solidFill>
                <a:latin typeface="黑体" pitchFamily="49" charset="-122"/>
                <a:ea typeface="黑体" pitchFamily="49" charset="-122"/>
              </a:rPr>
              <a:t>传输的信息单元是报文</a:t>
            </a:r>
            <a:r>
              <a:rPr lang="en-US" altLang="zh-CN" sz="2800" b="1" dirty="0" smtClean="0">
                <a:solidFill>
                  <a:srgbClr val="000000"/>
                </a:solidFill>
                <a:latin typeface="黑体" pitchFamily="49" charset="-122"/>
                <a:ea typeface="黑体" pitchFamily="49" charset="-122"/>
              </a:rPr>
              <a:t>(</a:t>
            </a:r>
            <a:r>
              <a:rPr lang="en-US" altLang="zh-CN" sz="2800" b="1" dirty="0" smtClean="0">
                <a:solidFill>
                  <a:srgbClr val="000000"/>
                </a:solidFill>
                <a:ea typeface="黑体" pitchFamily="49" charset="-122"/>
              </a:rPr>
              <a:t>Message)</a:t>
            </a:r>
            <a:endParaRPr lang="zh-CN" altLang="en-US" sz="2800" b="1" dirty="0" smtClean="0">
              <a:solidFill>
                <a:srgbClr val="000000"/>
              </a:solidFill>
              <a:latin typeface="黑体" pitchFamily="49" charset="-122"/>
              <a:ea typeface="黑体" pitchFamily="49" charset="-122"/>
            </a:endParaRPr>
          </a:p>
          <a:p>
            <a:pPr>
              <a:buBlip>
                <a:blip r:embed="rId2"/>
              </a:buBlip>
            </a:pPr>
            <a:endParaRPr lang="zh-CN" altLang="en-US" sz="2400" b="1" dirty="0" smtClean="0">
              <a:solidFill>
                <a:srgbClr val="000000"/>
              </a:solidFill>
              <a:latin typeface="宋体" pitchFamily="2" charset="-122"/>
            </a:endParaRPr>
          </a:p>
          <a:p>
            <a:pPr>
              <a:buNone/>
            </a:pPr>
            <a:endParaRPr lang="en-US" altLang="zh-CN" dirty="0" smtClean="0"/>
          </a:p>
          <a:p>
            <a:pPr>
              <a:buNone/>
            </a:pPr>
            <a:endParaRPr lang="zh-CN" altLang="en-US" dirty="0"/>
          </a:p>
        </p:txBody>
      </p:sp>
      <p:pic>
        <p:nvPicPr>
          <p:cNvPr id="6" name="Picture 4" descr="http://t1.baidu.com/it/u=4224630567,3636551719&amp;fm=21&amp;gp=0.jpg"/>
          <p:cNvPicPr>
            <a:picLocks noChangeAspect="1" noChangeArrowheads="1"/>
          </p:cNvPicPr>
          <p:nvPr/>
        </p:nvPicPr>
        <p:blipFill>
          <a:blip r:embed="rId4" cstate="print"/>
          <a:srcRect/>
          <a:stretch>
            <a:fillRect/>
          </a:stretch>
        </p:blipFill>
        <p:spPr bwMode="auto">
          <a:xfrm>
            <a:off x="0" y="0"/>
            <a:ext cx="1907704" cy="408794"/>
          </a:xfrm>
          <a:prstGeom prst="rect">
            <a:avLst/>
          </a:prstGeom>
          <a:noFill/>
        </p:spPr>
      </p:pic>
      <p:grpSp>
        <p:nvGrpSpPr>
          <p:cNvPr id="2" name="组合 14"/>
          <p:cNvGrpSpPr/>
          <p:nvPr/>
        </p:nvGrpSpPr>
        <p:grpSpPr>
          <a:xfrm>
            <a:off x="4874346" y="0"/>
            <a:ext cx="4269654" cy="430887"/>
            <a:chOff x="4874346" y="0"/>
            <a:chExt cx="4269654" cy="430887"/>
          </a:xfrm>
        </p:grpSpPr>
        <p:sp>
          <p:nvSpPr>
            <p:cNvPr id="7" name="TextBox 6"/>
            <p:cNvSpPr txBox="1"/>
            <p:nvPr/>
          </p:nvSpPr>
          <p:spPr>
            <a:xfrm>
              <a:off x="4874346" y="0"/>
              <a:ext cx="4269654" cy="430887"/>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0" scaled="1"/>
              <a:tileRect/>
            </a:gradFill>
            <a:effectLst>
              <a:innerShdw blurRad="63500" dist="50800" dir="5400000">
                <a:prstClr val="black">
                  <a:alpha val="50000"/>
                </a:prstClr>
              </a:innerShdw>
              <a:softEdge rad="127000"/>
            </a:effectLst>
          </p:spPr>
          <p:style>
            <a:lnRef idx="0">
              <a:scrgbClr r="0" g="0" b="0"/>
            </a:lnRef>
            <a:fillRef idx="1001">
              <a:schemeClr val="lt2"/>
            </a:fillRef>
            <a:effectRef idx="0">
              <a:scrgbClr r="0" g="0" b="0"/>
            </a:effectRef>
            <a:fontRef idx="major"/>
          </p:style>
          <p:txBody>
            <a:bodyPr wrap="square" rtlCol="0">
              <a:spAutoFit/>
            </a:bodyPr>
            <a:lstStyle/>
            <a:p>
              <a:pPr algn="r"/>
              <a:r>
                <a:rPr lang="en-US" altLang="zh-CN" sz="1100" b="1" dirty="0" smtClean="0">
                  <a:solidFill>
                    <a:schemeClr val="tx2">
                      <a:lumMod val="60000"/>
                      <a:lumOff val="40000"/>
                    </a:schemeClr>
                  </a:solidFill>
                </a:rPr>
                <a:t>College of Computer Science and Technology</a:t>
              </a:r>
            </a:p>
            <a:p>
              <a:pPr algn="r"/>
              <a:r>
                <a:rPr lang="zh-CN" altLang="en-US" sz="1100" b="1" dirty="0" smtClean="0">
                  <a:solidFill>
                    <a:schemeClr val="tx2">
                      <a:lumMod val="60000"/>
                      <a:lumOff val="40000"/>
                    </a:schemeClr>
                  </a:solidFill>
                </a:rPr>
                <a:t>                                    计算机科学</a:t>
              </a:r>
              <a:r>
                <a:rPr lang="zh-CN" altLang="en-US" sz="1100" b="1" dirty="0">
                  <a:solidFill>
                    <a:schemeClr val="tx2">
                      <a:lumMod val="60000"/>
                      <a:lumOff val="40000"/>
                    </a:schemeClr>
                  </a:solidFill>
                </a:rPr>
                <a:t>与</a:t>
              </a:r>
              <a:r>
                <a:rPr lang="zh-CN" altLang="en-US" sz="1100" b="1" dirty="0" smtClean="0">
                  <a:solidFill>
                    <a:schemeClr val="tx2">
                      <a:lumMod val="60000"/>
                      <a:lumOff val="40000"/>
                    </a:schemeClr>
                  </a:solidFill>
                </a:rPr>
                <a:t>技术学院</a:t>
              </a:r>
              <a:endParaRPr lang="zh-CN" altLang="en-US" sz="1100" b="1" dirty="0">
                <a:solidFill>
                  <a:schemeClr val="tx2">
                    <a:lumMod val="60000"/>
                    <a:lumOff val="40000"/>
                  </a:schemeClr>
                </a:solidFill>
              </a:endParaRPr>
            </a:p>
          </p:txBody>
        </p:sp>
        <p:cxnSp>
          <p:nvCxnSpPr>
            <p:cNvPr id="8" name="直接连接符 7"/>
            <p:cNvCxnSpPr/>
            <p:nvPr/>
          </p:nvCxnSpPr>
          <p:spPr>
            <a:xfrm>
              <a:off x="6588224" y="332656"/>
              <a:ext cx="100811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10" name="直接连接符 9"/>
          <p:cNvCxnSpPr/>
          <p:nvPr/>
        </p:nvCxnSpPr>
        <p:spPr>
          <a:xfrm>
            <a:off x="323528" y="1268760"/>
            <a:ext cx="8820472" cy="0"/>
          </a:xfrm>
          <a:prstGeom prst="line">
            <a:avLst/>
          </a:prstGeom>
          <a:ln>
            <a:gradFill flip="none" rotWithShape="1">
              <a:gsLst>
                <a:gs pos="0">
                  <a:srgbClr val="FFF200"/>
                </a:gs>
                <a:gs pos="45000">
                  <a:srgbClr val="FF7A00"/>
                </a:gs>
                <a:gs pos="70000">
                  <a:srgbClr val="FF0300"/>
                </a:gs>
                <a:gs pos="100000">
                  <a:srgbClr val="4D0808"/>
                </a:gs>
              </a:gsLst>
              <a:lin ang="10800000" scaled="1"/>
              <a:tileRect/>
            </a:gradFill>
          </a:ln>
        </p:spPr>
        <p:style>
          <a:lnRef idx="3">
            <a:schemeClr val="accent2"/>
          </a:lnRef>
          <a:fillRef idx="0">
            <a:schemeClr val="accent2"/>
          </a:fillRef>
          <a:effectRef idx="2">
            <a:schemeClr val="accent2"/>
          </a:effectRef>
          <a:fontRef idx="minor">
            <a:schemeClr val="tx1"/>
          </a:fontRef>
        </p:style>
      </p:cxnSp>
      <p:cxnSp>
        <p:nvCxnSpPr>
          <p:cNvPr id="11" name="直接连接符 10"/>
          <p:cNvCxnSpPr/>
          <p:nvPr/>
        </p:nvCxnSpPr>
        <p:spPr>
          <a:xfrm>
            <a:off x="5148064" y="548680"/>
            <a:ext cx="3995936" cy="0"/>
          </a:xfrm>
          <a:prstGeom prst="line">
            <a:avLst/>
          </a:prstGeom>
          <a:ln>
            <a:gradFill flip="none" rotWithShape="1">
              <a:gsLst>
                <a:gs pos="0">
                  <a:srgbClr val="FFF200"/>
                </a:gs>
                <a:gs pos="45000">
                  <a:srgbClr val="FF7A00"/>
                </a:gs>
                <a:gs pos="70000">
                  <a:srgbClr val="FF0300"/>
                </a:gs>
                <a:gs pos="100000">
                  <a:srgbClr val="4D0808"/>
                </a:gs>
              </a:gsLst>
              <a:lin ang="0" scaled="1"/>
              <a:tileRect/>
            </a:gradFill>
          </a:ln>
        </p:spPr>
        <p:style>
          <a:lnRef idx="3">
            <a:schemeClr val="accent2"/>
          </a:lnRef>
          <a:fillRef idx="0">
            <a:schemeClr val="accent2"/>
          </a:fillRef>
          <a:effectRef idx="2">
            <a:schemeClr val="accent2"/>
          </a:effectRef>
          <a:fontRef idx="minor">
            <a:schemeClr val="tx1"/>
          </a:fontRef>
        </p:style>
      </p:cxnSp>
      <p:sp>
        <p:nvSpPr>
          <p:cNvPr id="12" name="TextBox 11"/>
          <p:cNvSpPr txBox="1"/>
          <p:nvPr/>
        </p:nvSpPr>
        <p:spPr>
          <a:xfrm>
            <a:off x="1043608" y="404664"/>
            <a:ext cx="7416824" cy="646331"/>
          </a:xfrm>
          <a:prstGeom prst="rect">
            <a:avLst/>
          </a:prstGeom>
          <a:noFill/>
        </p:spPr>
        <p:txBody>
          <a:bodyPr wrap="square" rtlCol="0">
            <a:spAutoFit/>
          </a:bodyPr>
          <a:lstStyle/>
          <a:p>
            <a:pPr algn="ctr"/>
            <a:r>
              <a:rPr lang="zh-CN" altLang="en-US" sz="3600" b="1" dirty="0" smtClean="0">
                <a:solidFill>
                  <a:srgbClr val="C00000"/>
                </a:solidFill>
                <a:latin typeface="隶书" pitchFamily="49" charset="-122"/>
                <a:ea typeface="隶书" pitchFamily="49" charset="-122"/>
              </a:rPr>
              <a:t>传输层</a:t>
            </a:r>
            <a:r>
              <a:rPr lang="en-US" altLang="zh-CN" sz="3600" b="1" dirty="0" smtClean="0">
                <a:solidFill>
                  <a:srgbClr val="C00000"/>
                </a:solidFill>
                <a:latin typeface="隶书" pitchFamily="49" charset="-122"/>
                <a:ea typeface="隶书" pitchFamily="49" charset="-122"/>
              </a:rPr>
              <a:t>(Transport)</a:t>
            </a:r>
            <a:endParaRPr lang="zh-CN" altLang="en-US" sz="3600" b="1" dirty="0" smtClean="0">
              <a:solidFill>
                <a:srgbClr val="C00000"/>
              </a:solidFill>
              <a:latin typeface="隶书" pitchFamily="49" charset="-122"/>
              <a:ea typeface="隶书" pitchFamily="49" charset="-122"/>
            </a:endParaRPr>
          </a:p>
        </p:txBody>
      </p:sp>
      <p:sp>
        <p:nvSpPr>
          <p:cNvPr id="14" name="灯片编号占位符 4"/>
          <p:cNvSpPr>
            <a:spLocks noGrp="1"/>
          </p:cNvSpPr>
          <p:nvPr>
            <p:ph type="sldNum" sz="quarter" idx="12"/>
          </p:nvPr>
        </p:nvSpPr>
        <p:spPr>
          <a:xfrm>
            <a:off x="6876256" y="6492875"/>
            <a:ext cx="2133600" cy="365125"/>
          </a:xfrm>
        </p:spPr>
        <p:txBody>
          <a:bodyPr/>
          <a:lstStyle/>
          <a:p>
            <a:fld id="{DD339703-453D-4507-B371-656EE53F18C4}" type="slidenum">
              <a:rPr lang="zh-CN" altLang="en-US" smtClean="0"/>
              <a:pPr/>
              <a:t>4</a:t>
            </a:fld>
            <a:endParaRPr lang="zh-CN" altLang="en-US" dirty="0"/>
          </a:p>
        </p:txBody>
      </p:sp>
      <p:sp>
        <p:nvSpPr>
          <p:cNvPr id="16"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zh-CN" altLang="en-US" sz="1400" b="1" dirty="0"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sp>
        <p:nvSpPr>
          <p:cNvPr id="17" name="灯片编号占位符 4"/>
          <p:cNvSpPr txBox="1">
            <a:spLocks/>
          </p:cNvSpPr>
          <p:nvPr/>
        </p:nvSpPr>
        <p:spPr>
          <a:xfrm>
            <a:off x="7010400"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D339703-453D-4507-B371-656EE53F18C4}"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zh-CN" alt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Tree>
  </p:cSld>
  <p:clrMapOvr>
    <a:masterClrMapping/>
  </p:clrMapOvr>
  <p:transition>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ox(in)">
                                      <p:cBhvr>
                                        <p:cTn id="7" dur="500"/>
                                        <p:tgtEl>
                                          <p:spTgt spid="3">
                                            <p:txEl>
                                              <p:pRg st="0" end="0"/>
                                            </p:txEl>
                                          </p:spTgt>
                                        </p:tgtEl>
                                      </p:cBhvr>
                                    </p:animEffect>
                                  </p:childTnLst>
                                </p:cTn>
                              </p:par>
                            </p:childTnLst>
                          </p:cTn>
                        </p:par>
                        <p:par>
                          <p:cTn id="8" fill="hold">
                            <p:stCondLst>
                              <p:cond delay="500"/>
                            </p:stCondLst>
                            <p:childTnLst>
                              <p:par>
                                <p:cTn id="9" presetID="4" presetClass="entr" presetSubtype="16" fill="hold" grpId="0" nodeType="after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Effect transition="in" filter="box(in)">
                                      <p:cBhvr>
                                        <p:cTn id="11" dur="500"/>
                                        <p:tgtEl>
                                          <p:spTgt spid="3">
                                            <p:txEl>
                                              <p:pRg st="2" end="2"/>
                                            </p:txEl>
                                          </p:spTgt>
                                        </p:tgtEl>
                                      </p:cBhvr>
                                    </p:animEffect>
                                  </p:childTnLst>
                                </p:cTn>
                              </p:par>
                            </p:childTnLst>
                          </p:cTn>
                        </p:par>
                        <p:par>
                          <p:cTn id="12" fill="hold">
                            <p:stCondLst>
                              <p:cond delay="1000"/>
                            </p:stCondLst>
                            <p:childTnLst>
                              <p:par>
                                <p:cTn id="13" presetID="4" presetClass="entr" presetSubtype="16" fill="hold" grpId="0" nodeType="after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box(in)">
                                      <p:cBhvr>
                                        <p:cTn id="15" dur="500"/>
                                        <p:tgtEl>
                                          <p:spTgt spid="3">
                                            <p:txEl>
                                              <p:pRg st="3" end="3"/>
                                            </p:txEl>
                                          </p:spTgt>
                                        </p:tgtEl>
                                      </p:cBhvr>
                                    </p:animEffect>
                                  </p:childTnLst>
                                </p:cTn>
                              </p:par>
                            </p:childTnLst>
                          </p:cTn>
                        </p:par>
                        <p:par>
                          <p:cTn id="16" fill="hold">
                            <p:stCondLst>
                              <p:cond delay="1500"/>
                            </p:stCondLst>
                            <p:childTnLst>
                              <p:par>
                                <p:cTn id="17" presetID="4" presetClass="entr" presetSubtype="16" fill="hold" grpId="0" nodeType="after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Effect transition="in" filter="box(in)">
                                      <p:cBhvr>
                                        <p:cTn id="19"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3"/>
          <p:cNvSpPr txBox="1">
            <a:spLocks noChangeArrowheads="1"/>
          </p:cNvSpPr>
          <p:nvPr/>
        </p:nvSpPr>
        <p:spPr bwMode="auto">
          <a:xfrm>
            <a:off x="1691680" y="476672"/>
            <a:ext cx="6624736" cy="646331"/>
          </a:xfrm>
          <a:prstGeom prst="rect">
            <a:avLst/>
          </a:prstGeom>
          <a:noFill/>
          <a:ln w="9525">
            <a:noFill/>
            <a:miter lim="800000"/>
            <a:headEnd/>
            <a:tailEnd/>
          </a:ln>
        </p:spPr>
        <p:txBody>
          <a:bodyPr wrap="square">
            <a:spAutoFit/>
          </a:bodyPr>
          <a:lstStyle/>
          <a:p>
            <a:pPr algn="ctr">
              <a:spcBef>
                <a:spcPct val="0"/>
              </a:spcBef>
              <a:defRPr/>
            </a:pPr>
            <a:r>
              <a:rPr lang="en-US" altLang="zh-CN" sz="3600" b="1" dirty="0">
                <a:solidFill>
                  <a:srgbClr val="C00000"/>
                </a:solidFill>
                <a:latin typeface="隶书" pitchFamily="49" charset="-122"/>
                <a:ea typeface="隶书" pitchFamily="49" charset="-122"/>
              </a:rPr>
              <a:t>6.3.1 </a:t>
            </a:r>
            <a:r>
              <a:rPr lang="en-US" altLang="zh-CN" sz="3600" b="1" dirty="0" smtClean="0">
                <a:solidFill>
                  <a:srgbClr val="C00000"/>
                </a:solidFill>
                <a:latin typeface="隶书" pitchFamily="49" charset="-122"/>
                <a:ea typeface="隶书" pitchFamily="49" charset="-122"/>
              </a:rPr>
              <a:t> OSI</a:t>
            </a:r>
            <a:r>
              <a:rPr lang="zh-CN" altLang="en-US" sz="3600" b="1" dirty="0">
                <a:solidFill>
                  <a:srgbClr val="C00000"/>
                </a:solidFill>
                <a:latin typeface="隶书" pitchFamily="49" charset="-122"/>
                <a:ea typeface="隶书" pitchFamily="49" charset="-122"/>
              </a:rPr>
              <a:t>传输协议的类型</a:t>
            </a:r>
          </a:p>
        </p:txBody>
      </p:sp>
      <p:grpSp>
        <p:nvGrpSpPr>
          <p:cNvPr id="2" name="组合 6"/>
          <p:cNvGrpSpPr>
            <a:grpSpLocks/>
          </p:cNvGrpSpPr>
          <p:nvPr/>
        </p:nvGrpSpPr>
        <p:grpSpPr bwMode="auto">
          <a:xfrm>
            <a:off x="331789" y="1604434"/>
            <a:ext cx="7769225" cy="4628761"/>
            <a:chOff x="332179" y="1254343"/>
            <a:chExt cx="7768213" cy="3471777"/>
          </a:xfrm>
        </p:grpSpPr>
        <p:sp>
          <p:nvSpPr>
            <p:cNvPr id="5124" name="TextBox 5"/>
            <p:cNvSpPr txBox="1">
              <a:spLocks noChangeArrowheads="1"/>
            </p:cNvSpPr>
            <p:nvPr/>
          </p:nvSpPr>
          <p:spPr bwMode="auto">
            <a:xfrm>
              <a:off x="539552" y="1254343"/>
              <a:ext cx="7560840" cy="715623"/>
            </a:xfrm>
            <a:prstGeom prst="rect">
              <a:avLst/>
            </a:prstGeom>
            <a:noFill/>
            <a:ln w="9525">
              <a:noFill/>
              <a:miter lim="800000"/>
              <a:headEnd/>
              <a:tailEnd/>
            </a:ln>
          </p:spPr>
          <p:txBody>
            <a:bodyPr>
              <a:spAutoFit/>
            </a:bodyPr>
            <a:lstStyle/>
            <a:p>
              <a:r>
                <a:rPr lang="zh-CN" altLang="en-US" sz="2800" b="1" dirty="0">
                  <a:latin typeface="Calibri" pitchFamily="34" charset="0"/>
                </a:rPr>
                <a:t>根据网络层提供的服务，</a:t>
              </a:r>
              <a:r>
                <a:rPr lang="en-US" altLang="zh-CN" sz="2800" b="1" dirty="0">
                  <a:latin typeface="Calibri" pitchFamily="34" charset="0"/>
                </a:rPr>
                <a:t>ISO/OSI</a:t>
              </a:r>
              <a:r>
                <a:rPr lang="zh-CN" altLang="en-US" sz="2800" b="1" dirty="0">
                  <a:latin typeface="Calibri" pitchFamily="34" charset="0"/>
                </a:rPr>
                <a:t>把传输层协议分为</a:t>
              </a:r>
              <a:r>
                <a:rPr lang="en-US" altLang="zh-CN" sz="2800" b="1" dirty="0">
                  <a:latin typeface="Calibri" pitchFamily="34" charset="0"/>
                </a:rPr>
                <a:t>5</a:t>
              </a:r>
              <a:r>
                <a:rPr lang="zh-CN" altLang="en-US" sz="2800" b="1" dirty="0">
                  <a:latin typeface="Calibri" pitchFamily="34" charset="0"/>
                </a:rPr>
                <a:t>类</a:t>
              </a:r>
            </a:p>
          </p:txBody>
        </p:sp>
        <p:pic>
          <p:nvPicPr>
            <p:cNvPr id="5125" name="Picture 5"/>
            <p:cNvPicPr>
              <a:picLocks noChangeAspect="1" noChangeArrowheads="1"/>
            </p:cNvPicPr>
            <p:nvPr/>
          </p:nvPicPr>
          <p:blipFill>
            <a:blip r:embed="rId2" cstate="print"/>
            <a:srcRect/>
            <a:stretch>
              <a:fillRect/>
            </a:stretch>
          </p:blipFill>
          <p:spPr bwMode="auto">
            <a:xfrm>
              <a:off x="332179" y="1385714"/>
              <a:ext cx="273031" cy="260920"/>
            </a:xfrm>
            <a:prstGeom prst="rect">
              <a:avLst/>
            </a:prstGeom>
            <a:noFill/>
            <a:ln w="9525">
              <a:noFill/>
              <a:miter lim="800000"/>
              <a:headEnd/>
              <a:tailEnd/>
            </a:ln>
          </p:spPr>
        </p:pic>
        <p:pic>
          <p:nvPicPr>
            <p:cNvPr id="5126" name="Picture 2"/>
            <p:cNvPicPr>
              <a:picLocks noChangeAspect="1" noChangeArrowheads="1"/>
            </p:cNvPicPr>
            <p:nvPr/>
          </p:nvPicPr>
          <p:blipFill>
            <a:blip r:embed="rId3" cstate="print"/>
            <a:srcRect/>
            <a:stretch>
              <a:fillRect/>
            </a:stretch>
          </p:blipFill>
          <p:spPr bwMode="auto">
            <a:xfrm>
              <a:off x="1259901" y="2082757"/>
              <a:ext cx="6479876" cy="2643363"/>
            </a:xfrm>
            <a:prstGeom prst="rect">
              <a:avLst/>
            </a:prstGeom>
            <a:noFill/>
            <a:ln w="9525">
              <a:noFill/>
              <a:miter lim="800000"/>
              <a:headEnd/>
              <a:tailEnd/>
            </a:ln>
          </p:spPr>
        </p:pic>
      </p:grpSp>
      <p:pic>
        <p:nvPicPr>
          <p:cNvPr id="7" name="Picture 4" descr="http://t1.baidu.com/it/u=4224630567,3636551719&amp;fm=21&amp;gp=0.jpg"/>
          <p:cNvPicPr>
            <a:picLocks noChangeAspect="1" noChangeArrowheads="1"/>
          </p:cNvPicPr>
          <p:nvPr/>
        </p:nvPicPr>
        <p:blipFill>
          <a:blip r:embed="rId4" cstate="print"/>
          <a:srcRect/>
          <a:stretch>
            <a:fillRect/>
          </a:stretch>
        </p:blipFill>
        <p:spPr bwMode="auto">
          <a:xfrm>
            <a:off x="0" y="0"/>
            <a:ext cx="1907704" cy="408794"/>
          </a:xfrm>
          <a:prstGeom prst="rect">
            <a:avLst/>
          </a:prstGeom>
          <a:noFill/>
        </p:spPr>
      </p:pic>
      <p:grpSp>
        <p:nvGrpSpPr>
          <p:cNvPr id="8" name="组合 14"/>
          <p:cNvGrpSpPr/>
          <p:nvPr/>
        </p:nvGrpSpPr>
        <p:grpSpPr>
          <a:xfrm>
            <a:off x="4874346" y="0"/>
            <a:ext cx="4269654" cy="430887"/>
            <a:chOff x="4874346" y="0"/>
            <a:chExt cx="4269654" cy="430887"/>
          </a:xfrm>
        </p:grpSpPr>
        <p:sp>
          <p:nvSpPr>
            <p:cNvPr id="9" name="TextBox 8"/>
            <p:cNvSpPr txBox="1"/>
            <p:nvPr/>
          </p:nvSpPr>
          <p:spPr>
            <a:xfrm>
              <a:off x="4874346" y="0"/>
              <a:ext cx="4269654" cy="430887"/>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0" scaled="1"/>
              <a:tileRect/>
            </a:gradFill>
            <a:effectLst>
              <a:innerShdw blurRad="63500" dist="50800" dir="5400000">
                <a:prstClr val="black">
                  <a:alpha val="50000"/>
                </a:prstClr>
              </a:innerShdw>
              <a:softEdge rad="127000"/>
            </a:effectLst>
          </p:spPr>
          <p:style>
            <a:lnRef idx="0">
              <a:scrgbClr r="0" g="0" b="0"/>
            </a:lnRef>
            <a:fillRef idx="1001">
              <a:schemeClr val="lt2"/>
            </a:fillRef>
            <a:effectRef idx="0">
              <a:scrgbClr r="0" g="0" b="0"/>
            </a:effectRef>
            <a:fontRef idx="major"/>
          </p:style>
          <p:txBody>
            <a:bodyPr wrap="square" rtlCol="0">
              <a:spAutoFit/>
            </a:bodyPr>
            <a:lstStyle/>
            <a:p>
              <a:pPr algn="r"/>
              <a:r>
                <a:rPr lang="en-US" altLang="zh-CN" sz="1100" b="1" dirty="0" smtClean="0">
                  <a:solidFill>
                    <a:schemeClr val="tx2">
                      <a:lumMod val="60000"/>
                      <a:lumOff val="40000"/>
                    </a:schemeClr>
                  </a:solidFill>
                </a:rPr>
                <a:t>College of Computer Science and Technology</a:t>
              </a:r>
            </a:p>
            <a:p>
              <a:pPr algn="r"/>
              <a:r>
                <a:rPr lang="zh-CN" altLang="en-US" sz="1100" b="1" dirty="0" smtClean="0">
                  <a:solidFill>
                    <a:schemeClr val="tx2">
                      <a:lumMod val="60000"/>
                      <a:lumOff val="40000"/>
                    </a:schemeClr>
                  </a:solidFill>
                </a:rPr>
                <a:t>                                    计算机科学</a:t>
              </a:r>
              <a:r>
                <a:rPr lang="zh-CN" altLang="en-US" sz="1100" b="1" dirty="0">
                  <a:solidFill>
                    <a:schemeClr val="tx2">
                      <a:lumMod val="60000"/>
                      <a:lumOff val="40000"/>
                    </a:schemeClr>
                  </a:solidFill>
                </a:rPr>
                <a:t>与</a:t>
              </a:r>
              <a:r>
                <a:rPr lang="zh-CN" altLang="en-US" sz="1100" b="1" dirty="0" smtClean="0">
                  <a:solidFill>
                    <a:schemeClr val="tx2">
                      <a:lumMod val="60000"/>
                      <a:lumOff val="40000"/>
                    </a:schemeClr>
                  </a:solidFill>
                </a:rPr>
                <a:t>技术学院</a:t>
              </a:r>
              <a:endParaRPr lang="zh-CN" altLang="en-US" sz="1100" b="1" dirty="0">
                <a:solidFill>
                  <a:schemeClr val="tx2">
                    <a:lumMod val="60000"/>
                    <a:lumOff val="40000"/>
                  </a:schemeClr>
                </a:solidFill>
              </a:endParaRPr>
            </a:p>
          </p:txBody>
        </p:sp>
        <p:cxnSp>
          <p:nvCxnSpPr>
            <p:cNvPr id="10" name="直接连接符 7"/>
            <p:cNvCxnSpPr/>
            <p:nvPr/>
          </p:nvCxnSpPr>
          <p:spPr>
            <a:xfrm>
              <a:off x="6588224" y="332656"/>
              <a:ext cx="100811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11" name="直接连接符 9"/>
          <p:cNvCxnSpPr/>
          <p:nvPr/>
        </p:nvCxnSpPr>
        <p:spPr>
          <a:xfrm>
            <a:off x="323528" y="1268760"/>
            <a:ext cx="8820472" cy="0"/>
          </a:xfrm>
          <a:prstGeom prst="line">
            <a:avLst/>
          </a:prstGeom>
          <a:ln>
            <a:gradFill flip="none" rotWithShape="1">
              <a:gsLst>
                <a:gs pos="0">
                  <a:srgbClr val="FFF200"/>
                </a:gs>
                <a:gs pos="45000">
                  <a:srgbClr val="FF7A00"/>
                </a:gs>
                <a:gs pos="70000">
                  <a:srgbClr val="FF0300"/>
                </a:gs>
                <a:gs pos="100000">
                  <a:srgbClr val="4D0808"/>
                </a:gs>
              </a:gsLst>
              <a:lin ang="10800000" scaled="1"/>
              <a:tileRect/>
            </a:gradFill>
          </a:ln>
        </p:spPr>
        <p:style>
          <a:lnRef idx="3">
            <a:schemeClr val="accent2"/>
          </a:lnRef>
          <a:fillRef idx="0">
            <a:schemeClr val="accent2"/>
          </a:fillRef>
          <a:effectRef idx="2">
            <a:schemeClr val="accent2"/>
          </a:effectRef>
          <a:fontRef idx="minor">
            <a:schemeClr val="tx1"/>
          </a:fontRef>
        </p:style>
      </p:cxnSp>
      <p:cxnSp>
        <p:nvCxnSpPr>
          <p:cNvPr id="12" name="直接连接符 10"/>
          <p:cNvCxnSpPr/>
          <p:nvPr/>
        </p:nvCxnSpPr>
        <p:spPr>
          <a:xfrm>
            <a:off x="5148064" y="548680"/>
            <a:ext cx="3995936" cy="0"/>
          </a:xfrm>
          <a:prstGeom prst="line">
            <a:avLst/>
          </a:prstGeom>
          <a:ln>
            <a:gradFill flip="none" rotWithShape="1">
              <a:gsLst>
                <a:gs pos="0">
                  <a:srgbClr val="FFF200"/>
                </a:gs>
                <a:gs pos="45000">
                  <a:srgbClr val="FF7A00"/>
                </a:gs>
                <a:gs pos="70000">
                  <a:srgbClr val="FF0300"/>
                </a:gs>
                <a:gs pos="100000">
                  <a:srgbClr val="4D0808"/>
                </a:gs>
              </a:gsLst>
              <a:lin ang="0" scaled="1"/>
              <a:tileRect/>
            </a:gradFill>
          </a:ln>
        </p:spPr>
        <p:style>
          <a:lnRef idx="3">
            <a:schemeClr val="accent2"/>
          </a:lnRef>
          <a:fillRef idx="0">
            <a:schemeClr val="accent2"/>
          </a:fillRef>
          <a:effectRef idx="2">
            <a:schemeClr val="accent2"/>
          </a:effectRef>
          <a:fontRef idx="minor">
            <a:schemeClr val="tx1"/>
          </a:fontRef>
        </p:style>
      </p:cxnSp>
      <p:sp>
        <p:nvSpPr>
          <p:cNvPr id="13"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zh-CN" altLang="en-US" sz="1400" b="1" dirty="0"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sp>
        <p:nvSpPr>
          <p:cNvPr id="14" name="灯片编号占位符 4"/>
          <p:cNvSpPr txBox="1">
            <a:spLocks/>
          </p:cNvSpPr>
          <p:nvPr/>
        </p:nvSpPr>
        <p:spPr>
          <a:xfrm>
            <a:off x="6804248"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D339703-453D-4507-B371-656EE53F18C4}" type="slidenum">
              <a:rPr kumimoji="0" lang="zh-CN" altLang="en-US" sz="1200" b="0" i="0" u="none" strike="noStrike" kern="1200" cap="none" spc="0" normalizeH="0" baseline="0" noProof="0" smtClean="0">
                <a:ln>
                  <a:noFill/>
                </a:ln>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40</a:t>
            </a:fld>
            <a:endParaRPr kumimoji="0" lang="zh-CN" altLang="en-US" sz="1200" b="0" i="0" u="none" strike="noStrike" kern="1200" cap="none" spc="0" normalizeH="0" baseline="0" noProof="0" dirty="0">
              <a:ln>
                <a:noFill/>
              </a:ln>
              <a:effectLst/>
              <a:uLnTx/>
              <a:uFillTx/>
              <a:latin typeface="+mn-lt"/>
              <a:ea typeface="+mn-ea"/>
              <a:cs typeface="+mn-cs"/>
            </a:endParaRPr>
          </a:p>
        </p:txBody>
      </p:sp>
    </p:spTree>
  </p:cSld>
  <p:clrMapOvr>
    <a:masterClrMapping/>
  </p:clrMapOvr>
  <p:transition>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435280" cy="4525963"/>
          </a:xfrm>
        </p:spPr>
        <p:txBody>
          <a:bodyPr>
            <a:normAutofit/>
          </a:bodyPr>
          <a:lstStyle/>
          <a:p>
            <a:pPr>
              <a:buNone/>
            </a:pPr>
            <a:r>
              <a:rPr lang="zh-CN" altLang="en-US" b="1" dirty="0" smtClean="0">
                <a:solidFill>
                  <a:srgbClr val="C00000"/>
                </a:solidFill>
                <a:latin typeface="Calibri" pitchFamily="34" charset="0"/>
              </a:rPr>
              <a:t>传输层协议类型：</a:t>
            </a:r>
            <a:endParaRPr lang="en-US" altLang="zh-CN" b="1" dirty="0" smtClean="0">
              <a:solidFill>
                <a:srgbClr val="C00000"/>
              </a:solidFill>
              <a:latin typeface="Calibri" pitchFamily="34" charset="0"/>
            </a:endParaRPr>
          </a:p>
          <a:p>
            <a:pPr marL="914400" lvl="1" indent="-514350">
              <a:buClr>
                <a:srgbClr val="C00000"/>
              </a:buClr>
              <a:buFont typeface="+mj-ea"/>
              <a:buAutoNum type="circleNumDbPlain"/>
            </a:pPr>
            <a:endParaRPr lang="en-US" altLang="zh-CN" sz="1000" b="1" dirty="0" smtClean="0">
              <a:latin typeface="Calibri" pitchFamily="34" charset="0"/>
            </a:endParaRPr>
          </a:p>
          <a:p>
            <a:pPr marL="914400" lvl="1" indent="-514350">
              <a:buClr>
                <a:srgbClr val="C00000"/>
              </a:buClr>
              <a:buFont typeface="+mj-ea"/>
              <a:buAutoNum type="circleNumDbPlain"/>
            </a:pPr>
            <a:r>
              <a:rPr lang="en-US" altLang="zh-CN" sz="2400" b="1" dirty="0" smtClean="0">
                <a:latin typeface="Calibri" pitchFamily="34" charset="0"/>
              </a:rPr>
              <a:t>TP0</a:t>
            </a:r>
            <a:r>
              <a:rPr lang="zh-CN" altLang="en-US" sz="2400" b="1" dirty="0" smtClean="0">
                <a:latin typeface="Calibri" pitchFamily="34" charset="0"/>
              </a:rPr>
              <a:t>：将传输连接映射到网络连接，无顺序和流量控制</a:t>
            </a:r>
            <a:endParaRPr lang="en-US" altLang="zh-CN" sz="2400" b="1" dirty="0" smtClean="0">
              <a:latin typeface="Calibri" pitchFamily="34" charset="0"/>
            </a:endParaRPr>
          </a:p>
          <a:p>
            <a:pPr marL="914400" lvl="1" indent="-514350">
              <a:buClr>
                <a:srgbClr val="C00000"/>
              </a:buClr>
              <a:buFont typeface="+mj-ea"/>
              <a:buAutoNum type="circleNumDbPlain"/>
            </a:pPr>
            <a:endParaRPr lang="zh-CN" altLang="en-US" sz="1000" b="1" dirty="0" smtClean="0">
              <a:latin typeface="Calibri" pitchFamily="34" charset="0"/>
            </a:endParaRPr>
          </a:p>
          <a:p>
            <a:pPr marL="914400" lvl="1" indent="-514350">
              <a:buClr>
                <a:srgbClr val="C00000"/>
              </a:buClr>
              <a:buFont typeface="+mj-ea"/>
              <a:buAutoNum type="circleNumDbPlain"/>
            </a:pPr>
            <a:r>
              <a:rPr lang="en-US" altLang="zh-CN" sz="2400" b="1" dirty="0" smtClean="0">
                <a:latin typeface="Calibri" pitchFamily="34" charset="0"/>
              </a:rPr>
              <a:t> TP1</a:t>
            </a:r>
            <a:r>
              <a:rPr lang="zh-CN" altLang="en-US" sz="2400" b="1" dirty="0" smtClean="0">
                <a:latin typeface="Calibri" pitchFamily="34" charset="0"/>
              </a:rPr>
              <a:t>：仅处理由于</a:t>
            </a:r>
            <a:r>
              <a:rPr lang="en-US" altLang="zh-CN" sz="2400" b="1" dirty="0" smtClean="0">
                <a:latin typeface="Calibri" pitchFamily="34" charset="0"/>
              </a:rPr>
              <a:t>N-RESET</a:t>
            </a:r>
            <a:r>
              <a:rPr lang="zh-CN" altLang="en-US" sz="2400" b="1" dirty="0" smtClean="0">
                <a:latin typeface="Calibri" pitchFamily="34" charset="0"/>
              </a:rPr>
              <a:t>产生的问题</a:t>
            </a:r>
            <a:endParaRPr lang="en-US" altLang="zh-CN" sz="2400" b="1" dirty="0" smtClean="0">
              <a:latin typeface="Calibri" pitchFamily="34" charset="0"/>
            </a:endParaRPr>
          </a:p>
          <a:p>
            <a:pPr marL="914400" lvl="1" indent="-514350">
              <a:buClr>
                <a:srgbClr val="C00000"/>
              </a:buClr>
              <a:buFont typeface="+mj-ea"/>
              <a:buAutoNum type="circleNumDbPlain"/>
            </a:pPr>
            <a:endParaRPr lang="zh-CN" altLang="en-US" sz="1000" b="1" dirty="0" smtClean="0">
              <a:latin typeface="Calibri" pitchFamily="34" charset="0"/>
            </a:endParaRPr>
          </a:p>
          <a:p>
            <a:pPr marL="914400" lvl="1" indent="-514350">
              <a:buClr>
                <a:srgbClr val="C00000"/>
              </a:buClr>
              <a:buFont typeface="+mj-ea"/>
              <a:buAutoNum type="circleNumDbPlain"/>
            </a:pPr>
            <a:r>
              <a:rPr lang="en-US" altLang="zh-CN" sz="2400" b="1" dirty="0" smtClean="0">
                <a:latin typeface="Calibri" pitchFamily="34" charset="0"/>
              </a:rPr>
              <a:t> TP2</a:t>
            </a:r>
            <a:r>
              <a:rPr lang="zh-CN" altLang="en-US" sz="2400" b="1" dirty="0" smtClean="0">
                <a:latin typeface="Calibri" pitchFamily="34" charset="0"/>
              </a:rPr>
              <a:t>：与</a:t>
            </a:r>
            <a:r>
              <a:rPr lang="en-US" altLang="zh-CN" sz="2400" b="1" dirty="0" smtClean="0">
                <a:latin typeface="Calibri" pitchFamily="34" charset="0"/>
              </a:rPr>
              <a:t>TP0</a:t>
            </a:r>
            <a:r>
              <a:rPr lang="zh-CN" altLang="en-US" sz="2400" b="1" dirty="0" smtClean="0">
                <a:latin typeface="Calibri" pitchFamily="34" charset="0"/>
              </a:rPr>
              <a:t>类似，但具有复用功能</a:t>
            </a:r>
            <a:endParaRPr lang="en-US" altLang="zh-CN" sz="2400" b="1" dirty="0" smtClean="0">
              <a:latin typeface="Calibri" pitchFamily="34" charset="0"/>
            </a:endParaRPr>
          </a:p>
          <a:p>
            <a:pPr marL="914400" lvl="1" indent="-514350">
              <a:buClr>
                <a:srgbClr val="C00000"/>
              </a:buClr>
              <a:buFont typeface="+mj-ea"/>
              <a:buAutoNum type="circleNumDbPlain"/>
            </a:pPr>
            <a:endParaRPr lang="zh-CN" altLang="en-US" sz="1000" b="1" dirty="0" smtClean="0">
              <a:latin typeface="Calibri" pitchFamily="34" charset="0"/>
            </a:endParaRPr>
          </a:p>
          <a:p>
            <a:pPr marL="914400" lvl="1" indent="-514350">
              <a:buClr>
                <a:srgbClr val="C00000"/>
              </a:buClr>
              <a:buFont typeface="+mj-ea"/>
              <a:buAutoNum type="circleNumDbPlain"/>
            </a:pPr>
            <a:r>
              <a:rPr lang="en-US" altLang="zh-CN" sz="2400" b="1" dirty="0" smtClean="0">
                <a:latin typeface="Calibri" pitchFamily="34" charset="0"/>
              </a:rPr>
              <a:t> TP3</a:t>
            </a:r>
            <a:r>
              <a:rPr lang="zh-CN" altLang="en-US" sz="2400" b="1" dirty="0" smtClean="0">
                <a:latin typeface="Calibri" pitchFamily="34" charset="0"/>
              </a:rPr>
              <a:t>：具有复用和从</a:t>
            </a:r>
            <a:r>
              <a:rPr lang="en-US" altLang="zh-CN" sz="2400" b="1" dirty="0" smtClean="0">
                <a:latin typeface="Calibri" pitchFamily="34" charset="0"/>
              </a:rPr>
              <a:t>N-RESET</a:t>
            </a:r>
            <a:r>
              <a:rPr lang="zh-CN" altLang="en-US" sz="2400" b="1" dirty="0" smtClean="0">
                <a:latin typeface="Calibri" pitchFamily="34" charset="0"/>
              </a:rPr>
              <a:t>中恢复的功能</a:t>
            </a:r>
            <a:endParaRPr lang="en-US" altLang="zh-CN" sz="2400" b="1" dirty="0" smtClean="0">
              <a:latin typeface="Calibri" pitchFamily="34" charset="0"/>
            </a:endParaRPr>
          </a:p>
          <a:p>
            <a:pPr marL="914400" lvl="1" indent="-514350">
              <a:buClr>
                <a:srgbClr val="C00000"/>
              </a:buClr>
              <a:buFont typeface="+mj-ea"/>
              <a:buAutoNum type="circleNumDbPlain"/>
            </a:pPr>
            <a:endParaRPr lang="zh-CN" altLang="en-US" sz="1000" b="1" dirty="0" smtClean="0">
              <a:latin typeface="Calibri" pitchFamily="34" charset="0"/>
            </a:endParaRPr>
          </a:p>
          <a:p>
            <a:pPr marL="914400" lvl="1" indent="-514350">
              <a:buClr>
                <a:srgbClr val="C00000"/>
              </a:buClr>
              <a:buFont typeface="+mj-ea"/>
              <a:buAutoNum type="circleNumDbPlain"/>
            </a:pPr>
            <a:r>
              <a:rPr lang="en-US" altLang="zh-CN" sz="2400" b="1" dirty="0" smtClean="0">
                <a:latin typeface="Calibri" pitchFamily="34" charset="0"/>
              </a:rPr>
              <a:t> TP4</a:t>
            </a:r>
            <a:r>
              <a:rPr lang="zh-CN" altLang="en-US" sz="2400" b="1" dirty="0" smtClean="0">
                <a:latin typeface="Calibri" pitchFamily="34" charset="0"/>
              </a:rPr>
              <a:t>：最复杂的传输层协议，必须能处理丢失、重复、差错和</a:t>
            </a:r>
            <a:r>
              <a:rPr lang="en-US" altLang="zh-CN" sz="2400" b="1" dirty="0" smtClean="0">
                <a:latin typeface="Calibri" pitchFamily="34" charset="0"/>
              </a:rPr>
              <a:t>N-RESET</a:t>
            </a:r>
            <a:r>
              <a:rPr lang="zh-CN" altLang="en-US" sz="2400" b="1" dirty="0" smtClean="0">
                <a:latin typeface="Calibri" pitchFamily="34" charset="0"/>
              </a:rPr>
              <a:t>恢复</a:t>
            </a:r>
            <a:endParaRPr lang="zh-CN" altLang="en-US" sz="2400" dirty="0"/>
          </a:p>
        </p:txBody>
      </p:sp>
      <p:pic>
        <p:nvPicPr>
          <p:cNvPr id="4" name="Picture 4" descr="http://t1.baidu.com/it/u=4224630567,3636551719&amp;fm=21&amp;gp=0.jpg"/>
          <p:cNvPicPr>
            <a:picLocks noChangeAspect="1" noChangeArrowheads="1"/>
          </p:cNvPicPr>
          <p:nvPr/>
        </p:nvPicPr>
        <p:blipFill>
          <a:blip r:embed="rId2" cstate="print"/>
          <a:srcRect/>
          <a:stretch>
            <a:fillRect/>
          </a:stretch>
        </p:blipFill>
        <p:spPr bwMode="auto">
          <a:xfrm>
            <a:off x="0" y="0"/>
            <a:ext cx="1907704" cy="408794"/>
          </a:xfrm>
          <a:prstGeom prst="rect">
            <a:avLst/>
          </a:prstGeom>
          <a:noFill/>
        </p:spPr>
      </p:pic>
      <p:grpSp>
        <p:nvGrpSpPr>
          <p:cNvPr id="5" name="组合 14"/>
          <p:cNvGrpSpPr/>
          <p:nvPr/>
        </p:nvGrpSpPr>
        <p:grpSpPr>
          <a:xfrm>
            <a:off x="4874346" y="0"/>
            <a:ext cx="4269654" cy="430887"/>
            <a:chOff x="4874346" y="0"/>
            <a:chExt cx="4269654" cy="430887"/>
          </a:xfrm>
        </p:grpSpPr>
        <p:sp>
          <p:nvSpPr>
            <p:cNvPr id="6" name="TextBox 5"/>
            <p:cNvSpPr txBox="1"/>
            <p:nvPr/>
          </p:nvSpPr>
          <p:spPr>
            <a:xfrm>
              <a:off x="4874346" y="0"/>
              <a:ext cx="4269654" cy="430887"/>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0" scaled="1"/>
              <a:tileRect/>
            </a:gradFill>
            <a:effectLst>
              <a:innerShdw blurRad="63500" dist="50800" dir="5400000">
                <a:prstClr val="black">
                  <a:alpha val="50000"/>
                </a:prstClr>
              </a:innerShdw>
              <a:softEdge rad="127000"/>
            </a:effectLst>
          </p:spPr>
          <p:style>
            <a:lnRef idx="0">
              <a:scrgbClr r="0" g="0" b="0"/>
            </a:lnRef>
            <a:fillRef idx="1001">
              <a:schemeClr val="lt2"/>
            </a:fillRef>
            <a:effectRef idx="0">
              <a:scrgbClr r="0" g="0" b="0"/>
            </a:effectRef>
            <a:fontRef idx="major"/>
          </p:style>
          <p:txBody>
            <a:bodyPr wrap="square" rtlCol="0">
              <a:spAutoFit/>
            </a:bodyPr>
            <a:lstStyle/>
            <a:p>
              <a:pPr algn="r"/>
              <a:r>
                <a:rPr lang="en-US" altLang="zh-CN" sz="1100" b="1" dirty="0" smtClean="0">
                  <a:solidFill>
                    <a:schemeClr val="tx2">
                      <a:lumMod val="60000"/>
                      <a:lumOff val="40000"/>
                    </a:schemeClr>
                  </a:solidFill>
                </a:rPr>
                <a:t>College of Computer Science and Technology</a:t>
              </a:r>
            </a:p>
            <a:p>
              <a:pPr algn="r"/>
              <a:r>
                <a:rPr lang="zh-CN" altLang="en-US" sz="1100" b="1" dirty="0" smtClean="0">
                  <a:solidFill>
                    <a:schemeClr val="tx2">
                      <a:lumMod val="60000"/>
                      <a:lumOff val="40000"/>
                    </a:schemeClr>
                  </a:solidFill>
                </a:rPr>
                <a:t>                                    计算机科学</a:t>
              </a:r>
              <a:r>
                <a:rPr lang="zh-CN" altLang="en-US" sz="1100" b="1" dirty="0">
                  <a:solidFill>
                    <a:schemeClr val="tx2">
                      <a:lumMod val="60000"/>
                      <a:lumOff val="40000"/>
                    </a:schemeClr>
                  </a:solidFill>
                </a:rPr>
                <a:t>与</a:t>
              </a:r>
              <a:r>
                <a:rPr lang="zh-CN" altLang="en-US" sz="1100" b="1" dirty="0" smtClean="0">
                  <a:solidFill>
                    <a:schemeClr val="tx2">
                      <a:lumMod val="60000"/>
                      <a:lumOff val="40000"/>
                    </a:schemeClr>
                  </a:solidFill>
                </a:rPr>
                <a:t>技术学院</a:t>
              </a:r>
              <a:endParaRPr lang="zh-CN" altLang="en-US" sz="1100" b="1" dirty="0">
                <a:solidFill>
                  <a:schemeClr val="tx2">
                    <a:lumMod val="60000"/>
                    <a:lumOff val="40000"/>
                  </a:schemeClr>
                </a:solidFill>
              </a:endParaRPr>
            </a:p>
          </p:txBody>
        </p:sp>
        <p:cxnSp>
          <p:nvCxnSpPr>
            <p:cNvPr id="7" name="直接连接符 7"/>
            <p:cNvCxnSpPr/>
            <p:nvPr/>
          </p:nvCxnSpPr>
          <p:spPr>
            <a:xfrm>
              <a:off x="6588224" y="332656"/>
              <a:ext cx="100811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8" name="直接连接符 9"/>
          <p:cNvCxnSpPr/>
          <p:nvPr/>
        </p:nvCxnSpPr>
        <p:spPr>
          <a:xfrm>
            <a:off x="323528" y="1268760"/>
            <a:ext cx="8820472" cy="0"/>
          </a:xfrm>
          <a:prstGeom prst="line">
            <a:avLst/>
          </a:prstGeom>
          <a:ln>
            <a:gradFill flip="none" rotWithShape="1">
              <a:gsLst>
                <a:gs pos="0">
                  <a:srgbClr val="FFF200"/>
                </a:gs>
                <a:gs pos="45000">
                  <a:srgbClr val="FF7A00"/>
                </a:gs>
                <a:gs pos="70000">
                  <a:srgbClr val="FF0300"/>
                </a:gs>
                <a:gs pos="100000">
                  <a:srgbClr val="4D0808"/>
                </a:gs>
              </a:gsLst>
              <a:lin ang="10800000" scaled="1"/>
              <a:tileRect/>
            </a:gradFill>
          </a:ln>
        </p:spPr>
        <p:style>
          <a:lnRef idx="3">
            <a:schemeClr val="accent2"/>
          </a:lnRef>
          <a:fillRef idx="0">
            <a:schemeClr val="accent2"/>
          </a:fillRef>
          <a:effectRef idx="2">
            <a:schemeClr val="accent2"/>
          </a:effectRef>
          <a:fontRef idx="minor">
            <a:schemeClr val="tx1"/>
          </a:fontRef>
        </p:style>
      </p:cxnSp>
      <p:cxnSp>
        <p:nvCxnSpPr>
          <p:cNvPr id="9" name="直接连接符 10"/>
          <p:cNvCxnSpPr/>
          <p:nvPr/>
        </p:nvCxnSpPr>
        <p:spPr>
          <a:xfrm>
            <a:off x="5148064" y="548680"/>
            <a:ext cx="3995936" cy="0"/>
          </a:xfrm>
          <a:prstGeom prst="line">
            <a:avLst/>
          </a:prstGeom>
          <a:ln>
            <a:gradFill flip="none" rotWithShape="1">
              <a:gsLst>
                <a:gs pos="0">
                  <a:srgbClr val="FFF200"/>
                </a:gs>
                <a:gs pos="45000">
                  <a:srgbClr val="FF7A00"/>
                </a:gs>
                <a:gs pos="70000">
                  <a:srgbClr val="FF0300"/>
                </a:gs>
                <a:gs pos="100000">
                  <a:srgbClr val="4D0808"/>
                </a:gs>
              </a:gsLst>
              <a:lin ang="0" scaled="1"/>
              <a:tileRect/>
            </a:gradFill>
          </a:ln>
        </p:spPr>
        <p:style>
          <a:lnRef idx="3">
            <a:schemeClr val="accent2"/>
          </a:lnRef>
          <a:fillRef idx="0">
            <a:schemeClr val="accent2"/>
          </a:fillRef>
          <a:effectRef idx="2">
            <a:schemeClr val="accent2"/>
          </a:effectRef>
          <a:fontRef idx="minor">
            <a:schemeClr val="tx1"/>
          </a:fontRef>
        </p:style>
      </p:cxnSp>
      <p:sp>
        <p:nvSpPr>
          <p:cNvPr id="10"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zh-CN" altLang="en-US" sz="1400" b="1" dirty="0"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sp>
        <p:nvSpPr>
          <p:cNvPr id="11" name="灯片编号占位符 4"/>
          <p:cNvSpPr txBox="1">
            <a:spLocks/>
          </p:cNvSpPr>
          <p:nvPr/>
        </p:nvSpPr>
        <p:spPr>
          <a:xfrm>
            <a:off x="6804248"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D339703-453D-4507-B371-656EE53F18C4}" type="slidenum">
              <a:rPr kumimoji="0" lang="zh-CN" altLang="en-US" sz="1200" b="0" i="0" u="none" strike="noStrike" kern="1200" cap="none" spc="0" normalizeH="0" baseline="0" noProof="0" smtClean="0">
                <a:ln>
                  <a:noFill/>
                </a:ln>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41</a:t>
            </a:fld>
            <a:endParaRPr kumimoji="0" lang="zh-CN" altLang="en-US" sz="1200" b="0" i="0" u="none" strike="noStrike" kern="1200" cap="none" spc="0" normalizeH="0" baseline="0" noProof="0" dirty="0">
              <a:ln>
                <a:noFill/>
              </a:ln>
              <a:effectLst/>
              <a:uLnTx/>
              <a:uFillTx/>
              <a:latin typeface="+mn-lt"/>
              <a:ea typeface="+mn-ea"/>
              <a:cs typeface="+mn-cs"/>
            </a:endParaRPr>
          </a:p>
        </p:txBody>
      </p:sp>
      <p:sp>
        <p:nvSpPr>
          <p:cNvPr id="12" name="TextBox 3"/>
          <p:cNvSpPr txBox="1">
            <a:spLocks noChangeArrowheads="1"/>
          </p:cNvSpPr>
          <p:nvPr/>
        </p:nvSpPr>
        <p:spPr bwMode="auto">
          <a:xfrm>
            <a:off x="1691680" y="476672"/>
            <a:ext cx="6696744" cy="646331"/>
          </a:xfrm>
          <a:prstGeom prst="rect">
            <a:avLst/>
          </a:prstGeom>
          <a:noFill/>
          <a:ln w="9525">
            <a:noFill/>
            <a:miter lim="800000"/>
            <a:headEnd/>
            <a:tailEnd/>
          </a:ln>
        </p:spPr>
        <p:txBody>
          <a:bodyPr wrap="square">
            <a:spAutoFit/>
          </a:bodyPr>
          <a:lstStyle/>
          <a:p>
            <a:pPr algn="ctr">
              <a:spcBef>
                <a:spcPct val="0"/>
              </a:spcBef>
              <a:defRPr/>
            </a:pPr>
            <a:r>
              <a:rPr lang="en-US" altLang="zh-CN" sz="3600" b="1" dirty="0">
                <a:solidFill>
                  <a:srgbClr val="C00000"/>
                </a:solidFill>
                <a:latin typeface="隶书" pitchFamily="49" charset="-122"/>
                <a:ea typeface="隶书" pitchFamily="49" charset="-122"/>
              </a:rPr>
              <a:t>6.3.1 </a:t>
            </a:r>
            <a:r>
              <a:rPr lang="en-US" altLang="zh-CN" sz="3600" b="1" dirty="0" smtClean="0">
                <a:solidFill>
                  <a:srgbClr val="C00000"/>
                </a:solidFill>
                <a:latin typeface="隶书" pitchFamily="49" charset="-122"/>
                <a:ea typeface="隶书" pitchFamily="49" charset="-122"/>
              </a:rPr>
              <a:t> OSI</a:t>
            </a:r>
            <a:r>
              <a:rPr lang="zh-CN" altLang="en-US" sz="3600" b="1" dirty="0">
                <a:solidFill>
                  <a:srgbClr val="C00000"/>
                </a:solidFill>
                <a:latin typeface="隶书" pitchFamily="49" charset="-122"/>
                <a:ea typeface="隶书" pitchFamily="49" charset="-122"/>
              </a:rPr>
              <a:t>传输协议的类型</a:t>
            </a:r>
          </a:p>
        </p:txBody>
      </p:sp>
    </p:spTree>
  </p:cSld>
  <p:clrMapOvr>
    <a:masterClrMapping/>
  </p:clrMapOvr>
  <p:transition>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 calcmode="lin" valueType="num">
                                      <p:cBhvr additive="base">
                                        <p:cTn id="12"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nodeType="after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anim calcmode="lin" valueType="num">
                                      <p:cBhvr additive="base">
                                        <p:cTn id="1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nodeType="afterEffect">
                                  <p:stCondLst>
                                    <p:cond delay="0"/>
                                  </p:stCondLst>
                                  <p:childTnLst>
                                    <p:set>
                                      <p:cBhvr>
                                        <p:cTn id="21" dur="1" fill="hold">
                                          <p:stCondLst>
                                            <p:cond delay="0"/>
                                          </p:stCondLst>
                                        </p:cTn>
                                        <p:tgtEl>
                                          <p:spTgt spid="3">
                                            <p:txEl>
                                              <p:pRg st="8" end="8"/>
                                            </p:txEl>
                                          </p:spTgt>
                                        </p:tgtEl>
                                        <p:attrNameLst>
                                          <p:attrName>style.visibility</p:attrName>
                                        </p:attrNameLst>
                                      </p:cBhvr>
                                      <p:to>
                                        <p:strVal val="visible"/>
                                      </p:to>
                                    </p:set>
                                    <p:anim calcmode="lin" valueType="num">
                                      <p:cBhvr additive="base">
                                        <p:cTn id="22"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fill="hold" nodeType="after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anim calcmode="lin" valueType="num">
                                      <p:cBhvr additive="base">
                                        <p:cTn id="2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404664"/>
            <a:ext cx="8229600" cy="868958"/>
          </a:xfrm>
        </p:spPr>
        <p:txBody>
          <a:bodyPr>
            <a:normAutofit/>
          </a:bodyPr>
          <a:lstStyle/>
          <a:p>
            <a:pPr>
              <a:defRPr/>
            </a:pPr>
            <a:r>
              <a:rPr lang="en-US" altLang="zh-CN" sz="3600" b="1" dirty="0" smtClean="0">
                <a:solidFill>
                  <a:srgbClr val="C00000"/>
                </a:solidFill>
                <a:latin typeface="隶书" pitchFamily="49" charset="-122"/>
                <a:ea typeface="隶书" pitchFamily="49" charset="-122"/>
                <a:cs typeface="+mn-cs"/>
              </a:rPr>
              <a:t>6.3.2 OSI</a:t>
            </a:r>
            <a:r>
              <a:rPr lang="zh-CN" altLang="en-US" sz="3600" b="1" dirty="0" smtClean="0">
                <a:solidFill>
                  <a:srgbClr val="C00000"/>
                </a:solidFill>
                <a:latin typeface="隶书" pitchFamily="49" charset="-122"/>
                <a:ea typeface="隶书" pitchFamily="49" charset="-122"/>
                <a:cs typeface="+mn-cs"/>
              </a:rPr>
              <a:t>传输协议数据单元</a:t>
            </a:r>
            <a:endParaRPr lang="zh-CN" altLang="en-US" sz="3600" b="1" dirty="0">
              <a:solidFill>
                <a:srgbClr val="C00000"/>
              </a:solidFill>
              <a:latin typeface="隶书" pitchFamily="49" charset="-122"/>
              <a:ea typeface="隶书" pitchFamily="49" charset="-122"/>
              <a:cs typeface="+mn-cs"/>
            </a:endParaRPr>
          </a:p>
        </p:txBody>
      </p:sp>
      <p:sp>
        <p:nvSpPr>
          <p:cNvPr id="3" name="Content Placeholder 2"/>
          <p:cNvSpPr>
            <a:spLocks noGrp="1"/>
          </p:cNvSpPr>
          <p:nvPr>
            <p:ph idx="1"/>
          </p:nvPr>
        </p:nvSpPr>
        <p:spPr>
          <a:xfrm>
            <a:off x="467544" y="1700808"/>
            <a:ext cx="8229600" cy="4320480"/>
          </a:xfrm>
        </p:spPr>
        <p:txBody>
          <a:bodyPr/>
          <a:lstStyle/>
          <a:p>
            <a:pPr>
              <a:buNone/>
            </a:pPr>
            <a:r>
              <a:rPr lang="en-US" altLang="zh-CN" b="1" dirty="0" smtClean="0">
                <a:solidFill>
                  <a:srgbClr val="C00000"/>
                </a:solidFill>
                <a:latin typeface="Calibri" pitchFamily="34" charset="0"/>
              </a:rPr>
              <a:t>OSI</a:t>
            </a:r>
            <a:r>
              <a:rPr lang="zh-CN" altLang="en-US" b="1" dirty="0" smtClean="0">
                <a:solidFill>
                  <a:srgbClr val="C00000"/>
                </a:solidFill>
                <a:latin typeface="Calibri" pitchFamily="34" charset="0"/>
              </a:rPr>
              <a:t>传输协议数据单元</a:t>
            </a:r>
            <a:r>
              <a:rPr lang="en-US" altLang="zh-CN" b="1" dirty="0" smtClean="0">
                <a:solidFill>
                  <a:srgbClr val="C00000"/>
                </a:solidFill>
                <a:latin typeface="Calibri" pitchFamily="34" charset="0"/>
              </a:rPr>
              <a:t>(TPDU)</a:t>
            </a:r>
            <a:r>
              <a:rPr lang="zh-CN" altLang="en-US" b="1" dirty="0" smtClean="0">
                <a:solidFill>
                  <a:srgbClr val="C00000"/>
                </a:solidFill>
                <a:latin typeface="Calibri" pitchFamily="34" charset="0"/>
              </a:rPr>
              <a:t>由</a:t>
            </a:r>
            <a:r>
              <a:rPr lang="en-US" altLang="zh-CN" b="1" dirty="0" smtClean="0">
                <a:solidFill>
                  <a:srgbClr val="C00000"/>
                </a:solidFill>
                <a:latin typeface="Calibri" pitchFamily="34" charset="0"/>
              </a:rPr>
              <a:t>4</a:t>
            </a:r>
            <a:r>
              <a:rPr lang="zh-CN" altLang="en-US" b="1" dirty="0" smtClean="0">
                <a:solidFill>
                  <a:srgbClr val="C00000"/>
                </a:solidFill>
                <a:latin typeface="Calibri" pitchFamily="34" charset="0"/>
              </a:rPr>
              <a:t>个字段组成</a:t>
            </a:r>
            <a:r>
              <a:rPr lang="zh-CN" altLang="en-US" b="1" dirty="0" smtClean="0">
                <a:latin typeface="Calibri" pitchFamily="34" charset="0"/>
              </a:rPr>
              <a:t>：</a:t>
            </a:r>
          </a:p>
          <a:p>
            <a:pPr marL="914400" lvl="1" indent="-514350">
              <a:buClr>
                <a:srgbClr val="C00000"/>
              </a:buClr>
              <a:buFont typeface="+mj-ea"/>
              <a:buAutoNum type="circleNumDbPlain"/>
            </a:pPr>
            <a:endParaRPr lang="en-US" altLang="zh-CN" sz="1000" b="1" dirty="0" smtClean="0">
              <a:latin typeface="Calibri" pitchFamily="34" charset="0"/>
            </a:endParaRPr>
          </a:p>
          <a:p>
            <a:pPr marL="914400" lvl="1" indent="-514350">
              <a:buClr>
                <a:srgbClr val="C00000"/>
              </a:buClr>
              <a:buFont typeface="+mj-ea"/>
              <a:buAutoNum type="circleNumDbPlain"/>
            </a:pPr>
            <a:r>
              <a:rPr lang="zh-CN" altLang="en-US" b="1" dirty="0" smtClean="0">
                <a:latin typeface="Calibri" pitchFamily="34" charset="0"/>
              </a:rPr>
              <a:t>   </a:t>
            </a:r>
            <a:r>
              <a:rPr lang="zh-CN" altLang="en-US" sz="2400" b="1" dirty="0" smtClean="0">
                <a:solidFill>
                  <a:srgbClr val="C00000"/>
                </a:solidFill>
                <a:latin typeface="Calibri" pitchFamily="34" charset="0"/>
              </a:rPr>
              <a:t>长度</a:t>
            </a:r>
            <a:r>
              <a:rPr lang="zh-CN" altLang="en-US" sz="2400" b="1" dirty="0" smtClean="0">
                <a:latin typeface="Calibri" pitchFamily="34" charset="0"/>
              </a:rPr>
              <a:t>：</a:t>
            </a:r>
            <a:r>
              <a:rPr lang="en-US" altLang="zh-CN" sz="2400" b="1" dirty="0" smtClean="0">
                <a:latin typeface="Calibri" pitchFamily="34" charset="0"/>
              </a:rPr>
              <a:t>TPDU</a:t>
            </a:r>
            <a:r>
              <a:rPr lang="zh-CN" altLang="en-US" sz="2400" b="1" dirty="0" smtClean="0">
                <a:latin typeface="Calibri" pitchFamily="34" charset="0"/>
              </a:rPr>
              <a:t>总字节数</a:t>
            </a:r>
            <a:r>
              <a:rPr lang="en-US" altLang="zh-CN" sz="2400" b="1" dirty="0" smtClean="0">
                <a:latin typeface="Calibri" pitchFamily="34" charset="0"/>
              </a:rPr>
              <a:t>(</a:t>
            </a:r>
            <a:r>
              <a:rPr lang="zh-CN" altLang="en-US" sz="2400" b="1" dirty="0" smtClean="0">
                <a:latin typeface="Calibri" pitchFamily="34" charset="0"/>
              </a:rPr>
              <a:t>包括长度字段本身</a:t>
            </a:r>
            <a:r>
              <a:rPr lang="en-US" altLang="zh-CN" sz="2400" b="1" dirty="0" smtClean="0">
                <a:latin typeface="Calibri" pitchFamily="34" charset="0"/>
              </a:rPr>
              <a:t>)</a:t>
            </a:r>
          </a:p>
          <a:p>
            <a:pPr marL="914400" lvl="1" indent="-514350">
              <a:buClr>
                <a:srgbClr val="C00000"/>
              </a:buClr>
              <a:buFont typeface="+mj-ea"/>
              <a:buAutoNum type="circleNumDbPlain"/>
            </a:pPr>
            <a:r>
              <a:rPr lang="zh-CN" altLang="en-US" sz="2400" b="1" dirty="0" smtClean="0">
                <a:latin typeface="Calibri" pitchFamily="34" charset="0"/>
              </a:rPr>
              <a:t>    </a:t>
            </a:r>
            <a:r>
              <a:rPr lang="zh-CN" altLang="en-US" sz="2400" b="1" dirty="0" smtClean="0">
                <a:solidFill>
                  <a:srgbClr val="C00000"/>
                </a:solidFill>
                <a:latin typeface="Calibri" pitchFamily="34" charset="0"/>
              </a:rPr>
              <a:t>固定参数</a:t>
            </a:r>
            <a:r>
              <a:rPr lang="zh-CN" altLang="en-US" sz="2400" b="1" dirty="0" smtClean="0">
                <a:latin typeface="Calibri" pitchFamily="34" charset="0"/>
              </a:rPr>
              <a:t>：包含</a:t>
            </a:r>
            <a:r>
              <a:rPr lang="en-US" altLang="zh-CN" sz="2400" b="1" dirty="0" smtClean="0">
                <a:latin typeface="Calibri" pitchFamily="34" charset="0"/>
              </a:rPr>
              <a:t>5</a:t>
            </a:r>
            <a:r>
              <a:rPr lang="zh-CN" altLang="en-US" sz="2400" b="1" dirty="0" smtClean="0">
                <a:latin typeface="Calibri" pitchFamily="34" charset="0"/>
              </a:rPr>
              <a:t>个部分</a:t>
            </a:r>
          </a:p>
          <a:p>
            <a:pPr marL="914400" lvl="1" indent="-514350">
              <a:buClr>
                <a:srgbClr val="C00000"/>
              </a:buClr>
              <a:buFont typeface="+mj-ea"/>
              <a:buAutoNum type="circleNumDbPlain"/>
            </a:pPr>
            <a:r>
              <a:rPr lang="zh-CN" altLang="en-US" sz="2400" b="1" dirty="0" smtClean="0">
                <a:latin typeface="Calibri" pitchFamily="34" charset="0"/>
              </a:rPr>
              <a:t>    </a:t>
            </a:r>
            <a:r>
              <a:rPr lang="zh-CN" altLang="en-US" sz="2400" b="1" dirty="0" smtClean="0">
                <a:solidFill>
                  <a:srgbClr val="C00000"/>
                </a:solidFill>
                <a:latin typeface="Calibri" pitchFamily="34" charset="0"/>
              </a:rPr>
              <a:t>可变参数</a:t>
            </a:r>
            <a:r>
              <a:rPr lang="zh-CN" altLang="en-US" sz="2400" b="1" dirty="0" smtClean="0">
                <a:latin typeface="Calibri" pitchFamily="34" charset="0"/>
              </a:rPr>
              <a:t>：不经常出现的参数</a:t>
            </a:r>
          </a:p>
          <a:p>
            <a:pPr marL="914400" lvl="1" indent="-514350">
              <a:buClr>
                <a:srgbClr val="C00000"/>
              </a:buClr>
              <a:buFont typeface="+mj-ea"/>
              <a:buAutoNum type="circleNumDbPlain"/>
            </a:pPr>
            <a:r>
              <a:rPr lang="zh-CN" altLang="en-US" sz="2400" b="1" dirty="0" smtClean="0">
                <a:latin typeface="Calibri" pitchFamily="34" charset="0"/>
              </a:rPr>
              <a:t>    </a:t>
            </a:r>
            <a:r>
              <a:rPr lang="zh-CN" altLang="en-US" sz="2400" b="1" dirty="0" smtClean="0">
                <a:solidFill>
                  <a:srgbClr val="C00000"/>
                </a:solidFill>
                <a:latin typeface="Calibri" pitchFamily="34" charset="0"/>
              </a:rPr>
              <a:t>数据</a:t>
            </a:r>
            <a:r>
              <a:rPr lang="zh-CN" altLang="en-US" sz="2400" b="1" dirty="0" smtClean="0">
                <a:latin typeface="Calibri" pitchFamily="34" charset="0"/>
              </a:rPr>
              <a:t>：来自上层的常规数据或加速数据</a:t>
            </a:r>
          </a:p>
        </p:txBody>
      </p:sp>
      <p:pic>
        <p:nvPicPr>
          <p:cNvPr id="4" name="Picture 2"/>
          <p:cNvPicPr>
            <a:picLocks noChangeAspect="1" noChangeArrowheads="1"/>
          </p:cNvPicPr>
          <p:nvPr/>
        </p:nvPicPr>
        <p:blipFill>
          <a:blip r:embed="rId2" cstate="print"/>
          <a:srcRect/>
          <a:stretch>
            <a:fillRect/>
          </a:stretch>
        </p:blipFill>
        <p:spPr bwMode="auto">
          <a:xfrm>
            <a:off x="1907704" y="4509120"/>
            <a:ext cx="4968714" cy="895389"/>
          </a:xfrm>
          <a:prstGeom prst="rect">
            <a:avLst/>
          </a:prstGeom>
          <a:noFill/>
          <a:ln w="9525">
            <a:noFill/>
            <a:miter lim="800000"/>
            <a:headEnd/>
            <a:tailEnd/>
          </a:ln>
        </p:spPr>
      </p:pic>
      <p:pic>
        <p:nvPicPr>
          <p:cNvPr id="5" name="Picture 4" descr="http://t1.baidu.com/it/u=4224630567,3636551719&amp;fm=21&amp;gp=0.jpg"/>
          <p:cNvPicPr>
            <a:picLocks noChangeAspect="1" noChangeArrowheads="1"/>
          </p:cNvPicPr>
          <p:nvPr/>
        </p:nvPicPr>
        <p:blipFill>
          <a:blip r:embed="rId3" cstate="print"/>
          <a:srcRect/>
          <a:stretch>
            <a:fillRect/>
          </a:stretch>
        </p:blipFill>
        <p:spPr bwMode="auto">
          <a:xfrm>
            <a:off x="0" y="0"/>
            <a:ext cx="1907704" cy="408794"/>
          </a:xfrm>
          <a:prstGeom prst="rect">
            <a:avLst/>
          </a:prstGeom>
          <a:noFill/>
        </p:spPr>
      </p:pic>
      <p:grpSp>
        <p:nvGrpSpPr>
          <p:cNvPr id="6" name="组合 14"/>
          <p:cNvGrpSpPr/>
          <p:nvPr/>
        </p:nvGrpSpPr>
        <p:grpSpPr>
          <a:xfrm>
            <a:off x="4874346" y="0"/>
            <a:ext cx="4269654" cy="430887"/>
            <a:chOff x="4874346" y="0"/>
            <a:chExt cx="4269654" cy="430887"/>
          </a:xfrm>
        </p:grpSpPr>
        <p:sp>
          <p:nvSpPr>
            <p:cNvPr id="7" name="TextBox 6"/>
            <p:cNvSpPr txBox="1"/>
            <p:nvPr/>
          </p:nvSpPr>
          <p:spPr>
            <a:xfrm>
              <a:off x="4874346" y="0"/>
              <a:ext cx="4269654" cy="430887"/>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0" scaled="1"/>
              <a:tileRect/>
            </a:gradFill>
            <a:effectLst>
              <a:innerShdw blurRad="63500" dist="50800" dir="5400000">
                <a:prstClr val="black">
                  <a:alpha val="50000"/>
                </a:prstClr>
              </a:innerShdw>
              <a:softEdge rad="127000"/>
            </a:effectLst>
          </p:spPr>
          <p:style>
            <a:lnRef idx="0">
              <a:scrgbClr r="0" g="0" b="0"/>
            </a:lnRef>
            <a:fillRef idx="1001">
              <a:schemeClr val="lt2"/>
            </a:fillRef>
            <a:effectRef idx="0">
              <a:scrgbClr r="0" g="0" b="0"/>
            </a:effectRef>
            <a:fontRef idx="major"/>
          </p:style>
          <p:txBody>
            <a:bodyPr wrap="square" rtlCol="0">
              <a:spAutoFit/>
            </a:bodyPr>
            <a:lstStyle/>
            <a:p>
              <a:pPr algn="r"/>
              <a:r>
                <a:rPr lang="en-US" altLang="zh-CN" sz="1100" b="1" dirty="0" smtClean="0">
                  <a:solidFill>
                    <a:schemeClr val="tx2">
                      <a:lumMod val="60000"/>
                      <a:lumOff val="40000"/>
                    </a:schemeClr>
                  </a:solidFill>
                </a:rPr>
                <a:t>College of Computer Science and Technology</a:t>
              </a:r>
            </a:p>
            <a:p>
              <a:pPr algn="r"/>
              <a:r>
                <a:rPr lang="zh-CN" altLang="en-US" sz="1100" b="1" dirty="0" smtClean="0">
                  <a:solidFill>
                    <a:schemeClr val="tx2">
                      <a:lumMod val="60000"/>
                      <a:lumOff val="40000"/>
                    </a:schemeClr>
                  </a:solidFill>
                </a:rPr>
                <a:t>                                    计算机科学</a:t>
              </a:r>
              <a:r>
                <a:rPr lang="zh-CN" altLang="en-US" sz="1100" b="1" dirty="0">
                  <a:solidFill>
                    <a:schemeClr val="tx2">
                      <a:lumMod val="60000"/>
                      <a:lumOff val="40000"/>
                    </a:schemeClr>
                  </a:solidFill>
                </a:rPr>
                <a:t>与</a:t>
              </a:r>
              <a:r>
                <a:rPr lang="zh-CN" altLang="en-US" sz="1100" b="1" dirty="0" smtClean="0">
                  <a:solidFill>
                    <a:schemeClr val="tx2">
                      <a:lumMod val="60000"/>
                      <a:lumOff val="40000"/>
                    </a:schemeClr>
                  </a:solidFill>
                </a:rPr>
                <a:t>技术学院</a:t>
              </a:r>
              <a:endParaRPr lang="zh-CN" altLang="en-US" sz="1100" b="1" dirty="0">
                <a:solidFill>
                  <a:schemeClr val="tx2">
                    <a:lumMod val="60000"/>
                    <a:lumOff val="40000"/>
                  </a:schemeClr>
                </a:solidFill>
              </a:endParaRPr>
            </a:p>
          </p:txBody>
        </p:sp>
        <p:cxnSp>
          <p:nvCxnSpPr>
            <p:cNvPr id="8" name="直接连接符 7"/>
            <p:cNvCxnSpPr/>
            <p:nvPr/>
          </p:nvCxnSpPr>
          <p:spPr>
            <a:xfrm>
              <a:off x="6588224" y="332656"/>
              <a:ext cx="100811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9" name="直接连接符 9"/>
          <p:cNvCxnSpPr/>
          <p:nvPr/>
        </p:nvCxnSpPr>
        <p:spPr>
          <a:xfrm>
            <a:off x="323528" y="1268760"/>
            <a:ext cx="8820472" cy="0"/>
          </a:xfrm>
          <a:prstGeom prst="line">
            <a:avLst/>
          </a:prstGeom>
          <a:ln>
            <a:gradFill flip="none" rotWithShape="1">
              <a:gsLst>
                <a:gs pos="0">
                  <a:srgbClr val="FFF200"/>
                </a:gs>
                <a:gs pos="45000">
                  <a:srgbClr val="FF7A00"/>
                </a:gs>
                <a:gs pos="70000">
                  <a:srgbClr val="FF0300"/>
                </a:gs>
                <a:gs pos="100000">
                  <a:srgbClr val="4D0808"/>
                </a:gs>
              </a:gsLst>
              <a:lin ang="10800000" scaled="1"/>
              <a:tileRect/>
            </a:gradFill>
          </a:ln>
        </p:spPr>
        <p:style>
          <a:lnRef idx="3">
            <a:schemeClr val="accent2"/>
          </a:lnRef>
          <a:fillRef idx="0">
            <a:schemeClr val="accent2"/>
          </a:fillRef>
          <a:effectRef idx="2">
            <a:schemeClr val="accent2"/>
          </a:effectRef>
          <a:fontRef idx="minor">
            <a:schemeClr val="tx1"/>
          </a:fontRef>
        </p:style>
      </p:cxnSp>
      <p:cxnSp>
        <p:nvCxnSpPr>
          <p:cNvPr id="10" name="直接连接符 10"/>
          <p:cNvCxnSpPr/>
          <p:nvPr/>
        </p:nvCxnSpPr>
        <p:spPr>
          <a:xfrm>
            <a:off x="5148064" y="548680"/>
            <a:ext cx="3995936" cy="0"/>
          </a:xfrm>
          <a:prstGeom prst="line">
            <a:avLst/>
          </a:prstGeom>
          <a:ln>
            <a:gradFill flip="none" rotWithShape="1">
              <a:gsLst>
                <a:gs pos="0">
                  <a:srgbClr val="FFF200"/>
                </a:gs>
                <a:gs pos="45000">
                  <a:srgbClr val="FF7A00"/>
                </a:gs>
                <a:gs pos="70000">
                  <a:srgbClr val="FF0300"/>
                </a:gs>
                <a:gs pos="100000">
                  <a:srgbClr val="4D0808"/>
                </a:gs>
              </a:gsLst>
              <a:lin ang="0" scaled="1"/>
              <a:tileRect/>
            </a:gradFill>
          </a:ln>
        </p:spPr>
        <p:style>
          <a:lnRef idx="3">
            <a:schemeClr val="accent2"/>
          </a:lnRef>
          <a:fillRef idx="0">
            <a:schemeClr val="accent2"/>
          </a:fillRef>
          <a:effectRef idx="2">
            <a:schemeClr val="accent2"/>
          </a:effectRef>
          <a:fontRef idx="minor">
            <a:schemeClr val="tx1"/>
          </a:fontRef>
        </p:style>
      </p:cxnSp>
      <p:sp>
        <p:nvSpPr>
          <p:cNvPr id="11"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zh-CN" altLang="en-US" sz="1400" b="1" dirty="0"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sp>
        <p:nvSpPr>
          <p:cNvPr id="12" name="灯片编号占位符 4"/>
          <p:cNvSpPr txBox="1">
            <a:spLocks/>
          </p:cNvSpPr>
          <p:nvPr/>
        </p:nvSpPr>
        <p:spPr>
          <a:xfrm>
            <a:off x="6804248"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D339703-453D-4507-B371-656EE53F18C4}" type="slidenum">
              <a:rPr kumimoji="0" lang="zh-CN" altLang="en-US" sz="1200" b="0" i="0" u="none" strike="noStrike" kern="1200" cap="none" spc="0" normalizeH="0" baseline="0" noProof="0" smtClean="0">
                <a:ln>
                  <a:noFill/>
                </a:ln>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42</a:t>
            </a:fld>
            <a:endParaRPr kumimoji="0" lang="zh-CN" altLang="en-US" sz="1200" b="0" i="0" u="none" strike="noStrike" kern="1200" cap="none" spc="0" normalizeH="0" baseline="0" noProof="0" dirty="0">
              <a:ln>
                <a:noFill/>
              </a:ln>
              <a:effectLst/>
              <a:uLnTx/>
              <a:uFillTx/>
              <a:latin typeface="+mn-lt"/>
              <a:ea typeface="+mn-ea"/>
              <a:cs typeface="+mn-cs"/>
            </a:endParaRPr>
          </a:p>
        </p:txBody>
      </p:sp>
    </p:spTree>
  </p:cSld>
  <p:clrMapOvr>
    <a:masterClrMapping/>
  </p:clrMapOvr>
  <p:transition>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12776"/>
            <a:ext cx="8229600" cy="4713387"/>
          </a:xfrm>
        </p:spPr>
        <p:txBody>
          <a:bodyPr>
            <a:normAutofit fontScale="85000" lnSpcReduction="20000"/>
          </a:bodyPr>
          <a:lstStyle/>
          <a:p>
            <a:pPr>
              <a:buClr>
                <a:srgbClr val="C00000"/>
              </a:buClr>
              <a:buFont typeface="Wingdings" pitchFamily="2" charset="2"/>
              <a:buChar char="n"/>
            </a:pPr>
            <a:endParaRPr lang="en-US" altLang="zh-CN" b="1" dirty="0" smtClean="0">
              <a:latin typeface="Calibri" pitchFamily="34" charset="0"/>
            </a:endParaRPr>
          </a:p>
          <a:p>
            <a:pPr>
              <a:buClr>
                <a:srgbClr val="C00000"/>
              </a:buClr>
              <a:buFont typeface="Wingdings" pitchFamily="2" charset="2"/>
              <a:buChar char="n"/>
            </a:pPr>
            <a:r>
              <a:rPr lang="zh-CN" altLang="en-US" b="1" dirty="0" smtClean="0">
                <a:latin typeface="Calibri" pitchFamily="34" charset="0"/>
              </a:rPr>
              <a:t>固定参数包括参数和控制字段，包含</a:t>
            </a:r>
            <a:r>
              <a:rPr lang="en-US" altLang="zh-CN" b="1" dirty="0" smtClean="0">
                <a:latin typeface="Calibri" pitchFamily="34" charset="0"/>
              </a:rPr>
              <a:t>5</a:t>
            </a:r>
            <a:r>
              <a:rPr lang="zh-CN" altLang="en-US" b="1" dirty="0" smtClean="0">
                <a:latin typeface="Calibri" pitchFamily="34" charset="0"/>
              </a:rPr>
              <a:t>个部分：</a:t>
            </a:r>
          </a:p>
          <a:p>
            <a:pPr marL="914400" lvl="1" indent="-514350">
              <a:buClr>
                <a:srgbClr val="C00000"/>
              </a:buClr>
              <a:buFont typeface="+mj-ea"/>
              <a:buAutoNum type="circleNumDbPlain"/>
            </a:pPr>
            <a:endParaRPr lang="en-US" altLang="zh-CN" b="1" dirty="0" smtClean="0">
              <a:latin typeface="Calibri" pitchFamily="34" charset="0"/>
            </a:endParaRPr>
          </a:p>
          <a:p>
            <a:pPr marL="914400" lvl="1" indent="-514350">
              <a:buClr>
                <a:srgbClr val="C00000"/>
              </a:buClr>
              <a:buFont typeface="+mj-ea"/>
              <a:buAutoNum type="circleNumDbPlain"/>
            </a:pPr>
            <a:r>
              <a:rPr lang="zh-CN" altLang="en-US" b="1" dirty="0" smtClean="0">
                <a:latin typeface="Calibri" pitchFamily="34" charset="0"/>
              </a:rPr>
              <a:t>代码：指明数据单元类型</a:t>
            </a:r>
            <a:r>
              <a:rPr lang="en-US" altLang="zh-CN" b="1" dirty="0" smtClean="0">
                <a:latin typeface="Calibri" pitchFamily="34" charset="0"/>
              </a:rPr>
              <a:t>     CR/CC/DR/DC/DT/ED/AK/EA/RJ/ER</a:t>
            </a:r>
            <a:r>
              <a:rPr lang="zh-CN" altLang="en-US" b="1" dirty="0" smtClean="0">
                <a:latin typeface="Calibri" pitchFamily="34" charset="0"/>
              </a:rPr>
              <a:t>等</a:t>
            </a:r>
          </a:p>
          <a:p>
            <a:pPr marL="914400" lvl="1" indent="-514350">
              <a:buClr>
                <a:srgbClr val="C00000"/>
              </a:buClr>
              <a:buFont typeface="+mj-ea"/>
              <a:buAutoNum type="circleNumDbPlain"/>
            </a:pPr>
            <a:r>
              <a:rPr lang="zh-CN" altLang="en-US" b="1" dirty="0" smtClean="0">
                <a:latin typeface="Calibri" pitchFamily="34" charset="0"/>
              </a:rPr>
              <a:t> 源引用：源发送方地址</a:t>
            </a:r>
          </a:p>
          <a:p>
            <a:pPr marL="914400" lvl="1" indent="-514350">
              <a:buClr>
                <a:srgbClr val="C00000"/>
              </a:buClr>
              <a:buFont typeface="+mj-ea"/>
              <a:buAutoNum type="circleNumDbPlain"/>
            </a:pPr>
            <a:r>
              <a:rPr lang="zh-CN" altLang="en-US" b="1" dirty="0" smtClean="0">
                <a:latin typeface="Calibri" pitchFamily="34" charset="0"/>
              </a:rPr>
              <a:t> 目标引用：最终目的地址</a:t>
            </a:r>
          </a:p>
          <a:p>
            <a:pPr marL="914400" lvl="1" indent="-514350">
              <a:buClr>
                <a:srgbClr val="C00000"/>
              </a:buClr>
              <a:buFont typeface="+mj-ea"/>
              <a:buAutoNum type="circleNumDbPlain"/>
            </a:pPr>
            <a:r>
              <a:rPr lang="zh-CN" altLang="en-US" b="1" dirty="0" smtClean="0">
                <a:latin typeface="Calibri" pitchFamily="34" charset="0"/>
              </a:rPr>
              <a:t> 序列编号：每个包的编号</a:t>
            </a:r>
          </a:p>
          <a:p>
            <a:pPr marL="914400" lvl="1" indent="-514350">
              <a:buClr>
                <a:srgbClr val="C00000"/>
              </a:buClr>
              <a:buFont typeface="+mj-ea"/>
              <a:buAutoNum type="circleNumDbPlain"/>
            </a:pPr>
            <a:r>
              <a:rPr lang="zh-CN" altLang="en-US" b="1" dirty="0" smtClean="0">
                <a:latin typeface="Calibri" pitchFamily="34" charset="0"/>
              </a:rPr>
              <a:t> 信用分配：等待一个确认前可以发送包的数量；</a:t>
            </a:r>
          </a:p>
          <a:p>
            <a:pPr>
              <a:buClr>
                <a:srgbClr val="C00000"/>
              </a:buClr>
              <a:buFont typeface="Wingdings" pitchFamily="2" charset="2"/>
              <a:buChar char="n"/>
            </a:pPr>
            <a:endParaRPr lang="en-US" altLang="zh-CN" b="1" dirty="0" smtClean="0">
              <a:latin typeface="Calibri" pitchFamily="34" charset="0"/>
            </a:endParaRPr>
          </a:p>
          <a:p>
            <a:pPr>
              <a:buClr>
                <a:srgbClr val="C00000"/>
              </a:buClr>
              <a:buFont typeface="Wingdings" pitchFamily="2" charset="2"/>
              <a:buChar char="n"/>
            </a:pPr>
            <a:r>
              <a:rPr lang="zh-CN" altLang="en-US" b="1" dirty="0" smtClean="0">
                <a:latin typeface="Calibri" pitchFamily="34" charset="0"/>
              </a:rPr>
              <a:t>将流量控制从确认中分离开，且接收者和发送者窗口可以大小不同。</a:t>
            </a:r>
          </a:p>
        </p:txBody>
      </p:sp>
      <p:pic>
        <p:nvPicPr>
          <p:cNvPr id="4" name="Picture 4" descr="http://t1.baidu.com/it/u=4224630567,3636551719&amp;fm=21&amp;gp=0.jpg"/>
          <p:cNvPicPr>
            <a:picLocks noChangeAspect="1" noChangeArrowheads="1"/>
          </p:cNvPicPr>
          <p:nvPr/>
        </p:nvPicPr>
        <p:blipFill>
          <a:blip r:embed="rId2" cstate="print"/>
          <a:srcRect/>
          <a:stretch>
            <a:fillRect/>
          </a:stretch>
        </p:blipFill>
        <p:spPr bwMode="auto">
          <a:xfrm>
            <a:off x="0" y="0"/>
            <a:ext cx="1907704" cy="408794"/>
          </a:xfrm>
          <a:prstGeom prst="rect">
            <a:avLst/>
          </a:prstGeom>
          <a:noFill/>
        </p:spPr>
      </p:pic>
      <p:grpSp>
        <p:nvGrpSpPr>
          <p:cNvPr id="5" name="组合 14"/>
          <p:cNvGrpSpPr/>
          <p:nvPr/>
        </p:nvGrpSpPr>
        <p:grpSpPr>
          <a:xfrm>
            <a:off x="4874346" y="0"/>
            <a:ext cx="4269654" cy="430887"/>
            <a:chOff x="4874346" y="0"/>
            <a:chExt cx="4269654" cy="430887"/>
          </a:xfrm>
        </p:grpSpPr>
        <p:sp>
          <p:nvSpPr>
            <p:cNvPr id="6" name="TextBox 5"/>
            <p:cNvSpPr txBox="1"/>
            <p:nvPr/>
          </p:nvSpPr>
          <p:spPr>
            <a:xfrm>
              <a:off x="4874346" y="0"/>
              <a:ext cx="4269654" cy="430887"/>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0" scaled="1"/>
              <a:tileRect/>
            </a:gradFill>
            <a:effectLst>
              <a:innerShdw blurRad="63500" dist="50800" dir="5400000">
                <a:prstClr val="black">
                  <a:alpha val="50000"/>
                </a:prstClr>
              </a:innerShdw>
              <a:softEdge rad="127000"/>
            </a:effectLst>
          </p:spPr>
          <p:style>
            <a:lnRef idx="0">
              <a:scrgbClr r="0" g="0" b="0"/>
            </a:lnRef>
            <a:fillRef idx="1001">
              <a:schemeClr val="lt2"/>
            </a:fillRef>
            <a:effectRef idx="0">
              <a:scrgbClr r="0" g="0" b="0"/>
            </a:effectRef>
            <a:fontRef idx="major"/>
          </p:style>
          <p:txBody>
            <a:bodyPr wrap="square" rtlCol="0">
              <a:spAutoFit/>
            </a:bodyPr>
            <a:lstStyle/>
            <a:p>
              <a:pPr algn="r"/>
              <a:r>
                <a:rPr lang="en-US" altLang="zh-CN" sz="1100" b="1" dirty="0" smtClean="0">
                  <a:solidFill>
                    <a:schemeClr val="tx2">
                      <a:lumMod val="60000"/>
                      <a:lumOff val="40000"/>
                    </a:schemeClr>
                  </a:solidFill>
                </a:rPr>
                <a:t>College of Computer Science and Technology</a:t>
              </a:r>
            </a:p>
            <a:p>
              <a:pPr algn="r"/>
              <a:r>
                <a:rPr lang="zh-CN" altLang="en-US" sz="1100" b="1" dirty="0" smtClean="0">
                  <a:solidFill>
                    <a:schemeClr val="tx2">
                      <a:lumMod val="60000"/>
                      <a:lumOff val="40000"/>
                    </a:schemeClr>
                  </a:solidFill>
                </a:rPr>
                <a:t>                                    计算机科学</a:t>
              </a:r>
              <a:r>
                <a:rPr lang="zh-CN" altLang="en-US" sz="1100" b="1" dirty="0">
                  <a:solidFill>
                    <a:schemeClr val="tx2">
                      <a:lumMod val="60000"/>
                      <a:lumOff val="40000"/>
                    </a:schemeClr>
                  </a:solidFill>
                </a:rPr>
                <a:t>与</a:t>
              </a:r>
              <a:r>
                <a:rPr lang="zh-CN" altLang="en-US" sz="1100" b="1" dirty="0" smtClean="0">
                  <a:solidFill>
                    <a:schemeClr val="tx2">
                      <a:lumMod val="60000"/>
                      <a:lumOff val="40000"/>
                    </a:schemeClr>
                  </a:solidFill>
                </a:rPr>
                <a:t>技术学院</a:t>
              </a:r>
              <a:endParaRPr lang="zh-CN" altLang="en-US" sz="1100" b="1" dirty="0">
                <a:solidFill>
                  <a:schemeClr val="tx2">
                    <a:lumMod val="60000"/>
                    <a:lumOff val="40000"/>
                  </a:schemeClr>
                </a:solidFill>
              </a:endParaRPr>
            </a:p>
          </p:txBody>
        </p:sp>
        <p:cxnSp>
          <p:nvCxnSpPr>
            <p:cNvPr id="7" name="直接连接符 7"/>
            <p:cNvCxnSpPr/>
            <p:nvPr/>
          </p:nvCxnSpPr>
          <p:spPr>
            <a:xfrm>
              <a:off x="6588224" y="332656"/>
              <a:ext cx="100811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8" name="直接连接符 9"/>
          <p:cNvCxnSpPr/>
          <p:nvPr/>
        </p:nvCxnSpPr>
        <p:spPr>
          <a:xfrm>
            <a:off x="323528" y="1268760"/>
            <a:ext cx="8820472" cy="0"/>
          </a:xfrm>
          <a:prstGeom prst="line">
            <a:avLst/>
          </a:prstGeom>
          <a:ln>
            <a:gradFill flip="none" rotWithShape="1">
              <a:gsLst>
                <a:gs pos="0">
                  <a:srgbClr val="FFF200"/>
                </a:gs>
                <a:gs pos="45000">
                  <a:srgbClr val="FF7A00"/>
                </a:gs>
                <a:gs pos="70000">
                  <a:srgbClr val="FF0300"/>
                </a:gs>
                <a:gs pos="100000">
                  <a:srgbClr val="4D0808"/>
                </a:gs>
              </a:gsLst>
              <a:lin ang="10800000" scaled="1"/>
              <a:tileRect/>
            </a:gradFill>
          </a:ln>
        </p:spPr>
        <p:style>
          <a:lnRef idx="3">
            <a:schemeClr val="accent2"/>
          </a:lnRef>
          <a:fillRef idx="0">
            <a:schemeClr val="accent2"/>
          </a:fillRef>
          <a:effectRef idx="2">
            <a:schemeClr val="accent2"/>
          </a:effectRef>
          <a:fontRef idx="minor">
            <a:schemeClr val="tx1"/>
          </a:fontRef>
        </p:style>
      </p:cxnSp>
      <p:cxnSp>
        <p:nvCxnSpPr>
          <p:cNvPr id="9" name="直接连接符 10"/>
          <p:cNvCxnSpPr/>
          <p:nvPr/>
        </p:nvCxnSpPr>
        <p:spPr>
          <a:xfrm>
            <a:off x="5148064" y="548680"/>
            <a:ext cx="3995936" cy="0"/>
          </a:xfrm>
          <a:prstGeom prst="line">
            <a:avLst/>
          </a:prstGeom>
          <a:ln>
            <a:gradFill flip="none" rotWithShape="1">
              <a:gsLst>
                <a:gs pos="0">
                  <a:srgbClr val="FFF200"/>
                </a:gs>
                <a:gs pos="45000">
                  <a:srgbClr val="FF7A00"/>
                </a:gs>
                <a:gs pos="70000">
                  <a:srgbClr val="FF0300"/>
                </a:gs>
                <a:gs pos="100000">
                  <a:srgbClr val="4D0808"/>
                </a:gs>
              </a:gsLst>
              <a:lin ang="0" scaled="1"/>
              <a:tileRect/>
            </a:gradFill>
          </a:ln>
        </p:spPr>
        <p:style>
          <a:lnRef idx="3">
            <a:schemeClr val="accent2"/>
          </a:lnRef>
          <a:fillRef idx="0">
            <a:schemeClr val="accent2"/>
          </a:fillRef>
          <a:effectRef idx="2">
            <a:schemeClr val="accent2"/>
          </a:effectRef>
          <a:fontRef idx="minor">
            <a:schemeClr val="tx1"/>
          </a:fontRef>
        </p:style>
      </p:cxnSp>
      <p:sp>
        <p:nvSpPr>
          <p:cNvPr id="10"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zh-CN" altLang="en-US" sz="1400" b="1" dirty="0"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sp>
        <p:nvSpPr>
          <p:cNvPr id="11" name="灯片编号占位符 4"/>
          <p:cNvSpPr txBox="1">
            <a:spLocks/>
          </p:cNvSpPr>
          <p:nvPr/>
        </p:nvSpPr>
        <p:spPr>
          <a:xfrm>
            <a:off x="6804248"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D339703-453D-4507-B371-656EE53F18C4}" type="slidenum">
              <a:rPr kumimoji="0" lang="zh-CN" altLang="en-US" sz="1200" b="0" i="0" u="none" strike="noStrike" kern="1200" cap="none" spc="0" normalizeH="0" baseline="0" noProof="0" smtClean="0">
                <a:ln>
                  <a:noFill/>
                </a:ln>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43</a:t>
            </a:fld>
            <a:endParaRPr kumimoji="0" lang="zh-CN" altLang="en-US" sz="1200" b="0" i="0" u="none" strike="noStrike" kern="1200" cap="none" spc="0" normalizeH="0" baseline="0" noProof="0" dirty="0">
              <a:ln>
                <a:noFill/>
              </a:ln>
              <a:effectLst/>
              <a:uLnTx/>
              <a:uFillTx/>
              <a:latin typeface="+mn-lt"/>
              <a:ea typeface="+mn-ea"/>
              <a:cs typeface="+mn-cs"/>
            </a:endParaRPr>
          </a:p>
        </p:txBody>
      </p:sp>
      <p:sp>
        <p:nvSpPr>
          <p:cNvPr id="12" name="Title 1"/>
          <p:cNvSpPr>
            <a:spLocks noGrp="1"/>
          </p:cNvSpPr>
          <p:nvPr>
            <p:ph type="title"/>
          </p:nvPr>
        </p:nvSpPr>
        <p:spPr>
          <a:xfrm>
            <a:off x="467544" y="404664"/>
            <a:ext cx="8229600" cy="868958"/>
          </a:xfrm>
        </p:spPr>
        <p:txBody>
          <a:bodyPr>
            <a:normAutofit/>
          </a:bodyPr>
          <a:lstStyle/>
          <a:p>
            <a:pPr>
              <a:defRPr/>
            </a:pPr>
            <a:r>
              <a:rPr lang="en-US" altLang="zh-CN" sz="3600" b="1" dirty="0" smtClean="0">
                <a:solidFill>
                  <a:srgbClr val="C00000"/>
                </a:solidFill>
                <a:latin typeface="隶书" pitchFamily="49" charset="-122"/>
                <a:ea typeface="隶书" pitchFamily="49" charset="-122"/>
                <a:cs typeface="+mn-cs"/>
              </a:rPr>
              <a:t>6.3.2 OSI</a:t>
            </a:r>
            <a:r>
              <a:rPr lang="zh-CN" altLang="en-US" sz="3600" b="1" dirty="0" smtClean="0">
                <a:solidFill>
                  <a:srgbClr val="C00000"/>
                </a:solidFill>
                <a:latin typeface="隶书" pitchFamily="49" charset="-122"/>
                <a:ea typeface="隶书" pitchFamily="49" charset="-122"/>
                <a:cs typeface="+mn-cs"/>
              </a:rPr>
              <a:t>传输协议数据单元</a:t>
            </a:r>
            <a:endParaRPr lang="zh-CN" altLang="en-US" sz="3600" b="1" dirty="0">
              <a:solidFill>
                <a:srgbClr val="C00000"/>
              </a:solidFill>
              <a:latin typeface="隶书" pitchFamily="49" charset="-122"/>
              <a:ea typeface="隶书" pitchFamily="49" charset="-122"/>
              <a:cs typeface="+mn-cs"/>
            </a:endParaRPr>
          </a:p>
        </p:txBody>
      </p:sp>
    </p:spTree>
  </p:cSld>
  <p:clrMapOvr>
    <a:masterClrMapping/>
  </p:clrMapOvr>
  <p:transition>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grpId="0"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ox(in)">
                                      <p:cBhvr>
                                        <p:cTn id="7" dur="500"/>
                                        <p:tgtEl>
                                          <p:spTgt spid="3">
                                            <p:txEl>
                                              <p:pRg st="1" end="1"/>
                                            </p:txEl>
                                          </p:spTgt>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box(in)">
                                      <p:cBhvr>
                                        <p:cTn id="10" dur="500"/>
                                        <p:tgtEl>
                                          <p:spTgt spid="3">
                                            <p:txEl>
                                              <p:pRg st="3" end="3"/>
                                            </p:txEl>
                                          </p:spTgt>
                                        </p:tgtEl>
                                      </p:cBhvr>
                                    </p:animEffect>
                                  </p:childTnLst>
                                </p:cTn>
                              </p:par>
                              <p:par>
                                <p:cTn id="11" presetID="4" presetClass="entr" presetSubtype="16" fill="hold" grpId="0"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box(in)">
                                      <p:cBhvr>
                                        <p:cTn id="13" dur="500"/>
                                        <p:tgtEl>
                                          <p:spTgt spid="3">
                                            <p:txEl>
                                              <p:pRg st="4" end="4"/>
                                            </p:txEl>
                                          </p:spTgt>
                                        </p:tgtEl>
                                      </p:cBhvr>
                                    </p:animEffect>
                                  </p:childTnLst>
                                </p:cTn>
                              </p:par>
                              <p:par>
                                <p:cTn id="14" presetID="4" presetClass="entr" presetSubtype="16" fill="hold" grpId="0" nodeType="withEffect">
                                  <p:stCondLst>
                                    <p:cond delay="0"/>
                                  </p:stCondLst>
                                  <p:childTnLst>
                                    <p:set>
                                      <p:cBhvr>
                                        <p:cTn id="15" dur="1" fill="hold">
                                          <p:stCondLst>
                                            <p:cond delay="0"/>
                                          </p:stCondLst>
                                        </p:cTn>
                                        <p:tgtEl>
                                          <p:spTgt spid="3">
                                            <p:txEl>
                                              <p:pRg st="5" end="5"/>
                                            </p:txEl>
                                          </p:spTgt>
                                        </p:tgtEl>
                                        <p:attrNameLst>
                                          <p:attrName>style.visibility</p:attrName>
                                        </p:attrNameLst>
                                      </p:cBhvr>
                                      <p:to>
                                        <p:strVal val="visible"/>
                                      </p:to>
                                    </p:set>
                                    <p:animEffect transition="in" filter="box(in)">
                                      <p:cBhvr>
                                        <p:cTn id="16" dur="500"/>
                                        <p:tgtEl>
                                          <p:spTgt spid="3">
                                            <p:txEl>
                                              <p:pRg st="5" end="5"/>
                                            </p:txEl>
                                          </p:spTgt>
                                        </p:tgtEl>
                                      </p:cBhvr>
                                    </p:animEffect>
                                  </p:childTnLst>
                                </p:cTn>
                              </p:par>
                              <p:par>
                                <p:cTn id="17" presetID="4" presetClass="entr" presetSubtype="16"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Effect transition="in" filter="box(in)">
                                      <p:cBhvr>
                                        <p:cTn id="19" dur="500"/>
                                        <p:tgtEl>
                                          <p:spTgt spid="3">
                                            <p:txEl>
                                              <p:pRg st="6" end="6"/>
                                            </p:txEl>
                                          </p:spTgt>
                                        </p:tgtEl>
                                      </p:cBhvr>
                                    </p:animEffect>
                                  </p:childTnLst>
                                </p:cTn>
                              </p:par>
                              <p:par>
                                <p:cTn id="20" presetID="4" presetClass="entr" presetSubtype="16" fill="hold" grpId="0" nodeType="withEffect">
                                  <p:stCondLst>
                                    <p:cond delay="0"/>
                                  </p:stCondLst>
                                  <p:childTnLst>
                                    <p:set>
                                      <p:cBhvr>
                                        <p:cTn id="21" dur="1" fill="hold">
                                          <p:stCondLst>
                                            <p:cond delay="0"/>
                                          </p:stCondLst>
                                        </p:cTn>
                                        <p:tgtEl>
                                          <p:spTgt spid="3">
                                            <p:txEl>
                                              <p:pRg st="7" end="7"/>
                                            </p:txEl>
                                          </p:spTgt>
                                        </p:tgtEl>
                                        <p:attrNameLst>
                                          <p:attrName>style.visibility</p:attrName>
                                        </p:attrNameLst>
                                      </p:cBhvr>
                                      <p:to>
                                        <p:strVal val="visible"/>
                                      </p:to>
                                    </p:set>
                                    <p:animEffect transition="in" filter="box(in)">
                                      <p:cBhvr>
                                        <p:cTn id="22" dur="500"/>
                                        <p:tgtEl>
                                          <p:spTgt spid="3">
                                            <p:txEl>
                                              <p:pRg st="7" end="7"/>
                                            </p:txEl>
                                          </p:spTgt>
                                        </p:tgtEl>
                                      </p:cBhvr>
                                    </p:animEffect>
                                  </p:childTnLst>
                                </p:cTn>
                              </p:par>
                              <p:par>
                                <p:cTn id="23" presetID="4" presetClass="entr" presetSubtype="16" fill="hold" grpId="0"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animEffect transition="in" filter="box(in)">
                                      <p:cBhvr>
                                        <p:cTn id="25"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55576" y="1556792"/>
            <a:ext cx="7848872" cy="4536504"/>
          </a:xfrm>
        </p:spPr>
        <p:txBody>
          <a:bodyPr>
            <a:normAutofit/>
          </a:bodyPr>
          <a:lstStyle/>
          <a:p>
            <a:pPr>
              <a:buBlip>
                <a:blip r:embed="rId2"/>
              </a:buBlip>
            </a:pPr>
            <a:r>
              <a:rPr lang="en-US" altLang="zh-CN" sz="2400" b="1" dirty="0" smtClean="0"/>
              <a:t>1 </a:t>
            </a:r>
            <a:r>
              <a:rPr lang="zh-CN" altLang="zh-CN" sz="2400" b="1" dirty="0" smtClean="0"/>
              <a:t>、传输层的具体功能有哪些？</a:t>
            </a:r>
            <a:endParaRPr lang="en-US" altLang="zh-CN" sz="2400" b="1" dirty="0" smtClean="0"/>
          </a:p>
          <a:p>
            <a:pPr>
              <a:buBlip>
                <a:blip r:embed="rId2"/>
              </a:buBlip>
            </a:pPr>
            <a:r>
              <a:rPr lang="en-US" altLang="zh-CN" sz="2400" b="1" dirty="0" smtClean="0"/>
              <a:t>2</a:t>
            </a:r>
            <a:r>
              <a:rPr lang="zh-CN" altLang="zh-CN" sz="2400" b="1" dirty="0" smtClean="0"/>
              <a:t>、什么是传输层的复用功能？它分为哪两种，分别用在什么情况下？</a:t>
            </a:r>
            <a:endParaRPr lang="en-US" altLang="zh-CN" sz="2400" b="1" dirty="0" smtClean="0"/>
          </a:p>
          <a:p>
            <a:pPr>
              <a:buBlip>
                <a:blip r:embed="rId2"/>
              </a:buBlip>
            </a:pPr>
            <a:r>
              <a:rPr lang="en-US" altLang="zh-CN" sz="2400" b="1" dirty="0" smtClean="0"/>
              <a:t>3</a:t>
            </a:r>
            <a:r>
              <a:rPr lang="zh-CN" altLang="zh-CN" sz="2400" b="1" dirty="0" smtClean="0"/>
              <a:t>、什么是次序控制？什么是分段？什么是拼接？</a:t>
            </a:r>
            <a:endParaRPr lang="en-US" altLang="zh-CN" sz="2400" b="1" dirty="0" smtClean="0"/>
          </a:p>
          <a:p>
            <a:pPr>
              <a:buBlip>
                <a:blip r:embed="rId2"/>
              </a:buBlip>
            </a:pPr>
            <a:r>
              <a:rPr lang="en-US" altLang="zh-CN" sz="2400" b="1" dirty="0" smtClean="0"/>
              <a:t>4</a:t>
            </a:r>
            <a:r>
              <a:rPr lang="zh-CN" altLang="zh-CN" sz="2400" b="1" dirty="0" smtClean="0"/>
              <a:t>、什么是丢失控制？什么是重复控制？</a:t>
            </a:r>
            <a:endParaRPr lang="en-US" altLang="zh-CN" sz="2400" b="1" dirty="0" smtClean="0"/>
          </a:p>
          <a:p>
            <a:pPr>
              <a:buBlip>
                <a:blip r:embed="rId2"/>
              </a:buBlip>
            </a:pPr>
            <a:r>
              <a:rPr lang="en-US" altLang="zh-CN" sz="2400" b="1" dirty="0" smtClean="0"/>
              <a:t>5</a:t>
            </a:r>
            <a:r>
              <a:rPr lang="zh-CN" altLang="zh-CN" sz="2400" b="1" dirty="0" smtClean="0"/>
              <a:t>、</a:t>
            </a:r>
            <a:r>
              <a:rPr lang="en-US" altLang="zh-CN" sz="2400" b="1" dirty="0" smtClean="0"/>
              <a:t>OSI</a:t>
            </a:r>
            <a:r>
              <a:rPr lang="zh-CN" altLang="zh-CN" sz="2400" b="1" dirty="0" smtClean="0"/>
              <a:t>传输层的连接建立和连接终止，发送方和接收方各需交换几次信息？</a:t>
            </a:r>
            <a:endParaRPr lang="en-US" altLang="zh-CN" sz="2400" b="1" dirty="0" smtClean="0"/>
          </a:p>
          <a:p>
            <a:pPr>
              <a:buBlip>
                <a:blip r:embed="rId2"/>
              </a:buBlip>
            </a:pPr>
            <a:r>
              <a:rPr lang="en-US" altLang="zh-CN" sz="2400" b="1" dirty="0" smtClean="0"/>
              <a:t>6</a:t>
            </a:r>
            <a:r>
              <a:rPr lang="zh-CN" altLang="zh-CN" sz="2400" b="1" dirty="0" smtClean="0"/>
              <a:t>、</a:t>
            </a:r>
            <a:r>
              <a:rPr lang="en-US" altLang="zh-CN" sz="2400" b="1" dirty="0" smtClean="0"/>
              <a:t>OSI</a:t>
            </a:r>
            <a:r>
              <a:rPr lang="zh-CN" altLang="zh-CN" sz="2400" b="1" dirty="0" smtClean="0"/>
              <a:t>传输层服务有哪几类？它们和网络层服务有什么关系？</a:t>
            </a:r>
            <a:endParaRPr lang="zh-CN" altLang="zh-CN" sz="2400" dirty="0" smtClean="0">
              <a:latin typeface="楷体_GB2312" pitchFamily="49" charset="-122"/>
              <a:ea typeface="楷体_GB2312" pitchFamily="49" charset="-122"/>
            </a:endParaRPr>
          </a:p>
          <a:p>
            <a:pPr>
              <a:buBlip>
                <a:blip r:embed="rId2"/>
              </a:buBlip>
            </a:pPr>
            <a:endParaRPr lang="zh-CN" altLang="en-US" dirty="0"/>
          </a:p>
        </p:txBody>
      </p:sp>
      <p:sp>
        <p:nvSpPr>
          <p:cNvPr id="12" name="TextBox 11"/>
          <p:cNvSpPr txBox="1"/>
          <p:nvPr/>
        </p:nvSpPr>
        <p:spPr>
          <a:xfrm>
            <a:off x="1043608" y="620688"/>
            <a:ext cx="7416824" cy="646331"/>
          </a:xfrm>
          <a:prstGeom prst="rect">
            <a:avLst/>
          </a:prstGeom>
          <a:noFill/>
        </p:spPr>
        <p:txBody>
          <a:bodyPr wrap="square" rtlCol="0">
            <a:spAutoFit/>
          </a:bodyPr>
          <a:lstStyle/>
          <a:p>
            <a:pPr algn="ctr"/>
            <a:r>
              <a:rPr lang="zh-CN" altLang="en-US" sz="3600" b="1" dirty="0" smtClean="0">
                <a:solidFill>
                  <a:srgbClr val="C00000"/>
                </a:solidFill>
                <a:latin typeface="隶书" pitchFamily="49" charset="-122"/>
                <a:ea typeface="隶书" pitchFamily="49" charset="-122"/>
              </a:rPr>
              <a:t>本  章  作  业</a:t>
            </a:r>
          </a:p>
        </p:txBody>
      </p:sp>
      <p:sp>
        <p:nvSpPr>
          <p:cNvPr id="14" name="灯片编号占位符 4"/>
          <p:cNvSpPr>
            <a:spLocks noGrp="1"/>
          </p:cNvSpPr>
          <p:nvPr>
            <p:ph type="sldNum" sz="quarter" idx="12"/>
          </p:nvPr>
        </p:nvSpPr>
        <p:spPr>
          <a:xfrm>
            <a:off x="6876256" y="6492875"/>
            <a:ext cx="2133600" cy="365125"/>
          </a:xfrm>
        </p:spPr>
        <p:txBody>
          <a:bodyPr/>
          <a:lstStyle/>
          <a:p>
            <a:fld id="{DD339703-453D-4507-B371-656EE53F18C4}" type="slidenum">
              <a:rPr lang="zh-CN" altLang="en-US" smtClean="0"/>
              <a:pPr/>
              <a:t>44</a:t>
            </a:fld>
            <a:endParaRPr lang="zh-CN" altLang="en-US" dirty="0"/>
          </a:p>
        </p:txBody>
      </p:sp>
      <p:sp>
        <p:nvSpPr>
          <p:cNvPr id="16"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zh-CN" altLang="en-US" sz="1400" b="1" dirty="0"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grpSp>
        <p:nvGrpSpPr>
          <p:cNvPr id="2" name="组合 12"/>
          <p:cNvGrpSpPr/>
          <p:nvPr/>
        </p:nvGrpSpPr>
        <p:grpSpPr>
          <a:xfrm>
            <a:off x="0" y="0"/>
            <a:ext cx="9144000" cy="6858000"/>
            <a:chOff x="0" y="0"/>
            <a:chExt cx="9144000" cy="6858000"/>
          </a:xfrm>
        </p:grpSpPr>
        <p:pic>
          <p:nvPicPr>
            <p:cNvPr id="6" name="Picture 4" descr="http://t1.baidu.com/it/u=4224630567,3636551719&amp;fm=21&amp;gp=0.jpg"/>
            <p:cNvPicPr>
              <a:picLocks noChangeAspect="1" noChangeArrowheads="1"/>
            </p:cNvPicPr>
            <p:nvPr/>
          </p:nvPicPr>
          <p:blipFill>
            <a:blip r:embed="rId3" cstate="print"/>
            <a:srcRect/>
            <a:stretch>
              <a:fillRect/>
            </a:stretch>
          </p:blipFill>
          <p:spPr bwMode="auto">
            <a:xfrm>
              <a:off x="0" y="0"/>
              <a:ext cx="1907704" cy="408794"/>
            </a:xfrm>
            <a:prstGeom prst="rect">
              <a:avLst/>
            </a:prstGeom>
            <a:noFill/>
          </p:spPr>
        </p:pic>
        <p:grpSp>
          <p:nvGrpSpPr>
            <p:cNvPr id="4" name="组合 14"/>
            <p:cNvGrpSpPr/>
            <p:nvPr/>
          </p:nvGrpSpPr>
          <p:grpSpPr>
            <a:xfrm>
              <a:off x="4874346" y="0"/>
              <a:ext cx="4269654" cy="430887"/>
              <a:chOff x="4874346" y="0"/>
              <a:chExt cx="4269654" cy="430887"/>
            </a:xfrm>
          </p:grpSpPr>
          <p:sp>
            <p:nvSpPr>
              <p:cNvPr id="7" name="TextBox 6"/>
              <p:cNvSpPr txBox="1"/>
              <p:nvPr/>
            </p:nvSpPr>
            <p:spPr>
              <a:xfrm>
                <a:off x="4874346" y="0"/>
                <a:ext cx="4269654" cy="430887"/>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0" scaled="1"/>
                <a:tileRect/>
              </a:gradFill>
              <a:effectLst>
                <a:innerShdw blurRad="63500" dist="50800" dir="5400000">
                  <a:prstClr val="black">
                    <a:alpha val="50000"/>
                  </a:prstClr>
                </a:innerShdw>
                <a:softEdge rad="127000"/>
              </a:effectLst>
            </p:spPr>
            <p:style>
              <a:lnRef idx="0">
                <a:scrgbClr r="0" g="0" b="0"/>
              </a:lnRef>
              <a:fillRef idx="1001">
                <a:schemeClr val="lt2"/>
              </a:fillRef>
              <a:effectRef idx="0">
                <a:scrgbClr r="0" g="0" b="0"/>
              </a:effectRef>
              <a:fontRef idx="major"/>
            </p:style>
            <p:txBody>
              <a:bodyPr wrap="square" rtlCol="0">
                <a:spAutoFit/>
              </a:bodyPr>
              <a:lstStyle/>
              <a:p>
                <a:pPr algn="r"/>
                <a:r>
                  <a:rPr lang="en-US" altLang="zh-CN" sz="1100" b="1" dirty="0" smtClean="0">
                    <a:solidFill>
                      <a:schemeClr val="tx2">
                        <a:lumMod val="60000"/>
                        <a:lumOff val="40000"/>
                      </a:schemeClr>
                    </a:solidFill>
                  </a:rPr>
                  <a:t>College of Computer Science and Technology</a:t>
                </a:r>
              </a:p>
              <a:p>
                <a:pPr algn="r"/>
                <a:r>
                  <a:rPr lang="zh-CN" altLang="en-US" sz="1100" b="1" dirty="0" smtClean="0">
                    <a:solidFill>
                      <a:schemeClr val="tx2">
                        <a:lumMod val="60000"/>
                        <a:lumOff val="40000"/>
                      </a:schemeClr>
                    </a:solidFill>
                  </a:rPr>
                  <a:t>                                    计算机科学</a:t>
                </a:r>
                <a:r>
                  <a:rPr lang="zh-CN" altLang="en-US" sz="1100" b="1" dirty="0">
                    <a:solidFill>
                      <a:schemeClr val="tx2">
                        <a:lumMod val="60000"/>
                        <a:lumOff val="40000"/>
                      </a:schemeClr>
                    </a:solidFill>
                  </a:rPr>
                  <a:t>与</a:t>
                </a:r>
                <a:r>
                  <a:rPr lang="zh-CN" altLang="en-US" sz="1100" b="1" dirty="0" smtClean="0">
                    <a:solidFill>
                      <a:schemeClr val="tx2">
                        <a:lumMod val="60000"/>
                        <a:lumOff val="40000"/>
                      </a:schemeClr>
                    </a:solidFill>
                  </a:rPr>
                  <a:t>技术学院</a:t>
                </a:r>
                <a:endParaRPr lang="zh-CN" altLang="en-US" sz="1100" b="1" dirty="0">
                  <a:solidFill>
                    <a:schemeClr val="tx2">
                      <a:lumMod val="60000"/>
                      <a:lumOff val="40000"/>
                    </a:schemeClr>
                  </a:solidFill>
                </a:endParaRPr>
              </a:p>
            </p:txBody>
          </p:sp>
          <p:cxnSp>
            <p:nvCxnSpPr>
              <p:cNvPr id="8" name="直接连接符 7"/>
              <p:cNvCxnSpPr/>
              <p:nvPr/>
            </p:nvCxnSpPr>
            <p:spPr>
              <a:xfrm>
                <a:off x="6588224" y="332656"/>
                <a:ext cx="100811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10" name="直接连接符 9"/>
            <p:cNvCxnSpPr/>
            <p:nvPr/>
          </p:nvCxnSpPr>
          <p:spPr>
            <a:xfrm>
              <a:off x="323528" y="1268760"/>
              <a:ext cx="8820472" cy="0"/>
            </a:xfrm>
            <a:prstGeom prst="line">
              <a:avLst/>
            </a:prstGeom>
            <a:ln>
              <a:gradFill flip="none" rotWithShape="1">
                <a:gsLst>
                  <a:gs pos="0">
                    <a:srgbClr val="FFF200"/>
                  </a:gs>
                  <a:gs pos="45000">
                    <a:srgbClr val="FF7A00"/>
                  </a:gs>
                  <a:gs pos="70000">
                    <a:srgbClr val="FF0300"/>
                  </a:gs>
                  <a:gs pos="100000">
                    <a:srgbClr val="4D0808"/>
                  </a:gs>
                </a:gsLst>
                <a:lin ang="10800000" scaled="1"/>
                <a:tileRect/>
              </a:gradFill>
            </a:ln>
          </p:spPr>
          <p:style>
            <a:lnRef idx="3">
              <a:schemeClr val="accent2"/>
            </a:lnRef>
            <a:fillRef idx="0">
              <a:schemeClr val="accent2"/>
            </a:fillRef>
            <a:effectRef idx="2">
              <a:schemeClr val="accent2"/>
            </a:effectRef>
            <a:fontRef idx="minor">
              <a:schemeClr val="tx1"/>
            </a:fontRef>
          </p:style>
        </p:cxnSp>
        <p:cxnSp>
          <p:nvCxnSpPr>
            <p:cNvPr id="11" name="直接连接符 10"/>
            <p:cNvCxnSpPr/>
            <p:nvPr/>
          </p:nvCxnSpPr>
          <p:spPr>
            <a:xfrm>
              <a:off x="5148064" y="548680"/>
              <a:ext cx="3995936" cy="0"/>
            </a:xfrm>
            <a:prstGeom prst="line">
              <a:avLst/>
            </a:prstGeom>
            <a:ln>
              <a:gradFill flip="none" rotWithShape="1">
                <a:gsLst>
                  <a:gs pos="0">
                    <a:srgbClr val="FFF200"/>
                  </a:gs>
                  <a:gs pos="45000">
                    <a:srgbClr val="FF7A00"/>
                  </a:gs>
                  <a:gs pos="70000">
                    <a:srgbClr val="FF0300"/>
                  </a:gs>
                  <a:gs pos="100000">
                    <a:srgbClr val="4D0808"/>
                  </a:gs>
                </a:gsLst>
                <a:lin ang="0" scaled="1"/>
                <a:tileRect/>
              </a:gradFill>
            </a:ln>
          </p:spPr>
          <p:style>
            <a:lnRef idx="3">
              <a:schemeClr val="accent2"/>
            </a:lnRef>
            <a:fillRef idx="0">
              <a:schemeClr val="accent2"/>
            </a:fillRef>
            <a:effectRef idx="2">
              <a:schemeClr val="accent2"/>
            </a:effectRef>
            <a:fontRef idx="minor">
              <a:schemeClr val="tx1"/>
            </a:fontRef>
          </p:style>
        </p:cxnSp>
        <p:sp>
          <p:nvSpPr>
            <p:cNvPr id="17" name="灯片编号占位符 4"/>
            <p:cNvSpPr txBox="1">
              <a:spLocks/>
            </p:cNvSpPr>
            <p:nvPr/>
          </p:nvSpPr>
          <p:spPr>
            <a:xfrm>
              <a:off x="7010400"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D339703-453D-4507-B371-656EE53F18C4}"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44</a:t>
              </a:fld>
              <a:endParaRPr kumimoji="0" lang="zh-CN" alt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grpSp>
    </p:spTree>
  </p:cSld>
  <p:clrMapOvr>
    <a:masterClrMapping/>
  </p:clrMapOvr>
  <p:transition>
    <p:pull/>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1043608" y="620688"/>
            <a:ext cx="7416824" cy="646331"/>
          </a:xfrm>
          <a:prstGeom prst="rect">
            <a:avLst/>
          </a:prstGeom>
          <a:noFill/>
        </p:spPr>
        <p:txBody>
          <a:bodyPr wrap="square" rtlCol="0">
            <a:spAutoFit/>
          </a:bodyPr>
          <a:lstStyle/>
          <a:p>
            <a:pPr algn="ctr"/>
            <a:r>
              <a:rPr lang="zh-CN" altLang="en-US" sz="3600" b="1" dirty="0" smtClean="0">
                <a:solidFill>
                  <a:srgbClr val="C00000"/>
                </a:solidFill>
                <a:latin typeface="隶书" pitchFamily="49" charset="-122"/>
                <a:ea typeface="隶书" pitchFamily="49" charset="-122"/>
              </a:rPr>
              <a:t>本 章 小 节</a:t>
            </a:r>
          </a:p>
        </p:txBody>
      </p:sp>
      <p:sp>
        <p:nvSpPr>
          <p:cNvPr id="14" name="灯片编号占位符 4"/>
          <p:cNvSpPr>
            <a:spLocks noGrp="1"/>
          </p:cNvSpPr>
          <p:nvPr>
            <p:ph type="sldNum" sz="quarter" idx="12"/>
          </p:nvPr>
        </p:nvSpPr>
        <p:spPr>
          <a:xfrm>
            <a:off x="6876256" y="6492875"/>
            <a:ext cx="2133600" cy="365125"/>
          </a:xfrm>
        </p:spPr>
        <p:txBody>
          <a:bodyPr/>
          <a:lstStyle/>
          <a:p>
            <a:fld id="{DD339703-453D-4507-B371-656EE53F18C4}" type="slidenum">
              <a:rPr lang="zh-CN" altLang="en-US" smtClean="0"/>
              <a:pPr/>
              <a:t>45</a:t>
            </a:fld>
            <a:endParaRPr lang="zh-CN" altLang="en-US" dirty="0"/>
          </a:p>
        </p:txBody>
      </p:sp>
      <p:sp>
        <p:nvSpPr>
          <p:cNvPr id="16"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zh-CN" altLang="en-US" sz="1400" b="1"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grpSp>
        <p:nvGrpSpPr>
          <p:cNvPr id="2" name="组合 12"/>
          <p:cNvGrpSpPr/>
          <p:nvPr/>
        </p:nvGrpSpPr>
        <p:grpSpPr>
          <a:xfrm>
            <a:off x="0" y="0"/>
            <a:ext cx="9144000" cy="6858000"/>
            <a:chOff x="0" y="0"/>
            <a:chExt cx="9144000" cy="6858000"/>
          </a:xfrm>
        </p:grpSpPr>
        <p:pic>
          <p:nvPicPr>
            <p:cNvPr id="6" name="Picture 4" descr="http://t1.baidu.com/it/u=4224630567,3636551719&amp;fm=21&amp;gp=0.jpg"/>
            <p:cNvPicPr>
              <a:picLocks noChangeAspect="1" noChangeArrowheads="1"/>
            </p:cNvPicPr>
            <p:nvPr/>
          </p:nvPicPr>
          <p:blipFill>
            <a:blip r:embed="rId2" cstate="print"/>
            <a:srcRect/>
            <a:stretch>
              <a:fillRect/>
            </a:stretch>
          </p:blipFill>
          <p:spPr bwMode="auto">
            <a:xfrm>
              <a:off x="0" y="0"/>
              <a:ext cx="1907704" cy="408794"/>
            </a:xfrm>
            <a:prstGeom prst="rect">
              <a:avLst/>
            </a:prstGeom>
            <a:noFill/>
          </p:spPr>
        </p:pic>
        <p:grpSp>
          <p:nvGrpSpPr>
            <p:cNvPr id="3" name="组合 14"/>
            <p:cNvGrpSpPr/>
            <p:nvPr/>
          </p:nvGrpSpPr>
          <p:grpSpPr>
            <a:xfrm>
              <a:off x="4874346" y="0"/>
              <a:ext cx="4269654" cy="430887"/>
              <a:chOff x="4874346" y="0"/>
              <a:chExt cx="4269654" cy="430887"/>
            </a:xfrm>
          </p:grpSpPr>
          <p:sp>
            <p:nvSpPr>
              <p:cNvPr id="7" name="TextBox 6"/>
              <p:cNvSpPr txBox="1"/>
              <p:nvPr/>
            </p:nvSpPr>
            <p:spPr>
              <a:xfrm>
                <a:off x="4874346" y="0"/>
                <a:ext cx="4269654" cy="430887"/>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0" scaled="1"/>
                <a:tileRect/>
              </a:gradFill>
              <a:effectLst>
                <a:innerShdw blurRad="63500" dist="50800" dir="5400000">
                  <a:prstClr val="black">
                    <a:alpha val="50000"/>
                  </a:prstClr>
                </a:innerShdw>
                <a:softEdge rad="127000"/>
              </a:effectLst>
            </p:spPr>
            <p:style>
              <a:lnRef idx="0">
                <a:scrgbClr r="0" g="0" b="0"/>
              </a:lnRef>
              <a:fillRef idx="1001">
                <a:schemeClr val="lt2"/>
              </a:fillRef>
              <a:effectRef idx="0">
                <a:scrgbClr r="0" g="0" b="0"/>
              </a:effectRef>
              <a:fontRef idx="major"/>
            </p:style>
            <p:txBody>
              <a:bodyPr wrap="square" rtlCol="0">
                <a:spAutoFit/>
              </a:bodyPr>
              <a:lstStyle/>
              <a:p>
                <a:pPr algn="r"/>
                <a:r>
                  <a:rPr lang="en-US" altLang="zh-CN" sz="1100" b="1" dirty="0" smtClean="0">
                    <a:solidFill>
                      <a:schemeClr val="tx2">
                        <a:lumMod val="60000"/>
                        <a:lumOff val="40000"/>
                      </a:schemeClr>
                    </a:solidFill>
                  </a:rPr>
                  <a:t>College of Computer Science and Technology</a:t>
                </a:r>
              </a:p>
              <a:p>
                <a:pPr algn="r"/>
                <a:r>
                  <a:rPr lang="zh-CN" altLang="en-US" sz="1100" b="1" dirty="0" smtClean="0">
                    <a:solidFill>
                      <a:schemeClr val="tx2">
                        <a:lumMod val="60000"/>
                        <a:lumOff val="40000"/>
                      </a:schemeClr>
                    </a:solidFill>
                  </a:rPr>
                  <a:t>                                    计算机科学</a:t>
                </a:r>
                <a:r>
                  <a:rPr lang="zh-CN" altLang="en-US" sz="1100" b="1" dirty="0">
                    <a:solidFill>
                      <a:schemeClr val="tx2">
                        <a:lumMod val="60000"/>
                        <a:lumOff val="40000"/>
                      </a:schemeClr>
                    </a:solidFill>
                  </a:rPr>
                  <a:t>与</a:t>
                </a:r>
                <a:r>
                  <a:rPr lang="zh-CN" altLang="en-US" sz="1100" b="1" dirty="0" smtClean="0">
                    <a:solidFill>
                      <a:schemeClr val="tx2">
                        <a:lumMod val="60000"/>
                        <a:lumOff val="40000"/>
                      </a:schemeClr>
                    </a:solidFill>
                  </a:rPr>
                  <a:t>技术学院</a:t>
                </a:r>
                <a:endParaRPr lang="zh-CN" altLang="en-US" sz="1100" b="1" dirty="0">
                  <a:solidFill>
                    <a:schemeClr val="tx2">
                      <a:lumMod val="60000"/>
                      <a:lumOff val="40000"/>
                    </a:schemeClr>
                  </a:solidFill>
                </a:endParaRPr>
              </a:p>
            </p:txBody>
          </p:sp>
          <p:cxnSp>
            <p:nvCxnSpPr>
              <p:cNvPr id="8" name="直接连接符 7"/>
              <p:cNvCxnSpPr/>
              <p:nvPr/>
            </p:nvCxnSpPr>
            <p:spPr>
              <a:xfrm>
                <a:off x="6588224" y="332656"/>
                <a:ext cx="100811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10" name="直接连接符 9"/>
            <p:cNvCxnSpPr/>
            <p:nvPr/>
          </p:nvCxnSpPr>
          <p:spPr>
            <a:xfrm>
              <a:off x="323528" y="1268760"/>
              <a:ext cx="8820472" cy="0"/>
            </a:xfrm>
            <a:prstGeom prst="line">
              <a:avLst/>
            </a:prstGeom>
            <a:ln>
              <a:gradFill flip="none" rotWithShape="1">
                <a:gsLst>
                  <a:gs pos="0">
                    <a:srgbClr val="FFF200"/>
                  </a:gs>
                  <a:gs pos="45000">
                    <a:srgbClr val="FF7A00"/>
                  </a:gs>
                  <a:gs pos="70000">
                    <a:srgbClr val="FF0300"/>
                  </a:gs>
                  <a:gs pos="100000">
                    <a:srgbClr val="4D0808"/>
                  </a:gs>
                </a:gsLst>
                <a:lin ang="10800000" scaled="1"/>
                <a:tileRect/>
              </a:gradFill>
            </a:ln>
          </p:spPr>
          <p:style>
            <a:lnRef idx="3">
              <a:schemeClr val="accent2"/>
            </a:lnRef>
            <a:fillRef idx="0">
              <a:schemeClr val="accent2"/>
            </a:fillRef>
            <a:effectRef idx="2">
              <a:schemeClr val="accent2"/>
            </a:effectRef>
            <a:fontRef idx="minor">
              <a:schemeClr val="tx1"/>
            </a:fontRef>
          </p:style>
        </p:cxnSp>
        <p:cxnSp>
          <p:nvCxnSpPr>
            <p:cNvPr id="11" name="直接连接符 10"/>
            <p:cNvCxnSpPr/>
            <p:nvPr/>
          </p:nvCxnSpPr>
          <p:spPr>
            <a:xfrm>
              <a:off x="5148064" y="548680"/>
              <a:ext cx="3995936" cy="0"/>
            </a:xfrm>
            <a:prstGeom prst="line">
              <a:avLst/>
            </a:prstGeom>
            <a:ln>
              <a:gradFill flip="none" rotWithShape="1">
                <a:gsLst>
                  <a:gs pos="0">
                    <a:srgbClr val="FFF200"/>
                  </a:gs>
                  <a:gs pos="45000">
                    <a:srgbClr val="FF7A00"/>
                  </a:gs>
                  <a:gs pos="70000">
                    <a:srgbClr val="FF0300"/>
                  </a:gs>
                  <a:gs pos="100000">
                    <a:srgbClr val="4D0808"/>
                  </a:gs>
                </a:gsLst>
                <a:lin ang="0" scaled="1"/>
                <a:tileRect/>
              </a:gradFill>
            </a:ln>
          </p:spPr>
          <p:style>
            <a:lnRef idx="3">
              <a:schemeClr val="accent2"/>
            </a:lnRef>
            <a:fillRef idx="0">
              <a:schemeClr val="accent2"/>
            </a:fillRef>
            <a:effectRef idx="2">
              <a:schemeClr val="accent2"/>
            </a:effectRef>
            <a:fontRef idx="minor">
              <a:schemeClr val="tx1"/>
            </a:fontRef>
          </p:style>
        </p:cxnSp>
        <p:sp>
          <p:nvSpPr>
            <p:cNvPr id="17" name="灯片编号占位符 4"/>
            <p:cNvSpPr txBox="1">
              <a:spLocks/>
            </p:cNvSpPr>
            <p:nvPr/>
          </p:nvSpPr>
          <p:spPr>
            <a:xfrm>
              <a:off x="7010400"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D339703-453D-4507-B371-656EE53F18C4}"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45</a:t>
              </a:fld>
              <a:endParaRPr kumimoji="0" lang="zh-CN" alt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grpSp>
      <p:pic>
        <p:nvPicPr>
          <p:cNvPr id="4098" name="Picture 2" descr="立体问号图片"/>
          <p:cNvPicPr>
            <a:picLocks noChangeAspect="1" noChangeArrowheads="1"/>
          </p:cNvPicPr>
          <p:nvPr/>
        </p:nvPicPr>
        <p:blipFill>
          <a:blip r:embed="rId3" cstate="print"/>
          <a:srcRect/>
          <a:stretch>
            <a:fillRect/>
          </a:stretch>
        </p:blipFill>
        <p:spPr bwMode="auto">
          <a:xfrm>
            <a:off x="4788024" y="3212976"/>
            <a:ext cx="3168352" cy="2592289"/>
          </a:xfrm>
          <a:prstGeom prst="rect">
            <a:avLst/>
          </a:prstGeom>
          <a:noFill/>
        </p:spPr>
      </p:pic>
      <p:sp>
        <p:nvSpPr>
          <p:cNvPr id="15" name="TextBox 14"/>
          <p:cNvSpPr txBox="1"/>
          <p:nvPr/>
        </p:nvSpPr>
        <p:spPr>
          <a:xfrm>
            <a:off x="1835696" y="1916832"/>
            <a:ext cx="5184576" cy="1938992"/>
          </a:xfrm>
          <a:prstGeom prst="rect">
            <a:avLst/>
          </a:prstGeom>
          <a:noFill/>
        </p:spPr>
        <p:txBody>
          <a:bodyPr wrap="square" rtlCol="0">
            <a:spAutoFit/>
          </a:bodyPr>
          <a:lstStyle/>
          <a:p>
            <a:pPr>
              <a:buClr>
                <a:srgbClr val="C00000"/>
              </a:buClr>
              <a:buFont typeface="Wingdings" pitchFamily="2" charset="2"/>
              <a:buChar char="n"/>
            </a:pPr>
            <a:r>
              <a:rPr lang="zh-CN" altLang="en-US" sz="2400" b="1" dirty="0" smtClean="0"/>
              <a:t>本章重点内容</a:t>
            </a:r>
            <a:endParaRPr lang="en-US" altLang="zh-CN" sz="2400" b="1" dirty="0" smtClean="0"/>
          </a:p>
          <a:p>
            <a:pPr>
              <a:buClr>
                <a:srgbClr val="C00000"/>
              </a:buClr>
              <a:buFont typeface="Wingdings" pitchFamily="2" charset="2"/>
              <a:buChar char="n"/>
            </a:pPr>
            <a:endParaRPr lang="en-US" altLang="zh-CN" sz="2400" b="1" dirty="0" smtClean="0"/>
          </a:p>
          <a:p>
            <a:pPr>
              <a:buClr>
                <a:srgbClr val="C00000"/>
              </a:buClr>
              <a:buFont typeface="Wingdings" pitchFamily="2" charset="2"/>
              <a:buChar char="n"/>
            </a:pPr>
            <a:r>
              <a:rPr lang="zh-CN" altLang="en-US" sz="2400" b="1" dirty="0" smtClean="0"/>
              <a:t>本章难点</a:t>
            </a:r>
            <a:endParaRPr lang="en-US" altLang="zh-CN" sz="2400" b="1" dirty="0" smtClean="0"/>
          </a:p>
          <a:p>
            <a:pPr>
              <a:buClr>
                <a:srgbClr val="C00000"/>
              </a:buClr>
              <a:buFont typeface="Wingdings" pitchFamily="2" charset="2"/>
              <a:buChar char="n"/>
            </a:pPr>
            <a:endParaRPr lang="en-US" altLang="zh-CN" sz="2400" b="1" dirty="0" smtClean="0"/>
          </a:p>
          <a:p>
            <a:pPr>
              <a:buClr>
                <a:srgbClr val="C00000"/>
              </a:buClr>
              <a:buFont typeface="Wingdings" pitchFamily="2" charset="2"/>
              <a:buChar char="n"/>
            </a:pPr>
            <a:r>
              <a:rPr lang="zh-CN" altLang="en-US" sz="2400" b="1" dirty="0" smtClean="0"/>
              <a:t>有问题吗？</a:t>
            </a:r>
            <a:endParaRPr lang="zh-CN" altLang="en-US" sz="2400" b="1" dirty="0"/>
          </a:p>
        </p:txBody>
      </p:sp>
    </p:spTree>
  </p:cSld>
  <p:clrMapOvr>
    <a:masterClrMapping/>
  </p:clrMapOvr>
  <p:transition>
    <p:pull/>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4" descr="http://t1.baidu.com/it/u=4224630567,3636551719&amp;fm=21&amp;gp=0.jpg"/>
          <p:cNvPicPr>
            <a:picLocks noChangeAspect="1" noChangeArrowheads="1"/>
          </p:cNvPicPr>
          <p:nvPr/>
        </p:nvPicPr>
        <p:blipFill>
          <a:blip r:embed="rId2" cstate="print"/>
          <a:srcRect/>
          <a:stretch>
            <a:fillRect/>
          </a:stretch>
        </p:blipFill>
        <p:spPr bwMode="auto">
          <a:xfrm>
            <a:off x="0" y="0"/>
            <a:ext cx="1907704" cy="408794"/>
          </a:xfrm>
          <a:prstGeom prst="rect">
            <a:avLst/>
          </a:prstGeom>
          <a:noFill/>
        </p:spPr>
      </p:pic>
      <p:grpSp>
        <p:nvGrpSpPr>
          <p:cNvPr id="2" name="组合 14"/>
          <p:cNvGrpSpPr/>
          <p:nvPr/>
        </p:nvGrpSpPr>
        <p:grpSpPr>
          <a:xfrm>
            <a:off x="4874346" y="0"/>
            <a:ext cx="4269654" cy="430887"/>
            <a:chOff x="4874346" y="0"/>
            <a:chExt cx="4269654" cy="430887"/>
          </a:xfrm>
        </p:grpSpPr>
        <p:sp>
          <p:nvSpPr>
            <p:cNvPr id="7" name="TextBox 6"/>
            <p:cNvSpPr txBox="1"/>
            <p:nvPr/>
          </p:nvSpPr>
          <p:spPr>
            <a:xfrm>
              <a:off x="4874346" y="0"/>
              <a:ext cx="4269654" cy="430887"/>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0" scaled="1"/>
              <a:tileRect/>
            </a:gradFill>
            <a:effectLst>
              <a:innerShdw blurRad="63500" dist="50800" dir="5400000">
                <a:prstClr val="black">
                  <a:alpha val="50000"/>
                </a:prstClr>
              </a:innerShdw>
              <a:softEdge rad="127000"/>
            </a:effectLst>
          </p:spPr>
          <p:style>
            <a:lnRef idx="0">
              <a:scrgbClr r="0" g="0" b="0"/>
            </a:lnRef>
            <a:fillRef idx="1001">
              <a:schemeClr val="lt2"/>
            </a:fillRef>
            <a:effectRef idx="0">
              <a:scrgbClr r="0" g="0" b="0"/>
            </a:effectRef>
            <a:fontRef idx="major"/>
          </p:style>
          <p:txBody>
            <a:bodyPr wrap="square" rtlCol="0">
              <a:spAutoFit/>
            </a:bodyPr>
            <a:lstStyle/>
            <a:p>
              <a:pPr algn="r"/>
              <a:r>
                <a:rPr lang="en-US" altLang="zh-CN" sz="1100" b="1" dirty="0" smtClean="0">
                  <a:solidFill>
                    <a:schemeClr val="tx2">
                      <a:lumMod val="60000"/>
                      <a:lumOff val="40000"/>
                    </a:schemeClr>
                  </a:solidFill>
                </a:rPr>
                <a:t>College of Computer Science and Technology</a:t>
              </a:r>
            </a:p>
            <a:p>
              <a:pPr algn="r"/>
              <a:r>
                <a:rPr lang="zh-CN" altLang="en-US" sz="1100" b="1" dirty="0" smtClean="0">
                  <a:solidFill>
                    <a:schemeClr val="tx2">
                      <a:lumMod val="60000"/>
                      <a:lumOff val="40000"/>
                    </a:schemeClr>
                  </a:solidFill>
                </a:rPr>
                <a:t>                                    计算机科学</a:t>
              </a:r>
              <a:r>
                <a:rPr lang="zh-CN" altLang="en-US" sz="1100" b="1" dirty="0">
                  <a:solidFill>
                    <a:schemeClr val="tx2">
                      <a:lumMod val="60000"/>
                      <a:lumOff val="40000"/>
                    </a:schemeClr>
                  </a:solidFill>
                </a:rPr>
                <a:t>与</a:t>
              </a:r>
              <a:r>
                <a:rPr lang="zh-CN" altLang="en-US" sz="1100" b="1" dirty="0" smtClean="0">
                  <a:solidFill>
                    <a:schemeClr val="tx2">
                      <a:lumMod val="60000"/>
                      <a:lumOff val="40000"/>
                    </a:schemeClr>
                  </a:solidFill>
                </a:rPr>
                <a:t>技术学院</a:t>
              </a:r>
              <a:endParaRPr lang="zh-CN" altLang="en-US" sz="1100" b="1" dirty="0">
                <a:solidFill>
                  <a:schemeClr val="tx2">
                    <a:lumMod val="60000"/>
                    <a:lumOff val="40000"/>
                  </a:schemeClr>
                </a:solidFill>
              </a:endParaRPr>
            </a:p>
          </p:txBody>
        </p:sp>
        <p:cxnSp>
          <p:nvCxnSpPr>
            <p:cNvPr id="8" name="直接连接符 7"/>
            <p:cNvCxnSpPr/>
            <p:nvPr/>
          </p:nvCxnSpPr>
          <p:spPr>
            <a:xfrm>
              <a:off x="6588224" y="332656"/>
              <a:ext cx="100811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10" name="直接连接符 9"/>
          <p:cNvCxnSpPr/>
          <p:nvPr/>
        </p:nvCxnSpPr>
        <p:spPr>
          <a:xfrm>
            <a:off x="323528" y="1268760"/>
            <a:ext cx="8820472" cy="0"/>
          </a:xfrm>
          <a:prstGeom prst="line">
            <a:avLst/>
          </a:prstGeom>
          <a:ln>
            <a:gradFill flip="none" rotWithShape="1">
              <a:gsLst>
                <a:gs pos="0">
                  <a:srgbClr val="FFF200"/>
                </a:gs>
                <a:gs pos="45000">
                  <a:srgbClr val="FF7A00"/>
                </a:gs>
                <a:gs pos="70000">
                  <a:srgbClr val="FF0300"/>
                </a:gs>
                <a:gs pos="100000">
                  <a:srgbClr val="4D0808"/>
                </a:gs>
              </a:gsLst>
              <a:lin ang="10800000" scaled="1"/>
              <a:tileRect/>
            </a:gradFill>
          </a:ln>
        </p:spPr>
        <p:style>
          <a:lnRef idx="3">
            <a:schemeClr val="accent2"/>
          </a:lnRef>
          <a:fillRef idx="0">
            <a:schemeClr val="accent2"/>
          </a:fillRef>
          <a:effectRef idx="2">
            <a:schemeClr val="accent2"/>
          </a:effectRef>
          <a:fontRef idx="minor">
            <a:schemeClr val="tx1"/>
          </a:fontRef>
        </p:style>
      </p:cxnSp>
      <p:cxnSp>
        <p:nvCxnSpPr>
          <p:cNvPr id="11" name="直接连接符 10"/>
          <p:cNvCxnSpPr/>
          <p:nvPr/>
        </p:nvCxnSpPr>
        <p:spPr>
          <a:xfrm>
            <a:off x="5148064" y="548680"/>
            <a:ext cx="3995936" cy="0"/>
          </a:xfrm>
          <a:prstGeom prst="line">
            <a:avLst/>
          </a:prstGeom>
          <a:ln>
            <a:gradFill flip="none" rotWithShape="1">
              <a:gsLst>
                <a:gs pos="0">
                  <a:srgbClr val="FFF200"/>
                </a:gs>
                <a:gs pos="45000">
                  <a:srgbClr val="FF7A00"/>
                </a:gs>
                <a:gs pos="70000">
                  <a:srgbClr val="FF0300"/>
                </a:gs>
                <a:gs pos="100000">
                  <a:srgbClr val="4D0808"/>
                </a:gs>
              </a:gsLst>
              <a:lin ang="0" scaled="1"/>
              <a:tileRect/>
            </a:gradFill>
          </a:ln>
        </p:spPr>
        <p:style>
          <a:lnRef idx="3">
            <a:schemeClr val="accent2"/>
          </a:lnRef>
          <a:fillRef idx="0">
            <a:schemeClr val="accent2"/>
          </a:fillRef>
          <a:effectRef idx="2">
            <a:schemeClr val="accent2"/>
          </a:effectRef>
          <a:fontRef idx="minor">
            <a:schemeClr val="tx1"/>
          </a:fontRef>
        </p:style>
      </p:cxnSp>
      <p:sp>
        <p:nvSpPr>
          <p:cNvPr id="12" name="TextBox 11"/>
          <p:cNvSpPr txBox="1"/>
          <p:nvPr/>
        </p:nvSpPr>
        <p:spPr>
          <a:xfrm>
            <a:off x="1043608" y="404664"/>
            <a:ext cx="7416824" cy="646331"/>
          </a:xfrm>
          <a:prstGeom prst="rect">
            <a:avLst/>
          </a:prstGeom>
          <a:noFill/>
        </p:spPr>
        <p:txBody>
          <a:bodyPr wrap="square" rtlCol="0">
            <a:spAutoFit/>
          </a:bodyPr>
          <a:lstStyle/>
          <a:p>
            <a:pPr algn="ctr"/>
            <a:r>
              <a:rPr lang="zh-CN" altLang="en-US" sz="3600" b="1" dirty="0" smtClean="0">
                <a:solidFill>
                  <a:srgbClr val="C00000"/>
                </a:solidFill>
                <a:latin typeface="隶书" pitchFamily="49" charset="-122"/>
                <a:ea typeface="隶书" pitchFamily="49" charset="-122"/>
              </a:rPr>
              <a:t>传输层</a:t>
            </a:r>
            <a:r>
              <a:rPr lang="en-US" altLang="zh-CN" sz="3600" b="1" dirty="0" smtClean="0">
                <a:solidFill>
                  <a:srgbClr val="C00000"/>
                </a:solidFill>
                <a:latin typeface="隶书" pitchFamily="49" charset="-122"/>
                <a:ea typeface="隶书" pitchFamily="49" charset="-122"/>
              </a:rPr>
              <a:t>(Transport)</a:t>
            </a:r>
            <a:endParaRPr lang="zh-CN" altLang="en-US" sz="3600" b="1" dirty="0" smtClean="0">
              <a:solidFill>
                <a:srgbClr val="C00000"/>
              </a:solidFill>
              <a:latin typeface="隶书" pitchFamily="49" charset="-122"/>
              <a:ea typeface="隶书" pitchFamily="49" charset="-122"/>
            </a:endParaRPr>
          </a:p>
        </p:txBody>
      </p:sp>
      <p:sp>
        <p:nvSpPr>
          <p:cNvPr id="14" name="灯片编号占位符 4"/>
          <p:cNvSpPr>
            <a:spLocks noGrp="1"/>
          </p:cNvSpPr>
          <p:nvPr>
            <p:ph type="sldNum" sz="quarter" idx="12"/>
          </p:nvPr>
        </p:nvSpPr>
        <p:spPr>
          <a:xfrm>
            <a:off x="6876256" y="6492875"/>
            <a:ext cx="2133600" cy="365125"/>
          </a:xfrm>
        </p:spPr>
        <p:txBody>
          <a:bodyPr/>
          <a:lstStyle/>
          <a:p>
            <a:fld id="{DD339703-453D-4507-B371-656EE53F18C4}" type="slidenum">
              <a:rPr lang="zh-CN" altLang="en-US" smtClean="0"/>
              <a:pPr/>
              <a:t>5</a:t>
            </a:fld>
            <a:endParaRPr lang="zh-CN" altLang="en-US" dirty="0"/>
          </a:p>
        </p:txBody>
      </p:sp>
      <p:sp>
        <p:nvSpPr>
          <p:cNvPr id="16"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zh-CN" altLang="en-US" sz="1400" b="1" dirty="0"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sp>
        <p:nvSpPr>
          <p:cNvPr id="17" name="灯片编号占位符 4"/>
          <p:cNvSpPr txBox="1">
            <a:spLocks/>
          </p:cNvSpPr>
          <p:nvPr/>
        </p:nvSpPr>
        <p:spPr>
          <a:xfrm>
            <a:off x="7010400"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D339703-453D-4507-B371-656EE53F18C4}"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zh-CN" alt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pic>
        <p:nvPicPr>
          <p:cNvPr id="15" name="Picture 5"/>
          <p:cNvPicPr>
            <a:picLocks noChangeAspect="1" noChangeArrowheads="1"/>
          </p:cNvPicPr>
          <p:nvPr/>
        </p:nvPicPr>
        <p:blipFill>
          <a:blip r:embed="rId3" cstate="print"/>
          <a:srcRect/>
          <a:stretch>
            <a:fillRect/>
          </a:stretch>
        </p:blipFill>
        <p:spPr bwMode="auto">
          <a:xfrm>
            <a:off x="463550" y="1676400"/>
            <a:ext cx="8528050" cy="4149725"/>
          </a:xfrm>
          <a:prstGeom prst="rect">
            <a:avLst/>
          </a:prstGeom>
          <a:noFill/>
          <a:ln w="9525">
            <a:noFill/>
            <a:miter lim="800000"/>
            <a:headEnd/>
            <a:tailEnd/>
          </a:ln>
        </p:spPr>
      </p:pic>
    </p:spTree>
  </p:cSld>
  <p:clrMapOvr>
    <a:masterClrMapping/>
  </p:clrMapOvr>
  <p:transition>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box(out)">
                                      <p:cBhvr>
                                        <p:cTn id="7" dur="1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907704" y="1988841"/>
            <a:ext cx="4392488" cy="3744416"/>
          </a:xfrm>
        </p:spPr>
        <p:txBody>
          <a:bodyPr>
            <a:normAutofit/>
          </a:bodyPr>
          <a:lstStyle/>
          <a:p>
            <a:pPr>
              <a:lnSpc>
                <a:spcPct val="80000"/>
              </a:lnSpc>
              <a:buClr>
                <a:srgbClr val="C00000"/>
              </a:buClr>
              <a:buBlip>
                <a:blip r:embed="rId2"/>
              </a:buBlip>
            </a:pPr>
            <a:endParaRPr lang="en-US" altLang="zh-CN" sz="2800" b="1" dirty="0" smtClean="0">
              <a:solidFill>
                <a:srgbClr val="000000"/>
              </a:solidFill>
              <a:latin typeface="楷体_GB2312" pitchFamily="49" charset="-122"/>
              <a:ea typeface="楷体_GB2312" pitchFamily="49" charset="-122"/>
            </a:endParaRPr>
          </a:p>
          <a:p>
            <a:pPr>
              <a:lnSpc>
                <a:spcPct val="80000"/>
              </a:lnSpc>
              <a:buClr>
                <a:srgbClr val="C00000"/>
              </a:buClr>
              <a:buBlip>
                <a:blip r:embed="rId2"/>
              </a:buBlip>
            </a:pPr>
            <a:r>
              <a:rPr lang="en-US" altLang="zh-CN" b="1" dirty="0" smtClean="0">
                <a:solidFill>
                  <a:srgbClr val="FF0000"/>
                </a:solidFill>
                <a:ea typeface="楷体_GB2312" pitchFamily="49" charset="-122"/>
              </a:rPr>
              <a:t>6.1  </a:t>
            </a:r>
            <a:r>
              <a:rPr lang="zh-CN" altLang="en-US" b="1" dirty="0" smtClean="0">
                <a:solidFill>
                  <a:srgbClr val="FF0000"/>
                </a:solidFill>
                <a:ea typeface="楷体_GB2312" pitchFamily="49" charset="-122"/>
              </a:rPr>
              <a:t>传输层服务 </a:t>
            </a:r>
            <a:endParaRPr lang="en-US" altLang="zh-CN" b="1" dirty="0" smtClean="0">
              <a:solidFill>
                <a:srgbClr val="FF0000"/>
              </a:solidFill>
              <a:ea typeface="楷体_GB2312" pitchFamily="49" charset="-122"/>
            </a:endParaRPr>
          </a:p>
          <a:p>
            <a:pPr>
              <a:lnSpc>
                <a:spcPct val="80000"/>
              </a:lnSpc>
              <a:buClr>
                <a:srgbClr val="C00000"/>
              </a:buClr>
              <a:buBlip>
                <a:blip r:embed="rId2"/>
              </a:buBlip>
            </a:pPr>
            <a:endParaRPr lang="en-US" altLang="zh-CN" b="1" dirty="0" smtClean="0">
              <a:solidFill>
                <a:srgbClr val="FF0000"/>
              </a:solidFill>
              <a:ea typeface="楷体_GB2312" pitchFamily="49" charset="-122"/>
            </a:endParaRPr>
          </a:p>
          <a:p>
            <a:pPr>
              <a:lnSpc>
                <a:spcPct val="80000"/>
              </a:lnSpc>
              <a:buClr>
                <a:srgbClr val="C00000"/>
              </a:buClr>
              <a:buBlip>
                <a:blip r:embed="rId2"/>
              </a:buBlip>
            </a:pPr>
            <a:r>
              <a:rPr lang="en-US" altLang="zh-CN" b="1" dirty="0" smtClean="0">
                <a:solidFill>
                  <a:srgbClr val="000000"/>
                </a:solidFill>
                <a:ea typeface="楷体_GB2312" pitchFamily="49" charset="-122"/>
              </a:rPr>
              <a:t>6.2  </a:t>
            </a:r>
            <a:r>
              <a:rPr lang="zh-CN" altLang="en-US" b="1" dirty="0" smtClean="0">
                <a:solidFill>
                  <a:srgbClr val="000000"/>
                </a:solidFill>
                <a:ea typeface="楷体_GB2312" pitchFamily="49" charset="-122"/>
              </a:rPr>
              <a:t>传输协议</a:t>
            </a:r>
            <a:endParaRPr lang="en-US" altLang="zh-CN" b="1" dirty="0" smtClean="0">
              <a:solidFill>
                <a:srgbClr val="000000"/>
              </a:solidFill>
              <a:ea typeface="楷体_GB2312" pitchFamily="49" charset="-122"/>
            </a:endParaRPr>
          </a:p>
          <a:p>
            <a:pPr>
              <a:lnSpc>
                <a:spcPct val="80000"/>
              </a:lnSpc>
              <a:buClr>
                <a:srgbClr val="C00000"/>
              </a:buClr>
              <a:buBlip>
                <a:blip r:embed="rId2"/>
              </a:buBlip>
            </a:pPr>
            <a:endParaRPr lang="en-US" altLang="zh-CN" b="1" dirty="0" smtClean="0">
              <a:solidFill>
                <a:srgbClr val="000000"/>
              </a:solidFill>
              <a:ea typeface="楷体_GB2312" pitchFamily="49" charset="-122"/>
            </a:endParaRPr>
          </a:p>
          <a:p>
            <a:pPr>
              <a:lnSpc>
                <a:spcPct val="80000"/>
              </a:lnSpc>
              <a:buClr>
                <a:srgbClr val="C00000"/>
              </a:buClr>
              <a:buBlip>
                <a:blip r:embed="rId2"/>
              </a:buBlip>
            </a:pPr>
            <a:r>
              <a:rPr lang="en-US" altLang="zh-CN" b="1" dirty="0" smtClean="0">
                <a:solidFill>
                  <a:srgbClr val="000000"/>
                </a:solidFill>
                <a:ea typeface="楷体_GB2312" pitchFamily="49" charset="-122"/>
              </a:rPr>
              <a:t>6.3  OSI</a:t>
            </a:r>
            <a:r>
              <a:rPr lang="zh-CN" altLang="en-US" b="1" dirty="0" smtClean="0">
                <a:solidFill>
                  <a:srgbClr val="000000"/>
                </a:solidFill>
                <a:ea typeface="楷体_GB2312" pitchFamily="49" charset="-122"/>
              </a:rPr>
              <a:t>传输协议 </a:t>
            </a:r>
          </a:p>
          <a:p>
            <a:pPr>
              <a:lnSpc>
                <a:spcPct val="80000"/>
              </a:lnSpc>
              <a:buClr>
                <a:srgbClr val="C00000"/>
              </a:buClr>
              <a:buBlip>
                <a:blip r:embed="rId2"/>
              </a:buBlip>
            </a:pPr>
            <a:endParaRPr lang="zh-CN" altLang="en-US" sz="2800" b="1" dirty="0" smtClean="0">
              <a:latin typeface="楷体_GB2312" pitchFamily="49" charset="-122"/>
              <a:ea typeface="楷体_GB2312" pitchFamily="49" charset="-122"/>
            </a:endParaRPr>
          </a:p>
          <a:p>
            <a:pPr marL="342900" lvl="1" indent="-342900">
              <a:lnSpc>
                <a:spcPct val="80000"/>
              </a:lnSpc>
              <a:buClr>
                <a:srgbClr val="C00000"/>
              </a:buClr>
              <a:buBlip>
                <a:blip r:embed="rId3"/>
              </a:buBlip>
            </a:pPr>
            <a:endParaRPr lang="zh-CN" altLang="en-US" sz="2400" b="1" dirty="0" smtClean="0">
              <a:latin typeface="楷体" pitchFamily="49" charset="-122"/>
              <a:ea typeface="楷体" pitchFamily="49" charset="-122"/>
            </a:endParaRPr>
          </a:p>
          <a:p>
            <a:pPr>
              <a:buNone/>
            </a:pPr>
            <a:endParaRPr lang="en-US" altLang="zh-CN" dirty="0" smtClean="0"/>
          </a:p>
          <a:p>
            <a:pPr>
              <a:buNone/>
            </a:pPr>
            <a:endParaRPr lang="zh-CN" altLang="en-US" dirty="0"/>
          </a:p>
        </p:txBody>
      </p:sp>
      <p:pic>
        <p:nvPicPr>
          <p:cNvPr id="6" name="Picture 4" descr="http://t1.baidu.com/it/u=4224630567,3636551719&amp;fm=21&amp;gp=0.jpg"/>
          <p:cNvPicPr>
            <a:picLocks noChangeAspect="1" noChangeArrowheads="1"/>
          </p:cNvPicPr>
          <p:nvPr/>
        </p:nvPicPr>
        <p:blipFill>
          <a:blip r:embed="rId4" cstate="print"/>
          <a:srcRect/>
          <a:stretch>
            <a:fillRect/>
          </a:stretch>
        </p:blipFill>
        <p:spPr bwMode="auto">
          <a:xfrm>
            <a:off x="0" y="0"/>
            <a:ext cx="1907704" cy="408794"/>
          </a:xfrm>
          <a:prstGeom prst="rect">
            <a:avLst/>
          </a:prstGeom>
          <a:noFill/>
        </p:spPr>
      </p:pic>
      <p:grpSp>
        <p:nvGrpSpPr>
          <p:cNvPr id="2" name="组合 14"/>
          <p:cNvGrpSpPr/>
          <p:nvPr/>
        </p:nvGrpSpPr>
        <p:grpSpPr>
          <a:xfrm>
            <a:off x="4874346" y="0"/>
            <a:ext cx="4269654" cy="430887"/>
            <a:chOff x="4874346" y="0"/>
            <a:chExt cx="4269654" cy="430887"/>
          </a:xfrm>
        </p:grpSpPr>
        <p:sp>
          <p:nvSpPr>
            <p:cNvPr id="7" name="TextBox 6"/>
            <p:cNvSpPr txBox="1"/>
            <p:nvPr/>
          </p:nvSpPr>
          <p:spPr>
            <a:xfrm>
              <a:off x="4874346" y="0"/>
              <a:ext cx="4269654" cy="430887"/>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0" scaled="1"/>
              <a:tileRect/>
            </a:gradFill>
            <a:effectLst>
              <a:innerShdw blurRad="63500" dist="50800" dir="5400000">
                <a:prstClr val="black">
                  <a:alpha val="50000"/>
                </a:prstClr>
              </a:innerShdw>
              <a:softEdge rad="127000"/>
            </a:effectLst>
          </p:spPr>
          <p:style>
            <a:lnRef idx="0">
              <a:scrgbClr r="0" g="0" b="0"/>
            </a:lnRef>
            <a:fillRef idx="1001">
              <a:schemeClr val="lt2"/>
            </a:fillRef>
            <a:effectRef idx="0">
              <a:scrgbClr r="0" g="0" b="0"/>
            </a:effectRef>
            <a:fontRef idx="major"/>
          </p:style>
          <p:txBody>
            <a:bodyPr wrap="square" rtlCol="0">
              <a:spAutoFit/>
            </a:bodyPr>
            <a:lstStyle/>
            <a:p>
              <a:pPr algn="r"/>
              <a:r>
                <a:rPr lang="en-US" altLang="zh-CN" sz="1100" b="1" dirty="0" smtClean="0">
                  <a:solidFill>
                    <a:schemeClr val="tx2">
                      <a:lumMod val="60000"/>
                      <a:lumOff val="40000"/>
                    </a:schemeClr>
                  </a:solidFill>
                </a:rPr>
                <a:t>College of Computer Science and Technology</a:t>
              </a:r>
            </a:p>
            <a:p>
              <a:pPr algn="r"/>
              <a:r>
                <a:rPr lang="zh-CN" altLang="en-US" sz="1100" b="1" dirty="0" smtClean="0">
                  <a:solidFill>
                    <a:schemeClr val="tx2">
                      <a:lumMod val="60000"/>
                      <a:lumOff val="40000"/>
                    </a:schemeClr>
                  </a:solidFill>
                </a:rPr>
                <a:t>                                    计算机科学</a:t>
              </a:r>
              <a:r>
                <a:rPr lang="zh-CN" altLang="en-US" sz="1100" b="1" dirty="0">
                  <a:solidFill>
                    <a:schemeClr val="tx2">
                      <a:lumMod val="60000"/>
                      <a:lumOff val="40000"/>
                    </a:schemeClr>
                  </a:solidFill>
                </a:rPr>
                <a:t>与</a:t>
              </a:r>
              <a:r>
                <a:rPr lang="zh-CN" altLang="en-US" sz="1100" b="1" dirty="0" smtClean="0">
                  <a:solidFill>
                    <a:schemeClr val="tx2">
                      <a:lumMod val="60000"/>
                      <a:lumOff val="40000"/>
                    </a:schemeClr>
                  </a:solidFill>
                </a:rPr>
                <a:t>技术学院</a:t>
              </a:r>
              <a:endParaRPr lang="zh-CN" altLang="en-US" sz="1100" b="1" dirty="0">
                <a:solidFill>
                  <a:schemeClr val="tx2">
                    <a:lumMod val="60000"/>
                    <a:lumOff val="40000"/>
                  </a:schemeClr>
                </a:solidFill>
              </a:endParaRPr>
            </a:p>
          </p:txBody>
        </p:sp>
        <p:cxnSp>
          <p:nvCxnSpPr>
            <p:cNvPr id="8" name="直接连接符 7"/>
            <p:cNvCxnSpPr/>
            <p:nvPr/>
          </p:nvCxnSpPr>
          <p:spPr>
            <a:xfrm>
              <a:off x="6588224" y="332656"/>
              <a:ext cx="100811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10" name="直接连接符 9"/>
          <p:cNvCxnSpPr/>
          <p:nvPr/>
        </p:nvCxnSpPr>
        <p:spPr>
          <a:xfrm>
            <a:off x="323528" y="1268760"/>
            <a:ext cx="8820472" cy="0"/>
          </a:xfrm>
          <a:prstGeom prst="line">
            <a:avLst/>
          </a:prstGeom>
          <a:ln>
            <a:gradFill flip="none" rotWithShape="1">
              <a:gsLst>
                <a:gs pos="0">
                  <a:srgbClr val="FFF200"/>
                </a:gs>
                <a:gs pos="45000">
                  <a:srgbClr val="FF7A00"/>
                </a:gs>
                <a:gs pos="70000">
                  <a:srgbClr val="FF0300"/>
                </a:gs>
                <a:gs pos="100000">
                  <a:srgbClr val="4D0808"/>
                </a:gs>
              </a:gsLst>
              <a:lin ang="10800000" scaled="1"/>
              <a:tileRect/>
            </a:gradFill>
          </a:ln>
        </p:spPr>
        <p:style>
          <a:lnRef idx="3">
            <a:schemeClr val="accent2"/>
          </a:lnRef>
          <a:fillRef idx="0">
            <a:schemeClr val="accent2"/>
          </a:fillRef>
          <a:effectRef idx="2">
            <a:schemeClr val="accent2"/>
          </a:effectRef>
          <a:fontRef idx="minor">
            <a:schemeClr val="tx1"/>
          </a:fontRef>
        </p:style>
      </p:cxnSp>
      <p:cxnSp>
        <p:nvCxnSpPr>
          <p:cNvPr id="11" name="直接连接符 10"/>
          <p:cNvCxnSpPr/>
          <p:nvPr/>
        </p:nvCxnSpPr>
        <p:spPr>
          <a:xfrm>
            <a:off x="5148064" y="548680"/>
            <a:ext cx="3995936" cy="0"/>
          </a:xfrm>
          <a:prstGeom prst="line">
            <a:avLst/>
          </a:prstGeom>
          <a:ln>
            <a:gradFill flip="none" rotWithShape="1">
              <a:gsLst>
                <a:gs pos="0">
                  <a:srgbClr val="FFF200"/>
                </a:gs>
                <a:gs pos="45000">
                  <a:srgbClr val="FF7A00"/>
                </a:gs>
                <a:gs pos="70000">
                  <a:srgbClr val="FF0300"/>
                </a:gs>
                <a:gs pos="100000">
                  <a:srgbClr val="4D0808"/>
                </a:gs>
              </a:gsLst>
              <a:lin ang="0" scaled="1"/>
              <a:tileRect/>
            </a:gradFill>
          </a:ln>
        </p:spPr>
        <p:style>
          <a:lnRef idx="3">
            <a:schemeClr val="accent2"/>
          </a:lnRef>
          <a:fillRef idx="0">
            <a:schemeClr val="accent2"/>
          </a:fillRef>
          <a:effectRef idx="2">
            <a:schemeClr val="accent2"/>
          </a:effectRef>
          <a:fontRef idx="minor">
            <a:schemeClr val="tx1"/>
          </a:fontRef>
        </p:style>
      </p:cxnSp>
      <p:sp>
        <p:nvSpPr>
          <p:cNvPr id="12" name="TextBox 11"/>
          <p:cNvSpPr txBox="1"/>
          <p:nvPr/>
        </p:nvSpPr>
        <p:spPr>
          <a:xfrm>
            <a:off x="1475656" y="476672"/>
            <a:ext cx="6048672" cy="646331"/>
          </a:xfrm>
          <a:prstGeom prst="rect">
            <a:avLst/>
          </a:prstGeom>
          <a:noFill/>
        </p:spPr>
        <p:txBody>
          <a:bodyPr wrap="square" rtlCol="0">
            <a:spAutoFit/>
          </a:bodyPr>
          <a:lstStyle/>
          <a:p>
            <a:pPr algn="ctr"/>
            <a:r>
              <a:rPr lang="zh-CN" altLang="en-US" sz="3600" b="1" dirty="0" smtClean="0">
                <a:solidFill>
                  <a:srgbClr val="C00000"/>
                </a:solidFill>
                <a:latin typeface="隶书" pitchFamily="49" charset="-122"/>
                <a:ea typeface="隶书" pitchFamily="49" charset="-122"/>
              </a:rPr>
              <a:t>第</a:t>
            </a:r>
            <a:r>
              <a:rPr lang="zh-CN" altLang="en-US" sz="3600" b="1" dirty="0">
                <a:solidFill>
                  <a:srgbClr val="C00000"/>
                </a:solidFill>
                <a:latin typeface="隶书" pitchFamily="49" charset="-122"/>
                <a:ea typeface="隶书" pitchFamily="49" charset="-122"/>
              </a:rPr>
              <a:t>六</a:t>
            </a:r>
            <a:r>
              <a:rPr lang="zh-CN" altLang="en-US" sz="3600" b="1" dirty="0" smtClean="0">
                <a:solidFill>
                  <a:srgbClr val="C00000"/>
                </a:solidFill>
                <a:latin typeface="隶书" pitchFamily="49" charset="-122"/>
                <a:ea typeface="隶书" pitchFamily="49" charset="-122"/>
              </a:rPr>
              <a:t>章  传输层</a:t>
            </a:r>
            <a:endParaRPr lang="zh-CN" altLang="en-US" sz="3600" b="1" dirty="0">
              <a:solidFill>
                <a:srgbClr val="C00000"/>
              </a:solidFill>
              <a:latin typeface="隶书" pitchFamily="49" charset="-122"/>
              <a:ea typeface="隶书" pitchFamily="49" charset="-122"/>
            </a:endParaRPr>
          </a:p>
        </p:txBody>
      </p:sp>
      <p:sp>
        <p:nvSpPr>
          <p:cNvPr id="14" name="灯片编号占位符 4"/>
          <p:cNvSpPr>
            <a:spLocks noGrp="1"/>
          </p:cNvSpPr>
          <p:nvPr>
            <p:ph type="sldNum" sz="quarter" idx="12"/>
          </p:nvPr>
        </p:nvSpPr>
        <p:spPr>
          <a:xfrm>
            <a:off x="6876256" y="6492875"/>
            <a:ext cx="2133600" cy="365125"/>
          </a:xfrm>
        </p:spPr>
        <p:txBody>
          <a:bodyPr/>
          <a:lstStyle/>
          <a:p>
            <a:fld id="{DD339703-453D-4507-B371-656EE53F18C4}" type="slidenum">
              <a:rPr lang="zh-CN" altLang="en-US" smtClean="0"/>
              <a:pPr/>
              <a:t>6</a:t>
            </a:fld>
            <a:endParaRPr lang="zh-CN" altLang="en-US" dirty="0"/>
          </a:p>
        </p:txBody>
      </p:sp>
      <p:sp>
        <p:nvSpPr>
          <p:cNvPr id="16"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zh-CN" altLang="en-US" sz="1400" b="1" dirty="0"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sp>
        <p:nvSpPr>
          <p:cNvPr id="17" name="灯片编号占位符 4"/>
          <p:cNvSpPr txBox="1">
            <a:spLocks/>
          </p:cNvSpPr>
          <p:nvPr/>
        </p:nvSpPr>
        <p:spPr>
          <a:xfrm>
            <a:off x="7010400"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D339703-453D-4507-B371-656EE53F18C4}" type="slidenum">
              <a:rPr kumimoji="0" lang="zh-CN" altLang="en-US" sz="1200" b="0" i="0" u="none" strike="noStrike" kern="1200" cap="none" spc="0" normalizeH="0" baseline="0" noProof="0" smtClean="0">
                <a:ln>
                  <a:noFill/>
                </a:ln>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zh-CN" altLang="en-US" sz="1200" b="0" i="0" u="none" strike="noStrike" kern="1200" cap="none" spc="0" normalizeH="0" baseline="0" noProof="0" dirty="0">
              <a:ln>
                <a:noFill/>
              </a:ln>
              <a:effectLst/>
              <a:uLnTx/>
              <a:uFillTx/>
              <a:latin typeface="+mn-lt"/>
              <a:ea typeface="+mn-ea"/>
              <a:cs typeface="+mn-cs"/>
            </a:endParaRPr>
          </a:p>
        </p:txBody>
      </p:sp>
    </p:spTree>
  </p:cSld>
  <p:clrMapOvr>
    <a:masterClrMapping/>
  </p:clrMapOvr>
  <p:transition>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animEffect transition="in" filter="blinds(horizontal)">
                                      <p:cBhvr>
                                        <p:cTn id="11" dur="500"/>
                                        <p:tgtEl>
                                          <p:spTgt spid="3">
                                            <p:txEl>
                                              <p:pRg st="3" end="3"/>
                                            </p:txEl>
                                          </p:spTgt>
                                        </p:tgtEl>
                                      </p:cBhvr>
                                    </p:animEffect>
                                  </p:childTnLst>
                                </p:cTn>
                              </p:par>
                            </p:childTnLst>
                          </p:cTn>
                        </p:par>
                        <p:par>
                          <p:cTn id="12" fill="hold">
                            <p:stCondLst>
                              <p:cond delay="1000"/>
                            </p:stCondLst>
                            <p:childTnLst>
                              <p:par>
                                <p:cTn id="13" presetID="3" presetClass="entr" presetSubtype="10" fill="hold" grpId="0" nodeType="after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animEffect transition="in" filter="blinds(horizontal)">
                                      <p:cBhvr>
                                        <p:cTn id="15"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Rot="1" noChangeArrowheads="1"/>
          </p:cNvSpPr>
          <p:nvPr>
            <p:ph type="title"/>
          </p:nvPr>
        </p:nvSpPr>
        <p:spPr>
          <a:xfrm>
            <a:off x="467544" y="332656"/>
            <a:ext cx="8229600" cy="868958"/>
          </a:xfrm>
        </p:spPr>
        <p:txBody>
          <a:bodyPr>
            <a:normAutofit/>
          </a:bodyPr>
          <a:lstStyle/>
          <a:p>
            <a:r>
              <a:rPr lang="en-US" altLang="zh-CN" sz="3600" b="1" dirty="0" smtClean="0">
                <a:solidFill>
                  <a:srgbClr val="C00000"/>
                </a:solidFill>
                <a:latin typeface="隶书" pitchFamily="49" charset="-122"/>
                <a:ea typeface="隶书" pitchFamily="49" charset="-122"/>
                <a:cs typeface="+mn-cs"/>
              </a:rPr>
              <a:t>6.1  </a:t>
            </a:r>
            <a:r>
              <a:rPr lang="zh-CN" altLang="en-US" sz="3600" b="1" dirty="0" smtClean="0">
                <a:solidFill>
                  <a:srgbClr val="C00000"/>
                </a:solidFill>
                <a:latin typeface="隶书" pitchFamily="49" charset="-122"/>
                <a:ea typeface="隶书" pitchFamily="49" charset="-122"/>
                <a:cs typeface="+mn-cs"/>
              </a:rPr>
              <a:t>传输层服务</a:t>
            </a:r>
          </a:p>
        </p:txBody>
      </p:sp>
      <p:sp>
        <p:nvSpPr>
          <p:cNvPr id="5123" name="Rectangle 3"/>
          <p:cNvSpPr>
            <a:spLocks noGrp="1" noRot="1" noChangeArrowheads="1"/>
          </p:cNvSpPr>
          <p:nvPr>
            <p:ph type="body" idx="1"/>
          </p:nvPr>
        </p:nvSpPr>
        <p:spPr>
          <a:xfrm>
            <a:off x="323850" y="1700213"/>
            <a:ext cx="8496300" cy="3889375"/>
          </a:xfrm>
        </p:spPr>
        <p:txBody>
          <a:bodyPr/>
          <a:lstStyle/>
          <a:p>
            <a:pPr eaLnBrk="1" hangingPunct="1">
              <a:buClr>
                <a:srgbClr val="C00000"/>
              </a:buClr>
              <a:buFont typeface="Wingdings" pitchFamily="2" charset="2"/>
              <a:buChar char="n"/>
            </a:pPr>
            <a:r>
              <a:rPr lang="zh-CN" altLang="en-US" sz="2800" b="1" dirty="0" smtClean="0">
                <a:solidFill>
                  <a:srgbClr val="000000"/>
                </a:solidFill>
                <a:latin typeface="宋体" pitchFamily="2" charset="-122"/>
              </a:rPr>
              <a:t>在</a:t>
            </a:r>
            <a:r>
              <a:rPr lang="en-US" altLang="zh-CN" sz="2800" b="1" dirty="0" smtClean="0">
                <a:solidFill>
                  <a:srgbClr val="000000"/>
                </a:solidFill>
                <a:latin typeface="宋体" pitchFamily="2" charset="-122"/>
              </a:rPr>
              <a:t>OSI </a:t>
            </a:r>
            <a:r>
              <a:rPr lang="zh-CN" altLang="en-US" sz="2800" b="1" dirty="0" smtClean="0">
                <a:solidFill>
                  <a:srgbClr val="000000"/>
                </a:solidFill>
                <a:latin typeface="宋体" pitchFamily="2" charset="-122"/>
              </a:rPr>
              <a:t>参考模型中，传输层位于通信子网和资源子网之间，是整个协议层次中最核心的一层。</a:t>
            </a:r>
            <a:endParaRPr lang="en-US" altLang="zh-CN" sz="2800" b="1" dirty="0" smtClean="0">
              <a:solidFill>
                <a:srgbClr val="000000"/>
              </a:solidFill>
              <a:latin typeface="宋体" pitchFamily="2" charset="-122"/>
            </a:endParaRPr>
          </a:p>
          <a:p>
            <a:pPr eaLnBrk="1" hangingPunct="1">
              <a:buClr>
                <a:srgbClr val="C00000"/>
              </a:buClr>
              <a:buFont typeface="Wingdings" pitchFamily="2" charset="2"/>
              <a:buChar char="n"/>
            </a:pPr>
            <a:endParaRPr lang="zh-CN" altLang="en-US" sz="2800" b="1" dirty="0" smtClean="0">
              <a:solidFill>
                <a:srgbClr val="000000"/>
              </a:solidFill>
              <a:latin typeface="宋体" pitchFamily="2" charset="-122"/>
            </a:endParaRPr>
          </a:p>
          <a:p>
            <a:pPr eaLnBrk="1" hangingPunct="1">
              <a:buClr>
                <a:srgbClr val="C00000"/>
              </a:buClr>
              <a:buFont typeface="Wingdings" pitchFamily="2" charset="2"/>
              <a:buChar char="n"/>
            </a:pPr>
            <a:r>
              <a:rPr lang="zh-CN" altLang="en-US" sz="2800" b="1" dirty="0" smtClean="0">
                <a:solidFill>
                  <a:srgbClr val="000000"/>
                </a:solidFill>
              </a:rPr>
              <a:t>传输层为源主机上的进程和目的主机上的进程之间提供可靠的透明数据传送，使高层用户在相互通信时不必关心通信子网实现的细节。</a:t>
            </a:r>
          </a:p>
        </p:txBody>
      </p:sp>
      <p:pic>
        <p:nvPicPr>
          <p:cNvPr id="11" name="Picture 4" descr="http://t1.baidu.com/it/u=4224630567,3636551719&amp;fm=21&amp;gp=0.jpg"/>
          <p:cNvPicPr>
            <a:picLocks noChangeAspect="1" noChangeArrowheads="1"/>
          </p:cNvPicPr>
          <p:nvPr/>
        </p:nvPicPr>
        <p:blipFill>
          <a:blip r:embed="rId2" cstate="print"/>
          <a:srcRect/>
          <a:stretch>
            <a:fillRect/>
          </a:stretch>
        </p:blipFill>
        <p:spPr bwMode="auto">
          <a:xfrm>
            <a:off x="0" y="0"/>
            <a:ext cx="1907704" cy="408794"/>
          </a:xfrm>
          <a:prstGeom prst="rect">
            <a:avLst/>
          </a:prstGeom>
          <a:noFill/>
        </p:spPr>
      </p:pic>
      <p:grpSp>
        <p:nvGrpSpPr>
          <p:cNvPr id="12" name="组合 14"/>
          <p:cNvGrpSpPr/>
          <p:nvPr/>
        </p:nvGrpSpPr>
        <p:grpSpPr>
          <a:xfrm>
            <a:off x="4874346" y="0"/>
            <a:ext cx="4269654" cy="430887"/>
            <a:chOff x="4874346" y="0"/>
            <a:chExt cx="4269654" cy="430887"/>
          </a:xfrm>
        </p:grpSpPr>
        <p:sp>
          <p:nvSpPr>
            <p:cNvPr id="13" name="TextBox 12"/>
            <p:cNvSpPr txBox="1"/>
            <p:nvPr/>
          </p:nvSpPr>
          <p:spPr>
            <a:xfrm>
              <a:off x="4874346" y="0"/>
              <a:ext cx="4269654" cy="430887"/>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0" scaled="1"/>
              <a:tileRect/>
            </a:gradFill>
            <a:effectLst>
              <a:innerShdw blurRad="63500" dist="50800" dir="5400000">
                <a:prstClr val="black">
                  <a:alpha val="50000"/>
                </a:prstClr>
              </a:innerShdw>
              <a:softEdge rad="127000"/>
            </a:effectLst>
          </p:spPr>
          <p:style>
            <a:lnRef idx="0">
              <a:scrgbClr r="0" g="0" b="0"/>
            </a:lnRef>
            <a:fillRef idx="1001">
              <a:schemeClr val="lt2"/>
            </a:fillRef>
            <a:effectRef idx="0">
              <a:scrgbClr r="0" g="0" b="0"/>
            </a:effectRef>
            <a:fontRef idx="major"/>
          </p:style>
          <p:txBody>
            <a:bodyPr wrap="square" rtlCol="0">
              <a:spAutoFit/>
            </a:bodyPr>
            <a:lstStyle/>
            <a:p>
              <a:pPr algn="r"/>
              <a:r>
                <a:rPr lang="en-US" altLang="zh-CN" sz="1100" b="1" dirty="0" smtClean="0">
                  <a:solidFill>
                    <a:schemeClr val="tx2">
                      <a:lumMod val="60000"/>
                      <a:lumOff val="40000"/>
                    </a:schemeClr>
                  </a:solidFill>
                </a:rPr>
                <a:t>College of Computer Science and Technology</a:t>
              </a:r>
            </a:p>
            <a:p>
              <a:pPr algn="r"/>
              <a:r>
                <a:rPr lang="zh-CN" altLang="en-US" sz="1100" b="1" dirty="0" smtClean="0">
                  <a:solidFill>
                    <a:schemeClr val="tx2">
                      <a:lumMod val="60000"/>
                      <a:lumOff val="40000"/>
                    </a:schemeClr>
                  </a:solidFill>
                </a:rPr>
                <a:t>                                    计算机科学</a:t>
              </a:r>
              <a:r>
                <a:rPr lang="zh-CN" altLang="en-US" sz="1100" b="1" dirty="0">
                  <a:solidFill>
                    <a:schemeClr val="tx2">
                      <a:lumMod val="60000"/>
                      <a:lumOff val="40000"/>
                    </a:schemeClr>
                  </a:solidFill>
                </a:rPr>
                <a:t>与</a:t>
              </a:r>
              <a:r>
                <a:rPr lang="zh-CN" altLang="en-US" sz="1100" b="1" dirty="0" smtClean="0">
                  <a:solidFill>
                    <a:schemeClr val="tx2">
                      <a:lumMod val="60000"/>
                      <a:lumOff val="40000"/>
                    </a:schemeClr>
                  </a:solidFill>
                </a:rPr>
                <a:t>技术学院</a:t>
              </a:r>
              <a:endParaRPr lang="zh-CN" altLang="en-US" sz="1100" b="1" dirty="0">
                <a:solidFill>
                  <a:schemeClr val="tx2">
                    <a:lumMod val="60000"/>
                    <a:lumOff val="40000"/>
                  </a:schemeClr>
                </a:solidFill>
              </a:endParaRPr>
            </a:p>
          </p:txBody>
        </p:sp>
        <p:cxnSp>
          <p:nvCxnSpPr>
            <p:cNvPr id="14" name="直接连接符 7"/>
            <p:cNvCxnSpPr/>
            <p:nvPr/>
          </p:nvCxnSpPr>
          <p:spPr>
            <a:xfrm>
              <a:off x="6588224" y="332656"/>
              <a:ext cx="100811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15" name="直接连接符 9"/>
          <p:cNvCxnSpPr/>
          <p:nvPr/>
        </p:nvCxnSpPr>
        <p:spPr>
          <a:xfrm>
            <a:off x="323528" y="1268760"/>
            <a:ext cx="8820472" cy="0"/>
          </a:xfrm>
          <a:prstGeom prst="line">
            <a:avLst/>
          </a:prstGeom>
          <a:ln>
            <a:gradFill flip="none" rotWithShape="1">
              <a:gsLst>
                <a:gs pos="0">
                  <a:srgbClr val="FFF200"/>
                </a:gs>
                <a:gs pos="45000">
                  <a:srgbClr val="FF7A00"/>
                </a:gs>
                <a:gs pos="70000">
                  <a:srgbClr val="FF0300"/>
                </a:gs>
                <a:gs pos="100000">
                  <a:srgbClr val="4D0808"/>
                </a:gs>
              </a:gsLst>
              <a:lin ang="10800000" scaled="1"/>
              <a:tileRect/>
            </a:gradFill>
          </a:ln>
        </p:spPr>
        <p:style>
          <a:lnRef idx="3">
            <a:schemeClr val="accent2"/>
          </a:lnRef>
          <a:fillRef idx="0">
            <a:schemeClr val="accent2"/>
          </a:fillRef>
          <a:effectRef idx="2">
            <a:schemeClr val="accent2"/>
          </a:effectRef>
          <a:fontRef idx="minor">
            <a:schemeClr val="tx1"/>
          </a:fontRef>
        </p:style>
      </p:cxnSp>
      <p:cxnSp>
        <p:nvCxnSpPr>
          <p:cNvPr id="16" name="直接连接符 10"/>
          <p:cNvCxnSpPr/>
          <p:nvPr/>
        </p:nvCxnSpPr>
        <p:spPr>
          <a:xfrm>
            <a:off x="5148064" y="548680"/>
            <a:ext cx="3995936" cy="0"/>
          </a:xfrm>
          <a:prstGeom prst="line">
            <a:avLst/>
          </a:prstGeom>
          <a:ln>
            <a:gradFill flip="none" rotWithShape="1">
              <a:gsLst>
                <a:gs pos="0">
                  <a:srgbClr val="FFF200"/>
                </a:gs>
                <a:gs pos="45000">
                  <a:srgbClr val="FF7A00"/>
                </a:gs>
                <a:gs pos="70000">
                  <a:srgbClr val="FF0300"/>
                </a:gs>
                <a:gs pos="100000">
                  <a:srgbClr val="4D0808"/>
                </a:gs>
              </a:gsLst>
              <a:lin ang="0" scaled="1"/>
              <a:tileRect/>
            </a:gradFill>
          </a:ln>
        </p:spPr>
        <p:style>
          <a:lnRef idx="3">
            <a:schemeClr val="accent2"/>
          </a:lnRef>
          <a:fillRef idx="0">
            <a:schemeClr val="accent2"/>
          </a:fillRef>
          <a:effectRef idx="2">
            <a:schemeClr val="accent2"/>
          </a:effectRef>
          <a:fontRef idx="minor">
            <a:schemeClr val="tx1"/>
          </a:fontRef>
        </p:style>
      </p:cxnSp>
      <p:sp>
        <p:nvSpPr>
          <p:cNvPr id="17"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zh-CN" altLang="en-US" sz="1400" b="1" dirty="0"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sp>
        <p:nvSpPr>
          <p:cNvPr id="18" name="灯片编号占位符 4"/>
          <p:cNvSpPr txBox="1">
            <a:spLocks/>
          </p:cNvSpPr>
          <p:nvPr/>
        </p:nvSpPr>
        <p:spPr>
          <a:xfrm>
            <a:off x="6804248"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D339703-453D-4507-B371-656EE53F18C4}" type="slidenum">
              <a:rPr kumimoji="0" lang="zh-CN" altLang="en-US" sz="1200" b="0" i="0" u="none" strike="noStrike" kern="1200" cap="none" spc="0" normalizeH="0" baseline="0" noProof="0" smtClean="0">
                <a:ln>
                  <a:noFill/>
                </a:ln>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zh-CN" altLang="en-US" sz="1200" b="0" i="0" u="none" strike="noStrike" kern="1200" cap="none" spc="0" normalizeH="0" baseline="0" noProof="0" dirty="0">
              <a:ln>
                <a:noFill/>
              </a:ln>
              <a:effectLst/>
              <a:uLnTx/>
              <a:uFillTx/>
              <a:latin typeface="+mn-lt"/>
              <a:ea typeface="+mn-ea"/>
              <a:cs typeface="+mn-cs"/>
            </a:endParaRPr>
          </a:p>
        </p:txBody>
      </p:sp>
    </p:spTree>
  </p:cSld>
  <p:clrMapOvr>
    <a:masterClrMapping/>
  </p:clrMapOvr>
  <p:transition>
    <p:pull/>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Rot="1" noChangeArrowheads="1"/>
          </p:cNvSpPr>
          <p:nvPr>
            <p:ph type="title"/>
          </p:nvPr>
        </p:nvSpPr>
        <p:spPr>
          <a:xfrm>
            <a:off x="395536" y="404664"/>
            <a:ext cx="8229600" cy="796950"/>
          </a:xfrm>
        </p:spPr>
        <p:txBody>
          <a:bodyPr>
            <a:normAutofit/>
          </a:bodyPr>
          <a:lstStyle/>
          <a:p>
            <a:r>
              <a:rPr lang="en-US" altLang="zh-CN" sz="3600" b="1" dirty="0" smtClean="0">
                <a:solidFill>
                  <a:srgbClr val="C00000"/>
                </a:solidFill>
                <a:latin typeface="隶书" pitchFamily="49" charset="-122"/>
                <a:ea typeface="隶书" pitchFamily="49" charset="-122"/>
                <a:cs typeface="+mn-cs"/>
              </a:rPr>
              <a:t>6.1.1  </a:t>
            </a:r>
            <a:r>
              <a:rPr lang="zh-CN" altLang="en-US" sz="3600" b="1" dirty="0" smtClean="0">
                <a:solidFill>
                  <a:srgbClr val="C00000"/>
                </a:solidFill>
                <a:latin typeface="隶书" pitchFamily="49" charset="-122"/>
                <a:ea typeface="隶书" pitchFamily="49" charset="-122"/>
                <a:cs typeface="+mn-cs"/>
              </a:rPr>
              <a:t>传输层功能与服务概述</a:t>
            </a:r>
          </a:p>
        </p:txBody>
      </p:sp>
      <p:pic>
        <p:nvPicPr>
          <p:cNvPr id="6147" name="Picture 4"/>
          <p:cNvPicPr>
            <a:picLocks noGrp="1" noChangeAspect="1" noChangeArrowheads="1"/>
          </p:cNvPicPr>
          <p:nvPr>
            <p:ph type="body" idx="1"/>
          </p:nvPr>
        </p:nvPicPr>
        <p:blipFill>
          <a:blip r:embed="rId2" cstate="print"/>
          <a:srcRect/>
          <a:stretch>
            <a:fillRect/>
          </a:stretch>
        </p:blipFill>
        <p:spPr>
          <a:xfrm>
            <a:off x="1258888" y="1844675"/>
            <a:ext cx="7199312" cy="4464050"/>
          </a:xfrm>
          <a:noFill/>
        </p:spPr>
      </p:pic>
      <p:pic>
        <p:nvPicPr>
          <p:cNvPr id="4" name="Picture 4" descr="http://t1.baidu.com/it/u=4224630567,3636551719&amp;fm=21&amp;gp=0.jpg"/>
          <p:cNvPicPr>
            <a:picLocks noChangeAspect="1" noChangeArrowheads="1"/>
          </p:cNvPicPr>
          <p:nvPr/>
        </p:nvPicPr>
        <p:blipFill>
          <a:blip r:embed="rId3" cstate="print"/>
          <a:srcRect/>
          <a:stretch>
            <a:fillRect/>
          </a:stretch>
        </p:blipFill>
        <p:spPr bwMode="auto">
          <a:xfrm>
            <a:off x="0" y="0"/>
            <a:ext cx="1907704" cy="408794"/>
          </a:xfrm>
          <a:prstGeom prst="rect">
            <a:avLst/>
          </a:prstGeom>
          <a:noFill/>
        </p:spPr>
      </p:pic>
      <p:grpSp>
        <p:nvGrpSpPr>
          <p:cNvPr id="5" name="组合 14"/>
          <p:cNvGrpSpPr/>
          <p:nvPr/>
        </p:nvGrpSpPr>
        <p:grpSpPr>
          <a:xfrm>
            <a:off x="4874346" y="0"/>
            <a:ext cx="4269654" cy="430887"/>
            <a:chOff x="4874346" y="0"/>
            <a:chExt cx="4269654" cy="430887"/>
          </a:xfrm>
        </p:grpSpPr>
        <p:sp>
          <p:nvSpPr>
            <p:cNvPr id="6" name="TextBox 5"/>
            <p:cNvSpPr txBox="1"/>
            <p:nvPr/>
          </p:nvSpPr>
          <p:spPr>
            <a:xfrm>
              <a:off x="4874346" y="0"/>
              <a:ext cx="4269654" cy="430887"/>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0" scaled="1"/>
              <a:tileRect/>
            </a:gradFill>
            <a:effectLst>
              <a:innerShdw blurRad="63500" dist="50800" dir="5400000">
                <a:prstClr val="black">
                  <a:alpha val="50000"/>
                </a:prstClr>
              </a:innerShdw>
              <a:softEdge rad="127000"/>
            </a:effectLst>
          </p:spPr>
          <p:style>
            <a:lnRef idx="0">
              <a:scrgbClr r="0" g="0" b="0"/>
            </a:lnRef>
            <a:fillRef idx="1001">
              <a:schemeClr val="lt2"/>
            </a:fillRef>
            <a:effectRef idx="0">
              <a:scrgbClr r="0" g="0" b="0"/>
            </a:effectRef>
            <a:fontRef idx="major"/>
          </p:style>
          <p:txBody>
            <a:bodyPr wrap="square" rtlCol="0">
              <a:spAutoFit/>
            </a:bodyPr>
            <a:lstStyle/>
            <a:p>
              <a:pPr algn="r"/>
              <a:r>
                <a:rPr lang="en-US" altLang="zh-CN" sz="1100" b="1" dirty="0" smtClean="0">
                  <a:solidFill>
                    <a:schemeClr val="tx2">
                      <a:lumMod val="60000"/>
                      <a:lumOff val="40000"/>
                    </a:schemeClr>
                  </a:solidFill>
                </a:rPr>
                <a:t>College of Computer Science and Technology</a:t>
              </a:r>
            </a:p>
            <a:p>
              <a:pPr algn="r"/>
              <a:r>
                <a:rPr lang="zh-CN" altLang="en-US" sz="1100" b="1" dirty="0" smtClean="0">
                  <a:solidFill>
                    <a:schemeClr val="tx2">
                      <a:lumMod val="60000"/>
                      <a:lumOff val="40000"/>
                    </a:schemeClr>
                  </a:solidFill>
                </a:rPr>
                <a:t>                                    计算机科学</a:t>
              </a:r>
              <a:r>
                <a:rPr lang="zh-CN" altLang="en-US" sz="1100" b="1" dirty="0">
                  <a:solidFill>
                    <a:schemeClr val="tx2">
                      <a:lumMod val="60000"/>
                      <a:lumOff val="40000"/>
                    </a:schemeClr>
                  </a:solidFill>
                </a:rPr>
                <a:t>与</a:t>
              </a:r>
              <a:r>
                <a:rPr lang="zh-CN" altLang="en-US" sz="1100" b="1" dirty="0" smtClean="0">
                  <a:solidFill>
                    <a:schemeClr val="tx2">
                      <a:lumMod val="60000"/>
                      <a:lumOff val="40000"/>
                    </a:schemeClr>
                  </a:solidFill>
                </a:rPr>
                <a:t>技术学院</a:t>
              </a:r>
              <a:endParaRPr lang="zh-CN" altLang="en-US" sz="1100" b="1" dirty="0">
                <a:solidFill>
                  <a:schemeClr val="tx2">
                    <a:lumMod val="60000"/>
                    <a:lumOff val="40000"/>
                  </a:schemeClr>
                </a:solidFill>
              </a:endParaRPr>
            </a:p>
          </p:txBody>
        </p:sp>
        <p:cxnSp>
          <p:nvCxnSpPr>
            <p:cNvPr id="7" name="直接连接符 7"/>
            <p:cNvCxnSpPr/>
            <p:nvPr/>
          </p:nvCxnSpPr>
          <p:spPr>
            <a:xfrm>
              <a:off x="6588224" y="332656"/>
              <a:ext cx="100811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8" name="直接连接符 9"/>
          <p:cNvCxnSpPr/>
          <p:nvPr/>
        </p:nvCxnSpPr>
        <p:spPr>
          <a:xfrm>
            <a:off x="323528" y="1268760"/>
            <a:ext cx="8820472" cy="0"/>
          </a:xfrm>
          <a:prstGeom prst="line">
            <a:avLst/>
          </a:prstGeom>
          <a:ln>
            <a:gradFill flip="none" rotWithShape="1">
              <a:gsLst>
                <a:gs pos="0">
                  <a:srgbClr val="FFF200"/>
                </a:gs>
                <a:gs pos="45000">
                  <a:srgbClr val="FF7A00"/>
                </a:gs>
                <a:gs pos="70000">
                  <a:srgbClr val="FF0300"/>
                </a:gs>
                <a:gs pos="100000">
                  <a:srgbClr val="4D0808"/>
                </a:gs>
              </a:gsLst>
              <a:lin ang="10800000" scaled="1"/>
              <a:tileRect/>
            </a:gradFill>
          </a:ln>
        </p:spPr>
        <p:style>
          <a:lnRef idx="3">
            <a:schemeClr val="accent2"/>
          </a:lnRef>
          <a:fillRef idx="0">
            <a:schemeClr val="accent2"/>
          </a:fillRef>
          <a:effectRef idx="2">
            <a:schemeClr val="accent2"/>
          </a:effectRef>
          <a:fontRef idx="minor">
            <a:schemeClr val="tx1"/>
          </a:fontRef>
        </p:style>
      </p:cxnSp>
      <p:cxnSp>
        <p:nvCxnSpPr>
          <p:cNvPr id="9" name="直接连接符 10"/>
          <p:cNvCxnSpPr/>
          <p:nvPr/>
        </p:nvCxnSpPr>
        <p:spPr>
          <a:xfrm>
            <a:off x="5148064" y="548680"/>
            <a:ext cx="3995936" cy="0"/>
          </a:xfrm>
          <a:prstGeom prst="line">
            <a:avLst/>
          </a:prstGeom>
          <a:ln>
            <a:gradFill flip="none" rotWithShape="1">
              <a:gsLst>
                <a:gs pos="0">
                  <a:srgbClr val="FFF200"/>
                </a:gs>
                <a:gs pos="45000">
                  <a:srgbClr val="FF7A00"/>
                </a:gs>
                <a:gs pos="70000">
                  <a:srgbClr val="FF0300"/>
                </a:gs>
                <a:gs pos="100000">
                  <a:srgbClr val="4D0808"/>
                </a:gs>
              </a:gsLst>
              <a:lin ang="0" scaled="1"/>
              <a:tileRect/>
            </a:gradFill>
          </a:ln>
        </p:spPr>
        <p:style>
          <a:lnRef idx="3">
            <a:schemeClr val="accent2"/>
          </a:lnRef>
          <a:fillRef idx="0">
            <a:schemeClr val="accent2"/>
          </a:fillRef>
          <a:effectRef idx="2">
            <a:schemeClr val="accent2"/>
          </a:effectRef>
          <a:fontRef idx="minor">
            <a:schemeClr val="tx1"/>
          </a:fontRef>
        </p:style>
      </p:cxnSp>
      <p:sp>
        <p:nvSpPr>
          <p:cNvPr id="10"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zh-CN" altLang="en-US" sz="1400" b="1" dirty="0"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sp>
        <p:nvSpPr>
          <p:cNvPr id="11" name="灯片编号占位符 4"/>
          <p:cNvSpPr txBox="1">
            <a:spLocks/>
          </p:cNvSpPr>
          <p:nvPr/>
        </p:nvSpPr>
        <p:spPr>
          <a:xfrm>
            <a:off x="6804248"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D339703-453D-4507-B371-656EE53F18C4}" type="slidenum">
              <a:rPr kumimoji="0" lang="zh-CN" altLang="en-US" sz="1200" b="0" i="0" u="none" strike="noStrike" kern="1200" cap="none" spc="0" normalizeH="0" baseline="0" noProof="0" smtClean="0">
                <a:ln>
                  <a:noFill/>
                </a:ln>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zh-CN" altLang="en-US" sz="1200" b="0" i="0" u="none" strike="noStrike" kern="1200" cap="none" spc="0" normalizeH="0" baseline="0" noProof="0" dirty="0">
              <a:ln>
                <a:noFill/>
              </a:ln>
              <a:effectLst/>
              <a:uLnTx/>
              <a:uFillTx/>
              <a:latin typeface="+mn-lt"/>
              <a:ea typeface="+mn-ea"/>
              <a:cs typeface="+mn-cs"/>
            </a:endParaRPr>
          </a:p>
        </p:txBody>
      </p:sp>
    </p:spTree>
  </p:cSld>
  <p:clrMapOvr>
    <a:masterClrMapping/>
  </p:clrMapOvr>
  <p:transition>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nodeType="withEffect">
                                  <p:stCondLst>
                                    <p:cond delay="0"/>
                                  </p:stCondLst>
                                  <p:childTnLst>
                                    <p:set>
                                      <p:cBhvr>
                                        <p:cTn id="6" dur="1" fill="hold">
                                          <p:stCondLst>
                                            <p:cond delay="0"/>
                                          </p:stCondLst>
                                        </p:cTn>
                                        <p:tgtEl>
                                          <p:spTgt spid="6147"/>
                                        </p:tgtEl>
                                        <p:attrNameLst>
                                          <p:attrName>style.visibility</p:attrName>
                                        </p:attrNameLst>
                                      </p:cBhvr>
                                      <p:to>
                                        <p:strVal val="visible"/>
                                      </p:to>
                                    </p:set>
                                    <p:animEffect transition="in" filter="box(in)">
                                      <p:cBhvr>
                                        <p:cTn id="7" dur="500"/>
                                        <p:tgtEl>
                                          <p:spTgt spid="61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3"/>
          <p:cNvSpPr>
            <a:spLocks noGrp="1" noRot="1" noChangeArrowheads="1"/>
          </p:cNvSpPr>
          <p:nvPr>
            <p:ph type="body" idx="1"/>
          </p:nvPr>
        </p:nvSpPr>
        <p:spPr>
          <a:xfrm>
            <a:off x="1403648" y="1700808"/>
            <a:ext cx="5842992" cy="4525963"/>
          </a:xfrm>
        </p:spPr>
        <p:txBody>
          <a:bodyPr/>
          <a:lstStyle/>
          <a:p>
            <a:pPr eaLnBrk="1" hangingPunct="1">
              <a:buNone/>
            </a:pPr>
            <a:r>
              <a:rPr lang="zh-CN" altLang="en-US" b="1" dirty="0" smtClean="0">
                <a:solidFill>
                  <a:srgbClr val="C00000"/>
                </a:solidFill>
              </a:rPr>
              <a:t>具体功能包括：</a:t>
            </a:r>
          </a:p>
          <a:p>
            <a:pPr marL="914400" lvl="1" indent="-514350">
              <a:buClr>
                <a:srgbClr val="C00000"/>
              </a:buClr>
              <a:buFont typeface="+mj-ea"/>
              <a:buAutoNum type="circleNumDbPlain"/>
            </a:pPr>
            <a:endParaRPr lang="en-US" altLang="zh-CN" b="1" dirty="0" smtClean="0">
              <a:solidFill>
                <a:srgbClr val="000000"/>
              </a:solidFill>
            </a:endParaRPr>
          </a:p>
          <a:p>
            <a:pPr marL="914400" lvl="1" indent="-514350">
              <a:buClr>
                <a:srgbClr val="C00000"/>
              </a:buClr>
              <a:buFont typeface="+mj-ea"/>
              <a:buAutoNum type="circleNumDbPlain"/>
            </a:pPr>
            <a:r>
              <a:rPr lang="zh-CN" altLang="en-US" b="1" dirty="0" smtClean="0">
                <a:solidFill>
                  <a:srgbClr val="000000"/>
                </a:solidFill>
              </a:rPr>
              <a:t>端到端的报文传递</a:t>
            </a:r>
          </a:p>
          <a:p>
            <a:pPr marL="914400" lvl="1" indent="-514350">
              <a:buClr>
                <a:srgbClr val="C00000"/>
              </a:buClr>
              <a:buFont typeface="+mj-ea"/>
              <a:buAutoNum type="circleNumDbPlain"/>
            </a:pPr>
            <a:r>
              <a:rPr lang="zh-CN" altLang="en-US" b="1" dirty="0" smtClean="0">
                <a:solidFill>
                  <a:srgbClr val="000000"/>
                </a:solidFill>
              </a:rPr>
              <a:t>服务点的寻址</a:t>
            </a:r>
          </a:p>
          <a:p>
            <a:pPr marL="914400" lvl="1" indent="-514350">
              <a:buClr>
                <a:srgbClr val="C00000"/>
              </a:buClr>
              <a:buFont typeface="+mj-ea"/>
              <a:buAutoNum type="circleNumDbPlain"/>
            </a:pPr>
            <a:r>
              <a:rPr lang="zh-CN" altLang="en-US" b="1" dirty="0" smtClean="0">
                <a:solidFill>
                  <a:srgbClr val="000000"/>
                </a:solidFill>
              </a:rPr>
              <a:t>拆分和组装</a:t>
            </a:r>
          </a:p>
          <a:p>
            <a:pPr marL="914400" lvl="1" indent="-514350">
              <a:buClr>
                <a:srgbClr val="C00000"/>
              </a:buClr>
              <a:buFont typeface="+mj-ea"/>
              <a:buAutoNum type="circleNumDbPlain"/>
            </a:pPr>
            <a:r>
              <a:rPr lang="zh-CN" altLang="en-US" b="1" dirty="0" smtClean="0">
                <a:solidFill>
                  <a:srgbClr val="000000"/>
                </a:solidFill>
              </a:rPr>
              <a:t>连接控制       </a:t>
            </a:r>
          </a:p>
          <a:p>
            <a:pPr eaLnBrk="1" hangingPunct="1"/>
            <a:endParaRPr lang="en-US" altLang="zh-CN" b="1" dirty="0" smtClean="0"/>
          </a:p>
        </p:txBody>
      </p:sp>
      <p:pic>
        <p:nvPicPr>
          <p:cNvPr id="3" name="Picture 4" descr="http://t1.baidu.com/it/u=4224630567,3636551719&amp;fm=21&amp;gp=0.jpg"/>
          <p:cNvPicPr>
            <a:picLocks noChangeAspect="1" noChangeArrowheads="1"/>
          </p:cNvPicPr>
          <p:nvPr/>
        </p:nvPicPr>
        <p:blipFill>
          <a:blip r:embed="rId2" cstate="print"/>
          <a:srcRect/>
          <a:stretch>
            <a:fillRect/>
          </a:stretch>
        </p:blipFill>
        <p:spPr bwMode="auto">
          <a:xfrm>
            <a:off x="0" y="0"/>
            <a:ext cx="1907704" cy="408794"/>
          </a:xfrm>
          <a:prstGeom prst="rect">
            <a:avLst/>
          </a:prstGeom>
          <a:noFill/>
        </p:spPr>
      </p:pic>
      <p:grpSp>
        <p:nvGrpSpPr>
          <p:cNvPr id="4" name="组合 14"/>
          <p:cNvGrpSpPr/>
          <p:nvPr/>
        </p:nvGrpSpPr>
        <p:grpSpPr>
          <a:xfrm>
            <a:off x="4874346" y="0"/>
            <a:ext cx="4269654" cy="430887"/>
            <a:chOff x="4874346" y="0"/>
            <a:chExt cx="4269654" cy="430887"/>
          </a:xfrm>
        </p:grpSpPr>
        <p:sp>
          <p:nvSpPr>
            <p:cNvPr id="5" name="TextBox 4"/>
            <p:cNvSpPr txBox="1"/>
            <p:nvPr/>
          </p:nvSpPr>
          <p:spPr>
            <a:xfrm>
              <a:off x="4874346" y="0"/>
              <a:ext cx="4269654" cy="430887"/>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0" scaled="1"/>
              <a:tileRect/>
            </a:gradFill>
            <a:effectLst>
              <a:innerShdw blurRad="63500" dist="50800" dir="5400000">
                <a:prstClr val="black">
                  <a:alpha val="50000"/>
                </a:prstClr>
              </a:innerShdw>
              <a:softEdge rad="127000"/>
            </a:effectLst>
          </p:spPr>
          <p:style>
            <a:lnRef idx="0">
              <a:scrgbClr r="0" g="0" b="0"/>
            </a:lnRef>
            <a:fillRef idx="1001">
              <a:schemeClr val="lt2"/>
            </a:fillRef>
            <a:effectRef idx="0">
              <a:scrgbClr r="0" g="0" b="0"/>
            </a:effectRef>
            <a:fontRef idx="major"/>
          </p:style>
          <p:txBody>
            <a:bodyPr wrap="square" rtlCol="0">
              <a:spAutoFit/>
            </a:bodyPr>
            <a:lstStyle/>
            <a:p>
              <a:pPr algn="r"/>
              <a:r>
                <a:rPr lang="en-US" altLang="zh-CN" sz="1100" b="1" dirty="0" smtClean="0">
                  <a:solidFill>
                    <a:schemeClr val="tx2">
                      <a:lumMod val="60000"/>
                      <a:lumOff val="40000"/>
                    </a:schemeClr>
                  </a:solidFill>
                </a:rPr>
                <a:t>College of Computer Science and Technology</a:t>
              </a:r>
            </a:p>
            <a:p>
              <a:pPr algn="r"/>
              <a:r>
                <a:rPr lang="zh-CN" altLang="en-US" sz="1100" b="1" dirty="0" smtClean="0">
                  <a:solidFill>
                    <a:schemeClr val="tx2">
                      <a:lumMod val="60000"/>
                      <a:lumOff val="40000"/>
                    </a:schemeClr>
                  </a:solidFill>
                </a:rPr>
                <a:t>                                    计算机科学</a:t>
              </a:r>
              <a:r>
                <a:rPr lang="zh-CN" altLang="en-US" sz="1100" b="1" dirty="0">
                  <a:solidFill>
                    <a:schemeClr val="tx2">
                      <a:lumMod val="60000"/>
                      <a:lumOff val="40000"/>
                    </a:schemeClr>
                  </a:solidFill>
                </a:rPr>
                <a:t>与</a:t>
              </a:r>
              <a:r>
                <a:rPr lang="zh-CN" altLang="en-US" sz="1100" b="1" dirty="0" smtClean="0">
                  <a:solidFill>
                    <a:schemeClr val="tx2">
                      <a:lumMod val="60000"/>
                      <a:lumOff val="40000"/>
                    </a:schemeClr>
                  </a:solidFill>
                </a:rPr>
                <a:t>技术学院</a:t>
              </a:r>
              <a:endParaRPr lang="zh-CN" altLang="en-US" sz="1100" b="1" dirty="0">
                <a:solidFill>
                  <a:schemeClr val="tx2">
                    <a:lumMod val="60000"/>
                    <a:lumOff val="40000"/>
                  </a:schemeClr>
                </a:solidFill>
              </a:endParaRPr>
            </a:p>
          </p:txBody>
        </p:sp>
        <p:cxnSp>
          <p:nvCxnSpPr>
            <p:cNvPr id="6" name="直接连接符 7"/>
            <p:cNvCxnSpPr/>
            <p:nvPr/>
          </p:nvCxnSpPr>
          <p:spPr>
            <a:xfrm>
              <a:off x="6588224" y="332656"/>
              <a:ext cx="100811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7" name="直接连接符 9"/>
          <p:cNvCxnSpPr/>
          <p:nvPr/>
        </p:nvCxnSpPr>
        <p:spPr>
          <a:xfrm>
            <a:off x="323528" y="1268760"/>
            <a:ext cx="8820472" cy="0"/>
          </a:xfrm>
          <a:prstGeom prst="line">
            <a:avLst/>
          </a:prstGeom>
          <a:ln>
            <a:gradFill flip="none" rotWithShape="1">
              <a:gsLst>
                <a:gs pos="0">
                  <a:srgbClr val="FFF200"/>
                </a:gs>
                <a:gs pos="45000">
                  <a:srgbClr val="FF7A00"/>
                </a:gs>
                <a:gs pos="70000">
                  <a:srgbClr val="FF0300"/>
                </a:gs>
                <a:gs pos="100000">
                  <a:srgbClr val="4D0808"/>
                </a:gs>
              </a:gsLst>
              <a:lin ang="10800000" scaled="1"/>
              <a:tileRect/>
            </a:gradFill>
          </a:ln>
        </p:spPr>
        <p:style>
          <a:lnRef idx="3">
            <a:schemeClr val="accent2"/>
          </a:lnRef>
          <a:fillRef idx="0">
            <a:schemeClr val="accent2"/>
          </a:fillRef>
          <a:effectRef idx="2">
            <a:schemeClr val="accent2"/>
          </a:effectRef>
          <a:fontRef idx="minor">
            <a:schemeClr val="tx1"/>
          </a:fontRef>
        </p:style>
      </p:cxnSp>
      <p:cxnSp>
        <p:nvCxnSpPr>
          <p:cNvPr id="8" name="直接连接符 10"/>
          <p:cNvCxnSpPr/>
          <p:nvPr/>
        </p:nvCxnSpPr>
        <p:spPr>
          <a:xfrm>
            <a:off x="5148064" y="548680"/>
            <a:ext cx="3995936" cy="0"/>
          </a:xfrm>
          <a:prstGeom prst="line">
            <a:avLst/>
          </a:prstGeom>
          <a:ln>
            <a:gradFill flip="none" rotWithShape="1">
              <a:gsLst>
                <a:gs pos="0">
                  <a:srgbClr val="FFF200"/>
                </a:gs>
                <a:gs pos="45000">
                  <a:srgbClr val="FF7A00"/>
                </a:gs>
                <a:gs pos="70000">
                  <a:srgbClr val="FF0300"/>
                </a:gs>
                <a:gs pos="100000">
                  <a:srgbClr val="4D0808"/>
                </a:gs>
              </a:gsLst>
              <a:lin ang="0" scaled="1"/>
              <a:tileRect/>
            </a:gradFill>
          </a:ln>
        </p:spPr>
        <p:style>
          <a:lnRef idx="3">
            <a:schemeClr val="accent2"/>
          </a:lnRef>
          <a:fillRef idx="0">
            <a:schemeClr val="accent2"/>
          </a:fillRef>
          <a:effectRef idx="2">
            <a:schemeClr val="accent2"/>
          </a:effectRef>
          <a:fontRef idx="minor">
            <a:schemeClr val="tx1"/>
          </a:fontRef>
        </p:style>
      </p:cxnSp>
      <p:sp>
        <p:nvSpPr>
          <p:cNvPr id="9"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zh-CN" altLang="en-US" sz="1400" b="1" dirty="0"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sp>
        <p:nvSpPr>
          <p:cNvPr id="10" name="灯片编号占位符 4"/>
          <p:cNvSpPr txBox="1">
            <a:spLocks/>
          </p:cNvSpPr>
          <p:nvPr/>
        </p:nvSpPr>
        <p:spPr>
          <a:xfrm>
            <a:off x="6804248"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D339703-453D-4507-B371-656EE53F18C4}" type="slidenum">
              <a:rPr kumimoji="0" lang="zh-CN" altLang="en-US" sz="1200" b="0" i="0" u="none" strike="noStrike" kern="1200" cap="none" spc="0" normalizeH="0" baseline="0" noProof="0" smtClean="0">
                <a:ln>
                  <a:noFill/>
                </a:ln>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zh-CN" altLang="en-US" sz="1200" b="0" i="0" u="none" strike="noStrike" kern="1200" cap="none" spc="0" normalizeH="0" baseline="0" noProof="0" dirty="0">
              <a:ln>
                <a:noFill/>
              </a:ln>
              <a:effectLst/>
              <a:uLnTx/>
              <a:uFillTx/>
              <a:latin typeface="+mn-lt"/>
              <a:ea typeface="+mn-ea"/>
              <a:cs typeface="+mn-cs"/>
            </a:endParaRPr>
          </a:p>
        </p:txBody>
      </p:sp>
      <p:sp>
        <p:nvSpPr>
          <p:cNvPr id="11" name="Rectangle 2"/>
          <p:cNvSpPr>
            <a:spLocks noGrp="1" noRot="1" noChangeArrowheads="1"/>
          </p:cNvSpPr>
          <p:nvPr>
            <p:ph type="title"/>
          </p:nvPr>
        </p:nvSpPr>
        <p:spPr>
          <a:xfrm>
            <a:off x="539552" y="404664"/>
            <a:ext cx="8229600" cy="796950"/>
          </a:xfrm>
        </p:spPr>
        <p:txBody>
          <a:bodyPr>
            <a:normAutofit/>
          </a:bodyPr>
          <a:lstStyle/>
          <a:p>
            <a:r>
              <a:rPr lang="en-US" altLang="zh-CN" sz="3600" b="1" dirty="0" smtClean="0">
                <a:solidFill>
                  <a:srgbClr val="C00000"/>
                </a:solidFill>
                <a:latin typeface="隶书" pitchFamily="49" charset="-122"/>
                <a:ea typeface="隶书" pitchFamily="49" charset="-122"/>
                <a:cs typeface="+mn-cs"/>
              </a:rPr>
              <a:t>6.1.1  </a:t>
            </a:r>
            <a:r>
              <a:rPr lang="zh-CN" altLang="en-US" sz="3600" b="1" dirty="0" smtClean="0">
                <a:solidFill>
                  <a:srgbClr val="C00000"/>
                </a:solidFill>
                <a:latin typeface="隶书" pitchFamily="49" charset="-122"/>
                <a:ea typeface="隶书" pitchFamily="49" charset="-122"/>
                <a:cs typeface="+mn-cs"/>
              </a:rPr>
              <a:t>传输层功能与服务概述</a:t>
            </a:r>
          </a:p>
        </p:txBody>
      </p:sp>
    </p:spTree>
  </p:cSld>
  <p:clrMapOvr>
    <a:masterClrMapping/>
  </p:clrMapOvr>
  <p:transition>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7170">
                                            <p:txEl>
                                              <p:pRg st="2" end="2"/>
                                            </p:txEl>
                                          </p:spTgt>
                                        </p:tgtEl>
                                        <p:attrNameLst>
                                          <p:attrName>style.visibility</p:attrName>
                                        </p:attrNameLst>
                                      </p:cBhvr>
                                      <p:to>
                                        <p:strVal val="visible"/>
                                      </p:to>
                                    </p:set>
                                    <p:anim calcmode="lin" valueType="num">
                                      <p:cBhvr additive="base">
                                        <p:cTn id="7" dur="500" fill="hold"/>
                                        <p:tgtEl>
                                          <p:spTgt spid="7170">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170">
                                            <p:txEl>
                                              <p:pRg st="2" end="2"/>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7170">
                                            <p:txEl>
                                              <p:pRg st="3" end="3"/>
                                            </p:txEl>
                                          </p:spTgt>
                                        </p:tgtEl>
                                        <p:attrNameLst>
                                          <p:attrName>style.visibility</p:attrName>
                                        </p:attrNameLst>
                                      </p:cBhvr>
                                      <p:to>
                                        <p:strVal val="visible"/>
                                      </p:to>
                                    </p:set>
                                    <p:anim calcmode="lin" valueType="num">
                                      <p:cBhvr additive="base">
                                        <p:cTn id="12" dur="500" fill="hold"/>
                                        <p:tgtEl>
                                          <p:spTgt spid="7170">
                                            <p:txEl>
                                              <p:pRg st="3" end="3"/>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7170">
                                            <p:txEl>
                                              <p:pRg st="3" end="3"/>
                                            </p:txEl>
                                          </p:spTgt>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nodeType="afterEffect">
                                  <p:stCondLst>
                                    <p:cond delay="0"/>
                                  </p:stCondLst>
                                  <p:childTnLst>
                                    <p:set>
                                      <p:cBhvr>
                                        <p:cTn id="16" dur="1" fill="hold">
                                          <p:stCondLst>
                                            <p:cond delay="0"/>
                                          </p:stCondLst>
                                        </p:cTn>
                                        <p:tgtEl>
                                          <p:spTgt spid="7170">
                                            <p:txEl>
                                              <p:pRg st="4" end="4"/>
                                            </p:txEl>
                                          </p:spTgt>
                                        </p:tgtEl>
                                        <p:attrNameLst>
                                          <p:attrName>style.visibility</p:attrName>
                                        </p:attrNameLst>
                                      </p:cBhvr>
                                      <p:to>
                                        <p:strVal val="visible"/>
                                      </p:to>
                                    </p:set>
                                    <p:anim calcmode="lin" valueType="num">
                                      <p:cBhvr additive="base">
                                        <p:cTn id="17" dur="500" fill="hold"/>
                                        <p:tgtEl>
                                          <p:spTgt spid="7170">
                                            <p:txEl>
                                              <p:pRg st="4" end="4"/>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7170">
                                            <p:txEl>
                                              <p:pRg st="4" end="4"/>
                                            </p:txEl>
                                          </p:spTgt>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nodeType="afterEffect">
                                  <p:stCondLst>
                                    <p:cond delay="0"/>
                                  </p:stCondLst>
                                  <p:childTnLst>
                                    <p:set>
                                      <p:cBhvr>
                                        <p:cTn id="21" dur="1" fill="hold">
                                          <p:stCondLst>
                                            <p:cond delay="0"/>
                                          </p:stCondLst>
                                        </p:cTn>
                                        <p:tgtEl>
                                          <p:spTgt spid="7170">
                                            <p:txEl>
                                              <p:pRg st="5" end="5"/>
                                            </p:txEl>
                                          </p:spTgt>
                                        </p:tgtEl>
                                        <p:attrNameLst>
                                          <p:attrName>style.visibility</p:attrName>
                                        </p:attrNameLst>
                                      </p:cBhvr>
                                      <p:to>
                                        <p:strVal val="visible"/>
                                      </p:to>
                                    </p:set>
                                    <p:anim calcmode="lin" valueType="num">
                                      <p:cBhvr additive="base">
                                        <p:cTn id="22" dur="500" fill="hold"/>
                                        <p:tgtEl>
                                          <p:spTgt spid="7170">
                                            <p:txEl>
                                              <p:pRg st="5" end="5"/>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7170">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116</TotalTime>
  <Words>2535</Words>
  <Application>Microsoft Office PowerPoint</Application>
  <PresentationFormat>全屏显示(4:3)</PresentationFormat>
  <Paragraphs>514</Paragraphs>
  <Slides>45</Slides>
  <Notes>1</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45</vt:i4>
      </vt:variant>
    </vt:vector>
  </HeadingPairs>
  <TitlesOfParts>
    <vt:vector size="47" baseType="lpstr">
      <vt:lpstr>Office Theme</vt:lpstr>
      <vt:lpstr>Visio</vt:lpstr>
      <vt:lpstr>计算机网络 computer Network</vt:lpstr>
      <vt:lpstr>幻灯片 2</vt:lpstr>
      <vt:lpstr>幻灯片 3</vt:lpstr>
      <vt:lpstr>幻灯片 4</vt:lpstr>
      <vt:lpstr>幻灯片 5</vt:lpstr>
      <vt:lpstr>幻灯片 6</vt:lpstr>
      <vt:lpstr>6.1  传输层服务</vt:lpstr>
      <vt:lpstr>6.1.1  传输层功能与服务概述</vt:lpstr>
      <vt:lpstr>6.1.1  传输层功能与服务概述</vt:lpstr>
      <vt:lpstr>6.1.1  传输层功能与服务概述</vt:lpstr>
      <vt:lpstr>6.1.2  传输服务质量和服务原语</vt:lpstr>
      <vt:lpstr>6.1.2  传输服务质量和服务原语</vt:lpstr>
      <vt:lpstr>6.1.2  传输服务质量和服务原语</vt:lpstr>
      <vt:lpstr>幻灯片 14</vt:lpstr>
      <vt:lpstr>6. 2  传输协议</vt:lpstr>
      <vt:lpstr>幻灯片 16</vt:lpstr>
      <vt:lpstr>幻灯片 17</vt:lpstr>
      <vt:lpstr>幻灯片 18</vt:lpstr>
      <vt:lpstr>6.2.2  传输层复用</vt:lpstr>
      <vt:lpstr>6.2.3  可靠传输</vt:lpstr>
      <vt:lpstr>6.2.3  可靠传输</vt:lpstr>
      <vt:lpstr>6.2.3  可靠传输</vt:lpstr>
      <vt:lpstr>6.2.3  可靠传输</vt:lpstr>
      <vt:lpstr>6.2.3  可靠传输</vt:lpstr>
      <vt:lpstr>6.2.4  传输层流量控制 </vt:lpstr>
      <vt:lpstr>6.2.4  传输层流量控制 </vt:lpstr>
      <vt:lpstr>幻灯片 27</vt:lpstr>
      <vt:lpstr>6.2.5  传输层拥塞控制</vt:lpstr>
      <vt:lpstr>6.2.5  传输层拥塞控制</vt:lpstr>
      <vt:lpstr>幻灯片 30</vt:lpstr>
      <vt:lpstr>幻灯片 31</vt:lpstr>
      <vt:lpstr>幻灯片 32</vt:lpstr>
      <vt:lpstr>幻灯片 33</vt:lpstr>
      <vt:lpstr>幻灯片 34</vt:lpstr>
      <vt:lpstr>6.2.6  传输连接</vt:lpstr>
      <vt:lpstr>幻灯片 36</vt:lpstr>
      <vt:lpstr>幻灯片 37</vt:lpstr>
      <vt:lpstr>幻灯片 38</vt:lpstr>
      <vt:lpstr>幻灯片 39</vt:lpstr>
      <vt:lpstr>幻灯片 40</vt:lpstr>
      <vt:lpstr>幻灯片 41</vt:lpstr>
      <vt:lpstr>6.3.2 OSI传输协议数据单元</vt:lpstr>
      <vt:lpstr>6.3.2 OSI传输协议数据单元</vt:lpstr>
      <vt:lpstr>幻灯片 44</vt:lpstr>
      <vt:lpstr>幻灯片 45</vt:lpstr>
    </vt:vector>
  </TitlesOfParts>
  <Company>Magna Steyr</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计算机网络 computer Network</dc:title>
  <dc:creator>tomeagle</dc:creator>
  <cp:lastModifiedBy>huoym</cp:lastModifiedBy>
  <cp:revision>18</cp:revision>
  <dcterms:created xsi:type="dcterms:W3CDTF">2013-10-07T05:48:14Z</dcterms:created>
  <dcterms:modified xsi:type="dcterms:W3CDTF">2014-07-07T06:34:11Z</dcterms:modified>
</cp:coreProperties>
</file>