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4"/>
  </p:notesMasterIdLst>
  <p:sldIdLst>
    <p:sldId id="257" r:id="rId2"/>
    <p:sldId id="258" r:id="rId3"/>
    <p:sldId id="262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5" r:id="rId52"/>
    <p:sldId id="356" r:id="rId53"/>
    <p:sldId id="357" r:id="rId54"/>
    <p:sldId id="358" r:id="rId55"/>
    <p:sldId id="359" r:id="rId56"/>
    <p:sldId id="360" r:id="rId57"/>
    <p:sldId id="361" r:id="rId58"/>
    <p:sldId id="362" r:id="rId59"/>
    <p:sldId id="363" r:id="rId60"/>
    <p:sldId id="364" r:id="rId61"/>
    <p:sldId id="365" r:id="rId62"/>
    <p:sldId id="366" r:id="rId63"/>
    <p:sldId id="367" r:id="rId64"/>
    <p:sldId id="368" r:id="rId65"/>
    <p:sldId id="369" r:id="rId66"/>
    <p:sldId id="370" r:id="rId67"/>
    <p:sldId id="371" r:id="rId68"/>
    <p:sldId id="372" r:id="rId69"/>
    <p:sldId id="419" r:id="rId70"/>
    <p:sldId id="373" r:id="rId71"/>
    <p:sldId id="420" r:id="rId72"/>
    <p:sldId id="374" r:id="rId73"/>
    <p:sldId id="375" r:id="rId74"/>
    <p:sldId id="376" r:id="rId75"/>
    <p:sldId id="421" r:id="rId76"/>
    <p:sldId id="377" r:id="rId77"/>
    <p:sldId id="378" r:id="rId78"/>
    <p:sldId id="379" r:id="rId79"/>
    <p:sldId id="380" r:id="rId80"/>
    <p:sldId id="381" r:id="rId81"/>
    <p:sldId id="382" r:id="rId82"/>
    <p:sldId id="383" r:id="rId83"/>
    <p:sldId id="384" r:id="rId84"/>
    <p:sldId id="385" r:id="rId85"/>
    <p:sldId id="386" r:id="rId86"/>
    <p:sldId id="387" r:id="rId87"/>
    <p:sldId id="388" r:id="rId88"/>
    <p:sldId id="389" r:id="rId89"/>
    <p:sldId id="390" r:id="rId90"/>
    <p:sldId id="391" r:id="rId91"/>
    <p:sldId id="392" r:id="rId92"/>
    <p:sldId id="394" r:id="rId93"/>
    <p:sldId id="393" r:id="rId94"/>
    <p:sldId id="395" r:id="rId95"/>
    <p:sldId id="396" r:id="rId96"/>
    <p:sldId id="397" r:id="rId97"/>
    <p:sldId id="398" r:id="rId98"/>
    <p:sldId id="399" r:id="rId99"/>
    <p:sldId id="406" r:id="rId100"/>
    <p:sldId id="407" r:id="rId101"/>
    <p:sldId id="408" r:id="rId102"/>
    <p:sldId id="409" r:id="rId103"/>
    <p:sldId id="410" r:id="rId104"/>
    <p:sldId id="411" r:id="rId105"/>
    <p:sldId id="412" r:id="rId106"/>
    <p:sldId id="413" r:id="rId107"/>
    <p:sldId id="414" r:id="rId108"/>
    <p:sldId id="415" r:id="rId109"/>
    <p:sldId id="416" r:id="rId110"/>
    <p:sldId id="263" r:id="rId111"/>
    <p:sldId id="418" r:id="rId112"/>
    <p:sldId id="264" r:id="rId1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DE4D1-7556-4C57-9F38-0FBD021D7F95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FE5FB-9881-4871-8A9D-EEA856F92D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18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4D97-2CE5-4C14-9E90-77C123DD5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FE5FB-9881-4871-8A9D-EEA856F92D0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FE5FB-9881-4871-8A9D-EEA856F92D0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FE5FB-9881-4871-8A9D-EEA856F92D0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196A-4D2D-4835-86D0-7B1A183030B5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1FD7-D34E-4FEC-B037-ED12ECBF4E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196A-4D2D-4835-86D0-7B1A183030B5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1FD7-D34E-4FEC-B037-ED12ECBF4E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196A-4D2D-4835-86D0-7B1A183030B5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1FD7-D34E-4FEC-B037-ED12ECBF4E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196A-4D2D-4835-86D0-7B1A183030B5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1FD7-D34E-4FEC-B037-ED12ECBF4E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196A-4D2D-4835-86D0-7B1A183030B5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1FD7-D34E-4FEC-B037-ED12ECBF4E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196A-4D2D-4835-86D0-7B1A183030B5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1FD7-D34E-4FEC-B037-ED12ECBF4E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196A-4D2D-4835-86D0-7B1A183030B5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1FD7-D34E-4FEC-B037-ED12ECBF4E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196A-4D2D-4835-86D0-7B1A183030B5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1FD7-D34E-4FEC-B037-ED12ECBF4E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196A-4D2D-4835-86D0-7B1A183030B5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1FD7-D34E-4FEC-B037-ED12ECBF4E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196A-4D2D-4835-86D0-7B1A183030B5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1FD7-D34E-4FEC-B037-ED12ECBF4E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196A-4D2D-4835-86D0-7B1A183030B5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1FD7-D34E-4FEC-B037-ED12ECBF4E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0196A-4D2D-4835-86D0-7B1A183030B5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91FD7-D34E-4FEC-B037-ED12ECBF4E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5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image" Target="../media/image1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124744"/>
            <a:ext cx="5328592" cy="2450703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方正舒体" pitchFamily="2" charset="-122"/>
              </a:rPr>
              <a:t>计算机网络</a:t>
            </a:r>
            <a:r>
              <a:rPr lang="en-US" altLang="zh-CN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方正舒体" pitchFamily="2" charset="-122"/>
              </a:rPr>
              <a:t/>
            </a:r>
            <a:br>
              <a:rPr lang="en-US" altLang="zh-CN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方正舒体" pitchFamily="2" charset="-122"/>
              </a:rPr>
            </a:br>
            <a:r>
              <a:rPr lang="en-US" altLang="zh-CN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computer Network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8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pic>
        <p:nvPicPr>
          <p:cNvPr id="1030" name="Picture 6" descr="http://t2.baidu.com/it/u=2503072015,3655396855&amp;fm=23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1844824"/>
            <a:ext cx="2559884" cy="1944216"/>
          </a:xfrm>
          <a:prstGeom prst="rect">
            <a:avLst/>
          </a:prstGeom>
          <a:noFill/>
        </p:spPr>
      </p:pic>
      <p:cxnSp>
        <p:nvCxnSpPr>
          <p:cNvPr id="27" name="直接连接符 26"/>
          <p:cNvCxnSpPr/>
          <p:nvPr/>
        </p:nvCxnSpPr>
        <p:spPr>
          <a:xfrm>
            <a:off x="323528" y="98072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9" descr="hawk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90492">
            <a:off x="5731344" y="3901960"/>
            <a:ext cx="2760138" cy="199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16" name="TextBox 1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2" name="副标题 2"/>
          <p:cNvSpPr>
            <a:spLocks noGrp="1"/>
          </p:cNvSpPr>
          <p:nvPr/>
        </p:nvSpPr>
        <p:spPr>
          <a:xfrm>
            <a:off x="1691680" y="3933056"/>
            <a:ext cx="280831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隶书" pitchFamily="2" charset="-122"/>
              </a:rPr>
              <a:t>胡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隶书" pitchFamily="2" charset="-122"/>
              </a:rPr>
              <a:t>亮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隶书" pitchFamily="2" charset="-122"/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Email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：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hul@jlu.edu.cn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576" y="548680"/>
            <a:ext cx="79248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7.1.3 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逻辑链路控制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LLC </a:t>
            </a:r>
          </a:p>
        </p:txBody>
      </p:sp>
      <p:sp>
        <p:nvSpPr>
          <p:cNvPr id="11267" name="Rectangle 5"/>
          <p:cNvSpPr>
            <a:spLocks noGrp="1" noRot="1" noChangeArrowheads="1"/>
          </p:cNvSpPr>
          <p:nvPr>
            <p:ph type="body" idx="1"/>
          </p:nvPr>
        </p:nvSpPr>
        <p:spPr>
          <a:xfrm>
            <a:off x="1115616" y="1700808"/>
            <a:ext cx="7559675" cy="457200"/>
          </a:xfrm>
        </p:spPr>
        <p:txBody>
          <a:bodyPr>
            <a:normAutofit fontScale="92500"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 smtClean="0">
                <a:solidFill>
                  <a:srgbClr val="C00000"/>
                </a:solidFill>
              </a:rPr>
              <a:t>①</a:t>
            </a:r>
            <a:r>
              <a:rPr lang="en-US" altLang="zh-CN" b="1" dirty="0" smtClean="0">
                <a:solidFill>
                  <a:srgbClr val="C00000"/>
                </a:solidFill>
                <a:ea typeface="楷体_GB2312" pitchFamily="49" charset="-122"/>
              </a:rPr>
              <a:t>LLC</a:t>
            </a:r>
            <a:r>
              <a:rPr lang="en-US" altLang="zh-CN" b="1" dirty="0" smtClean="0">
                <a:solidFill>
                  <a:srgbClr val="C00000"/>
                </a:solidFill>
                <a:ea typeface="华文中宋" pitchFamily="2" charset="-122"/>
              </a:rPr>
              <a:t>—</a:t>
            </a:r>
            <a:r>
              <a:rPr lang="en-US" altLang="zh-CN" b="1" dirty="0" smtClean="0">
                <a:solidFill>
                  <a:srgbClr val="C00000"/>
                </a:solidFill>
                <a:ea typeface="楷体_GB2312" pitchFamily="49" charset="-122"/>
              </a:rPr>
              <a:t>PDU</a:t>
            </a:r>
            <a:r>
              <a:rPr lang="zh-CN" altLang="en-US" b="1" dirty="0" smtClean="0">
                <a:solidFill>
                  <a:srgbClr val="C00000"/>
                </a:solidFill>
                <a:ea typeface="楷体_GB2312" pitchFamily="49" charset="-122"/>
              </a:rPr>
              <a:t>与相邻层</a:t>
            </a:r>
            <a:r>
              <a:rPr lang="en-US" altLang="zh-CN" b="1" dirty="0" smtClean="0">
                <a:solidFill>
                  <a:srgbClr val="C00000"/>
                </a:solidFill>
                <a:ea typeface="楷体_GB2312" pitchFamily="49" charset="-122"/>
              </a:rPr>
              <a:t>PDU</a:t>
            </a:r>
            <a:r>
              <a:rPr lang="zh-CN" altLang="en-US" b="1" dirty="0" smtClean="0">
                <a:solidFill>
                  <a:srgbClr val="C00000"/>
                </a:solidFill>
                <a:ea typeface="楷体_GB2312" pitchFamily="49" charset="-122"/>
              </a:rPr>
              <a:t>之间的关系</a:t>
            </a:r>
            <a:r>
              <a:rPr lang="zh-CN" altLang="en-US" sz="2800" dirty="0" smtClean="0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1126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20888"/>
            <a:ext cx="7705725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6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2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7.6  </a:t>
            </a:r>
            <a:r>
              <a:rPr lang="zh-CN" altLang="en-US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帧中继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752600"/>
            <a:ext cx="8291512" cy="462915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0000"/>
                </a:solidFill>
              </a:rPr>
              <a:t>X.25</a:t>
            </a:r>
            <a:r>
              <a:rPr lang="zh-CN" altLang="en-US" b="1" smtClean="0">
                <a:solidFill>
                  <a:srgbClr val="000000"/>
                </a:solidFill>
              </a:rPr>
              <a:t>提供了广泛的差错和流量控制，这样大量的确认和响应信息的传送必然会占用大量的带宽。在早期的传输介质容易出错的情况下是必要的，但现在的传输介质的性能得到提高，像</a:t>
            </a:r>
            <a:r>
              <a:rPr lang="en-US" altLang="zh-CN" b="1" smtClean="0">
                <a:solidFill>
                  <a:srgbClr val="000000"/>
                </a:solidFill>
              </a:rPr>
              <a:t>X.25</a:t>
            </a:r>
            <a:r>
              <a:rPr lang="zh-CN" altLang="en-US" b="1" smtClean="0">
                <a:solidFill>
                  <a:srgbClr val="000000"/>
                </a:solidFill>
              </a:rPr>
              <a:t>协议中那样严格的差错和流量控制措施就是不必要的。</a:t>
            </a:r>
          </a:p>
        </p:txBody>
      </p:sp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36800" y="3559175"/>
            <a:ext cx="4659313" cy="2246313"/>
            <a:chOff x="385" y="2795"/>
            <a:chExt cx="1769" cy="816"/>
          </a:xfrm>
        </p:grpSpPr>
        <p:sp>
          <p:nvSpPr>
            <p:cNvPr id="368645" name="Oval 5"/>
            <p:cNvSpPr>
              <a:spLocks noChangeArrowheads="1"/>
            </p:cNvSpPr>
            <p:nvPr/>
          </p:nvSpPr>
          <p:spPr bwMode="auto">
            <a:xfrm>
              <a:off x="1589" y="3060"/>
              <a:ext cx="554" cy="248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646" name="Oval 6"/>
            <p:cNvSpPr>
              <a:spLocks noChangeArrowheads="1"/>
            </p:cNvSpPr>
            <p:nvPr/>
          </p:nvSpPr>
          <p:spPr bwMode="auto">
            <a:xfrm>
              <a:off x="928" y="3274"/>
              <a:ext cx="884" cy="337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647" name="Oval 7"/>
            <p:cNvSpPr>
              <a:spLocks noChangeArrowheads="1"/>
            </p:cNvSpPr>
            <p:nvPr/>
          </p:nvSpPr>
          <p:spPr bwMode="auto">
            <a:xfrm>
              <a:off x="502" y="3204"/>
              <a:ext cx="586" cy="281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648" name="Oval 8"/>
            <p:cNvSpPr>
              <a:spLocks noChangeArrowheads="1"/>
            </p:cNvSpPr>
            <p:nvPr/>
          </p:nvSpPr>
          <p:spPr bwMode="auto">
            <a:xfrm>
              <a:off x="385" y="3084"/>
              <a:ext cx="384" cy="256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649" name="Oval 9"/>
            <p:cNvSpPr>
              <a:spLocks noChangeArrowheads="1"/>
            </p:cNvSpPr>
            <p:nvPr/>
          </p:nvSpPr>
          <p:spPr bwMode="auto">
            <a:xfrm>
              <a:off x="566" y="2883"/>
              <a:ext cx="576" cy="321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650" name="Oval 10"/>
            <p:cNvSpPr>
              <a:spLocks noChangeArrowheads="1"/>
            </p:cNvSpPr>
            <p:nvPr/>
          </p:nvSpPr>
          <p:spPr bwMode="auto">
            <a:xfrm>
              <a:off x="992" y="2795"/>
              <a:ext cx="757" cy="321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651" name="Oval 11"/>
            <p:cNvSpPr>
              <a:spLocks noChangeArrowheads="1"/>
            </p:cNvSpPr>
            <p:nvPr/>
          </p:nvSpPr>
          <p:spPr bwMode="auto">
            <a:xfrm>
              <a:off x="1504" y="2891"/>
              <a:ext cx="554" cy="249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652" name="Oval 12"/>
            <p:cNvSpPr>
              <a:spLocks noChangeArrowheads="1"/>
            </p:cNvSpPr>
            <p:nvPr/>
          </p:nvSpPr>
          <p:spPr bwMode="auto">
            <a:xfrm>
              <a:off x="704" y="2987"/>
              <a:ext cx="1141" cy="418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653" name="Oval 13"/>
            <p:cNvSpPr>
              <a:spLocks noChangeArrowheads="1"/>
            </p:cNvSpPr>
            <p:nvPr/>
          </p:nvSpPr>
          <p:spPr bwMode="auto">
            <a:xfrm rot="1336630">
              <a:off x="1474" y="3067"/>
              <a:ext cx="555" cy="417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40161" dir="4293903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654" name="Oval 14"/>
            <p:cNvSpPr>
              <a:spLocks noChangeArrowheads="1"/>
            </p:cNvSpPr>
            <p:nvPr/>
          </p:nvSpPr>
          <p:spPr bwMode="auto">
            <a:xfrm>
              <a:off x="1004" y="2811"/>
              <a:ext cx="756" cy="321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655" name="Oval 15"/>
            <p:cNvSpPr>
              <a:spLocks noChangeArrowheads="1"/>
            </p:cNvSpPr>
            <p:nvPr/>
          </p:nvSpPr>
          <p:spPr bwMode="auto">
            <a:xfrm>
              <a:off x="577" y="2899"/>
              <a:ext cx="575" cy="320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656" name="Oval 16"/>
            <p:cNvSpPr>
              <a:spLocks noChangeArrowheads="1"/>
            </p:cNvSpPr>
            <p:nvPr/>
          </p:nvSpPr>
          <p:spPr bwMode="auto">
            <a:xfrm>
              <a:off x="396" y="3100"/>
              <a:ext cx="383" cy="256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3500" dir="3187806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657" name="Oval 17"/>
            <p:cNvSpPr>
              <a:spLocks noChangeArrowheads="1"/>
            </p:cNvSpPr>
            <p:nvPr/>
          </p:nvSpPr>
          <p:spPr bwMode="auto">
            <a:xfrm>
              <a:off x="1515" y="2908"/>
              <a:ext cx="554" cy="248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658" name="Oval 18"/>
            <p:cNvSpPr>
              <a:spLocks noChangeArrowheads="1"/>
            </p:cNvSpPr>
            <p:nvPr/>
          </p:nvSpPr>
          <p:spPr bwMode="auto">
            <a:xfrm>
              <a:off x="1599" y="3075"/>
              <a:ext cx="555" cy="249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659" name="Oval 19"/>
            <p:cNvSpPr>
              <a:spLocks noChangeArrowheads="1"/>
            </p:cNvSpPr>
            <p:nvPr/>
          </p:nvSpPr>
          <p:spPr bwMode="auto">
            <a:xfrm>
              <a:off x="715" y="3003"/>
              <a:ext cx="1141" cy="417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660" name="Oval 20"/>
            <p:cNvSpPr>
              <a:spLocks noChangeArrowheads="1"/>
            </p:cNvSpPr>
            <p:nvPr/>
          </p:nvSpPr>
          <p:spPr bwMode="auto">
            <a:xfrm>
              <a:off x="513" y="3219"/>
              <a:ext cx="586" cy="282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113592" dir="20006097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84" name="Freeform 21"/>
            <p:cNvSpPr>
              <a:spLocks/>
            </p:cNvSpPr>
            <p:nvPr/>
          </p:nvSpPr>
          <p:spPr bwMode="auto">
            <a:xfrm>
              <a:off x="567" y="2924"/>
              <a:ext cx="1451" cy="597"/>
            </a:xfrm>
            <a:custGeom>
              <a:avLst/>
              <a:gdLst>
                <a:gd name="T0" fmla="*/ 0 w 1447"/>
                <a:gd name="T1" fmla="*/ 488 h 1128"/>
                <a:gd name="T2" fmla="*/ 80 w 1447"/>
                <a:gd name="T3" fmla="*/ 392 h 1128"/>
                <a:gd name="T4" fmla="*/ 56 w 1447"/>
                <a:gd name="T5" fmla="*/ 384 h 1128"/>
                <a:gd name="T6" fmla="*/ 24 w 1447"/>
                <a:gd name="T7" fmla="*/ 400 h 1128"/>
                <a:gd name="T8" fmla="*/ 40 w 1447"/>
                <a:gd name="T9" fmla="*/ 376 h 1128"/>
                <a:gd name="T10" fmla="*/ 64 w 1447"/>
                <a:gd name="T11" fmla="*/ 352 h 1128"/>
                <a:gd name="T12" fmla="*/ 96 w 1447"/>
                <a:gd name="T13" fmla="*/ 304 h 1128"/>
                <a:gd name="T14" fmla="*/ 104 w 1447"/>
                <a:gd name="T15" fmla="*/ 280 h 1128"/>
                <a:gd name="T16" fmla="*/ 152 w 1447"/>
                <a:gd name="T17" fmla="*/ 208 h 1128"/>
                <a:gd name="T18" fmla="*/ 168 w 1447"/>
                <a:gd name="T19" fmla="*/ 184 h 1128"/>
                <a:gd name="T20" fmla="*/ 200 w 1447"/>
                <a:gd name="T21" fmla="*/ 176 h 1128"/>
                <a:gd name="T22" fmla="*/ 288 w 1447"/>
                <a:gd name="T23" fmla="*/ 112 h 1128"/>
                <a:gd name="T24" fmla="*/ 328 w 1447"/>
                <a:gd name="T25" fmla="*/ 80 h 1128"/>
                <a:gd name="T26" fmla="*/ 352 w 1447"/>
                <a:gd name="T27" fmla="*/ 56 h 1128"/>
                <a:gd name="T28" fmla="*/ 424 w 1447"/>
                <a:gd name="T29" fmla="*/ 40 h 1128"/>
                <a:gd name="T30" fmla="*/ 504 w 1447"/>
                <a:gd name="T31" fmla="*/ 0 h 1128"/>
                <a:gd name="T32" fmla="*/ 808 w 1447"/>
                <a:gd name="T33" fmla="*/ 40 h 1128"/>
                <a:gd name="T34" fmla="*/ 1056 w 1447"/>
                <a:gd name="T35" fmla="*/ 176 h 1128"/>
                <a:gd name="T36" fmla="*/ 1080 w 1447"/>
                <a:gd name="T37" fmla="*/ 200 h 1128"/>
                <a:gd name="T38" fmla="*/ 1104 w 1447"/>
                <a:gd name="T39" fmla="*/ 216 h 1128"/>
                <a:gd name="T40" fmla="*/ 1224 w 1447"/>
                <a:gd name="T41" fmla="*/ 304 h 1128"/>
                <a:gd name="T42" fmla="*/ 1296 w 1447"/>
                <a:gd name="T43" fmla="*/ 368 h 1128"/>
                <a:gd name="T44" fmla="*/ 1344 w 1447"/>
                <a:gd name="T45" fmla="*/ 440 h 1128"/>
                <a:gd name="T46" fmla="*/ 1360 w 1447"/>
                <a:gd name="T47" fmla="*/ 488 h 1128"/>
                <a:gd name="T48" fmla="*/ 1392 w 1447"/>
                <a:gd name="T49" fmla="*/ 536 h 1128"/>
                <a:gd name="T50" fmla="*/ 1416 w 1447"/>
                <a:gd name="T51" fmla="*/ 608 h 1128"/>
                <a:gd name="T52" fmla="*/ 1432 w 1447"/>
                <a:gd name="T53" fmla="*/ 656 h 1128"/>
                <a:gd name="T54" fmla="*/ 1432 w 1447"/>
                <a:gd name="T55" fmla="*/ 856 h 1128"/>
                <a:gd name="T56" fmla="*/ 1416 w 1447"/>
                <a:gd name="T57" fmla="*/ 904 h 1128"/>
                <a:gd name="T58" fmla="*/ 1368 w 1447"/>
                <a:gd name="T59" fmla="*/ 920 h 1128"/>
                <a:gd name="T60" fmla="*/ 1352 w 1447"/>
                <a:gd name="T61" fmla="*/ 944 h 1128"/>
                <a:gd name="T62" fmla="*/ 1304 w 1447"/>
                <a:gd name="T63" fmla="*/ 976 h 1128"/>
                <a:gd name="T64" fmla="*/ 1216 w 1447"/>
                <a:gd name="T65" fmla="*/ 1040 h 1128"/>
                <a:gd name="T66" fmla="*/ 1168 w 1447"/>
                <a:gd name="T67" fmla="*/ 1072 h 1128"/>
                <a:gd name="T68" fmla="*/ 1112 w 1447"/>
                <a:gd name="T69" fmla="*/ 1128 h 1128"/>
                <a:gd name="T70" fmla="*/ 440 w 1447"/>
                <a:gd name="T71" fmla="*/ 1096 h 1128"/>
                <a:gd name="T72" fmla="*/ 360 w 1447"/>
                <a:gd name="T73" fmla="*/ 1072 h 1128"/>
                <a:gd name="T74" fmla="*/ 304 w 1447"/>
                <a:gd name="T75" fmla="*/ 976 h 1128"/>
                <a:gd name="T76" fmla="*/ 240 w 1447"/>
                <a:gd name="T77" fmla="*/ 880 h 1128"/>
                <a:gd name="T78" fmla="*/ 200 w 1447"/>
                <a:gd name="T79" fmla="*/ 800 h 1128"/>
                <a:gd name="T80" fmla="*/ 120 w 1447"/>
                <a:gd name="T81" fmla="*/ 704 h 1128"/>
                <a:gd name="T82" fmla="*/ 56 w 1447"/>
                <a:gd name="T83" fmla="*/ 624 h 1128"/>
                <a:gd name="T84" fmla="*/ 16 w 1447"/>
                <a:gd name="T85" fmla="*/ 544 h 1128"/>
                <a:gd name="T86" fmla="*/ 8 w 1447"/>
                <a:gd name="T87" fmla="*/ 512 h 1128"/>
                <a:gd name="T88" fmla="*/ 0 w 1447"/>
                <a:gd name="T89" fmla="*/ 488 h 112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447"/>
                <a:gd name="T136" fmla="*/ 0 h 1128"/>
                <a:gd name="T137" fmla="*/ 1447 w 1447"/>
                <a:gd name="T138" fmla="*/ 1128 h 112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447" h="1128">
                  <a:moveTo>
                    <a:pt x="0" y="488"/>
                  </a:moveTo>
                  <a:cubicBezTo>
                    <a:pt x="24" y="453"/>
                    <a:pt x="56" y="427"/>
                    <a:pt x="80" y="392"/>
                  </a:cubicBezTo>
                  <a:cubicBezTo>
                    <a:pt x="72" y="389"/>
                    <a:pt x="64" y="383"/>
                    <a:pt x="56" y="384"/>
                  </a:cubicBezTo>
                  <a:cubicBezTo>
                    <a:pt x="44" y="386"/>
                    <a:pt x="35" y="405"/>
                    <a:pt x="24" y="400"/>
                  </a:cubicBezTo>
                  <a:cubicBezTo>
                    <a:pt x="15" y="396"/>
                    <a:pt x="34" y="383"/>
                    <a:pt x="40" y="376"/>
                  </a:cubicBezTo>
                  <a:cubicBezTo>
                    <a:pt x="47" y="367"/>
                    <a:pt x="56" y="360"/>
                    <a:pt x="64" y="352"/>
                  </a:cubicBezTo>
                  <a:cubicBezTo>
                    <a:pt x="82" y="279"/>
                    <a:pt x="56" y="354"/>
                    <a:pt x="96" y="304"/>
                  </a:cubicBezTo>
                  <a:cubicBezTo>
                    <a:pt x="101" y="297"/>
                    <a:pt x="100" y="287"/>
                    <a:pt x="104" y="280"/>
                  </a:cubicBezTo>
                  <a:cubicBezTo>
                    <a:pt x="104" y="280"/>
                    <a:pt x="144" y="220"/>
                    <a:pt x="152" y="208"/>
                  </a:cubicBezTo>
                  <a:cubicBezTo>
                    <a:pt x="157" y="200"/>
                    <a:pt x="159" y="186"/>
                    <a:pt x="168" y="184"/>
                  </a:cubicBezTo>
                  <a:cubicBezTo>
                    <a:pt x="179" y="181"/>
                    <a:pt x="189" y="179"/>
                    <a:pt x="200" y="176"/>
                  </a:cubicBezTo>
                  <a:cubicBezTo>
                    <a:pt x="228" y="148"/>
                    <a:pt x="253" y="129"/>
                    <a:pt x="288" y="112"/>
                  </a:cubicBezTo>
                  <a:cubicBezTo>
                    <a:pt x="324" y="58"/>
                    <a:pt x="282" y="111"/>
                    <a:pt x="328" y="80"/>
                  </a:cubicBezTo>
                  <a:cubicBezTo>
                    <a:pt x="337" y="74"/>
                    <a:pt x="343" y="62"/>
                    <a:pt x="352" y="56"/>
                  </a:cubicBezTo>
                  <a:cubicBezTo>
                    <a:pt x="365" y="47"/>
                    <a:pt x="418" y="41"/>
                    <a:pt x="424" y="40"/>
                  </a:cubicBezTo>
                  <a:cubicBezTo>
                    <a:pt x="450" y="23"/>
                    <a:pt x="475" y="10"/>
                    <a:pt x="504" y="0"/>
                  </a:cubicBezTo>
                  <a:cubicBezTo>
                    <a:pt x="606" y="15"/>
                    <a:pt x="705" y="31"/>
                    <a:pt x="808" y="40"/>
                  </a:cubicBezTo>
                  <a:cubicBezTo>
                    <a:pt x="913" y="66"/>
                    <a:pt x="964" y="153"/>
                    <a:pt x="1056" y="176"/>
                  </a:cubicBezTo>
                  <a:cubicBezTo>
                    <a:pt x="1064" y="184"/>
                    <a:pt x="1071" y="193"/>
                    <a:pt x="1080" y="200"/>
                  </a:cubicBezTo>
                  <a:cubicBezTo>
                    <a:pt x="1087" y="206"/>
                    <a:pt x="1097" y="210"/>
                    <a:pt x="1104" y="216"/>
                  </a:cubicBezTo>
                  <a:cubicBezTo>
                    <a:pt x="1145" y="252"/>
                    <a:pt x="1171" y="286"/>
                    <a:pt x="1224" y="304"/>
                  </a:cubicBezTo>
                  <a:cubicBezTo>
                    <a:pt x="1247" y="327"/>
                    <a:pt x="1276" y="343"/>
                    <a:pt x="1296" y="368"/>
                  </a:cubicBezTo>
                  <a:cubicBezTo>
                    <a:pt x="1314" y="391"/>
                    <a:pt x="1335" y="413"/>
                    <a:pt x="1344" y="440"/>
                  </a:cubicBezTo>
                  <a:cubicBezTo>
                    <a:pt x="1349" y="456"/>
                    <a:pt x="1351" y="474"/>
                    <a:pt x="1360" y="488"/>
                  </a:cubicBezTo>
                  <a:cubicBezTo>
                    <a:pt x="1371" y="504"/>
                    <a:pt x="1386" y="518"/>
                    <a:pt x="1392" y="536"/>
                  </a:cubicBezTo>
                  <a:cubicBezTo>
                    <a:pt x="1395" y="546"/>
                    <a:pt x="1414" y="603"/>
                    <a:pt x="1416" y="608"/>
                  </a:cubicBezTo>
                  <a:cubicBezTo>
                    <a:pt x="1421" y="624"/>
                    <a:pt x="1432" y="656"/>
                    <a:pt x="1432" y="656"/>
                  </a:cubicBezTo>
                  <a:cubicBezTo>
                    <a:pt x="1443" y="744"/>
                    <a:pt x="1447" y="743"/>
                    <a:pt x="1432" y="856"/>
                  </a:cubicBezTo>
                  <a:cubicBezTo>
                    <a:pt x="1430" y="873"/>
                    <a:pt x="1432" y="899"/>
                    <a:pt x="1416" y="904"/>
                  </a:cubicBezTo>
                  <a:cubicBezTo>
                    <a:pt x="1400" y="909"/>
                    <a:pt x="1368" y="920"/>
                    <a:pt x="1368" y="920"/>
                  </a:cubicBezTo>
                  <a:cubicBezTo>
                    <a:pt x="1363" y="928"/>
                    <a:pt x="1359" y="938"/>
                    <a:pt x="1352" y="944"/>
                  </a:cubicBezTo>
                  <a:cubicBezTo>
                    <a:pt x="1338" y="957"/>
                    <a:pt x="1304" y="976"/>
                    <a:pt x="1304" y="976"/>
                  </a:cubicBezTo>
                  <a:cubicBezTo>
                    <a:pt x="1279" y="1014"/>
                    <a:pt x="1251" y="1005"/>
                    <a:pt x="1216" y="1040"/>
                  </a:cubicBezTo>
                  <a:cubicBezTo>
                    <a:pt x="1186" y="1070"/>
                    <a:pt x="1203" y="1060"/>
                    <a:pt x="1168" y="1072"/>
                  </a:cubicBezTo>
                  <a:cubicBezTo>
                    <a:pt x="1149" y="1101"/>
                    <a:pt x="1131" y="1099"/>
                    <a:pt x="1112" y="1128"/>
                  </a:cubicBezTo>
                  <a:cubicBezTo>
                    <a:pt x="850" y="1124"/>
                    <a:pt x="672" y="1125"/>
                    <a:pt x="440" y="1096"/>
                  </a:cubicBezTo>
                  <a:cubicBezTo>
                    <a:pt x="413" y="1087"/>
                    <a:pt x="387" y="1081"/>
                    <a:pt x="360" y="1072"/>
                  </a:cubicBezTo>
                  <a:cubicBezTo>
                    <a:pt x="338" y="1038"/>
                    <a:pt x="322" y="1009"/>
                    <a:pt x="304" y="976"/>
                  </a:cubicBezTo>
                  <a:cubicBezTo>
                    <a:pt x="286" y="943"/>
                    <a:pt x="257" y="914"/>
                    <a:pt x="240" y="880"/>
                  </a:cubicBezTo>
                  <a:cubicBezTo>
                    <a:pt x="227" y="855"/>
                    <a:pt x="215" y="823"/>
                    <a:pt x="200" y="800"/>
                  </a:cubicBezTo>
                  <a:cubicBezTo>
                    <a:pt x="178" y="764"/>
                    <a:pt x="147" y="735"/>
                    <a:pt x="120" y="704"/>
                  </a:cubicBezTo>
                  <a:cubicBezTo>
                    <a:pt x="94" y="675"/>
                    <a:pt x="89" y="646"/>
                    <a:pt x="56" y="624"/>
                  </a:cubicBezTo>
                  <a:cubicBezTo>
                    <a:pt x="45" y="580"/>
                    <a:pt x="27" y="583"/>
                    <a:pt x="16" y="544"/>
                  </a:cubicBezTo>
                  <a:cubicBezTo>
                    <a:pt x="13" y="533"/>
                    <a:pt x="11" y="523"/>
                    <a:pt x="8" y="512"/>
                  </a:cubicBezTo>
                  <a:cubicBezTo>
                    <a:pt x="6" y="504"/>
                    <a:pt x="0" y="488"/>
                    <a:pt x="0" y="488"/>
                  </a:cubicBezTo>
                  <a:close/>
                </a:path>
              </a:pathLst>
            </a:custGeom>
            <a:solidFill>
              <a:srgbClr val="DDDDDD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7" name="Line 22"/>
          <p:cNvSpPr>
            <a:spLocks noChangeShapeType="1"/>
          </p:cNvSpPr>
          <p:nvPr/>
        </p:nvSpPr>
        <p:spPr bwMode="auto">
          <a:xfrm>
            <a:off x="2341563" y="4752975"/>
            <a:ext cx="4757737" cy="0"/>
          </a:xfrm>
          <a:prstGeom prst="line">
            <a:avLst/>
          </a:prstGeom>
          <a:noFill/>
          <a:ln w="57150">
            <a:solidFill>
              <a:srgbClr val="33CC33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" name="Line 23"/>
          <p:cNvSpPr>
            <a:spLocks noChangeShapeType="1"/>
          </p:cNvSpPr>
          <p:nvPr/>
        </p:nvSpPr>
        <p:spPr bwMode="auto">
          <a:xfrm>
            <a:off x="7521575" y="4752975"/>
            <a:ext cx="58261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Line 24"/>
          <p:cNvSpPr>
            <a:spLocks noChangeShapeType="1"/>
          </p:cNvSpPr>
          <p:nvPr/>
        </p:nvSpPr>
        <p:spPr bwMode="auto">
          <a:xfrm flipV="1">
            <a:off x="7078663" y="3686175"/>
            <a:ext cx="528637" cy="130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Line 25"/>
          <p:cNvSpPr>
            <a:spLocks noChangeShapeType="1"/>
          </p:cNvSpPr>
          <p:nvPr/>
        </p:nvSpPr>
        <p:spPr bwMode="auto">
          <a:xfrm flipV="1">
            <a:off x="2517775" y="3919538"/>
            <a:ext cx="4230688" cy="830262"/>
          </a:xfrm>
          <a:prstGeom prst="line">
            <a:avLst/>
          </a:prstGeom>
          <a:noFill/>
          <a:ln w="57150">
            <a:solidFill>
              <a:srgbClr val="33CC33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Line 26"/>
          <p:cNvSpPr>
            <a:spLocks noChangeShapeType="1"/>
          </p:cNvSpPr>
          <p:nvPr/>
        </p:nvSpPr>
        <p:spPr bwMode="auto">
          <a:xfrm>
            <a:off x="7732713" y="4343400"/>
            <a:ext cx="0" cy="9350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Line 27"/>
          <p:cNvSpPr>
            <a:spLocks noChangeShapeType="1"/>
          </p:cNvSpPr>
          <p:nvPr/>
        </p:nvSpPr>
        <p:spPr bwMode="auto">
          <a:xfrm>
            <a:off x="7264400" y="3289300"/>
            <a:ext cx="176213" cy="9048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Rectangle 28"/>
          <p:cNvSpPr>
            <a:spLocks noChangeArrowheads="1"/>
          </p:cNvSpPr>
          <p:nvPr/>
        </p:nvSpPr>
        <p:spPr bwMode="auto">
          <a:xfrm>
            <a:off x="7105650" y="5229225"/>
            <a:ext cx="12827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  <a:ea typeface="黑体" pitchFamily="2" charset="-122"/>
              </a:rPr>
              <a:t>X.25 </a:t>
            </a:r>
            <a:r>
              <a:rPr kumimoji="1" lang="zh-CN" altLang="en-US" sz="2000">
                <a:solidFill>
                  <a:srgbClr val="333399"/>
                </a:solidFill>
                <a:ea typeface="黑体" pitchFamily="2" charset="-122"/>
              </a:rPr>
              <a:t>接口</a:t>
            </a:r>
          </a:p>
        </p:txBody>
      </p:sp>
      <p:sp>
        <p:nvSpPr>
          <p:cNvPr id="6154" name="Rectangle 29"/>
          <p:cNvSpPr>
            <a:spLocks noChangeArrowheads="1"/>
          </p:cNvSpPr>
          <p:nvPr/>
        </p:nvSpPr>
        <p:spPr bwMode="auto">
          <a:xfrm>
            <a:off x="6602413" y="2890838"/>
            <a:ext cx="12811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  <a:ea typeface="黑体" pitchFamily="2" charset="-122"/>
              </a:rPr>
              <a:t>X.25 </a:t>
            </a:r>
            <a:r>
              <a:rPr kumimoji="1" lang="zh-CN" altLang="en-US" sz="2000">
                <a:solidFill>
                  <a:srgbClr val="333399"/>
                </a:solidFill>
                <a:ea typeface="黑体" pitchFamily="2" charset="-122"/>
              </a:rPr>
              <a:t>接口</a:t>
            </a:r>
          </a:p>
        </p:txBody>
      </p:sp>
      <p:sp>
        <p:nvSpPr>
          <p:cNvPr id="6155" name="Rectangle 30"/>
          <p:cNvSpPr>
            <a:spLocks noChangeArrowheads="1"/>
          </p:cNvSpPr>
          <p:nvPr/>
        </p:nvSpPr>
        <p:spPr bwMode="auto">
          <a:xfrm>
            <a:off x="2914650" y="4941888"/>
            <a:ext cx="3500438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800">
                <a:solidFill>
                  <a:srgbClr val="333399"/>
                </a:solidFill>
                <a:ea typeface="黑体" pitchFamily="2" charset="-122"/>
              </a:rPr>
              <a:t>X.25 </a:t>
            </a:r>
            <a:r>
              <a:rPr kumimoji="1" lang="zh-CN" altLang="en-US" sz="2800">
                <a:solidFill>
                  <a:srgbClr val="333399"/>
                </a:solidFill>
                <a:ea typeface="黑体" pitchFamily="2" charset="-122"/>
              </a:rPr>
              <a:t>公用分组交换网</a:t>
            </a:r>
          </a:p>
        </p:txBody>
      </p:sp>
      <p:sp>
        <p:nvSpPr>
          <p:cNvPr id="6156" name="Rectangle 31"/>
          <p:cNvSpPr>
            <a:spLocks noChangeArrowheads="1"/>
          </p:cNvSpPr>
          <p:nvPr/>
        </p:nvSpPr>
        <p:spPr bwMode="auto">
          <a:xfrm>
            <a:off x="5497513" y="4292600"/>
            <a:ext cx="6270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  <a:ea typeface="黑体" pitchFamily="2" charset="-122"/>
              </a:rPr>
              <a:t>VC</a:t>
            </a:r>
            <a:r>
              <a:rPr kumimoji="1" lang="en-US" altLang="zh-CN" sz="2000" baseline="-25000">
                <a:solidFill>
                  <a:srgbClr val="333399"/>
                </a:solidFill>
                <a:ea typeface="黑体" pitchFamily="2" charset="-122"/>
              </a:rPr>
              <a:t>2</a:t>
            </a:r>
            <a:endParaRPr kumimoji="1" lang="en-US" altLang="zh-CN" sz="2000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6157" name="Rectangle 32"/>
          <p:cNvSpPr>
            <a:spLocks noChangeArrowheads="1"/>
          </p:cNvSpPr>
          <p:nvPr/>
        </p:nvSpPr>
        <p:spPr bwMode="auto">
          <a:xfrm>
            <a:off x="3803650" y="3860800"/>
            <a:ext cx="6254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  <a:ea typeface="黑体" pitchFamily="2" charset="-122"/>
              </a:rPr>
              <a:t>VC</a:t>
            </a:r>
            <a:r>
              <a:rPr kumimoji="1" lang="en-US" altLang="zh-CN" sz="2000" baseline="-25000">
                <a:solidFill>
                  <a:srgbClr val="333399"/>
                </a:solidFill>
                <a:ea typeface="黑体" pitchFamily="2" charset="-122"/>
              </a:rPr>
              <a:t>1</a:t>
            </a:r>
            <a:endParaRPr kumimoji="1" lang="en-US" altLang="zh-CN" sz="2000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6158" name="Oval 33"/>
          <p:cNvSpPr>
            <a:spLocks noChangeArrowheads="1"/>
          </p:cNvSpPr>
          <p:nvPr/>
        </p:nvSpPr>
        <p:spPr bwMode="auto">
          <a:xfrm>
            <a:off x="8027988" y="4365625"/>
            <a:ext cx="790575" cy="750888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 sz="2000">
                <a:solidFill>
                  <a:srgbClr val="333399"/>
                </a:solidFill>
                <a:ea typeface="黑体" pitchFamily="2" charset="-122"/>
              </a:rPr>
              <a:t>DTE</a:t>
            </a:r>
          </a:p>
        </p:txBody>
      </p:sp>
      <p:sp>
        <p:nvSpPr>
          <p:cNvPr id="6159" name="Oval 34"/>
          <p:cNvSpPr>
            <a:spLocks noChangeArrowheads="1"/>
          </p:cNvSpPr>
          <p:nvPr/>
        </p:nvSpPr>
        <p:spPr bwMode="auto">
          <a:xfrm>
            <a:off x="7605713" y="3236913"/>
            <a:ext cx="788987" cy="752475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 sz="2000">
                <a:solidFill>
                  <a:srgbClr val="333399"/>
                </a:solidFill>
                <a:ea typeface="黑体" pitchFamily="2" charset="-122"/>
              </a:rPr>
              <a:t>DTE</a:t>
            </a:r>
          </a:p>
        </p:txBody>
      </p:sp>
      <p:sp>
        <p:nvSpPr>
          <p:cNvPr id="6160" name="Oval 35"/>
          <p:cNvSpPr>
            <a:spLocks noChangeArrowheads="1"/>
          </p:cNvSpPr>
          <p:nvPr/>
        </p:nvSpPr>
        <p:spPr bwMode="auto">
          <a:xfrm>
            <a:off x="6704013" y="4394200"/>
            <a:ext cx="790575" cy="752475"/>
          </a:xfrm>
          <a:prstGeom prst="ellipse">
            <a:avLst/>
          </a:prstGeom>
          <a:solidFill>
            <a:srgbClr val="FF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 sz="2000">
                <a:solidFill>
                  <a:srgbClr val="333399"/>
                </a:solidFill>
                <a:ea typeface="黑体" pitchFamily="2" charset="-122"/>
              </a:rPr>
              <a:t>DCE</a:t>
            </a:r>
          </a:p>
        </p:txBody>
      </p:sp>
      <p:sp>
        <p:nvSpPr>
          <p:cNvPr id="6161" name="Oval 36"/>
          <p:cNvSpPr>
            <a:spLocks noChangeArrowheads="1"/>
          </p:cNvSpPr>
          <p:nvPr/>
        </p:nvSpPr>
        <p:spPr bwMode="auto">
          <a:xfrm>
            <a:off x="6424613" y="3467100"/>
            <a:ext cx="787400" cy="749300"/>
          </a:xfrm>
          <a:prstGeom prst="ellipse">
            <a:avLst/>
          </a:prstGeom>
          <a:solidFill>
            <a:srgbClr val="FF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 sz="2000">
                <a:solidFill>
                  <a:srgbClr val="333399"/>
                </a:solidFill>
                <a:ea typeface="黑体" pitchFamily="2" charset="-122"/>
              </a:rPr>
              <a:t>DCE</a:t>
            </a:r>
          </a:p>
        </p:txBody>
      </p:sp>
      <p:sp>
        <p:nvSpPr>
          <p:cNvPr id="6162" name="Line 37"/>
          <p:cNvSpPr>
            <a:spLocks noChangeShapeType="1"/>
          </p:cNvSpPr>
          <p:nvPr/>
        </p:nvSpPr>
        <p:spPr bwMode="auto">
          <a:xfrm flipV="1">
            <a:off x="1092200" y="4767263"/>
            <a:ext cx="673100" cy="158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3" name="Oval 38"/>
          <p:cNvSpPr>
            <a:spLocks noChangeArrowheads="1"/>
          </p:cNvSpPr>
          <p:nvPr/>
        </p:nvSpPr>
        <p:spPr bwMode="auto">
          <a:xfrm>
            <a:off x="1706563" y="4373563"/>
            <a:ext cx="788987" cy="749300"/>
          </a:xfrm>
          <a:prstGeom prst="ellipse">
            <a:avLst/>
          </a:prstGeom>
          <a:solidFill>
            <a:srgbClr val="FF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 sz="2000">
                <a:solidFill>
                  <a:srgbClr val="333399"/>
                </a:solidFill>
                <a:ea typeface="黑体" pitchFamily="2" charset="-122"/>
              </a:rPr>
              <a:t>DCE</a:t>
            </a:r>
          </a:p>
        </p:txBody>
      </p:sp>
      <p:sp>
        <p:nvSpPr>
          <p:cNvPr id="6164" name="Oval 39"/>
          <p:cNvSpPr>
            <a:spLocks noChangeArrowheads="1"/>
          </p:cNvSpPr>
          <p:nvPr/>
        </p:nvSpPr>
        <p:spPr bwMode="auto">
          <a:xfrm>
            <a:off x="322263" y="4373563"/>
            <a:ext cx="788987" cy="7493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 sz="2000">
                <a:solidFill>
                  <a:srgbClr val="333399"/>
                </a:solidFill>
                <a:ea typeface="黑体" pitchFamily="2" charset="-122"/>
              </a:rPr>
              <a:t>DTE</a:t>
            </a:r>
          </a:p>
        </p:txBody>
      </p:sp>
      <p:sp>
        <p:nvSpPr>
          <p:cNvPr id="6165" name="Line 40"/>
          <p:cNvSpPr>
            <a:spLocks noChangeShapeType="1"/>
          </p:cNvSpPr>
          <p:nvPr/>
        </p:nvSpPr>
        <p:spPr bwMode="auto">
          <a:xfrm>
            <a:off x="1404938" y="4241800"/>
            <a:ext cx="0" cy="10683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6" name="Rectangle 41"/>
          <p:cNvSpPr>
            <a:spLocks noChangeArrowheads="1"/>
          </p:cNvSpPr>
          <p:nvPr/>
        </p:nvSpPr>
        <p:spPr bwMode="auto">
          <a:xfrm>
            <a:off x="827088" y="3860800"/>
            <a:ext cx="12811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  <a:ea typeface="黑体" pitchFamily="2" charset="-122"/>
              </a:rPr>
              <a:t>X.25 </a:t>
            </a:r>
            <a:r>
              <a:rPr kumimoji="1" lang="zh-CN" altLang="en-US" sz="2000">
                <a:solidFill>
                  <a:srgbClr val="333399"/>
                </a:solidFill>
                <a:ea typeface="黑体" pitchFamily="2" charset="-122"/>
              </a:rPr>
              <a:t>接口</a:t>
            </a:r>
          </a:p>
        </p:txBody>
      </p:sp>
      <p:sp>
        <p:nvSpPr>
          <p:cNvPr id="6167" name="Text Box 42"/>
          <p:cNvSpPr txBox="1">
            <a:spLocks noChangeArrowheads="1"/>
          </p:cNvSpPr>
          <p:nvPr/>
        </p:nvSpPr>
        <p:spPr bwMode="auto">
          <a:xfrm>
            <a:off x="646112" y="764704"/>
            <a:ext cx="8497888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</a:rPr>
              <a:t>X.25  </a:t>
            </a:r>
            <a:r>
              <a:rPr lang="zh-CN" altLang="en-US" sz="2800" b="1" dirty="0">
                <a:solidFill>
                  <a:srgbClr val="000000"/>
                </a:solidFill>
              </a:rPr>
              <a:t>是针对分组交换网而制定的国际标准。是对公用分组交换网接口的规约。以</a:t>
            </a:r>
            <a:r>
              <a:rPr lang="zh-CN" altLang="en-US" sz="2800" b="1" dirty="0">
                <a:solidFill>
                  <a:srgbClr val="FF3300"/>
                </a:solidFill>
              </a:rPr>
              <a:t>面向连接的虚电路服务</a:t>
            </a:r>
            <a:r>
              <a:rPr lang="zh-CN" altLang="en-US" sz="2800" b="1" dirty="0">
                <a:solidFill>
                  <a:srgbClr val="000000"/>
                </a:solidFill>
              </a:rPr>
              <a:t>为基础。</a:t>
            </a:r>
          </a:p>
          <a:p>
            <a:pPr>
              <a:spcBef>
                <a:spcPct val="50000"/>
              </a:spcBef>
            </a:pPr>
            <a:endParaRPr lang="en-US" altLang="zh-CN" sz="2800" b="1" dirty="0">
              <a:solidFill>
                <a:srgbClr val="000000"/>
              </a:solidFill>
            </a:endParaRPr>
          </a:p>
        </p:txBody>
      </p:sp>
      <p:pic>
        <p:nvPicPr>
          <p:cNvPr id="41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43" name="TextBox 42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连接符 45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8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今天的数字光纤网比早期的电话网具有低得多的误码率，如果减少结点对每个分组的处理时间，则各分组通过网络的时延亦可减少，同时结点对分组的处理能力也就增大了。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00"/>
                </a:solidFill>
              </a:rPr>
              <a:t>帧中继在操作处理上做了大量的简化。不需要考虑传输差错问题，其中间节点只做帧的转发操作，不需要执行接收确认和请求重发等操作，</a:t>
            </a:r>
            <a:r>
              <a:rPr lang="zh-CN" altLang="en-US" b="1" dirty="0" smtClean="0"/>
              <a:t>差错控制</a:t>
            </a:r>
            <a:r>
              <a:rPr lang="zh-CN" altLang="en-US" b="1" dirty="0" smtClean="0">
                <a:solidFill>
                  <a:srgbClr val="000000"/>
                </a:solidFill>
              </a:rPr>
              <a:t>和流量均交由高层端系统完成，大大缩短了节点的时延，提高了网内数据的传输速率。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7.6.1   </a:t>
            </a:r>
            <a:r>
              <a:rPr lang="zh-CN" altLang="en-US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帧中继的层次结构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0000"/>
                </a:solidFill>
              </a:rPr>
              <a:t>帧中继只包含物理层和数据链路层这两个层次。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3141663"/>
            <a:ext cx="7272337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6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2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7.6.1   </a:t>
            </a:r>
            <a:r>
              <a:rPr lang="zh-CN" altLang="en-US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帧中继的操作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752600"/>
            <a:ext cx="8291512" cy="462915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0000"/>
                </a:solidFill>
              </a:rPr>
              <a:t>帧中继的传输是基于永久需电路</a:t>
            </a:r>
            <a:r>
              <a:rPr lang="en-US" altLang="zh-CN" b="1" smtClean="0">
                <a:solidFill>
                  <a:srgbClr val="000000"/>
                </a:solidFill>
              </a:rPr>
              <a:t>(PVC)</a:t>
            </a:r>
            <a:r>
              <a:rPr lang="zh-CN" altLang="en-US" b="1" smtClean="0">
                <a:solidFill>
                  <a:srgbClr val="000000"/>
                </a:solidFill>
              </a:rPr>
              <a:t>连接的，帧中继的虚电路是使用</a:t>
            </a:r>
            <a:r>
              <a:rPr lang="en-US" altLang="zh-CN" b="1" smtClean="0">
                <a:solidFill>
                  <a:srgbClr val="000000"/>
                </a:solidFill>
              </a:rPr>
              <a:t>DLCI</a:t>
            </a:r>
            <a:r>
              <a:rPr lang="zh-CN" altLang="en-US" b="1" smtClean="0">
                <a:solidFill>
                  <a:srgbClr val="000000"/>
                </a:solidFill>
              </a:rPr>
              <a:t>来表示，在两个指定站点之间的所有通信都沿着同样的路径进行。</a:t>
            </a:r>
            <a:r>
              <a:rPr lang="zh-CN" altLang="en-US" smtClean="0"/>
              <a:t> 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0" y="3284538"/>
            <a:ext cx="9144000" cy="3279775"/>
            <a:chOff x="0" y="2135"/>
            <a:chExt cx="5760" cy="2066"/>
          </a:xfrm>
        </p:grpSpPr>
        <p:grpSp>
          <p:nvGrpSpPr>
            <p:cNvPr id="3" name="Group 49"/>
            <p:cNvGrpSpPr>
              <a:grpSpLocks/>
            </p:cNvGrpSpPr>
            <p:nvPr/>
          </p:nvGrpSpPr>
          <p:grpSpPr bwMode="auto">
            <a:xfrm>
              <a:off x="1279" y="2826"/>
              <a:ext cx="3243" cy="1375"/>
              <a:chOff x="385" y="2795"/>
              <a:chExt cx="1769" cy="816"/>
            </a:xfrm>
          </p:grpSpPr>
          <p:sp>
            <p:nvSpPr>
              <p:cNvPr id="319538" name="Oval 50"/>
              <p:cNvSpPr>
                <a:spLocks noChangeArrowheads="1"/>
              </p:cNvSpPr>
              <p:nvPr/>
            </p:nvSpPr>
            <p:spPr bwMode="auto">
              <a:xfrm>
                <a:off x="1589" y="3060"/>
                <a:ext cx="554" cy="247"/>
              </a:xfrm>
              <a:prstGeom prst="ellipse">
                <a:avLst/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  <a:effectLst>
                <a:outerShdw dist="68392" dir="4091915" algn="ctr" rotWithShape="0">
                  <a:schemeClr val="tx1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9539" name="Oval 51"/>
              <p:cNvSpPr>
                <a:spLocks noChangeArrowheads="1"/>
              </p:cNvSpPr>
              <p:nvPr/>
            </p:nvSpPr>
            <p:spPr bwMode="auto">
              <a:xfrm>
                <a:off x="928" y="3274"/>
                <a:ext cx="884" cy="337"/>
              </a:xfrm>
              <a:prstGeom prst="ellipse">
                <a:avLst/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9540" name="Oval 52"/>
              <p:cNvSpPr>
                <a:spLocks noChangeArrowheads="1"/>
              </p:cNvSpPr>
              <p:nvPr/>
            </p:nvSpPr>
            <p:spPr bwMode="auto">
              <a:xfrm>
                <a:off x="502" y="3204"/>
                <a:ext cx="586" cy="281"/>
              </a:xfrm>
              <a:prstGeom prst="ellipse">
                <a:avLst/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  <a:effectLst>
                <a:outerShdw dist="68392" dir="4091915" algn="ctr" rotWithShape="0">
                  <a:schemeClr val="tx1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9541" name="Oval 53"/>
              <p:cNvSpPr>
                <a:spLocks noChangeArrowheads="1"/>
              </p:cNvSpPr>
              <p:nvPr/>
            </p:nvSpPr>
            <p:spPr bwMode="auto">
              <a:xfrm>
                <a:off x="385" y="3084"/>
                <a:ext cx="384" cy="256"/>
              </a:xfrm>
              <a:prstGeom prst="ellipse">
                <a:avLst/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  <a:effectLst>
                <a:outerShdw dist="68392" dir="4091915" algn="ctr" rotWithShape="0">
                  <a:schemeClr val="tx1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9542" name="Oval 54"/>
              <p:cNvSpPr>
                <a:spLocks noChangeArrowheads="1"/>
              </p:cNvSpPr>
              <p:nvPr/>
            </p:nvSpPr>
            <p:spPr bwMode="auto">
              <a:xfrm>
                <a:off x="566" y="2883"/>
                <a:ext cx="576" cy="321"/>
              </a:xfrm>
              <a:prstGeom prst="ellipse">
                <a:avLst/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  <a:effectLst>
                <a:outerShdw dist="68392" dir="4091915" algn="ctr" rotWithShape="0">
                  <a:schemeClr val="tx1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9543" name="Oval 55"/>
              <p:cNvSpPr>
                <a:spLocks noChangeArrowheads="1"/>
              </p:cNvSpPr>
              <p:nvPr/>
            </p:nvSpPr>
            <p:spPr bwMode="auto">
              <a:xfrm>
                <a:off x="992" y="2795"/>
                <a:ext cx="757" cy="321"/>
              </a:xfrm>
              <a:prstGeom prst="ellipse">
                <a:avLst/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  <a:effectLst>
                <a:outerShdw dist="68392" dir="4091915" algn="ctr" rotWithShape="0">
                  <a:schemeClr val="tx1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9544" name="Oval 56"/>
              <p:cNvSpPr>
                <a:spLocks noChangeArrowheads="1"/>
              </p:cNvSpPr>
              <p:nvPr/>
            </p:nvSpPr>
            <p:spPr bwMode="auto">
              <a:xfrm>
                <a:off x="1504" y="2891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  <a:effectLst>
                <a:outerShdw dist="68392" dir="4091915" algn="ctr" rotWithShape="0">
                  <a:schemeClr val="tx1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9545" name="Oval 57"/>
              <p:cNvSpPr>
                <a:spLocks noChangeArrowheads="1"/>
              </p:cNvSpPr>
              <p:nvPr/>
            </p:nvSpPr>
            <p:spPr bwMode="auto">
              <a:xfrm>
                <a:off x="704" y="2987"/>
                <a:ext cx="1141" cy="418"/>
              </a:xfrm>
              <a:prstGeom prst="ellipse">
                <a:avLst/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  <a:effectLst>
                <a:outerShdw dist="68392" dir="4091915" algn="ctr" rotWithShape="0">
                  <a:schemeClr val="tx1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9546" name="Oval 58"/>
              <p:cNvSpPr>
                <a:spLocks noChangeArrowheads="1"/>
              </p:cNvSpPr>
              <p:nvPr/>
            </p:nvSpPr>
            <p:spPr bwMode="auto">
              <a:xfrm rot="1336630">
                <a:off x="1474" y="3067"/>
                <a:ext cx="555" cy="417"/>
              </a:xfrm>
              <a:prstGeom prst="ellipse">
                <a:avLst/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  <a:effectLst>
                <a:outerShdw dist="40161" dir="4293903" algn="ctr" rotWithShape="0">
                  <a:schemeClr val="tx1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9547" name="Oval 59"/>
              <p:cNvSpPr>
                <a:spLocks noChangeArrowheads="1"/>
              </p:cNvSpPr>
              <p:nvPr/>
            </p:nvSpPr>
            <p:spPr bwMode="auto">
              <a:xfrm>
                <a:off x="1004" y="2811"/>
                <a:ext cx="756" cy="321"/>
              </a:xfrm>
              <a:prstGeom prst="ellipse">
                <a:avLst/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  <a:effectLst>
                <a:outerShdw dist="68392" dir="4091915" algn="ctr" rotWithShape="0">
                  <a:schemeClr val="tx1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9548" name="Oval 60"/>
              <p:cNvSpPr>
                <a:spLocks noChangeArrowheads="1"/>
              </p:cNvSpPr>
              <p:nvPr/>
            </p:nvSpPr>
            <p:spPr bwMode="auto">
              <a:xfrm>
                <a:off x="577" y="2899"/>
                <a:ext cx="575" cy="320"/>
              </a:xfrm>
              <a:prstGeom prst="ellipse">
                <a:avLst/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  <a:effectLst>
                <a:outerShdw dist="68392" dir="4091915" algn="ctr" rotWithShape="0">
                  <a:schemeClr val="tx1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9549" name="Oval 61"/>
              <p:cNvSpPr>
                <a:spLocks noChangeArrowheads="1"/>
              </p:cNvSpPr>
              <p:nvPr/>
            </p:nvSpPr>
            <p:spPr bwMode="auto">
              <a:xfrm>
                <a:off x="396" y="3100"/>
                <a:ext cx="383" cy="256"/>
              </a:xfrm>
              <a:prstGeom prst="ellipse">
                <a:avLst/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  <a:effectLst>
                <a:outerShdw dist="63500" dir="3187806" algn="ctr" rotWithShape="0">
                  <a:schemeClr val="tx1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9550" name="Oval 62"/>
              <p:cNvSpPr>
                <a:spLocks noChangeArrowheads="1"/>
              </p:cNvSpPr>
              <p:nvPr/>
            </p:nvSpPr>
            <p:spPr bwMode="auto">
              <a:xfrm>
                <a:off x="1515" y="2908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  <a:effectLst>
                <a:outerShdw dist="68392" dir="4091915" algn="ctr" rotWithShape="0">
                  <a:schemeClr val="tx1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9551" name="Oval 63"/>
              <p:cNvSpPr>
                <a:spLocks noChangeArrowheads="1"/>
              </p:cNvSpPr>
              <p:nvPr/>
            </p:nvSpPr>
            <p:spPr bwMode="auto">
              <a:xfrm>
                <a:off x="1599" y="3075"/>
                <a:ext cx="555" cy="249"/>
              </a:xfrm>
              <a:prstGeom prst="ellipse">
                <a:avLst/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9552" name="Oval 64"/>
              <p:cNvSpPr>
                <a:spLocks noChangeArrowheads="1"/>
              </p:cNvSpPr>
              <p:nvPr/>
            </p:nvSpPr>
            <p:spPr bwMode="auto">
              <a:xfrm>
                <a:off x="715" y="3003"/>
                <a:ext cx="1141" cy="417"/>
              </a:xfrm>
              <a:prstGeom prst="ellipse">
                <a:avLst/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  <a:effectLst>
                <a:outerShdw dist="68392" dir="4091915" algn="ctr" rotWithShape="0">
                  <a:schemeClr val="tx1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9553" name="Oval 65"/>
              <p:cNvSpPr>
                <a:spLocks noChangeArrowheads="1"/>
              </p:cNvSpPr>
              <p:nvPr/>
            </p:nvSpPr>
            <p:spPr bwMode="auto">
              <a:xfrm>
                <a:off x="513" y="3219"/>
                <a:ext cx="586" cy="282"/>
              </a:xfrm>
              <a:prstGeom prst="ellipse">
                <a:avLst/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  <a:effectLst>
                <a:outerShdw dist="113592" dir="20006097" algn="ctr" rotWithShape="0">
                  <a:schemeClr val="tx1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87" name="Freeform 66"/>
              <p:cNvSpPr>
                <a:spLocks/>
              </p:cNvSpPr>
              <p:nvPr/>
            </p:nvSpPr>
            <p:spPr bwMode="auto">
              <a:xfrm>
                <a:off x="567" y="2924"/>
                <a:ext cx="1451" cy="597"/>
              </a:xfrm>
              <a:custGeom>
                <a:avLst/>
                <a:gdLst>
                  <a:gd name="T0" fmla="*/ 0 w 1447"/>
                  <a:gd name="T1" fmla="*/ 488 h 1128"/>
                  <a:gd name="T2" fmla="*/ 80 w 1447"/>
                  <a:gd name="T3" fmla="*/ 392 h 1128"/>
                  <a:gd name="T4" fmla="*/ 56 w 1447"/>
                  <a:gd name="T5" fmla="*/ 384 h 1128"/>
                  <a:gd name="T6" fmla="*/ 24 w 1447"/>
                  <a:gd name="T7" fmla="*/ 400 h 1128"/>
                  <a:gd name="T8" fmla="*/ 40 w 1447"/>
                  <a:gd name="T9" fmla="*/ 376 h 1128"/>
                  <a:gd name="T10" fmla="*/ 64 w 1447"/>
                  <a:gd name="T11" fmla="*/ 352 h 1128"/>
                  <a:gd name="T12" fmla="*/ 96 w 1447"/>
                  <a:gd name="T13" fmla="*/ 304 h 1128"/>
                  <a:gd name="T14" fmla="*/ 104 w 1447"/>
                  <a:gd name="T15" fmla="*/ 280 h 1128"/>
                  <a:gd name="T16" fmla="*/ 152 w 1447"/>
                  <a:gd name="T17" fmla="*/ 208 h 1128"/>
                  <a:gd name="T18" fmla="*/ 168 w 1447"/>
                  <a:gd name="T19" fmla="*/ 184 h 1128"/>
                  <a:gd name="T20" fmla="*/ 200 w 1447"/>
                  <a:gd name="T21" fmla="*/ 176 h 1128"/>
                  <a:gd name="T22" fmla="*/ 288 w 1447"/>
                  <a:gd name="T23" fmla="*/ 112 h 1128"/>
                  <a:gd name="T24" fmla="*/ 328 w 1447"/>
                  <a:gd name="T25" fmla="*/ 80 h 1128"/>
                  <a:gd name="T26" fmla="*/ 352 w 1447"/>
                  <a:gd name="T27" fmla="*/ 56 h 1128"/>
                  <a:gd name="T28" fmla="*/ 424 w 1447"/>
                  <a:gd name="T29" fmla="*/ 40 h 1128"/>
                  <a:gd name="T30" fmla="*/ 504 w 1447"/>
                  <a:gd name="T31" fmla="*/ 0 h 1128"/>
                  <a:gd name="T32" fmla="*/ 808 w 1447"/>
                  <a:gd name="T33" fmla="*/ 40 h 1128"/>
                  <a:gd name="T34" fmla="*/ 1056 w 1447"/>
                  <a:gd name="T35" fmla="*/ 176 h 1128"/>
                  <a:gd name="T36" fmla="*/ 1080 w 1447"/>
                  <a:gd name="T37" fmla="*/ 200 h 1128"/>
                  <a:gd name="T38" fmla="*/ 1104 w 1447"/>
                  <a:gd name="T39" fmla="*/ 216 h 1128"/>
                  <a:gd name="T40" fmla="*/ 1224 w 1447"/>
                  <a:gd name="T41" fmla="*/ 304 h 1128"/>
                  <a:gd name="T42" fmla="*/ 1296 w 1447"/>
                  <a:gd name="T43" fmla="*/ 368 h 1128"/>
                  <a:gd name="T44" fmla="*/ 1344 w 1447"/>
                  <a:gd name="T45" fmla="*/ 440 h 1128"/>
                  <a:gd name="T46" fmla="*/ 1360 w 1447"/>
                  <a:gd name="T47" fmla="*/ 488 h 1128"/>
                  <a:gd name="T48" fmla="*/ 1392 w 1447"/>
                  <a:gd name="T49" fmla="*/ 536 h 1128"/>
                  <a:gd name="T50" fmla="*/ 1416 w 1447"/>
                  <a:gd name="T51" fmla="*/ 608 h 1128"/>
                  <a:gd name="T52" fmla="*/ 1432 w 1447"/>
                  <a:gd name="T53" fmla="*/ 656 h 1128"/>
                  <a:gd name="T54" fmla="*/ 1432 w 1447"/>
                  <a:gd name="T55" fmla="*/ 856 h 1128"/>
                  <a:gd name="T56" fmla="*/ 1416 w 1447"/>
                  <a:gd name="T57" fmla="*/ 904 h 1128"/>
                  <a:gd name="T58" fmla="*/ 1368 w 1447"/>
                  <a:gd name="T59" fmla="*/ 920 h 1128"/>
                  <a:gd name="T60" fmla="*/ 1352 w 1447"/>
                  <a:gd name="T61" fmla="*/ 944 h 1128"/>
                  <a:gd name="T62" fmla="*/ 1304 w 1447"/>
                  <a:gd name="T63" fmla="*/ 976 h 1128"/>
                  <a:gd name="T64" fmla="*/ 1216 w 1447"/>
                  <a:gd name="T65" fmla="*/ 1040 h 1128"/>
                  <a:gd name="T66" fmla="*/ 1168 w 1447"/>
                  <a:gd name="T67" fmla="*/ 1072 h 1128"/>
                  <a:gd name="T68" fmla="*/ 1112 w 1447"/>
                  <a:gd name="T69" fmla="*/ 1128 h 1128"/>
                  <a:gd name="T70" fmla="*/ 440 w 1447"/>
                  <a:gd name="T71" fmla="*/ 1096 h 1128"/>
                  <a:gd name="T72" fmla="*/ 360 w 1447"/>
                  <a:gd name="T73" fmla="*/ 1072 h 1128"/>
                  <a:gd name="T74" fmla="*/ 304 w 1447"/>
                  <a:gd name="T75" fmla="*/ 976 h 1128"/>
                  <a:gd name="T76" fmla="*/ 240 w 1447"/>
                  <a:gd name="T77" fmla="*/ 880 h 1128"/>
                  <a:gd name="T78" fmla="*/ 200 w 1447"/>
                  <a:gd name="T79" fmla="*/ 800 h 1128"/>
                  <a:gd name="T80" fmla="*/ 120 w 1447"/>
                  <a:gd name="T81" fmla="*/ 704 h 1128"/>
                  <a:gd name="T82" fmla="*/ 56 w 1447"/>
                  <a:gd name="T83" fmla="*/ 624 h 1128"/>
                  <a:gd name="T84" fmla="*/ 16 w 1447"/>
                  <a:gd name="T85" fmla="*/ 544 h 1128"/>
                  <a:gd name="T86" fmla="*/ 8 w 1447"/>
                  <a:gd name="T87" fmla="*/ 512 h 1128"/>
                  <a:gd name="T88" fmla="*/ 0 w 1447"/>
                  <a:gd name="T89" fmla="*/ 488 h 112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447"/>
                  <a:gd name="T136" fmla="*/ 0 h 1128"/>
                  <a:gd name="T137" fmla="*/ 1447 w 1447"/>
                  <a:gd name="T138" fmla="*/ 1128 h 112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447" h="1128">
                    <a:moveTo>
                      <a:pt x="0" y="488"/>
                    </a:moveTo>
                    <a:cubicBezTo>
                      <a:pt x="24" y="453"/>
                      <a:pt x="56" y="427"/>
                      <a:pt x="80" y="392"/>
                    </a:cubicBezTo>
                    <a:cubicBezTo>
                      <a:pt x="72" y="389"/>
                      <a:pt x="64" y="383"/>
                      <a:pt x="56" y="384"/>
                    </a:cubicBezTo>
                    <a:cubicBezTo>
                      <a:pt x="44" y="386"/>
                      <a:pt x="35" y="405"/>
                      <a:pt x="24" y="400"/>
                    </a:cubicBezTo>
                    <a:cubicBezTo>
                      <a:pt x="15" y="396"/>
                      <a:pt x="34" y="383"/>
                      <a:pt x="40" y="376"/>
                    </a:cubicBezTo>
                    <a:cubicBezTo>
                      <a:pt x="47" y="367"/>
                      <a:pt x="56" y="360"/>
                      <a:pt x="64" y="352"/>
                    </a:cubicBezTo>
                    <a:cubicBezTo>
                      <a:pt x="82" y="279"/>
                      <a:pt x="56" y="354"/>
                      <a:pt x="96" y="304"/>
                    </a:cubicBezTo>
                    <a:cubicBezTo>
                      <a:pt x="101" y="297"/>
                      <a:pt x="100" y="287"/>
                      <a:pt x="104" y="280"/>
                    </a:cubicBezTo>
                    <a:cubicBezTo>
                      <a:pt x="104" y="280"/>
                      <a:pt x="144" y="220"/>
                      <a:pt x="152" y="208"/>
                    </a:cubicBezTo>
                    <a:cubicBezTo>
                      <a:pt x="157" y="200"/>
                      <a:pt x="159" y="186"/>
                      <a:pt x="168" y="184"/>
                    </a:cubicBezTo>
                    <a:cubicBezTo>
                      <a:pt x="179" y="181"/>
                      <a:pt x="189" y="179"/>
                      <a:pt x="200" y="176"/>
                    </a:cubicBezTo>
                    <a:cubicBezTo>
                      <a:pt x="228" y="148"/>
                      <a:pt x="253" y="129"/>
                      <a:pt x="288" y="112"/>
                    </a:cubicBezTo>
                    <a:cubicBezTo>
                      <a:pt x="324" y="58"/>
                      <a:pt x="282" y="111"/>
                      <a:pt x="328" y="80"/>
                    </a:cubicBezTo>
                    <a:cubicBezTo>
                      <a:pt x="337" y="74"/>
                      <a:pt x="343" y="62"/>
                      <a:pt x="352" y="56"/>
                    </a:cubicBezTo>
                    <a:cubicBezTo>
                      <a:pt x="365" y="47"/>
                      <a:pt x="418" y="41"/>
                      <a:pt x="424" y="40"/>
                    </a:cubicBezTo>
                    <a:cubicBezTo>
                      <a:pt x="450" y="23"/>
                      <a:pt x="475" y="10"/>
                      <a:pt x="504" y="0"/>
                    </a:cubicBezTo>
                    <a:cubicBezTo>
                      <a:pt x="606" y="15"/>
                      <a:pt x="705" y="31"/>
                      <a:pt x="808" y="40"/>
                    </a:cubicBezTo>
                    <a:cubicBezTo>
                      <a:pt x="913" y="66"/>
                      <a:pt x="964" y="153"/>
                      <a:pt x="1056" y="176"/>
                    </a:cubicBezTo>
                    <a:cubicBezTo>
                      <a:pt x="1064" y="184"/>
                      <a:pt x="1071" y="193"/>
                      <a:pt x="1080" y="200"/>
                    </a:cubicBezTo>
                    <a:cubicBezTo>
                      <a:pt x="1087" y="206"/>
                      <a:pt x="1097" y="210"/>
                      <a:pt x="1104" y="216"/>
                    </a:cubicBezTo>
                    <a:cubicBezTo>
                      <a:pt x="1145" y="252"/>
                      <a:pt x="1171" y="286"/>
                      <a:pt x="1224" y="304"/>
                    </a:cubicBezTo>
                    <a:cubicBezTo>
                      <a:pt x="1247" y="327"/>
                      <a:pt x="1276" y="343"/>
                      <a:pt x="1296" y="368"/>
                    </a:cubicBezTo>
                    <a:cubicBezTo>
                      <a:pt x="1314" y="391"/>
                      <a:pt x="1335" y="413"/>
                      <a:pt x="1344" y="440"/>
                    </a:cubicBezTo>
                    <a:cubicBezTo>
                      <a:pt x="1349" y="456"/>
                      <a:pt x="1351" y="474"/>
                      <a:pt x="1360" y="488"/>
                    </a:cubicBezTo>
                    <a:cubicBezTo>
                      <a:pt x="1371" y="504"/>
                      <a:pt x="1386" y="518"/>
                      <a:pt x="1392" y="536"/>
                    </a:cubicBezTo>
                    <a:cubicBezTo>
                      <a:pt x="1395" y="546"/>
                      <a:pt x="1414" y="603"/>
                      <a:pt x="1416" y="608"/>
                    </a:cubicBezTo>
                    <a:cubicBezTo>
                      <a:pt x="1421" y="624"/>
                      <a:pt x="1432" y="656"/>
                      <a:pt x="1432" y="656"/>
                    </a:cubicBezTo>
                    <a:cubicBezTo>
                      <a:pt x="1443" y="744"/>
                      <a:pt x="1447" y="743"/>
                      <a:pt x="1432" y="856"/>
                    </a:cubicBezTo>
                    <a:cubicBezTo>
                      <a:pt x="1430" y="873"/>
                      <a:pt x="1432" y="899"/>
                      <a:pt x="1416" y="904"/>
                    </a:cubicBezTo>
                    <a:cubicBezTo>
                      <a:pt x="1400" y="909"/>
                      <a:pt x="1368" y="920"/>
                      <a:pt x="1368" y="920"/>
                    </a:cubicBezTo>
                    <a:cubicBezTo>
                      <a:pt x="1363" y="928"/>
                      <a:pt x="1359" y="938"/>
                      <a:pt x="1352" y="944"/>
                    </a:cubicBezTo>
                    <a:cubicBezTo>
                      <a:pt x="1338" y="957"/>
                      <a:pt x="1304" y="976"/>
                      <a:pt x="1304" y="976"/>
                    </a:cubicBezTo>
                    <a:cubicBezTo>
                      <a:pt x="1279" y="1014"/>
                      <a:pt x="1251" y="1005"/>
                      <a:pt x="1216" y="1040"/>
                    </a:cubicBezTo>
                    <a:cubicBezTo>
                      <a:pt x="1186" y="1070"/>
                      <a:pt x="1203" y="1060"/>
                      <a:pt x="1168" y="1072"/>
                    </a:cubicBezTo>
                    <a:cubicBezTo>
                      <a:pt x="1149" y="1101"/>
                      <a:pt x="1131" y="1099"/>
                      <a:pt x="1112" y="1128"/>
                    </a:cubicBezTo>
                    <a:cubicBezTo>
                      <a:pt x="850" y="1124"/>
                      <a:pt x="672" y="1125"/>
                      <a:pt x="440" y="1096"/>
                    </a:cubicBezTo>
                    <a:cubicBezTo>
                      <a:pt x="413" y="1087"/>
                      <a:pt x="387" y="1081"/>
                      <a:pt x="360" y="1072"/>
                    </a:cubicBezTo>
                    <a:cubicBezTo>
                      <a:pt x="338" y="1038"/>
                      <a:pt x="322" y="1009"/>
                      <a:pt x="304" y="976"/>
                    </a:cubicBezTo>
                    <a:cubicBezTo>
                      <a:pt x="286" y="943"/>
                      <a:pt x="257" y="914"/>
                      <a:pt x="240" y="880"/>
                    </a:cubicBezTo>
                    <a:cubicBezTo>
                      <a:pt x="227" y="855"/>
                      <a:pt x="215" y="823"/>
                      <a:pt x="200" y="800"/>
                    </a:cubicBezTo>
                    <a:cubicBezTo>
                      <a:pt x="178" y="764"/>
                      <a:pt x="147" y="735"/>
                      <a:pt x="120" y="704"/>
                    </a:cubicBezTo>
                    <a:cubicBezTo>
                      <a:pt x="94" y="675"/>
                      <a:pt x="89" y="646"/>
                      <a:pt x="56" y="624"/>
                    </a:cubicBezTo>
                    <a:cubicBezTo>
                      <a:pt x="45" y="580"/>
                      <a:pt x="27" y="583"/>
                      <a:pt x="16" y="544"/>
                    </a:cubicBezTo>
                    <a:cubicBezTo>
                      <a:pt x="13" y="533"/>
                      <a:pt x="11" y="523"/>
                      <a:pt x="8" y="512"/>
                    </a:cubicBezTo>
                    <a:cubicBezTo>
                      <a:pt x="6" y="504"/>
                      <a:pt x="0" y="488"/>
                      <a:pt x="0" y="488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46" name="Line 67"/>
            <p:cNvSpPr>
              <a:spLocks noChangeShapeType="1"/>
            </p:cNvSpPr>
            <p:nvPr/>
          </p:nvSpPr>
          <p:spPr bwMode="auto">
            <a:xfrm rot="-5400000">
              <a:off x="4401" y="3171"/>
              <a:ext cx="0" cy="30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7" name="Line 68"/>
            <p:cNvSpPr>
              <a:spLocks noChangeShapeType="1"/>
            </p:cNvSpPr>
            <p:nvPr/>
          </p:nvSpPr>
          <p:spPr bwMode="auto">
            <a:xfrm>
              <a:off x="4486" y="3571"/>
              <a:ext cx="12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" name="Line 69"/>
            <p:cNvSpPr>
              <a:spLocks noChangeShapeType="1"/>
            </p:cNvSpPr>
            <p:nvPr/>
          </p:nvSpPr>
          <p:spPr bwMode="auto">
            <a:xfrm>
              <a:off x="0" y="3526"/>
              <a:ext cx="132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9" name="Line 70"/>
            <p:cNvSpPr>
              <a:spLocks noChangeShapeType="1"/>
            </p:cNvSpPr>
            <p:nvPr/>
          </p:nvSpPr>
          <p:spPr bwMode="auto">
            <a:xfrm>
              <a:off x="1020" y="3392"/>
              <a:ext cx="0" cy="13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Line 71"/>
            <p:cNvSpPr>
              <a:spLocks noChangeShapeType="1"/>
            </p:cNvSpPr>
            <p:nvPr/>
          </p:nvSpPr>
          <p:spPr bwMode="auto">
            <a:xfrm>
              <a:off x="4639" y="3392"/>
              <a:ext cx="0" cy="179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Line 72"/>
            <p:cNvSpPr>
              <a:spLocks noChangeShapeType="1"/>
            </p:cNvSpPr>
            <p:nvPr/>
          </p:nvSpPr>
          <p:spPr bwMode="auto">
            <a:xfrm>
              <a:off x="5454" y="3571"/>
              <a:ext cx="0" cy="22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Line 73"/>
            <p:cNvSpPr>
              <a:spLocks noChangeShapeType="1"/>
            </p:cNvSpPr>
            <p:nvPr/>
          </p:nvSpPr>
          <p:spPr bwMode="auto">
            <a:xfrm>
              <a:off x="255" y="3526"/>
              <a:ext cx="0" cy="22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Line 74"/>
            <p:cNvSpPr>
              <a:spLocks noChangeShapeType="1"/>
            </p:cNvSpPr>
            <p:nvPr/>
          </p:nvSpPr>
          <p:spPr bwMode="auto">
            <a:xfrm>
              <a:off x="867" y="3526"/>
              <a:ext cx="0" cy="26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Line 75"/>
            <p:cNvSpPr>
              <a:spLocks noChangeShapeType="1"/>
            </p:cNvSpPr>
            <p:nvPr/>
          </p:nvSpPr>
          <p:spPr bwMode="auto">
            <a:xfrm>
              <a:off x="4842" y="3571"/>
              <a:ext cx="0" cy="26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0255" name="Picture 7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" y="3735"/>
              <a:ext cx="317" cy="28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256" name="Picture 7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6" y="3214"/>
              <a:ext cx="351" cy="18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sp>
          <p:nvSpPr>
            <p:cNvPr id="10257" name="Text Box 78"/>
            <p:cNvSpPr txBox="1">
              <a:spLocks noChangeArrowheads="1"/>
            </p:cNvSpPr>
            <p:nvPr/>
          </p:nvSpPr>
          <p:spPr bwMode="auto">
            <a:xfrm>
              <a:off x="2483" y="3503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>
                  <a:solidFill>
                    <a:srgbClr val="333399"/>
                  </a:solidFill>
                  <a:ea typeface="黑体" pitchFamily="2" charset="-122"/>
                </a:rPr>
                <a:t>帧中继网</a:t>
              </a:r>
            </a:p>
          </p:txBody>
        </p:sp>
        <p:sp>
          <p:nvSpPr>
            <p:cNvPr id="10258" name="Text Box 79"/>
            <p:cNvSpPr txBox="1">
              <a:spLocks noChangeArrowheads="1"/>
            </p:cNvSpPr>
            <p:nvPr/>
          </p:nvSpPr>
          <p:spPr bwMode="auto">
            <a:xfrm>
              <a:off x="4375" y="2970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ea typeface="黑体" pitchFamily="2" charset="-122"/>
                </a:rPr>
                <a:t>路由器</a:t>
              </a:r>
            </a:p>
          </p:txBody>
        </p:sp>
        <p:sp>
          <p:nvSpPr>
            <p:cNvPr id="10259" name="Text Box 80"/>
            <p:cNvSpPr txBox="1">
              <a:spLocks noChangeArrowheads="1"/>
            </p:cNvSpPr>
            <p:nvPr/>
          </p:nvSpPr>
          <p:spPr bwMode="auto">
            <a:xfrm>
              <a:off x="102" y="3267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ea typeface="黑体" pitchFamily="2" charset="-122"/>
                </a:rPr>
                <a:t>局域网</a:t>
              </a:r>
            </a:p>
          </p:txBody>
        </p:sp>
        <p:sp>
          <p:nvSpPr>
            <p:cNvPr id="10260" name="Text Box 81"/>
            <p:cNvSpPr txBox="1">
              <a:spLocks noChangeArrowheads="1"/>
            </p:cNvSpPr>
            <p:nvPr/>
          </p:nvSpPr>
          <p:spPr bwMode="auto">
            <a:xfrm>
              <a:off x="4995" y="3311"/>
              <a:ext cx="5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ea typeface="黑体" pitchFamily="2" charset="-122"/>
                </a:rPr>
                <a:t>局域网</a:t>
              </a:r>
            </a:p>
          </p:txBody>
        </p:sp>
        <p:sp>
          <p:nvSpPr>
            <p:cNvPr id="10261" name="Text Box 82"/>
            <p:cNvSpPr txBox="1">
              <a:spLocks noChangeArrowheads="1"/>
            </p:cNvSpPr>
            <p:nvPr/>
          </p:nvSpPr>
          <p:spPr bwMode="auto">
            <a:xfrm>
              <a:off x="1261" y="2692"/>
              <a:ext cx="59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ea typeface="黑体" pitchFamily="2" charset="-122"/>
                </a:rPr>
                <a:t>虚电路</a:t>
              </a:r>
            </a:p>
          </p:txBody>
        </p:sp>
        <p:sp>
          <p:nvSpPr>
            <p:cNvPr id="10262" name="Text Box 83"/>
            <p:cNvSpPr txBox="1">
              <a:spLocks noChangeArrowheads="1"/>
            </p:cNvSpPr>
            <p:nvPr/>
          </p:nvSpPr>
          <p:spPr bwMode="auto">
            <a:xfrm>
              <a:off x="714" y="2985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ea typeface="黑体" pitchFamily="2" charset="-122"/>
                </a:rPr>
                <a:t>路由器</a:t>
              </a:r>
            </a:p>
          </p:txBody>
        </p:sp>
        <p:sp>
          <p:nvSpPr>
            <p:cNvPr id="10263" name="AutoShape 84"/>
            <p:cNvSpPr>
              <a:spLocks noChangeArrowheads="1"/>
            </p:cNvSpPr>
            <p:nvPr/>
          </p:nvSpPr>
          <p:spPr bwMode="auto">
            <a:xfrm rot="-5400000">
              <a:off x="2788" y="1853"/>
              <a:ext cx="134" cy="2957"/>
            </a:xfrm>
            <a:prstGeom prst="can">
              <a:avLst>
                <a:gd name="adj" fmla="val 73353"/>
              </a:avLst>
            </a:prstGeom>
            <a:gradFill rotWithShape="1">
              <a:gsLst>
                <a:gs pos="0">
                  <a:srgbClr val="134A13"/>
                </a:gs>
                <a:gs pos="50000">
                  <a:srgbClr val="33CC33"/>
                </a:gs>
                <a:gs pos="100000">
                  <a:srgbClr val="134A13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Line 85"/>
            <p:cNvSpPr>
              <a:spLocks noChangeShapeType="1"/>
            </p:cNvSpPr>
            <p:nvPr/>
          </p:nvSpPr>
          <p:spPr bwMode="auto">
            <a:xfrm flipH="1" flipV="1">
              <a:off x="1566" y="2924"/>
              <a:ext cx="150" cy="401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0265" name="Picture 8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81" y="3735"/>
              <a:ext cx="317" cy="28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266" name="Picture 8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02" y="3735"/>
              <a:ext cx="316" cy="28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267" name="Picture 8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7" y="3735"/>
              <a:ext cx="317" cy="28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sp>
          <p:nvSpPr>
            <p:cNvPr id="10268" name="Line 89"/>
            <p:cNvSpPr>
              <a:spLocks noChangeShapeType="1"/>
            </p:cNvSpPr>
            <p:nvPr/>
          </p:nvSpPr>
          <p:spPr bwMode="auto">
            <a:xfrm rot="-5400000">
              <a:off x="1283" y="3187"/>
              <a:ext cx="0" cy="306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0269" name="Picture 9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7" y="3214"/>
              <a:ext cx="351" cy="18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sp>
          <p:nvSpPr>
            <p:cNvPr id="10270" name="Text Box 91"/>
            <p:cNvSpPr txBox="1">
              <a:spLocks noChangeArrowheads="1"/>
            </p:cNvSpPr>
            <p:nvPr/>
          </p:nvSpPr>
          <p:spPr bwMode="auto">
            <a:xfrm>
              <a:off x="2835" y="2135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zh-CN" altLang="zh-CN" sz="2000">
                <a:latin typeface="Tahoma" pitchFamily="34" charset="0"/>
              </a:endParaRPr>
            </a:p>
          </p:txBody>
        </p:sp>
      </p:grpSp>
      <p:pic>
        <p:nvPicPr>
          <p:cNvPr id="48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9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0" name="TextBox 49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直接连接符 51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5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36513" y="2239963"/>
            <a:ext cx="8893176" cy="1281112"/>
            <a:chOff x="0" y="2545"/>
            <a:chExt cx="5602" cy="807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2840"/>
              <a:ext cx="5602" cy="512"/>
              <a:chOff x="0" y="2840"/>
              <a:chExt cx="5602" cy="512"/>
            </a:xfrm>
          </p:grpSpPr>
          <p:sp>
            <p:nvSpPr>
              <p:cNvPr id="373766" name="Rectangle 6"/>
              <p:cNvSpPr>
                <a:spLocks noChangeArrowheads="1"/>
              </p:cNvSpPr>
              <p:nvPr/>
            </p:nvSpPr>
            <p:spPr bwMode="auto">
              <a:xfrm>
                <a:off x="410" y="3054"/>
                <a:ext cx="5192" cy="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75" name="Rectangle 7"/>
              <p:cNvSpPr>
                <a:spLocks noChangeArrowheads="1"/>
              </p:cNvSpPr>
              <p:nvPr/>
            </p:nvSpPr>
            <p:spPr bwMode="auto">
              <a:xfrm>
                <a:off x="2074" y="3070"/>
                <a:ext cx="1879" cy="269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6" name="Line 8"/>
              <p:cNvSpPr>
                <a:spLocks noChangeShapeType="1"/>
              </p:cNvSpPr>
              <p:nvPr/>
            </p:nvSpPr>
            <p:spPr bwMode="auto">
              <a:xfrm>
                <a:off x="963" y="305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7" name="Line 9"/>
              <p:cNvSpPr>
                <a:spLocks noChangeShapeType="1"/>
              </p:cNvSpPr>
              <p:nvPr/>
            </p:nvSpPr>
            <p:spPr bwMode="auto">
              <a:xfrm>
                <a:off x="2068" y="305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8" name="Line 10"/>
              <p:cNvSpPr>
                <a:spLocks noChangeShapeType="1"/>
              </p:cNvSpPr>
              <p:nvPr/>
            </p:nvSpPr>
            <p:spPr bwMode="auto">
              <a:xfrm>
                <a:off x="3945" y="305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9" name="Line 11"/>
              <p:cNvSpPr>
                <a:spLocks noChangeShapeType="1"/>
              </p:cNvSpPr>
              <p:nvPr/>
            </p:nvSpPr>
            <p:spPr bwMode="auto">
              <a:xfrm>
                <a:off x="5050" y="305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0" name="Text Box 12"/>
              <p:cNvSpPr txBox="1">
                <a:spLocks noChangeArrowheads="1"/>
              </p:cNvSpPr>
              <p:nvPr/>
            </p:nvSpPr>
            <p:spPr bwMode="auto">
              <a:xfrm>
                <a:off x="454" y="3082"/>
                <a:ext cx="4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>
                    <a:solidFill>
                      <a:srgbClr val="333399"/>
                    </a:solidFill>
                    <a:ea typeface="黑体" pitchFamily="2" charset="-122"/>
                  </a:rPr>
                  <a:t>标 志</a:t>
                </a:r>
              </a:p>
            </p:txBody>
          </p:sp>
          <p:sp>
            <p:nvSpPr>
              <p:cNvPr id="11281" name="Text Box 13"/>
              <p:cNvSpPr txBox="1">
                <a:spLocks noChangeArrowheads="1"/>
              </p:cNvSpPr>
              <p:nvPr/>
            </p:nvSpPr>
            <p:spPr bwMode="auto">
              <a:xfrm>
                <a:off x="5107" y="3082"/>
                <a:ext cx="4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>
                    <a:solidFill>
                      <a:srgbClr val="333399"/>
                    </a:solidFill>
                    <a:ea typeface="黑体" pitchFamily="2" charset="-122"/>
                  </a:rPr>
                  <a:t>标 志</a:t>
                </a:r>
              </a:p>
            </p:txBody>
          </p:sp>
          <p:sp>
            <p:nvSpPr>
              <p:cNvPr id="11282" name="Text Box 14"/>
              <p:cNvSpPr txBox="1">
                <a:spLocks noChangeArrowheads="1"/>
              </p:cNvSpPr>
              <p:nvPr/>
            </p:nvSpPr>
            <p:spPr bwMode="auto">
              <a:xfrm>
                <a:off x="1188" y="3083"/>
                <a:ext cx="6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>
                    <a:solidFill>
                      <a:srgbClr val="333399"/>
                    </a:solidFill>
                    <a:ea typeface="黑体" pitchFamily="2" charset="-122"/>
                  </a:rPr>
                  <a:t>地     址</a:t>
                </a:r>
              </a:p>
            </p:txBody>
          </p:sp>
          <p:sp>
            <p:nvSpPr>
              <p:cNvPr id="11283" name="Text Box 15"/>
              <p:cNvSpPr txBox="1">
                <a:spLocks noChangeArrowheads="1"/>
              </p:cNvSpPr>
              <p:nvPr/>
            </p:nvSpPr>
            <p:spPr bwMode="auto">
              <a:xfrm>
                <a:off x="2553" y="3073"/>
                <a:ext cx="96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>
                    <a:solidFill>
                      <a:srgbClr val="333399"/>
                    </a:solidFill>
                    <a:ea typeface="黑体" pitchFamily="2" charset="-122"/>
                  </a:rPr>
                  <a:t>信            息</a:t>
                </a:r>
              </a:p>
            </p:txBody>
          </p:sp>
          <p:sp>
            <p:nvSpPr>
              <p:cNvPr id="11284" name="Text Box 16"/>
              <p:cNvSpPr txBox="1">
                <a:spLocks noChangeArrowheads="1"/>
              </p:cNvSpPr>
              <p:nvPr/>
            </p:nvSpPr>
            <p:spPr bwMode="auto">
              <a:xfrm>
                <a:off x="4065" y="3069"/>
                <a:ext cx="9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>
                    <a:solidFill>
                      <a:srgbClr val="333399"/>
                    </a:solidFill>
                    <a:ea typeface="黑体" pitchFamily="2" charset="-122"/>
                  </a:rPr>
                  <a:t>帧检验序列</a:t>
                </a:r>
              </a:p>
            </p:txBody>
          </p:sp>
          <p:sp>
            <p:nvSpPr>
              <p:cNvPr id="11285" name="Text Box 17"/>
              <p:cNvSpPr txBox="1">
                <a:spLocks noChangeArrowheads="1"/>
              </p:cNvSpPr>
              <p:nvPr/>
            </p:nvSpPr>
            <p:spPr bwMode="auto">
              <a:xfrm>
                <a:off x="0" y="2840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>
                    <a:solidFill>
                      <a:srgbClr val="333399"/>
                    </a:solidFill>
                    <a:ea typeface="黑体" pitchFamily="2" charset="-122"/>
                  </a:rPr>
                  <a:t>字节</a:t>
                </a:r>
              </a:p>
            </p:txBody>
          </p:sp>
          <p:sp>
            <p:nvSpPr>
              <p:cNvPr id="11286" name="Text Box 18"/>
              <p:cNvSpPr txBox="1">
                <a:spLocks noChangeArrowheads="1"/>
              </p:cNvSpPr>
              <p:nvPr/>
            </p:nvSpPr>
            <p:spPr bwMode="auto">
              <a:xfrm>
                <a:off x="577" y="2841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333399"/>
                    </a:solidFill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11287" name="Text Box 19"/>
              <p:cNvSpPr txBox="1">
                <a:spLocks noChangeArrowheads="1"/>
              </p:cNvSpPr>
              <p:nvPr/>
            </p:nvSpPr>
            <p:spPr bwMode="auto">
              <a:xfrm>
                <a:off x="4387" y="2841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333399"/>
                    </a:solidFill>
                    <a:ea typeface="黑体" pitchFamily="2" charset="-122"/>
                  </a:rPr>
                  <a:t>2</a:t>
                </a:r>
              </a:p>
            </p:txBody>
          </p:sp>
          <p:sp>
            <p:nvSpPr>
              <p:cNvPr id="11288" name="Text Box 20"/>
              <p:cNvSpPr txBox="1">
                <a:spLocks noChangeArrowheads="1"/>
              </p:cNvSpPr>
              <p:nvPr/>
            </p:nvSpPr>
            <p:spPr bwMode="auto">
              <a:xfrm>
                <a:off x="1321" y="2841"/>
                <a:ext cx="3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333399"/>
                    </a:solidFill>
                    <a:ea typeface="黑体" pitchFamily="2" charset="-122"/>
                  </a:rPr>
                  <a:t>2~4</a:t>
                </a:r>
              </a:p>
            </p:txBody>
          </p:sp>
          <p:sp>
            <p:nvSpPr>
              <p:cNvPr id="11289" name="Text Box 21"/>
              <p:cNvSpPr txBox="1">
                <a:spLocks noChangeArrowheads="1"/>
              </p:cNvSpPr>
              <p:nvPr/>
            </p:nvSpPr>
            <p:spPr bwMode="auto">
              <a:xfrm>
                <a:off x="5216" y="2841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333399"/>
                    </a:solidFill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11290" name="Text Box 22"/>
              <p:cNvSpPr txBox="1">
                <a:spLocks noChangeArrowheads="1"/>
              </p:cNvSpPr>
              <p:nvPr/>
            </p:nvSpPr>
            <p:spPr bwMode="auto">
              <a:xfrm>
                <a:off x="2726" y="2841"/>
                <a:ext cx="6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>
                    <a:solidFill>
                      <a:srgbClr val="333399"/>
                    </a:solidFill>
                    <a:ea typeface="黑体" pitchFamily="2" charset="-122"/>
                  </a:rPr>
                  <a:t>可     变</a:t>
                </a:r>
              </a:p>
            </p:txBody>
          </p:sp>
        </p:grpSp>
        <p:sp>
          <p:nvSpPr>
            <p:cNvPr id="11270" name="AutoShape 23"/>
            <p:cNvSpPr>
              <a:spLocks/>
            </p:cNvSpPr>
            <p:nvPr/>
          </p:nvSpPr>
          <p:spPr bwMode="auto">
            <a:xfrm rot="5400000" flipV="1">
              <a:off x="1176" y="2022"/>
              <a:ext cx="120" cy="1654"/>
            </a:xfrm>
            <a:prstGeom prst="leftBrace">
              <a:avLst>
                <a:gd name="adj1" fmla="val 11486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1" name="Text Box 24"/>
            <p:cNvSpPr txBox="1">
              <a:spLocks noChangeArrowheads="1"/>
            </p:cNvSpPr>
            <p:nvPr/>
          </p:nvSpPr>
          <p:spPr bwMode="auto">
            <a:xfrm>
              <a:off x="1030" y="2545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ea typeface="黑体" pitchFamily="2" charset="-122"/>
                </a:rPr>
                <a:t>首部</a:t>
              </a:r>
            </a:p>
          </p:txBody>
        </p:sp>
        <p:sp>
          <p:nvSpPr>
            <p:cNvPr id="11272" name="AutoShape 25"/>
            <p:cNvSpPr>
              <a:spLocks/>
            </p:cNvSpPr>
            <p:nvPr/>
          </p:nvSpPr>
          <p:spPr bwMode="auto">
            <a:xfrm rot="5400000" flipV="1">
              <a:off x="4708" y="2022"/>
              <a:ext cx="120" cy="1653"/>
            </a:xfrm>
            <a:prstGeom prst="leftBrace">
              <a:avLst>
                <a:gd name="adj1" fmla="val 11479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3" name="Text Box 26"/>
            <p:cNvSpPr txBox="1">
              <a:spLocks noChangeArrowheads="1"/>
            </p:cNvSpPr>
            <p:nvPr/>
          </p:nvSpPr>
          <p:spPr bwMode="auto">
            <a:xfrm>
              <a:off x="4560" y="2545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ea typeface="黑体" pitchFamily="2" charset="-122"/>
                </a:rPr>
                <a:t>尾部</a:t>
              </a:r>
            </a:p>
          </p:txBody>
        </p:sp>
      </p:grpSp>
      <p:sp>
        <p:nvSpPr>
          <p:cNvPr id="11267" name="AutoShape 27"/>
          <p:cNvSpPr>
            <a:spLocks noChangeArrowheads="1"/>
          </p:cNvSpPr>
          <p:nvPr/>
        </p:nvSpPr>
        <p:spPr bwMode="auto">
          <a:xfrm>
            <a:off x="4648200" y="2438400"/>
            <a:ext cx="263525" cy="787400"/>
          </a:xfrm>
          <a:prstGeom prst="downArrow">
            <a:avLst>
              <a:gd name="adj1" fmla="val 50000"/>
              <a:gd name="adj2" fmla="val 74699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73788" name="Rectangle 28"/>
          <p:cNvSpPr>
            <a:spLocks noChangeArrowheads="1"/>
          </p:cNvSpPr>
          <p:nvPr/>
        </p:nvSpPr>
        <p:spPr bwMode="auto">
          <a:xfrm>
            <a:off x="3246438" y="1989138"/>
            <a:ext cx="2979737" cy="473075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000">
                <a:solidFill>
                  <a:srgbClr val="333399"/>
                </a:solidFill>
                <a:ea typeface="黑体" pitchFamily="2" charset="-122"/>
              </a:rPr>
              <a:t>IP </a:t>
            </a:r>
            <a:r>
              <a:rPr kumimoji="1" lang="zh-CN" altLang="en-US" sz="2000">
                <a:solidFill>
                  <a:srgbClr val="333399"/>
                </a:solidFill>
                <a:ea typeface="黑体" pitchFamily="2" charset="-122"/>
              </a:rPr>
              <a:t>数据报</a:t>
            </a:r>
          </a:p>
        </p:txBody>
      </p:sp>
      <p:pic>
        <p:nvPicPr>
          <p:cNvPr id="27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8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29" name="TextBox 28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连接符 31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4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620713"/>
            <a:ext cx="8424863" cy="5794375"/>
          </a:xfrm>
          <a:noFill/>
        </p:spPr>
      </p:pic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908050"/>
            <a:ext cx="8540750" cy="72072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0000"/>
                </a:solidFill>
              </a:rPr>
              <a:t>帧中继交换机的交换表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773238"/>
            <a:ext cx="8351838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7a8a1446b79c544b6a63e5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836613"/>
            <a:ext cx="8497887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LLC-PDU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与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HDLC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类似，包含四个域：目的服务访问点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(DSAP)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、源服务访问点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(SSAP)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、控制域和信息域。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zh-CN" altLang="en-US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DSAP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和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SSAP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是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LLC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所使用的地址，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SAP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叫服务访问点。用来标明接收和发送数据的计算机上的协议栈。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3568" y="548680"/>
            <a:ext cx="79248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7.1.3  </a:t>
            </a:r>
            <a:r>
              <a:rPr lang="zh-CN" altLang="en-US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逻辑链路控制</a:t>
            </a:r>
            <a:r>
              <a:rPr lang="en-US" altLang="zh-CN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LLC </a:t>
            </a:r>
          </a:p>
        </p:txBody>
      </p:sp>
    </p:spTree>
  </p:cSld>
  <p:clrMapOvr>
    <a:masterClrMapping/>
  </p:clrMapOvr>
  <p:transition>
    <p:pull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556792"/>
            <a:ext cx="7848872" cy="4536504"/>
          </a:xfrm>
        </p:spPr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en-US" altLang="zh-CN" sz="2400" b="1" dirty="0" smtClean="0"/>
              <a:t>1.</a:t>
            </a:r>
            <a:r>
              <a:rPr lang="zh-CN" altLang="zh-CN" sz="2400" b="1" dirty="0" smtClean="0"/>
              <a:t>什么是局域网？什么是广域网？广域网与局域网有什么区别？</a:t>
            </a:r>
            <a:endParaRPr lang="en-US" altLang="zh-CN" sz="2400" b="1" dirty="0" smtClean="0"/>
          </a:p>
          <a:p>
            <a:pPr>
              <a:buBlip>
                <a:blip r:embed="rId2"/>
              </a:buBlip>
            </a:pPr>
            <a:r>
              <a:rPr lang="en-US" altLang="zh-CN" sz="2400" b="1" dirty="0" smtClean="0"/>
              <a:t>2.IEEE 802</a:t>
            </a:r>
            <a:r>
              <a:rPr lang="zh-CN" altLang="zh-CN" sz="2400" b="1" dirty="0" smtClean="0"/>
              <a:t>标准将数据链路层分为哪两个子层？</a:t>
            </a:r>
            <a:endParaRPr lang="en-US" altLang="zh-CN" sz="2400" b="1" dirty="0" smtClean="0"/>
          </a:p>
          <a:p>
            <a:pPr>
              <a:buBlip>
                <a:blip r:embed="rId2"/>
              </a:buBlip>
            </a:pPr>
            <a:r>
              <a:rPr lang="en-US" altLang="zh-CN" sz="2400" b="1" dirty="0" smtClean="0"/>
              <a:t>3.IEEE 802</a:t>
            </a:r>
            <a:r>
              <a:rPr lang="zh-CN" altLang="zh-CN" sz="2400" b="1" dirty="0" smtClean="0"/>
              <a:t>局域网标准有哪些？</a:t>
            </a:r>
            <a:endParaRPr lang="en-US" altLang="zh-CN" sz="2400" b="1" dirty="0" smtClean="0"/>
          </a:p>
          <a:p>
            <a:pPr>
              <a:buBlip>
                <a:blip r:embed="rId2"/>
              </a:buBlip>
            </a:pPr>
            <a:r>
              <a:rPr lang="en-US" altLang="zh-CN" sz="2400" b="1" dirty="0" smtClean="0"/>
              <a:t>4.</a:t>
            </a:r>
            <a:r>
              <a:rPr lang="zh-CN" altLang="zh-CN" sz="2400" b="1" dirty="0" smtClean="0"/>
              <a:t>什么是基带传输？什么是宽带传输？</a:t>
            </a:r>
            <a:endParaRPr lang="en-US" altLang="zh-CN" sz="2400" b="1" dirty="0" smtClean="0"/>
          </a:p>
          <a:p>
            <a:pPr>
              <a:buBlip>
                <a:blip r:embed="rId2"/>
              </a:buBlip>
            </a:pPr>
            <a:r>
              <a:rPr lang="en-US" altLang="zh-CN" sz="2400" b="1" dirty="0" smtClean="0"/>
              <a:t>5.</a:t>
            </a:r>
            <a:r>
              <a:rPr lang="zh-CN" altLang="zh-CN" sz="2400" b="1" dirty="0" smtClean="0"/>
              <a:t>以太网采用哪种编码传输信息？</a:t>
            </a:r>
            <a:endParaRPr lang="en-US" altLang="zh-CN" sz="2400" b="1" dirty="0" smtClean="0"/>
          </a:p>
          <a:p>
            <a:pPr>
              <a:buBlip>
                <a:blip r:embed="rId2"/>
              </a:buBlip>
            </a:pPr>
            <a:r>
              <a:rPr lang="en-US" altLang="zh-CN" sz="2400" b="1" dirty="0" smtClean="0"/>
              <a:t>6.</a:t>
            </a:r>
            <a:r>
              <a:rPr lang="zh-CN" altLang="zh-CN" sz="2400" b="1" dirty="0" smtClean="0"/>
              <a:t>说明以太网的</a:t>
            </a:r>
            <a:r>
              <a:rPr lang="en-US" altLang="zh-CN" sz="2400" b="1" dirty="0" smtClean="0"/>
              <a:t>MAC</a:t>
            </a:r>
            <a:r>
              <a:rPr lang="zh-CN" altLang="zh-CN" sz="2400" b="1" dirty="0" smtClean="0"/>
              <a:t>帧为什么有最短长度的限制。</a:t>
            </a:r>
            <a:endParaRPr lang="en-US" altLang="zh-CN" sz="2400" b="1" dirty="0" smtClean="0"/>
          </a:p>
          <a:p>
            <a:pPr>
              <a:buBlip>
                <a:blip r:embed="rId2"/>
              </a:buBlip>
            </a:pPr>
            <a:r>
              <a:rPr lang="en-US" altLang="zh-CN" sz="2400" b="1" dirty="0" smtClean="0"/>
              <a:t>7.</a:t>
            </a:r>
            <a:r>
              <a:rPr lang="zh-CN" altLang="zh-CN" sz="2400" b="1" dirty="0" smtClean="0"/>
              <a:t>说明</a:t>
            </a:r>
            <a:r>
              <a:rPr lang="en-US" altLang="zh-CN" sz="2400" b="1" dirty="0" smtClean="0"/>
              <a:t>CSMA/CD</a:t>
            </a:r>
            <a:r>
              <a:rPr lang="zh-CN" altLang="zh-CN" sz="2400" b="1" dirty="0" smtClean="0"/>
              <a:t>的二进制指数退避算法。</a:t>
            </a:r>
            <a:endParaRPr lang="en-US" altLang="zh-CN" sz="2400" b="1" dirty="0" smtClean="0"/>
          </a:p>
          <a:p>
            <a:pPr>
              <a:buBlip>
                <a:blip r:embed="rId2"/>
              </a:buBlip>
            </a:pPr>
            <a:r>
              <a:rPr lang="en-US" altLang="zh-CN" sz="2400" b="1" dirty="0" smtClean="0"/>
              <a:t>8.</a:t>
            </a:r>
            <a:r>
              <a:rPr lang="zh-CN" altLang="zh-CN" sz="2400" b="1" dirty="0" smtClean="0"/>
              <a:t>令牌环网采用哪种编码传输信息？</a:t>
            </a:r>
            <a:endParaRPr lang="en-US" altLang="zh-CN" sz="2400" b="1" dirty="0" smtClean="0"/>
          </a:p>
          <a:p>
            <a:pPr>
              <a:buBlip>
                <a:blip r:embed="rId2"/>
              </a:buBlip>
            </a:pPr>
            <a:r>
              <a:rPr lang="en-US" altLang="zh-CN" sz="2400" b="1" dirty="0" smtClean="0"/>
              <a:t>9.</a:t>
            </a:r>
            <a:r>
              <a:rPr lang="zh-CN" altLang="zh-CN" sz="2400" b="1" dirty="0" smtClean="0"/>
              <a:t>令牌环网络中的站点得到一次令牌可以发送多少帧？</a:t>
            </a:r>
            <a:endParaRPr lang="en-US" altLang="zh-CN" sz="2400" b="1" dirty="0" smtClean="0"/>
          </a:p>
          <a:p>
            <a:pPr>
              <a:buBlip>
                <a:blip r:embed="rId2"/>
              </a:buBlip>
            </a:pPr>
            <a:r>
              <a:rPr lang="en-US" altLang="zh-CN" sz="2400" b="1" dirty="0" smtClean="0"/>
              <a:t>10.</a:t>
            </a:r>
            <a:r>
              <a:rPr lang="zh-CN" altLang="zh-CN" sz="2400" b="1" dirty="0" smtClean="0"/>
              <a:t>令牌环网中监控站点的主要作用是什么？</a:t>
            </a:r>
            <a:endParaRPr lang="en-US" altLang="zh-CN" sz="2400" b="1" dirty="0" smtClean="0"/>
          </a:p>
          <a:p>
            <a:pPr>
              <a:buBlip>
                <a:blip r:embed="rId2"/>
              </a:buBlip>
            </a:pPr>
            <a:endParaRPr lang="zh-CN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本  章  习  题 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(1)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0" y="0"/>
            <a:ext cx="9144000" cy="1268760"/>
            <a:chOff x="0" y="0"/>
            <a:chExt cx="9144000" cy="1268760"/>
          </a:xfrm>
        </p:grpSpPr>
        <p:pic>
          <p:nvPicPr>
            <p:cNvPr id="6" name="Picture 4" descr="http://t1.baidu.com/it/u=4224630567,3636551719&amp;fm=21&amp;gp=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907704" cy="408794"/>
            </a:xfrm>
            <a:prstGeom prst="rect">
              <a:avLst/>
            </a:prstGeom>
            <a:noFill/>
          </p:spPr>
        </p:pic>
        <p:grpSp>
          <p:nvGrpSpPr>
            <p:cNvPr id="4" name="组合 14"/>
            <p:cNvGrpSpPr/>
            <p:nvPr/>
          </p:nvGrpSpPr>
          <p:grpSpPr>
            <a:xfrm>
              <a:off x="4874346" y="0"/>
              <a:ext cx="4269654" cy="430887"/>
              <a:chOff x="4874346" y="0"/>
              <a:chExt cx="4269654" cy="4308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874346" y="0"/>
                <a:ext cx="4269654" cy="430887"/>
              </a:xfrm>
              <a:prstGeom prst="rect">
                <a:avLst/>
              </a:prstGeom>
              <a:gradFill flip="none" rotWithShape="1"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0" scaled="1"/>
                <a:tileRect/>
              </a:gradFill>
              <a:effectLst>
                <a:innerShdw blurRad="63500" dist="50800" dir="5400000">
                  <a:prstClr val="black">
                    <a:alpha val="50000"/>
                  </a:prstClr>
                </a:innerShdw>
                <a:softEdge rad="127000"/>
              </a:effectLst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College of Computer Science and Technology</a:t>
                </a:r>
              </a:p>
              <a:p>
                <a:pPr algn="r"/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                        计算机科学</a:t>
                </a:r>
                <a:r>
                  <a:rPr lang="zh-CN" altLang="en-US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与</a:t>
                </a:r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技术学院</a:t>
                </a:r>
                <a:endPara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6588224" y="33265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连接符 9"/>
            <p:cNvCxnSpPr/>
            <p:nvPr/>
          </p:nvCxnSpPr>
          <p:spPr>
            <a:xfrm>
              <a:off x="323528" y="1268760"/>
              <a:ext cx="8820472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148064" y="548680"/>
              <a:ext cx="3995936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8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556792"/>
            <a:ext cx="8208912" cy="4752528"/>
          </a:xfrm>
        </p:spPr>
        <p:txBody>
          <a:bodyPr>
            <a:normAutofit fontScale="92500"/>
          </a:bodyPr>
          <a:lstStyle/>
          <a:p>
            <a:pPr>
              <a:buBlip>
                <a:blip r:embed="rId2"/>
              </a:buBlip>
            </a:pPr>
            <a:r>
              <a:rPr lang="en-US" altLang="zh-CN" sz="2400" b="1" dirty="0" smtClean="0"/>
              <a:t>11.</a:t>
            </a:r>
            <a:r>
              <a:rPr lang="zh-CN" altLang="zh-CN" sz="2400" b="1" dirty="0" smtClean="0"/>
              <a:t>在令牌总线中，逻辑环是如何初始化的？</a:t>
            </a:r>
            <a:endParaRPr lang="en-US" altLang="zh-CN" sz="2400" b="1" dirty="0" smtClean="0"/>
          </a:p>
          <a:p>
            <a:pPr>
              <a:buBlip>
                <a:blip r:embed="rId2"/>
              </a:buBlip>
            </a:pPr>
            <a:r>
              <a:rPr lang="en-US" altLang="zh-CN" sz="2400" b="1" dirty="0" smtClean="0"/>
              <a:t>12.</a:t>
            </a:r>
            <a:r>
              <a:rPr lang="zh-CN" altLang="zh-CN" sz="2400" b="1" dirty="0" smtClean="0"/>
              <a:t>在</a:t>
            </a:r>
            <a:r>
              <a:rPr lang="en-US" altLang="zh-CN" sz="2400" b="1" dirty="0" smtClean="0"/>
              <a:t>FDDI</a:t>
            </a:r>
            <a:r>
              <a:rPr lang="zh-CN" altLang="zh-CN" sz="2400" b="1" dirty="0" smtClean="0"/>
              <a:t>中，站点如何确定发送多少同步帧，发送多少异步帧？</a:t>
            </a:r>
            <a:endParaRPr lang="en-US" altLang="zh-CN" sz="2400" b="1" dirty="0" smtClean="0"/>
          </a:p>
          <a:p>
            <a:pPr>
              <a:buBlip>
                <a:blip r:embed="rId2"/>
              </a:buBlip>
            </a:pPr>
            <a:r>
              <a:rPr lang="en-US" altLang="zh-CN" sz="2400" b="1" dirty="0" smtClean="0"/>
              <a:t>13</a:t>
            </a:r>
            <a:r>
              <a:rPr lang="zh-CN" altLang="zh-CN" sz="2400" b="1" dirty="0" smtClean="0"/>
              <a:t>．说明</a:t>
            </a:r>
            <a:r>
              <a:rPr lang="en-US" altLang="zh-CN" sz="2400" b="1" dirty="0" smtClean="0"/>
              <a:t>802.11b</a:t>
            </a:r>
            <a:r>
              <a:rPr lang="zh-CN" altLang="zh-CN" sz="2400" b="1" dirty="0" smtClean="0"/>
              <a:t>标准的</a:t>
            </a:r>
            <a:r>
              <a:rPr lang="en-US" altLang="zh-CN" sz="2400" b="1" dirty="0" smtClean="0"/>
              <a:t>MAC</a:t>
            </a:r>
            <a:r>
              <a:rPr lang="zh-CN" altLang="zh-CN" sz="2400" b="1" dirty="0" smtClean="0"/>
              <a:t>帧结构。</a:t>
            </a:r>
            <a:endParaRPr lang="en-US" altLang="zh-CN" sz="2400" b="1" dirty="0" smtClean="0"/>
          </a:p>
          <a:p>
            <a:pPr>
              <a:buBlip>
                <a:blip r:embed="rId2"/>
              </a:buBlip>
            </a:pPr>
            <a:r>
              <a:rPr lang="en-US" altLang="zh-CN" sz="2400" b="1" dirty="0" smtClean="0"/>
              <a:t>14.</a:t>
            </a:r>
            <a:r>
              <a:rPr lang="zh-CN" altLang="zh-CN" sz="2400" b="1" dirty="0" smtClean="0"/>
              <a:t>说明</a:t>
            </a:r>
            <a:r>
              <a:rPr lang="en-US" altLang="zh-CN" sz="2400" b="1" dirty="0" smtClean="0"/>
              <a:t>CSMA/CA</a:t>
            </a:r>
            <a:r>
              <a:rPr lang="zh-CN" altLang="zh-CN" sz="2400" b="1" dirty="0" smtClean="0"/>
              <a:t>与</a:t>
            </a:r>
            <a:r>
              <a:rPr lang="en-US" altLang="zh-CN" sz="2400" b="1" dirty="0" smtClean="0"/>
              <a:t>CSMA/CD</a:t>
            </a:r>
            <a:r>
              <a:rPr lang="zh-CN" altLang="zh-CN" sz="2400" b="1" dirty="0" smtClean="0"/>
              <a:t>的区别。</a:t>
            </a:r>
            <a:endParaRPr lang="en-US" altLang="zh-CN" sz="2400" b="1" dirty="0" smtClean="0"/>
          </a:p>
          <a:p>
            <a:pPr>
              <a:buBlip>
                <a:blip r:embed="rId2"/>
              </a:buBlip>
            </a:pPr>
            <a:r>
              <a:rPr lang="en-US" altLang="zh-CN" sz="2400" b="1" dirty="0" smtClean="0"/>
              <a:t>15.</a:t>
            </a:r>
            <a:r>
              <a:rPr lang="zh-CN" altLang="zh-CN" sz="2400" b="1" dirty="0" smtClean="0"/>
              <a:t>帧中继工作在</a:t>
            </a:r>
            <a:r>
              <a:rPr lang="en-US" altLang="zh-CN" sz="2400" b="1" dirty="0" smtClean="0"/>
              <a:t>OSI</a:t>
            </a:r>
            <a:r>
              <a:rPr lang="zh-CN" altLang="zh-CN" sz="2400" b="1" dirty="0" smtClean="0"/>
              <a:t>模型的哪几层？</a:t>
            </a:r>
            <a:endParaRPr lang="en-US" altLang="zh-CN" sz="2400" b="1" dirty="0" smtClean="0"/>
          </a:p>
          <a:p>
            <a:pPr>
              <a:buBlip>
                <a:blip r:embed="rId2"/>
              </a:buBlip>
            </a:pPr>
            <a:r>
              <a:rPr lang="en-US" altLang="zh-CN" sz="2400" b="1" dirty="0" smtClean="0"/>
              <a:t>16.</a:t>
            </a:r>
            <a:r>
              <a:rPr lang="zh-CN" altLang="zh-CN" sz="2400" b="1" dirty="0" smtClean="0"/>
              <a:t>帧中继工作是基于</a:t>
            </a:r>
            <a:r>
              <a:rPr lang="en-US" altLang="zh-CN" sz="2400" b="1" dirty="0" smtClean="0"/>
              <a:t>PVC</a:t>
            </a:r>
            <a:r>
              <a:rPr lang="zh-CN" altLang="zh-CN" sz="2400" b="1" dirty="0" smtClean="0"/>
              <a:t>还是</a:t>
            </a:r>
            <a:r>
              <a:rPr lang="en-US" altLang="zh-CN" sz="2400" b="1" dirty="0" smtClean="0"/>
              <a:t>SVC</a:t>
            </a:r>
            <a:r>
              <a:rPr lang="zh-CN" altLang="zh-CN" sz="2400" b="1" dirty="0" smtClean="0"/>
              <a:t>？</a:t>
            </a:r>
            <a:endParaRPr lang="en-US" altLang="zh-CN" sz="2400" b="1" dirty="0" smtClean="0"/>
          </a:p>
          <a:p>
            <a:pPr>
              <a:buBlip>
                <a:blip r:embed="rId2"/>
              </a:buBlip>
            </a:pPr>
            <a:r>
              <a:rPr lang="en-US" altLang="zh-CN" sz="2400" b="1" dirty="0" smtClean="0"/>
              <a:t>17.ATM</a:t>
            </a:r>
            <a:r>
              <a:rPr lang="zh-CN" altLang="zh-CN" sz="2400" b="1" dirty="0" smtClean="0"/>
              <a:t>的设计目标有哪些？</a:t>
            </a:r>
            <a:endParaRPr lang="en-US" altLang="zh-CN" sz="2400" b="1" dirty="0" smtClean="0"/>
          </a:p>
          <a:p>
            <a:pPr>
              <a:buBlip>
                <a:blip r:embed="rId2"/>
              </a:buBlip>
            </a:pPr>
            <a:r>
              <a:rPr lang="en-US" altLang="zh-CN" sz="2400" b="1" dirty="0" smtClean="0"/>
              <a:t>18.ATM</a:t>
            </a:r>
            <a:r>
              <a:rPr lang="zh-CN" altLang="zh-CN" sz="2400" b="1" dirty="0" smtClean="0"/>
              <a:t>的</a:t>
            </a:r>
            <a:r>
              <a:rPr lang="en-US" altLang="zh-CN" sz="2400" b="1" dirty="0" smtClean="0"/>
              <a:t>AAL</a:t>
            </a:r>
            <a:r>
              <a:rPr lang="zh-CN" altLang="zh-CN" sz="2400" b="1" dirty="0" smtClean="0"/>
              <a:t>业务有哪些类别？</a:t>
            </a:r>
            <a:endParaRPr lang="en-US" altLang="zh-CN" sz="2400" b="1" dirty="0" smtClean="0"/>
          </a:p>
          <a:p>
            <a:pPr>
              <a:buBlip>
                <a:blip r:embed="rId2"/>
              </a:buBlip>
            </a:pPr>
            <a:r>
              <a:rPr lang="en-US" altLang="zh-CN" sz="2400" b="1" dirty="0" smtClean="0"/>
              <a:t>19.ATM</a:t>
            </a:r>
            <a:r>
              <a:rPr lang="zh-CN" altLang="zh-CN" sz="2400" b="1" dirty="0" smtClean="0"/>
              <a:t>信元长度是多少个字节？其中报头多长？</a:t>
            </a:r>
            <a:endParaRPr lang="en-US" altLang="zh-CN" sz="2400" b="1" dirty="0" smtClean="0"/>
          </a:p>
          <a:p>
            <a:pPr>
              <a:buBlip>
                <a:blip r:embed="rId2"/>
              </a:buBlip>
            </a:pPr>
            <a:r>
              <a:rPr lang="en-US" altLang="zh-CN" sz="2400" b="1" dirty="0" smtClean="0"/>
              <a:t>20.ATM</a:t>
            </a:r>
            <a:r>
              <a:rPr lang="zh-CN" altLang="zh-CN" sz="2400" b="1" dirty="0" smtClean="0"/>
              <a:t>接口有哪两种？</a:t>
            </a:r>
            <a:endParaRPr lang="en-US" altLang="zh-CN" sz="2400" b="1" dirty="0" smtClean="0"/>
          </a:p>
          <a:p>
            <a:pPr>
              <a:buBlip>
                <a:blip r:embed="rId2"/>
              </a:buBlip>
            </a:pPr>
            <a:r>
              <a:rPr lang="en-US" altLang="zh-CN" sz="2400" b="1" dirty="0" smtClean="0"/>
              <a:t>21.ATM</a:t>
            </a:r>
            <a:r>
              <a:rPr lang="zh-CN" altLang="zh-CN" sz="2400" b="1" dirty="0" smtClean="0"/>
              <a:t>的虚电路是永久虚电路还是交换虚电路？</a:t>
            </a:r>
            <a:endParaRPr lang="zh-CN" altLang="zh-CN" sz="2400" dirty="0" smtClean="0"/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本  章  习  题</a:t>
            </a:r>
            <a:r>
              <a:rPr lang="en-US" altLang="zh-CN" sz="3600" b="1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2)</a:t>
            </a:r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0" y="0"/>
            <a:ext cx="9144000" cy="1268760"/>
            <a:chOff x="0" y="0"/>
            <a:chExt cx="9144000" cy="1268760"/>
          </a:xfrm>
        </p:grpSpPr>
        <p:pic>
          <p:nvPicPr>
            <p:cNvPr id="6" name="Picture 4" descr="http://t1.baidu.com/it/u=4224630567,3636551719&amp;fm=21&amp;gp=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907704" cy="408794"/>
            </a:xfrm>
            <a:prstGeom prst="rect">
              <a:avLst/>
            </a:prstGeom>
            <a:noFill/>
          </p:spPr>
        </p:pic>
        <p:grpSp>
          <p:nvGrpSpPr>
            <p:cNvPr id="4" name="组合 14"/>
            <p:cNvGrpSpPr/>
            <p:nvPr/>
          </p:nvGrpSpPr>
          <p:grpSpPr>
            <a:xfrm>
              <a:off x="4874346" y="0"/>
              <a:ext cx="4269654" cy="430887"/>
              <a:chOff x="4874346" y="0"/>
              <a:chExt cx="4269654" cy="4308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874346" y="0"/>
                <a:ext cx="4269654" cy="430887"/>
              </a:xfrm>
              <a:prstGeom prst="rect">
                <a:avLst/>
              </a:prstGeom>
              <a:gradFill flip="none" rotWithShape="1"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0" scaled="1"/>
                <a:tileRect/>
              </a:gradFill>
              <a:effectLst>
                <a:innerShdw blurRad="63500" dist="50800" dir="5400000">
                  <a:prstClr val="black">
                    <a:alpha val="50000"/>
                  </a:prstClr>
                </a:innerShdw>
                <a:softEdge rad="127000"/>
              </a:effectLst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College of Computer Science and Technology</a:t>
                </a:r>
              </a:p>
              <a:p>
                <a:pPr algn="r"/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                        计算机科学</a:t>
                </a:r>
                <a:r>
                  <a:rPr lang="zh-CN" altLang="en-US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与</a:t>
                </a:r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技术学院</a:t>
                </a:r>
                <a:endPara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6588224" y="33265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连接符 9"/>
            <p:cNvCxnSpPr/>
            <p:nvPr/>
          </p:nvCxnSpPr>
          <p:spPr>
            <a:xfrm>
              <a:off x="323528" y="1268760"/>
              <a:ext cx="8820472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148064" y="548680"/>
              <a:ext cx="3995936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4304138" y="324433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DD339703-453D-4507-B371-656EE53F18C4}" type="slidenum">
              <a:rPr lang="zh-CN" altLang="en-US" smtClean="0">
                <a:solidFill>
                  <a:schemeClr val="tx1">
                    <a:tint val="75000"/>
                  </a:schemeClr>
                </a:solidFill>
              </a:rPr>
              <a:pPr/>
              <a:t>111</a:t>
            </a:fld>
            <a:endParaRPr lang="zh-CN" altLang="en-US" dirty="0"/>
          </a:p>
        </p:txBody>
      </p:sp>
      <p:sp>
        <p:nvSpPr>
          <p:cNvPr id="2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3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本 章 小 节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" name="Picture 4" descr="http://t1.baidu.com/it/u=4224630567,3636551719&amp;fm=21&amp;gp=0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907704" cy="408794"/>
            </a:xfrm>
            <a:prstGeom prst="rect">
              <a:avLst/>
            </a:prstGeom>
            <a:noFill/>
          </p:spPr>
        </p:pic>
        <p:grpSp>
          <p:nvGrpSpPr>
            <p:cNvPr id="3" name="组合 14"/>
            <p:cNvGrpSpPr/>
            <p:nvPr/>
          </p:nvGrpSpPr>
          <p:grpSpPr>
            <a:xfrm>
              <a:off x="4874346" y="0"/>
              <a:ext cx="4269654" cy="430887"/>
              <a:chOff x="4874346" y="0"/>
              <a:chExt cx="4269654" cy="4308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874346" y="0"/>
                <a:ext cx="4269654" cy="430887"/>
              </a:xfrm>
              <a:prstGeom prst="rect">
                <a:avLst/>
              </a:prstGeom>
              <a:gradFill flip="none" rotWithShape="1"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0" scaled="1"/>
                <a:tileRect/>
              </a:gradFill>
              <a:effectLst>
                <a:innerShdw blurRad="63500" dist="50800" dir="5400000">
                  <a:prstClr val="black">
                    <a:alpha val="50000"/>
                  </a:prstClr>
                </a:innerShdw>
                <a:softEdge rad="127000"/>
              </a:effectLst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College of Computer Science and Technology</a:t>
                </a:r>
              </a:p>
              <a:p>
                <a:pPr algn="r"/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                        计算机科学</a:t>
                </a:r>
                <a:r>
                  <a:rPr lang="zh-CN" altLang="en-US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与</a:t>
                </a:r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技术学院</a:t>
                </a:r>
                <a:endPara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6588224" y="33265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连接符 9"/>
            <p:cNvCxnSpPr/>
            <p:nvPr/>
          </p:nvCxnSpPr>
          <p:spPr>
            <a:xfrm>
              <a:off x="323528" y="1268760"/>
              <a:ext cx="8820472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148064" y="548680"/>
              <a:ext cx="3995936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灯片编号占位符 4"/>
            <p:cNvSpPr txBox="1">
              <a:spLocks/>
            </p:cNvSpPr>
            <p:nvPr/>
          </p:nvSpPr>
          <p:spPr>
            <a:xfrm>
              <a:off x="6732240" y="6492875"/>
              <a:ext cx="2133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DD339703-453D-4507-B371-656EE53F18C4}" type="slidenum">
                <a:rPr kumimoji="0" lang="zh-CN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112</a:t>
              </a:fld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4098" name="Picture 2" descr="立体问号图片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212976"/>
            <a:ext cx="3168352" cy="2592289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35696" y="1916832"/>
            <a:ext cx="5184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 b="1" dirty="0" smtClean="0"/>
              <a:t>本章重点内容</a:t>
            </a:r>
            <a:endParaRPr lang="en-US" altLang="zh-CN" sz="2400" b="1" dirty="0" smtClean="0"/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400" b="1" dirty="0" smtClean="0"/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 b="1" dirty="0" smtClean="0"/>
              <a:t>本章难点</a:t>
            </a:r>
            <a:endParaRPr lang="en-US" altLang="zh-CN" sz="2400" b="1" dirty="0" smtClean="0"/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400" b="1" dirty="0" smtClean="0"/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 b="1" dirty="0" smtClean="0"/>
              <a:t>有问题吗？</a:t>
            </a:r>
            <a:endParaRPr lang="zh-CN" altLang="en-US" sz="2400" b="1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1268760"/>
            <a:ext cx="8229600" cy="78296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LLC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帧的类型分为三种：信息帧、监控帧和无编号帧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2060848"/>
            <a:ext cx="7632700" cy="4511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2"/>
          <p:cNvSpPr txBox="1">
            <a:spLocks noRot="1" noChangeArrowheads="1"/>
          </p:cNvSpPr>
          <p:nvPr/>
        </p:nvSpPr>
        <p:spPr>
          <a:xfrm>
            <a:off x="755576" y="548680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</a:t>
            </a:r>
            <a:r>
              <a:rPr lang="en-US" altLang="zh-CN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7.1.3  </a:t>
            </a:r>
            <a:r>
              <a:rPr lang="zh-CN" altLang="en-US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逻辑链路控制</a:t>
            </a:r>
            <a:r>
              <a:rPr lang="en-US" altLang="zh-CN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LLC </a:t>
            </a:r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</a:rPr>
              <a:t>监控帧用于应答和流量控制。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</a:rPr>
              <a:t>共有三种形式的监控帧：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914400" lvl="1" indent="-514350">
              <a:buClr>
                <a:srgbClr val="C00000"/>
              </a:buClr>
              <a:buFont typeface="Wingdings" pitchFamily="2" charset="2"/>
              <a:buChar char="u"/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 marL="914400" lvl="1" indent="-514350"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rgbClr val="000000"/>
                </a:solidFill>
              </a:rPr>
              <a:t>接收就绪帧（</a:t>
            </a:r>
            <a:r>
              <a:rPr lang="en-US" altLang="zh-CN" b="1" dirty="0" smtClean="0">
                <a:solidFill>
                  <a:srgbClr val="000000"/>
                </a:solidFill>
              </a:rPr>
              <a:t>RR</a:t>
            </a:r>
            <a:r>
              <a:rPr lang="zh-CN" altLang="en-US" b="1" dirty="0" smtClean="0">
                <a:solidFill>
                  <a:srgbClr val="000000"/>
                </a:solidFill>
              </a:rPr>
              <a:t>）</a:t>
            </a:r>
          </a:p>
          <a:p>
            <a:pPr marL="914400" lvl="1" indent="-514350"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rgbClr val="000000"/>
                </a:solidFill>
              </a:rPr>
              <a:t>拒绝帧（</a:t>
            </a:r>
            <a:r>
              <a:rPr lang="en-US" altLang="zh-CN" b="1" dirty="0" smtClean="0">
                <a:solidFill>
                  <a:srgbClr val="000000"/>
                </a:solidFill>
              </a:rPr>
              <a:t>REJ</a:t>
            </a:r>
            <a:r>
              <a:rPr lang="zh-CN" altLang="en-US" b="1" dirty="0" smtClean="0">
                <a:solidFill>
                  <a:srgbClr val="000000"/>
                </a:solidFill>
              </a:rPr>
              <a:t>）</a:t>
            </a:r>
          </a:p>
          <a:p>
            <a:pPr marL="914400" lvl="1" indent="-514350"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rgbClr val="000000"/>
                </a:solidFill>
              </a:rPr>
              <a:t>接收未就绪帧（</a:t>
            </a:r>
            <a:r>
              <a:rPr lang="en-US" altLang="zh-CN" b="1" dirty="0" smtClean="0">
                <a:solidFill>
                  <a:srgbClr val="000000"/>
                </a:solidFill>
              </a:rPr>
              <a:t>RNR</a:t>
            </a:r>
            <a:r>
              <a:rPr lang="zh-CN" altLang="en-US" b="1" dirty="0" smtClean="0">
                <a:solidFill>
                  <a:srgbClr val="000000"/>
                </a:solidFill>
              </a:rPr>
              <a:t>）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en-US" b="1" dirty="0" smtClean="0">
                <a:solidFill>
                  <a:srgbClr val="FF0000"/>
                </a:solidFill>
                <a:latin typeface="宋体" pitchFamily="2" charset="-122"/>
              </a:rPr>
              <a:t>②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LLC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地址与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MAC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地址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None/>
            </a:pPr>
            <a:endParaRPr lang="zh-CN" altLang="en-US" sz="12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在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MAC 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帧的帧首中，有目的站地址和源站地址，它们是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6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字节长。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MAC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帧中的地址是站点的物理地址。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u"/>
            </a:pPr>
            <a:endParaRPr lang="zh-CN" altLang="en-US" sz="12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在 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LLC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帧的帧首中，用 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DSAP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和 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SSAP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，该地址是逻辑地址，是数据链路层的不同服务访问点。</a:t>
            </a:r>
          </a:p>
          <a:p>
            <a:pPr eaLnBrk="1" hangingPunct="1"/>
            <a:endParaRPr lang="en-US" altLang="zh-CN" b="1" dirty="0" smtClean="0">
              <a:latin typeface="宋体" pitchFamily="2" charset="-122"/>
            </a:endParaRP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908050"/>
            <a:ext cx="820896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1412776"/>
            <a:ext cx="6192688" cy="46085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Clr>
                <a:srgbClr val="C00000"/>
              </a:buClr>
              <a:buNone/>
            </a:pPr>
            <a:endParaRPr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b="1" dirty="0" smtClean="0">
                <a:latin typeface="宋体" pitchFamily="2" charset="-122"/>
              </a:rPr>
              <a:t>7.1   IEEE</a:t>
            </a:r>
            <a:r>
              <a:rPr lang="zh-CN" altLang="en-US" b="1" dirty="0" smtClean="0">
                <a:latin typeface="宋体" pitchFamily="2" charset="-122"/>
              </a:rPr>
              <a:t>局域网通信协议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7.2   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以太网 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7.3   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无线局域网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7.4   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其他局域网技术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7.5   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异步传输模式（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ATM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）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7.6   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帧中继</a:t>
            </a:r>
            <a:endParaRPr lang="zh-CN" altLang="en-US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None/>
            </a:pPr>
            <a:endParaRPr lang="zh-CN" altLang="en-US" sz="28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75656" y="62068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第七章 局域网和广域网技术</a:t>
            </a:r>
            <a:endParaRPr lang="zh-CN" altLang="en-US" sz="3600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7.2  </a:t>
            </a:r>
            <a:r>
              <a:rPr lang="zh-CN" altLang="en-US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以太网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以太网是由 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Digital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公司、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Intel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公司和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Xerox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公司联合开发的。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1980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年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9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月，三个公司联合提出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10Mb/s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以太网规约第一版。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1982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年修改的第二版规约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即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: DIX Ethernet V2,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成为世界上第一个局域网产品规约。</a:t>
            </a:r>
          </a:p>
        </p:txBody>
      </p:sp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IEEE 802.3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定义了两个类别：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基带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宽带</a:t>
            </a: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基带类使用数字信号传输数据，</a:t>
            </a:r>
            <a:r>
              <a:rPr lang="zh-CN" altLang="en-US" b="1" dirty="0" smtClean="0">
                <a:solidFill>
                  <a:srgbClr val="000000"/>
                </a:solidFill>
              </a:rPr>
              <a:t>基带以太网使用曼彻斯特编码。</a:t>
            </a:r>
            <a:endParaRPr lang="zh-CN" altLang="en-US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宽带类使用模拟信号传输数据。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7.2  </a:t>
            </a:r>
            <a:r>
              <a:rPr lang="zh-CN" altLang="en-US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以太网</a:t>
            </a:r>
          </a:p>
        </p:txBody>
      </p:sp>
    </p:spTree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900113" y="908050"/>
            <a:ext cx="7793037" cy="1462088"/>
          </a:xfrm>
          <a:noFill/>
        </p:spPr>
        <p:txBody>
          <a:bodyPr anchor="b"/>
          <a:lstStyle/>
          <a:p>
            <a:pPr eaLnBrk="1" hangingPunct="1"/>
            <a:r>
              <a:rPr lang="zh-CN" altLang="en-US" dirty="0" smtClean="0">
                <a:solidFill>
                  <a:srgbClr val="000000"/>
                </a:solidFill>
              </a:rPr>
              <a:t>以太网发送的数据使用</a:t>
            </a:r>
            <a:br>
              <a:rPr lang="zh-CN" altLang="en-US" dirty="0" smtClean="0">
                <a:solidFill>
                  <a:srgbClr val="000000"/>
                </a:solidFill>
              </a:rPr>
            </a:br>
            <a:r>
              <a:rPr lang="zh-CN" altLang="en-US" dirty="0" smtClean="0">
                <a:solidFill>
                  <a:srgbClr val="000000"/>
                </a:solidFill>
              </a:rPr>
              <a:t>曼彻斯特</a:t>
            </a:r>
            <a:r>
              <a:rPr lang="en-US" altLang="zh-CN" dirty="0" smtClean="0">
                <a:solidFill>
                  <a:srgbClr val="000000"/>
                </a:solidFill>
              </a:rPr>
              <a:t>(Manchester)</a:t>
            </a:r>
            <a:r>
              <a:rPr lang="zh-CN" altLang="en-US" dirty="0" smtClean="0">
                <a:solidFill>
                  <a:srgbClr val="000000"/>
                </a:solidFill>
              </a:rPr>
              <a:t>编码</a:t>
            </a:r>
            <a:r>
              <a:rPr lang="zh-CN" altLang="en-US" dirty="0" smtClean="0"/>
              <a:t> 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3357563"/>
            <a:ext cx="19843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chemeClr val="folHlink"/>
                </a:solidFill>
                <a:ea typeface="黑体" pitchFamily="2" charset="-122"/>
              </a:rPr>
              <a:t>    </a:t>
            </a:r>
            <a:r>
              <a:rPr kumimoji="1" lang="zh-CN" altLang="en-US" sz="2000">
                <a:solidFill>
                  <a:srgbClr val="000000"/>
                </a:solidFill>
                <a:ea typeface="黑体" pitchFamily="2" charset="-122"/>
              </a:rPr>
              <a:t>基带数字信号</a:t>
            </a: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300038" y="4043363"/>
            <a:ext cx="1704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000000"/>
                </a:solidFill>
                <a:ea typeface="黑体" pitchFamily="2" charset="-122"/>
              </a:rPr>
              <a:t>曼彻斯特编码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468313" y="2852738"/>
            <a:ext cx="7588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chemeClr val="folHlink"/>
                </a:solidFill>
                <a:ea typeface="黑体" pitchFamily="2" charset="-122"/>
              </a:rPr>
              <a:t> </a:t>
            </a:r>
            <a:r>
              <a:rPr kumimoji="1" lang="zh-CN" altLang="en-US" sz="2000">
                <a:solidFill>
                  <a:srgbClr val="000000"/>
                </a:solidFill>
                <a:ea typeface="黑体" pitchFamily="2" charset="-122"/>
              </a:rPr>
              <a:t>码元</a:t>
            </a:r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7832725" y="2786063"/>
            <a:ext cx="712788" cy="1717675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3570288" y="2786063"/>
            <a:ext cx="696912" cy="1717675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5005388" y="2779713"/>
            <a:ext cx="690562" cy="1717675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" name="Rectangle 11"/>
          <p:cNvSpPr>
            <a:spLocks noChangeArrowheads="1"/>
          </p:cNvSpPr>
          <p:nvPr/>
        </p:nvSpPr>
        <p:spPr bwMode="auto">
          <a:xfrm>
            <a:off x="6429375" y="2779713"/>
            <a:ext cx="688975" cy="1717675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" name="Rectangle 12"/>
          <p:cNvSpPr>
            <a:spLocks noChangeArrowheads="1"/>
          </p:cNvSpPr>
          <p:nvPr/>
        </p:nvSpPr>
        <p:spPr bwMode="auto">
          <a:xfrm>
            <a:off x="2166938" y="2779713"/>
            <a:ext cx="714375" cy="1717675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" name="Rectangle 13"/>
          <p:cNvSpPr>
            <a:spLocks noChangeArrowheads="1"/>
          </p:cNvSpPr>
          <p:nvPr/>
        </p:nvSpPr>
        <p:spPr bwMode="auto">
          <a:xfrm>
            <a:off x="2346325" y="2857500"/>
            <a:ext cx="322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chemeClr val="folHlink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8204" name="Rectangle 14"/>
          <p:cNvSpPr>
            <a:spLocks noChangeArrowheads="1"/>
          </p:cNvSpPr>
          <p:nvPr/>
        </p:nvSpPr>
        <p:spPr bwMode="auto">
          <a:xfrm>
            <a:off x="8709025" y="2857500"/>
            <a:ext cx="322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chemeClr val="folHlink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8205" name="Rectangle 15"/>
          <p:cNvSpPr>
            <a:spLocks noChangeArrowheads="1"/>
          </p:cNvSpPr>
          <p:nvPr/>
        </p:nvSpPr>
        <p:spPr bwMode="auto">
          <a:xfrm>
            <a:off x="5192713" y="2857500"/>
            <a:ext cx="322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chemeClr val="folHlink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8206" name="Rectangle 16"/>
          <p:cNvSpPr>
            <a:spLocks noChangeArrowheads="1"/>
          </p:cNvSpPr>
          <p:nvPr/>
        </p:nvSpPr>
        <p:spPr bwMode="auto">
          <a:xfrm>
            <a:off x="7999413" y="2857500"/>
            <a:ext cx="2984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chemeClr val="folHlink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8207" name="Rectangle 17"/>
          <p:cNvSpPr>
            <a:spLocks noChangeArrowheads="1"/>
          </p:cNvSpPr>
          <p:nvPr/>
        </p:nvSpPr>
        <p:spPr bwMode="auto">
          <a:xfrm>
            <a:off x="7296150" y="2857500"/>
            <a:ext cx="322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chemeClr val="folHlink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8208" name="Rectangle 18"/>
          <p:cNvSpPr>
            <a:spLocks noChangeArrowheads="1"/>
          </p:cNvSpPr>
          <p:nvPr/>
        </p:nvSpPr>
        <p:spPr bwMode="auto">
          <a:xfrm>
            <a:off x="3070225" y="2857500"/>
            <a:ext cx="322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chemeClr val="folHlink"/>
                </a:solidFill>
                <a:ea typeface="黑体" pitchFamily="2" charset="-122"/>
              </a:rPr>
              <a:t>0</a:t>
            </a:r>
          </a:p>
        </p:txBody>
      </p:sp>
      <p:sp>
        <p:nvSpPr>
          <p:cNvPr id="8209" name="Rectangle 19"/>
          <p:cNvSpPr>
            <a:spLocks noChangeArrowheads="1"/>
          </p:cNvSpPr>
          <p:nvPr/>
        </p:nvSpPr>
        <p:spPr bwMode="auto">
          <a:xfrm>
            <a:off x="3795713" y="2857500"/>
            <a:ext cx="322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chemeClr val="folHlink"/>
                </a:solidFill>
                <a:ea typeface="黑体" pitchFamily="2" charset="-122"/>
              </a:rPr>
              <a:t>0</a:t>
            </a:r>
          </a:p>
        </p:txBody>
      </p:sp>
      <p:sp>
        <p:nvSpPr>
          <p:cNvPr id="8210" name="Rectangle 20"/>
          <p:cNvSpPr>
            <a:spLocks noChangeArrowheads="1"/>
          </p:cNvSpPr>
          <p:nvPr/>
        </p:nvSpPr>
        <p:spPr bwMode="auto">
          <a:xfrm>
            <a:off x="4487863" y="2857500"/>
            <a:ext cx="322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chemeClr val="folHlink"/>
                </a:solidFill>
                <a:ea typeface="黑体" pitchFamily="2" charset="-122"/>
              </a:rPr>
              <a:t>0</a:t>
            </a:r>
          </a:p>
        </p:txBody>
      </p:sp>
      <p:sp>
        <p:nvSpPr>
          <p:cNvPr id="8211" name="Rectangle 21"/>
          <p:cNvSpPr>
            <a:spLocks noChangeArrowheads="1"/>
          </p:cNvSpPr>
          <p:nvPr/>
        </p:nvSpPr>
        <p:spPr bwMode="auto">
          <a:xfrm>
            <a:off x="5900738" y="2857500"/>
            <a:ext cx="322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chemeClr val="folHlink"/>
                </a:solidFill>
                <a:ea typeface="黑体" pitchFamily="2" charset="-122"/>
              </a:rPr>
              <a:t>0</a:t>
            </a:r>
          </a:p>
        </p:txBody>
      </p:sp>
      <p:sp>
        <p:nvSpPr>
          <p:cNvPr id="8212" name="Rectangle 22"/>
          <p:cNvSpPr>
            <a:spLocks noChangeArrowheads="1"/>
          </p:cNvSpPr>
          <p:nvPr/>
        </p:nvSpPr>
        <p:spPr bwMode="auto">
          <a:xfrm>
            <a:off x="6591300" y="2857500"/>
            <a:ext cx="322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chemeClr val="folHlink"/>
                </a:solidFill>
                <a:ea typeface="黑体" pitchFamily="2" charset="-122"/>
              </a:rPr>
              <a:t>0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139950" y="3495675"/>
            <a:ext cx="7004050" cy="315913"/>
            <a:chOff x="832" y="286"/>
            <a:chExt cx="4728" cy="965"/>
          </a:xfrm>
        </p:grpSpPr>
        <p:sp>
          <p:nvSpPr>
            <p:cNvPr id="8238" name="Freeform 24"/>
            <p:cNvSpPr>
              <a:spLocks/>
            </p:cNvSpPr>
            <p:nvPr/>
          </p:nvSpPr>
          <p:spPr bwMode="auto">
            <a:xfrm>
              <a:off x="832" y="298"/>
              <a:ext cx="4728" cy="953"/>
            </a:xfrm>
            <a:custGeom>
              <a:avLst/>
              <a:gdLst>
                <a:gd name="T0" fmla="*/ 0 w 4728"/>
                <a:gd name="T1" fmla="*/ 0 h 953"/>
                <a:gd name="T2" fmla="*/ 486 w 4728"/>
                <a:gd name="T3" fmla="*/ 0 h 953"/>
                <a:gd name="T4" fmla="*/ 486 w 4728"/>
                <a:gd name="T5" fmla="*/ 952 h 953"/>
                <a:gd name="T6" fmla="*/ 1924 w 4728"/>
                <a:gd name="T7" fmla="*/ 952 h 953"/>
                <a:gd name="T8" fmla="*/ 1924 w 4728"/>
                <a:gd name="T9" fmla="*/ 0 h 953"/>
                <a:gd name="T10" fmla="*/ 2410 w 4728"/>
                <a:gd name="T11" fmla="*/ 0 h 953"/>
                <a:gd name="T12" fmla="*/ 2410 w 4728"/>
                <a:gd name="T13" fmla="*/ 952 h 953"/>
                <a:gd name="T14" fmla="*/ 3372 w 4728"/>
                <a:gd name="T15" fmla="*/ 952 h 953"/>
                <a:gd name="T16" fmla="*/ 3372 w 4728"/>
                <a:gd name="T17" fmla="*/ 0 h 953"/>
                <a:gd name="T18" fmla="*/ 4727 w 4728"/>
                <a:gd name="T19" fmla="*/ 0 h 9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28"/>
                <a:gd name="T31" fmla="*/ 0 h 953"/>
                <a:gd name="T32" fmla="*/ 4728 w 4728"/>
                <a:gd name="T33" fmla="*/ 953 h 9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28" h="953">
                  <a:moveTo>
                    <a:pt x="0" y="0"/>
                  </a:moveTo>
                  <a:lnTo>
                    <a:pt x="486" y="0"/>
                  </a:lnTo>
                  <a:lnTo>
                    <a:pt x="486" y="952"/>
                  </a:lnTo>
                  <a:lnTo>
                    <a:pt x="1924" y="952"/>
                  </a:lnTo>
                  <a:lnTo>
                    <a:pt x="1924" y="0"/>
                  </a:lnTo>
                  <a:lnTo>
                    <a:pt x="2410" y="0"/>
                  </a:lnTo>
                  <a:lnTo>
                    <a:pt x="2410" y="952"/>
                  </a:lnTo>
                  <a:lnTo>
                    <a:pt x="3372" y="952"/>
                  </a:lnTo>
                  <a:lnTo>
                    <a:pt x="3372" y="0"/>
                  </a:lnTo>
                  <a:lnTo>
                    <a:pt x="4727" y="0"/>
                  </a:lnTo>
                </a:path>
              </a:pathLst>
            </a:custGeom>
            <a:noFill/>
            <a:ln w="381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9" name="Line 25"/>
            <p:cNvSpPr>
              <a:spLocks noChangeShapeType="1"/>
            </p:cNvSpPr>
            <p:nvPr/>
          </p:nvSpPr>
          <p:spPr bwMode="auto">
            <a:xfrm flipV="1">
              <a:off x="3721" y="1152"/>
              <a:ext cx="0" cy="8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0" name="Line 26"/>
            <p:cNvSpPr>
              <a:spLocks noChangeShapeType="1"/>
            </p:cNvSpPr>
            <p:nvPr/>
          </p:nvSpPr>
          <p:spPr bwMode="auto">
            <a:xfrm flipV="1">
              <a:off x="4676" y="286"/>
              <a:ext cx="0" cy="8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1" name="Line 27"/>
            <p:cNvSpPr>
              <a:spLocks noChangeShapeType="1"/>
            </p:cNvSpPr>
            <p:nvPr/>
          </p:nvSpPr>
          <p:spPr bwMode="auto">
            <a:xfrm flipV="1">
              <a:off x="5155" y="299"/>
              <a:ext cx="0" cy="8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2" name="Line 28"/>
            <p:cNvSpPr>
              <a:spLocks noChangeShapeType="1"/>
            </p:cNvSpPr>
            <p:nvPr/>
          </p:nvSpPr>
          <p:spPr bwMode="auto">
            <a:xfrm flipV="1">
              <a:off x="2282" y="1150"/>
              <a:ext cx="0" cy="8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3" name="Line 29"/>
            <p:cNvSpPr>
              <a:spLocks noChangeShapeType="1"/>
            </p:cNvSpPr>
            <p:nvPr/>
          </p:nvSpPr>
          <p:spPr bwMode="auto">
            <a:xfrm flipV="1">
              <a:off x="1796" y="1151"/>
              <a:ext cx="0" cy="8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14" name="Freeform 30"/>
          <p:cNvSpPr>
            <a:spLocks/>
          </p:cNvSpPr>
          <p:nvPr/>
        </p:nvSpPr>
        <p:spPr bwMode="auto">
          <a:xfrm flipV="1">
            <a:off x="2139950" y="4189413"/>
            <a:ext cx="6986588" cy="307975"/>
          </a:xfrm>
          <a:custGeom>
            <a:avLst/>
            <a:gdLst>
              <a:gd name="T0" fmla="*/ 0 w 4401"/>
              <a:gd name="T1" fmla="*/ 0 h 245"/>
              <a:gd name="T2" fmla="*/ 559474678 w 4401"/>
              <a:gd name="T3" fmla="*/ 0 h 245"/>
              <a:gd name="T4" fmla="*/ 559474678 w 4401"/>
              <a:gd name="T5" fmla="*/ 387137206 h 245"/>
              <a:gd name="T6" fmla="*/ 1703625785 w 4401"/>
              <a:gd name="T7" fmla="*/ 387137206 h 245"/>
              <a:gd name="T8" fmla="*/ 1703625785 w 4401"/>
              <a:gd name="T9" fmla="*/ 0 h 245"/>
              <a:gd name="T10" fmla="*/ 2147483647 w 4401"/>
              <a:gd name="T11" fmla="*/ 0 h 245"/>
              <a:gd name="T12" fmla="*/ 2147483647 w 4401"/>
              <a:gd name="T13" fmla="*/ 387137206 h 245"/>
              <a:gd name="T14" fmla="*/ 2147483647 w 4401"/>
              <a:gd name="T15" fmla="*/ 387137206 h 245"/>
              <a:gd name="T16" fmla="*/ 2147483647 w 4401"/>
              <a:gd name="T17" fmla="*/ 0 h 245"/>
              <a:gd name="T18" fmla="*/ 2147483647 w 4401"/>
              <a:gd name="T19" fmla="*/ 0 h 245"/>
              <a:gd name="T20" fmla="*/ 2147483647 w 4401"/>
              <a:gd name="T21" fmla="*/ 387137206 h 245"/>
              <a:gd name="T22" fmla="*/ 2147483647 w 4401"/>
              <a:gd name="T23" fmla="*/ 387137206 h 245"/>
              <a:gd name="T24" fmla="*/ 2147483647 w 4401"/>
              <a:gd name="T25" fmla="*/ 0 h 245"/>
              <a:gd name="T26" fmla="*/ 2147483647 w 4401"/>
              <a:gd name="T27" fmla="*/ 0 h 245"/>
              <a:gd name="T28" fmla="*/ 2147483647 w 4401"/>
              <a:gd name="T29" fmla="*/ 387137206 h 245"/>
              <a:gd name="T30" fmla="*/ 2147483647 w 4401"/>
              <a:gd name="T31" fmla="*/ 387137206 h 245"/>
              <a:gd name="T32" fmla="*/ 2147483647 w 4401"/>
              <a:gd name="T33" fmla="*/ 4740301 h 245"/>
              <a:gd name="T34" fmla="*/ 2147483647 w 4401"/>
              <a:gd name="T35" fmla="*/ 0 h 245"/>
              <a:gd name="T36" fmla="*/ 2147483647 w 4401"/>
              <a:gd name="T37" fmla="*/ 387137206 h 245"/>
              <a:gd name="T38" fmla="*/ 2147483647 w 4401"/>
              <a:gd name="T39" fmla="*/ 387137206 h 245"/>
              <a:gd name="T40" fmla="*/ 2147483647 w 4401"/>
              <a:gd name="T41" fmla="*/ 0 h 245"/>
              <a:gd name="T42" fmla="*/ 2147483647 w 4401"/>
              <a:gd name="T43" fmla="*/ 0 h 245"/>
              <a:gd name="T44" fmla="*/ 2147483647 w 4401"/>
              <a:gd name="T45" fmla="*/ 387137206 h 245"/>
              <a:gd name="T46" fmla="*/ 2147483647 w 4401"/>
              <a:gd name="T47" fmla="*/ 387137206 h 245"/>
              <a:gd name="T48" fmla="*/ 2147483647 w 4401"/>
              <a:gd name="T49" fmla="*/ 0 h 245"/>
              <a:gd name="T50" fmla="*/ 2147483647 w 4401"/>
              <a:gd name="T51" fmla="*/ 0 h 245"/>
              <a:gd name="T52" fmla="*/ 2147483647 w 4401"/>
              <a:gd name="T53" fmla="*/ 387137206 h 245"/>
              <a:gd name="T54" fmla="*/ 2147483647 w 4401"/>
              <a:gd name="T55" fmla="*/ 387137206 h 245"/>
              <a:gd name="T56" fmla="*/ 2147483647 w 4401"/>
              <a:gd name="T57" fmla="*/ 0 h 245"/>
              <a:gd name="T58" fmla="*/ 2147483647 w 4401"/>
              <a:gd name="T59" fmla="*/ 0 h 245"/>
              <a:gd name="T60" fmla="*/ 2147483647 w 4401"/>
              <a:gd name="T61" fmla="*/ 387137206 h 245"/>
              <a:gd name="T62" fmla="*/ 2147483647 w 4401"/>
              <a:gd name="T63" fmla="*/ 387137206 h 24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4401"/>
              <a:gd name="T97" fmla="*/ 0 h 245"/>
              <a:gd name="T98" fmla="*/ 4401 w 4401"/>
              <a:gd name="T99" fmla="*/ 245 h 24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4401" h="245">
                <a:moveTo>
                  <a:pt x="0" y="0"/>
                </a:moveTo>
                <a:lnTo>
                  <a:pt x="222" y="0"/>
                </a:lnTo>
                <a:lnTo>
                  <a:pt x="222" y="245"/>
                </a:lnTo>
                <a:lnTo>
                  <a:pt x="676" y="245"/>
                </a:lnTo>
                <a:lnTo>
                  <a:pt x="676" y="0"/>
                </a:lnTo>
                <a:lnTo>
                  <a:pt x="898" y="0"/>
                </a:lnTo>
                <a:lnTo>
                  <a:pt x="898" y="245"/>
                </a:lnTo>
                <a:lnTo>
                  <a:pt x="1129" y="245"/>
                </a:lnTo>
                <a:lnTo>
                  <a:pt x="1129" y="0"/>
                </a:lnTo>
                <a:lnTo>
                  <a:pt x="1351" y="0"/>
                </a:lnTo>
                <a:lnTo>
                  <a:pt x="1351" y="245"/>
                </a:lnTo>
                <a:lnTo>
                  <a:pt x="1573" y="245"/>
                </a:lnTo>
                <a:lnTo>
                  <a:pt x="1573" y="0"/>
                </a:lnTo>
                <a:lnTo>
                  <a:pt x="2027" y="0"/>
                </a:lnTo>
                <a:lnTo>
                  <a:pt x="2027" y="245"/>
                </a:lnTo>
                <a:lnTo>
                  <a:pt x="2471" y="245"/>
                </a:lnTo>
                <a:lnTo>
                  <a:pt x="2471" y="3"/>
                </a:lnTo>
                <a:lnTo>
                  <a:pt x="2693" y="0"/>
                </a:lnTo>
                <a:lnTo>
                  <a:pt x="2693" y="245"/>
                </a:lnTo>
                <a:lnTo>
                  <a:pt x="2915" y="245"/>
                </a:lnTo>
                <a:lnTo>
                  <a:pt x="2915" y="0"/>
                </a:lnTo>
                <a:lnTo>
                  <a:pt x="3368" y="0"/>
                </a:lnTo>
                <a:lnTo>
                  <a:pt x="3368" y="245"/>
                </a:lnTo>
                <a:lnTo>
                  <a:pt x="3590" y="245"/>
                </a:lnTo>
                <a:lnTo>
                  <a:pt x="3590" y="0"/>
                </a:lnTo>
                <a:lnTo>
                  <a:pt x="3812" y="0"/>
                </a:lnTo>
                <a:lnTo>
                  <a:pt x="3812" y="245"/>
                </a:lnTo>
                <a:lnTo>
                  <a:pt x="4034" y="245"/>
                </a:lnTo>
                <a:lnTo>
                  <a:pt x="4034" y="0"/>
                </a:lnTo>
                <a:lnTo>
                  <a:pt x="4256" y="0"/>
                </a:lnTo>
                <a:lnTo>
                  <a:pt x="4256" y="245"/>
                </a:lnTo>
                <a:lnTo>
                  <a:pt x="4401" y="245"/>
                </a:lnTo>
              </a:path>
            </a:pathLst>
          </a:custGeom>
          <a:noFill/>
          <a:ln w="381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15" name="Rectangle 31"/>
          <p:cNvSpPr>
            <a:spLocks noChangeArrowheads="1"/>
          </p:cNvSpPr>
          <p:nvPr/>
        </p:nvSpPr>
        <p:spPr bwMode="auto">
          <a:xfrm>
            <a:off x="5997575" y="3806825"/>
            <a:ext cx="41275" cy="17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6" name="Line 32"/>
          <p:cNvSpPr>
            <a:spLocks noChangeShapeType="1"/>
          </p:cNvSpPr>
          <p:nvPr/>
        </p:nvSpPr>
        <p:spPr bwMode="auto">
          <a:xfrm flipH="1" flipV="1">
            <a:off x="2157413" y="2827338"/>
            <a:ext cx="1587" cy="19986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7" name="Line 33"/>
          <p:cNvSpPr>
            <a:spLocks noChangeShapeType="1"/>
          </p:cNvSpPr>
          <p:nvPr/>
        </p:nvSpPr>
        <p:spPr bwMode="auto">
          <a:xfrm flipV="1">
            <a:off x="2863850" y="2811463"/>
            <a:ext cx="0" cy="203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8" name="Line 34"/>
          <p:cNvSpPr>
            <a:spLocks noChangeShapeType="1"/>
          </p:cNvSpPr>
          <p:nvPr/>
        </p:nvSpPr>
        <p:spPr bwMode="auto">
          <a:xfrm flipV="1">
            <a:off x="3565525" y="2827338"/>
            <a:ext cx="0" cy="19986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9" name="Line 35"/>
          <p:cNvSpPr>
            <a:spLocks noChangeShapeType="1"/>
          </p:cNvSpPr>
          <p:nvPr/>
        </p:nvSpPr>
        <p:spPr bwMode="auto">
          <a:xfrm flipV="1">
            <a:off x="4276725" y="2827338"/>
            <a:ext cx="9525" cy="2006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0" name="Line 36"/>
          <p:cNvSpPr>
            <a:spLocks noChangeShapeType="1"/>
          </p:cNvSpPr>
          <p:nvPr/>
        </p:nvSpPr>
        <p:spPr bwMode="auto">
          <a:xfrm flipV="1">
            <a:off x="4991100" y="2827338"/>
            <a:ext cx="0" cy="2012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1" name="Line 37"/>
          <p:cNvSpPr>
            <a:spLocks noChangeShapeType="1"/>
          </p:cNvSpPr>
          <p:nvPr/>
        </p:nvSpPr>
        <p:spPr bwMode="auto">
          <a:xfrm flipV="1">
            <a:off x="5711825" y="2827338"/>
            <a:ext cx="0" cy="2012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2" name="Line 38"/>
          <p:cNvSpPr>
            <a:spLocks noChangeShapeType="1"/>
          </p:cNvSpPr>
          <p:nvPr/>
        </p:nvSpPr>
        <p:spPr bwMode="auto">
          <a:xfrm flipV="1">
            <a:off x="6418263" y="2827338"/>
            <a:ext cx="0" cy="2012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3" name="Line 39"/>
          <p:cNvSpPr>
            <a:spLocks noChangeShapeType="1"/>
          </p:cNvSpPr>
          <p:nvPr/>
        </p:nvSpPr>
        <p:spPr bwMode="auto">
          <a:xfrm flipV="1">
            <a:off x="7129463" y="2827338"/>
            <a:ext cx="0" cy="1990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4" name="Line 40"/>
          <p:cNvSpPr>
            <a:spLocks noChangeShapeType="1"/>
          </p:cNvSpPr>
          <p:nvPr/>
        </p:nvSpPr>
        <p:spPr bwMode="auto">
          <a:xfrm flipH="1" flipV="1">
            <a:off x="7835900" y="2827338"/>
            <a:ext cx="9525" cy="2006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5" name="Line 41"/>
          <p:cNvSpPr>
            <a:spLocks noChangeShapeType="1"/>
          </p:cNvSpPr>
          <p:nvPr/>
        </p:nvSpPr>
        <p:spPr bwMode="auto">
          <a:xfrm flipV="1">
            <a:off x="8535988" y="2828925"/>
            <a:ext cx="9525" cy="20081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509838" y="4581525"/>
            <a:ext cx="6408737" cy="431800"/>
            <a:chOff x="1474" y="2588"/>
            <a:chExt cx="4037" cy="162"/>
          </a:xfrm>
        </p:grpSpPr>
        <p:sp>
          <p:nvSpPr>
            <p:cNvPr id="8228" name="Line 43"/>
            <p:cNvSpPr>
              <a:spLocks noChangeShapeType="1"/>
            </p:cNvSpPr>
            <p:nvPr/>
          </p:nvSpPr>
          <p:spPr bwMode="auto">
            <a:xfrm flipV="1">
              <a:off x="1474" y="2588"/>
              <a:ext cx="0" cy="16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Line 44"/>
            <p:cNvSpPr>
              <a:spLocks noChangeShapeType="1"/>
            </p:cNvSpPr>
            <p:nvPr/>
          </p:nvSpPr>
          <p:spPr bwMode="auto">
            <a:xfrm flipV="1">
              <a:off x="1922" y="2588"/>
              <a:ext cx="0" cy="16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Line 45"/>
            <p:cNvSpPr>
              <a:spLocks noChangeShapeType="1"/>
            </p:cNvSpPr>
            <p:nvPr/>
          </p:nvSpPr>
          <p:spPr bwMode="auto">
            <a:xfrm flipV="1">
              <a:off x="2371" y="2588"/>
              <a:ext cx="0" cy="16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1" name="Line 46"/>
            <p:cNvSpPr>
              <a:spLocks noChangeShapeType="1"/>
            </p:cNvSpPr>
            <p:nvPr/>
          </p:nvSpPr>
          <p:spPr bwMode="auto">
            <a:xfrm flipV="1">
              <a:off x="2819" y="2588"/>
              <a:ext cx="0" cy="16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Line 47"/>
            <p:cNvSpPr>
              <a:spLocks noChangeShapeType="1"/>
            </p:cNvSpPr>
            <p:nvPr/>
          </p:nvSpPr>
          <p:spPr bwMode="auto">
            <a:xfrm flipV="1">
              <a:off x="3268" y="2588"/>
              <a:ext cx="0" cy="16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3" name="Line 48"/>
            <p:cNvSpPr>
              <a:spLocks noChangeShapeType="1"/>
            </p:cNvSpPr>
            <p:nvPr/>
          </p:nvSpPr>
          <p:spPr bwMode="auto">
            <a:xfrm flipV="1">
              <a:off x="3716" y="2588"/>
              <a:ext cx="0" cy="16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4" name="Line 49"/>
            <p:cNvSpPr>
              <a:spLocks noChangeShapeType="1"/>
            </p:cNvSpPr>
            <p:nvPr/>
          </p:nvSpPr>
          <p:spPr bwMode="auto">
            <a:xfrm flipV="1">
              <a:off x="4165" y="2588"/>
              <a:ext cx="0" cy="16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5" name="Line 50"/>
            <p:cNvSpPr>
              <a:spLocks noChangeShapeType="1"/>
            </p:cNvSpPr>
            <p:nvPr/>
          </p:nvSpPr>
          <p:spPr bwMode="auto">
            <a:xfrm flipV="1">
              <a:off x="4613" y="2588"/>
              <a:ext cx="0" cy="16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6" name="Line 51"/>
            <p:cNvSpPr>
              <a:spLocks noChangeShapeType="1"/>
            </p:cNvSpPr>
            <p:nvPr/>
          </p:nvSpPr>
          <p:spPr bwMode="auto">
            <a:xfrm flipV="1">
              <a:off x="5062" y="2588"/>
              <a:ext cx="0" cy="16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7" name="Line 52"/>
            <p:cNvSpPr>
              <a:spLocks noChangeShapeType="1"/>
            </p:cNvSpPr>
            <p:nvPr/>
          </p:nvSpPr>
          <p:spPr bwMode="auto">
            <a:xfrm flipV="1">
              <a:off x="5511" y="2588"/>
              <a:ext cx="0" cy="16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27" name="Rectangle 53"/>
          <p:cNvSpPr>
            <a:spLocks noChangeArrowheads="1"/>
          </p:cNvSpPr>
          <p:nvPr/>
        </p:nvSpPr>
        <p:spPr bwMode="auto">
          <a:xfrm>
            <a:off x="300038" y="4691063"/>
            <a:ext cx="1704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000000"/>
                </a:solidFill>
                <a:ea typeface="黑体" pitchFamily="2" charset="-122"/>
              </a:rPr>
              <a:t>出现电平转换</a:t>
            </a:r>
          </a:p>
        </p:txBody>
      </p:sp>
      <p:pic>
        <p:nvPicPr>
          <p:cNvPr id="52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3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4" name="TextBox 53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直接连接符 56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9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03648" y="62068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教学内容及学时分布  </a:t>
            </a:r>
            <a:endParaRPr lang="zh-CN" altLang="en-US" sz="3600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403648" y="1556792"/>
          <a:ext cx="6408712" cy="45365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57987"/>
                <a:gridCol w="2850725"/>
              </a:tblGrid>
              <a:tr h="40726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                  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                时</a:t>
                      </a:r>
                      <a:endParaRPr lang="zh-CN" altLang="en-US" dirty="0"/>
                    </a:p>
                  </a:txBody>
                  <a:tcPr/>
                </a:tc>
              </a:tr>
              <a:tr h="412924">
                <a:tc>
                  <a:txBody>
                    <a:bodyPr/>
                    <a:lstStyle/>
                    <a:p>
                      <a:r>
                        <a:rPr lang="zh-CN" altLang="zh-CN" sz="1800" dirty="0" smtClean="0"/>
                        <a:t>第一章</a:t>
                      </a:r>
                      <a:r>
                        <a:rPr lang="en-US" altLang="zh-CN" sz="1800" dirty="0" smtClean="0"/>
                        <a:t>     </a:t>
                      </a:r>
                      <a:r>
                        <a:rPr lang="zh-CN" altLang="zh-CN" sz="1800" dirty="0" smtClean="0"/>
                        <a:t> 概论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学时</a:t>
                      </a:r>
                      <a:endParaRPr lang="zh-CN" altLang="en-US" b="1" dirty="0"/>
                    </a:p>
                  </a:txBody>
                  <a:tcPr/>
                </a:tc>
              </a:tr>
              <a:tr h="41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dirty="0" smtClean="0"/>
                        <a:t>第二章</a:t>
                      </a:r>
                      <a:r>
                        <a:rPr lang="en-US" altLang="zh-CN" sz="1800" dirty="0" smtClean="0"/>
                        <a:t>      </a:t>
                      </a:r>
                      <a:r>
                        <a:rPr lang="zh-CN" altLang="zh-CN" sz="1800" dirty="0" smtClean="0"/>
                        <a:t>数据通信基础</a:t>
                      </a:r>
                      <a:endParaRPr lang="en-US" altLang="zh-CN" sz="1800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8</a:t>
                      </a:r>
                      <a:r>
                        <a:rPr lang="zh-CN" altLang="zh-CN" sz="1800" kern="1200" dirty="0" smtClean="0"/>
                        <a:t>学时</a:t>
                      </a:r>
                      <a:endParaRPr lang="zh-CN" altLang="en-US" b="1" dirty="0"/>
                    </a:p>
                  </a:txBody>
                  <a:tcPr/>
                </a:tc>
              </a:tr>
              <a:tr h="41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/>
                        <a:t>第三章</a:t>
                      </a:r>
                      <a:r>
                        <a:rPr lang="en-US" altLang="zh-CN" sz="1800" kern="1200" dirty="0" smtClean="0"/>
                        <a:t>     </a:t>
                      </a:r>
                      <a:r>
                        <a:rPr lang="zh-CN" altLang="zh-CN" sz="1800" kern="1200" dirty="0" smtClean="0"/>
                        <a:t> 物理层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/>
                        <a:t>3</a:t>
                      </a:r>
                      <a:r>
                        <a:rPr lang="zh-CN" altLang="zh-CN" sz="1800" kern="1200" dirty="0" smtClean="0"/>
                        <a:t>学时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/>
                        <a:t>第四章</a:t>
                      </a:r>
                      <a:r>
                        <a:rPr lang="en-US" altLang="zh-CN" sz="1800" kern="1200" dirty="0" smtClean="0"/>
                        <a:t>     </a:t>
                      </a:r>
                      <a:r>
                        <a:rPr lang="zh-CN" altLang="zh-CN" sz="1800" kern="1200" dirty="0" smtClean="0"/>
                        <a:t> 数据链路层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6</a:t>
                      </a:r>
                      <a:r>
                        <a:rPr lang="zh-CN" altLang="zh-CN" sz="1800" kern="1200" dirty="0" smtClean="0"/>
                        <a:t>学时</a:t>
                      </a:r>
                      <a:endParaRPr lang="zh-CN" altLang="en-US" dirty="0"/>
                    </a:p>
                  </a:txBody>
                  <a:tcPr/>
                </a:tc>
              </a:tr>
              <a:tr h="41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/>
                        <a:t>第五章</a:t>
                      </a:r>
                      <a:r>
                        <a:rPr lang="en-US" altLang="zh-CN" sz="1800" kern="1200" dirty="0" smtClean="0"/>
                        <a:t>     </a:t>
                      </a:r>
                      <a:r>
                        <a:rPr lang="zh-CN" altLang="zh-CN" sz="1800" kern="1200" dirty="0" smtClean="0"/>
                        <a:t> 网络层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8</a:t>
                      </a:r>
                      <a:r>
                        <a:rPr lang="zh-CN" altLang="zh-CN" sz="1800" kern="1200" dirty="0" smtClean="0"/>
                        <a:t>学时</a:t>
                      </a:r>
                      <a:endParaRPr lang="zh-CN" altLang="en-US" dirty="0"/>
                    </a:p>
                  </a:txBody>
                  <a:tcPr/>
                </a:tc>
              </a:tr>
              <a:tr h="41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/>
                        <a:t>第六章</a:t>
                      </a:r>
                      <a:r>
                        <a:rPr lang="en-US" altLang="zh-CN" sz="1800" kern="1200" dirty="0" smtClean="0"/>
                        <a:t>     </a:t>
                      </a:r>
                      <a:r>
                        <a:rPr lang="zh-CN" altLang="zh-CN" sz="1800" kern="1200" dirty="0" smtClean="0"/>
                        <a:t> 传输层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4</a:t>
                      </a:r>
                      <a:r>
                        <a:rPr lang="zh-CN" altLang="zh-CN" sz="1800" kern="1200" dirty="0" smtClean="0"/>
                        <a:t>学时</a:t>
                      </a:r>
                      <a:endParaRPr lang="zh-CN" altLang="en-US" dirty="0"/>
                    </a:p>
                  </a:txBody>
                  <a:tcPr/>
                </a:tc>
              </a:tr>
              <a:tr h="41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/>
                        <a:t>第七章</a:t>
                      </a:r>
                      <a:r>
                        <a:rPr lang="en-US" altLang="zh-CN" sz="1800" kern="1200" dirty="0" smtClean="0"/>
                        <a:t>     </a:t>
                      </a:r>
                      <a:r>
                        <a:rPr lang="zh-CN" altLang="zh-CN" sz="1800" kern="1200" dirty="0" smtClean="0"/>
                        <a:t> 局域网和广域网技术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8</a:t>
                      </a:r>
                      <a:r>
                        <a:rPr lang="zh-CN" altLang="zh-CN" sz="1800" kern="1200" dirty="0" smtClean="0"/>
                        <a:t>学时</a:t>
                      </a:r>
                      <a:endParaRPr lang="zh-CN" altLang="en-US" dirty="0"/>
                    </a:p>
                  </a:txBody>
                  <a:tcPr/>
                </a:tc>
              </a:tr>
              <a:tr h="41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/>
                        <a:t>第八章</a:t>
                      </a:r>
                      <a:r>
                        <a:rPr lang="en-US" altLang="zh-CN" sz="1800" kern="1200" dirty="0" smtClean="0"/>
                        <a:t>      TCP/IP</a:t>
                      </a:r>
                      <a:r>
                        <a:rPr lang="zh-CN" altLang="zh-CN" sz="1800" kern="1200" dirty="0" smtClean="0"/>
                        <a:t>协议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9</a:t>
                      </a:r>
                      <a:r>
                        <a:rPr lang="zh-CN" altLang="zh-CN" sz="1800" kern="1200" dirty="0" smtClean="0"/>
                        <a:t>学时</a:t>
                      </a:r>
                      <a:endParaRPr lang="zh-CN" altLang="en-US" dirty="0"/>
                    </a:p>
                  </a:txBody>
                  <a:tcPr/>
                </a:tc>
              </a:tr>
              <a:tr h="41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/>
                        <a:t>第九章</a:t>
                      </a:r>
                      <a:r>
                        <a:rPr lang="en-US" altLang="zh-CN" sz="1800" kern="1200" dirty="0" smtClean="0"/>
                        <a:t>     </a:t>
                      </a:r>
                      <a:r>
                        <a:rPr lang="zh-CN" altLang="zh-CN" sz="1800" kern="1200" dirty="0" smtClean="0"/>
                        <a:t> 网络程序设计基础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3</a:t>
                      </a:r>
                      <a:r>
                        <a:rPr lang="zh-CN" altLang="zh-CN" sz="1800" kern="1200" dirty="0" smtClean="0"/>
                        <a:t>学时</a:t>
                      </a:r>
                      <a:endParaRPr lang="zh-CN" altLang="en-US" dirty="0"/>
                    </a:p>
                  </a:txBody>
                  <a:tcPr/>
                </a:tc>
              </a:tr>
              <a:tr h="41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/>
                        <a:t>第十章</a:t>
                      </a:r>
                      <a:r>
                        <a:rPr lang="en-US" altLang="zh-CN" sz="1800" kern="1200" dirty="0" smtClean="0"/>
                        <a:t>       Internet</a:t>
                      </a:r>
                      <a:r>
                        <a:rPr lang="zh-CN" altLang="zh-CN" sz="1800" kern="1200" dirty="0" smtClean="0"/>
                        <a:t>服务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/>
                        <a:t>2</a:t>
                      </a:r>
                      <a:r>
                        <a:rPr lang="zh-CN" altLang="zh-CN" sz="1800" kern="1200" dirty="0" smtClean="0"/>
                        <a:t>学时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</a:rPr>
              <a:t>IEEE</a:t>
            </a:r>
            <a:r>
              <a:rPr lang="zh-CN" altLang="en-US" b="1" dirty="0" smtClean="0">
                <a:solidFill>
                  <a:srgbClr val="000000"/>
                </a:solidFill>
              </a:rPr>
              <a:t>将基带类划分为</a:t>
            </a:r>
            <a:r>
              <a:rPr lang="en-US" altLang="zh-CN" b="1" dirty="0" smtClean="0">
                <a:solidFill>
                  <a:srgbClr val="000000"/>
                </a:solidFill>
              </a:rPr>
              <a:t>5</a:t>
            </a:r>
            <a:r>
              <a:rPr lang="zh-CN" altLang="en-US" b="1" dirty="0" smtClean="0">
                <a:solidFill>
                  <a:srgbClr val="000000"/>
                </a:solidFill>
              </a:rPr>
              <a:t>个不同的标准：</a:t>
            </a:r>
            <a:r>
              <a:rPr lang="en-US" altLang="zh-CN" b="1" dirty="0" smtClean="0">
                <a:solidFill>
                  <a:srgbClr val="000000"/>
                </a:solidFill>
              </a:rPr>
              <a:t>10base5</a:t>
            </a:r>
            <a:r>
              <a:rPr lang="zh-CN" altLang="en-US" b="1" dirty="0" smtClean="0">
                <a:solidFill>
                  <a:srgbClr val="000000"/>
                </a:solidFill>
              </a:rPr>
              <a:t>、</a:t>
            </a:r>
            <a:r>
              <a:rPr lang="en-US" altLang="zh-CN" b="1" dirty="0" smtClean="0">
                <a:solidFill>
                  <a:srgbClr val="000000"/>
                </a:solidFill>
              </a:rPr>
              <a:t>10base-T</a:t>
            </a:r>
            <a:r>
              <a:rPr lang="zh-CN" altLang="en-US" b="1" dirty="0" smtClean="0">
                <a:solidFill>
                  <a:srgbClr val="000000"/>
                </a:solidFill>
              </a:rPr>
              <a:t>和</a:t>
            </a:r>
            <a:r>
              <a:rPr lang="en-US" altLang="zh-CN" b="1" dirty="0" smtClean="0">
                <a:solidFill>
                  <a:srgbClr val="000000"/>
                </a:solidFill>
              </a:rPr>
              <a:t>100base-T</a:t>
            </a:r>
            <a:r>
              <a:rPr lang="zh-CN" altLang="en-US" b="1" dirty="0" smtClean="0">
                <a:solidFill>
                  <a:srgbClr val="000000"/>
                </a:solidFill>
              </a:rPr>
              <a:t>等。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zh-CN" altLang="en-US" b="1" dirty="0" smtClean="0">
              <a:solidFill>
                <a:srgbClr val="000000"/>
              </a:solidFill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</a:rPr>
              <a:t>开头数字指明了数据传输速率；最后的数字或字母</a:t>
            </a:r>
            <a:r>
              <a:rPr lang="en-US" altLang="zh-CN" b="1" dirty="0" smtClean="0">
                <a:solidFill>
                  <a:srgbClr val="000000"/>
                </a:solidFill>
              </a:rPr>
              <a:t>(5,2,T)</a:t>
            </a:r>
            <a:r>
              <a:rPr lang="zh-CN" altLang="en-US" b="1" dirty="0" smtClean="0">
                <a:solidFill>
                  <a:srgbClr val="000000"/>
                </a:solidFill>
              </a:rPr>
              <a:t>指明了最大电缆长度或电缆的类别；</a:t>
            </a:r>
            <a:r>
              <a:rPr lang="en-US" altLang="zh-CN" b="1" dirty="0" smtClean="0">
                <a:solidFill>
                  <a:srgbClr val="000000"/>
                </a:solidFill>
              </a:rPr>
              <a:t>base</a:t>
            </a:r>
            <a:r>
              <a:rPr lang="zh-CN" altLang="en-US" b="1" dirty="0" smtClean="0">
                <a:solidFill>
                  <a:srgbClr val="000000"/>
                </a:solidFill>
              </a:rPr>
              <a:t>指明的是基带传输</a:t>
            </a:r>
            <a:r>
              <a:rPr lang="en-US" altLang="zh-CN" b="1" dirty="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</a:rPr>
              <a:t>IEEE</a:t>
            </a:r>
            <a:r>
              <a:rPr lang="zh-CN" altLang="en-US" b="1" dirty="0" smtClean="0">
                <a:solidFill>
                  <a:srgbClr val="000000"/>
                </a:solidFill>
              </a:rPr>
              <a:t>定义了一个宽带类标准：</a:t>
            </a:r>
            <a:r>
              <a:rPr lang="en-US" altLang="zh-CN" b="1" dirty="0" smtClean="0">
                <a:solidFill>
                  <a:srgbClr val="000000"/>
                </a:solidFill>
              </a:rPr>
              <a:t>10broad36,</a:t>
            </a:r>
            <a:r>
              <a:rPr lang="zh-CN" altLang="en-US" b="1" dirty="0" smtClean="0">
                <a:solidFill>
                  <a:srgbClr val="000000"/>
                </a:solidFill>
              </a:rPr>
              <a:t>用于小区网络连接</a:t>
            </a:r>
            <a:r>
              <a:rPr lang="en-US" altLang="zh-CN" b="1" dirty="0" smtClean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7.2  </a:t>
            </a:r>
            <a:r>
              <a:rPr lang="zh-CN" altLang="en-US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以太网</a:t>
            </a:r>
          </a:p>
        </p:txBody>
      </p:sp>
    </p:spTree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IEEE802.3</a:t>
            </a:r>
            <a:r>
              <a:rPr lang="zh-CN" altLang="en-US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标准的发展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628775"/>
            <a:ext cx="8351837" cy="47720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C00000"/>
              </a:buClr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000000"/>
                </a:solidFill>
              </a:rPr>
              <a:t>1982</a:t>
            </a:r>
            <a:r>
              <a:rPr lang="zh-CN" altLang="en-US" b="1" dirty="0" smtClean="0">
                <a:solidFill>
                  <a:srgbClr val="000000"/>
                </a:solidFill>
              </a:rPr>
              <a:t>年       </a:t>
            </a:r>
            <a:r>
              <a:rPr lang="en-US" altLang="zh-CN" b="1" dirty="0" smtClean="0">
                <a:solidFill>
                  <a:srgbClr val="000000"/>
                </a:solidFill>
              </a:rPr>
              <a:t>802.3        10Base5 </a:t>
            </a:r>
          </a:p>
          <a:p>
            <a:pPr eaLnBrk="1" hangingPunct="1">
              <a:lnSpc>
                <a:spcPct val="80000"/>
              </a:lnSpc>
              <a:buClr>
                <a:srgbClr val="C00000"/>
              </a:buClr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000000"/>
                </a:solidFill>
              </a:rPr>
              <a:t>1985</a:t>
            </a:r>
            <a:r>
              <a:rPr lang="zh-CN" altLang="en-US" b="1" dirty="0" smtClean="0">
                <a:solidFill>
                  <a:srgbClr val="000000"/>
                </a:solidFill>
              </a:rPr>
              <a:t>年       </a:t>
            </a:r>
            <a:r>
              <a:rPr lang="en-US" altLang="zh-CN" b="1" dirty="0" smtClean="0">
                <a:solidFill>
                  <a:srgbClr val="000000"/>
                </a:solidFill>
              </a:rPr>
              <a:t>802.3a      10Base2</a:t>
            </a:r>
          </a:p>
          <a:p>
            <a:pPr eaLnBrk="1" hangingPunct="1">
              <a:lnSpc>
                <a:spcPct val="80000"/>
              </a:lnSpc>
              <a:buClr>
                <a:srgbClr val="C00000"/>
              </a:buClr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000000"/>
                </a:solidFill>
              </a:rPr>
              <a:t>1990</a:t>
            </a:r>
            <a:r>
              <a:rPr lang="zh-CN" altLang="en-US" b="1" dirty="0" smtClean="0">
                <a:solidFill>
                  <a:srgbClr val="000000"/>
                </a:solidFill>
              </a:rPr>
              <a:t>年       </a:t>
            </a:r>
            <a:r>
              <a:rPr lang="en-US" altLang="zh-CN" b="1" dirty="0" smtClean="0">
                <a:solidFill>
                  <a:srgbClr val="000000"/>
                </a:solidFill>
              </a:rPr>
              <a:t>802.3i       10BaseT</a:t>
            </a:r>
          </a:p>
          <a:p>
            <a:pPr eaLnBrk="1" hangingPunct="1">
              <a:lnSpc>
                <a:spcPct val="80000"/>
              </a:lnSpc>
              <a:buClr>
                <a:srgbClr val="C00000"/>
              </a:buClr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000000"/>
                </a:solidFill>
              </a:rPr>
              <a:t>1993</a:t>
            </a:r>
            <a:r>
              <a:rPr lang="zh-CN" altLang="en-US" b="1" dirty="0" smtClean="0">
                <a:solidFill>
                  <a:srgbClr val="000000"/>
                </a:solidFill>
              </a:rPr>
              <a:t>年       </a:t>
            </a:r>
            <a:r>
              <a:rPr lang="en-US" altLang="zh-CN" b="1" dirty="0" smtClean="0">
                <a:solidFill>
                  <a:srgbClr val="000000"/>
                </a:solidFill>
              </a:rPr>
              <a:t>802.3j       10BaseF </a:t>
            </a:r>
          </a:p>
          <a:p>
            <a:pPr eaLnBrk="1" hangingPunct="1">
              <a:lnSpc>
                <a:spcPct val="80000"/>
              </a:lnSpc>
              <a:buClr>
                <a:srgbClr val="C00000"/>
              </a:buClr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000000"/>
                </a:solidFill>
              </a:rPr>
              <a:t>1995</a:t>
            </a:r>
            <a:r>
              <a:rPr lang="zh-CN" altLang="en-US" b="1" dirty="0" smtClean="0">
                <a:solidFill>
                  <a:srgbClr val="000000"/>
                </a:solidFill>
              </a:rPr>
              <a:t>年       </a:t>
            </a:r>
            <a:r>
              <a:rPr lang="en-US" altLang="zh-CN" b="1" dirty="0" smtClean="0">
                <a:solidFill>
                  <a:srgbClr val="000000"/>
                </a:solidFill>
              </a:rPr>
              <a:t>802.3u      100BaseT</a:t>
            </a:r>
          </a:p>
          <a:p>
            <a:pPr eaLnBrk="1" hangingPunct="1">
              <a:lnSpc>
                <a:spcPct val="80000"/>
              </a:lnSpc>
              <a:buClr>
                <a:srgbClr val="C00000"/>
              </a:buClr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000000"/>
                </a:solidFill>
              </a:rPr>
              <a:t>1997</a:t>
            </a:r>
            <a:r>
              <a:rPr lang="zh-CN" altLang="en-US" b="1" dirty="0" smtClean="0">
                <a:solidFill>
                  <a:srgbClr val="000000"/>
                </a:solidFill>
              </a:rPr>
              <a:t>年       </a:t>
            </a:r>
            <a:r>
              <a:rPr lang="en-US" altLang="zh-CN" b="1" dirty="0" smtClean="0">
                <a:solidFill>
                  <a:srgbClr val="000000"/>
                </a:solidFill>
              </a:rPr>
              <a:t>802.3x      </a:t>
            </a:r>
            <a:r>
              <a:rPr lang="zh-CN" altLang="en-US" b="1" dirty="0" smtClean="0">
                <a:solidFill>
                  <a:srgbClr val="000000"/>
                </a:solidFill>
              </a:rPr>
              <a:t>全双工以太网</a:t>
            </a:r>
          </a:p>
          <a:p>
            <a:pPr eaLnBrk="1" hangingPunct="1">
              <a:lnSpc>
                <a:spcPct val="80000"/>
              </a:lnSpc>
              <a:buClr>
                <a:srgbClr val="C00000"/>
              </a:buClr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000000"/>
                </a:solidFill>
              </a:rPr>
              <a:t>1998</a:t>
            </a:r>
            <a:r>
              <a:rPr lang="zh-CN" altLang="en-US" b="1" dirty="0" smtClean="0">
                <a:solidFill>
                  <a:srgbClr val="000000"/>
                </a:solidFill>
              </a:rPr>
              <a:t>年       </a:t>
            </a:r>
            <a:r>
              <a:rPr lang="en-US" altLang="zh-CN" b="1" dirty="0" smtClean="0">
                <a:solidFill>
                  <a:srgbClr val="000000"/>
                </a:solidFill>
              </a:rPr>
              <a:t>802.3z       1000BaseX</a:t>
            </a:r>
            <a:r>
              <a:rPr lang="zh-CN" altLang="en-US" b="1" dirty="0" smtClean="0">
                <a:solidFill>
                  <a:srgbClr val="000000"/>
                </a:solidFill>
              </a:rPr>
              <a:t>（光纤</a:t>
            </a:r>
            <a:r>
              <a:rPr lang="en-US" altLang="zh-CN" b="1" dirty="0" smtClean="0">
                <a:solidFill>
                  <a:srgbClr val="000000"/>
                </a:solidFill>
              </a:rPr>
              <a:t>G</a:t>
            </a:r>
            <a:r>
              <a:rPr lang="zh-CN" altLang="en-US" b="1" dirty="0" smtClean="0">
                <a:solidFill>
                  <a:srgbClr val="000000"/>
                </a:solidFill>
              </a:rPr>
              <a:t>比特）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C00000"/>
              </a:buClr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000000"/>
                </a:solidFill>
              </a:rPr>
              <a:t>2000</a:t>
            </a:r>
            <a:r>
              <a:rPr lang="zh-CN" altLang="en-US" b="1" dirty="0" smtClean="0">
                <a:solidFill>
                  <a:srgbClr val="000000"/>
                </a:solidFill>
              </a:rPr>
              <a:t>年       </a:t>
            </a:r>
            <a:r>
              <a:rPr lang="en-US" altLang="zh-CN" b="1" dirty="0" smtClean="0">
                <a:solidFill>
                  <a:srgbClr val="000000"/>
                </a:solidFill>
              </a:rPr>
              <a:t>802.3ab     1000BaseT</a:t>
            </a:r>
          </a:p>
          <a:p>
            <a:pPr eaLnBrk="1" hangingPunct="1">
              <a:lnSpc>
                <a:spcPct val="80000"/>
              </a:lnSpc>
              <a:buClr>
                <a:srgbClr val="C00000"/>
              </a:buClr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000000"/>
                </a:solidFill>
              </a:rPr>
              <a:t>2002</a:t>
            </a:r>
            <a:r>
              <a:rPr lang="zh-CN" altLang="en-US" b="1" dirty="0" smtClean="0">
                <a:solidFill>
                  <a:srgbClr val="000000"/>
                </a:solidFill>
              </a:rPr>
              <a:t>年       </a:t>
            </a:r>
            <a:r>
              <a:rPr lang="en-US" altLang="zh-CN" b="1" dirty="0" smtClean="0">
                <a:solidFill>
                  <a:srgbClr val="000000"/>
                </a:solidFill>
              </a:rPr>
              <a:t>802.3ae     10G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7.2.1  </a:t>
            </a:r>
            <a:r>
              <a:rPr lang="zh-CN" altLang="en-US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以太网访问模式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412776"/>
            <a:ext cx="8424862" cy="4968974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</a:rPr>
              <a:t>在</a:t>
            </a:r>
            <a:r>
              <a:rPr lang="en-US" altLang="zh-CN" b="1" dirty="0" smtClean="0">
                <a:solidFill>
                  <a:srgbClr val="000000"/>
                </a:solidFill>
              </a:rPr>
              <a:t>LAN</a:t>
            </a:r>
            <a:r>
              <a:rPr lang="zh-CN" altLang="en-US" b="1" dirty="0" smtClean="0">
                <a:solidFill>
                  <a:srgbClr val="000000"/>
                </a:solidFill>
              </a:rPr>
              <a:t>中，多个用户在没有任何控制的情况下同时访问一条线路时，会存在由于不同信号叠加而相互破坏的情况</a:t>
            </a:r>
            <a:r>
              <a:rPr lang="en-US" altLang="zh-CN" b="1" dirty="0" smtClean="0">
                <a:solidFill>
                  <a:srgbClr val="000000"/>
                </a:solidFill>
              </a:rPr>
              <a:t>,</a:t>
            </a:r>
            <a:r>
              <a:rPr lang="zh-CN" altLang="en-US" b="1" dirty="0" smtClean="0">
                <a:solidFill>
                  <a:srgbClr val="000000"/>
                </a:solidFill>
              </a:rPr>
              <a:t>这就是</a:t>
            </a:r>
            <a:r>
              <a:rPr lang="zh-CN" altLang="en-US" b="1" dirty="0" smtClean="0">
                <a:solidFill>
                  <a:srgbClr val="C00000"/>
                </a:solidFill>
              </a:rPr>
              <a:t>冲突</a:t>
            </a:r>
            <a:r>
              <a:rPr lang="zh-CN" altLang="en-US" b="1" dirty="0" smtClean="0">
                <a:solidFill>
                  <a:srgbClr val="000000"/>
                </a:solidFill>
              </a:rPr>
              <a:t>。为了使冲突发生的可能性最小，需要有一种机制来协调通信。</a:t>
            </a: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以太网的媒体访问控制机制称为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带有冲突检测的载波侦听多路访问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(CSMA/CD)</a:t>
            </a: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CSMA/CD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的发展：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MA-〉CSMA-〉CSMA/CD</a:t>
            </a:r>
          </a:p>
        </p:txBody>
      </p:sp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①</a:t>
            </a:r>
            <a:r>
              <a:rPr lang="zh-CN" altLang="en-US" b="1" dirty="0" smtClean="0">
                <a:solidFill>
                  <a:srgbClr val="000000"/>
                </a:solidFill>
              </a:rPr>
              <a:t>多路访问</a:t>
            </a:r>
            <a:r>
              <a:rPr lang="en-US" altLang="zh-CN" b="1" dirty="0" smtClean="0">
                <a:solidFill>
                  <a:srgbClr val="000000"/>
                </a:solidFill>
              </a:rPr>
              <a:t>(MA):</a:t>
            </a:r>
            <a:r>
              <a:rPr lang="zh-CN" altLang="en-US" b="1" dirty="0" smtClean="0">
                <a:solidFill>
                  <a:srgbClr val="000000"/>
                </a:solidFill>
              </a:rPr>
              <a:t>不提供通信管制，“</a:t>
            </a:r>
            <a:r>
              <a:rPr lang="zh-CN" altLang="en-US" b="1" dirty="0" smtClean="0">
                <a:solidFill>
                  <a:srgbClr val="C00000"/>
                </a:solidFill>
              </a:rPr>
              <a:t>不听就说</a:t>
            </a:r>
            <a:r>
              <a:rPr lang="zh-CN" altLang="en-US" b="1" dirty="0" smtClean="0">
                <a:solidFill>
                  <a:srgbClr val="000000"/>
                </a:solidFill>
              </a:rPr>
              <a:t>”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>
              <a:buNone/>
            </a:pPr>
            <a:endParaRPr lang="zh-CN" altLang="en-US" b="1" dirty="0" smtClean="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②</a:t>
            </a:r>
            <a:r>
              <a:rPr lang="zh-CN" altLang="en-US" b="1" dirty="0" smtClean="0">
                <a:solidFill>
                  <a:srgbClr val="000000"/>
                </a:solidFill>
              </a:rPr>
              <a:t>载波帧听多路访问</a:t>
            </a:r>
            <a:r>
              <a:rPr lang="en-US" altLang="zh-CN" b="1" dirty="0" smtClean="0">
                <a:solidFill>
                  <a:srgbClr val="000000"/>
                </a:solidFill>
              </a:rPr>
              <a:t>(CSMA) </a:t>
            </a:r>
            <a:r>
              <a:rPr lang="zh-CN" altLang="en-US" b="1" dirty="0" smtClean="0">
                <a:solidFill>
                  <a:srgbClr val="000000"/>
                </a:solidFill>
              </a:rPr>
              <a:t>：首先监听链路上是否已经存在通信。“</a:t>
            </a:r>
            <a:r>
              <a:rPr lang="zh-CN" altLang="en-US" b="1" dirty="0" smtClean="0">
                <a:solidFill>
                  <a:srgbClr val="C00000"/>
                </a:solidFill>
              </a:rPr>
              <a:t>先听后说</a:t>
            </a:r>
            <a:r>
              <a:rPr lang="zh-CN" altLang="en-US" b="1" dirty="0" smtClean="0">
                <a:solidFill>
                  <a:srgbClr val="000000"/>
                </a:solidFill>
              </a:rPr>
              <a:t>”。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    </a:t>
            </a:r>
            <a:r>
              <a:rPr lang="zh-CN" altLang="en-US" b="1" dirty="0" smtClean="0">
                <a:solidFill>
                  <a:srgbClr val="000000"/>
                </a:solidFill>
              </a:rPr>
              <a:t>由于存在传输延迟，还是会出现冲突</a:t>
            </a:r>
          </a:p>
          <a:p>
            <a:pPr eaLnBrk="1" hangingPunct="1"/>
            <a:endParaRPr lang="en-US" altLang="zh-CN" dirty="0" smtClean="0">
              <a:solidFill>
                <a:srgbClr val="000000"/>
              </a:solidFill>
            </a:endParaRP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宋体" pitchFamily="2" charset="-122"/>
              </a:rPr>
              <a:t>CSMA/CD</a:t>
            </a:r>
            <a:endParaRPr lang="zh-CN" altLang="en-US" sz="4000" b="1" dirty="0" smtClean="0">
              <a:solidFill>
                <a:srgbClr val="C0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</a:rPr>
              <a:t>CSMA</a:t>
            </a:r>
            <a:r>
              <a:rPr lang="zh-CN" altLang="en-US" b="1" dirty="0" smtClean="0">
                <a:solidFill>
                  <a:srgbClr val="000000"/>
                </a:solidFill>
              </a:rPr>
              <a:t>可分为三种</a:t>
            </a:r>
            <a:r>
              <a:rPr lang="en-US" altLang="zh-CN" b="1" dirty="0" smtClean="0">
                <a:solidFill>
                  <a:srgbClr val="000000"/>
                </a:solidFill>
              </a:rPr>
              <a:t>:</a:t>
            </a:r>
          </a:p>
          <a:p>
            <a:pPr eaLnBrk="1" hangingPunct="1">
              <a:buNone/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 eaLnBrk="1" hangingPunct="1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   (1)  </a:t>
            </a:r>
            <a:r>
              <a:rPr lang="zh-CN" altLang="en-US" b="1" dirty="0" smtClean="0">
                <a:solidFill>
                  <a:srgbClr val="000000"/>
                </a:solidFill>
              </a:rPr>
              <a:t>非坚持</a:t>
            </a:r>
            <a:r>
              <a:rPr lang="en-US" altLang="zh-CN" b="1" dirty="0" smtClean="0">
                <a:solidFill>
                  <a:srgbClr val="000000"/>
                </a:solidFill>
              </a:rPr>
              <a:t>CSMA</a:t>
            </a:r>
          </a:p>
          <a:p>
            <a:pPr eaLnBrk="1" hangingPunct="1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   (2)  </a:t>
            </a:r>
            <a:r>
              <a:rPr lang="zh-CN" altLang="en-US" b="1" dirty="0" smtClean="0">
                <a:solidFill>
                  <a:srgbClr val="000000"/>
                </a:solidFill>
              </a:rPr>
              <a:t>坚持</a:t>
            </a:r>
            <a:r>
              <a:rPr lang="en-US" altLang="zh-CN" b="1" dirty="0" smtClean="0">
                <a:solidFill>
                  <a:srgbClr val="000000"/>
                </a:solidFill>
              </a:rPr>
              <a:t>CSMA</a:t>
            </a:r>
          </a:p>
          <a:p>
            <a:pPr eaLnBrk="1" hangingPunct="1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   (3)  </a:t>
            </a:r>
            <a:r>
              <a:rPr lang="en-US" altLang="zh-CN" b="1" dirty="0" smtClean="0">
                <a:solidFill>
                  <a:srgbClr val="000000"/>
                </a:solidFill>
              </a:rPr>
              <a:t>P-</a:t>
            </a:r>
            <a:r>
              <a:rPr lang="zh-CN" altLang="en-US" b="1" dirty="0" smtClean="0">
                <a:solidFill>
                  <a:srgbClr val="000000"/>
                </a:solidFill>
              </a:rPr>
              <a:t>坚持</a:t>
            </a:r>
            <a:r>
              <a:rPr lang="en-US" altLang="zh-CN" b="1" dirty="0" smtClean="0">
                <a:solidFill>
                  <a:srgbClr val="000000"/>
                </a:solidFill>
              </a:rPr>
              <a:t>CSMA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宋体" pitchFamily="2" charset="-122"/>
              </a:rPr>
              <a:t>CSMA/CD</a:t>
            </a:r>
            <a:endParaRPr lang="zh-CN" altLang="en-US" sz="4000" b="1" dirty="0" smtClean="0">
              <a:solidFill>
                <a:srgbClr val="C0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341438"/>
            <a:ext cx="8497888" cy="484505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(1)</a:t>
            </a:r>
            <a:r>
              <a:rPr lang="zh-CN" altLang="en-US" b="1" dirty="0" smtClean="0">
                <a:solidFill>
                  <a:srgbClr val="000000"/>
                </a:solidFill>
              </a:rPr>
              <a:t>非坚持</a:t>
            </a:r>
            <a:r>
              <a:rPr lang="en-US" altLang="zh-CN" b="1" dirty="0" smtClean="0">
                <a:solidFill>
                  <a:srgbClr val="000000"/>
                </a:solidFill>
              </a:rPr>
              <a:t>CSMA</a:t>
            </a:r>
            <a:r>
              <a:rPr lang="zh-CN" altLang="en-US" b="1" dirty="0" smtClean="0">
                <a:solidFill>
                  <a:srgbClr val="000000"/>
                </a:solidFill>
              </a:rPr>
              <a:t>的算法如下：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rgbClr val="000000"/>
                </a:solidFill>
              </a:rPr>
              <a:t>如果链路是空闲的，则可以发送。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rgbClr val="000000"/>
                </a:solidFill>
              </a:rPr>
              <a:t>如果链路是忙的，则等待一段时间。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u"/>
            </a:pPr>
            <a:endParaRPr lang="zh-CN" altLang="en-US" b="1" dirty="0" smtClean="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(2)</a:t>
            </a:r>
            <a:r>
              <a:rPr lang="zh-CN" altLang="en-US" b="1" dirty="0" smtClean="0">
                <a:solidFill>
                  <a:srgbClr val="000000"/>
                </a:solidFill>
              </a:rPr>
              <a:t>坚持</a:t>
            </a:r>
            <a:r>
              <a:rPr lang="en-US" altLang="zh-CN" b="1" dirty="0" smtClean="0">
                <a:solidFill>
                  <a:srgbClr val="000000"/>
                </a:solidFill>
              </a:rPr>
              <a:t>CSMA</a:t>
            </a:r>
            <a:r>
              <a:rPr lang="zh-CN" altLang="en-US" b="1" dirty="0" smtClean="0">
                <a:solidFill>
                  <a:srgbClr val="000000"/>
                </a:solidFill>
              </a:rPr>
              <a:t>的算法如下：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rgbClr val="000000"/>
                </a:solidFill>
              </a:rPr>
              <a:t>如果链路是空闲的，则可以发送。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rgbClr val="000000"/>
                </a:solidFill>
              </a:rPr>
              <a:t>如果链路是忙的，则继续侦听，直到检测到链路空闲，立即发送。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rgbClr val="000000"/>
                </a:solidFill>
              </a:rPr>
              <a:t>如果有冲突则等待随机的时间。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宋体" pitchFamily="2" charset="-122"/>
              </a:rPr>
              <a:t>CSMA/CD</a:t>
            </a:r>
            <a:endParaRPr lang="zh-CN" altLang="en-US" sz="4000" b="1" dirty="0" smtClean="0">
              <a:solidFill>
                <a:srgbClr val="C0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(3)</a:t>
            </a:r>
            <a:r>
              <a:rPr lang="en-US" altLang="zh-CN" b="1" dirty="0" smtClean="0">
                <a:solidFill>
                  <a:srgbClr val="000000"/>
                </a:solidFill>
              </a:rPr>
              <a:t>P-</a:t>
            </a:r>
            <a:r>
              <a:rPr lang="zh-CN" altLang="en-US" b="1" dirty="0" smtClean="0">
                <a:solidFill>
                  <a:srgbClr val="000000"/>
                </a:solidFill>
              </a:rPr>
              <a:t>坚持</a:t>
            </a:r>
            <a:r>
              <a:rPr lang="en-US" altLang="zh-CN" b="1" dirty="0" smtClean="0">
                <a:solidFill>
                  <a:srgbClr val="000000"/>
                </a:solidFill>
              </a:rPr>
              <a:t>CSMA</a:t>
            </a:r>
            <a:r>
              <a:rPr lang="zh-CN" altLang="en-US" b="1" dirty="0" smtClean="0">
                <a:solidFill>
                  <a:srgbClr val="000000"/>
                </a:solidFill>
              </a:rPr>
              <a:t>的算法如下：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u"/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rgbClr val="000000"/>
                </a:solidFill>
              </a:rPr>
              <a:t>如果链路是空闲的，则以</a:t>
            </a:r>
            <a:r>
              <a:rPr lang="en-US" altLang="zh-CN" b="1" dirty="0" smtClean="0">
                <a:solidFill>
                  <a:srgbClr val="000000"/>
                </a:solidFill>
              </a:rPr>
              <a:t>P</a:t>
            </a:r>
            <a:r>
              <a:rPr lang="zh-CN" altLang="en-US" b="1" dirty="0" smtClean="0">
                <a:solidFill>
                  <a:srgbClr val="000000"/>
                </a:solidFill>
              </a:rPr>
              <a:t>的概率发送，而以</a:t>
            </a:r>
            <a:r>
              <a:rPr lang="en-US" altLang="zh-CN" b="1" dirty="0" smtClean="0">
                <a:solidFill>
                  <a:srgbClr val="000000"/>
                </a:solidFill>
              </a:rPr>
              <a:t>(1-P)</a:t>
            </a:r>
            <a:r>
              <a:rPr lang="zh-CN" altLang="en-US" b="1" dirty="0" smtClean="0">
                <a:solidFill>
                  <a:srgbClr val="000000"/>
                </a:solidFill>
              </a:rPr>
              <a:t>的概率延迟一个时间单位。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rgbClr val="000000"/>
                </a:solidFill>
              </a:rPr>
              <a:t>如果链路是忙的，继续侦听直至链路空闲。</a:t>
            </a:r>
          </a:p>
          <a:p>
            <a:pPr eaLnBrk="1" hangingPunct="1"/>
            <a:endParaRPr lang="en-US" altLang="zh-CN" dirty="0" smtClean="0">
              <a:solidFill>
                <a:srgbClr val="000000"/>
              </a:solidFill>
            </a:endParaRP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宋体" pitchFamily="2" charset="-122"/>
              </a:rPr>
              <a:t>CSMA/CD</a:t>
            </a:r>
            <a:endParaRPr lang="zh-CN" altLang="en-US" sz="4000" b="1" dirty="0" smtClean="0">
              <a:solidFill>
                <a:srgbClr val="C0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③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CSMA/CD</a:t>
            </a:r>
            <a:r>
              <a:rPr lang="zh-CN" altLang="en-US" b="1" dirty="0" smtClean="0">
                <a:solidFill>
                  <a:srgbClr val="000000"/>
                </a:solidFill>
              </a:rPr>
              <a:t>带有冲突检测的载波侦听多路访问：在传输的时候继续监听链路是否发生冲突。“边听边说”</a:t>
            </a:r>
          </a:p>
          <a:p>
            <a:pPr eaLnBrk="1" hangingPunct="1"/>
            <a:endParaRPr lang="zh-CN" altLang="en-US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dirty="0" smtClean="0"/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宋体" pitchFamily="2" charset="-122"/>
              </a:rPr>
              <a:t>CSMA/CD</a:t>
            </a:r>
            <a:endParaRPr lang="zh-CN" altLang="en-US" sz="4000" b="1" dirty="0" smtClean="0">
              <a:solidFill>
                <a:srgbClr val="C0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484784"/>
            <a:ext cx="8353425" cy="4700588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CSMA/CD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的算法描述：</a:t>
            </a:r>
          </a:p>
          <a:p>
            <a:pPr eaLnBrk="1" hangingPunct="1"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  <a:sym typeface="Wingdings" pitchFamily="2" charset="2"/>
              </a:rPr>
              <a:t> (1)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如果链路是空闲的，则可以发送并同时检测冲突。</a:t>
            </a:r>
          </a:p>
          <a:p>
            <a:pPr eaLnBrk="1" hangingPunct="1"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(2)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如果链路是忙的，则继续侦听，直到检测到链路空闲。</a:t>
            </a:r>
          </a:p>
          <a:p>
            <a:pPr eaLnBrk="1" hangingPunct="1"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(3)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如果在发送过程中检测到冲突，则停止当前帧的发送，发阻塞信号，等待一段选定的时间。</a:t>
            </a:r>
          </a:p>
          <a:p>
            <a:pPr eaLnBrk="1" hangingPunct="1"/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宋体" pitchFamily="2" charset="-122"/>
              </a:rPr>
              <a:t>CSMA/CD</a:t>
            </a:r>
            <a:endParaRPr lang="zh-CN" altLang="en-US" sz="4000" b="1" dirty="0" smtClean="0">
              <a:solidFill>
                <a:srgbClr val="C0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484784"/>
            <a:ext cx="8496300" cy="470058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</a:rPr>
              <a:t>退避算法：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zh-CN" altLang="en-US" sz="1600" b="1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 smtClean="0">
                <a:solidFill>
                  <a:srgbClr val="C00000"/>
                </a:solidFill>
              </a:rPr>
              <a:t>(1)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对每一个帧，当第一次发生冲突时，设置参数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L=2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；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800" b="1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 smtClean="0">
                <a:solidFill>
                  <a:srgbClr val="C00000"/>
                </a:solidFill>
              </a:rPr>
              <a:t>(2)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退避间隔取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到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L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个时间片中的一个随机数。一个时间片等于链路上最大传输延迟的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倍。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800" b="1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 smtClean="0">
                <a:solidFill>
                  <a:srgbClr val="C00000"/>
                </a:solidFill>
              </a:rPr>
              <a:t>(3)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当帧重复发生一次冲突时，则将参数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L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加倍。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L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的最大值为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1024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。即当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L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增加到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1024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时，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L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不再增加。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800" b="1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 smtClean="0">
                <a:solidFill>
                  <a:srgbClr val="C00000"/>
                </a:solidFill>
              </a:rPr>
              <a:t>(4)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帧的最大重传次数为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16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，超过这个次数，则该帧不再重传，并报告出错。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宋体" pitchFamily="2" charset="-122"/>
              </a:rPr>
              <a:t>CSMA/CD</a:t>
            </a:r>
            <a:endParaRPr lang="zh-CN" altLang="en-US" sz="4000" b="1" dirty="0" smtClean="0">
              <a:solidFill>
                <a:srgbClr val="C0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1412776"/>
            <a:ext cx="6192688" cy="475252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Clr>
                <a:srgbClr val="C00000"/>
              </a:buClr>
              <a:buNone/>
            </a:pPr>
            <a:endParaRPr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3"/>
              </a:buBlip>
            </a:pP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7.1   IEEE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局域网通信协议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3"/>
              </a:buBlip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3"/>
              </a:buBlip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7.2   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以太网 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3"/>
              </a:buBlip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3"/>
              </a:buBlip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7.3   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无线局域网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3"/>
              </a:buBlip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3"/>
              </a:buBlip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7.4   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其他局域网技术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3"/>
              </a:buBlip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3"/>
              </a:buBlip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7.5   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异步传输模式（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ATM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）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3"/>
              </a:buBlip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3"/>
              </a:buBlip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7.6   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帧中继</a:t>
            </a:r>
          </a:p>
          <a:p>
            <a:pPr>
              <a:lnSpc>
                <a:spcPct val="80000"/>
              </a:lnSpc>
              <a:buClr>
                <a:srgbClr val="C00000"/>
              </a:buClr>
              <a:buNone/>
            </a:pPr>
            <a:endParaRPr lang="zh-CN" altLang="en-US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lvl="1" indent="-342900">
              <a:lnSpc>
                <a:spcPct val="80000"/>
              </a:lnSpc>
              <a:buClr>
                <a:srgbClr val="C00000"/>
              </a:buClr>
              <a:buBlip>
                <a:blip r:embed="rId4"/>
              </a:buBlip>
            </a:pPr>
            <a:endParaRPr lang="zh-CN" altLang="en-US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75656" y="62068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第七章 局域网和广域网技术</a:t>
            </a:r>
            <a:endParaRPr lang="zh-CN" altLang="en-US" sz="3600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发送站等待的时间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:</a:t>
            </a:r>
          </a:p>
          <a:p>
            <a:pPr eaLnBrk="1" hangingPunct="1"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        </a:t>
            </a:r>
            <a:r>
              <a:rPr lang="en-US" altLang="zh-CN" b="1" dirty="0" smtClean="0">
                <a:solidFill>
                  <a:srgbClr val="C00000"/>
                </a:solidFill>
              </a:rPr>
              <a:t>t=R×2T   </a:t>
            </a:r>
            <a:r>
              <a:rPr lang="en-US" altLang="zh-CN" dirty="0" smtClean="0">
                <a:solidFill>
                  <a:srgbClr val="000000"/>
                </a:solidFill>
              </a:rPr>
              <a:t>   </a:t>
            </a:r>
            <a:r>
              <a:rPr lang="zh-CN" altLang="en-US" b="1" dirty="0" smtClean="0">
                <a:solidFill>
                  <a:srgbClr val="000000"/>
                </a:solidFill>
              </a:rPr>
              <a:t>其中</a:t>
            </a:r>
            <a:r>
              <a:rPr lang="en-US" altLang="zh-CN" b="1" dirty="0" smtClean="0">
                <a:solidFill>
                  <a:srgbClr val="000000"/>
                </a:solidFill>
              </a:rPr>
              <a:t>:</a:t>
            </a:r>
          </a:p>
          <a:p>
            <a:pPr eaLnBrk="1" hangingPunct="1"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        R</a:t>
            </a:r>
            <a:r>
              <a:rPr lang="zh-CN" altLang="en-US" b="1" dirty="0" smtClean="0">
                <a:solidFill>
                  <a:srgbClr val="000000"/>
                </a:solidFill>
              </a:rPr>
              <a:t>是</a:t>
            </a:r>
            <a:r>
              <a:rPr lang="en-US" altLang="zh-CN" b="1" dirty="0" smtClean="0">
                <a:solidFill>
                  <a:srgbClr val="000000"/>
                </a:solidFill>
              </a:rPr>
              <a:t>0</a:t>
            </a:r>
            <a:r>
              <a:rPr lang="zh-CN" altLang="en-US" b="1" dirty="0" smtClean="0">
                <a:solidFill>
                  <a:srgbClr val="000000"/>
                </a:solidFill>
              </a:rPr>
              <a:t>～</a:t>
            </a:r>
            <a:r>
              <a:rPr lang="en-US" altLang="zh-CN" b="1" dirty="0" smtClean="0">
                <a:solidFill>
                  <a:srgbClr val="000000"/>
                </a:solidFill>
              </a:rPr>
              <a:t>2 </a:t>
            </a:r>
            <a:r>
              <a:rPr lang="en-US" altLang="zh-CN" sz="3600" b="1" baseline="30000" dirty="0" smtClean="0">
                <a:solidFill>
                  <a:srgbClr val="000000"/>
                </a:solidFill>
              </a:rPr>
              <a:t>min(k,10)</a:t>
            </a:r>
            <a:r>
              <a:rPr lang="zh-CN" altLang="en-US" b="1" dirty="0" smtClean="0">
                <a:solidFill>
                  <a:srgbClr val="000000"/>
                </a:solidFill>
              </a:rPr>
              <a:t>之间的随机数</a:t>
            </a:r>
          </a:p>
          <a:p>
            <a:pPr eaLnBrk="1" hangingPunct="1"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        K</a:t>
            </a:r>
            <a:r>
              <a:rPr lang="zh-CN" altLang="en-US" b="1" dirty="0" smtClean="0">
                <a:solidFill>
                  <a:srgbClr val="000000"/>
                </a:solidFill>
              </a:rPr>
              <a:t>是冲突次数</a:t>
            </a:r>
            <a:r>
              <a:rPr lang="en-US" altLang="zh-CN" b="1" dirty="0" smtClean="0">
                <a:solidFill>
                  <a:srgbClr val="000000"/>
                </a:solidFill>
              </a:rPr>
              <a:t>,</a:t>
            </a:r>
            <a:r>
              <a:rPr lang="zh-CN" altLang="en-US" b="1" dirty="0" smtClean="0">
                <a:solidFill>
                  <a:srgbClr val="000000"/>
                </a:solidFill>
              </a:rPr>
              <a:t>最大为</a:t>
            </a:r>
            <a:r>
              <a:rPr lang="en-US" altLang="zh-CN" b="1" dirty="0" smtClean="0">
                <a:solidFill>
                  <a:srgbClr val="000000"/>
                </a:solidFill>
              </a:rPr>
              <a:t>16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宋体" pitchFamily="2" charset="-122"/>
              </a:rPr>
              <a:t>CSMA/CD</a:t>
            </a:r>
            <a:endParaRPr lang="zh-CN" altLang="en-US" sz="4000" b="1" dirty="0" smtClean="0">
              <a:solidFill>
                <a:srgbClr val="C0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424113" y="2333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2819400" y="2971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95536" y="2996952"/>
          <a:ext cx="8424863" cy="219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r:id="rId3" imgW="3503513" imgH="914400" progId="">
                  <p:embed/>
                </p:oleObj>
              </mc:Choice>
              <mc:Fallback>
                <p:oleObj r:id="rId3" imgW="3503513" imgH="9144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996952"/>
                        <a:ext cx="8424863" cy="219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683568" y="1484784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C00000"/>
                </a:solidFill>
                <a:latin typeface="Times New Roman" pitchFamily="18" charset="0"/>
              </a:rPr>
              <a:t>冲突示意图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1143000" y="36576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</a:endParaRPr>
          </a:p>
        </p:txBody>
      </p:sp>
      <p:pic>
        <p:nvPicPr>
          <p:cNvPr id="7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8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9" name="TextBox 8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4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2"/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+mj-ea"/>
                <a:cs typeface="+mj-cs"/>
              </a:rPr>
              <a:t>CSMA/CD</a:t>
            </a: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ransition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333375"/>
            <a:ext cx="6335712" cy="6119813"/>
          </a:xfrm>
          <a:noFill/>
        </p:spPr>
      </p:pic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7164388" y="692150"/>
            <a:ext cx="165576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用于检测冲突的时间等于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itchFamily="18" charset="0"/>
              </a:rPr>
              <a:t>任意两个站点之间最大的传播延迟的两倍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556792"/>
            <a:ext cx="8540750" cy="4194175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</a:rPr>
              <a:t>最短帧长的计算公式：</a:t>
            </a:r>
          </a:p>
          <a:p>
            <a:pPr eaLnBrk="1" hangingPunct="1"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         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Lmin</a:t>
            </a:r>
            <a:r>
              <a:rPr lang="en-US" altLang="zh-CN" b="1" dirty="0" smtClean="0">
                <a:solidFill>
                  <a:srgbClr val="000000"/>
                </a:solidFill>
              </a:rPr>
              <a:t>=2S×R/V </a:t>
            </a:r>
          </a:p>
          <a:p>
            <a:pPr eaLnBrk="1" hangingPunct="1"/>
            <a:endParaRPr lang="en-US" altLang="zh-CN" sz="1600" b="1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l"/>
            </a:pPr>
            <a:r>
              <a:rPr lang="en-US" altLang="zh-CN" b="1" dirty="0" err="1" smtClean="0">
                <a:solidFill>
                  <a:srgbClr val="000000"/>
                </a:solidFill>
              </a:rPr>
              <a:t>Lmin</a:t>
            </a:r>
            <a:r>
              <a:rPr lang="zh-CN" altLang="en-US" b="1" dirty="0" smtClean="0">
                <a:solidFill>
                  <a:srgbClr val="000000"/>
                </a:solidFill>
              </a:rPr>
              <a:t>：最短数据帧长（</a:t>
            </a:r>
            <a:r>
              <a:rPr lang="en-US" altLang="zh-CN" b="1" dirty="0" smtClean="0">
                <a:solidFill>
                  <a:srgbClr val="000000"/>
                </a:solidFill>
              </a:rPr>
              <a:t>bit</a:t>
            </a:r>
            <a:r>
              <a:rPr lang="zh-CN" altLang="en-US" b="1" dirty="0" smtClean="0">
                <a:solidFill>
                  <a:srgbClr val="000000"/>
                </a:solidFill>
              </a:rPr>
              <a:t>）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000000"/>
                </a:solidFill>
              </a:rPr>
              <a:t>S</a:t>
            </a:r>
            <a:r>
              <a:rPr lang="zh-CN" altLang="en-US" b="1" dirty="0" smtClean="0">
                <a:solidFill>
                  <a:srgbClr val="000000"/>
                </a:solidFill>
              </a:rPr>
              <a:t>：任意两站点间的最大距离（</a:t>
            </a:r>
            <a:r>
              <a:rPr lang="en-US" altLang="zh-CN" b="1" dirty="0" smtClean="0">
                <a:solidFill>
                  <a:srgbClr val="000000"/>
                </a:solidFill>
              </a:rPr>
              <a:t>m</a:t>
            </a:r>
            <a:r>
              <a:rPr lang="zh-CN" altLang="en-US" b="1" dirty="0" smtClean="0">
                <a:solidFill>
                  <a:srgbClr val="000000"/>
                </a:solidFill>
              </a:rPr>
              <a:t>）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000000"/>
                </a:solidFill>
              </a:rPr>
              <a:t>R</a:t>
            </a:r>
            <a:r>
              <a:rPr lang="zh-CN" altLang="en-US" b="1" dirty="0" smtClean="0">
                <a:solidFill>
                  <a:srgbClr val="000000"/>
                </a:solidFill>
              </a:rPr>
              <a:t>：数据传输速率（</a:t>
            </a:r>
            <a:r>
              <a:rPr lang="en-US" altLang="zh-CN" b="1" dirty="0" smtClean="0">
                <a:solidFill>
                  <a:srgbClr val="000000"/>
                </a:solidFill>
              </a:rPr>
              <a:t>Mbps</a:t>
            </a:r>
            <a:r>
              <a:rPr lang="zh-CN" altLang="en-US" b="1" dirty="0" smtClean="0">
                <a:solidFill>
                  <a:srgbClr val="000000"/>
                </a:solidFill>
              </a:rPr>
              <a:t>）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000000"/>
                </a:solidFill>
              </a:rPr>
              <a:t>V</a:t>
            </a:r>
            <a:r>
              <a:rPr lang="zh-CN" altLang="en-US" b="1" dirty="0" smtClean="0">
                <a:solidFill>
                  <a:srgbClr val="000000"/>
                </a:solidFill>
              </a:rPr>
              <a:t>：电子传播速度（</a:t>
            </a:r>
            <a:r>
              <a:rPr lang="en-US" altLang="zh-CN" b="1" dirty="0" smtClean="0">
                <a:solidFill>
                  <a:srgbClr val="000000"/>
                </a:solidFill>
              </a:rPr>
              <a:t>200m/us</a:t>
            </a:r>
            <a:r>
              <a:rPr lang="zh-CN" altLang="en-US" b="1" dirty="0" smtClean="0">
                <a:solidFill>
                  <a:srgbClr val="000000"/>
                </a:solidFill>
              </a:rPr>
              <a:t>）</a:t>
            </a:r>
            <a:r>
              <a:rPr lang="zh-CN" altLang="en-US" dirty="0" smtClean="0"/>
              <a:t> 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宋体" pitchFamily="2" charset="-122"/>
              </a:rPr>
              <a:t>CSMA/CD</a:t>
            </a:r>
            <a:endParaRPr lang="zh-CN" altLang="en-US" sz="4000" b="1" dirty="0" smtClean="0">
              <a:solidFill>
                <a:srgbClr val="C0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0000"/>
                </a:solidFill>
              </a:rPr>
              <a:t>冲突是半双工通信的副产品。半双工意味着一台设备传输数据时，其它设备只能处于接收状态。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宋体" pitchFamily="2" charset="-122"/>
              </a:rPr>
              <a:t>CSMA/CD</a:t>
            </a:r>
            <a:endParaRPr lang="zh-CN" altLang="en-US" sz="4000" b="1" dirty="0" smtClean="0">
              <a:solidFill>
                <a:srgbClr val="C0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>
          <a:xfrm>
            <a:off x="899592" y="1412776"/>
            <a:ext cx="7793038" cy="1102048"/>
          </a:xfrm>
          <a:noFill/>
        </p:spPr>
        <p:txBody>
          <a:bodyPr anchor="b">
            <a:norm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rgbClr val="000000"/>
                </a:solidFill>
              </a:rPr>
              <a:t>用集线器组成更大的局域网</a:t>
            </a:r>
            <a:br>
              <a:rPr lang="zh-CN" altLang="en-US" sz="3200" b="1" dirty="0" smtClean="0">
                <a:solidFill>
                  <a:srgbClr val="000000"/>
                </a:solidFill>
              </a:rPr>
            </a:br>
            <a:r>
              <a:rPr lang="zh-CN" altLang="en-US" sz="3200" b="1" dirty="0" smtClean="0">
                <a:solidFill>
                  <a:srgbClr val="000000"/>
                </a:solidFill>
              </a:rPr>
              <a:t>都在一个碰撞域中</a:t>
            </a:r>
          </a:p>
        </p:txBody>
      </p:sp>
      <p:sp>
        <p:nvSpPr>
          <p:cNvPr id="23555" name="AutoShape 5"/>
          <p:cNvSpPr>
            <a:spLocks noChangeArrowheads="1"/>
          </p:cNvSpPr>
          <p:nvPr/>
        </p:nvSpPr>
        <p:spPr bwMode="auto">
          <a:xfrm>
            <a:off x="0" y="2636838"/>
            <a:ext cx="9144000" cy="3078162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Line 6"/>
          <p:cNvSpPr>
            <a:spLocks noChangeShapeType="1"/>
          </p:cNvSpPr>
          <p:nvPr/>
        </p:nvSpPr>
        <p:spPr bwMode="auto">
          <a:xfrm flipH="1">
            <a:off x="1971675" y="3351213"/>
            <a:ext cx="2147888" cy="962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>
            <a:off x="4806950" y="3359150"/>
            <a:ext cx="2671763" cy="919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>
            <a:off x="4454525" y="3406775"/>
            <a:ext cx="209550" cy="892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Text Box 9"/>
          <p:cNvSpPr txBox="1">
            <a:spLocks noChangeArrowheads="1"/>
          </p:cNvSpPr>
          <p:nvPr/>
        </p:nvSpPr>
        <p:spPr bwMode="auto">
          <a:xfrm>
            <a:off x="611188" y="4076700"/>
            <a:ext cx="792162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一系</a:t>
            </a:r>
          </a:p>
        </p:txBody>
      </p:sp>
      <p:sp>
        <p:nvSpPr>
          <p:cNvPr id="23560" name="Text Box 10"/>
          <p:cNvSpPr txBox="1">
            <a:spLocks noChangeArrowheads="1"/>
          </p:cNvSpPr>
          <p:nvPr/>
        </p:nvSpPr>
        <p:spPr bwMode="auto">
          <a:xfrm>
            <a:off x="6297613" y="4076700"/>
            <a:ext cx="7953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三系</a:t>
            </a:r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3417888" y="4076700"/>
            <a:ext cx="7937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二系</a:t>
            </a: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2216150" y="2854325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主干集线器</a:t>
            </a:r>
          </a:p>
        </p:txBody>
      </p:sp>
      <p:sp>
        <p:nvSpPr>
          <p:cNvPr id="23563" name="Text Box 13"/>
          <p:cNvSpPr txBox="1">
            <a:spLocks noChangeArrowheads="1"/>
          </p:cNvSpPr>
          <p:nvPr/>
        </p:nvSpPr>
        <p:spPr bwMode="auto">
          <a:xfrm>
            <a:off x="3276600" y="5661025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一个更大的碰撞域</a:t>
            </a:r>
          </a:p>
        </p:txBody>
      </p:sp>
      <p:sp>
        <p:nvSpPr>
          <p:cNvPr id="23564" name="Line 14"/>
          <p:cNvSpPr>
            <a:spLocks noChangeShapeType="1"/>
          </p:cNvSpPr>
          <p:nvPr/>
        </p:nvSpPr>
        <p:spPr bwMode="auto">
          <a:xfrm flipH="1">
            <a:off x="873125" y="4446588"/>
            <a:ext cx="665163" cy="681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3565" name="Picture 1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4953000"/>
            <a:ext cx="498475" cy="47148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23566" name="Line 16"/>
          <p:cNvSpPr>
            <a:spLocks noChangeShapeType="1"/>
          </p:cNvSpPr>
          <p:nvPr/>
        </p:nvSpPr>
        <p:spPr bwMode="auto">
          <a:xfrm>
            <a:off x="1912938" y="4575175"/>
            <a:ext cx="185737" cy="53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>
            <a:off x="2098675" y="4552950"/>
            <a:ext cx="655638" cy="53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8" name="Line 18"/>
          <p:cNvSpPr>
            <a:spLocks noChangeShapeType="1"/>
          </p:cNvSpPr>
          <p:nvPr/>
        </p:nvSpPr>
        <p:spPr bwMode="auto">
          <a:xfrm flipH="1">
            <a:off x="1492250" y="4457700"/>
            <a:ext cx="179388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3569" name="Picture 19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0" y="4953000"/>
            <a:ext cx="498475" cy="47148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23570" name="Picture 2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3725" y="4953000"/>
            <a:ext cx="498475" cy="47148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23571" name="Picture 2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9200" y="4953000"/>
            <a:ext cx="498475" cy="47148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23572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1102812">
            <a:off x="1290638" y="4114800"/>
            <a:ext cx="1150937" cy="566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3573" name="Line 23"/>
          <p:cNvSpPr>
            <a:spLocks noChangeShapeType="1"/>
          </p:cNvSpPr>
          <p:nvPr/>
        </p:nvSpPr>
        <p:spPr bwMode="auto">
          <a:xfrm flipH="1">
            <a:off x="3689350" y="4446588"/>
            <a:ext cx="665163" cy="681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3574" name="Picture 2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4953000"/>
            <a:ext cx="498475" cy="47148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23575" name="Line 25"/>
          <p:cNvSpPr>
            <a:spLocks noChangeShapeType="1"/>
          </p:cNvSpPr>
          <p:nvPr/>
        </p:nvSpPr>
        <p:spPr bwMode="auto">
          <a:xfrm>
            <a:off x="4729163" y="4575175"/>
            <a:ext cx="185737" cy="53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6" name="Line 26"/>
          <p:cNvSpPr>
            <a:spLocks noChangeShapeType="1"/>
          </p:cNvSpPr>
          <p:nvPr/>
        </p:nvSpPr>
        <p:spPr bwMode="auto">
          <a:xfrm>
            <a:off x="4914900" y="4552950"/>
            <a:ext cx="654050" cy="53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7" name="Line 27"/>
          <p:cNvSpPr>
            <a:spLocks noChangeShapeType="1"/>
          </p:cNvSpPr>
          <p:nvPr/>
        </p:nvSpPr>
        <p:spPr bwMode="auto">
          <a:xfrm flipH="1">
            <a:off x="4308475" y="4457700"/>
            <a:ext cx="179388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3578" name="Picture 28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4475" y="4953000"/>
            <a:ext cx="498475" cy="47148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23579" name="Picture 29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9950" y="4953000"/>
            <a:ext cx="498475" cy="47148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23580" name="Picture 3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5425" y="4953000"/>
            <a:ext cx="498475" cy="47148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23581" name="Picture 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1102812">
            <a:off x="4106863" y="4114800"/>
            <a:ext cx="1149350" cy="566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3582" name="Line 32"/>
          <p:cNvSpPr>
            <a:spLocks noChangeShapeType="1"/>
          </p:cNvSpPr>
          <p:nvPr/>
        </p:nvSpPr>
        <p:spPr bwMode="auto">
          <a:xfrm flipH="1">
            <a:off x="6507163" y="4446588"/>
            <a:ext cx="665162" cy="681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3583" name="Picture 3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6813" y="4953000"/>
            <a:ext cx="498475" cy="47148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23584" name="Line 34"/>
          <p:cNvSpPr>
            <a:spLocks noChangeShapeType="1"/>
          </p:cNvSpPr>
          <p:nvPr/>
        </p:nvSpPr>
        <p:spPr bwMode="auto">
          <a:xfrm>
            <a:off x="7546975" y="4575175"/>
            <a:ext cx="185738" cy="53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5" name="Line 35"/>
          <p:cNvSpPr>
            <a:spLocks noChangeShapeType="1"/>
          </p:cNvSpPr>
          <p:nvPr/>
        </p:nvSpPr>
        <p:spPr bwMode="auto">
          <a:xfrm>
            <a:off x="7732713" y="4552950"/>
            <a:ext cx="655637" cy="53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6" name="Line 36"/>
          <p:cNvSpPr>
            <a:spLocks noChangeShapeType="1"/>
          </p:cNvSpPr>
          <p:nvPr/>
        </p:nvSpPr>
        <p:spPr bwMode="auto">
          <a:xfrm flipH="1">
            <a:off x="7126288" y="4457700"/>
            <a:ext cx="179387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3587" name="Picture 3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2288" y="4953000"/>
            <a:ext cx="498475" cy="47148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23588" name="Picture 38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7763" y="4953000"/>
            <a:ext cx="498475" cy="47148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23589" name="Picture 39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3238" y="4953000"/>
            <a:ext cx="498475" cy="47148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23590" name="Picture 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1102812">
            <a:off x="6924675" y="4114800"/>
            <a:ext cx="1150938" cy="566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3591" name="Picture 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1102812">
            <a:off x="3767138" y="2840038"/>
            <a:ext cx="1538287" cy="757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3592" name="Text Box 42"/>
          <p:cNvSpPr txBox="1">
            <a:spLocks noChangeArrowheads="1"/>
          </p:cNvSpPr>
          <p:nvPr/>
        </p:nvSpPr>
        <p:spPr bwMode="auto">
          <a:xfrm>
            <a:off x="7289800" y="2847975"/>
            <a:ext cx="1098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碰撞域</a:t>
            </a:r>
          </a:p>
        </p:txBody>
      </p:sp>
      <p:pic>
        <p:nvPicPr>
          <p:cNvPr id="41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43" name="TextBox 42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连接符 44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8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Rectangle 2"/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+mj-ea"/>
                <a:cs typeface="+mj-cs"/>
              </a:rPr>
              <a:t>CSMA/CD</a:t>
            </a: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ransition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val 4"/>
          <p:cNvSpPr>
            <a:spLocks noChangeArrowheads="1"/>
          </p:cNvSpPr>
          <p:nvPr/>
        </p:nvSpPr>
        <p:spPr bwMode="auto">
          <a:xfrm>
            <a:off x="6326188" y="2636838"/>
            <a:ext cx="2720975" cy="2447925"/>
          </a:xfrm>
          <a:prstGeom prst="ellipse">
            <a:avLst/>
          </a:prstGeom>
          <a:solidFill>
            <a:srgbClr val="CCECFF"/>
          </a:solidFill>
          <a:ln w="952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9" name="Oval 5"/>
          <p:cNvSpPr>
            <a:spLocks noChangeArrowheads="1"/>
          </p:cNvSpPr>
          <p:nvPr/>
        </p:nvSpPr>
        <p:spPr bwMode="auto">
          <a:xfrm>
            <a:off x="3178175" y="2636838"/>
            <a:ext cx="2722563" cy="2447925"/>
          </a:xfrm>
          <a:prstGeom prst="ellipse">
            <a:avLst/>
          </a:prstGeom>
          <a:solidFill>
            <a:srgbClr val="99FF99"/>
          </a:solidFill>
          <a:ln w="952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Oval 6"/>
          <p:cNvSpPr>
            <a:spLocks noChangeArrowheads="1"/>
          </p:cNvSpPr>
          <p:nvPr/>
        </p:nvSpPr>
        <p:spPr bwMode="auto">
          <a:xfrm>
            <a:off x="115888" y="2636838"/>
            <a:ext cx="2720975" cy="2447925"/>
          </a:xfrm>
          <a:prstGeom prst="ellipse">
            <a:avLst/>
          </a:prstGeom>
          <a:solidFill>
            <a:srgbClr val="FFCC99"/>
          </a:solidFill>
          <a:ln w="952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title"/>
          </p:nvPr>
        </p:nvSpPr>
        <p:spPr>
          <a:xfrm>
            <a:off x="1116013" y="908050"/>
            <a:ext cx="7453312" cy="1462088"/>
          </a:xfrm>
          <a:noFill/>
        </p:spPr>
        <p:txBody>
          <a:bodyPr anchor="b"/>
          <a:lstStyle/>
          <a:p>
            <a:pPr eaLnBrk="1" hangingPunct="1"/>
            <a:r>
              <a:rPr lang="zh-CN" altLang="en-US" b="1" dirty="0" smtClean="0">
                <a:solidFill>
                  <a:srgbClr val="000000"/>
                </a:solidFill>
              </a:rPr>
              <a:t>交换机使各网段成为</a:t>
            </a:r>
            <a:br>
              <a:rPr lang="zh-CN" altLang="en-US" b="1" dirty="0" smtClean="0">
                <a:solidFill>
                  <a:srgbClr val="000000"/>
                </a:solidFill>
              </a:rPr>
            </a:br>
            <a:r>
              <a:rPr lang="zh-CN" altLang="en-US" b="1" dirty="0" smtClean="0">
                <a:solidFill>
                  <a:srgbClr val="000000"/>
                </a:solidFill>
              </a:rPr>
              <a:t>隔离开的碰撞域</a:t>
            </a:r>
            <a:r>
              <a:rPr lang="zh-CN" altLang="en-US" dirty="0" smtClean="0"/>
              <a:t> </a:t>
            </a:r>
          </a:p>
        </p:txBody>
      </p:sp>
      <p:sp>
        <p:nvSpPr>
          <p:cNvPr id="24582" name="Line 8"/>
          <p:cNvSpPr>
            <a:spLocks noChangeShapeType="1"/>
          </p:cNvSpPr>
          <p:nvPr/>
        </p:nvSpPr>
        <p:spPr bwMode="auto">
          <a:xfrm>
            <a:off x="8293100" y="3446463"/>
            <a:ext cx="0" cy="63658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Line 9"/>
          <p:cNvSpPr>
            <a:spLocks noChangeShapeType="1"/>
          </p:cNvSpPr>
          <p:nvPr/>
        </p:nvSpPr>
        <p:spPr bwMode="auto">
          <a:xfrm flipV="1">
            <a:off x="6551613" y="3455988"/>
            <a:ext cx="2003425" cy="47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8509000" y="3370263"/>
            <a:ext cx="114300" cy="1333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Line 11"/>
          <p:cNvSpPr>
            <a:spLocks noChangeShapeType="1"/>
          </p:cNvSpPr>
          <p:nvPr/>
        </p:nvSpPr>
        <p:spPr bwMode="auto">
          <a:xfrm>
            <a:off x="6962775" y="3460750"/>
            <a:ext cx="0" cy="609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4586" name="Picture 1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8138" y="4037013"/>
            <a:ext cx="5540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7" name="Picture 1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3063" y="4033838"/>
            <a:ext cx="555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8" name="Line 14"/>
          <p:cNvSpPr>
            <a:spLocks noChangeShapeType="1"/>
          </p:cNvSpPr>
          <p:nvPr/>
        </p:nvSpPr>
        <p:spPr bwMode="auto">
          <a:xfrm>
            <a:off x="5230813" y="3429000"/>
            <a:ext cx="0" cy="63658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9" name="Line 15"/>
          <p:cNvSpPr>
            <a:spLocks noChangeShapeType="1"/>
          </p:cNvSpPr>
          <p:nvPr/>
        </p:nvSpPr>
        <p:spPr bwMode="auto">
          <a:xfrm flipV="1">
            <a:off x="3487738" y="3438525"/>
            <a:ext cx="2005012" cy="31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0" name="Line 16"/>
          <p:cNvSpPr>
            <a:spLocks noChangeShapeType="1"/>
          </p:cNvSpPr>
          <p:nvPr/>
        </p:nvSpPr>
        <p:spPr bwMode="auto">
          <a:xfrm>
            <a:off x="3900488" y="3441700"/>
            <a:ext cx="0" cy="609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4591" name="Picture 1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4263" y="4017963"/>
            <a:ext cx="555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2" name="Picture 18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0775" y="4016375"/>
            <a:ext cx="554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93" name="Line 19"/>
          <p:cNvSpPr>
            <a:spLocks noChangeShapeType="1"/>
          </p:cNvSpPr>
          <p:nvPr/>
        </p:nvSpPr>
        <p:spPr bwMode="auto">
          <a:xfrm>
            <a:off x="2135188" y="3451225"/>
            <a:ext cx="0" cy="635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4" name="Rectangle 20"/>
          <p:cNvSpPr>
            <a:spLocks noChangeArrowheads="1"/>
          </p:cNvSpPr>
          <p:nvPr/>
        </p:nvSpPr>
        <p:spPr bwMode="auto">
          <a:xfrm>
            <a:off x="342900" y="3395663"/>
            <a:ext cx="114300" cy="13017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5" name="Line 21"/>
          <p:cNvSpPr>
            <a:spLocks noChangeShapeType="1"/>
          </p:cNvSpPr>
          <p:nvPr/>
        </p:nvSpPr>
        <p:spPr bwMode="auto">
          <a:xfrm flipV="1">
            <a:off x="393700" y="3460750"/>
            <a:ext cx="2006600" cy="158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6" name="Line 22"/>
          <p:cNvSpPr>
            <a:spLocks noChangeShapeType="1"/>
          </p:cNvSpPr>
          <p:nvPr/>
        </p:nvSpPr>
        <p:spPr bwMode="auto">
          <a:xfrm>
            <a:off x="806450" y="3462338"/>
            <a:ext cx="0" cy="6127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4597" name="Picture 2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813" y="4038600"/>
            <a:ext cx="55403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8" name="Picture 2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8325" y="4037013"/>
            <a:ext cx="55245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99" name="Rectangle 25"/>
          <p:cNvSpPr>
            <a:spLocks noChangeArrowheads="1"/>
          </p:cNvSpPr>
          <p:nvPr/>
        </p:nvSpPr>
        <p:spPr bwMode="auto">
          <a:xfrm>
            <a:off x="5830888" y="2840038"/>
            <a:ext cx="4968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400">
                <a:solidFill>
                  <a:schemeClr val="folHlink"/>
                </a:solidFill>
                <a:ea typeface="黑体" pitchFamily="2" charset="-122"/>
              </a:rPr>
              <a:t>B</a:t>
            </a:r>
            <a:r>
              <a:rPr kumimoji="1" lang="en-US" altLang="zh-CN" sz="2400" baseline="-25000">
                <a:solidFill>
                  <a:schemeClr val="folHlink"/>
                </a:solidFill>
                <a:ea typeface="黑体" pitchFamily="2" charset="-122"/>
              </a:rPr>
              <a:t>2</a:t>
            </a:r>
          </a:p>
        </p:txBody>
      </p:sp>
      <p:pic>
        <p:nvPicPr>
          <p:cNvPr id="24600" name="Picture 2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1725" y="2943225"/>
            <a:ext cx="1190625" cy="836613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24601" name="Picture 2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5600" y="2943225"/>
            <a:ext cx="1190625" cy="836613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24602" name="Rectangle 28"/>
          <p:cNvSpPr>
            <a:spLocks noChangeArrowheads="1"/>
          </p:cNvSpPr>
          <p:nvPr/>
        </p:nvSpPr>
        <p:spPr bwMode="auto">
          <a:xfrm>
            <a:off x="2768600" y="2840038"/>
            <a:ext cx="4968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400">
                <a:solidFill>
                  <a:schemeClr val="folHlink"/>
                </a:solidFill>
                <a:ea typeface="黑体" pitchFamily="2" charset="-122"/>
              </a:rPr>
              <a:t>B</a:t>
            </a:r>
            <a:r>
              <a:rPr kumimoji="1" lang="en-US" altLang="zh-CN" sz="2400" baseline="-25000">
                <a:solidFill>
                  <a:schemeClr val="folHlink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24603" name="Line 29"/>
          <p:cNvSpPr>
            <a:spLocks noChangeShapeType="1"/>
          </p:cNvSpPr>
          <p:nvPr/>
        </p:nvSpPr>
        <p:spPr bwMode="auto">
          <a:xfrm>
            <a:off x="965200" y="3656013"/>
            <a:ext cx="9366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4" name="Line 30"/>
          <p:cNvSpPr>
            <a:spLocks noChangeShapeType="1"/>
          </p:cNvSpPr>
          <p:nvPr/>
        </p:nvSpPr>
        <p:spPr bwMode="auto">
          <a:xfrm>
            <a:off x="4113213" y="3656013"/>
            <a:ext cx="935037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5" name="Line 31"/>
          <p:cNvSpPr>
            <a:spLocks noChangeShapeType="1"/>
          </p:cNvSpPr>
          <p:nvPr/>
        </p:nvSpPr>
        <p:spPr bwMode="auto">
          <a:xfrm>
            <a:off x="7175500" y="3656013"/>
            <a:ext cx="935038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6" name="Rectangle 32"/>
          <p:cNvSpPr>
            <a:spLocks noChangeArrowheads="1"/>
          </p:cNvSpPr>
          <p:nvPr/>
        </p:nvSpPr>
        <p:spPr bwMode="auto">
          <a:xfrm>
            <a:off x="965200" y="2943225"/>
            <a:ext cx="1095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>
                <a:solidFill>
                  <a:schemeClr val="folHlink"/>
                </a:solidFill>
                <a:ea typeface="黑体" pitchFamily="2" charset="-122"/>
              </a:rPr>
              <a:t>碰撞域</a:t>
            </a:r>
            <a:endParaRPr kumimoji="1" lang="zh-CN" altLang="en-US" sz="2400" baseline="-25000">
              <a:solidFill>
                <a:schemeClr val="folHlink"/>
              </a:solidFill>
              <a:ea typeface="黑体" pitchFamily="2" charset="-122"/>
            </a:endParaRPr>
          </a:p>
        </p:txBody>
      </p:sp>
      <p:sp>
        <p:nvSpPr>
          <p:cNvPr id="24607" name="Rectangle 33"/>
          <p:cNvSpPr>
            <a:spLocks noChangeArrowheads="1"/>
          </p:cNvSpPr>
          <p:nvPr/>
        </p:nvSpPr>
        <p:spPr bwMode="auto">
          <a:xfrm>
            <a:off x="4113213" y="2943225"/>
            <a:ext cx="1095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dirty="0">
                <a:solidFill>
                  <a:schemeClr val="folHlink"/>
                </a:solidFill>
                <a:ea typeface="黑体" pitchFamily="2" charset="-122"/>
              </a:rPr>
              <a:t>碰撞域</a:t>
            </a:r>
            <a:endParaRPr kumimoji="1" lang="zh-CN" altLang="en-US" sz="2400" baseline="-25000" dirty="0">
              <a:solidFill>
                <a:schemeClr val="folHlink"/>
              </a:solidFill>
              <a:ea typeface="黑体" pitchFamily="2" charset="-122"/>
            </a:endParaRPr>
          </a:p>
        </p:txBody>
      </p:sp>
      <p:sp>
        <p:nvSpPr>
          <p:cNvPr id="24608" name="Rectangle 34"/>
          <p:cNvSpPr>
            <a:spLocks noChangeArrowheads="1"/>
          </p:cNvSpPr>
          <p:nvPr/>
        </p:nvSpPr>
        <p:spPr bwMode="auto">
          <a:xfrm>
            <a:off x="7177088" y="2943225"/>
            <a:ext cx="1095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>
                <a:solidFill>
                  <a:schemeClr val="folHlink"/>
                </a:solidFill>
                <a:ea typeface="黑体" pitchFamily="2" charset="-122"/>
              </a:rPr>
              <a:t>碰撞域</a:t>
            </a:r>
            <a:endParaRPr kumimoji="1" lang="zh-CN" altLang="en-US" sz="2400" baseline="-25000">
              <a:solidFill>
                <a:schemeClr val="folHlink"/>
              </a:solidFill>
              <a:ea typeface="黑体" pitchFamily="2" charset="-122"/>
            </a:endParaRPr>
          </a:p>
        </p:txBody>
      </p:sp>
      <p:sp>
        <p:nvSpPr>
          <p:cNvPr id="24609" name="Rectangle 35"/>
          <p:cNvSpPr>
            <a:spLocks noChangeArrowheads="1"/>
          </p:cNvSpPr>
          <p:nvPr/>
        </p:nvSpPr>
        <p:spPr bwMode="auto">
          <a:xfrm>
            <a:off x="284163" y="3962400"/>
            <a:ext cx="3857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400">
                <a:solidFill>
                  <a:schemeClr val="folHlink"/>
                </a:solidFill>
                <a:ea typeface="黑体" pitchFamily="2" charset="-122"/>
              </a:rPr>
              <a:t>A</a:t>
            </a:r>
            <a:endParaRPr kumimoji="1" lang="en-US" altLang="zh-CN" sz="2400" baseline="-25000">
              <a:solidFill>
                <a:schemeClr val="folHlink"/>
              </a:solidFill>
              <a:ea typeface="黑体" pitchFamily="2" charset="-122"/>
            </a:endParaRPr>
          </a:p>
        </p:txBody>
      </p:sp>
      <p:sp>
        <p:nvSpPr>
          <p:cNvPr id="24610" name="Rectangle 36"/>
          <p:cNvSpPr>
            <a:spLocks noChangeArrowheads="1"/>
          </p:cNvSpPr>
          <p:nvPr/>
        </p:nvSpPr>
        <p:spPr bwMode="auto">
          <a:xfrm>
            <a:off x="1614488" y="3962400"/>
            <a:ext cx="384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400">
                <a:solidFill>
                  <a:schemeClr val="folHlink"/>
                </a:solidFill>
                <a:ea typeface="黑体" pitchFamily="2" charset="-122"/>
              </a:rPr>
              <a:t>B</a:t>
            </a:r>
            <a:endParaRPr kumimoji="1" lang="en-US" altLang="zh-CN" sz="2400" baseline="-25000">
              <a:solidFill>
                <a:schemeClr val="folHlink"/>
              </a:solidFill>
              <a:ea typeface="黑体" pitchFamily="2" charset="-122"/>
            </a:endParaRPr>
          </a:p>
        </p:txBody>
      </p:sp>
      <p:sp>
        <p:nvSpPr>
          <p:cNvPr id="24611" name="Rectangle 37"/>
          <p:cNvSpPr>
            <a:spLocks noChangeArrowheads="1"/>
          </p:cNvSpPr>
          <p:nvPr/>
        </p:nvSpPr>
        <p:spPr bwMode="auto">
          <a:xfrm>
            <a:off x="3348038" y="3962400"/>
            <a:ext cx="4000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400">
                <a:solidFill>
                  <a:schemeClr val="folHlink"/>
                </a:solidFill>
                <a:ea typeface="黑体" pitchFamily="2" charset="-122"/>
              </a:rPr>
              <a:t>C</a:t>
            </a:r>
            <a:endParaRPr kumimoji="1" lang="en-US" altLang="zh-CN" sz="2400" baseline="-25000">
              <a:solidFill>
                <a:schemeClr val="folHlink"/>
              </a:solidFill>
              <a:ea typeface="黑体" pitchFamily="2" charset="-122"/>
            </a:endParaRPr>
          </a:p>
        </p:txBody>
      </p:sp>
      <p:sp>
        <p:nvSpPr>
          <p:cNvPr id="24612" name="Rectangle 38"/>
          <p:cNvSpPr>
            <a:spLocks noChangeArrowheads="1"/>
          </p:cNvSpPr>
          <p:nvPr/>
        </p:nvSpPr>
        <p:spPr bwMode="auto">
          <a:xfrm>
            <a:off x="4708525" y="3962400"/>
            <a:ext cx="4016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400">
                <a:solidFill>
                  <a:schemeClr val="folHlink"/>
                </a:solidFill>
                <a:ea typeface="黑体" pitchFamily="2" charset="-122"/>
              </a:rPr>
              <a:t>D</a:t>
            </a:r>
            <a:endParaRPr kumimoji="1" lang="en-US" altLang="zh-CN" sz="2400" baseline="-25000">
              <a:solidFill>
                <a:schemeClr val="folHlink"/>
              </a:solidFill>
              <a:ea typeface="黑体" pitchFamily="2" charset="-122"/>
            </a:endParaRPr>
          </a:p>
        </p:txBody>
      </p:sp>
      <p:sp>
        <p:nvSpPr>
          <p:cNvPr id="24613" name="Rectangle 39"/>
          <p:cNvSpPr>
            <a:spLocks noChangeArrowheads="1"/>
          </p:cNvSpPr>
          <p:nvPr/>
        </p:nvSpPr>
        <p:spPr bwMode="auto">
          <a:xfrm>
            <a:off x="6475413" y="3962400"/>
            <a:ext cx="384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400">
                <a:solidFill>
                  <a:schemeClr val="folHlink"/>
                </a:solidFill>
                <a:ea typeface="黑体" pitchFamily="2" charset="-122"/>
              </a:rPr>
              <a:t>E</a:t>
            </a:r>
            <a:endParaRPr kumimoji="1" lang="en-US" altLang="zh-CN" sz="2400" baseline="-25000">
              <a:solidFill>
                <a:schemeClr val="folHlink"/>
              </a:solidFill>
              <a:ea typeface="黑体" pitchFamily="2" charset="-122"/>
            </a:endParaRPr>
          </a:p>
        </p:txBody>
      </p:sp>
      <p:sp>
        <p:nvSpPr>
          <p:cNvPr id="24614" name="Rectangle 40"/>
          <p:cNvSpPr>
            <a:spLocks noChangeArrowheads="1"/>
          </p:cNvSpPr>
          <p:nvPr/>
        </p:nvSpPr>
        <p:spPr bwMode="auto">
          <a:xfrm>
            <a:off x="7772400" y="3962400"/>
            <a:ext cx="366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400">
                <a:solidFill>
                  <a:schemeClr val="folHlink"/>
                </a:solidFill>
                <a:ea typeface="黑体" pitchFamily="2" charset="-122"/>
              </a:rPr>
              <a:t>F</a:t>
            </a:r>
            <a:endParaRPr kumimoji="1" lang="en-US" altLang="zh-CN" sz="2400" baseline="-25000">
              <a:solidFill>
                <a:schemeClr val="folHlink"/>
              </a:solidFill>
              <a:ea typeface="黑体" pitchFamily="2" charset="-122"/>
            </a:endParaRPr>
          </a:p>
        </p:txBody>
      </p:sp>
      <p:pic>
        <p:nvPicPr>
          <p:cNvPr id="39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0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41" name="TextBox 40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接连接符 43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6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</a:rPr>
              <a:t>系统跨距</a:t>
            </a:r>
            <a:r>
              <a:rPr lang="en-US" altLang="zh-CN" b="1" dirty="0" smtClean="0">
                <a:solidFill>
                  <a:srgbClr val="000000"/>
                </a:solidFill>
              </a:rPr>
              <a:t>:</a:t>
            </a:r>
            <a:r>
              <a:rPr lang="zh-CN" altLang="en-US" b="1" dirty="0" smtClean="0">
                <a:solidFill>
                  <a:srgbClr val="000000"/>
                </a:solidFill>
              </a:rPr>
              <a:t>两个站点的最大距离</a:t>
            </a:r>
            <a:r>
              <a:rPr lang="en-US" altLang="zh-CN" b="1" dirty="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            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Lmin</a:t>
            </a:r>
            <a:r>
              <a:rPr lang="en-US" altLang="zh-CN" b="1" dirty="0" smtClean="0">
                <a:solidFill>
                  <a:srgbClr val="000000"/>
                </a:solidFill>
              </a:rPr>
              <a:t>=2S×R/V</a:t>
            </a:r>
          </a:p>
          <a:p>
            <a:pPr eaLnBrk="1" hangingPunct="1"/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</a:rPr>
              <a:t>以太网规定的最短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帧长为</a:t>
            </a:r>
            <a:r>
              <a:rPr lang="en-US" altLang="zh-CN" b="1" dirty="0" smtClean="0">
                <a:solidFill>
                  <a:srgbClr val="FF3300"/>
                </a:solidFill>
                <a:latin typeface="宋体" pitchFamily="2" charset="-122"/>
              </a:rPr>
              <a:t>64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字节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.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可以计算出他的最大系统跨距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.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b="1" dirty="0" smtClean="0">
              <a:solidFill>
                <a:srgbClr val="000000"/>
              </a:solidFill>
            </a:endParaRP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CSMA/CD</a:t>
            </a:r>
            <a:endParaRPr lang="zh-CN" altLang="en-US" sz="40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683568" y="404664"/>
            <a:ext cx="769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7.2.2 </a:t>
            </a:r>
            <a:r>
              <a:rPr lang="zh-CN" altLang="en-US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以太网</a:t>
            </a:r>
            <a:r>
              <a:rPr lang="en-US" altLang="zh-CN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MAC</a:t>
            </a:r>
            <a:r>
              <a:rPr lang="zh-CN" altLang="en-US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帧格式 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989138"/>
            <a:ext cx="8569325" cy="250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484313"/>
            <a:ext cx="8540750" cy="419417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前导码：包含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7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个字节，在这个域中，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和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0 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交替出现，警告系统接收即将到来的数据帧，同时使系统能够调整同步输入时钟。</a:t>
            </a:r>
          </a:p>
          <a:p>
            <a:pPr eaLnBrk="1" hangingPunct="1"/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帧起始分界符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(SFD):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帧起始分界符标记了帧的开始。它只有一个字节，模式是“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10101011”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，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SFD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通知接收方后面所有的内容都是数据。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83568" y="548680"/>
            <a:ext cx="769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7.2.2 </a:t>
            </a:r>
            <a:r>
              <a:rPr lang="zh-CN" altLang="en-US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以太网</a:t>
            </a:r>
            <a:r>
              <a:rPr lang="en-US" altLang="zh-CN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MAC</a:t>
            </a:r>
            <a:r>
              <a:rPr lang="zh-CN" altLang="en-US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帧格式 </a:t>
            </a:r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7.1 IEEE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局域网通信协议 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局域网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(LAN) 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是在有限的地理范围内连接许多独立设备，使它们相互之间直接进行通信的系统。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zh-CN" altLang="en-US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局域网出现不久，其产品的数量和品种迅速增加，迫切要求局域网标准化，以便用户设备和局域网互连。</a:t>
            </a:r>
            <a:endParaRPr lang="en-US" altLang="zh-CN" b="1" dirty="0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5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16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17" name="TextBox 1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2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0000"/>
                </a:solidFill>
              </a:rPr>
              <a:t>目的地址</a:t>
            </a:r>
            <a:r>
              <a:rPr lang="en-US" altLang="zh-CN" b="1" smtClean="0">
                <a:solidFill>
                  <a:srgbClr val="000000"/>
                </a:solidFill>
              </a:rPr>
              <a:t>(DA)</a:t>
            </a:r>
            <a:r>
              <a:rPr lang="zh-CN" altLang="en-US" smtClean="0">
                <a:solidFill>
                  <a:srgbClr val="000000"/>
                </a:solidFill>
              </a:rPr>
              <a:t>：</a:t>
            </a:r>
            <a:r>
              <a:rPr lang="en-US" altLang="zh-CN" b="1" smtClean="0">
                <a:solidFill>
                  <a:srgbClr val="000000"/>
                </a:solidFill>
              </a:rPr>
              <a:t>DA</a:t>
            </a:r>
            <a:r>
              <a:rPr lang="zh-CN" altLang="en-US" b="1" smtClean="0">
                <a:solidFill>
                  <a:srgbClr val="000000"/>
                </a:solidFill>
              </a:rPr>
              <a:t>域为</a:t>
            </a:r>
            <a:r>
              <a:rPr lang="en-US" altLang="zh-CN" b="1" smtClean="0">
                <a:solidFill>
                  <a:srgbClr val="000000"/>
                </a:solidFill>
              </a:rPr>
              <a:t>6</a:t>
            </a:r>
            <a:r>
              <a:rPr lang="zh-CN" altLang="en-US" b="1" smtClean="0">
                <a:solidFill>
                  <a:srgbClr val="000000"/>
                </a:solidFill>
              </a:rPr>
              <a:t>个字节，标记了数据帧下一个节点的物理地址。</a:t>
            </a:r>
          </a:p>
          <a:p>
            <a:pPr eaLnBrk="1" hangingPunct="1"/>
            <a:r>
              <a:rPr lang="zh-CN" altLang="en-US" b="1" smtClean="0">
                <a:solidFill>
                  <a:srgbClr val="000000"/>
                </a:solidFill>
              </a:rPr>
              <a:t>源地址</a:t>
            </a:r>
            <a:r>
              <a:rPr lang="en-US" altLang="zh-CN" b="1" smtClean="0">
                <a:solidFill>
                  <a:srgbClr val="000000"/>
                </a:solidFill>
              </a:rPr>
              <a:t>(SA)</a:t>
            </a:r>
            <a:r>
              <a:rPr lang="zh-CN" altLang="en-US" smtClean="0">
                <a:solidFill>
                  <a:srgbClr val="000000"/>
                </a:solidFill>
              </a:rPr>
              <a:t>：</a:t>
            </a:r>
            <a:r>
              <a:rPr lang="en-US" altLang="zh-CN" b="1" smtClean="0">
                <a:solidFill>
                  <a:srgbClr val="000000"/>
                </a:solidFill>
              </a:rPr>
              <a:t>SA</a:t>
            </a:r>
            <a:r>
              <a:rPr lang="zh-CN" altLang="en-US" b="1" smtClean="0">
                <a:solidFill>
                  <a:srgbClr val="000000"/>
                </a:solidFill>
              </a:rPr>
              <a:t>域也分配了</a:t>
            </a:r>
            <a:r>
              <a:rPr lang="en-US" altLang="zh-CN" b="1" smtClean="0">
                <a:solidFill>
                  <a:srgbClr val="000000"/>
                </a:solidFill>
              </a:rPr>
              <a:t>6</a:t>
            </a:r>
            <a:r>
              <a:rPr lang="zh-CN" altLang="en-US" b="1" smtClean="0">
                <a:solidFill>
                  <a:srgbClr val="000000"/>
                </a:solidFill>
              </a:rPr>
              <a:t>个字节。它包含了最后一个转发此帧的设备的物理地址。也是上个节点的物理地址。</a:t>
            </a:r>
          </a:p>
          <a:p>
            <a:pPr eaLnBrk="1" hangingPunct="1"/>
            <a:endParaRPr lang="en-US" altLang="zh-CN" b="1" smtClean="0"/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55576" y="476672"/>
            <a:ext cx="769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7.2.2 </a:t>
            </a:r>
            <a:r>
              <a:rPr lang="zh-CN" altLang="en-US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以太网</a:t>
            </a:r>
            <a:r>
              <a:rPr lang="en-US" altLang="zh-CN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MAC</a:t>
            </a:r>
            <a:r>
              <a:rPr lang="zh-CN" altLang="en-US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帧格式 </a:t>
            </a:r>
          </a:p>
        </p:txBody>
      </p:sp>
    </p:spTree>
  </p:cSld>
  <p:clrMapOvr>
    <a:masterClrMapping/>
  </p:clrMapOvr>
  <p:transition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351838" cy="4700588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0000"/>
                </a:solidFill>
              </a:rPr>
              <a:t>LLC-PDU</a:t>
            </a:r>
            <a:r>
              <a:rPr lang="zh-CN" altLang="en-US" b="1" smtClean="0">
                <a:solidFill>
                  <a:srgbClr val="000000"/>
                </a:solidFill>
              </a:rPr>
              <a:t>的长度</a:t>
            </a:r>
            <a:r>
              <a:rPr lang="en-US" altLang="zh-CN" b="1" smtClean="0">
                <a:solidFill>
                  <a:srgbClr val="000000"/>
                </a:solidFill>
              </a:rPr>
              <a:t>/</a:t>
            </a:r>
            <a:r>
              <a:rPr lang="zh-CN" altLang="en-US" b="1" smtClean="0">
                <a:solidFill>
                  <a:srgbClr val="000000"/>
                </a:solidFill>
              </a:rPr>
              <a:t>类型：该字节指出了</a:t>
            </a:r>
            <a:r>
              <a:rPr lang="en-US" altLang="zh-CN" b="1" smtClean="0">
                <a:solidFill>
                  <a:srgbClr val="000000"/>
                </a:solidFill>
              </a:rPr>
              <a:t>LLC-PDU</a:t>
            </a:r>
            <a:r>
              <a:rPr lang="zh-CN" altLang="en-US" b="1" smtClean="0">
                <a:solidFill>
                  <a:srgbClr val="000000"/>
                </a:solidFill>
              </a:rPr>
              <a:t>的字节数，即</a:t>
            </a:r>
            <a:r>
              <a:rPr lang="en-US" altLang="zh-CN" b="1" smtClean="0">
                <a:solidFill>
                  <a:srgbClr val="000000"/>
                </a:solidFill>
              </a:rPr>
              <a:t>LLC-PDU</a:t>
            </a:r>
            <a:r>
              <a:rPr lang="zh-CN" altLang="en-US" b="1" smtClean="0">
                <a:solidFill>
                  <a:srgbClr val="000000"/>
                </a:solidFill>
              </a:rPr>
              <a:t>域中的有效字节数。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83568" y="476672"/>
            <a:ext cx="769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7.2.2 </a:t>
            </a:r>
            <a:r>
              <a:rPr lang="zh-CN" altLang="en-US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以太网</a:t>
            </a:r>
            <a:r>
              <a:rPr lang="en-US" altLang="zh-CN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MAC</a:t>
            </a:r>
            <a:r>
              <a:rPr lang="zh-CN" altLang="en-US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帧格式 </a:t>
            </a:r>
          </a:p>
        </p:txBody>
      </p:sp>
    </p:spTree>
  </p:cSld>
  <p:clrMapOvr>
    <a:masterClrMapping/>
  </p:clrMapOvr>
  <p:transition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419417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0000"/>
                </a:solidFill>
              </a:rPr>
              <a:t>对于以太网帧</a:t>
            </a:r>
            <a:r>
              <a:rPr lang="en-US" altLang="zh-CN" b="1" smtClean="0">
                <a:solidFill>
                  <a:srgbClr val="000000"/>
                </a:solidFill>
              </a:rPr>
              <a:t>,</a:t>
            </a:r>
            <a:r>
              <a:rPr lang="zh-CN" altLang="en-US" b="1" smtClean="0">
                <a:solidFill>
                  <a:srgbClr val="000000"/>
                </a:solidFill>
              </a:rPr>
              <a:t>该字段表示类型</a:t>
            </a:r>
            <a:r>
              <a:rPr lang="en-US" altLang="zh-CN" b="1" smtClean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zh-CN" altLang="en-US" b="1" smtClean="0">
                <a:solidFill>
                  <a:srgbClr val="000000"/>
                </a:solidFill>
              </a:rPr>
              <a:t>如何兼容以太网帧和</a:t>
            </a:r>
            <a:r>
              <a:rPr lang="en-US" altLang="zh-CN" b="1" smtClean="0">
                <a:solidFill>
                  <a:srgbClr val="000000"/>
                </a:solidFill>
              </a:rPr>
              <a:t>IEEE802.3</a:t>
            </a:r>
            <a:r>
              <a:rPr lang="zh-CN" altLang="en-US" b="1" smtClean="0">
                <a:solidFill>
                  <a:srgbClr val="000000"/>
                </a:solidFill>
              </a:rPr>
              <a:t>帧</a:t>
            </a:r>
            <a:r>
              <a:rPr lang="en-US" altLang="zh-CN" b="1" smtClean="0">
                <a:solidFill>
                  <a:srgbClr val="000000"/>
                </a:solidFill>
              </a:rPr>
              <a:t>:</a:t>
            </a:r>
          </a:p>
          <a:p>
            <a:pPr eaLnBrk="1" hangingPunct="1"/>
            <a:r>
              <a:rPr lang="zh-CN" altLang="en-US" b="1" smtClean="0">
                <a:solidFill>
                  <a:srgbClr val="000000"/>
                </a:solidFill>
              </a:rPr>
              <a:t>如果该字段大于</a:t>
            </a:r>
            <a:r>
              <a:rPr lang="en-US" altLang="zh-CN" b="1" smtClean="0">
                <a:solidFill>
                  <a:srgbClr val="000000"/>
                </a:solidFill>
              </a:rPr>
              <a:t>5DC</a:t>
            </a:r>
            <a:r>
              <a:rPr lang="zh-CN" altLang="en-US" b="1" smtClean="0">
                <a:solidFill>
                  <a:srgbClr val="000000"/>
                </a:solidFill>
              </a:rPr>
              <a:t>（</a:t>
            </a:r>
            <a:r>
              <a:rPr lang="en-US" altLang="zh-CN" b="1" smtClean="0">
                <a:solidFill>
                  <a:srgbClr val="000000"/>
                </a:solidFill>
              </a:rPr>
              <a:t>1500</a:t>
            </a:r>
            <a:r>
              <a:rPr lang="zh-CN" altLang="en-US" b="1" smtClean="0">
                <a:solidFill>
                  <a:srgbClr val="000000"/>
                </a:solidFill>
              </a:rPr>
              <a:t>），那么这个域表示类型（例如：</a:t>
            </a:r>
            <a:r>
              <a:rPr lang="en-US" altLang="zh-CN" b="1" smtClean="0">
                <a:solidFill>
                  <a:srgbClr val="000000"/>
                </a:solidFill>
              </a:rPr>
              <a:t>0800</a:t>
            </a:r>
            <a:r>
              <a:rPr lang="zh-CN" altLang="en-US" b="1" smtClean="0">
                <a:solidFill>
                  <a:srgbClr val="000000"/>
                </a:solidFill>
              </a:rPr>
              <a:t>表示</a:t>
            </a:r>
            <a:r>
              <a:rPr lang="en-US" altLang="zh-CN" b="1" smtClean="0">
                <a:solidFill>
                  <a:srgbClr val="000000"/>
                </a:solidFill>
              </a:rPr>
              <a:t>IP</a:t>
            </a:r>
            <a:r>
              <a:rPr lang="zh-CN" altLang="en-US" b="1" smtClean="0">
                <a:solidFill>
                  <a:srgbClr val="000000"/>
                </a:solidFill>
              </a:rPr>
              <a:t>协议，</a:t>
            </a:r>
            <a:r>
              <a:rPr lang="en-US" altLang="zh-CN" b="1" smtClean="0">
                <a:solidFill>
                  <a:srgbClr val="000000"/>
                </a:solidFill>
              </a:rPr>
              <a:t>0806</a:t>
            </a:r>
            <a:r>
              <a:rPr lang="zh-CN" altLang="en-US" b="1" smtClean="0">
                <a:solidFill>
                  <a:srgbClr val="000000"/>
                </a:solidFill>
              </a:rPr>
              <a:t>表示</a:t>
            </a:r>
            <a:r>
              <a:rPr lang="en-US" altLang="zh-CN" b="1" smtClean="0">
                <a:solidFill>
                  <a:srgbClr val="000000"/>
                </a:solidFill>
              </a:rPr>
              <a:t>ARP</a:t>
            </a:r>
            <a:r>
              <a:rPr lang="zh-CN" altLang="en-US" b="1" smtClean="0">
                <a:solidFill>
                  <a:srgbClr val="000000"/>
                </a:solidFill>
              </a:rPr>
              <a:t>协议等）。</a:t>
            </a:r>
          </a:p>
          <a:p>
            <a:pPr eaLnBrk="1" hangingPunct="1"/>
            <a:r>
              <a:rPr lang="zh-CN" altLang="en-US" b="1" smtClean="0">
                <a:solidFill>
                  <a:srgbClr val="000000"/>
                </a:solidFill>
              </a:rPr>
              <a:t>为了使</a:t>
            </a:r>
            <a:r>
              <a:rPr lang="en-US" altLang="zh-CN" b="1" smtClean="0">
                <a:solidFill>
                  <a:srgbClr val="000000"/>
                </a:solidFill>
              </a:rPr>
              <a:t>CSMA/CD</a:t>
            </a:r>
            <a:r>
              <a:rPr lang="zh-CN" altLang="en-US" b="1" smtClean="0">
                <a:solidFill>
                  <a:srgbClr val="000000"/>
                </a:solidFill>
              </a:rPr>
              <a:t>协议的正常操作，需要一个最小帧长度</a:t>
            </a:r>
            <a:r>
              <a:rPr lang="en-US" altLang="zh-CN" b="1" smtClean="0">
                <a:solidFill>
                  <a:srgbClr val="000000"/>
                </a:solidFill>
              </a:rPr>
              <a:t>64</a:t>
            </a:r>
            <a:r>
              <a:rPr lang="zh-CN" altLang="en-US" b="1" smtClean="0">
                <a:solidFill>
                  <a:srgbClr val="000000"/>
                </a:solidFill>
              </a:rPr>
              <a:t>字节。</a:t>
            </a:r>
          </a:p>
          <a:p>
            <a:pPr eaLnBrk="1" hangingPunct="1"/>
            <a:endParaRPr lang="en-US" altLang="zh-CN" smtClean="0"/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83568" y="476672"/>
            <a:ext cx="769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7.2.2 </a:t>
            </a:r>
            <a:r>
              <a:rPr lang="zh-CN" altLang="en-US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以太网</a:t>
            </a:r>
            <a:r>
              <a:rPr lang="en-US" altLang="zh-CN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MAC</a:t>
            </a:r>
            <a:r>
              <a:rPr lang="zh-CN" altLang="en-US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帧格式 </a:t>
            </a:r>
          </a:p>
        </p:txBody>
      </p:sp>
    </p:spTree>
  </p:cSld>
  <p:clrMapOvr>
    <a:masterClrMapping/>
  </p:clrMapOvr>
  <p:transition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341438"/>
            <a:ext cx="8540750" cy="4194175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LLC-PDU: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以太网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MAC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帧将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802.2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的整个帧作为透明数据包含了进来。该域的长度可以从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46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到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1500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字节不等。</a:t>
            </a:r>
          </a:p>
          <a:p>
            <a:pPr eaLnBrk="1" hangingPunct="1"/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如果长度字段大于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5DC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，该字段携带的是上层协议数据。</a:t>
            </a:r>
          </a:p>
          <a:p>
            <a:pPr eaLnBrk="1" hangingPunct="1"/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CRC:MAC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帧的最后一个域是差错检测，占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32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位，用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CRC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。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83568" y="476672"/>
            <a:ext cx="769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7.2.2 </a:t>
            </a:r>
            <a:r>
              <a:rPr lang="zh-CN" altLang="en-US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以太网</a:t>
            </a:r>
            <a:r>
              <a:rPr lang="en-US" altLang="zh-CN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MAC</a:t>
            </a:r>
            <a:r>
              <a:rPr lang="zh-CN" altLang="en-US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帧格式 </a:t>
            </a:r>
          </a:p>
        </p:txBody>
      </p:sp>
    </p:spTree>
  </p:cSld>
  <p:clrMapOvr>
    <a:masterClrMapping/>
  </p:clrMapOvr>
  <p:transition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93"/>
          <p:cNvSpPr>
            <a:spLocks noChangeShapeType="1"/>
          </p:cNvSpPr>
          <p:nvPr/>
        </p:nvSpPr>
        <p:spPr bwMode="auto">
          <a:xfrm>
            <a:off x="152400" y="3848100"/>
            <a:ext cx="8915400" cy="0"/>
          </a:xfrm>
          <a:prstGeom prst="line">
            <a:avLst/>
          </a:prstGeom>
          <a:noFill/>
          <a:ln w="38100" cmpd="dbl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1" name="Rectangle 94"/>
          <p:cNvSpPr>
            <a:spLocks noChangeArrowheads="1"/>
          </p:cNvSpPr>
          <p:nvPr/>
        </p:nvSpPr>
        <p:spPr bwMode="auto">
          <a:xfrm>
            <a:off x="1554163" y="4083050"/>
            <a:ext cx="6413500" cy="495300"/>
          </a:xfrm>
          <a:prstGeom prst="rect">
            <a:avLst/>
          </a:prstGeom>
          <a:solidFill>
            <a:srgbClr val="FFCC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Rectangle 95"/>
          <p:cNvSpPr>
            <a:spLocks noChangeArrowheads="1"/>
          </p:cNvSpPr>
          <p:nvPr/>
        </p:nvSpPr>
        <p:spPr bwMode="auto">
          <a:xfrm>
            <a:off x="1547813" y="4083050"/>
            <a:ext cx="6419850" cy="4889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Rectangle 96"/>
          <p:cNvSpPr>
            <a:spLocks noChangeArrowheads="1"/>
          </p:cNvSpPr>
          <p:nvPr/>
        </p:nvSpPr>
        <p:spPr bwMode="auto">
          <a:xfrm>
            <a:off x="3965575" y="4149725"/>
            <a:ext cx="19018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2" charset="-122"/>
              </a:rPr>
              <a:t>以太网 </a:t>
            </a:r>
            <a:r>
              <a:rPr kumimoji="1" lang="en-US" altLang="zh-CN" sz="2000">
                <a:solidFill>
                  <a:srgbClr val="333399"/>
                </a:solidFill>
                <a:ea typeface="黑体" pitchFamily="2" charset="-122"/>
              </a:rPr>
              <a:t>MAC </a:t>
            </a:r>
            <a:r>
              <a:rPr kumimoji="1" lang="zh-CN" altLang="en-US" sz="2000">
                <a:solidFill>
                  <a:srgbClr val="333399"/>
                </a:solidFill>
                <a:ea typeface="黑体" pitchFamily="2" charset="-122"/>
              </a:rPr>
              <a:t>帧</a:t>
            </a:r>
          </a:p>
        </p:txBody>
      </p:sp>
      <p:sp>
        <p:nvSpPr>
          <p:cNvPr id="32774" name="Rectangle 97"/>
          <p:cNvSpPr>
            <a:spLocks noChangeArrowheads="1"/>
          </p:cNvSpPr>
          <p:nvPr/>
        </p:nvSpPr>
        <p:spPr bwMode="auto">
          <a:xfrm>
            <a:off x="8075613" y="4167188"/>
            <a:ext cx="942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2" charset="-122"/>
              </a:rPr>
              <a:t>物理层</a:t>
            </a:r>
          </a:p>
        </p:txBody>
      </p:sp>
      <p:sp>
        <p:nvSpPr>
          <p:cNvPr id="32775" name="Rectangle 98"/>
          <p:cNvSpPr>
            <a:spLocks noChangeArrowheads="1"/>
          </p:cNvSpPr>
          <p:nvPr/>
        </p:nvSpPr>
        <p:spPr bwMode="auto">
          <a:xfrm>
            <a:off x="8035925" y="3213100"/>
            <a:ext cx="1000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  <a:ea typeface="黑体" pitchFamily="2" charset="-122"/>
              </a:rPr>
              <a:t>MAC</a:t>
            </a:r>
            <a:r>
              <a:rPr kumimoji="1" lang="zh-CN" altLang="en-US" sz="2000">
                <a:solidFill>
                  <a:srgbClr val="333399"/>
                </a:solidFill>
                <a:ea typeface="黑体" pitchFamily="2" charset="-122"/>
              </a:rPr>
              <a:t>层</a:t>
            </a:r>
          </a:p>
        </p:txBody>
      </p:sp>
      <p:sp>
        <p:nvSpPr>
          <p:cNvPr id="32776" name="Line 99"/>
          <p:cNvSpPr>
            <a:spLocks noChangeShapeType="1"/>
          </p:cNvSpPr>
          <p:nvPr/>
        </p:nvSpPr>
        <p:spPr bwMode="auto">
          <a:xfrm flipH="1">
            <a:off x="1546225" y="3573463"/>
            <a:ext cx="1588" cy="5143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7" name="Line 100"/>
          <p:cNvSpPr>
            <a:spLocks noChangeShapeType="1"/>
          </p:cNvSpPr>
          <p:nvPr/>
        </p:nvSpPr>
        <p:spPr bwMode="auto">
          <a:xfrm>
            <a:off x="7956550" y="3644900"/>
            <a:ext cx="11113" cy="431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8" name="Rectangle 101"/>
          <p:cNvSpPr>
            <a:spLocks noChangeArrowheads="1"/>
          </p:cNvSpPr>
          <p:nvPr/>
        </p:nvSpPr>
        <p:spPr bwMode="auto">
          <a:xfrm>
            <a:off x="195263" y="5076825"/>
            <a:ext cx="4086225" cy="415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Rectangle 102"/>
          <p:cNvSpPr>
            <a:spLocks noChangeArrowheads="1"/>
          </p:cNvSpPr>
          <p:nvPr/>
        </p:nvSpPr>
        <p:spPr bwMode="auto">
          <a:xfrm>
            <a:off x="150813" y="5119688"/>
            <a:ext cx="4181475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5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10101010101010        10101010101010101011</a:t>
            </a:r>
          </a:p>
        </p:txBody>
      </p:sp>
      <p:sp>
        <p:nvSpPr>
          <p:cNvPr id="32780" name="Line 103"/>
          <p:cNvSpPr>
            <a:spLocks noChangeShapeType="1"/>
          </p:cNvSpPr>
          <p:nvPr/>
        </p:nvSpPr>
        <p:spPr bwMode="auto">
          <a:xfrm>
            <a:off x="3373438" y="5073650"/>
            <a:ext cx="0" cy="4318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1" name="Rectangle 104"/>
          <p:cNvSpPr>
            <a:spLocks noChangeArrowheads="1"/>
          </p:cNvSpPr>
          <p:nvPr/>
        </p:nvSpPr>
        <p:spPr bwMode="auto">
          <a:xfrm>
            <a:off x="1335088" y="5530850"/>
            <a:ext cx="1196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2" charset="-122"/>
              </a:rPr>
              <a:t>前同步码</a:t>
            </a:r>
          </a:p>
        </p:txBody>
      </p:sp>
      <p:sp>
        <p:nvSpPr>
          <p:cNvPr id="32782" name="Rectangle 105"/>
          <p:cNvSpPr>
            <a:spLocks noChangeArrowheads="1"/>
          </p:cNvSpPr>
          <p:nvPr/>
        </p:nvSpPr>
        <p:spPr bwMode="auto">
          <a:xfrm>
            <a:off x="3348038" y="5502275"/>
            <a:ext cx="94297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80000"/>
              </a:lnSpc>
            </a:pPr>
            <a:r>
              <a:rPr kumimoji="1" lang="zh-CN" altLang="en-US" sz="2000">
                <a:solidFill>
                  <a:srgbClr val="333399"/>
                </a:solidFill>
                <a:ea typeface="黑体" pitchFamily="2" charset="-122"/>
              </a:rPr>
              <a:t>帧开始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zh-CN" altLang="en-US" sz="2000">
                <a:solidFill>
                  <a:srgbClr val="333399"/>
                </a:solidFill>
                <a:ea typeface="黑体" pitchFamily="2" charset="-122"/>
              </a:rPr>
              <a:t>定界符</a:t>
            </a:r>
          </a:p>
        </p:txBody>
      </p:sp>
      <p:sp>
        <p:nvSpPr>
          <p:cNvPr id="32783" name="Rectangle 106"/>
          <p:cNvSpPr>
            <a:spLocks noChangeArrowheads="1"/>
          </p:cNvSpPr>
          <p:nvPr/>
        </p:nvSpPr>
        <p:spPr bwMode="auto">
          <a:xfrm>
            <a:off x="1403350" y="4740275"/>
            <a:ext cx="75723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>
                <a:solidFill>
                  <a:srgbClr val="333399"/>
                </a:solidFill>
                <a:ea typeface="黑体" pitchFamily="2" charset="-122"/>
              </a:rPr>
              <a:t>7 </a:t>
            </a:r>
            <a:r>
              <a:rPr kumimoji="1" lang="zh-CN" altLang="en-US" sz="1600">
                <a:solidFill>
                  <a:srgbClr val="333399"/>
                </a:solidFill>
                <a:ea typeface="黑体" pitchFamily="2" charset="-122"/>
              </a:rPr>
              <a:t>字节</a:t>
            </a:r>
          </a:p>
        </p:txBody>
      </p:sp>
      <p:sp>
        <p:nvSpPr>
          <p:cNvPr id="32784" name="Rectangle 107"/>
          <p:cNvSpPr>
            <a:spLocks noChangeArrowheads="1"/>
          </p:cNvSpPr>
          <p:nvPr/>
        </p:nvSpPr>
        <p:spPr bwMode="auto">
          <a:xfrm>
            <a:off x="3424238" y="4740275"/>
            <a:ext cx="7572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>
                <a:solidFill>
                  <a:srgbClr val="333399"/>
                </a:solidFill>
                <a:ea typeface="黑体" pitchFamily="2" charset="-122"/>
              </a:rPr>
              <a:t>1 </a:t>
            </a:r>
            <a:r>
              <a:rPr kumimoji="1" lang="zh-CN" altLang="en-US" sz="1600">
                <a:solidFill>
                  <a:srgbClr val="333399"/>
                </a:solidFill>
                <a:ea typeface="黑体" pitchFamily="2" charset="-122"/>
              </a:rPr>
              <a:t>字节</a:t>
            </a:r>
          </a:p>
        </p:txBody>
      </p:sp>
      <p:sp>
        <p:nvSpPr>
          <p:cNvPr id="32785" name="Line 108"/>
          <p:cNvSpPr>
            <a:spLocks noChangeShapeType="1"/>
          </p:cNvSpPr>
          <p:nvPr/>
        </p:nvSpPr>
        <p:spPr bwMode="auto">
          <a:xfrm flipV="1">
            <a:off x="207963" y="4581525"/>
            <a:ext cx="292100" cy="492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6" name="Line 109"/>
          <p:cNvSpPr>
            <a:spLocks noChangeShapeType="1"/>
          </p:cNvSpPr>
          <p:nvPr/>
        </p:nvSpPr>
        <p:spPr bwMode="auto">
          <a:xfrm>
            <a:off x="1538288" y="4594225"/>
            <a:ext cx="2722562" cy="474663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7" name="Text Box 110"/>
          <p:cNvSpPr txBox="1">
            <a:spLocks noChangeArrowheads="1"/>
          </p:cNvSpPr>
          <p:nvPr/>
        </p:nvSpPr>
        <p:spPr bwMode="auto">
          <a:xfrm>
            <a:off x="1746250" y="5084763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  <a:ea typeface="黑体" pitchFamily="2" charset="-122"/>
              </a:rPr>
              <a:t>…</a:t>
            </a:r>
          </a:p>
        </p:txBody>
      </p:sp>
      <p:sp>
        <p:nvSpPr>
          <p:cNvPr id="32788" name="Rectangle 111"/>
          <p:cNvSpPr>
            <a:spLocks noChangeArrowheads="1"/>
          </p:cNvSpPr>
          <p:nvPr/>
        </p:nvSpPr>
        <p:spPr bwMode="auto">
          <a:xfrm>
            <a:off x="528638" y="4076700"/>
            <a:ext cx="1019175" cy="4889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9" name="Rectangle 112"/>
          <p:cNvSpPr>
            <a:spLocks noChangeArrowheads="1"/>
          </p:cNvSpPr>
          <p:nvPr/>
        </p:nvSpPr>
        <p:spPr bwMode="auto">
          <a:xfrm>
            <a:off x="665163" y="4168775"/>
            <a:ext cx="7572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>
                <a:solidFill>
                  <a:srgbClr val="333399"/>
                </a:solidFill>
                <a:ea typeface="黑体" pitchFamily="2" charset="-122"/>
              </a:rPr>
              <a:t>8 </a:t>
            </a:r>
            <a:r>
              <a:rPr kumimoji="1" lang="zh-CN" altLang="en-US" sz="1600">
                <a:solidFill>
                  <a:srgbClr val="333399"/>
                </a:solidFill>
                <a:ea typeface="黑体" pitchFamily="2" charset="-122"/>
              </a:rPr>
              <a:t>字节</a:t>
            </a:r>
          </a:p>
        </p:txBody>
      </p:sp>
      <p:sp>
        <p:nvSpPr>
          <p:cNvPr id="32790" name="AutoShape 113"/>
          <p:cNvSpPr>
            <a:spLocks noChangeArrowheads="1"/>
          </p:cNvSpPr>
          <p:nvPr/>
        </p:nvSpPr>
        <p:spPr bwMode="auto">
          <a:xfrm>
            <a:off x="271463" y="3721100"/>
            <a:ext cx="635000" cy="266700"/>
          </a:xfrm>
          <a:prstGeom prst="wedgeRoundRectCallout">
            <a:avLst>
              <a:gd name="adj1" fmla="val 48000"/>
              <a:gd name="adj2" fmla="val 13988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762000" eaLnBrk="0" hangingPunct="0"/>
            <a:endParaRPr kumimoji="1" lang="zh-CN" altLang="zh-CN" sz="1600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32791" name="Rectangle 114"/>
          <p:cNvSpPr>
            <a:spLocks noChangeArrowheads="1"/>
          </p:cNvSpPr>
          <p:nvPr/>
        </p:nvSpPr>
        <p:spPr bwMode="auto">
          <a:xfrm>
            <a:off x="296863" y="3695700"/>
            <a:ext cx="5873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>
                <a:solidFill>
                  <a:srgbClr val="333399"/>
                </a:solidFill>
                <a:ea typeface="黑体" pitchFamily="2" charset="-122"/>
              </a:rPr>
              <a:t>插入</a:t>
            </a:r>
          </a:p>
        </p:txBody>
      </p:sp>
      <p:sp>
        <p:nvSpPr>
          <p:cNvPr id="32792" name="Rectangle 115"/>
          <p:cNvSpPr>
            <a:spLocks noChangeArrowheads="1"/>
          </p:cNvSpPr>
          <p:nvPr/>
        </p:nvSpPr>
        <p:spPr bwMode="auto">
          <a:xfrm>
            <a:off x="8180388" y="2324100"/>
            <a:ext cx="6746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  <a:ea typeface="黑体" pitchFamily="2" charset="-122"/>
              </a:rPr>
              <a:t>IP</a:t>
            </a:r>
            <a:r>
              <a:rPr kumimoji="1" lang="zh-CN" altLang="en-US" sz="2000">
                <a:solidFill>
                  <a:srgbClr val="333399"/>
                </a:solidFill>
                <a:ea typeface="黑体" pitchFamily="2" charset="-122"/>
              </a:rPr>
              <a:t>层</a:t>
            </a:r>
          </a:p>
        </p:txBody>
      </p:sp>
      <p:sp>
        <p:nvSpPr>
          <p:cNvPr id="32793" name="Line 116"/>
          <p:cNvSpPr>
            <a:spLocks noChangeShapeType="1"/>
          </p:cNvSpPr>
          <p:nvPr/>
        </p:nvSpPr>
        <p:spPr bwMode="auto">
          <a:xfrm>
            <a:off x="8027988" y="2857500"/>
            <a:ext cx="820737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4" name="AutoShape 117"/>
          <p:cNvSpPr>
            <a:spLocks noChangeArrowheads="1"/>
          </p:cNvSpPr>
          <p:nvPr/>
        </p:nvSpPr>
        <p:spPr bwMode="auto">
          <a:xfrm rot="16200000" flipH="1">
            <a:off x="4491832" y="3809206"/>
            <a:ext cx="609600" cy="230187"/>
          </a:xfrm>
          <a:prstGeom prst="rightArrow">
            <a:avLst>
              <a:gd name="adj1" fmla="val 50000"/>
              <a:gd name="adj2" fmla="val 13242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5" name="Rectangle 118"/>
          <p:cNvSpPr>
            <a:spLocks noChangeArrowheads="1"/>
          </p:cNvSpPr>
          <p:nvPr/>
        </p:nvSpPr>
        <p:spPr bwMode="auto">
          <a:xfrm>
            <a:off x="1546225" y="3141663"/>
            <a:ext cx="6421438" cy="457200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796" name="Line 119"/>
          <p:cNvSpPr>
            <a:spLocks noChangeShapeType="1"/>
          </p:cNvSpPr>
          <p:nvPr/>
        </p:nvSpPr>
        <p:spPr bwMode="auto">
          <a:xfrm>
            <a:off x="2481263" y="314166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7" name="Line 120"/>
          <p:cNvSpPr>
            <a:spLocks noChangeShapeType="1"/>
          </p:cNvSpPr>
          <p:nvPr/>
        </p:nvSpPr>
        <p:spPr bwMode="auto">
          <a:xfrm>
            <a:off x="3395663" y="314166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8" name="Line 121"/>
          <p:cNvSpPr>
            <a:spLocks noChangeShapeType="1"/>
          </p:cNvSpPr>
          <p:nvPr/>
        </p:nvSpPr>
        <p:spPr bwMode="auto">
          <a:xfrm>
            <a:off x="4310063" y="314166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9" name="Line 122"/>
          <p:cNvSpPr>
            <a:spLocks noChangeShapeType="1"/>
          </p:cNvSpPr>
          <p:nvPr/>
        </p:nvSpPr>
        <p:spPr bwMode="auto">
          <a:xfrm>
            <a:off x="7434263" y="314166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0" name="Rectangle 123"/>
          <p:cNvSpPr>
            <a:spLocks noChangeArrowheads="1"/>
          </p:cNvSpPr>
          <p:nvPr/>
        </p:nvSpPr>
        <p:spPr bwMode="auto">
          <a:xfrm>
            <a:off x="1476375" y="3187700"/>
            <a:ext cx="1095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>
                <a:solidFill>
                  <a:srgbClr val="333399"/>
                </a:solidFill>
                <a:ea typeface="黑体" pitchFamily="2" charset="-122"/>
              </a:rPr>
              <a:t>目的地址</a:t>
            </a:r>
          </a:p>
        </p:txBody>
      </p:sp>
      <p:sp>
        <p:nvSpPr>
          <p:cNvPr id="32801" name="Rectangle 124"/>
          <p:cNvSpPr>
            <a:spLocks noChangeArrowheads="1"/>
          </p:cNvSpPr>
          <p:nvPr/>
        </p:nvSpPr>
        <p:spPr bwMode="auto">
          <a:xfrm>
            <a:off x="2484438" y="3187700"/>
            <a:ext cx="8667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>
                <a:solidFill>
                  <a:srgbClr val="333399"/>
                </a:solidFill>
                <a:ea typeface="黑体" pitchFamily="2" charset="-122"/>
              </a:rPr>
              <a:t>源地址</a:t>
            </a:r>
          </a:p>
        </p:txBody>
      </p:sp>
      <p:sp>
        <p:nvSpPr>
          <p:cNvPr id="32802" name="Rectangle 125"/>
          <p:cNvSpPr>
            <a:spLocks noChangeArrowheads="1"/>
          </p:cNvSpPr>
          <p:nvPr/>
        </p:nvSpPr>
        <p:spPr bwMode="auto">
          <a:xfrm>
            <a:off x="3557588" y="3187700"/>
            <a:ext cx="6381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>
                <a:solidFill>
                  <a:srgbClr val="333399"/>
                </a:solidFill>
                <a:ea typeface="黑体" pitchFamily="2" charset="-122"/>
              </a:rPr>
              <a:t>类型</a:t>
            </a:r>
          </a:p>
        </p:txBody>
      </p:sp>
      <p:sp>
        <p:nvSpPr>
          <p:cNvPr id="32803" name="Rectangle 126"/>
          <p:cNvSpPr>
            <a:spLocks noChangeArrowheads="1"/>
          </p:cNvSpPr>
          <p:nvPr/>
        </p:nvSpPr>
        <p:spPr bwMode="auto">
          <a:xfrm>
            <a:off x="5407025" y="3187700"/>
            <a:ext cx="11461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>
                <a:solidFill>
                  <a:srgbClr val="333399"/>
                </a:solidFill>
                <a:ea typeface="黑体" pitchFamily="2" charset="-122"/>
              </a:rPr>
              <a:t>数        据</a:t>
            </a:r>
          </a:p>
        </p:txBody>
      </p:sp>
      <p:sp>
        <p:nvSpPr>
          <p:cNvPr id="32804" name="Rectangle 127"/>
          <p:cNvSpPr>
            <a:spLocks noChangeArrowheads="1"/>
          </p:cNvSpPr>
          <p:nvPr/>
        </p:nvSpPr>
        <p:spPr bwMode="auto">
          <a:xfrm>
            <a:off x="7380288" y="3187700"/>
            <a:ext cx="6381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>
                <a:solidFill>
                  <a:srgbClr val="333399"/>
                </a:solidFill>
                <a:ea typeface="黑体" pitchFamily="2" charset="-122"/>
              </a:rPr>
              <a:t>FCS</a:t>
            </a:r>
          </a:p>
        </p:txBody>
      </p:sp>
      <p:sp>
        <p:nvSpPr>
          <p:cNvPr id="32805" name="Rectangle 128"/>
          <p:cNvSpPr>
            <a:spLocks noChangeArrowheads="1"/>
          </p:cNvSpPr>
          <p:nvPr/>
        </p:nvSpPr>
        <p:spPr bwMode="auto">
          <a:xfrm>
            <a:off x="1893888" y="2852738"/>
            <a:ext cx="2936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>
                <a:solidFill>
                  <a:srgbClr val="333399"/>
                </a:solidFill>
                <a:ea typeface="黑体" pitchFamily="2" charset="-122"/>
              </a:rPr>
              <a:t>6</a:t>
            </a:r>
          </a:p>
        </p:txBody>
      </p:sp>
      <p:sp>
        <p:nvSpPr>
          <p:cNvPr id="32806" name="Rectangle 129"/>
          <p:cNvSpPr>
            <a:spLocks noChangeArrowheads="1"/>
          </p:cNvSpPr>
          <p:nvPr/>
        </p:nvSpPr>
        <p:spPr bwMode="auto">
          <a:xfrm>
            <a:off x="2873375" y="2852738"/>
            <a:ext cx="2936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>
                <a:solidFill>
                  <a:srgbClr val="333399"/>
                </a:solidFill>
                <a:ea typeface="黑体" pitchFamily="2" charset="-122"/>
              </a:rPr>
              <a:t>6</a:t>
            </a:r>
          </a:p>
        </p:txBody>
      </p:sp>
      <p:sp>
        <p:nvSpPr>
          <p:cNvPr id="32807" name="Rectangle 130"/>
          <p:cNvSpPr>
            <a:spLocks noChangeArrowheads="1"/>
          </p:cNvSpPr>
          <p:nvPr/>
        </p:nvSpPr>
        <p:spPr bwMode="auto">
          <a:xfrm>
            <a:off x="3776663" y="2852738"/>
            <a:ext cx="2936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>
                <a:solidFill>
                  <a:srgbClr val="333399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32808" name="Rectangle 131"/>
          <p:cNvSpPr>
            <a:spLocks noChangeArrowheads="1"/>
          </p:cNvSpPr>
          <p:nvPr/>
        </p:nvSpPr>
        <p:spPr bwMode="auto">
          <a:xfrm>
            <a:off x="7597775" y="2852738"/>
            <a:ext cx="2936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>
                <a:solidFill>
                  <a:srgbClr val="333399"/>
                </a:solidFill>
                <a:ea typeface="黑体" pitchFamily="2" charset="-122"/>
              </a:rPr>
              <a:t>4</a:t>
            </a:r>
          </a:p>
        </p:txBody>
      </p:sp>
      <p:sp>
        <p:nvSpPr>
          <p:cNvPr id="32809" name="Rectangle 132"/>
          <p:cNvSpPr>
            <a:spLocks noChangeArrowheads="1"/>
          </p:cNvSpPr>
          <p:nvPr/>
        </p:nvSpPr>
        <p:spPr bwMode="auto">
          <a:xfrm>
            <a:off x="1046163" y="2816225"/>
            <a:ext cx="5873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>
                <a:solidFill>
                  <a:srgbClr val="333399"/>
                </a:solidFill>
                <a:ea typeface="黑体" pitchFamily="2" charset="-122"/>
              </a:rPr>
              <a:t>字节</a:t>
            </a:r>
          </a:p>
        </p:txBody>
      </p:sp>
      <p:sp>
        <p:nvSpPr>
          <p:cNvPr id="32810" name="Text Box 133"/>
          <p:cNvSpPr txBox="1">
            <a:spLocks noChangeArrowheads="1"/>
          </p:cNvSpPr>
          <p:nvPr/>
        </p:nvSpPr>
        <p:spPr bwMode="auto">
          <a:xfrm>
            <a:off x="5995988" y="2819400"/>
            <a:ext cx="10937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1600">
                <a:solidFill>
                  <a:srgbClr val="333399"/>
                </a:solidFill>
                <a:ea typeface="黑体" pitchFamily="2" charset="-122"/>
              </a:rPr>
              <a:t>46 ~ 1500</a:t>
            </a:r>
          </a:p>
        </p:txBody>
      </p:sp>
      <p:sp>
        <p:nvSpPr>
          <p:cNvPr id="326790" name="Line 134"/>
          <p:cNvSpPr>
            <a:spLocks noChangeShapeType="1"/>
          </p:cNvSpPr>
          <p:nvPr/>
        </p:nvSpPr>
        <p:spPr bwMode="auto">
          <a:xfrm flipH="1">
            <a:off x="1547813" y="1989138"/>
            <a:ext cx="0" cy="11620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6791" name="Line 135"/>
          <p:cNvSpPr>
            <a:spLocks noChangeShapeType="1"/>
          </p:cNvSpPr>
          <p:nvPr/>
        </p:nvSpPr>
        <p:spPr bwMode="auto">
          <a:xfrm>
            <a:off x="7956550" y="1989138"/>
            <a:ext cx="11113" cy="11525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36"/>
          <p:cNvGrpSpPr>
            <a:grpSpLocks/>
          </p:cNvGrpSpPr>
          <p:nvPr/>
        </p:nvGrpSpPr>
        <p:grpSpPr bwMode="auto">
          <a:xfrm>
            <a:off x="4310063" y="2324100"/>
            <a:ext cx="3124200" cy="990600"/>
            <a:chOff x="2715" y="1872"/>
            <a:chExt cx="1968" cy="624"/>
          </a:xfrm>
        </p:grpSpPr>
        <p:sp>
          <p:nvSpPr>
            <p:cNvPr id="32816" name="AutoShape 137"/>
            <p:cNvSpPr>
              <a:spLocks noChangeArrowheads="1"/>
            </p:cNvSpPr>
            <p:nvPr/>
          </p:nvSpPr>
          <p:spPr bwMode="auto">
            <a:xfrm rot="16200000" flipH="1">
              <a:off x="3508" y="2231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chemeClr val="accent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7" name="Rectangle 138"/>
            <p:cNvSpPr>
              <a:spLocks noChangeArrowheads="1"/>
            </p:cNvSpPr>
            <p:nvPr/>
          </p:nvSpPr>
          <p:spPr bwMode="auto">
            <a:xfrm>
              <a:off x="2715" y="1872"/>
              <a:ext cx="1968" cy="24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defTabSz="762000" eaLnBrk="0" hangingPunct="0">
                <a:defRPr/>
              </a:pPr>
              <a:r>
                <a:rPr kumimoji="1" lang="en-US" altLang="zh-CN" sz="2000">
                  <a:solidFill>
                    <a:srgbClr val="333399"/>
                  </a:solidFill>
                  <a:ea typeface="黑体" pitchFamily="49" charset="-122"/>
                </a:rPr>
                <a:t>IP </a:t>
              </a:r>
              <a:r>
                <a:rPr kumimoji="1" lang="zh-CN" altLang="en-US" sz="2000">
                  <a:solidFill>
                    <a:srgbClr val="333399"/>
                  </a:solidFill>
                  <a:ea typeface="黑体" pitchFamily="49" charset="-122"/>
                </a:rPr>
                <a:t>数据报</a:t>
              </a:r>
            </a:p>
          </p:txBody>
        </p:sp>
      </p:grpSp>
      <p:sp>
        <p:nvSpPr>
          <p:cNvPr id="326795" name="Rectangle 139"/>
          <p:cNvSpPr>
            <a:spLocks noChangeArrowheads="1"/>
          </p:cNvSpPr>
          <p:nvPr/>
        </p:nvSpPr>
        <p:spPr bwMode="auto">
          <a:xfrm>
            <a:off x="468313" y="3179763"/>
            <a:ext cx="1069975" cy="393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kumimoji="1" lang="en-US" altLang="zh-CN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MAC </a:t>
            </a:r>
            <a:r>
              <a:rPr kumimoji="1" lang="zh-CN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帧</a:t>
            </a:r>
          </a:p>
        </p:txBody>
      </p:sp>
      <p:pic>
        <p:nvPicPr>
          <p:cNvPr id="50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1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2" name="TextBox 51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接连接符 53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7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683568" y="476672"/>
            <a:ext cx="769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7.2.2 </a:t>
            </a:r>
            <a:r>
              <a:rPr lang="zh-CN" altLang="en-US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以太网</a:t>
            </a:r>
            <a:r>
              <a:rPr lang="en-US" altLang="zh-CN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MAC</a:t>
            </a:r>
            <a:r>
              <a:rPr lang="zh-CN" altLang="en-US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帧格式 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26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326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790" grpId="0" animBg="1"/>
      <p:bldP spid="32679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1043608" y="404664"/>
            <a:ext cx="7315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7.2.3  </a:t>
            </a:r>
            <a:r>
              <a:rPr lang="zh-CN" altLang="en-US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以太网种类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755650" y="1628775"/>
            <a:ext cx="769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3200" b="1" dirty="0">
                <a:solidFill>
                  <a:srgbClr val="C00000"/>
                </a:solidFill>
                <a:latin typeface="宋体" pitchFamily="2" charset="-122"/>
              </a:rPr>
              <a:t>①</a:t>
            </a:r>
            <a:r>
              <a:rPr kumimoji="1" lang="en-US" altLang="zh-CN" sz="3200" b="1" dirty="0">
                <a:solidFill>
                  <a:srgbClr val="C00000"/>
                </a:solidFill>
                <a:latin typeface="宋体" pitchFamily="2" charset="-122"/>
              </a:rPr>
              <a:t>10base5</a:t>
            </a:r>
            <a:r>
              <a:rPr kumimoji="1" lang="zh-CN" altLang="en-US" sz="3200" b="1" dirty="0">
                <a:solidFill>
                  <a:srgbClr val="C00000"/>
                </a:solidFill>
                <a:latin typeface="宋体" pitchFamily="2" charset="-122"/>
              </a:rPr>
              <a:t>：粗缆以太网</a:t>
            </a:r>
            <a:r>
              <a:rPr kumimoji="1" lang="zh-CN" altLang="en-US" sz="3200" b="1" dirty="0">
                <a:latin typeface="宋体" pitchFamily="2" charset="-122"/>
              </a:rPr>
              <a:t> 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2708275"/>
            <a:ext cx="8353425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6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2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827584" y="1340768"/>
            <a:ext cx="741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3200" b="1" dirty="0">
                <a:solidFill>
                  <a:srgbClr val="C00000"/>
                </a:solidFill>
                <a:latin typeface="宋体" pitchFamily="2" charset="-122"/>
              </a:rPr>
              <a:t>②</a:t>
            </a:r>
            <a:r>
              <a:rPr kumimoji="1" lang="en-US" altLang="zh-CN" sz="3200" b="1" dirty="0">
                <a:solidFill>
                  <a:srgbClr val="C00000"/>
                </a:solidFill>
                <a:latin typeface="宋体" pitchFamily="2" charset="-122"/>
              </a:rPr>
              <a:t>10base2</a:t>
            </a:r>
            <a:r>
              <a:rPr kumimoji="1" lang="zh-CN" altLang="en-US" sz="3200" b="1" dirty="0">
                <a:solidFill>
                  <a:srgbClr val="C00000"/>
                </a:solidFill>
                <a:latin typeface="宋体" pitchFamily="2" charset="-122"/>
              </a:rPr>
              <a:t>：细缆以太网</a:t>
            </a:r>
            <a:r>
              <a:rPr kumimoji="1" lang="zh-CN" altLang="en-US" sz="3200" dirty="0">
                <a:solidFill>
                  <a:srgbClr val="C00000"/>
                </a:solidFill>
                <a:latin typeface="宋体" pitchFamily="2" charset="-122"/>
              </a:rPr>
              <a:t> 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2856"/>
            <a:ext cx="8642350" cy="431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043608" y="476672"/>
            <a:ext cx="7315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7.2.3  </a:t>
            </a:r>
            <a:r>
              <a:rPr lang="zh-CN" altLang="en-US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以太网种类</a:t>
            </a:r>
          </a:p>
        </p:txBody>
      </p:sp>
    </p:spTree>
  </p:cSld>
  <p:clrMapOvr>
    <a:masterClrMapping/>
  </p:clrMapOvr>
  <p:transition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755576" y="1556792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3200" b="1" dirty="0">
                <a:solidFill>
                  <a:srgbClr val="C00000"/>
                </a:solidFill>
                <a:latin typeface="宋体" pitchFamily="2" charset="-122"/>
              </a:rPr>
              <a:t>③</a:t>
            </a:r>
            <a:r>
              <a:rPr kumimoji="1" lang="en-US" altLang="zh-CN" sz="3200" b="1" dirty="0">
                <a:solidFill>
                  <a:srgbClr val="C00000"/>
                </a:solidFill>
                <a:latin typeface="宋体" pitchFamily="2" charset="-122"/>
              </a:rPr>
              <a:t>10base-T</a:t>
            </a:r>
            <a:r>
              <a:rPr kumimoji="1" lang="zh-CN" altLang="en-US" sz="3200" b="1" dirty="0">
                <a:solidFill>
                  <a:srgbClr val="C00000"/>
                </a:solidFill>
                <a:latin typeface="宋体" pitchFamily="2" charset="-122"/>
              </a:rPr>
              <a:t>：双绞线以太网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348880"/>
            <a:ext cx="8497887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043608" y="476672"/>
            <a:ext cx="7315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7.2.3  </a:t>
            </a:r>
            <a:r>
              <a:rPr lang="zh-CN" altLang="en-US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以太网种类</a:t>
            </a:r>
          </a:p>
        </p:txBody>
      </p:sp>
    </p:spTree>
  </p:cSld>
  <p:clrMapOvr>
    <a:masterClrMapping/>
  </p:clrMapOvr>
  <p:transition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1520" y="1484784"/>
            <a:ext cx="8540750" cy="4968875"/>
          </a:xfrm>
        </p:spPr>
        <p:txBody>
          <a:bodyPr>
            <a:normAutofit lnSpcReduction="10000"/>
          </a:bodyPr>
          <a:lstStyle/>
          <a:p>
            <a:pPr algn="ctr" eaLnBrk="1" hangingPunct="1"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④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快速以太网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(100Base-T) </a:t>
            </a: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使用了和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10base-T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相同的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MAC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协议和帧格式，与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10base-T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的不同点是，编码系统为了适应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100Mbps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的速率要求改为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4B/5B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编码。</a:t>
            </a:r>
            <a:endParaRPr lang="en-US" altLang="zh-CN" sz="28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u"/>
            </a:pPr>
            <a:endParaRPr lang="zh-CN" altLang="en-US" sz="28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MAC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帧格式仍然是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802.3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标准。</a:t>
            </a:r>
            <a:endParaRPr lang="en-US" altLang="zh-CN" sz="28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u"/>
            </a:pPr>
            <a:endParaRPr lang="zh-CN" altLang="en-US" sz="28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保持最短帧长不变，但将一个网段的最大电缆长度减小到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100m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。</a:t>
            </a:r>
            <a:endParaRPr lang="en-US" altLang="zh-CN" sz="28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u"/>
            </a:pPr>
            <a:endParaRPr lang="zh-CN" altLang="en-US" sz="28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帧间时间间隔从原来的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9.6 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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s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改为现在的 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0.96 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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s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。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043608" y="476672"/>
            <a:ext cx="7315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7.2.3  </a:t>
            </a:r>
            <a:r>
              <a:rPr lang="zh-CN" altLang="en-US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以太网种类</a:t>
            </a:r>
          </a:p>
        </p:txBody>
      </p:sp>
    </p:spTree>
  </p:cSld>
  <p:clrMapOvr>
    <a:masterClrMapping/>
  </p:clrMapOvr>
  <p:transition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1412776"/>
            <a:ext cx="6192688" cy="475252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Clr>
                <a:srgbClr val="C00000"/>
              </a:buClr>
              <a:buNone/>
            </a:pPr>
            <a:endParaRPr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b="1" dirty="0" smtClean="0">
                <a:latin typeface="宋体" pitchFamily="2" charset="-122"/>
              </a:rPr>
              <a:t>7.1   IEEE</a:t>
            </a:r>
            <a:r>
              <a:rPr lang="zh-CN" altLang="en-US" b="1" dirty="0" smtClean="0">
                <a:latin typeface="宋体" pitchFamily="2" charset="-122"/>
              </a:rPr>
              <a:t>局域网通信协议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b="1" dirty="0" smtClean="0">
                <a:latin typeface="宋体" pitchFamily="2" charset="-122"/>
              </a:rPr>
              <a:t>7.2   </a:t>
            </a:r>
            <a:r>
              <a:rPr lang="zh-CN" altLang="en-US" b="1" dirty="0" smtClean="0">
                <a:latin typeface="宋体" pitchFamily="2" charset="-122"/>
              </a:rPr>
              <a:t>以太网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7.3   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无线局域网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7.4   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其他局域网技术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7.5   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异步传输模式（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ATM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）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7.6   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帧中继</a:t>
            </a:r>
          </a:p>
          <a:p>
            <a:pPr>
              <a:lnSpc>
                <a:spcPct val="80000"/>
              </a:lnSpc>
              <a:buClr>
                <a:srgbClr val="C00000"/>
              </a:buClr>
              <a:buNone/>
            </a:pPr>
            <a:endParaRPr lang="zh-CN" altLang="en-US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lvl="1" indent="-342900">
              <a:lnSpc>
                <a:spcPct val="80000"/>
              </a:lnSpc>
              <a:buClr>
                <a:srgbClr val="C00000"/>
              </a:buClr>
              <a:buBlip>
                <a:blip r:embed="rId3"/>
              </a:buBlip>
            </a:pPr>
            <a:endParaRPr lang="zh-CN" altLang="en-US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75656" y="62068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第七章 局域网和广域网技术</a:t>
            </a:r>
            <a:endParaRPr lang="zh-CN" altLang="en-US" sz="3600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476672"/>
            <a:ext cx="8229600" cy="86409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7.1.1 IEEE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局域网标准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1" y="1700213"/>
            <a:ext cx="8136582" cy="3097212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</a:rPr>
              <a:t>1980</a:t>
            </a:r>
            <a:r>
              <a:rPr lang="zh-CN" altLang="en-US" b="1" dirty="0" smtClean="0">
                <a:solidFill>
                  <a:srgbClr val="000000"/>
                </a:solidFill>
              </a:rPr>
              <a:t>年</a:t>
            </a:r>
            <a:r>
              <a:rPr lang="en-US" altLang="zh-CN" b="1" dirty="0" smtClean="0">
                <a:solidFill>
                  <a:srgbClr val="000000"/>
                </a:solidFill>
              </a:rPr>
              <a:t>2</a:t>
            </a:r>
            <a:r>
              <a:rPr lang="zh-CN" altLang="en-US" b="1" dirty="0" smtClean="0">
                <a:solidFill>
                  <a:srgbClr val="000000"/>
                </a:solidFill>
              </a:rPr>
              <a:t>月</a:t>
            </a:r>
            <a:r>
              <a:rPr lang="en-US" altLang="zh-CN" b="1" dirty="0" smtClean="0">
                <a:solidFill>
                  <a:srgbClr val="000000"/>
                </a:solidFill>
              </a:rPr>
              <a:t>IEEE</a:t>
            </a:r>
            <a:r>
              <a:rPr lang="zh-CN" altLang="en-US" b="1" dirty="0" smtClean="0">
                <a:solidFill>
                  <a:srgbClr val="000000"/>
                </a:solidFill>
              </a:rPr>
              <a:t>（</a:t>
            </a:r>
            <a:r>
              <a:rPr lang="en-US" altLang="zh-CN" b="1" dirty="0" smtClean="0">
                <a:solidFill>
                  <a:srgbClr val="000000"/>
                </a:solidFill>
              </a:rPr>
              <a:t>Institute of Electrical and Electronics Engineers</a:t>
            </a:r>
            <a:r>
              <a:rPr lang="zh-CN" altLang="en-US" b="1" dirty="0" smtClean="0">
                <a:solidFill>
                  <a:srgbClr val="000000"/>
                </a:solidFill>
              </a:rPr>
              <a:t>电子电气工程师协会</a:t>
            </a:r>
            <a:r>
              <a:rPr lang="en-US" altLang="zh-CN" b="1" dirty="0" smtClean="0">
                <a:solidFill>
                  <a:srgbClr val="000000"/>
                </a:solidFill>
              </a:rPr>
              <a:t>)</a:t>
            </a:r>
            <a:r>
              <a:rPr lang="zh-CN" altLang="en-US" b="1" dirty="0" smtClean="0">
                <a:solidFill>
                  <a:srgbClr val="000000"/>
                </a:solidFill>
              </a:rPr>
              <a:t>成立了</a:t>
            </a:r>
            <a:r>
              <a:rPr lang="en-US" altLang="zh-CN" b="1" dirty="0" smtClean="0">
                <a:solidFill>
                  <a:srgbClr val="000000"/>
                </a:solidFill>
              </a:rPr>
              <a:t>802</a:t>
            </a:r>
            <a:r>
              <a:rPr lang="zh-CN" altLang="en-US" b="1" dirty="0" smtClean="0">
                <a:solidFill>
                  <a:srgbClr val="000000"/>
                </a:solidFill>
              </a:rPr>
              <a:t>局域网标准委员会，</a:t>
            </a:r>
            <a:r>
              <a:rPr lang="en-US" altLang="zh-CN" b="1" dirty="0" smtClean="0">
                <a:solidFill>
                  <a:srgbClr val="000000"/>
                </a:solidFill>
              </a:rPr>
              <a:t>IEEE</a:t>
            </a:r>
            <a:r>
              <a:rPr lang="zh-CN" altLang="en-US" b="1" dirty="0" smtClean="0">
                <a:solidFill>
                  <a:srgbClr val="000000"/>
                </a:solidFill>
              </a:rPr>
              <a:t>制订的有关局域网的标准，主要指的是</a:t>
            </a:r>
            <a:r>
              <a:rPr lang="en-US" altLang="zh-CN" b="1" dirty="0" smtClean="0">
                <a:solidFill>
                  <a:srgbClr val="000000"/>
                </a:solidFill>
              </a:rPr>
              <a:t>IEEE802</a:t>
            </a:r>
            <a:r>
              <a:rPr lang="zh-CN" altLang="en-US" b="1" dirty="0" smtClean="0">
                <a:solidFill>
                  <a:srgbClr val="000000"/>
                </a:solidFill>
              </a:rPr>
              <a:t>标准。</a:t>
            </a:r>
          </a:p>
        </p:txBody>
      </p:sp>
      <p:pic>
        <p:nvPicPr>
          <p:cNvPr id="12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13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14" name="TextBox 13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9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7.3  </a:t>
            </a:r>
            <a:r>
              <a:rPr lang="zh-CN" altLang="en-US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无线局域网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41300" y="1600200"/>
            <a:ext cx="865118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</a:rPr>
              <a:t>IEEE 802.11</a:t>
            </a:r>
            <a:r>
              <a:rPr lang="zh-CN" altLang="en-US" b="1" dirty="0" smtClean="0">
                <a:solidFill>
                  <a:srgbClr val="000000"/>
                </a:solidFill>
              </a:rPr>
              <a:t>定义了无线局域网 </a:t>
            </a:r>
            <a:r>
              <a:rPr lang="en-US" altLang="zh-CN" b="1" dirty="0" smtClean="0">
                <a:solidFill>
                  <a:srgbClr val="000000"/>
                </a:solidFill>
              </a:rPr>
              <a:t>WLAN </a:t>
            </a:r>
            <a:r>
              <a:rPr lang="zh-CN" altLang="en-US" b="1" dirty="0" smtClean="0">
                <a:solidFill>
                  <a:srgbClr val="000000"/>
                </a:solidFill>
              </a:rPr>
              <a:t>技术规范。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</a:rPr>
              <a:t> 802.11</a:t>
            </a:r>
            <a:r>
              <a:rPr lang="zh-CN" altLang="en-US" b="1" dirty="0" smtClean="0">
                <a:solidFill>
                  <a:srgbClr val="000000"/>
                </a:solidFill>
              </a:rPr>
              <a:t>定义了三种物理层介质：</a:t>
            </a:r>
          </a:p>
          <a:p>
            <a:pPr lvl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u"/>
            </a:pPr>
            <a:endParaRPr lang="en-US" altLang="zh-CN" b="1" dirty="0" smtClean="0">
              <a:solidFill>
                <a:srgbClr val="FF3300"/>
              </a:solidFill>
            </a:endParaRPr>
          </a:p>
          <a:p>
            <a:pPr lvl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rgbClr val="FF3300"/>
                </a:solidFill>
              </a:rPr>
              <a:t>跳频扩展频谱</a:t>
            </a:r>
            <a:r>
              <a:rPr lang="en-US" altLang="zh-CN" b="1" dirty="0" smtClean="0">
                <a:solidFill>
                  <a:srgbClr val="000000"/>
                </a:solidFill>
              </a:rPr>
              <a:t>FHSS</a:t>
            </a:r>
            <a:r>
              <a:rPr lang="zh-CN" altLang="en-US" b="1" dirty="0" smtClean="0">
                <a:solidFill>
                  <a:srgbClr val="000000"/>
                </a:solidFill>
              </a:rPr>
              <a:t>（</a:t>
            </a:r>
            <a:r>
              <a:rPr lang="en-US" altLang="zh-CN" b="1" dirty="0" smtClean="0">
                <a:solidFill>
                  <a:srgbClr val="000000"/>
                </a:solidFill>
              </a:rPr>
              <a:t>Frequency Hopping Spread Spectrum</a:t>
            </a:r>
            <a:r>
              <a:rPr lang="zh-CN" altLang="en-US" b="1" dirty="0" smtClean="0">
                <a:solidFill>
                  <a:srgbClr val="000000"/>
                </a:solidFill>
              </a:rPr>
              <a:t>）、</a:t>
            </a:r>
          </a:p>
          <a:p>
            <a:pPr lvl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rgbClr val="FF3300"/>
                </a:solidFill>
              </a:rPr>
              <a:t>直接序列扩展频谱</a:t>
            </a:r>
            <a:r>
              <a:rPr lang="en-US" altLang="zh-CN" b="1" dirty="0" smtClean="0">
                <a:solidFill>
                  <a:srgbClr val="000000"/>
                </a:solidFill>
              </a:rPr>
              <a:t>DSSS</a:t>
            </a:r>
            <a:r>
              <a:rPr lang="zh-CN" altLang="en-US" b="1" dirty="0" smtClean="0">
                <a:solidFill>
                  <a:srgbClr val="000000"/>
                </a:solidFill>
              </a:rPr>
              <a:t>（</a:t>
            </a:r>
            <a:r>
              <a:rPr lang="en-US" altLang="zh-CN" b="1" dirty="0" smtClean="0">
                <a:solidFill>
                  <a:srgbClr val="000000"/>
                </a:solidFill>
              </a:rPr>
              <a:t>Direct Sequence Spread Spectrum</a:t>
            </a:r>
            <a:r>
              <a:rPr lang="zh-CN" altLang="en-US" b="1" dirty="0" smtClean="0">
                <a:solidFill>
                  <a:srgbClr val="000000"/>
                </a:solidFill>
              </a:rPr>
              <a:t>）</a:t>
            </a:r>
          </a:p>
          <a:p>
            <a:pPr lvl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rgbClr val="FF3300"/>
                </a:solidFill>
              </a:rPr>
              <a:t>红外线</a:t>
            </a:r>
          </a:p>
        </p:txBody>
      </p:sp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844824"/>
            <a:ext cx="8229600" cy="4525963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</a:rPr>
              <a:t>802.11</a:t>
            </a:r>
            <a:r>
              <a:rPr lang="zh-CN" altLang="en-US" b="1" dirty="0" smtClean="0">
                <a:solidFill>
                  <a:srgbClr val="000000"/>
                </a:solidFill>
              </a:rPr>
              <a:t>采用以太网协议和</a:t>
            </a:r>
            <a:r>
              <a:rPr lang="zh-CN" altLang="en-US" b="1" dirty="0" smtClean="0">
                <a:solidFill>
                  <a:srgbClr val="C00000"/>
                </a:solidFill>
              </a:rPr>
              <a:t>载波监听多路访问</a:t>
            </a:r>
            <a:r>
              <a:rPr lang="en-US" altLang="zh-CN" b="1" dirty="0" smtClean="0">
                <a:solidFill>
                  <a:srgbClr val="C00000"/>
                </a:solidFill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</a:rPr>
              <a:t>冲突避免技术（</a:t>
            </a:r>
            <a:r>
              <a:rPr lang="en-US" altLang="zh-CN" b="1" dirty="0" smtClean="0">
                <a:solidFill>
                  <a:srgbClr val="C00000"/>
                </a:solidFill>
              </a:rPr>
              <a:t>CSMA/CA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r>
              <a:rPr lang="zh-CN" altLang="en-US" b="1" dirty="0" smtClean="0">
                <a:solidFill>
                  <a:srgbClr val="000000"/>
                </a:solidFill>
              </a:rPr>
              <a:t>替代</a:t>
            </a:r>
            <a:r>
              <a:rPr lang="en-US" altLang="zh-CN" b="1" dirty="0" smtClean="0">
                <a:solidFill>
                  <a:srgbClr val="000000"/>
                </a:solidFill>
              </a:rPr>
              <a:t>CSMA/CD</a:t>
            </a:r>
            <a:r>
              <a:rPr lang="zh-CN" altLang="en-US" b="1" dirty="0" smtClean="0">
                <a:solidFill>
                  <a:srgbClr val="000000"/>
                </a:solidFill>
              </a:rPr>
              <a:t>来实现链路共享。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zh-CN" altLang="en-US" b="1" dirty="0" smtClean="0">
              <a:solidFill>
                <a:srgbClr val="000000"/>
              </a:solidFill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</a:rPr>
              <a:t>802.11</a:t>
            </a:r>
            <a:r>
              <a:rPr lang="zh-CN" altLang="en-US" b="1" dirty="0" smtClean="0">
                <a:solidFill>
                  <a:srgbClr val="000000"/>
                </a:solidFill>
              </a:rPr>
              <a:t>采用相移键控 </a:t>
            </a:r>
            <a:r>
              <a:rPr lang="en-US" altLang="zh-CN" b="1" dirty="0" smtClean="0">
                <a:solidFill>
                  <a:srgbClr val="000000"/>
                </a:solidFill>
              </a:rPr>
              <a:t>PSK </a:t>
            </a:r>
            <a:r>
              <a:rPr lang="zh-CN" altLang="en-US" b="1" dirty="0" smtClean="0">
                <a:solidFill>
                  <a:srgbClr val="000000"/>
                </a:solidFill>
              </a:rPr>
              <a:t>调制方式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7.3  </a:t>
            </a:r>
            <a:r>
              <a:rPr lang="zh-CN" altLang="en-US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无线局域网</a:t>
            </a:r>
          </a:p>
        </p:txBody>
      </p:sp>
    </p:spTree>
  </p:cSld>
  <p:clrMapOvr>
    <a:masterClrMapping/>
  </p:clrMapOvr>
  <p:transition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1520" y="1772816"/>
            <a:ext cx="8662987" cy="3672185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r>
              <a:rPr lang="en-US" altLang="zh-CN" b="1" dirty="0" smtClean="0">
                <a:solidFill>
                  <a:srgbClr val="C00000"/>
                </a:solidFill>
              </a:rPr>
              <a:t>802.11</a:t>
            </a:r>
            <a:r>
              <a:rPr lang="zh-CN" altLang="en-US" b="1" dirty="0" smtClean="0">
                <a:solidFill>
                  <a:srgbClr val="000000"/>
                </a:solidFill>
              </a:rPr>
              <a:t>：在 </a:t>
            </a:r>
            <a:r>
              <a:rPr lang="en-US" altLang="zh-CN" b="1" dirty="0" smtClean="0">
                <a:solidFill>
                  <a:srgbClr val="000000"/>
                </a:solidFill>
              </a:rPr>
              <a:t>2.4 GHz </a:t>
            </a:r>
            <a:r>
              <a:rPr lang="zh-CN" altLang="en-US" b="1" dirty="0" smtClean="0">
                <a:solidFill>
                  <a:srgbClr val="000000"/>
                </a:solidFill>
              </a:rPr>
              <a:t>波段中传输速率为 </a:t>
            </a:r>
            <a:r>
              <a:rPr lang="en-US" altLang="zh-CN" b="1" dirty="0" smtClean="0">
                <a:solidFill>
                  <a:srgbClr val="000000"/>
                </a:solidFill>
              </a:rPr>
              <a:t>1 Mbps </a:t>
            </a:r>
            <a:r>
              <a:rPr lang="zh-CN" altLang="en-US" b="1" dirty="0" smtClean="0">
                <a:solidFill>
                  <a:srgbClr val="000000"/>
                </a:solidFill>
              </a:rPr>
              <a:t>或 </a:t>
            </a:r>
            <a:r>
              <a:rPr lang="en-US" altLang="zh-CN" b="1" dirty="0" smtClean="0">
                <a:solidFill>
                  <a:srgbClr val="000000"/>
                </a:solidFill>
              </a:rPr>
              <a:t>2 Mbps</a:t>
            </a:r>
            <a:r>
              <a:rPr lang="zh-CN" altLang="en-US" b="1" dirty="0" smtClean="0">
                <a:solidFill>
                  <a:srgbClr val="000000"/>
                </a:solidFill>
              </a:rPr>
              <a:t>。既支持跳频技术 </a:t>
            </a:r>
            <a:r>
              <a:rPr lang="en-US" altLang="zh-CN" b="1" dirty="0" smtClean="0">
                <a:solidFill>
                  <a:srgbClr val="000000"/>
                </a:solidFill>
              </a:rPr>
              <a:t>FHSS </a:t>
            </a:r>
            <a:r>
              <a:rPr lang="zh-CN" altLang="en-US" b="1" dirty="0" smtClean="0">
                <a:solidFill>
                  <a:srgbClr val="000000"/>
                </a:solidFill>
              </a:rPr>
              <a:t>也支持直接序列扩频 </a:t>
            </a:r>
            <a:r>
              <a:rPr lang="en-US" altLang="zh-CN" b="1" dirty="0" smtClean="0">
                <a:solidFill>
                  <a:srgbClr val="000000"/>
                </a:solidFill>
              </a:rPr>
              <a:t>DSSS</a:t>
            </a:r>
            <a:r>
              <a:rPr lang="zh-CN" altLang="en-US" b="1" dirty="0" smtClean="0">
                <a:solidFill>
                  <a:srgbClr val="000000"/>
                </a:solidFill>
              </a:rPr>
              <a:t>。 </a:t>
            </a:r>
          </a:p>
          <a:p>
            <a:pPr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r>
              <a:rPr lang="en-US" altLang="zh-CN" b="1" dirty="0" smtClean="0">
                <a:solidFill>
                  <a:srgbClr val="C00000"/>
                </a:solidFill>
              </a:rPr>
              <a:t>802.11b</a:t>
            </a:r>
            <a:r>
              <a:rPr lang="zh-CN" altLang="en-US" b="1" dirty="0" smtClean="0">
                <a:solidFill>
                  <a:srgbClr val="000000"/>
                </a:solidFill>
              </a:rPr>
              <a:t>：又称为 </a:t>
            </a:r>
            <a:r>
              <a:rPr lang="en-US" altLang="zh-CN" b="1" dirty="0" smtClean="0">
                <a:solidFill>
                  <a:srgbClr val="C00000"/>
                </a:solidFill>
              </a:rPr>
              <a:t>Wi-Fi</a:t>
            </a:r>
            <a:r>
              <a:rPr lang="zh-CN" altLang="en-US" b="1" dirty="0" smtClean="0">
                <a:solidFill>
                  <a:srgbClr val="000000"/>
                </a:solidFill>
              </a:rPr>
              <a:t>，在 </a:t>
            </a:r>
            <a:r>
              <a:rPr lang="en-US" altLang="zh-CN" b="1" dirty="0" smtClean="0">
                <a:solidFill>
                  <a:srgbClr val="000000"/>
                </a:solidFill>
              </a:rPr>
              <a:t>2.4 GHz</a:t>
            </a:r>
            <a:r>
              <a:rPr lang="zh-CN" altLang="en-US" b="1" dirty="0" smtClean="0">
                <a:solidFill>
                  <a:srgbClr val="000000"/>
                </a:solidFill>
              </a:rPr>
              <a:t>波段中传输速率为 </a:t>
            </a:r>
            <a:r>
              <a:rPr lang="en-US" altLang="zh-CN" b="1" dirty="0" smtClean="0">
                <a:solidFill>
                  <a:srgbClr val="000000"/>
                </a:solidFill>
              </a:rPr>
              <a:t>11 Mbps</a:t>
            </a:r>
            <a:r>
              <a:rPr lang="zh-CN" altLang="en-US" b="1" dirty="0" smtClean="0">
                <a:solidFill>
                  <a:srgbClr val="000000"/>
                </a:solidFill>
              </a:rPr>
              <a:t>。</a:t>
            </a:r>
            <a:r>
              <a:rPr lang="en-US" altLang="zh-CN" b="1" dirty="0" smtClean="0">
                <a:solidFill>
                  <a:srgbClr val="000000"/>
                </a:solidFill>
              </a:rPr>
              <a:t>802.11b </a:t>
            </a:r>
            <a:r>
              <a:rPr lang="zh-CN" altLang="en-US" b="1" dirty="0" smtClean="0">
                <a:solidFill>
                  <a:srgbClr val="000000"/>
                </a:solidFill>
              </a:rPr>
              <a:t>只支持</a:t>
            </a:r>
            <a:r>
              <a:rPr lang="zh-CN" altLang="en-US" b="1" dirty="0" smtClean="0"/>
              <a:t>直接序列扩展频谱</a:t>
            </a:r>
            <a:r>
              <a:rPr lang="en-US" altLang="zh-CN" b="1" dirty="0" smtClean="0">
                <a:solidFill>
                  <a:srgbClr val="000000"/>
                </a:solidFill>
              </a:rPr>
              <a:t>DSSS</a:t>
            </a:r>
            <a:r>
              <a:rPr lang="zh-CN" altLang="en-US" b="1" dirty="0" smtClean="0">
                <a:solidFill>
                  <a:srgbClr val="000000"/>
                </a:solidFill>
              </a:rPr>
              <a:t>。 其无线功能的不亚于以太网。 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7.3  </a:t>
            </a:r>
            <a:r>
              <a:rPr lang="zh-CN" altLang="en-US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无线局域网</a:t>
            </a:r>
          </a:p>
        </p:txBody>
      </p:sp>
    </p:spTree>
  </p:cSld>
  <p:clrMapOvr>
    <a:masterClrMapping/>
  </p:clrMapOvr>
  <p:transition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CSMA/CA</a:t>
            </a:r>
            <a:r>
              <a:rPr lang="zh-CN" altLang="en-US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协议 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484784"/>
            <a:ext cx="8540750" cy="453660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</a:rPr>
              <a:t>CSMA/CA</a:t>
            </a:r>
            <a:r>
              <a:rPr lang="zh-CN" altLang="en-US" b="1" dirty="0" smtClean="0">
                <a:solidFill>
                  <a:srgbClr val="000000"/>
                </a:solidFill>
              </a:rPr>
              <a:t>是带有冲突避免的载波侦听多路访问，发送包的同时不能检测到信道上有无冲突，只能尽量“避免”。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</a:rPr>
              <a:t>CSMA/CA</a:t>
            </a:r>
            <a:r>
              <a:rPr lang="zh-CN" altLang="en-US" b="1" dirty="0" smtClean="0">
                <a:solidFill>
                  <a:srgbClr val="000000"/>
                </a:solidFill>
              </a:rPr>
              <a:t>协议的关键在于冲突避免</a:t>
            </a:r>
            <a:r>
              <a:rPr lang="en-US" altLang="zh-CN" b="1" dirty="0" smtClean="0">
                <a:solidFill>
                  <a:srgbClr val="000000"/>
                </a:solidFill>
              </a:rPr>
              <a:t>CA</a:t>
            </a:r>
            <a:r>
              <a:rPr lang="zh-CN" altLang="en-US" b="1" dirty="0" smtClean="0">
                <a:solidFill>
                  <a:srgbClr val="000000"/>
                </a:solidFill>
              </a:rPr>
              <a:t>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zh-CN" altLang="en-US" b="1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</a:rPr>
              <a:t>CSMA/CA</a:t>
            </a:r>
            <a:r>
              <a:rPr lang="zh-CN" altLang="en-US" b="1" dirty="0" smtClean="0">
                <a:solidFill>
                  <a:srgbClr val="000000"/>
                </a:solidFill>
              </a:rPr>
              <a:t>与</a:t>
            </a:r>
            <a:r>
              <a:rPr lang="en-US" altLang="zh-CN" b="1" dirty="0" smtClean="0">
                <a:solidFill>
                  <a:srgbClr val="000000"/>
                </a:solidFill>
              </a:rPr>
              <a:t>CSMA/CD</a:t>
            </a:r>
            <a:r>
              <a:rPr lang="zh-CN" altLang="en-US" b="1" dirty="0" smtClean="0">
                <a:solidFill>
                  <a:srgbClr val="000000"/>
                </a:solidFill>
              </a:rPr>
              <a:t>的区别在于：</a:t>
            </a:r>
            <a:r>
              <a:rPr lang="en-US" altLang="zh-CN" b="1" dirty="0" smtClean="0">
                <a:solidFill>
                  <a:srgbClr val="000000"/>
                </a:solidFill>
              </a:rPr>
              <a:t>CSMA/CD</a:t>
            </a:r>
            <a:r>
              <a:rPr lang="zh-CN" altLang="en-US" b="1" dirty="0" smtClean="0">
                <a:solidFill>
                  <a:srgbClr val="000000"/>
                </a:solidFill>
              </a:rPr>
              <a:t>是带有冲突检测的载波侦听多路访问，发送包的同时可以检测到信道上有无冲突</a:t>
            </a:r>
          </a:p>
        </p:txBody>
      </p:sp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836613"/>
            <a:ext cx="8540750" cy="52625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rgbClr val="000000"/>
                </a:solidFill>
              </a:rPr>
              <a:t>IEEE 802.11</a:t>
            </a:r>
            <a:r>
              <a:rPr lang="zh-CN" altLang="en-US" b="1" dirty="0" smtClean="0">
                <a:solidFill>
                  <a:srgbClr val="000000"/>
                </a:solidFill>
              </a:rPr>
              <a:t>采用了</a:t>
            </a:r>
            <a:r>
              <a:rPr lang="en-US" altLang="zh-CN" b="1" dirty="0" smtClean="0">
                <a:solidFill>
                  <a:srgbClr val="000000"/>
                </a:solidFill>
              </a:rPr>
              <a:t>CSMA/CA</a:t>
            </a:r>
            <a:r>
              <a:rPr lang="zh-CN" altLang="en-US" b="1" dirty="0" smtClean="0">
                <a:solidFill>
                  <a:srgbClr val="000000"/>
                </a:solidFill>
              </a:rPr>
              <a:t>是因为：</a:t>
            </a:r>
          </a:p>
          <a:p>
            <a:pPr eaLnBrk="1" hangingPunct="1">
              <a:lnSpc>
                <a:spcPct val="90000"/>
              </a:lnSpc>
            </a:pPr>
            <a:endParaRPr lang="zh-CN" altLang="en-US" b="1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r>
              <a:rPr lang="zh-CN" altLang="en-US" b="1" dirty="0" smtClean="0">
                <a:solidFill>
                  <a:srgbClr val="000000"/>
                </a:solidFill>
              </a:rPr>
              <a:t>无线网络设备无法在发送数据的同时检测冲突；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r>
              <a:rPr lang="zh-CN" altLang="en-US" b="1" dirty="0" smtClean="0">
                <a:solidFill>
                  <a:srgbClr val="000000"/>
                </a:solidFill>
              </a:rPr>
              <a:t>碰撞检测方式不同</a:t>
            </a:r>
            <a:r>
              <a:rPr lang="en-US" altLang="zh-CN" b="1" dirty="0" smtClean="0">
                <a:solidFill>
                  <a:srgbClr val="000000"/>
                </a:solidFill>
              </a:rPr>
              <a:t>,CSMA/CD</a:t>
            </a:r>
            <a:r>
              <a:rPr lang="zh-CN" altLang="en-US" b="1" dirty="0" smtClean="0">
                <a:solidFill>
                  <a:srgbClr val="000000"/>
                </a:solidFill>
              </a:rPr>
              <a:t>通过电缆中电压的变化来检测，而</a:t>
            </a:r>
            <a:r>
              <a:rPr lang="en-US" altLang="zh-CN" b="1" dirty="0" smtClean="0">
                <a:solidFill>
                  <a:srgbClr val="000000"/>
                </a:solidFill>
              </a:rPr>
              <a:t>CSMA/CA</a:t>
            </a:r>
            <a:r>
              <a:rPr lang="zh-CN" altLang="en-US" b="1" dirty="0" smtClean="0">
                <a:solidFill>
                  <a:srgbClr val="000000"/>
                </a:solidFill>
              </a:rPr>
              <a:t>采用能量检测</a:t>
            </a:r>
            <a:r>
              <a:rPr lang="en-US" altLang="zh-CN" b="1" dirty="0" smtClean="0">
                <a:solidFill>
                  <a:srgbClr val="000000"/>
                </a:solidFill>
              </a:rPr>
              <a:t>(ED) </a:t>
            </a:r>
            <a:r>
              <a:rPr lang="zh-CN" altLang="en-US" b="1" dirty="0" smtClean="0">
                <a:solidFill>
                  <a:srgbClr val="000000"/>
                </a:solidFill>
              </a:rPr>
              <a:t>方式。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r>
              <a:rPr lang="zh-CN" altLang="en-US" b="1" dirty="0" smtClean="0">
                <a:solidFill>
                  <a:srgbClr val="000000"/>
                </a:solidFill>
              </a:rPr>
              <a:t>在无线局域网中，其刚刚发出的信号强度要远高于其他节点的信号强度，无法通过信号强度的变化来检测是否发生了冲突。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908050"/>
            <a:ext cx="8540750" cy="5191125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</a:rPr>
              <a:t>IEEE 802.11</a:t>
            </a:r>
            <a:r>
              <a:rPr lang="zh-CN" altLang="en-US" b="1" dirty="0" smtClean="0">
                <a:solidFill>
                  <a:srgbClr val="000000"/>
                </a:solidFill>
              </a:rPr>
              <a:t>的冲突避免采用三种机制来实现</a:t>
            </a:r>
          </a:p>
          <a:p>
            <a:pPr eaLnBrk="1" hangingPunct="1"/>
            <a:endParaRPr lang="zh-CN" altLang="en-US" b="1" dirty="0" smtClean="0">
              <a:solidFill>
                <a:srgbClr val="000000"/>
              </a:solidFill>
            </a:endParaRPr>
          </a:p>
          <a:p>
            <a:pPr marL="514350" indent="-514350" eaLnBrk="1" hangingPunct="1">
              <a:buClr>
                <a:srgbClr val="C00000"/>
              </a:buClr>
              <a:buFont typeface="+mj-ea"/>
              <a:buAutoNum type="circleNumDbPlain"/>
            </a:pPr>
            <a:r>
              <a:rPr lang="zh-CN" altLang="en-US" b="1" dirty="0" smtClean="0">
                <a:solidFill>
                  <a:srgbClr val="C00000"/>
                </a:solidFill>
              </a:rPr>
              <a:t>预约信道</a:t>
            </a:r>
            <a:r>
              <a:rPr lang="en-US" altLang="zh-CN" b="1" dirty="0" smtClean="0">
                <a:solidFill>
                  <a:srgbClr val="000000"/>
                </a:solidFill>
              </a:rPr>
              <a:t>:</a:t>
            </a:r>
            <a:r>
              <a:rPr lang="zh-CN" altLang="en-US" b="1" dirty="0" smtClean="0">
                <a:solidFill>
                  <a:srgbClr val="000000"/>
                </a:solidFill>
              </a:rPr>
              <a:t>利用</a:t>
            </a:r>
            <a:r>
              <a:rPr lang="en-US" altLang="zh-CN" b="1" dirty="0" smtClean="0">
                <a:solidFill>
                  <a:srgbClr val="000000"/>
                </a:solidFill>
              </a:rPr>
              <a:t>MAC</a:t>
            </a:r>
            <a:r>
              <a:rPr lang="zh-CN" altLang="en-US" b="1" dirty="0" smtClean="0">
                <a:solidFill>
                  <a:srgbClr val="000000"/>
                </a:solidFill>
              </a:rPr>
              <a:t>帧的持续字段向其他站点通告，以避免冲突。</a:t>
            </a:r>
          </a:p>
          <a:p>
            <a:pPr marL="514350" indent="-514350" eaLnBrk="1" hangingPunct="1">
              <a:buClr>
                <a:srgbClr val="C00000"/>
              </a:buClr>
              <a:buFont typeface="+mj-ea"/>
              <a:buAutoNum type="circleNumDbPlain"/>
            </a:pPr>
            <a:r>
              <a:rPr lang="zh-CN" altLang="en-US" b="1" dirty="0" smtClean="0">
                <a:solidFill>
                  <a:srgbClr val="C00000"/>
                </a:solidFill>
              </a:rPr>
              <a:t>正向确认</a:t>
            </a:r>
            <a:r>
              <a:rPr lang="en-US" altLang="zh-CN" b="1" dirty="0" smtClean="0">
                <a:solidFill>
                  <a:srgbClr val="000000"/>
                </a:solidFill>
              </a:rPr>
              <a:t>:</a:t>
            </a:r>
            <a:r>
              <a:rPr lang="zh-CN" altLang="en-US" b="1" dirty="0" smtClean="0">
                <a:solidFill>
                  <a:srgbClr val="000000"/>
                </a:solidFill>
              </a:rPr>
              <a:t>确认机制。</a:t>
            </a:r>
          </a:p>
          <a:p>
            <a:pPr marL="514350" indent="-514350" eaLnBrk="1" hangingPunct="1">
              <a:buClr>
                <a:srgbClr val="C00000"/>
              </a:buClr>
              <a:buFont typeface="+mj-ea"/>
              <a:buAutoNum type="circleNumDbPlain"/>
            </a:pPr>
            <a:r>
              <a:rPr lang="en-US" altLang="zh-CN" b="1" dirty="0" smtClean="0">
                <a:solidFill>
                  <a:srgbClr val="C00000"/>
                </a:solidFill>
              </a:rPr>
              <a:t>RTS/CTS</a:t>
            </a:r>
            <a:r>
              <a:rPr lang="zh-CN" altLang="en-US" b="1" dirty="0" smtClean="0">
                <a:solidFill>
                  <a:srgbClr val="C00000"/>
                </a:solidFill>
              </a:rPr>
              <a:t>机制</a:t>
            </a:r>
            <a:r>
              <a:rPr lang="en-US" altLang="zh-CN" b="1" dirty="0" smtClean="0">
                <a:solidFill>
                  <a:srgbClr val="000000"/>
                </a:solidFill>
              </a:rPr>
              <a:t>:</a:t>
            </a:r>
            <a:r>
              <a:rPr lang="zh-CN" altLang="en-US" b="1" dirty="0" smtClean="0">
                <a:solidFill>
                  <a:srgbClr val="000000"/>
                </a:solidFill>
              </a:rPr>
              <a:t>请求发送</a:t>
            </a:r>
            <a:r>
              <a:rPr lang="en-US" altLang="zh-CN" b="1" dirty="0" smtClean="0">
                <a:solidFill>
                  <a:srgbClr val="000000"/>
                </a:solidFill>
              </a:rPr>
              <a:t>/</a:t>
            </a:r>
            <a:r>
              <a:rPr lang="zh-CN" altLang="en-US" b="1" dirty="0" smtClean="0">
                <a:solidFill>
                  <a:srgbClr val="000000"/>
                </a:solidFill>
              </a:rPr>
              <a:t>允许发送。</a:t>
            </a:r>
          </a:p>
          <a:p>
            <a:pPr eaLnBrk="1" hangingPunct="1"/>
            <a:r>
              <a:rPr lang="zh-CN" altLang="en-US" dirty="0" smtClean="0"/>
              <a:t> 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802.11b</a:t>
            </a:r>
            <a:r>
              <a:rPr lang="zh-CN" altLang="en-US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的特点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07704" y="1628800"/>
            <a:ext cx="5122912" cy="4525963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</a:rPr>
              <a:t>最高</a:t>
            </a:r>
            <a:r>
              <a:rPr lang="en-US" altLang="zh-CN" b="1" dirty="0" smtClean="0">
                <a:solidFill>
                  <a:srgbClr val="000000"/>
                </a:solidFill>
              </a:rPr>
              <a:t>11Mbps</a:t>
            </a: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</a:rPr>
              <a:t>开放的</a:t>
            </a:r>
            <a:r>
              <a:rPr lang="en-US" altLang="zh-CN" b="1" dirty="0" smtClean="0">
                <a:solidFill>
                  <a:srgbClr val="000000"/>
                </a:solidFill>
              </a:rPr>
              <a:t>2.4GB</a:t>
            </a:r>
            <a:r>
              <a:rPr lang="zh-CN" altLang="en-US" b="1" dirty="0" smtClean="0">
                <a:solidFill>
                  <a:srgbClr val="000000"/>
                </a:solidFill>
              </a:rPr>
              <a:t>频段</a:t>
            </a: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</a:rPr>
              <a:t>采用冲突避免技术</a:t>
            </a: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</a:rPr>
              <a:t>支持百米</a:t>
            </a: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</a:rPr>
              <a:t>内嵌加密技术</a:t>
            </a:r>
          </a:p>
        </p:txBody>
      </p:sp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802.11b</a:t>
            </a:r>
            <a:r>
              <a:rPr lang="zh-CN" altLang="en-US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的典型解决方案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79712" y="1700808"/>
            <a:ext cx="5194920" cy="4353347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00"/>
                </a:solidFill>
              </a:rPr>
              <a:t>对等解决方案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00"/>
                </a:solidFill>
              </a:rPr>
              <a:t>单点接入解决方案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00"/>
                </a:solidFill>
              </a:rPr>
              <a:t>多点接入解决方案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00"/>
                </a:solidFill>
              </a:rPr>
              <a:t>无线中继解决方案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00"/>
                </a:solidFill>
              </a:rPr>
              <a:t>蜂窝漫游解决方案</a:t>
            </a:r>
          </a:p>
          <a:p>
            <a:pPr eaLnBrk="1" hangingPunct="1"/>
            <a:endParaRPr lang="en-US" altLang="zh-CN" b="1" dirty="0" smtClean="0">
              <a:solidFill>
                <a:srgbClr val="000000"/>
              </a:solidFill>
            </a:endParaRPr>
          </a:p>
        </p:txBody>
      </p:sp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1412776"/>
            <a:ext cx="6192688" cy="475252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Clr>
                <a:srgbClr val="C00000"/>
              </a:buClr>
              <a:buNone/>
            </a:pPr>
            <a:endParaRPr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b="1" dirty="0" smtClean="0">
                <a:latin typeface="宋体" pitchFamily="2" charset="-122"/>
              </a:rPr>
              <a:t>7.1   IEEE</a:t>
            </a:r>
            <a:r>
              <a:rPr lang="zh-CN" altLang="en-US" b="1" dirty="0" smtClean="0">
                <a:latin typeface="宋体" pitchFamily="2" charset="-122"/>
              </a:rPr>
              <a:t>局域网通信协议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b="1" dirty="0" smtClean="0">
                <a:latin typeface="宋体" pitchFamily="2" charset="-122"/>
              </a:rPr>
              <a:t>7.2   </a:t>
            </a:r>
            <a:r>
              <a:rPr lang="zh-CN" altLang="en-US" b="1" dirty="0" smtClean="0">
                <a:latin typeface="宋体" pitchFamily="2" charset="-122"/>
              </a:rPr>
              <a:t>以太网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b="1" dirty="0" smtClean="0">
                <a:latin typeface="宋体" pitchFamily="2" charset="-122"/>
              </a:rPr>
              <a:t>7.3   </a:t>
            </a:r>
            <a:r>
              <a:rPr lang="zh-CN" altLang="en-US" b="1" dirty="0" smtClean="0">
                <a:latin typeface="宋体" pitchFamily="2" charset="-122"/>
              </a:rPr>
              <a:t>无线局域网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7.4   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其他局域网技术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7.5   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异步传输模式（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ATM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）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7.6   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帧中继</a:t>
            </a:r>
          </a:p>
          <a:p>
            <a:pPr>
              <a:lnSpc>
                <a:spcPct val="80000"/>
              </a:lnSpc>
              <a:buClr>
                <a:srgbClr val="C00000"/>
              </a:buClr>
              <a:buNone/>
            </a:pPr>
            <a:endParaRPr lang="zh-CN" altLang="en-US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lvl="1" indent="-342900">
              <a:lnSpc>
                <a:spcPct val="80000"/>
              </a:lnSpc>
              <a:buClr>
                <a:srgbClr val="C00000"/>
              </a:buClr>
              <a:buBlip>
                <a:blip r:embed="rId3"/>
              </a:buBlip>
            </a:pPr>
            <a:endParaRPr lang="zh-CN" altLang="en-US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75656" y="62068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第七章 局域网和广域网技术</a:t>
            </a:r>
            <a:endParaRPr lang="zh-CN" altLang="en-US" sz="3600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7.4  </a:t>
            </a:r>
            <a:r>
              <a:rPr lang="zh-CN" altLang="en-US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其他局域网技术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771800" y="1988840"/>
            <a:ext cx="3250704" cy="3456384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令牌环网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zh-CN" altLang="en-US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令牌总线网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zh-CN" altLang="en-US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FDDI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网</a:t>
            </a:r>
          </a:p>
        </p:txBody>
      </p:sp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1"/>
          <p:cNvSpPr txBox="1">
            <a:spLocks noChangeArrowheads="1"/>
          </p:cNvSpPr>
          <p:nvPr/>
        </p:nvSpPr>
        <p:spPr bwMode="auto">
          <a:xfrm>
            <a:off x="1295400" y="16764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7171" name="Text Box 12"/>
          <p:cNvSpPr txBox="1">
            <a:spLocks noChangeArrowheads="1"/>
          </p:cNvSpPr>
          <p:nvPr/>
        </p:nvSpPr>
        <p:spPr bwMode="auto">
          <a:xfrm>
            <a:off x="1331640" y="1772816"/>
            <a:ext cx="6552728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C00000"/>
              </a:buClr>
              <a:buFont typeface="Wingdings" pitchFamily="2" charset="2"/>
              <a:buChar char="n"/>
            </a:pPr>
            <a:r>
              <a:rPr kumimoji="1" lang="en-US" altLang="zh-CN" sz="3200" b="1" dirty="0">
                <a:solidFill>
                  <a:srgbClr val="000000"/>
                </a:solidFill>
                <a:latin typeface="宋体" pitchFamily="2" charset="-122"/>
              </a:rPr>
              <a:t>802.1:LAN</a:t>
            </a:r>
            <a:r>
              <a:rPr kumimoji="1" lang="zh-CN" altLang="en-US" sz="3200" b="1" dirty="0">
                <a:solidFill>
                  <a:srgbClr val="000000"/>
                </a:solidFill>
                <a:latin typeface="宋体" pitchFamily="2" charset="-122"/>
              </a:rPr>
              <a:t>中的网络互连标准 </a:t>
            </a:r>
          </a:p>
          <a:p>
            <a:pPr>
              <a:spcBef>
                <a:spcPct val="50000"/>
              </a:spcBef>
              <a:buClr>
                <a:srgbClr val="C00000"/>
              </a:buClr>
              <a:buFont typeface="Wingdings" pitchFamily="2" charset="2"/>
              <a:buChar char="n"/>
            </a:pPr>
            <a:r>
              <a:rPr kumimoji="1" lang="en-US" altLang="zh-CN" sz="3200" b="1" dirty="0">
                <a:solidFill>
                  <a:srgbClr val="000000"/>
                </a:solidFill>
                <a:latin typeface="宋体" pitchFamily="2" charset="-122"/>
              </a:rPr>
              <a:t>802.2:LLC</a:t>
            </a:r>
            <a:r>
              <a:rPr kumimoji="1" lang="zh-CN" altLang="en-US" sz="3200" b="1" dirty="0">
                <a:solidFill>
                  <a:srgbClr val="000000"/>
                </a:solidFill>
                <a:latin typeface="宋体" pitchFamily="2" charset="-122"/>
              </a:rPr>
              <a:t>逻辑链路控制协议标准 </a:t>
            </a:r>
          </a:p>
          <a:p>
            <a:pPr>
              <a:spcBef>
                <a:spcPct val="50000"/>
              </a:spcBef>
              <a:buClr>
                <a:srgbClr val="C00000"/>
              </a:buClr>
              <a:buFont typeface="Wingdings" pitchFamily="2" charset="2"/>
              <a:buChar char="n"/>
            </a:pPr>
            <a:r>
              <a:rPr kumimoji="1" lang="en-US" altLang="zh-CN" sz="3200" b="1" dirty="0">
                <a:solidFill>
                  <a:srgbClr val="000000"/>
                </a:solidFill>
                <a:latin typeface="宋体" pitchFamily="2" charset="-122"/>
              </a:rPr>
              <a:t>802.3:CSMA/CD</a:t>
            </a:r>
            <a:r>
              <a:rPr kumimoji="1" lang="zh-CN" altLang="en-US" sz="3200" b="1" dirty="0">
                <a:solidFill>
                  <a:srgbClr val="000000"/>
                </a:solidFill>
                <a:latin typeface="宋体" pitchFamily="2" charset="-122"/>
              </a:rPr>
              <a:t>媒体访问方法</a:t>
            </a:r>
          </a:p>
          <a:p>
            <a:pPr>
              <a:spcBef>
                <a:spcPct val="50000"/>
              </a:spcBef>
              <a:buClr>
                <a:srgbClr val="C00000"/>
              </a:buClr>
              <a:buFont typeface="Wingdings" pitchFamily="2" charset="2"/>
              <a:buChar char="n"/>
            </a:pPr>
            <a:r>
              <a:rPr kumimoji="1" lang="en-US" altLang="zh-CN" sz="3200" b="1" dirty="0">
                <a:solidFill>
                  <a:srgbClr val="000000"/>
                </a:solidFill>
                <a:latin typeface="宋体" pitchFamily="2" charset="-122"/>
              </a:rPr>
              <a:t>802.4:</a:t>
            </a:r>
            <a:r>
              <a:rPr kumimoji="1" lang="zh-CN" altLang="en-US" sz="3200" b="1" dirty="0">
                <a:solidFill>
                  <a:srgbClr val="000000"/>
                </a:solidFill>
                <a:latin typeface="宋体" pitchFamily="2" charset="-122"/>
              </a:rPr>
              <a:t>令牌总线访问方法</a:t>
            </a:r>
          </a:p>
          <a:p>
            <a:pPr>
              <a:spcBef>
                <a:spcPct val="50000"/>
              </a:spcBef>
              <a:buClr>
                <a:srgbClr val="C00000"/>
              </a:buClr>
              <a:buFont typeface="Wingdings" pitchFamily="2" charset="2"/>
              <a:buChar char="n"/>
            </a:pPr>
            <a:r>
              <a:rPr kumimoji="1" lang="en-US" altLang="zh-CN" sz="3200" b="1" dirty="0">
                <a:solidFill>
                  <a:srgbClr val="000000"/>
                </a:solidFill>
                <a:latin typeface="宋体" pitchFamily="2" charset="-122"/>
              </a:rPr>
              <a:t>802.5:</a:t>
            </a:r>
            <a:r>
              <a:rPr kumimoji="1" lang="zh-CN" altLang="en-US" sz="3200" b="1" dirty="0">
                <a:solidFill>
                  <a:srgbClr val="000000"/>
                </a:solidFill>
                <a:latin typeface="宋体" pitchFamily="2" charset="-122"/>
              </a:rPr>
              <a:t>令牌环访问方法</a:t>
            </a:r>
          </a:p>
          <a:p>
            <a:pPr>
              <a:spcBef>
                <a:spcPct val="50000"/>
              </a:spcBef>
              <a:buClr>
                <a:srgbClr val="C00000"/>
              </a:buClr>
              <a:buFont typeface="Wingdings" pitchFamily="2" charset="2"/>
              <a:buChar char="n"/>
            </a:pPr>
            <a:r>
              <a:rPr kumimoji="1" lang="en-US" altLang="zh-CN" sz="3200" b="1" dirty="0">
                <a:solidFill>
                  <a:srgbClr val="000000"/>
                </a:solidFill>
                <a:latin typeface="宋体" pitchFamily="2" charset="-122"/>
              </a:rPr>
              <a:t>802.11:</a:t>
            </a:r>
            <a:r>
              <a:rPr kumimoji="1" lang="zh-CN" altLang="en-US" sz="3200" b="1" dirty="0">
                <a:solidFill>
                  <a:srgbClr val="000000"/>
                </a:solidFill>
                <a:latin typeface="宋体" pitchFamily="2" charset="-122"/>
              </a:rPr>
              <a:t>无线局域网协议</a:t>
            </a:r>
          </a:p>
        </p:txBody>
      </p:sp>
      <p:pic>
        <p:nvPicPr>
          <p:cNvPr id="20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1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22" name="TextBox 21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7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332656"/>
            <a:ext cx="8229600" cy="868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7.1.1 IEEE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局域网标准</a:t>
            </a:r>
          </a:p>
        </p:txBody>
      </p:sp>
    </p:spTree>
  </p:cSld>
  <p:clrMapOvr>
    <a:masterClrMapping/>
  </p:clrMapOvr>
  <p:transition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7.4.1  </a:t>
            </a:r>
            <a:r>
              <a:rPr lang="zh-CN" altLang="en-US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令牌环网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700213"/>
            <a:ext cx="8424863" cy="4629150"/>
          </a:xfrm>
        </p:spPr>
        <p:txBody>
          <a:bodyPr>
            <a:normAutofit lnSpcReduction="10000"/>
          </a:bodyPr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</a:rPr>
              <a:t>每个站点只有在轮到自己发送的时候才能发送数据，同时轮到一次只能发送一帧数据。这种机制称为</a:t>
            </a:r>
            <a:r>
              <a:rPr lang="zh-CN" altLang="en-US" b="1" dirty="0" smtClean="0">
                <a:solidFill>
                  <a:srgbClr val="C00000"/>
                </a:solidFill>
              </a:rPr>
              <a:t>令牌传递</a:t>
            </a:r>
            <a:r>
              <a:rPr lang="zh-CN" altLang="en-US" b="1" dirty="0" smtClean="0">
                <a:solidFill>
                  <a:srgbClr val="000000"/>
                </a:solidFill>
              </a:rPr>
              <a:t>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zh-CN" altLang="en-US" b="1" dirty="0" smtClean="0">
              <a:solidFill>
                <a:srgbClr val="000000"/>
              </a:solidFill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</a:rPr>
              <a:t>令牌</a:t>
            </a:r>
            <a:r>
              <a:rPr lang="zh-CN" altLang="en-US" b="1" dirty="0" smtClean="0">
                <a:solidFill>
                  <a:srgbClr val="000000"/>
                </a:solidFill>
              </a:rPr>
              <a:t>是一个简单的帧，绕着环从一个站点传送到另外一个站点。环上的站点只有在拥有令牌的时候才能发送数据。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zh-CN" altLang="en-US" b="1" dirty="0" smtClean="0">
              <a:solidFill>
                <a:srgbClr val="000000"/>
              </a:solidFill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</a:rPr>
              <a:t>物理层采用</a:t>
            </a:r>
            <a:r>
              <a:rPr lang="zh-CN" altLang="en-US" b="1" dirty="0" smtClean="0">
                <a:solidFill>
                  <a:srgbClr val="C00000"/>
                </a:solidFill>
              </a:rPr>
              <a:t>差分曼切斯特编码</a:t>
            </a:r>
            <a:r>
              <a:rPr lang="en-US" altLang="zh-CN" b="1" dirty="0" smtClean="0">
                <a:solidFill>
                  <a:srgbClr val="000000"/>
                </a:solidFill>
              </a:rPr>
              <a:t>.</a:t>
            </a:r>
          </a:p>
          <a:p>
            <a:pPr eaLnBrk="1" hangingPunct="1"/>
            <a:endParaRPr lang="en-US" altLang="zh-CN" b="1" dirty="0" smtClean="0">
              <a:solidFill>
                <a:srgbClr val="000000"/>
              </a:solidFill>
            </a:endParaRPr>
          </a:p>
        </p:txBody>
      </p:sp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①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令牌环网访问模式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: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令牌传递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</a:rPr>
              <a:t>每当网络空闲时，它便传播一个令牌，令牌是一个简单的帧，它只有三个字节。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  <a:buNone/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</a:rPr>
              <a:t>这个令牌按顺序从一个</a:t>
            </a:r>
            <a:r>
              <a:rPr lang="en-US" altLang="zh-CN" b="1" dirty="0" smtClean="0">
                <a:solidFill>
                  <a:srgbClr val="000000"/>
                </a:solidFill>
              </a:rPr>
              <a:t>NIC</a:t>
            </a:r>
            <a:r>
              <a:rPr lang="zh-CN" altLang="en-US" b="1" dirty="0" smtClean="0">
                <a:solidFill>
                  <a:srgbClr val="000000"/>
                </a:solidFill>
              </a:rPr>
              <a:t>传送到另一个</a:t>
            </a:r>
            <a:r>
              <a:rPr lang="en-US" altLang="zh-CN" b="1" dirty="0" smtClean="0">
                <a:solidFill>
                  <a:srgbClr val="000000"/>
                </a:solidFill>
              </a:rPr>
              <a:t>NIC</a:t>
            </a:r>
            <a:r>
              <a:rPr lang="zh-CN" altLang="en-US" b="1" dirty="0" smtClean="0">
                <a:solidFill>
                  <a:srgbClr val="000000"/>
                </a:solidFill>
              </a:rPr>
              <a:t>，直到遇到一个需要发送数据的站点。</a:t>
            </a:r>
            <a:endParaRPr lang="zh-CN" altLang="en-US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algn="just" eaLnBrk="1" hangingPunct="1">
              <a:spcBef>
                <a:spcPct val="50000"/>
              </a:spcBef>
              <a:buClr>
                <a:srgbClr val="C00000"/>
              </a:buClr>
              <a:buFont typeface="Wingdings" pitchFamily="2" charset="2"/>
              <a:buChar char="n"/>
            </a:pPr>
            <a:endParaRPr lang="zh-CN" altLang="en-US" b="1" dirty="0" smtClean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zh-CN" dirty="0" smtClean="0"/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7.4.1  </a:t>
            </a:r>
            <a:r>
              <a:rPr lang="zh-CN" altLang="en-US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令牌环网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81000"/>
            <a:ext cx="6934200" cy="602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</a:rPr>
              <a:t>当数据帧回到它的发送站点时，发送站点发现该帧的源地址和自己的地址相同，于是就检查该数据帧的最后一个域</a:t>
            </a:r>
            <a:r>
              <a:rPr lang="en-US" altLang="zh-CN" b="1" dirty="0" smtClean="0">
                <a:solidFill>
                  <a:srgbClr val="000000"/>
                </a:solidFill>
              </a:rPr>
              <a:t>(</a:t>
            </a:r>
            <a:r>
              <a:rPr lang="zh-CN" altLang="en-US" b="1" dirty="0" smtClean="0">
                <a:solidFill>
                  <a:srgbClr val="000000"/>
                </a:solidFill>
              </a:rPr>
              <a:t>帧状态域</a:t>
            </a:r>
            <a:r>
              <a:rPr lang="en-US" altLang="zh-CN" b="1" dirty="0" smtClean="0">
                <a:solidFill>
                  <a:srgbClr val="000000"/>
                </a:solidFill>
              </a:rPr>
              <a:t>FS)</a:t>
            </a:r>
            <a:r>
              <a:rPr lang="zh-CN" altLang="en-US" b="1" dirty="0" smtClean="0">
                <a:solidFill>
                  <a:srgbClr val="000000"/>
                </a:solidFill>
              </a:rPr>
              <a:t>，如果该帧的最后一个域中的相关信息被设置，发送站点就明白这个帧已经被接收了。</a:t>
            </a:r>
            <a:r>
              <a:rPr lang="zh-CN" altLang="en-US" b="1" dirty="0" smtClean="0">
                <a:solidFill>
                  <a:srgbClr val="C00000"/>
                </a:solidFill>
              </a:rPr>
              <a:t>发送站点于是就丢弃该帧</a:t>
            </a:r>
            <a:r>
              <a:rPr lang="zh-CN" altLang="en-US" b="1" dirty="0" smtClean="0">
                <a:solidFill>
                  <a:srgbClr val="000000"/>
                </a:solidFill>
              </a:rPr>
              <a:t>，同时</a:t>
            </a:r>
            <a:r>
              <a:rPr lang="zh-CN" altLang="en-US" b="1" dirty="0" smtClean="0">
                <a:solidFill>
                  <a:srgbClr val="C00000"/>
                </a:solidFill>
              </a:rPr>
              <a:t>将令牌释放回环里</a:t>
            </a:r>
            <a:r>
              <a:rPr lang="zh-CN" altLang="en-US" b="1" dirty="0" smtClean="0">
                <a:solidFill>
                  <a:srgbClr val="000000"/>
                </a:solidFill>
              </a:rPr>
              <a:t>。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7.4.1  </a:t>
            </a:r>
            <a:r>
              <a:rPr lang="zh-CN" altLang="en-US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令牌环网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②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令牌环的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MAC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帧格式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</a:p>
          <a:p>
            <a:pPr eaLnBrk="1" hangingPunct="1">
              <a:buNone/>
            </a:pPr>
            <a:r>
              <a:rPr lang="zh-CN" altLang="en-US" b="1" dirty="0" smtClean="0">
                <a:solidFill>
                  <a:srgbClr val="000000"/>
                </a:solidFill>
              </a:rPr>
              <a:t>     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    </a:t>
            </a:r>
            <a:r>
              <a:rPr lang="zh-CN" altLang="en-US" b="1" dirty="0" smtClean="0">
                <a:solidFill>
                  <a:srgbClr val="000000"/>
                </a:solidFill>
              </a:rPr>
              <a:t>令牌环有三种类型的帧：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>
              <a:buNone/>
            </a:pPr>
            <a:endParaRPr lang="zh-CN" altLang="en-US" b="1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</a:rPr>
              <a:t>    数据帧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</a:rPr>
              <a:t>    </a:t>
            </a:r>
            <a:r>
              <a:rPr lang="zh-CN" altLang="en-US" b="1" dirty="0" smtClean="0">
                <a:solidFill>
                  <a:srgbClr val="000000"/>
                </a:solidFill>
              </a:rPr>
              <a:t>令牌帧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</a:rPr>
              <a:t>    异常终止帧</a:t>
            </a:r>
          </a:p>
          <a:p>
            <a:pPr eaLnBrk="1" hangingPunct="1"/>
            <a:endParaRPr lang="en-US" altLang="zh-CN" b="1" dirty="0" smtClean="0">
              <a:solidFill>
                <a:srgbClr val="000000"/>
              </a:solidFill>
            </a:endParaRP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7.4.1  </a:t>
            </a:r>
            <a:r>
              <a:rPr lang="zh-CN" altLang="en-US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令牌环网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908050"/>
            <a:ext cx="864235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764704"/>
            <a:ext cx="8642350" cy="5544021"/>
          </a:xfrm>
        </p:spPr>
        <p:txBody>
          <a:bodyPr/>
          <a:lstStyle/>
          <a:p>
            <a:pPr marL="514350" indent="-514350" eaLnBrk="1" hangingPunct="1">
              <a:buClr>
                <a:srgbClr val="C00000"/>
              </a:buClr>
              <a:buFont typeface="+mj-ea"/>
              <a:buAutoNum type="circleNumDbPlain"/>
            </a:pPr>
            <a:r>
              <a:rPr lang="zh-CN" altLang="en-US" b="1" dirty="0" smtClean="0">
                <a:solidFill>
                  <a:srgbClr val="C00000"/>
                </a:solidFill>
              </a:rPr>
              <a:t>数据帧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514350" indent="-514350" eaLnBrk="1" hangingPunct="1">
              <a:buClr>
                <a:srgbClr val="C00000"/>
              </a:buClr>
              <a:buFont typeface="+mj-ea"/>
              <a:buAutoNum type="circleNumDbPlain"/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 marL="514350" indent="-514350" eaLnBrk="1" hangingPunct="1">
              <a:buClr>
                <a:srgbClr val="C00000"/>
              </a:buClr>
              <a:buFont typeface="+mj-ea"/>
              <a:buAutoNum type="circleNumDbPlain"/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 marL="514350" indent="-514350" eaLnBrk="1" hangingPunct="1">
              <a:buClr>
                <a:srgbClr val="C00000"/>
              </a:buClr>
              <a:buFont typeface="+mj-ea"/>
              <a:buAutoNum type="circleNumDbPlain"/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 marL="514350" indent="-514350" eaLnBrk="1" hangingPunct="1">
              <a:buClr>
                <a:srgbClr val="C00000"/>
              </a:buClr>
              <a:buFont typeface="+mj-ea"/>
              <a:buAutoNum type="circleNumDbPlain"/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 marL="514350" indent="-514350">
              <a:buClr>
                <a:srgbClr val="C00000"/>
              </a:buClr>
              <a:buNone/>
            </a:pPr>
            <a:r>
              <a:rPr lang="zh-CN" altLang="en-US" b="1" dirty="0" smtClean="0">
                <a:solidFill>
                  <a:srgbClr val="000000"/>
                </a:solidFill>
              </a:rPr>
              <a:t>    数据帧有</a:t>
            </a:r>
            <a:r>
              <a:rPr lang="zh-CN" altLang="en-US" b="1" dirty="0" smtClean="0">
                <a:solidFill>
                  <a:srgbClr val="C00000"/>
                </a:solidFill>
              </a:rPr>
              <a:t>九个域</a:t>
            </a:r>
            <a:r>
              <a:rPr lang="zh-CN" altLang="en-US" b="1" dirty="0" smtClean="0">
                <a:solidFill>
                  <a:srgbClr val="000000"/>
                </a:solidFill>
              </a:rPr>
              <a:t>分别是：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    </a:t>
            </a:r>
            <a:r>
              <a:rPr lang="zh-CN" altLang="en-US" b="1" dirty="0" smtClean="0">
                <a:solidFill>
                  <a:srgbClr val="000000"/>
                </a:solidFill>
              </a:rPr>
              <a:t>起始分界符</a:t>
            </a:r>
            <a:r>
              <a:rPr lang="en-US" altLang="zh-CN" b="1" dirty="0" smtClean="0">
                <a:solidFill>
                  <a:srgbClr val="000000"/>
                </a:solidFill>
              </a:rPr>
              <a:t>SD</a:t>
            </a:r>
            <a:r>
              <a:rPr lang="zh-CN" altLang="en-US" b="1" dirty="0" smtClean="0">
                <a:solidFill>
                  <a:srgbClr val="000000"/>
                </a:solidFill>
              </a:rPr>
              <a:t>、访问控制</a:t>
            </a:r>
            <a:r>
              <a:rPr lang="en-US" altLang="zh-CN" b="1" dirty="0" smtClean="0">
                <a:solidFill>
                  <a:srgbClr val="000000"/>
                </a:solidFill>
              </a:rPr>
              <a:t>AC</a:t>
            </a:r>
            <a:r>
              <a:rPr lang="zh-CN" altLang="en-US" b="1" dirty="0" smtClean="0">
                <a:solidFill>
                  <a:srgbClr val="000000"/>
                </a:solidFill>
              </a:rPr>
              <a:t>、帧控制</a:t>
            </a:r>
            <a:r>
              <a:rPr lang="en-US" altLang="zh-CN" b="1" dirty="0" smtClean="0">
                <a:solidFill>
                  <a:srgbClr val="000000"/>
                </a:solidFill>
              </a:rPr>
              <a:t>FC</a:t>
            </a:r>
            <a:r>
              <a:rPr lang="zh-CN" altLang="en-US" b="1" dirty="0" smtClean="0">
                <a:solidFill>
                  <a:srgbClr val="000000"/>
                </a:solidFill>
              </a:rPr>
              <a:t>、目的地址</a:t>
            </a:r>
            <a:r>
              <a:rPr lang="en-US" altLang="zh-CN" b="1" dirty="0" smtClean="0">
                <a:solidFill>
                  <a:srgbClr val="000000"/>
                </a:solidFill>
              </a:rPr>
              <a:t>DA</a:t>
            </a:r>
            <a:r>
              <a:rPr lang="zh-CN" altLang="en-US" b="1" dirty="0" smtClean="0">
                <a:solidFill>
                  <a:srgbClr val="000000"/>
                </a:solidFill>
              </a:rPr>
              <a:t>、源地址</a:t>
            </a:r>
            <a:r>
              <a:rPr lang="en-US" altLang="zh-CN" b="1" dirty="0" smtClean="0">
                <a:solidFill>
                  <a:srgbClr val="000000"/>
                </a:solidFill>
              </a:rPr>
              <a:t>SA</a:t>
            </a:r>
            <a:r>
              <a:rPr lang="zh-CN" altLang="en-US" b="1" dirty="0" smtClean="0">
                <a:solidFill>
                  <a:srgbClr val="000000"/>
                </a:solidFill>
              </a:rPr>
              <a:t>、</a:t>
            </a:r>
            <a:r>
              <a:rPr lang="en-US" altLang="zh-CN" b="1" dirty="0" smtClean="0">
                <a:solidFill>
                  <a:srgbClr val="000000"/>
                </a:solidFill>
              </a:rPr>
              <a:t>LLC-PDU</a:t>
            </a:r>
            <a:r>
              <a:rPr lang="zh-CN" altLang="en-US" b="1" dirty="0" smtClean="0">
                <a:solidFill>
                  <a:srgbClr val="000000"/>
                </a:solidFill>
              </a:rPr>
              <a:t>、</a:t>
            </a:r>
            <a:r>
              <a:rPr lang="en-US" altLang="zh-CN" b="1" dirty="0" smtClean="0">
                <a:solidFill>
                  <a:srgbClr val="000000"/>
                </a:solidFill>
              </a:rPr>
              <a:t>CRC</a:t>
            </a:r>
            <a:r>
              <a:rPr lang="zh-CN" altLang="en-US" b="1" dirty="0" smtClean="0">
                <a:solidFill>
                  <a:srgbClr val="000000"/>
                </a:solidFill>
              </a:rPr>
              <a:t>、结束分界符</a:t>
            </a:r>
            <a:r>
              <a:rPr lang="en-US" altLang="zh-CN" b="1" dirty="0" smtClean="0">
                <a:solidFill>
                  <a:srgbClr val="000000"/>
                </a:solidFill>
              </a:rPr>
              <a:t>ED</a:t>
            </a:r>
            <a:r>
              <a:rPr lang="zh-CN" altLang="en-US" b="1" dirty="0" smtClean="0">
                <a:solidFill>
                  <a:srgbClr val="000000"/>
                </a:solidFill>
              </a:rPr>
              <a:t>和帧状态</a:t>
            </a:r>
            <a:r>
              <a:rPr lang="en-US" altLang="zh-CN" b="1" dirty="0" smtClean="0">
                <a:solidFill>
                  <a:srgbClr val="000000"/>
                </a:solidFill>
              </a:rPr>
              <a:t>FS</a:t>
            </a:r>
            <a:r>
              <a:rPr lang="zh-CN" altLang="en-US" b="1" dirty="0" smtClean="0">
                <a:solidFill>
                  <a:srgbClr val="000000"/>
                </a:solidFill>
              </a:rPr>
              <a:t>。</a:t>
            </a:r>
          </a:p>
          <a:p>
            <a:pPr marL="514350" indent="-514350" eaLnBrk="1" hangingPunct="1">
              <a:buClr>
                <a:srgbClr val="C00000"/>
              </a:buClr>
              <a:buFont typeface="+mj-ea"/>
              <a:buAutoNum type="circleNumDbPlain"/>
            </a:pPr>
            <a:endParaRPr lang="zh-CN" altLang="en-US" b="1" dirty="0" smtClean="0">
              <a:solidFill>
                <a:srgbClr val="000000"/>
              </a:solidFill>
            </a:endParaRP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56792"/>
            <a:ext cx="8086507" cy="1880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9728" y="870992"/>
            <a:ext cx="8424863" cy="3926160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</a:rPr>
              <a:t>起始分界符</a:t>
            </a:r>
            <a:r>
              <a:rPr lang="en-US" altLang="zh-CN" b="1" dirty="0" smtClean="0">
                <a:solidFill>
                  <a:srgbClr val="C00000"/>
                </a:solidFill>
              </a:rPr>
              <a:t>SD</a:t>
            </a:r>
            <a:r>
              <a:rPr lang="zh-CN" altLang="en-US" b="1" dirty="0" smtClean="0">
                <a:solidFill>
                  <a:srgbClr val="000000"/>
                </a:solidFill>
              </a:rPr>
              <a:t>：</a:t>
            </a:r>
            <a:r>
              <a:rPr lang="en-US" altLang="zh-CN" b="1" dirty="0" smtClean="0">
                <a:solidFill>
                  <a:srgbClr val="000000"/>
                </a:solidFill>
              </a:rPr>
              <a:t>SD</a:t>
            </a:r>
            <a:r>
              <a:rPr lang="zh-CN" altLang="en-US" b="1" dirty="0" smtClean="0">
                <a:solidFill>
                  <a:srgbClr val="000000"/>
                </a:solidFill>
              </a:rPr>
              <a:t>是一个字节长，用来警告接收站点一个帧即将到来，</a:t>
            </a:r>
            <a:r>
              <a:rPr lang="en-US" altLang="zh-CN" b="1" dirty="0" smtClean="0">
                <a:solidFill>
                  <a:srgbClr val="000000"/>
                </a:solidFill>
              </a:rPr>
              <a:t>SD</a:t>
            </a:r>
            <a:r>
              <a:rPr lang="zh-CN" altLang="en-US" b="1" dirty="0" smtClean="0">
                <a:solidFill>
                  <a:srgbClr val="000000"/>
                </a:solidFill>
              </a:rPr>
              <a:t>的格式为</a:t>
            </a:r>
            <a:r>
              <a:rPr lang="en-US" altLang="zh-CN" b="1" dirty="0" smtClean="0">
                <a:solidFill>
                  <a:srgbClr val="000000"/>
                </a:solidFill>
              </a:rPr>
              <a:t>JK0JK000.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CN" sz="2800" b="1" dirty="0" smtClean="0">
                <a:solidFill>
                  <a:srgbClr val="000000"/>
                </a:solidFill>
              </a:rPr>
              <a:t>JK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为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违法码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.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CN" b="1" dirty="0" smtClean="0">
                <a:solidFill>
                  <a:srgbClr val="000000"/>
                </a:solidFill>
              </a:rPr>
              <a:t>J:</a:t>
            </a:r>
            <a:r>
              <a:rPr lang="zh-CN" altLang="en-US" b="1" dirty="0" smtClean="0">
                <a:solidFill>
                  <a:srgbClr val="000000"/>
                </a:solidFill>
              </a:rPr>
              <a:t>开始和比特中间没跳变</a:t>
            </a:r>
            <a:r>
              <a:rPr lang="en-US" altLang="zh-CN" b="1" dirty="0" smtClean="0">
                <a:solidFill>
                  <a:srgbClr val="000000"/>
                </a:solidFill>
              </a:rPr>
              <a:t>.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CN" b="1" dirty="0" smtClean="0">
                <a:solidFill>
                  <a:srgbClr val="000000"/>
                </a:solidFill>
              </a:rPr>
              <a:t>K:</a:t>
            </a:r>
            <a:r>
              <a:rPr lang="zh-CN" altLang="en-US" b="1" dirty="0" smtClean="0">
                <a:solidFill>
                  <a:srgbClr val="000000"/>
                </a:solidFill>
              </a:rPr>
              <a:t>比特中间没跳变</a:t>
            </a:r>
            <a:r>
              <a:rPr lang="en-US" altLang="zh-CN" b="1" dirty="0" smtClean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797152"/>
            <a:ext cx="8086507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765175"/>
            <a:ext cx="8569325" cy="3815953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访问控制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AC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： 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Clr>
                <a:srgbClr val="C00000"/>
              </a:buClr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  AC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域为一个字节长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其比特模式为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PPPTMRRR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。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PPP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是三位优先级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;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T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是用来指明该帧是令牌帧还是数据帧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;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M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是监控位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用来防止永久循环的帧在网中存在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;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RRR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是预留位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由希望对下一个令牌作预留的站点来填写。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797152"/>
            <a:ext cx="8086507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765175"/>
            <a:ext cx="8569325" cy="5400675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</a:rPr>
              <a:t>帧控制</a:t>
            </a:r>
            <a:r>
              <a:rPr lang="en-US" altLang="zh-CN" b="1" dirty="0" smtClean="0">
                <a:solidFill>
                  <a:srgbClr val="C00000"/>
                </a:solidFill>
              </a:rPr>
              <a:t>FC </a:t>
            </a:r>
            <a:r>
              <a:rPr lang="zh-CN" altLang="en-US" b="1" dirty="0" smtClean="0">
                <a:solidFill>
                  <a:srgbClr val="000000"/>
                </a:solidFill>
              </a:rPr>
              <a:t>：</a:t>
            </a:r>
            <a:r>
              <a:rPr lang="en-US" altLang="zh-CN" b="1" dirty="0" smtClean="0">
                <a:solidFill>
                  <a:srgbClr val="000000"/>
                </a:solidFill>
              </a:rPr>
              <a:t>FC</a:t>
            </a:r>
            <a:r>
              <a:rPr lang="zh-CN" altLang="en-US" b="1" dirty="0" smtClean="0">
                <a:solidFill>
                  <a:srgbClr val="000000"/>
                </a:solidFill>
              </a:rPr>
              <a:t>域为一个字节长，其中第一位是类型位</a:t>
            </a:r>
            <a:r>
              <a:rPr lang="en-US" altLang="zh-CN" b="1" dirty="0" smtClean="0">
                <a:solidFill>
                  <a:srgbClr val="000000"/>
                </a:solidFill>
              </a:rPr>
              <a:t>,</a:t>
            </a:r>
            <a:r>
              <a:rPr lang="zh-CN" altLang="en-US" b="1" dirty="0" smtClean="0">
                <a:solidFill>
                  <a:srgbClr val="000000"/>
                </a:solidFill>
              </a:rPr>
              <a:t>用来指明</a:t>
            </a:r>
            <a:r>
              <a:rPr lang="en-US" altLang="zh-CN" b="1" dirty="0" smtClean="0">
                <a:solidFill>
                  <a:srgbClr val="000000"/>
                </a:solidFill>
              </a:rPr>
              <a:t>LLC-PDU</a:t>
            </a:r>
            <a:r>
              <a:rPr lang="zh-CN" altLang="en-US" b="1" dirty="0" smtClean="0">
                <a:solidFill>
                  <a:srgbClr val="000000"/>
                </a:solidFill>
              </a:rPr>
              <a:t>域中的信息是数据信息还是控制信息。其他七位是特殊信息</a:t>
            </a:r>
            <a:r>
              <a:rPr lang="en-US" altLang="zh-CN" b="1" dirty="0" smtClean="0">
                <a:solidFill>
                  <a:srgbClr val="000000"/>
                </a:solidFill>
              </a:rPr>
              <a:t>,</a:t>
            </a:r>
            <a:r>
              <a:rPr lang="zh-CN" altLang="en-US" b="1" dirty="0" smtClean="0">
                <a:solidFill>
                  <a:srgbClr val="000000"/>
                </a:solidFill>
              </a:rPr>
              <a:t>包含了在令牌环逻辑中所使用的信息。</a:t>
            </a:r>
            <a:endParaRPr lang="zh-CN" altLang="en-US" b="1" dirty="0" smtClean="0">
              <a:solidFill>
                <a:srgbClr val="000000"/>
              </a:solidFill>
              <a:latin typeface="宋体" pitchFamily="2" charset="-122"/>
            </a:endParaRP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437112"/>
            <a:ext cx="8086507" cy="1880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051"/>
          <p:cNvSpPr txBox="1">
            <a:spLocks noChangeArrowheads="1"/>
          </p:cNvSpPr>
          <p:nvPr/>
        </p:nvSpPr>
        <p:spPr bwMode="auto">
          <a:xfrm>
            <a:off x="1043608" y="476672"/>
            <a:ext cx="7543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zh-CN" sz="36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7.1.2 IEEE</a:t>
            </a:r>
            <a:r>
              <a:rPr lang="zh-CN" altLang="en-US" sz="36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局域网参考模型 </a:t>
            </a:r>
          </a:p>
        </p:txBody>
      </p:sp>
      <p:sp>
        <p:nvSpPr>
          <p:cNvPr id="8195" name="Text Box 2052"/>
          <p:cNvSpPr txBox="1">
            <a:spLocks noChangeArrowheads="1"/>
          </p:cNvSpPr>
          <p:nvPr/>
        </p:nvSpPr>
        <p:spPr bwMode="auto">
          <a:xfrm>
            <a:off x="899592" y="1628800"/>
            <a:ext cx="762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3200" b="1" dirty="0">
                <a:solidFill>
                  <a:srgbClr val="C00000"/>
                </a:solidFill>
                <a:latin typeface="宋体" pitchFamily="2" charset="-122"/>
              </a:rPr>
              <a:t>①</a:t>
            </a:r>
            <a:r>
              <a:rPr kumimoji="1" lang="en-US" altLang="zh-CN" sz="3200" b="1" dirty="0">
                <a:solidFill>
                  <a:srgbClr val="C00000"/>
                </a:solidFill>
                <a:latin typeface="宋体" pitchFamily="2" charset="-122"/>
              </a:rPr>
              <a:t>IEEE 802</a:t>
            </a:r>
            <a:r>
              <a:rPr kumimoji="1" lang="zh-CN" altLang="en-US" sz="3200" b="1" dirty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kumimoji="1" lang="en-US" altLang="zh-CN" sz="3200" b="1" dirty="0">
                <a:solidFill>
                  <a:srgbClr val="C00000"/>
                </a:solidFill>
                <a:latin typeface="宋体" pitchFamily="2" charset="-122"/>
              </a:rPr>
              <a:t>OSI</a:t>
            </a:r>
            <a:r>
              <a:rPr kumimoji="1" lang="zh-CN" altLang="en-US" sz="3200" b="1" dirty="0">
                <a:solidFill>
                  <a:srgbClr val="C00000"/>
                </a:solidFill>
                <a:latin typeface="宋体" pitchFamily="2" charset="-122"/>
              </a:rPr>
              <a:t>的关系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8196" name="Picture 20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420888"/>
            <a:ext cx="5124450" cy="394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2054"/>
          <p:cNvSpPr>
            <a:spLocks noChangeArrowheads="1"/>
          </p:cNvSpPr>
          <p:nvPr/>
        </p:nvSpPr>
        <p:spPr bwMode="auto">
          <a:xfrm>
            <a:off x="3924300" y="3573463"/>
            <a:ext cx="1008063" cy="604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LLC</a:t>
            </a:r>
          </a:p>
        </p:txBody>
      </p:sp>
      <p:sp>
        <p:nvSpPr>
          <p:cNvPr id="8198" name="Rectangle 2056"/>
          <p:cNvSpPr>
            <a:spLocks noChangeArrowheads="1"/>
          </p:cNvSpPr>
          <p:nvPr/>
        </p:nvSpPr>
        <p:spPr bwMode="auto">
          <a:xfrm>
            <a:off x="3924300" y="4149725"/>
            <a:ext cx="100806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MAC</a:t>
            </a:r>
          </a:p>
        </p:txBody>
      </p:sp>
      <p:pic>
        <p:nvPicPr>
          <p:cNvPr id="7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8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9" name="TextBox 8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4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980728"/>
            <a:ext cx="8424862" cy="2808090"/>
          </a:xfrm>
        </p:spPr>
        <p:txBody>
          <a:bodyPr>
            <a:normAutofit/>
          </a:bodyPr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</a:rPr>
              <a:t>目的地址</a:t>
            </a:r>
            <a:r>
              <a:rPr lang="en-US" altLang="zh-CN" b="1" dirty="0" smtClean="0">
                <a:solidFill>
                  <a:srgbClr val="000000"/>
                </a:solidFill>
              </a:rPr>
              <a:t>DA</a:t>
            </a:r>
            <a:r>
              <a:rPr lang="zh-CN" altLang="en-US" b="1" dirty="0" smtClean="0">
                <a:solidFill>
                  <a:srgbClr val="000000"/>
                </a:solidFill>
              </a:rPr>
              <a:t>：六个字节的</a:t>
            </a:r>
            <a:r>
              <a:rPr lang="en-US" altLang="zh-CN" b="1" dirty="0" smtClean="0">
                <a:solidFill>
                  <a:srgbClr val="000000"/>
                </a:solidFill>
              </a:rPr>
              <a:t>DA</a:t>
            </a:r>
            <a:r>
              <a:rPr lang="zh-CN" altLang="en-US" b="1" dirty="0" smtClean="0">
                <a:solidFill>
                  <a:srgbClr val="000000"/>
                </a:solidFill>
              </a:rPr>
              <a:t>域包含了帧的下一个目标的物理地址。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</a:rPr>
              <a:t>源地址</a:t>
            </a:r>
            <a:r>
              <a:rPr lang="en-US" altLang="zh-CN" b="1" dirty="0" smtClean="0">
                <a:solidFill>
                  <a:srgbClr val="000000"/>
                </a:solidFill>
              </a:rPr>
              <a:t>SA</a:t>
            </a:r>
            <a:r>
              <a:rPr lang="zh-CN" altLang="en-US" b="1" dirty="0" smtClean="0">
                <a:solidFill>
                  <a:srgbClr val="000000"/>
                </a:solidFill>
              </a:rPr>
              <a:t>：</a:t>
            </a:r>
            <a:r>
              <a:rPr lang="en-US" altLang="zh-CN" b="1" dirty="0" smtClean="0">
                <a:solidFill>
                  <a:srgbClr val="000000"/>
                </a:solidFill>
              </a:rPr>
              <a:t>SA</a:t>
            </a:r>
            <a:r>
              <a:rPr lang="zh-CN" altLang="en-US" b="1" dirty="0" smtClean="0">
                <a:solidFill>
                  <a:srgbClr val="000000"/>
                </a:solidFill>
              </a:rPr>
              <a:t>为六个字节，包含了发送该帧的站点的物理地址。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zh-CN" altLang="en-US" b="1" dirty="0" smtClean="0">
              <a:solidFill>
                <a:srgbClr val="000000"/>
              </a:solidFill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zh-CN" altLang="en-US" b="1" dirty="0" smtClean="0">
              <a:solidFill>
                <a:srgbClr val="000000"/>
              </a:solidFill>
            </a:endParaRP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437112"/>
            <a:ext cx="8086507" cy="1880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196975"/>
            <a:ext cx="8424862" cy="2232026"/>
          </a:xfrm>
        </p:spPr>
        <p:txBody>
          <a:bodyPr>
            <a:normAutofit lnSpcReduction="10000"/>
          </a:bodyPr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</a:rPr>
              <a:t>LLC—PDU</a:t>
            </a:r>
            <a:r>
              <a:rPr lang="zh-CN" altLang="en-US" b="1" dirty="0" smtClean="0">
                <a:solidFill>
                  <a:srgbClr val="000000"/>
                </a:solidFill>
              </a:rPr>
              <a:t>：最大长度为</a:t>
            </a:r>
            <a:r>
              <a:rPr lang="en-US" altLang="zh-CN" b="1" dirty="0" smtClean="0">
                <a:solidFill>
                  <a:srgbClr val="000000"/>
                </a:solidFill>
              </a:rPr>
              <a:t>4500</a:t>
            </a:r>
            <a:r>
              <a:rPr lang="zh-CN" altLang="en-US" b="1" dirty="0" smtClean="0">
                <a:solidFill>
                  <a:srgbClr val="000000"/>
                </a:solidFill>
              </a:rPr>
              <a:t>字节。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</a:rPr>
              <a:t>CRC</a:t>
            </a:r>
            <a:r>
              <a:rPr lang="zh-CN" altLang="en-US" b="1" dirty="0" smtClean="0">
                <a:solidFill>
                  <a:srgbClr val="000000"/>
                </a:solidFill>
              </a:rPr>
              <a:t>：</a:t>
            </a:r>
            <a:r>
              <a:rPr lang="en-US" altLang="zh-CN" b="1" dirty="0" smtClean="0">
                <a:solidFill>
                  <a:srgbClr val="000000"/>
                </a:solidFill>
              </a:rPr>
              <a:t>CRC</a:t>
            </a:r>
            <a:r>
              <a:rPr lang="zh-CN" altLang="en-US" b="1" dirty="0" smtClean="0">
                <a:solidFill>
                  <a:srgbClr val="000000"/>
                </a:solidFill>
              </a:rPr>
              <a:t>域为</a:t>
            </a:r>
            <a:r>
              <a:rPr lang="en-US" altLang="zh-CN" b="1" dirty="0" smtClean="0">
                <a:solidFill>
                  <a:srgbClr val="000000"/>
                </a:solidFill>
              </a:rPr>
              <a:t>4</a:t>
            </a:r>
            <a:r>
              <a:rPr lang="zh-CN" altLang="en-US" b="1" dirty="0" smtClean="0">
                <a:solidFill>
                  <a:srgbClr val="000000"/>
                </a:solidFill>
              </a:rPr>
              <a:t>字节，包含</a:t>
            </a:r>
            <a:r>
              <a:rPr lang="en-US" altLang="zh-CN" b="1" dirty="0" smtClean="0">
                <a:solidFill>
                  <a:srgbClr val="000000"/>
                </a:solidFill>
              </a:rPr>
              <a:t>CRC-32</a:t>
            </a:r>
            <a:r>
              <a:rPr lang="zh-CN" altLang="en-US" b="1" dirty="0" smtClean="0">
                <a:solidFill>
                  <a:srgbClr val="000000"/>
                </a:solidFill>
              </a:rPr>
              <a:t>差错检测序列。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437112"/>
            <a:ext cx="8086507" cy="1880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692696"/>
            <a:ext cx="8229600" cy="3888432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</a:rPr>
              <a:t>结束分界符</a:t>
            </a:r>
            <a:r>
              <a:rPr lang="en-US" altLang="zh-CN" b="1" dirty="0" smtClean="0">
                <a:solidFill>
                  <a:srgbClr val="C00000"/>
                </a:solidFill>
              </a:rPr>
              <a:t>ED</a:t>
            </a:r>
            <a:r>
              <a:rPr lang="zh-CN" altLang="en-US" b="1" dirty="0" smtClean="0">
                <a:solidFill>
                  <a:srgbClr val="000000"/>
                </a:solidFill>
              </a:rPr>
              <a:t>：</a:t>
            </a:r>
            <a:r>
              <a:rPr lang="en-US" altLang="zh-CN" b="1" dirty="0" smtClean="0">
                <a:solidFill>
                  <a:srgbClr val="000000"/>
                </a:solidFill>
              </a:rPr>
              <a:t>ED</a:t>
            </a:r>
            <a:r>
              <a:rPr lang="zh-CN" altLang="en-US" b="1" dirty="0" smtClean="0">
                <a:solidFill>
                  <a:srgbClr val="000000"/>
                </a:solidFill>
              </a:rPr>
              <a:t>域是第二个标记域，一个字节长，指明了发送者数据或控制信息的结束。其比特模式为</a:t>
            </a:r>
            <a:r>
              <a:rPr lang="en-US" altLang="zh-CN" b="1" dirty="0" smtClean="0">
                <a:solidFill>
                  <a:srgbClr val="000000"/>
                </a:solidFill>
              </a:rPr>
              <a:t>JK1JK1IE</a:t>
            </a:r>
            <a:r>
              <a:rPr lang="zh-CN" altLang="en-US" b="1" dirty="0" smtClean="0">
                <a:solidFill>
                  <a:srgbClr val="000000"/>
                </a:solidFill>
              </a:rPr>
              <a:t>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u"/>
            </a:pPr>
            <a:endParaRPr lang="en-US" altLang="zh-CN" sz="1000" b="1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CN" b="1" dirty="0" smtClean="0">
                <a:solidFill>
                  <a:srgbClr val="000000"/>
                </a:solidFill>
              </a:rPr>
              <a:t>E</a:t>
            </a:r>
            <a:r>
              <a:rPr lang="zh-CN" altLang="en-US" b="1" dirty="0" smtClean="0">
                <a:solidFill>
                  <a:srgbClr val="000000"/>
                </a:solidFill>
              </a:rPr>
              <a:t>为错误检测位，任何中间站点检测到任何错误，就将该位置位。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u"/>
            </a:pPr>
            <a:endParaRPr lang="en-US" altLang="zh-CN" sz="1000" b="1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CN" b="1" dirty="0" smtClean="0">
                <a:solidFill>
                  <a:srgbClr val="000000"/>
                </a:solidFill>
              </a:rPr>
              <a:t>I</a:t>
            </a:r>
            <a:r>
              <a:rPr lang="zh-CN" altLang="en-US" b="1" dirty="0" smtClean="0">
                <a:solidFill>
                  <a:srgbClr val="000000"/>
                </a:solidFill>
              </a:rPr>
              <a:t>用于多帧传送中使用，该位置位表示还有后续的帧要传送，此帧不是最后一帧。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653136"/>
            <a:ext cx="8086507" cy="1880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908720"/>
            <a:ext cx="8229600" cy="2808312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</a:rPr>
              <a:t>帧状态</a:t>
            </a:r>
            <a:r>
              <a:rPr lang="en-US" altLang="zh-CN" b="1" dirty="0" smtClean="0">
                <a:solidFill>
                  <a:srgbClr val="C00000"/>
                </a:solidFill>
              </a:rPr>
              <a:t>FS</a:t>
            </a:r>
            <a:r>
              <a:rPr lang="zh-CN" altLang="en-US" b="1" dirty="0" smtClean="0">
                <a:solidFill>
                  <a:srgbClr val="000000"/>
                </a:solidFill>
              </a:rPr>
              <a:t>：帧的最后一个字节是</a:t>
            </a:r>
            <a:r>
              <a:rPr lang="en-US" altLang="zh-CN" b="1" dirty="0" smtClean="0">
                <a:solidFill>
                  <a:srgbClr val="000000"/>
                </a:solidFill>
              </a:rPr>
              <a:t>FS</a:t>
            </a:r>
            <a:r>
              <a:rPr lang="zh-CN" altLang="en-US" b="1" dirty="0" smtClean="0">
                <a:solidFill>
                  <a:srgbClr val="000000"/>
                </a:solidFill>
              </a:rPr>
              <a:t>域。其比特模式为</a:t>
            </a:r>
            <a:r>
              <a:rPr lang="en-US" altLang="zh-CN" b="1" dirty="0" err="1" smtClean="0">
                <a:solidFill>
                  <a:srgbClr val="000000"/>
                </a:solidFill>
              </a:rPr>
              <a:t>ACrrACrr</a:t>
            </a:r>
            <a:r>
              <a:rPr lang="zh-CN" altLang="en-US" b="1" dirty="0" smtClean="0">
                <a:solidFill>
                  <a:srgbClr val="000000"/>
                </a:solidFill>
              </a:rPr>
              <a:t>，其中</a:t>
            </a:r>
            <a:r>
              <a:rPr lang="en-US" altLang="zh-CN" b="1" dirty="0" smtClean="0">
                <a:solidFill>
                  <a:srgbClr val="000000"/>
                </a:solidFill>
              </a:rPr>
              <a:t>r</a:t>
            </a:r>
            <a:r>
              <a:rPr lang="zh-CN" altLang="en-US" b="1" dirty="0" smtClean="0">
                <a:solidFill>
                  <a:srgbClr val="000000"/>
                </a:solidFill>
              </a:rPr>
              <a:t>没有定义。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>
              <a:buClr>
                <a:srgbClr val="C00000"/>
              </a:buClr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     </a:t>
            </a:r>
          </a:p>
          <a:p>
            <a:pPr eaLnBrk="1" hangingPunct="1">
              <a:buClr>
                <a:srgbClr val="C00000"/>
              </a:buClr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    A</a:t>
            </a:r>
            <a:r>
              <a:rPr lang="zh-CN" altLang="en-US" b="1" dirty="0" smtClean="0">
                <a:solidFill>
                  <a:srgbClr val="000000"/>
                </a:solidFill>
              </a:rPr>
              <a:t>和</a:t>
            </a:r>
            <a:r>
              <a:rPr lang="en-US" altLang="zh-CN" b="1" dirty="0" smtClean="0">
                <a:solidFill>
                  <a:srgbClr val="000000"/>
                </a:solidFill>
              </a:rPr>
              <a:t>C</a:t>
            </a:r>
            <a:r>
              <a:rPr lang="zh-CN" altLang="en-US" b="1" dirty="0" smtClean="0">
                <a:solidFill>
                  <a:srgbClr val="000000"/>
                </a:solidFill>
              </a:rPr>
              <a:t>由接收者来设置，</a:t>
            </a:r>
            <a:r>
              <a:rPr lang="en-US" altLang="zh-CN" b="1" dirty="0" smtClean="0">
                <a:solidFill>
                  <a:srgbClr val="000000"/>
                </a:solidFill>
              </a:rPr>
              <a:t>A</a:t>
            </a:r>
            <a:r>
              <a:rPr lang="zh-CN" altLang="en-US" b="1" dirty="0" smtClean="0">
                <a:solidFill>
                  <a:srgbClr val="000000"/>
                </a:solidFill>
              </a:rPr>
              <a:t>被置位表示地址被识别，</a:t>
            </a:r>
            <a:r>
              <a:rPr lang="en-US" altLang="zh-CN" b="1" dirty="0" smtClean="0">
                <a:solidFill>
                  <a:srgbClr val="000000"/>
                </a:solidFill>
              </a:rPr>
              <a:t>C</a:t>
            </a:r>
            <a:r>
              <a:rPr lang="zh-CN" altLang="en-US" b="1" dirty="0" smtClean="0">
                <a:solidFill>
                  <a:srgbClr val="000000"/>
                </a:solidFill>
              </a:rPr>
              <a:t>被置位表示帧被接收者拷贝。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437112"/>
            <a:ext cx="8086507" cy="1880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125538"/>
            <a:ext cx="8353425" cy="4700587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仿宋_GB2312"/>
                <a:ea typeface="仿宋_GB2312"/>
              </a:rPr>
              <a:t>②</a:t>
            </a:r>
            <a:r>
              <a:rPr lang="zh-CN" altLang="en-US" b="1" dirty="0" smtClean="0">
                <a:solidFill>
                  <a:srgbClr val="C00000"/>
                </a:solidFill>
              </a:rPr>
              <a:t>令牌帧</a:t>
            </a:r>
          </a:p>
          <a:p>
            <a:pPr eaLnBrk="1" hangingPunct="1">
              <a:buNone/>
            </a:pPr>
            <a:r>
              <a:rPr lang="zh-CN" altLang="en-US" b="1" dirty="0" smtClean="0">
                <a:solidFill>
                  <a:srgbClr val="000000"/>
                </a:solidFill>
              </a:rPr>
              <a:t>   令牌帧只包含了三个域：</a:t>
            </a:r>
            <a:r>
              <a:rPr lang="en-US" altLang="zh-CN" b="1" dirty="0" smtClean="0">
                <a:solidFill>
                  <a:srgbClr val="000000"/>
                </a:solidFill>
              </a:rPr>
              <a:t>SD</a:t>
            </a:r>
            <a:r>
              <a:rPr lang="zh-CN" altLang="en-US" b="1" dirty="0" smtClean="0">
                <a:solidFill>
                  <a:srgbClr val="000000"/>
                </a:solidFill>
              </a:rPr>
              <a:t>、</a:t>
            </a:r>
            <a:r>
              <a:rPr lang="en-US" altLang="zh-CN" b="1" dirty="0" smtClean="0">
                <a:solidFill>
                  <a:srgbClr val="000000"/>
                </a:solidFill>
              </a:rPr>
              <a:t>AC</a:t>
            </a:r>
            <a:r>
              <a:rPr lang="zh-CN" altLang="en-US" b="1" dirty="0" smtClean="0">
                <a:solidFill>
                  <a:srgbClr val="000000"/>
                </a:solidFill>
              </a:rPr>
              <a:t>、</a:t>
            </a:r>
            <a:r>
              <a:rPr lang="en-US" altLang="zh-CN" b="1" dirty="0" smtClean="0">
                <a:solidFill>
                  <a:srgbClr val="000000"/>
                </a:solidFill>
              </a:rPr>
              <a:t>ED</a:t>
            </a:r>
            <a:r>
              <a:rPr lang="zh-CN" altLang="en-US" b="1" dirty="0" smtClean="0">
                <a:solidFill>
                  <a:srgbClr val="000000"/>
                </a:solidFill>
              </a:rPr>
              <a:t>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</a:rPr>
              <a:t>SD</a:t>
            </a:r>
            <a:r>
              <a:rPr lang="zh-CN" altLang="en-US" b="1" dirty="0" smtClean="0">
                <a:solidFill>
                  <a:srgbClr val="000000"/>
                </a:solidFill>
              </a:rPr>
              <a:t>指明帧即将到来</a:t>
            </a:r>
            <a:r>
              <a:rPr lang="en-US" altLang="zh-CN" b="1" dirty="0" smtClean="0">
                <a:solidFill>
                  <a:srgbClr val="000000"/>
                </a:solidFill>
              </a:rPr>
              <a:t>;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</a:rPr>
              <a:t>AC</a:t>
            </a:r>
            <a:r>
              <a:rPr lang="zh-CN" altLang="en-US" b="1" dirty="0" smtClean="0">
                <a:solidFill>
                  <a:srgbClr val="000000"/>
                </a:solidFill>
              </a:rPr>
              <a:t>除指明此帧是令牌之外，还包括一个优先级域和预留域。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</a:rPr>
              <a:t>ED</a:t>
            </a:r>
            <a:r>
              <a:rPr lang="zh-CN" altLang="en-US" b="1" dirty="0" smtClean="0">
                <a:solidFill>
                  <a:srgbClr val="000000"/>
                </a:solidFill>
              </a:rPr>
              <a:t>域指明了帧的结束。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125538"/>
            <a:ext cx="8353425" cy="4700587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C00000"/>
              </a:buClr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仿宋_GB2312"/>
                <a:ea typeface="仿宋_GB2312"/>
              </a:rPr>
              <a:t>③</a:t>
            </a:r>
            <a:r>
              <a:rPr lang="zh-CN" altLang="en-US" b="1" dirty="0" smtClean="0">
                <a:solidFill>
                  <a:srgbClr val="C00000"/>
                </a:solidFill>
              </a:rPr>
              <a:t>异常终止帧</a:t>
            </a:r>
          </a:p>
          <a:p>
            <a:pPr>
              <a:buNone/>
            </a:pPr>
            <a:r>
              <a:rPr lang="zh-CN" altLang="en-US" b="1" dirty="0" smtClean="0">
                <a:solidFill>
                  <a:srgbClr val="000000"/>
                </a:solidFill>
              </a:rPr>
              <a:t>    异常终止帧只包含了起始和结束分界符</a:t>
            </a:r>
            <a:r>
              <a:rPr lang="en-US" altLang="zh-CN" b="1" dirty="0" smtClean="0">
                <a:solidFill>
                  <a:srgbClr val="000000"/>
                </a:solidFill>
              </a:rPr>
              <a:t>: SD </a:t>
            </a:r>
            <a:r>
              <a:rPr lang="zh-CN" altLang="en-US" b="1" dirty="0" smtClean="0">
                <a:solidFill>
                  <a:srgbClr val="000000"/>
                </a:solidFill>
              </a:rPr>
              <a:t>和</a:t>
            </a:r>
            <a:r>
              <a:rPr lang="en-US" altLang="zh-CN" b="1" dirty="0" smtClean="0">
                <a:solidFill>
                  <a:srgbClr val="000000"/>
                </a:solidFill>
              </a:rPr>
              <a:t>ED </a:t>
            </a:r>
            <a:r>
              <a:rPr lang="zh-CN" altLang="en-US" b="1" dirty="0" smtClean="0">
                <a:solidFill>
                  <a:srgbClr val="000000"/>
                </a:solidFill>
              </a:rPr>
              <a:t>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</a:rPr>
              <a:t>发送者产生，用于停止自己的传输</a:t>
            </a:r>
            <a:r>
              <a:rPr lang="en-US" altLang="zh-CN" b="1" dirty="0" smtClean="0">
                <a:solidFill>
                  <a:srgbClr val="000000"/>
                </a:solidFill>
              </a:rPr>
              <a:t>;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</a:rPr>
              <a:t>由监控站点产生，用来清除线路上旧的传输。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b="1" dirty="0" smtClean="0">
              <a:solidFill>
                <a:srgbClr val="000000"/>
              </a:solidFill>
            </a:endParaRP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7.4.3  FDDI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</a:rPr>
              <a:t>光纤分布式数据接口（</a:t>
            </a:r>
            <a:r>
              <a:rPr lang="en-US" altLang="zh-CN" b="1" dirty="0" smtClean="0">
                <a:solidFill>
                  <a:srgbClr val="000000"/>
                </a:solidFill>
              </a:rPr>
              <a:t>FDDI</a:t>
            </a:r>
            <a:r>
              <a:rPr lang="zh-CN" altLang="en-US" b="1" dirty="0" smtClean="0">
                <a:solidFill>
                  <a:srgbClr val="000000"/>
                </a:solidFill>
              </a:rPr>
              <a:t>）是一个由</a:t>
            </a:r>
            <a:r>
              <a:rPr lang="en-US" altLang="zh-CN" b="1" dirty="0" smtClean="0">
                <a:solidFill>
                  <a:srgbClr val="000000"/>
                </a:solidFill>
              </a:rPr>
              <a:t>ANSI</a:t>
            </a:r>
            <a:r>
              <a:rPr lang="zh-CN" altLang="en-US" b="1" dirty="0" smtClean="0">
                <a:solidFill>
                  <a:srgbClr val="000000"/>
                </a:solidFill>
              </a:rPr>
              <a:t>和</a:t>
            </a:r>
            <a:r>
              <a:rPr lang="en-US" altLang="zh-CN" b="1" dirty="0" smtClean="0">
                <a:solidFill>
                  <a:srgbClr val="000000"/>
                </a:solidFill>
              </a:rPr>
              <a:t>ITU-T(ITU-T X.3)</a:t>
            </a:r>
            <a:r>
              <a:rPr lang="zh-CN" altLang="en-US" b="1" dirty="0" smtClean="0">
                <a:solidFill>
                  <a:srgbClr val="000000"/>
                </a:solidFill>
              </a:rPr>
              <a:t>制定的标准化局域网协议。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</a:rPr>
              <a:t>FDDI</a:t>
            </a:r>
            <a:r>
              <a:rPr lang="zh-CN" altLang="en-US" b="1" dirty="0" smtClean="0">
                <a:solidFill>
                  <a:srgbClr val="000000"/>
                </a:solidFill>
              </a:rPr>
              <a:t>支持</a:t>
            </a:r>
            <a:r>
              <a:rPr lang="en-US" altLang="zh-CN" b="1" dirty="0" smtClean="0">
                <a:solidFill>
                  <a:srgbClr val="000000"/>
                </a:solidFill>
              </a:rPr>
              <a:t>100Mbps</a:t>
            </a:r>
            <a:r>
              <a:rPr lang="zh-CN" altLang="en-US" b="1" dirty="0" smtClean="0">
                <a:solidFill>
                  <a:srgbClr val="000000"/>
                </a:solidFill>
              </a:rPr>
              <a:t>的数据速率。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</a:rPr>
              <a:t>FDDI</a:t>
            </a:r>
            <a:r>
              <a:rPr lang="zh-CN" altLang="en-US" b="1" dirty="0" smtClean="0">
                <a:solidFill>
                  <a:srgbClr val="000000"/>
                </a:solidFill>
              </a:rPr>
              <a:t>采用环型拓扑结构。</a:t>
            </a:r>
          </a:p>
        </p:txBody>
      </p:sp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FDDI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编码机制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:</a:t>
            </a:r>
          </a:p>
          <a:p>
            <a:pPr eaLnBrk="1" hangingPunct="1"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   </a:t>
            </a:r>
          </a:p>
          <a:p>
            <a:pPr eaLnBrk="1" hangingPunct="1"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    FDDI</a:t>
            </a:r>
            <a:r>
              <a:rPr lang="zh-CN" altLang="en-US" b="1" dirty="0" smtClean="0">
                <a:solidFill>
                  <a:srgbClr val="000000"/>
                </a:solidFill>
              </a:rPr>
              <a:t>使用一种特殊的编码机制，该机制称为</a:t>
            </a:r>
            <a:r>
              <a:rPr lang="en-US" altLang="zh-CN" b="1" dirty="0" smtClean="0">
                <a:solidFill>
                  <a:srgbClr val="C00000"/>
                </a:solidFill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</a:rPr>
              <a:t>比特</a:t>
            </a:r>
            <a:r>
              <a:rPr lang="en-US" altLang="zh-CN" b="1" dirty="0" smtClean="0">
                <a:solidFill>
                  <a:srgbClr val="C00000"/>
                </a:solidFill>
              </a:rPr>
              <a:t>/5</a:t>
            </a:r>
            <a:r>
              <a:rPr lang="zh-CN" altLang="en-US" b="1" dirty="0" smtClean="0">
                <a:solidFill>
                  <a:srgbClr val="C00000"/>
                </a:solidFill>
              </a:rPr>
              <a:t>比特（</a:t>
            </a:r>
            <a:r>
              <a:rPr lang="en-US" altLang="zh-CN" b="1" dirty="0" smtClean="0">
                <a:solidFill>
                  <a:srgbClr val="C00000"/>
                </a:solidFill>
              </a:rPr>
              <a:t>4b/5b</a:t>
            </a:r>
            <a:r>
              <a:rPr lang="zh-CN" altLang="en-US" b="1" dirty="0" smtClean="0">
                <a:solidFill>
                  <a:srgbClr val="C00000"/>
                </a:solidFill>
              </a:rPr>
              <a:t>）编码</a:t>
            </a:r>
            <a:r>
              <a:rPr lang="zh-CN" altLang="en-US" b="1" dirty="0" smtClean="0">
                <a:solidFill>
                  <a:srgbClr val="000000"/>
                </a:solidFill>
              </a:rPr>
              <a:t>。在这个系统中，数据的每</a:t>
            </a:r>
            <a:r>
              <a:rPr lang="en-US" altLang="zh-CN" b="1" dirty="0" smtClean="0">
                <a:solidFill>
                  <a:srgbClr val="000000"/>
                </a:solidFill>
              </a:rPr>
              <a:t>4</a:t>
            </a:r>
            <a:r>
              <a:rPr lang="zh-CN" altLang="en-US" b="1" dirty="0" smtClean="0">
                <a:solidFill>
                  <a:srgbClr val="000000"/>
                </a:solidFill>
              </a:rPr>
              <a:t>个比特先编码为</a:t>
            </a:r>
            <a:r>
              <a:rPr lang="en-US" altLang="zh-CN" b="1" dirty="0" smtClean="0">
                <a:solidFill>
                  <a:srgbClr val="000000"/>
                </a:solidFill>
              </a:rPr>
              <a:t>5</a:t>
            </a:r>
            <a:r>
              <a:rPr lang="zh-CN" altLang="en-US" b="1" dirty="0" smtClean="0">
                <a:solidFill>
                  <a:srgbClr val="000000"/>
                </a:solidFill>
              </a:rPr>
              <a:t>个比特，然后采用</a:t>
            </a:r>
            <a:r>
              <a:rPr lang="en-US" altLang="zh-CN" b="1" dirty="0" smtClean="0">
                <a:solidFill>
                  <a:srgbClr val="000000"/>
                </a:solidFill>
              </a:rPr>
              <a:t>NRZ-I</a:t>
            </a:r>
            <a:r>
              <a:rPr lang="zh-CN" altLang="en-US" b="1" dirty="0" smtClean="0">
                <a:solidFill>
                  <a:srgbClr val="000000"/>
                </a:solidFill>
              </a:rPr>
              <a:t>编码成信号，</a:t>
            </a:r>
            <a:r>
              <a:rPr lang="en-US" altLang="zh-CN" b="1" dirty="0" smtClean="0">
                <a:solidFill>
                  <a:srgbClr val="000000"/>
                </a:solidFill>
              </a:rPr>
              <a:t>NRZ-I</a:t>
            </a:r>
            <a:r>
              <a:rPr lang="zh-CN" altLang="en-US" b="1" dirty="0" smtClean="0">
                <a:solidFill>
                  <a:srgbClr val="000000"/>
                </a:solidFill>
              </a:rPr>
              <a:t>在这里使用</a:t>
            </a:r>
            <a:r>
              <a:rPr lang="en-US" altLang="zh-CN" b="1" dirty="0" smtClean="0">
                <a:solidFill>
                  <a:srgbClr val="000000"/>
                </a:solidFill>
              </a:rPr>
              <a:t>1</a:t>
            </a:r>
            <a:r>
              <a:rPr lang="zh-CN" altLang="en-US" b="1" dirty="0" smtClean="0">
                <a:solidFill>
                  <a:srgbClr val="000000"/>
                </a:solidFill>
              </a:rPr>
              <a:t>反转。</a:t>
            </a:r>
            <a:endParaRPr lang="zh-CN" altLang="en-US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endParaRPr lang="en-US" altLang="zh-CN" b="1" dirty="0" smtClean="0">
              <a:latin typeface="宋体" pitchFamily="2" charset="-122"/>
            </a:endParaRP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59832" y="620688"/>
            <a:ext cx="2967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宋体" pitchFamily="2" charset="-122"/>
              </a:rPr>
              <a:t>FDDI</a:t>
            </a:r>
            <a:r>
              <a:rPr lang="zh-CN" altLang="en-US" sz="3600" b="1" dirty="0" smtClean="0">
                <a:solidFill>
                  <a:srgbClr val="C00000"/>
                </a:solidFill>
                <a:latin typeface="宋体" pitchFamily="2" charset="-122"/>
              </a:rPr>
              <a:t>编码机制</a:t>
            </a:r>
            <a:endParaRPr lang="zh-CN" altLang="en-US" sz="3600" dirty="0"/>
          </a:p>
        </p:txBody>
      </p:sp>
    </p:spTree>
  </p:cSld>
  <p:clrMapOvr>
    <a:masterClrMapping/>
  </p:clrMapOvr>
  <p:transition>
    <p:pull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844824"/>
            <a:ext cx="8229600" cy="3845024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</a:rPr>
              <a:t>编码原因</a:t>
            </a:r>
            <a:r>
              <a:rPr lang="zh-CN" altLang="en-US" b="1" dirty="0" smtClean="0">
                <a:solidFill>
                  <a:srgbClr val="000000"/>
                </a:solidFill>
              </a:rPr>
              <a:t>：</a:t>
            </a:r>
            <a:r>
              <a:rPr lang="en-US" altLang="zh-CN" b="1" dirty="0" smtClean="0">
                <a:solidFill>
                  <a:srgbClr val="000000"/>
                </a:solidFill>
              </a:rPr>
              <a:t>NRZ-I</a:t>
            </a:r>
            <a:r>
              <a:rPr lang="zh-CN" altLang="en-US" b="1" dirty="0" smtClean="0">
                <a:solidFill>
                  <a:srgbClr val="000000"/>
                </a:solidFill>
              </a:rPr>
              <a:t>在数据单元中含有一长串</a:t>
            </a:r>
            <a:r>
              <a:rPr lang="en-US" altLang="zh-CN" b="1" dirty="0" smtClean="0">
                <a:solidFill>
                  <a:srgbClr val="000000"/>
                </a:solidFill>
              </a:rPr>
              <a:t>0</a:t>
            </a:r>
            <a:r>
              <a:rPr lang="zh-CN" altLang="en-US" b="1" dirty="0" smtClean="0">
                <a:solidFill>
                  <a:srgbClr val="000000"/>
                </a:solidFill>
              </a:rPr>
              <a:t>的情况下，可能会丢失同步。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</a:rPr>
              <a:t>编码方法</a:t>
            </a:r>
            <a:r>
              <a:rPr lang="zh-CN" altLang="en-US" b="1" dirty="0" smtClean="0">
                <a:solidFill>
                  <a:srgbClr val="000000"/>
                </a:solidFill>
              </a:rPr>
              <a:t>：</a:t>
            </a:r>
            <a:r>
              <a:rPr lang="en-US" altLang="zh-CN" b="1" dirty="0" smtClean="0">
                <a:solidFill>
                  <a:srgbClr val="000000"/>
                </a:solidFill>
              </a:rPr>
              <a:t>4b / 5b </a:t>
            </a:r>
            <a:r>
              <a:rPr lang="zh-CN" altLang="en-US" b="1" dirty="0" smtClean="0">
                <a:solidFill>
                  <a:srgbClr val="000000"/>
                </a:solidFill>
              </a:rPr>
              <a:t>编码将每个 </a:t>
            </a:r>
            <a:r>
              <a:rPr lang="en-US" altLang="zh-CN" b="1" dirty="0" smtClean="0">
                <a:solidFill>
                  <a:srgbClr val="000000"/>
                </a:solidFill>
              </a:rPr>
              <a:t>4 </a:t>
            </a:r>
            <a:r>
              <a:rPr lang="zh-CN" altLang="en-US" b="1" dirty="0" smtClean="0">
                <a:solidFill>
                  <a:srgbClr val="000000"/>
                </a:solidFill>
              </a:rPr>
              <a:t>比特数据转换为不包含超过连续两个</a:t>
            </a:r>
            <a:r>
              <a:rPr lang="en-US" altLang="zh-CN" b="1" dirty="0" smtClean="0">
                <a:solidFill>
                  <a:srgbClr val="000000"/>
                </a:solidFill>
              </a:rPr>
              <a:t>0</a:t>
            </a:r>
            <a:r>
              <a:rPr lang="zh-CN" altLang="en-US" b="1" dirty="0" smtClean="0">
                <a:solidFill>
                  <a:srgbClr val="000000"/>
                </a:solidFill>
              </a:rPr>
              <a:t>的</a:t>
            </a:r>
            <a:r>
              <a:rPr lang="en-US" altLang="zh-CN" b="1" dirty="0" smtClean="0">
                <a:solidFill>
                  <a:srgbClr val="000000"/>
                </a:solidFill>
              </a:rPr>
              <a:t>5</a:t>
            </a:r>
            <a:r>
              <a:rPr lang="zh-CN" altLang="en-US" b="1" dirty="0" smtClean="0">
                <a:solidFill>
                  <a:srgbClr val="000000"/>
                </a:solidFill>
              </a:rPr>
              <a:t>比特单元。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59832" y="620688"/>
            <a:ext cx="2967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宋体" pitchFamily="2" charset="-122"/>
              </a:rPr>
              <a:t>FDDI</a:t>
            </a:r>
            <a:r>
              <a:rPr lang="zh-CN" altLang="en-US" sz="3600" b="1" dirty="0" smtClean="0">
                <a:solidFill>
                  <a:srgbClr val="C00000"/>
                </a:solidFill>
                <a:latin typeface="宋体" pitchFamily="2" charset="-122"/>
              </a:rPr>
              <a:t>编码机制</a:t>
            </a:r>
            <a:endParaRPr lang="zh-CN" altLang="en-US" sz="3600" dirty="0"/>
          </a:p>
        </p:txBody>
      </p:sp>
    </p:spTree>
  </p:cSld>
  <p:clrMapOvr>
    <a:masterClrMapping/>
  </p:clrMapOvr>
  <p:transition>
    <p:pull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1258888" y="549275"/>
            <a:ext cx="7129462" cy="5759450"/>
            <a:chOff x="-3" y="-3"/>
            <a:chExt cx="2408" cy="3372"/>
          </a:xfrm>
        </p:grpSpPr>
        <p:grpSp>
          <p:nvGrpSpPr>
            <p:cNvPr id="3" name="Group 112"/>
            <p:cNvGrpSpPr>
              <a:grpSpLocks/>
            </p:cNvGrpSpPr>
            <p:nvPr/>
          </p:nvGrpSpPr>
          <p:grpSpPr bwMode="auto">
            <a:xfrm>
              <a:off x="0" y="0"/>
              <a:ext cx="2402" cy="3366"/>
              <a:chOff x="0" y="0"/>
              <a:chExt cx="2402" cy="3366"/>
            </a:xfrm>
          </p:grpSpPr>
          <p:grpSp>
            <p:nvGrpSpPr>
              <p:cNvPr id="4" name="Group 41"/>
              <p:cNvGrpSpPr>
                <a:grpSpLocks/>
              </p:cNvGrpSpPr>
              <p:nvPr/>
            </p:nvGrpSpPr>
            <p:grpSpPr bwMode="auto">
              <a:xfrm>
                <a:off x="0" y="0"/>
                <a:ext cx="590" cy="374"/>
                <a:chOff x="0" y="0"/>
                <a:chExt cx="590" cy="374"/>
              </a:xfrm>
            </p:grpSpPr>
            <p:sp>
              <p:nvSpPr>
                <p:cNvPr id="22639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04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zh-CN" altLang="en-US" sz="2400">
                      <a:latin typeface="Times New Roman" pitchFamily="18" charset="0"/>
                      <a:ea typeface="华文中宋" pitchFamily="2" charset="-122"/>
                    </a:rPr>
                    <a:t>数据序列</a:t>
                  </a:r>
                  <a:endParaRPr kumimoji="1" lang="zh-CN" altLang="en-US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640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43"/>
              <p:cNvGrpSpPr>
                <a:grpSpLocks/>
              </p:cNvGrpSpPr>
              <p:nvPr/>
            </p:nvGrpSpPr>
            <p:grpSpPr bwMode="auto">
              <a:xfrm>
                <a:off x="590" y="0"/>
                <a:ext cx="612" cy="374"/>
                <a:chOff x="590" y="0"/>
                <a:chExt cx="612" cy="374"/>
              </a:xfrm>
            </p:grpSpPr>
            <p:sp>
              <p:nvSpPr>
                <p:cNvPr id="22637" name="Rectangle 5"/>
                <p:cNvSpPr>
                  <a:spLocks noChangeArrowheads="1"/>
                </p:cNvSpPr>
                <p:nvPr/>
              </p:nvSpPr>
              <p:spPr bwMode="auto">
                <a:xfrm>
                  <a:off x="633" y="0"/>
                  <a:ext cx="52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zh-CN" altLang="en-US" sz="2400">
                      <a:latin typeface="Times New Roman" pitchFamily="18" charset="0"/>
                      <a:ea typeface="华文中宋" pitchFamily="2" charset="-122"/>
                    </a:rPr>
                    <a:t>编码序列</a:t>
                  </a:r>
                  <a:endParaRPr kumimoji="1" lang="zh-CN" altLang="en-US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638" name="Rectangle 42"/>
                <p:cNvSpPr>
                  <a:spLocks noChangeArrowheads="1"/>
                </p:cNvSpPr>
                <p:nvPr/>
              </p:nvSpPr>
              <p:spPr bwMode="auto">
                <a:xfrm>
                  <a:off x="590" y="0"/>
                  <a:ext cx="61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45"/>
              <p:cNvGrpSpPr>
                <a:grpSpLocks/>
              </p:cNvGrpSpPr>
              <p:nvPr/>
            </p:nvGrpSpPr>
            <p:grpSpPr bwMode="auto">
              <a:xfrm>
                <a:off x="1202" y="0"/>
                <a:ext cx="568" cy="374"/>
                <a:chOff x="1202" y="0"/>
                <a:chExt cx="568" cy="374"/>
              </a:xfrm>
            </p:grpSpPr>
            <p:sp>
              <p:nvSpPr>
                <p:cNvPr id="22635" name="Rectangle 6"/>
                <p:cNvSpPr>
                  <a:spLocks noChangeArrowheads="1"/>
                </p:cNvSpPr>
                <p:nvPr/>
              </p:nvSpPr>
              <p:spPr bwMode="auto">
                <a:xfrm>
                  <a:off x="1245" y="0"/>
                  <a:ext cx="482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zh-CN" altLang="en-US" sz="2400">
                      <a:latin typeface="Times New Roman" pitchFamily="18" charset="0"/>
                      <a:ea typeface="华文中宋" pitchFamily="2" charset="-122"/>
                    </a:rPr>
                    <a:t>数据序列</a:t>
                  </a:r>
                  <a:endParaRPr kumimoji="1" lang="zh-CN" altLang="en-US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636" name="Rectangle 44"/>
                <p:cNvSpPr>
                  <a:spLocks noChangeArrowheads="1"/>
                </p:cNvSpPr>
                <p:nvPr/>
              </p:nvSpPr>
              <p:spPr bwMode="auto">
                <a:xfrm>
                  <a:off x="1202" y="0"/>
                  <a:ext cx="56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47"/>
              <p:cNvGrpSpPr>
                <a:grpSpLocks/>
              </p:cNvGrpSpPr>
              <p:nvPr/>
            </p:nvGrpSpPr>
            <p:grpSpPr bwMode="auto">
              <a:xfrm>
                <a:off x="1770" y="0"/>
                <a:ext cx="632" cy="374"/>
                <a:chOff x="1770" y="0"/>
                <a:chExt cx="632" cy="374"/>
              </a:xfrm>
            </p:grpSpPr>
            <p:sp>
              <p:nvSpPr>
                <p:cNvPr id="22633" name="Rectangle 7"/>
                <p:cNvSpPr>
                  <a:spLocks noChangeArrowheads="1"/>
                </p:cNvSpPr>
                <p:nvPr/>
              </p:nvSpPr>
              <p:spPr bwMode="auto">
                <a:xfrm>
                  <a:off x="1813" y="0"/>
                  <a:ext cx="54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zh-CN" altLang="en-US" sz="2400">
                      <a:latin typeface="Times New Roman" pitchFamily="18" charset="0"/>
                      <a:ea typeface="华文中宋" pitchFamily="2" charset="-122"/>
                    </a:rPr>
                    <a:t>编码序列</a:t>
                  </a:r>
                  <a:endParaRPr kumimoji="1" lang="zh-CN" altLang="en-US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634" name="Rectangle 46"/>
                <p:cNvSpPr>
                  <a:spLocks noChangeArrowheads="1"/>
                </p:cNvSpPr>
                <p:nvPr/>
              </p:nvSpPr>
              <p:spPr bwMode="auto">
                <a:xfrm>
                  <a:off x="1770" y="0"/>
                  <a:ext cx="63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49"/>
              <p:cNvGrpSpPr>
                <a:grpSpLocks/>
              </p:cNvGrpSpPr>
              <p:nvPr/>
            </p:nvGrpSpPr>
            <p:grpSpPr bwMode="auto">
              <a:xfrm>
                <a:off x="0" y="374"/>
                <a:ext cx="590" cy="374"/>
                <a:chOff x="0" y="374"/>
                <a:chExt cx="590" cy="374"/>
              </a:xfrm>
            </p:grpSpPr>
            <p:sp>
              <p:nvSpPr>
                <p:cNvPr id="22631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504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0000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632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5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51"/>
              <p:cNvGrpSpPr>
                <a:grpSpLocks/>
              </p:cNvGrpSpPr>
              <p:nvPr/>
            </p:nvGrpSpPr>
            <p:grpSpPr bwMode="auto">
              <a:xfrm>
                <a:off x="590" y="374"/>
                <a:ext cx="612" cy="374"/>
                <a:chOff x="590" y="374"/>
                <a:chExt cx="612" cy="374"/>
              </a:xfrm>
            </p:grpSpPr>
            <p:sp>
              <p:nvSpPr>
                <p:cNvPr id="22629" name="Rectangle 9"/>
                <p:cNvSpPr>
                  <a:spLocks noChangeArrowheads="1"/>
                </p:cNvSpPr>
                <p:nvPr/>
              </p:nvSpPr>
              <p:spPr bwMode="auto">
                <a:xfrm>
                  <a:off x="633" y="374"/>
                  <a:ext cx="52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11110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630" name="Rectangle 50"/>
                <p:cNvSpPr>
                  <a:spLocks noChangeArrowheads="1"/>
                </p:cNvSpPr>
                <p:nvPr/>
              </p:nvSpPr>
              <p:spPr bwMode="auto">
                <a:xfrm>
                  <a:off x="590" y="374"/>
                  <a:ext cx="61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53"/>
              <p:cNvGrpSpPr>
                <a:grpSpLocks/>
              </p:cNvGrpSpPr>
              <p:nvPr/>
            </p:nvGrpSpPr>
            <p:grpSpPr bwMode="auto">
              <a:xfrm>
                <a:off x="1202" y="374"/>
                <a:ext cx="568" cy="374"/>
                <a:chOff x="1202" y="374"/>
                <a:chExt cx="568" cy="374"/>
              </a:xfrm>
            </p:grpSpPr>
            <p:sp>
              <p:nvSpPr>
                <p:cNvPr id="22627" name="Rectangle 10"/>
                <p:cNvSpPr>
                  <a:spLocks noChangeArrowheads="1"/>
                </p:cNvSpPr>
                <p:nvPr/>
              </p:nvSpPr>
              <p:spPr bwMode="auto">
                <a:xfrm>
                  <a:off x="1245" y="374"/>
                  <a:ext cx="482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1000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628" name="Rectangle 52"/>
                <p:cNvSpPr>
                  <a:spLocks noChangeArrowheads="1"/>
                </p:cNvSpPr>
                <p:nvPr/>
              </p:nvSpPr>
              <p:spPr bwMode="auto">
                <a:xfrm>
                  <a:off x="1202" y="374"/>
                  <a:ext cx="56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55"/>
              <p:cNvGrpSpPr>
                <a:grpSpLocks/>
              </p:cNvGrpSpPr>
              <p:nvPr/>
            </p:nvGrpSpPr>
            <p:grpSpPr bwMode="auto">
              <a:xfrm>
                <a:off x="1770" y="374"/>
                <a:ext cx="632" cy="374"/>
                <a:chOff x="1770" y="374"/>
                <a:chExt cx="632" cy="374"/>
              </a:xfrm>
            </p:grpSpPr>
            <p:sp>
              <p:nvSpPr>
                <p:cNvPr id="22625" name="Rectangle 11"/>
                <p:cNvSpPr>
                  <a:spLocks noChangeArrowheads="1"/>
                </p:cNvSpPr>
                <p:nvPr/>
              </p:nvSpPr>
              <p:spPr bwMode="auto">
                <a:xfrm>
                  <a:off x="1813" y="374"/>
                  <a:ext cx="54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10010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626" name="Rectangle 54"/>
                <p:cNvSpPr>
                  <a:spLocks noChangeArrowheads="1"/>
                </p:cNvSpPr>
                <p:nvPr/>
              </p:nvSpPr>
              <p:spPr bwMode="auto">
                <a:xfrm>
                  <a:off x="1770" y="374"/>
                  <a:ext cx="63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57"/>
              <p:cNvGrpSpPr>
                <a:grpSpLocks/>
              </p:cNvGrpSpPr>
              <p:nvPr/>
            </p:nvGrpSpPr>
            <p:grpSpPr bwMode="auto">
              <a:xfrm>
                <a:off x="0" y="748"/>
                <a:ext cx="590" cy="374"/>
                <a:chOff x="0" y="748"/>
                <a:chExt cx="590" cy="374"/>
              </a:xfrm>
            </p:grpSpPr>
            <p:sp>
              <p:nvSpPr>
                <p:cNvPr id="226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748"/>
                  <a:ext cx="504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0001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624" name="Rectangle 56"/>
                <p:cNvSpPr>
                  <a:spLocks noChangeArrowheads="1"/>
                </p:cNvSpPr>
                <p:nvPr/>
              </p:nvSpPr>
              <p:spPr bwMode="auto">
                <a:xfrm>
                  <a:off x="0" y="748"/>
                  <a:ext cx="5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59"/>
              <p:cNvGrpSpPr>
                <a:grpSpLocks/>
              </p:cNvGrpSpPr>
              <p:nvPr/>
            </p:nvGrpSpPr>
            <p:grpSpPr bwMode="auto">
              <a:xfrm>
                <a:off x="590" y="748"/>
                <a:ext cx="612" cy="374"/>
                <a:chOff x="590" y="748"/>
                <a:chExt cx="612" cy="374"/>
              </a:xfrm>
            </p:grpSpPr>
            <p:sp>
              <p:nvSpPr>
                <p:cNvPr id="22621" name="Rectangle 13"/>
                <p:cNvSpPr>
                  <a:spLocks noChangeArrowheads="1"/>
                </p:cNvSpPr>
                <p:nvPr/>
              </p:nvSpPr>
              <p:spPr bwMode="auto">
                <a:xfrm>
                  <a:off x="633" y="748"/>
                  <a:ext cx="52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01001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622" name="Rectangle 58"/>
                <p:cNvSpPr>
                  <a:spLocks noChangeArrowheads="1"/>
                </p:cNvSpPr>
                <p:nvPr/>
              </p:nvSpPr>
              <p:spPr bwMode="auto">
                <a:xfrm>
                  <a:off x="590" y="748"/>
                  <a:ext cx="61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61"/>
              <p:cNvGrpSpPr>
                <a:grpSpLocks/>
              </p:cNvGrpSpPr>
              <p:nvPr/>
            </p:nvGrpSpPr>
            <p:grpSpPr bwMode="auto">
              <a:xfrm>
                <a:off x="1202" y="748"/>
                <a:ext cx="568" cy="374"/>
                <a:chOff x="1202" y="748"/>
                <a:chExt cx="568" cy="374"/>
              </a:xfrm>
            </p:grpSpPr>
            <p:sp>
              <p:nvSpPr>
                <p:cNvPr id="22619" name="Rectangle 14"/>
                <p:cNvSpPr>
                  <a:spLocks noChangeArrowheads="1"/>
                </p:cNvSpPr>
                <p:nvPr/>
              </p:nvSpPr>
              <p:spPr bwMode="auto">
                <a:xfrm>
                  <a:off x="1245" y="748"/>
                  <a:ext cx="482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1001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620" name="Rectangle 60"/>
                <p:cNvSpPr>
                  <a:spLocks noChangeArrowheads="1"/>
                </p:cNvSpPr>
                <p:nvPr/>
              </p:nvSpPr>
              <p:spPr bwMode="auto">
                <a:xfrm>
                  <a:off x="1202" y="748"/>
                  <a:ext cx="56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63"/>
              <p:cNvGrpSpPr>
                <a:grpSpLocks/>
              </p:cNvGrpSpPr>
              <p:nvPr/>
            </p:nvGrpSpPr>
            <p:grpSpPr bwMode="auto">
              <a:xfrm>
                <a:off x="1770" y="748"/>
                <a:ext cx="632" cy="374"/>
                <a:chOff x="1770" y="748"/>
                <a:chExt cx="632" cy="374"/>
              </a:xfrm>
            </p:grpSpPr>
            <p:sp>
              <p:nvSpPr>
                <p:cNvPr id="22617" name="Rectangle 15"/>
                <p:cNvSpPr>
                  <a:spLocks noChangeArrowheads="1"/>
                </p:cNvSpPr>
                <p:nvPr/>
              </p:nvSpPr>
              <p:spPr bwMode="auto">
                <a:xfrm>
                  <a:off x="1813" y="748"/>
                  <a:ext cx="54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10011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618" name="Rectangle 62"/>
                <p:cNvSpPr>
                  <a:spLocks noChangeArrowheads="1"/>
                </p:cNvSpPr>
                <p:nvPr/>
              </p:nvSpPr>
              <p:spPr bwMode="auto">
                <a:xfrm>
                  <a:off x="1770" y="748"/>
                  <a:ext cx="63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65"/>
              <p:cNvGrpSpPr>
                <a:grpSpLocks/>
              </p:cNvGrpSpPr>
              <p:nvPr/>
            </p:nvGrpSpPr>
            <p:grpSpPr bwMode="auto">
              <a:xfrm>
                <a:off x="0" y="1122"/>
                <a:ext cx="590" cy="374"/>
                <a:chOff x="0" y="1122"/>
                <a:chExt cx="590" cy="374"/>
              </a:xfrm>
            </p:grpSpPr>
            <p:sp>
              <p:nvSpPr>
                <p:cNvPr id="22615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1122"/>
                  <a:ext cx="504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0010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616" name="Rectangle 64"/>
                <p:cNvSpPr>
                  <a:spLocks noChangeArrowheads="1"/>
                </p:cNvSpPr>
                <p:nvPr/>
              </p:nvSpPr>
              <p:spPr bwMode="auto">
                <a:xfrm>
                  <a:off x="0" y="1122"/>
                  <a:ext cx="5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67"/>
              <p:cNvGrpSpPr>
                <a:grpSpLocks/>
              </p:cNvGrpSpPr>
              <p:nvPr/>
            </p:nvGrpSpPr>
            <p:grpSpPr bwMode="auto">
              <a:xfrm>
                <a:off x="590" y="1122"/>
                <a:ext cx="612" cy="374"/>
                <a:chOff x="590" y="1122"/>
                <a:chExt cx="612" cy="374"/>
              </a:xfrm>
            </p:grpSpPr>
            <p:sp>
              <p:nvSpPr>
                <p:cNvPr id="22613" name="Rectangle 17"/>
                <p:cNvSpPr>
                  <a:spLocks noChangeArrowheads="1"/>
                </p:cNvSpPr>
                <p:nvPr/>
              </p:nvSpPr>
              <p:spPr bwMode="auto">
                <a:xfrm>
                  <a:off x="633" y="1122"/>
                  <a:ext cx="52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10100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614" name="Rectangle 66"/>
                <p:cNvSpPr>
                  <a:spLocks noChangeArrowheads="1"/>
                </p:cNvSpPr>
                <p:nvPr/>
              </p:nvSpPr>
              <p:spPr bwMode="auto">
                <a:xfrm>
                  <a:off x="590" y="1122"/>
                  <a:ext cx="61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69"/>
              <p:cNvGrpSpPr>
                <a:grpSpLocks/>
              </p:cNvGrpSpPr>
              <p:nvPr/>
            </p:nvGrpSpPr>
            <p:grpSpPr bwMode="auto">
              <a:xfrm>
                <a:off x="1202" y="1122"/>
                <a:ext cx="568" cy="374"/>
                <a:chOff x="1202" y="1122"/>
                <a:chExt cx="568" cy="374"/>
              </a:xfrm>
            </p:grpSpPr>
            <p:sp>
              <p:nvSpPr>
                <p:cNvPr id="22611" name="Rectangle 18"/>
                <p:cNvSpPr>
                  <a:spLocks noChangeArrowheads="1"/>
                </p:cNvSpPr>
                <p:nvPr/>
              </p:nvSpPr>
              <p:spPr bwMode="auto">
                <a:xfrm>
                  <a:off x="1245" y="1122"/>
                  <a:ext cx="482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1010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612" name="Rectangle 68"/>
                <p:cNvSpPr>
                  <a:spLocks noChangeArrowheads="1"/>
                </p:cNvSpPr>
                <p:nvPr/>
              </p:nvSpPr>
              <p:spPr bwMode="auto">
                <a:xfrm>
                  <a:off x="1202" y="1122"/>
                  <a:ext cx="56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71"/>
              <p:cNvGrpSpPr>
                <a:grpSpLocks/>
              </p:cNvGrpSpPr>
              <p:nvPr/>
            </p:nvGrpSpPr>
            <p:grpSpPr bwMode="auto">
              <a:xfrm>
                <a:off x="1770" y="1122"/>
                <a:ext cx="632" cy="374"/>
                <a:chOff x="1770" y="1122"/>
                <a:chExt cx="632" cy="374"/>
              </a:xfrm>
            </p:grpSpPr>
            <p:sp>
              <p:nvSpPr>
                <p:cNvPr id="22609" name="Rectangle 19"/>
                <p:cNvSpPr>
                  <a:spLocks noChangeArrowheads="1"/>
                </p:cNvSpPr>
                <p:nvPr/>
              </p:nvSpPr>
              <p:spPr bwMode="auto">
                <a:xfrm>
                  <a:off x="1813" y="1122"/>
                  <a:ext cx="54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10110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610" name="Rectangle 70"/>
                <p:cNvSpPr>
                  <a:spLocks noChangeArrowheads="1"/>
                </p:cNvSpPr>
                <p:nvPr/>
              </p:nvSpPr>
              <p:spPr bwMode="auto">
                <a:xfrm>
                  <a:off x="1770" y="1122"/>
                  <a:ext cx="63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73"/>
              <p:cNvGrpSpPr>
                <a:grpSpLocks/>
              </p:cNvGrpSpPr>
              <p:nvPr/>
            </p:nvGrpSpPr>
            <p:grpSpPr bwMode="auto">
              <a:xfrm>
                <a:off x="0" y="1496"/>
                <a:ext cx="590" cy="374"/>
                <a:chOff x="0" y="1496"/>
                <a:chExt cx="590" cy="374"/>
              </a:xfrm>
            </p:grpSpPr>
            <p:sp>
              <p:nvSpPr>
                <p:cNvPr id="22607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1496"/>
                  <a:ext cx="504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0011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608" name="Rectangle 72"/>
                <p:cNvSpPr>
                  <a:spLocks noChangeArrowheads="1"/>
                </p:cNvSpPr>
                <p:nvPr/>
              </p:nvSpPr>
              <p:spPr bwMode="auto">
                <a:xfrm>
                  <a:off x="0" y="1496"/>
                  <a:ext cx="5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75"/>
              <p:cNvGrpSpPr>
                <a:grpSpLocks/>
              </p:cNvGrpSpPr>
              <p:nvPr/>
            </p:nvGrpSpPr>
            <p:grpSpPr bwMode="auto">
              <a:xfrm>
                <a:off x="590" y="1496"/>
                <a:ext cx="612" cy="374"/>
                <a:chOff x="590" y="1496"/>
                <a:chExt cx="612" cy="374"/>
              </a:xfrm>
            </p:grpSpPr>
            <p:sp>
              <p:nvSpPr>
                <p:cNvPr id="22605" name="Rectangle 21"/>
                <p:cNvSpPr>
                  <a:spLocks noChangeArrowheads="1"/>
                </p:cNvSpPr>
                <p:nvPr/>
              </p:nvSpPr>
              <p:spPr bwMode="auto">
                <a:xfrm>
                  <a:off x="633" y="1496"/>
                  <a:ext cx="52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10101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606" name="Rectangle 74"/>
                <p:cNvSpPr>
                  <a:spLocks noChangeArrowheads="1"/>
                </p:cNvSpPr>
                <p:nvPr/>
              </p:nvSpPr>
              <p:spPr bwMode="auto">
                <a:xfrm>
                  <a:off x="590" y="1496"/>
                  <a:ext cx="61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77"/>
              <p:cNvGrpSpPr>
                <a:grpSpLocks/>
              </p:cNvGrpSpPr>
              <p:nvPr/>
            </p:nvGrpSpPr>
            <p:grpSpPr bwMode="auto">
              <a:xfrm>
                <a:off x="1202" y="1496"/>
                <a:ext cx="568" cy="374"/>
                <a:chOff x="1202" y="1496"/>
                <a:chExt cx="568" cy="374"/>
              </a:xfrm>
            </p:grpSpPr>
            <p:sp>
              <p:nvSpPr>
                <p:cNvPr id="22603" name="Rectangle 22"/>
                <p:cNvSpPr>
                  <a:spLocks noChangeArrowheads="1"/>
                </p:cNvSpPr>
                <p:nvPr/>
              </p:nvSpPr>
              <p:spPr bwMode="auto">
                <a:xfrm>
                  <a:off x="1245" y="1496"/>
                  <a:ext cx="482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1011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604" name="Rectangle 76"/>
                <p:cNvSpPr>
                  <a:spLocks noChangeArrowheads="1"/>
                </p:cNvSpPr>
                <p:nvPr/>
              </p:nvSpPr>
              <p:spPr bwMode="auto">
                <a:xfrm>
                  <a:off x="1202" y="1496"/>
                  <a:ext cx="56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79"/>
              <p:cNvGrpSpPr>
                <a:grpSpLocks/>
              </p:cNvGrpSpPr>
              <p:nvPr/>
            </p:nvGrpSpPr>
            <p:grpSpPr bwMode="auto">
              <a:xfrm>
                <a:off x="1770" y="1496"/>
                <a:ext cx="632" cy="374"/>
                <a:chOff x="1770" y="1496"/>
                <a:chExt cx="632" cy="374"/>
              </a:xfrm>
            </p:grpSpPr>
            <p:sp>
              <p:nvSpPr>
                <p:cNvPr id="22601" name="Rectangle 23"/>
                <p:cNvSpPr>
                  <a:spLocks noChangeArrowheads="1"/>
                </p:cNvSpPr>
                <p:nvPr/>
              </p:nvSpPr>
              <p:spPr bwMode="auto">
                <a:xfrm>
                  <a:off x="1813" y="1496"/>
                  <a:ext cx="54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10111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602" name="Rectangle 78"/>
                <p:cNvSpPr>
                  <a:spLocks noChangeArrowheads="1"/>
                </p:cNvSpPr>
                <p:nvPr/>
              </p:nvSpPr>
              <p:spPr bwMode="auto">
                <a:xfrm>
                  <a:off x="1770" y="1496"/>
                  <a:ext cx="63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81"/>
              <p:cNvGrpSpPr>
                <a:grpSpLocks/>
              </p:cNvGrpSpPr>
              <p:nvPr/>
            </p:nvGrpSpPr>
            <p:grpSpPr bwMode="auto">
              <a:xfrm>
                <a:off x="0" y="1870"/>
                <a:ext cx="590" cy="374"/>
                <a:chOff x="0" y="1870"/>
                <a:chExt cx="590" cy="374"/>
              </a:xfrm>
            </p:grpSpPr>
            <p:sp>
              <p:nvSpPr>
                <p:cNvPr id="22599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1870"/>
                  <a:ext cx="504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0100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600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1870"/>
                  <a:ext cx="5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83"/>
              <p:cNvGrpSpPr>
                <a:grpSpLocks/>
              </p:cNvGrpSpPr>
              <p:nvPr/>
            </p:nvGrpSpPr>
            <p:grpSpPr bwMode="auto">
              <a:xfrm>
                <a:off x="590" y="1870"/>
                <a:ext cx="612" cy="374"/>
                <a:chOff x="590" y="1870"/>
                <a:chExt cx="612" cy="374"/>
              </a:xfrm>
            </p:grpSpPr>
            <p:sp>
              <p:nvSpPr>
                <p:cNvPr id="22597" name="Rectangle 25"/>
                <p:cNvSpPr>
                  <a:spLocks noChangeArrowheads="1"/>
                </p:cNvSpPr>
                <p:nvPr/>
              </p:nvSpPr>
              <p:spPr bwMode="auto">
                <a:xfrm>
                  <a:off x="633" y="1870"/>
                  <a:ext cx="52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01010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598" name="Rectangle 82"/>
                <p:cNvSpPr>
                  <a:spLocks noChangeArrowheads="1"/>
                </p:cNvSpPr>
                <p:nvPr/>
              </p:nvSpPr>
              <p:spPr bwMode="auto">
                <a:xfrm>
                  <a:off x="590" y="1870"/>
                  <a:ext cx="61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85"/>
              <p:cNvGrpSpPr>
                <a:grpSpLocks/>
              </p:cNvGrpSpPr>
              <p:nvPr/>
            </p:nvGrpSpPr>
            <p:grpSpPr bwMode="auto">
              <a:xfrm>
                <a:off x="1202" y="1870"/>
                <a:ext cx="568" cy="374"/>
                <a:chOff x="1202" y="1870"/>
                <a:chExt cx="568" cy="374"/>
              </a:xfrm>
            </p:grpSpPr>
            <p:sp>
              <p:nvSpPr>
                <p:cNvPr id="22595" name="Rectangle 26"/>
                <p:cNvSpPr>
                  <a:spLocks noChangeArrowheads="1"/>
                </p:cNvSpPr>
                <p:nvPr/>
              </p:nvSpPr>
              <p:spPr bwMode="auto">
                <a:xfrm>
                  <a:off x="1245" y="1870"/>
                  <a:ext cx="482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1100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596" name="Rectangle 84"/>
                <p:cNvSpPr>
                  <a:spLocks noChangeArrowheads="1"/>
                </p:cNvSpPr>
                <p:nvPr/>
              </p:nvSpPr>
              <p:spPr bwMode="auto">
                <a:xfrm>
                  <a:off x="1202" y="1870"/>
                  <a:ext cx="56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87"/>
              <p:cNvGrpSpPr>
                <a:grpSpLocks/>
              </p:cNvGrpSpPr>
              <p:nvPr/>
            </p:nvGrpSpPr>
            <p:grpSpPr bwMode="auto">
              <a:xfrm>
                <a:off x="1770" y="1870"/>
                <a:ext cx="632" cy="374"/>
                <a:chOff x="1770" y="1870"/>
                <a:chExt cx="632" cy="374"/>
              </a:xfrm>
            </p:grpSpPr>
            <p:sp>
              <p:nvSpPr>
                <p:cNvPr id="22593" name="Rectangle 27"/>
                <p:cNvSpPr>
                  <a:spLocks noChangeArrowheads="1"/>
                </p:cNvSpPr>
                <p:nvPr/>
              </p:nvSpPr>
              <p:spPr bwMode="auto">
                <a:xfrm>
                  <a:off x="1813" y="1870"/>
                  <a:ext cx="54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11010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594" name="Rectangle 86"/>
                <p:cNvSpPr>
                  <a:spLocks noChangeArrowheads="1"/>
                </p:cNvSpPr>
                <p:nvPr/>
              </p:nvSpPr>
              <p:spPr bwMode="auto">
                <a:xfrm>
                  <a:off x="1770" y="1870"/>
                  <a:ext cx="63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89"/>
              <p:cNvGrpSpPr>
                <a:grpSpLocks/>
              </p:cNvGrpSpPr>
              <p:nvPr/>
            </p:nvGrpSpPr>
            <p:grpSpPr bwMode="auto">
              <a:xfrm>
                <a:off x="0" y="2244"/>
                <a:ext cx="590" cy="374"/>
                <a:chOff x="0" y="2244"/>
                <a:chExt cx="590" cy="374"/>
              </a:xfrm>
            </p:grpSpPr>
            <p:sp>
              <p:nvSpPr>
                <p:cNvPr id="22591" name="Rectangle 28"/>
                <p:cNvSpPr>
                  <a:spLocks noChangeArrowheads="1"/>
                </p:cNvSpPr>
                <p:nvPr/>
              </p:nvSpPr>
              <p:spPr bwMode="auto">
                <a:xfrm>
                  <a:off x="43" y="2244"/>
                  <a:ext cx="504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0101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592" name="Rectangle 88"/>
                <p:cNvSpPr>
                  <a:spLocks noChangeArrowheads="1"/>
                </p:cNvSpPr>
                <p:nvPr/>
              </p:nvSpPr>
              <p:spPr bwMode="auto">
                <a:xfrm>
                  <a:off x="0" y="2244"/>
                  <a:ext cx="5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91"/>
              <p:cNvGrpSpPr>
                <a:grpSpLocks/>
              </p:cNvGrpSpPr>
              <p:nvPr/>
            </p:nvGrpSpPr>
            <p:grpSpPr bwMode="auto">
              <a:xfrm>
                <a:off x="590" y="2244"/>
                <a:ext cx="612" cy="374"/>
                <a:chOff x="590" y="2244"/>
                <a:chExt cx="612" cy="374"/>
              </a:xfrm>
            </p:grpSpPr>
            <p:sp>
              <p:nvSpPr>
                <p:cNvPr id="22589" name="Rectangle 29"/>
                <p:cNvSpPr>
                  <a:spLocks noChangeArrowheads="1"/>
                </p:cNvSpPr>
                <p:nvPr/>
              </p:nvSpPr>
              <p:spPr bwMode="auto">
                <a:xfrm>
                  <a:off x="633" y="2244"/>
                  <a:ext cx="52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01011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590" name="Rectangle 90"/>
                <p:cNvSpPr>
                  <a:spLocks noChangeArrowheads="1"/>
                </p:cNvSpPr>
                <p:nvPr/>
              </p:nvSpPr>
              <p:spPr bwMode="auto">
                <a:xfrm>
                  <a:off x="590" y="2244"/>
                  <a:ext cx="61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93"/>
              <p:cNvGrpSpPr>
                <a:grpSpLocks/>
              </p:cNvGrpSpPr>
              <p:nvPr/>
            </p:nvGrpSpPr>
            <p:grpSpPr bwMode="auto">
              <a:xfrm>
                <a:off x="1202" y="2244"/>
                <a:ext cx="568" cy="374"/>
                <a:chOff x="1202" y="2244"/>
                <a:chExt cx="568" cy="374"/>
              </a:xfrm>
            </p:grpSpPr>
            <p:sp>
              <p:nvSpPr>
                <p:cNvPr id="22587" name="Rectangle 30"/>
                <p:cNvSpPr>
                  <a:spLocks noChangeArrowheads="1"/>
                </p:cNvSpPr>
                <p:nvPr/>
              </p:nvSpPr>
              <p:spPr bwMode="auto">
                <a:xfrm>
                  <a:off x="1245" y="2244"/>
                  <a:ext cx="482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1101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588" name="Rectangle 92"/>
                <p:cNvSpPr>
                  <a:spLocks noChangeArrowheads="1"/>
                </p:cNvSpPr>
                <p:nvPr/>
              </p:nvSpPr>
              <p:spPr bwMode="auto">
                <a:xfrm>
                  <a:off x="1202" y="2244"/>
                  <a:ext cx="56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95"/>
              <p:cNvGrpSpPr>
                <a:grpSpLocks/>
              </p:cNvGrpSpPr>
              <p:nvPr/>
            </p:nvGrpSpPr>
            <p:grpSpPr bwMode="auto">
              <a:xfrm>
                <a:off x="1770" y="2244"/>
                <a:ext cx="632" cy="374"/>
                <a:chOff x="1770" y="2244"/>
                <a:chExt cx="632" cy="374"/>
              </a:xfrm>
            </p:grpSpPr>
            <p:sp>
              <p:nvSpPr>
                <p:cNvPr id="22585" name="Rectangle 31"/>
                <p:cNvSpPr>
                  <a:spLocks noChangeArrowheads="1"/>
                </p:cNvSpPr>
                <p:nvPr/>
              </p:nvSpPr>
              <p:spPr bwMode="auto">
                <a:xfrm>
                  <a:off x="1813" y="2244"/>
                  <a:ext cx="54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11011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586" name="Rectangle 94"/>
                <p:cNvSpPr>
                  <a:spLocks noChangeArrowheads="1"/>
                </p:cNvSpPr>
                <p:nvPr/>
              </p:nvSpPr>
              <p:spPr bwMode="auto">
                <a:xfrm>
                  <a:off x="1770" y="2244"/>
                  <a:ext cx="63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641" name="Group 97"/>
              <p:cNvGrpSpPr>
                <a:grpSpLocks/>
              </p:cNvGrpSpPr>
              <p:nvPr/>
            </p:nvGrpSpPr>
            <p:grpSpPr bwMode="auto">
              <a:xfrm>
                <a:off x="0" y="2618"/>
                <a:ext cx="590" cy="374"/>
                <a:chOff x="0" y="2618"/>
                <a:chExt cx="590" cy="374"/>
              </a:xfrm>
            </p:grpSpPr>
            <p:sp>
              <p:nvSpPr>
                <p:cNvPr id="22583" name="Rectangle 32"/>
                <p:cNvSpPr>
                  <a:spLocks noChangeArrowheads="1"/>
                </p:cNvSpPr>
                <p:nvPr/>
              </p:nvSpPr>
              <p:spPr bwMode="auto">
                <a:xfrm>
                  <a:off x="43" y="2618"/>
                  <a:ext cx="504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0110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584" name="Rectangle 96"/>
                <p:cNvSpPr>
                  <a:spLocks noChangeArrowheads="1"/>
                </p:cNvSpPr>
                <p:nvPr/>
              </p:nvSpPr>
              <p:spPr bwMode="auto">
                <a:xfrm>
                  <a:off x="0" y="2618"/>
                  <a:ext cx="5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642" name="Group 99"/>
              <p:cNvGrpSpPr>
                <a:grpSpLocks/>
              </p:cNvGrpSpPr>
              <p:nvPr/>
            </p:nvGrpSpPr>
            <p:grpSpPr bwMode="auto">
              <a:xfrm>
                <a:off x="590" y="2618"/>
                <a:ext cx="612" cy="374"/>
                <a:chOff x="590" y="2618"/>
                <a:chExt cx="612" cy="374"/>
              </a:xfrm>
            </p:grpSpPr>
            <p:sp>
              <p:nvSpPr>
                <p:cNvPr id="22581" name="Rectangle 33"/>
                <p:cNvSpPr>
                  <a:spLocks noChangeArrowheads="1"/>
                </p:cNvSpPr>
                <p:nvPr/>
              </p:nvSpPr>
              <p:spPr bwMode="auto">
                <a:xfrm>
                  <a:off x="633" y="2618"/>
                  <a:ext cx="52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01110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582" name="Rectangle 98"/>
                <p:cNvSpPr>
                  <a:spLocks noChangeArrowheads="1"/>
                </p:cNvSpPr>
                <p:nvPr/>
              </p:nvSpPr>
              <p:spPr bwMode="auto">
                <a:xfrm>
                  <a:off x="590" y="2618"/>
                  <a:ext cx="61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643" name="Group 101"/>
              <p:cNvGrpSpPr>
                <a:grpSpLocks/>
              </p:cNvGrpSpPr>
              <p:nvPr/>
            </p:nvGrpSpPr>
            <p:grpSpPr bwMode="auto">
              <a:xfrm>
                <a:off x="1202" y="2618"/>
                <a:ext cx="568" cy="374"/>
                <a:chOff x="1202" y="2618"/>
                <a:chExt cx="568" cy="374"/>
              </a:xfrm>
            </p:grpSpPr>
            <p:sp>
              <p:nvSpPr>
                <p:cNvPr id="22579" name="Rectangle 34"/>
                <p:cNvSpPr>
                  <a:spLocks noChangeArrowheads="1"/>
                </p:cNvSpPr>
                <p:nvPr/>
              </p:nvSpPr>
              <p:spPr bwMode="auto">
                <a:xfrm>
                  <a:off x="1245" y="2618"/>
                  <a:ext cx="482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1110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580" name="Rectangle 100"/>
                <p:cNvSpPr>
                  <a:spLocks noChangeArrowheads="1"/>
                </p:cNvSpPr>
                <p:nvPr/>
              </p:nvSpPr>
              <p:spPr bwMode="auto">
                <a:xfrm>
                  <a:off x="1202" y="2618"/>
                  <a:ext cx="56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644" name="Group 103"/>
              <p:cNvGrpSpPr>
                <a:grpSpLocks/>
              </p:cNvGrpSpPr>
              <p:nvPr/>
            </p:nvGrpSpPr>
            <p:grpSpPr bwMode="auto">
              <a:xfrm>
                <a:off x="1770" y="2618"/>
                <a:ext cx="632" cy="374"/>
                <a:chOff x="1770" y="2618"/>
                <a:chExt cx="632" cy="374"/>
              </a:xfrm>
            </p:grpSpPr>
            <p:sp>
              <p:nvSpPr>
                <p:cNvPr id="22577" name="Rectangle 35"/>
                <p:cNvSpPr>
                  <a:spLocks noChangeArrowheads="1"/>
                </p:cNvSpPr>
                <p:nvPr/>
              </p:nvSpPr>
              <p:spPr bwMode="auto">
                <a:xfrm>
                  <a:off x="1813" y="2618"/>
                  <a:ext cx="54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11100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578" name="Rectangle 102"/>
                <p:cNvSpPr>
                  <a:spLocks noChangeArrowheads="1"/>
                </p:cNvSpPr>
                <p:nvPr/>
              </p:nvSpPr>
              <p:spPr bwMode="auto">
                <a:xfrm>
                  <a:off x="1770" y="2618"/>
                  <a:ext cx="63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645" name="Group 105"/>
              <p:cNvGrpSpPr>
                <a:grpSpLocks/>
              </p:cNvGrpSpPr>
              <p:nvPr/>
            </p:nvGrpSpPr>
            <p:grpSpPr bwMode="auto">
              <a:xfrm>
                <a:off x="0" y="2992"/>
                <a:ext cx="590" cy="374"/>
                <a:chOff x="0" y="2992"/>
                <a:chExt cx="590" cy="374"/>
              </a:xfrm>
            </p:grpSpPr>
            <p:sp>
              <p:nvSpPr>
                <p:cNvPr id="22575" name="Rectangle 36"/>
                <p:cNvSpPr>
                  <a:spLocks noChangeArrowheads="1"/>
                </p:cNvSpPr>
                <p:nvPr/>
              </p:nvSpPr>
              <p:spPr bwMode="auto">
                <a:xfrm>
                  <a:off x="43" y="2992"/>
                  <a:ext cx="504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0111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576" name="Rectangle 104"/>
                <p:cNvSpPr>
                  <a:spLocks noChangeArrowheads="1"/>
                </p:cNvSpPr>
                <p:nvPr/>
              </p:nvSpPr>
              <p:spPr bwMode="auto">
                <a:xfrm>
                  <a:off x="0" y="2992"/>
                  <a:ext cx="5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646" name="Group 107"/>
              <p:cNvGrpSpPr>
                <a:grpSpLocks/>
              </p:cNvGrpSpPr>
              <p:nvPr/>
            </p:nvGrpSpPr>
            <p:grpSpPr bwMode="auto">
              <a:xfrm>
                <a:off x="590" y="2992"/>
                <a:ext cx="612" cy="374"/>
                <a:chOff x="590" y="2992"/>
                <a:chExt cx="612" cy="374"/>
              </a:xfrm>
            </p:grpSpPr>
            <p:sp>
              <p:nvSpPr>
                <p:cNvPr id="22573" name="Rectangle 37"/>
                <p:cNvSpPr>
                  <a:spLocks noChangeArrowheads="1"/>
                </p:cNvSpPr>
                <p:nvPr/>
              </p:nvSpPr>
              <p:spPr bwMode="auto">
                <a:xfrm>
                  <a:off x="633" y="2992"/>
                  <a:ext cx="52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01111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574" name="Rectangle 106"/>
                <p:cNvSpPr>
                  <a:spLocks noChangeArrowheads="1"/>
                </p:cNvSpPr>
                <p:nvPr/>
              </p:nvSpPr>
              <p:spPr bwMode="auto">
                <a:xfrm>
                  <a:off x="590" y="2992"/>
                  <a:ext cx="61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647" name="Group 109"/>
              <p:cNvGrpSpPr>
                <a:grpSpLocks/>
              </p:cNvGrpSpPr>
              <p:nvPr/>
            </p:nvGrpSpPr>
            <p:grpSpPr bwMode="auto">
              <a:xfrm>
                <a:off x="1202" y="2992"/>
                <a:ext cx="568" cy="374"/>
                <a:chOff x="1202" y="2992"/>
                <a:chExt cx="568" cy="374"/>
              </a:xfrm>
            </p:grpSpPr>
            <p:sp>
              <p:nvSpPr>
                <p:cNvPr id="22571" name="Rectangle 38"/>
                <p:cNvSpPr>
                  <a:spLocks noChangeArrowheads="1"/>
                </p:cNvSpPr>
                <p:nvPr/>
              </p:nvSpPr>
              <p:spPr bwMode="auto">
                <a:xfrm>
                  <a:off x="1245" y="2992"/>
                  <a:ext cx="482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1111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572" name="Rectangle 108"/>
                <p:cNvSpPr>
                  <a:spLocks noChangeArrowheads="1"/>
                </p:cNvSpPr>
                <p:nvPr/>
              </p:nvSpPr>
              <p:spPr bwMode="auto">
                <a:xfrm>
                  <a:off x="1202" y="2992"/>
                  <a:ext cx="56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648" name="Group 111"/>
              <p:cNvGrpSpPr>
                <a:grpSpLocks/>
              </p:cNvGrpSpPr>
              <p:nvPr/>
            </p:nvGrpSpPr>
            <p:grpSpPr bwMode="auto">
              <a:xfrm>
                <a:off x="1770" y="2992"/>
                <a:ext cx="632" cy="374"/>
                <a:chOff x="1770" y="2992"/>
                <a:chExt cx="632" cy="374"/>
              </a:xfrm>
            </p:grpSpPr>
            <p:sp>
              <p:nvSpPr>
                <p:cNvPr id="22569" name="Rectangle 39"/>
                <p:cNvSpPr>
                  <a:spLocks noChangeArrowheads="1"/>
                </p:cNvSpPr>
                <p:nvPr/>
              </p:nvSpPr>
              <p:spPr bwMode="auto">
                <a:xfrm>
                  <a:off x="1813" y="2992"/>
                  <a:ext cx="54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  <a:ea typeface="华文中宋" pitchFamily="2" charset="-122"/>
                    </a:rPr>
                    <a:t>11101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2570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70" y="2992"/>
                  <a:ext cx="63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2532" name="Rectangle 113"/>
            <p:cNvSpPr>
              <a:spLocks noChangeArrowheads="1"/>
            </p:cNvSpPr>
            <p:nvPr/>
          </p:nvSpPr>
          <p:spPr bwMode="auto">
            <a:xfrm>
              <a:off x="-3" y="-3"/>
              <a:ext cx="2408" cy="3372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1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11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115" name="TextBox 11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16" name="直接连接符 11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直接连接符 11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2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557338"/>
            <a:ext cx="8353425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逻辑链路控制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(LLC)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子层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是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IEEE 802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数据链路层的上子层，它对于所有的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LAN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协议来说都是相同的。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zh-CN" altLang="en-US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媒体访问控制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(MAC)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子层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解决共享介质的竞争使用问题。它包含了将数据从一个地方传送到另一个地方所必需的同步，标记，流量和差错控制的规范，同时也包括</a:t>
            </a:r>
            <a:r>
              <a:rPr lang="zh-CN" altLang="en-US" b="1" dirty="0" smtClean="0">
                <a:latin typeface="宋体" pitchFamily="2" charset="-122"/>
              </a:rPr>
              <a:t>下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一个站点的物理地址。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1043608" y="476672"/>
            <a:ext cx="7543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zh-CN" sz="36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7.1.2 IEEE</a:t>
            </a:r>
            <a:r>
              <a:rPr lang="zh-CN" altLang="en-US" sz="36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局域网参考模型 </a:t>
            </a:r>
          </a:p>
        </p:txBody>
      </p:sp>
    </p:spTree>
  </p:cSld>
  <p:clrMapOvr>
    <a:masterClrMapping/>
  </p:clrMapOvr>
  <p:transition>
    <p:pull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1412776"/>
            <a:ext cx="6192688" cy="475252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Clr>
                <a:srgbClr val="C00000"/>
              </a:buClr>
              <a:buNone/>
            </a:pPr>
            <a:endParaRPr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b="1" dirty="0" smtClean="0">
                <a:latin typeface="宋体" pitchFamily="2" charset="-122"/>
              </a:rPr>
              <a:t>7.1   IEEE</a:t>
            </a:r>
            <a:r>
              <a:rPr lang="zh-CN" altLang="en-US" b="1" dirty="0" smtClean="0">
                <a:latin typeface="宋体" pitchFamily="2" charset="-122"/>
              </a:rPr>
              <a:t>局域网通信协议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b="1" dirty="0" smtClean="0">
                <a:latin typeface="宋体" pitchFamily="2" charset="-122"/>
              </a:rPr>
              <a:t>7.2   </a:t>
            </a:r>
            <a:r>
              <a:rPr lang="zh-CN" altLang="en-US" b="1" dirty="0" smtClean="0">
                <a:latin typeface="宋体" pitchFamily="2" charset="-122"/>
              </a:rPr>
              <a:t>以太网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b="1" dirty="0" smtClean="0">
                <a:latin typeface="宋体" pitchFamily="2" charset="-122"/>
              </a:rPr>
              <a:t>7.3   </a:t>
            </a:r>
            <a:r>
              <a:rPr lang="zh-CN" altLang="en-US" b="1" dirty="0" smtClean="0">
                <a:latin typeface="宋体" pitchFamily="2" charset="-122"/>
              </a:rPr>
              <a:t>无线局域网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b="1" dirty="0" smtClean="0">
                <a:latin typeface="宋体" pitchFamily="2" charset="-122"/>
              </a:rPr>
              <a:t>7.4   </a:t>
            </a:r>
            <a:r>
              <a:rPr lang="zh-CN" altLang="en-US" b="1" dirty="0" smtClean="0">
                <a:latin typeface="宋体" pitchFamily="2" charset="-122"/>
              </a:rPr>
              <a:t>其他局域网技术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7.5   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异步传输模式（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ATM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）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7.6   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帧中继</a:t>
            </a:r>
          </a:p>
          <a:p>
            <a:pPr>
              <a:lnSpc>
                <a:spcPct val="80000"/>
              </a:lnSpc>
              <a:buClr>
                <a:srgbClr val="C00000"/>
              </a:buClr>
              <a:buNone/>
            </a:pPr>
            <a:endParaRPr lang="zh-CN" altLang="en-US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lvl="1" indent="-342900">
              <a:lnSpc>
                <a:spcPct val="80000"/>
              </a:lnSpc>
              <a:buClr>
                <a:srgbClr val="C00000"/>
              </a:buClr>
              <a:buBlip>
                <a:blip r:embed="rId3"/>
              </a:buBlip>
            </a:pPr>
            <a:endParaRPr lang="zh-CN" altLang="en-US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75656" y="62068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第七章 局域网和广域网技术</a:t>
            </a:r>
            <a:endParaRPr lang="zh-CN" altLang="en-US" sz="3600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7.5  </a:t>
            </a:r>
            <a:r>
              <a:rPr lang="zh-CN" altLang="en-US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异步传输模式</a:t>
            </a:r>
            <a:r>
              <a:rPr lang="en-US" altLang="zh-CN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(ATM)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异步传输模式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(ATM)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是由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ATM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论坛设计的信元中继协议，被 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ITU-T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所接受。虽然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ATM 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最初是为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WAN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设计的，但现在，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ATM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也广泛用于局域网中。</a:t>
            </a:r>
            <a:r>
              <a:rPr lang="zh-CN" altLang="en-US" b="1" smtClean="0">
                <a:latin typeface="宋体" pitchFamily="2" charset="-122"/>
              </a:rPr>
              <a:t> </a:t>
            </a:r>
          </a:p>
        </p:txBody>
      </p:sp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7.5.1  ATM</a:t>
            </a:r>
            <a:r>
              <a:rPr lang="zh-CN" altLang="en-US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的设计目标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752600"/>
            <a:ext cx="8496300" cy="462915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0000"/>
                </a:solidFill>
              </a:rPr>
              <a:t>为新的高速传输介质和设备提供新的适合的网络技术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b="1" smtClean="0">
                <a:solidFill>
                  <a:srgbClr val="000000"/>
                </a:solidFill>
              </a:rPr>
              <a:t>在不降低现有系统效率或更换现有系统的情况下，在它们之间提供广域网连接</a:t>
            </a:r>
          </a:p>
          <a:p>
            <a:pPr eaLnBrk="1" hangingPunct="1"/>
            <a:r>
              <a:rPr lang="zh-CN" altLang="en-US" b="1" smtClean="0">
                <a:solidFill>
                  <a:srgbClr val="000000"/>
                </a:solidFill>
              </a:rPr>
              <a:t>新系统必须能够支持现有的电信体系，并和它们协同工作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zh-CN" altLang="en-US" b="1" smtClean="0">
                <a:solidFill>
                  <a:srgbClr val="000000"/>
                </a:solidFill>
              </a:rPr>
              <a:t>新系统必须是面向连接的，这样才能保证顺序和可预测的传输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7.5.2  ATM</a:t>
            </a:r>
            <a:r>
              <a:rPr lang="zh-CN" altLang="en-US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应用适配层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ATM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标准定义了一系列和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OSI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模型不相类似的层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997200"/>
            <a:ext cx="8351837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6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2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388" y="692150"/>
            <a:ext cx="8569325" cy="5545138"/>
          </a:xfrm>
          <a:noFill/>
        </p:spPr>
      </p:pic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84313"/>
            <a:ext cx="8540750" cy="4194175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0000"/>
                </a:solidFill>
              </a:rPr>
              <a:t>AAL</a:t>
            </a:r>
            <a:r>
              <a:rPr lang="zh-CN" altLang="en-US" b="1" smtClean="0">
                <a:solidFill>
                  <a:srgbClr val="000000"/>
                </a:solidFill>
              </a:rPr>
              <a:t>业务属性分类</a:t>
            </a:r>
          </a:p>
          <a:p>
            <a:pPr eaLnBrk="1" hangingPunct="1"/>
            <a:r>
              <a:rPr lang="en-US" altLang="zh-CN" b="1" smtClean="0">
                <a:solidFill>
                  <a:srgbClr val="000000"/>
                </a:solidFill>
              </a:rPr>
              <a:t>A</a:t>
            </a:r>
            <a:r>
              <a:rPr lang="zh-CN" altLang="en-US" b="1" smtClean="0">
                <a:solidFill>
                  <a:srgbClr val="000000"/>
                </a:solidFill>
              </a:rPr>
              <a:t>类</a:t>
            </a:r>
            <a:r>
              <a:rPr lang="en-US" altLang="zh-CN" b="1" smtClean="0">
                <a:solidFill>
                  <a:srgbClr val="000000"/>
                </a:solidFill>
              </a:rPr>
              <a:t>—</a:t>
            </a:r>
            <a:r>
              <a:rPr lang="zh-CN" altLang="en-US" b="1" smtClean="0">
                <a:solidFill>
                  <a:srgbClr val="000000"/>
                </a:solidFill>
              </a:rPr>
              <a:t>恒定比特速率</a:t>
            </a:r>
            <a:r>
              <a:rPr lang="en-US" altLang="zh-CN" b="1" smtClean="0">
                <a:solidFill>
                  <a:srgbClr val="000000"/>
                </a:solidFill>
              </a:rPr>
              <a:t>(CBR)</a:t>
            </a:r>
            <a:r>
              <a:rPr lang="zh-CN" altLang="en-US" b="1" smtClean="0">
                <a:solidFill>
                  <a:srgbClr val="000000"/>
                </a:solidFill>
              </a:rPr>
              <a:t>业务、端到端有定时要求、面向连接。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en-US" altLang="zh-CN" b="1" smtClean="0">
                <a:solidFill>
                  <a:srgbClr val="000000"/>
                </a:solidFill>
              </a:rPr>
              <a:t>B</a:t>
            </a:r>
            <a:r>
              <a:rPr lang="zh-CN" altLang="en-US" b="1" smtClean="0">
                <a:solidFill>
                  <a:srgbClr val="000000"/>
                </a:solidFill>
              </a:rPr>
              <a:t>类</a:t>
            </a:r>
            <a:r>
              <a:rPr lang="en-US" altLang="zh-CN" b="1" smtClean="0">
                <a:solidFill>
                  <a:srgbClr val="000000"/>
                </a:solidFill>
              </a:rPr>
              <a:t>—</a:t>
            </a:r>
            <a:r>
              <a:rPr lang="zh-CN" altLang="en-US" b="1" smtClean="0">
                <a:solidFill>
                  <a:srgbClr val="000000"/>
                </a:solidFill>
              </a:rPr>
              <a:t>可变比特速率</a:t>
            </a:r>
            <a:r>
              <a:rPr lang="en-US" altLang="zh-CN" b="1" smtClean="0">
                <a:solidFill>
                  <a:srgbClr val="000000"/>
                </a:solidFill>
              </a:rPr>
              <a:t>(VBR)</a:t>
            </a:r>
            <a:r>
              <a:rPr lang="zh-CN" altLang="en-US" b="1" smtClean="0">
                <a:solidFill>
                  <a:srgbClr val="000000"/>
                </a:solidFill>
              </a:rPr>
              <a:t>业务、端到端有定时要求，面向连接。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0000"/>
                </a:solidFill>
              </a:rPr>
              <a:t>C</a:t>
            </a:r>
            <a:r>
              <a:rPr lang="zh-CN" altLang="en-US" b="1" smtClean="0">
                <a:solidFill>
                  <a:srgbClr val="000000"/>
                </a:solidFill>
              </a:rPr>
              <a:t>类</a:t>
            </a:r>
            <a:r>
              <a:rPr lang="en-US" altLang="zh-CN" b="1" smtClean="0">
                <a:solidFill>
                  <a:srgbClr val="000000"/>
                </a:solidFill>
              </a:rPr>
              <a:t>—</a:t>
            </a:r>
            <a:r>
              <a:rPr lang="zh-CN" altLang="en-US" b="1" smtClean="0">
                <a:solidFill>
                  <a:srgbClr val="000000"/>
                </a:solidFill>
              </a:rPr>
              <a:t>可变比特速率</a:t>
            </a:r>
            <a:r>
              <a:rPr lang="en-US" altLang="zh-CN" b="1" smtClean="0">
                <a:solidFill>
                  <a:srgbClr val="000000"/>
                </a:solidFill>
              </a:rPr>
              <a:t>(VBR)</a:t>
            </a:r>
            <a:r>
              <a:rPr lang="zh-CN" altLang="en-US" b="1" smtClean="0">
                <a:solidFill>
                  <a:srgbClr val="000000"/>
                </a:solidFill>
              </a:rPr>
              <a:t>业务、端到端无定时要求，面向连接</a:t>
            </a:r>
            <a:r>
              <a:rPr lang="zh-CN" altLang="en-US" smtClean="0">
                <a:solidFill>
                  <a:srgbClr val="000000"/>
                </a:solidFill>
              </a:rPr>
              <a:t> 。</a:t>
            </a:r>
          </a:p>
          <a:p>
            <a:pPr eaLnBrk="1" hangingPunct="1"/>
            <a:r>
              <a:rPr lang="en-US" altLang="zh-CN" b="1" smtClean="0">
                <a:solidFill>
                  <a:srgbClr val="000000"/>
                </a:solidFill>
              </a:rPr>
              <a:t>D</a:t>
            </a:r>
            <a:r>
              <a:rPr lang="zh-CN" altLang="en-US" b="1" smtClean="0">
                <a:solidFill>
                  <a:srgbClr val="000000"/>
                </a:solidFill>
              </a:rPr>
              <a:t>类</a:t>
            </a:r>
            <a:r>
              <a:rPr lang="en-US" altLang="zh-CN" b="1" smtClean="0">
                <a:solidFill>
                  <a:srgbClr val="000000"/>
                </a:solidFill>
              </a:rPr>
              <a:t>—</a:t>
            </a:r>
            <a:r>
              <a:rPr lang="zh-CN" altLang="en-US" b="1" smtClean="0">
                <a:solidFill>
                  <a:srgbClr val="000000"/>
                </a:solidFill>
              </a:rPr>
              <a:t>可变比特速率</a:t>
            </a:r>
            <a:r>
              <a:rPr lang="en-US" altLang="zh-CN" b="1" smtClean="0">
                <a:solidFill>
                  <a:srgbClr val="000000"/>
                </a:solidFill>
              </a:rPr>
              <a:t>(VBR)</a:t>
            </a:r>
            <a:r>
              <a:rPr lang="zh-CN" altLang="en-US" b="1" smtClean="0">
                <a:solidFill>
                  <a:srgbClr val="000000"/>
                </a:solidFill>
              </a:rPr>
              <a:t>业务、端到端无定时要求，无连接</a:t>
            </a:r>
            <a:r>
              <a:rPr lang="zh-CN" altLang="en-US" smtClean="0">
                <a:solidFill>
                  <a:srgbClr val="000000"/>
                </a:solidFill>
              </a:rPr>
              <a:t> 。</a:t>
            </a:r>
          </a:p>
          <a:p>
            <a:pPr eaLnBrk="1" hangingPunct="1"/>
            <a:endParaRPr lang="en-US" altLang="zh-CN" smtClean="0">
              <a:solidFill>
                <a:srgbClr val="000000"/>
              </a:solidFill>
            </a:endParaRP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7.5.3  ATM</a:t>
            </a:r>
            <a:r>
              <a:rPr lang="zh-CN" altLang="en-US" sz="40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层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2060848"/>
            <a:ext cx="8362950" cy="3188568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</a:rPr>
              <a:t>ATM</a:t>
            </a:r>
            <a:r>
              <a:rPr lang="zh-CN" altLang="en-US" b="1" dirty="0" smtClean="0">
                <a:solidFill>
                  <a:srgbClr val="000000"/>
                </a:solidFill>
              </a:rPr>
              <a:t>层提供了路由、交通管理和复用服务。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</a:rPr>
              <a:t>ATM</a:t>
            </a:r>
            <a:r>
              <a:rPr lang="zh-CN" altLang="en-US" b="1" dirty="0" smtClean="0">
                <a:solidFill>
                  <a:srgbClr val="000000"/>
                </a:solidFill>
              </a:rPr>
              <a:t>按照以下方式处理输出通信：从</a:t>
            </a:r>
            <a:r>
              <a:rPr lang="en-US" altLang="zh-CN" b="1" dirty="0" smtClean="0">
                <a:solidFill>
                  <a:srgbClr val="C00000"/>
                </a:solidFill>
              </a:rPr>
              <a:t>AAL</a:t>
            </a:r>
            <a:r>
              <a:rPr lang="zh-CN" altLang="en-US" b="1" dirty="0" smtClean="0">
                <a:solidFill>
                  <a:srgbClr val="C00000"/>
                </a:solidFill>
              </a:rPr>
              <a:t>层</a:t>
            </a:r>
            <a:r>
              <a:rPr lang="zh-CN" altLang="en-US" b="1" dirty="0" smtClean="0">
                <a:solidFill>
                  <a:srgbClr val="000000"/>
                </a:solidFill>
              </a:rPr>
              <a:t>接受</a:t>
            </a:r>
            <a:r>
              <a:rPr lang="en-US" altLang="zh-CN" b="1" dirty="0" smtClean="0">
                <a:solidFill>
                  <a:srgbClr val="C00000"/>
                </a:solidFill>
              </a:rPr>
              <a:t>48</a:t>
            </a:r>
            <a:r>
              <a:rPr lang="zh-CN" altLang="en-US" b="1" dirty="0" smtClean="0">
                <a:solidFill>
                  <a:srgbClr val="C00000"/>
                </a:solidFill>
              </a:rPr>
              <a:t>字节</a:t>
            </a:r>
            <a:r>
              <a:rPr lang="zh-CN" altLang="en-US" b="1" dirty="0" smtClean="0">
                <a:solidFill>
                  <a:srgbClr val="000000"/>
                </a:solidFill>
              </a:rPr>
              <a:t>的信息段，然后通过</a:t>
            </a:r>
            <a:r>
              <a:rPr lang="zh-CN" altLang="en-US" b="1" dirty="0" smtClean="0">
                <a:solidFill>
                  <a:srgbClr val="C00000"/>
                </a:solidFill>
              </a:rPr>
              <a:t>添加</a:t>
            </a:r>
            <a:r>
              <a:rPr lang="en-US" altLang="zh-CN" b="1" dirty="0" smtClean="0">
                <a:solidFill>
                  <a:srgbClr val="C00000"/>
                </a:solidFill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</a:rPr>
              <a:t>字节</a:t>
            </a:r>
            <a:r>
              <a:rPr lang="zh-CN" altLang="en-US" b="1" dirty="0" smtClean="0">
                <a:solidFill>
                  <a:srgbClr val="000000"/>
                </a:solidFill>
              </a:rPr>
              <a:t>的</a:t>
            </a:r>
            <a:r>
              <a:rPr lang="zh-CN" altLang="en-US" b="1" dirty="0" smtClean="0">
                <a:solidFill>
                  <a:srgbClr val="C00000"/>
                </a:solidFill>
              </a:rPr>
              <a:t>报文头</a:t>
            </a:r>
            <a:r>
              <a:rPr lang="zh-CN" altLang="en-US" b="1" dirty="0" smtClean="0">
                <a:solidFill>
                  <a:srgbClr val="000000"/>
                </a:solidFill>
              </a:rPr>
              <a:t>将它们转换为</a:t>
            </a:r>
            <a:r>
              <a:rPr lang="en-US" altLang="zh-CN" b="1" dirty="0" smtClean="0">
                <a:solidFill>
                  <a:srgbClr val="C00000"/>
                </a:solidFill>
              </a:rPr>
              <a:t>53</a:t>
            </a:r>
            <a:r>
              <a:rPr lang="zh-CN" altLang="en-US" b="1" dirty="0" smtClean="0">
                <a:solidFill>
                  <a:srgbClr val="C00000"/>
                </a:solidFill>
              </a:rPr>
              <a:t>字节的信元</a:t>
            </a:r>
            <a:r>
              <a:rPr lang="zh-CN" altLang="en-US" b="1" dirty="0" smtClean="0">
                <a:solidFill>
                  <a:srgbClr val="000000"/>
                </a:solidFill>
              </a:rPr>
              <a:t>。</a:t>
            </a:r>
          </a:p>
        </p:txBody>
      </p:sp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0825" y="549275"/>
            <a:ext cx="8569325" cy="5688013"/>
          </a:xfrm>
          <a:noFill/>
        </p:spPr>
      </p:pic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1520" y="2276872"/>
            <a:ext cx="8540750" cy="3312393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ATM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信元有两种格式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u"/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一种格式的信元用于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用户网络接口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(UNI)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u"/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另一种格式的信元用于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网络到网络的接口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(NNI)</a:t>
            </a:r>
          </a:p>
          <a:p>
            <a:pPr eaLnBrk="1" hangingPunct="1"/>
            <a:endParaRPr lang="en-US" altLang="zh-CN" b="1" dirty="0" smtClean="0">
              <a:solidFill>
                <a:srgbClr val="000000"/>
              </a:solidFill>
            </a:endParaRP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83768" y="548680"/>
            <a:ext cx="43204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</a:rPr>
              <a:t>ATM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层信元报文头格式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027"/>
          <p:cNvSpPr txBox="1">
            <a:spLocks noChangeArrowheads="1"/>
          </p:cNvSpPr>
          <p:nvPr/>
        </p:nvSpPr>
        <p:spPr bwMode="auto">
          <a:xfrm>
            <a:off x="914400" y="6858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0243" name="Text Box 1028"/>
          <p:cNvSpPr txBox="1">
            <a:spLocks noChangeArrowheads="1"/>
          </p:cNvSpPr>
          <p:nvPr/>
        </p:nvSpPr>
        <p:spPr bwMode="auto">
          <a:xfrm>
            <a:off x="1043608" y="1340768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3200" b="1" dirty="0">
                <a:solidFill>
                  <a:srgbClr val="C00000"/>
                </a:solidFill>
                <a:latin typeface="宋体" pitchFamily="2" charset="-122"/>
              </a:rPr>
              <a:t>②</a:t>
            </a:r>
            <a:r>
              <a:rPr kumimoji="1" lang="en-US" altLang="zh-CN" sz="3200" b="1" dirty="0">
                <a:solidFill>
                  <a:srgbClr val="C00000"/>
                </a:solidFill>
                <a:latin typeface="宋体" pitchFamily="2" charset="-122"/>
              </a:rPr>
              <a:t>802</a:t>
            </a:r>
            <a:r>
              <a:rPr kumimoji="1" lang="zh-CN" altLang="en-US" sz="3200" b="1" dirty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kumimoji="1" lang="en-US" altLang="zh-CN" sz="3200" b="1" dirty="0">
                <a:solidFill>
                  <a:srgbClr val="C00000"/>
                </a:solidFill>
                <a:latin typeface="宋体" pitchFamily="2" charset="-122"/>
              </a:rPr>
              <a:t>OSI</a:t>
            </a:r>
            <a:r>
              <a:rPr kumimoji="1" lang="zh-CN" altLang="en-US" sz="3200" b="1" dirty="0">
                <a:solidFill>
                  <a:srgbClr val="C00000"/>
                </a:solidFill>
                <a:latin typeface="宋体" pitchFamily="2" charset="-122"/>
              </a:rPr>
              <a:t>的层次对应关系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10244" name="Picture 10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2060848"/>
            <a:ext cx="7416800" cy="437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6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2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 Box 2051"/>
          <p:cNvSpPr txBox="1">
            <a:spLocks noChangeArrowheads="1"/>
          </p:cNvSpPr>
          <p:nvPr/>
        </p:nvSpPr>
        <p:spPr bwMode="auto">
          <a:xfrm>
            <a:off x="1043608" y="548680"/>
            <a:ext cx="7543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zh-CN" sz="36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7.1.2 IEEE</a:t>
            </a:r>
            <a:r>
              <a:rPr lang="zh-CN" altLang="en-US" sz="36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局域网参考模型 </a:t>
            </a:r>
          </a:p>
        </p:txBody>
      </p:sp>
    </p:spTree>
  </p:cSld>
  <p:clrMapOvr>
    <a:masterClrMapping/>
  </p:clrMapOvr>
  <p:transition>
    <p:pull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1520" y="2204864"/>
            <a:ext cx="8712968" cy="3524938"/>
          </a:xfrm>
          <a:noFill/>
        </p:spPr>
      </p:pic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83768" y="620688"/>
            <a:ext cx="43204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</a:rPr>
              <a:t>ATM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层信元报文头格式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pull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(GFC)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一般流量控制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比特的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GFC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域在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UNI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中提供了流量控制。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zh-CN" altLang="en-US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(VPI)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虚通路标识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VPI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在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UNI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信元中是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8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位，而在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NNI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信元中是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12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位。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(VCI)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虚通道标识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VCI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在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UNI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信元和在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NNI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信元中都是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16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位。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83768" y="548680"/>
            <a:ext cx="43204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</a:rPr>
              <a:t>ATM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层信元报文头格式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pull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2606675" y="2554288"/>
            <a:ext cx="3733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VPI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6340475" y="2627313"/>
            <a:ext cx="19050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VCI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6340475" y="2986088"/>
            <a:ext cx="19050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VCI</a:t>
            </a:r>
          </a:p>
        </p:txBody>
      </p: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6340475" y="3419475"/>
            <a:ext cx="19050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VCI</a:t>
            </a:r>
          </a:p>
        </p:txBody>
      </p:sp>
      <p:sp>
        <p:nvSpPr>
          <p:cNvPr id="17414" name="Rectangle 8"/>
          <p:cNvSpPr>
            <a:spLocks noChangeArrowheads="1"/>
          </p:cNvSpPr>
          <p:nvPr/>
        </p:nvSpPr>
        <p:spPr bwMode="auto">
          <a:xfrm>
            <a:off x="2640013" y="4176713"/>
            <a:ext cx="3733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VPI</a:t>
            </a:r>
          </a:p>
        </p:txBody>
      </p:sp>
      <p:sp>
        <p:nvSpPr>
          <p:cNvPr id="17415" name="Rectangle 9"/>
          <p:cNvSpPr>
            <a:spLocks noChangeArrowheads="1"/>
          </p:cNvSpPr>
          <p:nvPr/>
        </p:nvSpPr>
        <p:spPr bwMode="auto">
          <a:xfrm>
            <a:off x="6373813" y="4252913"/>
            <a:ext cx="19050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VCI</a:t>
            </a:r>
          </a:p>
        </p:txBody>
      </p:sp>
      <p:sp>
        <p:nvSpPr>
          <p:cNvPr id="17416" name="Rectangle 10"/>
          <p:cNvSpPr>
            <a:spLocks noChangeArrowheads="1"/>
          </p:cNvSpPr>
          <p:nvPr/>
        </p:nvSpPr>
        <p:spPr bwMode="auto">
          <a:xfrm>
            <a:off x="6373813" y="4633913"/>
            <a:ext cx="19050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VCI</a:t>
            </a:r>
          </a:p>
        </p:txBody>
      </p:sp>
      <p:sp>
        <p:nvSpPr>
          <p:cNvPr id="17417" name="Rectangle 11"/>
          <p:cNvSpPr>
            <a:spLocks noChangeArrowheads="1"/>
          </p:cNvSpPr>
          <p:nvPr/>
        </p:nvSpPr>
        <p:spPr bwMode="auto">
          <a:xfrm>
            <a:off x="6373813" y="5014913"/>
            <a:ext cx="19050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VCI</a:t>
            </a:r>
          </a:p>
        </p:txBody>
      </p:sp>
      <p:sp>
        <p:nvSpPr>
          <p:cNvPr id="17418" name="Rectangle 12"/>
          <p:cNvSpPr>
            <a:spLocks noChangeArrowheads="1"/>
          </p:cNvSpPr>
          <p:nvPr/>
        </p:nvSpPr>
        <p:spPr bwMode="auto">
          <a:xfrm>
            <a:off x="2640013" y="1052513"/>
            <a:ext cx="3733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VPI</a:t>
            </a:r>
          </a:p>
        </p:txBody>
      </p:sp>
      <p:sp>
        <p:nvSpPr>
          <p:cNvPr id="17419" name="Rectangle 13"/>
          <p:cNvSpPr>
            <a:spLocks noChangeArrowheads="1"/>
          </p:cNvSpPr>
          <p:nvPr/>
        </p:nvSpPr>
        <p:spPr bwMode="auto">
          <a:xfrm>
            <a:off x="6373813" y="1128713"/>
            <a:ext cx="19050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VCI</a:t>
            </a:r>
          </a:p>
        </p:txBody>
      </p:sp>
      <p:sp>
        <p:nvSpPr>
          <p:cNvPr id="17420" name="Rectangle 14"/>
          <p:cNvSpPr>
            <a:spLocks noChangeArrowheads="1"/>
          </p:cNvSpPr>
          <p:nvPr/>
        </p:nvSpPr>
        <p:spPr bwMode="auto">
          <a:xfrm>
            <a:off x="6373813" y="1509713"/>
            <a:ext cx="19050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VCI</a:t>
            </a:r>
          </a:p>
        </p:txBody>
      </p:sp>
      <p:sp>
        <p:nvSpPr>
          <p:cNvPr id="17421" name="Rectangle 15"/>
          <p:cNvSpPr>
            <a:spLocks noChangeArrowheads="1"/>
          </p:cNvSpPr>
          <p:nvPr/>
        </p:nvSpPr>
        <p:spPr bwMode="auto">
          <a:xfrm>
            <a:off x="6373813" y="1890713"/>
            <a:ext cx="19050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VCI</a:t>
            </a:r>
          </a:p>
        </p:txBody>
      </p:sp>
      <p:sp>
        <p:nvSpPr>
          <p:cNvPr id="17422" name="Rectangle 16"/>
          <p:cNvSpPr>
            <a:spLocks noChangeArrowheads="1"/>
          </p:cNvSpPr>
          <p:nvPr/>
        </p:nvSpPr>
        <p:spPr bwMode="auto">
          <a:xfrm>
            <a:off x="1116013" y="1052513"/>
            <a:ext cx="1524000" cy="434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400">
                <a:latin typeface="Times New Roman" pitchFamily="18" charset="0"/>
              </a:rPr>
              <a:t>传</a:t>
            </a:r>
          </a:p>
          <a:p>
            <a:pPr algn="ctr"/>
            <a:r>
              <a:rPr kumimoji="1" lang="zh-CN" altLang="en-US" sz="2400">
                <a:latin typeface="Times New Roman" pitchFamily="18" charset="0"/>
              </a:rPr>
              <a:t>输</a:t>
            </a:r>
          </a:p>
          <a:p>
            <a:pPr algn="ctr"/>
            <a:r>
              <a:rPr kumimoji="1" lang="zh-CN" altLang="en-US" sz="2400">
                <a:latin typeface="Times New Roman" pitchFamily="18" charset="0"/>
              </a:rPr>
              <a:t>媒</a:t>
            </a:r>
          </a:p>
          <a:p>
            <a:pPr algn="ctr"/>
            <a:r>
              <a:rPr kumimoji="1" lang="zh-CN" altLang="en-US" sz="2400">
                <a:latin typeface="Times New Roman" pitchFamily="18" charset="0"/>
              </a:rPr>
              <a:t>体</a:t>
            </a:r>
          </a:p>
        </p:txBody>
      </p:sp>
      <p:pic>
        <p:nvPicPr>
          <p:cNvPr id="15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16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17" name="TextBox 1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连接符 19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2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700808"/>
            <a:ext cx="8424863" cy="4320480"/>
          </a:xfrm>
        </p:spPr>
        <p:txBody>
          <a:bodyPr>
            <a:normAutofit lnSpcReduction="10000"/>
          </a:bodyPr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(PT)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有效数据类型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比特的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PT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域中，第一个比特定义了信元中有效数据是用户信息还是管理信息。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zh-CN" altLang="en-US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(CLP)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信元丢失优先级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:1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个比特的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CLP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是实现拥塞控制的。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是高优先级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.</a:t>
            </a: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(HEC)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报文头校验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采用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CRC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校验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.</a:t>
            </a:r>
          </a:p>
          <a:p>
            <a:pPr eaLnBrk="1" hangingPunct="1"/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83768" y="620688"/>
            <a:ext cx="43204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</a:rPr>
              <a:t>ATM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层信元报文头格式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cxnSp>
        <p:nvCxnSpPr>
          <p:cNvPr id="12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pull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2204864"/>
            <a:ext cx="8229600" cy="3412976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</a:rPr>
              <a:t>ATM</a:t>
            </a:r>
            <a:r>
              <a:rPr lang="zh-CN" altLang="en-US" b="1" dirty="0" smtClean="0">
                <a:solidFill>
                  <a:srgbClr val="000000"/>
                </a:solidFill>
              </a:rPr>
              <a:t>网络中的路由是靠交换机中的</a:t>
            </a:r>
            <a:r>
              <a:rPr lang="zh-CN" altLang="en-US" b="1" dirty="0" smtClean="0">
                <a:solidFill>
                  <a:srgbClr val="C00000"/>
                </a:solidFill>
              </a:rPr>
              <a:t>连接映向表</a:t>
            </a:r>
            <a:r>
              <a:rPr lang="zh-CN" altLang="en-US" b="1" dirty="0" smtClean="0">
                <a:solidFill>
                  <a:srgbClr val="000000"/>
                </a:solidFill>
              </a:rPr>
              <a:t>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</a:rPr>
              <a:t>一个连接映向表含有</a:t>
            </a:r>
            <a:r>
              <a:rPr lang="zh-CN" altLang="en-US" b="1" dirty="0" smtClean="0">
                <a:solidFill>
                  <a:srgbClr val="C00000"/>
                </a:solidFill>
              </a:rPr>
              <a:t>端口</a:t>
            </a:r>
            <a:r>
              <a:rPr lang="zh-CN" altLang="en-US" b="1" dirty="0" smtClean="0">
                <a:solidFill>
                  <a:srgbClr val="000000"/>
                </a:solidFill>
              </a:rPr>
              <a:t>、</a:t>
            </a:r>
            <a:r>
              <a:rPr lang="en-US" altLang="zh-CN" b="1" dirty="0" smtClean="0">
                <a:solidFill>
                  <a:srgbClr val="C00000"/>
                </a:solidFill>
              </a:rPr>
              <a:t>VPI</a:t>
            </a:r>
            <a:r>
              <a:rPr lang="zh-CN" altLang="en-US" b="1" dirty="0" smtClean="0">
                <a:solidFill>
                  <a:srgbClr val="000000"/>
                </a:solidFill>
              </a:rPr>
              <a:t>和</a:t>
            </a:r>
            <a:r>
              <a:rPr lang="en-US" altLang="zh-CN" b="1" dirty="0" smtClean="0">
                <a:solidFill>
                  <a:srgbClr val="C00000"/>
                </a:solidFill>
              </a:rPr>
              <a:t>VCI</a:t>
            </a:r>
            <a:r>
              <a:rPr lang="zh-CN" altLang="en-US" b="1" dirty="0" smtClean="0">
                <a:solidFill>
                  <a:srgbClr val="000000"/>
                </a:solidFill>
              </a:rPr>
              <a:t>。</a:t>
            </a: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b="1" dirty="0" smtClean="0"/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83768" y="620688"/>
            <a:ext cx="43204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C00000"/>
                </a:solidFill>
              </a:rPr>
              <a:t>ATM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网络中的路由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cxnSp>
        <p:nvCxnSpPr>
          <p:cNvPr id="12" name="直接连接符 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pull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5288" y="549275"/>
            <a:ext cx="8137525" cy="5911850"/>
          </a:xfrm>
          <a:noFill/>
        </p:spPr>
      </p:pic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765175"/>
            <a:ext cx="8496300" cy="5327650"/>
          </a:xfrm>
        </p:spPr>
        <p:txBody>
          <a:bodyPr>
            <a:normAutofit lnSpcReduction="10000"/>
          </a:bodyPr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每个信元携带的虚通路标示符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(VPI)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和虚通道标示符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(VCI)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就是用来识别路径的。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zh-CN" altLang="en-US" sz="13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在数据交换的过程中，路径本身是固定的，但是标识它的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VPI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和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VCI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在不同链路上是不同的。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13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VPI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和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VCI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可以由网络管理者来赋予，以便来创建永久虚电路。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12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VPI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和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VCI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也可以在传输开始前由信令过程动态分配。称为交换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VPI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和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VCI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。</a:t>
            </a:r>
            <a:endParaRPr lang="zh-CN" altLang="en-US" dirty="0" smtClean="0">
              <a:solidFill>
                <a:srgbClr val="000000"/>
              </a:solidFill>
              <a:latin typeface="宋体" pitchFamily="2" charset="-122"/>
            </a:endParaRP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C00000"/>
                </a:solidFill>
                <a:latin typeface="宋体" pitchFamily="2" charset="-122"/>
              </a:rPr>
              <a:t>使用</a:t>
            </a:r>
            <a:r>
              <a:rPr lang="en-US" altLang="zh-CN" sz="3200" b="1" dirty="0" smtClean="0">
                <a:solidFill>
                  <a:srgbClr val="C00000"/>
                </a:solidFill>
                <a:latin typeface="宋体" pitchFamily="2" charset="-122"/>
              </a:rPr>
              <a:t>VPI</a:t>
            </a:r>
            <a:r>
              <a:rPr lang="zh-CN" altLang="en-US" sz="3200" b="1" dirty="0" smtClean="0">
                <a:solidFill>
                  <a:srgbClr val="C00000"/>
                </a:solidFill>
                <a:latin typeface="宋体" pitchFamily="2" charset="-122"/>
              </a:rPr>
              <a:t>的交换</a:t>
            </a:r>
            <a:r>
              <a:rPr lang="zh-CN" altLang="en-US" sz="3200" b="1" dirty="0" smtClean="0">
                <a:latin typeface="宋体" pitchFamily="2" charset="-122"/>
              </a:rPr>
              <a:t>：一个</a:t>
            </a:r>
            <a:r>
              <a:rPr lang="en-US" altLang="zh-CN" sz="3200" b="1" dirty="0" smtClean="0">
                <a:latin typeface="宋体" pitchFamily="2" charset="-122"/>
              </a:rPr>
              <a:t>VPI</a:t>
            </a:r>
            <a:r>
              <a:rPr lang="zh-CN" altLang="en-US" sz="3200" b="1" dirty="0" smtClean="0">
                <a:latin typeface="宋体" pitchFamily="2" charset="-122"/>
              </a:rPr>
              <a:t>为</a:t>
            </a:r>
            <a:r>
              <a:rPr lang="en-US" altLang="zh-CN" sz="3200" b="1" dirty="0" smtClean="0">
                <a:latin typeface="宋体" pitchFamily="2" charset="-122"/>
              </a:rPr>
              <a:t>153</a:t>
            </a:r>
            <a:r>
              <a:rPr lang="zh-CN" altLang="en-US" sz="3200" b="1" dirty="0" smtClean="0">
                <a:latin typeface="宋体" pitchFamily="2" charset="-122"/>
              </a:rPr>
              <a:t>的信元通过端口</a:t>
            </a:r>
            <a:r>
              <a:rPr lang="en-US" altLang="zh-CN" sz="3200" b="1" dirty="0" smtClean="0">
                <a:latin typeface="宋体" pitchFamily="2" charset="-122"/>
              </a:rPr>
              <a:t>1</a:t>
            </a:r>
            <a:r>
              <a:rPr lang="zh-CN" altLang="en-US" sz="3200" b="1" dirty="0" smtClean="0">
                <a:latin typeface="宋体" pitchFamily="2" charset="-122"/>
              </a:rPr>
              <a:t>到达交换机</a:t>
            </a:r>
            <a:r>
              <a:rPr lang="zh-CN" altLang="en-US" sz="4000" dirty="0" smtClean="0"/>
              <a:t> </a:t>
            </a:r>
          </a:p>
        </p:txBody>
      </p:sp>
      <p:pic>
        <p:nvPicPr>
          <p:cNvPr id="21507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27584" y="1556792"/>
            <a:ext cx="7705725" cy="4818063"/>
          </a:xfrm>
          <a:noFill/>
        </p:spPr>
      </p:pic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rgbClr val="C00000"/>
                </a:solidFill>
                <a:latin typeface="宋体" pitchFamily="2" charset="-122"/>
              </a:rPr>
              <a:t>使用</a:t>
            </a:r>
            <a:r>
              <a:rPr lang="en-US" altLang="zh-CN" sz="3200" b="1" dirty="0" smtClean="0">
                <a:solidFill>
                  <a:srgbClr val="C00000"/>
                </a:solidFill>
                <a:latin typeface="宋体" pitchFamily="2" charset="-122"/>
              </a:rPr>
              <a:t>VPI</a:t>
            </a:r>
            <a:r>
              <a:rPr lang="zh-CN" altLang="en-US" sz="3200" b="1" dirty="0" smtClean="0">
                <a:solidFill>
                  <a:srgbClr val="C00000"/>
                </a:solidFill>
                <a:latin typeface="宋体" pitchFamily="2" charset="-122"/>
              </a:rPr>
              <a:t>和</a:t>
            </a:r>
            <a:r>
              <a:rPr lang="en-US" altLang="zh-CN" sz="3200" b="1" dirty="0" smtClean="0">
                <a:solidFill>
                  <a:srgbClr val="C00000"/>
                </a:solidFill>
                <a:latin typeface="宋体" pitchFamily="2" charset="-122"/>
              </a:rPr>
              <a:t>VCI</a:t>
            </a:r>
            <a:r>
              <a:rPr lang="zh-CN" altLang="en-US" sz="3200" b="1" dirty="0" smtClean="0">
                <a:solidFill>
                  <a:srgbClr val="C00000"/>
                </a:solidFill>
                <a:latin typeface="宋体" pitchFamily="2" charset="-122"/>
              </a:rPr>
              <a:t>的交换：</a:t>
            </a:r>
          </a:p>
        </p:txBody>
      </p:sp>
      <p:pic>
        <p:nvPicPr>
          <p:cNvPr id="22531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71550" y="1557338"/>
            <a:ext cx="7848600" cy="4895850"/>
          </a:xfrm>
          <a:noFill/>
        </p:spPr>
      </p:pic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1412776"/>
            <a:ext cx="6192688" cy="475252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Clr>
                <a:srgbClr val="C00000"/>
              </a:buClr>
              <a:buNone/>
            </a:pPr>
            <a:endParaRPr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b="1" dirty="0" smtClean="0">
                <a:latin typeface="宋体" pitchFamily="2" charset="-122"/>
              </a:rPr>
              <a:t>7.1   IEEE</a:t>
            </a:r>
            <a:r>
              <a:rPr lang="zh-CN" altLang="en-US" b="1" dirty="0" smtClean="0">
                <a:latin typeface="宋体" pitchFamily="2" charset="-122"/>
              </a:rPr>
              <a:t>局域网通信协议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b="1" dirty="0" smtClean="0">
                <a:latin typeface="宋体" pitchFamily="2" charset="-122"/>
              </a:rPr>
              <a:t>7.2   </a:t>
            </a:r>
            <a:r>
              <a:rPr lang="zh-CN" altLang="en-US" b="1" dirty="0" smtClean="0">
                <a:latin typeface="宋体" pitchFamily="2" charset="-122"/>
              </a:rPr>
              <a:t>以太网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b="1" dirty="0" smtClean="0">
                <a:latin typeface="宋体" pitchFamily="2" charset="-122"/>
              </a:rPr>
              <a:t>7.3   </a:t>
            </a:r>
            <a:r>
              <a:rPr lang="zh-CN" altLang="en-US" b="1" dirty="0" smtClean="0">
                <a:latin typeface="宋体" pitchFamily="2" charset="-122"/>
              </a:rPr>
              <a:t>无线局域网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b="1" dirty="0" smtClean="0">
                <a:latin typeface="宋体" pitchFamily="2" charset="-122"/>
              </a:rPr>
              <a:t>7.4   </a:t>
            </a:r>
            <a:r>
              <a:rPr lang="zh-CN" altLang="en-US" b="1" dirty="0" smtClean="0">
                <a:latin typeface="宋体" pitchFamily="2" charset="-122"/>
              </a:rPr>
              <a:t>其他局域网技术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b="1" dirty="0" smtClean="0">
                <a:latin typeface="宋体" pitchFamily="2" charset="-122"/>
              </a:rPr>
              <a:t>7.5   </a:t>
            </a:r>
            <a:r>
              <a:rPr lang="zh-CN" altLang="en-US" b="1" dirty="0" smtClean="0">
                <a:latin typeface="宋体" pitchFamily="2" charset="-122"/>
              </a:rPr>
              <a:t>异步传输模式（</a:t>
            </a:r>
            <a:r>
              <a:rPr lang="en-US" altLang="zh-CN" b="1" dirty="0" smtClean="0">
                <a:latin typeface="宋体" pitchFamily="2" charset="-122"/>
              </a:rPr>
              <a:t>ATM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7.6   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帧中继</a:t>
            </a: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75656" y="62068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第七章 局域网和广域网技术</a:t>
            </a:r>
            <a:endParaRPr lang="zh-CN" altLang="en-US" sz="3600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99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6049</Words>
  <Application>Microsoft Office PowerPoint</Application>
  <PresentationFormat>全屏显示(4:3)</PresentationFormat>
  <Paragraphs>1110</Paragraphs>
  <Slides>112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112</vt:i4>
      </vt:variant>
    </vt:vector>
  </HeadingPairs>
  <TitlesOfParts>
    <vt:vector size="113" baseType="lpstr">
      <vt:lpstr>Office Theme</vt:lpstr>
      <vt:lpstr>计算机网络 computer Network</vt:lpstr>
      <vt:lpstr>PowerPoint 演示文稿</vt:lpstr>
      <vt:lpstr>PowerPoint 演示文稿</vt:lpstr>
      <vt:lpstr>7.1 IEEE局域网通信协议 </vt:lpstr>
      <vt:lpstr>7.1.1 IEEE局域网标准</vt:lpstr>
      <vt:lpstr>7.1.1 IEEE局域网标准</vt:lpstr>
      <vt:lpstr>PowerPoint 演示文稿</vt:lpstr>
      <vt:lpstr>PowerPoint 演示文稿</vt:lpstr>
      <vt:lpstr>PowerPoint 演示文稿</vt:lpstr>
      <vt:lpstr>      7.1.3  逻辑链路控制LLC </vt:lpstr>
      <vt:lpstr>      7.1.3  逻辑链路控制LLC </vt:lpstr>
      <vt:lpstr>LLC帧的类型分为三种：信息帧、监控帧和无编号帧</vt:lpstr>
      <vt:lpstr>PowerPoint 演示文稿</vt:lpstr>
      <vt:lpstr>PowerPoint 演示文稿</vt:lpstr>
      <vt:lpstr>PowerPoint 演示文稿</vt:lpstr>
      <vt:lpstr>PowerPoint 演示文稿</vt:lpstr>
      <vt:lpstr>7.2  以太网</vt:lpstr>
      <vt:lpstr>7.2  以太网</vt:lpstr>
      <vt:lpstr>以太网发送的数据使用 曼彻斯特(Manchester)编码 </vt:lpstr>
      <vt:lpstr>7.2  以太网</vt:lpstr>
      <vt:lpstr>IEEE802.3标准的发展</vt:lpstr>
      <vt:lpstr>7.2.1  以太网访问模式</vt:lpstr>
      <vt:lpstr>CSMA/CD</vt:lpstr>
      <vt:lpstr>CSMA/CD</vt:lpstr>
      <vt:lpstr>CSMA/CD</vt:lpstr>
      <vt:lpstr>CSMA/CD</vt:lpstr>
      <vt:lpstr>CSMA/CD</vt:lpstr>
      <vt:lpstr>CSMA/CD</vt:lpstr>
      <vt:lpstr>CSMA/CD</vt:lpstr>
      <vt:lpstr>CSMA/CD</vt:lpstr>
      <vt:lpstr>PowerPoint 演示文稿</vt:lpstr>
      <vt:lpstr>PowerPoint 演示文稿</vt:lpstr>
      <vt:lpstr>CSMA/CD</vt:lpstr>
      <vt:lpstr>CSMA/CD</vt:lpstr>
      <vt:lpstr>用集线器组成更大的局域网 都在一个碰撞域中</vt:lpstr>
      <vt:lpstr>交换机使各网段成为 隔离开的碰撞域 </vt:lpstr>
      <vt:lpstr>CSMA/CD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7.3  无线局域网</vt:lpstr>
      <vt:lpstr>7.3  无线局域网</vt:lpstr>
      <vt:lpstr>7.3  无线局域网</vt:lpstr>
      <vt:lpstr>CSMA/CA协议 </vt:lpstr>
      <vt:lpstr>PowerPoint 演示文稿</vt:lpstr>
      <vt:lpstr>PowerPoint 演示文稿</vt:lpstr>
      <vt:lpstr>802.11b的特点</vt:lpstr>
      <vt:lpstr>802.11b的典型解决方案</vt:lpstr>
      <vt:lpstr>PowerPoint 演示文稿</vt:lpstr>
      <vt:lpstr>7.4  其他局域网技术</vt:lpstr>
      <vt:lpstr>7.4.1  令牌环网</vt:lpstr>
      <vt:lpstr>7.4.1  令牌环网</vt:lpstr>
      <vt:lpstr>PowerPoint 演示文稿</vt:lpstr>
      <vt:lpstr>7.4.1  令牌环网</vt:lpstr>
      <vt:lpstr>7.4.1  令牌环网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7.4.3  FDDI</vt:lpstr>
      <vt:lpstr>PowerPoint 演示文稿</vt:lpstr>
      <vt:lpstr>PowerPoint 演示文稿</vt:lpstr>
      <vt:lpstr>PowerPoint 演示文稿</vt:lpstr>
      <vt:lpstr>PowerPoint 演示文稿</vt:lpstr>
      <vt:lpstr>7.5  异步传输模式(ATM)</vt:lpstr>
      <vt:lpstr>7.5.1  ATM的设计目标</vt:lpstr>
      <vt:lpstr>7.5.2  ATM应用适配层</vt:lpstr>
      <vt:lpstr>PowerPoint 演示文稿</vt:lpstr>
      <vt:lpstr>PowerPoint 演示文稿</vt:lpstr>
      <vt:lpstr>PowerPoint 演示文稿</vt:lpstr>
      <vt:lpstr>7.5.3  ATM层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使用VPI的交换：一个VPI为153的信元通过端口1到达交换机 </vt:lpstr>
      <vt:lpstr>使用VPI和VCI的交换：</vt:lpstr>
      <vt:lpstr>PowerPoint 演示文稿</vt:lpstr>
      <vt:lpstr>7.6  帧中继</vt:lpstr>
      <vt:lpstr>PowerPoint 演示文稿</vt:lpstr>
      <vt:lpstr>PowerPoint 演示文稿</vt:lpstr>
      <vt:lpstr>PowerPoint 演示文稿</vt:lpstr>
      <vt:lpstr>7.6.1   帧中继的层次结构</vt:lpstr>
      <vt:lpstr>7.6.1   帧中继的操作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Magna Steyr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 computer Network</dc:title>
  <dc:creator>tomeagle</dc:creator>
  <cp:lastModifiedBy>DELL</cp:lastModifiedBy>
  <cp:revision>134</cp:revision>
  <dcterms:created xsi:type="dcterms:W3CDTF">2013-10-07T05:48:14Z</dcterms:created>
  <dcterms:modified xsi:type="dcterms:W3CDTF">2020-03-24T06:51:19Z</dcterms:modified>
</cp:coreProperties>
</file>