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19"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328"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21" r:id="rId56"/>
    <p:sldId id="322" r:id="rId57"/>
    <p:sldId id="309" r:id="rId58"/>
    <p:sldId id="324" r:id="rId59"/>
    <p:sldId id="320" r:id="rId60"/>
    <p:sldId id="325" r:id="rId61"/>
    <p:sldId id="311" r:id="rId62"/>
    <p:sldId id="312" r:id="rId63"/>
    <p:sldId id="313" r:id="rId64"/>
    <p:sldId id="314" r:id="rId65"/>
    <p:sldId id="315" r:id="rId66"/>
    <p:sldId id="316" r:id="rId67"/>
    <p:sldId id="317" r:id="rId68"/>
    <p:sldId id="318" r:id="rId69"/>
    <p:sldId id="329" r:id="rId70"/>
    <p:sldId id="352" r:id="rId71"/>
    <p:sldId id="330" r:id="rId72"/>
    <p:sldId id="331" r:id="rId73"/>
    <p:sldId id="332" r:id="rId74"/>
    <p:sldId id="333" r:id="rId75"/>
    <p:sldId id="334" r:id="rId76"/>
    <p:sldId id="335" r:id="rId77"/>
    <p:sldId id="336" r:id="rId78"/>
    <p:sldId id="337" r:id="rId79"/>
    <p:sldId id="340" r:id="rId80"/>
    <p:sldId id="341" r:id="rId81"/>
    <p:sldId id="342" r:id="rId82"/>
    <p:sldId id="344" r:id="rId83"/>
    <p:sldId id="345" r:id="rId84"/>
    <p:sldId id="346" r:id="rId85"/>
    <p:sldId id="347" r:id="rId86"/>
    <p:sldId id="348" r:id="rId87"/>
    <p:sldId id="349" r:id="rId88"/>
    <p:sldId id="350" r:id="rId89"/>
    <p:sldId id="351"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5" r:id="rId103"/>
    <p:sldId id="366" r:id="rId104"/>
    <p:sldId id="367" r:id="rId105"/>
    <p:sldId id="368" r:id="rId106"/>
    <p:sldId id="369" r:id="rId107"/>
    <p:sldId id="370" r:id="rId108"/>
    <p:sldId id="374" r:id="rId109"/>
    <p:sldId id="371" r:id="rId110"/>
    <p:sldId id="372" r:id="rId111"/>
    <p:sldId id="375" r:id="rId112"/>
    <p:sldId id="376" r:id="rId113"/>
    <p:sldId id="377" r:id="rId114"/>
    <p:sldId id="378" r:id="rId115"/>
    <p:sldId id="379" r:id="rId116"/>
    <p:sldId id="380" r:id="rId117"/>
    <p:sldId id="381" r:id="rId118"/>
    <p:sldId id="382" r:id="rId119"/>
    <p:sldId id="383" r:id="rId120"/>
    <p:sldId id="384" r:id="rId121"/>
    <p:sldId id="385" r:id="rId122"/>
    <p:sldId id="386" r:id="rId123"/>
    <p:sldId id="387" r:id="rId124"/>
    <p:sldId id="388" r:id="rId125"/>
    <p:sldId id="389" r:id="rId126"/>
    <p:sldId id="391" r:id="rId127"/>
    <p:sldId id="392" r:id="rId128"/>
    <p:sldId id="393" r:id="rId129"/>
    <p:sldId id="440" r:id="rId130"/>
    <p:sldId id="394" r:id="rId131"/>
    <p:sldId id="395" r:id="rId132"/>
    <p:sldId id="396" r:id="rId133"/>
    <p:sldId id="439" r:id="rId134"/>
    <p:sldId id="397" r:id="rId135"/>
    <p:sldId id="398" r:id="rId136"/>
    <p:sldId id="399" r:id="rId137"/>
    <p:sldId id="441" r:id="rId138"/>
    <p:sldId id="442" r:id="rId139"/>
    <p:sldId id="400" r:id="rId140"/>
    <p:sldId id="401" r:id="rId141"/>
    <p:sldId id="403" r:id="rId142"/>
    <p:sldId id="404" r:id="rId143"/>
    <p:sldId id="443" r:id="rId144"/>
    <p:sldId id="406" r:id="rId145"/>
    <p:sldId id="407" r:id="rId146"/>
    <p:sldId id="408" r:id="rId147"/>
    <p:sldId id="409" r:id="rId148"/>
    <p:sldId id="410" r:id="rId149"/>
    <p:sldId id="411" r:id="rId150"/>
    <p:sldId id="412" r:id="rId151"/>
    <p:sldId id="413" r:id="rId152"/>
    <p:sldId id="414" r:id="rId153"/>
    <p:sldId id="415" r:id="rId154"/>
    <p:sldId id="416" r:id="rId155"/>
    <p:sldId id="417" r:id="rId156"/>
    <p:sldId id="418" r:id="rId157"/>
    <p:sldId id="419" r:id="rId158"/>
    <p:sldId id="420" r:id="rId159"/>
    <p:sldId id="421" r:id="rId160"/>
    <p:sldId id="422" r:id="rId161"/>
    <p:sldId id="423" r:id="rId162"/>
    <p:sldId id="444" r:id="rId163"/>
    <p:sldId id="445" r:id="rId164"/>
    <p:sldId id="446" r:id="rId165"/>
    <p:sldId id="447" r:id="rId166"/>
    <p:sldId id="448" r:id="rId167"/>
    <p:sldId id="449" r:id="rId168"/>
    <p:sldId id="450" r:id="rId169"/>
    <p:sldId id="451" r:id="rId170"/>
    <p:sldId id="452" r:id="rId171"/>
    <p:sldId id="453" r:id="rId172"/>
    <p:sldId id="424" r:id="rId173"/>
    <p:sldId id="425" r:id="rId174"/>
    <p:sldId id="426" r:id="rId175"/>
    <p:sldId id="427" r:id="rId176"/>
    <p:sldId id="428" r:id="rId177"/>
    <p:sldId id="429" r:id="rId178"/>
    <p:sldId id="430" r:id="rId179"/>
    <p:sldId id="454" r:id="rId180"/>
    <p:sldId id="431" r:id="rId181"/>
    <p:sldId id="432" r:id="rId182"/>
    <p:sldId id="433" r:id="rId183"/>
    <p:sldId id="434" r:id="rId184"/>
    <p:sldId id="435" r:id="rId185"/>
    <p:sldId id="455" r:id="rId186"/>
    <p:sldId id="456" r:id="rId187"/>
    <p:sldId id="436" r:id="rId188"/>
    <p:sldId id="437" r:id="rId18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AED7F7-5517-442B-9C1B-09E43541D79C}" type="datetimeFigureOut">
              <a:rPr lang="zh-CN" altLang="en-US" smtClean="0"/>
              <a:pPr/>
              <a:t>2014/7/8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712FB6-B8AC-4CFC-A1E4-DFE94BFD56B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B24D97-2CE5-4C14-9E90-77C123DD5FBD}"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B712FB6-B8AC-4CFC-A1E4-DFE94BFD56B9}" type="slidenum">
              <a:rPr lang="zh-CN" altLang="en-US" smtClean="0"/>
              <a:pPr/>
              <a:t>49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43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E70122-1E21-415E-8FA5-D1F7720D04B4}" type="slidenum">
              <a:rPr lang="zh-CN" altLang="en-US" smtClean="0"/>
              <a:pPr fontAlgn="base">
                <a:spcBef>
                  <a:spcPct val="0"/>
                </a:spcBef>
                <a:spcAft>
                  <a:spcPct val="0"/>
                </a:spcAft>
                <a:defRPr/>
              </a:pPr>
              <a:t>123</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6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BA1F3D-9C86-4056-B496-6DBB70D81456}" type="slidenum">
              <a:rPr lang="zh-CN" altLang="en-US" smtClean="0"/>
              <a:pPr fontAlgn="base">
                <a:spcBef>
                  <a:spcPct val="0"/>
                </a:spcBef>
                <a:spcAft>
                  <a:spcPct val="0"/>
                </a:spcAft>
                <a:defRPr/>
              </a:pPr>
              <a:t>124</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40BF79F-A26B-48DA-A80C-92E4072CA249}" type="datetimeFigureOut">
              <a:rPr lang="zh-CN" altLang="en-US" smtClean="0"/>
              <a:pPr/>
              <a:t>2014/7/8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423BE-C232-47A7-9EE8-61A7AB54660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0BF79F-A26B-48DA-A80C-92E4072CA249}" type="datetimeFigureOut">
              <a:rPr lang="zh-CN" altLang="en-US" smtClean="0"/>
              <a:pPr/>
              <a:t>2014/7/8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423BE-C232-47A7-9EE8-61A7AB54660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0BF79F-A26B-48DA-A80C-92E4072CA249}" type="datetimeFigureOut">
              <a:rPr lang="zh-CN" altLang="en-US" smtClean="0"/>
              <a:pPr/>
              <a:t>2014/7/8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423BE-C232-47A7-9EE8-61A7AB546605}"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8450" y="228600"/>
            <a:ext cx="854075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09600" y="1600200"/>
            <a:ext cx="4000500" cy="44989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762500" y="1600200"/>
            <a:ext cx="4000500" cy="44989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fld id="{0B839D87-B13E-4B53-B6AF-A92C81162D6B}" type="datetime3">
              <a:rPr lang="zh-CN" altLang="en-US"/>
              <a:pPr>
                <a:defRPr/>
              </a:pPr>
              <a:t>2014年7月8日星期二</a:t>
            </a:fld>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2E872569-9387-47C8-A3B2-F10C9039D87E}"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98450" y="228600"/>
            <a:ext cx="8540750" cy="11430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609600" y="1600200"/>
            <a:ext cx="8153400" cy="4498975"/>
          </a:xfrm>
        </p:spPr>
        <p:txBody>
          <a:bodyPr/>
          <a:lstStyle/>
          <a:p>
            <a:pPr lvl="0"/>
            <a:endParaRPr lang="zh-CN" altLang="en-US" noProof="0" smtClean="0"/>
          </a:p>
        </p:txBody>
      </p:sp>
      <p:sp>
        <p:nvSpPr>
          <p:cNvPr id="4" name="Rectangle 250"/>
          <p:cNvSpPr>
            <a:spLocks noGrp="1" noChangeArrowheads="1"/>
          </p:cNvSpPr>
          <p:nvPr>
            <p:ph type="dt" sz="half" idx="10"/>
          </p:nvPr>
        </p:nvSpPr>
        <p:spPr>
          <a:ln/>
        </p:spPr>
        <p:txBody>
          <a:bodyPr/>
          <a:lstStyle>
            <a:lvl1pPr>
              <a:defRPr/>
            </a:lvl1pPr>
          </a:lstStyle>
          <a:p>
            <a:pPr>
              <a:defRPr/>
            </a:pPr>
            <a:fld id="{30DC5958-C7F7-4EC3-8217-BE80D7CA816F}" type="datetime3">
              <a:rPr lang="zh-CN" altLang="en-US"/>
              <a:pPr>
                <a:defRPr/>
              </a:pPr>
              <a:t>2014年7月8日星期二</a:t>
            </a:fld>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788F97A3-49CF-44F1-9261-0DD905D0DF74}"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66800" y="381000"/>
            <a:ext cx="76200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51FD0FFC-37FA-4F3E-B5A1-ECAB594CDD7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0BF79F-A26B-48DA-A80C-92E4072CA249}" type="datetimeFigureOut">
              <a:rPr lang="zh-CN" altLang="en-US" smtClean="0"/>
              <a:pPr/>
              <a:t>2014/7/8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423BE-C232-47A7-9EE8-61A7AB54660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40BF79F-A26B-48DA-A80C-92E4072CA249}" type="datetimeFigureOut">
              <a:rPr lang="zh-CN" altLang="en-US" smtClean="0"/>
              <a:pPr/>
              <a:t>2014/7/8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423BE-C232-47A7-9EE8-61A7AB54660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40BF79F-A26B-48DA-A80C-92E4072CA249}" type="datetimeFigureOut">
              <a:rPr lang="zh-CN" altLang="en-US" smtClean="0"/>
              <a:pPr/>
              <a:t>2014/7/8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1423BE-C232-47A7-9EE8-61A7AB54660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40BF79F-A26B-48DA-A80C-92E4072CA249}" type="datetimeFigureOut">
              <a:rPr lang="zh-CN" altLang="en-US" smtClean="0"/>
              <a:pPr/>
              <a:t>2014/7/8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1423BE-C232-47A7-9EE8-61A7AB54660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40BF79F-A26B-48DA-A80C-92E4072CA249}" type="datetimeFigureOut">
              <a:rPr lang="zh-CN" altLang="en-US" smtClean="0"/>
              <a:pPr/>
              <a:t>2014/7/8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1423BE-C232-47A7-9EE8-61A7AB54660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0BF79F-A26B-48DA-A80C-92E4072CA249}" type="datetimeFigureOut">
              <a:rPr lang="zh-CN" altLang="en-US" smtClean="0"/>
              <a:pPr/>
              <a:t>2014/7/8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1423BE-C232-47A7-9EE8-61A7AB54660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40BF79F-A26B-48DA-A80C-92E4072CA249}" type="datetimeFigureOut">
              <a:rPr lang="zh-CN" altLang="en-US" smtClean="0"/>
              <a:pPr/>
              <a:t>2014/7/8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1423BE-C232-47A7-9EE8-61A7AB54660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40BF79F-A26B-48DA-A80C-92E4072CA249}" type="datetimeFigureOut">
              <a:rPr lang="zh-CN" altLang="en-US" smtClean="0"/>
              <a:pPr/>
              <a:t>2014/7/8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1423BE-C232-47A7-9EE8-61A7AB54660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BF79F-A26B-48DA-A80C-92E4072CA249}" type="datetimeFigureOut">
              <a:rPr lang="zh-CN" altLang="en-US" smtClean="0"/>
              <a:pPr/>
              <a:t>2014/7/8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423BE-C232-47A7-9EE8-61A7AB54660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42.png"/></Relationships>
</file>

<file path=ppt/slides/_rels/slide1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jpeg"/></Relationships>
</file>

<file path=ppt/slides/_rels/slide1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9.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jpeg"/></Relationships>
</file>

<file path=ppt/slides/_rels/slide1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jpeg"/></Relationships>
</file>

<file path=ppt/slides/_rels/slide1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11.vml"/></Relationships>
</file>

<file path=ppt/slides/_rels/slide161.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jpeg"/></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cnpaf.net/"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jpeg"/></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jpeg"/></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484784"/>
            <a:ext cx="5328592" cy="2450703"/>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t>计算机网络</a:t>
            </a:r>
            <a:r>
              <a:rPr lang="en-US" altLang="zh-CN"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t/>
            </a:r>
            <a:br>
              <a:rPr lang="en-US" altLang="zh-CN"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b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computer Network</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副标题 2"/>
          <p:cNvSpPr>
            <a:spLocks noGrp="1"/>
          </p:cNvSpPr>
          <p:nvPr>
            <p:ph type="subTitle" idx="1"/>
          </p:nvPr>
        </p:nvSpPr>
        <p:spPr>
          <a:xfrm>
            <a:off x="1403648" y="4077072"/>
            <a:ext cx="2808312" cy="1752600"/>
          </a:xfrm>
        </p:spPr>
        <p:txBody>
          <a:bodyPr/>
          <a:lstStyle/>
          <a:p>
            <a:r>
              <a:rPr lang="zh-CN" altLang="en-US" b="1" dirty="0">
                <a:solidFill>
                  <a:schemeClr val="tx1">
                    <a:lumMod val="95000"/>
                    <a:lumOff val="5000"/>
                  </a:schemeClr>
                </a:solidFill>
                <a:latin typeface="华文行楷" pitchFamily="2" charset="-122"/>
                <a:ea typeface="华文隶书" pitchFamily="2" charset="-122"/>
              </a:rPr>
              <a:t>胡</a:t>
            </a:r>
            <a:r>
              <a:rPr lang="zh-CN" altLang="en-US" b="1" dirty="0" smtClean="0">
                <a:solidFill>
                  <a:schemeClr val="tx1">
                    <a:lumMod val="95000"/>
                    <a:lumOff val="5000"/>
                  </a:schemeClr>
                </a:solidFill>
                <a:latin typeface="华文行楷" pitchFamily="2" charset="-122"/>
                <a:ea typeface="华文隶书" pitchFamily="2" charset="-122"/>
              </a:rPr>
              <a:t>亮</a:t>
            </a:r>
            <a:endParaRPr lang="en-US" altLang="zh-CN" b="1" dirty="0" smtClean="0">
              <a:solidFill>
                <a:schemeClr val="tx1">
                  <a:lumMod val="95000"/>
                  <a:lumOff val="5000"/>
                </a:schemeClr>
              </a:solidFill>
              <a:latin typeface="华文行楷" pitchFamily="2" charset="-122"/>
              <a:ea typeface="华文隶书" pitchFamily="2" charset="-122"/>
            </a:endParaRPr>
          </a:p>
          <a:p>
            <a:r>
              <a:rPr lang="en-US" altLang="zh-CN" sz="2000" b="1" dirty="0" smtClean="0">
                <a:solidFill>
                  <a:srgbClr val="0070C0"/>
                </a:solidFill>
              </a:rPr>
              <a:t>Email</a:t>
            </a:r>
            <a:r>
              <a:rPr lang="zh-CN" altLang="en-US" sz="2000" b="1" dirty="0" smtClean="0">
                <a:solidFill>
                  <a:srgbClr val="0070C0"/>
                </a:solidFill>
              </a:rPr>
              <a:t>： </a:t>
            </a:r>
            <a:r>
              <a:rPr lang="en-US" altLang="zh-CN" sz="2000" b="1" dirty="0" smtClean="0">
                <a:solidFill>
                  <a:srgbClr val="0070C0"/>
                </a:solidFill>
              </a:rPr>
              <a:t>hul@jlu.edu.cn</a:t>
            </a:r>
            <a:endParaRPr lang="en-US" altLang="zh-CN" sz="2000" b="1" dirty="0">
              <a:solidFill>
                <a:srgbClr val="0070C0"/>
              </a:solidFill>
            </a:endParaRPr>
          </a:p>
          <a:p>
            <a:endParaRPr lang="zh-CN" altLang="en-US" dirty="0"/>
          </a:p>
        </p:txBody>
      </p:sp>
      <p:pic>
        <p:nvPicPr>
          <p:cNvPr id="1028"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pic>
        <p:nvPicPr>
          <p:cNvPr id="1030" name="Picture 6" descr="http://t2.baidu.com/it/u=2503072015,3655396855&amp;fm=23&amp;gp=0.jpg"/>
          <p:cNvPicPr>
            <a:picLocks noChangeAspect="1" noChangeArrowheads="1"/>
          </p:cNvPicPr>
          <p:nvPr/>
        </p:nvPicPr>
        <p:blipFill>
          <a:blip r:embed="rId4" cstate="print"/>
          <a:srcRect/>
          <a:stretch>
            <a:fillRect/>
          </a:stretch>
        </p:blipFill>
        <p:spPr bwMode="auto">
          <a:xfrm>
            <a:off x="6156176" y="1844824"/>
            <a:ext cx="2559884" cy="1944216"/>
          </a:xfrm>
          <a:prstGeom prst="rect">
            <a:avLst/>
          </a:prstGeom>
          <a:noFill/>
        </p:spPr>
      </p:pic>
      <p:cxnSp>
        <p:nvCxnSpPr>
          <p:cNvPr id="27" name="直接连接符 26"/>
          <p:cNvCxnSpPr/>
          <p:nvPr/>
        </p:nvCxnSpPr>
        <p:spPr>
          <a:xfrm>
            <a:off x="323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pic>
        <p:nvPicPr>
          <p:cNvPr id="11" name="Picture 9" descr="hawk.jpg"/>
          <p:cNvPicPr>
            <a:picLocks noChangeAspect="1"/>
          </p:cNvPicPr>
          <p:nvPr/>
        </p:nvPicPr>
        <p:blipFill>
          <a:blip r:embed="rId5" cstate="print"/>
          <a:srcRect/>
          <a:stretch>
            <a:fillRect/>
          </a:stretch>
        </p:blipFill>
        <p:spPr bwMode="auto">
          <a:xfrm rot="290492">
            <a:off x="5731344" y="3901960"/>
            <a:ext cx="2760138" cy="1994030"/>
          </a:xfrm>
          <a:prstGeom prst="rect">
            <a:avLst/>
          </a:prstGeom>
          <a:noFill/>
          <a:ln w="9525">
            <a:noFill/>
            <a:miter lim="800000"/>
            <a:headEnd/>
            <a:tailEnd/>
          </a:ln>
        </p:spPr>
      </p:pic>
      <p:grpSp>
        <p:nvGrpSpPr>
          <p:cNvPr id="4" name="组合 14"/>
          <p:cNvGrpSpPr/>
          <p:nvPr/>
        </p:nvGrpSpPr>
        <p:grpSpPr>
          <a:xfrm>
            <a:off x="4874346" y="0"/>
            <a:ext cx="4269654" cy="430887"/>
            <a:chOff x="4874346" y="0"/>
            <a:chExt cx="4269654" cy="430887"/>
          </a:xfrm>
        </p:grpSpPr>
        <p:sp>
          <p:nvSpPr>
            <p:cNvPr id="16" name="TextBox 1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8" name="直接连接符 1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467544" y="332656"/>
            <a:ext cx="8229600" cy="940966"/>
          </a:xfrm>
        </p:spPr>
        <p:txBody>
          <a:bodyPr>
            <a:normAutofit/>
          </a:bodyPr>
          <a:lstStyle/>
          <a:p>
            <a:r>
              <a:rPr lang="en-US" altLang="zh-CN" sz="3600" b="1" dirty="0" smtClean="0">
                <a:solidFill>
                  <a:srgbClr val="C00000"/>
                </a:solidFill>
                <a:latin typeface="隶书" pitchFamily="49" charset="-122"/>
                <a:ea typeface="隶书" pitchFamily="49" charset="-122"/>
              </a:rPr>
              <a:t>8.2  </a:t>
            </a:r>
            <a:r>
              <a:rPr lang="zh-CN" altLang="en-US" sz="3600" b="1" dirty="0" smtClean="0">
                <a:solidFill>
                  <a:srgbClr val="C00000"/>
                </a:solidFill>
                <a:latin typeface="隶书" pitchFamily="49" charset="-122"/>
                <a:ea typeface="隶书" pitchFamily="49" charset="-122"/>
              </a:rPr>
              <a:t>网际协议</a:t>
            </a:r>
            <a:r>
              <a:rPr lang="en-US" altLang="zh-CN" sz="3600" b="1" dirty="0" smtClean="0">
                <a:solidFill>
                  <a:srgbClr val="C00000"/>
                </a:solidFill>
                <a:latin typeface="隶书" pitchFamily="49" charset="-122"/>
                <a:ea typeface="隶书" pitchFamily="49" charset="-122"/>
              </a:rPr>
              <a:t>IP</a:t>
            </a:r>
          </a:p>
        </p:txBody>
      </p:sp>
      <p:sp>
        <p:nvSpPr>
          <p:cNvPr id="9219" name="Rectangle 3"/>
          <p:cNvSpPr>
            <a:spLocks noGrp="1" noRot="1" noChangeArrowheads="1"/>
          </p:cNvSpPr>
          <p:nvPr>
            <p:ph type="body" idx="1"/>
          </p:nvPr>
        </p:nvSpPr>
        <p:spPr/>
        <p:txBody>
          <a:bodyPr>
            <a:normAutofit/>
          </a:bodyPr>
          <a:lstStyle/>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协议是</a:t>
            </a:r>
            <a:r>
              <a:rPr lang="en-US" altLang="zh-CN" b="1" dirty="0" smtClean="0">
                <a:solidFill>
                  <a:srgbClr val="000000"/>
                </a:solidFill>
                <a:latin typeface="楷体" pitchFamily="49" charset="-122"/>
                <a:ea typeface="楷体" pitchFamily="49" charset="-122"/>
              </a:rPr>
              <a:t>TCP/IP</a:t>
            </a:r>
            <a:r>
              <a:rPr lang="zh-CN" altLang="en-US" b="1" dirty="0" smtClean="0">
                <a:solidFill>
                  <a:srgbClr val="000000"/>
                </a:solidFill>
                <a:latin typeface="楷体" pitchFamily="49" charset="-122"/>
                <a:ea typeface="楷体" pitchFamily="49" charset="-122"/>
              </a:rPr>
              <a:t>协议族中的核心协议。所有的</a:t>
            </a:r>
            <a:r>
              <a:rPr lang="en-US" altLang="zh-CN" b="1" dirty="0" smtClean="0">
                <a:solidFill>
                  <a:srgbClr val="000000"/>
                </a:solidFill>
                <a:latin typeface="楷体" pitchFamily="49" charset="-122"/>
                <a:ea typeface="楷体" pitchFamily="49" charset="-122"/>
              </a:rPr>
              <a:t>TCP</a:t>
            </a:r>
            <a:r>
              <a:rPr lang="zh-CN" altLang="en-US" b="1" dirty="0" smtClean="0">
                <a:solidFill>
                  <a:srgbClr val="000000"/>
                </a:solidFill>
                <a:latin typeface="楷体" pitchFamily="49" charset="-122"/>
                <a:ea typeface="楷体" pitchFamily="49" charset="-122"/>
              </a:rPr>
              <a:t>、</a:t>
            </a:r>
            <a:r>
              <a:rPr lang="en-US" altLang="zh-CN" b="1" dirty="0" smtClean="0">
                <a:solidFill>
                  <a:srgbClr val="000000"/>
                </a:solidFill>
                <a:latin typeface="楷体" pitchFamily="49" charset="-122"/>
                <a:ea typeface="楷体" pitchFamily="49" charset="-122"/>
              </a:rPr>
              <a:t>UDP</a:t>
            </a:r>
            <a:r>
              <a:rPr lang="zh-CN" altLang="en-US" b="1" dirty="0" smtClean="0">
                <a:solidFill>
                  <a:srgbClr val="000000"/>
                </a:solidFill>
                <a:latin typeface="楷体" pitchFamily="49" charset="-122"/>
                <a:ea typeface="楷体" pitchFamily="49" charset="-122"/>
              </a:rPr>
              <a:t>、</a:t>
            </a:r>
            <a:r>
              <a:rPr lang="en-US" altLang="zh-CN" b="1" dirty="0" smtClean="0">
                <a:solidFill>
                  <a:srgbClr val="000000"/>
                </a:solidFill>
                <a:latin typeface="楷体" pitchFamily="49" charset="-122"/>
                <a:ea typeface="楷体" pitchFamily="49" charset="-122"/>
              </a:rPr>
              <a:t>ICMP</a:t>
            </a:r>
            <a:r>
              <a:rPr lang="zh-CN" altLang="en-US" b="1" dirty="0" smtClean="0">
                <a:solidFill>
                  <a:srgbClr val="000000"/>
                </a:solidFill>
                <a:latin typeface="楷体" pitchFamily="49" charset="-122"/>
                <a:ea typeface="楷体" pitchFamily="49" charset="-122"/>
              </a:rPr>
              <a:t>、</a:t>
            </a:r>
            <a:r>
              <a:rPr lang="en-US" altLang="zh-CN" b="1" dirty="0" smtClean="0">
                <a:solidFill>
                  <a:srgbClr val="000000"/>
                </a:solidFill>
                <a:latin typeface="楷体" pitchFamily="49" charset="-122"/>
                <a:ea typeface="楷体" pitchFamily="49" charset="-122"/>
              </a:rPr>
              <a:t>IGMP</a:t>
            </a:r>
            <a:r>
              <a:rPr lang="zh-CN" altLang="en-US" b="1" dirty="0" smtClean="0">
                <a:solidFill>
                  <a:srgbClr val="000000"/>
                </a:solidFill>
                <a:latin typeface="楷体" pitchFamily="49" charset="-122"/>
                <a:ea typeface="楷体" pitchFamily="49" charset="-122"/>
              </a:rPr>
              <a:t>数据都是以</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数据报格式传输。</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en-US" altLang="zh-CN" b="1" dirty="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协议为高层提供不可靠、无连接的数据报通信。</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p:txBody>
          <a:bodyPr/>
          <a:lstStyle/>
          <a:p>
            <a:pPr eaLnBrk="1" hangingPunct="1">
              <a:buNone/>
            </a:pPr>
            <a:r>
              <a:rPr lang="zh-CN" altLang="en-US" b="1" dirty="0" smtClean="0">
                <a:solidFill>
                  <a:srgbClr val="C00000"/>
                </a:solidFill>
              </a:rPr>
              <a:t>（</a:t>
            </a:r>
            <a:r>
              <a:rPr lang="en-US" altLang="zh-CN" b="1" dirty="0" smtClean="0">
                <a:solidFill>
                  <a:srgbClr val="C00000"/>
                </a:solidFill>
              </a:rPr>
              <a:t>3</a:t>
            </a:r>
            <a:r>
              <a:rPr lang="zh-CN" altLang="en-US" b="1" dirty="0" smtClean="0">
                <a:solidFill>
                  <a:srgbClr val="C00000"/>
                </a:solidFill>
              </a:rPr>
              <a:t>）</a:t>
            </a:r>
            <a:r>
              <a:rPr lang="zh-CN" altLang="en-US" b="1" dirty="0" smtClean="0">
                <a:solidFill>
                  <a:srgbClr val="C00000"/>
                </a:solidFill>
                <a:latin typeface="楷体" pitchFamily="49" charset="-122"/>
                <a:ea typeface="楷体" pitchFamily="49" charset="-122"/>
              </a:rPr>
              <a:t>地址掩码请求和回答</a:t>
            </a:r>
            <a:r>
              <a:rPr lang="zh-CN" altLang="en-US" dirty="0" smtClean="0">
                <a:solidFill>
                  <a:srgbClr val="C00000"/>
                </a:solidFill>
                <a:latin typeface="楷体" pitchFamily="49" charset="-122"/>
                <a:ea typeface="楷体" pitchFamily="49" charset="-122"/>
              </a:rPr>
              <a:t> </a:t>
            </a:r>
          </a:p>
          <a:p>
            <a:pPr lvl="1">
              <a:buClr>
                <a:srgbClr val="C00000"/>
              </a:buClr>
              <a:buFont typeface="Wingdings" pitchFamily="2" charset="2"/>
              <a:buChar char="n"/>
            </a:pPr>
            <a:endParaRPr lang="en-US" altLang="zh-CN" b="1" dirty="0" smtClean="0">
              <a:latin typeface="楷体" pitchFamily="49" charset="-122"/>
              <a:ea typeface="楷体" pitchFamily="49" charset="-122"/>
            </a:endParaRPr>
          </a:p>
          <a:p>
            <a:pPr lvl="1">
              <a:buClr>
                <a:srgbClr val="C00000"/>
              </a:buClr>
              <a:buFont typeface="Wingdings" pitchFamily="2" charset="2"/>
              <a:buChar char="n"/>
            </a:pPr>
            <a:r>
              <a:rPr lang="zh-CN" altLang="en-US" b="1" dirty="0" smtClean="0">
                <a:latin typeface="楷体" pitchFamily="49" charset="-122"/>
                <a:ea typeface="楷体" pitchFamily="49" charset="-122"/>
              </a:rPr>
              <a:t>要得到主机的掩码，主机应向局域网上的路由器发送地址掩码请求报文。</a:t>
            </a:r>
          </a:p>
          <a:p>
            <a:pPr lvl="1">
              <a:buClr>
                <a:srgbClr val="C00000"/>
              </a:buClr>
              <a:buFont typeface="Wingdings" pitchFamily="2" charset="2"/>
              <a:buChar char="n"/>
            </a:pPr>
            <a:endParaRPr lang="en-US" altLang="zh-CN" b="1" dirty="0" smtClean="0">
              <a:latin typeface="楷体" pitchFamily="49" charset="-122"/>
              <a:ea typeface="楷体" pitchFamily="49" charset="-122"/>
            </a:endParaRPr>
          </a:p>
          <a:p>
            <a:pPr lvl="1">
              <a:buClr>
                <a:srgbClr val="C00000"/>
              </a:buClr>
              <a:buFont typeface="Wingdings" pitchFamily="2" charset="2"/>
              <a:buChar char="n"/>
            </a:pPr>
            <a:r>
              <a:rPr lang="en-US" altLang="zh-CN" b="1" dirty="0" smtClean="0">
                <a:latin typeface="楷体" pitchFamily="49" charset="-122"/>
                <a:ea typeface="楷体" pitchFamily="49" charset="-122"/>
              </a:rPr>
              <a:t>17</a:t>
            </a:r>
            <a:r>
              <a:rPr lang="zh-CN" altLang="en-US" b="1" dirty="0" smtClean="0">
                <a:latin typeface="楷体" pitchFamily="49" charset="-122"/>
                <a:ea typeface="楷体" pitchFamily="49" charset="-122"/>
              </a:rPr>
              <a:t>：请求</a:t>
            </a:r>
          </a:p>
          <a:p>
            <a:pPr lvl="1">
              <a:buClr>
                <a:srgbClr val="C00000"/>
              </a:buClr>
              <a:buFont typeface="Wingdings" pitchFamily="2" charset="2"/>
              <a:buChar char="n"/>
            </a:pPr>
            <a:endParaRPr lang="en-US" altLang="zh-CN" b="1" dirty="0" smtClean="0">
              <a:latin typeface="楷体" pitchFamily="49" charset="-122"/>
              <a:ea typeface="楷体" pitchFamily="49" charset="-122"/>
            </a:endParaRPr>
          </a:p>
          <a:p>
            <a:pPr lvl="1">
              <a:buClr>
                <a:srgbClr val="C00000"/>
              </a:buClr>
              <a:buFont typeface="Wingdings" pitchFamily="2" charset="2"/>
              <a:buChar char="n"/>
            </a:pPr>
            <a:r>
              <a:rPr lang="en-US" altLang="zh-CN" b="1" dirty="0" smtClean="0">
                <a:latin typeface="楷体" pitchFamily="49" charset="-122"/>
                <a:ea typeface="楷体" pitchFamily="49" charset="-122"/>
              </a:rPr>
              <a:t>18</a:t>
            </a:r>
            <a:r>
              <a:rPr lang="zh-CN" altLang="en-US" b="1" dirty="0" smtClean="0">
                <a:latin typeface="楷体" pitchFamily="49" charset="-122"/>
                <a:ea typeface="楷体" pitchFamily="49" charset="-122"/>
              </a:rPr>
              <a:t>：回答</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3" name="Rectangle 5"/>
          <p:cNvSpPr>
            <a:spLocks noGrp="1" noChangeArrowheads="1"/>
          </p:cNvSpPr>
          <p:nvPr>
            <p:ph type="title"/>
          </p:nvPr>
        </p:nvSpPr>
        <p:spPr>
          <a:xfrm>
            <a:off x="827584" y="548680"/>
            <a:ext cx="7620000" cy="720725"/>
          </a:xfrm>
        </p:spPr>
        <p:txBody>
          <a:bodyPr>
            <a:normAutofit/>
          </a:bodyPr>
          <a:lstStyle/>
          <a:p>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报文类型之一：查询报文</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图1-4-10 差错报告报文"/>
          <p:cNvPicPr>
            <a:picLocks noGrp="1" noChangeAspect="1" noChangeArrowheads="1"/>
          </p:cNvPicPr>
          <p:nvPr>
            <p:ph type="body" idx="1"/>
          </p:nvPr>
        </p:nvPicPr>
        <p:blipFill>
          <a:blip r:embed="rId2" cstate="print"/>
          <a:srcRect/>
          <a:stretch>
            <a:fillRect/>
          </a:stretch>
        </p:blipFill>
        <p:spPr>
          <a:xfrm>
            <a:off x="899592" y="1916832"/>
            <a:ext cx="7777162" cy="2232025"/>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5"/>
          <p:cNvSpPr>
            <a:spLocks noGrp="1" noChangeArrowheads="1"/>
          </p:cNvSpPr>
          <p:nvPr>
            <p:ph type="title"/>
          </p:nvPr>
        </p:nvSpPr>
        <p:spPr>
          <a:xfrm>
            <a:off x="827584" y="548680"/>
            <a:ext cx="7620000" cy="720725"/>
          </a:xfrm>
        </p:spPr>
        <p:txBody>
          <a:bodyPr>
            <a:normAutofit/>
          </a:bodyPr>
          <a:lstStyle/>
          <a:p>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报文类型之二：差错报文</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827584" y="1556792"/>
            <a:ext cx="7620000" cy="4114800"/>
          </a:xfrm>
        </p:spPr>
        <p:txBody>
          <a:bodyPr/>
          <a:lstStyle/>
          <a:p>
            <a:pPr eaLnBrk="1" hangingPunct="1">
              <a:buNone/>
            </a:pPr>
            <a:r>
              <a:rPr lang="zh-CN" altLang="en-US" b="1" dirty="0" smtClean="0">
                <a:solidFill>
                  <a:srgbClr val="C00000"/>
                </a:solidFill>
              </a:rPr>
              <a:t>（</a:t>
            </a:r>
            <a:r>
              <a:rPr lang="en-US" altLang="zh-CN" b="1" dirty="0" smtClean="0">
                <a:solidFill>
                  <a:srgbClr val="C00000"/>
                </a:solidFill>
              </a:rPr>
              <a:t>1</a:t>
            </a:r>
            <a:r>
              <a:rPr lang="zh-CN" altLang="en-US" b="1" dirty="0" smtClean="0">
                <a:solidFill>
                  <a:srgbClr val="C00000"/>
                </a:solidFill>
              </a:rPr>
              <a:t>）</a:t>
            </a:r>
            <a:r>
              <a:rPr lang="zh-CN" altLang="en-US" b="1" dirty="0" smtClean="0">
                <a:solidFill>
                  <a:srgbClr val="C00000"/>
                </a:solidFill>
                <a:latin typeface="楷体" pitchFamily="49" charset="-122"/>
                <a:ea typeface="楷体" pitchFamily="49" charset="-122"/>
              </a:rPr>
              <a:t>终点不可达</a:t>
            </a:r>
            <a:r>
              <a:rPr lang="zh-CN" altLang="en-US" dirty="0" smtClean="0">
                <a:solidFill>
                  <a:srgbClr val="C00000"/>
                </a:solidFill>
                <a:latin typeface="楷体" pitchFamily="49" charset="-122"/>
                <a:ea typeface="楷体" pitchFamily="49" charset="-122"/>
              </a:rPr>
              <a:t> </a:t>
            </a:r>
          </a:p>
          <a:p>
            <a:pPr eaLnBrk="1" hangingPunct="1">
              <a:buNone/>
            </a:pPr>
            <a:r>
              <a:rPr lang="zh-CN" altLang="en-US" b="1" dirty="0" smtClean="0">
                <a:latin typeface="楷体" pitchFamily="49" charset="-122"/>
                <a:ea typeface="楷体" pitchFamily="49" charset="-122"/>
              </a:rPr>
              <a:t>   </a:t>
            </a:r>
            <a:endParaRPr lang="en-US" altLang="zh-CN" b="1" dirty="0" smtClean="0">
              <a:latin typeface="楷体" pitchFamily="49" charset="-122"/>
              <a:ea typeface="楷体" pitchFamily="49" charset="-122"/>
            </a:endParaRPr>
          </a:p>
          <a:p>
            <a:pPr eaLnBrk="1" hangingPunct="1">
              <a:buNone/>
            </a:pPr>
            <a:r>
              <a:rPr lang="en-US" altLang="zh-CN" b="1" dirty="0" smtClean="0">
                <a:latin typeface="楷体" pitchFamily="49" charset="-122"/>
                <a:ea typeface="楷体" pitchFamily="49" charset="-122"/>
              </a:rPr>
              <a:t>  </a:t>
            </a:r>
            <a:r>
              <a:rPr lang="zh-CN" altLang="en-US" b="1" dirty="0" smtClean="0">
                <a:latin typeface="楷体" pitchFamily="49" charset="-122"/>
                <a:ea typeface="楷体" pitchFamily="49" charset="-122"/>
              </a:rPr>
              <a:t>当</a:t>
            </a:r>
            <a:r>
              <a:rPr lang="zh-CN" altLang="en-US" b="1" dirty="0" smtClean="0">
                <a:latin typeface="楷体" pitchFamily="49" charset="-122"/>
                <a:ea typeface="楷体" pitchFamily="49" charset="-122"/>
              </a:rPr>
              <a:t>路由器不能够给数据报找到路由或主机，就丢弃这个数据报，然后这个路由器就向发出这个数据报的源主机发回目的端不可达报文。</a:t>
            </a:r>
            <a:r>
              <a:rPr lang="zh-CN" altLang="en-US" dirty="0" smtClean="0">
                <a:latin typeface="楷体" pitchFamily="49" charset="-122"/>
                <a:ea typeface="楷体" pitchFamily="49"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5"/>
          <p:cNvSpPr>
            <a:spLocks noGrp="1" noChangeArrowheads="1"/>
          </p:cNvSpPr>
          <p:nvPr>
            <p:ph type="title"/>
          </p:nvPr>
        </p:nvSpPr>
        <p:spPr>
          <a:xfrm>
            <a:off x="827584" y="548680"/>
            <a:ext cx="7620000" cy="720725"/>
          </a:xfrm>
        </p:spPr>
        <p:txBody>
          <a:bodyPr>
            <a:normAutofit/>
          </a:bodyPr>
          <a:lstStyle/>
          <a:p>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报文类型之二：差错报文</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827584" y="1556792"/>
            <a:ext cx="7620000" cy="4825553"/>
          </a:xfrm>
        </p:spPr>
        <p:txBody>
          <a:bodyPr>
            <a:normAutofit fontScale="92500" lnSpcReduction="10000"/>
          </a:bodyPr>
          <a:lstStyle/>
          <a:p>
            <a:pPr eaLnBrk="1" hangingPunct="1">
              <a:buNone/>
            </a:pPr>
            <a:r>
              <a:rPr lang="en-US" altLang="zh-CN" b="1" dirty="0" smtClean="0">
                <a:solidFill>
                  <a:srgbClr val="C00000"/>
                </a:solidFill>
              </a:rPr>
              <a:t>(2) </a:t>
            </a:r>
            <a:r>
              <a:rPr lang="zh-CN" altLang="en-US" b="1" dirty="0" smtClean="0">
                <a:solidFill>
                  <a:srgbClr val="C00000"/>
                </a:solidFill>
                <a:latin typeface="楷体" pitchFamily="49" charset="-122"/>
                <a:ea typeface="楷体" pitchFamily="49" charset="-122"/>
              </a:rPr>
              <a:t>源点抑制</a:t>
            </a:r>
            <a:r>
              <a:rPr lang="zh-CN" altLang="en-US" dirty="0" smtClean="0">
                <a:solidFill>
                  <a:srgbClr val="C00000"/>
                </a:solidFill>
                <a:latin typeface="楷体" pitchFamily="49" charset="-122"/>
                <a:ea typeface="楷体" pitchFamily="49" charset="-122"/>
              </a:rPr>
              <a:t> </a:t>
            </a:r>
          </a:p>
          <a:p>
            <a:pPr lvl="1">
              <a:buClr>
                <a:srgbClr val="C00000"/>
              </a:buClr>
              <a:buFont typeface="Wingdings" pitchFamily="2" charset="2"/>
              <a:buChar char="n"/>
            </a:pPr>
            <a:endParaRPr lang="en-US" altLang="zh-CN" sz="2200" b="1" dirty="0" smtClean="0">
              <a:latin typeface="楷体" pitchFamily="49" charset="-122"/>
              <a:ea typeface="楷体" pitchFamily="49" charset="-122"/>
            </a:endParaRPr>
          </a:p>
          <a:p>
            <a:pPr lvl="1">
              <a:buClr>
                <a:srgbClr val="C00000"/>
              </a:buClr>
              <a:buFont typeface="Wingdings" pitchFamily="2" charset="2"/>
              <a:buChar char="n"/>
            </a:pPr>
            <a:r>
              <a:rPr lang="en-US" altLang="zh-CN" b="1" dirty="0" smtClean="0">
                <a:latin typeface="楷体" pitchFamily="49" charset="-122"/>
                <a:ea typeface="楷体" pitchFamily="49" charset="-122"/>
              </a:rPr>
              <a:t>ICMP</a:t>
            </a:r>
            <a:r>
              <a:rPr lang="zh-CN" altLang="en-US" b="1" dirty="0" smtClean="0">
                <a:latin typeface="楷体" pitchFamily="49" charset="-122"/>
                <a:ea typeface="楷体" pitchFamily="49" charset="-122"/>
              </a:rPr>
              <a:t>源点抑制报文是为了给</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增加一种拥塞控制而设计的。当路由器或主机因拥塞而丢弃数据报时，它就向数据报的发送站发送源点抑制报文。</a:t>
            </a:r>
            <a:endParaRPr lang="en-US" altLang="zh-CN" b="1" dirty="0" smtClean="0">
              <a:latin typeface="楷体" pitchFamily="49" charset="-122"/>
              <a:ea typeface="楷体" pitchFamily="49" charset="-122"/>
            </a:endParaRPr>
          </a:p>
          <a:p>
            <a:pPr lvl="1">
              <a:buClr>
                <a:srgbClr val="C00000"/>
              </a:buClr>
              <a:buFont typeface="Wingdings" pitchFamily="2" charset="2"/>
              <a:buChar char="n"/>
            </a:pPr>
            <a:endParaRPr lang="en-US" altLang="zh-CN" b="1" dirty="0" smtClean="0">
              <a:latin typeface="楷体" pitchFamily="49" charset="-122"/>
              <a:ea typeface="楷体" pitchFamily="49" charset="-122"/>
            </a:endParaRPr>
          </a:p>
          <a:p>
            <a:pPr lvl="1">
              <a:buClr>
                <a:srgbClr val="C00000"/>
              </a:buClr>
              <a:buFont typeface="Wingdings" pitchFamily="2" charset="2"/>
              <a:buChar char="n"/>
            </a:pPr>
            <a:r>
              <a:rPr lang="zh-CN" altLang="en-US" b="1" dirty="0" smtClean="0">
                <a:latin typeface="楷体" pitchFamily="49" charset="-122"/>
                <a:ea typeface="楷体" pitchFamily="49" charset="-122"/>
              </a:rPr>
              <a:t>第一，它通知源端，数据报已被丢弃。</a:t>
            </a:r>
            <a:endParaRPr lang="en-US" altLang="zh-CN" b="1" dirty="0" smtClean="0">
              <a:latin typeface="楷体" pitchFamily="49" charset="-122"/>
              <a:ea typeface="楷体" pitchFamily="49" charset="-122"/>
            </a:endParaRPr>
          </a:p>
          <a:p>
            <a:pPr lvl="1">
              <a:buClr>
                <a:srgbClr val="C00000"/>
              </a:buClr>
              <a:buFont typeface="Wingdings" pitchFamily="2" charset="2"/>
              <a:buChar char="n"/>
            </a:pPr>
            <a:endParaRPr lang="en-US" altLang="zh-CN" b="1" dirty="0" smtClean="0">
              <a:latin typeface="楷体" pitchFamily="49" charset="-122"/>
              <a:ea typeface="楷体" pitchFamily="49" charset="-122"/>
            </a:endParaRPr>
          </a:p>
          <a:p>
            <a:pPr lvl="1">
              <a:buClr>
                <a:srgbClr val="C00000"/>
              </a:buClr>
              <a:buFont typeface="Wingdings" pitchFamily="2" charset="2"/>
              <a:buChar char="n"/>
            </a:pPr>
            <a:r>
              <a:rPr lang="zh-CN" altLang="en-US" b="1" dirty="0" smtClean="0">
                <a:latin typeface="楷体" pitchFamily="49" charset="-122"/>
                <a:ea typeface="楷体" pitchFamily="49" charset="-122"/>
              </a:rPr>
              <a:t>第二，它警告源端，在路径中的某处出现了拥塞，因而源端必须放慢发送过程。</a:t>
            </a:r>
            <a:r>
              <a:rPr lang="zh-CN" altLang="en-US" sz="2200" dirty="0" smtClean="0">
                <a:latin typeface="楷体" pitchFamily="49" charset="-122"/>
                <a:ea typeface="楷体" pitchFamily="49"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5"/>
          <p:cNvSpPr>
            <a:spLocks noGrp="1" noChangeArrowheads="1"/>
          </p:cNvSpPr>
          <p:nvPr>
            <p:ph type="title"/>
          </p:nvPr>
        </p:nvSpPr>
        <p:spPr>
          <a:xfrm>
            <a:off x="827584" y="548680"/>
            <a:ext cx="7620000" cy="720725"/>
          </a:xfrm>
        </p:spPr>
        <p:txBody>
          <a:bodyPr>
            <a:normAutofit/>
          </a:bodyPr>
          <a:lstStyle/>
          <a:p>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报文类型之二：差错报文</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1066800" y="1628775"/>
            <a:ext cx="7620000" cy="4114800"/>
          </a:xfrm>
        </p:spPr>
        <p:txBody>
          <a:bodyPr/>
          <a:lstStyle/>
          <a:p>
            <a:pPr eaLnBrk="1" hangingPunct="1">
              <a:buNone/>
            </a:pPr>
            <a:r>
              <a:rPr lang="en-US" altLang="zh-CN" b="1" dirty="0" smtClean="0">
                <a:solidFill>
                  <a:srgbClr val="C00000"/>
                </a:solidFill>
              </a:rPr>
              <a:t>(3)</a:t>
            </a:r>
            <a:r>
              <a:rPr lang="zh-CN" altLang="en-US" b="1" dirty="0" smtClean="0">
                <a:solidFill>
                  <a:srgbClr val="C00000"/>
                </a:solidFill>
                <a:latin typeface="楷体" pitchFamily="49" charset="-122"/>
                <a:ea typeface="楷体" pitchFamily="49" charset="-122"/>
              </a:rPr>
              <a:t>超时 </a:t>
            </a:r>
            <a:endParaRPr lang="en-US" altLang="zh-CN" b="1" dirty="0" smtClean="0">
              <a:solidFill>
                <a:srgbClr val="C00000"/>
              </a:solidFill>
              <a:latin typeface="楷体" pitchFamily="49" charset="-122"/>
              <a:ea typeface="楷体" pitchFamily="49" charset="-122"/>
            </a:endParaRPr>
          </a:p>
          <a:p>
            <a:pPr eaLnBrk="1" hangingPunct="1">
              <a:buNone/>
            </a:pPr>
            <a:endParaRPr lang="zh-CN" altLang="en-US" b="1" dirty="0" smtClean="0">
              <a:solidFill>
                <a:srgbClr val="C00000"/>
              </a:solidFill>
              <a:latin typeface="楷体" pitchFamily="49" charset="-122"/>
              <a:ea typeface="楷体" pitchFamily="49" charset="-122"/>
            </a:endParaRPr>
          </a:p>
          <a:p>
            <a:pPr eaLnBrk="1" hangingPunct="1">
              <a:buNone/>
            </a:pPr>
            <a:r>
              <a:rPr lang="zh-CN" altLang="en-US" b="1" dirty="0" smtClean="0">
                <a:latin typeface="楷体" pitchFamily="49" charset="-122"/>
                <a:ea typeface="楷体" pitchFamily="49" charset="-122"/>
              </a:rPr>
              <a:t> </a:t>
            </a:r>
            <a:r>
              <a:rPr lang="zh-CN" altLang="en-US" b="1" dirty="0" smtClean="0">
                <a:latin typeface="楷体" pitchFamily="49" charset="-122"/>
                <a:ea typeface="楷体" pitchFamily="49" charset="-122"/>
              </a:rPr>
              <a:t> 数据报</a:t>
            </a:r>
            <a:r>
              <a:rPr lang="zh-CN" altLang="en-US" b="1" dirty="0" smtClean="0">
                <a:latin typeface="楷体" pitchFamily="49" charset="-122"/>
                <a:ea typeface="楷体" pitchFamily="49" charset="-122"/>
              </a:rPr>
              <a:t>的生存时间字段值被减为</a:t>
            </a:r>
            <a:r>
              <a:rPr lang="en-US" altLang="zh-CN" b="1" dirty="0" smtClean="0">
                <a:latin typeface="楷体" pitchFamily="49" charset="-122"/>
                <a:ea typeface="楷体" pitchFamily="49" charset="-122"/>
              </a:rPr>
              <a:t>0</a:t>
            </a:r>
            <a:r>
              <a:rPr lang="zh-CN" altLang="en-US" b="1" dirty="0" smtClean="0">
                <a:latin typeface="楷体" pitchFamily="49" charset="-122"/>
                <a:ea typeface="楷体" pitchFamily="49" charset="-122"/>
              </a:rPr>
              <a:t>时，路由器丢弃这个数据报，并向源端发送超时报文。</a:t>
            </a:r>
            <a:r>
              <a:rPr lang="zh-CN" altLang="en-US" dirty="0" smtClean="0">
                <a:latin typeface="楷体" pitchFamily="49" charset="-122"/>
                <a:ea typeface="楷体" pitchFamily="49"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5"/>
          <p:cNvSpPr>
            <a:spLocks noGrp="1" noChangeArrowheads="1"/>
          </p:cNvSpPr>
          <p:nvPr>
            <p:ph type="title"/>
          </p:nvPr>
        </p:nvSpPr>
        <p:spPr>
          <a:xfrm>
            <a:off x="827584" y="548680"/>
            <a:ext cx="7620000" cy="720725"/>
          </a:xfrm>
        </p:spPr>
        <p:txBody>
          <a:bodyPr>
            <a:normAutofit/>
          </a:bodyPr>
          <a:lstStyle/>
          <a:p>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报文类型之二：差错报文</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p:txBody>
          <a:bodyPr/>
          <a:lstStyle/>
          <a:p>
            <a:pPr eaLnBrk="1" hangingPunct="1">
              <a:buNone/>
            </a:pPr>
            <a:r>
              <a:rPr lang="zh-CN" altLang="en-US" b="1" dirty="0" smtClean="0">
                <a:solidFill>
                  <a:srgbClr val="C00000"/>
                </a:solidFill>
              </a:rPr>
              <a:t>（</a:t>
            </a:r>
            <a:r>
              <a:rPr lang="en-US" altLang="zh-CN" b="1" dirty="0" smtClean="0">
                <a:solidFill>
                  <a:srgbClr val="C00000"/>
                </a:solidFill>
              </a:rPr>
              <a:t>4</a:t>
            </a:r>
            <a:r>
              <a:rPr lang="zh-CN" altLang="en-US" b="1" dirty="0" smtClean="0">
                <a:solidFill>
                  <a:srgbClr val="C00000"/>
                </a:solidFill>
              </a:rPr>
              <a:t>）</a:t>
            </a:r>
            <a:r>
              <a:rPr lang="zh-CN" altLang="en-US" b="1" dirty="0" smtClean="0">
                <a:solidFill>
                  <a:srgbClr val="C00000"/>
                </a:solidFill>
                <a:latin typeface="楷体" pitchFamily="49" charset="-122"/>
                <a:ea typeface="楷体" pitchFamily="49" charset="-122"/>
              </a:rPr>
              <a:t>重定向</a:t>
            </a:r>
          </a:p>
          <a:p>
            <a:pPr eaLnBrk="1" hangingPunct="1">
              <a:buNone/>
            </a:pPr>
            <a:r>
              <a:rPr lang="zh-CN" altLang="en-US" b="1" dirty="0" smtClean="0">
                <a:latin typeface="楷体" pitchFamily="49" charset="-122"/>
                <a:ea typeface="楷体" pitchFamily="49" charset="-122"/>
              </a:rPr>
              <a:t>   路由器给主机发送的更好路由</a:t>
            </a:r>
            <a:r>
              <a:rPr lang="en-US" altLang="zh-CN" b="1" dirty="0" smtClean="0">
                <a:latin typeface="楷体" pitchFamily="49" charset="-122"/>
                <a:ea typeface="楷体" pitchFamily="49"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5"/>
          <p:cNvSpPr>
            <a:spLocks noGrp="1" noChangeArrowheads="1"/>
          </p:cNvSpPr>
          <p:nvPr>
            <p:ph type="title"/>
          </p:nvPr>
        </p:nvSpPr>
        <p:spPr>
          <a:xfrm>
            <a:off x="827584" y="548680"/>
            <a:ext cx="7620000" cy="720725"/>
          </a:xfrm>
        </p:spPr>
        <p:txBody>
          <a:bodyPr>
            <a:normAutofit/>
          </a:bodyPr>
          <a:lstStyle/>
          <a:p>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报文类型之二：差错报文</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99592" y="548680"/>
            <a:ext cx="7620000" cy="527050"/>
          </a:xfrm>
        </p:spPr>
        <p:txBody>
          <a:bodyPr>
            <a:noAutofit/>
          </a:bodyPr>
          <a:lstStyle/>
          <a:p>
            <a:pPr eaLnBrk="1" hangingPunct="1"/>
            <a:r>
              <a:rPr lang="en-US" altLang="zh-CN" sz="3200" b="1" dirty="0" smtClean="0">
                <a:solidFill>
                  <a:srgbClr val="C00000"/>
                </a:solidFill>
                <a:latin typeface="隶书" pitchFamily="49" charset="-122"/>
                <a:ea typeface="隶书" pitchFamily="49" charset="-122"/>
              </a:rPr>
              <a:t>ICMP</a:t>
            </a:r>
            <a:r>
              <a:rPr lang="zh-CN" altLang="en-US" sz="3200" b="1" dirty="0" smtClean="0">
                <a:solidFill>
                  <a:srgbClr val="C00000"/>
                </a:solidFill>
                <a:latin typeface="隶书" pitchFamily="49" charset="-122"/>
                <a:ea typeface="隶书" pitchFamily="49" charset="-122"/>
              </a:rPr>
              <a:t>报文的主要类型</a:t>
            </a:r>
          </a:p>
        </p:txBody>
      </p:sp>
      <p:graphicFrame>
        <p:nvGraphicFramePr>
          <p:cNvPr id="279619" name="Group 67"/>
          <p:cNvGraphicFramePr>
            <a:graphicFrameLocks noGrp="1"/>
          </p:cNvGraphicFramePr>
          <p:nvPr>
            <p:ph idx="1"/>
          </p:nvPr>
        </p:nvGraphicFramePr>
        <p:xfrm>
          <a:off x="1043609" y="1412776"/>
          <a:ext cx="7200800" cy="4824534"/>
        </p:xfrm>
        <a:graphic>
          <a:graphicData uri="http://schemas.openxmlformats.org/drawingml/2006/table">
            <a:tbl>
              <a:tblPr/>
              <a:tblGrid>
                <a:gridCol w="858094"/>
                <a:gridCol w="855095"/>
                <a:gridCol w="3259863"/>
                <a:gridCol w="1074118"/>
                <a:gridCol w="1153630"/>
              </a:tblGrid>
              <a:tr h="32349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类型</a:t>
                      </a:r>
                      <a:endParaRPr kumimoji="1"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代码</a:t>
                      </a:r>
                      <a:endParaRPr kumimoji="1" lang="zh-CN" altLang="en-US"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描述</a:t>
                      </a:r>
                      <a:endParaRPr kumimoji="1" lang="zh-CN" altLang="en-US"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查询</a:t>
                      </a:r>
                      <a:endParaRPr kumimoji="1" lang="zh-CN" altLang="en-US"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差错</a:t>
                      </a:r>
                      <a:endParaRPr kumimoji="1" lang="zh-CN" altLang="en-US"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49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回显应答</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(Ping</a:t>
                      </a: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应答</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838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目的不可达</a:t>
                      </a:r>
                      <a:endParaRPr kumimoji="1"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网络不可达</a:t>
                      </a:r>
                      <a:endParaRPr kumimoji="1"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主机不可达</a:t>
                      </a:r>
                      <a:endParaRPr kumimoji="1"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协议不可达</a:t>
                      </a:r>
                      <a:endParaRPr kumimoji="1"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端口不可达</a:t>
                      </a:r>
                      <a:endParaRPr kumimoji="1"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6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5</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对网络重定向</a:t>
                      </a:r>
                      <a:endParaRPr kumimoji="1"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对主机重定向</a:t>
                      </a:r>
                      <a:endParaRPr kumimoji="1" lang="zh-CN" altLang="en-US" sz="1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49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8</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请求回显（</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Ping</a:t>
                      </a: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请求）</a:t>
                      </a:r>
                      <a:endParaRPr kumimoji="1" lang="zh-CN" altLang="en-US"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6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9</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路由器通告</a:t>
                      </a:r>
                      <a:endParaRPr kumimoji="1"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路由器请求 </a:t>
                      </a:r>
                      <a:endParaRPr kumimoji="1" lang="zh-CN" altLang="en-US"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49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12</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坏的</a:t>
                      </a: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IP</a:t>
                      </a: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首部（包括各种差错）</a:t>
                      </a:r>
                      <a:endParaRPr kumimoji="1" lang="zh-CN" altLang="en-US"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6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13</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14</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时间戳请求</a:t>
                      </a:r>
                      <a:endParaRPr kumimoji="1"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时间戳应答</a:t>
                      </a:r>
                      <a:endParaRPr kumimoji="1" lang="zh-CN" altLang="en-US"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6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17</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18</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地址掩码请求</a:t>
                      </a:r>
                      <a:endParaRPr kumimoji="1"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地址掩码应答</a:t>
                      </a:r>
                      <a:endParaRPr kumimoji="1" lang="zh-CN" altLang="en-US"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1066800" y="1531938"/>
            <a:ext cx="7620000" cy="4629150"/>
          </a:xfrm>
        </p:spPr>
        <p:txBody>
          <a:bodyPr/>
          <a:lstStyle/>
          <a:p>
            <a:pPr eaLnBrk="1" hangingPunct="1">
              <a:buClr>
                <a:srgbClr val="C00000"/>
              </a:buClr>
              <a:buFont typeface="Wingdings" pitchFamily="2" charset="2"/>
              <a:buChar char="n"/>
            </a:pPr>
            <a:r>
              <a:rPr lang="zh-CN" altLang="en-US" sz="3000" b="1" dirty="0" smtClean="0">
                <a:latin typeface="楷体" pitchFamily="49" charset="-122"/>
                <a:ea typeface="楷体" pitchFamily="49" charset="-122"/>
              </a:rPr>
              <a:t>测试网络连通性的</a:t>
            </a:r>
            <a:r>
              <a:rPr lang="en-US" altLang="zh-CN" sz="3000" b="1" dirty="0" smtClean="0">
                <a:latin typeface="楷体" pitchFamily="49" charset="-122"/>
                <a:ea typeface="楷体" pitchFamily="49" charset="-122"/>
              </a:rPr>
              <a:t>Ping</a:t>
            </a:r>
            <a:r>
              <a:rPr lang="zh-CN" altLang="en-US" sz="3000" b="1" dirty="0" smtClean="0">
                <a:latin typeface="楷体" pitchFamily="49" charset="-122"/>
                <a:ea typeface="楷体" pitchFamily="49" charset="-122"/>
              </a:rPr>
              <a:t>程序</a:t>
            </a:r>
            <a:r>
              <a:rPr lang="en-US" altLang="zh-CN" sz="3000" b="1" dirty="0" smtClean="0">
                <a:latin typeface="楷体" pitchFamily="49" charset="-122"/>
                <a:ea typeface="楷体" pitchFamily="49" charset="-122"/>
              </a:rPr>
              <a:t>:</a:t>
            </a:r>
          </a:p>
          <a:p>
            <a:pPr eaLnBrk="1" hangingPunct="1">
              <a:buClr>
                <a:srgbClr val="C00000"/>
              </a:buClr>
              <a:buFont typeface="Wingdings" pitchFamily="2" charset="2"/>
              <a:buChar char="n"/>
            </a:pPr>
            <a:endParaRPr lang="en-US" altLang="zh-CN" sz="3000" b="1" dirty="0" smtClean="0">
              <a:latin typeface="楷体" pitchFamily="49" charset="-122"/>
              <a:ea typeface="楷体" pitchFamily="49" charset="-122"/>
            </a:endParaRPr>
          </a:p>
          <a:p>
            <a:pPr eaLnBrk="1" hangingPunct="1">
              <a:buClr>
                <a:srgbClr val="C00000"/>
              </a:buClr>
              <a:buFont typeface="Wingdings" pitchFamily="2" charset="2"/>
              <a:buChar char="n"/>
            </a:pPr>
            <a:r>
              <a:rPr lang="en-US" altLang="zh-CN" sz="3000" b="1" dirty="0" smtClean="0">
                <a:latin typeface="楷体" pitchFamily="49" charset="-122"/>
                <a:ea typeface="楷体" pitchFamily="49" charset="-122"/>
              </a:rPr>
              <a:t>Ping</a:t>
            </a:r>
            <a:r>
              <a:rPr lang="zh-CN" altLang="en-US" sz="3000" b="1" dirty="0" smtClean="0">
                <a:latin typeface="楷体" pitchFamily="49" charset="-122"/>
                <a:ea typeface="楷体" pitchFamily="49" charset="-122"/>
              </a:rPr>
              <a:t>程序利用了</a:t>
            </a:r>
            <a:r>
              <a:rPr lang="en-US" altLang="zh-CN" sz="3000" b="1" dirty="0" smtClean="0">
                <a:latin typeface="楷体" pitchFamily="49" charset="-122"/>
                <a:ea typeface="楷体" pitchFamily="49" charset="-122"/>
              </a:rPr>
              <a:t>ICMP</a:t>
            </a:r>
            <a:r>
              <a:rPr lang="zh-CN" altLang="en-US" sz="3000" b="1" dirty="0" smtClean="0">
                <a:latin typeface="楷体" pitchFamily="49" charset="-122"/>
                <a:ea typeface="楷体" pitchFamily="49" charset="-122"/>
              </a:rPr>
              <a:t>协议类型</a:t>
            </a:r>
            <a:r>
              <a:rPr lang="en-US" altLang="zh-CN" sz="3000" b="1" dirty="0" smtClean="0">
                <a:latin typeface="楷体" pitchFamily="49" charset="-122"/>
                <a:ea typeface="楷体" pitchFamily="49" charset="-122"/>
              </a:rPr>
              <a:t>8</a:t>
            </a:r>
            <a:r>
              <a:rPr lang="zh-CN" altLang="en-US" sz="3000" b="1" dirty="0" smtClean="0">
                <a:latin typeface="楷体" pitchFamily="49" charset="-122"/>
                <a:ea typeface="楷体" pitchFamily="49" charset="-122"/>
              </a:rPr>
              <a:t>的</a:t>
            </a:r>
            <a:r>
              <a:rPr lang="zh-CN" altLang="en-US" sz="3000" b="1" i="1" dirty="0" smtClean="0">
                <a:solidFill>
                  <a:srgbClr val="C00000"/>
                </a:solidFill>
                <a:latin typeface="楷体" pitchFamily="49" charset="-122"/>
                <a:ea typeface="楷体" pitchFamily="49" charset="-122"/>
              </a:rPr>
              <a:t>回显请求</a:t>
            </a:r>
            <a:r>
              <a:rPr lang="zh-CN" altLang="en-US" sz="3000" b="1" dirty="0" smtClean="0">
                <a:latin typeface="楷体" pitchFamily="49" charset="-122"/>
                <a:ea typeface="楷体" pitchFamily="49" charset="-122"/>
              </a:rPr>
              <a:t>和类型</a:t>
            </a:r>
            <a:r>
              <a:rPr lang="en-US" altLang="zh-CN" sz="3000" b="1" dirty="0" smtClean="0">
                <a:latin typeface="楷体" pitchFamily="49" charset="-122"/>
                <a:ea typeface="楷体" pitchFamily="49" charset="-122"/>
              </a:rPr>
              <a:t>0</a:t>
            </a:r>
            <a:r>
              <a:rPr lang="zh-CN" altLang="en-US" sz="3000" b="1" dirty="0" smtClean="0">
                <a:latin typeface="楷体" pitchFamily="49" charset="-122"/>
                <a:ea typeface="楷体" pitchFamily="49" charset="-122"/>
              </a:rPr>
              <a:t>的</a:t>
            </a:r>
            <a:r>
              <a:rPr lang="zh-CN" altLang="en-US" sz="3000" b="1" i="1" dirty="0" smtClean="0">
                <a:solidFill>
                  <a:srgbClr val="C00000"/>
                </a:solidFill>
                <a:latin typeface="楷体" pitchFamily="49" charset="-122"/>
                <a:ea typeface="楷体" pitchFamily="49" charset="-122"/>
              </a:rPr>
              <a:t>回显应答</a:t>
            </a:r>
            <a:r>
              <a:rPr lang="zh-CN" altLang="en-US" sz="3000" b="1" dirty="0" smtClean="0">
                <a:latin typeface="楷体" pitchFamily="49" charset="-122"/>
                <a:ea typeface="楷体" pitchFamily="49" charset="-122"/>
              </a:rPr>
              <a:t>完成。</a:t>
            </a:r>
            <a:endParaRPr lang="en-US" altLang="zh-CN" sz="3000" b="1" dirty="0" smtClean="0">
              <a:latin typeface="楷体" pitchFamily="49" charset="-122"/>
              <a:ea typeface="楷体" pitchFamily="49" charset="-122"/>
            </a:endParaRPr>
          </a:p>
          <a:p>
            <a:pPr eaLnBrk="1" hangingPunct="1">
              <a:buClr>
                <a:srgbClr val="C00000"/>
              </a:buClr>
              <a:buFont typeface="Wingdings" pitchFamily="2" charset="2"/>
              <a:buChar char="n"/>
            </a:pPr>
            <a:endParaRPr lang="en-US" altLang="zh-CN" sz="3000" b="1" dirty="0" smtClean="0">
              <a:latin typeface="楷体" pitchFamily="49" charset="-122"/>
              <a:ea typeface="楷体" pitchFamily="49" charset="-122"/>
            </a:endParaRPr>
          </a:p>
          <a:p>
            <a:pPr>
              <a:buClr>
                <a:srgbClr val="C00000"/>
              </a:buClr>
              <a:buFont typeface="Wingdings" pitchFamily="2" charset="2"/>
              <a:buChar char="n"/>
            </a:pPr>
            <a:r>
              <a:rPr lang="en-US" altLang="zh-CN" sz="3000" b="1" dirty="0" smtClean="0">
                <a:latin typeface="楷体" pitchFamily="49" charset="-122"/>
                <a:ea typeface="楷体" pitchFamily="49" charset="-122"/>
              </a:rPr>
              <a:t>C:&gt;Ping 192.168.1.1</a:t>
            </a:r>
          </a:p>
          <a:p>
            <a:pPr eaLnBrk="1" hangingPunct="1">
              <a:buClr>
                <a:srgbClr val="C00000"/>
              </a:buClr>
              <a:buFont typeface="Wingdings" pitchFamily="2" charset="2"/>
              <a:buChar char="n"/>
            </a:pPr>
            <a:endParaRPr lang="zh-CN" altLang="en-US" sz="3000" b="1" dirty="0" smtClean="0">
              <a:latin typeface="宋体"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ChangeArrowheads="1"/>
          </p:cNvSpPr>
          <p:nvPr>
            <p:ph type="title"/>
          </p:nvPr>
        </p:nvSpPr>
        <p:spPr>
          <a:xfrm>
            <a:off x="827584" y="620688"/>
            <a:ext cx="7620000" cy="527050"/>
          </a:xfrm>
        </p:spPr>
        <p:txBody>
          <a:bodyPr>
            <a:noAutofit/>
          </a:bodyPr>
          <a:lstStyle/>
          <a:p>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的应用</a:t>
            </a:r>
            <a:r>
              <a:rPr lang="en-US" altLang="zh-CN" sz="4000" b="1" dirty="0" smtClean="0">
                <a:solidFill>
                  <a:srgbClr val="C00000"/>
                </a:solidFill>
                <a:latin typeface="隶书" pitchFamily="49" charset="-122"/>
                <a:ea typeface="隶书" pitchFamily="49" charset="-122"/>
              </a:rPr>
              <a:t>1</a:t>
            </a:r>
            <a:r>
              <a:rPr lang="zh-CN" altLang="en-US" sz="4000" b="1" dirty="0" smtClean="0">
                <a:solidFill>
                  <a:srgbClr val="C00000"/>
                </a:solidFill>
                <a:latin typeface="隶书" pitchFamily="49" charset="-122"/>
                <a:ea typeface="隶书" pitchFamily="49" charset="-122"/>
              </a:rPr>
              <a:t>：</a:t>
            </a:r>
            <a:r>
              <a:rPr lang="en-US" altLang="zh-CN" sz="4000" b="1" dirty="0" smtClean="0">
                <a:solidFill>
                  <a:srgbClr val="C00000"/>
                </a:solidFill>
                <a:latin typeface="隶书" pitchFamily="49" charset="-122"/>
                <a:ea typeface="隶书" pitchFamily="49" charset="-122"/>
              </a:rPr>
              <a:t>Ping </a:t>
            </a:r>
            <a:r>
              <a:rPr lang="zh-CN" altLang="en-US" sz="4000" b="1" dirty="0" smtClean="0">
                <a:solidFill>
                  <a:srgbClr val="C00000"/>
                </a:solidFill>
                <a:latin typeface="隶书" pitchFamily="49" charset="-122"/>
                <a:ea typeface="隶书" pitchFamily="49" charset="-122"/>
              </a:rPr>
              <a:t>程序</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ChangeArrowheads="1"/>
          </p:cNvSpPr>
          <p:nvPr>
            <p:ph type="title"/>
          </p:nvPr>
        </p:nvSpPr>
        <p:spPr>
          <a:xfrm>
            <a:off x="827584" y="620688"/>
            <a:ext cx="7620000" cy="527050"/>
          </a:xfrm>
        </p:spPr>
        <p:txBody>
          <a:bodyPr>
            <a:noAutofit/>
          </a:bodyPr>
          <a:lstStyle/>
          <a:p>
            <a:r>
              <a:rPr lang="en-US" altLang="zh-CN" sz="3600" b="1" dirty="0" smtClean="0">
                <a:solidFill>
                  <a:srgbClr val="C00000"/>
                </a:solidFill>
                <a:latin typeface="隶书" pitchFamily="49" charset="-122"/>
                <a:ea typeface="隶书" pitchFamily="49" charset="-122"/>
              </a:rPr>
              <a:t>ICMP</a:t>
            </a:r>
            <a:r>
              <a:rPr lang="zh-CN" altLang="en-US" sz="3600" b="1" dirty="0" smtClean="0">
                <a:solidFill>
                  <a:srgbClr val="C00000"/>
                </a:solidFill>
                <a:latin typeface="隶书" pitchFamily="49" charset="-122"/>
                <a:ea typeface="隶书" pitchFamily="49" charset="-122"/>
              </a:rPr>
              <a:t>的应用</a:t>
            </a:r>
            <a:r>
              <a:rPr lang="en-US" altLang="zh-CN" sz="3600" b="1" dirty="0" smtClean="0">
                <a:solidFill>
                  <a:srgbClr val="C00000"/>
                </a:solidFill>
                <a:latin typeface="隶书" pitchFamily="49" charset="-122"/>
                <a:ea typeface="隶书" pitchFamily="49" charset="-122"/>
              </a:rPr>
              <a:t>1</a:t>
            </a:r>
            <a:r>
              <a:rPr lang="zh-CN" altLang="en-US" sz="3600" b="1" dirty="0" smtClean="0">
                <a:solidFill>
                  <a:srgbClr val="C00000"/>
                </a:solidFill>
                <a:latin typeface="隶书" pitchFamily="49" charset="-122"/>
                <a:ea typeface="隶书" pitchFamily="49" charset="-122"/>
              </a:rPr>
              <a:t>：</a:t>
            </a:r>
            <a:r>
              <a:rPr lang="en-US" altLang="zh-CN" sz="3600" b="1" dirty="0" smtClean="0">
                <a:solidFill>
                  <a:srgbClr val="C00000"/>
                </a:solidFill>
                <a:latin typeface="隶书" pitchFamily="49" charset="-122"/>
                <a:ea typeface="隶书" pitchFamily="49" charset="-122"/>
              </a:rPr>
              <a:t>Ping </a:t>
            </a:r>
            <a:r>
              <a:rPr lang="zh-CN" altLang="en-US" sz="3600" b="1" dirty="0" smtClean="0">
                <a:solidFill>
                  <a:srgbClr val="C00000"/>
                </a:solidFill>
                <a:latin typeface="隶书" pitchFamily="49" charset="-122"/>
                <a:ea typeface="隶书" pitchFamily="49" charset="-122"/>
              </a:rPr>
              <a:t>程序</a:t>
            </a:r>
            <a:endParaRPr lang="zh-CN" altLang="en-US" sz="3600" b="1" dirty="0" smtClean="0">
              <a:solidFill>
                <a:srgbClr val="C00000"/>
              </a:solidFill>
              <a:latin typeface="宋体" charset="-122"/>
            </a:endParaRPr>
          </a:p>
        </p:txBody>
      </p:sp>
      <p:pic>
        <p:nvPicPr>
          <p:cNvPr id="13" name="Picture 2"/>
          <p:cNvPicPr>
            <a:picLocks noChangeAspect="1" noChangeArrowheads="1"/>
          </p:cNvPicPr>
          <p:nvPr/>
        </p:nvPicPr>
        <p:blipFill>
          <a:blip r:embed="rId3" cstate="print"/>
          <a:srcRect/>
          <a:stretch>
            <a:fillRect/>
          </a:stretch>
        </p:blipFill>
        <p:spPr bwMode="auto">
          <a:xfrm>
            <a:off x="827584" y="1628800"/>
            <a:ext cx="7764038" cy="453650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467544" y="1484313"/>
            <a:ext cx="8280920" cy="4114800"/>
          </a:xfrm>
        </p:spPr>
        <p:txBody>
          <a:bodyPr/>
          <a:lstStyle/>
          <a:p>
            <a:pPr eaLnBrk="1" hangingPunct="1">
              <a:buClr>
                <a:srgbClr val="C00000"/>
              </a:buClr>
              <a:buFont typeface="Wingdings" pitchFamily="2" charset="2"/>
              <a:buChar char="n"/>
            </a:pPr>
            <a:r>
              <a:rPr lang="en-US" altLang="zh-CN" sz="3000" b="1" dirty="0" err="1" smtClean="0">
                <a:latin typeface="楷体" pitchFamily="49" charset="-122"/>
                <a:ea typeface="楷体" pitchFamily="49" charset="-122"/>
              </a:rPr>
              <a:t>Tracert</a:t>
            </a:r>
            <a:r>
              <a:rPr lang="zh-CN" altLang="en-US" sz="3000" b="1" dirty="0" smtClean="0">
                <a:latin typeface="楷体" pitchFamily="49" charset="-122"/>
                <a:ea typeface="楷体" pitchFamily="49" charset="-122"/>
              </a:rPr>
              <a:t>程序是测试目的主机路由线路的程序，跟踪一个分组从源点到终点的路径。</a:t>
            </a:r>
            <a:endParaRPr lang="en-US" altLang="zh-CN" sz="3000" b="1" dirty="0" smtClean="0">
              <a:latin typeface="楷体" pitchFamily="49" charset="-122"/>
              <a:ea typeface="楷体" pitchFamily="49" charset="-122"/>
            </a:endParaRPr>
          </a:p>
          <a:p>
            <a:pPr eaLnBrk="1" hangingPunct="1">
              <a:buClr>
                <a:srgbClr val="C00000"/>
              </a:buClr>
              <a:buFont typeface="Wingdings" pitchFamily="2" charset="2"/>
              <a:buChar char="n"/>
            </a:pPr>
            <a:endParaRPr lang="en-US" altLang="zh-CN" sz="3000" b="1" dirty="0" smtClean="0">
              <a:latin typeface="楷体" pitchFamily="49" charset="-122"/>
              <a:ea typeface="楷体" pitchFamily="49" charset="-122"/>
            </a:endParaRPr>
          </a:p>
          <a:p>
            <a:pPr eaLnBrk="1" hangingPunct="1">
              <a:buClr>
                <a:srgbClr val="C00000"/>
              </a:buClr>
              <a:buFont typeface="Wingdings" pitchFamily="2" charset="2"/>
              <a:buChar char="n"/>
            </a:pPr>
            <a:r>
              <a:rPr lang="en-US" altLang="zh-CN" sz="3000" b="1" dirty="0" err="1" smtClean="0">
                <a:latin typeface="楷体" pitchFamily="49" charset="-122"/>
                <a:ea typeface="楷体" pitchFamily="49" charset="-122"/>
              </a:rPr>
              <a:t>Tracert</a:t>
            </a:r>
            <a:r>
              <a:rPr lang="zh-CN" altLang="en-US" sz="3000" b="1" dirty="0" smtClean="0">
                <a:latin typeface="楷体" pitchFamily="49" charset="-122"/>
                <a:ea typeface="楷体" pitchFamily="49" charset="-122"/>
              </a:rPr>
              <a:t>程序利用了</a:t>
            </a:r>
            <a:r>
              <a:rPr lang="en-US" altLang="zh-CN" sz="3000" b="1" dirty="0" smtClean="0">
                <a:latin typeface="楷体" pitchFamily="49" charset="-122"/>
                <a:ea typeface="楷体" pitchFamily="49" charset="-122"/>
              </a:rPr>
              <a:t>ICMP</a:t>
            </a:r>
            <a:r>
              <a:rPr lang="zh-CN" altLang="en-US" sz="3000" b="1" dirty="0" smtClean="0">
                <a:latin typeface="楷体" pitchFamily="49" charset="-122"/>
                <a:ea typeface="楷体" pitchFamily="49" charset="-122"/>
              </a:rPr>
              <a:t>协议的</a:t>
            </a:r>
            <a:r>
              <a:rPr lang="zh-CN" altLang="en-US" sz="3000" b="1" i="1" dirty="0" smtClean="0">
                <a:solidFill>
                  <a:srgbClr val="C00000"/>
                </a:solidFill>
                <a:latin typeface="楷体" pitchFamily="49" charset="-122"/>
                <a:ea typeface="楷体" pitchFamily="49" charset="-122"/>
              </a:rPr>
              <a:t>请求回显</a:t>
            </a:r>
            <a:r>
              <a:rPr lang="zh-CN" altLang="en-US" sz="3000" b="1" dirty="0" smtClean="0">
                <a:latin typeface="楷体" pitchFamily="49" charset="-122"/>
                <a:ea typeface="楷体" pitchFamily="49" charset="-122"/>
              </a:rPr>
              <a:t>，并巧妙的利用了</a:t>
            </a:r>
            <a:r>
              <a:rPr lang="en-US" altLang="zh-CN" sz="3000" b="1" i="1" dirty="0" smtClean="0">
                <a:solidFill>
                  <a:srgbClr val="C00000"/>
                </a:solidFill>
                <a:latin typeface="楷体" pitchFamily="49" charset="-122"/>
                <a:ea typeface="楷体" pitchFamily="49" charset="-122"/>
              </a:rPr>
              <a:t>TTL</a:t>
            </a:r>
            <a:r>
              <a:rPr lang="zh-CN" altLang="en-US" sz="3000" b="1" i="1" dirty="0" smtClean="0">
                <a:solidFill>
                  <a:srgbClr val="C00000"/>
                </a:solidFill>
                <a:latin typeface="楷体" pitchFamily="49" charset="-122"/>
                <a:ea typeface="楷体" pitchFamily="49" charset="-122"/>
              </a:rPr>
              <a:t>值</a:t>
            </a:r>
            <a:r>
              <a:rPr lang="zh-CN" altLang="en-US" sz="3000" b="1" dirty="0" smtClean="0">
                <a:latin typeface="楷体" pitchFamily="49" charset="-122"/>
                <a:ea typeface="楷体" pitchFamily="49" charset="-122"/>
              </a:rPr>
              <a:t>来获得目的主机的所有连接路由器。</a:t>
            </a:r>
            <a:endParaRPr lang="en-US" altLang="zh-CN" sz="3000" b="1" dirty="0" smtClean="0">
              <a:latin typeface="楷体" pitchFamily="49" charset="-122"/>
              <a:ea typeface="楷体" pitchFamily="49" charset="-122"/>
            </a:endParaRPr>
          </a:p>
          <a:p>
            <a:pPr eaLnBrk="1" hangingPunct="1">
              <a:buClr>
                <a:srgbClr val="C00000"/>
              </a:buClr>
              <a:buFont typeface="Wingdings" pitchFamily="2" charset="2"/>
              <a:buChar char="n"/>
            </a:pPr>
            <a:endParaRPr lang="zh-CN" altLang="en-US" sz="3000" b="1" dirty="0" smtClean="0">
              <a:latin typeface="楷体" pitchFamily="49" charset="-122"/>
              <a:ea typeface="楷体" pitchFamily="49" charset="-122"/>
            </a:endParaRPr>
          </a:p>
          <a:p>
            <a:pPr eaLnBrk="1" hangingPunct="1">
              <a:buClr>
                <a:srgbClr val="C00000"/>
              </a:buClr>
              <a:buFont typeface="Wingdings" pitchFamily="2" charset="2"/>
              <a:buChar char="n"/>
            </a:pPr>
            <a:r>
              <a:rPr lang="en-US" altLang="zh-CN" sz="2800" b="1" dirty="0" smtClean="0">
                <a:latin typeface="楷体" pitchFamily="49" charset="-122"/>
                <a:ea typeface="楷体" pitchFamily="49" charset="-122"/>
              </a:rPr>
              <a:t>C:&gt;</a:t>
            </a:r>
            <a:r>
              <a:rPr lang="en-US" altLang="zh-CN" sz="2800" b="1" dirty="0" err="1" smtClean="0">
                <a:latin typeface="楷体" pitchFamily="49" charset="-122"/>
                <a:ea typeface="楷体" pitchFamily="49" charset="-122"/>
              </a:rPr>
              <a:t>Tracert</a:t>
            </a:r>
            <a:r>
              <a:rPr lang="en-US" altLang="zh-CN" sz="2800" b="1" dirty="0" smtClean="0">
                <a:latin typeface="楷体" pitchFamily="49" charset="-122"/>
                <a:ea typeface="楷体" pitchFamily="49" charset="-122"/>
              </a:rPr>
              <a:t> bbs.jlu.edu.cn</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ChangeArrowheads="1"/>
          </p:cNvSpPr>
          <p:nvPr>
            <p:ph type="title"/>
          </p:nvPr>
        </p:nvSpPr>
        <p:spPr>
          <a:xfrm>
            <a:off x="827584" y="620688"/>
            <a:ext cx="7620000" cy="527050"/>
          </a:xfrm>
        </p:spPr>
        <p:txBody>
          <a:bodyPr>
            <a:noAutofit/>
          </a:bodyPr>
          <a:lstStyle/>
          <a:p>
            <a:r>
              <a:rPr lang="en-US" altLang="zh-CN" sz="3600" b="1" dirty="0" smtClean="0">
                <a:solidFill>
                  <a:srgbClr val="C00000"/>
                </a:solidFill>
                <a:latin typeface="隶书" pitchFamily="49" charset="-122"/>
                <a:ea typeface="隶书" pitchFamily="49" charset="-122"/>
              </a:rPr>
              <a:t>ICMP</a:t>
            </a:r>
            <a:r>
              <a:rPr lang="zh-CN" altLang="en-US" sz="3600" b="1" dirty="0" smtClean="0">
                <a:solidFill>
                  <a:srgbClr val="C00000"/>
                </a:solidFill>
                <a:latin typeface="隶书" pitchFamily="49" charset="-122"/>
                <a:ea typeface="隶书" pitchFamily="49" charset="-122"/>
              </a:rPr>
              <a:t>的应用</a:t>
            </a:r>
            <a:r>
              <a:rPr lang="en-US" altLang="zh-CN" sz="3600" b="1" dirty="0" smtClean="0">
                <a:solidFill>
                  <a:srgbClr val="C00000"/>
                </a:solidFill>
                <a:latin typeface="隶书" pitchFamily="49" charset="-122"/>
                <a:ea typeface="隶书" pitchFamily="49" charset="-122"/>
              </a:rPr>
              <a:t>2</a:t>
            </a:r>
            <a:r>
              <a:rPr lang="zh-CN" altLang="en-US" sz="3600" b="1" dirty="0" smtClean="0">
                <a:solidFill>
                  <a:srgbClr val="C00000"/>
                </a:solidFill>
                <a:latin typeface="隶书" pitchFamily="49" charset="-122"/>
                <a:ea typeface="隶书" pitchFamily="49" charset="-122"/>
              </a:rPr>
              <a:t>：</a:t>
            </a:r>
            <a:r>
              <a:rPr lang="en-US" altLang="zh-CN" sz="3600" b="1" dirty="0" err="1" smtClean="0">
                <a:solidFill>
                  <a:srgbClr val="C00000"/>
                </a:solidFill>
                <a:latin typeface="隶书" pitchFamily="49" charset="-122"/>
                <a:ea typeface="隶书" pitchFamily="49" charset="-122"/>
              </a:rPr>
              <a:t>Tracert</a:t>
            </a:r>
            <a:r>
              <a:rPr lang="zh-CN" altLang="en-US" sz="3600" b="1" dirty="0" smtClean="0">
                <a:solidFill>
                  <a:srgbClr val="C00000"/>
                </a:solidFill>
                <a:latin typeface="隶书" pitchFamily="49" charset="-122"/>
                <a:ea typeface="隶书" pitchFamily="49" charset="-122"/>
              </a:rPr>
              <a:t>程序</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type="body" idx="1"/>
          </p:nvPr>
        </p:nvSpPr>
        <p:spPr>
          <a:xfrm>
            <a:off x="611560" y="1628800"/>
            <a:ext cx="8207375" cy="4629150"/>
          </a:xfrm>
        </p:spPr>
        <p:txBody>
          <a:bodyPr/>
          <a:lstStyle/>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协议提供的不可靠服务是指它不能保证</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数据报能成功地到达目的地。任何要求的可靠性必须由上层来提供。</a:t>
            </a:r>
            <a:endParaRPr lang="en-US" altLang="zh-CN" b="1" dirty="0" smtClean="0">
              <a:solidFill>
                <a:srgbClr val="000000"/>
              </a:solidFill>
              <a:latin typeface="楷体" pitchFamily="49" charset="-122"/>
              <a:ea typeface="楷体" pitchFamily="49" charset="-122"/>
            </a:endParaRPr>
          </a:p>
          <a:p>
            <a:pPr eaLnBrk="1" hangingPunct="1">
              <a:buClr>
                <a:srgbClr val="C00000"/>
              </a:buClr>
              <a:buNone/>
            </a:pPr>
            <a:r>
              <a:rPr lang="zh-CN" altLang="en-US" b="1" dirty="0" smtClean="0">
                <a:solidFill>
                  <a:srgbClr val="000000"/>
                </a:solidFill>
                <a:latin typeface="楷体" pitchFamily="49" charset="-122"/>
                <a:ea typeface="楷体" pitchFamily="49" charset="-122"/>
              </a:rPr>
              <a:t> </a:t>
            </a:r>
          </a:p>
          <a:p>
            <a:pPr eaLnBrk="1" hangingPunct="1">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无连接是指</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协议并不维护任何关于后续数据报的状态信息。每个数据报的处理是相互独立的，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数据报可以不按发送顺序接收。</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395536" y="332656"/>
            <a:ext cx="8229600" cy="940966"/>
          </a:xfrm>
        </p:spPr>
        <p:txBody>
          <a:bodyPr/>
          <a:lstStyle/>
          <a:p>
            <a:pPr eaLnBrk="1" hangingPunct="1"/>
            <a:r>
              <a:rPr lang="en-US" altLang="zh-CN" sz="4000" b="1" dirty="0" smtClean="0">
                <a:solidFill>
                  <a:srgbClr val="C00000"/>
                </a:solidFill>
                <a:latin typeface="隶书" pitchFamily="49" charset="-122"/>
                <a:ea typeface="隶书" pitchFamily="49" charset="-122"/>
              </a:rPr>
              <a:t>8.2  </a:t>
            </a:r>
            <a:r>
              <a:rPr lang="zh-CN" altLang="en-US" sz="4000" b="1" dirty="0" smtClean="0">
                <a:solidFill>
                  <a:srgbClr val="C00000"/>
                </a:solidFill>
                <a:latin typeface="隶书" pitchFamily="49" charset="-122"/>
                <a:ea typeface="隶书" pitchFamily="49" charset="-122"/>
              </a:rPr>
              <a:t>网际协议</a:t>
            </a:r>
            <a:r>
              <a:rPr lang="en-US" altLang="zh-CN" sz="4000" b="1" dirty="0" smtClean="0">
                <a:solidFill>
                  <a:srgbClr val="C00000"/>
                </a:solidFill>
                <a:latin typeface="隶书" pitchFamily="49" charset="-122"/>
                <a:ea typeface="隶书" pitchFamily="49" charset="-122"/>
              </a:rPr>
              <a:t>IP</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683568" y="692696"/>
            <a:ext cx="8041953" cy="5832648"/>
          </a:xfrm>
        </p:spPr>
        <p:txBody>
          <a:bodyPr>
            <a:normAutofit lnSpcReduction="10000"/>
          </a:bodyPr>
          <a:lstStyle/>
          <a:p>
            <a:pPr eaLnBrk="1" hangingPunct="1">
              <a:lnSpc>
                <a:spcPct val="80000"/>
              </a:lnSpc>
            </a:pPr>
            <a:r>
              <a:rPr lang="en-US" altLang="zh-CN" sz="2800" dirty="0" smtClean="0"/>
              <a:t>C:\Documents and Settings\</a:t>
            </a:r>
            <a:r>
              <a:rPr lang="en-US" altLang="zh-CN" sz="2800" dirty="0" err="1" smtClean="0"/>
              <a:t>wxh</a:t>
            </a:r>
            <a:r>
              <a:rPr lang="en-US" altLang="zh-CN" sz="2800" dirty="0" smtClean="0"/>
              <a:t>&gt;</a:t>
            </a:r>
            <a:r>
              <a:rPr lang="en-US" altLang="zh-CN" sz="2800" dirty="0" err="1" smtClean="0"/>
              <a:t>Tracert</a:t>
            </a:r>
            <a:r>
              <a:rPr lang="en-US" altLang="zh-CN" sz="2800" dirty="0" smtClean="0"/>
              <a:t> bbs.jlu.edu.cn</a:t>
            </a:r>
          </a:p>
          <a:p>
            <a:pPr eaLnBrk="1" hangingPunct="1">
              <a:lnSpc>
                <a:spcPct val="80000"/>
              </a:lnSpc>
            </a:pPr>
            <a:endParaRPr lang="en-US" altLang="zh-CN" sz="2800" dirty="0" smtClean="0"/>
          </a:p>
          <a:p>
            <a:pPr eaLnBrk="1" hangingPunct="1">
              <a:lnSpc>
                <a:spcPct val="80000"/>
              </a:lnSpc>
            </a:pPr>
            <a:r>
              <a:rPr lang="en-US" altLang="zh-CN" sz="2800" dirty="0" smtClean="0"/>
              <a:t>Tracing route to bbs.jlu.edu.cn [202.198.16.92]</a:t>
            </a:r>
          </a:p>
          <a:p>
            <a:pPr eaLnBrk="1" hangingPunct="1">
              <a:lnSpc>
                <a:spcPct val="80000"/>
              </a:lnSpc>
            </a:pPr>
            <a:r>
              <a:rPr lang="en-US" altLang="zh-CN" sz="2800" dirty="0" smtClean="0"/>
              <a:t>over a maximum of 30 hops:</a:t>
            </a:r>
          </a:p>
          <a:p>
            <a:pPr eaLnBrk="1" hangingPunct="1">
              <a:lnSpc>
                <a:spcPct val="80000"/>
              </a:lnSpc>
            </a:pPr>
            <a:endParaRPr lang="en-US" altLang="zh-CN" sz="2800" dirty="0" smtClean="0"/>
          </a:p>
          <a:p>
            <a:pPr eaLnBrk="1" hangingPunct="1">
              <a:lnSpc>
                <a:spcPct val="80000"/>
              </a:lnSpc>
            </a:pPr>
            <a:r>
              <a:rPr lang="en-US" altLang="zh-CN" sz="2800" dirty="0" smtClean="0"/>
              <a:t>  1    &lt;1 ms    &lt;1 ms    &lt;1 ms  59.72.70.254</a:t>
            </a:r>
          </a:p>
          <a:p>
            <a:pPr eaLnBrk="1" hangingPunct="1">
              <a:lnSpc>
                <a:spcPct val="80000"/>
              </a:lnSpc>
            </a:pPr>
            <a:r>
              <a:rPr lang="en-US" altLang="zh-CN" sz="2800" dirty="0" smtClean="0"/>
              <a:t>  2    &lt;1 ms    &lt;1 ms    &lt;1 ms  192.168.2.121</a:t>
            </a:r>
          </a:p>
          <a:p>
            <a:pPr eaLnBrk="1" hangingPunct="1">
              <a:lnSpc>
                <a:spcPct val="80000"/>
              </a:lnSpc>
            </a:pPr>
            <a:r>
              <a:rPr lang="en-US" altLang="zh-CN" sz="2800" dirty="0" smtClean="0"/>
              <a:t>  3    &lt;1 ms    &lt;1 ms    &lt;1 ms  192.168.1.134</a:t>
            </a:r>
          </a:p>
          <a:p>
            <a:pPr eaLnBrk="1" hangingPunct="1">
              <a:lnSpc>
                <a:spcPct val="80000"/>
              </a:lnSpc>
            </a:pPr>
            <a:r>
              <a:rPr lang="en-US" altLang="zh-CN" sz="2800" dirty="0" smtClean="0"/>
              <a:t>  4    &lt;1 ms    &lt;1 ms    &lt;1 ms  ws16-92.jlu.edu.cn [202.198.16.92]</a:t>
            </a:r>
          </a:p>
          <a:p>
            <a:pPr eaLnBrk="1" hangingPunct="1">
              <a:lnSpc>
                <a:spcPct val="80000"/>
              </a:lnSpc>
            </a:pPr>
            <a:endParaRPr lang="en-US" altLang="zh-CN" sz="2800" dirty="0" smtClean="0"/>
          </a:p>
          <a:p>
            <a:pPr eaLnBrk="1" hangingPunct="1">
              <a:lnSpc>
                <a:spcPct val="80000"/>
              </a:lnSpc>
            </a:pPr>
            <a:r>
              <a:rPr lang="en-US" altLang="zh-CN" sz="2800" dirty="0" smtClean="0"/>
              <a:t>Trace complete.</a:t>
            </a:r>
          </a:p>
          <a:p>
            <a:pPr eaLnBrk="1" hangingPunct="1">
              <a:lnSpc>
                <a:spcPct val="80000"/>
              </a:lnSpc>
            </a:pPr>
            <a:endParaRPr lang="en-US" altLang="zh-CN" sz="2800" dirty="0" smtClean="0"/>
          </a:p>
          <a:p>
            <a:pPr eaLnBrk="1" hangingPunct="1">
              <a:lnSpc>
                <a:spcPct val="80000"/>
              </a:lnSpc>
            </a:pPr>
            <a:r>
              <a:rPr lang="en-US" altLang="zh-CN" sz="2800" dirty="0" smtClean="0"/>
              <a:t>C:\Documents and Settings\</a:t>
            </a:r>
            <a:r>
              <a:rPr lang="en-US" altLang="zh-CN" sz="2800" dirty="0" err="1" smtClean="0"/>
              <a:t>wxh</a:t>
            </a:r>
            <a:r>
              <a:rPr lang="en-US" altLang="zh-CN" sz="2800" dirty="0" smtClean="0"/>
              <a:t>&gt;</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5656" y="1412776"/>
            <a:ext cx="5904656" cy="4968552"/>
          </a:xfrm>
        </p:spPr>
        <p:txBody>
          <a:bodyPr>
            <a:normAutofit fontScale="92500" lnSpcReduction="20000"/>
          </a:bodyPr>
          <a:lstStyle/>
          <a:p>
            <a:pPr>
              <a:lnSpc>
                <a:spcPct val="80000"/>
              </a:lnSpc>
              <a:buClr>
                <a:srgbClr val="C00000"/>
              </a:buClr>
              <a:buBlip>
                <a:blip r:embed="rId2"/>
              </a:buBlip>
            </a:pPr>
            <a:r>
              <a:rPr lang="en-US" altLang="zh-CN" b="1" dirty="0" smtClean="0">
                <a:latin typeface="宋体" charset="-122"/>
              </a:rPr>
              <a:t>8.1  TCP/IP </a:t>
            </a:r>
            <a:r>
              <a:rPr lang="zh-CN" altLang="en-US" b="1" dirty="0" smtClean="0">
                <a:latin typeface="宋体" charset="-122"/>
              </a:rPr>
              <a:t>网络体系结构</a:t>
            </a:r>
            <a:endParaRPr lang="en-US" altLang="zh-CN" b="1" dirty="0" smtClean="0">
              <a:latin typeface="宋体" charset="-122"/>
            </a:endParaRPr>
          </a:p>
          <a:p>
            <a:pPr>
              <a:lnSpc>
                <a:spcPct val="80000"/>
              </a:lnSpc>
              <a:buClr>
                <a:srgbClr val="C00000"/>
              </a:buClr>
              <a:buNone/>
            </a:pPr>
            <a:endParaRPr lang="en-US" altLang="zh-CN" b="1" dirty="0" smtClean="0">
              <a:solidFill>
                <a:srgbClr val="FF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8.2  </a:t>
            </a:r>
            <a:r>
              <a:rPr lang="zh-CN" altLang="en-US" b="1" dirty="0" smtClean="0">
                <a:solidFill>
                  <a:srgbClr val="000000"/>
                </a:solidFill>
                <a:latin typeface="宋体" charset="-122"/>
              </a:rPr>
              <a:t>网际协议</a:t>
            </a:r>
            <a:r>
              <a:rPr lang="en-US" altLang="zh-CN" b="1" dirty="0" smtClean="0">
                <a:solidFill>
                  <a:srgbClr val="000000"/>
                </a:solidFill>
                <a:latin typeface="宋体" charset="-122"/>
              </a:rPr>
              <a:t>IP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8.3  Internet</a:t>
            </a:r>
            <a:r>
              <a:rPr lang="zh-CN" altLang="en-US" b="1" dirty="0" smtClean="0">
                <a:solidFill>
                  <a:srgbClr val="000000"/>
                </a:solidFill>
                <a:latin typeface="宋体" charset="-122"/>
              </a:rPr>
              <a:t>控制报文</a:t>
            </a:r>
            <a:r>
              <a:rPr lang="en-US" altLang="zh-CN" b="1" dirty="0" smtClean="0">
                <a:solidFill>
                  <a:srgbClr val="000000"/>
                </a:solidFill>
                <a:latin typeface="宋体" charset="-122"/>
              </a:rPr>
              <a:t>ICMP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FF0000"/>
                </a:solidFill>
                <a:latin typeface="宋体" charset="-122"/>
              </a:rPr>
              <a:t>8.4  Internet</a:t>
            </a:r>
            <a:r>
              <a:rPr lang="zh-CN" altLang="en-US" b="1" dirty="0" smtClean="0">
                <a:solidFill>
                  <a:srgbClr val="FF0000"/>
                </a:solidFill>
                <a:latin typeface="宋体" charset="-122"/>
              </a:rPr>
              <a:t>组管理</a:t>
            </a:r>
            <a:r>
              <a:rPr lang="en-US" altLang="zh-CN" b="1" dirty="0" smtClean="0">
                <a:solidFill>
                  <a:srgbClr val="FF0000"/>
                </a:solidFill>
                <a:latin typeface="宋体" charset="-122"/>
              </a:rPr>
              <a:t>IGMP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8.5  </a:t>
            </a:r>
            <a:r>
              <a:rPr lang="zh-CN" altLang="en-US" b="1" dirty="0" smtClean="0">
                <a:solidFill>
                  <a:srgbClr val="000000"/>
                </a:solidFill>
                <a:latin typeface="宋体" charset="-122"/>
              </a:rPr>
              <a:t>用户数据报协议</a:t>
            </a:r>
            <a:r>
              <a:rPr lang="en-US" altLang="zh-CN" b="1" dirty="0" smtClean="0">
                <a:solidFill>
                  <a:srgbClr val="000000"/>
                </a:solidFill>
                <a:latin typeface="宋体" charset="-122"/>
              </a:rPr>
              <a:t>UDP </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8.6  </a:t>
            </a:r>
            <a:r>
              <a:rPr lang="zh-CN" altLang="en-US" b="1" dirty="0" smtClean="0">
                <a:solidFill>
                  <a:srgbClr val="000000"/>
                </a:solidFill>
                <a:latin typeface="宋体" charset="-122"/>
              </a:rPr>
              <a:t>传输控制协议</a:t>
            </a:r>
            <a:r>
              <a:rPr lang="en-US" altLang="zh-CN" b="1" dirty="0" smtClean="0">
                <a:solidFill>
                  <a:srgbClr val="000000"/>
                </a:solidFill>
                <a:latin typeface="宋体" charset="-122"/>
              </a:rPr>
              <a:t>TCP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8.7  IPv6</a:t>
            </a:r>
            <a:r>
              <a:rPr lang="zh-CN" altLang="en-US" b="1" dirty="0" smtClean="0">
                <a:solidFill>
                  <a:srgbClr val="000000"/>
                </a:solidFill>
                <a:latin typeface="宋体" charset="-122"/>
              </a:rPr>
              <a:t>基础</a:t>
            </a: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548680"/>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第八章   </a:t>
            </a:r>
            <a:r>
              <a:rPr lang="en-US" altLang="zh-CN" sz="3600" b="1" dirty="0" smtClean="0">
                <a:solidFill>
                  <a:srgbClr val="C00000"/>
                </a:solidFill>
                <a:latin typeface="隶书" pitchFamily="49" charset="-122"/>
                <a:ea typeface="隶书" pitchFamily="49" charset="-122"/>
              </a:rPr>
              <a:t>TCP/IP</a:t>
            </a:r>
            <a:r>
              <a:rPr lang="zh-CN" altLang="en-US" sz="3600" b="1" dirty="0" smtClean="0">
                <a:solidFill>
                  <a:srgbClr val="C00000"/>
                </a:solidFill>
                <a:latin typeface="隶书" pitchFamily="49" charset="-122"/>
                <a:ea typeface="隶书" pitchFamily="49" charset="-122"/>
              </a:rPr>
              <a:t>基础</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111</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3"/>
          <p:cNvSpPr txBox="1">
            <a:spLocks noChangeArrowheads="1"/>
          </p:cNvSpPr>
          <p:nvPr/>
        </p:nvSpPr>
        <p:spPr bwMode="auto">
          <a:xfrm>
            <a:off x="1475656" y="476672"/>
            <a:ext cx="6336704" cy="646331"/>
          </a:xfrm>
          <a:prstGeom prst="rect">
            <a:avLst/>
          </a:prstGeom>
          <a:noFill/>
          <a:ln w="9525">
            <a:noFill/>
            <a:miter lim="800000"/>
            <a:headEnd/>
            <a:tailEnd/>
          </a:ln>
        </p:spPr>
        <p:txBody>
          <a:bodyPr wrap="square">
            <a:spAutoFit/>
          </a:bodyPr>
          <a:lstStyle/>
          <a:p>
            <a:r>
              <a:rPr lang="en-US" altLang="zh-CN" sz="3600" b="1" dirty="0">
                <a:solidFill>
                  <a:srgbClr val="C00000"/>
                </a:solidFill>
                <a:latin typeface="隶书" pitchFamily="49" charset="-122"/>
                <a:ea typeface="隶书" pitchFamily="49" charset="-122"/>
              </a:rPr>
              <a:t>8.4 Internet</a:t>
            </a:r>
            <a:r>
              <a:rPr lang="zh-CN" altLang="en-US" sz="3600" b="1" dirty="0">
                <a:solidFill>
                  <a:srgbClr val="C00000"/>
                </a:solidFill>
                <a:latin typeface="隶书" pitchFamily="49" charset="-122"/>
                <a:ea typeface="隶书" pitchFamily="49" charset="-122"/>
              </a:rPr>
              <a:t>组管理协议</a:t>
            </a:r>
            <a:r>
              <a:rPr lang="en-US" altLang="zh-CN" sz="3600" b="1" dirty="0">
                <a:solidFill>
                  <a:srgbClr val="C00000"/>
                </a:solidFill>
                <a:latin typeface="隶书" pitchFamily="49" charset="-122"/>
                <a:ea typeface="隶书" pitchFamily="49" charset="-122"/>
              </a:rPr>
              <a:t>IGMP</a:t>
            </a:r>
            <a:endParaRPr lang="zh-CN" altLang="en-US" sz="3600" b="1" dirty="0">
              <a:solidFill>
                <a:srgbClr val="C00000"/>
              </a:solidFill>
              <a:latin typeface="隶书" pitchFamily="49" charset="-122"/>
              <a:ea typeface="隶书" pitchFamily="49" charset="-122"/>
            </a:endParaRPr>
          </a:p>
        </p:txBody>
      </p:sp>
      <p:grpSp>
        <p:nvGrpSpPr>
          <p:cNvPr id="2" name="组合 18"/>
          <p:cNvGrpSpPr>
            <a:grpSpLocks/>
          </p:cNvGrpSpPr>
          <p:nvPr/>
        </p:nvGrpSpPr>
        <p:grpSpPr bwMode="auto">
          <a:xfrm>
            <a:off x="355600" y="1509185"/>
            <a:ext cx="7816850" cy="3108544"/>
            <a:chOff x="356382" y="1168529"/>
            <a:chExt cx="7816018" cy="2332196"/>
          </a:xfrm>
        </p:grpSpPr>
        <p:sp>
          <p:nvSpPr>
            <p:cNvPr id="4100" name="TextBox 5"/>
            <p:cNvSpPr txBox="1">
              <a:spLocks noChangeArrowheads="1"/>
            </p:cNvSpPr>
            <p:nvPr/>
          </p:nvSpPr>
          <p:spPr bwMode="auto">
            <a:xfrm>
              <a:off x="611560" y="1168529"/>
              <a:ext cx="7560840" cy="2332196"/>
            </a:xfrm>
            <a:prstGeom prst="rect">
              <a:avLst/>
            </a:prstGeom>
            <a:noFill/>
            <a:ln w="9525">
              <a:noFill/>
              <a:miter lim="800000"/>
              <a:headEnd/>
              <a:tailEnd/>
            </a:ln>
          </p:spPr>
          <p:txBody>
            <a:bodyPr>
              <a:spAutoFit/>
            </a:bodyPr>
            <a:lstStyle/>
            <a:p>
              <a:r>
                <a:rPr lang="en-US" altLang="zh-CN" sz="2800" b="1" dirty="0">
                  <a:latin typeface="Calibri" pitchFamily="34" charset="0"/>
                </a:rPr>
                <a:t>IP</a:t>
              </a:r>
              <a:r>
                <a:rPr lang="zh-CN" altLang="en-US" sz="2800" b="1" dirty="0">
                  <a:latin typeface="Calibri" pitchFamily="34" charset="0"/>
                </a:rPr>
                <a:t>地址有三种类型，分别是：</a:t>
              </a:r>
              <a:endParaRPr lang="en-US" altLang="zh-CN" sz="2800" b="1" dirty="0">
                <a:latin typeface="Calibri" pitchFamily="34" charset="0"/>
              </a:endParaRPr>
            </a:p>
            <a:p>
              <a:r>
                <a:rPr lang="zh-CN" altLang="en-US" sz="2800" b="1" dirty="0">
                  <a:latin typeface="Calibri" pitchFamily="34" charset="0"/>
                </a:rPr>
                <a:t>单播地址</a:t>
              </a:r>
              <a:endParaRPr lang="en-US" altLang="zh-CN" sz="2800" b="1" dirty="0">
                <a:latin typeface="Calibri" pitchFamily="34" charset="0"/>
              </a:endParaRPr>
            </a:p>
            <a:p>
              <a:r>
                <a:rPr lang="zh-CN" altLang="en-US" sz="2800" b="1" dirty="0">
                  <a:latin typeface="Calibri" pitchFamily="34" charset="0"/>
                </a:rPr>
                <a:t>广播地址</a:t>
              </a:r>
              <a:endParaRPr lang="en-US" altLang="zh-CN" sz="2800" b="1" dirty="0">
                <a:latin typeface="Calibri" pitchFamily="34" charset="0"/>
              </a:endParaRPr>
            </a:p>
            <a:p>
              <a:r>
                <a:rPr lang="zh-CN" altLang="en-US" sz="2800" b="1" dirty="0">
                  <a:latin typeface="Calibri" pitchFamily="34" charset="0"/>
                </a:rPr>
                <a:t>多播地</a:t>
              </a:r>
              <a:r>
                <a:rPr lang="zh-CN" altLang="en-US" sz="2800" b="1" dirty="0" smtClean="0">
                  <a:latin typeface="Calibri" pitchFamily="34" charset="0"/>
                </a:rPr>
                <a:t>址</a:t>
              </a:r>
              <a:endParaRPr lang="en-US" altLang="zh-CN" sz="2800" b="1" dirty="0" smtClean="0">
                <a:latin typeface="Calibri" pitchFamily="34" charset="0"/>
              </a:endParaRPr>
            </a:p>
            <a:p>
              <a:endParaRPr lang="en-US" altLang="zh-CN" sz="2800" b="1" dirty="0">
                <a:latin typeface="Calibri" pitchFamily="34" charset="0"/>
              </a:endParaRPr>
            </a:p>
            <a:p>
              <a:r>
                <a:rPr lang="zh-CN" altLang="en-US" sz="2800" b="1" dirty="0">
                  <a:latin typeface="Calibri" pitchFamily="34" charset="0"/>
                </a:rPr>
                <a:t>广播和多播地址仅应用于</a:t>
              </a:r>
              <a:r>
                <a:rPr lang="en-US" altLang="zh-CN" sz="2800" b="1" dirty="0">
                  <a:latin typeface="Calibri" pitchFamily="34" charset="0"/>
                </a:rPr>
                <a:t>UDP</a:t>
              </a:r>
              <a:r>
                <a:rPr lang="zh-CN" altLang="en-US" sz="2800" b="1" dirty="0">
                  <a:latin typeface="Calibri" pitchFamily="34" charset="0"/>
                </a:rPr>
                <a:t>协议，它们主要应用在将报文同时传送到多个接收者的情况。</a:t>
              </a:r>
              <a:endParaRPr lang="en-US" altLang="zh-CN" sz="2800" b="1" dirty="0">
                <a:latin typeface="Calibri" pitchFamily="34" charset="0"/>
              </a:endParaRPr>
            </a:p>
          </p:txBody>
        </p:sp>
        <p:pic>
          <p:nvPicPr>
            <p:cNvPr id="4101" name="Picture 5"/>
            <p:cNvPicPr>
              <a:picLocks noChangeAspect="1" noChangeArrowheads="1"/>
            </p:cNvPicPr>
            <p:nvPr/>
          </p:nvPicPr>
          <p:blipFill>
            <a:blip r:embed="rId2" cstate="print"/>
            <a:srcRect/>
            <a:stretch>
              <a:fillRect/>
            </a:stretch>
          </p:blipFill>
          <p:spPr bwMode="auto">
            <a:xfrm>
              <a:off x="356382" y="1255058"/>
              <a:ext cx="273031" cy="260920"/>
            </a:xfrm>
            <a:prstGeom prst="rect">
              <a:avLst/>
            </a:prstGeom>
            <a:noFill/>
            <a:ln w="9525">
              <a:noFill/>
              <a:miter lim="800000"/>
              <a:headEnd/>
              <a:tailEnd/>
            </a:ln>
          </p:spPr>
        </p:pic>
        <p:pic>
          <p:nvPicPr>
            <p:cNvPr id="4102" name="Picture 6"/>
            <p:cNvPicPr>
              <a:picLocks noChangeAspect="1" noChangeArrowheads="1"/>
            </p:cNvPicPr>
            <p:nvPr/>
          </p:nvPicPr>
          <p:blipFill>
            <a:blip r:embed="rId3" cstate="print"/>
            <a:srcRect/>
            <a:stretch>
              <a:fillRect/>
            </a:stretch>
          </p:blipFill>
          <p:spPr bwMode="auto">
            <a:xfrm>
              <a:off x="395536" y="1601846"/>
              <a:ext cx="189035" cy="163511"/>
            </a:xfrm>
            <a:prstGeom prst="rect">
              <a:avLst/>
            </a:prstGeom>
            <a:noFill/>
            <a:ln w="9525">
              <a:noFill/>
              <a:miter lim="800000"/>
              <a:headEnd/>
              <a:tailEnd/>
            </a:ln>
          </p:spPr>
        </p:pic>
        <p:pic>
          <p:nvPicPr>
            <p:cNvPr id="4103" name="Picture 6"/>
            <p:cNvPicPr>
              <a:picLocks noChangeAspect="1" noChangeArrowheads="1"/>
            </p:cNvPicPr>
            <p:nvPr/>
          </p:nvPicPr>
          <p:blipFill>
            <a:blip r:embed="rId3" cstate="print"/>
            <a:srcRect/>
            <a:stretch>
              <a:fillRect/>
            </a:stretch>
          </p:blipFill>
          <p:spPr bwMode="auto">
            <a:xfrm>
              <a:off x="395536" y="1903130"/>
              <a:ext cx="189035" cy="163511"/>
            </a:xfrm>
            <a:prstGeom prst="rect">
              <a:avLst/>
            </a:prstGeom>
            <a:noFill/>
            <a:ln w="9525">
              <a:noFill/>
              <a:miter lim="800000"/>
              <a:headEnd/>
              <a:tailEnd/>
            </a:ln>
          </p:spPr>
        </p:pic>
        <p:pic>
          <p:nvPicPr>
            <p:cNvPr id="4104" name="Picture 6"/>
            <p:cNvPicPr>
              <a:picLocks noChangeAspect="1" noChangeArrowheads="1"/>
            </p:cNvPicPr>
            <p:nvPr/>
          </p:nvPicPr>
          <p:blipFill>
            <a:blip r:embed="rId3" cstate="print"/>
            <a:srcRect/>
            <a:stretch>
              <a:fillRect/>
            </a:stretch>
          </p:blipFill>
          <p:spPr bwMode="auto">
            <a:xfrm>
              <a:off x="395536" y="2197788"/>
              <a:ext cx="189035" cy="163511"/>
            </a:xfrm>
            <a:prstGeom prst="rect">
              <a:avLst/>
            </a:prstGeom>
            <a:noFill/>
            <a:ln w="9525">
              <a:noFill/>
              <a:miter lim="800000"/>
              <a:headEnd/>
              <a:tailEnd/>
            </a:ln>
          </p:spPr>
        </p:pic>
        <p:pic>
          <p:nvPicPr>
            <p:cNvPr id="4105" name="Picture 5"/>
            <p:cNvPicPr>
              <a:picLocks noChangeAspect="1" noChangeArrowheads="1"/>
            </p:cNvPicPr>
            <p:nvPr/>
          </p:nvPicPr>
          <p:blipFill>
            <a:blip r:embed="rId2" cstate="print"/>
            <a:srcRect/>
            <a:stretch>
              <a:fillRect/>
            </a:stretch>
          </p:blipFill>
          <p:spPr bwMode="auto">
            <a:xfrm>
              <a:off x="396314" y="2878998"/>
              <a:ext cx="273031" cy="260920"/>
            </a:xfrm>
            <a:prstGeom prst="rect">
              <a:avLst/>
            </a:prstGeom>
            <a:noFill/>
            <a:ln w="9525">
              <a:noFill/>
              <a:miter lim="800000"/>
              <a:headEnd/>
              <a:tailEnd/>
            </a:ln>
          </p:spPr>
        </p:pic>
      </p:grpSp>
      <p:pic>
        <p:nvPicPr>
          <p:cNvPr id="10"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11" name="组合 14"/>
          <p:cNvGrpSpPr/>
          <p:nvPr/>
        </p:nvGrpSpPr>
        <p:grpSpPr>
          <a:xfrm>
            <a:off x="4874346" y="0"/>
            <a:ext cx="4269654" cy="430887"/>
            <a:chOff x="4874346" y="0"/>
            <a:chExt cx="4269654" cy="430887"/>
          </a:xfrm>
        </p:grpSpPr>
        <p:sp>
          <p:nvSpPr>
            <p:cNvPr id="12" name="TextBox 11"/>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3"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5"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475656" y="548680"/>
            <a:ext cx="5688013" cy="707886"/>
          </a:xfrm>
          <a:prstGeom prst="rect">
            <a:avLst/>
          </a:prstGeom>
          <a:noFill/>
          <a:ln w="9525">
            <a:noFill/>
            <a:miter lim="800000"/>
            <a:headEnd/>
            <a:tailEnd/>
          </a:ln>
        </p:spPr>
        <p:txBody>
          <a:bodyPr>
            <a:spAutoFit/>
          </a:bodyPr>
          <a:lstStyle/>
          <a:p>
            <a:pPr algn="ctr"/>
            <a:r>
              <a:rPr lang="zh-CN" altLang="en-US" sz="4000" b="1" dirty="0">
                <a:solidFill>
                  <a:srgbClr val="C00000"/>
                </a:solidFill>
                <a:latin typeface="隶书" pitchFamily="49" charset="-122"/>
                <a:ea typeface="隶书" pitchFamily="49" charset="-122"/>
              </a:rPr>
              <a:t>多播的基本概念</a:t>
            </a:r>
          </a:p>
        </p:txBody>
      </p:sp>
      <p:grpSp>
        <p:nvGrpSpPr>
          <p:cNvPr id="2" name="组合 6"/>
          <p:cNvGrpSpPr>
            <a:grpSpLocks/>
          </p:cNvGrpSpPr>
          <p:nvPr/>
        </p:nvGrpSpPr>
        <p:grpSpPr bwMode="auto">
          <a:xfrm>
            <a:off x="331789" y="1672166"/>
            <a:ext cx="7769225" cy="954107"/>
            <a:chOff x="332179" y="1254343"/>
            <a:chExt cx="7768213" cy="715595"/>
          </a:xfrm>
        </p:grpSpPr>
        <p:sp>
          <p:nvSpPr>
            <p:cNvPr id="5125" name="TextBox 5"/>
            <p:cNvSpPr txBox="1">
              <a:spLocks noChangeArrowheads="1"/>
            </p:cNvSpPr>
            <p:nvPr/>
          </p:nvSpPr>
          <p:spPr bwMode="auto">
            <a:xfrm>
              <a:off x="539552" y="1254343"/>
              <a:ext cx="7560840" cy="715595"/>
            </a:xfrm>
            <a:prstGeom prst="rect">
              <a:avLst/>
            </a:prstGeom>
            <a:noFill/>
            <a:ln w="9525">
              <a:noFill/>
              <a:miter lim="800000"/>
              <a:headEnd/>
              <a:tailEnd/>
            </a:ln>
          </p:spPr>
          <p:txBody>
            <a:bodyPr>
              <a:spAutoFit/>
            </a:bodyPr>
            <a:lstStyle/>
            <a:p>
              <a:r>
                <a:rPr lang="zh-CN" altLang="en-US" sz="2800" b="1" dirty="0">
                  <a:solidFill>
                    <a:srgbClr val="C00000"/>
                  </a:solidFill>
                  <a:latin typeface="Calibri" pitchFamily="34" charset="0"/>
                </a:rPr>
                <a:t>多播</a:t>
              </a:r>
              <a:r>
                <a:rPr lang="en-US" altLang="zh-CN" sz="2800" b="1" dirty="0">
                  <a:latin typeface="Calibri" pitchFamily="34" charset="0"/>
                </a:rPr>
                <a:t>(multicast)</a:t>
              </a:r>
              <a:r>
                <a:rPr lang="zh-CN" altLang="en-US" sz="2800" b="1" dirty="0">
                  <a:latin typeface="Calibri" pitchFamily="34" charset="0"/>
                </a:rPr>
                <a:t>处于单播和广播之间：帧仅传</a:t>
              </a:r>
            </a:p>
            <a:p>
              <a:r>
                <a:rPr lang="zh-CN" altLang="en-US" sz="2800" b="1" dirty="0">
                  <a:latin typeface="Calibri" pitchFamily="34" charset="0"/>
                </a:rPr>
                <a:t>送给属于多播组的多个主机。</a:t>
              </a:r>
            </a:p>
          </p:txBody>
        </p:sp>
        <p:pic>
          <p:nvPicPr>
            <p:cNvPr id="5126" name="Picture 5"/>
            <p:cNvPicPr>
              <a:picLocks noChangeAspect="1" noChangeArrowheads="1"/>
            </p:cNvPicPr>
            <p:nvPr/>
          </p:nvPicPr>
          <p:blipFill>
            <a:blip r:embed="rId2" cstate="print"/>
            <a:srcRect/>
            <a:stretch>
              <a:fillRect/>
            </a:stretch>
          </p:blipFill>
          <p:spPr bwMode="auto">
            <a:xfrm>
              <a:off x="332179" y="1385714"/>
              <a:ext cx="273031" cy="260920"/>
            </a:xfrm>
            <a:prstGeom prst="rect">
              <a:avLst/>
            </a:prstGeom>
            <a:noFill/>
            <a:ln w="9525">
              <a:noFill/>
              <a:miter lim="800000"/>
              <a:headEnd/>
              <a:tailEnd/>
            </a:ln>
          </p:spPr>
        </p:pic>
      </p:grpSp>
      <p:pic>
        <p:nvPicPr>
          <p:cNvPr id="5124" name="Picture 2"/>
          <p:cNvPicPr>
            <a:picLocks noChangeAspect="1" noChangeArrowheads="1"/>
          </p:cNvPicPr>
          <p:nvPr/>
        </p:nvPicPr>
        <p:blipFill>
          <a:blip r:embed="rId3" cstate="print"/>
          <a:srcRect/>
          <a:stretch>
            <a:fillRect/>
          </a:stretch>
        </p:blipFill>
        <p:spPr bwMode="auto">
          <a:xfrm>
            <a:off x="899592" y="2636912"/>
            <a:ext cx="6474171" cy="3816424"/>
          </a:xfrm>
          <a:prstGeom prst="rect">
            <a:avLst/>
          </a:prstGeom>
          <a:noFill/>
          <a:ln w="9525">
            <a:noFill/>
            <a:miter lim="800000"/>
            <a:headEnd/>
            <a:tailEnd/>
          </a:ln>
        </p:spPr>
      </p:pic>
      <p:pic>
        <p:nvPicPr>
          <p:cNvPr id="7"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8" name="组合 14"/>
          <p:cNvGrpSpPr/>
          <p:nvPr/>
        </p:nvGrpSpPr>
        <p:grpSpPr>
          <a:xfrm>
            <a:off x="4874346" y="0"/>
            <a:ext cx="4269654" cy="430887"/>
            <a:chOff x="4874346" y="0"/>
            <a:chExt cx="4269654" cy="430887"/>
          </a:xfrm>
        </p:grpSpPr>
        <p:sp>
          <p:nvSpPr>
            <p:cNvPr id="9" name="TextBox 8"/>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0"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2"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4"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3"/>
          <p:cNvSpPr txBox="1">
            <a:spLocks noChangeArrowheads="1"/>
          </p:cNvSpPr>
          <p:nvPr/>
        </p:nvSpPr>
        <p:spPr bwMode="auto">
          <a:xfrm>
            <a:off x="1331640" y="548680"/>
            <a:ext cx="5688013" cy="707886"/>
          </a:xfrm>
          <a:prstGeom prst="rect">
            <a:avLst/>
          </a:prstGeom>
          <a:noFill/>
          <a:ln w="9525">
            <a:noFill/>
            <a:miter lim="800000"/>
            <a:headEnd/>
            <a:tailEnd/>
          </a:ln>
        </p:spPr>
        <p:txBody>
          <a:bodyPr>
            <a:spAutoFit/>
          </a:bodyPr>
          <a:lstStyle/>
          <a:p>
            <a:pPr algn="ctr"/>
            <a:r>
              <a:rPr lang="en-US" altLang="zh-CN" sz="4000" b="1" dirty="0">
                <a:solidFill>
                  <a:srgbClr val="C00000"/>
                </a:solidFill>
                <a:latin typeface="隶书" pitchFamily="49" charset="-122"/>
                <a:ea typeface="隶书" pitchFamily="49" charset="-122"/>
              </a:rPr>
              <a:t>IP</a:t>
            </a:r>
            <a:r>
              <a:rPr lang="zh-CN" altLang="en-US" sz="4000" b="1" dirty="0">
                <a:solidFill>
                  <a:srgbClr val="C00000"/>
                </a:solidFill>
                <a:latin typeface="隶书" pitchFamily="49" charset="-122"/>
                <a:ea typeface="隶书" pitchFamily="49" charset="-122"/>
              </a:rPr>
              <a:t>多播</a:t>
            </a:r>
          </a:p>
        </p:txBody>
      </p:sp>
      <p:sp>
        <p:nvSpPr>
          <p:cNvPr id="6148" name="TextBox 5"/>
          <p:cNvSpPr txBox="1">
            <a:spLocks noChangeArrowheads="1"/>
          </p:cNvSpPr>
          <p:nvPr/>
        </p:nvSpPr>
        <p:spPr bwMode="auto">
          <a:xfrm>
            <a:off x="538805" y="1316568"/>
            <a:ext cx="7562209" cy="4401205"/>
          </a:xfrm>
          <a:prstGeom prst="rect">
            <a:avLst/>
          </a:prstGeom>
          <a:noFill/>
          <a:ln w="9525">
            <a:noFill/>
            <a:miter lim="800000"/>
            <a:headEnd/>
            <a:tailEnd/>
          </a:ln>
        </p:spPr>
        <p:txBody>
          <a:bodyPr wrap="square">
            <a:spAutoFit/>
          </a:bodyPr>
          <a:lstStyle/>
          <a:p>
            <a:pPr>
              <a:buClr>
                <a:srgbClr val="C00000"/>
              </a:buClr>
              <a:buFont typeface="Wingdings" pitchFamily="2" charset="2"/>
              <a:buChar char="n"/>
            </a:pPr>
            <a:r>
              <a:rPr lang="en-US" altLang="zh-CN" sz="2800" b="1" dirty="0">
                <a:latin typeface="楷体" pitchFamily="49" charset="-122"/>
                <a:ea typeface="楷体" pitchFamily="49" charset="-122"/>
              </a:rPr>
              <a:t> IP</a:t>
            </a:r>
            <a:r>
              <a:rPr lang="zh-CN" altLang="en-US" sz="2800" b="1" dirty="0">
                <a:latin typeface="楷体" pitchFamily="49" charset="-122"/>
                <a:ea typeface="楷体" pitchFamily="49" charset="-122"/>
              </a:rPr>
              <a:t>多播是指在</a:t>
            </a:r>
            <a:r>
              <a:rPr lang="en-US" altLang="zh-CN" sz="2800" b="1" dirty="0">
                <a:latin typeface="楷体" pitchFamily="49" charset="-122"/>
                <a:ea typeface="楷体" pitchFamily="49" charset="-122"/>
              </a:rPr>
              <a:t>IP</a:t>
            </a:r>
            <a:r>
              <a:rPr lang="zh-CN" altLang="en-US" sz="2800" b="1" dirty="0">
                <a:latin typeface="楷体" pitchFamily="49" charset="-122"/>
                <a:ea typeface="楷体" pitchFamily="49" charset="-122"/>
              </a:rPr>
              <a:t>网中将</a:t>
            </a:r>
            <a:r>
              <a:rPr lang="en-US" altLang="zh-CN" sz="2800" b="1" dirty="0">
                <a:latin typeface="楷体" pitchFamily="49" charset="-122"/>
                <a:ea typeface="楷体" pitchFamily="49" charset="-122"/>
              </a:rPr>
              <a:t>IP</a:t>
            </a:r>
            <a:r>
              <a:rPr lang="zh-CN" altLang="en-US" sz="2800" b="1" dirty="0">
                <a:latin typeface="楷体" pitchFamily="49" charset="-122"/>
                <a:ea typeface="楷体" pitchFamily="49" charset="-122"/>
              </a:rPr>
              <a:t>报文以尽力传送的形式发送到网络中的某个确定节点子集。这个子集称为</a:t>
            </a:r>
            <a:r>
              <a:rPr lang="zh-CN" altLang="en-US" sz="2800" b="1" dirty="0">
                <a:solidFill>
                  <a:srgbClr val="C00000"/>
                </a:solidFill>
                <a:latin typeface="楷体" pitchFamily="49" charset="-122"/>
                <a:ea typeface="楷体" pitchFamily="49" charset="-122"/>
              </a:rPr>
              <a:t>多播组</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buClr>
                <a:srgbClr val="C00000"/>
              </a:buClr>
              <a:buFont typeface="Wingdings" pitchFamily="2" charset="2"/>
              <a:buChar char="n"/>
            </a:pPr>
            <a:endParaRPr lang="en-US" altLang="zh-CN" sz="2800" b="1" dirty="0">
              <a:latin typeface="楷体" pitchFamily="49" charset="-122"/>
              <a:ea typeface="楷体" pitchFamily="49" charset="-122"/>
            </a:endParaRPr>
          </a:p>
          <a:p>
            <a:pPr>
              <a:buClr>
                <a:srgbClr val="C00000"/>
              </a:buClr>
              <a:buFont typeface="Wingdings" pitchFamily="2" charset="2"/>
              <a:buChar char="n"/>
            </a:pPr>
            <a:r>
              <a:rPr lang="zh-CN" altLang="en-US" sz="2800" b="1" dirty="0">
                <a:latin typeface="楷体" pitchFamily="49" charset="-122"/>
                <a:ea typeface="楷体" pitchFamily="49" charset="-122"/>
              </a:rPr>
              <a:t>基本思想：源主机只发送一份</a:t>
            </a:r>
            <a:r>
              <a:rPr lang="en-US" altLang="zh-CN" sz="2800" b="1" dirty="0">
                <a:latin typeface="楷体" pitchFamily="49" charset="-122"/>
                <a:ea typeface="楷体" pitchFamily="49" charset="-122"/>
              </a:rPr>
              <a:t>IP</a:t>
            </a:r>
            <a:r>
              <a:rPr lang="zh-CN" altLang="en-US" sz="2800" b="1" dirty="0">
                <a:latin typeface="楷体" pitchFamily="49" charset="-122"/>
                <a:ea typeface="楷体" pitchFamily="49" charset="-122"/>
              </a:rPr>
              <a:t>报文，其目的</a:t>
            </a:r>
            <a:r>
              <a:rPr lang="en-US" altLang="zh-CN" sz="2800" b="1" dirty="0">
                <a:latin typeface="楷体" pitchFamily="49" charset="-122"/>
                <a:ea typeface="楷体" pitchFamily="49" charset="-122"/>
              </a:rPr>
              <a:t>IP</a:t>
            </a:r>
            <a:r>
              <a:rPr lang="zh-CN" altLang="en-US" sz="2800" b="1" dirty="0">
                <a:latin typeface="楷体" pitchFamily="49" charset="-122"/>
                <a:ea typeface="楷体" pitchFamily="49" charset="-122"/>
              </a:rPr>
              <a:t>地址为</a:t>
            </a:r>
            <a:r>
              <a:rPr lang="en-US" altLang="zh-CN" sz="2800" b="1" dirty="0">
                <a:latin typeface="楷体" pitchFamily="49" charset="-122"/>
                <a:ea typeface="楷体" pitchFamily="49" charset="-122"/>
              </a:rPr>
              <a:t>IP</a:t>
            </a:r>
            <a:r>
              <a:rPr lang="zh-CN" altLang="en-US" sz="2800" b="1" dirty="0">
                <a:latin typeface="楷体" pitchFamily="49" charset="-122"/>
                <a:ea typeface="楷体" pitchFamily="49" charset="-122"/>
              </a:rPr>
              <a:t>多播地址，加入到该多播组的主机都可以接收到这个</a:t>
            </a:r>
            <a:r>
              <a:rPr lang="en-US" altLang="zh-CN" sz="2800" b="1" dirty="0">
                <a:latin typeface="楷体" pitchFamily="49" charset="-122"/>
                <a:ea typeface="楷体" pitchFamily="49" charset="-122"/>
              </a:rPr>
              <a:t>IP</a:t>
            </a:r>
            <a:r>
              <a:rPr lang="zh-CN" altLang="en-US" sz="2800" b="1" dirty="0">
                <a:latin typeface="楷体" pitchFamily="49" charset="-122"/>
                <a:ea typeface="楷体" pitchFamily="49" charset="-122"/>
              </a:rPr>
              <a:t>报文的拷贝</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buClr>
                <a:srgbClr val="C00000"/>
              </a:buClr>
              <a:buFont typeface="Wingdings" pitchFamily="2" charset="2"/>
              <a:buChar char="n"/>
            </a:pPr>
            <a:endParaRPr lang="en-US" altLang="zh-CN" sz="2800" b="1" dirty="0" smtClean="0">
              <a:latin typeface="楷体" pitchFamily="49" charset="-122"/>
              <a:ea typeface="楷体" pitchFamily="49" charset="-122"/>
            </a:endParaRPr>
          </a:p>
          <a:p>
            <a:pPr>
              <a:buClr>
                <a:srgbClr val="C00000"/>
              </a:buClr>
              <a:buFont typeface="Wingdings" pitchFamily="2" charset="2"/>
              <a:buChar char="n"/>
            </a:pPr>
            <a:r>
              <a:rPr lang="en-US" altLang="zh-CN" sz="2800" b="1" dirty="0" smtClean="0">
                <a:latin typeface="楷体" pitchFamily="49" charset="-122"/>
                <a:ea typeface="楷体" pitchFamily="49" charset="-122"/>
              </a:rPr>
              <a:t>IP</a:t>
            </a:r>
            <a:r>
              <a:rPr lang="zh-CN" altLang="en-US" sz="2800" b="1" dirty="0">
                <a:latin typeface="楷体" pitchFamily="49" charset="-122"/>
                <a:ea typeface="楷体" pitchFamily="49" charset="-122"/>
              </a:rPr>
              <a:t>多播技术有效地解决了单点发送多点接收的问题。</a:t>
            </a:r>
          </a:p>
        </p:txBody>
      </p:sp>
      <p:pic>
        <p:nvPicPr>
          <p:cNvPr id="8"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9"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3"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5"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txBox="1">
            <a:spLocks noChangeArrowheads="1"/>
          </p:cNvSpPr>
          <p:nvPr/>
        </p:nvSpPr>
        <p:spPr bwMode="auto">
          <a:xfrm>
            <a:off x="1043608" y="476672"/>
            <a:ext cx="6624638" cy="707886"/>
          </a:xfrm>
          <a:prstGeom prst="rect">
            <a:avLst/>
          </a:prstGeom>
          <a:noFill/>
          <a:ln w="9525">
            <a:noFill/>
            <a:miter lim="800000"/>
            <a:headEnd/>
            <a:tailEnd/>
          </a:ln>
        </p:spPr>
        <p:txBody>
          <a:bodyPr>
            <a:spAutoFit/>
          </a:bodyPr>
          <a:lstStyle/>
          <a:p>
            <a:pPr algn="ctr"/>
            <a:r>
              <a:rPr lang="en-US" altLang="zh-CN" sz="4000" b="1" dirty="0">
                <a:solidFill>
                  <a:srgbClr val="C00000"/>
                </a:solidFill>
                <a:latin typeface="隶书" pitchFamily="49" charset="-122"/>
                <a:ea typeface="隶书" pitchFamily="49" charset="-122"/>
              </a:rPr>
              <a:t>IP</a:t>
            </a:r>
            <a:r>
              <a:rPr lang="zh-CN" altLang="en-US" sz="4000" b="1" dirty="0">
                <a:solidFill>
                  <a:srgbClr val="C00000"/>
                </a:solidFill>
                <a:latin typeface="隶书" pitchFamily="49" charset="-122"/>
                <a:ea typeface="隶书" pitchFamily="49" charset="-122"/>
              </a:rPr>
              <a:t>多播的概念性组成部分</a:t>
            </a:r>
          </a:p>
        </p:txBody>
      </p:sp>
      <p:sp>
        <p:nvSpPr>
          <p:cNvPr id="7172" name="TextBox 5"/>
          <p:cNvSpPr txBox="1">
            <a:spLocks noChangeArrowheads="1"/>
          </p:cNvSpPr>
          <p:nvPr/>
        </p:nvSpPr>
        <p:spPr bwMode="auto">
          <a:xfrm>
            <a:off x="395536" y="1411818"/>
            <a:ext cx="8748464" cy="5170646"/>
          </a:xfrm>
          <a:prstGeom prst="rect">
            <a:avLst/>
          </a:prstGeom>
          <a:noFill/>
          <a:ln w="9525">
            <a:noFill/>
            <a:miter lim="800000"/>
            <a:headEnd/>
            <a:tailEnd/>
          </a:ln>
        </p:spPr>
        <p:txBody>
          <a:bodyPr wrap="square">
            <a:spAutoFit/>
          </a:bodyPr>
          <a:lstStyle/>
          <a:p>
            <a:r>
              <a:rPr lang="zh-CN" altLang="en-US" sz="2800" b="1" dirty="0">
                <a:solidFill>
                  <a:srgbClr val="C00000"/>
                </a:solidFill>
                <a:latin typeface="楷体" pitchFamily="49" charset="-122"/>
                <a:ea typeface="楷体" pitchFamily="49" charset="-122"/>
              </a:rPr>
              <a:t>多播编址方</a:t>
            </a:r>
            <a:r>
              <a:rPr lang="zh-CN" altLang="en-US" sz="2800" b="1" dirty="0" smtClean="0">
                <a:solidFill>
                  <a:srgbClr val="C00000"/>
                </a:solidFill>
                <a:latin typeface="楷体" pitchFamily="49" charset="-122"/>
                <a:ea typeface="楷体" pitchFamily="49" charset="-122"/>
              </a:rPr>
              <a:t>法</a:t>
            </a:r>
            <a:endParaRPr lang="en-US" altLang="zh-CN" sz="2800" b="1" dirty="0" smtClean="0">
              <a:solidFill>
                <a:srgbClr val="C00000"/>
              </a:solidFill>
              <a:latin typeface="楷体" pitchFamily="49" charset="-122"/>
              <a:ea typeface="楷体" pitchFamily="49" charset="-122"/>
            </a:endParaRPr>
          </a:p>
          <a:p>
            <a:endParaRPr lang="zh-CN" altLang="en-US" sz="1000" b="1" dirty="0">
              <a:solidFill>
                <a:srgbClr val="C00000"/>
              </a:solidFill>
              <a:latin typeface="楷体" pitchFamily="49" charset="-122"/>
              <a:ea typeface="楷体" pitchFamily="49" charset="-122"/>
            </a:endParaRPr>
          </a:p>
          <a:p>
            <a:r>
              <a:rPr lang="zh-CN" altLang="en-US" sz="2800" b="1" dirty="0">
                <a:latin typeface="楷体" pitchFamily="49" charset="-122"/>
                <a:ea typeface="楷体" pitchFamily="49" charset="-122"/>
              </a:rPr>
              <a:t>    多播组用</a:t>
            </a:r>
            <a:r>
              <a:rPr lang="en-US" altLang="zh-CN" sz="2800" b="1" dirty="0">
                <a:latin typeface="楷体" pitchFamily="49" charset="-122"/>
                <a:ea typeface="楷体" pitchFamily="49" charset="-122"/>
              </a:rPr>
              <a:t>D</a:t>
            </a:r>
            <a:r>
              <a:rPr lang="zh-CN" altLang="en-US" sz="2800" b="1" dirty="0">
                <a:latin typeface="楷体" pitchFamily="49" charset="-122"/>
                <a:ea typeface="楷体" pitchFamily="49" charset="-122"/>
              </a:rPr>
              <a:t>类</a:t>
            </a:r>
            <a:r>
              <a:rPr lang="en-US" altLang="zh-CN" sz="2800" b="1" dirty="0">
                <a:latin typeface="楷体" pitchFamily="49" charset="-122"/>
                <a:ea typeface="楷体" pitchFamily="49" charset="-122"/>
              </a:rPr>
              <a:t>IP</a:t>
            </a:r>
            <a:r>
              <a:rPr lang="zh-CN" altLang="en-US" sz="2800" b="1" dirty="0">
                <a:latin typeface="楷体" pitchFamily="49" charset="-122"/>
                <a:ea typeface="楷体" pitchFamily="49" charset="-122"/>
              </a:rPr>
              <a:t>地址</a:t>
            </a:r>
            <a:r>
              <a:rPr lang="en-US" altLang="zh-CN" sz="2800" b="1" dirty="0">
                <a:latin typeface="楷体" pitchFamily="49" charset="-122"/>
                <a:ea typeface="楷体" pitchFamily="49" charset="-122"/>
              </a:rPr>
              <a:t>(224.0.0.0~239.255.255.255)</a:t>
            </a:r>
            <a:r>
              <a:rPr lang="zh-CN" altLang="en-US" sz="2800" b="1" dirty="0">
                <a:latin typeface="楷体" pitchFamily="49" charset="-122"/>
                <a:ea typeface="楷体" pitchFamily="49" charset="-122"/>
              </a:rPr>
              <a:t>标识。</a:t>
            </a:r>
            <a:endParaRPr lang="en-US" altLang="zh-CN" sz="2800" b="1" dirty="0">
              <a:latin typeface="楷体" pitchFamily="49" charset="-122"/>
              <a:ea typeface="楷体" pitchFamily="49" charset="-122"/>
            </a:endParaRPr>
          </a:p>
          <a:p>
            <a:r>
              <a:rPr lang="zh-CN" altLang="en-US" sz="2800" b="1" dirty="0">
                <a:latin typeface="楷体" pitchFamily="49" charset="-122"/>
                <a:ea typeface="楷体" pitchFamily="49" charset="-122"/>
              </a:rPr>
              <a:t>     </a:t>
            </a:r>
            <a:r>
              <a:rPr lang="en-US" altLang="zh-CN" sz="2800" b="1" dirty="0">
                <a:latin typeface="楷体" pitchFamily="49" charset="-122"/>
                <a:ea typeface="楷体" pitchFamily="49" charset="-122"/>
              </a:rPr>
              <a:t>IP</a:t>
            </a:r>
            <a:r>
              <a:rPr lang="zh-CN" altLang="en-US" sz="2800" b="1" dirty="0">
                <a:latin typeface="楷体" pitchFamily="49" charset="-122"/>
                <a:ea typeface="楷体" pitchFamily="49" charset="-122"/>
              </a:rPr>
              <a:t>首部协议字段值</a:t>
            </a:r>
            <a:r>
              <a:rPr lang="en-US" altLang="zh-CN" sz="2800" b="1" dirty="0">
                <a:latin typeface="楷体" pitchFamily="49" charset="-122"/>
                <a:ea typeface="楷体" pitchFamily="49" charset="-122"/>
              </a:rPr>
              <a:t>2(IGMP</a:t>
            </a:r>
            <a:r>
              <a:rPr lang="en-US" altLang="zh-CN" sz="2800" b="1" dirty="0" smtClean="0">
                <a:latin typeface="楷体" pitchFamily="49" charset="-122"/>
                <a:ea typeface="楷体" pitchFamily="49" charset="-122"/>
              </a:rPr>
              <a:t>)</a:t>
            </a:r>
          </a:p>
          <a:p>
            <a:endParaRPr lang="en-US" altLang="zh-CN" sz="1000" b="1" dirty="0">
              <a:latin typeface="楷体" pitchFamily="49" charset="-122"/>
              <a:ea typeface="楷体" pitchFamily="49" charset="-122"/>
            </a:endParaRPr>
          </a:p>
          <a:p>
            <a:r>
              <a:rPr lang="zh-CN" altLang="en-US" sz="2800" b="1" dirty="0">
                <a:solidFill>
                  <a:srgbClr val="C00000"/>
                </a:solidFill>
                <a:latin typeface="楷体" pitchFamily="49" charset="-122"/>
                <a:ea typeface="楷体" pitchFamily="49" charset="-122"/>
              </a:rPr>
              <a:t>有效的通知和交付机制</a:t>
            </a:r>
            <a:r>
              <a:rPr lang="en-US" altLang="zh-CN" sz="2800" b="1" dirty="0">
                <a:solidFill>
                  <a:srgbClr val="C00000"/>
                </a:solidFill>
                <a:latin typeface="楷体" pitchFamily="49" charset="-122"/>
                <a:ea typeface="楷体" pitchFamily="49" charset="-122"/>
              </a:rPr>
              <a:t>(</a:t>
            </a:r>
            <a:r>
              <a:rPr lang="zh-CN" altLang="en-US" sz="2800" b="1" dirty="0">
                <a:solidFill>
                  <a:srgbClr val="C00000"/>
                </a:solidFill>
                <a:latin typeface="楷体" pitchFamily="49" charset="-122"/>
                <a:ea typeface="楷体" pitchFamily="49" charset="-122"/>
              </a:rPr>
              <a:t>网际组管理协议</a:t>
            </a:r>
            <a:r>
              <a:rPr lang="en-US" altLang="zh-CN" sz="2800" b="1" dirty="0" smtClean="0">
                <a:solidFill>
                  <a:srgbClr val="C00000"/>
                </a:solidFill>
                <a:latin typeface="楷体" pitchFamily="49" charset="-122"/>
                <a:ea typeface="楷体" pitchFamily="49" charset="-122"/>
              </a:rPr>
              <a:t>)</a:t>
            </a:r>
          </a:p>
          <a:p>
            <a:endParaRPr lang="zh-CN" altLang="en-US" sz="1000" b="1" dirty="0">
              <a:solidFill>
                <a:srgbClr val="C00000"/>
              </a:solidFill>
              <a:latin typeface="楷体" pitchFamily="49" charset="-122"/>
              <a:ea typeface="楷体" pitchFamily="49" charset="-122"/>
            </a:endParaRPr>
          </a:p>
          <a:p>
            <a:r>
              <a:rPr lang="zh-CN" altLang="en-US" sz="2800" b="1" dirty="0">
                <a:latin typeface="楷体" pitchFamily="49" charset="-122"/>
                <a:ea typeface="楷体" pitchFamily="49" charset="-122"/>
              </a:rPr>
              <a:t>    通知机制：把自己参与的多播组通知路由器</a:t>
            </a:r>
            <a:endParaRPr lang="en-US" altLang="zh-CN" sz="2800" b="1" dirty="0">
              <a:latin typeface="楷体" pitchFamily="49" charset="-122"/>
              <a:ea typeface="楷体" pitchFamily="49" charset="-122"/>
            </a:endParaRPr>
          </a:p>
          <a:p>
            <a:r>
              <a:rPr lang="zh-CN" altLang="en-US" sz="2800" b="1" dirty="0">
                <a:latin typeface="楷体" pitchFamily="49" charset="-122"/>
                <a:ea typeface="楷体" pitchFamily="49" charset="-122"/>
              </a:rPr>
              <a:t>    交付机制：路由器把多播分组传输给主</a:t>
            </a:r>
            <a:r>
              <a:rPr lang="zh-CN" altLang="en-US" sz="2800" b="1" dirty="0" smtClean="0">
                <a:latin typeface="楷体" pitchFamily="49" charset="-122"/>
                <a:ea typeface="楷体" pitchFamily="49" charset="-122"/>
              </a:rPr>
              <a:t>机</a:t>
            </a:r>
            <a:endParaRPr lang="en-US" altLang="zh-CN" sz="2800" b="1" dirty="0" smtClean="0">
              <a:latin typeface="楷体" pitchFamily="49" charset="-122"/>
              <a:ea typeface="楷体" pitchFamily="49" charset="-122"/>
            </a:endParaRPr>
          </a:p>
          <a:p>
            <a:endParaRPr lang="en-US" altLang="zh-CN" sz="1000" b="1" dirty="0">
              <a:latin typeface="楷体" pitchFamily="49" charset="-122"/>
              <a:ea typeface="楷体" pitchFamily="49" charset="-122"/>
            </a:endParaRPr>
          </a:p>
          <a:p>
            <a:r>
              <a:rPr lang="zh-CN" altLang="en-US" sz="2800" b="1" dirty="0">
                <a:solidFill>
                  <a:srgbClr val="C00000"/>
                </a:solidFill>
                <a:latin typeface="楷体" pitchFamily="49" charset="-122"/>
                <a:ea typeface="楷体" pitchFamily="49" charset="-122"/>
              </a:rPr>
              <a:t>有效的网络间转发工具</a:t>
            </a:r>
            <a:r>
              <a:rPr lang="en-US" altLang="zh-CN" sz="2800" b="1" dirty="0">
                <a:solidFill>
                  <a:srgbClr val="C00000"/>
                </a:solidFill>
                <a:latin typeface="楷体" pitchFamily="49" charset="-122"/>
                <a:ea typeface="楷体" pitchFamily="49" charset="-122"/>
              </a:rPr>
              <a:t>(</a:t>
            </a:r>
            <a:r>
              <a:rPr lang="zh-CN" altLang="en-US" sz="2800" b="1" dirty="0">
                <a:solidFill>
                  <a:srgbClr val="C00000"/>
                </a:solidFill>
                <a:latin typeface="楷体" pitchFamily="49" charset="-122"/>
                <a:ea typeface="楷体" pitchFamily="49" charset="-122"/>
              </a:rPr>
              <a:t>多播路由选择协议</a:t>
            </a:r>
            <a:r>
              <a:rPr lang="en-US" altLang="zh-CN" sz="2800" b="1" dirty="0" smtClean="0">
                <a:solidFill>
                  <a:srgbClr val="C00000"/>
                </a:solidFill>
                <a:latin typeface="楷体" pitchFamily="49" charset="-122"/>
                <a:ea typeface="楷体" pitchFamily="49" charset="-122"/>
              </a:rPr>
              <a:t>)</a:t>
            </a:r>
          </a:p>
          <a:p>
            <a:endParaRPr lang="en-US" altLang="zh-CN" sz="1000" b="1" dirty="0">
              <a:solidFill>
                <a:srgbClr val="C00000"/>
              </a:solidFill>
              <a:latin typeface="楷体" pitchFamily="49" charset="-122"/>
              <a:ea typeface="楷体" pitchFamily="49" charset="-122"/>
            </a:endParaRPr>
          </a:p>
          <a:p>
            <a:r>
              <a:rPr lang="zh-CN" altLang="en-US" sz="2800" b="1" dirty="0">
                <a:latin typeface="楷体" pitchFamily="49" charset="-122"/>
                <a:ea typeface="楷体" pitchFamily="49" charset="-122"/>
              </a:rPr>
              <a:t>    有效：希望沿最短路径发送多播分组</a:t>
            </a:r>
            <a:endParaRPr lang="en-US" altLang="zh-CN" sz="2800" b="1" dirty="0">
              <a:latin typeface="楷体" pitchFamily="49" charset="-122"/>
              <a:ea typeface="楷体" pitchFamily="49" charset="-122"/>
            </a:endParaRPr>
          </a:p>
          <a:p>
            <a:r>
              <a:rPr lang="zh-CN" altLang="en-US" sz="2800" dirty="0">
                <a:latin typeface="楷体" pitchFamily="49" charset="-122"/>
                <a:ea typeface="楷体" pitchFamily="49" charset="-122"/>
              </a:rPr>
              <a:t>    </a:t>
            </a:r>
            <a:r>
              <a:rPr lang="zh-CN" altLang="en-US" sz="2800" b="1" dirty="0">
                <a:latin typeface="楷体" pitchFamily="49" charset="-122"/>
                <a:ea typeface="楷体" pitchFamily="49" charset="-122"/>
              </a:rPr>
              <a:t>动态：允许主机任意参与或退出多播群组</a:t>
            </a:r>
          </a:p>
        </p:txBody>
      </p:sp>
      <p:pic>
        <p:nvPicPr>
          <p:cNvPr id="1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15" name="组合 14"/>
          <p:cNvGrpSpPr/>
          <p:nvPr/>
        </p:nvGrpSpPr>
        <p:grpSpPr>
          <a:xfrm>
            <a:off x="4874346" y="0"/>
            <a:ext cx="4269654" cy="430887"/>
            <a:chOff x="4874346" y="0"/>
            <a:chExt cx="4269654" cy="430887"/>
          </a:xfrm>
        </p:grpSpPr>
        <p:sp>
          <p:nvSpPr>
            <p:cNvPr id="16" name="TextBox 1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2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21"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1043608" y="476672"/>
            <a:ext cx="6624638" cy="707886"/>
          </a:xfrm>
          <a:prstGeom prst="rect">
            <a:avLst/>
          </a:prstGeom>
          <a:noFill/>
          <a:ln w="9525">
            <a:noFill/>
            <a:miter lim="800000"/>
            <a:headEnd/>
            <a:tailEnd/>
          </a:ln>
        </p:spPr>
        <p:txBody>
          <a:bodyPr>
            <a:spAutoFit/>
          </a:bodyPr>
          <a:lstStyle/>
          <a:p>
            <a:pPr algn="ctr"/>
            <a:r>
              <a:rPr lang="zh-CN" altLang="en-US" sz="4000" b="1" dirty="0">
                <a:solidFill>
                  <a:srgbClr val="C00000"/>
                </a:solidFill>
                <a:latin typeface="隶书" pitchFamily="49" charset="-122"/>
                <a:ea typeface="隶书" pitchFamily="49" charset="-122"/>
              </a:rPr>
              <a:t>多播组地址</a:t>
            </a:r>
          </a:p>
        </p:txBody>
      </p:sp>
      <p:grpSp>
        <p:nvGrpSpPr>
          <p:cNvPr id="2" name="组合 7"/>
          <p:cNvGrpSpPr>
            <a:grpSpLocks/>
          </p:cNvGrpSpPr>
          <p:nvPr/>
        </p:nvGrpSpPr>
        <p:grpSpPr bwMode="auto">
          <a:xfrm>
            <a:off x="351276" y="1411818"/>
            <a:ext cx="8073289" cy="5041519"/>
            <a:chOff x="352057" y="1059582"/>
            <a:chExt cx="8071827" cy="3780348"/>
          </a:xfrm>
        </p:grpSpPr>
        <p:sp>
          <p:nvSpPr>
            <p:cNvPr id="8196" name="TextBox 5"/>
            <p:cNvSpPr txBox="1">
              <a:spLocks noChangeArrowheads="1"/>
            </p:cNvSpPr>
            <p:nvPr/>
          </p:nvSpPr>
          <p:spPr bwMode="auto">
            <a:xfrm>
              <a:off x="539552" y="1059582"/>
              <a:ext cx="7560840" cy="2007822"/>
            </a:xfrm>
            <a:prstGeom prst="rect">
              <a:avLst/>
            </a:prstGeom>
            <a:noFill/>
            <a:ln w="9525">
              <a:noFill/>
              <a:miter lim="800000"/>
              <a:headEnd/>
              <a:tailEnd/>
            </a:ln>
          </p:spPr>
          <p:txBody>
            <a:bodyPr wrap="square">
              <a:spAutoFit/>
            </a:bodyPr>
            <a:lstStyle/>
            <a:p>
              <a:r>
                <a:rPr lang="zh-CN" altLang="en-US" sz="2800" b="1" dirty="0">
                  <a:latin typeface="Calibri" pitchFamily="34" charset="0"/>
                </a:rPr>
                <a:t>多播地址只能用作目的地址，不能用作源地址</a:t>
              </a:r>
              <a:endParaRPr lang="en-US" altLang="zh-CN" sz="2800" b="1" dirty="0">
                <a:latin typeface="Calibri" pitchFamily="34" charset="0"/>
              </a:endParaRPr>
            </a:p>
            <a:p>
              <a:endParaRPr lang="en-US" altLang="zh-CN" sz="2000" b="1" dirty="0">
                <a:latin typeface="Calibri" pitchFamily="34" charset="0"/>
              </a:endParaRPr>
            </a:p>
            <a:p>
              <a:endParaRPr lang="en-US" altLang="zh-CN" sz="2000" b="1" dirty="0">
                <a:latin typeface="Calibri" pitchFamily="34" charset="0"/>
              </a:endParaRPr>
            </a:p>
            <a:p>
              <a:endParaRPr lang="en-US" altLang="zh-CN" sz="2000" b="1" dirty="0" smtClean="0">
                <a:latin typeface="Calibri" pitchFamily="34" charset="0"/>
              </a:endParaRPr>
            </a:p>
            <a:p>
              <a:endParaRPr lang="en-US" altLang="zh-CN" sz="2000" b="1" dirty="0" smtClean="0">
                <a:latin typeface="Calibri" pitchFamily="34" charset="0"/>
              </a:endParaRPr>
            </a:p>
            <a:p>
              <a:endParaRPr lang="en-US" altLang="zh-CN" sz="2000" b="1" dirty="0" smtClean="0">
                <a:latin typeface="Calibri" pitchFamily="34" charset="0"/>
              </a:endParaRPr>
            </a:p>
            <a:p>
              <a:endParaRPr lang="en-US" altLang="zh-CN" sz="2000" b="1" dirty="0" smtClean="0">
                <a:latin typeface="Calibri" pitchFamily="34" charset="0"/>
              </a:endParaRPr>
            </a:p>
            <a:p>
              <a:endParaRPr lang="zh-CN" altLang="en-US" sz="2000" b="1" dirty="0">
                <a:latin typeface="Calibri" pitchFamily="34" charset="0"/>
              </a:endParaRPr>
            </a:p>
          </p:txBody>
        </p:sp>
        <p:pic>
          <p:nvPicPr>
            <p:cNvPr id="8197" name="Picture 5"/>
            <p:cNvPicPr>
              <a:picLocks noChangeAspect="1" noChangeArrowheads="1"/>
            </p:cNvPicPr>
            <p:nvPr/>
          </p:nvPicPr>
          <p:blipFill>
            <a:blip r:embed="rId2" cstate="print"/>
            <a:srcRect/>
            <a:stretch>
              <a:fillRect/>
            </a:stretch>
          </p:blipFill>
          <p:spPr bwMode="auto">
            <a:xfrm>
              <a:off x="352057" y="1131590"/>
              <a:ext cx="273031" cy="260920"/>
            </a:xfrm>
            <a:prstGeom prst="rect">
              <a:avLst/>
            </a:prstGeom>
            <a:noFill/>
            <a:ln w="9525">
              <a:noFill/>
              <a:miter lim="800000"/>
              <a:headEnd/>
              <a:tailEnd/>
            </a:ln>
          </p:spPr>
        </p:pic>
        <p:pic>
          <p:nvPicPr>
            <p:cNvPr id="8198" name="Picture 2"/>
            <p:cNvPicPr>
              <a:picLocks noChangeAspect="1" noChangeArrowheads="1"/>
            </p:cNvPicPr>
            <p:nvPr/>
          </p:nvPicPr>
          <p:blipFill>
            <a:blip r:embed="rId3" cstate="print"/>
            <a:srcRect/>
            <a:stretch>
              <a:fillRect/>
            </a:stretch>
          </p:blipFill>
          <p:spPr bwMode="auto">
            <a:xfrm>
              <a:off x="1548228" y="1438263"/>
              <a:ext cx="5600416" cy="801071"/>
            </a:xfrm>
            <a:prstGeom prst="rect">
              <a:avLst/>
            </a:prstGeom>
            <a:noFill/>
            <a:ln w="9525">
              <a:noFill/>
              <a:miter lim="800000"/>
              <a:headEnd/>
              <a:tailEnd/>
            </a:ln>
          </p:spPr>
        </p:pic>
        <p:pic>
          <p:nvPicPr>
            <p:cNvPr id="8200" name="Picture 3"/>
            <p:cNvPicPr>
              <a:picLocks noChangeAspect="1" noChangeArrowheads="1"/>
            </p:cNvPicPr>
            <p:nvPr/>
          </p:nvPicPr>
          <p:blipFill>
            <a:blip r:embed="rId4" cstate="print"/>
            <a:srcRect/>
            <a:stretch>
              <a:fillRect/>
            </a:stretch>
          </p:blipFill>
          <p:spPr bwMode="auto">
            <a:xfrm>
              <a:off x="1980198" y="2410168"/>
              <a:ext cx="6443686" cy="2429762"/>
            </a:xfrm>
            <a:prstGeom prst="rect">
              <a:avLst/>
            </a:prstGeom>
            <a:noFill/>
            <a:ln w="9525">
              <a:noFill/>
              <a:miter lim="800000"/>
              <a:headEnd/>
              <a:tailEnd/>
            </a:ln>
          </p:spPr>
        </p:pic>
      </p:grpSp>
      <p:pic>
        <p:nvPicPr>
          <p:cNvPr id="9" name="Picture 4" descr="http://t1.baidu.com/it/u=4224630567,3636551719&amp;fm=21&amp;gp=0.jpg"/>
          <p:cNvPicPr>
            <a:picLocks noChangeAspect="1" noChangeArrowheads="1"/>
          </p:cNvPicPr>
          <p:nvPr/>
        </p:nvPicPr>
        <p:blipFill>
          <a:blip r:embed="rId5" cstate="print"/>
          <a:srcRect/>
          <a:stretch>
            <a:fillRect/>
          </a:stretch>
        </p:blipFill>
        <p:spPr bwMode="auto">
          <a:xfrm>
            <a:off x="0" y="0"/>
            <a:ext cx="1907704" cy="408794"/>
          </a:xfrm>
          <a:prstGeom prst="rect">
            <a:avLst/>
          </a:prstGeom>
          <a:noFill/>
        </p:spPr>
      </p:pic>
      <p:grpSp>
        <p:nvGrpSpPr>
          <p:cNvPr id="10"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4"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5"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6"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7" name="TextBox 16"/>
          <p:cNvSpPr txBox="1"/>
          <p:nvPr/>
        </p:nvSpPr>
        <p:spPr>
          <a:xfrm>
            <a:off x="467544" y="3284984"/>
            <a:ext cx="954107" cy="2516073"/>
          </a:xfrm>
          <a:prstGeom prst="rect">
            <a:avLst/>
          </a:prstGeom>
          <a:noFill/>
        </p:spPr>
        <p:txBody>
          <a:bodyPr vert="eaVert" wrap="none" rtlCol="0">
            <a:spAutoFit/>
          </a:bodyPr>
          <a:lstStyle/>
          <a:p>
            <a:r>
              <a:rPr lang="zh-CN" altLang="en-US" sz="3200" b="1" dirty="0" smtClean="0">
                <a:solidFill>
                  <a:srgbClr val="C00000"/>
                </a:solidFill>
                <a:latin typeface="Calibri" pitchFamily="34" charset="0"/>
              </a:rPr>
              <a:t>多播地址划分</a:t>
            </a:r>
            <a:endParaRPr lang="en-US" altLang="zh-CN" sz="3200" b="1" dirty="0" smtClean="0">
              <a:solidFill>
                <a:srgbClr val="C00000"/>
              </a:solidFill>
              <a:latin typeface="Calibri" pitchFamily="34" charset="0"/>
            </a:endParaRPr>
          </a:p>
          <a:p>
            <a:endParaRPr lang="zh-CN" altLang="en-US" dirty="0"/>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755576" y="476672"/>
            <a:ext cx="7488238" cy="707886"/>
          </a:xfrm>
          <a:prstGeom prst="rect">
            <a:avLst/>
          </a:prstGeom>
          <a:noFill/>
          <a:ln w="9525">
            <a:noFill/>
            <a:miter lim="800000"/>
            <a:headEnd/>
            <a:tailEnd/>
          </a:ln>
        </p:spPr>
        <p:txBody>
          <a:bodyPr>
            <a:spAutoFit/>
          </a:bodyPr>
          <a:lstStyle/>
          <a:p>
            <a:pPr algn="ctr"/>
            <a:r>
              <a:rPr lang="zh-CN" altLang="en-US" sz="4000" b="1" dirty="0">
                <a:solidFill>
                  <a:srgbClr val="C00000"/>
                </a:solidFill>
                <a:latin typeface="隶书" pitchFamily="49" charset="-122"/>
                <a:ea typeface="隶书" pitchFamily="49" charset="-122"/>
              </a:rPr>
              <a:t>多播路由器</a:t>
            </a:r>
          </a:p>
        </p:txBody>
      </p:sp>
      <p:pic>
        <p:nvPicPr>
          <p:cNvPr id="9219" name="Picture 2"/>
          <p:cNvPicPr>
            <a:picLocks noChangeAspect="1" noChangeArrowheads="1"/>
          </p:cNvPicPr>
          <p:nvPr/>
        </p:nvPicPr>
        <p:blipFill>
          <a:blip r:embed="rId2" cstate="print"/>
          <a:srcRect/>
          <a:stretch>
            <a:fillRect/>
          </a:stretch>
        </p:blipFill>
        <p:spPr bwMode="auto">
          <a:xfrm>
            <a:off x="1187624" y="1412776"/>
            <a:ext cx="6552728" cy="4912783"/>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971600" y="548680"/>
            <a:ext cx="7488238" cy="707886"/>
          </a:xfrm>
          <a:prstGeom prst="rect">
            <a:avLst/>
          </a:prstGeom>
          <a:noFill/>
          <a:ln w="9525">
            <a:noFill/>
            <a:miter lim="800000"/>
            <a:headEnd/>
            <a:tailEnd/>
          </a:ln>
        </p:spPr>
        <p:txBody>
          <a:bodyPr>
            <a:spAutoFit/>
          </a:bodyPr>
          <a:lstStyle/>
          <a:p>
            <a:pPr algn="ctr"/>
            <a:r>
              <a:rPr lang="zh-CN" altLang="en-US" sz="4000" b="1" dirty="0">
                <a:solidFill>
                  <a:srgbClr val="C00000"/>
                </a:solidFill>
                <a:latin typeface="隶书" pitchFamily="49" charset="-122"/>
                <a:ea typeface="隶书" pitchFamily="49" charset="-122"/>
              </a:rPr>
              <a:t>单播与多播的比较</a:t>
            </a:r>
          </a:p>
        </p:txBody>
      </p:sp>
      <p:pic>
        <p:nvPicPr>
          <p:cNvPr id="10243" name="Picture 2"/>
          <p:cNvPicPr>
            <a:picLocks noChangeAspect="1" noChangeArrowheads="1"/>
          </p:cNvPicPr>
          <p:nvPr/>
        </p:nvPicPr>
        <p:blipFill>
          <a:blip r:embed="rId2" cstate="print"/>
          <a:srcRect/>
          <a:stretch>
            <a:fillRect/>
          </a:stretch>
        </p:blipFill>
        <p:spPr bwMode="auto">
          <a:xfrm>
            <a:off x="683568" y="1700808"/>
            <a:ext cx="7993583" cy="4129617"/>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827584" y="548680"/>
            <a:ext cx="7488238" cy="646331"/>
          </a:xfrm>
          <a:prstGeom prst="rect">
            <a:avLst/>
          </a:prstGeom>
          <a:noFill/>
          <a:ln w="9525">
            <a:noFill/>
            <a:miter lim="800000"/>
            <a:headEnd/>
            <a:tailEnd/>
          </a:ln>
        </p:spPr>
        <p:txBody>
          <a:bodyPr>
            <a:spAutoFit/>
          </a:bodyPr>
          <a:lstStyle/>
          <a:p>
            <a:pPr algn="ctr"/>
            <a:r>
              <a:rPr lang="en-US" altLang="zh-CN" sz="3600" b="1" dirty="0">
                <a:solidFill>
                  <a:srgbClr val="C00000"/>
                </a:solidFill>
                <a:latin typeface="隶书" pitchFamily="49" charset="-122"/>
                <a:ea typeface="隶书" pitchFamily="49" charset="-122"/>
              </a:rPr>
              <a:t>IP</a:t>
            </a:r>
            <a:r>
              <a:rPr lang="zh-CN" altLang="en-US" sz="3600" b="1" dirty="0">
                <a:solidFill>
                  <a:srgbClr val="C00000"/>
                </a:solidFill>
                <a:latin typeface="隶书" pitchFamily="49" charset="-122"/>
                <a:ea typeface="隶书" pitchFamily="49" charset="-122"/>
              </a:rPr>
              <a:t>多播与</a:t>
            </a:r>
            <a:r>
              <a:rPr lang="en-US" altLang="zh-CN" sz="3600" b="1" dirty="0">
                <a:solidFill>
                  <a:srgbClr val="C00000"/>
                </a:solidFill>
                <a:latin typeface="隶书" pitchFamily="49" charset="-122"/>
                <a:ea typeface="隶书" pitchFamily="49" charset="-122"/>
              </a:rPr>
              <a:t>MAC</a:t>
            </a:r>
            <a:r>
              <a:rPr lang="zh-CN" altLang="en-US" sz="3600" b="1" dirty="0">
                <a:solidFill>
                  <a:srgbClr val="C00000"/>
                </a:solidFill>
                <a:latin typeface="隶书" pitchFamily="49" charset="-122"/>
                <a:ea typeface="隶书" pitchFamily="49" charset="-122"/>
              </a:rPr>
              <a:t>组播地址映射过程</a:t>
            </a:r>
          </a:p>
        </p:txBody>
      </p:sp>
      <p:grpSp>
        <p:nvGrpSpPr>
          <p:cNvPr id="2" name="组合 7"/>
          <p:cNvGrpSpPr>
            <a:grpSpLocks/>
          </p:cNvGrpSpPr>
          <p:nvPr/>
        </p:nvGrpSpPr>
        <p:grpSpPr bwMode="auto">
          <a:xfrm>
            <a:off x="584932" y="1268760"/>
            <a:ext cx="8091524" cy="4783407"/>
            <a:chOff x="513048" y="997521"/>
            <a:chExt cx="8091969" cy="3586538"/>
          </a:xfrm>
        </p:grpSpPr>
        <p:sp>
          <p:nvSpPr>
            <p:cNvPr id="11268" name="TextBox 5"/>
            <p:cNvSpPr txBox="1">
              <a:spLocks noChangeArrowheads="1"/>
            </p:cNvSpPr>
            <p:nvPr/>
          </p:nvSpPr>
          <p:spPr bwMode="auto">
            <a:xfrm>
              <a:off x="513048" y="997521"/>
              <a:ext cx="8091969" cy="1176911"/>
            </a:xfrm>
            <a:prstGeom prst="rect">
              <a:avLst/>
            </a:prstGeom>
            <a:noFill/>
            <a:ln w="9525">
              <a:noFill/>
              <a:miter lim="800000"/>
              <a:headEnd/>
              <a:tailEnd/>
            </a:ln>
          </p:spPr>
          <p:txBody>
            <a:bodyPr wrap="square">
              <a:spAutoFit/>
            </a:bodyPr>
            <a:lstStyle/>
            <a:p>
              <a:pPr>
                <a:buClr>
                  <a:srgbClr val="C00000"/>
                </a:buClr>
                <a:buFont typeface="Wingdings" pitchFamily="2" charset="2"/>
                <a:buChar char="n"/>
              </a:pPr>
              <a:r>
                <a:rPr lang="en-US" altLang="zh-CN" sz="2800" b="1" dirty="0">
                  <a:latin typeface="Calibri" pitchFamily="34" charset="0"/>
                </a:rPr>
                <a:t>IANA</a:t>
              </a:r>
              <a:r>
                <a:rPr lang="zh-CN" altLang="en-US" sz="2800" b="1" dirty="0">
                  <a:latin typeface="Calibri" pitchFamily="34" charset="0"/>
                </a:rPr>
                <a:t>规定，将</a:t>
              </a:r>
              <a:r>
                <a:rPr lang="en-US" altLang="zh-CN" sz="2800" b="1" dirty="0">
                  <a:solidFill>
                    <a:srgbClr val="C00000"/>
                  </a:solidFill>
                  <a:latin typeface="Calibri" pitchFamily="34" charset="0"/>
                </a:rPr>
                <a:t>01:00:5E:00:00:00~01:00:5E:7F:FF:FF</a:t>
              </a:r>
            </a:p>
            <a:p>
              <a:r>
                <a:rPr lang="zh-CN" altLang="en-US" sz="2800" b="1" dirty="0">
                  <a:latin typeface="Calibri" pitchFamily="34" charset="0"/>
                </a:rPr>
                <a:t>用于</a:t>
              </a:r>
              <a:r>
                <a:rPr lang="en-US" altLang="zh-CN" sz="2800" b="1" dirty="0">
                  <a:latin typeface="Calibri" pitchFamily="34" charset="0"/>
                </a:rPr>
                <a:t>IP</a:t>
              </a:r>
              <a:r>
                <a:rPr lang="zh-CN" altLang="en-US" sz="2800" b="1" dirty="0">
                  <a:latin typeface="Calibri" pitchFamily="34" charset="0"/>
                </a:rPr>
                <a:t>组播地址到以太网组播地址的映射。</a:t>
              </a:r>
              <a:endParaRPr lang="en-US" altLang="zh-CN" sz="2800" b="1" dirty="0">
                <a:latin typeface="Calibri" pitchFamily="34" charset="0"/>
              </a:endParaRPr>
            </a:p>
            <a:p>
              <a:r>
                <a:rPr lang="zh-CN" altLang="en-US" sz="2000" b="1" dirty="0">
                  <a:latin typeface="Calibri" pitchFamily="34" charset="0"/>
                </a:rPr>
                <a:t>   </a:t>
              </a:r>
              <a:r>
                <a:rPr lang="zh-CN" altLang="en-US" sz="2000" b="1" dirty="0" smtClean="0">
                  <a:latin typeface="Calibri" pitchFamily="34" charset="0"/>
                </a:rPr>
                <a:t>  </a:t>
              </a:r>
              <a:r>
                <a:rPr lang="zh-CN" altLang="en-US" sz="1000" b="1" dirty="0" smtClean="0">
                  <a:latin typeface="Calibri" pitchFamily="34" charset="0"/>
                </a:rPr>
                <a:t>  </a:t>
              </a:r>
              <a:endParaRPr lang="en-US" altLang="zh-CN" sz="1000" b="1" dirty="0" smtClean="0">
                <a:latin typeface="Calibri" pitchFamily="34" charset="0"/>
              </a:endParaRPr>
            </a:p>
            <a:p>
              <a:r>
                <a:rPr lang="en-US" altLang="zh-CN" sz="2000" b="1" dirty="0" smtClean="0">
                  <a:latin typeface="Calibri" pitchFamily="34" charset="0"/>
                </a:rPr>
                <a:t>   </a:t>
              </a:r>
              <a:r>
                <a:rPr lang="zh-CN" altLang="en-US" sz="2000" b="1" dirty="0" smtClean="0">
                  <a:latin typeface="Calibri" pitchFamily="34" charset="0"/>
                </a:rPr>
                <a:t>注</a:t>
              </a:r>
              <a:r>
                <a:rPr lang="zh-CN" altLang="en-US" sz="2000" b="1" dirty="0">
                  <a:latin typeface="Calibri" pitchFamily="34" charset="0"/>
                </a:rPr>
                <a:t>意：</a:t>
              </a:r>
              <a:r>
                <a:rPr lang="en-US" altLang="zh-CN" sz="2000" b="1" dirty="0">
                  <a:latin typeface="Calibri" pitchFamily="34" charset="0"/>
                </a:rPr>
                <a:t>IP—MAC</a:t>
              </a:r>
              <a:r>
                <a:rPr lang="zh-CN" altLang="en-US" sz="2000" b="1" dirty="0">
                  <a:latin typeface="Calibri" pitchFamily="34" charset="0"/>
                </a:rPr>
                <a:t>映射关系不是唯一</a:t>
              </a:r>
              <a:r>
                <a:rPr lang="zh-CN" altLang="en-US" sz="2000" b="1" dirty="0" smtClean="0">
                  <a:latin typeface="Calibri" pitchFamily="34" charset="0"/>
                </a:rPr>
                <a:t>的（如</a:t>
              </a:r>
              <a:r>
                <a:rPr lang="en-US" altLang="zh-CN" sz="2000" b="1" dirty="0" smtClean="0">
                  <a:latin typeface="Calibri" pitchFamily="34" charset="0"/>
                </a:rPr>
                <a:t>225.128.34.33;225.0.34.33)</a:t>
              </a:r>
              <a:endParaRPr lang="en-US" altLang="zh-CN" sz="2000" b="1" dirty="0">
                <a:latin typeface="Calibri" pitchFamily="34" charset="0"/>
              </a:endParaRPr>
            </a:p>
          </p:txBody>
        </p:sp>
        <p:pic>
          <p:nvPicPr>
            <p:cNvPr id="11271" name="Picture 2"/>
            <p:cNvPicPr>
              <a:picLocks noChangeAspect="1" noChangeArrowheads="1"/>
            </p:cNvPicPr>
            <p:nvPr/>
          </p:nvPicPr>
          <p:blipFill>
            <a:blip r:embed="rId2" cstate="print"/>
            <a:srcRect/>
            <a:stretch>
              <a:fillRect/>
            </a:stretch>
          </p:blipFill>
          <p:spPr bwMode="auto">
            <a:xfrm>
              <a:off x="755714" y="2293297"/>
              <a:ext cx="6913270" cy="2290762"/>
            </a:xfrm>
            <a:prstGeom prst="rect">
              <a:avLst/>
            </a:prstGeom>
            <a:noFill/>
            <a:ln w="9525">
              <a:noFill/>
              <a:miter lim="800000"/>
              <a:headEnd/>
              <a:tailEnd/>
            </a:ln>
          </p:spPr>
        </p:pic>
      </p:grpSp>
      <p:pic>
        <p:nvPicPr>
          <p:cNvPr id="8"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9"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3"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5"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395536" y="332656"/>
            <a:ext cx="8229600" cy="868958"/>
          </a:xfrm>
        </p:spPr>
        <p:txBody>
          <a:bodyPr>
            <a:normAutofit/>
          </a:bodyPr>
          <a:lstStyle/>
          <a:p>
            <a:r>
              <a:rPr lang="en-US" altLang="zh-CN" sz="4000" b="1" dirty="0" smtClean="0">
                <a:solidFill>
                  <a:srgbClr val="C00000"/>
                </a:solidFill>
                <a:latin typeface="隶书" pitchFamily="49" charset="-122"/>
                <a:ea typeface="隶书" pitchFamily="49" charset="-122"/>
              </a:rPr>
              <a:t>8.2.1  IP</a:t>
            </a:r>
            <a:r>
              <a:rPr lang="zh-CN" altLang="en-US" sz="4000" b="1" dirty="0" smtClean="0">
                <a:solidFill>
                  <a:srgbClr val="C00000"/>
                </a:solidFill>
                <a:latin typeface="隶书" pitchFamily="49" charset="-122"/>
                <a:ea typeface="隶书" pitchFamily="49" charset="-122"/>
              </a:rPr>
              <a:t>地址</a:t>
            </a:r>
          </a:p>
        </p:txBody>
      </p:sp>
      <p:sp>
        <p:nvSpPr>
          <p:cNvPr id="11267" name="Rectangle 3"/>
          <p:cNvSpPr>
            <a:spLocks noGrp="1" noRot="1" noChangeArrowheads="1"/>
          </p:cNvSpPr>
          <p:nvPr>
            <p:ph type="body" idx="1"/>
          </p:nvPr>
        </p:nvSpPr>
        <p:spPr>
          <a:xfrm>
            <a:off x="323850" y="1773238"/>
            <a:ext cx="8496300" cy="4772025"/>
          </a:xfrm>
        </p:spPr>
        <p:txBody>
          <a:bodyPr/>
          <a:lstStyle/>
          <a:p>
            <a:pPr eaLnBrk="1" hangingPunct="1">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网络中的每个独立主机的每个接口必须有一个唯一的</a:t>
            </a:r>
            <a:r>
              <a:rPr lang="en-US" altLang="zh-CN" b="1" dirty="0" smtClean="0">
                <a:solidFill>
                  <a:srgbClr val="000000"/>
                </a:solidFill>
                <a:latin typeface="楷体" pitchFamily="49" charset="-122"/>
                <a:ea typeface="楷体" pitchFamily="49" charset="-122"/>
              </a:rPr>
              <a:t>Internet </a:t>
            </a:r>
            <a:r>
              <a:rPr lang="zh-CN" altLang="en-US" b="1" dirty="0" smtClean="0">
                <a:solidFill>
                  <a:srgbClr val="000000"/>
                </a:solidFill>
                <a:latin typeface="楷体" pitchFamily="49" charset="-122"/>
                <a:ea typeface="楷体" pitchFamily="49" charset="-122"/>
              </a:rPr>
              <a:t>地址，也称为</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a:t>
            </a:r>
          </a:p>
          <a:p>
            <a:pPr eaLnBrk="1" hangingPunct="1">
              <a:buClr>
                <a:srgbClr val="C00000"/>
              </a:buClr>
              <a:buFont typeface="Wingdings" pitchFamily="2" charset="2"/>
              <a:buChar char="n"/>
            </a:pP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地址长度为</a:t>
            </a:r>
            <a:r>
              <a:rPr lang="en-US" altLang="zh-CN" b="1" dirty="0" smtClean="0">
                <a:solidFill>
                  <a:srgbClr val="000000"/>
                </a:solidFill>
                <a:latin typeface="楷体" pitchFamily="49" charset="-122"/>
                <a:ea typeface="楷体" pitchFamily="49" charset="-122"/>
              </a:rPr>
              <a:t>32</a:t>
            </a:r>
            <a:r>
              <a:rPr lang="zh-CN" altLang="en-US" b="1" dirty="0" smtClean="0">
                <a:solidFill>
                  <a:srgbClr val="000000"/>
                </a:solidFill>
                <a:latin typeface="楷体" pitchFamily="49" charset="-122"/>
                <a:ea typeface="楷体" pitchFamily="49" charset="-122"/>
              </a:rPr>
              <a:t>位。表示地址空间是</a:t>
            </a:r>
            <a:r>
              <a:rPr lang="en-US" altLang="zh-CN" b="1" dirty="0" smtClean="0">
                <a:solidFill>
                  <a:srgbClr val="000000"/>
                </a:solidFill>
                <a:latin typeface="楷体" pitchFamily="49" charset="-122"/>
                <a:ea typeface="楷体" pitchFamily="49" charset="-122"/>
              </a:rPr>
              <a:t>2</a:t>
            </a:r>
            <a:r>
              <a:rPr lang="en-US" altLang="zh-CN" b="1" baseline="30000" dirty="0" smtClean="0">
                <a:solidFill>
                  <a:srgbClr val="000000"/>
                </a:solidFill>
                <a:latin typeface="楷体" pitchFamily="49" charset="-122"/>
                <a:ea typeface="楷体" pitchFamily="49" charset="-122"/>
              </a:rPr>
              <a:t>32</a:t>
            </a:r>
            <a:r>
              <a:rPr lang="zh-CN" altLang="en-US" b="1" dirty="0" smtClean="0">
                <a:solidFill>
                  <a:srgbClr val="000000"/>
                </a:solidFill>
                <a:latin typeface="楷体" pitchFamily="49" charset="-122"/>
                <a:ea typeface="楷体" pitchFamily="49" charset="-122"/>
              </a:rPr>
              <a:t>，或</a:t>
            </a:r>
            <a:r>
              <a:rPr lang="en-US" altLang="zh-CN" b="1" dirty="0" smtClean="0">
                <a:solidFill>
                  <a:srgbClr val="000000"/>
                </a:solidFill>
                <a:latin typeface="楷体" pitchFamily="49" charset="-122"/>
                <a:ea typeface="楷体" pitchFamily="49" charset="-122"/>
              </a:rPr>
              <a:t>4294967296</a:t>
            </a:r>
            <a:r>
              <a:rPr lang="zh-CN" altLang="en-US" b="1" dirty="0" smtClean="0">
                <a:solidFill>
                  <a:srgbClr val="000000"/>
                </a:solidFill>
                <a:latin typeface="楷体" pitchFamily="49" charset="-122"/>
                <a:ea typeface="楷体" pitchFamily="49" charset="-122"/>
              </a:rPr>
              <a:t>（超过</a:t>
            </a:r>
            <a:r>
              <a:rPr lang="en-US" altLang="zh-CN" b="1" dirty="0" smtClean="0">
                <a:solidFill>
                  <a:srgbClr val="000000"/>
                </a:solidFill>
                <a:latin typeface="楷体" pitchFamily="49" charset="-122"/>
                <a:ea typeface="楷体" pitchFamily="49" charset="-122"/>
              </a:rPr>
              <a:t>40</a:t>
            </a:r>
            <a:r>
              <a:rPr lang="zh-CN" altLang="en-US" b="1" dirty="0" smtClean="0">
                <a:solidFill>
                  <a:srgbClr val="000000"/>
                </a:solidFill>
                <a:latin typeface="楷体" pitchFamily="49" charset="-122"/>
                <a:ea typeface="楷体" pitchFamily="49" charset="-122"/>
              </a:rPr>
              <a:t>亿个）。</a:t>
            </a:r>
            <a:r>
              <a:rPr lang="zh-CN" altLang="en-US" dirty="0" smtClean="0">
                <a:latin typeface="楷体" pitchFamily="49" charset="-122"/>
                <a:ea typeface="楷体" pitchFamily="49" charset="-122"/>
              </a:rPr>
              <a:t> </a:t>
            </a:r>
            <a:endParaRPr lang="zh-CN" altLang="en-US" b="1" dirty="0" smtClean="0">
              <a:latin typeface="楷体" pitchFamily="49" charset="-122"/>
              <a:ea typeface="楷体" pitchFamily="49" charset="-122"/>
            </a:endParaRPr>
          </a:p>
          <a:p>
            <a:pPr eaLnBrk="1" hangingPunct="1"/>
            <a:endParaRPr lang="en-US" altLang="zh-CN" b="1" dirty="0" smtClean="0"/>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1259632" y="548680"/>
            <a:ext cx="6624638" cy="646331"/>
          </a:xfrm>
          <a:prstGeom prst="rect">
            <a:avLst/>
          </a:prstGeom>
          <a:noFill/>
          <a:ln w="9525">
            <a:noFill/>
            <a:miter lim="800000"/>
            <a:headEnd/>
            <a:tailEnd/>
          </a:ln>
        </p:spPr>
        <p:txBody>
          <a:bodyPr>
            <a:spAutoFit/>
          </a:bodyPr>
          <a:lstStyle/>
          <a:p>
            <a:pPr algn="ctr"/>
            <a:r>
              <a:rPr lang="zh-CN" altLang="en-US" sz="3600" b="1" dirty="0">
                <a:solidFill>
                  <a:srgbClr val="C00000"/>
                </a:solidFill>
                <a:latin typeface="隶书" pitchFamily="49" charset="-122"/>
                <a:ea typeface="隶书" pitchFamily="49" charset="-122"/>
              </a:rPr>
              <a:t>地址映射示例</a:t>
            </a:r>
          </a:p>
        </p:txBody>
      </p:sp>
      <p:grpSp>
        <p:nvGrpSpPr>
          <p:cNvPr id="2" name="组合 6"/>
          <p:cNvGrpSpPr>
            <a:grpSpLocks/>
          </p:cNvGrpSpPr>
          <p:nvPr/>
        </p:nvGrpSpPr>
        <p:grpSpPr bwMode="auto">
          <a:xfrm>
            <a:off x="344926" y="1604434"/>
            <a:ext cx="7748150" cy="4524315"/>
            <a:chOff x="345431" y="1215581"/>
            <a:chExt cx="7748335" cy="3391605"/>
          </a:xfrm>
        </p:grpSpPr>
        <p:sp>
          <p:nvSpPr>
            <p:cNvPr id="12292" name="TextBox 5"/>
            <p:cNvSpPr txBox="1">
              <a:spLocks noChangeArrowheads="1"/>
            </p:cNvSpPr>
            <p:nvPr/>
          </p:nvSpPr>
          <p:spPr bwMode="auto">
            <a:xfrm>
              <a:off x="532926" y="1215581"/>
              <a:ext cx="7560840" cy="3391605"/>
            </a:xfrm>
            <a:prstGeom prst="rect">
              <a:avLst/>
            </a:prstGeom>
            <a:noFill/>
            <a:ln w="9525">
              <a:noFill/>
              <a:miter lim="800000"/>
              <a:headEnd/>
              <a:tailEnd/>
            </a:ln>
          </p:spPr>
          <p:txBody>
            <a:bodyPr>
              <a:spAutoFit/>
            </a:bodyPr>
            <a:lstStyle/>
            <a:p>
              <a:r>
                <a:rPr lang="zh-CN" altLang="en-US" sz="3200" b="1" dirty="0">
                  <a:latin typeface="楷体" pitchFamily="49" charset="-122"/>
                  <a:ea typeface="楷体" pitchFamily="49" charset="-122"/>
                </a:rPr>
                <a:t>一台以太网主机加入组播组</a:t>
              </a:r>
              <a:r>
                <a:rPr lang="en-US" altLang="zh-CN" sz="3200" b="1" dirty="0">
                  <a:latin typeface="楷体" pitchFamily="49" charset="-122"/>
                  <a:ea typeface="楷体" pitchFamily="49" charset="-122"/>
                </a:rPr>
                <a:t>225.128.47.81</a:t>
              </a:r>
              <a:r>
                <a:rPr lang="zh-CN" altLang="en-US" sz="3200" b="1" dirty="0">
                  <a:latin typeface="楷体" pitchFamily="49" charset="-122"/>
                  <a:ea typeface="楷体" pitchFamily="49" charset="-122"/>
                </a:rPr>
                <a:t>，具有什么样的</a:t>
              </a:r>
              <a:r>
                <a:rPr lang="en-US" altLang="zh-CN" sz="3200" b="1" dirty="0">
                  <a:latin typeface="楷体" pitchFamily="49" charset="-122"/>
                  <a:ea typeface="楷体" pitchFamily="49" charset="-122"/>
                </a:rPr>
                <a:t>MAC</a:t>
              </a:r>
              <a:r>
                <a:rPr lang="zh-CN" altLang="en-US" sz="3200" b="1" dirty="0">
                  <a:latin typeface="楷体" pitchFamily="49" charset="-122"/>
                  <a:ea typeface="楷体" pitchFamily="49" charset="-122"/>
                </a:rPr>
                <a:t>地址的一个帧的到达将引起网络接口卡的中断</a:t>
              </a:r>
              <a:r>
                <a:rPr lang="en-US" altLang="zh-CN" sz="3200" b="1" dirty="0">
                  <a:latin typeface="楷体" pitchFamily="49" charset="-122"/>
                  <a:ea typeface="楷体" pitchFamily="49" charset="-122"/>
                </a:rPr>
                <a:t>CPU</a:t>
              </a:r>
              <a:r>
                <a:rPr lang="zh-CN" altLang="en-US" sz="3200" b="1" dirty="0">
                  <a:latin typeface="楷体" pitchFamily="49" charset="-122"/>
                  <a:ea typeface="楷体" pitchFamily="49" charset="-122"/>
                </a:rPr>
                <a:t>？</a:t>
              </a:r>
              <a:endParaRPr lang="en-US" altLang="zh-CN" sz="3200" b="1" dirty="0">
                <a:latin typeface="楷体" pitchFamily="49" charset="-122"/>
                <a:ea typeface="楷体" pitchFamily="49" charset="-122"/>
              </a:endParaRPr>
            </a:p>
            <a:p>
              <a:endParaRPr lang="en-US" altLang="zh-CN" sz="3200" b="1" dirty="0">
                <a:latin typeface="楷体" pitchFamily="49" charset="-122"/>
                <a:ea typeface="楷体" pitchFamily="49" charset="-122"/>
              </a:endParaRPr>
            </a:p>
            <a:p>
              <a:r>
                <a:rPr lang="zh-CN" altLang="en-US" sz="3200" b="1" dirty="0">
                  <a:latin typeface="楷体" pitchFamily="49" charset="-122"/>
                  <a:ea typeface="楷体" pitchFamily="49" charset="-122"/>
                </a:rPr>
                <a:t>答：将</a:t>
              </a:r>
              <a:r>
                <a:rPr lang="en-US" altLang="zh-CN" sz="3200" b="1" dirty="0">
                  <a:latin typeface="楷体" pitchFamily="49" charset="-122"/>
                  <a:ea typeface="楷体" pitchFamily="49" charset="-122"/>
                </a:rPr>
                <a:t>IP</a:t>
              </a:r>
              <a:r>
                <a:rPr lang="zh-CN" altLang="en-US" sz="3200" b="1" dirty="0">
                  <a:latin typeface="楷体" pitchFamily="49" charset="-122"/>
                  <a:ea typeface="楷体" pitchFamily="49" charset="-122"/>
                </a:rPr>
                <a:t>组播地址的低</a:t>
              </a:r>
              <a:r>
                <a:rPr lang="en-US" altLang="zh-CN" sz="3200" b="1" dirty="0">
                  <a:latin typeface="楷体" pitchFamily="49" charset="-122"/>
                  <a:ea typeface="楷体" pitchFamily="49" charset="-122"/>
                </a:rPr>
                <a:t>24</a:t>
              </a:r>
              <a:r>
                <a:rPr lang="zh-CN" altLang="en-US" sz="3200" b="1" dirty="0">
                  <a:latin typeface="楷体" pitchFamily="49" charset="-122"/>
                  <a:ea typeface="楷体" pitchFamily="49" charset="-122"/>
                </a:rPr>
                <a:t>位表示为二进制</a:t>
              </a:r>
              <a:r>
                <a:rPr lang="zh-CN" altLang="en-US" sz="3200" b="1" dirty="0" smtClean="0">
                  <a:latin typeface="楷体" pitchFamily="49" charset="-122"/>
                  <a:ea typeface="楷体" pitchFamily="49" charset="-122"/>
                </a:rPr>
                <a:t>：   </a:t>
              </a:r>
              <a:r>
                <a:rPr lang="en-US" altLang="zh-CN" sz="3200" b="1" dirty="0" smtClean="0">
                  <a:latin typeface="楷体" pitchFamily="49" charset="-122"/>
                  <a:ea typeface="楷体" pitchFamily="49" charset="-122"/>
                </a:rPr>
                <a:t>1</a:t>
              </a:r>
              <a:r>
                <a:rPr lang="en-US" altLang="zh-CN" sz="3200" b="1" dirty="0" smtClean="0">
                  <a:solidFill>
                    <a:srgbClr val="C00000"/>
                  </a:solidFill>
                  <a:latin typeface="楷体" pitchFamily="49" charset="-122"/>
                  <a:ea typeface="楷体" pitchFamily="49" charset="-122"/>
                </a:rPr>
                <a:t>0000000 </a:t>
              </a:r>
              <a:r>
                <a:rPr lang="en-US" altLang="zh-CN" sz="3200" b="1" dirty="0">
                  <a:solidFill>
                    <a:srgbClr val="C00000"/>
                  </a:solidFill>
                  <a:latin typeface="楷体" pitchFamily="49" charset="-122"/>
                  <a:ea typeface="楷体" pitchFamily="49" charset="-122"/>
                </a:rPr>
                <a:t>00101111 </a:t>
              </a:r>
              <a:r>
                <a:rPr lang="en-US" altLang="zh-CN" sz="3200" b="1" dirty="0" smtClean="0">
                  <a:solidFill>
                    <a:srgbClr val="C00000"/>
                  </a:solidFill>
                  <a:latin typeface="楷体" pitchFamily="49" charset="-122"/>
                  <a:ea typeface="楷体" pitchFamily="49" charset="-122"/>
                </a:rPr>
                <a:t>01010001 </a:t>
              </a:r>
              <a:endParaRPr lang="en-US" altLang="zh-CN" sz="3200" b="1" dirty="0">
                <a:solidFill>
                  <a:srgbClr val="C00000"/>
                </a:solidFill>
                <a:latin typeface="楷体" pitchFamily="49" charset="-122"/>
                <a:ea typeface="楷体" pitchFamily="49" charset="-122"/>
              </a:endParaRPr>
            </a:p>
            <a:p>
              <a:r>
                <a:rPr lang="zh-CN" altLang="en-US" sz="3200" b="1" dirty="0">
                  <a:latin typeface="楷体" pitchFamily="49" charset="-122"/>
                  <a:ea typeface="楷体" pitchFamily="49" charset="-122"/>
                </a:rPr>
                <a:t>所以，</a:t>
              </a:r>
              <a:r>
                <a:rPr lang="en-US" altLang="zh-CN" sz="3200" b="1" dirty="0">
                  <a:latin typeface="楷体" pitchFamily="49" charset="-122"/>
                  <a:ea typeface="楷体" pitchFamily="49" charset="-122"/>
                </a:rPr>
                <a:t>MAC</a:t>
              </a:r>
              <a:r>
                <a:rPr lang="zh-CN" altLang="en-US" sz="3200" b="1" dirty="0">
                  <a:latin typeface="楷体" pitchFamily="49" charset="-122"/>
                  <a:ea typeface="楷体" pitchFamily="49" charset="-122"/>
                </a:rPr>
                <a:t>地址为</a:t>
              </a:r>
              <a:r>
                <a:rPr lang="en-US" altLang="zh-CN" sz="3200" b="1" dirty="0">
                  <a:latin typeface="楷体" pitchFamily="49" charset="-122"/>
                  <a:ea typeface="楷体" pitchFamily="49" charset="-122"/>
                </a:rPr>
                <a:t>01-00-5E-00-2F-51</a:t>
              </a:r>
              <a:r>
                <a:rPr lang="zh-CN" altLang="en-US" sz="3200" b="1" dirty="0">
                  <a:latin typeface="楷体" pitchFamily="49" charset="-122"/>
                  <a:ea typeface="楷体" pitchFamily="49" charset="-122"/>
                </a:rPr>
                <a:t>的帧将会引起中断。</a:t>
              </a:r>
              <a:endParaRPr lang="en-US" altLang="zh-CN" sz="3200" b="1" dirty="0">
                <a:latin typeface="楷体" pitchFamily="49" charset="-122"/>
                <a:ea typeface="楷体" pitchFamily="49" charset="-122"/>
              </a:endParaRPr>
            </a:p>
          </p:txBody>
        </p:sp>
        <p:pic>
          <p:nvPicPr>
            <p:cNvPr id="12293" name="Picture 5"/>
            <p:cNvPicPr>
              <a:picLocks noChangeAspect="1" noChangeArrowheads="1"/>
            </p:cNvPicPr>
            <p:nvPr/>
          </p:nvPicPr>
          <p:blipFill>
            <a:blip r:embed="rId2" cstate="print"/>
            <a:srcRect/>
            <a:stretch>
              <a:fillRect/>
            </a:stretch>
          </p:blipFill>
          <p:spPr bwMode="auto">
            <a:xfrm>
              <a:off x="345431" y="1287589"/>
              <a:ext cx="273031" cy="260920"/>
            </a:xfrm>
            <a:prstGeom prst="rect">
              <a:avLst/>
            </a:prstGeom>
            <a:noFill/>
            <a:ln w="9525">
              <a:noFill/>
              <a:miter lim="800000"/>
              <a:headEnd/>
              <a:tailEnd/>
            </a:ln>
          </p:spPr>
        </p:pic>
      </p:grpSp>
      <p:pic>
        <p:nvPicPr>
          <p:cNvPr id="7"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8" name="组合 14"/>
          <p:cNvGrpSpPr/>
          <p:nvPr/>
        </p:nvGrpSpPr>
        <p:grpSpPr>
          <a:xfrm>
            <a:off x="4874346" y="0"/>
            <a:ext cx="4269654" cy="430887"/>
            <a:chOff x="4874346" y="0"/>
            <a:chExt cx="4269654" cy="430887"/>
          </a:xfrm>
        </p:grpSpPr>
        <p:sp>
          <p:nvSpPr>
            <p:cNvPr id="9" name="TextBox 8"/>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0"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2"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4"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txBox="1">
            <a:spLocks noChangeArrowheads="1"/>
          </p:cNvSpPr>
          <p:nvPr/>
        </p:nvSpPr>
        <p:spPr bwMode="auto">
          <a:xfrm>
            <a:off x="1403648" y="476672"/>
            <a:ext cx="5976937" cy="646331"/>
          </a:xfrm>
          <a:prstGeom prst="rect">
            <a:avLst/>
          </a:prstGeom>
          <a:noFill/>
          <a:ln w="9525">
            <a:noFill/>
            <a:miter lim="800000"/>
            <a:headEnd/>
            <a:tailEnd/>
          </a:ln>
        </p:spPr>
        <p:txBody>
          <a:bodyPr>
            <a:spAutoFit/>
          </a:bodyPr>
          <a:lstStyle/>
          <a:p>
            <a:pPr algn="ctr"/>
            <a:r>
              <a:rPr lang="en-US" altLang="zh-CN" sz="3600" b="1" dirty="0">
                <a:solidFill>
                  <a:srgbClr val="C00000"/>
                </a:solidFill>
                <a:latin typeface="隶书" pitchFamily="49" charset="-122"/>
                <a:ea typeface="隶书" pitchFamily="49" charset="-122"/>
              </a:rPr>
              <a:t>IGMP</a:t>
            </a:r>
            <a:r>
              <a:rPr lang="zh-CN" altLang="en-US" sz="3600" b="1" dirty="0">
                <a:solidFill>
                  <a:srgbClr val="C00000"/>
                </a:solidFill>
                <a:latin typeface="隶书" pitchFamily="49" charset="-122"/>
                <a:ea typeface="隶书" pitchFamily="49" charset="-122"/>
              </a:rPr>
              <a:t>协议</a:t>
            </a:r>
          </a:p>
        </p:txBody>
      </p:sp>
      <p:sp>
        <p:nvSpPr>
          <p:cNvPr id="13318" name="TextBox 5"/>
          <p:cNvSpPr txBox="1">
            <a:spLocks noChangeArrowheads="1"/>
          </p:cNvSpPr>
          <p:nvPr/>
        </p:nvSpPr>
        <p:spPr bwMode="auto">
          <a:xfrm>
            <a:off x="395420" y="1412776"/>
            <a:ext cx="8425052" cy="4928500"/>
          </a:xfrm>
          <a:prstGeom prst="rect">
            <a:avLst/>
          </a:prstGeom>
          <a:noFill/>
          <a:ln w="9525">
            <a:noFill/>
            <a:miter lim="800000"/>
            <a:headEnd/>
            <a:tailEnd/>
          </a:ln>
        </p:spPr>
        <p:txBody>
          <a:bodyPr wrap="square">
            <a:spAutoFit/>
          </a:bodyPr>
          <a:lstStyle/>
          <a:p>
            <a:pPr>
              <a:buClr>
                <a:srgbClr val="C00000"/>
              </a:buClr>
              <a:buFont typeface="Wingdings" pitchFamily="2" charset="2"/>
              <a:buChar char="n"/>
            </a:pPr>
            <a:r>
              <a:rPr lang="en-US" altLang="zh-CN" sz="2800" b="1" dirty="0">
                <a:latin typeface="楷体" pitchFamily="49" charset="-122"/>
                <a:ea typeface="楷体" pitchFamily="49" charset="-122"/>
              </a:rPr>
              <a:t>IGMP</a:t>
            </a:r>
            <a:r>
              <a:rPr lang="zh-CN" altLang="en-US" sz="2800" b="1" dirty="0">
                <a:latin typeface="楷体" pitchFamily="49" charset="-122"/>
                <a:ea typeface="楷体" pitchFamily="49" charset="-122"/>
              </a:rPr>
              <a:t>是</a:t>
            </a:r>
            <a:r>
              <a:rPr lang="en-US" altLang="zh-CN" sz="2800" b="1" dirty="0">
                <a:latin typeface="楷体" pitchFamily="49" charset="-122"/>
                <a:ea typeface="楷体" pitchFamily="49" charset="-122"/>
              </a:rPr>
              <a:t>Internet Group Management Protocol</a:t>
            </a:r>
            <a:r>
              <a:rPr lang="zh-CN" altLang="en-US" sz="2800" b="1" dirty="0">
                <a:latin typeface="楷体" pitchFamily="49" charset="-122"/>
                <a:ea typeface="楷体" pitchFamily="49" charset="-122"/>
              </a:rPr>
              <a:t>（互联网组管理协议）的简称</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buClr>
                <a:srgbClr val="C00000"/>
              </a:buClr>
              <a:buFont typeface="Wingdings" pitchFamily="2" charset="2"/>
              <a:buChar char="n"/>
            </a:pPr>
            <a:endParaRPr lang="en-US" altLang="zh-CN" sz="2800" b="1" dirty="0">
              <a:latin typeface="楷体" pitchFamily="49" charset="-122"/>
              <a:ea typeface="楷体" pitchFamily="49" charset="-122"/>
            </a:endParaRPr>
          </a:p>
          <a:p>
            <a:pPr>
              <a:buClr>
                <a:srgbClr val="C00000"/>
              </a:buClr>
              <a:buFont typeface="Wingdings" pitchFamily="2" charset="2"/>
              <a:buChar char="n"/>
            </a:pPr>
            <a:r>
              <a:rPr lang="en-US" altLang="zh-CN" sz="2800" b="1" dirty="0">
                <a:latin typeface="楷体" pitchFamily="49" charset="-122"/>
                <a:ea typeface="楷体" pitchFamily="49" charset="-122"/>
              </a:rPr>
              <a:t>IGMP</a:t>
            </a:r>
            <a:r>
              <a:rPr lang="zh-CN" altLang="en-US" sz="2800" b="1" dirty="0">
                <a:latin typeface="楷体" pitchFamily="49" charset="-122"/>
                <a:ea typeface="楷体" pitchFamily="49" charset="-122"/>
              </a:rPr>
              <a:t>是</a:t>
            </a:r>
            <a:r>
              <a:rPr lang="en-US" altLang="zh-CN" sz="2800" b="1" dirty="0">
                <a:latin typeface="楷体" pitchFamily="49" charset="-122"/>
                <a:ea typeface="楷体" pitchFamily="49" charset="-122"/>
              </a:rPr>
              <a:t>TCP/IP</a:t>
            </a:r>
            <a:r>
              <a:rPr lang="zh-CN" altLang="en-US" sz="2800" b="1" dirty="0">
                <a:latin typeface="楷体" pitchFamily="49" charset="-122"/>
                <a:ea typeface="楷体" pitchFamily="49" charset="-122"/>
              </a:rPr>
              <a:t>协议族中</a:t>
            </a:r>
            <a:r>
              <a:rPr lang="zh-CN" altLang="en-US" sz="2800" b="1" dirty="0">
                <a:solidFill>
                  <a:srgbClr val="C00000"/>
                </a:solidFill>
                <a:latin typeface="楷体" pitchFamily="49" charset="-122"/>
                <a:ea typeface="楷体" pitchFamily="49" charset="-122"/>
              </a:rPr>
              <a:t>负责</a:t>
            </a:r>
            <a:r>
              <a:rPr lang="en-US" altLang="zh-CN" sz="2800" b="1" dirty="0">
                <a:solidFill>
                  <a:srgbClr val="C00000"/>
                </a:solidFill>
                <a:latin typeface="楷体" pitchFamily="49" charset="-122"/>
                <a:ea typeface="楷体" pitchFamily="49" charset="-122"/>
              </a:rPr>
              <a:t>IP</a:t>
            </a:r>
            <a:r>
              <a:rPr lang="zh-CN" altLang="en-US" sz="2800" b="1" dirty="0">
                <a:solidFill>
                  <a:srgbClr val="C00000"/>
                </a:solidFill>
                <a:latin typeface="楷体" pitchFamily="49" charset="-122"/>
                <a:ea typeface="楷体" pitchFamily="49" charset="-122"/>
              </a:rPr>
              <a:t>多播成员管理</a:t>
            </a:r>
            <a:r>
              <a:rPr lang="zh-CN" altLang="en-US" sz="2800" b="1" dirty="0">
                <a:latin typeface="楷体" pitchFamily="49" charset="-122"/>
                <a:ea typeface="楷体" pitchFamily="49" charset="-122"/>
              </a:rPr>
              <a:t>的协议，用来在</a:t>
            </a:r>
            <a:r>
              <a:rPr lang="en-US" altLang="zh-CN" sz="2800" b="1" dirty="0">
                <a:solidFill>
                  <a:srgbClr val="C00000"/>
                </a:solidFill>
                <a:latin typeface="楷体" pitchFamily="49" charset="-122"/>
                <a:ea typeface="楷体" pitchFamily="49" charset="-122"/>
              </a:rPr>
              <a:t>IP</a:t>
            </a:r>
            <a:r>
              <a:rPr lang="zh-CN" altLang="en-US" sz="2800" b="1" dirty="0">
                <a:solidFill>
                  <a:srgbClr val="C00000"/>
                </a:solidFill>
                <a:latin typeface="楷体" pitchFamily="49" charset="-122"/>
                <a:ea typeface="楷体" pitchFamily="49" charset="-122"/>
              </a:rPr>
              <a:t>主机</a:t>
            </a:r>
            <a:r>
              <a:rPr lang="zh-CN" altLang="en-US" sz="2800" b="1" dirty="0">
                <a:latin typeface="楷体" pitchFamily="49" charset="-122"/>
                <a:ea typeface="楷体" pitchFamily="49" charset="-122"/>
              </a:rPr>
              <a:t>和与其直</a:t>
            </a:r>
            <a:r>
              <a:rPr lang="zh-CN" altLang="en-US" sz="2800" b="1" dirty="0">
                <a:solidFill>
                  <a:srgbClr val="C00000"/>
                </a:solidFill>
                <a:latin typeface="楷体" pitchFamily="49" charset="-122"/>
                <a:ea typeface="楷体" pitchFamily="49" charset="-122"/>
              </a:rPr>
              <a:t>接相邻的组播路由器</a:t>
            </a:r>
            <a:r>
              <a:rPr lang="zh-CN" altLang="en-US" sz="2800" b="1" dirty="0">
                <a:latin typeface="楷体" pitchFamily="49" charset="-122"/>
                <a:ea typeface="楷体" pitchFamily="49" charset="-122"/>
              </a:rPr>
              <a:t>之间</a:t>
            </a:r>
            <a:r>
              <a:rPr lang="zh-CN" altLang="en-US" sz="2800" b="1" dirty="0">
                <a:solidFill>
                  <a:srgbClr val="C00000"/>
                </a:solidFill>
                <a:latin typeface="楷体" pitchFamily="49" charset="-122"/>
                <a:ea typeface="楷体" pitchFamily="49" charset="-122"/>
              </a:rPr>
              <a:t>建立、维护多播组成员关系</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buClr>
                <a:srgbClr val="C00000"/>
              </a:buClr>
              <a:buFont typeface="Wingdings" pitchFamily="2" charset="2"/>
              <a:buChar char="n"/>
            </a:pPr>
            <a:endParaRPr lang="en-US" altLang="zh-CN" sz="2800" b="1" dirty="0">
              <a:latin typeface="楷体" pitchFamily="49" charset="-122"/>
              <a:ea typeface="楷体" pitchFamily="49" charset="-122"/>
            </a:endParaRPr>
          </a:p>
          <a:p>
            <a:pPr>
              <a:buClr>
                <a:srgbClr val="C00000"/>
              </a:buClr>
              <a:buFont typeface="Wingdings" pitchFamily="2" charset="2"/>
              <a:buChar char="n"/>
            </a:pPr>
            <a:r>
              <a:rPr lang="en-US" altLang="zh-CN" sz="2800" b="1" dirty="0">
                <a:latin typeface="楷体" pitchFamily="49" charset="-122"/>
                <a:ea typeface="楷体" pitchFamily="49" charset="-122"/>
              </a:rPr>
              <a:t>IGMP</a:t>
            </a:r>
            <a:r>
              <a:rPr lang="zh-CN" altLang="en-US" sz="2800" b="1" dirty="0">
                <a:latin typeface="楷体" pitchFamily="49" charset="-122"/>
                <a:ea typeface="楷体" pitchFamily="49" charset="-122"/>
              </a:rPr>
              <a:t>的版本：到目前为止，有</a:t>
            </a:r>
            <a:r>
              <a:rPr lang="en-US" altLang="zh-CN" sz="2800" b="1" dirty="0">
                <a:latin typeface="楷体" pitchFamily="49" charset="-122"/>
                <a:ea typeface="楷体" pitchFamily="49" charset="-122"/>
              </a:rPr>
              <a:t>3</a:t>
            </a:r>
            <a:r>
              <a:rPr lang="zh-CN" altLang="en-US" sz="2800" b="1" dirty="0">
                <a:latin typeface="楷体" pitchFamily="49" charset="-122"/>
                <a:ea typeface="楷体" pitchFamily="49" charset="-122"/>
              </a:rPr>
              <a:t>个版本</a:t>
            </a:r>
          </a:p>
          <a:p>
            <a:pPr lvl="2">
              <a:buClr>
                <a:srgbClr val="C00000"/>
              </a:buClr>
              <a:buFont typeface="Wingdings" pitchFamily="2" charset="2"/>
              <a:buChar char="u"/>
            </a:pPr>
            <a:r>
              <a:rPr lang="en-US" altLang="zh-CN" sz="2800" b="1" dirty="0">
                <a:latin typeface="楷体" pitchFamily="49" charset="-122"/>
                <a:ea typeface="楷体" pitchFamily="49" charset="-122"/>
              </a:rPr>
              <a:t>    IGMPv1</a:t>
            </a:r>
            <a:r>
              <a:rPr lang="zh-CN" altLang="en-US" sz="2800" b="1" dirty="0">
                <a:latin typeface="楷体" pitchFamily="49" charset="-122"/>
                <a:ea typeface="楷体" pitchFamily="49" charset="-122"/>
              </a:rPr>
              <a:t>（由</a:t>
            </a:r>
            <a:r>
              <a:rPr lang="en-US" altLang="zh-CN" sz="2800" b="1" dirty="0">
                <a:latin typeface="楷体" pitchFamily="49" charset="-122"/>
                <a:ea typeface="楷体" pitchFamily="49" charset="-122"/>
              </a:rPr>
              <a:t>RFC 1112</a:t>
            </a:r>
            <a:r>
              <a:rPr lang="zh-CN" altLang="en-US" sz="2800" b="1" dirty="0">
                <a:latin typeface="楷体" pitchFamily="49" charset="-122"/>
                <a:ea typeface="楷体" pitchFamily="49" charset="-122"/>
              </a:rPr>
              <a:t>定义）</a:t>
            </a:r>
          </a:p>
          <a:p>
            <a:pPr lvl="2">
              <a:buClr>
                <a:srgbClr val="C00000"/>
              </a:buClr>
              <a:buFont typeface="Wingdings" pitchFamily="2" charset="2"/>
              <a:buChar char="u"/>
            </a:pPr>
            <a:r>
              <a:rPr lang="en-US" altLang="zh-CN" sz="2800" b="1" dirty="0">
                <a:latin typeface="楷体" pitchFamily="49" charset="-122"/>
                <a:ea typeface="楷体" pitchFamily="49" charset="-122"/>
              </a:rPr>
              <a:t>    IGMPv2</a:t>
            </a:r>
            <a:r>
              <a:rPr lang="zh-CN" altLang="en-US" sz="2800" b="1" dirty="0">
                <a:latin typeface="楷体" pitchFamily="49" charset="-122"/>
                <a:ea typeface="楷体" pitchFamily="49" charset="-122"/>
              </a:rPr>
              <a:t>（由</a:t>
            </a:r>
            <a:r>
              <a:rPr lang="en-US" altLang="zh-CN" sz="2800" b="1" dirty="0">
                <a:latin typeface="楷体" pitchFamily="49" charset="-122"/>
                <a:ea typeface="楷体" pitchFamily="49" charset="-122"/>
              </a:rPr>
              <a:t>RFC 2236</a:t>
            </a:r>
            <a:r>
              <a:rPr lang="zh-CN" altLang="en-US" sz="2800" b="1" dirty="0">
                <a:latin typeface="楷体" pitchFamily="49" charset="-122"/>
                <a:ea typeface="楷体" pitchFamily="49" charset="-122"/>
              </a:rPr>
              <a:t>定义）</a:t>
            </a:r>
          </a:p>
          <a:p>
            <a:pPr lvl="2">
              <a:buClr>
                <a:srgbClr val="C00000"/>
              </a:buClr>
              <a:buFont typeface="Wingdings" pitchFamily="2" charset="2"/>
              <a:buChar char="u"/>
            </a:pPr>
            <a:r>
              <a:rPr lang="en-US" altLang="zh-CN" sz="2800" b="1" dirty="0">
                <a:latin typeface="楷体" pitchFamily="49" charset="-122"/>
                <a:ea typeface="楷体" pitchFamily="49" charset="-122"/>
              </a:rPr>
              <a:t>    IGMPv3</a:t>
            </a:r>
            <a:r>
              <a:rPr lang="zh-CN" altLang="en-US" sz="2800" b="1" dirty="0">
                <a:latin typeface="楷体" pitchFamily="49" charset="-122"/>
                <a:ea typeface="楷体" pitchFamily="49" charset="-122"/>
              </a:rPr>
              <a:t>（由</a:t>
            </a:r>
            <a:r>
              <a:rPr lang="en-US" altLang="zh-CN" sz="2800" b="1" dirty="0">
                <a:latin typeface="楷体" pitchFamily="49" charset="-122"/>
                <a:ea typeface="楷体" pitchFamily="49" charset="-122"/>
              </a:rPr>
              <a:t>RFC 3376</a:t>
            </a:r>
            <a:r>
              <a:rPr lang="zh-CN" altLang="en-US" sz="2800" b="1" dirty="0">
                <a:latin typeface="楷体" pitchFamily="49" charset="-122"/>
                <a:ea typeface="楷体" pitchFamily="49" charset="-122"/>
              </a:rPr>
              <a:t>定义）</a:t>
            </a:r>
            <a:endParaRPr lang="en-US" altLang="zh-CN" sz="2800" b="1" dirty="0">
              <a:latin typeface="楷体" pitchFamily="49" charset="-122"/>
              <a:ea typeface="楷体" pitchFamily="49" charset="-122"/>
            </a:endParaRPr>
          </a:p>
        </p:txBody>
      </p:sp>
      <p:pic>
        <p:nvPicPr>
          <p:cNvPr id="12"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13" name="组合 14"/>
          <p:cNvGrpSpPr/>
          <p:nvPr/>
        </p:nvGrpSpPr>
        <p:grpSpPr>
          <a:xfrm>
            <a:off x="4874346" y="0"/>
            <a:ext cx="4269654" cy="430887"/>
            <a:chOff x="4874346" y="0"/>
            <a:chExt cx="4269654" cy="430887"/>
          </a:xfrm>
        </p:grpSpPr>
        <p:sp>
          <p:nvSpPr>
            <p:cNvPr id="14" name="TextBox 1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5"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7"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9"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827584" y="404664"/>
            <a:ext cx="7488238" cy="707886"/>
          </a:xfrm>
          <a:prstGeom prst="rect">
            <a:avLst/>
          </a:prstGeom>
          <a:noFill/>
          <a:ln w="9525">
            <a:noFill/>
            <a:miter lim="800000"/>
            <a:headEnd/>
            <a:tailEnd/>
          </a:ln>
        </p:spPr>
        <p:txBody>
          <a:bodyPr>
            <a:spAutoFit/>
          </a:bodyPr>
          <a:lstStyle/>
          <a:p>
            <a:pPr algn="ctr"/>
            <a:r>
              <a:rPr lang="en-US" altLang="zh-CN" sz="4000" b="1" dirty="0">
                <a:solidFill>
                  <a:srgbClr val="C00000"/>
                </a:solidFill>
                <a:latin typeface="隶书" pitchFamily="49" charset="-122"/>
                <a:ea typeface="隶书" pitchFamily="49" charset="-122"/>
              </a:rPr>
              <a:t>IGMP v1</a:t>
            </a:r>
            <a:r>
              <a:rPr lang="zh-CN" altLang="en-US" sz="4000" b="1" dirty="0">
                <a:solidFill>
                  <a:srgbClr val="C00000"/>
                </a:solidFill>
                <a:latin typeface="隶书" pitchFamily="49" charset="-122"/>
                <a:ea typeface="隶书" pitchFamily="49" charset="-122"/>
              </a:rPr>
              <a:t>报文格式</a:t>
            </a:r>
          </a:p>
        </p:txBody>
      </p:sp>
      <p:pic>
        <p:nvPicPr>
          <p:cNvPr id="14339" name="Picture 2"/>
          <p:cNvPicPr>
            <a:picLocks noChangeAspect="1" noChangeArrowheads="1"/>
          </p:cNvPicPr>
          <p:nvPr/>
        </p:nvPicPr>
        <p:blipFill>
          <a:blip r:embed="rId2" cstate="print"/>
          <a:srcRect/>
          <a:stretch>
            <a:fillRect/>
          </a:stretch>
        </p:blipFill>
        <p:spPr bwMode="auto">
          <a:xfrm>
            <a:off x="683568" y="1484784"/>
            <a:ext cx="7941195" cy="4896544"/>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1619672" y="476672"/>
            <a:ext cx="5976937" cy="707886"/>
          </a:xfrm>
          <a:prstGeom prst="rect">
            <a:avLst/>
          </a:prstGeom>
          <a:noFill/>
          <a:ln w="9525">
            <a:noFill/>
            <a:miter lim="800000"/>
            <a:headEnd/>
            <a:tailEnd/>
          </a:ln>
        </p:spPr>
        <p:txBody>
          <a:bodyPr>
            <a:spAutoFit/>
          </a:bodyPr>
          <a:lstStyle/>
          <a:p>
            <a:pPr algn="ctr"/>
            <a:r>
              <a:rPr lang="en-US" altLang="zh-CN" sz="4000" b="1" dirty="0">
                <a:solidFill>
                  <a:srgbClr val="C00000"/>
                </a:solidFill>
                <a:latin typeface="隶书" pitchFamily="49" charset="-122"/>
                <a:ea typeface="隶书" pitchFamily="49" charset="-122"/>
              </a:rPr>
              <a:t>IGMP</a:t>
            </a:r>
            <a:r>
              <a:rPr lang="zh-CN" altLang="en-US" sz="4000" b="1" dirty="0">
                <a:solidFill>
                  <a:srgbClr val="C00000"/>
                </a:solidFill>
                <a:latin typeface="隶书" pitchFamily="49" charset="-122"/>
                <a:ea typeface="隶书" pitchFamily="49" charset="-122"/>
              </a:rPr>
              <a:t>工作机制</a:t>
            </a:r>
          </a:p>
        </p:txBody>
      </p:sp>
      <p:sp>
        <p:nvSpPr>
          <p:cNvPr id="15366" name="TextBox 5"/>
          <p:cNvSpPr txBox="1">
            <a:spLocks noChangeArrowheads="1"/>
          </p:cNvSpPr>
          <p:nvPr/>
        </p:nvSpPr>
        <p:spPr bwMode="auto">
          <a:xfrm>
            <a:off x="395419" y="1316567"/>
            <a:ext cx="8569195" cy="5064761"/>
          </a:xfrm>
          <a:prstGeom prst="rect">
            <a:avLst/>
          </a:prstGeom>
          <a:noFill/>
          <a:ln w="9525">
            <a:noFill/>
            <a:miter lim="800000"/>
            <a:headEnd/>
            <a:tailEnd/>
          </a:ln>
        </p:spPr>
        <p:txBody>
          <a:bodyPr wrap="square">
            <a:spAutoFit/>
          </a:bodyPr>
          <a:lstStyle/>
          <a:p>
            <a:pPr>
              <a:buClr>
                <a:srgbClr val="C00000"/>
              </a:buClr>
              <a:buFont typeface="Wingdings" pitchFamily="2" charset="2"/>
              <a:buChar char="n"/>
            </a:pPr>
            <a:r>
              <a:rPr lang="zh-CN" altLang="en-US" sz="2800" b="1" dirty="0">
                <a:latin typeface="楷体" pitchFamily="49" charset="-122"/>
                <a:ea typeface="楷体" pitchFamily="49" charset="-122"/>
              </a:rPr>
              <a:t>第一阶段：当某个主机加入新的多播组时，该主机应向多播组的多播地址发送</a:t>
            </a:r>
            <a:r>
              <a:rPr lang="en-US" altLang="zh-CN" sz="2800" b="1" dirty="0">
                <a:latin typeface="楷体" pitchFamily="49" charset="-122"/>
                <a:ea typeface="楷体" pitchFamily="49" charset="-122"/>
              </a:rPr>
              <a:t>IGMP </a:t>
            </a:r>
            <a:r>
              <a:rPr lang="zh-CN" altLang="en-US" sz="2800" b="1" dirty="0">
                <a:latin typeface="楷体" pitchFamily="49" charset="-122"/>
                <a:ea typeface="楷体" pitchFamily="49" charset="-122"/>
              </a:rPr>
              <a:t>报文，声明自己要成为该组的成员。本地的多播路由器收到</a:t>
            </a:r>
            <a:r>
              <a:rPr lang="en-US" altLang="zh-CN" sz="2800" b="1" dirty="0">
                <a:latin typeface="楷体" pitchFamily="49" charset="-122"/>
                <a:ea typeface="楷体" pitchFamily="49" charset="-122"/>
              </a:rPr>
              <a:t>IGMP </a:t>
            </a:r>
            <a:r>
              <a:rPr lang="zh-CN" altLang="en-US" sz="2800" b="1" dirty="0">
                <a:latin typeface="楷体" pitchFamily="49" charset="-122"/>
                <a:ea typeface="楷体" pitchFamily="49" charset="-122"/>
              </a:rPr>
              <a:t>报文后，将组成员关系转发给因特网上的其他多播路由器</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buClr>
                <a:srgbClr val="C00000"/>
              </a:buClr>
              <a:buFont typeface="Wingdings" pitchFamily="2" charset="2"/>
              <a:buChar char="n"/>
            </a:pPr>
            <a:endParaRPr lang="zh-CN" altLang="en-US" sz="1000" b="1" dirty="0">
              <a:latin typeface="楷体" pitchFamily="49" charset="-122"/>
              <a:ea typeface="楷体" pitchFamily="49" charset="-122"/>
            </a:endParaRPr>
          </a:p>
          <a:p>
            <a:pPr>
              <a:buClr>
                <a:srgbClr val="C00000"/>
              </a:buClr>
              <a:buFont typeface="Wingdings" pitchFamily="2" charset="2"/>
              <a:buChar char="n"/>
            </a:pPr>
            <a:r>
              <a:rPr lang="zh-CN" altLang="en-US" sz="2800" b="1" dirty="0">
                <a:latin typeface="楷体" pitchFamily="49" charset="-122"/>
                <a:ea typeface="楷体" pitchFamily="49" charset="-122"/>
              </a:rPr>
              <a:t>第二阶段：因为组成员关系是动态的，因此本地多播路由器要周期性地探询本地局域网上的主机，以便知道这些主机是否还继续是组的成员</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buClr>
                <a:srgbClr val="C00000"/>
              </a:buClr>
              <a:buFont typeface="Wingdings" pitchFamily="2" charset="2"/>
              <a:buChar char="n"/>
            </a:pPr>
            <a:endParaRPr lang="zh-CN" altLang="en-US" sz="1200" b="1" dirty="0">
              <a:latin typeface="楷体" pitchFamily="49" charset="-122"/>
              <a:ea typeface="楷体" pitchFamily="49" charset="-122"/>
            </a:endParaRPr>
          </a:p>
          <a:p>
            <a:pPr lvl="1">
              <a:buClr>
                <a:srgbClr val="C00000"/>
              </a:buClr>
              <a:buFont typeface="Wingdings" pitchFamily="2" charset="2"/>
              <a:buChar char="u"/>
            </a:pPr>
            <a:r>
              <a:rPr lang="zh-CN" altLang="en-US" sz="2400" b="1" dirty="0">
                <a:latin typeface="楷体" pitchFamily="49" charset="-122"/>
                <a:ea typeface="楷体" pitchFamily="49" charset="-122"/>
              </a:rPr>
              <a:t> </a:t>
            </a:r>
            <a:r>
              <a:rPr lang="zh-CN" altLang="en-US" sz="2400" b="1" dirty="0" smtClean="0">
                <a:latin typeface="楷体" pitchFamily="49" charset="-122"/>
                <a:ea typeface="楷体" pitchFamily="49" charset="-122"/>
              </a:rPr>
              <a:t>只</a:t>
            </a:r>
            <a:r>
              <a:rPr lang="zh-CN" altLang="en-US" sz="2400" b="1" dirty="0">
                <a:latin typeface="楷体" pitchFamily="49" charset="-122"/>
                <a:ea typeface="楷体" pitchFamily="49" charset="-122"/>
              </a:rPr>
              <a:t>要对某个组有一个主机响应，那么多播路由器就认为这个组是活跃的。</a:t>
            </a:r>
          </a:p>
          <a:p>
            <a:pPr lvl="1">
              <a:buClr>
                <a:srgbClr val="C00000"/>
              </a:buClr>
              <a:buFont typeface="Wingdings" pitchFamily="2" charset="2"/>
              <a:buChar char="u"/>
            </a:pPr>
            <a:r>
              <a:rPr lang="zh-CN" altLang="en-US" sz="2400" b="1" dirty="0" smtClean="0">
                <a:latin typeface="楷体" pitchFamily="49" charset="-122"/>
                <a:ea typeface="楷体" pitchFamily="49" charset="-122"/>
              </a:rPr>
              <a:t> </a:t>
            </a:r>
            <a:r>
              <a:rPr lang="zh-CN" altLang="en-US" sz="2400" b="1" dirty="0">
                <a:latin typeface="楷体" pitchFamily="49" charset="-122"/>
                <a:ea typeface="楷体" pitchFamily="49" charset="-122"/>
              </a:rPr>
              <a:t>但一个组在经过几次的探询后仍然没有一个主机响应，则不再将该组的成员关系转发给其他的多播路由器。</a:t>
            </a:r>
            <a:endParaRPr lang="en-US" altLang="zh-CN" sz="2400" b="1" dirty="0">
              <a:latin typeface="楷体" pitchFamily="49" charset="-122"/>
              <a:ea typeface="楷体" pitchFamily="49" charset="-122"/>
            </a:endParaRPr>
          </a:p>
        </p:txBody>
      </p:sp>
      <p:pic>
        <p:nvPicPr>
          <p:cNvPr id="10"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11" name="组合 14"/>
          <p:cNvGrpSpPr/>
          <p:nvPr/>
        </p:nvGrpSpPr>
        <p:grpSpPr>
          <a:xfrm>
            <a:off x="4874346" y="0"/>
            <a:ext cx="4269654" cy="430887"/>
            <a:chOff x="4874346" y="0"/>
            <a:chExt cx="4269654" cy="430887"/>
          </a:xfrm>
        </p:grpSpPr>
        <p:sp>
          <p:nvSpPr>
            <p:cNvPr id="12" name="TextBox 11"/>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3"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5"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1403648" y="404664"/>
            <a:ext cx="5976937" cy="646331"/>
          </a:xfrm>
          <a:prstGeom prst="rect">
            <a:avLst/>
          </a:prstGeom>
          <a:noFill/>
          <a:ln w="9525">
            <a:noFill/>
            <a:miter lim="800000"/>
            <a:headEnd/>
            <a:tailEnd/>
          </a:ln>
        </p:spPr>
        <p:txBody>
          <a:bodyPr>
            <a:spAutoFit/>
          </a:bodyPr>
          <a:lstStyle/>
          <a:p>
            <a:pPr algn="ctr"/>
            <a:r>
              <a:rPr lang="en-US" altLang="zh-CN" sz="3600" b="1" dirty="0">
                <a:solidFill>
                  <a:srgbClr val="C00000"/>
                </a:solidFill>
                <a:latin typeface="隶书" pitchFamily="49" charset="-122"/>
                <a:ea typeface="隶书" pitchFamily="49" charset="-122"/>
              </a:rPr>
              <a:t>IGMP</a:t>
            </a:r>
            <a:r>
              <a:rPr lang="zh-CN" altLang="en-US" sz="3600" b="1" dirty="0">
                <a:solidFill>
                  <a:srgbClr val="C00000"/>
                </a:solidFill>
                <a:latin typeface="隶书" pitchFamily="49" charset="-122"/>
                <a:ea typeface="隶书" pitchFamily="49" charset="-122"/>
              </a:rPr>
              <a:t>采用的一些具体措施</a:t>
            </a:r>
          </a:p>
        </p:txBody>
      </p:sp>
      <p:sp>
        <p:nvSpPr>
          <p:cNvPr id="16393" name="TextBox 5"/>
          <p:cNvSpPr txBox="1">
            <a:spLocks noChangeArrowheads="1"/>
          </p:cNvSpPr>
          <p:nvPr/>
        </p:nvSpPr>
        <p:spPr bwMode="auto">
          <a:xfrm>
            <a:off x="611560" y="1484784"/>
            <a:ext cx="7848872" cy="4770537"/>
          </a:xfrm>
          <a:prstGeom prst="rect">
            <a:avLst/>
          </a:prstGeom>
          <a:noFill/>
          <a:ln w="9525">
            <a:noFill/>
            <a:miter lim="800000"/>
            <a:headEnd/>
            <a:tailEnd/>
          </a:ln>
        </p:spPr>
        <p:txBody>
          <a:bodyPr wrap="square">
            <a:spAutoFit/>
          </a:bodyPr>
          <a:lstStyle/>
          <a:p>
            <a:pPr>
              <a:buClr>
                <a:srgbClr val="C00000"/>
              </a:buClr>
              <a:buFont typeface="Wingdings" pitchFamily="2" charset="2"/>
              <a:buChar char="n"/>
            </a:pPr>
            <a:r>
              <a:rPr lang="zh-CN" altLang="en-US" sz="2400" b="1" dirty="0">
                <a:latin typeface="楷体" pitchFamily="49" charset="-122"/>
                <a:ea typeface="楷体" pitchFamily="49" charset="-122"/>
              </a:rPr>
              <a:t>在主机和多播路由器之间的所有通信都使用</a:t>
            </a:r>
            <a:r>
              <a:rPr lang="en-US" altLang="zh-CN" sz="2400" b="1" dirty="0">
                <a:latin typeface="楷体" pitchFamily="49" charset="-122"/>
                <a:ea typeface="楷体" pitchFamily="49" charset="-122"/>
              </a:rPr>
              <a:t>IP </a:t>
            </a:r>
            <a:r>
              <a:rPr lang="zh-CN" altLang="en-US" sz="2400" b="1" dirty="0">
                <a:latin typeface="楷体" pitchFamily="49" charset="-122"/>
                <a:ea typeface="楷体" pitchFamily="49" charset="-122"/>
              </a:rPr>
              <a:t>多播</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buClr>
                <a:srgbClr val="C00000"/>
              </a:buClr>
              <a:buFont typeface="Wingdings" pitchFamily="2" charset="2"/>
              <a:buChar char="n"/>
            </a:pPr>
            <a:endParaRPr lang="en-US" altLang="zh-CN" sz="1000" b="1" dirty="0">
              <a:latin typeface="楷体" pitchFamily="49" charset="-122"/>
              <a:ea typeface="楷体" pitchFamily="49" charset="-122"/>
            </a:endParaRPr>
          </a:p>
          <a:p>
            <a:pPr>
              <a:buClr>
                <a:srgbClr val="C00000"/>
              </a:buClr>
              <a:buFont typeface="Wingdings" pitchFamily="2" charset="2"/>
              <a:buChar char="n"/>
            </a:pPr>
            <a:r>
              <a:rPr lang="zh-CN" altLang="en-US" sz="2400" b="1" dirty="0">
                <a:latin typeface="楷体" pitchFamily="49" charset="-122"/>
                <a:ea typeface="楷体" pitchFamily="49" charset="-122"/>
              </a:rPr>
              <a:t>多播路由器在探询组成员关系时，只需要对所有的组发送一个请求信息的询问报文</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buClr>
                <a:srgbClr val="C00000"/>
              </a:buClr>
              <a:buFont typeface="Wingdings" pitchFamily="2" charset="2"/>
              <a:buChar char="n"/>
            </a:pPr>
            <a:endParaRPr lang="zh-CN" altLang="en-US" sz="1000" b="1" dirty="0">
              <a:latin typeface="楷体" pitchFamily="49" charset="-122"/>
              <a:ea typeface="楷体" pitchFamily="49" charset="-122"/>
            </a:endParaRPr>
          </a:p>
          <a:p>
            <a:pPr>
              <a:buClr>
                <a:srgbClr val="C00000"/>
              </a:buClr>
              <a:buFont typeface="Wingdings" pitchFamily="2" charset="2"/>
              <a:buChar char="n"/>
            </a:pPr>
            <a:r>
              <a:rPr lang="zh-CN" altLang="en-US" sz="2400" b="1" dirty="0">
                <a:latin typeface="楷体" pitchFamily="49" charset="-122"/>
                <a:ea typeface="楷体" pitchFamily="49" charset="-122"/>
              </a:rPr>
              <a:t>当同一个网络上连接有几个多播路由器时，它们能够迅速和有效地选择其中的一个来探询主机的成员关系</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buClr>
                <a:srgbClr val="C00000"/>
              </a:buClr>
              <a:buFont typeface="Wingdings" pitchFamily="2" charset="2"/>
              <a:buChar char="n"/>
            </a:pPr>
            <a:endParaRPr lang="zh-CN" altLang="en-US" sz="1000" b="1" dirty="0">
              <a:latin typeface="楷体" pitchFamily="49" charset="-122"/>
              <a:ea typeface="楷体" pitchFamily="49" charset="-122"/>
            </a:endParaRPr>
          </a:p>
          <a:p>
            <a:pPr>
              <a:buClr>
                <a:srgbClr val="C00000"/>
              </a:buClr>
              <a:buFont typeface="Wingdings" pitchFamily="2" charset="2"/>
              <a:buChar char="n"/>
            </a:pPr>
            <a:r>
              <a:rPr lang="zh-CN" altLang="en-US" sz="2400" b="1" dirty="0">
                <a:latin typeface="楷体" pitchFamily="49" charset="-122"/>
                <a:ea typeface="楷体" pitchFamily="49" charset="-122"/>
              </a:rPr>
              <a:t>在</a:t>
            </a:r>
            <a:r>
              <a:rPr lang="en-US" altLang="zh-CN" sz="2400" b="1" dirty="0">
                <a:latin typeface="楷体" pitchFamily="49" charset="-122"/>
                <a:ea typeface="楷体" pitchFamily="49" charset="-122"/>
              </a:rPr>
              <a:t>IGMP </a:t>
            </a:r>
            <a:r>
              <a:rPr lang="zh-CN" altLang="en-US" sz="2400" b="1" dirty="0">
                <a:latin typeface="楷体" pitchFamily="49" charset="-122"/>
                <a:ea typeface="楷体" pitchFamily="49" charset="-122"/>
              </a:rPr>
              <a:t>的询问报文中有一个数值</a:t>
            </a:r>
            <a:r>
              <a:rPr lang="en-US" altLang="zh-CN" sz="2400" b="1" dirty="0">
                <a:latin typeface="楷体" pitchFamily="49" charset="-122"/>
                <a:ea typeface="楷体" pitchFamily="49" charset="-122"/>
              </a:rPr>
              <a:t>N</a:t>
            </a:r>
            <a:r>
              <a:rPr lang="zh-CN" altLang="en-US" sz="2400" b="1" dirty="0">
                <a:latin typeface="楷体" pitchFamily="49" charset="-122"/>
                <a:ea typeface="楷体" pitchFamily="49" charset="-122"/>
              </a:rPr>
              <a:t>，它指明一个最长响应时间（默认值为</a:t>
            </a:r>
            <a:r>
              <a:rPr lang="en-US" altLang="zh-CN" sz="2400" b="1" dirty="0">
                <a:latin typeface="楷体" pitchFamily="49" charset="-122"/>
                <a:ea typeface="楷体" pitchFamily="49" charset="-122"/>
              </a:rPr>
              <a:t>10</a:t>
            </a:r>
            <a:r>
              <a:rPr lang="zh-CN" altLang="en-US" sz="2400" b="1" dirty="0">
                <a:latin typeface="楷体" pitchFamily="49" charset="-122"/>
                <a:ea typeface="楷体" pitchFamily="49" charset="-122"/>
              </a:rPr>
              <a:t>秒）。当收到询问时，主机在</a:t>
            </a:r>
            <a:r>
              <a:rPr lang="en-US" altLang="zh-CN" sz="2400" b="1" dirty="0">
                <a:latin typeface="楷体" pitchFamily="49" charset="-122"/>
                <a:ea typeface="楷体" pitchFamily="49" charset="-122"/>
              </a:rPr>
              <a:t>0 </a:t>
            </a:r>
            <a:r>
              <a:rPr lang="zh-CN" altLang="en-US" sz="2400" b="1" dirty="0">
                <a:latin typeface="楷体" pitchFamily="49" charset="-122"/>
                <a:ea typeface="楷体" pitchFamily="49" charset="-122"/>
              </a:rPr>
              <a:t>到</a:t>
            </a:r>
            <a:r>
              <a:rPr lang="en-US" altLang="zh-CN" sz="2400" b="1" dirty="0">
                <a:latin typeface="楷体" pitchFamily="49" charset="-122"/>
                <a:ea typeface="楷体" pitchFamily="49" charset="-122"/>
              </a:rPr>
              <a:t>N </a:t>
            </a:r>
            <a:r>
              <a:rPr lang="zh-CN" altLang="en-US" sz="2400" b="1" dirty="0">
                <a:latin typeface="楷体" pitchFamily="49" charset="-122"/>
                <a:ea typeface="楷体" pitchFamily="49" charset="-122"/>
              </a:rPr>
              <a:t>之间随机选择发送响应所需经过的时延。对应于最小时延的响应最先发送</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buClr>
                <a:srgbClr val="C00000"/>
              </a:buClr>
              <a:buFont typeface="Wingdings" pitchFamily="2" charset="2"/>
              <a:buChar char="n"/>
            </a:pPr>
            <a:endParaRPr lang="zh-CN" altLang="en-US" sz="1000" b="1" dirty="0">
              <a:latin typeface="楷体" pitchFamily="49" charset="-122"/>
              <a:ea typeface="楷体" pitchFamily="49" charset="-122"/>
            </a:endParaRPr>
          </a:p>
          <a:p>
            <a:pPr>
              <a:buClr>
                <a:srgbClr val="C00000"/>
              </a:buClr>
              <a:buFont typeface="Wingdings" pitchFamily="2" charset="2"/>
              <a:buChar char="n"/>
            </a:pPr>
            <a:r>
              <a:rPr lang="zh-CN" altLang="en-US" sz="2400" b="1" dirty="0">
                <a:latin typeface="楷体" pitchFamily="49" charset="-122"/>
                <a:ea typeface="楷体" pitchFamily="49" charset="-122"/>
              </a:rPr>
              <a:t>同一个组内的每一个主机都要监听响应，只要有本组的其他主机先发送了响应，自己就可以不再发送响应了。</a:t>
            </a:r>
            <a:endParaRPr lang="en-US" altLang="zh-CN" sz="2400" b="1" dirty="0">
              <a:latin typeface="楷体" pitchFamily="49" charset="-122"/>
              <a:ea typeface="楷体" pitchFamily="49" charset="-122"/>
            </a:endParaRPr>
          </a:p>
        </p:txBody>
      </p:sp>
      <p:pic>
        <p:nvPicPr>
          <p:cNvPr id="11"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12" name="组合 14"/>
          <p:cNvGrpSpPr/>
          <p:nvPr/>
        </p:nvGrpSpPr>
        <p:grpSpPr>
          <a:xfrm>
            <a:off x="4874346" y="0"/>
            <a:ext cx="4269654" cy="430887"/>
            <a:chOff x="4874346" y="0"/>
            <a:chExt cx="4269654" cy="430887"/>
          </a:xfrm>
        </p:grpSpPr>
        <p:sp>
          <p:nvSpPr>
            <p:cNvPr id="13" name="TextBox 12"/>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4"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6"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8"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txBox="1">
            <a:spLocks noChangeArrowheads="1"/>
          </p:cNvSpPr>
          <p:nvPr/>
        </p:nvSpPr>
        <p:spPr bwMode="auto">
          <a:xfrm>
            <a:off x="683568" y="188640"/>
            <a:ext cx="7488237" cy="646331"/>
          </a:xfrm>
          <a:prstGeom prst="rect">
            <a:avLst/>
          </a:prstGeom>
          <a:noFill/>
          <a:ln w="9525">
            <a:noFill/>
            <a:miter lim="800000"/>
            <a:headEnd/>
            <a:tailEnd/>
          </a:ln>
        </p:spPr>
        <p:txBody>
          <a:bodyPr>
            <a:spAutoFit/>
          </a:bodyPr>
          <a:lstStyle/>
          <a:p>
            <a:pPr algn="ctr"/>
            <a:r>
              <a:rPr lang="zh-CN" altLang="en-US" sz="3600" b="1" dirty="0">
                <a:solidFill>
                  <a:srgbClr val="C00000"/>
                </a:solidFill>
                <a:latin typeface="隶书" pitchFamily="49" charset="-122"/>
                <a:ea typeface="隶书" pitchFamily="49" charset="-122"/>
              </a:rPr>
              <a:t>多播工作机制示例</a:t>
            </a:r>
            <a:r>
              <a:rPr lang="en-US" altLang="zh-CN" sz="3600" b="1" dirty="0">
                <a:solidFill>
                  <a:srgbClr val="C00000"/>
                </a:solidFill>
                <a:latin typeface="隶书" pitchFamily="49" charset="-122"/>
                <a:ea typeface="隶书" pitchFamily="49" charset="-122"/>
              </a:rPr>
              <a:t>(IGMP v1)</a:t>
            </a:r>
            <a:endParaRPr lang="zh-CN" altLang="en-US" sz="3600" b="1" dirty="0">
              <a:solidFill>
                <a:srgbClr val="C00000"/>
              </a:solidFill>
              <a:latin typeface="隶书" pitchFamily="49" charset="-122"/>
              <a:ea typeface="隶书" pitchFamily="49" charset="-122"/>
            </a:endParaRPr>
          </a:p>
        </p:txBody>
      </p:sp>
      <p:pic>
        <p:nvPicPr>
          <p:cNvPr id="17411" name="Picture 2"/>
          <p:cNvPicPr>
            <a:picLocks noChangeAspect="1" noChangeArrowheads="1"/>
          </p:cNvPicPr>
          <p:nvPr/>
        </p:nvPicPr>
        <p:blipFill>
          <a:blip r:embed="rId2" cstate="print"/>
          <a:srcRect/>
          <a:stretch>
            <a:fillRect/>
          </a:stretch>
        </p:blipFill>
        <p:spPr bwMode="auto">
          <a:xfrm>
            <a:off x="611560" y="1196752"/>
            <a:ext cx="7776988" cy="5208282"/>
          </a:xfrm>
          <a:prstGeom prst="rect">
            <a:avLst/>
          </a:prstGeom>
          <a:noFill/>
          <a:ln w="9525">
            <a:noFill/>
            <a:miter lim="800000"/>
            <a:headEnd/>
            <a:tailEnd/>
          </a:ln>
        </p:spPr>
      </p:pic>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5" name="灯片编号占位符 4"/>
          <p:cNvSpPr txBox="1">
            <a:spLocks/>
          </p:cNvSpPr>
          <p:nvPr/>
        </p:nvSpPr>
        <p:spPr>
          <a:xfrm>
            <a:off x="6588224"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5656" y="1412776"/>
            <a:ext cx="5904656" cy="4968552"/>
          </a:xfrm>
        </p:spPr>
        <p:txBody>
          <a:bodyPr>
            <a:normAutofit fontScale="92500" lnSpcReduction="20000"/>
          </a:bodyPr>
          <a:lstStyle/>
          <a:p>
            <a:pPr>
              <a:lnSpc>
                <a:spcPct val="80000"/>
              </a:lnSpc>
              <a:buClr>
                <a:srgbClr val="C00000"/>
              </a:buClr>
              <a:buBlip>
                <a:blip r:embed="rId2"/>
              </a:buBlip>
            </a:pPr>
            <a:r>
              <a:rPr lang="en-US" altLang="zh-CN" b="1" dirty="0" smtClean="0">
                <a:latin typeface="宋体" charset="-122"/>
              </a:rPr>
              <a:t>8.1  TCP/IP </a:t>
            </a:r>
            <a:r>
              <a:rPr lang="zh-CN" altLang="en-US" b="1" dirty="0" smtClean="0">
                <a:latin typeface="宋体" charset="-122"/>
              </a:rPr>
              <a:t>网络体系结构</a:t>
            </a:r>
            <a:endParaRPr lang="en-US" altLang="zh-CN" b="1" dirty="0" smtClean="0">
              <a:latin typeface="宋体" charset="-122"/>
            </a:endParaRPr>
          </a:p>
          <a:p>
            <a:pPr>
              <a:lnSpc>
                <a:spcPct val="80000"/>
              </a:lnSpc>
              <a:buClr>
                <a:srgbClr val="C00000"/>
              </a:buClr>
              <a:buNone/>
            </a:pPr>
            <a:endParaRPr lang="en-US" altLang="zh-CN" b="1" dirty="0" smtClean="0">
              <a:solidFill>
                <a:srgbClr val="FF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8.2  </a:t>
            </a:r>
            <a:r>
              <a:rPr lang="zh-CN" altLang="en-US" b="1" dirty="0" smtClean="0">
                <a:solidFill>
                  <a:srgbClr val="000000"/>
                </a:solidFill>
                <a:latin typeface="宋体" charset="-122"/>
              </a:rPr>
              <a:t>网际协议</a:t>
            </a:r>
            <a:r>
              <a:rPr lang="en-US" altLang="zh-CN" b="1" dirty="0" smtClean="0">
                <a:solidFill>
                  <a:srgbClr val="000000"/>
                </a:solidFill>
                <a:latin typeface="宋体" charset="-122"/>
              </a:rPr>
              <a:t>IP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8.3  Internet</a:t>
            </a:r>
            <a:r>
              <a:rPr lang="zh-CN" altLang="en-US" b="1" dirty="0" smtClean="0">
                <a:solidFill>
                  <a:srgbClr val="000000"/>
                </a:solidFill>
                <a:latin typeface="宋体" charset="-122"/>
              </a:rPr>
              <a:t>控制报文</a:t>
            </a:r>
            <a:r>
              <a:rPr lang="en-US" altLang="zh-CN" b="1" dirty="0" smtClean="0">
                <a:solidFill>
                  <a:srgbClr val="000000"/>
                </a:solidFill>
                <a:latin typeface="宋体" charset="-122"/>
              </a:rPr>
              <a:t>ICMP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8.4  Internet</a:t>
            </a:r>
            <a:r>
              <a:rPr lang="zh-CN" altLang="en-US" b="1" dirty="0" smtClean="0">
                <a:solidFill>
                  <a:srgbClr val="000000"/>
                </a:solidFill>
                <a:latin typeface="宋体" charset="-122"/>
              </a:rPr>
              <a:t>组管理</a:t>
            </a:r>
            <a:r>
              <a:rPr lang="en-US" altLang="zh-CN" b="1" dirty="0" smtClean="0">
                <a:solidFill>
                  <a:srgbClr val="000000"/>
                </a:solidFill>
                <a:latin typeface="宋体" charset="-122"/>
              </a:rPr>
              <a:t>IGMP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FF0000"/>
                </a:solidFill>
                <a:latin typeface="宋体" charset="-122"/>
              </a:rPr>
              <a:t>8.5  </a:t>
            </a:r>
            <a:r>
              <a:rPr lang="zh-CN" altLang="en-US" b="1" dirty="0" smtClean="0">
                <a:solidFill>
                  <a:srgbClr val="FF0000"/>
                </a:solidFill>
                <a:latin typeface="宋体" charset="-122"/>
              </a:rPr>
              <a:t>用户数据报协议</a:t>
            </a:r>
            <a:r>
              <a:rPr lang="en-US" altLang="zh-CN" b="1" dirty="0" smtClean="0">
                <a:solidFill>
                  <a:srgbClr val="FF0000"/>
                </a:solidFill>
                <a:latin typeface="宋体" charset="-122"/>
              </a:rPr>
              <a:t>UDP </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8.6  </a:t>
            </a:r>
            <a:r>
              <a:rPr lang="zh-CN" altLang="en-US" b="1" dirty="0" smtClean="0">
                <a:solidFill>
                  <a:srgbClr val="000000"/>
                </a:solidFill>
                <a:latin typeface="宋体" charset="-122"/>
              </a:rPr>
              <a:t>传输控制协议</a:t>
            </a:r>
            <a:r>
              <a:rPr lang="en-US" altLang="zh-CN" b="1" dirty="0" smtClean="0">
                <a:solidFill>
                  <a:srgbClr val="000000"/>
                </a:solidFill>
                <a:latin typeface="宋体" charset="-122"/>
              </a:rPr>
              <a:t>TCP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8.7  IPv6</a:t>
            </a:r>
            <a:r>
              <a:rPr lang="zh-CN" altLang="en-US" b="1" dirty="0" smtClean="0">
                <a:solidFill>
                  <a:srgbClr val="000000"/>
                </a:solidFill>
                <a:latin typeface="宋体" charset="-122"/>
              </a:rPr>
              <a:t>基础</a:t>
            </a: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548680"/>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第八章   </a:t>
            </a:r>
            <a:r>
              <a:rPr lang="en-US" altLang="zh-CN" sz="3600" b="1" dirty="0" smtClean="0">
                <a:solidFill>
                  <a:srgbClr val="C00000"/>
                </a:solidFill>
                <a:latin typeface="隶书" pitchFamily="49" charset="-122"/>
                <a:ea typeface="隶书" pitchFamily="49" charset="-122"/>
              </a:rPr>
              <a:t>TCP/IP</a:t>
            </a:r>
            <a:r>
              <a:rPr lang="zh-CN" altLang="en-US" sz="3600" b="1" dirty="0" smtClean="0">
                <a:solidFill>
                  <a:srgbClr val="C00000"/>
                </a:solidFill>
                <a:latin typeface="隶书" pitchFamily="49" charset="-122"/>
                <a:ea typeface="隶书" pitchFamily="49" charset="-122"/>
              </a:rPr>
              <a:t>基础</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126</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7544" y="404664"/>
            <a:ext cx="8229600" cy="868958"/>
          </a:xfrm>
        </p:spPr>
        <p:txBody>
          <a:bodyPr>
            <a:normAutofit/>
          </a:bodyPr>
          <a:lstStyle/>
          <a:p>
            <a:r>
              <a:rPr lang="en-US" altLang="zh-CN" sz="3600" b="1" dirty="0" smtClean="0">
                <a:solidFill>
                  <a:srgbClr val="C00000"/>
                </a:solidFill>
                <a:latin typeface="隶书" pitchFamily="49" charset="-122"/>
                <a:ea typeface="隶书" pitchFamily="49" charset="-122"/>
                <a:cs typeface="+mn-cs"/>
              </a:rPr>
              <a:t>8.5   </a:t>
            </a:r>
            <a:r>
              <a:rPr lang="zh-CN" altLang="en-US" sz="3600" b="1" dirty="0" smtClean="0">
                <a:solidFill>
                  <a:srgbClr val="C00000"/>
                </a:solidFill>
                <a:latin typeface="隶书" pitchFamily="49" charset="-122"/>
                <a:ea typeface="隶书" pitchFamily="49" charset="-122"/>
                <a:cs typeface="+mn-cs"/>
              </a:rPr>
              <a:t>用户数据报协议</a:t>
            </a:r>
            <a:r>
              <a:rPr lang="en-US" altLang="zh-CN" sz="3600" b="1" dirty="0" smtClean="0">
                <a:solidFill>
                  <a:srgbClr val="C00000"/>
                </a:solidFill>
                <a:latin typeface="隶书" pitchFamily="49" charset="-122"/>
                <a:ea typeface="隶书" pitchFamily="49" charset="-122"/>
                <a:cs typeface="+mn-cs"/>
              </a:rPr>
              <a:t>(UDP)</a:t>
            </a:r>
          </a:p>
        </p:txBody>
      </p:sp>
      <p:sp>
        <p:nvSpPr>
          <p:cNvPr id="8195" name="Rectangle 3"/>
          <p:cNvSpPr>
            <a:spLocks noGrp="1" noChangeArrowheads="1"/>
          </p:cNvSpPr>
          <p:nvPr>
            <p:ph type="body" idx="1"/>
          </p:nvPr>
        </p:nvSpPr>
        <p:spPr/>
        <p:txBody>
          <a:bodyPr/>
          <a:lstStyle/>
          <a:p>
            <a:pPr eaLnBrk="1" hangingPunct="1">
              <a:buClr>
                <a:srgbClr val="C00000"/>
              </a:buClr>
              <a:buFont typeface="Wingdings" pitchFamily="2" charset="2"/>
              <a:buChar char="n"/>
            </a:pPr>
            <a:r>
              <a:rPr lang="en-US" altLang="zh-CN" sz="2900" b="1" dirty="0" smtClean="0">
                <a:solidFill>
                  <a:srgbClr val="000000"/>
                </a:solidFill>
                <a:latin typeface="楷体" pitchFamily="49" charset="-122"/>
                <a:ea typeface="楷体" pitchFamily="49" charset="-122"/>
              </a:rPr>
              <a:t>UDP</a:t>
            </a:r>
            <a:r>
              <a:rPr lang="zh-CN" altLang="en-US" sz="2900" b="1" dirty="0" smtClean="0">
                <a:solidFill>
                  <a:srgbClr val="000000"/>
                </a:solidFill>
                <a:latin typeface="楷体" pitchFamily="49" charset="-122"/>
                <a:ea typeface="楷体" pitchFamily="49" charset="-122"/>
              </a:rPr>
              <a:t>采用</a:t>
            </a:r>
            <a:r>
              <a:rPr lang="zh-CN" altLang="en-US" sz="2900" b="1" dirty="0" smtClean="0">
                <a:solidFill>
                  <a:srgbClr val="C00000"/>
                </a:solidFill>
                <a:latin typeface="楷体" pitchFamily="49" charset="-122"/>
                <a:ea typeface="楷体" pitchFamily="49" charset="-122"/>
              </a:rPr>
              <a:t>非连接</a:t>
            </a:r>
            <a:r>
              <a:rPr lang="zh-CN" altLang="en-US" sz="2900" b="1" dirty="0" smtClean="0">
                <a:solidFill>
                  <a:srgbClr val="000000"/>
                </a:solidFill>
                <a:latin typeface="楷体" pitchFamily="49" charset="-122"/>
                <a:ea typeface="楷体" pitchFamily="49" charset="-122"/>
              </a:rPr>
              <a:t>的方式提供网络应用层的事务处理</a:t>
            </a:r>
            <a:r>
              <a:rPr lang="en-US" altLang="zh-CN" sz="2900" b="1" dirty="0" smtClean="0">
                <a:solidFill>
                  <a:srgbClr val="000000"/>
                </a:solidFill>
                <a:latin typeface="楷体" pitchFamily="49" charset="-122"/>
                <a:ea typeface="楷体" pitchFamily="49" charset="-122"/>
              </a:rPr>
              <a:t>, UDP</a:t>
            </a:r>
            <a:r>
              <a:rPr lang="zh-CN" altLang="en-US" sz="2900" b="1" dirty="0" smtClean="0">
                <a:solidFill>
                  <a:srgbClr val="000000"/>
                </a:solidFill>
                <a:latin typeface="楷体" pitchFamily="49" charset="-122"/>
                <a:ea typeface="楷体" pitchFamily="49" charset="-122"/>
              </a:rPr>
              <a:t>不提供可靠性</a:t>
            </a:r>
            <a:r>
              <a:rPr lang="en-US" altLang="zh-CN" sz="2900" b="1" dirty="0" smtClean="0">
                <a:solidFill>
                  <a:srgbClr val="000000"/>
                </a:solidFill>
                <a:latin typeface="楷体" pitchFamily="49" charset="-122"/>
                <a:ea typeface="楷体" pitchFamily="49" charset="-122"/>
              </a:rPr>
              <a:t>,</a:t>
            </a:r>
            <a:r>
              <a:rPr lang="zh-CN" altLang="en-US" sz="2900" b="1" dirty="0" smtClean="0">
                <a:solidFill>
                  <a:srgbClr val="000000"/>
                </a:solidFill>
                <a:latin typeface="楷体" pitchFamily="49" charset="-122"/>
                <a:ea typeface="楷体" pitchFamily="49" charset="-122"/>
              </a:rPr>
              <a:t>也就是说，</a:t>
            </a:r>
            <a:r>
              <a:rPr lang="en-US" altLang="zh-CN" sz="2900" b="1" dirty="0" smtClean="0">
                <a:solidFill>
                  <a:srgbClr val="000000"/>
                </a:solidFill>
                <a:latin typeface="楷体" pitchFamily="49" charset="-122"/>
                <a:ea typeface="楷体" pitchFamily="49" charset="-122"/>
              </a:rPr>
              <a:t>UDP</a:t>
            </a:r>
            <a:r>
              <a:rPr lang="zh-CN" altLang="en-US" sz="2900" b="1" dirty="0" smtClean="0">
                <a:solidFill>
                  <a:srgbClr val="000000"/>
                </a:solidFill>
                <a:latin typeface="楷体" pitchFamily="49" charset="-122"/>
                <a:ea typeface="楷体" pitchFamily="49" charset="-122"/>
              </a:rPr>
              <a:t>协议不提供端到端的确认和重传功能，它不保证数据包一定能到达目的地，因此称为</a:t>
            </a:r>
            <a:r>
              <a:rPr lang="zh-CN" altLang="en-US" sz="2900" b="1" dirty="0" smtClean="0">
                <a:solidFill>
                  <a:srgbClr val="C00000"/>
                </a:solidFill>
                <a:latin typeface="楷体" pitchFamily="49" charset="-122"/>
                <a:ea typeface="楷体" pitchFamily="49" charset="-122"/>
              </a:rPr>
              <a:t>不可靠协议</a:t>
            </a:r>
            <a:r>
              <a:rPr lang="zh-CN" altLang="en-US" sz="2900" b="1" dirty="0" smtClean="0">
                <a:solidFill>
                  <a:srgbClr val="000000"/>
                </a:solidFill>
                <a:latin typeface="楷体" pitchFamily="49" charset="-122"/>
                <a:ea typeface="楷体" pitchFamily="49" charset="-122"/>
              </a:rPr>
              <a:t>。</a:t>
            </a:r>
            <a:endParaRPr lang="en-US" altLang="zh-CN" sz="29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en-US" altLang="zh-CN" sz="29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sz="2900" b="1" dirty="0" smtClean="0">
                <a:solidFill>
                  <a:srgbClr val="000000"/>
                </a:solidFill>
                <a:latin typeface="楷体" pitchFamily="49" charset="-122"/>
                <a:ea typeface="楷体" pitchFamily="49" charset="-122"/>
              </a:rPr>
              <a:t>UDP</a:t>
            </a:r>
            <a:r>
              <a:rPr lang="zh-CN" altLang="en-US" sz="2900" b="1" dirty="0" smtClean="0">
                <a:solidFill>
                  <a:srgbClr val="000000"/>
                </a:solidFill>
                <a:latin typeface="楷体" pitchFamily="49" charset="-122"/>
                <a:ea typeface="楷体" pitchFamily="49" charset="-122"/>
              </a:rPr>
              <a:t>在</a:t>
            </a:r>
            <a:r>
              <a:rPr lang="en-US" altLang="zh-CN" sz="2900" b="1" dirty="0" smtClean="0">
                <a:solidFill>
                  <a:srgbClr val="000000"/>
                </a:solidFill>
                <a:latin typeface="楷体" pitchFamily="49" charset="-122"/>
                <a:ea typeface="楷体" pitchFamily="49" charset="-122"/>
              </a:rPr>
              <a:t>IP</a:t>
            </a:r>
            <a:r>
              <a:rPr lang="zh-CN" altLang="en-US" sz="2900" b="1" dirty="0" smtClean="0">
                <a:solidFill>
                  <a:srgbClr val="000000"/>
                </a:solidFill>
                <a:latin typeface="楷体" pitchFamily="49" charset="-122"/>
                <a:ea typeface="楷体" pitchFamily="49" charset="-122"/>
              </a:rPr>
              <a:t>上运行。它的下层协议是以</a:t>
            </a:r>
            <a:r>
              <a:rPr lang="en-US" altLang="zh-CN" sz="2900" b="1" dirty="0" smtClean="0">
                <a:solidFill>
                  <a:srgbClr val="000000"/>
                </a:solidFill>
                <a:latin typeface="楷体" pitchFamily="49" charset="-122"/>
                <a:ea typeface="楷体" pitchFamily="49" charset="-122"/>
              </a:rPr>
              <a:t>IP</a:t>
            </a:r>
            <a:r>
              <a:rPr lang="zh-CN" altLang="en-US" sz="2900" b="1" dirty="0" smtClean="0">
                <a:solidFill>
                  <a:srgbClr val="000000"/>
                </a:solidFill>
                <a:latin typeface="楷体" pitchFamily="49" charset="-122"/>
                <a:ea typeface="楷体" pitchFamily="49" charset="-122"/>
              </a:rPr>
              <a:t>作为前提的。</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sz="half" idx="1"/>
          </p:nvPr>
        </p:nvSpPr>
        <p:spPr>
          <a:xfrm>
            <a:off x="611560" y="1484313"/>
            <a:ext cx="8040315" cy="4114800"/>
          </a:xfrm>
        </p:spPr>
        <p:txBody>
          <a:bodyPr>
            <a:normAutofit/>
          </a:bodyPr>
          <a:lstStyle/>
          <a:p>
            <a:pPr lvl="1">
              <a:buClr>
                <a:srgbClr val="C00000"/>
              </a:buClr>
              <a:buFont typeface="Wingdings" pitchFamily="2" charset="2"/>
              <a:buChar char="n"/>
            </a:pPr>
            <a:r>
              <a:rPr lang="en-US" altLang="zh-CN" sz="3200" b="1" dirty="0" smtClean="0">
                <a:latin typeface="楷体" pitchFamily="49" charset="-122"/>
                <a:ea typeface="楷体" pitchFamily="49" charset="-122"/>
              </a:rPr>
              <a:t>UDP</a:t>
            </a:r>
            <a:r>
              <a:rPr lang="zh-CN" altLang="en-US" sz="3200" b="1" dirty="0" smtClean="0">
                <a:latin typeface="楷体" pitchFamily="49" charset="-122"/>
                <a:ea typeface="楷体" pitchFamily="49" charset="-122"/>
              </a:rPr>
              <a:t>协议直接利用</a:t>
            </a:r>
            <a:r>
              <a:rPr lang="en-US" altLang="zh-CN" sz="3200" b="1" dirty="0" smtClean="0">
                <a:latin typeface="楷体" pitchFamily="49" charset="-122"/>
                <a:ea typeface="楷体" pitchFamily="49" charset="-122"/>
              </a:rPr>
              <a:t>IP</a:t>
            </a:r>
            <a:r>
              <a:rPr lang="zh-CN" altLang="en-US" sz="3200" b="1" dirty="0" smtClean="0">
                <a:latin typeface="楷体" pitchFamily="49" charset="-122"/>
                <a:ea typeface="楷体" pitchFamily="49" charset="-122"/>
              </a:rPr>
              <a:t>协议进行</a:t>
            </a:r>
            <a:r>
              <a:rPr lang="en-US" altLang="zh-CN" sz="3200" b="1" dirty="0" smtClean="0">
                <a:latin typeface="楷体" pitchFamily="49" charset="-122"/>
                <a:ea typeface="楷体" pitchFamily="49" charset="-122"/>
              </a:rPr>
              <a:t>UDP</a:t>
            </a:r>
            <a:r>
              <a:rPr lang="zh-CN" altLang="en-US" sz="3200" b="1" dirty="0" smtClean="0">
                <a:latin typeface="楷体" pitchFamily="49" charset="-122"/>
                <a:ea typeface="楷体" pitchFamily="49" charset="-122"/>
              </a:rPr>
              <a:t>数据报的传输。</a:t>
            </a:r>
            <a:endParaRPr lang="en-US" altLang="zh-CN" sz="3200" b="1" dirty="0" smtClean="0">
              <a:solidFill>
                <a:srgbClr val="000000"/>
              </a:solidFill>
              <a:latin typeface="楷体" pitchFamily="49" charset="-122"/>
              <a:ea typeface="楷体" pitchFamily="49" charset="-122"/>
            </a:endParaRPr>
          </a:p>
        </p:txBody>
      </p:sp>
      <p:graphicFrame>
        <p:nvGraphicFramePr>
          <p:cNvPr id="1026" name="Object 4"/>
          <p:cNvGraphicFramePr>
            <a:graphicFrameLocks noChangeAspect="1"/>
          </p:cNvGraphicFramePr>
          <p:nvPr>
            <p:ph sz="half" idx="2"/>
          </p:nvPr>
        </p:nvGraphicFramePr>
        <p:xfrm>
          <a:off x="1042988" y="2780928"/>
          <a:ext cx="7057404" cy="3240360"/>
        </p:xfrm>
        <a:graphic>
          <a:graphicData uri="http://schemas.openxmlformats.org/presentationml/2006/ole">
            <p:oleObj spid="_x0000_s115714" r:id="rId3" imgW="3005948" imgH="900172" progId="">
              <p:embed/>
            </p:oleObj>
          </a:graphicData>
        </a:graphic>
      </p:graphicFrame>
      <p:pic>
        <p:nvPicPr>
          <p:cNvPr id="4"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TextBox 11"/>
          <p:cNvSpPr txBox="1"/>
          <p:nvPr/>
        </p:nvSpPr>
        <p:spPr>
          <a:xfrm>
            <a:off x="2843808" y="476672"/>
            <a:ext cx="3888432" cy="646331"/>
          </a:xfrm>
          <a:prstGeom prst="rect">
            <a:avLst/>
          </a:prstGeom>
          <a:noFill/>
        </p:spPr>
        <p:txBody>
          <a:bodyPr wrap="square" rtlCol="0">
            <a:spAutoFit/>
          </a:bodyPr>
          <a:lstStyle/>
          <a:p>
            <a:pPr algn="ctr">
              <a:spcBef>
                <a:spcPct val="0"/>
              </a:spcBef>
            </a:pPr>
            <a:r>
              <a:rPr lang="en-US" altLang="zh-CN" sz="3600" b="1" dirty="0" smtClean="0">
                <a:solidFill>
                  <a:srgbClr val="C00000"/>
                </a:solidFill>
                <a:latin typeface="隶书" pitchFamily="49" charset="-122"/>
                <a:ea typeface="隶书" pitchFamily="49" charset="-122"/>
              </a:rPr>
              <a:t>UDP</a:t>
            </a:r>
            <a:r>
              <a:rPr lang="zh-CN" altLang="en-US" sz="3600" b="1" dirty="0" smtClean="0">
                <a:solidFill>
                  <a:srgbClr val="C00000"/>
                </a:solidFill>
                <a:latin typeface="隶书" pitchFamily="49" charset="-122"/>
                <a:ea typeface="隶书" pitchFamily="49" charset="-122"/>
              </a:rPr>
              <a:t>数据报的封装</a:t>
            </a:r>
            <a:endParaRPr lang="zh-CN" altLang="en-US" sz="3600" b="1" dirty="0">
              <a:solidFill>
                <a:srgbClr val="C00000"/>
              </a:solidFill>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72" descr="实验6.5.jpg"/>
          <p:cNvPicPr>
            <a:picLocks noChangeAspect="1" noChangeArrowheads="1"/>
          </p:cNvPicPr>
          <p:nvPr/>
        </p:nvPicPr>
        <p:blipFill>
          <a:blip r:embed="rId2" cstate="print"/>
          <a:srcRect/>
          <a:stretch>
            <a:fillRect/>
          </a:stretch>
        </p:blipFill>
        <p:spPr bwMode="auto">
          <a:xfrm>
            <a:off x="827584" y="2276872"/>
            <a:ext cx="7649403" cy="2952328"/>
          </a:xfrm>
          <a:prstGeom prst="rect">
            <a:avLst/>
          </a:prstGeom>
          <a:noFill/>
          <a:ln w="9525">
            <a:noFill/>
            <a:miter lim="800000"/>
            <a:headEnd/>
            <a:tailEnd/>
          </a:ln>
        </p:spPr>
      </p:pic>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8" name="TextBox 7"/>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9"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3"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4" name="TextBox 13"/>
          <p:cNvSpPr txBox="1"/>
          <p:nvPr/>
        </p:nvSpPr>
        <p:spPr>
          <a:xfrm>
            <a:off x="2843808" y="476672"/>
            <a:ext cx="3888432" cy="646331"/>
          </a:xfrm>
          <a:prstGeom prst="rect">
            <a:avLst/>
          </a:prstGeom>
          <a:noFill/>
        </p:spPr>
        <p:txBody>
          <a:bodyPr wrap="square" rtlCol="0">
            <a:spAutoFit/>
          </a:bodyPr>
          <a:lstStyle/>
          <a:p>
            <a:pPr algn="ctr">
              <a:spcBef>
                <a:spcPct val="0"/>
              </a:spcBef>
            </a:pPr>
            <a:r>
              <a:rPr lang="en-US" altLang="zh-CN" sz="3600" b="1" dirty="0" smtClean="0">
                <a:solidFill>
                  <a:srgbClr val="C00000"/>
                </a:solidFill>
                <a:latin typeface="隶书" pitchFamily="49" charset="-122"/>
                <a:ea typeface="隶书" pitchFamily="49" charset="-122"/>
              </a:rPr>
              <a:t>UDP</a:t>
            </a:r>
            <a:r>
              <a:rPr lang="zh-CN" altLang="en-US" sz="3600" b="1" dirty="0" smtClean="0">
                <a:solidFill>
                  <a:srgbClr val="C00000"/>
                </a:solidFill>
                <a:latin typeface="隶书" pitchFamily="49" charset="-122"/>
                <a:ea typeface="隶书" pitchFamily="49" charset="-122"/>
              </a:rPr>
              <a:t>数据报的封装</a:t>
            </a:r>
            <a:endParaRPr lang="zh-CN" altLang="en-US" sz="3600" b="1" dirty="0">
              <a:solidFill>
                <a:srgbClr val="C00000"/>
              </a:solidFill>
              <a:latin typeface="隶书" pitchFamily="49" charset="-122"/>
              <a:ea typeface="隶书"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en-US" altLang="zh-CN" b="1" dirty="0" smtClean="0">
                <a:solidFill>
                  <a:srgbClr val="000000"/>
                </a:solidFill>
              </a:rPr>
              <a:t>IP</a:t>
            </a:r>
            <a:r>
              <a:rPr lang="zh-CN" altLang="en-US" b="1" dirty="0" smtClean="0">
                <a:solidFill>
                  <a:srgbClr val="000000"/>
                </a:solidFill>
              </a:rPr>
              <a:t>地址的表示方法</a:t>
            </a:r>
            <a:r>
              <a:rPr lang="en-US" altLang="zh-CN" dirty="0" smtClean="0">
                <a:solidFill>
                  <a:srgbClr val="000000"/>
                </a:solidFill>
              </a:rPr>
              <a:t>:</a:t>
            </a:r>
          </a:p>
          <a:p>
            <a:pPr eaLnBrk="1" hangingPunct="1">
              <a:buClr>
                <a:srgbClr val="C00000"/>
              </a:buClr>
              <a:buFont typeface="Wingdings" pitchFamily="2" charset="2"/>
              <a:buChar char="n"/>
            </a:pPr>
            <a:endParaRPr lang="en-US" altLang="zh-CN"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二进制表示方法</a:t>
            </a:r>
            <a:endParaRPr lang="en-US" altLang="zh-CN"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点分十进制表示方法</a:t>
            </a:r>
            <a:endParaRPr lang="en-US" altLang="zh-CN"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十六进制表示方法。</a:t>
            </a:r>
            <a:r>
              <a:rPr lang="zh-CN" altLang="en-US" b="1" dirty="0" smtClean="0"/>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868958"/>
          </a:xfrm>
        </p:spPr>
        <p:txBody>
          <a:bodyPr/>
          <a:lstStyle/>
          <a:p>
            <a:pPr eaLnBrk="1" hangingPunct="1"/>
            <a:r>
              <a:rPr lang="en-US" altLang="zh-CN" sz="4000" b="1" dirty="0" smtClean="0">
                <a:solidFill>
                  <a:srgbClr val="C00000"/>
                </a:solidFill>
                <a:latin typeface="隶书" pitchFamily="49" charset="-122"/>
                <a:ea typeface="隶书" pitchFamily="49" charset="-122"/>
              </a:rPr>
              <a:t>8.2.1  IP</a:t>
            </a:r>
            <a:r>
              <a:rPr lang="zh-CN" altLang="en-US" sz="4000" b="1" dirty="0" smtClean="0">
                <a:solidFill>
                  <a:srgbClr val="C00000"/>
                </a:solidFill>
                <a:latin typeface="隶书" pitchFamily="49" charset="-122"/>
                <a:ea typeface="隶书" pitchFamily="49" charset="-122"/>
              </a:rPr>
              <a:t>地址</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4" descr="UDP"/>
          <p:cNvPicPr>
            <a:picLocks noChangeAspect="1" noChangeArrowheads="1"/>
          </p:cNvPicPr>
          <p:nvPr/>
        </p:nvPicPr>
        <p:blipFill>
          <a:blip r:embed="rId2" cstate="print"/>
          <a:srcRect/>
          <a:stretch>
            <a:fillRect/>
          </a:stretch>
        </p:blipFill>
        <p:spPr bwMode="auto">
          <a:xfrm>
            <a:off x="971600" y="520700"/>
            <a:ext cx="7993063" cy="6337300"/>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67544" y="260648"/>
            <a:ext cx="8229600" cy="940966"/>
          </a:xfrm>
        </p:spPr>
        <p:txBody>
          <a:bodyPr>
            <a:normAutofit/>
          </a:bodyPr>
          <a:lstStyle/>
          <a:p>
            <a:r>
              <a:rPr lang="en-US" altLang="zh-CN" sz="3600" b="1" dirty="0" smtClean="0">
                <a:solidFill>
                  <a:srgbClr val="C00000"/>
                </a:solidFill>
                <a:latin typeface="隶书" pitchFamily="49" charset="-122"/>
                <a:ea typeface="隶书" pitchFamily="49" charset="-122"/>
                <a:cs typeface="+mn-cs"/>
              </a:rPr>
              <a:t>8.5.1   UDP</a:t>
            </a:r>
            <a:r>
              <a:rPr lang="zh-CN" altLang="en-US" sz="3600" b="1" dirty="0" smtClean="0">
                <a:solidFill>
                  <a:srgbClr val="C00000"/>
                </a:solidFill>
                <a:latin typeface="隶书" pitchFamily="49" charset="-122"/>
                <a:ea typeface="隶书" pitchFamily="49" charset="-122"/>
                <a:cs typeface="+mn-cs"/>
              </a:rPr>
              <a:t>报头</a:t>
            </a:r>
          </a:p>
        </p:txBody>
      </p:sp>
      <p:graphicFrame>
        <p:nvGraphicFramePr>
          <p:cNvPr id="2050" name="Object 4"/>
          <p:cNvGraphicFramePr>
            <a:graphicFrameLocks noChangeAspect="1"/>
          </p:cNvGraphicFramePr>
          <p:nvPr>
            <p:ph idx="1"/>
          </p:nvPr>
        </p:nvGraphicFramePr>
        <p:xfrm>
          <a:off x="1042988" y="1916113"/>
          <a:ext cx="7488237" cy="3040062"/>
        </p:xfrm>
        <a:graphic>
          <a:graphicData uri="http://schemas.openxmlformats.org/presentationml/2006/ole">
            <p:oleObj spid="_x0000_s116738" r:id="rId3" imgW="2568667" imgH="1043402" progId="">
              <p:embed/>
            </p:oleObj>
          </a:graphicData>
        </a:graphic>
      </p:graphicFrame>
      <p:pic>
        <p:nvPicPr>
          <p:cNvPr id="4"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16</a:t>
            </a:r>
            <a:r>
              <a:rPr lang="zh-CN" altLang="en-US" b="1" dirty="0" smtClean="0">
                <a:solidFill>
                  <a:srgbClr val="000000"/>
                </a:solidFill>
                <a:latin typeface="楷体" pitchFamily="49" charset="-122"/>
                <a:ea typeface="楷体" pitchFamily="49" charset="-122"/>
              </a:rPr>
              <a:t>位</a:t>
            </a:r>
            <a:r>
              <a:rPr lang="en-US" altLang="zh-CN" b="1" dirty="0" smtClean="0">
                <a:solidFill>
                  <a:srgbClr val="000000"/>
                </a:solidFill>
                <a:latin typeface="楷体" pitchFamily="49" charset="-122"/>
                <a:ea typeface="楷体" pitchFamily="49" charset="-122"/>
              </a:rPr>
              <a:t>UDP</a:t>
            </a:r>
            <a:r>
              <a:rPr lang="zh-CN" altLang="en-US" b="1" dirty="0" smtClean="0">
                <a:solidFill>
                  <a:srgbClr val="000000"/>
                </a:solidFill>
                <a:latin typeface="楷体" pitchFamily="49" charset="-122"/>
                <a:ea typeface="楷体" pitchFamily="49" charset="-122"/>
              </a:rPr>
              <a:t>源端口号</a:t>
            </a:r>
            <a:r>
              <a:rPr lang="en-US" altLang="zh-CN" b="1" dirty="0" smtClean="0">
                <a:solidFill>
                  <a:srgbClr val="000000"/>
                </a:solidFill>
                <a:latin typeface="楷体" pitchFamily="49" charset="-122"/>
                <a:ea typeface="楷体" pitchFamily="49" charset="-122"/>
              </a:rPr>
              <a:t>(Source Port)</a:t>
            </a:r>
            <a:r>
              <a:rPr lang="zh-CN" altLang="en-US" b="1" dirty="0" smtClean="0">
                <a:solidFill>
                  <a:srgbClr val="000000"/>
                </a:solidFill>
                <a:latin typeface="楷体" pitchFamily="49" charset="-122"/>
                <a:ea typeface="楷体" pitchFamily="49" charset="-122"/>
              </a:rPr>
              <a:t>：该端口号作为接收进程返回数据时的目的端口。</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zh-CN" altLang="en-US"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16</a:t>
            </a:r>
            <a:r>
              <a:rPr lang="zh-CN" altLang="en-US" b="1" dirty="0" smtClean="0">
                <a:solidFill>
                  <a:srgbClr val="000000"/>
                </a:solidFill>
                <a:latin typeface="楷体" pitchFamily="49" charset="-122"/>
                <a:ea typeface="楷体" pitchFamily="49" charset="-122"/>
              </a:rPr>
              <a:t>位</a:t>
            </a:r>
            <a:r>
              <a:rPr lang="en-US" altLang="zh-CN" b="1" dirty="0" smtClean="0">
                <a:solidFill>
                  <a:srgbClr val="000000"/>
                </a:solidFill>
                <a:latin typeface="楷体" pitchFamily="49" charset="-122"/>
                <a:ea typeface="楷体" pitchFamily="49" charset="-122"/>
              </a:rPr>
              <a:t>UDP</a:t>
            </a:r>
            <a:r>
              <a:rPr lang="zh-CN" altLang="en-US" b="1" dirty="0" smtClean="0">
                <a:solidFill>
                  <a:srgbClr val="000000"/>
                </a:solidFill>
                <a:latin typeface="楷体" pitchFamily="49" charset="-122"/>
                <a:ea typeface="楷体" pitchFamily="49" charset="-122"/>
              </a:rPr>
              <a:t>目的端口号</a:t>
            </a:r>
            <a:r>
              <a:rPr lang="en-US" altLang="zh-CN" b="1" dirty="0" smtClean="0">
                <a:solidFill>
                  <a:srgbClr val="000000"/>
                </a:solidFill>
                <a:latin typeface="楷体" pitchFamily="49" charset="-122"/>
                <a:ea typeface="楷体" pitchFamily="49" charset="-122"/>
              </a:rPr>
              <a:t>(Destination Port)</a:t>
            </a:r>
            <a:r>
              <a:rPr lang="zh-CN" altLang="en-US" b="1" dirty="0" smtClean="0">
                <a:solidFill>
                  <a:srgbClr val="000000"/>
                </a:solidFill>
                <a:latin typeface="楷体" pitchFamily="49" charset="-122"/>
                <a:ea typeface="楷体" pitchFamily="49" charset="-122"/>
              </a:rPr>
              <a:t>：该端口号是作为接收主机内与特定应用进程相关联的地址。</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ChangeArrowheads="1"/>
          </p:cNvSpPr>
          <p:nvPr>
            <p:ph type="title"/>
          </p:nvPr>
        </p:nvSpPr>
        <p:spPr>
          <a:xfrm>
            <a:off x="467544" y="332656"/>
            <a:ext cx="8229600" cy="940966"/>
          </a:xfrm>
        </p:spPr>
        <p:txBody>
          <a:bodyPr>
            <a:normAutofit/>
          </a:bodyPr>
          <a:lstStyle/>
          <a:p>
            <a:r>
              <a:rPr lang="en-US" altLang="zh-CN" sz="3600" b="1" dirty="0" smtClean="0">
                <a:solidFill>
                  <a:srgbClr val="C00000"/>
                </a:solidFill>
                <a:latin typeface="隶书" pitchFamily="49" charset="-122"/>
                <a:ea typeface="隶书" pitchFamily="49" charset="-122"/>
                <a:cs typeface="+mn-cs"/>
              </a:rPr>
              <a:t>8.5.1   UDP</a:t>
            </a:r>
            <a:r>
              <a:rPr lang="zh-CN" altLang="en-US" sz="3600" b="1" dirty="0" smtClean="0">
                <a:solidFill>
                  <a:srgbClr val="C00000"/>
                </a:solidFill>
                <a:latin typeface="隶书" pitchFamily="49" charset="-122"/>
                <a:ea typeface="隶书" pitchFamily="49" charset="-122"/>
                <a:cs typeface="+mn-cs"/>
              </a:rPr>
              <a:t>报头</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Number Placeholder 5"/>
          <p:cNvSpPr>
            <a:spLocks noGrp="1"/>
          </p:cNvSpPr>
          <p:nvPr>
            <p:ph type="sldNum" sz="quarter" idx="12"/>
          </p:nvPr>
        </p:nvSpPr>
        <p:spPr>
          <a:noFill/>
        </p:spPr>
        <p:txBody>
          <a:bodyPr/>
          <a:lstStyle/>
          <a:p>
            <a:fld id="{DDEB0E6C-C0CC-4DF0-9C6C-ACC338A2710C}" type="slidenum">
              <a:rPr lang="en-US" altLang="zh-CN" smtClean="0">
                <a:ea typeface="宋体" charset="-122"/>
              </a:rPr>
              <a:pPr/>
              <a:t>133</a:t>
            </a:fld>
            <a:endParaRPr lang="en-US" altLang="zh-CN" smtClean="0">
              <a:ea typeface="宋体" charset="-122"/>
            </a:endParaRPr>
          </a:p>
        </p:txBody>
      </p:sp>
      <p:sp>
        <p:nvSpPr>
          <p:cNvPr id="225283" name="Rectangle 2"/>
          <p:cNvSpPr>
            <a:spLocks noGrp="1" noRot="1" noChangeArrowheads="1"/>
          </p:cNvSpPr>
          <p:nvPr>
            <p:ph type="title"/>
          </p:nvPr>
        </p:nvSpPr>
        <p:spPr>
          <a:xfrm>
            <a:off x="467544" y="260648"/>
            <a:ext cx="8229600" cy="940966"/>
          </a:xfrm>
        </p:spPr>
        <p:txBody>
          <a:bodyPr>
            <a:normAutofit/>
          </a:bodyPr>
          <a:lstStyle/>
          <a:p>
            <a:r>
              <a:rPr lang="zh-CN" altLang="en-US" sz="3600" b="1" dirty="0" smtClean="0">
                <a:solidFill>
                  <a:srgbClr val="C00000"/>
                </a:solidFill>
                <a:latin typeface="隶书" pitchFamily="49" charset="-122"/>
                <a:ea typeface="隶书" pitchFamily="49" charset="-122"/>
                <a:cs typeface="+mn-cs"/>
              </a:rPr>
              <a:t>端 口 号</a:t>
            </a:r>
          </a:p>
        </p:txBody>
      </p:sp>
      <p:sp>
        <p:nvSpPr>
          <p:cNvPr id="225284" name="Rectangle 3"/>
          <p:cNvSpPr>
            <a:spLocks noGrp="1" noRot="1" noChangeArrowheads="1"/>
          </p:cNvSpPr>
          <p:nvPr>
            <p:ph type="body" idx="1"/>
          </p:nvPr>
        </p:nvSpPr>
        <p:spPr>
          <a:xfrm>
            <a:off x="457200" y="1412776"/>
            <a:ext cx="8229600" cy="4896544"/>
          </a:xfrm>
        </p:spPr>
        <p:txBody>
          <a:bodyPr>
            <a:normAutofit/>
          </a:bodyPr>
          <a:lstStyle/>
          <a:p>
            <a:pPr eaLnBrk="1" hangingPunct="1">
              <a:lnSpc>
                <a:spcPct val="80000"/>
              </a:lnSpc>
              <a:buClr>
                <a:srgbClr val="C00000"/>
              </a:buClr>
              <a:buFont typeface="Wingdings" pitchFamily="2" charset="2"/>
              <a:buChar char="n"/>
            </a:pPr>
            <a:r>
              <a:rPr lang="en-US" altLang="zh-CN" sz="2800" b="1" dirty="0" smtClean="0"/>
              <a:t>RFC1700</a:t>
            </a:r>
            <a:r>
              <a:rPr lang="zh-CN" altLang="en-US" sz="2800" b="1" dirty="0" smtClean="0"/>
              <a:t>含有一张由因特网已分配数值权威机构（</a:t>
            </a:r>
            <a:r>
              <a:rPr lang="en-US" altLang="zh-CN" sz="2800" b="1" dirty="0" smtClean="0"/>
              <a:t>IANA</a:t>
            </a:r>
            <a:r>
              <a:rPr lang="zh-CN" altLang="en-US" sz="2800" b="1" dirty="0" smtClean="0"/>
              <a:t>）定义的端口列表。端口号分成三段：</a:t>
            </a:r>
          </a:p>
          <a:p>
            <a:pPr eaLnBrk="1" hangingPunct="1">
              <a:lnSpc>
                <a:spcPct val="80000"/>
              </a:lnSpc>
              <a:buClr>
                <a:srgbClr val="C00000"/>
              </a:buClr>
              <a:buFont typeface="Wingdings" pitchFamily="2" charset="2"/>
              <a:buChar char="n"/>
            </a:pPr>
            <a:endParaRPr lang="zh-CN" altLang="en-US" sz="2000" b="1" dirty="0" smtClean="0"/>
          </a:p>
          <a:p>
            <a:pPr lvl="1">
              <a:lnSpc>
                <a:spcPct val="80000"/>
              </a:lnSpc>
              <a:buClr>
                <a:srgbClr val="C00000"/>
              </a:buClr>
              <a:buFont typeface="Wingdings" pitchFamily="2" charset="2"/>
              <a:buChar char="u"/>
            </a:pPr>
            <a:r>
              <a:rPr lang="zh-CN" altLang="en-US" b="1" dirty="0" smtClean="0"/>
              <a:t> </a:t>
            </a:r>
            <a:r>
              <a:rPr lang="zh-CN" altLang="en-US" sz="2400" b="1" dirty="0" smtClean="0">
                <a:solidFill>
                  <a:srgbClr val="C00000"/>
                </a:solidFill>
              </a:rPr>
              <a:t>众所周知的端口为</a:t>
            </a:r>
            <a:r>
              <a:rPr lang="en-US" altLang="zh-CN" sz="2400" b="1" dirty="0" smtClean="0">
                <a:solidFill>
                  <a:srgbClr val="C00000"/>
                </a:solidFill>
              </a:rPr>
              <a:t>0—1023</a:t>
            </a:r>
            <a:r>
              <a:rPr lang="zh-CN" altLang="en-US" sz="2400" b="1" dirty="0" smtClean="0">
                <a:solidFill>
                  <a:schemeClr val="tx2"/>
                </a:solidFill>
              </a:rPr>
              <a:t>。</a:t>
            </a:r>
            <a:r>
              <a:rPr lang="zh-CN" altLang="en-US" sz="2400" b="1" dirty="0" smtClean="0"/>
              <a:t>这些端口由</a:t>
            </a:r>
            <a:r>
              <a:rPr lang="en-US" altLang="zh-CN" sz="2400" b="1" dirty="0" smtClean="0"/>
              <a:t>IANA</a:t>
            </a:r>
            <a:r>
              <a:rPr lang="zh-CN" altLang="en-US" sz="2400" b="1" dirty="0" smtClean="0"/>
              <a:t>分配和控制。可能时，相同端口号分配给</a:t>
            </a:r>
            <a:r>
              <a:rPr lang="en-US" altLang="zh-CN" sz="2400" b="1" dirty="0" smtClean="0"/>
              <a:t>TCP</a:t>
            </a:r>
            <a:r>
              <a:rPr lang="zh-CN" altLang="en-US" sz="2400" b="1" dirty="0" smtClean="0"/>
              <a:t>和</a:t>
            </a:r>
            <a:r>
              <a:rPr lang="en-US" altLang="zh-CN" sz="2400" b="1" dirty="0" smtClean="0"/>
              <a:t>UDP</a:t>
            </a:r>
            <a:r>
              <a:rPr lang="zh-CN" altLang="en-US" sz="2400" b="1" dirty="0" smtClean="0"/>
              <a:t>的同一给定服务。</a:t>
            </a:r>
          </a:p>
          <a:p>
            <a:pPr eaLnBrk="1" hangingPunct="1">
              <a:lnSpc>
                <a:spcPct val="80000"/>
              </a:lnSpc>
              <a:buClr>
                <a:srgbClr val="C00000"/>
              </a:buClr>
              <a:buFont typeface="Wingdings" pitchFamily="2" charset="2"/>
              <a:buChar char="u"/>
            </a:pPr>
            <a:endParaRPr lang="zh-CN" altLang="en-US" sz="1600" b="1" dirty="0" smtClean="0"/>
          </a:p>
          <a:p>
            <a:pPr lvl="1">
              <a:lnSpc>
                <a:spcPct val="80000"/>
              </a:lnSpc>
              <a:buClr>
                <a:srgbClr val="C00000"/>
              </a:buClr>
              <a:buFont typeface="Wingdings" pitchFamily="2" charset="2"/>
              <a:buChar char="u"/>
            </a:pPr>
            <a:r>
              <a:rPr lang="zh-CN" altLang="en-US" sz="2400" b="1" dirty="0" smtClean="0">
                <a:solidFill>
                  <a:srgbClr val="C00000"/>
                </a:solidFill>
              </a:rPr>
              <a:t>注册的端口（</a:t>
            </a:r>
            <a:r>
              <a:rPr lang="en-US" altLang="zh-CN" sz="2400" b="1" dirty="0" smtClean="0">
                <a:solidFill>
                  <a:srgbClr val="C00000"/>
                </a:solidFill>
              </a:rPr>
              <a:t>registered ports</a:t>
            </a:r>
            <a:r>
              <a:rPr lang="zh-CN" altLang="en-US" sz="2400" b="1" dirty="0" smtClean="0">
                <a:solidFill>
                  <a:srgbClr val="C00000"/>
                </a:solidFill>
              </a:rPr>
              <a:t>）为</a:t>
            </a:r>
            <a:r>
              <a:rPr lang="en-US" altLang="zh-CN" sz="2400" b="1" dirty="0" smtClean="0">
                <a:solidFill>
                  <a:srgbClr val="C00000"/>
                </a:solidFill>
              </a:rPr>
              <a:t>1024—49151</a:t>
            </a:r>
            <a:r>
              <a:rPr lang="zh-CN" altLang="en-US" sz="2400" b="1" dirty="0" smtClean="0">
                <a:solidFill>
                  <a:schemeClr val="tx2"/>
                </a:solidFill>
              </a:rPr>
              <a:t>。</a:t>
            </a:r>
            <a:r>
              <a:rPr lang="zh-CN" altLang="en-US" sz="2400" b="1" dirty="0" smtClean="0"/>
              <a:t>这些端口不受</a:t>
            </a:r>
            <a:r>
              <a:rPr lang="en-US" altLang="zh-CN" sz="2400" b="1" dirty="0" smtClean="0"/>
              <a:t>IANA</a:t>
            </a:r>
            <a:r>
              <a:rPr lang="zh-CN" altLang="en-US" sz="2400" b="1" dirty="0" smtClean="0"/>
              <a:t>控制。但由</a:t>
            </a:r>
            <a:r>
              <a:rPr lang="en-US" altLang="zh-CN" sz="2400" b="1" dirty="0" smtClean="0"/>
              <a:t>IANA</a:t>
            </a:r>
            <a:r>
              <a:rPr lang="zh-CN" altLang="en-US" sz="2400" b="1" dirty="0" smtClean="0"/>
              <a:t>登记并提供它们的使用情况和清单。可能时，相同端口号分配给</a:t>
            </a:r>
            <a:r>
              <a:rPr lang="en-US" altLang="zh-CN" sz="2400" b="1" dirty="0" smtClean="0"/>
              <a:t>TCP</a:t>
            </a:r>
            <a:r>
              <a:rPr lang="zh-CN" altLang="en-US" sz="2400" b="1" dirty="0" smtClean="0"/>
              <a:t>和</a:t>
            </a:r>
            <a:r>
              <a:rPr lang="en-US" altLang="zh-CN" sz="2400" b="1" dirty="0" smtClean="0"/>
              <a:t>UDP</a:t>
            </a:r>
            <a:r>
              <a:rPr lang="zh-CN" altLang="en-US" sz="2400" b="1" dirty="0" smtClean="0"/>
              <a:t>的同一给定服务。</a:t>
            </a:r>
          </a:p>
          <a:p>
            <a:pPr eaLnBrk="1" hangingPunct="1">
              <a:lnSpc>
                <a:spcPct val="80000"/>
              </a:lnSpc>
              <a:buClr>
                <a:srgbClr val="C00000"/>
              </a:buClr>
              <a:buFont typeface="Wingdings" pitchFamily="2" charset="2"/>
              <a:buChar char="u"/>
            </a:pPr>
            <a:endParaRPr lang="zh-CN" altLang="en-US" sz="1600" b="1" dirty="0" smtClean="0"/>
          </a:p>
          <a:p>
            <a:pPr lvl="1">
              <a:lnSpc>
                <a:spcPct val="80000"/>
              </a:lnSpc>
              <a:buClr>
                <a:srgbClr val="C00000"/>
              </a:buClr>
              <a:buFont typeface="Wingdings" pitchFamily="2" charset="2"/>
              <a:buChar char="u"/>
            </a:pPr>
            <a:r>
              <a:rPr lang="zh-CN" altLang="en-US" sz="2400" b="1" dirty="0" smtClean="0"/>
              <a:t> </a:t>
            </a:r>
            <a:r>
              <a:rPr lang="en-US" altLang="zh-CN" sz="2400" b="1" dirty="0" smtClean="0">
                <a:solidFill>
                  <a:srgbClr val="C00000"/>
                </a:solidFill>
              </a:rPr>
              <a:t>49152—65535</a:t>
            </a:r>
            <a:r>
              <a:rPr lang="zh-CN" altLang="en-US" sz="2400" b="1" dirty="0" smtClean="0">
                <a:solidFill>
                  <a:srgbClr val="C00000"/>
                </a:solidFill>
              </a:rPr>
              <a:t>是动态的（</a:t>
            </a:r>
            <a:r>
              <a:rPr lang="en-US" altLang="zh-CN" sz="2400" b="1" dirty="0" smtClean="0">
                <a:solidFill>
                  <a:srgbClr val="C00000"/>
                </a:solidFill>
              </a:rPr>
              <a:t>dynamic</a:t>
            </a:r>
            <a:r>
              <a:rPr lang="zh-CN" altLang="en-US" sz="2400" b="1" dirty="0" smtClean="0">
                <a:solidFill>
                  <a:srgbClr val="C00000"/>
                </a:solidFill>
              </a:rPr>
              <a:t>）或私有的（</a:t>
            </a:r>
            <a:r>
              <a:rPr lang="en-US" altLang="zh-CN" sz="2400" b="1" dirty="0" smtClean="0">
                <a:solidFill>
                  <a:srgbClr val="C00000"/>
                </a:solidFill>
              </a:rPr>
              <a:t>private</a:t>
            </a:r>
            <a:r>
              <a:rPr lang="zh-CN" altLang="en-US" sz="2400" b="1" dirty="0" smtClean="0">
                <a:solidFill>
                  <a:srgbClr val="C00000"/>
                </a:solidFill>
              </a:rPr>
              <a:t>）端口。</a:t>
            </a:r>
            <a:r>
              <a:rPr lang="en-US" altLang="zh-CN" sz="2400" b="1" dirty="0" smtClean="0"/>
              <a:t>IANA</a:t>
            </a:r>
            <a:r>
              <a:rPr lang="zh-CN" altLang="en-US" sz="2400" b="1" dirty="0" smtClean="0"/>
              <a:t>不管理这些端口，它们就是我们所说的临时端口。</a:t>
            </a:r>
          </a:p>
        </p:txBody>
      </p:sp>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899592" y="1556792"/>
            <a:ext cx="7620000" cy="4556125"/>
          </a:xfrm>
        </p:spPr>
        <p:txBody>
          <a:bodyPr>
            <a:noAutofit/>
          </a:bodyPr>
          <a:lstStyle/>
          <a:p>
            <a:pPr eaLnBrk="1" hangingPunct="1">
              <a:buClr>
                <a:srgbClr val="C00000"/>
              </a:buClr>
              <a:buFont typeface="Wingdings" pitchFamily="2" charset="2"/>
              <a:buChar char="n"/>
            </a:pPr>
            <a:r>
              <a:rPr lang="en-US" altLang="zh-CN" sz="2800" b="1" dirty="0" smtClean="0">
                <a:solidFill>
                  <a:srgbClr val="000000"/>
                </a:solidFill>
                <a:latin typeface="楷体" pitchFamily="49" charset="-122"/>
                <a:ea typeface="楷体" pitchFamily="49" charset="-122"/>
              </a:rPr>
              <a:t>UDP</a:t>
            </a:r>
            <a:r>
              <a:rPr lang="zh-CN" altLang="en-US" sz="2800" b="1" dirty="0" smtClean="0">
                <a:solidFill>
                  <a:srgbClr val="000000"/>
                </a:solidFill>
                <a:latin typeface="楷体" pitchFamily="49" charset="-122"/>
                <a:ea typeface="楷体" pitchFamily="49" charset="-122"/>
              </a:rPr>
              <a:t>数据包的长度</a:t>
            </a:r>
            <a:r>
              <a:rPr lang="en-US" altLang="zh-CN" sz="2800" b="1" dirty="0" smtClean="0">
                <a:solidFill>
                  <a:srgbClr val="000000"/>
                </a:solidFill>
                <a:latin typeface="楷体" pitchFamily="49" charset="-122"/>
                <a:ea typeface="楷体" pitchFamily="49" charset="-122"/>
              </a:rPr>
              <a:t>(Length)</a:t>
            </a:r>
            <a:r>
              <a:rPr lang="zh-CN" altLang="en-US" sz="2800" b="1" dirty="0" smtClean="0">
                <a:solidFill>
                  <a:srgbClr val="000000"/>
                </a:solidFill>
                <a:latin typeface="楷体" pitchFamily="49" charset="-122"/>
                <a:ea typeface="楷体" pitchFamily="49" charset="-122"/>
              </a:rPr>
              <a:t>：</a:t>
            </a:r>
            <a:r>
              <a:rPr lang="en-US" altLang="zh-CN" sz="2800" b="1" dirty="0" smtClean="0">
                <a:solidFill>
                  <a:srgbClr val="000000"/>
                </a:solidFill>
                <a:latin typeface="楷体" pitchFamily="49" charset="-122"/>
                <a:ea typeface="楷体" pitchFamily="49" charset="-122"/>
              </a:rPr>
              <a:t>UDP</a:t>
            </a:r>
            <a:r>
              <a:rPr lang="zh-CN" altLang="en-US" sz="2800" b="1" dirty="0" smtClean="0">
                <a:solidFill>
                  <a:srgbClr val="000000"/>
                </a:solidFill>
                <a:latin typeface="楷体" pitchFamily="49" charset="-122"/>
                <a:ea typeface="楷体" pitchFamily="49" charset="-122"/>
              </a:rPr>
              <a:t>长度字段指的是</a:t>
            </a:r>
            <a:r>
              <a:rPr lang="en-US" altLang="zh-CN" sz="2800" b="1" dirty="0" smtClean="0">
                <a:solidFill>
                  <a:srgbClr val="000000"/>
                </a:solidFill>
                <a:latin typeface="楷体" pitchFamily="49" charset="-122"/>
                <a:ea typeface="楷体" pitchFamily="49" charset="-122"/>
              </a:rPr>
              <a:t>UDP</a:t>
            </a:r>
            <a:r>
              <a:rPr lang="zh-CN" altLang="en-US" sz="2800" b="1" dirty="0" smtClean="0">
                <a:solidFill>
                  <a:srgbClr val="000000"/>
                </a:solidFill>
                <a:latin typeface="楷体" pitchFamily="49" charset="-122"/>
                <a:ea typeface="楷体" pitchFamily="49" charset="-122"/>
              </a:rPr>
              <a:t>首部和</a:t>
            </a:r>
            <a:r>
              <a:rPr lang="en-US" altLang="zh-CN" sz="2800" b="1" dirty="0" smtClean="0">
                <a:solidFill>
                  <a:srgbClr val="000000"/>
                </a:solidFill>
                <a:latin typeface="楷体" pitchFamily="49" charset="-122"/>
                <a:ea typeface="楷体" pitchFamily="49" charset="-122"/>
              </a:rPr>
              <a:t>UDP</a:t>
            </a:r>
            <a:r>
              <a:rPr lang="zh-CN" altLang="en-US" sz="2800" b="1" dirty="0" smtClean="0">
                <a:solidFill>
                  <a:srgbClr val="000000"/>
                </a:solidFill>
                <a:latin typeface="楷体" pitchFamily="49" charset="-122"/>
                <a:ea typeface="楷体" pitchFamily="49" charset="-122"/>
              </a:rPr>
              <a:t>数据的字节长度。</a:t>
            </a:r>
            <a:r>
              <a:rPr lang="en-US" altLang="zh-CN" sz="2800" b="1" dirty="0" smtClean="0">
                <a:solidFill>
                  <a:srgbClr val="000000"/>
                </a:solidFill>
                <a:latin typeface="楷体" pitchFamily="49" charset="-122"/>
                <a:ea typeface="楷体" pitchFamily="49" charset="-122"/>
              </a:rPr>
              <a:t>UDP</a:t>
            </a:r>
            <a:r>
              <a:rPr lang="zh-CN" altLang="en-US" sz="2800" b="1" dirty="0" smtClean="0">
                <a:solidFill>
                  <a:srgbClr val="000000"/>
                </a:solidFill>
                <a:latin typeface="楷体" pitchFamily="49" charset="-122"/>
                <a:ea typeface="楷体" pitchFamily="49" charset="-122"/>
              </a:rPr>
              <a:t>数据报长度是</a:t>
            </a:r>
            <a:r>
              <a:rPr lang="en-US" altLang="zh-CN" sz="2800" b="1" dirty="0" smtClean="0">
                <a:solidFill>
                  <a:srgbClr val="000000"/>
                </a:solidFill>
                <a:latin typeface="楷体" pitchFamily="49" charset="-122"/>
                <a:ea typeface="楷体" pitchFamily="49" charset="-122"/>
              </a:rPr>
              <a:t>IP</a:t>
            </a:r>
            <a:r>
              <a:rPr lang="zh-CN" altLang="en-US" sz="2800" b="1" dirty="0" smtClean="0">
                <a:solidFill>
                  <a:srgbClr val="000000"/>
                </a:solidFill>
                <a:latin typeface="楷体" pitchFamily="49" charset="-122"/>
                <a:ea typeface="楷体" pitchFamily="49" charset="-122"/>
              </a:rPr>
              <a:t>全长减去</a:t>
            </a:r>
            <a:r>
              <a:rPr lang="en-US" altLang="zh-CN" sz="2800" b="1" dirty="0" smtClean="0">
                <a:solidFill>
                  <a:srgbClr val="000000"/>
                </a:solidFill>
                <a:latin typeface="楷体" pitchFamily="49" charset="-122"/>
                <a:ea typeface="楷体" pitchFamily="49" charset="-122"/>
              </a:rPr>
              <a:t>IP</a:t>
            </a:r>
            <a:r>
              <a:rPr lang="zh-CN" altLang="en-US" sz="2800" b="1" dirty="0" smtClean="0">
                <a:solidFill>
                  <a:srgbClr val="000000"/>
                </a:solidFill>
                <a:latin typeface="楷体" pitchFamily="49" charset="-122"/>
                <a:ea typeface="楷体" pitchFamily="49" charset="-122"/>
              </a:rPr>
              <a:t>首部的长度。最小值是</a:t>
            </a:r>
            <a:r>
              <a:rPr lang="en-US" altLang="zh-CN" sz="2800" b="1" dirty="0" smtClean="0">
                <a:solidFill>
                  <a:srgbClr val="000000"/>
                </a:solidFill>
                <a:latin typeface="楷体" pitchFamily="49" charset="-122"/>
                <a:ea typeface="楷体" pitchFamily="49" charset="-122"/>
              </a:rPr>
              <a:t>8</a:t>
            </a:r>
            <a:r>
              <a:rPr lang="zh-CN" altLang="en-US" sz="2800" b="1" dirty="0" smtClean="0">
                <a:solidFill>
                  <a:srgbClr val="000000"/>
                </a:solidFill>
                <a:latin typeface="楷体" pitchFamily="49" charset="-122"/>
                <a:ea typeface="楷体" pitchFamily="49" charset="-122"/>
              </a:rPr>
              <a:t>。</a:t>
            </a:r>
            <a:endParaRPr lang="en-US" altLang="zh-CN" sz="28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zh-CN" altLang="en-US" sz="28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sz="2800" b="1" dirty="0" smtClean="0">
                <a:solidFill>
                  <a:srgbClr val="000000"/>
                </a:solidFill>
                <a:latin typeface="楷体" pitchFamily="49" charset="-122"/>
                <a:ea typeface="楷体" pitchFamily="49" charset="-122"/>
              </a:rPr>
              <a:t>UDP</a:t>
            </a:r>
            <a:r>
              <a:rPr lang="zh-CN" altLang="en-US" sz="2800" b="1" dirty="0" smtClean="0">
                <a:solidFill>
                  <a:srgbClr val="000000"/>
                </a:solidFill>
                <a:latin typeface="楷体" pitchFamily="49" charset="-122"/>
                <a:ea typeface="楷体" pitchFamily="49" charset="-122"/>
              </a:rPr>
              <a:t>检验和</a:t>
            </a:r>
            <a:r>
              <a:rPr lang="en-US" altLang="zh-CN" sz="2800" b="1" dirty="0" smtClean="0">
                <a:solidFill>
                  <a:srgbClr val="000000"/>
                </a:solidFill>
                <a:latin typeface="楷体" pitchFamily="49" charset="-122"/>
                <a:ea typeface="楷体" pitchFamily="49" charset="-122"/>
              </a:rPr>
              <a:t>(Checksum)</a:t>
            </a:r>
            <a:r>
              <a:rPr lang="zh-CN" altLang="en-US" sz="2800" b="1" dirty="0" smtClean="0">
                <a:solidFill>
                  <a:srgbClr val="000000"/>
                </a:solidFill>
                <a:latin typeface="楷体" pitchFamily="49" charset="-122"/>
                <a:ea typeface="楷体" pitchFamily="49" charset="-122"/>
              </a:rPr>
              <a:t>：检验和字段用来检验传输过程中是否出现了错误。</a:t>
            </a:r>
            <a:r>
              <a:rPr lang="en-US" altLang="zh-CN" sz="2800" b="1" dirty="0" smtClean="0">
                <a:solidFill>
                  <a:srgbClr val="000000"/>
                </a:solidFill>
                <a:latin typeface="楷体" pitchFamily="49" charset="-122"/>
                <a:ea typeface="楷体" pitchFamily="49" charset="-122"/>
              </a:rPr>
              <a:t>UDP</a:t>
            </a:r>
            <a:r>
              <a:rPr lang="zh-CN" altLang="en-US" sz="2800" b="1" dirty="0" smtClean="0">
                <a:solidFill>
                  <a:srgbClr val="000000"/>
                </a:solidFill>
                <a:latin typeface="楷体" pitchFamily="49" charset="-122"/>
                <a:ea typeface="楷体" pitchFamily="49" charset="-122"/>
              </a:rPr>
              <a:t>检验和覆盖</a:t>
            </a:r>
            <a:r>
              <a:rPr lang="en-US" altLang="zh-CN" sz="2800" b="1" dirty="0" smtClean="0">
                <a:solidFill>
                  <a:srgbClr val="000000"/>
                </a:solidFill>
                <a:latin typeface="楷体" pitchFamily="49" charset="-122"/>
                <a:ea typeface="楷体" pitchFamily="49" charset="-122"/>
              </a:rPr>
              <a:t>UDP</a:t>
            </a:r>
            <a:r>
              <a:rPr lang="zh-CN" altLang="en-US" sz="2800" b="1" dirty="0" smtClean="0">
                <a:solidFill>
                  <a:srgbClr val="000000"/>
                </a:solidFill>
                <a:latin typeface="楷体" pitchFamily="49" charset="-122"/>
                <a:ea typeface="楷体" pitchFamily="49" charset="-122"/>
              </a:rPr>
              <a:t>首部、伪首部和</a:t>
            </a:r>
            <a:r>
              <a:rPr lang="en-US" altLang="zh-CN" sz="2800" b="1" dirty="0" smtClean="0">
                <a:solidFill>
                  <a:srgbClr val="000000"/>
                </a:solidFill>
                <a:latin typeface="楷体" pitchFamily="49" charset="-122"/>
                <a:ea typeface="楷体" pitchFamily="49" charset="-122"/>
              </a:rPr>
              <a:t>UDP</a:t>
            </a:r>
            <a:r>
              <a:rPr lang="zh-CN" altLang="en-US" sz="2800" b="1" dirty="0" smtClean="0">
                <a:solidFill>
                  <a:srgbClr val="000000"/>
                </a:solidFill>
                <a:latin typeface="楷体" pitchFamily="49" charset="-122"/>
                <a:ea typeface="楷体" pitchFamily="49" charset="-122"/>
              </a:rPr>
              <a:t>数据。</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ChangeArrowheads="1"/>
          </p:cNvSpPr>
          <p:nvPr>
            <p:ph type="title"/>
          </p:nvPr>
        </p:nvSpPr>
        <p:spPr>
          <a:xfrm>
            <a:off x="457200" y="476672"/>
            <a:ext cx="8229600" cy="940966"/>
          </a:xfrm>
        </p:spPr>
        <p:txBody>
          <a:bodyPr/>
          <a:lstStyle/>
          <a:p>
            <a:pPr eaLnBrk="1" hangingPunct="1"/>
            <a:r>
              <a:rPr lang="en-US" altLang="zh-CN" sz="4000" b="1" dirty="0" smtClean="0">
                <a:solidFill>
                  <a:srgbClr val="C00000"/>
                </a:solidFill>
                <a:latin typeface="隶书" pitchFamily="49" charset="-122"/>
                <a:ea typeface="隶书" pitchFamily="49" charset="-122"/>
              </a:rPr>
              <a:t>8.5.1   UDP</a:t>
            </a:r>
            <a:r>
              <a:rPr lang="zh-CN" altLang="en-US" sz="4000" b="1" dirty="0" smtClean="0">
                <a:solidFill>
                  <a:srgbClr val="C00000"/>
                </a:solidFill>
                <a:latin typeface="隶书" pitchFamily="49" charset="-122"/>
                <a:ea typeface="隶书" pitchFamily="49" charset="-122"/>
              </a:rPr>
              <a:t>报头</a:t>
            </a: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8.5.1   UDP</a:t>
            </a:r>
            <a:r>
              <a:rPr lang="zh-CN" altLang="en-US" sz="4000" b="1" dirty="0" smtClean="0">
                <a:solidFill>
                  <a:srgbClr val="C00000"/>
                </a:solidFill>
                <a:latin typeface="隶书" pitchFamily="49" charset="-122"/>
                <a:ea typeface="隶书" pitchFamily="49" charset="-122"/>
              </a:rPr>
              <a:t>效验和</a:t>
            </a:r>
          </a:p>
        </p:txBody>
      </p:sp>
      <p:sp>
        <p:nvSpPr>
          <p:cNvPr id="12291" name="Rectangle 3"/>
          <p:cNvSpPr>
            <a:spLocks noGrp="1" noChangeArrowheads="1"/>
          </p:cNvSpPr>
          <p:nvPr>
            <p:ph type="body" idx="1"/>
          </p:nvPr>
        </p:nvSpPr>
        <p:spPr/>
        <p:txBody>
          <a:bodyPr/>
          <a:lstStyle/>
          <a:p>
            <a:pPr eaLnBrk="1" hangingPunct="1">
              <a:buClr>
                <a:srgbClr val="C00000"/>
              </a:buClr>
              <a:buFont typeface="Wingdings" pitchFamily="2" charset="2"/>
              <a:buChar char="n"/>
            </a:pPr>
            <a:r>
              <a:rPr lang="en-US" altLang="zh-CN" b="1" dirty="0" smtClean="0">
                <a:latin typeface="楷体" pitchFamily="49" charset="-122"/>
                <a:ea typeface="楷体" pitchFamily="49" charset="-122"/>
              </a:rPr>
              <a:t>UDP</a:t>
            </a:r>
            <a:r>
              <a:rPr lang="zh-CN" altLang="en-US" b="1" dirty="0" smtClean="0">
                <a:latin typeface="楷体" pitchFamily="49" charset="-122"/>
                <a:ea typeface="楷体" pitchFamily="49" charset="-122"/>
              </a:rPr>
              <a:t>在报中包含一个</a:t>
            </a:r>
            <a:r>
              <a:rPr lang="en-US" altLang="zh-CN" b="1" dirty="0" smtClean="0">
                <a:latin typeface="楷体" pitchFamily="49" charset="-122"/>
                <a:ea typeface="楷体" pitchFamily="49" charset="-122"/>
              </a:rPr>
              <a:t>12</a:t>
            </a:r>
            <a:r>
              <a:rPr lang="zh-CN" altLang="en-US" b="1" dirty="0" smtClean="0">
                <a:latin typeface="楷体" pitchFamily="49" charset="-122"/>
                <a:ea typeface="楷体" pitchFamily="49" charset="-122"/>
              </a:rPr>
              <a:t>字节的</a:t>
            </a:r>
            <a:r>
              <a:rPr lang="zh-CN" altLang="en-US" b="1" dirty="0" smtClean="0">
                <a:solidFill>
                  <a:srgbClr val="C00000"/>
                </a:solidFill>
                <a:latin typeface="楷体" pitchFamily="49" charset="-122"/>
                <a:ea typeface="楷体" pitchFamily="49" charset="-122"/>
              </a:rPr>
              <a:t>伪报头</a:t>
            </a:r>
            <a:r>
              <a:rPr lang="zh-CN" altLang="en-US" b="1" dirty="0" smtClean="0">
                <a:latin typeface="楷体" pitchFamily="49" charset="-122"/>
                <a:ea typeface="楷体" pitchFamily="49" charset="-122"/>
              </a:rPr>
              <a:t>以计算校验和</a:t>
            </a:r>
            <a:r>
              <a:rPr lang="zh-CN" altLang="en-US" b="1" dirty="0" smtClean="0">
                <a:latin typeface="楷体" pitchFamily="49" charset="-122"/>
                <a:ea typeface="楷体" pitchFamily="49" charset="-122"/>
              </a:rPr>
              <a:t>。</a:t>
            </a:r>
            <a:endParaRPr lang="en-US" altLang="zh-CN" b="1" dirty="0" smtClean="0">
              <a:latin typeface="楷体" pitchFamily="49" charset="-122"/>
              <a:ea typeface="楷体" pitchFamily="49" charset="-122"/>
            </a:endParaRPr>
          </a:p>
          <a:p>
            <a:pPr eaLnBrk="1" hangingPunct="1">
              <a:buClr>
                <a:srgbClr val="C00000"/>
              </a:buClr>
              <a:buFont typeface="Wingdings" pitchFamily="2" charset="2"/>
              <a:buChar char="n"/>
            </a:pPr>
            <a:endParaRPr lang="en-US" altLang="zh-CN" b="1" dirty="0" smtClean="0">
              <a:latin typeface="楷体" pitchFamily="49" charset="-122"/>
              <a:ea typeface="楷体" pitchFamily="49" charset="-122"/>
            </a:endParaRPr>
          </a:p>
          <a:p>
            <a:pPr eaLnBrk="1" hangingPunct="1">
              <a:buClr>
                <a:srgbClr val="C00000"/>
              </a:buClr>
              <a:buFont typeface="Wingdings" pitchFamily="2" charset="2"/>
              <a:buChar char="n"/>
            </a:pPr>
            <a:r>
              <a:rPr lang="zh-CN" altLang="en-US" b="1" dirty="0" smtClean="0">
                <a:latin typeface="楷体" pitchFamily="49" charset="-122"/>
                <a:ea typeface="楷体" pitchFamily="49" charset="-122"/>
              </a:rPr>
              <a:t>该伪报头包含</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报头的某些域，目的是让</a:t>
            </a:r>
            <a:r>
              <a:rPr lang="en-US" altLang="zh-CN" b="1" dirty="0" smtClean="0">
                <a:latin typeface="楷体" pitchFamily="49" charset="-122"/>
                <a:ea typeface="楷体" pitchFamily="49" charset="-122"/>
              </a:rPr>
              <a:t>UDP </a:t>
            </a:r>
            <a:r>
              <a:rPr lang="zh-CN" altLang="en-US" b="1" dirty="0" smtClean="0">
                <a:latin typeface="楷体" pitchFamily="49" charset="-122"/>
                <a:ea typeface="楷体" pitchFamily="49" charset="-122"/>
              </a:rPr>
              <a:t>检测数据确已到达正确的目的端。</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zh-CN" altLang="en-US" sz="1200" b="0" i="0" u="none" strike="noStrike" kern="1200" cap="none" spc="0" normalizeH="0" baseline="0" noProof="0" dirty="0">
              <a:ln>
                <a:noFill/>
              </a:ln>
              <a:effectLst/>
              <a:uLnTx/>
              <a:uFillTx/>
              <a:latin typeface="+mn-lt"/>
              <a:ea typeface="+mn-ea"/>
              <a:cs typeface="+mn-cs"/>
            </a:endParaRPr>
          </a:p>
        </p:txBody>
      </p:sp>
      <p:pic>
        <p:nvPicPr>
          <p:cNvPr id="13" name="图片 4" descr="11"/>
          <p:cNvPicPr>
            <a:picLocks noChangeAspect="1" noChangeArrowheads="1"/>
          </p:cNvPicPr>
          <p:nvPr/>
        </p:nvPicPr>
        <p:blipFill>
          <a:blip r:embed="rId2" cstate="print"/>
          <a:srcRect/>
          <a:stretch>
            <a:fillRect/>
          </a:stretch>
        </p:blipFill>
        <p:spPr bwMode="auto">
          <a:xfrm>
            <a:off x="971600" y="1484784"/>
            <a:ext cx="7200800" cy="4865178"/>
          </a:xfrm>
          <a:prstGeom prst="rect">
            <a:avLst/>
          </a:prstGeom>
          <a:noFill/>
          <a:ln w="9525">
            <a:noFill/>
            <a:miter lim="800000"/>
            <a:headEnd/>
            <a:tailEnd/>
          </a:ln>
        </p:spPr>
      </p:pic>
      <p:sp>
        <p:nvSpPr>
          <p:cNvPr id="14" name="Rectangle 2"/>
          <p:cNvSpPr>
            <a:spLocks noGrp="1" noChangeArrowheads="1"/>
          </p:cNvSpPr>
          <p:nvPr>
            <p:ph type="title"/>
          </p:nvPr>
        </p:nvSpPr>
        <p:spPr>
          <a:xfrm>
            <a:off x="467544" y="188640"/>
            <a:ext cx="8229600" cy="1143000"/>
          </a:xfrm>
        </p:spPr>
        <p:txBody>
          <a:bodyPr>
            <a:normAutofit/>
          </a:bodyPr>
          <a:lstStyle/>
          <a:p>
            <a:r>
              <a:rPr lang="en-US" altLang="zh-CN" sz="4000" b="1" dirty="0" smtClean="0">
                <a:solidFill>
                  <a:srgbClr val="C00000"/>
                </a:solidFill>
                <a:latin typeface="隶书" pitchFamily="49" charset="-122"/>
                <a:ea typeface="隶书" pitchFamily="49" charset="-122"/>
              </a:rPr>
              <a:t>UDP</a:t>
            </a:r>
            <a:r>
              <a:rPr lang="zh-CN" altLang="en-US" sz="4000" b="1" dirty="0" smtClean="0">
                <a:solidFill>
                  <a:srgbClr val="C00000"/>
                </a:solidFill>
                <a:latin typeface="隶书" pitchFamily="49" charset="-122"/>
                <a:ea typeface="隶书" pitchFamily="49" charset="-122"/>
              </a:rPr>
              <a:t>效验和</a:t>
            </a:r>
            <a:r>
              <a:rPr lang="en-US" altLang="zh-CN" sz="4000" b="1" dirty="0" smtClean="0">
                <a:solidFill>
                  <a:srgbClr val="C00000"/>
                </a:solidFill>
                <a:latin typeface="黑体" pitchFamily="49" charset="-122"/>
                <a:ea typeface="黑体" pitchFamily="49" charset="-122"/>
              </a:rPr>
              <a:t/>
            </a:r>
            <a:br>
              <a:rPr lang="en-US" altLang="zh-CN" sz="4000" b="1" dirty="0" smtClean="0">
                <a:solidFill>
                  <a:srgbClr val="C00000"/>
                </a:solidFill>
                <a:latin typeface="黑体" pitchFamily="49" charset="-122"/>
                <a:ea typeface="黑体" pitchFamily="49" charset="-122"/>
              </a:rPr>
            </a:br>
            <a:r>
              <a:rPr lang="zh-CN" altLang="en-US" sz="2700" b="1" dirty="0" smtClean="0"/>
              <a:t>伪首部添加在</a:t>
            </a:r>
            <a:r>
              <a:rPr lang="en-US" altLang="zh-CN" sz="2700" b="1" dirty="0" smtClean="0"/>
              <a:t>UDP</a:t>
            </a:r>
            <a:r>
              <a:rPr lang="zh-CN" altLang="en-US" sz="2700" b="1" dirty="0" smtClean="0"/>
              <a:t>数据报上 </a:t>
            </a:r>
            <a:endParaRPr lang="zh-CN" altLang="en-US" sz="2700" b="1" dirty="0" smtClean="0">
              <a:solidFill>
                <a:srgbClr val="C00000"/>
              </a:solidFill>
              <a:latin typeface="黑体" pitchFamily="49" charset="-122"/>
              <a:ea typeface="黑体" pitchFamily="49" charset="-122"/>
            </a:endParaRP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Number Placeholder 5"/>
          <p:cNvSpPr>
            <a:spLocks noGrp="1"/>
          </p:cNvSpPr>
          <p:nvPr>
            <p:ph type="sldNum" sz="quarter" idx="12"/>
          </p:nvPr>
        </p:nvSpPr>
        <p:spPr>
          <a:noFill/>
        </p:spPr>
        <p:txBody>
          <a:bodyPr/>
          <a:lstStyle/>
          <a:p>
            <a:fld id="{0CDA5DDE-6646-40DD-8C73-5412DADB29E9}" type="slidenum">
              <a:rPr lang="en-US" altLang="zh-CN" smtClean="0">
                <a:ea typeface="宋体" charset="-122"/>
              </a:rPr>
              <a:pPr/>
              <a:t>137</a:t>
            </a:fld>
            <a:endParaRPr lang="en-US" altLang="zh-CN" smtClean="0">
              <a:ea typeface="宋体" charset="-122"/>
            </a:endParaRPr>
          </a:p>
        </p:txBody>
      </p:sp>
      <p:pic>
        <p:nvPicPr>
          <p:cNvPr id="206851" name="Picture 2"/>
          <p:cNvPicPr>
            <a:picLocks noGrp="1" noChangeAspect="1" noChangeArrowheads="1"/>
          </p:cNvPicPr>
          <p:nvPr>
            <p:ph type="body" idx="1"/>
          </p:nvPr>
        </p:nvPicPr>
        <p:blipFill>
          <a:blip r:embed="rId2" cstate="print"/>
          <a:srcRect/>
          <a:stretch>
            <a:fillRect/>
          </a:stretch>
        </p:blipFill>
        <p:spPr>
          <a:xfrm>
            <a:off x="1187450" y="1773238"/>
            <a:ext cx="7129463" cy="4498975"/>
          </a:xfrm>
          <a:noFill/>
        </p:spPr>
      </p:pic>
      <p:sp>
        <p:nvSpPr>
          <p:cNvPr id="206852" name="Rectangle 3"/>
          <p:cNvSpPr>
            <a:spLocks noChangeArrowheads="1"/>
          </p:cNvSpPr>
          <p:nvPr/>
        </p:nvSpPr>
        <p:spPr bwMode="auto">
          <a:xfrm>
            <a:off x="1763688" y="836712"/>
            <a:ext cx="6064481" cy="523220"/>
          </a:xfrm>
          <a:prstGeom prst="rect">
            <a:avLst/>
          </a:prstGeom>
          <a:noFill/>
          <a:ln w="9525">
            <a:noFill/>
            <a:miter lim="800000"/>
            <a:headEnd/>
            <a:tailEnd/>
          </a:ln>
        </p:spPr>
        <p:txBody>
          <a:bodyPr wrap="none" anchor="ctr">
            <a:spAutoFit/>
          </a:bodyPr>
          <a:lstStyle/>
          <a:p>
            <a:r>
              <a:rPr lang="en-US" altLang="zh-CN" sz="1800" dirty="0"/>
              <a:t> </a:t>
            </a:r>
            <a:r>
              <a:rPr lang="zh-CN" altLang="en-US" sz="2800" b="1" dirty="0">
                <a:solidFill>
                  <a:srgbClr val="C00000"/>
                </a:solidFill>
              </a:rPr>
              <a:t>数据链路层和传输层的差错处理范围 </a:t>
            </a:r>
          </a:p>
        </p:txBody>
      </p:sp>
      <p:sp>
        <p:nvSpPr>
          <p:cNvPr id="5"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6"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zh-CN" altLang="en-US" sz="1200" b="0" i="0" u="none" strike="noStrike" kern="1200" cap="none" spc="0" normalizeH="0" baseline="0" noProof="0" dirty="0">
              <a:ln>
                <a:noFill/>
              </a:ln>
              <a:effectLst/>
              <a:uLnTx/>
              <a:uFillTx/>
              <a:latin typeface="+mn-lt"/>
              <a:ea typeface="+mn-ea"/>
              <a:cs typeface="+mn-cs"/>
            </a:endParaRPr>
          </a:p>
        </p:txBody>
      </p:sp>
      <p:pic>
        <p:nvPicPr>
          <p:cNvPr id="7"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8" name="组合 14"/>
          <p:cNvGrpSpPr/>
          <p:nvPr/>
        </p:nvGrpSpPr>
        <p:grpSpPr>
          <a:xfrm>
            <a:off x="4874346" y="0"/>
            <a:ext cx="4269654" cy="430887"/>
            <a:chOff x="4874346" y="0"/>
            <a:chExt cx="4269654" cy="430887"/>
          </a:xfrm>
        </p:grpSpPr>
        <p:sp>
          <p:nvSpPr>
            <p:cNvPr id="9" name="TextBox 8"/>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0"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Number Placeholder 5"/>
          <p:cNvSpPr>
            <a:spLocks noGrp="1"/>
          </p:cNvSpPr>
          <p:nvPr>
            <p:ph type="sldNum" sz="quarter" idx="12"/>
          </p:nvPr>
        </p:nvSpPr>
        <p:spPr>
          <a:noFill/>
        </p:spPr>
        <p:txBody>
          <a:bodyPr/>
          <a:lstStyle/>
          <a:p>
            <a:fld id="{503628DD-EB8F-4DF2-9A96-8626C7874229}" type="slidenum">
              <a:rPr lang="en-US" altLang="zh-CN" smtClean="0">
                <a:ea typeface="宋体" charset="-122"/>
              </a:rPr>
              <a:pPr/>
              <a:t>138</a:t>
            </a:fld>
            <a:endParaRPr lang="en-US" altLang="zh-CN" smtClean="0">
              <a:ea typeface="宋体" charset="-122"/>
            </a:endParaRPr>
          </a:p>
        </p:txBody>
      </p:sp>
      <p:sp>
        <p:nvSpPr>
          <p:cNvPr id="207875" name="Rectangle 2"/>
          <p:cNvSpPr>
            <a:spLocks noGrp="1" noRot="1" noChangeArrowheads="1"/>
          </p:cNvSpPr>
          <p:nvPr>
            <p:ph type="title"/>
          </p:nvPr>
        </p:nvSpPr>
        <p:spPr/>
        <p:txBody>
          <a:bodyPr>
            <a:normAutofit/>
          </a:bodyPr>
          <a:lstStyle/>
          <a:p>
            <a:pPr eaLnBrk="1" hangingPunct="1"/>
            <a:r>
              <a:rPr lang="en-US" altLang="zh-CN" sz="3600" b="1" dirty="0" smtClean="0">
                <a:solidFill>
                  <a:srgbClr val="C00000"/>
                </a:solidFill>
                <a:latin typeface="隶书" pitchFamily="49" charset="-122"/>
                <a:ea typeface="隶书" pitchFamily="49" charset="-122"/>
              </a:rPr>
              <a:t>UDP</a:t>
            </a:r>
            <a:r>
              <a:rPr lang="zh-CN" altLang="en-US" sz="3600" b="1" dirty="0" smtClean="0">
                <a:solidFill>
                  <a:srgbClr val="C00000"/>
                </a:solidFill>
                <a:latin typeface="隶书" pitchFamily="49" charset="-122"/>
                <a:ea typeface="隶书" pitchFamily="49" charset="-122"/>
              </a:rPr>
              <a:t>应用</a:t>
            </a:r>
            <a:endParaRPr lang="zh-CN" altLang="en-US" sz="3600" dirty="0" smtClean="0">
              <a:solidFill>
                <a:srgbClr val="C00000"/>
              </a:solidFill>
              <a:latin typeface="隶书" pitchFamily="49" charset="-122"/>
              <a:ea typeface="隶书" pitchFamily="49" charset="-122"/>
            </a:endParaRPr>
          </a:p>
        </p:txBody>
      </p:sp>
      <p:sp>
        <p:nvSpPr>
          <p:cNvPr id="207876" name="Rectangle 3"/>
          <p:cNvSpPr>
            <a:spLocks noGrp="1" noRot="1" noChangeArrowheads="1"/>
          </p:cNvSpPr>
          <p:nvPr>
            <p:ph type="body" idx="1"/>
          </p:nvPr>
        </p:nvSpPr>
        <p:spPr/>
        <p:txBody>
          <a:bodyPr/>
          <a:lstStyle/>
          <a:p>
            <a:pPr eaLnBrk="1" hangingPunct="1">
              <a:lnSpc>
                <a:spcPct val="80000"/>
              </a:lnSpc>
              <a:buClr>
                <a:srgbClr val="C00000"/>
              </a:buClr>
              <a:buFont typeface="Wingdings" pitchFamily="2" charset="2"/>
              <a:buChar char="n"/>
            </a:pPr>
            <a:r>
              <a:rPr lang="en-US" altLang="zh-CN" sz="2400" b="1" dirty="0" smtClean="0">
                <a:latin typeface="楷体" pitchFamily="49" charset="-122"/>
                <a:ea typeface="楷体" pitchFamily="49" charset="-122"/>
              </a:rPr>
              <a:t>UDP</a:t>
            </a:r>
            <a:r>
              <a:rPr lang="zh-CN" altLang="en-US" sz="2400" b="1" dirty="0" smtClean="0">
                <a:latin typeface="楷体" pitchFamily="49" charset="-122"/>
                <a:ea typeface="楷体" pitchFamily="49" charset="-122"/>
              </a:rPr>
              <a:t>适用于这样的进程，它需要简单的请求－响应通信，而较少考虑流量控制和差错控制。对于需要传送成块数据的进程，如</a:t>
            </a:r>
            <a:r>
              <a:rPr lang="en-US" altLang="zh-CN" sz="2400" b="1" dirty="0" smtClean="0">
                <a:latin typeface="楷体" pitchFamily="49" charset="-122"/>
                <a:ea typeface="楷体" pitchFamily="49" charset="-122"/>
              </a:rPr>
              <a:t>FTP</a:t>
            </a:r>
            <a:r>
              <a:rPr lang="zh-CN" altLang="en-US" sz="2400" b="1" dirty="0" smtClean="0">
                <a:latin typeface="楷体" pitchFamily="49" charset="-122"/>
                <a:ea typeface="楷体" pitchFamily="49" charset="-122"/>
              </a:rPr>
              <a:t>，则通常不使用</a:t>
            </a:r>
            <a:r>
              <a:rPr lang="en-US" altLang="zh-CN" sz="2400" b="1" dirty="0" smtClean="0">
                <a:latin typeface="楷体" pitchFamily="49" charset="-122"/>
                <a:ea typeface="楷体" pitchFamily="49" charset="-122"/>
              </a:rPr>
              <a:t>UDP</a:t>
            </a:r>
            <a:r>
              <a:rPr lang="zh-CN" altLang="en-US" sz="2400" b="1" dirty="0" smtClean="0">
                <a:latin typeface="楷体" pitchFamily="49" charset="-122"/>
                <a:ea typeface="楷体" pitchFamily="49" charset="-122"/>
              </a:rPr>
              <a:t>。</a:t>
            </a:r>
          </a:p>
          <a:p>
            <a:pPr eaLnBrk="1" hangingPunct="1">
              <a:lnSpc>
                <a:spcPct val="80000"/>
              </a:lnSpc>
              <a:buClr>
                <a:srgbClr val="C00000"/>
              </a:buClr>
              <a:buFont typeface="Wingdings" pitchFamily="2" charset="2"/>
              <a:buChar char="n"/>
            </a:pPr>
            <a:endParaRPr lang="zh-CN" altLang="en-US" sz="2400" b="1" dirty="0" smtClean="0">
              <a:latin typeface="楷体" pitchFamily="49" charset="-122"/>
              <a:ea typeface="楷体" pitchFamily="49" charset="-122"/>
            </a:endParaRPr>
          </a:p>
          <a:p>
            <a:pPr eaLnBrk="1" hangingPunct="1">
              <a:lnSpc>
                <a:spcPct val="80000"/>
              </a:lnSpc>
              <a:buClr>
                <a:srgbClr val="C00000"/>
              </a:buClr>
              <a:buFont typeface="Wingdings" pitchFamily="2" charset="2"/>
              <a:buChar char="n"/>
            </a:pPr>
            <a:r>
              <a:rPr lang="en-US" altLang="zh-CN" sz="2400" b="1" dirty="0" smtClean="0">
                <a:latin typeface="楷体" pitchFamily="49" charset="-122"/>
                <a:ea typeface="楷体" pitchFamily="49" charset="-122"/>
              </a:rPr>
              <a:t>UDP</a:t>
            </a:r>
            <a:r>
              <a:rPr lang="zh-CN" altLang="en-US" sz="2400" b="1" dirty="0" smtClean="0">
                <a:latin typeface="楷体" pitchFamily="49" charset="-122"/>
                <a:ea typeface="楷体" pitchFamily="49" charset="-122"/>
              </a:rPr>
              <a:t>适用于具有内部流量控制和差错控制机制的进程。</a:t>
            </a:r>
          </a:p>
          <a:p>
            <a:pPr eaLnBrk="1" hangingPunct="1">
              <a:lnSpc>
                <a:spcPct val="80000"/>
              </a:lnSpc>
              <a:buClr>
                <a:srgbClr val="C00000"/>
              </a:buClr>
              <a:buFont typeface="Wingdings" pitchFamily="2" charset="2"/>
              <a:buChar char="n"/>
            </a:pPr>
            <a:endParaRPr lang="zh-CN" altLang="en-US" sz="2400" b="1" dirty="0" smtClean="0">
              <a:latin typeface="楷体" pitchFamily="49" charset="-122"/>
              <a:ea typeface="楷体" pitchFamily="49" charset="-122"/>
            </a:endParaRPr>
          </a:p>
          <a:p>
            <a:pPr eaLnBrk="1" hangingPunct="1">
              <a:lnSpc>
                <a:spcPct val="80000"/>
              </a:lnSpc>
              <a:buClr>
                <a:srgbClr val="C00000"/>
              </a:buClr>
              <a:buFont typeface="Wingdings" pitchFamily="2" charset="2"/>
              <a:buChar char="n"/>
            </a:pPr>
            <a:r>
              <a:rPr lang="zh-CN" altLang="en-US" sz="2400" b="1" dirty="0" smtClean="0">
                <a:latin typeface="楷体" pitchFamily="49" charset="-122"/>
                <a:ea typeface="楷体" pitchFamily="49" charset="-122"/>
              </a:rPr>
              <a:t>对多播和广播来说，</a:t>
            </a:r>
            <a:r>
              <a:rPr lang="en-US" altLang="zh-CN" sz="2400" b="1" dirty="0" smtClean="0">
                <a:latin typeface="楷体" pitchFamily="49" charset="-122"/>
                <a:ea typeface="楷体" pitchFamily="49" charset="-122"/>
              </a:rPr>
              <a:t>UDP</a:t>
            </a:r>
            <a:r>
              <a:rPr lang="zh-CN" altLang="en-US" sz="2400" b="1" dirty="0" smtClean="0">
                <a:latin typeface="楷体" pitchFamily="49" charset="-122"/>
                <a:ea typeface="楷体" pitchFamily="49" charset="-122"/>
              </a:rPr>
              <a:t>是个合适的运输协议。多播和广播能力已经嵌入在</a:t>
            </a:r>
            <a:r>
              <a:rPr lang="en-US" altLang="zh-CN" sz="2400" b="1" dirty="0" smtClean="0">
                <a:latin typeface="楷体" pitchFamily="49" charset="-122"/>
                <a:ea typeface="楷体" pitchFamily="49" charset="-122"/>
              </a:rPr>
              <a:t>UDP</a:t>
            </a:r>
            <a:r>
              <a:rPr lang="zh-CN" altLang="en-US" sz="2400" b="1" dirty="0" smtClean="0">
                <a:latin typeface="楷体" pitchFamily="49" charset="-122"/>
                <a:ea typeface="楷体" pitchFamily="49" charset="-122"/>
              </a:rPr>
              <a:t>软件中，但没有嵌入在</a:t>
            </a:r>
            <a:r>
              <a:rPr lang="en-US" altLang="zh-CN" sz="2400" b="1" dirty="0" smtClean="0">
                <a:latin typeface="楷体" pitchFamily="49" charset="-122"/>
                <a:ea typeface="楷体" pitchFamily="49" charset="-122"/>
              </a:rPr>
              <a:t>TCP</a:t>
            </a:r>
            <a:r>
              <a:rPr lang="zh-CN" altLang="en-US" sz="2400" b="1" dirty="0" smtClean="0">
                <a:latin typeface="楷体" pitchFamily="49" charset="-122"/>
                <a:ea typeface="楷体" pitchFamily="49" charset="-122"/>
              </a:rPr>
              <a:t>软件中。</a:t>
            </a:r>
          </a:p>
          <a:p>
            <a:pPr eaLnBrk="1" hangingPunct="1">
              <a:lnSpc>
                <a:spcPct val="80000"/>
              </a:lnSpc>
              <a:buClr>
                <a:srgbClr val="C00000"/>
              </a:buClr>
              <a:buFont typeface="Wingdings" pitchFamily="2" charset="2"/>
              <a:buChar char="n"/>
            </a:pPr>
            <a:endParaRPr lang="zh-CN" altLang="en-US" sz="2400" b="1" dirty="0" smtClean="0">
              <a:latin typeface="楷体" pitchFamily="49" charset="-122"/>
              <a:ea typeface="楷体" pitchFamily="49" charset="-122"/>
            </a:endParaRPr>
          </a:p>
          <a:p>
            <a:pPr eaLnBrk="1" hangingPunct="1">
              <a:lnSpc>
                <a:spcPct val="80000"/>
              </a:lnSpc>
              <a:buClr>
                <a:srgbClr val="C00000"/>
              </a:buClr>
              <a:buFont typeface="Wingdings" pitchFamily="2" charset="2"/>
              <a:buChar char="n"/>
            </a:pPr>
            <a:r>
              <a:rPr lang="en-US" altLang="zh-CN" sz="2400" b="1" dirty="0" smtClean="0">
                <a:latin typeface="楷体" pitchFamily="49" charset="-122"/>
                <a:ea typeface="楷体" pitchFamily="49" charset="-122"/>
              </a:rPr>
              <a:t>UDP</a:t>
            </a:r>
            <a:r>
              <a:rPr lang="zh-CN" altLang="en-US" sz="2400" b="1" dirty="0" smtClean="0">
                <a:latin typeface="楷体" pitchFamily="49" charset="-122"/>
                <a:ea typeface="楷体" pitchFamily="49" charset="-122"/>
              </a:rPr>
              <a:t>可用于管理进程，如</a:t>
            </a:r>
            <a:r>
              <a:rPr lang="en-US" altLang="zh-CN" sz="2400" b="1" dirty="0" smtClean="0">
                <a:latin typeface="楷体" pitchFamily="49" charset="-122"/>
                <a:ea typeface="楷体" pitchFamily="49" charset="-122"/>
              </a:rPr>
              <a:t>SNMP</a:t>
            </a:r>
            <a:r>
              <a:rPr lang="zh-CN" altLang="en-US" sz="2400" b="1" dirty="0" smtClean="0">
                <a:latin typeface="楷体" pitchFamily="49" charset="-122"/>
                <a:ea typeface="楷体" pitchFamily="49" charset="-122"/>
              </a:rPr>
              <a:t>。</a:t>
            </a:r>
          </a:p>
          <a:p>
            <a:pPr eaLnBrk="1" hangingPunct="1">
              <a:lnSpc>
                <a:spcPct val="80000"/>
              </a:lnSpc>
              <a:buClr>
                <a:srgbClr val="C00000"/>
              </a:buClr>
              <a:buFont typeface="Wingdings" pitchFamily="2" charset="2"/>
              <a:buChar char="n"/>
            </a:pPr>
            <a:endParaRPr lang="zh-CN" altLang="en-US" sz="2400" b="1" dirty="0" smtClean="0">
              <a:latin typeface="楷体" pitchFamily="49" charset="-122"/>
              <a:ea typeface="楷体" pitchFamily="49" charset="-122"/>
            </a:endParaRPr>
          </a:p>
          <a:p>
            <a:pPr eaLnBrk="1" hangingPunct="1">
              <a:lnSpc>
                <a:spcPct val="80000"/>
              </a:lnSpc>
              <a:buClr>
                <a:srgbClr val="C00000"/>
              </a:buClr>
              <a:buFont typeface="Wingdings" pitchFamily="2" charset="2"/>
              <a:buChar char="n"/>
            </a:pPr>
            <a:r>
              <a:rPr lang="en-US" altLang="zh-CN" sz="2400" b="1" dirty="0" smtClean="0">
                <a:latin typeface="楷体" pitchFamily="49" charset="-122"/>
                <a:ea typeface="楷体" pitchFamily="49" charset="-122"/>
              </a:rPr>
              <a:t>UDP</a:t>
            </a:r>
            <a:r>
              <a:rPr lang="zh-CN" altLang="en-US" sz="2400" b="1" dirty="0" smtClean="0">
                <a:latin typeface="楷体" pitchFamily="49" charset="-122"/>
                <a:ea typeface="楷体" pitchFamily="49" charset="-122"/>
              </a:rPr>
              <a:t>可用于某些路由选择更新协议，如路由信息协议（</a:t>
            </a:r>
            <a:r>
              <a:rPr lang="en-US" altLang="zh-CN" sz="2400" b="1" dirty="0" smtClean="0">
                <a:latin typeface="楷体" pitchFamily="49" charset="-122"/>
                <a:ea typeface="楷体" pitchFamily="49" charset="-122"/>
              </a:rPr>
              <a:t>RIP</a:t>
            </a:r>
            <a:r>
              <a:rPr lang="zh-CN" altLang="en-US" sz="2400" b="1" dirty="0" smtClean="0">
                <a:latin typeface="楷体" pitchFamily="49" charset="-122"/>
                <a:ea typeface="楷体" pitchFamily="49" charset="-122"/>
              </a:rPr>
              <a:t>协议）。</a:t>
            </a:r>
          </a:p>
          <a:p>
            <a:pPr eaLnBrk="1" hangingPunct="1">
              <a:lnSpc>
                <a:spcPct val="80000"/>
              </a:lnSpc>
            </a:pPr>
            <a:endParaRPr lang="en-US" altLang="zh-CN" sz="2200" b="1" dirty="0" smtClean="0">
              <a:latin typeface="楷体" pitchFamily="49" charset="-122"/>
              <a:ea typeface="楷体" pitchFamily="49" charset="-122"/>
            </a:endParaRPr>
          </a:p>
        </p:txBody>
      </p:sp>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5656" y="1412776"/>
            <a:ext cx="5904656" cy="4968552"/>
          </a:xfrm>
        </p:spPr>
        <p:txBody>
          <a:bodyPr>
            <a:normAutofit fontScale="92500" lnSpcReduction="20000"/>
          </a:bodyPr>
          <a:lstStyle/>
          <a:p>
            <a:pPr>
              <a:lnSpc>
                <a:spcPct val="80000"/>
              </a:lnSpc>
              <a:buClr>
                <a:srgbClr val="C00000"/>
              </a:buClr>
              <a:buBlip>
                <a:blip r:embed="rId2"/>
              </a:buBlip>
            </a:pPr>
            <a:r>
              <a:rPr lang="en-US" altLang="zh-CN" b="1" dirty="0" smtClean="0">
                <a:latin typeface="宋体" charset="-122"/>
              </a:rPr>
              <a:t>8.1  TCP/IP </a:t>
            </a:r>
            <a:r>
              <a:rPr lang="zh-CN" altLang="en-US" b="1" dirty="0" smtClean="0">
                <a:latin typeface="宋体" charset="-122"/>
              </a:rPr>
              <a:t>网络体系结构</a:t>
            </a:r>
            <a:endParaRPr lang="en-US" altLang="zh-CN" b="1" dirty="0" smtClean="0">
              <a:latin typeface="宋体" charset="-122"/>
            </a:endParaRPr>
          </a:p>
          <a:p>
            <a:pPr>
              <a:lnSpc>
                <a:spcPct val="80000"/>
              </a:lnSpc>
              <a:buClr>
                <a:srgbClr val="C00000"/>
              </a:buClr>
              <a:buNone/>
            </a:pPr>
            <a:endParaRPr lang="en-US" altLang="zh-CN" b="1" dirty="0" smtClean="0">
              <a:solidFill>
                <a:srgbClr val="FF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8.2  </a:t>
            </a:r>
            <a:r>
              <a:rPr lang="zh-CN" altLang="en-US" b="1" dirty="0" smtClean="0">
                <a:solidFill>
                  <a:srgbClr val="000000"/>
                </a:solidFill>
                <a:latin typeface="宋体" charset="-122"/>
              </a:rPr>
              <a:t>网际协议</a:t>
            </a:r>
            <a:r>
              <a:rPr lang="en-US" altLang="zh-CN" b="1" dirty="0" smtClean="0">
                <a:solidFill>
                  <a:srgbClr val="000000"/>
                </a:solidFill>
                <a:latin typeface="宋体" charset="-122"/>
              </a:rPr>
              <a:t>IP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8.3  Internet</a:t>
            </a:r>
            <a:r>
              <a:rPr lang="zh-CN" altLang="en-US" b="1" dirty="0" smtClean="0">
                <a:solidFill>
                  <a:srgbClr val="000000"/>
                </a:solidFill>
                <a:latin typeface="宋体" charset="-122"/>
              </a:rPr>
              <a:t>控制报文</a:t>
            </a:r>
            <a:r>
              <a:rPr lang="en-US" altLang="zh-CN" b="1" dirty="0" smtClean="0">
                <a:solidFill>
                  <a:srgbClr val="000000"/>
                </a:solidFill>
                <a:latin typeface="宋体" charset="-122"/>
              </a:rPr>
              <a:t>ICMP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8.4  Internet</a:t>
            </a:r>
            <a:r>
              <a:rPr lang="zh-CN" altLang="en-US" b="1" dirty="0" smtClean="0">
                <a:solidFill>
                  <a:srgbClr val="000000"/>
                </a:solidFill>
                <a:latin typeface="宋体" charset="-122"/>
              </a:rPr>
              <a:t>组管理</a:t>
            </a:r>
            <a:r>
              <a:rPr lang="en-US" altLang="zh-CN" b="1" dirty="0" smtClean="0">
                <a:solidFill>
                  <a:srgbClr val="000000"/>
                </a:solidFill>
                <a:latin typeface="宋体" charset="-122"/>
              </a:rPr>
              <a:t>IGMP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8.5  </a:t>
            </a:r>
            <a:r>
              <a:rPr lang="zh-CN" altLang="en-US" b="1" dirty="0" smtClean="0">
                <a:solidFill>
                  <a:srgbClr val="000000"/>
                </a:solidFill>
                <a:latin typeface="宋体" charset="-122"/>
              </a:rPr>
              <a:t>用户数据报协议</a:t>
            </a:r>
            <a:r>
              <a:rPr lang="en-US" altLang="zh-CN" b="1" dirty="0" smtClean="0">
                <a:solidFill>
                  <a:srgbClr val="000000"/>
                </a:solidFill>
                <a:latin typeface="宋体" charset="-122"/>
              </a:rPr>
              <a:t>UDP </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FF0000"/>
                </a:solidFill>
                <a:latin typeface="宋体" charset="-122"/>
              </a:rPr>
              <a:t>8.6  </a:t>
            </a:r>
            <a:r>
              <a:rPr lang="zh-CN" altLang="en-US" b="1" dirty="0" smtClean="0">
                <a:solidFill>
                  <a:srgbClr val="FF0000"/>
                </a:solidFill>
                <a:latin typeface="宋体" charset="-122"/>
              </a:rPr>
              <a:t>传输控制协议</a:t>
            </a:r>
            <a:r>
              <a:rPr lang="en-US" altLang="zh-CN" b="1" dirty="0" smtClean="0">
                <a:solidFill>
                  <a:srgbClr val="FF0000"/>
                </a:solidFill>
                <a:latin typeface="宋体" charset="-122"/>
              </a:rPr>
              <a:t>TCP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8.7  IPv6</a:t>
            </a:r>
            <a:r>
              <a:rPr lang="zh-CN" altLang="en-US" b="1" dirty="0" smtClean="0">
                <a:solidFill>
                  <a:srgbClr val="000000"/>
                </a:solidFill>
                <a:latin typeface="宋体" charset="-122"/>
              </a:rPr>
              <a:t>基础</a:t>
            </a:r>
            <a:endParaRPr lang="zh-CN" altLang="en-US" dirty="0"/>
          </a:p>
        </p:txBody>
      </p:sp>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548680"/>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第八章   </a:t>
            </a:r>
            <a:r>
              <a:rPr lang="en-US" altLang="zh-CN" sz="3600" b="1" dirty="0" smtClean="0">
                <a:solidFill>
                  <a:srgbClr val="C00000"/>
                </a:solidFill>
                <a:latin typeface="隶书" pitchFamily="49" charset="-122"/>
                <a:ea typeface="隶书" pitchFamily="49" charset="-122"/>
              </a:rPr>
              <a:t>TCP/IP</a:t>
            </a:r>
            <a:r>
              <a:rPr lang="zh-CN" altLang="en-US" sz="3600" b="1" dirty="0" smtClean="0">
                <a:solidFill>
                  <a:srgbClr val="C00000"/>
                </a:solidFill>
                <a:latin typeface="隶书" pitchFamily="49" charset="-122"/>
                <a:ea typeface="隶书" pitchFamily="49" charset="-122"/>
              </a:rPr>
              <a:t>基础</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139</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zh-CN" altLang="en-US" b="1" dirty="0" smtClean="0">
                <a:solidFill>
                  <a:srgbClr val="C00000"/>
                </a:solidFill>
              </a:rPr>
              <a:t>二进制表示方法：</a:t>
            </a:r>
          </a:p>
          <a:p>
            <a:pPr lvl="1">
              <a:buClr>
                <a:srgbClr val="C00000"/>
              </a:buClr>
              <a:buFont typeface="Wingdings" pitchFamily="2" charset="2"/>
              <a:buChar char="u"/>
            </a:pPr>
            <a:endParaRPr lang="en-US" altLang="zh-CN"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在二进制表示方法中，用一个</a:t>
            </a:r>
            <a:r>
              <a:rPr lang="en-US" altLang="zh-CN" b="1" dirty="0" smtClean="0">
                <a:solidFill>
                  <a:srgbClr val="000000"/>
                </a:solidFill>
              </a:rPr>
              <a:t>32</a:t>
            </a:r>
            <a:r>
              <a:rPr lang="zh-CN" altLang="en-US" b="1" dirty="0" smtClean="0">
                <a:solidFill>
                  <a:srgbClr val="000000"/>
                </a:solidFill>
              </a:rPr>
              <a:t>位的比特序列表示</a:t>
            </a:r>
            <a:r>
              <a:rPr lang="en-US" altLang="zh-CN" b="1" dirty="0" smtClean="0">
                <a:solidFill>
                  <a:srgbClr val="000000"/>
                </a:solidFill>
              </a:rPr>
              <a:t>IP</a:t>
            </a:r>
            <a:r>
              <a:rPr lang="zh-CN" altLang="en-US" b="1" dirty="0" smtClean="0">
                <a:solidFill>
                  <a:srgbClr val="000000"/>
                </a:solidFill>
              </a:rPr>
              <a:t>地址，为了使这个地址有更好的可读性，通常在每个字节之间加上一个或多个空格做分隔。</a:t>
            </a:r>
            <a:endParaRPr lang="en-US" altLang="zh-CN" b="1" dirty="0" smtClean="0">
              <a:solidFill>
                <a:srgbClr val="000000"/>
              </a:solidFill>
            </a:endParaRPr>
          </a:p>
          <a:p>
            <a:pPr lvl="1">
              <a:buClr>
                <a:srgbClr val="C00000"/>
              </a:buClr>
              <a:buFont typeface="Wingdings" pitchFamily="2" charset="2"/>
              <a:buChar char="u"/>
            </a:pPr>
            <a:endParaRPr lang="en-US" altLang="zh-CN"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例如：</a:t>
            </a:r>
            <a:r>
              <a:rPr lang="en-US" altLang="zh-CN" b="1" dirty="0" smtClean="0">
                <a:solidFill>
                  <a:srgbClr val="000000"/>
                </a:solidFill>
              </a:rPr>
              <a:t>10000001 00001110 00000110 00011111</a:t>
            </a:r>
            <a:r>
              <a:rPr lang="en-US" altLang="zh-CN" dirty="0" smtClean="0"/>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868958"/>
          </a:xfrm>
        </p:spPr>
        <p:txBody>
          <a:bodyPr/>
          <a:lstStyle/>
          <a:p>
            <a:pPr eaLnBrk="1" hangingPunct="1"/>
            <a:r>
              <a:rPr lang="en-US" altLang="zh-CN" sz="4000" b="1" dirty="0" smtClean="0">
                <a:solidFill>
                  <a:srgbClr val="C00000"/>
                </a:solidFill>
                <a:latin typeface="隶书" pitchFamily="49" charset="-122"/>
                <a:ea typeface="隶书" pitchFamily="49" charset="-122"/>
              </a:rPr>
              <a:t>8.2.1  IP</a:t>
            </a:r>
            <a:r>
              <a:rPr lang="zh-CN" altLang="en-US" sz="4000" b="1" dirty="0" smtClean="0">
                <a:solidFill>
                  <a:srgbClr val="C00000"/>
                </a:solidFill>
                <a:latin typeface="隶书" pitchFamily="49" charset="-122"/>
                <a:ea typeface="隶书" pitchFamily="49" charset="-122"/>
              </a:rPr>
              <a:t>地址</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5536" y="404664"/>
            <a:ext cx="8229600" cy="936104"/>
          </a:xfrm>
        </p:spPr>
        <p:txBody>
          <a:bodyPr>
            <a:normAutofit/>
          </a:bodyPr>
          <a:lstStyle/>
          <a:p>
            <a:r>
              <a:rPr lang="en-US" altLang="zh-CN" sz="3600" b="1" dirty="0" smtClean="0">
                <a:solidFill>
                  <a:srgbClr val="C00000"/>
                </a:solidFill>
                <a:latin typeface="隶书" pitchFamily="49" charset="-122"/>
                <a:ea typeface="隶书" pitchFamily="49" charset="-122"/>
              </a:rPr>
              <a:t>8.6   </a:t>
            </a:r>
            <a:r>
              <a:rPr lang="zh-CN" altLang="en-US" sz="3600" b="1" dirty="0" smtClean="0">
                <a:solidFill>
                  <a:srgbClr val="C00000"/>
                </a:solidFill>
                <a:latin typeface="隶书" pitchFamily="49" charset="-122"/>
                <a:ea typeface="隶书" pitchFamily="49" charset="-122"/>
              </a:rPr>
              <a:t>传输控制协议</a:t>
            </a:r>
            <a:r>
              <a:rPr lang="en-US" altLang="zh-CN" sz="3600" b="1" dirty="0" smtClean="0">
                <a:solidFill>
                  <a:srgbClr val="C00000"/>
                </a:solidFill>
                <a:latin typeface="隶书" pitchFamily="49" charset="-122"/>
                <a:ea typeface="隶书" pitchFamily="49" charset="-122"/>
              </a:rPr>
              <a:t>(TCP)</a:t>
            </a:r>
          </a:p>
        </p:txBody>
      </p:sp>
      <p:sp>
        <p:nvSpPr>
          <p:cNvPr id="9219" name="Rectangle 3"/>
          <p:cNvSpPr>
            <a:spLocks noGrp="1" noChangeArrowheads="1"/>
          </p:cNvSpPr>
          <p:nvPr>
            <p:ph type="body" idx="1"/>
          </p:nvPr>
        </p:nvSpPr>
        <p:spPr/>
        <p:txBody>
          <a:bodyPr>
            <a:normAutofit fontScale="92500" lnSpcReduction="20000"/>
          </a:bodyPr>
          <a:lstStyle/>
          <a:p>
            <a:pPr eaLnBrk="1" hangingPunct="1">
              <a:buClr>
                <a:srgbClr val="C00000"/>
              </a:buClr>
              <a:buFont typeface="Wingdings" pitchFamily="2" charset="2"/>
              <a:buChar char="n"/>
            </a:pPr>
            <a:r>
              <a:rPr lang="en-US" altLang="zh-CN" b="1" dirty="0" smtClean="0">
                <a:latin typeface="楷体" pitchFamily="49" charset="-122"/>
                <a:ea typeface="楷体" pitchFamily="49" charset="-122"/>
              </a:rPr>
              <a:t>TCP</a:t>
            </a:r>
            <a:r>
              <a:rPr lang="zh-CN" altLang="en-US" b="1" dirty="0" smtClean="0">
                <a:latin typeface="楷体" pitchFamily="49" charset="-122"/>
                <a:ea typeface="楷体" pitchFamily="49" charset="-122"/>
              </a:rPr>
              <a:t>提供了一种</a:t>
            </a:r>
            <a:r>
              <a:rPr lang="zh-CN" altLang="en-US" b="1" dirty="0" smtClean="0">
                <a:solidFill>
                  <a:srgbClr val="C00000"/>
                </a:solidFill>
                <a:latin typeface="楷体" pitchFamily="49" charset="-122"/>
                <a:ea typeface="楷体" pitchFamily="49" charset="-122"/>
              </a:rPr>
              <a:t>可靠的面向连接</a:t>
            </a:r>
            <a:r>
              <a:rPr lang="zh-CN" altLang="en-US" b="1" dirty="0" smtClean="0">
                <a:latin typeface="楷体" pitchFamily="49" charset="-122"/>
                <a:ea typeface="楷体" pitchFamily="49" charset="-122"/>
              </a:rPr>
              <a:t>的字节流传输层服务；</a:t>
            </a:r>
            <a:endParaRPr lang="en-US" altLang="zh-CN" b="1" dirty="0" smtClean="0">
              <a:latin typeface="楷体" pitchFamily="49" charset="-122"/>
              <a:ea typeface="楷体" pitchFamily="49" charset="-122"/>
            </a:endParaRPr>
          </a:p>
          <a:p>
            <a:pPr eaLnBrk="1" hangingPunct="1">
              <a:buClr>
                <a:srgbClr val="C00000"/>
              </a:buClr>
              <a:buFont typeface="Wingdings" pitchFamily="2" charset="2"/>
              <a:buChar char="n"/>
            </a:pPr>
            <a:endParaRPr lang="en-US" altLang="zh-CN" b="1" dirty="0" smtClean="0">
              <a:latin typeface="楷体" pitchFamily="49" charset="-122"/>
              <a:ea typeface="楷体" pitchFamily="49" charset="-122"/>
            </a:endParaRPr>
          </a:p>
          <a:p>
            <a:pPr eaLnBrk="1" hangingPunct="1">
              <a:buClr>
                <a:srgbClr val="C00000"/>
              </a:buClr>
              <a:buFont typeface="Wingdings" pitchFamily="2" charset="2"/>
              <a:buChar char="n"/>
            </a:pPr>
            <a:r>
              <a:rPr lang="en-US" altLang="zh-CN" b="1" dirty="0" smtClean="0">
                <a:latin typeface="楷体" pitchFamily="49" charset="-122"/>
                <a:ea typeface="楷体" pitchFamily="49" charset="-122"/>
              </a:rPr>
              <a:t>TCP</a:t>
            </a:r>
            <a:r>
              <a:rPr lang="zh-CN" altLang="en-US" b="1" dirty="0" smtClean="0">
                <a:latin typeface="楷体" pitchFamily="49" charset="-122"/>
                <a:ea typeface="楷体" pitchFamily="49" charset="-122"/>
              </a:rPr>
              <a:t>提供端到端的</a:t>
            </a:r>
            <a:r>
              <a:rPr lang="zh-CN" altLang="en-US" b="1" dirty="0" smtClean="0">
                <a:solidFill>
                  <a:srgbClr val="C00000"/>
                </a:solidFill>
                <a:latin typeface="楷体" pitchFamily="49" charset="-122"/>
                <a:ea typeface="楷体" pitchFamily="49" charset="-122"/>
              </a:rPr>
              <a:t>流量控制</a:t>
            </a:r>
            <a:r>
              <a:rPr lang="zh-CN" altLang="en-US" b="1" dirty="0" smtClean="0">
                <a:latin typeface="楷体" pitchFamily="49" charset="-122"/>
                <a:ea typeface="楷体" pitchFamily="49" charset="-122"/>
              </a:rPr>
              <a:t>；</a:t>
            </a:r>
            <a:endParaRPr lang="en-US" altLang="zh-CN" b="1" dirty="0" smtClean="0">
              <a:latin typeface="楷体" pitchFamily="49" charset="-122"/>
              <a:ea typeface="楷体" pitchFamily="49" charset="-122"/>
            </a:endParaRPr>
          </a:p>
          <a:p>
            <a:pPr eaLnBrk="1" hangingPunct="1">
              <a:buClr>
                <a:srgbClr val="C00000"/>
              </a:buClr>
              <a:buFont typeface="Wingdings" pitchFamily="2" charset="2"/>
              <a:buChar char="n"/>
            </a:pPr>
            <a:endParaRPr lang="en-US" altLang="zh-CN" b="1" dirty="0" smtClean="0">
              <a:latin typeface="楷体" pitchFamily="49" charset="-122"/>
              <a:ea typeface="楷体" pitchFamily="49" charset="-122"/>
            </a:endParaRPr>
          </a:p>
          <a:p>
            <a:pPr eaLnBrk="1" hangingPunct="1">
              <a:buClr>
                <a:srgbClr val="C00000"/>
              </a:buClr>
              <a:buFont typeface="Wingdings" pitchFamily="2" charset="2"/>
              <a:buChar char="n"/>
            </a:pPr>
            <a:r>
              <a:rPr lang="zh-CN" altLang="en-US" b="1" dirty="0" smtClean="0">
                <a:latin typeface="楷体" pitchFamily="49" charset="-122"/>
                <a:ea typeface="楷体" pitchFamily="49" charset="-122"/>
              </a:rPr>
              <a:t>并计算和验证一个</a:t>
            </a:r>
            <a:r>
              <a:rPr lang="zh-CN" altLang="en-US" b="1" dirty="0" smtClean="0">
                <a:solidFill>
                  <a:srgbClr val="C00000"/>
                </a:solidFill>
                <a:latin typeface="楷体" pitchFamily="49" charset="-122"/>
                <a:ea typeface="楷体" pitchFamily="49" charset="-122"/>
              </a:rPr>
              <a:t>强制性的端到端检查和；</a:t>
            </a:r>
            <a:endParaRPr lang="en-US" altLang="zh-CN" b="1" dirty="0" smtClean="0">
              <a:solidFill>
                <a:srgbClr val="C00000"/>
              </a:solidFill>
              <a:latin typeface="楷体" pitchFamily="49" charset="-122"/>
              <a:ea typeface="楷体" pitchFamily="49" charset="-122"/>
            </a:endParaRPr>
          </a:p>
          <a:p>
            <a:pPr eaLnBrk="1" hangingPunct="1">
              <a:buClr>
                <a:srgbClr val="C00000"/>
              </a:buClr>
              <a:buFont typeface="Wingdings" pitchFamily="2" charset="2"/>
              <a:buChar char="n"/>
            </a:pPr>
            <a:endParaRPr lang="en-US" altLang="zh-CN" b="1" dirty="0" smtClean="0">
              <a:solidFill>
                <a:srgbClr val="C00000"/>
              </a:solidFill>
              <a:latin typeface="楷体" pitchFamily="49" charset="-122"/>
              <a:ea typeface="楷体" pitchFamily="49" charset="-122"/>
            </a:endParaRPr>
          </a:p>
          <a:p>
            <a:pPr>
              <a:buClr>
                <a:srgbClr val="C00000"/>
              </a:buClr>
              <a:buFont typeface="Wingdings" pitchFamily="2" charset="2"/>
              <a:buChar char="n"/>
            </a:pPr>
            <a:r>
              <a:rPr lang="zh-CN" altLang="en-US" b="1" dirty="0" smtClean="0">
                <a:latin typeface="楷体" pitchFamily="49" charset="-122"/>
                <a:ea typeface="楷体" pitchFamily="49" charset="-122"/>
              </a:rPr>
              <a:t>它发送数据后启动一个定时器；通信的另一端对收到的数据进行确认，对乱序的数据重新排序，丢弃重复数据。</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ph idx="1"/>
          </p:nvPr>
        </p:nvGraphicFramePr>
        <p:xfrm>
          <a:off x="700502" y="2060848"/>
          <a:ext cx="8048212" cy="3384277"/>
        </p:xfrm>
        <a:graphic>
          <a:graphicData uri="http://schemas.openxmlformats.org/presentationml/2006/ole">
            <p:oleObj spid="_x0000_s118786" name="Visio" r:id="rId3" imgW="2546604" imgH="760781" progId="">
              <p:embed/>
            </p:oleObj>
          </a:graphicData>
        </a:graphic>
      </p:graphicFrame>
      <p:sp>
        <p:nvSpPr>
          <p:cNvPr id="1028" name="Text Box 6"/>
          <p:cNvSpPr txBox="1">
            <a:spLocks noChangeArrowheads="1"/>
          </p:cNvSpPr>
          <p:nvPr/>
        </p:nvSpPr>
        <p:spPr bwMode="auto">
          <a:xfrm>
            <a:off x="1619672" y="548680"/>
            <a:ext cx="5834063" cy="646331"/>
          </a:xfrm>
          <a:prstGeom prst="rect">
            <a:avLst/>
          </a:prstGeom>
          <a:noFill/>
          <a:ln w="9525">
            <a:noFill/>
            <a:miter lim="800000"/>
            <a:headEnd/>
            <a:tailEnd/>
          </a:ln>
        </p:spPr>
        <p:txBody>
          <a:bodyPr>
            <a:spAutoFit/>
          </a:bodyPr>
          <a:lstStyle/>
          <a:p>
            <a:pPr algn="ctr">
              <a:spcBef>
                <a:spcPct val="0"/>
              </a:spcBef>
            </a:pPr>
            <a:r>
              <a:rPr lang="en-US" altLang="zh-CN" sz="3600" b="1" dirty="0">
                <a:solidFill>
                  <a:srgbClr val="C00000"/>
                </a:solidFill>
                <a:latin typeface="隶书" pitchFamily="49" charset="-122"/>
                <a:ea typeface="隶书" pitchFamily="49" charset="-122"/>
                <a:cs typeface="+mj-cs"/>
              </a:rPr>
              <a:t>TCP</a:t>
            </a:r>
            <a:r>
              <a:rPr lang="zh-CN" altLang="en-US" sz="3600" b="1" dirty="0">
                <a:solidFill>
                  <a:srgbClr val="C00000"/>
                </a:solidFill>
                <a:latin typeface="隶书" pitchFamily="49" charset="-122"/>
                <a:ea typeface="隶书" pitchFamily="49" charset="-122"/>
                <a:cs typeface="+mj-cs"/>
              </a:rPr>
              <a:t>在</a:t>
            </a:r>
            <a:r>
              <a:rPr lang="en-US" altLang="zh-CN" sz="3600" b="1" dirty="0">
                <a:solidFill>
                  <a:srgbClr val="C00000"/>
                </a:solidFill>
                <a:latin typeface="隶书" pitchFamily="49" charset="-122"/>
                <a:ea typeface="隶书" pitchFamily="49" charset="-122"/>
                <a:cs typeface="+mj-cs"/>
              </a:rPr>
              <a:t>IP</a:t>
            </a:r>
            <a:r>
              <a:rPr lang="zh-CN" altLang="en-US" sz="3600" b="1" dirty="0">
                <a:solidFill>
                  <a:srgbClr val="C00000"/>
                </a:solidFill>
                <a:latin typeface="隶书" pitchFamily="49" charset="-122"/>
                <a:ea typeface="隶书" pitchFamily="49" charset="-122"/>
                <a:cs typeface="+mj-cs"/>
              </a:rPr>
              <a:t>数据报中的封装</a:t>
            </a:r>
          </a:p>
        </p:txBody>
      </p:sp>
      <p:pic>
        <p:nvPicPr>
          <p:cNvPr id="7"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8" name="组合 14"/>
          <p:cNvGrpSpPr/>
          <p:nvPr/>
        </p:nvGrpSpPr>
        <p:grpSpPr>
          <a:xfrm>
            <a:off x="4874346" y="0"/>
            <a:ext cx="4269654" cy="430887"/>
            <a:chOff x="4874346" y="0"/>
            <a:chExt cx="4269654" cy="430887"/>
          </a:xfrm>
        </p:grpSpPr>
        <p:sp>
          <p:nvSpPr>
            <p:cNvPr id="9" name="TextBox 8"/>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0"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2"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4"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4" descr="TCP"/>
          <p:cNvPicPr>
            <a:picLocks noChangeAspect="1" noChangeArrowheads="1"/>
          </p:cNvPicPr>
          <p:nvPr/>
        </p:nvPicPr>
        <p:blipFill>
          <a:blip r:embed="rId2" cstate="print"/>
          <a:srcRect/>
          <a:stretch>
            <a:fillRect/>
          </a:stretch>
        </p:blipFill>
        <p:spPr bwMode="auto">
          <a:xfrm>
            <a:off x="971550" y="188913"/>
            <a:ext cx="7848600" cy="6480175"/>
          </a:xfrm>
          <a:prstGeom prst="rect">
            <a:avLst/>
          </a:prstGeom>
          <a:noFill/>
          <a:ln w="9525">
            <a:noFill/>
            <a:miter lim="800000"/>
            <a:headEnd/>
            <a:tailEnd/>
          </a:ln>
        </p:spPr>
      </p:pic>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Number Placeholder 5"/>
          <p:cNvSpPr>
            <a:spLocks noGrp="1"/>
          </p:cNvSpPr>
          <p:nvPr>
            <p:ph type="sldNum" sz="quarter" idx="12"/>
          </p:nvPr>
        </p:nvSpPr>
        <p:spPr>
          <a:noFill/>
        </p:spPr>
        <p:txBody>
          <a:bodyPr/>
          <a:lstStyle/>
          <a:p>
            <a:fld id="{F9938075-364A-4CDF-A3EB-98CDEF849334}" type="slidenum">
              <a:rPr lang="en-US" altLang="zh-CN" smtClean="0">
                <a:ea typeface="宋体" charset="-122"/>
              </a:rPr>
              <a:pPr/>
              <a:t>143</a:t>
            </a:fld>
            <a:endParaRPr lang="en-US" altLang="zh-CN" smtClean="0">
              <a:ea typeface="宋体" charset="-122"/>
            </a:endParaRPr>
          </a:p>
        </p:txBody>
      </p:sp>
      <p:sp>
        <p:nvSpPr>
          <p:cNvPr id="210947" name="Rectangle 2"/>
          <p:cNvSpPr>
            <a:spLocks noGrp="1" noRot="1" noChangeArrowheads="1"/>
          </p:cNvSpPr>
          <p:nvPr>
            <p:ph type="title"/>
          </p:nvPr>
        </p:nvSpPr>
        <p:spPr>
          <a:xfrm>
            <a:off x="251520" y="260648"/>
            <a:ext cx="8540750" cy="648866"/>
          </a:xfrm>
        </p:spPr>
        <p:txBody>
          <a:bodyPr>
            <a:normAutofit/>
          </a:bodyPr>
          <a:lstStyle/>
          <a:p>
            <a:r>
              <a:rPr lang="en-US" altLang="zh-CN" sz="3600" b="1" dirty="0" smtClean="0">
                <a:solidFill>
                  <a:srgbClr val="C00000"/>
                </a:solidFill>
                <a:latin typeface="隶书" pitchFamily="49" charset="-122"/>
                <a:ea typeface="隶书" pitchFamily="49" charset="-122"/>
              </a:rPr>
              <a:t>TCP</a:t>
            </a:r>
            <a:r>
              <a:rPr lang="zh-CN" altLang="en-US" sz="3600" b="1" dirty="0" smtClean="0">
                <a:solidFill>
                  <a:srgbClr val="C00000"/>
                </a:solidFill>
                <a:latin typeface="隶书" pitchFamily="49" charset="-122"/>
                <a:ea typeface="隶书" pitchFamily="49" charset="-122"/>
              </a:rPr>
              <a:t>报文格式 </a:t>
            </a:r>
          </a:p>
        </p:txBody>
      </p:sp>
      <p:pic>
        <p:nvPicPr>
          <p:cNvPr id="210948" name="图片 6" descr="12"/>
          <p:cNvPicPr>
            <a:picLocks noChangeAspect="1" noChangeArrowheads="1"/>
          </p:cNvPicPr>
          <p:nvPr/>
        </p:nvPicPr>
        <p:blipFill>
          <a:blip r:embed="rId2" cstate="print"/>
          <a:srcRect/>
          <a:stretch>
            <a:fillRect/>
          </a:stretch>
        </p:blipFill>
        <p:spPr bwMode="auto">
          <a:xfrm>
            <a:off x="611560" y="1268760"/>
            <a:ext cx="8147853" cy="4968577"/>
          </a:xfrm>
          <a:prstGeom prst="rect">
            <a:avLst/>
          </a:prstGeom>
          <a:noFill/>
          <a:ln w="9525">
            <a:noFill/>
            <a:miter lim="800000"/>
            <a:headEnd/>
            <a:tailEnd/>
          </a:ln>
        </p:spPr>
      </p:pic>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67544" y="1556792"/>
            <a:ext cx="8219256" cy="4824958"/>
          </a:xfrm>
        </p:spPr>
        <p:txBody>
          <a:bodyPr>
            <a:normAutofit/>
          </a:bodyPr>
          <a:lstStyle/>
          <a:p>
            <a:pPr eaLnBrk="1" hangingPunct="1">
              <a:buClr>
                <a:srgbClr val="C00000"/>
              </a:buClr>
              <a:buFont typeface="Wingdings" pitchFamily="2" charset="2"/>
              <a:buChar char="n"/>
            </a:pPr>
            <a:r>
              <a:rPr lang="en-US" altLang="zh-CN" b="1" dirty="0" smtClean="0">
                <a:latin typeface="楷体" pitchFamily="49" charset="-122"/>
                <a:ea typeface="楷体" pitchFamily="49" charset="-122"/>
              </a:rPr>
              <a:t>16</a:t>
            </a:r>
            <a:r>
              <a:rPr lang="zh-CN" altLang="en-US" b="1" dirty="0" smtClean="0">
                <a:latin typeface="楷体" pitchFamily="49" charset="-122"/>
                <a:ea typeface="楷体" pitchFamily="49" charset="-122"/>
              </a:rPr>
              <a:t>位源端口号和</a:t>
            </a:r>
            <a:r>
              <a:rPr lang="en-US" altLang="zh-CN" b="1" dirty="0" smtClean="0">
                <a:latin typeface="楷体" pitchFamily="49" charset="-122"/>
                <a:ea typeface="楷体" pitchFamily="49" charset="-122"/>
              </a:rPr>
              <a:t>16</a:t>
            </a:r>
            <a:r>
              <a:rPr lang="zh-CN" altLang="en-US" b="1" dirty="0" smtClean="0">
                <a:latin typeface="楷体" pitchFamily="49" charset="-122"/>
                <a:ea typeface="楷体" pitchFamily="49" charset="-122"/>
              </a:rPr>
              <a:t>位目的端口号：</a:t>
            </a:r>
            <a:r>
              <a:rPr lang="zh-CN" altLang="en-US" b="1" dirty="0" smtClean="0">
                <a:solidFill>
                  <a:srgbClr val="000000"/>
                </a:solidFill>
                <a:latin typeface="楷体" pitchFamily="49" charset="-122"/>
                <a:ea typeface="楷体" pitchFamily="49" charset="-122"/>
              </a:rPr>
              <a:t>源端和目的端的端口号用于寻找发送端和接收端的应用进程。</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zh-CN" altLang="en-US" sz="17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b="1" dirty="0" smtClean="0">
                <a:latin typeface="楷体" pitchFamily="49" charset="-122"/>
                <a:ea typeface="楷体" pitchFamily="49" charset="-122"/>
              </a:rPr>
              <a:t>32</a:t>
            </a:r>
            <a:r>
              <a:rPr lang="zh-CN" altLang="en-US" b="1" dirty="0" smtClean="0">
                <a:latin typeface="楷体" pitchFamily="49" charset="-122"/>
                <a:ea typeface="楷体" pitchFamily="49" charset="-122"/>
              </a:rPr>
              <a:t>位序号：序号用来标识从</a:t>
            </a:r>
            <a:r>
              <a:rPr lang="en-US" altLang="zh-CN" b="1" dirty="0" smtClean="0">
                <a:latin typeface="楷体" pitchFamily="49" charset="-122"/>
                <a:ea typeface="楷体" pitchFamily="49" charset="-122"/>
              </a:rPr>
              <a:t>TCP</a:t>
            </a:r>
            <a:r>
              <a:rPr lang="zh-CN" altLang="en-US" b="1" dirty="0" smtClean="0">
                <a:latin typeface="楷体" pitchFamily="49" charset="-122"/>
                <a:ea typeface="楷体" pitchFamily="49" charset="-122"/>
              </a:rPr>
              <a:t>发送端向</a:t>
            </a:r>
            <a:r>
              <a:rPr lang="en-US" altLang="zh-CN" b="1" dirty="0" smtClean="0">
                <a:latin typeface="楷体" pitchFamily="49" charset="-122"/>
                <a:ea typeface="楷体" pitchFamily="49" charset="-122"/>
              </a:rPr>
              <a:t>TCP</a:t>
            </a:r>
            <a:r>
              <a:rPr lang="zh-CN" altLang="en-US" b="1" dirty="0" smtClean="0">
                <a:latin typeface="楷体" pitchFamily="49" charset="-122"/>
                <a:ea typeface="楷体" pitchFamily="49" charset="-122"/>
              </a:rPr>
              <a:t>接收端发送的数据字节流。</a:t>
            </a:r>
            <a:endParaRPr lang="en-US" altLang="zh-CN" b="1" dirty="0" smtClean="0">
              <a:latin typeface="楷体" pitchFamily="49" charset="-122"/>
              <a:ea typeface="楷体" pitchFamily="49" charset="-122"/>
            </a:endParaRPr>
          </a:p>
          <a:p>
            <a:pPr eaLnBrk="1" hangingPunct="1">
              <a:buClr>
                <a:srgbClr val="C00000"/>
              </a:buClr>
              <a:buFont typeface="Wingdings" pitchFamily="2" charset="2"/>
              <a:buChar char="n"/>
            </a:pPr>
            <a:endParaRPr lang="zh-CN" altLang="en-US" sz="1600" b="1" dirty="0" smtClean="0">
              <a:latin typeface="楷体" pitchFamily="49" charset="-122"/>
              <a:ea typeface="楷体" pitchFamily="49" charset="-122"/>
            </a:endParaRPr>
          </a:p>
          <a:p>
            <a:pPr eaLnBrk="1" hangingPunct="1">
              <a:buClr>
                <a:srgbClr val="C00000"/>
              </a:buClr>
              <a:buFont typeface="Wingdings" pitchFamily="2" charset="2"/>
              <a:buChar char="n"/>
            </a:pPr>
            <a:r>
              <a:rPr lang="en-US" altLang="zh-CN" b="1" dirty="0" smtClean="0">
                <a:latin typeface="楷体" pitchFamily="49" charset="-122"/>
                <a:ea typeface="楷体" pitchFamily="49" charset="-122"/>
              </a:rPr>
              <a:t>32</a:t>
            </a:r>
            <a:r>
              <a:rPr lang="zh-CN" altLang="en-US" b="1" dirty="0" smtClean="0">
                <a:latin typeface="楷体" pitchFamily="49" charset="-122"/>
                <a:ea typeface="楷体" pitchFamily="49" charset="-122"/>
              </a:rPr>
              <a:t>位确认序列号：</a:t>
            </a:r>
            <a:r>
              <a:rPr lang="zh-CN" altLang="en-US" b="1" dirty="0" smtClean="0">
                <a:solidFill>
                  <a:srgbClr val="000000"/>
                </a:solidFill>
                <a:latin typeface="楷体" pitchFamily="49" charset="-122"/>
                <a:ea typeface="楷体" pitchFamily="49" charset="-122"/>
              </a:rPr>
              <a:t>确认序号应当是上次已成功收到数据字节序号加</a:t>
            </a:r>
            <a:r>
              <a:rPr lang="en-US" altLang="zh-CN" b="1" dirty="0" smtClean="0">
                <a:solidFill>
                  <a:srgbClr val="000000"/>
                </a:solidFill>
                <a:latin typeface="楷体" pitchFamily="49" charset="-122"/>
                <a:ea typeface="楷体" pitchFamily="49" charset="-122"/>
              </a:rPr>
              <a:t>1</a:t>
            </a:r>
            <a:r>
              <a:rPr lang="zh-CN" altLang="en-US" b="1" dirty="0" smtClean="0">
                <a:solidFill>
                  <a:srgbClr val="000000"/>
                </a:solidFill>
                <a:latin typeface="楷体" pitchFamily="49" charset="-122"/>
                <a:ea typeface="楷体" pitchFamily="49" charset="-122"/>
              </a:rPr>
              <a:t>。只有</a:t>
            </a:r>
            <a:r>
              <a:rPr lang="en-US" altLang="zh-CN" b="1" dirty="0" smtClean="0">
                <a:solidFill>
                  <a:srgbClr val="000000"/>
                </a:solidFill>
                <a:latin typeface="楷体" pitchFamily="49" charset="-122"/>
                <a:ea typeface="楷体" pitchFamily="49" charset="-122"/>
              </a:rPr>
              <a:t>ACK</a:t>
            </a:r>
            <a:r>
              <a:rPr lang="zh-CN" altLang="en-US" b="1" dirty="0" smtClean="0">
                <a:solidFill>
                  <a:srgbClr val="000000"/>
                </a:solidFill>
                <a:latin typeface="楷体" pitchFamily="49" charset="-122"/>
                <a:ea typeface="楷体" pitchFamily="49" charset="-122"/>
              </a:rPr>
              <a:t>标志为</a:t>
            </a:r>
            <a:r>
              <a:rPr lang="en-US" altLang="zh-CN" b="1" dirty="0" smtClean="0">
                <a:solidFill>
                  <a:srgbClr val="000000"/>
                </a:solidFill>
                <a:latin typeface="楷体" pitchFamily="49" charset="-122"/>
                <a:ea typeface="楷体" pitchFamily="49" charset="-122"/>
              </a:rPr>
              <a:t>1</a:t>
            </a:r>
            <a:r>
              <a:rPr lang="zh-CN" altLang="en-US" b="1" dirty="0" smtClean="0">
                <a:solidFill>
                  <a:srgbClr val="000000"/>
                </a:solidFill>
                <a:latin typeface="楷体" pitchFamily="49" charset="-122"/>
                <a:ea typeface="楷体" pitchFamily="49" charset="-122"/>
              </a:rPr>
              <a:t>时确认序号字段才有效</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323528" y="548680"/>
            <a:ext cx="8540750" cy="648866"/>
          </a:xfrm>
        </p:spPr>
        <p:txBody>
          <a:bodyPr>
            <a:normAutofit/>
          </a:bodyPr>
          <a:lstStyle/>
          <a:p>
            <a:r>
              <a:rPr lang="en-US" altLang="zh-CN" sz="3600" b="1" dirty="0" smtClean="0">
                <a:solidFill>
                  <a:srgbClr val="C00000"/>
                </a:solidFill>
                <a:latin typeface="隶书" pitchFamily="49" charset="-122"/>
                <a:ea typeface="隶书" pitchFamily="49" charset="-122"/>
              </a:rPr>
              <a:t>TCP</a:t>
            </a:r>
            <a:r>
              <a:rPr lang="zh-CN" altLang="en-US" sz="3600" b="1" dirty="0" smtClean="0">
                <a:solidFill>
                  <a:srgbClr val="C00000"/>
                </a:solidFill>
                <a:latin typeface="隶书" pitchFamily="49" charset="-122"/>
                <a:ea typeface="隶书" pitchFamily="49" charset="-122"/>
              </a:rPr>
              <a:t>报文格式 </a:t>
            </a: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57200" y="1600200"/>
            <a:ext cx="8435280" cy="4525963"/>
          </a:xfrm>
        </p:spPr>
        <p:txBody>
          <a:bodyPr/>
          <a:lstStyle/>
          <a:p>
            <a:pPr eaLnBrk="1" hangingPunct="1">
              <a:buClr>
                <a:srgbClr val="C00000"/>
              </a:buClr>
              <a:buFont typeface="Wingdings" pitchFamily="2" charset="2"/>
              <a:buChar char="n"/>
            </a:pPr>
            <a:r>
              <a:rPr lang="en-US" altLang="zh-CN" b="1" dirty="0" smtClean="0">
                <a:latin typeface="楷体" pitchFamily="49" charset="-122"/>
                <a:ea typeface="楷体" pitchFamily="49" charset="-122"/>
              </a:rPr>
              <a:t>4</a:t>
            </a:r>
            <a:r>
              <a:rPr lang="zh-CN" altLang="en-US" b="1" dirty="0" smtClean="0">
                <a:latin typeface="楷体" pitchFamily="49" charset="-122"/>
                <a:ea typeface="楷体" pitchFamily="49" charset="-122"/>
              </a:rPr>
              <a:t>位首部长度：</a:t>
            </a:r>
            <a:r>
              <a:rPr lang="zh-CN" altLang="en-US" b="1" dirty="0" smtClean="0">
                <a:solidFill>
                  <a:srgbClr val="000000"/>
                </a:solidFill>
                <a:latin typeface="楷体" pitchFamily="49" charset="-122"/>
                <a:ea typeface="楷体" pitchFamily="49" charset="-122"/>
              </a:rPr>
              <a:t>首部长度指出了首部中</a:t>
            </a:r>
            <a:r>
              <a:rPr lang="en-US" altLang="zh-CN" b="1" dirty="0" smtClean="0">
                <a:solidFill>
                  <a:srgbClr val="000000"/>
                </a:solidFill>
                <a:latin typeface="楷体" pitchFamily="49" charset="-122"/>
                <a:ea typeface="楷体" pitchFamily="49" charset="-122"/>
              </a:rPr>
              <a:t>32 bit</a:t>
            </a:r>
            <a:r>
              <a:rPr lang="zh-CN" altLang="en-US" b="1" dirty="0" smtClean="0">
                <a:solidFill>
                  <a:srgbClr val="000000"/>
                </a:solidFill>
                <a:latin typeface="楷体" pitchFamily="49" charset="-122"/>
                <a:ea typeface="楷体" pitchFamily="49" charset="-122"/>
              </a:rPr>
              <a:t>字的数目。正常的</a:t>
            </a:r>
            <a:r>
              <a:rPr lang="en-US" altLang="zh-CN" b="1" dirty="0" smtClean="0">
                <a:solidFill>
                  <a:srgbClr val="000000"/>
                </a:solidFill>
                <a:latin typeface="楷体" pitchFamily="49" charset="-122"/>
                <a:ea typeface="楷体" pitchFamily="49" charset="-122"/>
              </a:rPr>
              <a:t>TCP</a:t>
            </a:r>
            <a:r>
              <a:rPr lang="zh-CN" altLang="en-US" b="1" dirty="0" smtClean="0">
                <a:solidFill>
                  <a:srgbClr val="000000"/>
                </a:solidFill>
                <a:latin typeface="楷体" pitchFamily="49" charset="-122"/>
                <a:ea typeface="楷体" pitchFamily="49" charset="-122"/>
              </a:rPr>
              <a:t>首部长度是</a:t>
            </a:r>
            <a:r>
              <a:rPr lang="en-US" altLang="zh-CN" b="1" dirty="0" smtClean="0">
                <a:solidFill>
                  <a:srgbClr val="000000"/>
                </a:solidFill>
                <a:latin typeface="楷体" pitchFamily="49" charset="-122"/>
                <a:ea typeface="楷体" pitchFamily="49" charset="-122"/>
              </a:rPr>
              <a:t>20</a:t>
            </a:r>
            <a:r>
              <a:rPr lang="zh-CN" altLang="en-US" b="1" dirty="0" smtClean="0">
                <a:solidFill>
                  <a:srgbClr val="000000"/>
                </a:solidFill>
                <a:latin typeface="楷体" pitchFamily="49" charset="-122"/>
                <a:ea typeface="楷体" pitchFamily="49" charset="-122"/>
              </a:rPr>
              <a:t>字节</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zh-CN" altLang="en-US"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6</a:t>
            </a:r>
            <a:r>
              <a:rPr lang="zh-CN" altLang="en-US" b="1" dirty="0" smtClean="0">
                <a:solidFill>
                  <a:srgbClr val="000000"/>
                </a:solidFill>
                <a:latin typeface="楷体" pitchFamily="49" charset="-122"/>
                <a:ea typeface="楷体" pitchFamily="49" charset="-122"/>
              </a:rPr>
              <a:t>个标志字段：在</a:t>
            </a:r>
            <a:r>
              <a:rPr lang="en-US" altLang="zh-CN" b="1" dirty="0" smtClean="0">
                <a:solidFill>
                  <a:srgbClr val="000000"/>
                </a:solidFill>
                <a:latin typeface="楷体" pitchFamily="49" charset="-122"/>
                <a:ea typeface="楷体" pitchFamily="49" charset="-122"/>
              </a:rPr>
              <a:t>TCP</a:t>
            </a:r>
            <a:r>
              <a:rPr lang="zh-CN" altLang="en-US" b="1" dirty="0" smtClean="0">
                <a:solidFill>
                  <a:srgbClr val="000000"/>
                </a:solidFill>
                <a:latin typeface="楷体" pitchFamily="49" charset="-122"/>
                <a:ea typeface="楷体" pitchFamily="49" charset="-122"/>
              </a:rPr>
              <a:t>首部中有</a:t>
            </a:r>
            <a:r>
              <a:rPr lang="en-US" altLang="zh-CN" b="1" dirty="0" smtClean="0">
                <a:solidFill>
                  <a:srgbClr val="000000"/>
                </a:solidFill>
                <a:latin typeface="楷体" pitchFamily="49" charset="-122"/>
                <a:ea typeface="楷体" pitchFamily="49" charset="-122"/>
              </a:rPr>
              <a:t>6</a:t>
            </a:r>
            <a:r>
              <a:rPr lang="zh-CN" altLang="en-US" b="1" dirty="0" smtClean="0">
                <a:solidFill>
                  <a:srgbClr val="000000"/>
                </a:solidFill>
                <a:latin typeface="楷体" pitchFamily="49" charset="-122"/>
                <a:ea typeface="楷体" pitchFamily="49" charset="-122"/>
              </a:rPr>
              <a:t>个标志比特，</a:t>
            </a:r>
            <a:r>
              <a:rPr lang="en-US" altLang="zh-CN" b="1" dirty="0" smtClean="0">
                <a:solidFill>
                  <a:srgbClr val="000000"/>
                </a:solidFill>
                <a:latin typeface="楷体" pitchFamily="49" charset="-122"/>
                <a:ea typeface="楷体" pitchFamily="49" charset="-122"/>
              </a:rPr>
              <a:t>U R G </a:t>
            </a:r>
            <a:r>
              <a:rPr lang="zh-CN" altLang="en-US" b="1" dirty="0" smtClean="0">
                <a:solidFill>
                  <a:srgbClr val="000000"/>
                </a:solidFill>
                <a:latin typeface="楷体" pitchFamily="49" charset="-122"/>
                <a:ea typeface="楷体" pitchFamily="49" charset="-122"/>
              </a:rPr>
              <a:t>紧急指针；</a:t>
            </a:r>
            <a:r>
              <a:rPr lang="en-US" altLang="zh-CN" b="1" dirty="0" smtClean="0">
                <a:solidFill>
                  <a:srgbClr val="000000"/>
                </a:solidFill>
                <a:latin typeface="楷体" pitchFamily="49" charset="-122"/>
                <a:ea typeface="楷体" pitchFamily="49" charset="-122"/>
              </a:rPr>
              <a:t>A C K </a:t>
            </a:r>
            <a:r>
              <a:rPr lang="zh-CN" altLang="en-US" b="1" dirty="0" smtClean="0">
                <a:solidFill>
                  <a:srgbClr val="000000"/>
                </a:solidFill>
                <a:latin typeface="楷体" pitchFamily="49" charset="-122"/>
                <a:ea typeface="楷体" pitchFamily="49" charset="-122"/>
              </a:rPr>
              <a:t>确认序号；</a:t>
            </a:r>
            <a:r>
              <a:rPr lang="en-US" altLang="zh-CN" b="1" dirty="0" smtClean="0">
                <a:solidFill>
                  <a:srgbClr val="000000"/>
                </a:solidFill>
                <a:latin typeface="楷体" pitchFamily="49" charset="-122"/>
                <a:ea typeface="楷体" pitchFamily="49" charset="-122"/>
              </a:rPr>
              <a:t>P S H </a:t>
            </a:r>
            <a:r>
              <a:rPr lang="zh-CN" altLang="en-US" b="1" dirty="0" smtClean="0">
                <a:solidFill>
                  <a:srgbClr val="000000"/>
                </a:solidFill>
                <a:latin typeface="楷体" pitchFamily="49" charset="-122"/>
                <a:ea typeface="楷体" pitchFamily="49" charset="-122"/>
              </a:rPr>
              <a:t>推标志；</a:t>
            </a:r>
            <a:r>
              <a:rPr lang="en-US" altLang="zh-CN" b="1" dirty="0" smtClean="0">
                <a:solidFill>
                  <a:srgbClr val="000000"/>
                </a:solidFill>
                <a:latin typeface="楷体" pitchFamily="49" charset="-122"/>
                <a:ea typeface="楷体" pitchFamily="49" charset="-122"/>
              </a:rPr>
              <a:t>R S T </a:t>
            </a:r>
            <a:r>
              <a:rPr lang="zh-CN" altLang="en-US" b="1" dirty="0" smtClean="0">
                <a:solidFill>
                  <a:srgbClr val="000000"/>
                </a:solidFill>
                <a:latin typeface="楷体" pitchFamily="49" charset="-122"/>
                <a:ea typeface="楷体" pitchFamily="49" charset="-122"/>
              </a:rPr>
              <a:t>重建连接；</a:t>
            </a:r>
            <a:r>
              <a:rPr lang="en-US" altLang="zh-CN" b="1" dirty="0" smtClean="0">
                <a:solidFill>
                  <a:srgbClr val="000000"/>
                </a:solidFill>
                <a:latin typeface="楷体" pitchFamily="49" charset="-122"/>
                <a:ea typeface="楷体" pitchFamily="49" charset="-122"/>
              </a:rPr>
              <a:t>S Y N </a:t>
            </a:r>
            <a:r>
              <a:rPr lang="zh-CN" altLang="en-US" b="1" dirty="0" smtClean="0">
                <a:solidFill>
                  <a:srgbClr val="000000"/>
                </a:solidFill>
                <a:latin typeface="楷体" pitchFamily="49" charset="-122"/>
                <a:ea typeface="楷体" pitchFamily="49" charset="-122"/>
              </a:rPr>
              <a:t>同步序号；</a:t>
            </a:r>
            <a:r>
              <a:rPr lang="en-US" altLang="zh-CN" b="1" dirty="0" smtClean="0">
                <a:solidFill>
                  <a:srgbClr val="000000"/>
                </a:solidFill>
                <a:latin typeface="楷体" pitchFamily="49" charset="-122"/>
                <a:ea typeface="楷体" pitchFamily="49" charset="-122"/>
              </a:rPr>
              <a:t>F I N </a:t>
            </a:r>
            <a:r>
              <a:rPr lang="zh-CN" altLang="en-US" b="1" dirty="0" smtClean="0">
                <a:solidFill>
                  <a:srgbClr val="000000"/>
                </a:solidFill>
                <a:latin typeface="楷体" pitchFamily="49" charset="-122"/>
                <a:ea typeface="楷体" pitchFamily="49" charset="-122"/>
              </a:rPr>
              <a:t>结束标志</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323528" y="548680"/>
            <a:ext cx="8540750" cy="648866"/>
          </a:xfrm>
        </p:spPr>
        <p:txBody>
          <a:bodyPr>
            <a:normAutofit/>
          </a:bodyPr>
          <a:lstStyle/>
          <a:p>
            <a:r>
              <a:rPr lang="en-US" altLang="zh-CN" sz="3600" b="1" dirty="0" smtClean="0">
                <a:solidFill>
                  <a:srgbClr val="C00000"/>
                </a:solidFill>
                <a:latin typeface="隶书" pitchFamily="49" charset="-122"/>
                <a:ea typeface="隶书" pitchFamily="49" charset="-122"/>
              </a:rPr>
              <a:t>TCP</a:t>
            </a:r>
            <a:r>
              <a:rPr lang="zh-CN" altLang="en-US" sz="3600" b="1" dirty="0" smtClean="0">
                <a:solidFill>
                  <a:srgbClr val="C00000"/>
                </a:solidFill>
                <a:latin typeface="隶书" pitchFamily="49" charset="-122"/>
                <a:ea typeface="隶书" pitchFamily="49" charset="-122"/>
              </a:rPr>
              <a:t>报文格式 </a:t>
            </a: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755576" y="1484784"/>
            <a:ext cx="7620000" cy="4772025"/>
          </a:xfrm>
        </p:spPr>
        <p:txBody>
          <a:bodyPr>
            <a:normAutofit/>
          </a:bodyPr>
          <a:lstStyle/>
          <a:p>
            <a:pPr eaLnBrk="1" hangingPunct="1">
              <a:buClr>
                <a:srgbClr val="C00000"/>
              </a:buClr>
              <a:buFont typeface="Wingdings" pitchFamily="2" charset="2"/>
              <a:buChar char="n"/>
            </a:pPr>
            <a:r>
              <a:rPr lang="en-US" altLang="zh-CN" sz="2800" b="1" dirty="0" smtClean="0">
                <a:solidFill>
                  <a:srgbClr val="000000"/>
                </a:solidFill>
                <a:latin typeface="楷体" pitchFamily="49" charset="-122"/>
                <a:ea typeface="楷体" pitchFamily="49" charset="-122"/>
              </a:rPr>
              <a:t>16</a:t>
            </a:r>
            <a:r>
              <a:rPr lang="zh-CN" altLang="en-US" sz="2800" b="1" dirty="0" smtClean="0">
                <a:solidFill>
                  <a:srgbClr val="000000"/>
                </a:solidFill>
                <a:latin typeface="楷体" pitchFamily="49" charset="-122"/>
                <a:ea typeface="楷体" pitchFamily="49" charset="-122"/>
              </a:rPr>
              <a:t>位窗口：</a:t>
            </a:r>
            <a:r>
              <a:rPr lang="en-US" altLang="zh-CN" sz="2800" b="1" dirty="0" smtClean="0">
                <a:solidFill>
                  <a:srgbClr val="000000"/>
                </a:solidFill>
                <a:latin typeface="楷体" pitchFamily="49" charset="-122"/>
                <a:ea typeface="楷体" pitchFamily="49" charset="-122"/>
              </a:rPr>
              <a:t>TCP</a:t>
            </a:r>
            <a:r>
              <a:rPr lang="zh-CN" altLang="en-US" sz="2800" b="1" dirty="0" smtClean="0">
                <a:solidFill>
                  <a:srgbClr val="000000"/>
                </a:solidFill>
                <a:latin typeface="楷体" pitchFamily="49" charset="-122"/>
                <a:ea typeface="楷体" pitchFamily="49" charset="-122"/>
              </a:rPr>
              <a:t>协议可以表述为一个没有选择确认或否认的滑动窗口协议，它的窗口大小是可变的</a:t>
            </a:r>
            <a:r>
              <a:rPr lang="zh-CN" altLang="en-US" sz="2800" b="1" dirty="0" smtClean="0">
                <a:solidFill>
                  <a:srgbClr val="000000"/>
                </a:solidFill>
                <a:latin typeface="楷体" pitchFamily="49" charset="-122"/>
                <a:ea typeface="楷体" pitchFamily="49" charset="-122"/>
              </a:rPr>
              <a:t>。</a:t>
            </a:r>
            <a:endParaRPr lang="en-US" altLang="zh-CN" sz="2800" b="1" dirty="0" smtClean="0">
              <a:solidFill>
                <a:srgbClr val="000000"/>
              </a:solidFill>
              <a:latin typeface="楷体" pitchFamily="49" charset="-122"/>
              <a:ea typeface="楷体" pitchFamily="49" charset="-122"/>
            </a:endParaRPr>
          </a:p>
          <a:p>
            <a:pPr eaLnBrk="1" hangingPunct="1">
              <a:buClr>
                <a:srgbClr val="C00000"/>
              </a:buClr>
              <a:buNone/>
            </a:pPr>
            <a:r>
              <a:rPr lang="zh-CN" altLang="en-US" sz="2800" b="1" dirty="0" smtClean="0">
                <a:solidFill>
                  <a:srgbClr val="000000"/>
                </a:solidFill>
                <a:latin typeface="楷体" pitchFamily="49" charset="-122"/>
                <a:ea typeface="楷体" pitchFamily="49" charset="-122"/>
              </a:rPr>
              <a:t> </a:t>
            </a:r>
            <a:r>
              <a:rPr lang="zh-CN" altLang="en-US" sz="2800" dirty="0" smtClean="0">
                <a:solidFill>
                  <a:srgbClr val="000000"/>
                </a:solidFill>
                <a:latin typeface="楷体" pitchFamily="49" charset="-122"/>
                <a:ea typeface="楷体" pitchFamily="49" charset="-122"/>
              </a:rPr>
              <a:t> </a:t>
            </a:r>
            <a:endParaRPr lang="zh-CN" altLang="en-US" sz="2800"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sz="2800" b="1" dirty="0" smtClean="0">
                <a:solidFill>
                  <a:srgbClr val="000000"/>
                </a:solidFill>
                <a:latin typeface="楷体" pitchFamily="49" charset="-122"/>
                <a:ea typeface="楷体" pitchFamily="49" charset="-122"/>
              </a:rPr>
              <a:t>16</a:t>
            </a:r>
            <a:r>
              <a:rPr lang="zh-CN" altLang="en-US" sz="2800" b="1" dirty="0" smtClean="0">
                <a:solidFill>
                  <a:srgbClr val="000000"/>
                </a:solidFill>
                <a:latin typeface="楷体" pitchFamily="49" charset="-122"/>
                <a:ea typeface="楷体" pitchFamily="49" charset="-122"/>
              </a:rPr>
              <a:t>位检验和：检验和字段覆盖了</a:t>
            </a:r>
            <a:r>
              <a:rPr lang="en-US" altLang="zh-CN" sz="2800" b="1" dirty="0" smtClean="0">
                <a:solidFill>
                  <a:srgbClr val="000000"/>
                </a:solidFill>
                <a:latin typeface="楷体" pitchFamily="49" charset="-122"/>
                <a:ea typeface="楷体" pitchFamily="49" charset="-122"/>
              </a:rPr>
              <a:t>TCP</a:t>
            </a:r>
            <a:r>
              <a:rPr lang="zh-CN" altLang="en-US" sz="2800" b="1" dirty="0" smtClean="0">
                <a:solidFill>
                  <a:srgbClr val="000000"/>
                </a:solidFill>
                <a:latin typeface="楷体" pitchFamily="49" charset="-122"/>
                <a:ea typeface="楷体" pitchFamily="49" charset="-122"/>
              </a:rPr>
              <a:t>首部和</a:t>
            </a:r>
            <a:r>
              <a:rPr lang="en-US" altLang="zh-CN" sz="2800" b="1" dirty="0" smtClean="0">
                <a:solidFill>
                  <a:srgbClr val="000000"/>
                </a:solidFill>
                <a:latin typeface="楷体" pitchFamily="49" charset="-122"/>
                <a:ea typeface="楷体" pitchFamily="49" charset="-122"/>
              </a:rPr>
              <a:t>TCP</a:t>
            </a:r>
            <a:r>
              <a:rPr lang="zh-CN" altLang="en-US" sz="2800" b="1" dirty="0" smtClean="0">
                <a:solidFill>
                  <a:srgbClr val="000000"/>
                </a:solidFill>
                <a:latin typeface="楷体" pitchFamily="49" charset="-122"/>
                <a:ea typeface="楷体" pitchFamily="49" charset="-122"/>
              </a:rPr>
              <a:t>数据</a:t>
            </a:r>
            <a:r>
              <a:rPr lang="zh-CN" altLang="en-US" sz="2800" b="1" dirty="0" smtClean="0">
                <a:solidFill>
                  <a:srgbClr val="000000"/>
                </a:solidFill>
                <a:latin typeface="楷体" pitchFamily="49" charset="-122"/>
                <a:ea typeface="楷体" pitchFamily="49" charset="-122"/>
              </a:rPr>
              <a:t>。</a:t>
            </a:r>
            <a:endParaRPr lang="en-US" altLang="zh-CN" sz="2800" b="1" dirty="0" smtClean="0">
              <a:solidFill>
                <a:srgbClr val="000000"/>
              </a:solidFill>
              <a:latin typeface="楷体" pitchFamily="49" charset="-122"/>
              <a:ea typeface="楷体" pitchFamily="49" charset="-122"/>
            </a:endParaRPr>
          </a:p>
          <a:p>
            <a:pPr eaLnBrk="1" hangingPunct="1">
              <a:buClr>
                <a:srgbClr val="C00000"/>
              </a:buClr>
              <a:buNone/>
            </a:pPr>
            <a:r>
              <a:rPr lang="zh-CN" altLang="en-US" sz="2800" b="1" dirty="0" smtClean="0">
                <a:solidFill>
                  <a:srgbClr val="000000"/>
                </a:solidFill>
                <a:latin typeface="楷体" pitchFamily="49" charset="-122"/>
                <a:ea typeface="楷体" pitchFamily="49" charset="-122"/>
              </a:rPr>
              <a:t> </a:t>
            </a:r>
            <a:r>
              <a:rPr lang="zh-CN" altLang="en-US" sz="2800" dirty="0" smtClean="0">
                <a:solidFill>
                  <a:srgbClr val="000000"/>
                </a:solidFill>
                <a:latin typeface="楷体" pitchFamily="49" charset="-122"/>
                <a:ea typeface="楷体" pitchFamily="49" charset="-122"/>
              </a:rPr>
              <a:t> </a:t>
            </a:r>
            <a:endParaRPr lang="zh-CN" altLang="en-US" sz="2800"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sz="2800" b="1" dirty="0" smtClean="0">
                <a:solidFill>
                  <a:srgbClr val="000000"/>
                </a:solidFill>
                <a:latin typeface="楷体" pitchFamily="49" charset="-122"/>
                <a:ea typeface="楷体" pitchFamily="49" charset="-122"/>
              </a:rPr>
              <a:t>16</a:t>
            </a:r>
            <a:r>
              <a:rPr lang="zh-CN" altLang="en-US" sz="2800" b="1" dirty="0" smtClean="0">
                <a:solidFill>
                  <a:srgbClr val="000000"/>
                </a:solidFill>
                <a:latin typeface="楷体" pitchFamily="49" charset="-122"/>
                <a:ea typeface="楷体" pitchFamily="49" charset="-122"/>
              </a:rPr>
              <a:t>位紧急指针：紧急指针是一个正的偏移量，和序号字段中的值相加表示紧急数据最后一个字节的序号。</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323528" y="548680"/>
            <a:ext cx="8540750" cy="648866"/>
          </a:xfrm>
        </p:spPr>
        <p:txBody>
          <a:bodyPr>
            <a:normAutofit/>
          </a:bodyPr>
          <a:lstStyle/>
          <a:p>
            <a:r>
              <a:rPr lang="en-US" altLang="zh-CN" sz="3600" b="1" dirty="0" smtClean="0">
                <a:solidFill>
                  <a:srgbClr val="C00000"/>
                </a:solidFill>
                <a:latin typeface="隶书" pitchFamily="49" charset="-122"/>
                <a:ea typeface="隶书" pitchFamily="49" charset="-122"/>
              </a:rPr>
              <a:t>TCP</a:t>
            </a:r>
            <a:r>
              <a:rPr lang="zh-CN" altLang="en-US" sz="3600" b="1" dirty="0" smtClean="0">
                <a:solidFill>
                  <a:srgbClr val="C00000"/>
                </a:solidFill>
                <a:latin typeface="隶书" pitchFamily="49" charset="-122"/>
                <a:ea typeface="隶书" pitchFamily="49" charset="-122"/>
              </a:rPr>
              <a:t>报文格式 </a:t>
            </a: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395536" y="3861048"/>
            <a:ext cx="8291264" cy="2663577"/>
          </a:xfrm>
        </p:spPr>
        <p:txBody>
          <a:bodyPr>
            <a:normAutofit/>
          </a:bodyPr>
          <a:lstStyle/>
          <a:p>
            <a:pPr eaLnBrk="1" hangingPunct="1">
              <a:buClr>
                <a:srgbClr val="C00000"/>
              </a:buClr>
              <a:buFont typeface="Wingdings" pitchFamily="2" charset="2"/>
              <a:buChar char="n"/>
            </a:pPr>
            <a:r>
              <a:rPr lang="en-US" altLang="zh-CN" sz="2800" b="1" dirty="0" smtClean="0">
                <a:latin typeface="楷体" pitchFamily="49" charset="-122"/>
                <a:ea typeface="楷体" pitchFamily="49" charset="-122"/>
              </a:rPr>
              <a:t>SYN</a:t>
            </a:r>
            <a:r>
              <a:rPr lang="zh-CN" altLang="en-US" sz="2800" b="1" dirty="0" smtClean="0">
                <a:latin typeface="楷体" pitchFamily="49" charset="-122"/>
                <a:ea typeface="楷体" pitchFamily="49" charset="-122"/>
              </a:rPr>
              <a:t>同步标志：该标志仅在三次握手建立</a:t>
            </a:r>
            <a:r>
              <a:rPr lang="en-US" altLang="zh-CN" sz="2800" b="1" dirty="0" smtClean="0">
                <a:latin typeface="楷体" pitchFamily="49" charset="-122"/>
                <a:ea typeface="楷体" pitchFamily="49" charset="-122"/>
              </a:rPr>
              <a:t>TCP</a:t>
            </a:r>
            <a:r>
              <a:rPr lang="zh-CN" altLang="en-US" sz="2800" b="1" dirty="0" smtClean="0">
                <a:latin typeface="楷体" pitchFamily="49" charset="-122"/>
                <a:ea typeface="楷体" pitchFamily="49" charset="-122"/>
              </a:rPr>
              <a:t>连接时有效。</a:t>
            </a:r>
          </a:p>
          <a:p>
            <a:pPr eaLnBrk="1" hangingPunct="1">
              <a:buClr>
                <a:srgbClr val="C00000"/>
              </a:buClr>
              <a:buFont typeface="Wingdings" pitchFamily="2" charset="2"/>
              <a:buChar char="n"/>
            </a:pPr>
            <a:r>
              <a:rPr lang="en-US" altLang="zh-CN" sz="2800" b="1" dirty="0" smtClean="0">
                <a:latin typeface="楷体" pitchFamily="49" charset="-122"/>
                <a:ea typeface="楷体" pitchFamily="49" charset="-122"/>
              </a:rPr>
              <a:t>ACK</a:t>
            </a:r>
            <a:r>
              <a:rPr lang="zh-CN" altLang="en-US" sz="2800" b="1" dirty="0" smtClean="0">
                <a:latin typeface="楷体" pitchFamily="49" charset="-122"/>
                <a:ea typeface="楷体" pitchFamily="49" charset="-122"/>
              </a:rPr>
              <a:t>确认标志 ：</a:t>
            </a:r>
            <a:r>
              <a:rPr lang="en-US" altLang="zh-CN" sz="2800" b="1" dirty="0" smtClean="0">
                <a:latin typeface="楷体" pitchFamily="49" charset="-122"/>
                <a:ea typeface="楷体" pitchFamily="49" charset="-122"/>
              </a:rPr>
              <a:t>TCP</a:t>
            </a:r>
            <a:r>
              <a:rPr lang="zh-CN" altLang="en-US" sz="2800" b="1" dirty="0" smtClean="0">
                <a:latin typeface="楷体" pitchFamily="49" charset="-122"/>
                <a:ea typeface="楷体" pitchFamily="49" charset="-122"/>
              </a:rPr>
              <a:t>报头内的确认编号栏内包含的确认编号为下一个预期的序列编号，同时提示远端系统已经成功接收所有数据。</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323528" y="548680"/>
            <a:ext cx="8540750" cy="648866"/>
          </a:xfrm>
        </p:spPr>
        <p:txBody>
          <a:bodyPr>
            <a:normAutofit/>
          </a:bodyPr>
          <a:lstStyle/>
          <a:p>
            <a:r>
              <a:rPr lang="en-US" altLang="zh-CN" sz="3600" b="1" dirty="0" smtClean="0">
                <a:solidFill>
                  <a:srgbClr val="C00000"/>
                </a:solidFill>
                <a:latin typeface="隶书" pitchFamily="49" charset="-122"/>
                <a:ea typeface="隶书" pitchFamily="49" charset="-122"/>
              </a:rPr>
              <a:t>TCP</a:t>
            </a:r>
            <a:r>
              <a:rPr lang="zh-CN" altLang="en-US" sz="3600" b="1" dirty="0" smtClean="0">
                <a:solidFill>
                  <a:srgbClr val="C00000"/>
                </a:solidFill>
                <a:latin typeface="隶书" pitchFamily="49" charset="-122"/>
                <a:ea typeface="隶书" pitchFamily="49" charset="-122"/>
              </a:rPr>
              <a:t>标志位  </a:t>
            </a:r>
          </a:p>
        </p:txBody>
      </p:sp>
      <p:pic>
        <p:nvPicPr>
          <p:cNvPr id="12" name="图片 7" descr="12"/>
          <p:cNvPicPr>
            <a:picLocks noChangeAspect="1" noChangeArrowheads="1"/>
          </p:cNvPicPr>
          <p:nvPr/>
        </p:nvPicPr>
        <p:blipFill>
          <a:blip r:embed="rId3" cstate="print"/>
          <a:srcRect/>
          <a:stretch>
            <a:fillRect/>
          </a:stretch>
        </p:blipFill>
        <p:spPr bwMode="auto">
          <a:xfrm>
            <a:off x="1619672" y="1412776"/>
            <a:ext cx="6118225" cy="2235200"/>
          </a:xfrm>
          <a:prstGeom prst="rect">
            <a:avLst/>
          </a:prstGeom>
          <a:noFill/>
          <a:ln w="9525">
            <a:noFill/>
            <a:miter lim="800000"/>
            <a:headEnd/>
            <a:tailEnd/>
          </a:ln>
        </p:spPr>
      </p:pic>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611560" y="1556792"/>
            <a:ext cx="8147248" cy="4629150"/>
          </a:xfrm>
        </p:spPr>
        <p:txBody>
          <a:bodyPr>
            <a:normAutofit/>
          </a:bodyPr>
          <a:lstStyle/>
          <a:p>
            <a:pPr>
              <a:buClr>
                <a:srgbClr val="C00000"/>
              </a:buClr>
              <a:buFont typeface="Wingdings" pitchFamily="2" charset="2"/>
              <a:buChar char="n"/>
            </a:pPr>
            <a:r>
              <a:rPr lang="en-US" altLang="zh-CN" sz="2800" b="1" dirty="0" smtClean="0">
                <a:latin typeface="楷体" pitchFamily="49" charset="-122"/>
                <a:ea typeface="楷体" pitchFamily="49" charset="-122"/>
              </a:rPr>
              <a:t>RST</a:t>
            </a:r>
            <a:r>
              <a:rPr lang="zh-CN" altLang="en-US" sz="2800" b="1" dirty="0" smtClean="0">
                <a:latin typeface="楷体" pitchFamily="49" charset="-122"/>
                <a:ea typeface="楷体" pitchFamily="49" charset="-122"/>
              </a:rPr>
              <a:t>复位标志 ：对当前通信会话的状态进行复位</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buClr>
                <a:srgbClr val="C00000"/>
              </a:buClr>
              <a:buFont typeface="Wingdings" pitchFamily="2" charset="2"/>
              <a:buChar char="n"/>
            </a:pPr>
            <a:endParaRPr lang="en-US" altLang="zh-CN" sz="2800" b="1" dirty="0" smtClean="0">
              <a:latin typeface="楷体" pitchFamily="49" charset="-122"/>
              <a:ea typeface="楷体" pitchFamily="49" charset="-122"/>
            </a:endParaRPr>
          </a:p>
          <a:p>
            <a:pPr eaLnBrk="1" hangingPunct="1">
              <a:buClr>
                <a:srgbClr val="C00000"/>
              </a:buClr>
              <a:buFont typeface="Wingdings" pitchFamily="2" charset="2"/>
              <a:buChar char="n"/>
            </a:pPr>
            <a:r>
              <a:rPr lang="en-US" altLang="zh-CN" sz="2800" b="1" dirty="0" smtClean="0">
                <a:latin typeface="楷体" pitchFamily="49" charset="-122"/>
                <a:ea typeface="楷体" pitchFamily="49" charset="-122"/>
              </a:rPr>
              <a:t>URG</a:t>
            </a:r>
            <a:r>
              <a:rPr lang="zh-CN" altLang="en-US" sz="2800" b="1" dirty="0" smtClean="0">
                <a:latin typeface="楷体" pitchFamily="49" charset="-122"/>
                <a:ea typeface="楷体" pitchFamily="49" charset="-122"/>
              </a:rPr>
              <a:t>紧急标志 ：表明发送设备有一些优先级更高的信息要发送</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eaLnBrk="1" hangingPunct="1">
              <a:buClr>
                <a:srgbClr val="C00000"/>
              </a:buClr>
              <a:buNone/>
            </a:pPr>
            <a:endParaRPr lang="zh-CN" altLang="en-US" sz="2800" b="1" dirty="0" smtClean="0">
              <a:latin typeface="楷体" pitchFamily="49" charset="-122"/>
              <a:ea typeface="楷体" pitchFamily="49" charset="-122"/>
            </a:endParaRPr>
          </a:p>
          <a:p>
            <a:pPr eaLnBrk="1" hangingPunct="1">
              <a:buClr>
                <a:srgbClr val="C00000"/>
              </a:buClr>
              <a:buFont typeface="Wingdings" pitchFamily="2" charset="2"/>
              <a:buChar char="n"/>
            </a:pPr>
            <a:r>
              <a:rPr lang="en-US" altLang="zh-CN" sz="2800" b="1" dirty="0" smtClean="0">
                <a:latin typeface="楷体" pitchFamily="49" charset="-122"/>
                <a:ea typeface="楷体" pitchFamily="49" charset="-122"/>
              </a:rPr>
              <a:t>PSH</a:t>
            </a:r>
            <a:r>
              <a:rPr lang="zh-CN" altLang="en-US" sz="2800" b="1" dirty="0" smtClean="0">
                <a:latin typeface="楷体" pitchFamily="49" charset="-122"/>
                <a:ea typeface="楷体" pitchFamily="49" charset="-122"/>
              </a:rPr>
              <a:t>推标志：尽可能快将数据转由应用处理</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eaLnBrk="1" hangingPunct="1">
              <a:buClr>
                <a:srgbClr val="C00000"/>
              </a:buClr>
              <a:buNone/>
            </a:pPr>
            <a:r>
              <a:rPr lang="zh-CN" altLang="en-US" sz="2800" b="1" dirty="0" smtClean="0">
                <a:latin typeface="楷体" pitchFamily="49" charset="-122"/>
                <a:ea typeface="楷体" pitchFamily="49" charset="-122"/>
              </a:rPr>
              <a:t> </a:t>
            </a:r>
            <a:endParaRPr lang="zh-CN" altLang="en-US" sz="2800" b="1" dirty="0" smtClean="0">
              <a:latin typeface="楷体" pitchFamily="49" charset="-122"/>
              <a:ea typeface="楷体" pitchFamily="49" charset="-122"/>
            </a:endParaRPr>
          </a:p>
          <a:p>
            <a:pPr eaLnBrk="1" hangingPunct="1">
              <a:buClr>
                <a:srgbClr val="C00000"/>
              </a:buClr>
              <a:buFont typeface="Wingdings" pitchFamily="2" charset="2"/>
              <a:buChar char="n"/>
            </a:pPr>
            <a:r>
              <a:rPr lang="en-US" altLang="zh-CN" sz="2800" b="1" dirty="0" smtClean="0">
                <a:latin typeface="楷体" pitchFamily="49" charset="-122"/>
                <a:ea typeface="楷体" pitchFamily="49" charset="-122"/>
              </a:rPr>
              <a:t>FIN</a:t>
            </a:r>
            <a:r>
              <a:rPr lang="zh-CN" altLang="en-US" sz="2800" b="1" dirty="0" smtClean="0">
                <a:latin typeface="楷体" pitchFamily="49" charset="-122"/>
                <a:ea typeface="楷体" pitchFamily="49" charset="-122"/>
              </a:rPr>
              <a:t>结束标志：带有</a:t>
            </a:r>
            <a:r>
              <a:rPr lang="en-US" altLang="zh-CN" sz="2800" b="1" dirty="0" smtClean="0">
                <a:latin typeface="楷体" pitchFamily="49" charset="-122"/>
                <a:ea typeface="楷体" pitchFamily="49" charset="-122"/>
              </a:rPr>
              <a:t>FIN</a:t>
            </a:r>
            <a:r>
              <a:rPr lang="zh-CN" altLang="en-US" sz="2800" b="1" dirty="0" smtClean="0">
                <a:latin typeface="楷体" pitchFamily="49" charset="-122"/>
                <a:ea typeface="楷体" pitchFamily="49" charset="-122"/>
              </a:rPr>
              <a:t>标志的数据包表明发送设备要结束一个</a:t>
            </a:r>
            <a:r>
              <a:rPr lang="en-US" altLang="zh-CN" sz="2800" b="1" dirty="0" smtClean="0">
                <a:latin typeface="楷体" pitchFamily="49" charset="-122"/>
                <a:ea typeface="楷体" pitchFamily="49" charset="-122"/>
              </a:rPr>
              <a:t>TCP</a:t>
            </a:r>
            <a:r>
              <a:rPr lang="zh-CN" altLang="en-US" sz="2800" b="1" dirty="0" smtClean="0">
                <a:latin typeface="楷体" pitchFamily="49" charset="-122"/>
                <a:ea typeface="楷体" pitchFamily="49" charset="-122"/>
              </a:rPr>
              <a:t>会话。</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3" name="Rectangle 2"/>
          <p:cNvSpPr>
            <a:spLocks noGrp="1" noRot="1" noChangeArrowheads="1"/>
          </p:cNvSpPr>
          <p:nvPr>
            <p:ph type="title"/>
          </p:nvPr>
        </p:nvSpPr>
        <p:spPr>
          <a:xfrm>
            <a:off x="323528" y="548680"/>
            <a:ext cx="8540750" cy="648866"/>
          </a:xfrm>
        </p:spPr>
        <p:txBody>
          <a:bodyPr>
            <a:normAutofit/>
          </a:bodyPr>
          <a:lstStyle/>
          <a:p>
            <a:r>
              <a:rPr lang="en-US" altLang="zh-CN" sz="3600" b="1" dirty="0" smtClean="0">
                <a:solidFill>
                  <a:srgbClr val="C00000"/>
                </a:solidFill>
                <a:latin typeface="隶书" pitchFamily="49" charset="-122"/>
                <a:ea typeface="隶书" pitchFamily="49" charset="-122"/>
              </a:rPr>
              <a:t>TCP</a:t>
            </a:r>
            <a:r>
              <a:rPr lang="zh-CN" altLang="en-US" sz="3600" b="1" dirty="0" smtClean="0">
                <a:solidFill>
                  <a:srgbClr val="C00000"/>
                </a:solidFill>
                <a:latin typeface="隶书" pitchFamily="49" charset="-122"/>
                <a:ea typeface="隶书" pitchFamily="49" charset="-122"/>
              </a:rPr>
              <a:t>标志位  </a:t>
            </a: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p:txBody>
          <a:bodyPr/>
          <a:lstStyle/>
          <a:p>
            <a:pPr eaLnBrk="1" hangingPunct="1">
              <a:buClr>
                <a:srgbClr val="C00000"/>
              </a:buClr>
              <a:buFont typeface="Wingdings" pitchFamily="2" charset="2"/>
              <a:buChar char="l"/>
            </a:pPr>
            <a:r>
              <a:rPr lang="zh-CN" altLang="en-US" b="1" dirty="0" smtClean="0">
                <a:latin typeface="楷体" pitchFamily="49" charset="-122"/>
                <a:ea typeface="楷体" pitchFamily="49" charset="-122"/>
              </a:rPr>
              <a:t>在</a:t>
            </a:r>
            <a:r>
              <a:rPr lang="en-US" altLang="zh-CN" b="1" dirty="0" smtClean="0">
                <a:latin typeface="楷体" pitchFamily="49" charset="-122"/>
                <a:ea typeface="楷体" pitchFamily="49" charset="-122"/>
              </a:rPr>
              <a:t>TCP</a:t>
            </a:r>
            <a:r>
              <a:rPr lang="zh-CN" altLang="en-US" b="1" dirty="0" smtClean="0">
                <a:latin typeface="楷体" pitchFamily="49" charset="-122"/>
                <a:ea typeface="楷体" pitchFamily="49" charset="-122"/>
              </a:rPr>
              <a:t>连接中每个传输的字节都被计数，确认序号包含发送确认的一端所期望收到的下一个序号。因此，确认序号应当是上次已经成功收到数据字节序号加</a:t>
            </a:r>
            <a:r>
              <a:rPr lang="en-US" altLang="zh-CN" b="1" dirty="0" smtClean="0">
                <a:latin typeface="楷体" pitchFamily="49" charset="-122"/>
                <a:ea typeface="楷体" pitchFamily="49" charset="-122"/>
              </a:rPr>
              <a:t>1</a:t>
            </a:r>
            <a:r>
              <a:rPr lang="zh-CN" altLang="en-US" b="1" dirty="0" smtClean="0">
                <a:latin typeface="楷体" pitchFamily="49" charset="-122"/>
                <a:ea typeface="楷体" pitchFamily="49" charset="-122"/>
              </a:rPr>
              <a:t>。只有</a:t>
            </a:r>
            <a:r>
              <a:rPr lang="en-US" altLang="zh-CN" b="1" dirty="0" smtClean="0">
                <a:latin typeface="楷体" pitchFamily="49" charset="-122"/>
                <a:ea typeface="楷体" pitchFamily="49" charset="-122"/>
              </a:rPr>
              <a:t>ACK</a:t>
            </a:r>
            <a:r>
              <a:rPr lang="zh-CN" altLang="en-US" b="1" dirty="0" smtClean="0">
                <a:latin typeface="楷体" pitchFamily="49" charset="-122"/>
                <a:ea typeface="楷体" pitchFamily="49" charset="-122"/>
              </a:rPr>
              <a:t>标志为</a:t>
            </a:r>
            <a:r>
              <a:rPr lang="en-US" altLang="zh-CN" b="1" dirty="0" smtClean="0">
                <a:latin typeface="楷体" pitchFamily="49" charset="-122"/>
                <a:ea typeface="楷体" pitchFamily="49" charset="-122"/>
              </a:rPr>
              <a:t>1</a:t>
            </a:r>
            <a:r>
              <a:rPr lang="zh-CN" altLang="en-US" b="1" dirty="0" smtClean="0">
                <a:latin typeface="楷体" pitchFamily="49" charset="-122"/>
                <a:ea typeface="楷体" pitchFamily="49" charset="-122"/>
              </a:rPr>
              <a:t>时，确认序号字段才有效。</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323528" y="548680"/>
            <a:ext cx="8540750" cy="648866"/>
          </a:xfrm>
        </p:spPr>
        <p:txBody>
          <a:bodyPr>
            <a:normAutofit/>
          </a:bodyPr>
          <a:lstStyle/>
          <a:p>
            <a:r>
              <a:rPr lang="zh-CN" altLang="en-US" sz="3600" b="1" dirty="0" smtClean="0">
                <a:solidFill>
                  <a:srgbClr val="C00000"/>
                </a:solidFill>
                <a:latin typeface="隶书" pitchFamily="49" charset="-122"/>
                <a:ea typeface="隶书" pitchFamily="49" charset="-122"/>
              </a:rPr>
              <a:t>确认序号</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a:xfrm>
            <a:off x="323850" y="1341438"/>
            <a:ext cx="8540750" cy="4194175"/>
          </a:xfrm>
        </p:spPr>
        <p:txBody>
          <a:bodyPr/>
          <a:lstStyle/>
          <a:p>
            <a:pPr eaLnBrk="1" hangingPunct="1">
              <a:buClr>
                <a:srgbClr val="C00000"/>
              </a:buClr>
              <a:buFont typeface="Wingdings" pitchFamily="2" charset="2"/>
              <a:buChar char="n"/>
            </a:pPr>
            <a:r>
              <a:rPr lang="zh-CN" altLang="en-US" b="1" dirty="0" smtClean="0">
                <a:solidFill>
                  <a:srgbClr val="C00000"/>
                </a:solidFill>
              </a:rPr>
              <a:t>点分十进制表示方法：</a:t>
            </a:r>
          </a:p>
          <a:p>
            <a:pPr lvl="1">
              <a:buClr>
                <a:srgbClr val="C00000"/>
              </a:buClr>
              <a:buFont typeface="Wingdings" pitchFamily="2" charset="2"/>
              <a:buChar char="u"/>
            </a:pPr>
            <a:endParaRPr lang="en-US" altLang="zh-CN"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为了使</a:t>
            </a:r>
            <a:r>
              <a:rPr lang="en-US" altLang="zh-CN" b="1" dirty="0" smtClean="0">
                <a:solidFill>
                  <a:srgbClr val="000000"/>
                </a:solidFill>
              </a:rPr>
              <a:t>32</a:t>
            </a:r>
            <a:r>
              <a:rPr lang="zh-CN" altLang="en-US" b="1" dirty="0" smtClean="0">
                <a:solidFill>
                  <a:srgbClr val="000000"/>
                </a:solidFill>
              </a:rPr>
              <a:t>位地址更加简洁和更容易阅读，因特网的地址通常写成用小数点把各字节分隔开的形式。每个字节用一个十进制数表示，这个数小于</a:t>
            </a:r>
            <a:r>
              <a:rPr lang="en-US" altLang="zh-CN" b="1" dirty="0" smtClean="0">
                <a:solidFill>
                  <a:srgbClr val="000000"/>
                </a:solidFill>
              </a:rPr>
              <a:t>256</a:t>
            </a:r>
            <a:r>
              <a:rPr lang="zh-CN" altLang="en-US" b="1" dirty="0" smtClean="0">
                <a:solidFill>
                  <a:srgbClr val="000000"/>
                </a:solidFill>
              </a:rPr>
              <a:t>。</a:t>
            </a:r>
            <a:endParaRPr lang="en-US" altLang="zh-CN" b="1" dirty="0" smtClean="0">
              <a:solidFill>
                <a:srgbClr val="000000"/>
              </a:solidFill>
            </a:endParaRPr>
          </a:p>
          <a:p>
            <a:pPr lvl="1">
              <a:buClr>
                <a:srgbClr val="C00000"/>
              </a:buClr>
              <a:buFont typeface="Wingdings" pitchFamily="2" charset="2"/>
              <a:buChar char="u"/>
            </a:pPr>
            <a:endParaRPr lang="zh-CN" altLang="en-US"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例如：</a:t>
            </a:r>
            <a:r>
              <a:rPr lang="en-US" altLang="zh-CN" b="1" dirty="0" smtClean="0">
                <a:solidFill>
                  <a:srgbClr val="000000"/>
                </a:solidFill>
              </a:rPr>
              <a:t>129.14.6.31</a:t>
            </a:r>
            <a:r>
              <a:rPr lang="en-US" altLang="zh-CN" dirty="0" smtClean="0">
                <a:solidFill>
                  <a:srgbClr val="000000"/>
                </a:solidFill>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260648"/>
            <a:ext cx="8229600" cy="868958"/>
          </a:xfrm>
        </p:spPr>
        <p:txBody>
          <a:bodyPr/>
          <a:lstStyle/>
          <a:p>
            <a:pPr eaLnBrk="1" hangingPunct="1"/>
            <a:r>
              <a:rPr lang="en-US" altLang="zh-CN" sz="4000" b="1" dirty="0" smtClean="0">
                <a:solidFill>
                  <a:srgbClr val="C00000"/>
                </a:solidFill>
                <a:latin typeface="隶书" pitchFamily="49" charset="-122"/>
                <a:ea typeface="隶书" pitchFamily="49" charset="-122"/>
              </a:rPr>
              <a:t>8.2.1  IP</a:t>
            </a:r>
            <a:r>
              <a:rPr lang="zh-CN" altLang="en-US" sz="4000" b="1" dirty="0" smtClean="0">
                <a:solidFill>
                  <a:srgbClr val="C00000"/>
                </a:solidFill>
                <a:latin typeface="隶书" pitchFamily="49" charset="-122"/>
                <a:ea typeface="隶书" pitchFamily="49" charset="-122"/>
              </a:rPr>
              <a:t>地址</a:t>
            </a: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p:txBody>
          <a:bodyPr/>
          <a:lstStyle/>
          <a:p>
            <a:pPr eaLnBrk="1" hangingPunct="1">
              <a:lnSpc>
                <a:spcPct val="150000"/>
              </a:lnSpc>
              <a:buClr>
                <a:srgbClr val="C00000"/>
              </a:buClr>
              <a:buFont typeface="Wingdings" pitchFamily="2" charset="2"/>
              <a:buChar char="l"/>
            </a:pPr>
            <a:r>
              <a:rPr lang="zh-CN" altLang="en-US" b="1" dirty="0" smtClean="0">
                <a:latin typeface="楷体" pitchFamily="49" charset="-122"/>
                <a:ea typeface="楷体" pitchFamily="49" charset="-122"/>
              </a:rPr>
              <a:t>发送</a:t>
            </a:r>
            <a:r>
              <a:rPr lang="en-US" altLang="zh-CN" b="1" dirty="0" smtClean="0">
                <a:latin typeface="楷体" pitchFamily="49" charset="-122"/>
                <a:ea typeface="楷体" pitchFamily="49" charset="-122"/>
              </a:rPr>
              <a:t>ACK</a:t>
            </a:r>
            <a:r>
              <a:rPr lang="zh-CN" altLang="en-US" b="1" dirty="0" smtClean="0">
                <a:latin typeface="楷体" pitchFamily="49" charset="-122"/>
                <a:ea typeface="楷体" pitchFamily="49" charset="-122"/>
              </a:rPr>
              <a:t>无需任何代价，因为</a:t>
            </a:r>
            <a:r>
              <a:rPr lang="en-US" altLang="zh-CN" b="1" dirty="0" smtClean="0">
                <a:latin typeface="楷体" pitchFamily="49" charset="-122"/>
                <a:ea typeface="楷体" pitchFamily="49" charset="-122"/>
              </a:rPr>
              <a:t>32bit</a:t>
            </a:r>
            <a:r>
              <a:rPr lang="zh-CN" altLang="en-US" b="1" dirty="0" smtClean="0">
                <a:latin typeface="楷体" pitchFamily="49" charset="-122"/>
                <a:ea typeface="楷体" pitchFamily="49" charset="-122"/>
              </a:rPr>
              <a:t>的确认序号字段和</a:t>
            </a:r>
            <a:r>
              <a:rPr lang="en-US" altLang="zh-CN" b="1" dirty="0" smtClean="0">
                <a:latin typeface="楷体" pitchFamily="49" charset="-122"/>
                <a:ea typeface="楷体" pitchFamily="49" charset="-122"/>
              </a:rPr>
              <a:t>ACK</a:t>
            </a:r>
            <a:r>
              <a:rPr lang="zh-CN" altLang="en-US" b="1" dirty="0" smtClean="0">
                <a:latin typeface="楷体" pitchFamily="49" charset="-122"/>
                <a:ea typeface="楷体" pitchFamily="49" charset="-122"/>
              </a:rPr>
              <a:t>标志一样，总是</a:t>
            </a:r>
            <a:r>
              <a:rPr lang="en-US" altLang="zh-CN" b="1" dirty="0" smtClean="0">
                <a:latin typeface="楷体" pitchFamily="49" charset="-122"/>
                <a:ea typeface="楷体" pitchFamily="49" charset="-122"/>
              </a:rPr>
              <a:t>TCP</a:t>
            </a:r>
            <a:r>
              <a:rPr lang="zh-CN" altLang="en-US" b="1" dirty="0" smtClean="0">
                <a:latin typeface="楷体" pitchFamily="49" charset="-122"/>
                <a:ea typeface="楷体" pitchFamily="49" charset="-122"/>
              </a:rPr>
              <a:t>首部的一部分。因此，一旦一个 </a:t>
            </a:r>
            <a:r>
              <a:rPr lang="en-US" altLang="zh-CN" b="1" dirty="0" smtClean="0">
                <a:latin typeface="楷体" pitchFamily="49" charset="-122"/>
                <a:ea typeface="楷体" pitchFamily="49" charset="-122"/>
              </a:rPr>
              <a:t>TCP</a:t>
            </a:r>
            <a:r>
              <a:rPr lang="zh-CN" altLang="en-US" b="1" dirty="0" smtClean="0">
                <a:latin typeface="楷体" pitchFamily="49" charset="-122"/>
                <a:ea typeface="楷体" pitchFamily="49" charset="-122"/>
              </a:rPr>
              <a:t>连接建立起来，</a:t>
            </a:r>
            <a:r>
              <a:rPr lang="en-US" altLang="zh-CN" b="1" dirty="0" smtClean="0">
                <a:latin typeface="楷体" pitchFamily="49" charset="-122"/>
                <a:ea typeface="楷体" pitchFamily="49" charset="-122"/>
              </a:rPr>
              <a:t>ACK</a:t>
            </a:r>
            <a:r>
              <a:rPr lang="zh-CN" altLang="en-US" b="1" dirty="0" smtClean="0">
                <a:latin typeface="楷体" pitchFamily="49" charset="-122"/>
                <a:ea typeface="楷体" pitchFamily="49" charset="-122"/>
              </a:rPr>
              <a:t>标志总是被设置</a:t>
            </a:r>
            <a:r>
              <a:rPr lang="en-US" altLang="zh-CN" b="1" dirty="0" smtClean="0">
                <a:latin typeface="楷体" pitchFamily="49" charset="-122"/>
                <a:ea typeface="楷体" pitchFamily="49" charset="-122"/>
              </a:rPr>
              <a:t>1</a:t>
            </a:r>
            <a:r>
              <a:rPr lang="zh-CN" altLang="en-US" b="1" dirty="0" smtClean="0">
                <a:latin typeface="楷体" pitchFamily="49" charset="-122"/>
                <a:ea typeface="楷体" pitchFamily="49" charset="-122"/>
              </a:rPr>
              <a:t>。</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3" name="Rectangle 2"/>
          <p:cNvSpPr>
            <a:spLocks noGrp="1" noRot="1" noChangeArrowheads="1"/>
          </p:cNvSpPr>
          <p:nvPr>
            <p:ph type="title"/>
          </p:nvPr>
        </p:nvSpPr>
        <p:spPr>
          <a:xfrm>
            <a:off x="323528" y="548680"/>
            <a:ext cx="8540750" cy="648866"/>
          </a:xfrm>
        </p:spPr>
        <p:txBody>
          <a:bodyPr>
            <a:normAutofit/>
          </a:bodyPr>
          <a:lstStyle/>
          <a:p>
            <a:r>
              <a:rPr lang="zh-CN" altLang="en-US" sz="3600" b="1" dirty="0" smtClean="0">
                <a:solidFill>
                  <a:srgbClr val="C00000"/>
                </a:solidFill>
                <a:latin typeface="隶书" pitchFamily="49" charset="-122"/>
                <a:ea typeface="隶书" pitchFamily="49" charset="-122"/>
              </a:rPr>
              <a:t>确认序号</a:t>
            </a: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755576" y="1556792"/>
            <a:ext cx="7620000" cy="4629150"/>
          </a:xfrm>
        </p:spPr>
        <p:txBody>
          <a:bodyPr>
            <a:normAutofit/>
          </a:bodyPr>
          <a:lstStyle/>
          <a:p>
            <a:pPr eaLnBrk="1" hangingPunct="1">
              <a:lnSpc>
                <a:spcPct val="150000"/>
              </a:lnSpc>
              <a:buClr>
                <a:srgbClr val="C00000"/>
              </a:buClr>
              <a:buFont typeface="Wingdings" pitchFamily="2" charset="2"/>
              <a:buChar char="l"/>
            </a:pPr>
            <a:r>
              <a:rPr lang="en-US" altLang="zh-CN" sz="2800" b="1" dirty="0" smtClean="0">
                <a:latin typeface="楷体" pitchFamily="49" charset="-122"/>
                <a:ea typeface="楷体" pitchFamily="49" charset="-122"/>
              </a:rPr>
              <a:t>TCP </a:t>
            </a:r>
            <a:r>
              <a:rPr lang="zh-CN" altLang="en-US" sz="2800" b="1" dirty="0" smtClean="0">
                <a:latin typeface="楷体" pitchFamily="49" charset="-122"/>
                <a:ea typeface="楷体" pitchFamily="49" charset="-122"/>
              </a:rPr>
              <a:t>可以描述为一个</a:t>
            </a:r>
            <a:r>
              <a:rPr lang="zh-CN" altLang="en-US" sz="2800" b="1" dirty="0" smtClean="0">
                <a:solidFill>
                  <a:srgbClr val="C00000"/>
                </a:solidFill>
                <a:latin typeface="楷体" pitchFamily="49" charset="-122"/>
                <a:ea typeface="楷体" pitchFamily="49" charset="-122"/>
              </a:rPr>
              <a:t>没有选择确认或否定的滑动窗口协议</a:t>
            </a: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TCP </a:t>
            </a:r>
            <a:r>
              <a:rPr lang="zh-CN" altLang="en-US" sz="2800" b="1" dirty="0" smtClean="0">
                <a:latin typeface="楷体" pitchFamily="49" charset="-122"/>
                <a:ea typeface="楷体" pitchFamily="49" charset="-122"/>
              </a:rPr>
              <a:t>缺少选择确认是因为 </a:t>
            </a:r>
            <a:r>
              <a:rPr lang="en-US" altLang="zh-CN" sz="2800" b="1" dirty="0" smtClean="0">
                <a:latin typeface="楷体" pitchFamily="49" charset="-122"/>
                <a:ea typeface="楷体" pitchFamily="49" charset="-122"/>
              </a:rPr>
              <a:t>TCP</a:t>
            </a:r>
            <a:r>
              <a:rPr lang="zh-CN" altLang="en-US" sz="2800" b="1" dirty="0" smtClean="0">
                <a:latin typeface="楷体" pitchFamily="49" charset="-122"/>
                <a:ea typeface="楷体" pitchFamily="49" charset="-122"/>
              </a:rPr>
              <a:t>首部中的确认序号表示发方已成功收到字节，但还不包含确认序号所指的字节。当前还无法对数据流中选定的部分进行确认。</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323528" y="548680"/>
            <a:ext cx="8540750" cy="648866"/>
          </a:xfrm>
        </p:spPr>
        <p:txBody>
          <a:bodyPr>
            <a:normAutofit/>
          </a:bodyPr>
          <a:lstStyle/>
          <a:p>
            <a:r>
              <a:rPr lang="en-US" altLang="zh-CN" sz="3600" b="1" dirty="0" smtClean="0">
                <a:solidFill>
                  <a:srgbClr val="C00000"/>
                </a:solidFill>
                <a:latin typeface="隶书" pitchFamily="49" charset="-122"/>
                <a:ea typeface="隶书" pitchFamily="49" charset="-122"/>
              </a:rPr>
              <a:t>TCP</a:t>
            </a:r>
            <a:r>
              <a:rPr lang="zh-CN" altLang="en-US" sz="3600" b="1" dirty="0" smtClean="0">
                <a:solidFill>
                  <a:srgbClr val="C00000"/>
                </a:solidFill>
                <a:latin typeface="隶书" pitchFamily="49" charset="-122"/>
                <a:ea typeface="隶书" pitchFamily="49" charset="-122"/>
              </a:rPr>
              <a:t>报文格式 </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p:txBody>
          <a:bodyPr>
            <a:normAutofit/>
          </a:bodyPr>
          <a:lstStyle/>
          <a:p>
            <a:pPr eaLnBrk="1" hangingPunct="1">
              <a:lnSpc>
                <a:spcPct val="150000"/>
              </a:lnSpc>
            </a:pPr>
            <a:r>
              <a:rPr lang="zh-CN" altLang="en-US" sz="2800" b="1" dirty="0" smtClean="0">
                <a:latin typeface="楷体" pitchFamily="49" charset="-122"/>
                <a:ea typeface="楷体" pitchFamily="49" charset="-122"/>
              </a:rPr>
              <a:t>例如，如果</a:t>
            </a:r>
            <a:r>
              <a:rPr lang="en-US" altLang="zh-CN" sz="2800" b="1" dirty="0" smtClean="0">
                <a:latin typeface="楷体" pitchFamily="49" charset="-122"/>
                <a:ea typeface="楷体" pitchFamily="49" charset="-122"/>
              </a:rPr>
              <a:t>1</a:t>
            </a:r>
            <a:r>
              <a:rPr lang="en-US"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1024</a:t>
            </a:r>
            <a:r>
              <a:rPr lang="zh-CN" altLang="en-US" sz="2800" b="1" dirty="0" smtClean="0">
                <a:latin typeface="楷体" pitchFamily="49" charset="-122"/>
                <a:ea typeface="楷体" pitchFamily="49" charset="-122"/>
              </a:rPr>
              <a:t>字节已经成功收到，下一个报文段中包含序号从</a:t>
            </a:r>
            <a:r>
              <a:rPr lang="en-US" altLang="zh-CN" sz="2800" b="1" dirty="0" smtClean="0">
                <a:latin typeface="楷体" pitchFamily="49" charset="-122"/>
                <a:ea typeface="楷体" pitchFamily="49" charset="-122"/>
              </a:rPr>
              <a:t>2049 </a:t>
            </a:r>
            <a:r>
              <a:rPr lang="en-US" altLang="en-US"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 </a:t>
            </a:r>
            <a:r>
              <a:rPr lang="en-US" altLang="zh-CN" sz="2800" b="1" dirty="0" smtClean="0">
                <a:latin typeface="楷体" pitchFamily="49" charset="-122"/>
                <a:ea typeface="楷体" pitchFamily="49" charset="-122"/>
              </a:rPr>
              <a:t>3072</a:t>
            </a:r>
            <a:r>
              <a:rPr lang="zh-CN" altLang="en-US" sz="2800" b="1" dirty="0" smtClean="0">
                <a:latin typeface="楷体" pitchFamily="49" charset="-122"/>
                <a:ea typeface="楷体" pitchFamily="49" charset="-122"/>
              </a:rPr>
              <a:t>的字节，收端并不能确认这个新的报文段，它所能做的就是发回一个确认序号为</a:t>
            </a:r>
            <a:r>
              <a:rPr lang="en-US" altLang="zh-CN" sz="2800" b="1" dirty="0" smtClean="0">
                <a:latin typeface="楷体" pitchFamily="49" charset="-122"/>
                <a:ea typeface="楷体" pitchFamily="49" charset="-122"/>
              </a:rPr>
              <a:t>1025</a:t>
            </a:r>
            <a:r>
              <a:rPr lang="zh-CN" altLang="en-US" sz="2800" b="1" dirty="0" smtClean="0">
                <a:latin typeface="楷体" pitchFamily="49" charset="-122"/>
                <a:ea typeface="楷体" pitchFamily="49" charset="-122"/>
              </a:rPr>
              <a:t>的</a:t>
            </a:r>
            <a:r>
              <a:rPr lang="en-US" altLang="zh-CN" sz="2800" b="1" dirty="0" smtClean="0">
                <a:latin typeface="楷体" pitchFamily="49" charset="-122"/>
                <a:ea typeface="楷体" pitchFamily="49" charset="-122"/>
              </a:rPr>
              <a:t>ACK</a:t>
            </a:r>
            <a:r>
              <a:rPr lang="zh-CN" altLang="en-US" sz="2800" b="1" dirty="0" smtClean="0">
                <a:latin typeface="楷体" pitchFamily="49" charset="-122"/>
                <a:ea typeface="楷体" pitchFamily="49" charset="-122"/>
              </a:rPr>
              <a:t>。</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323528" y="548680"/>
            <a:ext cx="8540750" cy="648866"/>
          </a:xfrm>
        </p:spPr>
        <p:txBody>
          <a:bodyPr>
            <a:normAutofit/>
          </a:bodyPr>
          <a:lstStyle/>
          <a:p>
            <a:r>
              <a:rPr lang="en-US" altLang="zh-CN" sz="3600" b="1" dirty="0" smtClean="0">
                <a:solidFill>
                  <a:srgbClr val="C00000"/>
                </a:solidFill>
                <a:latin typeface="隶书" pitchFamily="49" charset="-122"/>
                <a:ea typeface="隶书" pitchFamily="49" charset="-122"/>
              </a:rPr>
              <a:t>TCP</a:t>
            </a:r>
            <a:r>
              <a:rPr lang="zh-CN" altLang="en-US" sz="3600" b="1" dirty="0" smtClean="0">
                <a:solidFill>
                  <a:srgbClr val="C00000"/>
                </a:solidFill>
                <a:latin typeface="隶书" pitchFamily="49" charset="-122"/>
                <a:ea typeface="隶书" pitchFamily="49" charset="-122"/>
              </a:rPr>
              <a:t>报文格式 </a:t>
            </a: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normAutofit/>
          </a:bodyPr>
          <a:lstStyle/>
          <a:p>
            <a:pPr>
              <a:lnSpc>
                <a:spcPct val="150000"/>
              </a:lnSpc>
            </a:pPr>
            <a:r>
              <a:rPr lang="en-US" altLang="zh-CN" sz="2800" b="1" dirty="0" smtClean="0">
                <a:latin typeface="楷体" pitchFamily="49" charset="-122"/>
                <a:ea typeface="楷体" pitchFamily="49" charset="-122"/>
              </a:rPr>
              <a:t>TCP</a:t>
            </a:r>
            <a:r>
              <a:rPr lang="zh-CN" altLang="en-US" sz="2800" b="1" dirty="0" smtClean="0">
                <a:latin typeface="楷体" pitchFamily="49" charset="-122"/>
                <a:ea typeface="楷体" pitchFamily="49" charset="-122"/>
              </a:rPr>
              <a:t>无法对一个报文段进行否认。</a:t>
            </a:r>
          </a:p>
          <a:p>
            <a:pPr>
              <a:lnSpc>
                <a:spcPct val="150000"/>
              </a:lnSpc>
            </a:pPr>
            <a:r>
              <a:rPr lang="zh-CN" altLang="en-US" sz="2800" b="1" dirty="0" smtClean="0">
                <a:latin typeface="楷体" pitchFamily="49" charset="-122"/>
                <a:ea typeface="楷体" pitchFamily="49" charset="-122"/>
              </a:rPr>
              <a:t>例如，如果收到包含</a:t>
            </a:r>
            <a:r>
              <a:rPr lang="en-US" altLang="zh-CN" sz="2800" b="1" dirty="0" smtClean="0">
                <a:latin typeface="楷体" pitchFamily="49" charset="-122"/>
                <a:ea typeface="楷体" pitchFamily="49" charset="-122"/>
              </a:rPr>
              <a:t>1025~2048</a:t>
            </a:r>
            <a:r>
              <a:rPr lang="zh-CN" altLang="en-US" sz="2800" b="1" dirty="0" smtClean="0">
                <a:latin typeface="楷体" pitchFamily="49" charset="-122"/>
                <a:ea typeface="楷体" pitchFamily="49" charset="-122"/>
              </a:rPr>
              <a:t>字节的报文段，但它的检查和有错误，</a:t>
            </a:r>
            <a:r>
              <a:rPr lang="en-US" altLang="zh-CN" sz="2800" b="1" dirty="0" smtClean="0">
                <a:latin typeface="楷体" pitchFamily="49" charset="-122"/>
                <a:ea typeface="楷体" pitchFamily="49" charset="-122"/>
              </a:rPr>
              <a:t>TCP</a:t>
            </a:r>
            <a:r>
              <a:rPr lang="zh-CN" altLang="en-US" sz="2800" b="1" dirty="0" smtClean="0">
                <a:latin typeface="楷体" pitchFamily="49" charset="-122"/>
                <a:ea typeface="楷体" pitchFamily="49" charset="-122"/>
              </a:rPr>
              <a:t>接收端所能做的就是发回一个确认序号为</a:t>
            </a:r>
            <a:r>
              <a:rPr lang="en-US" altLang="zh-CN" sz="2800" b="1" dirty="0" smtClean="0">
                <a:latin typeface="楷体" pitchFamily="49" charset="-122"/>
                <a:ea typeface="楷体" pitchFamily="49" charset="-122"/>
              </a:rPr>
              <a:t>1025</a:t>
            </a:r>
            <a:r>
              <a:rPr lang="zh-CN" altLang="en-US" sz="2800" b="1" dirty="0" smtClean="0">
                <a:latin typeface="楷体" pitchFamily="49" charset="-122"/>
                <a:ea typeface="楷体" pitchFamily="49" charset="-122"/>
              </a:rPr>
              <a:t>的</a:t>
            </a:r>
            <a:r>
              <a:rPr lang="en-US" altLang="zh-CN" sz="2800" b="1" dirty="0" smtClean="0">
                <a:latin typeface="楷体" pitchFamily="49" charset="-122"/>
                <a:ea typeface="楷体" pitchFamily="49" charset="-122"/>
              </a:rPr>
              <a:t>ACK</a:t>
            </a:r>
            <a:r>
              <a:rPr lang="zh-CN" altLang="en-US" sz="2800" b="1" dirty="0" smtClean="0">
                <a:latin typeface="楷体" pitchFamily="49" charset="-122"/>
                <a:ea typeface="楷体" pitchFamily="49" charset="-122"/>
              </a:rPr>
              <a:t>。 </a:t>
            </a:r>
          </a:p>
          <a:p>
            <a:pPr>
              <a:lnSpc>
                <a:spcPct val="150000"/>
              </a:lnSpc>
            </a:pPr>
            <a:endParaRPr lang="en-US" altLang="zh-CN" sz="2800" b="1" dirty="0" smtClean="0">
              <a:latin typeface="楷体" pitchFamily="49" charset="-122"/>
              <a:ea typeface="楷体" pitchFamily="49"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323528" y="548680"/>
            <a:ext cx="8540750" cy="648866"/>
          </a:xfrm>
        </p:spPr>
        <p:txBody>
          <a:bodyPr>
            <a:normAutofit/>
          </a:bodyPr>
          <a:lstStyle/>
          <a:p>
            <a:r>
              <a:rPr lang="en-US" altLang="zh-CN" sz="3600" b="1" dirty="0" smtClean="0">
                <a:solidFill>
                  <a:srgbClr val="C00000"/>
                </a:solidFill>
                <a:latin typeface="隶书" pitchFamily="49" charset="-122"/>
                <a:ea typeface="隶书" pitchFamily="49" charset="-122"/>
              </a:rPr>
              <a:t>TCP</a:t>
            </a:r>
            <a:r>
              <a:rPr lang="zh-CN" altLang="en-US" sz="3600" b="1" dirty="0" smtClean="0">
                <a:solidFill>
                  <a:srgbClr val="C00000"/>
                </a:solidFill>
                <a:latin typeface="隶书" pitchFamily="49" charset="-122"/>
                <a:ea typeface="隶书" pitchFamily="49" charset="-122"/>
              </a:rPr>
              <a:t>报文格式 </a:t>
            </a: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404664"/>
            <a:ext cx="8229600" cy="1012974"/>
          </a:xfrm>
        </p:spPr>
        <p:txBody>
          <a:bodyPr>
            <a:normAutofit/>
          </a:bodyPr>
          <a:lstStyle/>
          <a:p>
            <a:r>
              <a:rPr lang="en-US" altLang="zh-CN" sz="3600" b="1" dirty="0" smtClean="0">
                <a:solidFill>
                  <a:srgbClr val="C00000"/>
                </a:solidFill>
                <a:latin typeface="隶书" pitchFamily="49" charset="-122"/>
                <a:ea typeface="隶书" pitchFamily="49" charset="-122"/>
              </a:rPr>
              <a:t>8.6.3  TCP</a:t>
            </a:r>
            <a:r>
              <a:rPr lang="zh-CN" altLang="en-US" sz="3600" b="1" dirty="0" smtClean="0">
                <a:solidFill>
                  <a:srgbClr val="C00000"/>
                </a:solidFill>
                <a:latin typeface="隶书" pitchFamily="49" charset="-122"/>
                <a:ea typeface="隶书" pitchFamily="49" charset="-122"/>
              </a:rPr>
              <a:t>连接的建立和释放</a:t>
            </a:r>
          </a:p>
        </p:txBody>
      </p:sp>
      <p:sp>
        <p:nvSpPr>
          <p:cNvPr id="22531" name="Rectangle 3"/>
          <p:cNvSpPr>
            <a:spLocks noGrp="1" noChangeArrowheads="1"/>
          </p:cNvSpPr>
          <p:nvPr>
            <p:ph type="body" idx="1"/>
          </p:nvPr>
        </p:nvSpPr>
        <p:spPr>
          <a:xfrm>
            <a:off x="683568" y="1556792"/>
            <a:ext cx="7980040" cy="4629150"/>
          </a:xfrm>
        </p:spPr>
        <p:txBody>
          <a:bodyPr/>
          <a:lstStyle/>
          <a:p>
            <a:pPr eaLnBrk="1" hangingPunct="1">
              <a:buNone/>
            </a:pPr>
            <a:r>
              <a:rPr lang="en-US" altLang="en-US" b="1" dirty="0" smtClean="0">
                <a:solidFill>
                  <a:srgbClr val="C00000"/>
                </a:solidFill>
              </a:rPr>
              <a:t>①</a:t>
            </a:r>
            <a:r>
              <a:rPr lang="en-US" altLang="zh-CN" b="1" dirty="0" smtClean="0">
                <a:solidFill>
                  <a:srgbClr val="C00000"/>
                </a:solidFill>
                <a:latin typeface="楷体" pitchFamily="49" charset="-122"/>
                <a:ea typeface="楷体" pitchFamily="49" charset="-122"/>
              </a:rPr>
              <a:t>TCP</a:t>
            </a:r>
            <a:r>
              <a:rPr lang="zh-CN" altLang="en-US" b="1" dirty="0" smtClean="0">
                <a:solidFill>
                  <a:srgbClr val="C00000"/>
                </a:solidFill>
                <a:latin typeface="楷体" pitchFamily="49" charset="-122"/>
                <a:ea typeface="楷体" pitchFamily="49" charset="-122"/>
              </a:rPr>
              <a:t>连接的建立</a:t>
            </a:r>
            <a:endParaRPr lang="en-US" altLang="zh-CN" b="1" dirty="0" smtClean="0">
              <a:solidFill>
                <a:srgbClr val="C00000"/>
              </a:solidFill>
              <a:latin typeface="楷体" pitchFamily="49" charset="-122"/>
              <a:ea typeface="楷体" pitchFamily="49" charset="-122"/>
            </a:endParaRPr>
          </a:p>
          <a:p>
            <a:pPr eaLnBrk="1" hangingPunct="1">
              <a:buNone/>
            </a:pPr>
            <a:endParaRPr lang="zh-CN" altLang="en-US" b="1" dirty="0" smtClean="0">
              <a:latin typeface="楷体" pitchFamily="49" charset="-122"/>
              <a:ea typeface="楷体" pitchFamily="49" charset="-122"/>
            </a:endParaRPr>
          </a:p>
          <a:p>
            <a:pPr eaLnBrk="1" hangingPunct="1">
              <a:buClr>
                <a:srgbClr val="C00000"/>
              </a:buClr>
              <a:buFont typeface="Wingdings" pitchFamily="2" charset="2"/>
              <a:buChar char="n"/>
            </a:pPr>
            <a:r>
              <a:rPr lang="en-US" altLang="zh-CN" b="1" dirty="0" smtClean="0">
                <a:latin typeface="楷体" pitchFamily="49" charset="-122"/>
                <a:ea typeface="楷体" pitchFamily="49" charset="-122"/>
              </a:rPr>
              <a:t>TCP</a:t>
            </a:r>
            <a:r>
              <a:rPr lang="zh-CN" altLang="en-US" b="1" dirty="0" smtClean="0">
                <a:latin typeface="楷体" pitchFamily="49" charset="-122"/>
                <a:ea typeface="楷体" pitchFamily="49" charset="-122"/>
              </a:rPr>
              <a:t>是一个面向连接的协议，通信双方在发送数据之前都必须建立一个</a:t>
            </a:r>
            <a:r>
              <a:rPr lang="en-US" altLang="zh-CN" b="1" dirty="0" smtClean="0">
                <a:latin typeface="楷体" pitchFamily="49" charset="-122"/>
                <a:ea typeface="楷体" pitchFamily="49" charset="-122"/>
              </a:rPr>
              <a:t>TCP</a:t>
            </a:r>
            <a:r>
              <a:rPr lang="zh-CN" altLang="en-US" b="1" dirty="0" smtClean="0">
                <a:latin typeface="楷体" pitchFamily="49" charset="-122"/>
                <a:ea typeface="楷体" pitchFamily="49" charset="-122"/>
              </a:rPr>
              <a:t>连接。</a:t>
            </a:r>
            <a:endParaRPr lang="en-US" altLang="zh-CN" b="1" dirty="0" smtClean="0">
              <a:latin typeface="楷体" pitchFamily="49" charset="-122"/>
              <a:ea typeface="楷体" pitchFamily="49" charset="-122"/>
            </a:endParaRPr>
          </a:p>
          <a:p>
            <a:pPr eaLnBrk="1" hangingPunct="1">
              <a:buClr>
                <a:srgbClr val="C00000"/>
              </a:buClr>
              <a:buFont typeface="Wingdings" pitchFamily="2" charset="2"/>
              <a:buChar char="n"/>
            </a:pPr>
            <a:r>
              <a:rPr lang="zh-CN" altLang="en-US" dirty="0" smtClean="0">
                <a:latin typeface="楷体" pitchFamily="49" charset="-122"/>
                <a:ea typeface="楷体" pitchFamily="49" charset="-122"/>
              </a:rPr>
              <a:t> </a:t>
            </a:r>
          </a:p>
          <a:p>
            <a:pPr eaLnBrk="1" hangingPunct="1">
              <a:buClr>
                <a:srgbClr val="C00000"/>
              </a:buClr>
              <a:buFont typeface="Wingdings" pitchFamily="2" charset="2"/>
              <a:buChar char="n"/>
            </a:pPr>
            <a:r>
              <a:rPr lang="en-US" altLang="zh-CN" b="1" dirty="0" smtClean="0">
                <a:latin typeface="楷体" pitchFamily="49" charset="-122"/>
                <a:ea typeface="楷体" pitchFamily="49" charset="-122"/>
              </a:rPr>
              <a:t>TCP</a:t>
            </a:r>
            <a:r>
              <a:rPr lang="zh-CN" altLang="en-US" b="1" dirty="0" smtClean="0">
                <a:latin typeface="楷体" pitchFamily="49" charset="-122"/>
                <a:ea typeface="楷体" pitchFamily="49" charset="-122"/>
              </a:rPr>
              <a:t>连接的建立过程称为</a:t>
            </a:r>
            <a:r>
              <a:rPr lang="zh-CN" altLang="en-US" b="1" dirty="0" smtClean="0">
                <a:solidFill>
                  <a:srgbClr val="C00000"/>
                </a:solidFill>
                <a:latin typeface="楷体" pitchFamily="49" charset="-122"/>
                <a:ea typeface="楷体" pitchFamily="49" charset="-122"/>
              </a:rPr>
              <a:t>三次握手</a:t>
            </a:r>
            <a:r>
              <a:rPr lang="zh-CN" altLang="en-US" b="1" dirty="0" smtClean="0">
                <a:latin typeface="楷体" pitchFamily="49" charset="-122"/>
                <a:ea typeface="楷体" pitchFamily="49" charset="-122"/>
              </a:rPr>
              <a:t>。</a:t>
            </a:r>
            <a:r>
              <a:rPr lang="zh-CN" altLang="en-US" dirty="0" smtClean="0">
                <a:latin typeface="楷体" pitchFamily="49" charset="-122"/>
                <a:ea typeface="楷体" pitchFamily="49" charset="-122"/>
              </a:rPr>
              <a:t> </a:t>
            </a:r>
          </a:p>
        </p:txBody>
      </p:sp>
      <p:pic>
        <p:nvPicPr>
          <p:cNvPr id="1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14" name="组合 14"/>
          <p:cNvGrpSpPr/>
          <p:nvPr/>
        </p:nvGrpSpPr>
        <p:grpSpPr>
          <a:xfrm>
            <a:off x="4874346" y="0"/>
            <a:ext cx="4269654" cy="430887"/>
            <a:chOff x="4874346" y="0"/>
            <a:chExt cx="4269654" cy="430887"/>
          </a:xfrm>
        </p:grpSpPr>
        <p:sp>
          <p:nvSpPr>
            <p:cNvPr id="15" name="TextBox 1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2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467544" y="1988840"/>
            <a:ext cx="8229600" cy="3196952"/>
          </a:xfrm>
        </p:spPr>
        <p:txBody>
          <a:bodyPr/>
          <a:lstStyle/>
          <a:p>
            <a:pPr eaLnBrk="1" hangingPunct="1">
              <a:lnSpc>
                <a:spcPct val="150000"/>
              </a:lnSpc>
            </a:pPr>
            <a:r>
              <a:rPr lang="zh-CN" altLang="en-US" b="1" dirty="0" smtClean="0">
                <a:solidFill>
                  <a:srgbClr val="C00000"/>
                </a:solidFill>
                <a:latin typeface="楷体" pitchFamily="49" charset="-122"/>
                <a:ea typeface="楷体" pitchFamily="49" charset="-122"/>
              </a:rPr>
              <a:t>第一次握手</a:t>
            </a:r>
            <a:r>
              <a:rPr lang="zh-CN" altLang="en-US" b="1" dirty="0" smtClean="0">
                <a:latin typeface="楷体" pitchFamily="49" charset="-122"/>
                <a:ea typeface="楷体" pitchFamily="49" charset="-122"/>
              </a:rPr>
              <a:t>：建立连接时，源主机发送</a:t>
            </a:r>
            <a:r>
              <a:rPr lang="en-US" altLang="zh-CN" b="1" dirty="0" smtClean="0">
                <a:latin typeface="楷体" pitchFamily="49" charset="-122"/>
                <a:ea typeface="楷体" pitchFamily="49" charset="-122"/>
              </a:rPr>
              <a:t>SYN</a:t>
            </a:r>
            <a:r>
              <a:rPr lang="zh-CN" altLang="en-US" b="1" dirty="0" smtClean="0">
                <a:latin typeface="楷体" pitchFamily="49" charset="-122"/>
                <a:ea typeface="楷体" pitchFamily="49" charset="-122"/>
              </a:rPr>
              <a:t>包</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本次连接的</a:t>
            </a:r>
            <a:r>
              <a:rPr lang="en-US" altLang="zh-CN" b="1" dirty="0" err="1" smtClean="0">
                <a:latin typeface="楷体" pitchFamily="49" charset="-122"/>
                <a:ea typeface="楷体" pitchFamily="49" charset="-122"/>
              </a:rPr>
              <a:t>seq</a:t>
            </a:r>
            <a:r>
              <a:rPr lang="en-US" altLang="zh-CN" b="1" dirty="0" smtClean="0">
                <a:latin typeface="楷体" pitchFamily="49" charset="-122"/>
                <a:ea typeface="楷体" pitchFamily="49" charset="-122"/>
              </a:rPr>
              <a:t>=x)</a:t>
            </a:r>
            <a:r>
              <a:rPr lang="zh-CN" altLang="en-US" b="1" dirty="0" smtClean="0">
                <a:latin typeface="楷体" pitchFamily="49" charset="-122"/>
                <a:ea typeface="楷体" pitchFamily="49" charset="-122"/>
              </a:rPr>
              <a:t>到目的主机，并进入</a:t>
            </a:r>
            <a:r>
              <a:rPr lang="en-US" altLang="zh-CN" b="1" dirty="0" smtClean="0">
                <a:latin typeface="楷体" pitchFamily="49" charset="-122"/>
                <a:ea typeface="楷体" pitchFamily="49" charset="-122"/>
              </a:rPr>
              <a:t>SYN_SEND</a:t>
            </a:r>
            <a:r>
              <a:rPr lang="zh-CN" altLang="en-US" b="1" dirty="0" smtClean="0">
                <a:latin typeface="楷体" pitchFamily="49" charset="-122"/>
                <a:ea typeface="楷体" pitchFamily="49" charset="-122"/>
              </a:rPr>
              <a:t>状态，等待目的主机的确认；</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ChangeArrowheads="1"/>
          </p:cNvSpPr>
          <p:nvPr>
            <p:ph type="title"/>
          </p:nvPr>
        </p:nvSpPr>
        <p:spPr>
          <a:xfrm>
            <a:off x="457200" y="404664"/>
            <a:ext cx="8229600" cy="1012974"/>
          </a:xfrm>
        </p:spPr>
        <p:txBody>
          <a:bodyPr>
            <a:normAutofit/>
          </a:bodyPr>
          <a:lstStyle/>
          <a:p>
            <a:r>
              <a:rPr lang="en-US" altLang="zh-CN" sz="3600" b="1" dirty="0" smtClean="0">
                <a:solidFill>
                  <a:srgbClr val="C00000"/>
                </a:solidFill>
                <a:latin typeface="隶书" pitchFamily="49" charset="-122"/>
                <a:ea typeface="隶书" pitchFamily="49" charset="-122"/>
              </a:rPr>
              <a:t>TCP</a:t>
            </a:r>
            <a:r>
              <a:rPr lang="zh-CN" altLang="en-US" sz="3600" b="1" dirty="0" smtClean="0">
                <a:solidFill>
                  <a:srgbClr val="C00000"/>
                </a:solidFill>
                <a:latin typeface="隶书" pitchFamily="49" charset="-122"/>
                <a:ea typeface="隶书" pitchFamily="49" charset="-122"/>
              </a:rPr>
              <a:t>连接的建立</a:t>
            </a: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67544" y="1916832"/>
            <a:ext cx="8229600" cy="3556992"/>
          </a:xfrm>
        </p:spPr>
        <p:txBody>
          <a:bodyPr>
            <a:normAutofit lnSpcReduction="10000"/>
          </a:bodyPr>
          <a:lstStyle/>
          <a:p>
            <a:pPr eaLnBrk="1" hangingPunct="1">
              <a:lnSpc>
                <a:spcPct val="150000"/>
              </a:lnSpc>
            </a:pPr>
            <a:r>
              <a:rPr lang="zh-CN" altLang="en-US" b="1" dirty="0" smtClean="0">
                <a:solidFill>
                  <a:srgbClr val="C00000"/>
                </a:solidFill>
                <a:latin typeface="楷体" pitchFamily="49" charset="-122"/>
                <a:ea typeface="楷体" pitchFamily="49" charset="-122"/>
              </a:rPr>
              <a:t>第二次握手</a:t>
            </a:r>
            <a:r>
              <a:rPr lang="zh-CN" altLang="en-US" b="1" dirty="0" smtClean="0">
                <a:latin typeface="楷体" pitchFamily="49" charset="-122"/>
                <a:ea typeface="楷体" pitchFamily="49" charset="-122"/>
              </a:rPr>
              <a:t>：目的主机收到</a:t>
            </a:r>
            <a:r>
              <a:rPr lang="en-US" altLang="zh-CN" b="1" dirty="0" smtClean="0">
                <a:latin typeface="楷体" pitchFamily="49" charset="-122"/>
                <a:ea typeface="楷体" pitchFamily="49" charset="-122"/>
              </a:rPr>
              <a:t>SYN</a:t>
            </a:r>
            <a:r>
              <a:rPr lang="zh-CN" altLang="en-US" b="1" dirty="0" smtClean="0">
                <a:latin typeface="楷体" pitchFamily="49" charset="-122"/>
                <a:ea typeface="楷体" pitchFamily="49" charset="-122"/>
              </a:rPr>
              <a:t>请求包后，如果同意连接，则发送</a:t>
            </a:r>
            <a:r>
              <a:rPr lang="en-US" altLang="zh-CN" b="1" dirty="0" smtClean="0">
                <a:latin typeface="楷体" pitchFamily="49" charset="-122"/>
                <a:ea typeface="楷体" pitchFamily="49" charset="-122"/>
              </a:rPr>
              <a:t>SYN</a:t>
            </a:r>
            <a:r>
              <a:rPr lang="zh-CN" altLang="en-US" b="1" dirty="0" smtClean="0">
                <a:latin typeface="楷体" pitchFamily="49" charset="-122"/>
                <a:ea typeface="楷体" pitchFamily="49" charset="-122"/>
              </a:rPr>
              <a:t>的确认（</a:t>
            </a:r>
            <a:r>
              <a:rPr lang="en-US" altLang="zh-CN" b="1" dirty="0" err="1" smtClean="0">
                <a:latin typeface="楷体" pitchFamily="49" charset="-122"/>
                <a:ea typeface="楷体" pitchFamily="49" charset="-122"/>
              </a:rPr>
              <a:t>ack</a:t>
            </a:r>
            <a:r>
              <a:rPr lang="en-US" altLang="zh-CN" b="1" dirty="0" smtClean="0">
                <a:latin typeface="楷体" pitchFamily="49" charset="-122"/>
                <a:ea typeface="楷体" pitchFamily="49" charset="-122"/>
              </a:rPr>
              <a:t>=x+1</a:t>
            </a:r>
            <a:r>
              <a:rPr lang="zh-CN" altLang="en-US" b="1" dirty="0" smtClean="0">
                <a:latin typeface="楷体" pitchFamily="49" charset="-122"/>
                <a:ea typeface="楷体" pitchFamily="49" charset="-122"/>
              </a:rPr>
              <a:t>）给源主机，同时也发送一个自己的</a:t>
            </a:r>
            <a:r>
              <a:rPr lang="en-US" altLang="zh-CN" b="1" dirty="0" smtClean="0">
                <a:latin typeface="楷体" pitchFamily="49" charset="-122"/>
                <a:ea typeface="楷体" pitchFamily="49" charset="-122"/>
              </a:rPr>
              <a:t>SYN</a:t>
            </a:r>
            <a:r>
              <a:rPr lang="zh-CN" altLang="en-US" b="1" dirty="0" smtClean="0">
                <a:latin typeface="楷体" pitchFamily="49" charset="-122"/>
                <a:ea typeface="楷体" pitchFamily="49" charset="-122"/>
              </a:rPr>
              <a:t>包（</a:t>
            </a:r>
            <a:r>
              <a:rPr lang="en-US" altLang="zh-CN" b="1" dirty="0" err="1" smtClean="0">
                <a:latin typeface="楷体" pitchFamily="49" charset="-122"/>
                <a:ea typeface="楷体" pitchFamily="49" charset="-122"/>
              </a:rPr>
              <a:t>seq</a:t>
            </a:r>
            <a:r>
              <a:rPr lang="en-US" altLang="zh-CN" b="1" dirty="0" smtClean="0">
                <a:latin typeface="楷体" pitchFamily="49" charset="-122"/>
                <a:ea typeface="楷体" pitchFamily="49" charset="-122"/>
              </a:rPr>
              <a:t>=y</a:t>
            </a:r>
            <a:r>
              <a:rPr lang="zh-CN" altLang="en-US" b="1" dirty="0" smtClean="0">
                <a:latin typeface="楷体" pitchFamily="49" charset="-122"/>
                <a:ea typeface="楷体" pitchFamily="49" charset="-122"/>
              </a:rPr>
              <a:t>），即</a:t>
            </a:r>
            <a:r>
              <a:rPr lang="en-US" altLang="zh-CN" b="1" dirty="0" smtClean="0">
                <a:latin typeface="楷体" pitchFamily="49" charset="-122"/>
                <a:ea typeface="楷体" pitchFamily="49" charset="-122"/>
              </a:rPr>
              <a:t>SYN+ACK</a:t>
            </a:r>
            <a:r>
              <a:rPr lang="zh-CN" altLang="en-US" b="1" dirty="0" smtClean="0">
                <a:latin typeface="楷体" pitchFamily="49" charset="-122"/>
                <a:ea typeface="楷体" pitchFamily="49" charset="-122"/>
              </a:rPr>
              <a:t>包，此时目的主机进入</a:t>
            </a:r>
            <a:r>
              <a:rPr lang="en-US" altLang="zh-CN" b="1" dirty="0" smtClean="0">
                <a:latin typeface="楷体" pitchFamily="49" charset="-122"/>
                <a:ea typeface="楷体" pitchFamily="49" charset="-122"/>
              </a:rPr>
              <a:t>SYN_RECV</a:t>
            </a:r>
            <a:r>
              <a:rPr lang="zh-CN" altLang="en-US" b="1" dirty="0" smtClean="0">
                <a:latin typeface="楷体" pitchFamily="49" charset="-122"/>
                <a:ea typeface="楷体" pitchFamily="49" charset="-122"/>
              </a:rPr>
              <a:t>状态；</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ChangeArrowheads="1"/>
          </p:cNvSpPr>
          <p:nvPr>
            <p:ph type="title"/>
          </p:nvPr>
        </p:nvSpPr>
        <p:spPr>
          <a:xfrm>
            <a:off x="457200" y="404664"/>
            <a:ext cx="8229600" cy="1012974"/>
          </a:xfrm>
        </p:spPr>
        <p:txBody>
          <a:bodyPr>
            <a:normAutofit/>
          </a:bodyPr>
          <a:lstStyle/>
          <a:p>
            <a:r>
              <a:rPr lang="en-US" altLang="zh-CN" sz="3600" b="1" dirty="0" smtClean="0">
                <a:solidFill>
                  <a:srgbClr val="C00000"/>
                </a:solidFill>
                <a:latin typeface="隶书" pitchFamily="49" charset="-122"/>
                <a:ea typeface="隶书" pitchFamily="49" charset="-122"/>
              </a:rPr>
              <a:t>TCP</a:t>
            </a:r>
            <a:r>
              <a:rPr lang="zh-CN" altLang="en-US" sz="3600" b="1" dirty="0" smtClean="0">
                <a:solidFill>
                  <a:srgbClr val="C00000"/>
                </a:solidFill>
                <a:latin typeface="隶书" pitchFamily="49" charset="-122"/>
                <a:ea typeface="隶书" pitchFamily="49" charset="-122"/>
              </a:rPr>
              <a:t>连接的建立</a:t>
            </a: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323528" y="1844825"/>
            <a:ext cx="8229600" cy="3528392"/>
          </a:xfrm>
        </p:spPr>
        <p:txBody>
          <a:bodyPr/>
          <a:lstStyle/>
          <a:p>
            <a:pPr eaLnBrk="1" hangingPunct="1">
              <a:lnSpc>
                <a:spcPct val="150000"/>
              </a:lnSpc>
            </a:pPr>
            <a:r>
              <a:rPr lang="zh-CN" altLang="en-US" b="1" dirty="0" smtClean="0">
                <a:solidFill>
                  <a:srgbClr val="C00000"/>
                </a:solidFill>
                <a:latin typeface="楷体" pitchFamily="49" charset="-122"/>
                <a:ea typeface="楷体" pitchFamily="49" charset="-122"/>
              </a:rPr>
              <a:t>第三次握手</a:t>
            </a:r>
            <a:r>
              <a:rPr lang="zh-CN" altLang="en-US" b="1" dirty="0" smtClean="0">
                <a:latin typeface="楷体" pitchFamily="49" charset="-122"/>
                <a:ea typeface="楷体" pitchFamily="49" charset="-122"/>
              </a:rPr>
              <a:t>：源主机收到目的主机的</a:t>
            </a:r>
            <a:r>
              <a:rPr lang="en-US" altLang="zh-CN" b="1" dirty="0" smtClean="0">
                <a:latin typeface="楷体" pitchFamily="49" charset="-122"/>
                <a:ea typeface="楷体" pitchFamily="49" charset="-122"/>
              </a:rPr>
              <a:t>SYN</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rPr>
              <a:t>ACK</a:t>
            </a:r>
            <a:r>
              <a:rPr lang="zh-CN" altLang="en-US" b="1" dirty="0" smtClean="0">
                <a:latin typeface="楷体" pitchFamily="49" charset="-122"/>
                <a:ea typeface="楷体" pitchFamily="49" charset="-122"/>
              </a:rPr>
              <a:t>包后，向源主机发送确认包</a:t>
            </a:r>
            <a:r>
              <a:rPr lang="en-US" altLang="zh-CN" b="1" dirty="0" smtClean="0">
                <a:latin typeface="楷体" pitchFamily="49" charset="-122"/>
                <a:ea typeface="楷体" pitchFamily="49" charset="-122"/>
              </a:rPr>
              <a:t>ACK(</a:t>
            </a:r>
            <a:r>
              <a:rPr lang="en-US" altLang="zh-CN" b="1" dirty="0" err="1" smtClean="0">
                <a:latin typeface="楷体" pitchFamily="49" charset="-122"/>
                <a:ea typeface="楷体" pitchFamily="49" charset="-122"/>
              </a:rPr>
              <a:t>ack</a:t>
            </a:r>
            <a:r>
              <a:rPr lang="en-US" altLang="zh-CN" b="1" dirty="0" smtClean="0">
                <a:latin typeface="楷体" pitchFamily="49" charset="-122"/>
                <a:ea typeface="楷体" pitchFamily="49" charset="-122"/>
              </a:rPr>
              <a:t>=y+1)</a:t>
            </a:r>
            <a:r>
              <a:rPr lang="zh-CN" altLang="en-US" b="1" dirty="0" smtClean="0">
                <a:latin typeface="楷体" pitchFamily="49" charset="-122"/>
                <a:ea typeface="楷体" pitchFamily="49" charset="-122"/>
              </a:rPr>
              <a:t>，此包发送后，源端和目的端进入</a:t>
            </a:r>
            <a:r>
              <a:rPr lang="en-US" altLang="zh-CN" b="1" dirty="0" smtClean="0">
                <a:latin typeface="楷体" pitchFamily="49" charset="-122"/>
                <a:ea typeface="楷体" pitchFamily="49" charset="-122"/>
              </a:rPr>
              <a:t>ESTABLISHED</a:t>
            </a:r>
            <a:r>
              <a:rPr lang="zh-CN" altLang="en-US" b="1" dirty="0" smtClean="0">
                <a:latin typeface="楷体" pitchFamily="49" charset="-122"/>
                <a:ea typeface="楷体" pitchFamily="49" charset="-122"/>
              </a:rPr>
              <a:t>状态，完成三次握手。</a:t>
            </a:r>
          </a:p>
          <a:p>
            <a:pPr eaLnBrk="1" hangingPunct="1"/>
            <a:endParaRPr lang="en-US" altLang="zh-CN"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ChangeArrowheads="1"/>
          </p:cNvSpPr>
          <p:nvPr>
            <p:ph type="title"/>
          </p:nvPr>
        </p:nvSpPr>
        <p:spPr>
          <a:xfrm>
            <a:off x="457200" y="404664"/>
            <a:ext cx="8229600" cy="1012974"/>
          </a:xfrm>
        </p:spPr>
        <p:txBody>
          <a:bodyPr>
            <a:normAutofit/>
          </a:bodyPr>
          <a:lstStyle/>
          <a:p>
            <a:r>
              <a:rPr lang="en-US" altLang="zh-CN" sz="3600" b="1" dirty="0" smtClean="0">
                <a:solidFill>
                  <a:srgbClr val="C00000"/>
                </a:solidFill>
                <a:latin typeface="隶书" pitchFamily="49" charset="-122"/>
                <a:ea typeface="隶书" pitchFamily="49" charset="-122"/>
              </a:rPr>
              <a:t>TCP</a:t>
            </a:r>
            <a:r>
              <a:rPr lang="zh-CN" altLang="en-US" sz="3600" b="1" dirty="0" smtClean="0">
                <a:solidFill>
                  <a:srgbClr val="C00000"/>
                </a:solidFill>
                <a:latin typeface="隶书" pitchFamily="49" charset="-122"/>
                <a:ea typeface="隶书" pitchFamily="49" charset="-122"/>
              </a:rPr>
              <a:t>连接的建立</a:t>
            </a: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4"/>
          <p:cNvGraphicFramePr>
            <a:graphicFrameLocks noChangeAspect="1"/>
          </p:cNvGraphicFramePr>
          <p:nvPr>
            <p:ph idx="1"/>
          </p:nvPr>
        </p:nvGraphicFramePr>
        <p:xfrm>
          <a:off x="827088" y="333375"/>
          <a:ext cx="8064500" cy="5832475"/>
        </p:xfrm>
        <a:graphic>
          <a:graphicData uri="http://schemas.openxmlformats.org/presentationml/2006/ole">
            <p:oleObj spid="_x0000_s120834" r:id="rId3" imgW="2927655" imgH="1742196" progId="">
              <p:embed/>
            </p:oleObj>
          </a:graphicData>
        </a:graphic>
      </p:graphicFrame>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4"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p:txBody>
          <a:bodyPr/>
          <a:lstStyle/>
          <a:p>
            <a:pPr eaLnBrk="1" hangingPunct="1">
              <a:buNone/>
            </a:pPr>
            <a:r>
              <a:rPr lang="en-US" altLang="zh-CN" b="1" dirty="0" smtClean="0">
                <a:solidFill>
                  <a:srgbClr val="C00000"/>
                </a:solidFill>
                <a:latin typeface="宋体" charset="-122"/>
              </a:rPr>
              <a:t>②</a:t>
            </a:r>
            <a:r>
              <a:rPr lang="en-US" altLang="zh-CN" b="1" dirty="0" smtClean="0">
                <a:solidFill>
                  <a:srgbClr val="C00000"/>
                </a:solidFill>
                <a:latin typeface="楷体" pitchFamily="49" charset="-122"/>
                <a:ea typeface="楷体" pitchFamily="49" charset="-122"/>
              </a:rPr>
              <a:t>TCP</a:t>
            </a:r>
            <a:r>
              <a:rPr lang="zh-CN" altLang="en-US" b="1" dirty="0" smtClean="0">
                <a:solidFill>
                  <a:srgbClr val="C00000"/>
                </a:solidFill>
                <a:latin typeface="楷体" pitchFamily="49" charset="-122"/>
                <a:ea typeface="楷体" pitchFamily="49" charset="-122"/>
              </a:rPr>
              <a:t>连接的释放</a:t>
            </a:r>
          </a:p>
          <a:p>
            <a:pPr eaLnBrk="1" hangingPunct="1">
              <a:buClr>
                <a:srgbClr val="C00000"/>
              </a:buClr>
              <a:buFont typeface="Wingdings" pitchFamily="2" charset="2"/>
              <a:buChar char="n"/>
            </a:pPr>
            <a:endParaRPr lang="en-US" altLang="zh-CN" b="1" dirty="0" smtClean="0">
              <a:latin typeface="楷体" pitchFamily="49" charset="-122"/>
              <a:ea typeface="楷体" pitchFamily="49" charset="-122"/>
            </a:endParaRPr>
          </a:p>
          <a:p>
            <a:pPr eaLnBrk="1" hangingPunct="1">
              <a:buClr>
                <a:srgbClr val="C00000"/>
              </a:buClr>
              <a:buFont typeface="Wingdings" pitchFamily="2" charset="2"/>
              <a:buChar char="n"/>
            </a:pPr>
            <a:r>
              <a:rPr lang="zh-CN" altLang="en-US" b="1" dirty="0" smtClean="0">
                <a:latin typeface="楷体" pitchFamily="49" charset="-122"/>
                <a:ea typeface="楷体" pitchFamily="49" charset="-122"/>
              </a:rPr>
              <a:t>建立一个</a:t>
            </a:r>
            <a:r>
              <a:rPr lang="en-US" altLang="zh-CN" b="1" dirty="0" smtClean="0">
                <a:latin typeface="楷体" pitchFamily="49" charset="-122"/>
                <a:ea typeface="楷体" pitchFamily="49" charset="-122"/>
              </a:rPr>
              <a:t>TCP</a:t>
            </a:r>
            <a:r>
              <a:rPr lang="zh-CN" altLang="en-US" b="1" dirty="0" smtClean="0">
                <a:latin typeface="楷体" pitchFamily="49" charset="-122"/>
                <a:ea typeface="楷体" pitchFamily="49" charset="-122"/>
              </a:rPr>
              <a:t>连接需要三次握手，而释放一个</a:t>
            </a:r>
            <a:r>
              <a:rPr lang="en-US" altLang="zh-CN" b="1" dirty="0" smtClean="0">
                <a:latin typeface="楷体" pitchFamily="49" charset="-122"/>
                <a:ea typeface="楷体" pitchFamily="49" charset="-122"/>
              </a:rPr>
              <a:t>TCP</a:t>
            </a:r>
            <a:r>
              <a:rPr lang="zh-CN" altLang="en-US" b="1" dirty="0" smtClean="0">
                <a:latin typeface="楷体" pitchFamily="49" charset="-122"/>
                <a:ea typeface="楷体" pitchFamily="49" charset="-122"/>
              </a:rPr>
              <a:t>连接需要经过</a:t>
            </a:r>
            <a:r>
              <a:rPr lang="zh-CN" altLang="en-US" b="1" dirty="0" smtClean="0">
                <a:solidFill>
                  <a:srgbClr val="C00000"/>
                </a:solidFill>
                <a:latin typeface="楷体" pitchFamily="49" charset="-122"/>
                <a:ea typeface="楷体" pitchFamily="49" charset="-122"/>
              </a:rPr>
              <a:t>四次握手</a:t>
            </a:r>
            <a:r>
              <a:rPr lang="zh-CN" altLang="en-US" b="1" dirty="0" smtClean="0">
                <a:latin typeface="楷体" pitchFamily="49" charset="-122"/>
                <a:ea typeface="楷体" pitchFamily="49" charset="-122"/>
              </a:rPr>
              <a:t>。</a:t>
            </a:r>
          </a:p>
          <a:p>
            <a:pPr eaLnBrk="1" hangingPunct="1"/>
            <a:endParaRPr lang="en-US" altLang="zh-CN" b="1" dirty="0" smtClean="0">
              <a:latin typeface="宋体"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ChangeArrowheads="1"/>
          </p:cNvSpPr>
          <p:nvPr>
            <p:ph type="title"/>
          </p:nvPr>
        </p:nvSpPr>
        <p:spPr>
          <a:xfrm>
            <a:off x="457200" y="404664"/>
            <a:ext cx="8229600" cy="1012974"/>
          </a:xfrm>
        </p:spPr>
        <p:txBody>
          <a:bodyPr>
            <a:normAutofit/>
          </a:bodyPr>
          <a:lstStyle/>
          <a:p>
            <a:r>
              <a:rPr lang="en-US" altLang="zh-CN" sz="3600" b="1" dirty="0" smtClean="0">
                <a:solidFill>
                  <a:srgbClr val="C00000"/>
                </a:solidFill>
                <a:latin typeface="隶书" pitchFamily="49" charset="-122"/>
                <a:ea typeface="隶书" pitchFamily="49" charset="-122"/>
              </a:rPr>
              <a:t>TCP</a:t>
            </a:r>
            <a:r>
              <a:rPr lang="zh-CN" altLang="en-US" sz="3600" b="1" dirty="0" smtClean="0">
                <a:solidFill>
                  <a:srgbClr val="C00000"/>
                </a:solidFill>
                <a:latin typeface="隶书" pitchFamily="49" charset="-122"/>
                <a:ea typeface="隶书" pitchFamily="49" charset="-122"/>
              </a:rPr>
              <a:t>连接的释放</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zh-CN" altLang="en-US" b="1" dirty="0" smtClean="0">
                <a:solidFill>
                  <a:srgbClr val="C00000"/>
                </a:solidFill>
              </a:rPr>
              <a:t>十六进制表示方法</a:t>
            </a:r>
          </a:p>
          <a:p>
            <a:pPr eaLnBrk="1" hangingPunct="1"/>
            <a:endParaRPr lang="en-US" altLang="zh-CN"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有时我们会见到十六进制表示方法的</a:t>
            </a:r>
            <a:r>
              <a:rPr lang="en-US" altLang="zh-CN" b="1" dirty="0" smtClean="0">
                <a:solidFill>
                  <a:srgbClr val="000000"/>
                </a:solidFill>
              </a:rPr>
              <a:t>IP</a:t>
            </a:r>
            <a:r>
              <a:rPr lang="zh-CN" altLang="en-US" b="1" dirty="0" smtClean="0">
                <a:solidFill>
                  <a:srgbClr val="000000"/>
                </a:solidFill>
              </a:rPr>
              <a:t>地址。每一个十六进制数字等效于</a:t>
            </a:r>
            <a:r>
              <a:rPr lang="en-US" altLang="zh-CN" b="1" dirty="0" smtClean="0">
                <a:solidFill>
                  <a:srgbClr val="000000"/>
                </a:solidFill>
              </a:rPr>
              <a:t>4</a:t>
            </a:r>
            <a:r>
              <a:rPr lang="zh-CN" altLang="en-US" b="1" dirty="0" smtClean="0">
                <a:solidFill>
                  <a:srgbClr val="000000"/>
                </a:solidFill>
              </a:rPr>
              <a:t>个位。</a:t>
            </a:r>
            <a:endParaRPr lang="en-US" altLang="zh-CN" b="1" dirty="0" smtClean="0">
              <a:solidFill>
                <a:srgbClr val="000000"/>
              </a:solidFill>
            </a:endParaRPr>
          </a:p>
          <a:p>
            <a:pPr lvl="1">
              <a:buClr>
                <a:srgbClr val="C00000"/>
              </a:buClr>
              <a:buFont typeface="Wingdings" pitchFamily="2" charset="2"/>
              <a:buChar char="u"/>
            </a:pPr>
            <a:endParaRPr lang="zh-CN" altLang="en-US"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例如：</a:t>
            </a:r>
            <a:r>
              <a:rPr lang="en-US" altLang="zh-CN" b="1" dirty="0" smtClean="0">
                <a:solidFill>
                  <a:srgbClr val="000000"/>
                </a:solidFill>
              </a:rPr>
              <a:t>0X810E061F</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868958"/>
          </a:xfrm>
        </p:spPr>
        <p:txBody>
          <a:bodyPr/>
          <a:lstStyle/>
          <a:p>
            <a:pPr eaLnBrk="1" hangingPunct="1"/>
            <a:r>
              <a:rPr lang="en-US" altLang="zh-CN" sz="4000" b="1" dirty="0" smtClean="0">
                <a:solidFill>
                  <a:srgbClr val="C00000"/>
                </a:solidFill>
                <a:latin typeface="隶书" pitchFamily="49" charset="-122"/>
                <a:ea typeface="隶书" pitchFamily="49" charset="-122"/>
              </a:rPr>
              <a:t>8.2.1  IP</a:t>
            </a:r>
            <a:r>
              <a:rPr lang="zh-CN" altLang="en-US" sz="4000" b="1" dirty="0" smtClean="0">
                <a:solidFill>
                  <a:srgbClr val="C00000"/>
                </a:solidFill>
                <a:latin typeface="隶书" pitchFamily="49" charset="-122"/>
                <a:ea typeface="隶书" pitchFamily="49" charset="-122"/>
              </a:rPr>
              <a:t>地址</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4"/>
          <p:cNvGraphicFramePr>
            <a:graphicFrameLocks noChangeAspect="1"/>
          </p:cNvGraphicFramePr>
          <p:nvPr>
            <p:ph/>
          </p:nvPr>
        </p:nvGraphicFramePr>
        <p:xfrm>
          <a:off x="1115616" y="836712"/>
          <a:ext cx="7632700" cy="5695280"/>
        </p:xfrm>
        <a:graphic>
          <a:graphicData uri="http://schemas.openxmlformats.org/presentationml/2006/ole">
            <p:oleObj spid="_x0000_s121858" r:id="rId3" imgW="2168466" imgH="1984012" progId="">
              <p:embed/>
            </p:oleObj>
          </a:graphicData>
        </a:graphic>
      </p:graphicFrame>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txBox="1">
            <a:spLocks noChangeArrowheads="1"/>
          </p:cNvSpPr>
          <p:nvPr/>
        </p:nvSpPr>
        <p:spPr>
          <a:xfrm>
            <a:off x="467544" y="188640"/>
            <a:ext cx="8229600" cy="720080"/>
          </a:xfrm>
          <a:prstGeom prst="rect">
            <a:avLst/>
          </a:prstGeom>
        </p:spPr>
        <p:txBody>
          <a:bodyPr vert="horz" lIns="91440" tIns="45720" rIns="91440" bIns="45720" rtlCol="0">
            <a:normAutofit/>
          </a:bodyPr>
          <a:lstStyle/>
          <a:p>
            <a:pPr marL="342900" marR="0" lvl="0" indent="-342900" algn="ctr" fontAlgn="auto">
              <a:lnSpc>
                <a:spcPct val="100000"/>
              </a:lnSpc>
              <a:spcBef>
                <a:spcPct val="0"/>
              </a:spcBef>
              <a:spcAft>
                <a:spcPts val="0"/>
              </a:spcAft>
              <a:buClrTx/>
              <a:buSzTx/>
              <a:tabLst/>
              <a:defRPr/>
            </a:pPr>
            <a:r>
              <a:rPr kumimoji="0" lang="en-US" altLang="zh-CN" sz="3600" b="1" i="0" u="none" strike="noStrike" kern="1200" cap="none" spc="0" normalizeH="0" baseline="0" noProof="0" dirty="0" smtClean="0">
                <a:ln>
                  <a:noFill/>
                </a:ln>
                <a:solidFill>
                  <a:srgbClr val="C00000"/>
                </a:solidFill>
                <a:effectLst/>
                <a:uLnTx/>
                <a:uFillTx/>
                <a:latin typeface="黑体" pitchFamily="49" charset="-122"/>
                <a:ea typeface="黑体" pitchFamily="49" charset="-122"/>
                <a:cs typeface="+mn-cs"/>
              </a:rPr>
              <a:t>  </a:t>
            </a:r>
            <a:r>
              <a:rPr lang="en-US" altLang="zh-CN" sz="3600" b="1" dirty="0" smtClean="0">
                <a:solidFill>
                  <a:srgbClr val="C00000"/>
                </a:solidFill>
                <a:latin typeface="隶书" pitchFamily="49" charset="-122"/>
                <a:ea typeface="隶书" pitchFamily="49" charset="-122"/>
                <a:cs typeface="+mj-cs"/>
              </a:rPr>
              <a:t>TCP</a:t>
            </a:r>
            <a:r>
              <a:rPr lang="zh-CN" altLang="en-US" sz="3600" b="1" dirty="0" smtClean="0">
                <a:solidFill>
                  <a:srgbClr val="C00000"/>
                </a:solidFill>
                <a:latin typeface="隶书" pitchFamily="49" charset="-122"/>
                <a:ea typeface="隶书" pitchFamily="49" charset="-122"/>
                <a:cs typeface="+mj-cs"/>
              </a:rPr>
              <a:t>连接的释放</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绘图10"/>
          <p:cNvPicPr>
            <a:picLocks noChangeAspect="1" noChangeArrowheads="1"/>
          </p:cNvPicPr>
          <p:nvPr/>
        </p:nvPicPr>
        <p:blipFill>
          <a:blip r:embed="rId2" cstate="print"/>
          <a:srcRect/>
          <a:stretch>
            <a:fillRect/>
          </a:stretch>
        </p:blipFill>
        <p:spPr bwMode="auto">
          <a:xfrm>
            <a:off x="1116013" y="333375"/>
            <a:ext cx="7632700" cy="6196013"/>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4"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normAutofit/>
          </a:bodyPr>
          <a:lstStyle/>
          <a:p>
            <a:pPr marL="342900" indent="-342900">
              <a:defRPr/>
            </a:pPr>
            <a:r>
              <a:rPr lang="en-US" altLang="zh-CN" sz="3600" b="1" dirty="0" smtClean="0">
                <a:solidFill>
                  <a:srgbClr val="C00000"/>
                </a:solidFill>
                <a:latin typeface="隶书" pitchFamily="49" charset="-122"/>
                <a:ea typeface="隶书" pitchFamily="49" charset="-122"/>
              </a:rPr>
              <a:t>6.2.4  </a:t>
            </a:r>
            <a:r>
              <a:rPr lang="zh-CN" altLang="en-US" sz="3600" b="1" dirty="0" smtClean="0">
                <a:solidFill>
                  <a:srgbClr val="C00000"/>
                </a:solidFill>
                <a:latin typeface="隶书" pitchFamily="49" charset="-122"/>
                <a:ea typeface="隶书" pitchFamily="49" charset="-122"/>
              </a:rPr>
              <a:t>传输层流量控制 </a:t>
            </a:r>
          </a:p>
        </p:txBody>
      </p:sp>
      <p:sp>
        <p:nvSpPr>
          <p:cNvPr id="15363"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zh-CN" altLang="en-US" sz="2800" b="1" dirty="0" smtClean="0">
                <a:solidFill>
                  <a:srgbClr val="000000"/>
                </a:solidFill>
                <a:latin typeface="楷体" pitchFamily="49" charset="-122"/>
                <a:ea typeface="楷体" pitchFamily="49" charset="-122"/>
              </a:rPr>
              <a:t>和数据链路层一样，传输层也负责流量控制。</a:t>
            </a:r>
            <a:endParaRPr lang="en-US" altLang="zh-CN" sz="28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en-US" altLang="zh-CN" sz="28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zh-CN" altLang="en-US" sz="2800" b="1" dirty="0" smtClean="0">
                <a:solidFill>
                  <a:srgbClr val="000000"/>
                </a:solidFill>
                <a:latin typeface="楷体" pitchFamily="49" charset="-122"/>
                <a:ea typeface="楷体" pitchFamily="49" charset="-122"/>
              </a:rPr>
              <a:t>传输层中的流量控制是作用在端到端上的，而不是作用在单条链路上的。</a:t>
            </a:r>
            <a:endParaRPr lang="en-US" altLang="zh-CN" sz="28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en-US" altLang="zh-CN" sz="28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zh-CN" altLang="en-US" sz="2800" b="1" dirty="0" smtClean="0">
                <a:solidFill>
                  <a:srgbClr val="000000"/>
                </a:solidFill>
                <a:latin typeface="楷体" pitchFamily="49" charset="-122"/>
                <a:ea typeface="楷体" pitchFamily="49" charset="-122"/>
              </a:rPr>
              <a:t>传输层流量控制也使用滑动窗口协议，但是传输层中的窗口在大小上是可以变化的，以适应可使用的缓冲区的变化情况。</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Grp="1" noChangeAspect="1" noChangeArrowheads="1"/>
          </p:cNvPicPr>
          <p:nvPr>
            <p:ph type="body" idx="1"/>
          </p:nvPr>
        </p:nvPicPr>
        <p:blipFill>
          <a:blip r:embed="rId2" cstate="print"/>
          <a:srcRect/>
          <a:stretch>
            <a:fillRect/>
          </a:stretch>
        </p:blipFill>
        <p:spPr>
          <a:xfrm>
            <a:off x="395288" y="1341438"/>
            <a:ext cx="8497887" cy="4248150"/>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pPr marL="342900" indent="-342900">
              <a:defRPr/>
            </a:pPr>
            <a:r>
              <a:rPr lang="en-US" altLang="zh-CN" sz="3600" b="1" dirty="0" smtClean="0">
                <a:solidFill>
                  <a:srgbClr val="C00000"/>
                </a:solidFill>
                <a:latin typeface="隶书" pitchFamily="49" charset="-122"/>
                <a:ea typeface="隶书" pitchFamily="49" charset="-122"/>
              </a:rPr>
              <a:t>6.2.4  </a:t>
            </a:r>
            <a:r>
              <a:rPr lang="zh-CN" altLang="en-US" sz="3600" b="1" dirty="0" smtClean="0">
                <a:solidFill>
                  <a:srgbClr val="C00000"/>
                </a:solidFill>
                <a:latin typeface="隶书" pitchFamily="49" charset="-122"/>
                <a:ea typeface="隶书" pitchFamily="49" charset="-122"/>
              </a:rPr>
              <a:t>传输层流量控制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diamond(in)">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1"/>
          <p:cNvPicPr>
            <a:picLocks noChangeAspect="1" noChangeArrowheads="1"/>
          </p:cNvPicPr>
          <p:nvPr/>
        </p:nvPicPr>
        <p:blipFill>
          <a:blip r:embed="rId2" cstate="print"/>
          <a:srcRect/>
          <a:stretch>
            <a:fillRect/>
          </a:stretch>
        </p:blipFill>
        <p:spPr bwMode="auto">
          <a:xfrm>
            <a:off x="1042988" y="661988"/>
            <a:ext cx="7705725" cy="5646737"/>
          </a:xfrm>
          <a:prstGeom prst="rect">
            <a:avLst/>
          </a:prstGeom>
          <a:noFill/>
          <a:ln w="9525">
            <a:noFill/>
            <a:miter lim="800000"/>
            <a:headEnd/>
            <a:tailEnd/>
          </a:ln>
        </p:spPr>
      </p:pic>
      <p:sp>
        <p:nvSpPr>
          <p:cNvPr id="17411" name="Text Box 12"/>
          <p:cNvSpPr txBox="1">
            <a:spLocks noChangeArrowheads="1"/>
          </p:cNvSpPr>
          <p:nvPr/>
        </p:nvSpPr>
        <p:spPr bwMode="auto">
          <a:xfrm>
            <a:off x="1042988" y="549275"/>
            <a:ext cx="7239000" cy="457200"/>
          </a:xfrm>
          <a:prstGeom prst="rect">
            <a:avLst/>
          </a:prstGeom>
          <a:noFill/>
          <a:ln w="9525">
            <a:noFill/>
            <a:miter lim="800000"/>
            <a:headEnd/>
            <a:tailEnd/>
          </a:ln>
          <a:effectLst/>
        </p:spPr>
        <p:txBody>
          <a:bodyPr>
            <a:spAutoFit/>
          </a:bodyPr>
          <a:lstStyle/>
          <a:p>
            <a:pPr algn="ctr">
              <a:spcBef>
                <a:spcPct val="50000"/>
              </a:spcBef>
            </a:pPr>
            <a:r>
              <a:rPr kumimoji="1" lang="zh-CN" altLang="en-US" sz="2400" b="1">
                <a:solidFill>
                  <a:srgbClr val="000000"/>
                </a:solidFill>
                <a:latin typeface="Times New Roman" pitchFamily="18" charset="0"/>
                <a:ea typeface="楷体_GB2312" pitchFamily="49" charset="-122"/>
              </a:rPr>
              <a:t>传输层的流量控制</a:t>
            </a:r>
            <a:r>
              <a:rPr kumimoji="1" lang="zh-CN" altLang="en-US" sz="2400">
                <a:solidFill>
                  <a:srgbClr val="000000"/>
                </a:solidFill>
                <a:latin typeface="Times New Roman" pitchFamily="18" charset="0"/>
              </a:rPr>
              <a:t> </a:t>
            </a:r>
          </a:p>
        </p:txBody>
      </p:sp>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amond(out)">
                                      <p:cBhvr>
                                        <p:cTn id="7" dur="20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467544" y="260648"/>
            <a:ext cx="8229600" cy="868958"/>
          </a:xfrm>
        </p:spPr>
        <p:txBody>
          <a:bodyPr>
            <a:normAutofit/>
          </a:bodyPr>
          <a:lstStyle/>
          <a:p>
            <a:pPr marL="342900" indent="-342900">
              <a:defRPr/>
            </a:pPr>
            <a:r>
              <a:rPr lang="en-US" altLang="zh-CN" sz="3600" b="1" dirty="0" smtClean="0">
                <a:solidFill>
                  <a:srgbClr val="C00000"/>
                </a:solidFill>
                <a:latin typeface="隶书" pitchFamily="49" charset="-122"/>
                <a:ea typeface="隶书" pitchFamily="49" charset="-122"/>
              </a:rPr>
              <a:t>6.2.5  </a:t>
            </a:r>
            <a:r>
              <a:rPr lang="zh-CN" altLang="en-US" sz="3600" b="1" dirty="0" smtClean="0">
                <a:solidFill>
                  <a:srgbClr val="C00000"/>
                </a:solidFill>
                <a:latin typeface="隶书" pitchFamily="49" charset="-122"/>
                <a:ea typeface="隶书" pitchFamily="49" charset="-122"/>
              </a:rPr>
              <a:t>传输层拥塞控制</a:t>
            </a:r>
          </a:p>
        </p:txBody>
      </p:sp>
      <p:sp>
        <p:nvSpPr>
          <p:cNvPr id="18435" name="Rectangle 3"/>
          <p:cNvSpPr>
            <a:spLocks noGrp="1" noRot="1" noChangeArrowheads="1"/>
          </p:cNvSpPr>
          <p:nvPr>
            <p:ph type="body" idx="1"/>
          </p:nvPr>
        </p:nvSpPr>
        <p:spPr>
          <a:xfrm>
            <a:off x="611560" y="1484784"/>
            <a:ext cx="8064896" cy="4844157"/>
          </a:xfrm>
        </p:spPr>
        <p:txBody>
          <a:bodyPr>
            <a:normAutofit fontScale="77500" lnSpcReduction="20000"/>
          </a:bodyPr>
          <a:lstStyle/>
          <a:p>
            <a:pPr>
              <a:buClr>
                <a:srgbClr val="C00000"/>
              </a:buClr>
              <a:buFont typeface="Wingdings" pitchFamily="2" charset="2"/>
              <a:buChar char="n"/>
            </a:pPr>
            <a:r>
              <a:rPr lang="en-US" altLang="zh-CN" sz="3600" b="1" dirty="0" smtClean="0">
                <a:latin typeface="楷体" pitchFamily="49" charset="-122"/>
                <a:ea typeface="楷体" pitchFamily="49" charset="-122"/>
              </a:rPr>
              <a:t>TCP</a:t>
            </a:r>
            <a:r>
              <a:rPr lang="zh-CN" altLang="en-US" sz="3600" b="1" dirty="0" smtClean="0">
                <a:latin typeface="楷体" pitchFamily="49" charset="-122"/>
                <a:ea typeface="楷体" pitchFamily="49" charset="-122"/>
              </a:rPr>
              <a:t>采用流量控制方法实现拥塞控制。</a:t>
            </a:r>
          </a:p>
          <a:p>
            <a:pPr>
              <a:buClr>
                <a:srgbClr val="C00000"/>
              </a:buClr>
              <a:buFont typeface="Wingdings" pitchFamily="2" charset="2"/>
              <a:buChar char="n"/>
            </a:pPr>
            <a:endParaRPr lang="zh-CN" altLang="en-US" sz="1400" b="1" dirty="0" smtClean="0">
              <a:latin typeface="楷体" pitchFamily="49" charset="-122"/>
              <a:ea typeface="楷体" pitchFamily="49" charset="-122"/>
            </a:endParaRPr>
          </a:p>
          <a:p>
            <a:pPr>
              <a:buClr>
                <a:srgbClr val="C00000"/>
              </a:buClr>
              <a:buFont typeface="Wingdings" pitchFamily="2" charset="2"/>
              <a:buChar char="n"/>
            </a:pPr>
            <a:r>
              <a:rPr lang="zh-CN" altLang="en-US" sz="3600" b="1" dirty="0" smtClean="0">
                <a:latin typeface="楷体" pitchFamily="49" charset="-122"/>
                <a:ea typeface="楷体" pitchFamily="49" charset="-122"/>
              </a:rPr>
              <a:t>在</a:t>
            </a:r>
            <a:r>
              <a:rPr lang="en-US" altLang="zh-CN" sz="3600" b="1" dirty="0" smtClean="0">
                <a:latin typeface="楷体" pitchFamily="49" charset="-122"/>
                <a:ea typeface="楷体" pitchFamily="49" charset="-122"/>
              </a:rPr>
              <a:t>TCP</a:t>
            </a:r>
            <a:r>
              <a:rPr lang="zh-CN" altLang="en-US" sz="3600" b="1" dirty="0" smtClean="0">
                <a:latin typeface="楷体" pitchFamily="49" charset="-122"/>
                <a:ea typeface="楷体" pitchFamily="49" charset="-122"/>
              </a:rPr>
              <a:t>协议中，每个被传送的字节都有一个序号。每个</a:t>
            </a:r>
            <a:r>
              <a:rPr lang="en-US" altLang="zh-CN" sz="3600" b="1" dirty="0" smtClean="0">
                <a:latin typeface="楷体" pitchFamily="49" charset="-122"/>
                <a:ea typeface="楷体" pitchFamily="49" charset="-122"/>
              </a:rPr>
              <a:t>TCP</a:t>
            </a:r>
            <a:r>
              <a:rPr lang="zh-CN" altLang="en-US" sz="3600" b="1" dirty="0" smtClean="0">
                <a:latin typeface="楷体" pitchFamily="49" charset="-122"/>
                <a:ea typeface="楷体" pitchFamily="49" charset="-122"/>
              </a:rPr>
              <a:t>报文在其报文头中有三个域：</a:t>
            </a:r>
            <a:r>
              <a:rPr lang="zh-CN" altLang="en-US" sz="3600" b="1" dirty="0" smtClean="0">
                <a:solidFill>
                  <a:srgbClr val="C00000"/>
                </a:solidFill>
                <a:latin typeface="楷体" pitchFamily="49" charset="-122"/>
                <a:ea typeface="楷体" pitchFamily="49" charset="-122"/>
              </a:rPr>
              <a:t>序号（</a:t>
            </a:r>
            <a:r>
              <a:rPr lang="en-US" altLang="zh-CN" sz="3600" b="1" dirty="0" smtClean="0">
                <a:solidFill>
                  <a:srgbClr val="C00000"/>
                </a:solidFill>
                <a:latin typeface="楷体" pitchFamily="49" charset="-122"/>
                <a:ea typeface="楷体" pitchFamily="49" charset="-122"/>
              </a:rPr>
              <a:t>SN</a:t>
            </a:r>
            <a:r>
              <a:rPr lang="zh-CN" altLang="en-US" sz="3600" b="1" dirty="0" smtClean="0">
                <a:solidFill>
                  <a:srgbClr val="C00000"/>
                </a:solidFill>
                <a:latin typeface="楷体" pitchFamily="49" charset="-122"/>
                <a:ea typeface="楷体" pitchFamily="49" charset="-122"/>
              </a:rPr>
              <a:t>）、确认号（</a:t>
            </a:r>
            <a:r>
              <a:rPr lang="en-US" altLang="zh-CN" sz="3600" b="1" dirty="0" smtClean="0">
                <a:solidFill>
                  <a:srgbClr val="C00000"/>
                </a:solidFill>
                <a:latin typeface="楷体" pitchFamily="49" charset="-122"/>
                <a:ea typeface="楷体" pitchFamily="49" charset="-122"/>
              </a:rPr>
              <a:t>AN</a:t>
            </a:r>
            <a:r>
              <a:rPr lang="zh-CN" altLang="en-US" sz="3600" b="1" dirty="0" smtClean="0">
                <a:solidFill>
                  <a:srgbClr val="C00000"/>
                </a:solidFill>
                <a:latin typeface="楷体" pitchFamily="49" charset="-122"/>
                <a:ea typeface="楷体" pitchFamily="49" charset="-122"/>
              </a:rPr>
              <a:t>）和窗口大小（</a:t>
            </a:r>
            <a:r>
              <a:rPr lang="en-US" altLang="zh-CN" sz="3600" b="1" dirty="0" smtClean="0">
                <a:solidFill>
                  <a:srgbClr val="C00000"/>
                </a:solidFill>
                <a:latin typeface="楷体" pitchFamily="49" charset="-122"/>
                <a:ea typeface="楷体" pitchFamily="49" charset="-122"/>
              </a:rPr>
              <a:t>W</a:t>
            </a:r>
            <a:r>
              <a:rPr lang="zh-CN" altLang="en-US" sz="3600" b="1" dirty="0" smtClean="0">
                <a:solidFill>
                  <a:srgbClr val="C00000"/>
                </a:solidFill>
                <a:latin typeface="楷体" pitchFamily="49" charset="-122"/>
                <a:ea typeface="楷体" pitchFamily="49" charset="-122"/>
              </a:rPr>
              <a:t>）</a:t>
            </a:r>
            <a:r>
              <a:rPr lang="zh-CN" altLang="en-US" sz="3600" b="1" dirty="0" smtClean="0">
                <a:latin typeface="楷体" pitchFamily="49" charset="-122"/>
                <a:ea typeface="楷体" pitchFamily="49" charset="-122"/>
              </a:rPr>
              <a:t>，这三个域与流量控制、差错控制和拥塞控制相关。</a:t>
            </a:r>
            <a:endParaRPr lang="en-US" altLang="zh-CN" sz="3600" b="1" dirty="0" smtClean="0">
              <a:latin typeface="楷体" pitchFamily="49" charset="-122"/>
              <a:ea typeface="楷体" pitchFamily="49" charset="-122"/>
            </a:endParaRPr>
          </a:p>
          <a:p>
            <a:pPr>
              <a:buClr>
                <a:srgbClr val="C00000"/>
              </a:buClr>
              <a:buFont typeface="Wingdings" pitchFamily="2" charset="2"/>
              <a:buChar char="n"/>
            </a:pPr>
            <a:endParaRPr lang="en-US" altLang="zh-CN" sz="1400" b="1" dirty="0" smtClean="0">
              <a:solidFill>
                <a:srgbClr val="C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sz="3600" b="1" dirty="0" smtClean="0">
                <a:latin typeface="楷体" pitchFamily="49" charset="-122"/>
                <a:ea typeface="楷体" pitchFamily="49" charset="-122"/>
              </a:rPr>
              <a:t>TCP</a:t>
            </a:r>
            <a:r>
              <a:rPr lang="zh-CN" altLang="en-US" sz="3600" b="1" dirty="0" smtClean="0">
                <a:latin typeface="楷体" pitchFamily="49" charset="-122"/>
                <a:ea typeface="楷体" pitchFamily="49" charset="-122"/>
              </a:rPr>
              <a:t>拥塞控制有</a:t>
            </a:r>
            <a:r>
              <a:rPr lang="en-US" altLang="zh-CN" sz="3600" b="1" dirty="0" smtClean="0">
                <a:latin typeface="楷体" pitchFamily="49" charset="-122"/>
                <a:ea typeface="楷体" pitchFamily="49" charset="-122"/>
              </a:rPr>
              <a:t>4</a:t>
            </a:r>
            <a:r>
              <a:rPr lang="zh-CN" altLang="en-US" sz="3600" b="1" dirty="0" smtClean="0">
                <a:latin typeface="楷体" pitchFamily="49" charset="-122"/>
                <a:ea typeface="楷体" pitchFamily="49" charset="-122"/>
              </a:rPr>
              <a:t>种算法：</a:t>
            </a:r>
          </a:p>
          <a:p>
            <a:pPr lvl="1">
              <a:buClr>
                <a:srgbClr val="C00000"/>
              </a:buClr>
              <a:buFont typeface="Wingdings" pitchFamily="2" charset="2"/>
              <a:buChar char="n"/>
            </a:pPr>
            <a:endParaRPr lang="en-US" altLang="zh-CN" b="1" dirty="0" smtClean="0">
              <a:solidFill>
                <a:srgbClr val="000000"/>
              </a:solidFill>
              <a:latin typeface="楷体" pitchFamily="49" charset="-122"/>
              <a:ea typeface="楷体" pitchFamily="49" charset="-122"/>
            </a:endParaRPr>
          </a:p>
          <a:p>
            <a:pPr marL="971550" lvl="1" indent="-514350">
              <a:buClr>
                <a:srgbClr val="C00000"/>
              </a:buClr>
              <a:buFont typeface="+mj-ea"/>
              <a:buAutoNum type="circleNumDbPlain"/>
            </a:pPr>
            <a:r>
              <a:rPr lang="zh-CN" altLang="en-US" b="1" dirty="0" smtClean="0">
                <a:solidFill>
                  <a:srgbClr val="000000"/>
                </a:solidFill>
                <a:latin typeface="楷体" pitchFamily="49" charset="-122"/>
                <a:ea typeface="楷体" pitchFamily="49" charset="-122"/>
              </a:rPr>
              <a:t>慢启动</a:t>
            </a:r>
          </a:p>
          <a:p>
            <a:pPr marL="971550" lvl="1" indent="-514350">
              <a:buClr>
                <a:srgbClr val="C00000"/>
              </a:buClr>
              <a:buFont typeface="+mj-ea"/>
              <a:buAutoNum type="circleNumDbPlain"/>
            </a:pPr>
            <a:r>
              <a:rPr lang="zh-CN" altLang="en-US" b="1" dirty="0" smtClean="0">
                <a:solidFill>
                  <a:srgbClr val="000000"/>
                </a:solidFill>
                <a:latin typeface="楷体" pitchFamily="49" charset="-122"/>
                <a:ea typeface="楷体" pitchFamily="49" charset="-122"/>
              </a:rPr>
              <a:t>拥塞避免</a:t>
            </a:r>
          </a:p>
          <a:p>
            <a:pPr marL="971550" lvl="1" indent="-514350">
              <a:buClr>
                <a:srgbClr val="C00000"/>
              </a:buClr>
              <a:buFont typeface="+mj-ea"/>
              <a:buAutoNum type="circleNumDbPlain"/>
            </a:pPr>
            <a:r>
              <a:rPr lang="zh-CN" altLang="en-US" b="1" dirty="0" smtClean="0">
                <a:solidFill>
                  <a:srgbClr val="000000"/>
                </a:solidFill>
                <a:latin typeface="楷体" pitchFamily="49" charset="-122"/>
                <a:ea typeface="楷体" pitchFamily="49" charset="-122"/>
              </a:rPr>
              <a:t>快速重传</a:t>
            </a:r>
          </a:p>
          <a:p>
            <a:pPr marL="971550" lvl="1" indent="-514350">
              <a:buClr>
                <a:srgbClr val="C00000"/>
              </a:buClr>
              <a:buFont typeface="+mj-ea"/>
              <a:buAutoNum type="circleNumDbPlain"/>
            </a:pPr>
            <a:r>
              <a:rPr lang="zh-CN" altLang="en-US" b="1" dirty="0" smtClean="0">
                <a:solidFill>
                  <a:srgbClr val="000000"/>
                </a:solidFill>
                <a:latin typeface="楷体" pitchFamily="49" charset="-122"/>
                <a:ea typeface="楷体" pitchFamily="49" charset="-122"/>
              </a:rPr>
              <a:t>快速复位</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435">
                                            <p:txEl>
                                              <p:pRg st="6" end="6"/>
                                            </p:txEl>
                                          </p:spTgt>
                                        </p:tgtEl>
                                        <p:attrNameLst>
                                          <p:attrName>style.visibility</p:attrName>
                                        </p:attrNameLst>
                                      </p:cBhvr>
                                      <p:to>
                                        <p:strVal val="visible"/>
                                      </p:to>
                                    </p:set>
                                    <p:anim calcmode="lin" valueType="num">
                                      <p:cBhvr additive="base">
                                        <p:cTn id="7" dur="30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2" presetClass="entr" presetSubtype="4" fill="hold" nodeType="afterEffect">
                                  <p:stCondLst>
                                    <p:cond delay="0"/>
                                  </p:stCondLst>
                                  <p:childTnLst>
                                    <p:set>
                                      <p:cBhvr>
                                        <p:cTn id="11" dur="1" fill="hold">
                                          <p:stCondLst>
                                            <p:cond delay="0"/>
                                          </p:stCondLst>
                                        </p:cTn>
                                        <p:tgtEl>
                                          <p:spTgt spid="18435">
                                            <p:txEl>
                                              <p:pRg st="7" end="7"/>
                                            </p:txEl>
                                          </p:spTgt>
                                        </p:tgtEl>
                                        <p:attrNameLst>
                                          <p:attrName>style.visibility</p:attrName>
                                        </p:attrNameLst>
                                      </p:cBhvr>
                                      <p:to>
                                        <p:strVal val="visible"/>
                                      </p:to>
                                    </p:set>
                                    <p:anim calcmode="lin" valueType="num">
                                      <p:cBhvr additive="base">
                                        <p:cTn id="12" dur="30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13" dur="30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par>
                          <p:cTn id="14" fill="hold">
                            <p:stCondLst>
                              <p:cond delay="6000"/>
                            </p:stCondLst>
                            <p:childTnLst>
                              <p:par>
                                <p:cTn id="15" presetID="2" presetClass="entr" presetSubtype="4" fill="hold" nodeType="afterEffect">
                                  <p:stCondLst>
                                    <p:cond delay="0"/>
                                  </p:stCondLst>
                                  <p:childTnLst>
                                    <p:set>
                                      <p:cBhvr>
                                        <p:cTn id="16" dur="1" fill="hold">
                                          <p:stCondLst>
                                            <p:cond delay="0"/>
                                          </p:stCondLst>
                                        </p:cTn>
                                        <p:tgtEl>
                                          <p:spTgt spid="18435">
                                            <p:txEl>
                                              <p:pRg st="8" end="8"/>
                                            </p:txEl>
                                          </p:spTgt>
                                        </p:tgtEl>
                                        <p:attrNameLst>
                                          <p:attrName>style.visibility</p:attrName>
                                        </p:attrNameLst>
                                      </p:cBhvr>
                                      <p:to>
                                        <p:strVal val="visible"/>
                                      </p:to>
                                    </p:set>
                                    <p:anim calcmode="lin" valueType="num">
                                      <p:cBhvr additive="base">
                                        <p:cTn id="17" dur="30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18" dur="3000" fill="hold"/>
                                        <p:tgtEl>
                                          <p:spTgt spid="18435">
                                            <p:txEl>
                                              <p:pRg st="8" end="8"/>
                                            </p:txEl>
                                          </p:spTgt>
                                        </p:tgtEl>
                                        <p:attrNameLst>
                                          <p:attrName>ppt_y</p:attrName>
                                        </p:attrNameLst>
                                      </p:cBhvr>
                                      <p:tavLst>
                                        <p:tav tm="0">
                                          <p:val>
                                            <p:strVal val="1+#ppt_h/2"/>
                                          </p:val>
                                        </p:tav>
                                        <p:tav tm="100000">
                                          <p:val>
                                            <p:strVal val="#ppt_y"/>
                                          </p:val>
                                        </p:tav>
                                      </p:tavLst>
                                    </p:anim>
                                  </p:childTnLst>
                                </p:cTn>
                              </p:par>
                            </p:childTnLst>
                          </p:cTn>
                        </p:par>
                        <p:par>
                          <p:cTn id="19" fill="hold">
                            <p:stCondLst>
                              <p:cond delay="9000"/>
                            </p:stCondLst>
                            <p:childTnLst>
                              <p:par>
                                <p:cTn id="20" presetID="2" presetClass="entr" presetSubtype="4" fill="hold" nodeType="afterEffect">
                                  <p:stCondLst>
                                    <p:cond delay="0"/>
                                  </p:stCondLst>
                                  <p:childTnLst>
                                    <p:set>
                                      <p:cBhvr>
                                        <p:cTn id="21" dur="1" fill="hold">
                                          <p:stCondLst>
                                            <p:cond delay="0"/>
                                          </p:stCondLst>
                                        </p:cTn>
                                        <p:tgtEl>
                                          <p:spTgt spid="18435">
                                            <p:txEl>
                                              <p:pRg st="9" end="9"/>
                                            </p:txEl>
                                          </p:spTgt>
                                        </p:tgtEl>
                                        <p:attrNameLst>
                                          <p:attrName>style.visibility</p:attrName>
                                        </p:attrNameLst>
                                      </p:cBhvr>
                                      <p:to>
                                        <p:strVal val="visible"/>
                                      </p:to>
                                    </p:set>
                                    <p:anim calcmode="lin" valueType="num">
                                      <p:cBhvr additive="base">
                                        <p:cTn id="22" dur="30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23" dur="3000" fill="hold"/>
                                        <p:tgtEl>
                                          <p:spTgt spid="184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Rot="1" noChangeArrowheads="1"/>
          </p:cNvSpPr>
          <p:nvPr>
            <p:ph type="body" idx="1"/>
          </p:nvPr>
        </p:nvSpPr>
        <p:spPr>
          <a:xfrm>
            <a:off x="457200" y="1268760"/>
            <a:ext cx="8229600" cy="5184576"/>
          </a:xfrm>
        </p:spPr>
        <p:txBody>
          <a:bodyPr>
            <a:normAutofit fontScale="55000" lnSpcReduction="20000"/>
          </a:bodyPr>
          <a:lstStyle/>
          <a:p>
            <a:pPr marL="804863" indent="-804863" algn="ctr">
              <a:lnSpc>
                <a:spcPct val="80000"/>
              </a:lnSpc>
              <a:buFont typeface="Wingdings" pitchFamily="2" charset="2"/>
              <a:buNone/>
            </a:pPr>
            <a:endParaRPr lang="en-US" altLang="zh-CN" sz="5100" b="1" dirty="0" smtClean="0">
              <a:solidFill>
                <a:srgbClr val="C00000"/>
              </a:solidFill>
            </a:endParaRPr>
          </a:p>
          <a:p>
            <a:pPr marL="804863" indent="-804863" algn="ctr">
              <a:lnSpc>
                <a:spcPct val="80000"/>
              </a:lnSpc>
              <a:buFont typeface="Wingdings" pitchFamily="2" charset="2"/>
              <a:buNone/>
            </a:pPr>
            <a:r>
              <a:rPr lang="zh-CN" altLang="en-US" sz="5100" b="1" dirty="0" smtClean="0">
                <a:solidFill>
                  <a:srgbClr val="C00000"/>
                </a:solidFill>
              </a:rPr>
              <a:t>术    语：</a:t>
            </a:r>
          </a:p>
          <a:p>
            <a:pPr marL="804863" indent="-804863">
              <a:lnSpc>
                <a:spcPct val="80000"/>
              </a:lnSpc>
            </a:pPr>
            <a:endParaRPr lang="zh-CN" altLang="en-US" b="1" dirty="0" smtClean="0"/>
          </a:p>
          <a:p>
            <a:pPr marL="804863" indent="-804863">
              <a:lnSpc>
                <a:spcPct val="120000"/>
              </a:lnSpc>
              <a:buFont typeface="Wingdings" pitchFamily="2" charset="2"/>
              <a:buNone/>
            </a:pPr>
            <a:r>
              <a:rPr lang="zh-CN" altLang="en-US" sz="4400" b="1" dirty="0" smtClean="0"/>
              <a:t>（</a:t>
            </a:r>
            <a:r>
              <a:rPr lang="en-US" altLang="zh-CN" sz="4400" b="1" dirty="0" smtClean="0"/>
              <a:t>1</a:t>
            </a:r>
            <a:r>
              <a:rPr lang="zh-CN" altLang="en-US" sz="4400" b="1" dirty="0" smtClean="0"/>
              <a:t>）</a:t>
            </a:r>
            <a:r>
              <a:rPr lang="en-US" altLang="zh-CN" sz="4400" b="1" dirty="0" smtClean="0">
                <a:solidFill>
                  <a:srgbClr val="C00000"/>
                </a:solidFill>
              </a:rPr>
              <a:t> SMSS</a:t>
            </a:r>
            <a:r>
              <a:rPr lang="en-US" altLang="zh-CN" sz="4400" b="1" dirty="0" smtClean="0">
                <a:solidFill>
                  <a:srgbClr val="000000"/>
                </a:solidFill>
              </a:rPr>
              <a:t>---</a:t>
            </a:r>
            <a:r>
              <a:rPr lang="zh-CN" altLang="en-US" sz="4400" b="1" dirty="0" smtClean="0">
                <a:solidFill>
                  <a:srgbClr val="000000"/>
                </a:solidFill>
              </a:rPr>
              <a:t>发送端最大数据段尺寸</a:t>
            </a:r>
            <a:endParaRPr lang="en-US" altLang="zh-CN" sz="4400" b="1" dirty="0" smtClean="0"/>
          </a:p>
          <a:p>
            <a:pPr marL="804863" indent="-804863">
              <a:lnSpc>
                <a:spcPct val="120000"/>
              </a:lnSpc>
              <a:buFont typeface="Wingdings" pitchFamily="2" charset="2"/>
              <a:buNone/>
            </a:pPr>
            <a:r>
              <a:rPr lang="zh-CN" altLang="en-US" sz="4400" b="1" dirty="0" smtClean="0"/>
              <a:t>（</a:t>
            </a:r>
            <a:r>
              <a:rPr lang="en-US" altLang="zh-CN" sz="4400" b="1" dirty="0" smtClean="0"/>
              <a:t>2</a:t>
            </a:r>
            <a:r>
              <a:rPr lang="zh-CN" altLang="en-US" sz="4400" b="1" dirty="0" smtClean="0"/>
              <a:t>）</a:t>
            </a:r>
            <a:r>
              <a:rPr lang="en-US" altLang="zh-CN" sz="4400" b="1" dirty="0" smtClean="0">
                <a:solidFill>
                  <a:srgbClr val="000000"/>
                </a:solidFill>
              </a:rPr>
              <a:t> </a:t>
            </a:r>
            <a:r>
              <a:rPr lang="en-US" altLang="zh-CN" sz="4400" b="1" dirty="0" err="1" smtClean="0">
                <a:solidFill>
                  <a:srgbClr val="C00000"/>
                </a:solidFill>
              </a:rPr>
              <a:t>Rwnd</a:t>
            </a:r>
            <a:r>
              <a:rPr lang="en-US" altLang="zh-CN" sz="4400" b="1" dirty="0" smtClean="0">
                <a:solidFill>
                  <a:srgbClr val="000000"/>
                </a:solidFill>
              </a:rPr>
              <a:t>---</a:t>
            </a:r>
            <a:r>
              <a:rPr lang="zh-CN" altLang="en-US" sz="4400" b="1" dirty="0" smtClean="0">
                <a:solidFill>
                  <a:srgbClr val="000000"/>
                </a:solidFill>
              </a:rPr>
              <a:t>接收端窗口</a:t>
            </a:r>
            <a:endParaRPr lang="en-US" altLang="zh-CN" sz="4400" b="1" dirty="0" smtClean="0"/>
          </a:p>
          <a:p>
            <a:pPr marL="804863" indent="-804863">
              <a:lnSpc>
                <a:spcPct val="120000"/>
              </a:lnSpc>
              <a:buFont typeface="Wingdings" pitchFamily="2" charset="2"/>
              <a:buNone/>
            </a:pPr>
            <a:r>
              <a:rPr lang="zh-CN" altLang="en-US" sz="4400" b="1" dirty="0" smtClean="0"/>
              <a:t>（</a:t>
            </a:r>
            <a:r>
              <a:rPr lang="en-US" altLang="zh-CN" sz="4400" b="1" dirty="0" smtClean="0"/>
              <a:t>3</a:t>
            </a:r>
            <a:r>
              <a:rPr lang="zh-CN" altLang="en-US" sz="4400" b="1" dirty="0" smtClean="0"/>
              <a:t>）</a:t>
            </a:r>
            <a:r>
              <a:rPr lang="en-US" altLang="zh-CN" sz="4400" b="1" dirty="0" smtClean="0">
                <a:solidFill>
                  <a:srgbClr val="000000"/>
                </a:solidFill>
              </a:rPr>
              <a:t> </a:t>
            </a:r>
            <a:r>
              <a:rPr lang="en-US" altLang="zh-CN" sz="4400" b="1" dirty="0" err="1" smtClean="0">
                <a:solidFill>
                  <a:srgbClr val="C00000"/>
                </a:solidFill>
              </a:rPr>
              <a:t>Cwnd</a:t>
            </a:r>
            <a:r>
              <a:rPr lang="en-US" altLang="zh-CN" sz="4400" b="1" dirty="0" smtClean="0">
                <a:solidFill>
                  <a:srgbClr val="000000"/>
                </a:solidFill>
              </a:rPr>
              <a:t>---</a:t>
            </a:r>
            <a:r>
              <a:rPr lang="zh-CN" altLang="en-US" sz="4400" b="1" dirty="0" smtClean="0">
                <a:solidFill>
                  <a:srgbClr val="000000"/>
                </a:solidFill>
              </a:rPr>
              <a:t>拥塞窗口</a:t>
            </a:r>
            <a:r>
              <a:rPr lang="zh-CN" altLang="en-US" sz="4400" b="1" dirty="0" smtClean="0"/>
              <a:t>：一个</a:t>
            </a:r>
            <a:r>
              <a:rPr lang="en-US" altLang="zh-CN" sz="4400" b="1" dirty="0" smtClean="0"/>
              <a:t>TCP</a:t>
            </a:r>
            <a:r>
              <a:rPr lang="zh-CN" altLang="en-US" sz="4400" b="1" dirty="0" smtClean="0"/>
              <a:t>状态参量，代表着一个</a:t>
            </a:r>
            <a:r>
              <a:rPr lang="en-US" altLang="zh-CN" sz="4400" b="1" dirty="0" smtClean="0"/>
              <a:t>TCP</a:t>
            </a:r>
            <a:r>
              <a:rPr lang="zh-CN" altLang="en-US" sz="4400" b="1" dirty="0" smtClean="0"/>
              <a:t>允许发送的最大数据量。在任意一个给定的时刻，</a:t>
            </a:r>
            <a:r>
              <a:rPr lang="en-US" altLang="zh-CN" sz="4400" b="1" dirty="0" smtClean="0">
                <a:solidFill>
                  <a:srgbClr val="C00000"/>
                </a:solidFill>
              </a:rPr>
              <a:t>TCP</a:t>
            </a:r>
            <a:r>
              <a:rPr lang="zh-CN" altLang="en-US" sz="4400" b="1" dirty="0" smtClean="0">
                <a:solidFill>
                  <a:srgbClr val="C00000"/>
                </a:solidFill>
              </a:rPr>
              <a:t>不会发送序号大于最大确认序号、</a:t>
            </a:r>
            <a:r>
              <a:rPr lang="en-US" altLang="zh-CN" sz="4400" b="1" dirty="0" err="1" smtClean="0">
                <a:solidFill>
                  <a:srgbClr val="C00000"/>
                </a:solidFill>
              </a:rPr>
              <a:t>cwnd</a:t>
            </a:r>
            <a:r>
              <a:rPr lang="zh-CN" altLang="en-US" sz="4400" b="1" dirty="0" smtClean="0">
                <a:solidFill>
                  <a:srgbClr val="C00000"/>
                </a:solidFill>
              </a:rPr>
              <a:t>及</a:t>
            </a:r>
            <a:r>
              <a:rPr lang="en-US" altLang="zh-CN" sz="4400" b="1" dirty="0" err="1" smtClean="0">
                <a:solidFill>
                  <a:srgbClr val="C00000"/>
                </a:solidFill>
              </a:rPr>
              <a:t>rwnd</a:t>
            </a:r>
            <a:r>
              <a:rPr lang="zh-CN" altLang="en-US" sz="4400" b="1" dirty="0" smtClean="0">
                <a:solidFill>
                  <a:srgbClr val="C00000"/>
                </a:solidFill>
              </a:rPr>
              <a:t>三者中较小者的数据量。</a:t>
            </a:r>
          </a:p>
          <a:p>
            <a:pPr marL="804863" indent="-804863">
              <a:lnSpc>
                <a:spcPct val="120000"/>
              </a:lnSpc>
              <a:buFont typeface="Wingdings" pitchFamily="2" charset="2"/>
              <a:buNone/>
            </a:pPr>
            <a:r>
              <a:rPr lang="zh-CN" altLang="en-US" sz="4400" b="1" dirty="0" smtClean="0"/>
              <a:t>（</a:t>
            </a:r>
            <a:r>
              <a:rPr lang="en-US" altLang="zh-CN" sz="4400" b="1" dirty="0" smtClean="0"/>
              <a:t>4</a:t>
            </a:r>
            <a:r>
              <a:rPr lang="zh-CN" altLang="en-US" sz="4400" b="1" dirty="0" smtClean="0"/>
              <a:t>）</a:t>
            </a:r>
            <a:r>
              <a:rPr lang="en-US" altLang="zh-CN" sz="4400" b="1" dirty="0" smtClean="0">
                <a:solidFill>
                  <a:srgbClr val="000000"/>
                </a:solidFill>
              </a:rPr>
              <a:t> </a:t>
            </a:r>
            <a:r>
              <a:rPr lang="en-US" altLang="zh-CN" sz="4400" b="1" dirty="0" err="1" smtClean="0">
                <a:solidFill>
                  <a:srgbClr val="C00000"/>
                </a:solidFill>
              </a:rPr>
              <a:t>Ssthresh</a:t>
            </a:r>
            <a:r>
              <a:rPr lang="en-US" altLang="zh-CN" sz="4400" b="1" dirty="0" smtClean="0">
                <a:solidFill>
                  <a:srgbClr val="000000"/>
                </a:solidFill>
              </a:rPr>
              <a:t>---</a:t>
            </a:r>
            <a:r>
              <a:rPr lang="zh-CN" altLang="en-US" sz="4400" b="1" dirty="0" smtClean="0">
                <a:solidFill>
                  <a:srgbClr val="000000"/>
                </a:solidFill>
              </a:rPr>
              <a:t>慢启动阀值</a:t>
            </a:r>
            <a:r>
              <a:rPr lang="en-US" altLang="zh-CN" sz="4400" b="1" dirty="0" smtClean="0"/>
              <a:t>:</a:t>
            </a:r>
            <a:r>
              <a:rPr lang="zh-CN" altLang="en-US" sz="4400" b="1" dirty="0" smtClean="0"/>
              <a:t>被用来确定是用慢启动算法还是用拥塞避免算法来控制数据传送，在传送开始时，或者在数据丢失之后使用慢启动算法来达到此目的。 </a:t>
            </a:r>
            <a:endParaRPr lang="en-US" altLang="zh-CN" sz="4400" b="1" dirty="0" smtClean="0"/>
          </a:p>
          <a:p>
            <a:pPr eaLnBrk="1" hangingPunct="1">
              <a:buNone/>
            </a:pPr>
            <a:endParaRPr lang="zh-CN" altLang="en-US" b="1" dirty="0" smtClean="0">
              <a:solidFill>
                <a:srgbClr val="000000"/>
              </a:solidFill>
            </a:endParaRPr>
          </a:p>
          <a:p>
            <a:pPr eaLnBrk="1" hangingPunct="1"/>
            <a:endParaRPr lang="zh-CN" altLang="en-US" b="1" dirty="0" smtClean="0">
              <a:solidFill>
                <a:srgbClr val="000000"/>
              </a:solidFill>
            </a:endParaRPr>
          </a:p>
          <a:p>
            <a:pPr eaLnBrk="1" hangingPunct="1"/>
            <a:endParaRPr lang="zh-CN" altLang="en-US" b="1"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868958"/>
          </a:xfrm>
        </p:spPr>
        <p:txBody>
          <a:bodyPr>
            <a:normAutofit/>
          </a:bodyPr>
          <a:lstStyle/>
          <a:p>
            <a:pPr marL="342900" indent="-342900">
              <a:defRPr/>
            </a:pPr>
            <a:r>
              <a:rPr lang="en-US" altLang="zh-CN" sz="3600" b="1" dirty="0" smtClean="0">
                <a:solidFill>
                  <a:srgbClr val="C00000"/>
                </a:solidFill>
                <a:latin typeface="隶书" pitchFamily="49" charset="-122"/>
                <a:ea typeface="隶书" pitchFamily="49" charset="-122"/>
              </a:rPr>
              <a:t>6.2.5  </a:t>
            </a:r>
            <a:r>
              <a:rPr lang="zh-CN" altLang="en-US" sz="3600" b="1" dirty="0" smtClean="0">
                <a:solidFill>
                  <a:srgbClr val="C00000"/>
                </a:solidFill>
                <a:latin typeface="隶书" pitchFamily="49" charset="-122"/>
                <a:ea typeface="隶书" pitchFamily="49" charset="-122"/>
              </a:rPr>
              <a:t>传输层拥塞控制</a:t>
            </a:r>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Rot="1" noChangeArrowheads="1"/>
          </p:cNvSpPr>
          <p:nvPr>
            <p:ph type="body" idx="1"/>
          </p:nvPr>
        </p:nvSpPr>
        <p:spPr>
          <a:xfrm>
            <a:off x="457200" y="1412776"/>
            <a:ext cx="8229600" cy="5040560"/>
          </a:xfrm>
        </p:spPr>
        <p:txBody>
          <a:bodyPr>
            <a:normAutofit fontScale="92500"/>
          </a:bodyPr>
          <a:lstStyle/>
          <a:p>
            <a:pPr>
              <a:buNone/>
            </a:pPr>
            <a:r>
              <a:rPr lang="zh-CN" altLang="en-US" b="1" dirty="0" smtClean="0">
                <a:solidFill>
                  <a:srgbClr val="C00000"/>
                </a:solidFill>
                <a:latin typeface="仿宋_GB2312"/>
                <a:ea typeface="仿宋_GB2312"/>
              </a:rPr>
              <a:t>①</a:t>
            </a:r>
            <a:r>
              <a:rPr lang="zh-CN" altLang="en-US" b="1" dirty="0" smtClean="0">
                <a:solidFill>
                  <a:srgbClr val="C00000"/>
                </a:solidFill>
                <a:latin typeface="宋体" pitchFamily="2" charset="-122"/>
              </a:rPr>
              <a:t>慢启动：</a:t>
            </a:r>
            <a:endParaRPr lang="en-US" altLang="zh-CN" b="1" dirty="0" smtClean="0">
              <a:solidFill>
                <a:srgbClr val="C00000"/>
              </a:solidFill>
              <a:latin typeface="宋体" pitchFamily="2" charset="-122"/>
            </a:endParaRPr>
          </a:p>
          <a:p>
            <a:pPr lvl="1">
              <a:buClr>
                <a:srgbClr val="C00000"/>
              </a:buClr>
              <a:buFont typeface="Wingdings" pitchFamily="2" charset="2"/>
              <a:buChar char="n"/>
            </a:pPr>
            <a:endParaRPr lang="en-US" altLang="zh-CN" sz="10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在慢启动期间，发送方将初始的</a:t>
            </a:r>
            <a:r>
              <a:rPr lang="en-US" altLang="zh-CN" sz="2400" b="1" dirty="0" err="1" smtClean="0">
                <a:solidFill>
                  <a:srgbClr val="000000"/>
                </a:solidFill>
              </a:rPr>
              <a:t>cwnd</a:t>
            </a:r>
            <a:r>
              <a:rPr lang="zh-CN" altLang="en-US" sz="2400" b="1" dirty="0" smtClean="0">
                <a:solidFill>
                  <a:srgbClr val="000000"/>
                </a:solidFill>
              </a:rPr>
              <a:t>设置为</a:t>
            </a:r>
            <a:r>
              <a:rPr lang="en-US" altLang="zh-CN" sz="2400" b="1" dirty="0" smtClean="0">
                <a:solidFill>
                  <a:srgbClr val="000000"/>
                </a:solidFill>
              </a:rPr>
              <a:t>1</a:t>
            </a:r>
            <a:r>
              <a:rPr lang="zh-CN" altLang="en-US" sz="2400" b="1" dirty="0" smtClean="0">
                <a:solidFill>
                  <a:srgbClr val="000000"/>
                </a:solidFill>
              </a:rPr>
              <a:t>个</a:t>
            </a:r>
            <a:r>
              <a:rPr lang="en-US" altLang="zh-CN" sz="2400" b="1" dirty="0" smtClean="0">
                <a:solidFill>
                  <a:srgbClr val="000000"/>
                </a:solidFill>
              </a:rPr>
              <a:t>SMSS</a:t>
            </a:r>
            <a:r>
              <a:rPr lang="zh-CN" altLang="en-US" sz="2400" b="1" dirty="0" smtClean="0">
                <a:solidFill>
                  <a:srgbClr val="000000"/>
                </a:solidFill>
              </a:rPr>
              <a:t>字节；</a:t>
            </a:r>
            <a:endParaRPr lang="en-US" altLang="zh-CN" sz="2400" b="1" dirty="0" smtClean="0">
              <a:solidFill>
                <a:srgbClr val="000000"/>
              </a:solidFill>
            </a:endParaRPr>
          </a:p>
          <a:p>
            <a:pPr lvl="1">
              <a:buClr>
                <a:srgbClr val="C00000"/>
              </a:buClr>
              <a:buFont typeface="Wingdings" pitchFamily="2" charset="2"/>
              <a:buChar char="n"/>
            </a:pPr>
            <a:endParaRPr lang="en-US" altLang="zh-CN" sz="10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在第</a:t>
            </a:r>
            <a:r>
              <a:rPr lang="en-US" altLang="zh-CN" sz="2400" b="1" dirty="0" smtClean="0">
                <a:solidFill>
                  <a:srgbClr val="000000"/>
                </a:solidFill>
              </a:rPr>
              <a:t>1</a:t>
            </a:r>
            <a:r>
              <a:rPr lang="zh-CN" altLang="en-US" sz="2400" b="1" dirty="0" smtClean="0">
                <a:solidFill>
                  <a:srgbClr val="000000"/>
                </a:solidFill>
              </a:rPr>
              <a:t>个超时周期内没有丢失报文的情况下，</a:t>
            </a:r>
            <a:r>
              <a:rPr lang="en-US" altLang="zh-CN" sz="2400" b="1" dirty="0" err="1" smtClean="0">
                <a:solidFill>
                  <a:srgbClr val="000000"/>
                </a:solidFill>
              </a:rPr>
              <a:t>cwnd</a:t>
            </a:r>
            <a:r>
              <a:rPr lang="zh-CN" altLang="en-US" sz="2400" b="1" dirty="0" smtClean="0">
                <a:solidFill>
                  <a:srgbClr val="000000"/>
                </a:solidFill>
              </a:rPr>
              <a:t>设置为</a:t>
            </a:r>
            <a:r>
              <a:rPr lang="en-US" altLang="zh-CN" sz="2400" b="1" dirty="0" smtClean="0">
                <a:solidFill>
                  <a:srgbClr val="000000"/>
                </a:solidFill>
              </a:rPr>
              <a:t>2</a:t>
            </a:r>
            <a:r>
              <a:rPr lang="zh-CN" altLang="en-US" sz="2400" b="1" dirty="0" smtClean="0">
                <a:solidFill>
                  <a:srgbClr val="000000"/>
                </a:solidFill>
              </a:rPr>
              <a:t>个</a:t>
            </a:r>
            <a:r>
              <a:rPr lang="en-US" altLang="zh-CN" sz="2400" b="1" dirty="0" smtClean="0">
                <a:solidFill>
                  <a:srgbClr val="000000"/>
                </a:solidFill>
              </a:rPr>
              <a:t>SMSS</a:t>
            </a:r>
            <a:r>
              <a:rPr lang="zh-CN" altLang="en-US" sz="2400" b="1" dirty="0" smtClean="0">
                <a:solidFill>
                  <a:srgbClr val="000000"/>
                </a:solidFill>
              </a:rPr>
              <a:t>字节；</a:t>
            </a:r>
            <a:endParaRPr lang="en-US" altLang="zh-CN" sz="2400" b="1" dirty="0" smtClean="0">
              <a:solidFill>
                <a:srgbClr val="000000"/>
              </a:solidFill>
            </a:endParaRPr>
          </a:p>
          <a:p>
            <a:pPr lvl="1">
              <a:buClr>
                <a:srgbClr val="C00000"/>
              </a:buClr>
              <a:buFont typeface="Wingdings" pitchFamily="2" charset="2"/>
              <a:buChar char="n"/>
            </a:pPr>
            <a:endParaRPr lang="en-US" altLang="zh-CN" sz="10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在第</a:t>
            </a:r>
            <a:r>
              <a:rPr lang="en-US" altLang="zh-CN" sz="2400" b="1" dirty="0" smtClean="0">
                <a:solidFill>
                  <a:srgbClr val="000000"/>
                </a:solidFill>
              </a:rPr>
              <a:t>2</a:t>
            </a:r>
            <a:r>
              <a:rPr lang="zh-CN" altLang="en-US" sz="2400" b="1" dirty="0" smtClean="0">
                <a:solidFill>
                  <a:srgbClr val="000000"/>
                </a:solidFill>
              </a:rPr>
              <a:t>个超时周期内没有丢失报文的情况下，</a:t>
            </a:r>
            <a:r>
              <a:rPr lang="en-US" altLang="zh-CN" sz="2400" b="1" dirty="0" err="1" smtClean="0">
                <a:solidFill>
                  <a:srgbClr val="000000"/>
                </a:solidFill>
              </a:rPr>
              <a:t>cwnd</a:t>
            </a:r>
            <a:r>
              <a:rPr lang="zh-CN" altLang="en-US" sz="2400" b="1" dirty="0" smtClean="0">
                <a:solidFill>
                  <a:srgbClr val="000000"/>
                </a:solidFill>
              </a:rPr>
              <a:t>设置为</a:t>
            </a:r>
            <a:r>
              <a:rPr lang="en-US" altLang="zh-CN" sz="2400" b="1" dirty="0" smtClean="0">
                <a:solidFill>
                  <a:srgbClr val="000000"/>
                </a:solidFill>
              </a:rPr>
              <a:t>4</a:t>
            </a:r>
            <a:r>
              <a:rPr lang="zh-CN" altLang="en-US" sz="2400" b="1" dirty="0" smtClean="0">
                <a:solidFill>
                  <a:srgbClr val="000000"/>
                </a:solidFill>
              </a:rPr>
              <a:t>个</a:t>
            </a:r>
            <a:r>
              <a:rPr lang="en-US" altLang="zh-CN" sz="2400" b="1" dirty="0" smtClean="0">
                <a:solidFill>
                  <a:srgbClr val="000000"/>
                </a:solidFill>
              </a:rPr>
              <a:t>SMSS</a:t>
            </a:r>
            <a:r>
              <a:rPr lang="zh-CN" altLang="en-US" sz="2400" b="1" dirty="0" smtClean="0">
                <a:solidFill>
                  <a:srgbClr val="000000"/>
                </a:solidFill>
              </a:rPr>
              <a:t>字节；</a:t>
            </a:r>
            <a:endParaRPr lang="en-US" altLang="zh-CN" sz="2400" b="1" dirty="0" smtClean="0">
              <a:solidFill>
                <a:srgbClr val="000000"/>
              </a:solidFill>
            </a:endParaRPr>
          </a:p>
          <a:p>
            <a:pPr lvl="1">
              <a:buClr>
                <a:srgbClr val="C00000"/>
              </a:buClr>
              <a:buFont typeface="Wingdings" pitchFamily="2" charset="2"/>
              <a:buChar char="n"/>
            </a:pPr>
            <a:endParaRPr lang="en-US" altLang="zh-CN" sz="11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在第</a:t>
            </a:r>
            <a:r>
              <a:rPr lang="en-US" altLang="zh-CN" sz="2400" b="1" dirty="0" smtClean="0">
                <a:solidFill>
                  <a:srgbClr val="000000"/>
                </a:solidFill>
              </a:rPr>
              <a:t>3</a:t>
            </a:r>
            <a:r>
              <a:rPr lang="zh-CN" altLang="en-US" sz="2400" b="1" dirty="0" smtClean="0">
                <a:solidFill>
                  <a:srgbClr val="000000"/>
                </a:solidFill>
              </a:rPr>
              <a:t>个超时周期内没有丢失报文的情况下，</a:t>
            </a:r>
            <a:r>
              <a:rPr lang="en-US" altLang="zh-CN" sz="2400" b="1" dirty="0" err="1" smtClean="0">
                <a:solidFill>
                  <a:srgbClr val="000000"/>
                </a:solidFill>
              </a:rPr>
              <a:t>cwnd</a:t>
            </a:r>
            <a:r>
              <a:rPr lang="zh-CN" altLang="en-US" sz="2400" b="1" dirty="0" smtClean="0">
                <a:solidFill>
                  <a:srgbClr val="000000"/>
                </a:solidFill>
              </a:rPr>
              <a:t>设置为</a:t>
            </a:r>
            <a:r>
              <a:rPr lang="en-US" altLang="zh-CN" sz="2400" b="1" dirty="0" smtClean="0">
                <a:solidFill>
                  <a:srgbClr val="000000"/>
                </a:solidFill>
              </a:rPr>
              <a:t>8</a:t>
            </a:r>
            <a:r>
              <a:rPr lang="zh-CN" altLang="en-US" sz="2400" b="1" dirty="0" smtClean="0">
                <a:solidFill>
                  <a:srgbClr val="000000"/>
                </a:solidFill>
              </a:rPr>
              <a:t>个</a:t>
            </a:r>
            <a:r>
              <a:rPr lang="en-US" altLang="zh-CN" sz="2400" b="1" dirty="0" smtClean="0">
                <a:solidFill>
                  <a:srgbClr val="000000"/>
                </a:solidFill>
              </a:rPr>
              <a:t>SMSS</a:t>
            </a:r>
            <a:r>
              <a:rPr lang="zh-CN" altLang="en-US" sz="2400" b="1" dirty="0" smtClean="0">
                <a:solidFill>
                  <a:srgbClr val="000000"/>
                </a:solidFill>
              </a:rPr>
              <a:t>字节；</a:t>
            </a:r>
            <a:endParaRPr lang="en-US" altLang="zh-CN" sz="2400" b="1" dirty="0" smtClean="0">
              <a:solidFill>
                <a:srgbClr val="000000"/>
              </a:solidFill>
            </a:endParaRPr>
          </a:p>
          <a:p>
            <a:pPr lvl="1">
              <a:buClr>
                <a:srgbClr val="C00000"/>
              </a:buClr>
              <a:buFont typeface="Wingdings" pitchFamily="2" charset="2"/>
              <a:buChar char="n"/>
            </a:pPr>
            <a:endParaRPr lang="en-US" altLang="zh-CN" sz="11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依此方式，</a:t>
            </a:r>
            <a:r>
              <a:rPr lang="en-US" altLang="zh-CN" sz="2400" b="1" dirty="0" err="1" smtClean="0">
                <a:solidFill>
                  <a:srgbClr val="000000"/>
                </a:solidFill>
              </a:rPr>
              <a:t>cwnd</a:t>
            </a:r>
            <a:r>
              <a:rPr lang="zh-CN" altLang="en-US" sz="2400" b="1" dirty="0" smtClean="0">
                <a:solidFill>
                  <a:srgbClr val="000000"/>
                </a:solidFill>
              </a:rPr>
              <a:t>按指数方式增长，直到</a:t>
            </a:r>
            <a:r>
              <a:rPr lang="en-US" altLang="zh-CN" sz="2400" b="1" dirty="0" err="1" smtClean="0">
                <a:solidFill>
                  <a:srgbClr val="000000"/>
                </a:solidFill>
              </a:rPr>
              <a:t>cwnd</a:t>
            </a:r>
            <a:r>
              <a:rPr lang="zh-CN" altLang="en-US" sz="2400" b="1" dirty="0" smtClean="0">
                <a:solidFill>
                  <a:srgbClr val="000000"/>
                </a:solidFill>
              </a:rPr>
              <a:t>超过</a:t>
            </a:r>
            <a:r>
              <a:rPr lang="en-US" altLang="zh-CN" sz="2400" b="1" dirty="0" err="1" smtClean="0">
                <a:solidFill>
                  <a:srgbClr val="000000"/>
                </a:solidFill>
              </a:rPr>
              <a:t>ssthresh</a:t>
            </a:r>
            <a:r>
              <a:rPr lang="zh-CN" altLang="en-US" sz="2400" b="1" dirty="0" smtClean="0">
                <a:solidFill>
                  <a:srgbClr val="000000"/>
                </a:solidFill>
              </a:rPr>
              <a:t>。</a:t>
            </a:r>
            <a:r>
              <a:rPr lang="zh-CN" altLang="en-US" b="1" dirty="0" smtClean="0"/>
              <a:t> </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2"/>
          <p:cNvSpPr txBox="1">
            <a:spLocks noRot="1" noChangeArrowheads="1"/>
          </p:cNvSpPr>
          <p:nvPr/>
        </p:nvSpPr>
        <p:spPr>
          <a:xfrm>
            <a:off x="467544" y="332656"/>
            <a:ext cx="8229600" cy="868958"/>
          </a:xfrm>
          <a:prstGeom prst="rect">
            <a:avLst/>
          </a:prstGeom>
        </p:spPr>
        <p:txBody>
          <a:bodyPr vert="horz" lIns="91440" tIns="45720" rIns="91440" bIns="45720" rtlCol="0" anchor="ctr">
            <a:normAutofit/>
          </a:bodyPr>
          <a:lstStyle/>
          <a:p>
            <a:pPr marL="342900" marR="0" lvl="0" indent="-342900" algn="ctr" fontAlgn="auto">
              <a:lnSpc>
                <a:spcPct val="100000"/>
              </a:lnSpc>
              <a:spcBef>
                <a:spcPct val="0"/>
              </a:spcBef>
              <a:spcAft>
                <a:spcPts val="0"/>
              </a:spcAft>
              <a:buClrTx/>
              <a:buSzTx/>
              <a:tabLst/>
              <a:defRPr/>
            </a:pPr>
            <a:r>
              <a:rPr lang="en-US" altLang="zh-CN" sz="3600" b="1" dirty="0" smtClean="0">
                <a:solidFill>
                  <a:srgbClr val="C00000"/>
                </a:solidFill>
                <a:latin typeface="隶书" pitchFamily="49" charset="-122"/>
                <a:ea typeface="隶书" pitchFamily="49" charset="-122"/>
                <a:cs typeface="+mj-cs"/>
              </a:rPr>
              <a:t>6.2.5  </a:t>
            </a:r>
            <a:r>
              <a:rPr lang="zh-CN" altLang="en-US" sz="3600" b="1" dirty="0" smtClean="0">
                <a:solidFill>
                  <a:srgbClr val="C00000"/>
                </a:solidFill>
                <a:latin typeface="隶书" pitchFamily="49" charset="-122"/>
                <a:ea typeface="隶书" pitchFamily="49" charset="-122"/>
                <a:cs typeface="+mj-cs"/>
              </a:rPr>
              <a:t>传输层拥塞控制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 calcmode="lin" valueType="num">
                                      <p:cBhvr additive="base">
                                        <p:cTn id="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483">
                                            <p:txEl>
                                              <p:pRg st="4" end="4"/>
                                            </p:txEl>
                                          </p:spTgt>
                                        </p:tgtEl>
                                        <p:attrNameLst>
                                          <p:attrName>style.visibility</p:attrName>
                                        </p:attrNameLst>
                                      </p:cBhvr>
                                      <p:to>
                                        <p:strVal val="visible"/>
                                      </p:to>
                                    </p:set>
                                    <p:anim calcmode="lin" valueType="num">
                                      <p:cBhvr additive="base">
                                        <p:cTn id="12"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 calcmode="lin" valueType="num">
                                      <p:cBhvr additive="base">
                                        <p:cTn id="17"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3">
                                            <p:txEl>
                                              <p:pRg st="6" end="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 calcmode="lin" valueType="num">
                                      <p:cBhvr additive="base">
                                        <p:cTn id="22"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0483">
                                            <p:txEl>
                                              <p:pRg st="8" end="8"/>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0483">
                                            <p:txEl>
                                              <p:pRg st="10" end="10"/>
                                            </p:txEl>
                                          </p:spTgt>
                                        </p:tgtEl>
                                        <p:attrNameLst>
                                          <p:attrName>style.visibility</p:attrName>
                                        </p:attrNameLst>
                                      </p:cBhvr>
                                      <p:to>
                                        <p:strVal val="visible"/>
                                      </p:to>
                                    </p:set>
                                    <p:anim calcmode="lin" valueType="num">
                                      <p:cBhvr additive="base">
                                        <p:cTn id="27" dur="500" fill="hold"/>
                                        <p:tgtEl>
                                          <p:spTgt spid="2048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noChangeArrowheads="1"/>
          </p:cNvSpPr>
          <p:nvPr>
            <p:ph type="body" idx="1"/>
          </p:nvPr>
        </p:nvSpPr>
        <p:spPr/>
        <p:txBody>
          <a:bodyPr>
            <a:normAutofit/>
          </a:bodyPr>
          <a:lstStyle/>
          <a:p>
            <a:pPr>
              <a:buNone/>
            </a:pPr>
            <a:r>
              <a:rPr lang="zh-CN" altLang="en-US" b="1" dirty="0" smtClean="0">
                <a:solidFill>
                  <a:srgbClr val="C00000"/>
                </a:solidFill>
                <a:latin typeface="仿宋_GB2312"/>
                <a:ea typeface="仿宋_GB2312"/>
              </a:rPr>
              <a:t>②</a:t>
            </a:r>
            <a:r>
              <a:rPr lang="zh-CN" altLang="en-US" b="1" dirty="0" smtClean="0">
                <a:solidFill>
                  <a:srgbClr val="C00000"/>
                </a:solidFill>
              </a:rPr>
              <a:t>拥塞避免</a:t>
            </a:r>
            <a:endParaRPr lang="en-US" altLang="zh-CN" b="1" dirty="0" smtClean="0">
              <a:solidFill>
                <a:srgbClr val="C00000"/>
              </a:solidFill>
            </a:endParaRPr>
          </a:p>
          <a:p>
            <a:pPr>
              <a:buClr>
                <a:srgbClr val="C00000"/>
              </a:buClr>
              <a:buFont typeface="Wingdings" pitchFamily="2" charset="2"/>
              <a:buChar char="n"/>
            </a:pPr>
            <a:endParaRPr lang="en-US" altLang="zh-CN" sz="10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当</a:t>
            </a:r>
            <a:r>
              <a:rPr lang="en-US" altLang="zh-CN" sz="2400" b="1" dirty="0" err="1" smtClean="0">
                <a:solidFill>
                  <a:srgbClr val="000000"/>
                </a:solidFill>
              </a:rPr>
              <a:t>cwnd</a:t>
            </a:r>
            <a:r>
              <a:rPr lang="zh-CN" altLang="en-US" sz="2400" b="1" dirty="0" smtClean="0">
                <a:solidFill>
                  <a:srgbClr val="000000"/>
                </a:solidFill>
              </a:rPr>
              <a:t>超过</a:t>
            </a:r>
            <a:r>
              <a:rPr lang="en-US" altLang="zh-CN" sz="2400" b="1" dirty="0" err="1" smtClean="0">
                <a:solidFill>
                  <a:srgbClr val="000000"/>
                </a:solidFill>
              </a:rPr>
              <a:t>ssthresh</a:t>
            </a:r>
            <a:r>
              <a:rPr lang="zh-CN" altLang="en-US" sz="2400" b="1" dirty="0" smtClean="0">
                <a:solidFill>
                  <a:srgbClr val="000000"/>
                </a:solidFill>
              </a:rPr>
              <a:t>或者当</a:t>
            </a:r>
            <a:r>
              <a:rPr lang="en-US" altLang="zh-CN" sz="2400" b="1" dirty="0" err="1" smtClean="0">
                <a:solidFill>
                  <a:srgbClr val="000000"/>
                </a:solidFill>
              </a:rPr>
              <a:t>cwnd</a:t>
            </a:r>
            <a:r>
              <a:rPr lang="zh-CN" altLang="en-US" sz="2400" b="1" dirty="0" smtClean="0">
                <a:solidFill>
                  <a:srgbClr val="000000"/>
                </a:solidFill>
              </a:rPr>
              <a:t>大小达到</a:t>
            </a:r>
            <a:r>
              <a:rPr lang="en-US" altLang="zh-CN" sz="2400" b="1" dirty="0" err="1" smtClean="0">
                <a:solidFill>
                  <a:srgbClr val="000000"/>
                </a:solidFill>
              </a:rPr>
              <a:t>ssthresh</a:t>
            </a:r>
            <a:r>
              <a:rPr lang="zh-CN" altLang="en-US" sz="2400" b="1" dirty="0" smtClean="0">
                <a:solidFill>
                  <a:srgbClr val="000000"/>
                </a:solidFill>
              </a:rPr>
              <a:t>的大小，进入拥塞避免期间。</a:t>
            </a:r>
            <a:endParaRPr lang="en-US" altLang="zh-CN" sz="2400" b="1" dirty="0" smtClean="0">
              <a:solidFill>
                <a:srgbClr val="000000"/>
              </a:solidFill>
            </a:endParaRPr>
          </a:p>
          <a:p>
            <a:pPr lvl="1">
              <a:buClr>
                <a:srgbClr val="C00000"/>
              </a:buClr>
              <a:buFont typeface="Wingdings" pitchFamily="2" charset="2"/>
              <a:buChar char="n"/>
            </a:pPr>
            <a:endParaRPr lang="en-US" altLang="zh-CN" sz="6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在拥塞避免期间，在没有丢失报文的情况下，</a:t>
            </a:r>
            <a:r>
              <a:rPr lang="en-US" altLang="zh-CN" sz="2400" b="1" dirty="0" err="1" smtClean="0">
                <a:solidFill>
                  <a:srgbClr val="000000"/>
                </a:solidFill>
              </a:rPr>
              <a:t>cwnd</a:t>
            </a:r>
            <a:r>
              <a:rPr lang="zh-CN" altLang="en-US" sz="2400" b="1" dirty="0" smtClean="0">
                <a:solidFill>
                  <a:srgbClr val="000000"/>
                </a:solidFill>
              </a:rPr>
              <a:t>按线性方式增长，即每收到一个</a:t>
            </a:r>
            <a:r>
              <a:rPr lang="en-US" altLang="zh-CN" sz="2400" b="1" dirty="0" smtClean="0">
                <a:solidFill>
                  <a:srgbClr val="000000"/>
                </a:solidFill>
              </a:rPr>
              <a:t>ACK</a:t>
            </a:r>
            <a:r>
              <a:rPr lang="zh-CN" altLang="en-US" sz="2400" b="1" dirty="0" smtClean="0">
                <a:solidFill>
                  <a:srgbClr val="000000"/>
                </a:solidFill>
              </a:rPr>
              <a:t>，</a:t>
            </a:r>
            <a:r>
              <a:rPr lang="en-US" altLang="zh-CN" sz="2400" b="1" dirty="0" err="1" smtClean="0">
                <a:solidFill>
                  <a:srgbClr val="000000"/>
                </a:solidFill>
              </a:rPr>
              <a:t>cwnd</a:t>
            </a:r>
            <a:r>
              <a:rPr lang="zh-CN" altLang="en-US" sz="2400" b="1" dirty="0" smtClean="0">
                <a:solidFill>
                  <a:srgbClr val="000000"/>
                </a:solidFill>
              </a:rPr>
              <a:t>的大小增加</a:t>
            </a:r>
            <a:r>
              <a:rPr lang="en-US" altLang="zh-CN" sz="2400" b="1" dirty="0" smtClean="0">
                <a:solidFill>
                  <a:srgbClr val="000000"/>
                </a:solidFill>
              </a:rPr>
              <a:t>1</a:t>
            </a:r>
            <a:r>
              <a:rPr lang="zh-CN" altLang="en-US" sz="2400" b="1" dirty="0" smtClean="0">
                <a:solidFill>
                  <a:srgbClr val="000000"/>
                </a:solidFill>
              </a:rPr>
              <a:t>个</a:t>
            </a:r>
            <a:r>
              <a:rPr lang="en-US" altLang="zh-CN" sz="2400" b="1" dirty="0" smtClean="0">
                <a:solidFill>
                  <a:srgbClr val="000000"/>
                </a:solidFill>
              </a:rPr>
              <a:t>SMSS</a:t>
            </a:r>
            <a:r>
              <a:rPr lang="zh-CN" altLang="en-US" sz="2400" b="1" dirty="0" smtClean="0">
                <a:solidFill>
                  <a:srgbClr val="000000"/>
                </a:solidFill>
              </a:rPr>
              <a:t>字节。</a:t>
            </a:r>
            <a:endParaRPr lang="en-US" altLang="zh-CN" sz="2400" b="1" dirty="0" smtClean="0">
              <a:solidFill>
                <a:srgbClr val="000000"/>
              </a:solidFill>
            </a:endParaRPr>
          </a:p>
          <a:p>
            <a:pPr lvl="1">
              <a:buClr>
                <a:srgbClr val="C00000"/>
              </a:buClr>
              <a:buFont typeface="Wingdings" pitchFamily="2" charset="2"/>
              <a:buChar char="n"/>
            </a:pPr>
            <a:endParaRPr lang="en-US" altLang="zh-CN" sz="2400" b="1" dirty="0">
              <a:solidFill>
                <a:srgbClr val="000000"/>
              </a:solidFill>
            </a:endParaRPr>
          </a:p>
          <a:p>
            <a:pPr lvl="1">
              <a:buClr>
                <a:srgbClr val="C00000"/>
              </a:buClr>
              <a:buFont typeface="Wingdings" pitchFamily="2" charset="2"/>
              <a:buChar char="n"/>
            </a:pPr>
            <a:r>
              <a:rPr lang="zh-CN" altLang="en-US" sz="2400" b="1" dirty="0" smtClean="0">
                <a:solidFill>
                  <a:srgbClr val="000000"/>
                </a:solidFill>
              </a:rPr>
              <a:t>当检测到数据段丢失时，则将</a:t>
            </a:r>
            <a:r>
              <a:rPr lang="en-US" altLang="zh-CN" sz="2400" b="1" dirty="0" err="1" smtClean="0">
                <a:solidFill>
                  <a:srgbClr val="000000"/>
                </a:solidFill>
              </a:rPr>
              <a:t>ssthresh</a:t>
            </a:r>
            <a:r>
              <a:rPr lang="zh-CN" altLang="en-US" sz="2400" b="1" dirty="0" smtClean="0">
                <a:solidFill>
                  <a:srgbClr val="000000"/>
                </a:solidFill>
              </a:rPr>
              <a:t>设置为当前</a:t>
            </a:r>
            <a:r>
              <a:rPr lang="en-US" altLang="zh-CN" sz="2400" b="1" dirty="0" err="1" smtClean="0">
                <a:solidFill>
                  <a:srgbClr val="000000"/>
                </a:solidFill>
              </a:rPr>
              <a:t>cwnd</a:t>
            </a:r>
            <a:r>
              <a:rPr lang="zh-CN" altLang="en-US" sz="2400" b="1" dirty="0" smtClean="0">
                <a:solidFill>
                  <a:srgbClr val="000000"/>
                </a:solidFill>
              </a:rPr>
              <a:t>的一半，并重新开始慢启动算法。</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txBox="1">
            <a:spLocks noRot="1" noChangeArrowheads="1"/>
          </p:cNvSpPr>
          <p:nvPr/>
        </p:nvSpPr>
        <p:spPr>
          <a:xfrm>
            <a:off x="467544" y="404664"/>
            <a:ext cx="8229600" cy="868958"/>
          </a:xfrm>
          <a:prstGeom prst="rect">
            <a:avLst/>
          </a:prstGeom>
        </p:spPr>
        <p:txBody>
          <a:bodyPr vert="horz" lIns="91440" tIns="45720" rIns="91440" bIns="45720" rtlCol="0" anchor="ctr">
            <a:normAutofit/>
          </a:bodyPr>
          <a:lstStyle/>
          <a:p>
            <a:pPr marL="342900" indent="-342900" algn="ctr">
              <a:spcBef>
                <a:spcPct val="0"/>
              </a:spcBef>
              <a:buFontTx/>
              <a:buNone/>
              <a:defRPr/>
            </a:pPr>
            <a:r>
              <a:rPr lang="en-US" altLang="zh-CN" sz="3600" b="1" dirty="0" smtClean="0">
                <a:solidFill>
                  <a:srgbClr val="C00000"/>
                </a:solidFill>
                <a:latin typeface="隶书" pitchFamily="49" charset="-122"/>
                <a:ea typeface="隶书" pitchFamily="49" charset="-122"/>
                <a:cs typeface="+mj-cs"/>
              </a:rPr>
              <a:t>6.2.5  </a:t>
            </a:r>
            <a:r>
              <a:rPr lang="zh-CN" altLang="en-US" sz="3600" b="1" dirty="0" smtClean="0">
                <a:solidFill>
                  <a:srgbClr val="C00000"/>
                </a:solidFill>
                <a:latin typeface="隶书" pitchFamily="49" charset="-122"/>
                <a:ea typeface="隶书" pitchFamily="49" charset="-122"/>
                <a:cs typeface="+mj-cs"/>
              </a:rPr>
              <a:t>传输层拥塞控制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box(in)">
                                      <p:cBhvr>
                                        <p:cTn id="7" dur="500"/>
                                        <p:tgtEl>
                                          <p:spTgt spid="21506">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506">
                                            <p:txEl>
                                              <p:pRg st="2" end="2"/>
                                            </p:txEl>
                                          </p:spTgt>
                                        </p:tgtEl>
                                        <p:attrNameLst>
                                          <p:attrName>style.visibility</p:attrName>
                                        </p:attrNameLst>
                                      </p:cBhvr>
                                      <p:to>
                                        <p:strVal val="visible"/>
                                      </p:to>
                                    </p:set>
                                    <p:animEffect transition="in" filter="box(in)">
                                      <p:cBhvr>
                                        <p:cTn id="10" dur="500"/>
                                        <p:tgtEl>
                                          <p:spTgt spid="21506">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506">
                                            <p:txEl>
                                              <p:pRg st="4" end="4"/>
                                            </p:txEl>
                                          </p:spTgt>
                                        </p:tgtEl>
                                        <p:attrNameLst>
                                          <p:attrName>style.visibility</p:attrName>
                                        </p:attrNameLst>
                                      </p:cBhvr>
                                      <p:to>
                                        <p:strVal val="visible"/>
                                      </p:to>
                                    </p:set>
                                    <p:animEffect transition="in" filter="box(in)">
                                      <p:cBhvr>
                                        <p:cTn id="13" dur="500"/>
                                        <p:tgtEl>
                                          <p:spTgt spid="21506">
                                            <p:txEl>
                                              <p:pRg st="4" end="4"/>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506">
                                            <p:txEl>
                                              <p:pRg st="6" end="6"/>
                                            </p:txEl>
                                          </p:spTgt>
                                        </p:tgtEl>
                                        <p:attrNameLst>
                                          <p:attrName>style.visibility</p:attrName>
                                        </p:attrNameLst>
                                      </p:cBhvr>
                                      <p:to>
                                        <p:strVal val="visible"/>
                                      </p:to>
                                    </p:set>
                                    <p:animEffect transition="in" filter="box(in)">
                                      <p:cBhvr>
                                        <p:cTn id="16" dur="500"/>
                                        <p:tgtEl>
                                          <p:spTgt spid="215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0" y="404664"/>
            <a:ext cx="9144000" cy="6453336"/>
            <a:chOff x="1573" y="1090"/>
            <a:chExt cx="7200" cy="6689"/>
          </a:xfrm>
        </p:grpSpPr>
        <p:sp>
          <p:nvSpPr>
            <p:cNvPr id="23555" name="AutoShape 5"/>
            <p:cNvSpPr>
              <a:spLocks noChangeAspect="1" noChangeArrowheads="1"/>
            </p:cNvSpPr>
            <p:nvPr/>
          </p:nvSpPr>
          <p:spPr bwMode="auto">
            <a:xfrm>
              <a:off x="1573" y="1462"/>
              <a:ext cx="7200" cy="6317"/>
            </a:xfrm>
            <a:prstGeom prst="rect">
              <a:avLst/>
            </a:prstGeom>
            <a:noFill/>
            <a:ln w="9525">
              <a:noFill/>
              <a:miter lim="800000"/>
              <a:headEnd/>
              <a:tailEnd/>
            </a:ln>
          </p:spPr>
          <p:txBody>
            <a:bodyPr/>
            <a:lstStyle/>
            <a:p>
              <a:endParaRPr lang="zh-CN" altLang="zh-CN" b="1"/>
            </a:p>
          </p:txBody>
        </p:sp>
        <p:sp>
          <p:nvSpPr>
            <p:cNvPr id="23556" name="Line 6"/>
            <p:cNvSpPr>
              <a:spLocks noChangeShapeType="1"/>
            </p:cNvSpPr>
            <p:nvPr/>
          </p:nvSpPr>
          <p:spPr bwMode="auto">
            <a:xfrm>
              <a:off x="2533" y="1883"/>
              <a:ext cx="1" cy="4772"/>
            </a:xfrm>
            <a:prstGeom prst="line">
              <a:avLst/>
            </a:prstGeom>
            <a:noFill/>
            <a:ln w="9525">
              <a:solidFill>
                <a:srgbClr val="000000"/>
              </a:solidFill>
              <a:round/>
              <a:headEnd/>
              <a:tailEnd/>
            </a:ln>
          </p:spPr>
          <p:txBody>
            <a:bodyPr/>
            <a:lstStyle/>
            <a:p>
              <a:endParaRPr lang="zh-CN" altLang="en-US"/>
            </a:p>
          </p:txBody>
        </p:sp>
        <p:sp>
          <p:nvSpPr>
            <p:cNvPr id="23557" name="Line 7"/>
            <p:cNvSpPr>
              <a:spLocks noChangeShapeType="1"/>
            </p:cNvSpPr>
            <p:nvPr/>
          </p:nvSpPr>
          <p:spPr bwMode="auto">
            <a:xfrm>
              <a:off x="2533" y="6655"/>
              <a:ext cx="5600" cy="0"/>
            </a:xfrm>
            <a:prstGeom prst="line">
              <a:avLst/>
            </a:prstGeom>
            <a:noFill/>
            <a:ln w="9525">
              <a:solidFill>
                <a:srgbClr val="000000"/>
              </a:solidFill>
              <a:round/>
              <a:headEnd/>
              <a:tailEnd/>
            </a:ln>
          </p:spPr>
          <p:txBody>
            <a:bodyPr/>
            <a:lstStyle/>
            <a:p>
              <a:endParaRPr lang="zh-CN" altLang="en-US"/>
            </a:p>
          </p:txBody>
        </p:sp>
        <p:sp>
          <p:nvSpPr>
            <p:cNvPr id="23558" name="Line 8"/>
            <p:cNvSpPr>
              <a:spLocks noChangeShapeType="1"/>
            </p:cNvSpPr>
            <p:nvPr/>
          </p:nvSpPr>
          <p:spPr bwMode="auto">
            <a:xfrm>
              <a:off x="2533" y="6375"/>
              <a:ext cx="160" cy="1"/>
            </a:xfrm>
            <a:prstGeom prst="line">
              <a:avLst/>
            </a:prstGeom>
            <a:noFill/>
            <a:ln w="9525">
              <a:solidFill>
                <a:srgbClr val="000000"/>
              </a:solidFill>
              <a:round/>
              <a:headEnd/>
              <a:tailEnd/>
            </a:ln>
          </p:spPr>
          <p:txBody>
            <a:bodyPr/>
            <a:lstStyle/>
            <a:p>
              <a:endParaRPr lang="zh-CN" altLang="en-US"/>
            </a:p>
          </p:txBody>
        </p:sp>
        <p:sp>
          <p:nvSpPr>
            <p:cNvPr id="23559" name="Line 9"/>
            <p:cNvSpPr>
              <a:spLocks noChangeShapeType="1"/>
            </p:cNvSpPr>
            <p:nvPr/>
          </p:nvSpPr>
          <p:spPr bwMode="auto">
            <a:xfrm>
              <a:off x="2533" y="6094"/>
              <a:ext cx="160" cy="2"/>
            </a:xfrm>
            <a:prstGeom prst="line">
              <a:avLst/>
            </a:prstGeom>
            <a:noFill/>
            <a:ln w="9525">
              <a:solidFill>
                <a:srgbClr val="000000"/>
              </a:solidFill>
              <a:round/>
              <a:headEnd/>
              <a:tailEnd/>
            </a:ln>
          </p:spPr>
          <p:txBody>
            <a:bodyPr/>
            <a:lstStyle/>
            <a:p>
              <a:endParaRPr lang="zh-CN" altLang="en-US"/>
            </a:p>
          </p:txBody>
        </p:sp>
        <p:sp>
          <p:nvSpPr>
            <p:cNvPr id="23560" name="Line 10"/>
            <p:cNvSpPr>
              <a:spLocks noChangeShapeType="1"/>
            </p:cNvSpPr>
            <p:nvPr/>
          </p:nvSpPr>
          <p:spPr bwMode="auto">
            <a:xfrm>
              <a:off x="2533" y="5813"/>
              <a:ext cx="160" cy="2"/>
            </a:xfrm>
            <a:prstGeom prst="line">
              <a:avLst/>
            </a:prstGeom>
            <a:noFill/>
            <a:ln w="9525">
              <a:solidFill>
                <a:srgbClr val="000000"/>
              </a:solidFill>
              <a:round/>
              <a:headEnd/>
              <a:tailEnd/>
            </a:ln>
          </p:spPr>
          <p:txBody>
            <a:bodyPr/>
            <a:lstStyle/>
            <a:p>
              <a:endParaRPr lang="zh-CN" altLang="en-US"/>
            </a:p>
          </p:txBody>
        </p:sp>
        <p:sp>
          <p:nvSpPr>
            <p:cNvPr id="23561" name="Line 11"/>
            <p:cNvSpPr>
              <a:spLocks noChangeShapeType="1"/>
            </p:cNvSpPr>
            <p:nvPr/>
          </p:nvSpPr>
          <p:spPr bwMode="auto">
            <a:xfrm>
              <a:off x="2533" y="5532"/>
              <a:ext cx="160" cy="2"/>
            </a:xfrm>
            <a:prstGeom prst="line">
              <a:avLst/>
            </a:prstGeom>
            <a:noFill/>
            <a:ln w="9525">
              <a:solidFill>
                <a:srgbClr val="000000"/>
              </a:solidFill>
              <a:round/>
              <a:headEnd/>
              <a:tailEnd/>
            </a:ln>
          </p:spPr>
          <p:txBody>
            <a:bodyPr/>
            <a:lstStyle/>
            <a:p>
              <a:endParaRPr lang="zh-CN" altLang="en-US"/>
            </a:p>
          </p:txBody>
        </p:sp>
        <p:sp>
          <p:nvSpPr>
            <p:cNvPr id="23562" name="Line 12"/>
            <p:cNvSpPr>
              <a:spLocks noChangeShapeType="1"/>
            </p:cNvSpPr>
            <p:nvPr/>
          </p:nvSpPr>
          <p:spPr bwMode="auto">
            <a:xfrm>
              <a:off x="2533" y="5252"/>
              <a:ext cx="160" cy="1"/>
            </a:xfrm>
            <a:prstGeom prst="line">
              <a:avLst/>
            </a:prstGeom>
            <a:noFill/>
            <a:ln w="9525">
              <a:solidFill>
                <a:srgbClr val="000000"/>
              </a:solidFill>
              <a:round/>
              <a:headEnd/>
              <a:tailEnd/>
            </a:ln>
          </p:spPr>
          <p:txBody>
            <a:bodyPr/>
            <a:lstStyle/>
            <a:p>
              <a:endParaRPr lang="zh-CN" altLang="en-US"/>
            </a:p>
          </p:txBody>
        </p:sp>
        <p:sp>
          <p:nvSpPr>
            <p:cNvPr id="23563" name="Line 13"/>
            <p:cNvSpPr>
              <a:spLocks noChangeShapeType="1"/>
            </p:cNvSpPr>
            <p:nvPr/>
          </p:nvSpPr>
          <p:spPr bwMode="auto">
            <a:xfrm>
              <a:off x="2533" y="4971"/>
              <a:ext cx="160" cy="2"/>
            </a:xfrm>
            <a:prstGeom prst="line">
              <a:avLst/>
            </a:prstGeom>
            <a:noFill/>
            <a:ln w="9525">
              <a:solidFill>
                <a:srgbClr val="000000"/>
              </a:solidFill>
              <a:round/>
              <a:headEnd/>
              <a:tailEnd/>
            </a:ln>
          </p:spPr>
          <p:txBody>
            <a:bodyPr/>
            <a:lstStyle/>
            <a:p>
              <a:endParaRPr lang="zh-CN" altLang="en-US"/>
            </a:p>
          </p:txBody>
        </p:sp>
        <p:sp>
          <p:nvSpPr>
            <p:cNvPr id="23564" name="Line 14"/>
            <p:cNvSpPr>
              <a:spLocks noChangeShapeType="1"/>
            </p:cNvSpPr>
            <p:nvPr/>
          </p:nvSpPr>
          <p:spPr bwMode="auto">
            <a:xfrm>
              <a:off x="2533" y="4690"/>
              <a:ext cx="160" cy="2"/>
            </a:xfrm>
            <a:prstGeom prst="line">
              <a:avLst/>
            </a:prstGeom>
            <a:noFill/>
            <a:ln w="9525">
              <a:solidFill>
                <a:srgbClr val="000000"/>
              </a:solidFill>
              <a:round/>
              <a:headEnd/>
              <a:tailEnd/>
            </a:ln>
          </p:spPr>
          <p:txBody>
            <a:bodyPr/>
            <a:lstStyle/>
            <a:p>
              <a:endParaRPr lang="zh-CN" altLang="en-US"/>
            </a:p>
          </p:txBody>
        </p:sp>
        <p:sp>
          <p:nvSpPr>
            <p:cNvPr id="23565" name="Line 15"/>
            <p:cNvSpPr>
              <a:spLocks noChangeShapeType="1"/>
            </p:cNvSpPr>
            <p:nvPr/>
          </p:nvSpPr>
          <p:spPr bwMode="auto">
            <a:xfrm>
              <a:off x="2533" y="4409"/>
              <a:ext cx="160" cy="2"/>
            </a:xfrm>
            <a:prstGeom prst="line">
              <a:avLst/>
            </a:prstGeom>
            <a:noFill/>
            <a:ln w="9525">
              <a:solidFill>
                <a:srgbClr val="000000"/>
              </a:solidFill>
              <a:round/>
              <a:headEnd/>
              <a:tailEnd/>
            </a:ln>
          </p:spPr>
          <p:txBody>
            <a:bodyPr/>
            <a:lstStyle/>
            <a:p>
              <a:endParaRPr lang="zh-CN" altLang="en-US"/>
            </a:p>
          </p:txBody>
        </p:sp>
        <p:sp>
          <p:nvSpPr>
            <p:cNvPr id="23566" name="Line 16"/>
            <p:cNvSpPr>
              <a:spLocks noChangeShapeType="1"/>
            </p:cNvSpPr>
            <p:nvPr/>
          </p:nvSpPr>
          <p:spPr bwMode="auto">
            <a:xfrm>
              <a:off x="2533" y="4128"/>
              <a:ext cx="160" cy="2"/>
            </a:xfrm>
            <a:prstGeom prst="line">
              <a:avLst/>
            </a:prstGeom>
            <a:noFill/>
            <a:ln w="9525">
              <a:solidFill>
                <a:srgbClr val="000000"/>
              </a:solidFill>
              <a:round/>
              <a:headEnd/>
              <a:tailEnd/>
            </a:ln>
          </p:spPr>
          <p:txBody>
            <a:bodyPr/>
            <a:lstStyle/>
            <a:p>
              <a:endParaRPr lang="zh-CN" altLang="en-US"/>
            </a:p>
          </p:txBody>
        </p:sp>
        <p:sp>
          <p:nvSpPr>
            <p:cNvPr id="23567" name="Line 17"/>
            <p:cNvSpPr>
              <a:spLocks noChangeShapeType="1"/>
            </p:cNvSpPr>
            <p:nvPr/>
          </p:nvSpPr>
          <p:spPr bwMode="auto">
            <a:xfrm>
              <a:off x="2533" y="3848"/>
              <a:ext cx="160" cy="1"/>
            </a:xfrm>
            <a:prstGeom prst="line">
              <a:avLst/>
            </a:prstGeom>
            <a:noFill/>
            <a:ln w="9525">
              <a:solidFill>
                <a:srgbClr val="000000"/>
              </a:solidFill>
              <a:round/>
              <a:headEnd/>
              <a:tailEnd/>
            </a:ln>
          </p:spPr>
          <p:txBody>
            <a:bodyPr/>
            <a:lstStyle/>
            <a:p>
              <a:endParaRPr lang="zh-CN" altLang="en-US"/>
            </a:p>
          </p:txBody>
        </p:sp>
        <p:sp>
          <p:nvSpPr>
            <p:cNvPr id="23568" name="Line 18"/>
            <p:cNvSpPr>
              <a:spLocks noChangeShapeType="1"/>
            </p:cNvSpPr>
            <p:nvPr/>
          </p:nvSpPr>
          <p:spPr bwMode="auto">
            <a:xfrm>
              <a:off x="2533" y="3567"/>
              <a:ext cx="160" cy="2"/>
            </a:xfrm>
            <a:prstGeom prst="line">
              <a:avLst/>
            </a:prstGeom>
            <a:noFill/>
            <a:ln w="9525">
              <a:solidFill>
                <a:srgbClr val="000000"/>
              </a:solidFill>
              <a:round/>
              <a:headEnd/>
              <a:tailEnd/>
            </a:ln>
          </p:spPr>
          <p:txBody>
            <a:bodyPr/>
            <a:lstStyle/>
            <a:p>
              <a:endParaRPr lang="zh-CN" altLang="en-US"/>
            </a:p>
          </p:txBody>
        </p:sp>
        <p:sp>
          <p:nvSpPr>
            <p:cNvPr id="23569" name="Line 19"/>
            <p:cNvSpPr>
              <a:spLocks noChangeShapeType="1"/>
            </p:cNvSpPr>
            <p:nvPr/>
          </p:nvSpPr>
          <p:spPr bwMode="auto">
            <a:xfrm>
              <a:off x="2533" y="3286"/>
              <a:ext cx="160" cy="2"/>
            </a:xfrm>
            <a:prstGeom prst="line">
              <a:avLst/>
            </a:prstGeom>
            <a:noFill/>
            <a:ln w="9525">
              <a:solidFill>
                <a:srgbClr val="000000"/>
              </a:solidFill>
              <a:round/>
              <a:headEnd/>
              <a:tailEnd/>
            </a:ln>
          </p:spPr>
          <p:txBody>
            <a:bodyPr/>
            <a:lstStyle/>
            <a:p>
              <a:endParaRPr lang="zh-CN" altLang="en-US"/>
            </a:p>
          </p:txBody>
        </p:sp>
        <p:sp>
          <p:nvSpPr>
            <p:cNvPr id="23570" name="Line 20"/>
            <p:cNvSpPr>
              <a:spLocks noChangeShapeType="1"/>
            </p:cNvSpPr>
            <p:nvPr/>
          </p:nvSpPr>
          <p:spPr bwMode="auto">
            <a:xfrm>
              <a:off x="2533" y="3005"/>
              <a:ext cx="160" cy="2"/>
            </a:xfrm>
            <a:prstGeom prst="line">
              <a:avLst/>
            </a:prstGeom>
            <a:noFill/>
            <a:ln w="9525">
              <a:solidFill>
                <a:srgbClr val="000000"/>
              </a:solidFill>
              <a:round/>
              <a:headEnd/>
              <a:tailEnd/>
            </a:ln>
          </p:spPr>
          <p:txBody>
            <a:bodyPr/>
            <a:lstStyle/>
            <a:p>
              <a:endParaRPr lang="zh-CN" altLang="en-US"/>
            </a:p>
          </p:txBody>
        </p:sp>
        <p:sp>
          <p:nvSpPr>
            <p:cNvPr id="23571" name="Line 21"/>
            <p:cNvSpPr>
              <a:spLocks noChangeShapeType="1"/>
            </p:cNvSpPr>
            <p:nvPr/>
          </p:nvSpPr>
          <p:spPr bwMode="auto">
            <a:xfrm>
              <a:off x="2533" y="2725"/>
              <a:ext cx="160" cy="1"/>
            </a:xfrm>
            <a:prstGeom prst="line">
              <a:avLst/>
            </a:prstGeom>
            <a:noFill/>
            <a:ln w="9525">
              <a:solidFill>
                <a:srgbClr val="000000"/>
              </a:solidFill>
              <a:round/>
              <a:headEnd/>
              <a:tailEnd/>
            </a:ln>
          </p:spPr>
          <p:txBody>
            <a:bodyPr/>
            <a:lstStyle/>
            <a:p>
              <a:endParaRPr lang="zh-CN" altLang="en-US"/>
            </a:p>
          </p:txBody>
        </p:sp>
        <p:sp>
          <p:nvSpPr>
            <p:cNvPr id="23572" name="Line 22"/>
            <p:cNvSpPr>
              <a:spLocks noChangeShapeType="1"/>
            </p:cNvSpPr>
            <p:nvPr/>
          </p:nvSpPr>
          <p:spPr bwMode="auto">
            <a:xfrm>
              <a:off x="2533" y="2444"/>
              <a:ext cx="160" cy="2"/>
            </a:xfrm>
            <a:prstGeom prst="line">
              <a:avLst/>
            </a:prstGeom>
            <a:noFill/>
            <a:ln w="9525">
              <a:solidFill>
                <a:srgbClr val="000000"/>
              </a:solidFill>
              <a:round/>
              <a:headEnd/>
              <a:tailEnd/>
            </a:ln>
          </p:spPr>
          <p:txBody>
            <a:bodyPr/>
            <a:lstStyle/>
            <a:p>
              <a:endParaRPr lang="zh-CN" altLang="en-US"/>
            </a:p>
          </p:txBody>
        </p:sp>
        <p:sp>
          <p:nvSpPr>
            <p:cNvPr id="23573" name="Text Box 23"/>
            <p:cNvSpPr txBox="1">
              <a:spLocks noChangeArrowheads="1"/>
            </p:cNvSpPr>
            <p:nvPr/>
          </p:nvSpPr>
          <p:spPr bwMode="auto">
            <a:xfrm>
              <a:off x="2213" y="6375"/>
              <a:ext cx="480" cy="421"/>
            </a:xfrm>
            <a:prstGeom prst="rect">
              <a:avLst/>
            </a:prstGeom>
            <a:noFill/>
            <a:ln w="9525">
              <a:noFill/>
              <a:miter lim="800000"/>
              <a:headEnd/>
              <a:tailEnd/>
            </a:ln>
          </p:spPr>
          <p:txBody>
            <a:bodyPr/>
            <a:lstStyle/>
            <a:p>
              <a:pPr algn="just"/>
              <a:r>
                <a:rPr lang="en-US" altLang="zh-CN" sz="900">
                  <a:latin typeface="Times New Roman" pitchFamily="18" charset="0"/>
                </a:rPr>
                <a:t>0</a:t>
              </a:r>
              <a:endParaRPr lang="en-US" altLang="zh-CN"/>
            </a:p>
          </p:txBody>
        </p:sp>
        <p:sp>
          <p:nvSpPr>
            <p:cNvPr id="23574" name="Text Box 24"/>
            <p:cNvSpPr txBox="1">
              <a:spLocks noChangeArrowheads="1"/>
            </p:cNvSpPr>
            <p:nvPr/>
          </p:nvSpPr>
          <p:spPr bwMode="auto">
            <a:xfrm>
              <a:off x="2213" y="6094"/>
              <a:ext cx="480" cy="421"/>
            </a:xfrm>
            <a:prstGeom prst="rect">
              <a:avLst/>
            </a:prstGeom>
            <a:noFill/>
            <a:ln w="9525">
              <a:noFill/>
              <a:miter lim="800000"/>
              <a:headEnd/>
              <a:tailEnd/>
            </a:ln>
          </p:spPr>
          <p:txBody>
            <a:bodyPr/>
            <a:lstStyle/>
            <a:p>
              <a:pPr algn="just"/>
              <a:r>
                <a:rPr lang="en-US" altLang="zh-CN" sz="900">
                  <a:latin typeface="Times New Roman" pitchFamily="18" charset="0"/>
                </a:rPr>
                <a:t>2</a:t>
              </a:r>
              <a:endParaRPr lang="en-US" altLang="zh-CN"/>
            </a:p>
          </p:txBody>
        </p:sp>
        <p:sp>
          <p:nvSpPr>
            <p:cNvPr id="23575" name="Text Box 25"/>
            <p:cNvSpPr txBox="1">
              <a:spLocks noChangeArrowheads="1"/>
            </p:cNvSpPr>
            <p:nvPr/>
          </p:nvSpPr>
          <p:spPr bwMode="auto">
            <a:xfrm>
              <a:off x="2213" y="5813"/>
              <a:ext cx="480" cy="421"/>
            </a:xfrm>
            <a:prstGeom prst="rect">
              <a:avLst/>
            </a:prstGeom>
            <a:noFill/>
            <a:ln w="9525">
              <a:noFill/>
              <a:miter lim="800000"/>
              <a:headEnd/>
              <a:tailEnd/>
            </a:ln>
          </p:spPr>
          <p:txBody>
            <a:bodyPr/>
            <a:lstStyle/>
            <a:p>
              <a:pPr algn="just"/>
              <a:r>
                <a:rPr lang="en-US" altLang="zh-CN" sz="900">
                  <a:latin typeface="Times New Roman" pitchFamily="18" charset="0"/>
                </a:rPr>
                <a:t>4</a:t>
              </a:r>
              <a:endParaRPr lang="en-US" altLang="zh-CN"/>
            </a:p>
          </p:txBody>
        </p:sp>
        <p:sp>
          <p:nvSpPr>
            <p:cNvPr id="23576" name="Text Box 26"/>
            <p:cNvSpPr txBox="1">
              <a:spLocks noChangeArrowheads="1"/>
            </p:cNvSpPr>
            <p:nvPr/>
          </p:nvSpPr>
          <p:spPr bwMode="auto">
            <a:xfrm>
              <a:off x="2213" y="5532"/>
              <a:ext cx="480" cy="422"/>
            </a:xfrm>
            <a:prstGeom prst="rect">
              <a:avLst/>
            </a:prstGeom>
            <a:noFill/>
            <a:ln w="9525">
              <a:noFill/>
              <a:miter lim="800000"/>
              <a:headEnd/>
              <a:tailEnd/>
            </a:ln>
          </p:spPr>
          <p:txBody>
            <a:bodyPr/>
            <a:lstStyle/>
            <a:p>
              <a:pPr algn="just"/>
              <a:r>
                <a:rPr lang="en-US" altLang="zh-CN" sz="900">
                  <a:latin typeface="Times New Roman" pitchFamily="18" charset="0"/>
                </a:rPr>
                <a:t>6</a:t>
              </a:r>
              <a:endParaRPr lang="en-US" altLang="zh-CN"/>
            </a:p>
          </p:txBody>
        </p:sp>
        <p:sp>
          <p:nvSpPr>
            <p:cNvPr id="23577" name="Text Box 27"/>
            <p:cNvSpPr txBox="1">
              <a:spLocks noChangeArrowheads="1"/>
            </p:cNvSpPr>
            <p:nvPr/>
          </p:nvSpPr>
          <p:spPr bwMode="auto">
            <a:xfrm>
              <a:off x="2213" y="5252"/>
              <a:ext cx="480" cy="421"/>
            </a:xfrm>
            <a:prstGeom prst="rect">
              <a:avLst/>
            </a:prstGeom>
            <a:noFill/>
            <a:ln w="9525">
              <a:noFill/>
              <a:miter lim="800000"/>
              <a:headEnd/>
              <a:tailEnd/>
            </a:ln>
          </p:spPr>
          <p:txBody>
            <a:bodyPr/>
            <a:lstStyle/>
            <a:p>
              <a:pPr algn="just"/>
              <a:r>
                <a:rPr lang="en-US" altLang="zh-CN" sz="900">
                  <a:latin typeface="Times New Roman" pitchFamily="18" charset="0"/>
                </a:rPr>
                <a:t>8</a:t>
              </a:r>
              <a:endParaRPr lang="en-US" altLang="zh-CN"/>
            </a:p>
          </p:txBody>
        </p:sp>
        <p:sp>
          <p:nvSpPr>
            <p:cNvPr id="23578" name="Text Box 28"/>
            <p:cNvSpPr txBox="1">
              <a:spLocks noChangeArrowheads="1"/>
            </p:cNvSpPr>
            <p:nvPr/>
          </p:nvSpPr>
          <p:spPr bwMode="auto">
            <a:xfrm>
              <a:off x="2213" y="4971"/>
              <a:ext cx="480" cy="421"/>
            </a:xfrm>
            <a:prstGeom prst="rect">
              <a:avLst/>
            </a:prstGeom>
            <a:noFill/>
            <a:ln w="9525">
              <a:noFill/>
              <a:miter lim="800000"/>
              <a:headEnd/>
              <a:tailEnd/>
            </a:ln>
          </p:spPr>
          <p:txBody>
            <a:bodyPr/>
            <a:lstStyle/>
            <a:p>
              <a:pPr algn="just"/>
              <a:r>
                <a:rPr lang="en-US" altLang="zh-CN" sz="900">
                  <a:latin typeface="Times New Roman" pitchFamily="18" charset="0"/>
                </a:rPr>
                <a:t>10</a:t>
              </a:r>
              <a:endParaRPr lang="en-US" altLang="zh-CN"/>
            </a:p>
          </p:txBody>
        </p:sp>
        <p:sp>
          <p:nvSpPr>
            <p:cNvPr id="23579" name="Text Box 29"/>
            <p:cNvSpPr txBox="1">
              <a:spLocks noChangeArrowheads="1"/>
            </p:cNvSpPr>
            <p:nvPr/>
          </p:nvSpPr>
          <p:spPr bwMode="auto">
            <a:xfrm>
              <a:off x="2213" y="4690"/>
              <a:ext cx="480" cy="421"/>
            </a:xfrm>
            <a:prstGeom prst="rect">
              <a:avLst/>
            </a:prstGeom>
            <a:noFill/>
            <a:ln w="9525">
              <a:noFill/>
              <a:miter lim="800000"/>
              <a:headEnd/>
              <a:tailEnd/>
            </a:ln>
          </p:spPr>
          <p:txBody>
            <a:bodyPr/>
            <a:lstStyle/>
            <a:p>
              <a:pPr algn="just"/>
              <a:r>
                <a:rPr lang="en-US" altLang="zh-CN" sz="900">
                  <a:latin typeface="Times New Roman" pitchFamily="18" charset="0"/>
                </a:rPr>
                <a:t>12</a:t>
              </a:r>
              <a:endParaRPr lang="en-US" altLang="zh-CN"/>
            </a:p>
          </p:txBody>
        </p:sp>
        <p:sp>
          <p:nvSpPr>
            <p:cNvPr id="23580" name="Text Box 30"/>
            <p:cNvSpPr txBox="1">
              <a:spLocks noChangeArrowheads="1"/>
            </p:cNvSpPr>
            <p:nvPr/>
          </p:nvSpPr>
          <p:spPr bwMode="auto">
            <a:xfrm>
              <a:off x="2213" y="4409"/>
              <a:ext cx="480" cy="421"/>
            </a:xfrm>
            <a:prstGeom prst="rect">
              <a:avLst/>
            </a:prstGeom>
            <a:noFill/>
            <a:ln w="9525">
              <a:noFill/>
              <a:miter lim="800000"/>
              <a:headEnd/>
              <a:tailEnd/>
            </a:ln>
          </p:spPr>
          <p:txBody>
            <a:bodyPr/>
            <a:lstStyle/>
            <a:p>
              <a:pPr algn="just"/>
              <a:r>
                <a:rPr lang="en-US" altLang="zh-CN" sz="900">
                  <a:latin typeface="Times New Roman" pitchFamily="18" charset="0"/>
                </a:rPr>
                <a:t>14</a:t>
              </a:r>
              <a:endParaRPr lang="en-US" altLang="zh-CN"/>
            </a:p>
          </p:txBody>
        </p:sp>
        <p:sp>
          <p:nvSpPr>
            <p:cNvPr id="23581" name="Text Box 31"/>
            <p:cNvSpPr txBox="1">
              <a:spLocks noChangeArrowheads="1"/>
            </p:cNvSpPr>
            <p:nvPr/>
          </p:nvSpPr>
          <p:spPr bwMode="auto">
            <a:xfrm>
              <a:off x="2213" y="4128"/>
              <a:ext cx="480" cy="422"/>
            </a:xfrm>
            <a:prstGeom prst="rect">
              <a:avLst/>
            </a:prstGeom>
            <a:noFill/>
            <a:ln w="9525">
              <a:noFill/>
              <a:miter lim="800000"/>
              <a:headEnd/>
              <a:tailEnd/>
            </a:ln>
          </p:spPr>
          <p:txBody>
            <a:bodyPr/>
            <a:lstStyle/>
            <a:p>
              <a:pPr algn="just"/>
              <a:r>
                <a:rPr lang="en-US" altLang="zh-CN" sz="900">
                  <a:latin typeface="Times New Roman" pitchFamily="18" charset="0"/>
                </a:rPr>
                <a:t>16</a:t>
              </a:r>
              <a:endParaRPr lang="en-US" altLang="zh-CN"/>
            </a:p>
          </p:txBody>
        </p:sp>
        <p:sp>
          <p:nvSpPr>
            <p:cNvPr id="23582" name="Text Box 32"/>
            <p:cNvSpPr txBox="1">
              <a:spLocks noChangeArrowheads="1"/>
            </p:cNvSpPr>
            <p:nvPr/>
          </p:nvSpPr>
          <p:spPr bwMode="auto">
            <a:xfrm>
              <a:off x="2213" y="3848"/>
              <a:ext cx="480" cy="421"/>
            </a:xfrm>
            <a:prstGeom prst="rect">
              <a:avLst/>
            </a:prstGeom>
            <a:noFill/>
            <a:ln w="9525">
              <a:noFill/>
              <a:miter lim="800000"/>
              <a:headEnd/>
              <a:tailEnd/>
            </a:ln>
          </p:spPr>
          <p:txBody>
            <a:bodyPr/>
            <a:lstStyle/>
            <a:p>
              <a:pPr algn="just"/>
              <a:r>
                <a:rPr lang="en-US" altLang="zh-CN" sz="900">
                  <a:latin typeface="Times New Roman" pitchFamily="18" charset="0"/>
                </a:rPr>
                <a:t>18</a:t>
              </a:r>
              <a:endParaRPr lang="en-US" altLang="zh-CN"/>
            </a:p>
          </p:txBody>
        </p:sp>
        <p:sp>
          <p:nvSpPr>
            <p:cNvPr id="23583" name="Text Box 33"/>
            <p:cNvSpPr txBox="1">
              <a:spLocks noChangeArrowheads="1"/>
            </p:cNvSpPr>
            <p:nvPr/>
          </p:nvSpPr>
          <p:spPr bwMode="auto">
            <a:xfrm>
              <a:off x="2213" y="3567"/>
              <a:ext cx="480" cy="421"/>
            </a:xfrm>
            <a:prstGeom prst="rect">
              <a:avLst/>
            </a:prstGeom>
            <a:noFill/>
            <a:ln w="9525">
              <a:noFill/>
              <a:miter lim="800000"/>
              <a:headEnd/>
              <a:tailEnd/>
            </a:ln>
          </p:spPr>
          <p:txBody>
            <a:bodyPr/>
            <a:lstStyle/>
            <a:p>
              <a:pPr algn="just"/>
              <a:r>
                <a:rPr lang="en-US" altLang="zh-CN" sz="900">
                  <a:latin typeface="Times New Roman" pitchFamily="18" charset="0"/>
                </a:rPr>
                <a:t>20</a:t>
              </a:r>
              <a:endParaRPr lang="en-US" altLang="zh-CN"/>
            </a:p>
          </p:txBody>
        </p:sp>
        <p:sp>
          <p:nvSpPr>
            <p:cNvPr id="23584" name="Text Box 34"/>
            <p:cNvSpPr txBox="1">
              <a:spLocks noChangeArrowheads="1"/>
            </p:cNvSpPr>
            <p:nvPr/>
          </p:nvSpPr>
          <p:spPr bwMode="auto">
            <a:xfrm>
              <a:off x="2213" y="3286"/>
              <a:ext cx="480" cy="421"/>
            </a:xfrm>
            <a:prstGeom prst="rect">
              <a:avLst/>
            </a:prstGeom>
            <a:noFill/>
            <a:ln w="9525">
              <a:noFill/>
              <a:miter lim="800000"/>
              <a:headEnd/>
              <a:tailEnd/>
            </a:ln>
          </p:spPr>
          <p:txBody>
            <a:bodyPr/>
            <a:lstStyle/>
            <a:p>
              <a:pPr algn="just"/>
              <a:r>
                <a:rPr lang="en-US" altLang="zh-CN" sz="900">
                  <a:latin typeface="Times New Roman" pitchFamily="18" charset="0"/>
                </a:rPr>
                <a:t>22</a:t>
              </a:r>
              <a:endParaRPr lang="en-US" altLang="zh-CN"/>
            </a:p>
          </p:txBody>
        </p:sp>
        <p:sp>
          <p:nvSpPr>
            <p:cNvPr id="23585" name="Text Box 35"/>
            <p:cNvSpPr txBox="1">
              <a:spLocks noChangeArrowheads="1"/>
            </p:cNvSpPr>
            <p:nvPr/>
          </p:nvSpPr>
          <p:spPr bwMode="auto">
            <a:xfrm>
              <a:off x="2213" y="3005"/>
              <a:ext cx="480" cy="422"/>
            </a:xfrm>
            <a:prstGeom prst="rect">
              <a:avLst/>
            </a:prstGeom>
            <a:noFill/>
            <a:ln w="9525">
              <a:noFill/>
              <a:miter lim="800000"/>
              <a:headEnd/>
              <a:tailEnd/>
            </a:ln>
          </p:spPr>
          <p:txBody>
            <a:bodyPr/>
            <a:lstStyle/>
            <a:p>
              <a:pPr algn="just"/>
              <a:r>
                <a:rPr lang="en-US" altLang="zh-CN" sz="900">
                  <a:latin typeface="Times New Roman" pitchFamily="18" charset="0"/>
                </a:rPr>
                <a:t>24</a:t>
              </a:r>
              <a:endParaRPr lang="en-US" altLang="zh-CN"/>
            </a:p>
          </p:txBody>
        </p:sp>
        <p:sp>
          <p:nvSpPr>
            <p:cNvPr id="23586" name="Text Box 36"/>
            <p:cNvSpPr txBox="1">
              <a:spLocks noChangeArrowheads="1"/>
            </p:cNvSpPr>
            <p:nvPr/>
          </p:nvSpPr>
          <p:spPr bwMode="auto">
            <a:xfrm>
              <a:off x="2213" y="2725"/>
              <a:ext cx="480" cy="421"/>
            </a:xfrm>
            <a:prstGeom prst="rect">
              <a:avLst/>
            </a:prstGeom>
            <a:noFill/>
            <a:ln w="9525">
              <a:noFill/>
              <a:miter lim="800000"/>
              <a:headEnd/>
              <a:tailEnd/>
            </a:ln>
          </p:spPr>
          <p:txBody>
            <a:bodyPr/>
            <a:lstStyle/>
            <a:p>
              <a:pPr algn="just"/>
              <a:r>
                <a:rPr lang="en-US" altLang="zh-CN" sz="900">
                  <a:latin typeface="Times New Roman" pitchFamily="18" charset="0"/>
                </a:rPr>
                <a:t>26</a:t>
              </a:r>
              <a:endParaRPr lang="en-US" altLang="zh-CN"/>
            </a:p>
          </p:txBody>
        </p:sp>
        <p:sp>
          <p:nvSpPr>
            <p:cNvPr id="23587" name="Text Box 37"/>
            <p:cNvSpPr txBox="1">
              <a:spLocks noChangeArrowheads="1"/>
            </p:cNvSpPr>
            <p:nvPr/>
          </p:nvSpPr>
          <p:spPr bwMode="auto">
            <a:xfrm>
              <a:off x="2213" y="2444"/>
              <a:ext cx="480" cy="421"/>
            </a:xfrm>
            <a:prstGeom prst="rect">
              <a:avLst/>
            </a:prstGeom>
            <a:noFill/>
            <a:ln w="9525">
              <a:noFill/>
              <a:miter lim="800000"/>
              <a:headEnd/>
              <a:tailEnd/>
            </a:ln>
          </p:spPr>
          <p:txBody>
            <a:bodyPr/>
            <a:lstStyle/>
            <a:p>
              <a:pPr algn="just"/>
              <a:r>
                <a:rPr lang="en-US" altLang="zh-CN" sz="900">
                  <a:latin typeface="Times New Roman" pitchFamily="18" charset="0"/>
                </a:rPr>
                <a:t>28</a:t>
              </a:r>
              <a:endParaRPr lang="en-US" altLang="zh-CN"/>
            </a:p>
          </p:txBody>
        </p:sp>
        <p:sp>
          <p:nvSpPr>
            <p:cNvPr id="23588" name="Line 38"/>
            <p:cNvSpPr>
              <a:spLocks noChangeShapeType="1"/>
            </p:cNvSpPr>
            <p:nvPr/>
          </p:nvSpPr>
          <p:spPr bwMode="auto">
            <a:xfrm>
              <a:off x="2533" y="2164"/>
              <a:ext cx="160" cy="1"/>
            </a:xfrm>
            <a:prstGeom prst="line">
              <a:avLst/>
            </a:prstGeom>
            <a:noFill/>
            <a:ln w="9525">
              <a:solidFill>
                <a:srgbClr val="000000"/>
              </a:solidFill>
              <a:round/>
              <a:headEnd/>
              <a:tailEnd/>
            </a:ln>
          </p:spPr>
          <p:txBody>
            <a:bodyPr/>
            <a:lstStyle/>
            <a:p>
              <a:endParaRPr lang="zh-CN" altLang="en-US"/>
            </a:p>
          </p:txBody>
        </p:sp>
        <p:sp>
          <p:nvSpPr>
            <p:cNvPr id="23589" name="Line 39"/>
            <p:cNvSpPr>
              <a:spLocks noChangeShapeType="1"/>
            </p:cNvSpPr>
            <p:nvPr/>
          </p:nvSpPr>
          <p:spPr bwMode="auto">
            <a:xfrm>
              <a:off x="2533" y="1883"/>
              <a:ext cx="160" cy="1"/>
            </a:xfrm>
            <a:prstGeom prst="line">
              <a:avLst/>
            </a:prstGeom>
            <a:noFill/>
            <a:ln w="9525">
              <a:solidFill>
                <a:srgbClr val="000000"/>
              </a:solidFill>
              <a:round/>
              <a:headEnd/>
              <a:tailEnd/>
            </a:ln>
          </p:spPr>
          <p:txBody>
            <a:bodyPr/>
            <a:lstStyle/>
            <a:p>
              <a:endParaRPr lang="zh-CN" altLang="en-US"/>
            </a:p>
          </p:txBody>
        </p:sp>
        <p:sp>
          <p:nvSpPr>
            <p:cNvPr id="23590" name="Text Box 40"/>
            <p:cNvSpPr txBox="1">
              <a:spLocks noChangeArrowheads="1"/>
            </p:cNvSpPr>
            <p:nvPr/>
          </p:nvSpPr>
          <p:spPr bwMode="auto">
            <a:xfrm>
              <a:off x="2213" y="2164"/>
              <a:ext cx="480" cy="421"/>
            </a:xfrm>
            <a:prstGeom prst="rect">
              <a:avLst/>
            </a:prstGeom>
            <a:noFill/>
            <a:ln w="9525">
              <a:noFill/>
              <a:miter lim="800000"/>
              <a:headEnd/>
              <a:tailEnd/>
            </a:ln>
          </p:spPr>
          <p:txBody>
            <a:bodyPr/>
            <a:lstStyle/>
            <a:p>
              <a:pPr algn="just"/>
              <a:r>
                <a:rPr lang="en-US" altLang="zh-CN" sz="900">
                  <a:latin typeface="Times New Roman" pitchFamily="18" charset="0"/>
                </a:rPr>
                <a:t>30</a:t>
              </a:r>
              <a:endParaRPr lang="en-US" altLang="zh-CN"/>
            </a:p>
          </p:txBody>
        </p:sp>
        <p:sp>
          <p:nvSpPr>
            <p:cNvPr id="23591" name="Text Box 41"/>
            <p:cNvSpPr txBox="1">
              <a:spLocks noChangeArrowheads="1"/>
            </p:cNvSpPr>
            <p:nvPr/>
          </p:nvSpPr>
          <p:spPr bwMode="auto">
            <a:xfrm>
              <a:off x="2213" y="1883"/>
              <a:ext cx="480" cy="421"/>
            </a:xfrm>
            <a:prstGeom prst="rect">
              <a:avLst/>
            </a:prstGeom>
            <a:noFill/>
            <a:ln w="9525">
              <a:noFill/>
              <a:miter lim="800000"/>
              <a:headEnd/>
              <a:tailEnd/>
            </a:ln>
          </p:spPr>
          <p:txBody>
            <a:bodyPr/>
            <a:lstStyle/>
            <a:p>
              <a:pPr algn="just"/>
              <a:r>
                <a:rPr lang="en-US" altLang="zh-CN" sz="900">
                  <a:latin typeface="Times New Roman" pitchFamily="18" charset="0"/>
                </a:rPr>
                <a:t>32</a:t>
              </a:r>
              <a:endParaRPr lang="en-US" altLang="zh-CN"/>
            </a:p>
          </p:txBody>
        </p:sp>
        <p:sp>
          <p:nvSpPr>
            <p:cNvPr id="23592" name="Text Box 42"/>
            <p:cNvSpPr txBox="1">
              <a:spLocks noChangeArrowheads="1"/>
            </p:cNvSpPr>
            <p:nvPr/>
          </p:nvSpPr>
          <p:spPr bwMode="auto">
            <a:xfrm>
              <a:off x="1733" y="1462"/>
              <a:ext cx="1760" cy="421"/>
            </a:xfrm>
            <a:prstGeom prst="rect">
              <a:avLst/>
            </a:prstGeom>
            <a:noFill/>
            <a:ln w="9525">
              <a:noFill/>
              <a:miter lim="800000"/>
              <a:headEnd/>
              <a:tailEnd/>
            </a:ln>
          </p:spPr>
          <p:txBody>
            <a:bodyPr/>
            <a:lstStyle/>
            <a:p>
              <a:pPr algn="just"/>
              <a:r>
                <a:rPr lang="en-US" altLang="zh-CN" sz="900">
                  <a:latin typeface="Times New Roman" pitchFamily="18" charset="0"/>
                </a:rPr>
                <a:t>cwnd</a:t>
              </a:r>
              <a:r>
                <a:rPr lang="zh-CN" altLang="en-US" sz="900">
                  <a:latin typeface="Times New Roman" pitchFamily="18" charset="0"/>
                </a:rPr>
                <a:t>（</a:t>
              </a:r>
              <a:r>
                <a:rPr lang="en-US" altLang="zh-CN" sz="900">
                  <a:latin typeface="Times New Roman" pitchFamily="18" charset="0"/>
                </a:rPr>
                <a:t>SMSS</a:t>
              </a:r>
              <a:r>
                <a:rPr lang="zh-CN" altLang="en-US" sz="900">
                  <a:latin typeface="Times New Roman" pitchFamily="18" charset="0"/>
                </a:rPr>
                <a:t>字节）</a:t>
              </a:r>
              <a:endParaRPr lang="zh-CN" altLang="en-US"/>
            </a:p>
          </p:txBody>
        </p:sp>
        <p:sp>
          <p:nvSpPr>
            <p:cNvPr id="23593" name="Line 43"/>
            <p:cNvSpPr>
              <a:spLocks noChangeShapeType="1"/>
            </p:cNvSpPr>
            <p:nvPr/>
          </p:nvSpPr>
          <p:spPr bwMode="auto">
            <a:xfrm flipV="1">
              <a:off x="2853" y="6515"/>
              <a:ext cx="1" cy="140"/>
            </a:xfrm>
            <a:prstGeom prst="line">
              <a:avLst/>
            </a:prstGeom>
            <a:noFill/>
            <a:ln w="9525">
              <a:solidFill>
                <a:srgbClr val="000000"/>
              </a:solidFill>
              <a:round/>
              <a:headEnd/>
              <a:tailEnd/>
            </a:ln>
          </p:spPr>
          <p:txBody>
            <a:bodyPr/>
            <a:lstStyle/>
            <a:p>
              <a:endParaRPr lang="zh-CN" altLang="en-US"/>
            </a:p>
          </p:txBody>
        </p:sp>
        <p:sp>
          <p:nvSpPr>
            <p:cNvPr id="23594" name="Line 44"/>
            <p:cNvSpPr>
              <a:spLocks noChangeShapeType="1"/>
            </p:cNvSpPr>
            <p:nvPr/>
          </p:nvSpPr>
          <p:spPr bwMode="auto">
            <a:xfrm flipV="1">
              <a:off x="3173" y="6515"/>
              <a:ext cx="1" cy="140"/>
            </a:xfrm>
            <a:prstGeom prst="line">
              <a:avLst/>
            </a:prstGeom>
            <a:noFill/>
            <a:ln w="9525">
              <a:solidFill>
                <a:srgbClr val="000000"/>
              </a:solidFill>
              <a:round/>
              <a:headEnd/>
              <a:tailEnd/>
            </a:ln>
          </p:spPr>
          <p:txBody>
            <a:bodyPr/>
            <a:lstStyle/>
            <a:p>
              <a:endParaRPr lang="zh-CN" altLang="en-US"/>
            </a:p>
          </p:txBody>
        </p:sp>
        <p:sp>
          <p:nvSpPr>
            <p:cNvPr id="23595" name="Line 45"/>
            <p:cNvSpPr>
              <a:spLocks noChangeShapeType="1"/>
            </p:cNvSpPr>
            <p:nvPr/>
          </p:nvSpPr>
          <p:spPr bwMode="auto">
            <a:xfrm flipV="1">
              <a:off x="3493" y="6515"/>
              <a:ext cx="1" cy="140"/>
            </a:xfrm>
            <a:prstGeom prst="line">
              <a:avLst/>
            </a:prstGeom>
            <a:noFill/>
            <a:ln w="9525">
              <a:solidFill>
                <a:srgbClr val="000000"/>
              </a:solidFill>
              <a:round/>
              <a:headEnd/>
              <a:tailEnd/>
            </a:ln>
          </p:spPr>
          <p:txBody>
            <a:bodyPr/>
            <a:lstStyle/>
            <a:p>
              <a:endParaRPr lang="zh-CN" altLang="en-US"/>
            </a:p>
          </p:txBody>
        </p:sp>
        <p:sp>
          <p:nvSpPr>
            <p:cNvPr id="23596" name="Line 46"/>
            <p:cNvSpPr>
              <a:spLocks noChangeShapeType="1"/>
            </p:cNvSpPr>
            <p:nvPr/>
          </p:nvSpPr>
          <p:spPr bwMode="auto">
            <a:xfrm flipV="1">
              <a:off x="3813" y="6515"/>
              <a:ext cx="1" cy="140"/>
            </a:xfrm>
            <a:prstGeom prst="line">
              <a:avLst/>
            </a:prstGeom>
            <a:noFill/>
            <a:ln w="9525">
              <a:solidFill>
                <a:srgbClr val="000000"/>
              </a:solidFill>
              <a:round/>
              <a:headEnd/>
              <a:tailEnd/>
            </a:ln>
          </p:spPr>
          <p:txBody>
            <a:bodyPr/>
            <a:lstStyle/>
            <a:p>
              <a:endParaRPr lang="zh-CN" altLang="en-US"/>
            </a:p>
          </p:txBody>
        </p:sp>
        <p:sp>
          <p:nvSpPr>
            <p:cNvPr id="23597" name="Line 47"/>
            <p:cNvSpPr>
              <a:spLocks noChangeShapeType="1"/>
            </p:cNvSpPr>
            <p:nvPr/>
          </p:nvSpPr>
          <p:spPr bwMode="auto">
            <a:xfrm flipV="1">
              <a:off x="4133" y="6515"/>
              <a:ext cx="1" cy="140"/>
            </a:xfrm>
            <a:prstGeom prst="line">
              <a:avLst/>
            </a:prstGeom>
            <a:noFill/>
            <a:ln w="9525">
              <a:solidFill>
                <a:srgbClr val="000000"/>
              </a:solidFill>
              <a:round/>
              <a:headEnd/>
              <a:tailEnd/>
            </a:ln>
          </p:spPr>
          <p:txBody>
            <a:bodyPr/>
            <a:lstStyle/>
            <a:p>
              <a:endParaRPr lang="zh-CN" altLang="en-US"/>
            </a:p>
          </p:txBody>
        </p:sp>
        <p:sp>
          <p:nvSpPr>
            <p:cNvPr id="23598" name="Line 48"/>
            <p:cNvSpPr>
              <a:spLocks noChangeShapeType="1"/>
            </p:cNvSpPr>
            <p:nvPr/>
          </p:nvSpPr>
          <p:spPr bwMode="auto">
            <a:xfrm flipV="1">
              <a:off x="4453" y="6515"/>
              <a:ext cx="1" cy="140"/>
            </a:xfrm>
            <a:prstGeom prst="line">
              <a:avLst/>
            </a:prstGeom>
            <a:noFill/>
            <a:ln w="9525">
              <a:solidFill>
                <a:srgbClr val="000000"/>
              </a:solidFill>
              <a:round/>
              <a:headEnd/>
              <a:tailEnd/>
            </a:ln>
          </p:spPr>
          <p:txBody>
            <a:bodyPr/>
            <a:lstStyle/>
            <a:p>
              <a:endParaRPr lang="zh-CN" altLang="en-US"/>
            </a:p>
          </p:txBody>
        </p:sp>
        <p:sp>
          <p:nvSpPr>
            <p:cNvPr id="23599" name="Line 49"/>
            <p:cNvSpPr>
              <a:spLocks noChangeShapeType="1"/>
            </p:cNvSpPr>
            <p:nvPr/>
          </p:nvSpPr>
          <p:spPr bwMode="auto">
            <a:xfrm flipV="1">
              <a:off x="4773" y="6515"/>
              <a:ext cx="1" cy="140"/>
            </a:xfrm>
            <a:prstGeom prst="line">
              <a:avLst/>
            </a:prstGeom>
            <a:noFill/>
            <a:ln w="9525">
              <a:solidFill>
                <a:srgbClr val="000000"/>
              </a:solidFill>
              <a:round/>
              <a:headEnd/>
              <a:tailEnd/>
            </a:ln>
          </p:spPr>
          <p:txBody>
            <a:bodyPr/>
            <a:lstStyle/>
            <a:p>
              <a:endParaRPr lang="zh-CN" altLang="en-US"/>
            </a:p>
          </p:txBody>
        </p:sp>
        <p:sp>
          <p:nvSpPr>
            <p:cNvPr id="23600" name="Line 50"/>
            <p:cNvSpPr>
              <a:spLocks noChangeShapeType="1"/>
            </p:cNvSpPr>
            <p:nvPr/>
          </p:nvSpPr>
          <p:spPr bwMode="auto">
            <a:xfrm flipV="1">
              <a:off x="5093" y="6515"/>
              <a:ext cx="1" cy="140"/>
            </a:xfrm>
            <a:prstGeom prst="line">
              <a:avLst/>
            </a:prstGeom>
            <a:noFill/>
            <a:ln w="9525">
              <a:solidFill>
                <a:srgbClr val="000000"/>
              </a:solidFill>
              <a:round/>
              <a:headEnd/>
              <a:tailEnd/>
            </a:ln>
          </p:spPr>
          <p:txBody>
            <a:bodyPr/>
            <a:lstStyle/>
            <a:p>
              <a:endParaRPr lang="zh-CN" altLang="en-US"/>
            </a:p>
          </p:txBody>
        </p:sp>
        <p:sp>
          <p:nvSpPr>
            <p:cNvPr id="23601" name="Line 51"/>
            <p:cNvSpPr>
              <a:spLocks noChangeShapeType="1"/>
            </p:cNvSpPr>
            <p:nvPr/>
          </p:nvSpPr>
          <p:spPr bwMode="auto">
            <a:xfrm flipV="1">
              <a:off x="5413" y="6515"/>
              <a:ext cx="1" cy="140"/>
            </a:xfrm>
            <a:prstGeom prst="line">
              <a:avLst/>
            </a:prstGeom>
            <a:noFill/>
            <a:ln w="9525">
              <a:solidFill>
                <a:srgbClr val="000000"/>
              </a:solidFill>
              <a:round/>
              <a:headEnd/>
              <a:tailEnd/>
            </a:ln>
          </p:spPr>
          <p:txBody>
            <a:bodyPr/>
            <a:lstStyle/>
            <a:p>
              <a:endParaRPr lang="zh-CN" altLang="en-US"/>
            </a:p>
          </p:txBody>
        </p:sp>
        <p:sp>
          <p:nvSpPr>
            <p:cNvPr id="23602" name="Line 52"/>
            <p:cNvSpPr>
              <a:spLocks noChangeShapeType="1"/>
            </p:cNvSpPr>
            <p:nvPr/>
          </p:nvSpPr>
          <p:spPr bwMode="auto">
            <a:xfrm flipV="1">
              <a:off x="5733" y="6515"/>
              <a:ext cx="1" cy="140"/>
            </a:xfrm>
            <a:prstGeom prst="line">
              <a:avLst/>
            </a:prstGeom>
            <a:noFill/>
            <a:ln w="9525">
              <a:solidFill>
                <a:srgbClr val="000000"/>
              </a:solidFill>
              <a:round/>
              <a:headEnd/>
              <a:tailEnd/>
            </a:ln>
          </p:spPr>
          <p:txBody>
            <a:bodyPr/>
            <a:lstStyle/>
            <a:p>
              <a:endParaRPr lang="zh-CN" altLang="en-US"/>
            </a:p>
          </p:txBody>
        </p:sp>
        <p:sp>
          <p:nvSpPr>
            <p:cNvPr id="23603" name="Line 53"/>
            <p:cNvSpPr>
              <a:spLocks noChangeShapeType="1"/>
            </p:cNvSpPr>
            <p:nvPr/>
          </p:nvSpPr>
          <p:spPr bwMode="auto">
            <a:xfrm flipV="1">
              <a:off x="6053" y="6515"/>
              <a:ext cx="1" cy="140"/>
            </a:xfrm>
            <a:prstGeom prst="line">
              <a:avLst/>
            </a:prstGeom>
            <a:noFill/>
            <a:ln w="9525">
              <a:solidFill>
                <a:srgbClr val="000000"/>
              </a:solidFill>
              <a:round/>
              <a:headEnd/>
              <a:tailEnd/>
            </a:ln>
          </p:spPr>
          <p:txBody>
            <a:bodyPr/>
            <a:lstStyle/>
            <a:p>
              <a:endParaRPr lang="zh-CN" altLang="en-US"/>
            </a:p>
          </p:txBody>
        </p:sp>
        <p:sp>
          <p:nvSpPr>
            <p:cNvPr id="23604" name="Line 54"/>
            <p:cNvSpPr>
              <a:spLocks noChangeShapeType="1"/>
            </p:cNvSpPr>
            <p:nvPr/>
          </p:nvSpPr>
          <p:spPr bwMode="auto">
            <a:xfrm flipV="1">
              <a:off x="6373" y="6515"/>
              <a:ext cx="1" cy="140"/>
            </a:xfrm>
            <a:prstGeom prst="line">
              <a:avLst/>
            </a:prstGeom>
            <a:noFill/>
            <a:ln w="9525">
              <a:solidFill>
                <a:srgbClr val="000000"/>
              </a:solidFill>
              <a:round/>
              <a:headEnd/>
              <a:tailEnd/>
            </a:ln>
          </p:spPr>
          <p:txBody>
            <a:bodyPr/>
            <a:lstStyle/>
            <a:p>
              <a:endParaRPr lang="zh-CN" altLang="en-US"/>
            </a:p>
          </p:txBody>
        </p:sp>
        <p:sp>
          <p:nvSpPr>
            <p:cNvPr id="23605" name="Line 55"/>
            <p:cNvSpPr>
              <a:spLocks noChangeShapeType="1"/>
            </p:cNvSpPr>
            <p:nvPr/>
          </p:nvSpPr>
          <p:spPr bwMode="auto">
            <a:xfrm flipV="1">
              <a:off x="6693" y="6515"/>
              <a:ext cx="1" cy="140"/>
            </a:xfrm>
            <a:prstGeom prst="line">
              <a:avLst/>
            </a:prstGeom>
            <a:noFill/>
            <a:ln w="9525">
              <a:solidFill>
                <a:srgbClr val="000000"/>
              </a:solidFill>
              <a:round/>
              <a:headEnd/>
              <a:tailEnd/>
            </a:ln>
          </p:spPr>
          <p:txBody>
            <a:bodyPr/>
            <a:lstStyle/>
            <a:p>
              <a:endParaRPr lang="zh-CN" altLang="en-US"/>
            </a:p>
          </p:txBody>
        </p:sp>
        <p:sp>
          <p:nvSpPr>
            <p:cNvPr id="23606" name="Line 56"/>
            <p:cNvSpPr>
              <a:spLocks noChangeShapeType="1"/>
            </p:cNvSpPr>
            <p:nvPr/>
          </p:nvSpPr>
          <p:spPr bwMode="auto">
            <a:xfrm flipV="1">
              <a:off x="7013" y="6515"/>
              <a:ext cx="1" cy="140"/>
            </a:xfrm>
            <a:prstGeom prst="line">
              <a:avLst/>
            </a:prstGeom>
            <a:noFill/>
            <a:ln w="9525">
              <a:solidFill>
                <a:srgbClr val="000000"/>
              </a:solidFill>
              <a:round/>
              <a:headEnd/>
              <a:tailEnd/>
            </a:ln>
          </p:spPr>
          <p:txBody>
            <a:bodyPr/>
            <a:lstStyle/>
            <a:p>
              <a:endParaRPr lang="zh-CN" altLang="en-US"/>
            </a:p>
          </p:txBody>
        </p:sp>
        <p:sp>
          <p:nvSpPr>
            <p:cNvPr id="23607" name="Line 57"/>
            <p:cNvSpPr>
              <a:spLocks noChangeShapeType="1"/>
            </p:cNvSpPr>
            <p:nvPr/>
          </p:nvSpPr>
          <p:spPr bwMode="auto">
            <a:xfrm flipV="1">
              <a:off x="7333" y="6515"/>
              <a:ext cx="1" cy="140"/>
            </a:xfrm>
            <a:prstGeom prst="line">
              <a:avLst/>
            </a:prstGeom>
            <a:noFill/>
            <a:ln w="9525">
              <a:solidFill>
                <a:srgbClr val="000000"/>
              </a:solidFill>
              <a:round/>
              <a:headEnd/>
              <a:tailEnd/>
            </a:ln>
          </p:spPr>
          <p:txBody>
            <a:bodyPr/>
            <a:lstStyle/>
            <a:p>
              <a:endParaRPr lang="zh-CN" altLang="en-US"/>
            </a:p>
          </p:txBody>
        </p:sp>
        <p:sp>
          <p:nvSpPr>
            <p:cNvPr id="23608" name="Line 58"/>
            <p:cNvSpPr>
              <a:spLocks noChangeShapeType="1"/>
            </p:cNvSpPr>
            <p:nvPr/>
          </p:nvSpPr>
          <p:spPr bwMode="auto">
            <a:xfrm flipV="1">
              <a:off x="7653" y="6515"/>
              <a:ext cx="1" cy="140"/>
            </a:xfrm>
            <a:prstGeom prst="line">
              <a:avLst/>
            </a:prstGeom>
            <a:noFill/>
            <a:ln w="9525">
              <a:solidFill>
                <a:srgbClr val="000000"/>
              </a:solidFill>
              <a:round/>
              <a:headEnd/>
              <a:tailEnd/>
            </a:ln>
          </p:spPr>
          <p:txBody>
            <a:bodyPr/>
            <a:lstStyle/>
            <a:p>
              <a:endParaRPr lang="zh-CN" altLang="en-US"/>
            </a:p>
          </p:txBody>
        </p:sp>
        <p:sp>
          <p:nvSpPr>
            <p:cNvPr id="23609" name="Line 59"/>
            <p:cNvSpPr>
              <a:spLocks noChangeShapeType="1"/>
            </p:cNvSpPr>
            <p:nvPr/>
          </p:nvSpPr>
          <p:spPr bwMode="auto">
            <a:xfrm flipV="1">
              <a:off x="7973" y="6515"/>
              <a:ext cx="1" cy="140"/>
            </a:xfrm>
            <a:prstGeom prst="line">
              <a:avLst/>
            </a:prstGeom>
            <a:noFill/>
            <a:ln w="9525">
              <a:solidFill>
                <a:srgbClr val="000000"/>
              </a:solidFill>
              <a:round/>
              <a:headEnd/>
              <a:tailEnd/>
            </a:ln>
          </p:spPr>
          <p:txBody>
            <a:bodyPr/>
            <a:lstStyle/>
            <a:p>
              <a:endParaRPr lang="zh-CN" altLang="en-US"/>
            </a:p>
          </p:txBody>
        </p:sp>
        <p:sp>
          <p:nvSpPr>
            <p:cNvPr id="23610" name="Text Box 60"/>
            <p:cNvSpPr txBox="1">
              <a:spLocks noChangeArrowheads="1"/>
            </p:cNvSpPr>
            <p:nvPr/>
          </p:nvSpPr>
          <p:spPr bwMode="auto">
            <a:xfrm>
              <a:off x="2373" y="6655"/>
              <a:ext cx="480" cy="422"/>
            </a:xfrm>
            <a:prstGeom prst="rect">
              <a:avLst/>
            </a:prstGeom>
            <a:noFill/>
            <a:ln w="9525">
              <a:noFill/>
              <a:miter lim="800000"/>
              <a:headEnd/>
              <a:tailEnd/>
            </a:ln>
          </p:spPr>
          <p:txBody>
            <a:bodyPr/>
            <a:lstStyle/>
            <a:p>
              <a:pPr algn="just"/>
              <a:r>
                <a:rPr lang="en-US" altLang="zh-CN" sz="900">
                  <a:latin typeface="Times New Roman" pitchFamily="18" charset="0"/>
                </a:rPr>
                <a:t>0</a:t>
              </a:r>
              <a:endParaRPr lang="en-US" altLang="zh-CN"/>
            </a:p>
          </p:txBody>
        </p:sp>
        <p:sp>
          <p:nvSpPr>
            <p:cNvPr id="23611" name="Text Box 61"/>
            <p:cNvSpPr txBox="1">
              <a:spLocks noChangeArrowheads="1"/>
            </p:cNvSpPr>
            <p:nvPr/>
          </p:nvSpPr>
          <p:spPr bwMode="auto">
            <a:xfrm>
              <a:off x="2693" y="6655"/>
              <a:ext cx="480" cy="422"/>
            </a:xfrm>
            <a:prstGeom prst="rect">
              <a:avLst/>
            </a:prstGeom>
            <a:noFill/>
            <a:ln w="9525">
              <a:noFill/>
              <a:miter lim="800000"/>
              <a:headEnd/>
              <a:tailEnd/>
            </a:ln>
          </p:spPr>
          <p:txBody>
            <a:bodyPr/>
            <a:lstStyle/>
            <a:p>
              <a:pPr algn="just"/>
              <a:r>
                <a:rPr lang="en-US" altLang="zh-CN" sz="900">
                  <a:latin typeface="Times New Roman" pitchFamily="18" charset="0"/>
                </a:rPr>
                <a:t>1</a:t>
              </a:r>
              <a:endParaRPr lang="en-US" altLang="zh-CN"/>
            </a:p>
          </p:txBody>
        </p:sp>
        <p:sp>
          <p:nvSpPr>
            <p:cNvPr id="23612" name="Text Box 62"/>
            <p:cNvSpPr txBox="1">
              <a:spLocks noChangeArrowheads="1"/>
            </p:cNvSpPr>
            <p:nvPr/>
          </p:nvSpPr>
          <p:spPr bwMode="auto">
            <a:xfrm>
              <a:off x="3013" y="6655"/>
              <a:ext cx="480" cy="422"/>
            </a:xfrm>
            <a:prstGeom prst="rect">
              <a:avLst/>
            </a:prstGeom>
            <a:noFill/>
            <a:ln w="9525">
              <a:noFill/>
              <a:miter lim="800000"/>
              <a:headEnd/>
              <a:tailEnd/>
            </a:ln>
          </p:spPr>
          <p:txBody>
            <a:bodyPr/>
            <a:lstStyle/>
            <a:p>
              <a:pPr algn="just"/>
              <a:r>
                <a:rPr lang="en-US" altLang="zh-CN" sz="900">
                  <a:latin typeface="Times New Roman" pitchFamily="18" charset="0"/>
                </a:rPr>
                <a:t>3</a:t>
              </a:r>
              <a:endParaRPr lang="en-US" altLang="zh-CN"/>
            </a:p>
          </p:txBody>
        </p:sp>
        <p:sp>
          <p:nvSpPr>
            <p:cNvPr id="23613" name="Text Box 63"/>
            <p:cNvSpPr txBox="1">
              <a:spLocks noChangeArrowheads="1"/>
            </p:cNvSpPr>
            <p:nvPr/>
          </p:nvSpPr>
          <p:spPr bwMode="auto">
            <a:xfrm>
              <a:off x="3333" y="6655"/>
              <a:ext cx="480" cy="422"/>
            </a:xfrm>
            <a:prstGeom prst="rect">
              <a:avLst/>
            </a:prstGeom>
            <a:noFill/>
            <a:ln w="9525">
              <a:noFill/>
              <a:miter lim="800000"/>
              <a:headEnd/>
              <a:tailEnd/>
            </a:ln>
          </p:spPr>
          <p:txBody>
            <a:bodyPr/>
            <a:lstStyle/>
            <a:p>
              <a:pPr algn="just"/>
              <a:r>
                <a:rPr lang="en-US" altLang="zh-CN" sz="900">
                  <a:latin typeface="Times New Roman" pitchFamily="18" charset="0"/>
                </a:rPr>
                <a:t>4</a:t>
              </a:r>
              <a:endParaRPr lang="en-US" altLang="zh-CN"/>
            </a:p>
          </p:txBody>
        </p:sp>
        <p:sp>
          <p:nvSpPr>
            <p:cNvPr id="23614" name="Text Box 64"/>
            <p:cNvSpPr txBox="1">
              <a:spLocks noChangeArrowheads="1"/>
            </p:cNvSpPr>
            <p:nvPr/>
          </p:nvSpPr>
          <p:spPr bwMode="auto">
            <a:xfrm>
              <a:off x="3653" y="6655"/>
              <a:ext cx="480" cy="422"/>
            </a:xfrm>
            <a:prstGeom prst="rect">
              <a:avLst/>
            </a:prstGeom>
            <a:noFill/>
            <a:ln w="9525">
              <a:noFill/>
              <a:miter lim="800000"/>
              <a:headEnd/>
              <a:tailEnd/>
            </a:ln>
          </p:spPr>
          <p:txBody>
            <a:bodyPr/>
            <a:lstStyle/>
            <a:p>
              <a:pPr algn="just"/>
              <a:r>
                <a:rPr lang="en-US" altLang="zh-CN" sz="900">
                  <a:latin typeface="Times New Roman" pitchFamily="18" charset="0"/>
                </a:rPr>
                <a:t>5</a:t>
              </a:r>
              <a:endParaRPr lang="en-US" altLang="zh-CN"/>
            </a:p>
          </p:txBody>
        </p:sp>
        <p:sp>
          <p:nvSpPr>
            <p:cNvPr id="23615" name="Text Box 65"/>
            <p:cNvSpPr txBox="1">
              <a:spLocks noChangeArrowheads="1"/>
            </p:cNvSpPr>
            <p:nvPr/>
          </p:nvSpPr>
          <p:spPr bwMode="auto">
            <a:xfrm>
              <a:off x="3973" y="6655"/>
              <a:ext cx="480" cy="422"/>
            </a:xfrm>
            <a:prstGeom prst="rect">
              <a:avLst/>
            </a:prstGeom>
            <a:noFill/>
            <a:ln w="9525">
              <a:noFill/>
              <a:miter lim="800000"/>
              <a:headEnd/>
              <a:tailEnd/>
            </a:ln>
          </p:spPr>
          <p:txBody>
            <a:bodyPr/>
            <a:lstStyle/>
            <a:p>
              <a:pPr algn="just"/>
              <a:r>
                <a:rPr lang="en-US" altLang="zh-CN" sz="900">
                  <a:latin typeface="Times New Roman" pitchFamily="18" charset="0"/>
                </a:rPr>
                <a:t>6</a:t>
              </a:r>
              <a:endParaRPr lang="en-US" altLang="zh-CN"/>
            </a:p>
          </p:txBody>
        </p:sp>
        <p:sp>
          <p:nvSpPr>
            <p:cNvPr id="23616" name="Text Box 66"/>
            <p:cNvSpPr txBox="1">
              <a:spLocks noChangeArrowheads="1"/>
            </p:cNvSpPr>
            <p:nvPr/>
          </p:nvSpPr>
          <p:spPr bwMode="auto">
            <a:xfrm>
              <a:off x="4293" y="6655"/>
              <a:ext cx="480" cy="422"/>
            </a:xfrm>
            <a:prstGeom prst="rect">
              <a:avLst/>
            </a:prstGeom>
            <a:noFill/>
            <a:ln w="9525">
              <a:noFill/>
              <a:miter lim="800000"/>
              <a:headEnd/>
              <a:tailEnd/>
            </a:ln>
          </p:spPr>
          <p:txBody>
            <a:bodyPr/>
            <a:lstStyle/>
            <a:p>
              <a:pPr algn="just"/>
              <a:r>
                <a:rPr lang="en-US" altLang="zh-CN" sz="900">
                  <a:latin typeface="Times New Roman" pitchFamily="18" charset="0"/>
                </a:rPr>
                <a:t>7</a:t>
              </a:r>
              <a:endParaRPr lang="en-US" altLang="zh-CN"/>
            </a:p>
          </p:txBody>
        </p:sp>
        <p:sp>
          <p:nvSpPr>
            <p:cNvPr id="23617" name="Text Box 67"/>
            <p:cNvSpPr txBox="1">
              <a:spLocks noChangeArrowheads="1"/>
            </p:cNvSpPr>
            <p:nvPr/>
          </p:nvSpPr>
          <p:spPr bwMode="auto">
            <a:xfrm>
              <a:off x="4613" y="6655"/>
              <a:ext cx="480" cy="422"/>
            </a:xfrm>
            <a:prstGeom prst="rect">
              <a:avLst/>
            </a:prstGeom>
            <a:noFill/>
            <a:ln w="9525">
              <a:noFill/>
              <a:miter lim="800000"/>
              <a:headEnd/>
              <a:tailEnd/>
            </a:ln>
          </p:spPr>
          <p:txBody>
            <a:bodyPr/>
            <a:lstStyle/>
            <a:p>
              <a:pPr algn="just"/>
              <a:r>
                <a:rPr lang="en-US" altLang="zh-CN" sz="900">
                  <a:latin typeface="Times New Roman" pitchFamily="18" charset="0"/>
                </a:rPr>
                <a:t>8</a:t>
              </a:r>
              <a:endParaRPr lang="en-US" altLang="zh-CN"/>
            </a:p>
          </p:txBody>
        </p:sp>
        <p:sp>
          <p:nvSpPr>
            <p:cNvPr id="23618" name="Text Box 68"/>
            <p:cNvSpPr txBox="1">
              <a:spLocks noChangeArrowheads="1"/>
            </p:cNvSpPr>
            <p:nvPr/>
          </p:nvSpPr>
          <p:spPr bwMode="auto">
            <a:xfrm>
              <a:off x="4933" y="6655"/>
              <a:ext cx="480" cy="422"/>
            </a:xfrm>
            <a:prstGeom prst="rect">
              <a:avLst/>
            </a:prstGeom>
            <a:noFill/>
            <a:ln w="9525">
              <a:noFill/>
              <a:miter lim="800000"/>
              <a:headEnd/>
              <a:tailEnd/>
            </a:ln>
          </p:spPr>
          <p:txBody>
            <a:bodyPr/>
            <a:lstStyle/>
            <a:p>
              <a:pPr algn="just"/>
              <a:r>
                <a:rPr lang="en-US" altLang="zh-CN" sz="900">
                  <a:latin typeface="Times New Roman" pitchFamily="18" charset="0"/>
                </a:rPr>
                <a:t>9</a:t>
              </a:r>
              <a:endParaRPr lang="en-US" altLang="zh-CN"/>
            </a:p>
          </p:txBody>
        </p:sp>
        <p:sp>
          <p:nvSpPr>
            <p:cNvPr id="23619" name="Text Box 69"/>
            <p:cNvSpPr txBox="1">
              <a:spLocks noChangeArrowheads="1"/>
            </p:cNvSpPr>
            <p:nvPr/>
          </p:nvSpPr>
          <p:spPr bwMode="auto">
            <a:xfrm>
              <a:off x="5253" y="6655"/>
              <a:ext cx="480" cy="422"/>
            </a:xfrm>
            <a:prstGeom prst="rect">
              <a:avLst/>
            </a:prstGeom>
            <a:noFill/>
            <a:ln w="9525">
              <a:noFill/>
              <a:miter lim="800000"/>
              <a:headEnd/>
              <a:tailEnd/>
            </a:ln>
          </p:spPr>
          <p:txBody>
            <a:bodyPr/>
            <a:lstStyle/>
            <a:p>
              <a:pPr algn="just"/>
              <a:r>
                <a:rPr lang="en-US" altLang="zh-CN" sz="900">
                  <a:latin typeface="Times New Roman" pitchFamily="18" charset="0"/>
                </a:rPr>
                <a:t>10</a:t>
              </a:r>
              <a:endParaRPr lang="en-US" altLang="zh-CN"/>
            </a:p>
          </p:txBody>
        </p:sp>
        <p:sp>
          <p:nvSpPr>
            <p:cNvPr id="23620" name="Text Box 70"/>
            <p:cNvSpPr txBox="1">
              <a:spLocks noChangeArrowheads="1"/>
            </p:cNvSpPr>
            <p:nvPr/>
          </p:nvSpPr>
          <p:spPr bwMode="auto">
            <a:xfrm>
              <a:off x="5573" y="6655"/>
              <a:ext cx="480" cy="422"/>
            </a:xfrm>
            <a:prstGeom prst="rect">
              <a:avLst/>
            </a:prstGeom>
            <a:noFill/>
            <a:ln w="9525">
              <a:noFill/>
              <a:miter lim="800000"/>
              <a:headEnd/>
              <a:tailEnd/>
            </a:ln>
          </p:spPr>
          <p:txBody>
            <a:bodyPr/>
            <a:lstStyle/>
            <a:p>
              <a:pPr algn="just"/>
              <a:r>
                <a:rPr lang="en-US" altLang="zh-CN" sz="900">
                  <a:latin typeface="Times New Roman" pitchFamily="18" charset="0"/>
                </a:rPr>
                <a:t>11</a:t>
              </a:r>
              <a:endParaRPr lang="en-US" altLang="zh-CN"/>
            </a:p>
          </p:txBody>
        </p:sp>
        <p:sp>
          <p:nvSpPr>
            <p:cNvPr id="23621" name="Text Box 71"/>
            <p:cNvSpPr txBox="1">
              <a:spLocks noChangeArrowheads="1"/>
            </p:cNvSpPr>
            <p:nvPr/>
          </p:nvSpPr>
          <p:spPr bwMode="auto">
            <a:xfrm>
              <a:off x="5893" y="6655"/>
              <a:ext cx="480" cy="422"/>
            </a:xfrm>
            <a:prstGeom prst="rect">
              <a:avLst/>
            </a:prstGeom>
            <a:noFill/>
            <a:ln w="9525">
              <a:noFill/>
              <a:miter lim="800000"/>
              <a:headEnd/>
              <a:tailEnd/>
            </a:ln>
          </p:spPr>
          <p:txBody>
            <a:bodyPr/>
            <a:lstStyle/>
            <a:p>
              <a:pPr algn="just"/>
              <a:r>
                <a:rPr lang="en-US" altLang="zh-CN" sz="900">
                  <a:latin typeface="Times New Roman" pitchFamily="18" charset="0"/>
                </a:rPr>
                <a:t>12</a:t>
              </a:r>
              <a:endParaRPr lang="en-US" altLang="zh-CN"/>
            </a:p>
          </p:txBody>
        </p:sp>
        <p:sp>
          <p:nvSpPr>
            <p:cNvPr id="23622" name="Text Box 72"/>
            <p:cNvSpPr txBox="1">
              <a:spLocks noChangeArrowheads="1"/>
            </p:cNvSpPr>
            <p:nvPr/>
          </p:nvSpPr>
          <p:spPr bwMode="auto">
            <a:xfrm>
              <a:off x="6213" y="6655"/>
              <a:ext cx="480" cy="422"/>
            </a:xfrm>
            <a:prstGeom prst="rect">
              <a:avLst/>
            </a:prstGeom>
            <a:noFill/>
            <a:ln w="9525">
              <a:noFill/>
              <a:miter lim="800000"/>
              <a:headEnd/>
              <a:tailEnd/>
            </a:ln>
          </p:spPr>
          <p:txBody>
            <a:bodyPr/>
            <a:lstStyle/>
            <a:p>
              <a:pPr algn="just"/>
              <a:r>
                <a:rPr lang="en-US" altLang="zh-CN" sz="900">
                  <a:latin typeface="Times New Roman" pitchFamily="18" charset="0"/>
                </a:rPr>
                <a:t>13</a:t>
              </a:r>
              <a:endParaRPr lang="en-US" altLang="zh-CN"/>
            </a:p>
          </p:txBody>
        </p:sp>
        <p:sp>
          <p:nvSpPr>
            <p:cNvPr id="23623" name="Text Box 73"/>
            <p:cNvSpPr txBox="1">
              <a:spLocks noChangeArrowheads="1"/>
            </p:cNvSpPr>
            <p:nvPr/>
          </p:nvSpPr>
          <p:spPr bwMode="auto">
            <a:xfrm>
              <a:off x="6533" y="6655"/>
              <a:ext cx="480" cy="422"/>
            </a:xfrm>
            <a:prstGeom prst="rect">
              <a:avLst/>
            </a:prstGeom>
            <a:noFill/>
            <a:ln w="9525">
              <a:noFill/>
              <a:miter lim="800000"/>
              <a:headEnd/>
              <a:tailEnd/>
            </a:ln>
          </p:spPr>
          <p:txBody>
            <a:bodyPr/>
            <a:lstStyle/>
            <a:p>
              <a:pPr algn="just"/>
              <a:r>
                <a:rPr lang="en-US" altLang="zh-CN" sz="900">
                  <a:latin typeface="Times New Roman" pitchFamily="18" charset="0"/>
                </a:rPr>
                <a:t>14</a:t>
              </a:r>
              <a:endParaRPr lang="en-US" altLang="zh-CN"/>
            </a:p>
          </p:txBody>
        </p:sp>
        <p:sp>
          <p:nvSpPr>
            <p:cNvPr id="23624" name="Text Box 74"/>
            <p:cNvSpPr txBox="1">
              <a:spLocks noChangeArrowheads="1"/>
            </p:cNvSpPr>
            <p:nvPr/>
          </p:nvSpPr>
          <p:spPr bwMode="auto">
            <a:xfrm>
              <a:off x="6853" y="6655"/>
              <a:ext cx="480" cy="422"/>
            </a:xfrm>
            <a:prstGeom prst="rect">
              <a:avLst/>
            </a:prstGeom>
            <a:noFill/>
            <a:ln w="9525">
              <a:noFill/>
              <a:miter lim="800000"/>
              <a:headEnd/>
              <a:tailEnd/>
            </a:ln>
          </p:spPr>
          <p:txBody>
            <a:bodyPr/>
            <a:lstStyle/>
            <a:p>
              <a:pPr algn="just"/>
              <a:r>
                <a:rPr lang="en-US" altLang="zh-CN" sz="900">
                  <a:latin typeface="Times New Roman" pitchFamily="18" charset="0"/>
                </a:rPr>
                <a:t>15</a:t>
              </a:r>
              <a:endParaRPr lang="en-US" altLang="zh-CN"/>
            </a:p>
          </p:txBody>
        </p:sp>
        <p:sp>
          <p:nvSpPr>
            <p:cNvPr id="23625" name="Text Box 75"/>
            <p:cNvSpPr txBox="1">
              <a:spLocks noChangeArrowheads="1"/>
            </p:cNvSpPr>
            <p:nvPr/>
          </p:nvSpPr>
          <p:spPr bwMode="auto">
            <a:xfrm>
              <a:off x="7173" y="6655"/>
              <a:ext cx="480" cy="422"/>
            </a:xfrm>
            <a:prstGeom prst="rect">
              <a:avLst/>
            </a:prstGeom>
            <a:noFill/>
            <a:ln w="9525">
              <a:noFill/>
              <a:miter lim="800000"/>
              <a:headEnd/>
              <a:tailEnd/>
            </a:ln>
          </p:spPr>
          <p:txBody>
            <a:bodyPr/>
            <a:lstStyle/>
            <a:p>
              <a:pPr algn="just"/>
              <a:r>
                <a:rPr lang="en-US" altLang="zh-CN" sz="900">
                  <a:latin typeface="Times New Roman" pitchFamily="18" charset="0"/>
                </a:rPr>
                <a:t>16</a:t>
              </a:r>
              <a:endParaRPr lang="en-US" altLang="zh-CN"/>
            </a:p>
          </p:txBody>
        </p:sp>
        <p:sp>
          <p:nvSpPr>
            <p:cNvPr id="23626" name="Text Box 76"/>
            <p:cNvSpPr txBox="1">
              <a:spLocks noChangeArrowheads="1"/>
            </p:cNvSpPr>
            <p:nvPr/>
          </p:nvSpPr>
          <p:spPr bwMode="auto">
            <a:xfrm>
              <a:off x="7493" y="6655"/>
              <a:ext cx="480" cy="422"/>
            </a:xfrm>
            <a:prstGeom prst="rect">
              <a:avLst/>
            </a:prstGeom>
            <a:noFill/>
            <a:ln w="9525">
              <a:noFill/>
              <a:miter lim="800000"/>
              <a:headEnd/>
              <a:tailEnd/>
            </a:ln>
          </p:spPr>
          <p:txBody>
            <a:bodyPr/>
            <a:lstStyle/>
            <a:p>
              <a:pPr algn="just"/>
              <a:r>
                <a:rPr lang="en-US" altLang="zh-CN" sz="900">
                  <a:latin typeface="Times New Roman" pitchFamily="18" charset="0"/>
                </a:rPr>
                <a:t>17</a:t>
              </a:r>
              <a:endParaRPr lang="en-US" altLang="zh-CN"/>
            </a:p>
          </p:txBody>
        </p:sp>
        <p:sp>
          <p:nvSpPr>
            <p:cNvPr id="23627" name="Text Box 77"/>
            <p:cNvSpPr txBox="1">
              <a:spLocks noChangeArrowheads="1"/>
            </p:cNvSpPr>
            <p:nvPr/>
          </p:nvSpPr>
          <p:spPr bwMode="auto">
            <a:xfrm>
              <a:off x="7813" y="6655"/>
              <a:ext cx="480" cy="422"/>
            </a:xfrm>
            <a:prstGeom prst="rect">
              <a:avLst/>
            </a:prstGeom>
            <a:noFill/>
            <a:ln w="9525">
              <a:noFill/>
              <a:miter lim="800000"/>
              <a:headEnd/>
              <a:tailEnd/>
            </a:ln>
          </p:spPr>
          <p:txBody>
            <a:bodyPr/>
            <a:lstStyle/>
            <a:p>
              <a:pPr algn="just"/>
              <a:r>
                <a:rPr lang="en-US" altLang="zh-CN" sz="900">
                  <a:latin typeface="Times New Roman" pitchFamily="18" charset="0"/>
                </a:rPr>
                <a:t>18</a:t>
              </a:r>
              <a:endParaRPr lang="en-US" altLang="zh-CN"/>
            </a:p>
          </p:txBody>
        </p:sp>
        <p:sp>
          <p:nvSpPr>
            <p:cNvPr id="23628" name="Line 78"/>
            <p:cNvSpPr>
              <a:spLocks noChangeShapeType="1"/>
            </p:cNvSpPr>
            <p:nvPr/>
          </p:nvSpPr>
          <p:spPr bwMode="auto">
            <a:xfrm>
              <a:off x="2693" y="2445"/>
              <a:ext cx="2880" cy="1"/>
            </a:xfrm>
            <a:prstGeom prst="line">
              <a:avLst/>
            </a:prstGeom>
            <a:noFill/>
            <a:ln w="9525">
              <a:solidFill>
                <a:srgbClr val="000000"/>
              </a:solidFill>
              <a:prstDash val="dash"/>
              <a:round/>
              <a:headEnd/>
              <a:tailEnd/>
            </a:ln>
          </p:spPr>
          <p:txBody>
            <a:bodyPr/>
            <a:lstStyle/>
            <a:p>
              <a:endParaRPr lang="zh-CN" altLang="en-US"/>
            </a:p>
          </p:txBody>
        </p:sp>
        <p:sp>
          <p:nvSpPr>
            <p:cNvPr id="23629" name="Line 79"/>
            <p:cNvSpPr>
              <a:spLocks noChangeShapeType="1"/>
            </p:cNvSpPr>
            <p:nvPr/>
          </p:nvSpPr>
          <p:spPr bwMode="auto">
            <a:xfrm flipV="1">
              <a:off x="2533" y="6375"/>
              <a:ext cx="320" cy="140"/>
            </a:xfrm>
            <a:prstGeom prst="line">
              <a:avLst/>
            </a:prstGeom>
            <a:noFill/>
            <a:ln w="9525">
              <a:solidFill>
                <a:srgbClr val="000000"/>
              </a:solidFill>
              <a:round/>
              <a:headEnd type="oval" w="med" len="med"/>
              <a:tailEnd/>
            </a:ln>
          </p:spPr>
          <p:txBody>
            <a:bodyPr/>
            <a:lstStyle/>
            <a:p>
              <a:endParaRPr lang="zh-CN" altLang="en-US"/>
            </a:p>
          </p:txBody>
        </p:sp>
        <p:sp>
          <p:nvSpPr>
            <p:cNvPr id="23630" name="Line 80"/>
            <p:cNvSpPr>
              <a:spLocks noChangeShapeType="1"/>
            </p:cNvSpPr>
            <p:nvPr/>
          </p:nvSpPr>
          <p:spPr bwMode="auto">
            <a:xfrm flipV="1">
              <a:off x="2853" y="6094"/>
              <a:ext cx="320" cy="281"/>
            </a:xfrm>
            <a:prstGeom prst="line">
              <a:avLst/>
            </a:prstGeom>
            <a:noFill/>
            <a:ln w="9525">
              <a:solidFill>
                <a:srgbClr val="000000"/>
              </a:solidFill>
              <a:round/>
              <a:headEnd type="oval" w="med" len="med"/>
              <a:tailEnd/>
            </a:ln>
          </p:spPr>
          <p:txBody>
            <a:bodyPr/>
            <a:lstStyle/>
            <a:p>
              <a:endParaRPr lang="zh-CN" altLang="en-US"/>
            </a:p>
          </p:txBody>
        </p:sp>
        <p:sp>
          <p:nvSpPr>
            <p:cNvPr id="23631" name="Line 81"/>
            <p:cNvSpPr>
              <a:spLocks noChangeShapeType="1"/>
            </p:cNvSpPr>
            <p:nvPr/>
          </p:nvSpPr>
          <p:spPr bwMode="auto">
            <a:xfrm flipV="1">
              <a:off x="3173" y="5532"/>
              <a:ext cx="320" cy="562"/>
            </a:xfrm>
            <a:prstGeom prst="line">
              <a:avLst/>
            </a:prstGeom>
            <a:noFill/>
            <a:ln w="9525">
              <a:solidFill>
                <a:srgbClr val="000000"/>
              </a:solidFill>
              <a:round/>
              <a:headEnd type="oval" w="med" len="med"/>
              <a:tailEnd/>
            </a:ln>
          </p:spPr>
          <p:txBody>
            <a:bodyPr/>
            <a:lstStyle/>
            <a:p>
              <a:endParaRPr lang="zh-CN" altLang="en-US"/>
            </a:p>
          </p:txBody>
        </p:sp>
        <p:sp>
          <p:nvSpPr>
            <p:cNvPr id="23632" name="Line 82"/>
            <p:cNvSpPr>
              <a:spLocks noChangeShapeType="1"/>
            </p:cNvSpPr>
            <p:nvPr/>
          </p:nvSpPr>
          <p:spPr bwMode="auto">
            <a:xfrm flipV="1">
              <a:off x="3493" y="4410"/>
              <a:ext cx="320" cy="1122"/>
            </a:xfrm>
            <a:prstGeom prst="line">
              <a:avLst/>
            </a:prstGeom>
            <a:noFill/>
            <a:ln w="9525">
              <a:solidFill>
                <a:srgbClr val="000000"/>
              </a:solidFill>
              <a:round/>
              <a:headEnd type="oval" w="med" len="med"/>
              <a:tailEnd/>
            </a:ln>
          </p:spPr>
          <p:txBody>
            <a:bodyPr/>
            <a:lstStyle/>
            <a:p>
              <a:endParaRPr lang="zh-CN" altLang="en-US"/>
            </a:p>
          </p:txBody>
        </p:sp>
        <p:sp>
          <p:nvSpPr>
            <p:cNvPr id="23633" name="Line 83"/>
            <p:cNvSpPr>
              <a:spLocks noChangeShapeType="1"/>
            </p:cNvSpPr>
            <p:nvPr/>
          </p:nvSpPr>
          <p:spPr bwMode="auto">
            <a:xfrm flipV="1">
              <a:off x="3813" y="2445"/>
              <a:ext cx="320" cy="1965"/>
            </a:xfrm>
            <a:prstGeom prst="line">
              <a:avLst/>
            </a:prstGeom>
            <a:noFill/>
            <a:ln w="9525">
              <a:solidFill>
                <a:srgbClr val="000000"/>
              </a:solidFill>
              <a:round/>
              <a:headEnd type="oval" w="med" len="med"/>
              <a:tailEnd/>
            </a:ln>
          </p:spPr>
          <p:txBody>
            <a:bodyPr/>
            <a:lstStyle/>
            <a:p>
              <a:endParaRPr lang="zh-CN" altLang="en-US"/>
            </a:p>
          </p:txBody>
        </p:sp>
        <p:sp>
          <p:nvSpPr>
            <p:cNvPr id="23634" name="Line 84"/>
            <p:cNvSpPr>
              <a:spLocks noChangeShapeType="1"/>
            </p:cNvSpPr>
            <p:nvPr/>
          </p:nvSpPr>
          <p:spPr bwMode="auto">
            <a:xfrm flipV="1">
              <a:off x="4133" y="2304"/>
              <a:ext cx="320" cy="141"/>
            </a:xfrm>
            <a:prstGeom prst="line">
              <a:avLst/>
            </a:prstGeom>
            <a:noFill/>
            <a:ln w="9525">
              <a:solidFill>
                <a:srgbClr val="000000"/>
              </a:solidFill>
              <a:round/>
              <a:headEnd type="oval" w="med" len="med"/>
              <a:tailEnd/>
            </a:ln>
          </p:spPr>
          <p:txBody>
            <a:bodyPr/>
            <a:lstStyle/>
            <a:p>
              <a:endParaRPr lang="zh-CN" altLang="en-US"/>
            </a:p>
          </p:txBody>
        </p:sp>
        <p:sp>
          <p:nvSpPr>
            <p:cNvPr id="23635" name="Line 85"/>
            <p:cNvSpPr>
              <a:spLocks noChangeShapeType="1"/>
            </p:cNvSpPr>
            <p:nvPr/>
          </p:nvSpPr>
          <p:spPr bwMode="auto">
            <a:xfrm>
              <a:off x="4773" y="2164"/>
              <a:ext cx="320" cy="4352"/>
            </a:xfrm>
            <a:prstGeom prst="line">
              <a:avLst/>
            </a:prstGeom>
            <a:noFill/>
            <a:ln w="9525">
              <a:solidFill>
                <a:srgbClr val="000000"/>
              </a:solidFill>
              <a:round/>
              <a:headEnd type="oval" w="med" len="med"/>
              <a:tailEnd type="oval" w="med" len="med"/>
            </a:ln>
          </p:spPr>
          <p:txBody>
            <a:bodyPr/>
            <a:lstStyle/>
            <a:p>
              <a:endParaRPr lang="zh-CN" altLang="en-US"/>
            </a:p>
          </p:txBody>
        </p:sp>
        <p:sp>
          <p:nvSpPr>
            <p:cNvPr id="23636" name="Line 86"/>
            <p:cNvSpPr>
              <a:spLocks noChangeShapeType="1"/>
            </p:cNvSpPr>
            <p:nvPr/>
          </p:nvSpPr>
          <p:spPr bwMode="auto">
            <a:xfrm>
              <a:off x="2533" y="4410"/>
              <a:ext cx="5600" cy="1"/>
            </a:xfrm>
            <a:prstGeom prst="line">
              <a:avLst/>
            </a:prstGeom>
            <a:noFill/>
            <a:ln w="9525">
              <a:solidFill>
                <a:srgbClr val="000000"/>
              </a:solidFill>
              <a:prstDash val="dash"/>
              <a:round/>
              <a:headEnd/>
              <a:tailEnd/>
            </a:ln>
          </p:spPr>
          <p:txBody>
            <a:bodyPr/>
            <a:lstStyle/>
            <a:p>
              <a:endParaRPr lang="zh-CN" altLang="en-US"/>
            </a:p>
          </p:txBody>
        </p:sp>
        <p:sp>
          <p:nvSpPr>
            <p:cNvPr id="23637" name="Line 87"/>
            <p:cNvSpPr>
              <a:spLocks noChangeShapeType="1"/>
            </p:cNvSpPr>
            <p:nvPr/>
          </p:nvSpPr>
          <p:spPr bwMode="auto">
            <a:xfrm flipV="1">
              <a:off x="5093" y="6375"/>
              <a:ext cx="320" cy="140"/>
            </a:xfrm>
            <a:prstGeom prst="line">
              <a:avLst/>
            </a:prstGeom>
            <a:noFill/>
            <a:ln w="9525">
              <a:solidFill>
                <a:srgbClr val="000000"/>
              </a:solidFill>
              <a:round/>
              <a:headEnd/>
              <a:tailEnd/>
            </a:ln>
          </p:spPr>
          <p:txBody>
            <a:bodyPr/>
            <a:lstStyle/>
            <a:p>
              <a:endParaRPr lang="zh-CN" altLang="en-US"/>
            </a:p>
          </p:txBody>
        </p:sp>
        <p:sp>
          <p:nvSpPr>
            <p:cNvPr id="23638" name="Line 88"/>
            <p:cNvSpPr>
              <a:spLocks noChangeShapeType="1"/>
            </p:cNvSpPr>
            <p:nvPr/>
          </p:nvSpPr>
          <p:spPr bwMode="auto">
            <a:xfrm flipV="1">
              <a:off x="5413" y="6094"/>
              <a:ext cx="320" cy="281"/>
            </a:xfrm>
            <a:prstGeom prst="line">
              <a:avLst/>
            </a:prstGeom>
            <a:noFill/>
            <a:ln w="9525">
              <a:solidFill>
                <a:srgbClr val="000000"/>
              </a:solidFill>
              <a:round/>
              <a:headEnd type="oval" w="med" len="med"/>
              <a:tailEnd/>
            </a:ln>
          </p:spPr>
          <p:txBody>
            <a:bodyPr/>
            <a:lstStyle/>
            <a:p>
              <a:endParaRPr lang="zh-CN" altLang="en-US"/>
            </a:p>
          </p:txBody>
        </p:sp>
        <p:sp>
          <p:nvSpPr>
            <p:cNvPr id="23639" name="Line 89"/>
            <p:cNvSpPr>
              <a:spLocks noChangeShapeType="1"/>
            </p:cNvSpPr>
            <p:nvPr/>
          </p:nvSpPr>
          <p:spPr bwMode="auto">
            <a:xfrm flipV="1">
              <a:off x="5733" y="5532"/>
              <a:ext cx="320" cy="562"/>
            </a:xfrm>
            <a:prstGeom prst="line">
              <a:avLst/>
            </a:prstGeom>
            <a:noFill/>
            <a:ln w="9525">
              <a:solidFill>
                <a:srgbClr val="000000"/>
              </a:solidFill>
              <a:round/>
              <a:headEnd type="oval" w="med" len="med"/>
              <a:tailEnd/>
            </a:ln>
          </p:spPr>
          <p:txBody>
            <a:bodyPr/>
            <a:lstStyle/>
            <a:p>
              <a:endParaRPr lang="zh-CN" altLang="en-US"/>
            </a:p>
          </p:txBody>
        </p:sp>
        <p:sp>
          <p:nvSpPr>
            <p:cNvPr id="23640" name="Line 90"/>
            <p:cNvSpPr>
              <a:spLocks noChangeShapeType="1"/>
            </p:cNvSpPr>
            <p:nvPr/>
          </p:nvSpPr>
          <p:spPr bwMode="auto">
            <a:xfrm flipV="1">
              <a:off x="6053" y="4410"/>
              <a:ext cx="320" cy="1122"/>
            </a:xfrm>
            <a:prstGeom prst="line">
              <a:avLst/>
            </a:prstGeom>
            <a:noFill/>
            <a:ln w="9525">
              <a:solidFill>
                <a:srgbClr val="000000"/>
              </a:solidFill>
              <a:round/>
              <a:headEnd type="oval" w="med" len="med"/>
              <a:tailEnd/>
            </a:ln>
          </p:spPr>
          <p:txBody>
            <a:bodyPr/>
            <a:lstStyle/>
            <a:p>
              <a:endParaRPr lang="zh-CN" altLang="en-US"/>
            </a:p>
          </p:txBody>
        </p:sp>
        <p:sp>
          <p:nvSpPr>
            <p:cNvPr id="23641" name="Line 91"/>
            <p:cNvSpPr>
              <a:spLocks noChangeShapeType="1"/>
            </p:cNvSpPr>
            <p:nvPr/>
          </p:nvSpPr>
          <p:spPr bwMode="auto">
            <a:xfrm>
              <a:off x="4773" y="2164"/>
              <a:ext cx="1" cy="4351"/>
            </a:xfrm>
            <a:prstGeom prst="line">
              <a:avLst/>
            </a:prstGeom>
            <a:noFill/>
            <a:ln w="9525">
              <a:solidFill>
                <a:srgbClr val="000000"/>
              </a:solidFill>
              <a:prstDash val="dash"/>
              <a:round/>
              <a:headEnd/>
              <a:tailEnd/>
            </a:ln>
          </p:spPr>
          <p:txBody>
            <a:bodyPr/>
            <a:lstStyle/>
            <a:p>
              <a:endParaRPr lang="zh-CN" altLang="en-US"/>
            </a:p>
          </p:txBody>
        </p:sp>
        <p:sp>
          <p:nvSpPr>
            <p:cNvPr id="23642" name="Line 92"/>
            <p:cNvSpPr>
              <a:spLocks noChangeShapeType="1"/>
            </p:cNvSpPr>
            <p:nvPr/>
          </p:nvSpPr>
          <p:spPr bwMode="auto">
            <a:xfrm flipH="1">
              <a:off x="4773" y="1883"/>
              <a:ext cx="480" cy="280"/>
            </a:xfrm>
            <a:prstGeom prst="line">
              <a:avLst/>
            </a:prstGeom>
            <a:noFill/>
            <a:ln w="9525">
              <a:solidFill>
                <a:srgbClr val="000000"/>
              </a:solidFill>
              <a:round/>
              <a:headEnd/>
              <a:tailEnd type="triangle" w="med" len="med"/>
            </a:ln>
          </p:spPr>
          <p:txBody>
            <a:bodyPr/>
            <a:lstStyle/>
            <a:p>
              <a:endParaRPr lang="zh-CN" altLang="en-US"/>
            </a:p>
          </p:txBody>
        </p:sp>
        <p:sp>
          <p:nvSpPr>
            <p:cNvPr id="23643" name="Text Box 93"/>
            <p:cNvSpPr txBox="1">
              <a:spLocks noChangeArrowheads="1"/>
            </p:cNvSpPr>
            <p:nvPr/>
          </p:nvSpPr>
          <p:spPr bwMode="auto">
            <a:xfrm>
              <a:off x="2853" y="2164"/>
              <a:ext cx="1280" cy="421"/>
            </a:xfrm>
            <a:prstGeom prst="rect">
              <a:avLst/>
            </a:prstGeom>
            <a:noFill/>
            <a:ln w="9525">
              <a:noFill/>
              <a:miter lim="800000"/>
              <a:headEnd/>
              <a:tailEnd/>
            </a:ln>
          </p:spPr>
          <p:txBody>
            <a:bodyPr/>
            <a:lstStyle/>
            <a:p>
              <a:pPr algn="just"/>
              <a:r>
                <a:rPr lang="zh-CN" altLang="en-US" sz="900">
                  <a:latin typeface="Times New Roman" pitchFamily="18" charset="0"/>
                </a:rPr>
                <a:t>初始</a:t>
              </a:r>
              <a:r>
                <a:rPr lang="en-US" altLang="zh-CN" sz="900">
                  <a:latin typeface="Times New Roman" pitchFamily="18" charset="0"/>
                </a:rPr>
                <a:t>ssthresh</a:t>
              </a:r>
              <a:endParaRPr lang="en-US" altLang="zh-CN"/>
            </a:p>
          </p:txBody>
        </p:sp>
        <p:sp>
          <p:nvSpPr>
            <p:cNvPr id="23644" name="Line 94"/>
            <p:cNvSpPr>
              <a:spLocks noChangeShapeType="1"/>
            </p:cNvSpPr>
            <p:nvPr/>
          </p:nvSpPr>
          <p:spPr bwMode="auto">
            <a:xfrm flipV="1">
              <a:off x="6373" y="4270"/>
              <a:ext cx="320" cy="141"/>
            </a:xfrm>
            <a:prstGeom prst="line">
              <a:avLst/>
            </a:prstGeom>
            <a:noFill/>
            <a:ln w="9525">
              <a:solidFill>
                <a:srgbClr val="000000"/>
              </a:solidFill>
              <a:round/>
              <a:headEnd type="oval" w="med" len="med"/>
              <a:tailEnd/>
            </a:ln>
          </p:spPr>
          <p:txBody>
            <a:bodyPr/>
            <a:lstStyle/>
            <a:p>
              <a:endParaRPr lang="zh-CN" altLang="en-US"/>
            </a:p>
          </p:txBody>
        </p:sp>
        <p:sp>
          <p:nvSpPr>
            <p:cNvPr id="23645" name="Line 95"/>
            <p:cNvSpPr>
              <a:spLocks noChangeShapeType="1"/>
            </p:cNvSpPr>
            <p:nvPr/>
          </p:nvSpPr>
          <p:spPr bwMode="auto">
            <a:xfrm flipV="1">
              <a:off x="6693" y="4130"/>
              <a:ext cx="320" cy="140"/>
            </a:xfrm>
            <a:prstGeom prst="line">
              <a:avLst/>
            </a:prstGeom>
            <a:noFill/>
            <a:ln w="9525">
              <a:solidFill>
                <a:srgbClr val="000000"/>
              </a:solidFill>
              <a:round/>
              <a:headEnd type="oval" w="med" len="med"/>
              <a:tailEnd/>
            </a:ln>
          </p:spPr>
          <p:txBody>
            <a:bodyPr/>
            <a:lstStyle/>
            <a:p>
              <a:endParaRPr lang="zh-CN" altLang="en-US"/>
            </a:p>
          </p:txBody>
        </p:sp>
        <p:sp>
          <p:nvSpPr>
            <p:cNvPr id="23646" name="Line 96"/>
            <p:cNvSpPr>
              <a:spLocks noChangeShapeType="1"/>
            </p:cNvSpPr>
            <p:nvPr/>
          </p:nvSpPr>
          <p:spPr bwMode="auto">
            <a:xfrm flipV="1">
              <a:off x="7013" y="3989"/>
              <a:ext cx="320" cy="141"/>
            </a:xfrm>
            <a:prstGeom prst="line">
              <a:avLst/>
            </a:prstGeom>
            <a:noFill/>
            <a:ln w="9525">
              <a:solidFill>
                <a:srgbClr val="000000"/>
              </a:solidFill>
              <a:round/>
              <a:headEnd type="oval" w="med" len="med"/>
              <a:tailEnd/>
            </a:ln>
          </p:spPr>
          <p:txBody>
            <a:bodyPr/>
            <a:lstStyle/>
            <a:p>
              <a:endParaRPr lang="zh-CN" altLang="en-US"/>
            </a:p>
          </p:txBody>
        </p:sp>
        <p:sp>
          <p:nvSpPr>
            <p:cNvPr id="23647" name="Line 97"/>
            <p:cNvSpPr>
              <a:spLocks noChangeShapeType="1"/>
            </p:cNvSpPr>
            <p:nvPr/>
          </p:nvSpPr>
          <p:spPr bwMode="auto">
            <a:xfrm flipV="1">
              <a:off x="7333" y="3849"/>
              <a:ext cx="320" cy="140"/>
            </a:xfrm>
            <a:prstGeom prst="line">
              <a:avLst/>
            </a:prstGeom>
            <a:noFill/>
            <a:ln w="9525">
              <a:solidFill>
                <a:srgbClr val="000000"/>
              </a:solidFill>
              <a:round/>
              <a:headEnd type="oval" w="med" len="med"/>
              <a:tailEnd/>
            </a:ln>
          </p:spPr>
          <p:txBody>
            <a:bodyPr/>
            <a:lstStyle/>
            <a:p>
              <a:endParaRPr lang="zh-CN" altLang="en-US"/>
            </a:p>
          </p:txBody>
        </p:sp>
        <p:sp>
          <p:nvSpPr>
            <p:cNvPr id="23648" name="Line 98"/>
            <p:cNvSpPr>
              <a:spLocks noChangeShapeType="1"/>
            </p:cNvSpPr>
            <p:nvPr/>
          </p:nvSpPr>
          <p:spPr bwMode="auto">
            <a:xfrm flipV="1">
              <a:off x="7653" y="3709"/>
              <a:ext cx="320" cy="140"/>
            </a:xfrm>
            <a:prstGeom prst="line">
              <a:avLst/>
            </a:prstGeom>
            <a:noFill/>
            <a:ln w="9525">
              <a:solidFill>
                <a:srgbClr val="000000"/>
              </a:solidFill>
              <a:round/>
              <a:headEnd type="oval" w="med" len="med"/>
              <a:tailEnd type="oval" w="med" len="med"/>
            </a:ln>
          </p:spPr>
          <p:txBody>
            <a:bodyPr/>
            <a:lstStyle/>
            <a:p>
              <a:endParaRPr lang="zh-CN" altLang="en-US"/>
            </a:p>
          </p:txBody>
        </p:sp>
        <p:sp>
          <p:nvSpPr>
            <p:cNvPr id="23649" name="Text Box 99"/>
            <p:cNvSpPr txBox="1">
              <a:spLocks noChangeArrowheads="1"/>
            </p:cNvSpPr>
            <p:nvPr/>
          </p:nvSpPr>
          <p:spPr bwMode="auto">
            <a:xfrm>
              <a:off x="7013" y="4130"/>
              <a:ext cx="1600" cy="421"/>
            </a:xfrm>
            <a:prstGeom prst="rect">
              <a:avLst/>
            </a:prstGeom>
            <a:noFill/>
            <a:ln w="9525">
              <a:noFill/>
              <a:miter lim="800000"/>
              <a:headEnd/>
              <a:tailEnd/>
            </a:ln>
          </p:spPr>
          <p:txBody>
            <a:bodyPr/>
            <a:lstStyle/>
            <a:p>
              <a:pPr algn="just"/>
              <a:r>
                <a:rPr lang="zh-CN" altLang="en-US" sz="900">
                  <a:latin typeface="Times New Roman" pitchFamily="18" charset="0"/>
                </a:rPr>
                <a:t>超时后</a:t>
              </a:r>
              <a:r>
                <a:rPr lang="en-US" altLang="zh-CN" sz="900">
                  <a:latin typeface="Times New Roman" pitchFamily="18" charset="0"/>
                </a:rPr>
                <a:t>ssthresh</a:t>
              </a:r>
              <a:endParaRPr lang="en-US" altLang="zh-CN"/>
            </a:p>
          </p:txBody>
        </p:sp>
        <p:sp>
          <p:nvSpPr>
            <p:cNvPr id="23650" name="Text Box 100"/>
            <p:cNvSpPr txBox="1">
              <a:spLocks noChangeArrowheads="1"/>
            </p:cNvSpPr>
            <p:nvPr/>
          </p:nvSpPr>
          <p:spPr bwMode="auto">
            <a:xfrm>
              <a:off x="6693" y="6936"/>
              <a:ext cx="1760" cy="421"/>
            </a:xfrm>
            <a:prstGeom prst="rect">
              <a:avLst/>
            </a:prstGeom>
            <a:noFill/>
            <a:ln w="9525">
              <a:noFill/>
              <a:miter lim="800000"/>
              <a:headEnd/>
              <a:tailEnd/>
            </a:ln>
          </p:spPr>
          <p:txBody>
            <a:bodyPr/>
            <a:lstStyle/>
            <a:p>
              <a:pPr algn="just"/>
              <a:r>
                <a:rPr lang="zh-CN" altLang="en-US" sz="900">
                  <a:latin typeface="Times New Roman" pitchFamily="18" charset="0"/>
                </a:rPr>
                <a:t>传输序号</a:t>
              </a:r>
              <a:endParaRPr lang="zh-CN" altLang="en-US"/>
            </a:p>
          </p:txBody>
        </p:sp>
        <p:sp>
          <p:nvSpPr>
            <p:cNvPr id="23651" name="Text Box 101"/>
            <p:cNvSpPr txBox="1">
              <a:spLocks noChangeArrowheads="1"/>
            </p:cNvSpPr>
            <p:nvPr/>
          </p:nvSpPr>
          <p:spPr bwMode="auto">
            <a:xfrm>
              <a:off x="2111" y="1090"/>
              <a:ext cx="6240" cy="421"/>
            </a:xfrm>
            <a:prstGeom prst="rect">
              <a:avLst/>
            </a:prstGeom>
            <a:noFill/>
            <a:ln w="9525">
              <a:noFill/>
              <a:miter lim="800000"/>
              <a:headEnd/>
              <a:tailEnd/>
            </a:ln>
          </p:spPr>
          <p:txBody>
            <a:bodyPr/>
            <a:lstStyle/>
            <a:p>
              <a:pPr algn="ctr"/>
              <a:r>
                <a:rPr lang="en-US" altLang="zh-CN" sz="2400" b="1" dirty="0" smtClean="0">
                  <a:solidFill>
                    <a:srgbClr val="C00000"/>
                  </a:solidFill>
                  <a:latin typeface="Times New Roman" pitchFamily="18" charset="0"/>
                </a:rPr>
                <a:t> </a:t>
              </a:r>
              <a:r>
                <a:rPr lang="zh-CN" altLang="en-US" sz="2400" b="1" dirty="0">
                  <a:solidFill>
                    <a:srgbClr val="C00000"/>
                  </a:solidFill>
                  <a:latin typeface="Times New Roman" pitchFamily="18" charset="0"/>
                </a:rPr>
                <a:t>慢启动和拥塞避免的工作过程</a:t>
              </a:r>
              <a:endParaRPr lang="zh-CN" altLang="en-US" sz="2400" b="1" dirty="0">
                <a:solidFill>
                  <a:srgbClr val="C00000"/>
                </a:solidFill>
              </a:endParaRPr>
            </a:p>
          </p:txBody>
        </p:sp>
        <p:sp>
          <p:nvSpPr>
            <p:cNvPr id="23652" name="Text Box 102"/>
            <p:cNvSpPr txBox="1">
              <a:spLocks noChangeArrowheads="1"/>
            </p:cNvSpPr>
            <p:nvPr/>
          </p:nvSpPr>
          <p:spPr bwMode="auto">
            <a:xfrm>
              <a:off x="5253" y="1602"/>
              <a:ext cx="640" cy="422"/>
            </a:xfrm>
            <a:prstGeom prst="rect">
              <a:avLst/>
            </a:prstGeom>
            <a:noFill/>
            <a:ln w="9525">
              <a:noFill/>
              <a:miter lim="800000"/>
              <a:headEnd/>
              <a:tailEnd/>
            </a:ln>
          </p:spPr>
          <p:txBody>
            <a:bodyPr/>
            <a:lstStyle/>
            <a:p>
              <a:pPr algn="just"/>
              <a:r>
                <a:rPr lang="zh-CN" altLang="en-US" sz="900">
                  <a:latin typeface="Times New Roman" pitchFamily="18" charset="0"/>
                </a:rPr>
                <a:t>超时</a:t>
              </a:r>
              <a:endParaRPr lang="zh-CN" altLang="en-US"/>
            </a:p>
          </p:txBody>
        </p:sp>
        <p:sp>
          <p:nvSpPr>
            <p:cNvPr id="23653" name="Line 103"/>
            <p:cNvSpPr>
              <a:spLocks noChangeShapeType="1"/>
            </p:cNvSpPr>
            <p:nvPr/>
          </p:nvSpPr>
          <p:spPr bwMode="auto">
            <a:xfrm flipV="1">
              <a:off x="4453" y="2164"/>
              <a:ext cx="320" cy="140"/>
            </a:xfrm>
            <a:prstGeom prst="line">
              <a:avLst/>
            </a:prstGeom>
            <a:noFill/>
            <a:ln w="9525">
              <a:solidFill>
                <a:srgbClr val="000000"/>
              </a:solidFill>
              <a:round/>
              <a:headEnd type="oval" w="med" len="med"/>
              <a:tailEnd/>
            </a:ln>
          </p:spPr>
          <p:txBody>
            <a:bodyPr/>
            <a:lstStyle/>
            <a:p>
              <a:endParaRPr lang="zh-CN" altLang="en-US"/>
            </a:p>
          </p:txBody>
        </p:sp>
      </p:grpSp>
      <p:pic>
        <p:nvPicPr>
          <p:cNvPr id="102"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3" name="组合 14"/>
          <p:cNvGrpSpPr/>
          <p:nvPr/>
        </p:nvGrpSpPr>
        <p:grpSpPr>
          <a:xfrm>
            <a:off x="4874346" y="0"/>
            <a:ext cx="4269654" cy="430887"/>
            <a:chOff x="4874346" y="0"/>
            <a:chExt cx="4269654" cy="430887"/>
          </a:xfrm>
        </p:grpSpPr>
        <p:sp>
          <p:nvSpPr>
            <p:cNvPr id="104" name="TextBox 10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05"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9"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en-US" altLang="zh-CN" b="1" dirty="0" smtClean="0">
                <a:solidFill>
                  <a:srgbClr val="C00000"/>
                </a:solidFill>
              </a:rPr>
              <a:t>IP</a:t>
            </a:r>
            <a:r>
              <a:rPr lang="zh-CN" altLang="en-US" b="1" dirty="0" smtClean="0">
                <a:solidFill>
                  <a:srgbClr val="C00000"/>
                </a:solidFill>
              </a:rPr>
              <a:t>地址的分类：</a:t>
            </a:r>
            <a:r>
              <a:rPr lang="zh-CN" altLang="en-US" dirty="0" smtClean="0">
                <a:solidFill>
                  <a:srgbClr val="C00000"/>
                </a:solidFill>
              </a:rPr>
              <a:t> </a:t>
            </a:r>
          </a:p>
          <a:p>
            <a:pPr lvl="1">
              <a:buClr>
                <a:srgbClr val="C00000"/>
              </a:buClr>
              <a:buFont typeface="Wingdings" pitchFamily="2" charset="2"/>
              <a:buChar char="u"/>
            </a:pPr>
            <a:endParaRPr lang="en-US" altLang="zh-CN" b="1" dirty="0" smtClean="0">
              <a:solidFill>
                <a:srgbClr val="000000"/>
              </a:solidFill>
            </a:endParaRPr>
          </a:p>
          <a:p>
            <a:pPr lvl="1">
              <a:buClr>
                <a:srgbClr val="C00000"/>
              </a:buClr>
              <a:buFont typeface="Wingdings" pitchFamily="2" charset="2"/>
              <a:buChar char="u"/>
            </a:pPr>
            <a:r>
              <a:rPr lang="en-US" altLang="zh-CN" b="1" dirty="0" smtClean="0">
                <a:solidFill>
                  <a:srgbClr val="000000"/>
                </a:solidFill>
              </a:rPr>
              <a:t>IP</a:t>
            </a:r>
            <a:r>
              <a:rPr lang="zh-CN" altLang="en-US" b="1" dirty="0" smtClean="0">
                <a:solidFill>
                  <a:srgbClr val="000000"/>
                </a:solidFill>
              </a:rPr>
              <a:t>地址按照层次结构划分成五类：</a:t>
            </a:r>
            <a:r>
              <a:rPr lang="en-US" altLang="zh-CN" b="1" dirty="0" smtClean="0">
                <a:solidFill>
                  <a:srgbClr val="000000"/>
                </a:solidFill>
              </a:rPr>
              <a:t>A</a:t>
            </a:r>
            <a:r>
              <a:rPr lang="zh-CN" altLang="en-US" b="1" dirty="0" smtClean="0">
                <a:solidFill>
                  <a:srgbClr val="000000"/>
                </a:solidFill>
              </a:rPr>
              <a:t>、</a:t>
            </a:r>
            <a:r>
              <a:rPr lang="en-US" altLang="zh-CN" b="1" dirty="0" smtClean="0">
                <a:solidFill>
                  <a:srgbClr val="000000"/>
                </a:solidFill>
              </a:rPr>
              <a:t>B</a:t>
            </a:r>
            <a:r>
              <a:rPr lang="zh-CN" altLang="en-US" b="1" dirty="0" smtClean="0">
                <a:solidFill>
                  <a:srgbClr val="000000"/>
                </a:solidFill>
              </a:rPr>
              <a:t>、</a:t>
            </a:r>
            <a:r>
              <a:rPr lang="en-US" altLang="zh-CN" b="1" dirty="0" smtClean="0">
                <a:solidFill>
                  <a:srgbClr val="000000"/>
                </a:solidFill>
              </a:rPr>
              <a:t>C</a:t>
            </a:r>
            <a:r>
              <a:rPr lang="zh-CN" altLang="en-US" b="1" dirty="0" smtClean="0">
                <a:solidFill>
                  <a:srgbClr val="000000"/>
                </a:solidFill>
              </a:rPr>
              <a:t>、</a:t>
            </a:r>
            <a:r>
              <a:rPr lang="en-US" altLang="zh-CN" b="1" dirty="0" smtClean="0">
                <a:solidFill>
                  <a:srgbClr val="000000"/>
                </a:solidFill>
              </a:rPr>
              <a:t>D</a:t>
            </a:r>
            <a:r>
              <a:rPr lang="zh-CN" altLang="en-US" b="1" dirty="0" smtClean="0">
                <a:solidFill>
                  <a:srgbClr val="000000"/>
                </a:solidFill>
              </a:rPr>
              <a:t>、</a:t>
            </a:r>
            <a:r>
              <a:rPr lang="en-US" altLang="zh-CN" b="1" dirty="0" smtClean="0">
                <a:solidFill>
                  <a:srgbClr val="000000"/>
                </a:solidFill>
              </a:rPr>
              <a:t>E</a:t>
            </a:r>
            <a:r>
              <a:rPr lang="zh-CN" altLang="en-US" b="1" dirty="0" smtClean="0">
                <a:solidFill>
                  <a:srgbClr val="000000"/>
                </a:solidFill>
              </a:rPr>
              <a:t>类。</a:t>
            </a:r>
            <a:endParaRPr lang="en-US" altLang="zh-CN" b="1" dirty="0" smtClean="0">
              <a:solidFill>
                <a:srgbClr val="000000"/>
              </a:solidFill>
            </a:endParaRPr>
          </a:p>
          <a:p>
            <a:pPr lvl="1">
              <a:buClr>
                <a:srgbClr val="C00000"/>
              </a:buClr>
              <a:buFont typeface="Wingdings" pitchFamily="2" charset="2"/>
              <a:buChar char="u"/>
            </a:pPr>
            <a:endParaRPr lang="zh-CN" altLang="en-US"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例如，某个系统是一个</a:t>
            </a:r>
            <a:r>
              <a:rPr lang="en-US" altLang="zh-CN" b="1" dirty="0" smtClean="0">
                <a:solidFill>
                  <a:srgbClr val="000000"/>
                </a:solidFill>
              </a:rPr>
              <a:t>C</a:t>
            </a:r>
            <a:r>
              <a:rPr lang="zh-CN" altLang="en-US" b="1" dirty="0" smtClean="0">
                <a:solidFill>
                  <a:srgbClr val="000000"/>
                </a:solidFill>
              </a:rPr>
              <a:t>类地址，它可以表示为</a:t>
            </a:r>
            <a:r>
              <a:rPr lang="en-US" altLang="zh-CN" b="1" dirty="0" smtClean="0">
                <a:solidFill>
                  <a:srgbClr val="000000"/>
                </a:solidFill>
              </a:rPr>
              <a:t>: 202.198.155.144</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76672"/>
            <a:ext cx="8229600" cy="868958"/>
          </a:xfrm>
        </p:spPr>
        <p:txBody>
          <a:bodyPr>
            <a:normAutofit/>
          </a:bodyPr>
          <a:lstStyle/>
          <a:p>
            <a:r>
              <a:rPr lang="en-US" altLang="zh-CN" sz="4000" b="1" dirty="0" smtClean="0">
                <a:solidFill>
                  <a:srgbClr val="C00000"/>
                </a:solidFill>
                <a:latin typeface="隶书" pitchFamily="49" charset="-122"/>
                <a:ea typeface="隶书" pitchFamily="49" charset="-122"/>
              </a:rPr>
              <a:t>8.2.1  IP</a:t>
            </a:r>
            <a:r>
              <a:rPr lang="zh-CN" altLang="en-US" sz="4000" b="1" dirty="0" smtClean="0">
                <a:solidFill>
                  <a:srgbClr val="C00000"/>
                </a:solidFill>
                <a:latin typeface="隶书" pitchFamily="49" charset="-122"/>
                <a:ea typeface="隶书" pitchFamily="49" charset="-122"/>
              </a:rPr>
              <a:t>地址</a:t>
            </a: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Rot="1" noChangeArrowheads="1"/>
          </p:cNvSpPr>
          <p:nvPr/>
        </p:nvSpPr>
        <p:spPr>
          <a:xfrm>
            <a:off x="611188" y="1340768"/>
            <a:ext cx="8153400" cy="4896543"/>
          </a:xfrm>
          <a:prstGeom prst="rect">
            <a:avLst/>
          </a:prstGeom>
        </p:spPr>
        <p:txBody>
          <a:bodyPr vert="horz" lIns="91440" tIns="45720" rIns="91440" bIns="45720" rtlCol="0">
            <a:normAutofit lnSpcReduction="10000"/>
          </a:bodyPr>
          <a:lstStyle/>
          <a:p>
            <a:pPr marL="342900" lvl="0" indent="-342900">
              <a:lnSpc>
                <a:spcPct val="90000"/>
              </a:lnSpc>
              <a:spcBef>
                <a:spcPct val="20000"/>
              </a:spcBef>
            </a:pPr>
            <a:r>
              <a:rPr lang="zh-CN" altLang="en-US" sz="2800" b="1" dirty="0" smtClean="0">
                <a:solidFill>
                  <a:srgbClr val="C00000"/>
                </a:solidFill>
                <a:latin typeface="仿宋_GB2312"/>
                <a:ea typeface="仿宋_GB2312"/>
              </a:rPr>
              <a:t>③</a:t>
            </a:r>
            <a:r>
              <a:rPr lang="zh-CN" altLang="en-US" sz="2800" b="1" dirty="0" smtClean="0">
                <a:solidFill>
                  <a:srgbClr val="C00000"/>
                </a:solidFill>
                <a:latin typeface="楷体_GB2312" pitchFamily="49" charset="-122"/>
                <a:ea typeface="楷体_GB2312" pitchFamily="49" charset="-122"/>
              </a:rPr>
              <a:t>快速重传</a:t>
            </a:r>
            <a:r>
              <a:rPr lang="en-US" altLang="zh-CN" sz="2800" b="1" dirty="0" smtClean="0">
                <a:solidFill>
                  <a:srgbClr val="C00000"/>
                </a:solidFill>
                <a:latin typeface="楷体_GB2312" pitchFamily="49" charset="-122"/>
                <a:ea typeface="楷体_GB2312" pitchFamily="49" charset="-122"/>
              </a:rPr>
              <a:t>/</a:t>
            </a:r>
            <a:r>
              <a:rPr lang="zh-CN" altLang="en-US" sz="2800" b="1" dirty="0" smtClean="0">
                <a:solidFill>
                  <a:srgbClr val="C00000"/>
                </a:solidFill>
                <a:latin typeface="楷体_GB2312" pitchFamily="49" charset="-122"/>
                <a:ea typeface="楷体_GB2312" pitchFamily="49" charset="-122"/>
              </a:rPr>
              <a:t>快速恢复</a:t>
            </a:r>
            <a:endParaRPr kumimoji="0" lang="en-US" altLang="zh-CN" sz="28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快速重传和快速恢复算法常按如下方式一起实现：</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）当第三个重复</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ACK</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收到时，设置</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ssthresh</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cwnd</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）重传丢失的数据段并设置</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cwnd</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=ssthresh+3*SMSS</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。这将人为地按已经离开网络的报文段数目和接收端缓冲数据量来扩充拥塞窗口。</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）对每个接收到的附加的重复</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ACK</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，将</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cwnd</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增大</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SMSS</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字节。这将人为地扩充拥塞窗口以反映已经离开网络的附加数据段。</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）发送一个数据段，如果</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cwnd</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和接收端的通知窗口的值允许的话。</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5</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）当下一个确认新数据的</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ACK</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到达时，设定</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cwnd</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值为</a:t>
            </a: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ssthresh</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（步骤</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设置的值）。这称作“</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deflating”</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窗口。</a:t>
            </a:r>
          </a:p>
        </p:txBody>
      </p:sp>
      <p:pic>
        <p:nvPicPr>
          <p:cNvPr id="7"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9" name="TextBox 8"/>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0"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2"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4"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5" name="Rectangle 2"/>
          <p:cNvSpPr txBox="1">
            <a:spLocks noRot="1" noChangeArrowheads="1"/>
          </p:cNvSpPr>
          <p:nvPr/>
        </p:nvSpPr>
        <p:spPr>
          <a:xfrm>
            <a:off x="457200" y="548680"/>
            <a:ext cx="8229600" cy="576064"/>
          </a:xfrm>
          <a:prstGeom prst="rect">
            <a:avLst/>
          </a:prstGeom>
        </p:spPr>
        <p:txBody>
          <a:bodyPr vert="horz" lIns="91440" tIns="45720" rIns="91440" bIns="45720" rtlCol="0" anchor="ctr">
            <a:noAutofit/>
          </a:bodyPr>
          <a:lstStyle/>
          <a:p>
            <a:pPr marL="342900" marR="0" lvl="0" indent="-342900" algn="ctr" fontAlgn="auto">
              <a:lnSpc>
                <a:spcPct val="100000"/>
              </a:lnSpc>
              <a:spcBef>
                <a:spcPct val="0"/>
              </a:spcBef>
              <a:spcAft>
                <a:spcPts val="0"/>
              </a:spcAft>
              <a:buClrTx/>
              <a:buSzTx/>
              <a:tabLst/>
              <a:defRPr/>
            </a:pPr>
            <a:r>
              <a:rPr lang="en-US" altLang="zh-CN" sz="3600" b="1" dirty="0" smtClean="0">
                <a:solidFill>
                  <a:srgbClr val="C00000"/>
                </a:solidFill>
                <a:latin typeface="隶书" pitchFamily="49" charset="-122"/>
                <a:ea typeface="隶书" pitchFamily="49" charset="-122"/>
                <a:cs typeface="+mj-cs"/>
              </a:rPr>
              <a:t>6.2.5  </a:t>
            </a:r>
            <a:r>
              <a:rPr lang="zh-CN" altLang="en-US" sz="3600" b="1" dirty="0" smtClean="0">
                <a:solidFill>
                  <a:srgbClr val="C00000"/>
                </a:solidFill>
                <a:latin typeface="隶书" pitchFamily="49" charset="-122"/>
                <a:ea typeface="隶书" pitchFamily="49" charset="-122"/>
                <a:cs typeface="+mj-cs"/>
              </a:rPr>
              <a:t>传输层拥塞控制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box(in)">
                                      <p:cBhvr>
                                        <p:cTn id="11" dur="500"/>
                                        <p:tgtEl>
                                          <p:spTgt spid="5">
                                            <p:txEl>
                                              <p:pRg st="2" end="2"/>
                                            </p:txEl>
                                          </p:spTgt>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ox(in)">
                                      <p:cBhvr>
                                        <p:cTn id="15" dur="500"/>
                                        <p:tgtEl>
                                          <p:spTgt spid="5">
                                            <p:txEl>
                                              <p:pRg st="3" end="3"/>
                                            </p:txEl>
                                          </p:spTgt>
                                        </p:tgtEl>
                                      </p:cBhvr>
                                    </p:animEffect>
                                  </p:childTnLst>
                                </p:cTn>
                              </p:par>
                            </p:childTnLst>
                          </p:cTn>
                        </p:par>
                        <p:par>
                          <p:cTn id="16" fill="hold">
                            <p:stCondLst>
                              <p:cond delay="1500"/>
                            </p:stCondLst>
                            <p:childTnLst>
                              <p:par>
                                <p:cTn id="17" presetID="4" presetClass="entr" presetSubtype="16"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ox(in)">
                                      <p:cBhvr>
                                        <p:cTn id="19" dur="500"/>
                                        <p:tgtEl>
                                          <p:spTgt spid="5">
                                            <p:txEl>
                                              <p:pRg st="4" end="4"/>
                                            </p:txEl>
                                          </p:spTgt>
                                        </p:tgtEl>
                                      </p:cBhvr>
                                    </p:animEffect>
                                  </p:childTnLst>
                                </p:cTn>
                              </p:par>
                            </p:childTnLst>
                          </p:cTn>
                        </p:par>
                        <p:par>
                          <p:cTn id="20" fill="hold">
                            <p:stCondLst>
                              <p:cond delay="2000"/>
                            </p:stCondLst>
                            <p:childTnLst>
                              <p:par>
                                <p:cTn id="21" presetID="4" presetClass="entr" presetSubtype="16" fill="hold"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ox(in)">
                                      <p:cBhvr>
                                        <p:cTn id="23" dur="500"/>
                                        <p:tgtEl>
                                          <p:spTgt spid="5">
                                            <p:txEl>
                                              <p:pRg st="5" end="5"/>
                                            </p:txEl>
                                          </p:spTgt>
                                        </p:tgtEl>
                                      </p:cBhvr>
                                    </p:animEffect>
                                  </p:childTnLst>
                                </p:cTn>
                              </p:par>
                            </p:childTnLst>
                          </p:cTn>
                        </p:par>
                        <p:par>
                          <p:cTn id="24" fill="hold">
                            <p:stCondLst>
                              <p:cond delay="2500"/>
                            </p:stCondLst>
                            <p:childTnLst>
                              <p:par>
                                <p:cTn id="25" presetID="4" presetClass="entr" presetSubtype="16" fill="hold"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ox(in)">
                                      <p:cBhvr>
                                        <p:cTn id="27" dur="500"/>
                                        <p:tgtEl>
                                          <p:spTgt spid="5">
                                            <p:txEl>
                                              <p:pRg st="6" end="6"/>
                                            </p:txEl>
                                          </p:spTgt>
                                        </p:tgtEl>
                                      </p:cBhvr>
                                    </p:animEffect>
                                  </p:childTnLst>
                                </p:cTn>
                              </p:par>
                            </p:childTnLst>
                          </p:cTn>
                        </p:par>
                        <p:par>
                          <p:cTn id="28" fill="hold">
                            <p:stCondLst>
                              <p:cond delay="3000"/>
                            </p:stCondLst>
                            <p:childTnLst>
                              <p:par>
                                <p:cTn id="29" presetID="4" presetClass="entr" presetSubtype="16" fill="hold" nodeType="after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ox(in)">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Rot="1" noChangeArrowheads="1"/>
          </p:cNvSpPr>
          <p:nvPr>
            <p:ph type="body" idx="1"/>
          </p:nvPr>
        </p:nvSpPr>
        <p:spPr>
          <a:xfrm>
            <a:off x="457200" y="1484784"/>
            <a:ext cx="8229600" cy="4641379"/>
          </a:xfrm>
        </p:spPr>
        <p:txBody>
          <a:bodyPr/>
          <a:lstStyle/>
          <a:p>
            <a:pPr algn="ctr">
              <a:buNone/>
            </a:pPr>
            <a:r>
              <a:rPr lang="zh-CN" altLang="en-US" b="1" dirty="0" smtClean="0">
                <a:solidFill>
                  <a:srgbClr val="C00000"/>
                </a:solidFill>
              </a:rPr>
              <a:t>例 题</a:t>
            </a:r>
            <a:endParaRPr lang="en-US" altLang="zh-CN" b="1" dirty="0" smtClean="0">
              <a:solidFill>
                <a:srgbClr val="C00000"/>
              </a:solidFill>
            </a:endParaRPr>
          </a:p>
          <a:p>
            <a:pPr eaLnBrk="1" hangingPunct="1">
              <a:buClr>
                <a:srgbClr val="C00000"/>
              </a:buClr>
            </a:pPr>
            <a:r>
              <a:rPr lang="zh-CN" altLang="en-US" b="1" dirty="0" smtClean="0">
                <a:solidFill>
                  <a:srgbClr val="000000"/>
                </a:solidFill>
                <a:latin typeface="楷体" pitchFamily="49" charset="-122"/>
                <a:ea typeface="楷体" pitchFamily="49" charset="-122"/>
              </a:rPr>
              <a:t>假定最大报文段长度是</a:t>
            </a:r>
            <a:r>
              <a:rPr lang="en-US" altLang="zh-CN" b="1" dirty="0" smtClean="0">
                <a:solidFill>
                  <a:srgbClr val="000000"/>
                </a:solidFill>
                <a:latin typeface="楷体" pitchFamily="49" charset="-122"/>
                <a:ea typeface="楷体" pitchFamily="49" charset="-122"/>
              </a:rPr>
              <a:t>1KB</a:t>
            </a:r>
            <a:r>
              <a:rPr lang="zh-CN" altLang="en-US" b="1" dirty="0" smtClean="0">
                <a:solidFill>
                  <a:srgbClr val="000000"/>
                </a:solidFill>
                <a:latin typeface="楷体" pitchFamily="49" charset="-122"/>
                <a:ea typeface="楷体" pitchFamily="49" charset="-122"/>
              </a:rPr>
              <a:t>，</a:t>
            </a:r>
            <a:r>
              <a:rPr lang="en-US" altLang="zh-CN" b="1" dirty="0" smtClean="0">
                <a:solidFill>
                  <a:srgbClr val="000000"/>
                </a:solidFill>
                <a:latin typeface="楷体" pitchFamily="49" charset="-122"/>
                <a:ea typeface="楷体" pitchFamily="49" charset="-122"/>
              </a:rPr>
              <a:t>TCP</a:t>
            </a:r>
            <a:r>
              <a:rPr lang="zh-CN" altLang="en-US" b="1" dirty="0" smtClean="0">
                <a:solidFill>
                  <a:srgbClr val="000000"/>
                </a:solidFill>
                <a:latin typeface="楷体" pitchFamily="49" charset="-122"/>
                <a:ea typeface="楷体" pitchFamily="49" charset="-122"/>
              </a:rPr>
              <a:t>拥塞窗口是</a:t>
            </a:r>
            <a:r>
              <a:rPr lang="en-US" altLang="zh-CN" b="1" dirty="0" smtClean="0">
                <a:solidFill>
                  <a:srgbClr val="000000"/>
                </a:solidFill>
                <a:latin typeface="楷体" pitchFamily="49" charset="-122"/>
                <a:ea typeface="楷体" pitchFamily="49" charset="-122"/>
              </a:rPr>
              <a:t>18KB</a:t>
            </a:r>
            <a:r>
              <a:rPr lang="zh-CN" altLang="en-US" b="1" dirty="0" smtClean="0">
                <a:solidFill>
                  <a:srgbClr val="000000"/>
                </a:solidFill>
                <a:latin typeface="楷体" pitchFamily="49" charset="-122"/>
                <a:ea typeface="楷体" pitchFamily="49" charset="-122"/>
              </a:rPr>
              <a:t>，并发生了超时事件。如果接着</a:t>
            </a:r>
            <a:r>
              <a:rPr lang="en-US" altLang="zh-CN" b="1" dirty="0" smtClean="0">
                <a:solidFill>
                  <a:srgbClr val="000000"/>
                </a:solidFill>
                <a:latin typeface="楷体" pitchFamily="49" charset="-122"/>
                <a:ea typeface="楷体" pitchFamily="49" charset="-122"/>
              </a:rPr>
              <a:t>4</a:t>
            </a:r>
            <a:r>
              <a:rPr lang="zh-CN" altLang="en-US" b="1" dirty="0" smtClean="0">
                <a:solidFill>
                  <a:srgbClr val="000000"/>
                </a:solidFill>
                <a:latin typeface="楷体" pitchFamily="49" charset="-122"/>
                <a:ea typeface="楷体" pitchFamily="49" charset="-122"/>
              </a:rPr>
              <a:t>个并发量传输都是成功的，那么该窗口将是多大？</a:t>
            </a:r>
          </a:p>
          <a:p>
            <a:pPr eaLnBrk="1" hangingPunct="1">
              <a:buClr>
                <a:srgbClr val="C00000"/>
              </a:buClr>
            </a:pPr>
            <a:r>
              <a:rPr lang="zh-CN" altLang="en-US" b="1" dirty="0" smtClean="0">
                <a:solidFill>
                  <a:srgbClr val="000000"/>
                </a:solidFill>
                <a:latin typeface="楷体" pitchFamily="49" charset="-122"/>
                <a:ea typeface="楷体" pitchFamily="49" charset="-122"/>
              </a:rPr>
              <a:t>答：发生超时后，下一次传输的是</a:t>
            </a:r>
            <a:r>
              <a:rPr lang="en-US" altLang="zh-CN" b="1" dirty="0" smtClean="0">
                <a:solidFill>
                  <a:srgbClr val="000000"/>
                </a:solidFill>
                <a:latin typeface="楷体" pitchFamily="49" charset="-122"/>
                <a:ea typeface="楷体" pitchFamily="49" charset="-122"/>
              </a:rPr>
              <a:t>1</a:t>
            </a:r>
            <a:r>
              <a:rPr lang="zh-CN" altLang="en-US" b="1" dirty="0" smtClean="0">
                <a:solidFill>
                  <a:srgbClr val="000000"/>
                </a:solidFill>
                <a:latin typeface="楷体" pitchFamily="49" charset="-122"/>
                <a:ea typeface="楷体" pitchFamily="49" charset="-122"/>
              </a:rPr>
              <a:t>，接着是</a:t>
            </a:r>
            <a:r>
              <a:rPr lang="en-US" altLang="zh-CN" b="1" dirty="0" smtClean="0">
                <a:solidFill>
                  <a:srgbClr val="000000"/>
                </a:solidFill>
                <a:latin typeface="楷体" pitchFamily="49" charset="-122"/>
                <a:ea typeface="楷体" pitchFamily="49" charset="-122"/>
              </a:rPr>
              <a:t>2</a:t>
            </a:r>
            <a:r>
              <a:rPr lang="zh-CN" altLang="en-US" b="1" dirty="0" smtClean="0">
                <a:solidFill>
                  <a:srgbClr val="000000"/>
                </a:solidFill>
                <a:latin typeface="楷体" pitchFamily="49" charset="-122"/>
                <a:ea typeface="楷体" pitchFamily="49" charset="-122"/>
              </a:rPr>
              <a:t>，</a:t>
            </a:r>
            <a:r>
              <a:rPr lang="en-US" altLang="zh-CN" b="1" dirty="0" smtClean="0">
                <a:solidFill>
                  <a:srgbClr val="000000"/>
                </a:solidFill>
                <a:latin typeface="楷体" pitchFamily="49" charset="-122"/>
                <a:ea typeface="楷体" pitchFamily="49" charset="-122"/>
              </a:rPr>
              <a:t>4</a:t>
            </a:r>
            <a:r>
              <a:rPr lang="zh-CN" altLang="en-US" b="1" dirty="0" smtClean="0">
                <a:solidFill>
                  <a:srgbClr val="000000"/>
                </a:solidFill>
                <a:latin typeface="楷体" pitchFamily="49" charset="-122"/>
                <a:ea typeface="楷体" pitchFamily="49" charset="-122"/>
              </a:rPr>
              <a:t>，</a:t>
            </a:r>
            <a:r>
              <a:rPr lang="en-US" altLang="zh-CN" b="1" dirty="0" smtClean="0">
                <a:solidFill>
                  <a:srgbClr val="000000"/>
                </a:solidFill>
                <a:latin typeface="楷体" pitchFamily="49" charset="-122"/>
                <a:ea typeface="楷体" pitchFamily="49" charset="-122"/>
              </a:rPr>
              <a:t>8</a:t>
            </a:r>
            <a:r>
              <a:rPr lang="zh-CN" altLang="en-US" b="1" dirty="0" smtClean="0">
                <a:solidFill>
                  <a:srgbClr val="000000"/>
                </a:solidFill>
                <a:latin typeface="楷体" pitchFamily="49" charset="-122"/>
                <a:ea typeface="楷体" pitchFamily="49" charset="-122"/>
              </a:rPr>
              <a:t>个报文段。所以</a:t>
            </a:r>
            <a:r>
              <a:rPr lang="en-US" altLang="zh-CN" b="1" dirty="0" smtClean="0">
                <a:solidFill>
                  <a:srgbClr val="000000"/>
                </a:solidFill>
                <a:latin typeface="楷体" pitchFamily="49" charset="-122"/>
                <a:ea typeface="楷体" pitchFamily="49" charset="-122"/>
              </a:rPr>
              <a:t>4</a:t>
            </a:r>
            <a:r>
              <a:rPr lang="zh-CN" altLang="en-US" b="1" dirty="0" smtClean="0">
                <a:solidFill>
                  <a:srgbClr val="000000"/>
                </a:solidFill>
                <a:latin typeface="楷体" pitchFamily="49" charset="-122"/>
                <a:ea typeface="楷体" pitchFamily="49" charset="-122"/>
              </a:rPr>
              <a:t>次并发后的拥塞窗口是</a:t>
            </a:r>
            <a:r>
              <a:rPr lang="en-US" altLang="zh-CN" b="1" dirty="0" smtClean="0">
                <a:solidFill>
                  <a:srgbClr val="000000"/>
                </a:solidFill>
                <a:latin typeface="楷体" pitchFamily="49" charset="-122"/>
                <a:ea typeface="楷体" pitchFamily="49" charset="-122"/>
              </a:rPr>
              <a:t>8KB</a:t>
            </a:r>
            <a:r>
              <a:rPr lang="zh-CN" altLang="en-US" b="1" dirty="0" smtClean="0">
                <a:solidFill>
                  <a:srgbClr val="000000"/>
                </a:solidFill>
                <a:latin typeface="楷体" pitchFamily="49" charset="-122"/>
                <a:ea typeface="楷体" pitchFamily="49" charset="-122"/>
              </a:rPr>
              <a:t>。</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804248"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2"/>
          <p:cNvSpPr txBox="1">
            <a:spLocks noRot="1" noChangeArrowheads="1"/>
          </p:cNvSpPr>
          <p:nvPr/>
        </p:nvSpPr>
        <p:spPr>
          <a:xfrm>
            <a:off x="467544" y="332656"/>
            <a:ext cx="8229600" cy="868958"/>
          </a:xfrm>
          <a:prstGeom prst="rect">
            <a:avLst/>
          </a:prstGeom>
        </p:spPr>
        <p:txBody>
          <a:bodyPr vert="horz" lIns="91440" tIns="45720" rIns="91440" bIns="45720" rtlCol="0" anchor="ctr">
            <a:normAutofit/>
          </a:bodyPr>
          <a:lstStyle/>
          <a:p>
            <a:pPr marL="342900" indent="-342900" algn="ctr">
              <a:spcBef>
                <a:spcPct val="0"/>
              </a:spcBef>
              <a:buFontTx/>
              <a:buNone/>
              <a:defRPr/>
            </a:pPr>
            <a:r>
              <a:rPr lang="en-US" altLang="zh-CN" sz="3600" b="1" dirty="0" smtClean="0">
                <a:solidFill>
                  <a:srgbClr val="C00000"/>
                </a:solidFill>
                <a:latin typeface="隶书" pitchFamily="49" charset="-122"/>
                <a:ea typeface="隶书" pitchFamily="49" charset="-122"/>
                <a:cs typeface="+mj-cs"/>
              </a:rPr>
              <a:t>6.2.5  </a:t>
            </a:r>
            <a:r>
              <a:rPr lang="zh-CN" altLang="en-US" sz="3600" b="1" dirty="0" smtClean="0">
                <a:solidFill>
                  <a:srgbClr val="C00000"/>
                </a:solidFill>
                <a:latin typeface="隶书" pitchFamily="49" charset="-122"/>
                <a:ea typeface="隶书" pitchFamily="49" charset="-122"/>
                <a:cs typeface="+mj-cs"/>
              </a:rPr>
              <a:t>传输层拥塞控制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checkerboard(across)">
                                      <p:cBhvr>
                                        <p:cTn id="7" dur="500"/>
                                        <p:tgtEl>
                                          <p:spTgt spid="24579">
                                            <p:txEl>
                                              <p:pRg st="1" end="1"/>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anim calcmode="lin" valueType="num">
                                      <p:cBhvr additive="base">
                                        <p:cTn id="11" dur="20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5656" y="1412776"/>
            <a:ext cx="5904656" cy="4968552"/>
          </a:xfrm>
        </p:spPr>
        <p:txBody>
          <a:bodyPr>
            <a:normAutofit fontScale="92500" lnSpcReduction="20000"/>
          </a:bodyPr>
          <a:lstStyle/>
          <a:p>
            <a:pPr>
              <a:lnSpc>
                <a:spcPct val="80000"/>
              </a:lnSpc>
              <a:buClr>
                <a:srgbClr val="C00000"/>
              </a:buClr>
              <a:buBlip>
                <a:blip r:embed="rId2"/>
              </a:buBlip>
            </a:pPr>
            <a:r>
              <a:rPr lang="en-US" altLang="zh-CN" b="1" dirty="0" smtClean="0">
                <a:latin typeface="宋体" charset="-122"/>
              </a:rPr>
              <a:t>8.1  TCP/IP </a:t>
            </a:r>
            <a:r>
              <a:rPr lang="zh-CN" altLang="en-US" b="1" dirty="0" smtClean="0">
                <a:latin typeface="宋体" charset="-122"/>
              </a:rPr>
              <a:t>网络体系结构</a:t>
            </a:r>
            <a:endParaRPr lang="en-US" altLang="zh-CN" b="1" dirty="0" smtClean="0">
              <a:latin typeface="宋体" charset="-122"/>
            </a:endParaRPr>
          </a:p>
          <a:p>
            <a:pPr>
              <a:lnSpc>
                <a:spcPct val="80000"/>
              </a:lnSpc>
              <a:buClr>
                <a:srgbClr val="C00000"/>
              </a:buClr>
              <a:buNone/>
            </a:pPr>
            <a:endParaRPr lang="en-US" altLang="zh-CN" b="1" dirty="0" smtClean="0">
              <a:solidFill>
                <a:srgbClr val="FF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8.2  </a:t>
            </a:r>
            <a:r>
              <a:rPr lang="zh-CN" altLang="en-US" b="1" dirty="0" smtClean="0">
                <a:solidFill>
                  <a:srgbClr val="000000"/>
                </a:solidFill>
                <a:latin typeface="宋体" charset="-122"/>
              </a:rPr>
              <a:t>网际协议</a:t>
            </a:r>
            <a:r>
              <a:rPr lang="en-US" altLang="zh-CN" b="1" dirty="0" smtClean="0">
                <a:solidFill>
                  <a:srgbClr val="000000"/>
                </a:solidFill>
                <a:latin typeface="宋体" charset="-122"/>
              </a:rPr>
              <a:t>IP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8.3  Internet</a:t>
            </a:r>
            <a:r>
              <a:rPr lang="zh-CN" altLang="en-US" b="1" dirty="0" smtClean="0">
                <a:solidFill>
                  <a:srgbClr val="000000"/>
                </a:solidFill>
                <a:latin typeface="宋体" charset="-122"/>
              </a:rPr>
              <a:t>控制报文</a:t>
            </a:r>
            <a:r>
              <a:rPr lang="en-US" altLang="zh-CN" b="1" dirty="0" smtClean="0">
                <a:solidFill>
                  <a:srgbClr val="000000"/>
                </a:solidFill>
                <a:latin typeface="宋体" charset="-122"/>
              </a:rPr>
              <a:t>ICMP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8.4  Internet</a:t>
            </a:r>
            <a:r>
              <a:rPr lang="zh-CN" altLang="en-US" b="1" dirty="0" smtClean="0">
                <a:solidFill>
                  <a:srgbClr val="000000"/>
                </a:solidFill>
                <a:latin typeface="宋体" charset="-122"/>
              </a:rPr>
              <a:t>组管理</a:t>
            </a:r>
            <a:r>
              <a:rPr lang="en-US" altLang="zh-CN" b="1" dirty="0" smtClean="0">
                <a:solidFill>
                  <a:srgbClr val="000000"/>
                </a:solidFill>
                <a:latin typeface="宋体" charset="-122"/>
              </a:rPr>
              <a:t>IGMP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8.5  </a:t>
            </a:r>
            <a:r>
              <a:rPr lang="zh-CN" altLang="en-US" b="1" dirty="0" smtClean="0">
                <a:solidFill>
                  <a:srgbClr val="000000"/>
                </a:solidFill>
                <a:latin typeface="宋体" charset="-122"/>
              </a:rPr>
              <a:t>用户数据报协议</a:t>
            </a:r>
            <a:r>
              <a:rPr lang="en-US" altLang="zh-CN" b="1" dirty="0" smtClean="0">
                <a:solidFill>
                  <a:srgbClr val="000000"/>
                </a:solidFill>
                <a:latin typeface="宋体" charset="-122"/>
              </a:rPr>
              <a:t>UDP </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8.6  </a:t>
            </a:r>
            <a:r>
              <a:rPr lang="zh-CN" altLang="en-US" b="1" dirty="0" smtClean="0">
                <a:solidFill>
                  <a:srgbClr val="000000"/>
                </a:solidFill>
                <a:latin typeface="宋体" charset="-122"/>
              </a:rPr>
              <a:t>传输控制协议</a:t>
            </a:r>
            <a:r>
              <a:rPr lang="en-US" altLang="zh-CN" b="1" dirty="0" smtClean="0">
                <a:solidFill>
                  <a:srgbClr val="000000"/>
                </a:solidFill>
                <a:latin typeface="宋体" charset="-122"/>
              </a:rPr>
              <a:t>TCP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FF0000"/>
                </a:solidFill>
                <a:latin typeface="宋体" charset="-122"/>
              </a:rPr>
              <a:t>8.7  IPv6</a:t>
            </a:r>
            <a:r>
              <a:rPr lang="zh-CN" altLang="en-US" b="1" dirty="0" smtClean="0">
                <a:solidFill>
                  <a:srgbClr val="FF0000"/>
                </a:solidFill>
                <a:latin typeface="宋体" charset="-122"/>
              </a:rPr>
              <a:t>基础</a:t>
            </a: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548680"/>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第八章   </a:t>
            </a:r>
            <a:r>
              <a:rPr lang="en-US" altLang="zh-CN" sz="3600" b="1" dirty="0" smtClean="0">
                <a:solidFill>
                  <a:srgbClr val="C00000"/>
                </a:solidFill>
                <a:latin typeface="隶书" pitchFamily="49" charset="-122"/>
                <a:ea typeface="隶书" pitchFamily="49" charset="-122"/>
              </a:rPr>
              <a:t>TCP/IP</a:t>
            </a:r>
            <a:r>
              <a:rPr lang="zh-CN" altLang="en-US" sz="3600" b="1" dirty="0" smtClean="0">
                <a:solidFill>
                  <a:srgbClr val="C00000"/>
                </a:solidFill>
                <a:latin typeface="隶书" pitchFamily="49" charset="-122"/>
                <a:ea typeface="隶书" pitchFamily="49" charset="-122"/>
              </a:rPr>
              <a:t>基础</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172</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normAutofit/>
          </a:bodyPr>
          <a:lstStyle/>
          <a:p>
            <a:pPr marL="342900" indent="-342900">
              <a:defRPr/>
            </a:pPr>
            <a:r>
              <a:rPr lang="en-US" altLang="zh-CN" sz="3600" b="1" dirty="0" smtClean="0">
                <a:solidFill>
                  <a:srgbClr val="C00000"/>
                </a:solidFill>
                <a:latin typeface="隶书" pitchFamily="49" charset="-122"/>
                <a:ea typeface="隶书" pitchFamily="49" charset="-122"/>
              </a:rPr>
              <a:t>8.7   IPV6</a:t>
            </a:r>
            <a:r>
              <a:rPr lang="zh-CN" altLang="en-US" sz="3600" b="1" dirty="0" smtClean="0">
                <a:solidFill>
                  <a:srgbClr val="C00000"/>
                </a:solidFill>
                <a:latin typeface="隶书" pitchFamily="49" charset="-122"/>
                <a:ea typeface="隶书" pitchFamily="49" charset="-122"/>
              </a:rPr>
              <a:t>基础</a:t>
            </a:r>
          </a:p>
        </p:txBody>
      </p:sp>
      <p:sp>
        <p:nvSpPr>
          <p:cNvPr id="5123" name="Rectangle 3"/>
          <p:cNvSpPr>
            <a:spLocks noGrp="1" noRot="1" noChangeArrowheads="1"/>
          </p:cNvSpPr>
          <p:nvPr>
            <p:ph type="body" idx="1"/>
          </p:nvPr>
        </p:nvSpPr>
        <p:spPr>
          <a:xfrm>
            <a:off x="468313" y="1700213"/>
            <a:ext cx="8280400" cy="4556125"/>
          </a:xfrm>
        </p:spPr>
        <p:txBody>
          <a:bodyPr>
            <a:normAutofit/>
          </a:bodyPr>
          <a:lstStyle/>
          <a:p>
            <a:pPr eaLnBrk="1" hangingPunct="1">
              <a:buClr>
                <a:srgbClr val="C00000"/>
              </a:buClr>
              <a:buFont typeface="Wingdings" pitchFamily="2" charset="2"/>
              <a:buChar char="n"/>
            </a:pPr>
            <a:r>
              <a:rPr lang="en-US" altLang="zh-CN" sz="2800" b="1" dirty="0" smtClean="0">
                <a:solidFill>
                  <a:srgbClr val="000000"/>
                </a:solidFill>
                <a:latin typeface="楷体" pitchFamily="49" charset="-122"/>
                <a:ea typeface="楷体" pitchFamily="49" charset="-122"/>
              </a:rPr>
              <a:t>Internet</a:t>
            </a:r>
            <a:r>
              <a:rPr lang="zh-CN" altLang="en-US" sz="2800" b="1" dirty="0" smtClean="0">
                <a:solidFill>
                  <a:srgbClr val="000000"/>
                </a:solidFill>
                <a:latin typeface="楷体" pitchFamily="49" charset="-122"/>
                <a:ea typeface="楷体" pitchFamily="49" charset="-122"/>
              </a:rPr>
              <a:t>网络在飞速发展， </a:t>
            </a:r>
            <a:r>
              <a:rPr lang="en-US" altLang="zh-CN" sz="2800" b="1" dirty="0" smtClean="0">
                <a:solidFill>
                  <a:srgbClr val="000000"/>
                </a:solidFill>
                <a:latin typeface="楷体" pitchFamily="49" charset="-122"/>
                <a:ea typeface="楷体" pitchFamily="49" charset="-122"/>
              </a:rPr>
              <a:t>32</a:t>
            </a:r>
            <a:r>
              <a:rPr lang="zh-CN" altLang="en-US" sz="2800" b="1" dirty="0" smtClean="0">
                <a:solidFill>
                  <a:srgbClr val="000000"/>
                </a:solidFill>
                <a:latin typeface="楷体" pitchFamily="49" charset="-122"/>
                <a:ea typeface="楷体" pitchFamily="49" charset="-122"/>
              </a:rPr>
              <a:t>比特的</a:t>
            </a:r>
            <a:r>
              <a:rPr lang="en-US" altLang="zh-CN" sz="2800" b="1" dirty="0" smtClean="0">
                <a:solidFill>
                  <a:srgbClr val="000000"/>
                </a:solidFill>
                <a:latin typeface="楷体" pitchFamily="49" charset="-122"/>
                <a:ea typeface="楷体" pitchFamily="49" charset="-122"/>
              </a:rPr>
              <a:t>IP</a:t>
            </a:r>
            <a:r>
              <a:rPr lang="zh-CN" altLang="en-US" sz="2800" b="1" dirty="0" smtClean="0">
                <a:solidFill>
                  <a:srgbClr val="000000"/>
                </a:solidFill>
                <a:latin typeface="楷体" pitchFamily="49" charset="-122"/>
                <a:ea typeface="楷体" pitchFamily="49" charset="-122"/>
              </a:rPr>
              <a:t>地址已经满足不了对</a:t>
            </a:r>
            <a:r>
              <a:rPr lang="en-US" altLang="zh-CN" sz="2800" b="1" dirty="0" smtClean="0">
                <a:solidFill>
                  <a:srgbClr val="000000"/>
                </a:solidFill>
                <a:latin typeface="楷体" pitchFamily="49" charset="-122"/>
                <a:ea typeface="楷体" pitchFamily="49" charset="-122"/>
              </a:rPr>
              <a:t>IP</a:t>
            </a:r>
            <a:r>
              <a:rPr lang="zh-CN" altLang="en-US" sz="2800" b="1" dirty="0" smtClean="0">
                <a:solidFill>
                  <a:srgbClr val="000000"/>
                </a:solidFill>
                <a:latin typeface="楷体" pitchFamily="49" charset="-122"/>
                <a:ea typeface="楷体" pitchFamily="49" charset="-122"/>
              </a:rPr>
              <a:t>地址的需求。另外，当前的路由结构没有层次结构，从而导致路由表的规模不断增加</a:t>
            </a:r>
            <a:r>
              <a:rPr lang="zh-CN" altLang="en-US" sz="2800" b="1" dirty="0" smtClean="0">
                <a:solidFill>
                  <a:srgbClr val="000000"/>
                </a:solidFill>
                <a:latin typeface="楷体" pitchFamily="49" charset="-122"/>
                <a:ea typeface="楷体" pitchFamily="49" charset="-122"/>
              </a:rPr>
              <a:t>。</a:t>
            </a:r>
            <a:endParaRPr lang="en-US" altLang="zh-CN" sz="28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zh-CN" altLang="en-US" sz="28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zh-CN" altLang="en-US" sz="2800" b="1" dirty="0" smtClean="0">
                <a:solidFill>
                  <a:srgbClr val="000000"/>
                </a:solidFill>
                <a:latin typeface="楷体" pitchFamily="49" charset="-122"/>
                <a:ea typeface="楷体" pitchFamily="49" charset="-122"/>
              </a:rPr>
              <a:t>许多组织和研究人员针对当前</a:t>
            </a:r>
            <a:r>
              <a:rPr lang="en-US" altLang="zh-CN" sz="2800" b="1" dirty="0" smtClean="0">
                <a:solidFill>
                  <a:srgbClr val="000000"/>
                </a:solidFill>
                <a:latin typeface="楷体" pitchFamily="49" charset="-122"/>
                <a:ea typeface="楷体" pitchFamily="49" charset="-122"/>
              </a:rPr>
              <a:t>IP</a:t>
            </a:r>
            <a:r>
              <a:rPr lang="zh-CN" altLang="en-US" sz="2800" b="1" dirty="0" smtClean="0">
                <a:solidFill>
                  <a:srgbClr val="000000"/>
                </a:solidFill>
                <a:latin typeface="楷体" pitchFamily="49" charset="-122"/>
                <a:ea typeface="楷体" pitchFamily="49" charset="-122"/>
              </a:rPr>
              <a:t>版本存在的问题提出了解决方法，以适应未来</a:t>
            </a:r>
            <a:r>
              <a:rPr lang="en-US" altLang="zh-CN" sz="2800" b="1" dirty="0" smtClean="0">
                <a:solidFill>
                  <a:srgbClr val="000000"/>
                </a:solidFill>
                <a:latin typeface="楷体" pitchFamily="49" charset="-122"/>
                <a:ea typeface="楷体" pitchFamily="49" charset="-122"/>
              </a:rPr>
              <a:t>IP</a:t>
            </a:r>
            <a:r>
              <a:rPr lang="zh-CN" altLang="en-US" sz="2800" b="1" dirty="0" smtClean="0">
                <a:solidFill>
                  <a:srgbClr val="000000"/>
                </a:solidFill>
                <a:latin typeface="楷体" pitchFamily="49" charset="-122"/>
                <a:ea typeface="楷体" pitchFamily="49" charset="-122"/>
              </a:rPr>
              <a:t>发展的要求，即</a:t>
            </a:r>
            <a:r>
              <a:rPr lang="en-US" altLang="zh-CN" sz="2800" b="1" dirty="0" smtClean="0">
                <a:solidFill>
                  <a:srgbClr val="000000"/>
                </a:solidFill>
                <a:latin typeface="楷体" pitchFamily="49" charset="-122"/>
                <a:ea typeface="楷体" pitchFamily="49" charset="-122"/>
              </a:rPr>
              <a:t>IPv6</a:t>
            </a:r>
            <a:r>
              <a:rPr lang="zh-CN" altLang="en-US" sz="2800" b="1" dirty="0" smtClean="0">
                <a:solidFill>
                  <a:srgbClr val="000000"/>
                </a:solidFill>
                <a:latin typeface="楷体" pitchFamily="49" charset="-122"/>
                <a:ea typeface="楷体" pitchFamily="49" charset="-122"/>
              </a:rPr>
              <a:t>。</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normAutofit/>
          </a:bodyPr>
          <a:lstStyle/>
          <a:p>
            <a:pPr marL="342900" indent="-342900">
              <a:defRPr/>
            </a:pPr>
            <a:r>
              <a:rPr lang="en-US" altLang="zh-CN" sz="3600" b="1" dirty="0" smtClean="0">
                <a:solidFill>
                  <a:srgbClr val="C00000"/>
                </a:solidFill>
                <a:latin typeface="隶书" pitchFamily="49" charset="-122"/>
                <a:ea typeface="隶书" pitchFamily="49" charset="-122"/>
              </a:rPr>
              <a:t>IPv6</a:t>
            </a:r>
            <a:r>
              <a:rPr lang="zh-CN" altLang="en-US" sz="3600" b="1" dirty="0" smtClean="0">
                <a:solidFill>
                  <a:srgbClr val="C00000"/>
                </a:solidFill>
                <a:latin typeface="隶书" pitchFamily="49" charset="-122"/>
                <a:ea typeface="隶书" pitchFamily="49" charset="-122"/>
              </a:rPr>
              <a:t>报头</a:t>
            </a:r>
          </a:p>
        </p:txBody>
      </p:sp>
      <p:sp>
        <p:nvSpPr>
          <p:cNvPr id="6147"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IPv6</a:t>
            </a:r>
            <a:r>
              <a:rPr lang="zh-CN" altLang="en-US" b="1" dirty="0" smtClean="0">
                <a:solidFill>
                  <a:srgbClr val="000000"/>
                </a:solidFill>
                <a:latin typeface="楷体" pitchFamily="49" charset="-122"/>
                <a:ea typeface="楷体" pitchFamily="49" charset="-122"/>
              </a:rPr>
              <a:t>仍支持无连接的传送，但将协议数据单元</a:t>
            </a:r>
            <a:r>
              <a:rPr lang="en-US" altLang="zh-CN" b="1" dirty="0" smtClean="0">
                <a:solidFill>
                  <a:srgbClr val="000000"/>
                </a:solidFill>
                <a:latin typeface="楷体" pitchFamily="49" charset="-122"/>
                <a:ea typeface="楷体" pitchFamily="49" charset="-122"/>
              </a:rPr>
              <a:t>PDU</a:t>
            </a:r>
            <a:r>
              <a:rPr lang="zh-CN" altLang="en-US" b="1" dirty="0" smtClean="0">
                <a:solidFill>
                  <a:srgbClr val="000000"/>
                </a:solidFill>
                <a:latin typeface="楷体" pitchFamily="49" charset="-122"/>
                <a:ea typeface="楷体" pitchFamily="49" charset="-122"/>
              </a:rPr>
              <a:t>称为分组，而不是</a:t>
            </a:r>
            <a:r>
              <a:rPr lang="en-US" altLang="zh-CN" b="1" dirty="0" smtClean="0">
                <a:solidFill>
                  <a:srgbClr val="000000"/>
                </a:solidFill>
                <a:latin typeface="楷体" pitchFamily="49" charset="-122"/>
                <a:ea typeface="楷体" pitchFamily="49" charset="-122"/>
              </a:rPr>
              <a:t>IPv4</a:t>
            </a:r>
            <a:r>
              <a:rPr lang="zh-CN" altLang="en-US" b="1" dirty="0" smtClean="0">
                <a:solidFill>
                  <a:srgbClr val="000000"/>
                </a:solidFill>
                <a:latin typeface="楷体" pitchFamily="49" charset="-122"/>
                <a:ea typeface="楷体" pitchFamily="49" charset="-122"/>
              </a:rPr>
              <a:t>的数据报。</a:t>
            </a:r>
          </a:p>
          <a:p>
            <a:pPr eaLnBrk="1" hangingPunct="1"/>
            <a:endParaRPr lang="en-US" altLang="zh-CN" b="1" dirty="0" smtClean="0">
              <a:latin typeface="宋体"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3" name="Rectangle 2"/>
          <p:cNvSpPr>
            <a:spLocks noGrp="1" noRot="1" noChangeArrowheads="1"/>
          </p:cNvSpPr>
          <p:nvPr>
            <p:ph type="title"/>
          </p:nvPr>
        </p:nvSpPr>
        <p:spPr>
          <a:xfrm>
            <a:off x="457200" y="274638"/>
            <a:ext cx="8229600" cy="1143000"/>
          </a:xfrm>
        </p:spPr>
        <p:txBody>
          <a:bodyPr>
            <a:normAutofit/>
          </a:bodyPr>
          <a:lstStyle/>
          <a:p>
            <a:pPr marL="342900" indent="-342900">
              <a:defRPr/>
            </a:pPr>
            <a:r>
              <a:rPr lang="en-US" altLang="zh-CN" sz="3600" b="1" dirty="0" smtClean="0">
                <a:solidFill>
                  <a:srgbClr val="C00000"/>
                </a:solidFill>
                <a:latin typeface="隶书" pitchFamily="49" charset="-122"/>
                <a:ea typeface="隶书" pitchFamily="49" charset="-122"/>
              </a:rPr>
              <a:t>IPv6</a:t>
            </a:r>
            <a:r>
              <a:rPr lang="zh-CN" altLang="en-US" sz="3600" b="1" dirty="0" smtClean="0">
                <a:solidFill>
                  <a:srgbClr val="C00000"/>
                </a:solidFill>
                <a:latin typeface="隶书" pitchFamily="49" charset="-122"/>
                <a:ea typeface="隶书" pitchFamily="49" charset="-122"/>
              </a:rPr>
              <a:t>报头</a:t>
            </a:r>
          </a:p>
        </p:txBody>
      </p:sp>
      <p:pic>
        <p:nvPicPr>
          <p:cNvPr id="189443" name="Picture 3"/>
          <p:cNvPicPr>
            <a:picLocks noChangeAspect="1" noChangeArrowheads="1"/>
          </p:cNvPicPr>
          <p:nvPr/>
        </p:nvPicPr>
        <p:blipFill>
          <a:blip r:embed="rId3" cstate="print"/>
          <a:srcRect/>
          <a:stretch>
            <a:fillRect/>
          </a:stretch>
        </p:blipFill>
        <p:spPr bwMode="auto">
          <a:xfrm>
            <a:off x="1403648" y="1556792"/>
            <a:ext cx="6415865" cy="4464496"/>
          </a:xfrm>
          <a:prstGeom prst="rect">
            <a:avLst/>
          </a:prstGeom>
          <a:noFill/>
          <a:ln w="9525">
            <a:noFill/>
            <a:miter lim="800000"/>
            <a:headEnd/>
            <a:tailEnd/>
          </a:ln>
        </p:spPr>
      </p:pic>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a:xfrm>
            <a:off x="251520" y="1412776"/>
            <a:ext cx="8496300" cy="4772025"/>
          </a:xfrm>
        </p:spPr>
        <p:txBody>
          <a:bodyPr>
            <a:normAutofit/>
          </a:bodyPr>
          <a:lstStyle/>
          <a:p>
            <a:pPr eaLnBrk="1" hangingPunct="1">
              <a:lnSpc>
                <a:spcPct val="90000"/>
              </a:lnSpc>
              <a:buClr>
                <a:srgbClr val="C00000"/>
              </a:buClr>
              <a:buFont typeface="Wingdings" pitchFamily="2" charset="2"/>
              <a:buChar char="n"/>
            </a:pPr>
            <a:r>
              <a:rPr lang="zh-CN" altLang="en-US" sz="2800" b="1" dirty="0" smtClean="0">
                <a:solidFill>
                  <a:srgbClr val="000000"/>
                </a:solidFill>
                <a:latin typeface="楷体" pitchFamily="49" charset="-122"/>
                <a:ea typeface="楷体" pitchFamily="49" charset="-122"/>
              </a:rPr>
              <a:t>版本（</a:t>
            </a:r>
            <a:r>
              <a:rPr lang="en-US" altLang="zh-CN" sz="2800" b="1" dirty="0" smtClean="0">
                <a:solidFill>
                  <a:srgbClr val="000000"/>
                </a:solidFill>
                <a:latin typeface="楷体" pitchFamily="49" charset="-122"/>
                <a:ea typeface="楷体" pitchFamily="49" charset="-122"/>
              </a:rPr>
              <a:t>version</a:t>
            </a:r>
            <a:r>
              <a:rPr lang="zh-CN" altLang="en-US" sz="2800" b="1" dirty="0" smtClean="0">
                <a:solidFill>
                  <a:srgbClr val="000000"/>
                </a:solidFill>
                <a:latin typeface="楷体" pitchFamily="49" charset="-122"/>
                <a:ea typeface="楷体" pitchFamily="49" charset="-122"/>
              </a:rPr>
              <a:t>）：占</a:t>
            </a:r>
            <a:r>
              <a:rPr lang="en-US" altLang="zh-CN" sz="2800" b="1" dirty="0" smtClean="0">
                <a:solidFill>
                  <a:srgbClr val="000000"/>
                </a:solidFill>
                <a:latin typeface="楷体" pitchFamily="49" charset="-122"/>
                <a:ea typeface="楷体" pitchFamily="49" charset="-122"/>
              </a:rPr>
              <a:t>4bit </a:t>
            </a:r>
          </a:p>
          <a:p>
            <a:pPr eaLnBrk="1" hangingPunct="1">
              <a:lnSpc>
                <a:spcPct val="90000"/>
              </a:lnSpc>
              <a:buClr>
                <a:srgbClr val="C00000"/>
              </a:buClr>
              <a:buFont typeface="Wingdings" pitchFamily="2" charset="2"/>
              <a:buChar char="n"/>
            </a:pPr>
            <a:endParaRPr lang="en-US" altLang="zh-CN" sz="2800" b="1" dirty="0" smtClean="0">
              <a:solidFill>
                <a:srgbClr val="000000"/>
              </a:solidFill>
              <a:latin typeface="楷体" pitchFamily="49" charset="-122"/>
              <a:ea typeface="楷体" pitchFamily="49" charset="-122"/>
            </a:endParaRPr>
          </a:p>
          <a:p>
            <a:pPr eaLnBrk="1" hangingPunct="1">
              <a:lnSpc>
                <a:spcPct val="90000"/>
              </a:lnSpc>
              <a:buClr>
                <a:srgbClr val="C00000"/>
              </a:buClr>
              <a:buFont typeface="Wingdings" pitchFamily="2" charset="2"/>
              <a:buChar char="n"/>
            </a:pPr>
            <a:r>
              <a:rPr lang="zh-CN" altLang="en-US" sz="2800" b="1" dirty="0" smtClean="0">
                <a:solidFill>
                  <a:srgbClr val="000000"/>
                </a:solidFill>
                <a:latin typeface="楷体" pitchFamily="49" charset="-122"/>
                <a:ea typeface="楷体" pitchFamily="49" charset="-122"/>
              </a:rPr>
              <a:t>通信类别（</a:t>
            </a:r>
            <a:r>
              <a:rPr lang="en-US" altLang="zh-CN" sz="2800" b="1" dirty="0" smtClean="0">
                <a:solidFill>
                  <a:srgbClr val="000000"/>
                </a:solidFill>
                <a:latin typeface="楷体" pitchFamily="49" charset="-122"/>
                <a:ea typeface="楷体" pitchFamily="49" charset="-122"/>
              </a:rPr>
              <a:t>traffic class</a:t>
            </a:r>
            <a:r>
              <a:rPr lang="zh-CN" altLang="en-US" sz="2800" b="1" dirty="0" smtClean="0">
                <a:solidFill>
                  <a:srgbClr val="000000"/>
                </a:solidFill>
                <a:latin typeface="楷体" pitchFamily="49" charset="-122"/>
                <a:ea typeface="楷体" pitchFamily="49" charset="-122"/>
              </a:rPr>
              <a:t>）：占</a:t>
            </a:r>
            <a:r>
              <a:rPr lang="en-US" altLang="zh-CN" sz="2800" b="1" dirty="0" smtClean="0">
                <a:solidFill>
                  <a:srgbClr val="000000"/>
                </a:solidFill>
                <a:latin typeface="楷体" pitchFamily="49" charset="-122"/>
                <a:ea typeface="楷体" pitchFamily="49" charset="-122"/>
              </a:rPr>
              <a:t>8bit </a:t>
            </a:r>
          </a:p>
          <a:p>
            <a:pPr eaLnBrk="1" hangingPunct="1">
              <a:lnSpc>
                <a:spcPct val="90000"/>
              </a:lnSpc>
              <a:buClr>
                <a:srgbClr val="C00000"/>
              </a:buClr>
              <a:buFont typeface="Wingdings" pitchFamily="2" charset="2"/>
              <a:buChar char="n"/>
            </a:pPr>
            <a:endParaRPr lang="en-US" altLang="zh-CN" sz="2800" b="1" dirty="0" smtClean="0">
              <a:solidFill>
                <a:srgbClr val="000000"/>
              </a:solidFill>
              <a:latin typeface="楷体" pitchFamily="49" charset="-122"/>
              <a:ea typeface="楷体" pitchFamily="49" charset="-122"/>
            </a:endParaRPr>
          </a:p>
          <a:p>
            <a:pPr eaLnBrk="1" hangingPunct="1">
              <a:lnSpc>
                <a:spcPct val="90000"/>
              </a:lnSpc>
              <a:buClr>
                <a:srgbClr val="C00000"/>
              </a:buClr>
              <a:buFont typeface="Wingdings" pitchFamily="2" charset="2"/>
              <a:buChar char="n"/>
            </a:pPr>
            <a:r>
              <a:rPr lang="zh-CN" altLang="en-US" sz="2800" b="1" dirty="0" smtClean="0">
                <a:solidFill>
                  <a:srgbClr val="000000"/>
                </a:solidFill>
                <a:latin typeface="楷体" pitchFamily="49" charset="-122"/>
                <a:ea typeface="楷体" pitchFamily="49" charset="-122"/>
              </a:rPr>
              <a:t>流标号（</a:t>
            </a:r>
            <a:r>
              <a:rPr lang="en-US" altLang="zh-CN" sz="2800" b="1" dirty="0" smtClean="0">
                <a:solidFill>
                  <a:srgbClr val="000000"/>
                </a:solidFill>
                <a:latin typeface="楷体" pitchFamily="49" charset="-122"/>
                <a:ea typeface="楷体" pitchFamily="49" charset="-122"/>
              </a:rPr>
              <a:t>flow label</a:t>
            </a:r>
            <a:r>
              <a:rPr lang="zh-CN" altLang="en-US" sz="2800" b="1" dirty="0" smtClean="0">
                <a:solidFill>
                  <a:srgbClr val="000000"/>
                </a:solidFill>
                <a:latin typeface="楷体" pitchFamily="49" charset="-122"/>
                <a:ea typeface="楷体" pitchFamily="49" charset="-122"/>
              </a:rPr>
              <a:t>）：占</a:t>
            </a:r>
            <a:r>
              <a:rPr lang="en-US" altLang="zh-CN" sz="2800" b="1" dirty="0" smtClean="0">
                <a:solidFill>
                  <a:srgbClr val="000000"/>
                </a:solidFill>
                <a:latin typeface="楷体" pitchFamily="49" charset="-122"/>
                <a:ea typeface="楷体" pitchFamily="49" charset="-122"/>
              </a:rPr>
              <a:t>20bit</a:t>
            </a:r>
            <a:r>
              <a:rPr lang="zh-CN" altLang="en-US" sz="2800" b="1" dirty="0" smtClean="0">
                <a:solidFill>
                  <a:srgbClr val="000000"/>
                </a:solidFill>
                <a:latin typeface="楷体" pitchFamily="49" charset="-122"/>
                <a:ea typeface="楷体" pitchFamily="49" charset="-122"/>
              </a:rPr>
              <a:t>，</a:t>
            </a:r>
            <a:r>
              <a:rPr lang="en-US" altLang="zh-CN" sz="2800" b="1" dirty="0" smtClean="0">
                <a:solidFill>
                  <a:srgbClr val="000000"/>
                </a:solidFill>
                <a:latin typeface="楷体" pitchFamily="49" charset="-122"/>
                <a:ea typeface="楷体" pitchFamily="49" charset="-122"/>
              </a:rPr>
              <a:t>IPv6</a:t>
            </a:r>
            <a:r>
              <a:rPr lang="zh-CN" altLang="en-US" sz="2800" b="1" dirty="0" smtClean="0">
                <a:solidFill>
                  <a:srgbClr val="000000"/>
                </a:solidFill>
                <a:latin typeface="楷体" pitchFamily="49" charset="-122"/>
                <a:ea typeface="楷体" pitchFamily="49" charset="-122"/>
              </a:rPr>
              <a:t>一个新的机制是支持资源预分配，并且允许路由器将每一个数据报与一个给定的资源分配相联系。</a:t>
            </a:r>
            <a:r>
              <a:rPr lang="en-US" altLang="zh-CN" sz="2800" b="1" dirty="0" smtClean="0">
                <a:solidFill>
                  <a:srgbClr val="000000"/>
                </a:solidFill>
                <a:latin typeface="楷体" pitchFamily="49" charset="-122"/>
                <a:ea typeface="楷体" pitchFamily="49" charset="-122"/>
              </a:rPr>
              <a:t>IPv6</a:t>
            </a:r>
            <a:r>
              <a:rPr lang="zh-CN" altLang="en-US" sz="2800" b="1" dirty="0" smtClean="0">
                <a:solidFill>
                  <a:srgbClr val="000000"/>
                </a:solidFill>
                <a:latin typeface="楷体" pitchFamily="49" charset="-122"/>
                <a:ea typeface="楷体" pitchFamily="49" charset="-122"/>
              </a:rPr>
              <a:t>提出流（</a:t>
            </a:r>
            <a:r>
              <a:rPr lang="en-US" altLang="zh-CN" sz="2800" b="1" dirty="0" smtClean="0">
                <a:solidFill>
                  <a:srgbClr val="000000"/>
                </a:solidFill>
                <a:latin typeface="楷体" pitchFamily="49" charset="-122"/>
                <a:ea typeface="楷体" pitchFamily="49" charset="-122"/>
              </a:rPr>
              <a:t>flow</a:t>
            </a:r>
            <a:r>
              <a:rPr lang="zh-CN" altLang="en-US" sz="2800" b="1" dirty="0" smtClean="0">
                <a:solidFill>
                  <a:srgbClr val="000000"/>
                </a:solidFill>
                <a:latin typeface="楷体" pitchFamily="49" charset="-122"/>
                <a:ea typeface="楷体" pitchFamily="49" charset="-122"/>
              </a:rPr>
              <a:t>）的抽象概念，所谓“流”就是互联网络上从特定源点到特定终点（单播或多播）的一系列数据报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lstStyle/>
          <a:p>
            <a:r>
              <a:rPr lang="en-US" altLang="zh-CN" sz="4000" b="1" dirty="0" smtClean="0">
                <a:solidFill>
                  <a:srgbClr val="C00000"/>
                </a:solidFill>
                <a:latin typeface="隶书" pitchFamily="49" charset="-122"/>
                <a:ea typeface="隶书" pitchFamily="49" charset="-122"/>
              </a:rPr>
              <a:t>IPv6</a:t>
            </a:r>
            <a:r>
              <a:rPr lang="zh-CN" altLang="en-US" sz="4000" b="1" dirty="0" smtClean="0">
                <a:solidFill>
                  <a:srgbClr val="C00000"/>
                </a:solidFill>
                <a:latin typeface="隶书" pitchFamily="49" charset="-122"/>
                <a:ea typeface="隶书" pitchFamily="49" charset="-122"/>
              </a:rPr>
              <a:t>报头</a:t>
            </a:r>
            <a:endParaRPr lang="zh-CN" altLang="en-US" sz="4000" b="1" dirty="0" smtClean="0">
              <a:solidFill>
                <a:srgbClr val="C00000"/>
              </a:solidFill>
            </a:endParaRPr>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p:txBody>
          <a:bodyPr/>
          <a:lstStyle/>
          <a:p>
            <a:pPr eaLnBrk="1" hangingPunct="1">
              <a:lnSpc>
                <a:spcPct val="90000"/>
              </a:lnSpc>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有效载荷长度（</a:t>
            </a:r>
            <a:r>
              <a:rPr lang="en-US" altLang="zh-CN" b="1" dirty="0" smtClean="0">
                <a:solidFill>
                  <a:srgbClr val="000000"/>
                </a:solidFill>
                <a:latin typeface="楷体" pitchFamily="49" charset="-122"/>
                <a:ea typeface="楷体" pitchFamily="49" charset="-122"/>
              </a:rPr>
              <a:t>payload length</a:t>
            </a:r>
            <a:r>
              <a:rPr lang="zh-CN" altLang="en-US" b="1" dirty="0" smtClean="0">
                <a:solidFill>
                  <a:srgbClr val="000000"/>
                </a:solidFill>
                <a:latin typeface="楷体" pitchFamily="49" charset="-122"/>
                <a:ea typeface="楷体" pitchFamily="49" charset="-122"/>
              </a:rPr>
              <a:t>）：占</a:t>
            </a:r>
            <a:r>
              <a:rPr lang="en-US" altLang="zh-CN" b="1" dirty="0" smtClean="0">
                <a:solidFill>
                  <a:srgbClr val="000000"/>
                </a:solidFill>
                <a:latin typeface="楷体" pitchFamily="49" charset="-122"/>
                <a:ea typeface="楷体" pitchFamily="49" charset="-122"/>
              </a:rPr>
              <a:t>16blt</a:t>
            </a:r>
            <a:r>
              <a:rPr lang="zh-CN" altLang="en-US" b="1" dirty="0" smtClean="0">
                <a:solidFill>
                  <a:srgbClr val="000000"/>
                </a:solidFill>
                <a:latin typeface="楷体" pitchFamily="49" charset="-122"/>
                <a:ea typeface="楷体" pitchFamily="49" charset="-122"/>
              </a:rPr>
              <a:t>。</a:t>
            </a:r>
          </a:p>
          <a:p>
            <a:pPr eaLnBrk="1" hangingPunct="1">
              <a:lnSpc>
                <a:spcPct val="90000"/>
              </a:lnSpc>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下一个报头（</a:t>
            </a:r>
            <a:r>
              <a:rPr lang="en-US" altLang="zh-CN" b="1" dirty="0" smtClean="0">
                <a:solidFill>
                  <a:srgbClr val="000000"/>
                </a:solidFill>
                <a:latin typeface="楷体" pitchFamily="49" charset="-122"/>
                <a:ea typeface="楷体" pitchFamily="49" charset="-122"/>
              </a:rPr>
              <a:t>next header</a:t>
            </a:r>
            <a:r>
              <a:rPr lang="zh-CN" altLang="en-US" b="1" dirty="0" smtClean="0">
                <a:solidFill>
                  <a:srgbClr val="000000"/>
                </a:solidFill>
                <a:latin typeface="楷体" pitchFamily="49" charset="-122"/>
                <a:ea typeface="楷体" pitchFamily="49" charset="-122"/>
              </a:rPr>
              <a:t>）。占</a:t>
            </a:r>
            <a:r>
              <a:rPr lang="en-US" altLang="zh-CN" b="1" dirty="0" smtClean="0">
                <a:solidFill>
                  <a:srgbClr val="000000"/>
                </a:solidFill>
                <a:latin typeface="楷体" pitchFamily="49" charset="-122"/>
                <a:ea typeface="楷体" pitchFamily="49" charset="-122"/>
              </a:rPr>
              <a:t>8bit</a:t>
            </a:r>
            <a:r>
              <a:rPr lang="zh-CN" altLang="en-US" b="1" dirty="0" smtClean="0">
                <a:solidFill>
                  <a:srgbClr val="000000"/>
                </a:solidFill>
                <a:latin typeface="楷体" pitchFamily="49" charset="-122"/>
                <a:ea typeface="楷体" pitchFamily="49" charset="-122"/>
              </a:rPr>
              <a:t>。它相当于</a:t>
            </a:r>
            <a:r>
              <a:rPr lang="en-US" altLang="zh-CN" b="1" dirty="0" smtClean="0">
                <a:solidFill>
                  <a:srgbClr val="000000"/>
                </a:solidFill>
                <a:latin typeface="楷体" pitchFamily="49" charset="-122"/>
                <a:ea typeface="楷体" pitchFamily="49" charset="-122"/>
              </a:rPr>
              <a:t>IPv4</a:t>
            </a:r>
            <a:r>
              <a:rPr lang="zh-CN" altLang="en-US" b="1" dirty="0" smtClean="0">
                <a:solidFill>
                  <a:srgbClr val="000000"/>
                </a:solidFill>
                <a:latin typeface="楷体" pitchFamily="49" charset="-122"/>
                <a:ea typeface="楷体" pitchFamily="49" charset="-122"/>
              </a:rPr>
              <a:t>的协议字段或可选字段。</a:t>
            </a:r>
          </a:p>
          <a:p>
            <a:pPr eaLnBrk="1" hangingPunct="1">
              <a:lnSpc>
                <a:spcPct val="90000"/>
              </a:lnSpc>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源地址。占</a:t>
            </a:r>
            <a:r>
              <a:rPr lang="en-US" altLang="zh-CN" b="1" dirty="0" smtClean="0">
                <a:solidFill>
                  <a:srgbClr val="000000"/>
                </a:solidFill>
                <a:latin typeface="楷体" pitchFamily="49" charset="-122"/>
                <a:ea typeface="楷体" pitchFamily="49" charset="-122"/>
              </a:rPr>
              <a:t>128bit</a:t>
            </a:r>
            <a:r>
              <a:rPr lang="zh-CN" altLang="en-US" b="1" dirty="0" smtClean="0">
                <a:solidFill>
                  <a:srgbClr val="000000"/>
                </a:solidFill>
                <a:latin typeface="楷体" pitchFamily="49" charset="-122"/>
                <a:ea typeface="楷体" pitchFamily="49" charset="-122"/>
              </a:rPr>
              <a:t>。是数据报的发送站的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a:t>
            </a:r>
          </a:p>
          <a:p>
            <a:pPr eaLnBrk="1" hangingPunct="1">
              <a:lnSpc>
                <a:spcPct val="90000"/>
              </a:lnSpc>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目的地址。占</a:t>
            </a:r>
            <a:r>
              <a:rPr lang="en-US" altLang="zh-CN" b="1" dirty="0" smtClean="0">
                <a:solidFill>
                  <a:srgbClr val="000000"/>
                </a:solidFill>
                <a:latin typeface="楷体" pitchFamily="49" charset="-122"/>
                <a:ea typeface="楷体" pitchFamily="49" charset="-122"/>
              </a:rPr>
              <a:t>l28bit</a:t>
            </a:r>
            <a:r>
              <a:rPr lang="zh-CN" altLang="en-US" b="1" dirty="0" smtClean="0">
                <a:solidFill>
                  <a:srgbClr val="000000"/>
                </a:solidFill>
                <a:latin typeface="楷体" pitchFamily="49" charset="-122"/>
                <a:ea typeface="楷体" pitchFamily="49" charset="-122"/>
              </a:rPr>
              <a:t>。是数据报的接收站的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lstStyle/>
          <a:p>
            <a:r>
              <a:rPr lang="en-US" altLang="zh-CN" sz="4000" b="1" dirty="0" smtClean="0">
                <a:solidFill>
                  <a:srgbClr val="C00000"/>
                </a:solidFill>
                <a:latin typeface="隶书" pitchFamily="49" charset="-122"/>
                <a:ea typeface="隶书" pitchFamily="49" charset="-122"/>
              </a:rPr>
              <a:t>IPv6</a:t>
            </a:r>
            <a:r>
              <a:rPr lang="zh-CN" altLang="en-US" sz="4000" b="1" dirty="0" smtClean="0">
                <a:solidFill>
                  <a:srgbClr val="C00000"/>
                </a:solidFill>
                <a:latin typeface="隶书" pitchFamily="49" charset="-122"/>
                <a:ea typeface="隶书" pitchFamily="49" charset="-122"/>
              </a:rPr>
              <a:t>报头</a:t>
            </a:r>
            <a:endParaRPr lang="zh-CN" altLang="en-US" sz="4000" b="1" dirty="0" smtClean="0">
              <a:solidFill>
                <a:srgbClr val="C00000"/>
              </a:solidFill>
            </a:endParaRPr>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r>
              <a:rPr lang="en-US" altLang="zh-CN" sz="4000" b="1" dirty="0" smtClean="0">
                <a:solidFill>
                  <a:srgbClr val="C00000"/>
                </a:solidFill>
                <a:latin typeface="隶书" pitchFamily="49" charset="-122"/>
                <a:ea typeface="隶书" pitchFamily="49" charset="-122"/>
              </a:rPr>
              <a:t>IPv6</a:t>
            </a:r>
            <a:r>
              <a:rPr lang="zh-CN" altLang="en-US" sz="4000" b="1" dirty="0" smtClean="0">
                <a:solidFill>
                  <a:srgbClr val="C00000"/>
                </a:solidFill>
                <a:latin typeface="隶书" pitchFamily="49" charset="-122"/>
                <a:ea typeface="隶书" pitchFamily="49" charset="-122"/>
              </a:rPr>
              <a:t>扩展报头</a:t>
            </a:r>
          </a:p>
        </p:txBody>
      </p:sp>
      <p:sp>
        <p:nvSpPr>
          <p:cNvPr id="10243"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IPv6 </a:t>
            </a:r>
            <a:r>
              <a:rPr lang="zh-CN" altLang="en-US" b="1" dirty="0" smtClean="0">
                <a:solidFill>
                  <a:srgbClr val="000000"/>
                </a:solidFill>
                <a:latin typeface="楷体" pitchFamily="49" charset="-122"/>
                <a:ea typeface="楷体" pitchFamily="49" charset="-122"/>
              </a:rPr>
              <a:t>将原来</a:t>
            </a:r>
            <a:r>
              <a:rPr lang="en-US" altLang="zh-CN" b="1" dirty="0" smtClean="0">
                <a:solidFill>
                  <a:srgbClr val="000000"/>
                </a:solidFill>
                <a:latin typeface="楷体" pitchFamily="49" charset="-122"/>
                <a:ea typeface="楷体" pitchFamily="49" charset="-122"/>
              </a:rPr>
              <a:t>IPv4</a:t>
            </a:r>
            <a:r>
              <a:rPr lang="zh-CN" altLang="en-US" b="1" dirty="0" smtClean="0">
                <a:solidFill>
                  <a:srgbClr val="000000"/>
                </a:solidFill>
                <a:latin typeface="楷体" pitchFamily="49" charset="-122"/>
                <a:ea typeface="楷体" pitchFamily="49" charset="-122"/>
              </a:rPr>
              <a:t>报头中选项的功能都放在扩展报头中，并将扩展报头留给路径两端的源站和目的站的主机来处理，而数据报途中经过的路由器都不处理这些扩展报头（只有一个报头例外，即逐跳选项扩展报头），这样就大大提高了路由器的处理效率。 </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IPv6 </a:t>
            </a:r>
            <a:r>
              <a:rPr lang="zh-CN" altLang="en-US" sz="4000" b="1" dirty="0" smtClean="0">
                <a:solidFill>
                  <a:srgbClr val="C00000"/>
                </a:solidFill>
                <a:latin typeface="隶书" pitchFamily="49" charset="-122"/>
                <a:ea typeface="隶书" pitchFamily="49" charset="-122"/>
              </a:rPr>
              <a:t>报文分片</a:t>
            </a:r>
          </a:p>
        </p:txBody>
      </p:sp>
      <p:sp>
        <p:nvSpPr>
          <p:cNvPr id="148483" name="Rectangle 3"/>
          <p:cNvSpPr>
            <a:spLocks noGrp="1" noChangeArrowheads="1"/>
          </p:cNvSpPr>
          <p:nvPr>
            <p:ph type="body" idx="1"/>
          </p:nvPr>
        </p:nvSpPr>
        <p:spPr>
          <a:xfrm>
            <a:off x="683568" y="1556792"/>
            <a:ext cx="8064896" cy="4700588"/>
          </a:xfrm>
        </p:spPr>
        <p:txBody>
          <a:bodyPr/>
          <a:lstStyle/>
          <a:p>
            <a:pPr eaLnBrk="1" hangingPunct="1">
              <a:lnSpc>
                <a:spcPct val="90000"/>
              </a:lnSpc>
              <a:buClr>
                <a:srgbClr val="C00000"/>
              </a:buClr>
              <a:buFont typeface="Wingdings" pitchFamily="2" charset="2"/>
              <a:buChar char="n"/>
            </a:pPr>
            <a:r>
              <a:rPr lang="en-US" altLang="zh-CN" b="1" dirty="0" smtClean="0">
                <a:latin typeface="楷体" pitchFamily="49" charset="-122"/>
                <a:ea typeface="楷体" pitchFamily="49" charset="-122"/>
              </a:rPr>
              <a:t>IPv6</a:t>
            </a:r>
            <a:r>
              <a:rPr lang="zh-CN" altLang="en-US" b="1" dirty="0" smtClean="0">
                <a:latin typeface="楷体" pitchFamily="49" charset="-122"/>
                <a:ea typeface="楷体" pitchFamily="49" charset="-122"/>
              </a:rPr>
              <a:t>允许对包进行分割，但这过程在报头的扩展部分而不是报头本身进行。</a:t>
            </a:r>
          </a:p>
          <a:p>
            <a:pPr eaLnBrk="1" hangingPunct="1">
              <a:lnSpc>
                <a:spcPct val="90000"/>
              </a:lnSpc>
              <a:buClr>
                <a:srgbClr val="C00000"/>
              </a:buClr>
              <a:buFont typeface="Wingdings" pitchFamily="2" charset="2"/>
              <a:buChar char="n"/>
            </a:pPr>
            <a:endParaRPr lang="zh-CN" altLang="en-US" b="1" dirty="0" smtClean="0">
              <a:latin typeface="楷体" pitchFamily="49" charset="-122"/>
              <a:ea typeface="楷体" pitchFamily="49" charset="-122"/>
            </a:endParaRPr>
          </a:p>
          <a:p>
            <a:pPr eaLnBrk="1" hangingPunct="1">
              <a:lnSpc>
                <a:spcPct val="90000"/>
              </a:lnSpc>
              <a:buClr>
                <a:srgbClr val="C00000"/>
              </a:buClr>
              <a:buFont typeface="Wingdings" pitchFamily="2" charset="2"/>
              <a:buChar char="n"/>
            </a:pPr>
            <a:r>
              <a:rPr lang="zh-CN" altLang="en-US" b="1" dirty="0" smtClean="0">
                <a:latin typeface="楷体" pitchFamily="49" charset="-122"/>
                <a:ea typeface="楷体" pitchFamily="49" charset="-122"/>
              </a:rPr>
              <a:t>此外，</a:t>
            </a:r>
            <a:r>
              <a:rPr lang="en-US" altLang="zh-CN" b="1" dirty="0" smtClean="0">
                <a:latin typeface="楷体" pitchFamily="49" charset="-122"/>
                <a:ea typeface="楷体" pitchFamily="49" charset="-122"/>
              </a:rPr>
              <a:t>IPv6</a:t>
            </a:r>
            <a:r>
              <a:rPr lang="zh-CN" altLang="en-US" b="1" dirty="0" smtClean="0">
                <a:latin typeface="楷体" pitchFamily="49" charset="-122"/>
                <a:ea typeface="楷体" pitchFamily="49" charset="-122"/>
              </a:rPr>
              <a:t>包只能由源节点进行分割、目标节点进行重新组装：不允许路由器介入进来对包进行分割或重新组装。这种分片特性的目的在于降低传输中的处理开销，而且假定如今网络的帧大小足够大，大多数包不需要分片。</a:t>
            </a:r>
            <a:r>
              <a:rPr lang="zh-CN" altLang="en-US" dirty="0" smtClean="0">
                <a:latin typeface="楷体" pitchFamily="49" charset="-122"/>
                <a:ea typeface="楷体" pitchFamily="49" charset="-122"/>
              </a:rPr>
              <a:t> </a:t>
            </a:r>
            <a:br>
              <a:rPr lang="zh-CN" altLang="en-US" dirty="0" smtClean="0">
                <a:latin typeface="楷体" pitchFamily="49" charset="-122"/>
                <a:ea typeface="楷体" pitchFamily="49" charset="-122"/>
              </a:rPr>
            </a:br>
            <a:endParaRPr lang="zh-CN" altLang="en-US" dirty="0" smtClean="0">
              <a:latin typeface="楷体" pitchFamily="49" charset="-122"/>
              <a:ea typeface="楷体"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Grp="1" noChangeAspect="1" noChangeArrowheads="1"/>
          </p:cNvPicPr>
          <p:nvPr>
            <p:ph type="body" idx="1"/>
          </p:nvPr>
        </p:nvPicPr>
        <p:blipFill>
          <a:blip r:embed="rId2" cstate="print"/>
          <a:srcRect/>
          <a:stretch>
            <a:fillRect/>
          </a:stretch>
        </p:blipFill>
        <p:spPr>
          <a:xfrm>
            <a:off x="539750" y="549275"/>
            <a:ext cx="8064500" cy="5688013"/>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IPv6</a:t>
            </a:r>
            <a:r>
              <a:rPr lang="zh-CN" altLang="en-US" sz="4000" b="1" dirty="0" smtClean="0">
                <a:solidFill>
                  <a:srgbClr val="C00000"/>
                </a:solidFill>
                <a:latin typeface="隶书" pitchFamily="49" charset="-122"/>
                <a:ea typeface="隶书" pitchFamily="49" charset="-122"/>
              </a:rPr>
              <a:t>地址 </a:t>
            </a:r>
          </a:p>
        </p:txBody>
      </p:sp>
      <p:sp>
        <p:nvSpPr>
          <p:cNvPr id="11267" name="Rectangle 3"/>
          <p:cNvSpPr>
            <a:spLocks noGrp="1" noRot="1" noChangeArrowheads="1"/>
          </p:cNvSpPr>
          <p:nvPr>
            <p:ph type="body" idx="1"/>
          </p:nvPr>
        </p:nvSpPr>
        <p:spPr/>
        <p:txBody>
          <a:bodyPr>
            <a:normAutofit/>
          </a:bodyPr>
          <a:lstStyle/>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IPv6</a:t>
            </a:r>
            <a:r>
              <a:rPr lang="zh-CN" altLang="en-US" b="1" dirty="0" smtClean="0">
                <a:solidFill>
                  <a:srgbClr val="000000"/>
                </a:solidFill>
                <a:latin typeface="楷体" pitchFamily="49" charset="-122"/>
                <a:ea typeface="楷体" pitchFamily="49" charset="-122"/>
              </a:rPr>
              <a:t>的</a:t>
            </a:r>
            <a:r>
              <a:rPr lang="en-US" altLang="zh-CN" b="1" dirty="0" smtClean="0">
                <a:solidFill>
                  <a:srgbClr val="000000"/>
                </a:solidFill>
                <a:latin typeface="楷体" pitchFamily="49" charset="-122"/>
                <a:ea typeface="楷体" pitchFamily="49" charset="-122"/>
              </a:rPr>
              <a:t>128</a:t>
            </a:r>
            <a:r>
              <a:rPr lang="zh-CN" altLang="en-US" b="1" dirty="0" smtClean="0">
                <a:solidFill>
                  <a:srgbClr val="000000"/>
                </a:solidFill>
                <a:latin typeface="楷体" pitchFamily="49" charset="-122"/>
                <a:ea typeface="楷体" pitchFamily="49" charset="-122"/>
              </a:rPr>
              <a:t>位地址是以</a:t>
            </a:r>
            <a:r>
              <a:rPr lang="en-US" altLang="zh-CN" b="1" dirty="0" smtClean="0">
                <a:solidFill>
                  <a:srgbClr val="000000"/>
                </a:solidFill>
                <a:latin typeface="楷体" pitchFamily="49" charset="-122"/>
                <a:ea typeface="楷体" pitchFamily="49" charset="-122"/>
              </a:rPr>
              <a:t>16</a:t>
            </a:r>
            <a:r>
              <a:rPr lang="zh-CN" altLang="en-US" b="1" dirty="0" smtClean="0">
                <a:solidFill>
                  <a:srgbClr val="000000"/>
                </a:solidFill>
                <a:latin typeface="楷体" pitchFamily="49" charset="-122"/>
                <a:ea typeface="楷体" pitchFamily="49" charset="-122"/>
              </a:rPr>
              <a:t>位为一分组，每个</a:t>
            </a:r>
            <a:r>
              <a:rPr lang="en-US" altLang="zh-CN" b="1" dirty="0" smtClean="0">
                <a:solidFill>
                  <a:srgbClr val="000000"/>
                </a:solidFill>
                <a:latin typeface="楷体" pitchFamily="49" charset="-122"/>
                <a:ea typeface="楷体" pitchFamily="49" charset="-122"/>
              </a:rPr>
              <a:t>16</a:t>
            </a:r>
            <a:r>
              <a:rPr lang="zh-CN" altLang="en-US" b="1" dirty="0" smtClean="0">
                <a:solidFill>
                  <a:srgbClr val="000000"/>
                </a:solidFill>
                <a:latin typeface="楷体" pitchFamily="49" charset="-122"/>
                <a:ea typeface="楷体" pitchFamily="49" charset="-122"/>
              </a:rPr>
              <a:t>位分组写成</a:t>
            </a:r>
            <a:r>
              <a:rPr lang="en-US" altLang="zh-CN" b="1" dirty="0" smtClean="0">
                <a:solidFill>
                  <a:srgbClr val="000000"/>
                </a:solidFill>
                <a:latin typeface="楷体" pitchFamily="49" charset="-122"/>
                <a:ea typeface="楷体" pitchFamily="49" charset="-122"/>
              </a:rPr>
              <a:t>4</a:t>
            </a:r>
            <a:r>
              <a:rPr lang="zh-CN" altLang="en-US" b="1" dirty="0" smtClean="0">
                <a:solidFill>
                  <a:srgbClr val="000000"/>
                </a:solidFill>
                <a:latin typeface="楷体" pitchFamily="49" charset="-122"/>
                <a:ea typeface="楷体" pitchFamily="49" charset="-122"/>
              </a:rPr>
              <a:t>个十六进制数，中间用冒号分隔，称为冒号分十六进制格式。</a:t>
            </a:r>
            <a:r>
              <a:rPr lang="zh-CN" altLang="en-US" b="1" dirty="0" smtClean="0">
                <a:solidFill>
                  <a:srgbClr val="C00000"/>
                </a:solidFill>
                <a:latin typeface="楷体" pitchFamily="49" charset="-122"/>
                <a:ea typeface="楷体" pitchFamily="49" charset="-122"/>
              </a:rPr>
              <a:t> </a:t>
            </a:r>
            <a:r>
              <a:rPr lang="zh-CN" altLang="en-US" sz="2800" b="1" dirty="0" smtClean="0">
                <a:solidFill>
                  <a:srgbClr val="C00000"/>
                </a:solidFill>
                <a:latin typeface="楷体" pitchFamily="49" charset="-122"/>
                <a:ea typeface="楷体" pitchFamily="49" charset="-122"/>
              </a:rPr>
              <a:t>例</a:t>
            </a:r>
            <a:r>
              <a:rPr lang="en-US" altLang="zh-CN" sz="2800" b="1" dirty="0" smtClean="0">
                <a:solidFill>
                  <a:srgbClr val="000000"/>
                </a:solidFill>
                <a:latin typeface="楷体" pitchFamily="49" charset="-122"/>
                <a:ea typeface="楷体" pitchFamily="49" charset="-122"/>
              </a:rPr>
              <a:t>:21DA:00D3:0000:2F3B:02AA:00FF:FE28:9C5A </a:t>
            </a:r>
            <a:r>
              <a:rPr lang="zh-CN" altLang="en-US" sz="2800" b="1" dirty="0" smtClean="0">
                <a:solidFill>
                  <a:srgbClr val="000000"/>
                </a:solidFill>
                <a:latin typeface="楷体" pitchFamily="49" charset="-122"/>
                <a:ea typeface="楷体" pitchFamily="49" charset="-122"/>
              </a:rPr>
              <a:t>是一个完整的</a:t>
            </a:r>
            <a:r>
              <a:rPr lang="en-US" altLang="zh-CN" sz="2800" b="1" dirty="0" smtClean="0">
                <a:solidFill>
                  <a:srgbClr val="000000"/>
                </a:solidFill>
                <a:latin typeface="楷体" pitchFamily="49" charset="-122"/>
                <a:ea typeface="楷体" pitchFamily="49" charset="-122"/>
              </a:rPr>
              <a:t>IPv6</a:t>
            </a:r>
            <a:r>
              <a:rPr lang="zh-CN" altLang="en-US" sz="2800" b="1" dirty="0" smtClean="0">
                <a:solidFill>
                  <a:srgbClr val="000000"/>
                </a:solidFill>
                <a:latin typeface="楷体" pitchFamily="49" charset="-122"/>
                <a:ea typeface="楷体" pitchFamily="49" charset="-122"/>
              </a:rPr>
              <a:t>地址。</a:t>
            </a:r>
            <a:endParaRPr lang="en-US" altLang="zh-CN" sz="2800" b="1" dirty="0" smtClean="0">
              <a:solidFill>
                <a:srgbClr val="000000"/>
              </a:solidFill>
              <a:latin typeface="楷体" pitchFamily="49" charset="-122"/>
              <a:ea typeface="楷体" pitchFamily="49" charset="-122"/>
            </a:endParaRPr>
          </a:p>
          <a:p>
            <a:pPr>
              <a:buClr>
                <a:srgbClr val="C00000"/>
              </a:buClr>
              <a:buFont typeface="Wingdings" pitchFamily="2" charset="2"/>
              <a:buChar char="n"/>
            </a:pPr>
            <a:r>
              <a:rPr lang="zh-CN" altLang="en-US" dirty="0" smtClean="0">
                <a:latin typeface="楷体" pitchFamily="49" charset="-122"/>
                <a:ea typeface="楷体" pitchFamily="49" charset="-122"/>
              </a:rPr>
              <a:t> </a:t>
            </a:r>
            <a:r>
              <a:rPr lang="en-US" altLang="zh-CN" b="1" dirty="0" smtClean="0">
                <a:solidFill>
                  <a:srgbClr val="000000"/>
                </a:solidFill>
                <a:latin typeface="楷体" pitchFamily="49" charset="-122"/>
                <a:ea typeface="楷体" pitchFamily="49" charset="-122"/>
              </a:rPr>
              <a:t>IPv6</a:t>
            </a:r>
            <a:r>
              <a:rPr lang="zh-CN" altLang="en-US" b="1" dirty="0" smtClean="0">
                <a:solidFill>
                  <a:srgbClr val="000000"/>
                </a:solidFill>
                <a:latin typeface="楷体" pitchFamily="49" charset="-122"/>
                <a:ea typeface="楷体" pitchFamily="49" charset="-122"/>
              </a:rPr>
              <a:t>地址中每个</a:t>
            </a:r>
            <a:r>
              <a:rPr lang="en-US" altLang="zh-CN" b="1" dirty="0" smtClean="0">
                <a:solidFill>
                  <a:srgbClr val="000000"/>
                </a:solidFill>
                <a:latin typeface="楷体" pitchFamily="49" charset="-122"/>
                <a:ea typeface="楷体" pitchFamily="49" charset="-122"/>
              </a:rPr>
              <a:t>16</a:t>
            </a:r>
            <a:r>
              <a:rPr lang="zh-CN" altLang="en-US" b="1" dirty="0" smtClean="0">
                <a:solidFill>
                  <a:srgbClr val="000000"/>
                </a:solidFill>
                <a:latin typeface="楷体" pitchFamily="49" charset="-122"/>
                <a:ea typeface="楷体" pitchFamily="49" charset="-122"/>
              </a:rPr>
              <a:t>位分组中的前导零可以简化，但每个分组必须至少保留一位数字：</a:t>
            </a:r>
            <a:endParaRPr lang="en-US" altLang="zh-CN" b="1" dirty="0" smtClean="0">
              <a:solidFill>
                <a:srgbClr val="000000"/>
              </a:solidFill>
              <a:latin typeface="楷体" pitchFamily="49" charset="-122"/>
              <a:ea typeface="楷体" pitchFamily="49" charset="-122"/>
            </a:endParaRPr>
          </a:p>
          <a:p>
            <a:pPr>
              <a:buClr>
                <a:srgbClr val="C00000"/>
              </a:buClr>
              <a:buNone/>
            </a:pPr>
            <a:r>
              <a:rPr lang="en-US" altLang="zh-CN" b="1" dirty="0" smtClean="0">
                <a:solidFill>
                  <a:srgbClr val="000000"/>
                </a:solidFill>
                <a:latin typeface="楷体" pitchFamily="49" charset="-122"/>
                <a:ea typeface="楷体" pitchFamily="49" charset="-122"/>
              </a:rPr>
              <a:t>    </a:t>
            </a:r>
            <a:r>
              <a:rPr lang="zh-CN" altLang="en-US" sz="2800" b="1" dirty="0" smtClean="0">
                <a:solidFill>
                  <a:srgbClr val="000000"/>
                </a:solidFill>
                <a:latin typeface="楷体" pitchFamily="49" charset="-122"/>
                <a:ea typeface="楷体" pitchFamily="49" charset="-122"/>
              </a:rPr>
              <a:t>（上例）</a:t>
            </a:r>
            <a:r>
              <a:rPr lang="en-US" altLang="zh-CN" sz="2800" b="1" dirty="0" smtClean="0">
                <a:solidFill>
                  <a:srgbClr val="000000"/>
                </a:solidFill>
                <a:latin typeface="楷体" pitchFamily="49" charset="-122"/>
                <a:ea typeface="楷体" pitchFamily="49" charset="-122"/>
              </a:rPr>
              <a:t>21DA:D3:0:2F3B:2AA:FF:FE28:9C5A</a:t>
            </a:r>
            <a:endParaRPr lang="zh-CN" altLang="en-US" sz="2800" dirty="0" smtClean="0">
              <a:latin typeface="楷体" pitchFamily="49" charset="-122"/>
              <a:ea typeface="楷体"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a:xfrm>
            <a:off x="395536" y="1628801"/>
            <a:ext cx="8424862" cy="4392488"/>
          </a:xfrm>
        </p:spPr>
        <p:txBody>
          <a:bodyPr>
            <a:normAutofit lnSpcReduction="10000"/>
          </a:bodyPr>
          <a:lstStyle/>
          <a:p>
            <a:pPr eaLnBrk="1" hangingPunct="1">
              <a:lnSpc>
                <a:spcPct val="90000"/>
              </a:lnSpc>
              <a:buClr>
                <a:srgbClr val="C00000"/>
              </a:buClr>
              <a:buFont typeface="Wingdings" pitchFamily="2" charset="2"/>
              <a:buChar char="n"/>
            </a:pPr>
            <a:r>
              <a:rPr lang="zh-CN" altLang="en-US" sz="2800" b="1" dirty="0" smtClean="0">
                <a:solidFill>
                  <a:srgbClr val="000000"/>
                </a:solidFill>
                <a:latin typeface="楷体" pitchFamily="49" charset="-122"/>
                <a:ea typeface="楷体" pitchFamily="49" charset="-122"/>
              </a:rPr>
              <a:t>某些地址中可能包含很长的零序列，为进一步简化表示法，还可以将冒号十六进制格式中相邻的连续零位合并，用双冒号“</a:t>
            </a:r>
            <a:r>
              <a:rPr lang="en-US" altLang="zh-CN" sz="2800" b="1" dirty="0" smtClean="0">
                <a:solidFill>
                  <a:srgbClr val="000000"/>
                </a:solidFill>
                <a:latin typeface="楷体" pitchFamily="49" charset="-122"/>
                <a:ea typeface="楷体" pitchFamily="49" charset="-122"/>
              </a:rPr>
              <a:t>::”</a:t>
            </a:r>
            <a:r>
              <a:rPr lang="zh-CN" altLang="en-US" sz="2800" b="1" dirty="0" smtClean="0">
                <a:solidFill>
                  <a:srgbClr val="000000"/>
                </a:solidFill>
                <a:latin typeface="楷体" pitchFamily="49" charset="-122"/>
                <a:ea typeface="楷体" pitchFamily="49" charset="-122"/>
              </a:rPr>
              <a:t>表示。“</a:t>
            </a:r>
            <a:r>
              <a:rPr lang="en-US" altLang="zh-CN" sz="2800" b="1" dirty="0" smtClean="0">
                <a:solidFill>
                  <a:srgbClr val="000000"/>
                </a:solidFill>
                <a:latin typeface="楷体" pitchFamily="49" charset="-122"/>
                <a:ea typeface="楷体" pitchFamily="49" charset="-122"/>
              </a:rPr>
              <a:t>::”</a:t>
            </a:r>
            <a:r>
              <a:rPr lang="zh-CN" altLang="en-US" sz="2800" b="1" dirty="0" smtClean="0">
                <a:solidFill>
                  <a:srgbClr val="000000"/>
                </a:solidFill>
                <a:latin typeface="楷体" pitchFamily="49" charset="-122"/>
                <a:ea typeface="楷体" pitchFamily="49" charset="-122"/>
              </a:rPr>
              <a:t>符号在一个地址中只能出现一次，该符号也能用来压缩地址中前部和尾部的相邻的连续零位。</a:t>
            </a:r>
          </a:p>
          <a:p>
            <a:pPr eaLnBrk="1" hangingPunct="1">
              <a:lnSpc>
                <a:spcPct val="90000"/>
              </a:lnSpc>
              <a:buNone/>
            </a:pPr>
            <a:r>
              <a:rPr lang="zh-CN" altLang="en-US" b="1" dirty="0" smtClean="0">
                <a:solidFill>
                  <a:srgbClr val="000000"/>
                </a:solidFill>
                <a:latin typeface="楷体" pitchFamily="49" charset="-122"/>
                <a:ea typeface="楷体" pitchFamily="49" charset="-122"/>
              </a:rPr>
              <a:t>    </a:t>
            </a:r>
            <a:endParaRPr lang="en-US" altLang="zh-CN" b="1" dirty="0" smtClean="0">
              <a:solidFill>
                <a:srgbClr val="000000"/>
              </a:solidFill>
              <a:latin typeface="楷体" pitchFamily="49" charset="-122"/>
              <a:ea typeface="楷体" pitchFamily="49" charset="-122"/>
            </a:endParaRPr>
          </a:p>
          <a:p>
            <a:pPr eaLnBrk="1" hangingPunct="1">
              <a:lnSpc>
                <a:spcPct val="90000"/>
              </a:lnSpc>
              <a:buNone/>
            </a:pPr>
            <a:r>
              <a:rPr lang="en-US" altLang="zh-CN" b="1" dirty="0" smtClean="0">
                <a:solidFill>
                  <a:srgbClr val="000000"/>
                </a:solidFill>
                <a:latin typeface="楷体" pitchFamily="49" charset="-122"/>
                <a:ea typeface="楷体" pitchFamily="49" charset="-122"/>
              </a:rPr>
              <a:t>   </a:t>
            </a:r>
            <a:r>
              <a:rPr lang="zh-CN" altLang="en-US" b="1" dirty="0" smtClean="0">
                <a:solidFill>
                  <a:srgbClr val="C00000"/>
                </a:solidFill>
                <a:latin typeface="楷体" pitchFamily="49" charset="-122"/>
                <a:ea typeface="楷体" pitchFamily="49" charset="-122"/>
              </a:rPr>
              <a:t>例如</a:t>
            </a:r>
            <a:r>
              <a:rPr lang="zh-CN" altLang="en-US" b="1" dirty="0" smtClean="0">
                <a:solidFill>
                  <a:srgbClr val="000000"/>
                </a:solidFill>
                <a:latin typeface="楷体" pitchFamily="49" charset="-122"/>
                <a:ea typeface="楷体" pitchFamily="49" charset="-122"/>
              </a:rPr>
              <a:t>地址</a:t>
            </a:r>
            <a:r>
              <a:rPr lang="en-US" altLang="zh-CN" b="1" dirty="0" smtClean="0">
                <a:solidFill>
                  <a:srgbClr val="000000"/>
                </a:solidFill>
                <a:latin typeface="楷体" pitchFamily="49" charset="-122"/>
                <a:ea typeface="楷体" pitchFamily="49" charset="-122"/>
              </a:rPr>
              <a:t>1080:0:0:0:8:800:200C:417A</a:t>
            </a:r>
            <a:r>
              <a:rPr lang="zh-CN" altLang="en-US" b="1" dirty="0" smtClean="0">
                <a:solidFill>
                  <a:srgbClr val="000000"/>
                </a:solidFill>
                <a:latin typeface="楷体" pitchFamily="49" charset="-122"/>
                <a:ea typeface="楷体" pitchFamily="49" charset="-122"/>
              </a:rPr>
              <a:t>，</a:t>
            </a:r>
            <a:r>
              <a:rPr lang="en-US" altLang="zh-CN" b="1" dirty="0" smtClean="0">
                <a:solidFill>
                  <a:srgbClr val="000000"/>
                </a:solidFill>
                <a:latin typeface="楷体" pitchFamily="49" charset="-122"/>
                <a:ea typeface="楷体" pitchFamily="49" charset="-122"/>
              </a:rPr>
              <a:t>0:0:0:0:0:0:0:1</a:t>
            </a:r>
            <a:r>
              <a:rPr lang="zh-CN" altLang="en-US" b="1" dirty="0" smtClean="0">
                <a:solidFill>
                  <a:srgbClr val="000000"/>
                </a:solidFill>
                <a:latin typeface="楷体" pitchFamily="49" charset="-122"/>
                <a:ea typeface="楷体" pitchFamily="49" charset="-122"/>
              </a:rPr>
              <a:t>，</a:t>
            </a:r>
            <a:r>
              <a:rPr lang="en-US" altLang="zh-CN" b="1" dirty="0" smtClean="0">
                <a:solidFill>
                  <a:srgbClr val="000000"/>
                </a:solidFill>
                <a:latin typeface="楷体" pitchFamily="49" charset="-122"/>
                <a:ea typeface="楷体" pitchFamily="49" charset="-122"/>
              </a:rPr>
              <a:t>0:0:0:0:0:0:0:0</a:t>
            </a:r>
            <a:r>
              <a:rPr lang="zh-CN" altLang="en-US" b="1" dirty="0" smtClean="0">
                <a:solidFill>
                  <a:srgbClr val="000000"/>
                </a:solidFill>
                <a:latin typeface="楷体" pitchFamily="49" charset="-122"/>
                <a:ea typeface="楷体" pitchFamily="49" charset="-122"/>
              </a:rPr>
              <a:t>分别可表示为压缩格式</a:t>
            </a:r>
            <a:r>
              <a:rPr lang="en-US" altLang="zh-CN" b="1" dirty="0" smtClean="0">
                <a:solidFill>
                  <a:srgbClr val="000000"/>
                </a:solidFill>
                <a:latin typeface="楷体" pitchFamily="49" charset="-122"/>
                <a:ea typeface="楷体" pitchFamily="49" charset="-122"/>
              </a:rPr>
              <a:t>1080::8:800:200C:417A</a:t>
            </a:r>
            <a:r>
              <a:rPr lang="zh-CN" altLang="en-US" b="1" dirty="0" smtClean="0">
                <a:solidFill>
                  <a:srgbClr val="000000"/>
                </a:solidFill>
                <a:latin typeface="楷体" pitchFamily="49" charset="-122"/>
                <a:ea typeface="楷体" pitchFamily="49" charset="-122"/>
              </a:rPr>
              <a:t>，</a:t>
            </a:r>
            <a:r>
              <a:rPr lang="en-US" altLang="zh-CN" b="1" dirty="0" smtClean="0">
                <a:solidFill>
                  <a:srgbClr val="000000"/>
                </a:solidFill>
                <a:latin typeface="楷体" pitchFamily="49" charset="-122"/>
                <a:ea typeface="楷体" pitchFamily="49" charset="-122"/>
              </a:rPr>
              <a:t>::1</a:t>
            </a:r>
            <a:r>
              <a:rPr lang="zh-CN" altLang="en-US" b="1" dirty="0" smtClean="0">
                <a:solidFill>
                  <a:srgbClr val="000000"/>
                </a:solidFill>
                <a:latin typeface="楷体" pitchFamily="49" charset="-122"/>
                <a:ea typeface="楷体" pitchFamily="49" charset="-122"/>
              </a:rPr>
              <a:t>，</a:t>
            </a:r>
            <a:r>
              <a:rPr lang="en-US" altLang="zh-CN" b="1" dirty="0" smtClean="0">
                <a:solidFill>
                  <a:srgbClr val="000000"/>
                </a:solidFill>
                <a:latin typeface="楷体" pitchFamily="49" charset="-122"/>
                <a:ea typeface="楷体" pitchFamily="49"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lstStyle/>
          <a:p>
            <a:r>
              <a:rPr lang="en-US" altLang="zh-CN" sz="4000" b="1" dirty="0" smtClean="0">
                <a:solidFill>
                  <a:srgbClr val="C00000"/>
                </a:solidFill>
                <a:latin typeface="隶书" pitchFamily="49" charset="-122"/>
                <a:ea typeface="隶书" pitchFamily="49" charset="-122"/>
              </a:rPr>
              <a:t>IPv6</a:t>
            </a:r>
            <a:r>
              <a:rPr lang="zh-CN" altLang="en-US" sz="4000" b="1" dirty="0" smtClean="0">
                <a:solidFill>
                  <a:srgbClr val="C00000"/>
                </a:solidFill>
                <a:latin typeface="隶书" pitchFamily="49" charset="-122"/>
                <a:ea typeface="隶书" pitchFamily="49" charset="-122"/>
              </a:rPr>
              <a:t>地址</a:t>
            </a:r>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457200" y="404664"/>
            <a:ext cx="8229600" cy="1012974"/>
          </a:xfrm>
        </p:spPr>
        <p:txBody>
          <a:bodyPr>
            <a:normAutofit/>
          </a:bodyPr>
          <a:lstStyle/>
          <a:p>
            <a:r>
              <a:rPr lang="en-US" altLang="zh-CN" sz="4000" b="1" dirty="0" smtClean="0">
                <a:solidFill>
                  <a:srgbClr val="C00000"/>
                </a:solidFill>
                <a:latin typeface="隶书" pitchFamily="49" charset="-122"/>
                <a:ea typeface="隶书" pitchFamily="49" charset="-122"/>
              </a:rPr>
              <a:t>IPv6</a:t>
            </a:r>
            <a:r>
              <a:rPr lang="zh-CN" altLang="en-US" sz="4000" b="1" dirty="0" smtClean="0">
                <a:solidFill>
                  <a:srgbClr val="C00000"/>
                </a:solidFill>
                <a:latin typeface="隶书" pitchFamily="49" charset="-122"/>
                <a:ea typeface="隶书" pitchFamily="49" charset="-122"/>
              </a:rPr>
              <a:t>地址类型</a:t>
            </a:r>
          </a:p>
        </p:txBody>
      </p:sp>
      <p:sp>
        <p:nvSpPr>
          <p:cNvPr id="13315"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IPv6</a:t>
            </a:r>
            <a:r>
              <a:rPr lang="zh-CN" altLang="en-US" b="1" dirty="0" smtClean="0">
                <a:solidFill>
                  <a:srgbClr val="000000"/>
                </a:solidFill>
                <a:latin typeface="楷体" pitchFamily="49" charset="-122"/>
                <a:ea typeface="楷体" pitchFamily="49" charset="-122"/>
              </a:rPr>
              <a:t>地址是独立接口的标识符，所有的</a:t>
            </a:r>
            <a:r>
              <a:rPr lang="en-US" altLang="zh-CN" b="1" dirty="0" smtClean="0">
                <a:solidFill>
                  <a:srgbClr val="000000"/>
                </a:solidFill>
                <a:latin typeface="楷体" pitchFamily="49" charset="-122"/>
                <a:ea typeface="楷体" pitchFamily="49" charset="-122"/>
              </a:rPr>
              <a:t>IPv6</a:t>
            </a:r>
            <a:r>
              <a:rPr lang="zh-CN" altLang="en-US" b="1" dirty="0" smtClean="0">
                <a:solidFill>
                  <a:srgbClr val="000000"/>
                </a:solidFill>
                <a:latin typeface="楷体" pitchFamily="49" charset="-122"/>
                <a:ea typeface="楷体" pitchFamily="49" charset="-122"/>
              </a:rPr>
              <a:t>地址都被分配到接口，而非节点。由于每个接口都属于某个特定节点，因此节点的任意一个接口地址都可用来标识一个节点。</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IPv6</a:t>
            </a:r>
            <a:r>
              <a:rPr lang="zh-CN" altLang="en-US" b="1" dirty="0" smtClean="0">
                <a:solidFill>
                  <a:srgbClr val="000000"/>
                </a:solidFill>
                <a:latin typeface="楷体" pitchFamily="49" charset="-122"/>
                <a:ea typeface="楷体" pitchFamily="49" charset="-122"/>
              </a:rPr>
              <a:t>有三种类型地址：</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p:txBody>
          <a:bodyPr/>
          <a:lstStyle/>
          <a:p>
            <a:pPr>
              <a:buNone/>
            </a:pPr>
            <a:r>
              <a:rPr lang="en-US" altLang="zh-CN" b="1" dirty="0" smtClean="0">
                <a:solidFill>
                  <a:srgbClr val="C00000"/>
                </a:solidFill>
                <a:latin typeface="楷体" pitchFamily="49" charset="-122"/>
                <a:ea typeface="楷体" pitchFamily="49" charset="-122"/>
              </a:rPr>
              <a:t>1</a:t>
            </a:r>
            <a:r>
              <a:rPr lang="zh-CN" altLang="en-US" b="1" dirty="0" smtClean="0">
                <a:solidFill>
                  <a:srgbClr val="C00000"/>
                </a:solidFill>
                <a:latin typeface="楷体" pitchFamily="49" charset="-122"/>
                <a:ea typeface="楷体" pitchFamily="49" charset="-122"/>
              </a:rPr>
              <a:t>．单点传送（单播）地址</a:t>
            </a:r>
            <a:r>
              <a:rPr lang="zh-CN" altLang="en-US" b="1" dirty="0" smtClean="0">
                <a:solidFill>
                  <a:srgbClr val="000000"/>
                </a:solidFill>
                <a:latin typeface="楷体" pitchFamily="49" charset="-122"/>
                <a:ea typeface="楷体" pitchFamily="49" charset="-122"/>
              </a:rPr>
              <a:t> ：一个</a:t>
            </a:r>
            <a:r>
              <a:rPr lang="en-US" altLang="zh-CN" b="1" dirty="0" smtClean="0">
                <a:solidFill>
                  <a:srgbClr val="000000"/>
                </a:solidFill>
                <a:latin typeface="楷体" pitchFamily="49" charset="-122"/>
                <a:ea typeface="楷体" pitchFamily="49" charset="-122"/>
              </a:rPr>
              <a:t>IPv6</a:t>
            </a:r>
            <a:r>
              <a:rPr lang="zh-CN" altLang="en-US" b="1" dirty="0" smtClean="0">
                <a:solidFill>
                  <a:srgbClr val="000000"/>
                </a:solidFill>
                <a:latin typeface="楷体" pitchFamily="49" charset="-122"/>
                <a:ea typeface="楷体" pitchFamily="49" charset="-122"/>
              </a:rPr>
              <a:t>单点传送地址与单个接口相关联</a:t>
            </a:r>
            <a:r>
              <a:rPr lang="zh-CN" altLang="en-US" b="1" dirty="0" smtClean="0">
                <a:solidFill>
                  <a:srgbClr val="000000"/>
                </a:solidFill>
                <a:latin typeface="楷体" pitchFamily="49" charset="-122"/>
                <a:ea typeface="楷体" pitchFamily="49" charset="-122"/>
              </a:rPr>
              <a:t>。</a:t>
            </a:r>
            <a:endParaRPr lang="en-US" altLang="zh-CN" b="1" dirty="0" smtClean="0">
              <a:solidFill>
                <a:srgbClr val="000000"/>
              </a:solidFill>
              <a:latin typeface="楷体" pitchFamily="49" charset="-122"/>
              <a:ea typeface="楷体" pitchFamily="49" charset="-122"/>
            </a:endParaRPr>
          </a:p>
          <a:p>
            <a:pPr>
              <a:buNone/>
            </a:pPr>
            <a:endParaRPr lang="zh-CN" altLang="en-US" b="1" dirty="0" smtClean="0">
              <a:solidFill>
                <a:srgbClr val="000000"/>
              </a:solidFill>
              <a:latin typeface="楷体" pitchFamily="49" charset="-122"/>
              <a:ea typeface="楷体" pitchFamily="49" charset="-122"/>
            </a:endParaRPr>
          </a:p>
          <a:p>
            <a:pPr eaLnBrk="1" hangingPunct="1">
              <a:buNone/>
            </a:pPr>
            <a:r>
              <a:rPr lang="zh-CN" altLang="en-US" b="1" dirty="0" smtClean="0">
                <a:solidFill>
                  <a:srgbClr val="C00000"/>
                </a:solidFill>
                <a:latin typeface="楷体" pitchFamily="49" charset="-122"/>
                <a:ea typeface="楷体" pitchFamily="49" charset="-122"/>
              </a:rPr>
              <a:t> </a:t>
            </a:r>
            <a:r>
              <a:rPr lang="en-US" altLang="zh-CN" b="1" dirty="0" smtClean="0">
                <a:solidFill>
                  <a:srgbClr val="C00000"/>
                </a:solidFill>
                <a:latin typeface="楷体" pitchFamily="49" charset="-122"/>
                <a:ea typeface="楷体" pitchFamily="49" charset="-122"/>
              </a:rPr>
              <a:t>2</a:t>
            </a:r>
            <a:r>
              <a:rPr lang="zh-CN" altLang="en-US" b="1" dirty="0" smtClean="0">
                <a:solidFill>
                  <a:srgbClr val="C00000"/>
                </a:solidFill>
                <a:latin typeface="楷体" pitchFamily="49" charset="-122"/>
                <a:ea typeface="楷体" pitchFamily="49" charset="-122"/>
              </a:rPr>
              <a:t>．多点传送（组播）地址</a:t>
            </a:r>
            <a:r>
              <a:rPr lang="zh-CN" altLang="en-US" b="1" dirty="0" smtClean="0">
                <a:solidFill>
                  <a:srgbClr val="000000"/>
                </a:solidFill>
                <a:latin typeface="楷体" pitchFamily="49" charset="-122"/>
                <a:ea typeface="楷体" pitchFamily="49" charset="-122"/>
              </a:rPr>
              <a:t>：一个多点传送地址标识多个接口。发给组播地址的包传送到该地址标识的所有接口上。</a:t>
            </a:r>
            <a:r>
              <a:rPr lang="en-US" altLang="zh-CN" b="1" dirty="0" smtClean="0">
                <a:solidFill>
                  <a:srgbClr val="000000"/>
                </a:solidFill>
                <a:latin typeface="楷体" pitchFamily="49" charset="-122"/>
                <a:ea typeface="楷体" pitchFamily="49" charset="-122"/>
              </a:rPr>
              <a:t>IPv6</a:t>
            </a:r>
            <a:r>
              <a:rPr lang="zh-CN" altLang="en-US" b="1" dirty="0" smtClean="0">
                <a:solidFill>
                  <a:srgbClr val="000000"/>
                </a:solidFill>
                <a:latin typeface="楷体" pitchFamily="49" charset="-122"/>
                <a:ea typeface="楷体" pitchFamily="49" charset="-122"/>
              </a:rPr>
              <a:t>协议不再定义广播地址，其功能可由组播地址替代。</a:t>
            </a:r>
            <a:r>
              <a:rPr lang="zh-CN" altLang="en-US" dirty="0" smtClean="0">
                <a:latin typeface="楷体" pitchFamily="49" charset="-122"/>
                <a:ea typeface="楷体" pitchFamily="49"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404664"/>
            <a:ext cx="8229600" cy="1012974"/>
          </a:xfrm>
        </p:spPr>
        <p:txBody>
          <a:bodyPr>
            <a:normAutofit/>
          </a:bodyPr>
          <a:lstStyle/>
          <a:p>
            <a:r>
              <a:rPr lang="en-US" altLang="zh-CN" sz="4000" b="1" dirty="0" smtClean="0">
                <a:solidFill>
                  <a:srgbClr val="C00000"/>
                </a:solidFill>
                <a:latin typeface="隶书" pitchFamily="49" charset="-122"/>
                <a:ea typeface="隶书" pitchFamily="49" charset="-122"/>
              </a:rPr>
              <a:t>IPv6</a:t>
            </a:r>
            <a:r>
              <a:rPr lang="zh-CN" altLang="en-US" sz="4000" b="1" dirty="0" smtClean="0">
                <a:solidFill>
                  <a:srgbClr val="C00000"/>
                </a:solidFill>
                <a:latin typeface="隶书" pitchFamily="49" charset="-122"/>
                <a:ea typeface="隶书" pitchFamily="49" charset="-122"/>
              </a:rPr>
              <a:t>地址类型</a:t>
            </a:r>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Rot="1" noChangeArrowheads="1"/>
          </p:cNvSpPr>
          <p:nvPr>
            <p:ph type="body" idx="1"/>
          </p:nvPr>
        </p:nvSpPr>
        <p:spPr/>
        <p:txBody>
          <a:bodyPr/>
          <a:lstStyle/>
          <a:p>
            <a:pPr>
              <a:buNone/>
            </a:pPr>
            <a:r>
              <a:rPr lang="en-US" altLang="zh-CN" b="1" dirty="0" smtClean="0">
                <a:solidFill>
                  <a:srgbClr val="C00000"/>
                </a:solidFill>
              </a:rPr>
              <a:t>3</a:t>
            </a:r>
            <a:r>
              <a:rPr lang="zh-CN" altLang="en-US" b="1" dirty="0" smtClean="0">
                <a:solidFill>
                  <a:srgbClr val="000000"/>
                </a:solidFill>
              </a:rPr>
              <a:t>．</a:t>
            </a:r>
            <a:r>
              <a:rPr lang="zh-CN" altLang="en-US" b="1" dirty="0" smtClean="0">
                <a:solidFill>
                  <a:srgbClr val="C00000"/>
                </a:solidFill>
                <a:latin typeface="楷体" pitchFamily="49" charset="-122"/>
                <a:ea typeface="楷体" pitchFamily="49" charset="-122"/>
              </a:rPr>
              <a:t>任意点传送（任播）地址</a:t>
            </a:r>
            <a:r>
              <a:rPr lang="zh-CN" altLang="en-US" b="1" dirty="0" smtClean="0">
                <a:solidFill>
                  <a:srgbClr val="000000"/>
                </a:solidFill>
                <a:latin typeface="楷体" pitchFamily="49" charset="-122"/>
                <a:ea typeface="楷体" pitchFamily="49" charset="-122"/>
              </a:rPr>
              <a:t>：一个 </a:t>
            </a:r>
            <a:r>
              <a:rPr lang="en-US" altLang="zh-CN" b="1" dirty="0" smtClean="0">
                <a:solidFill>
                  <a:srgbClr val="000000"/>
                </a:solidFill>
                <a:latin typeface="楷体" pitchFamily="49" charset="-122"/>
                <a:ea typeface="楷体" pitchFamily="49" charset="-122"/>
              </a:rPr>
              <a:t>IPv6</a:t>
            </a:r>
            <a:r>
              <a:rPr lang="zh-CN" altLang="en-US" b="1" dirty="0" smtClean="0">
                <a:solidFill>
                  <a:srgbClr val="000000"/>
                </a:solidFill>
                <a:latin typeface="楷体" pitchFamily="49" charset="-122"/>
                <a:ea typeface="楷体" pitchFamily="49" charset="-122"/>
              </a:rPr>
              <a:t>任意点传送地址被分配给一组接口（通常属于不同的节点）</a:t>
            </a:r>
            <a:r>
              <a:rPr lang="zh-CN" altLang="en-US" b="1" dirty="0" smtClean="0">
                <a:latin typeface="楷体" pitchFamily="49" charset="-122"/>
                <a:ea typeface="楷体" pitchFamily="49" charset="-122"/>
              </a:rPr>
              <a:t> ），任意点传送地址适用于</a:t>
            </a:r>
            <a:r>
              <a:rPr lang="en-US" altLang="zh-CN" b="1" dirty="0" smtClean="0">
                <a:latin typeface="楷体" pitchFamily="49" charset="-122"/>
                <a:ea typeface="楷体" pitchFamily="49" charset="-122"/>
              </a:rPr>
              <a:t>one-to-one-of-many</a:t>
            </a:r>
            <a:r>
              <a:rPr lang="zh-CN" altLang="en-US" b="1" dirty="0" smtClean="0">
                <a:latin typeface="楷体" pitchFamily="49" charset="-122"/>
                <a:ea typeface="楷体" pitchFamily="49" charset="-122"/>
              </a:rPr>
              <a:t>的通信场合，接收方为一组接口中的任意一个</a:t>
            </a:r>
            <a:r>
              <a:rPr lang="zh-CN" altLang="en-US" b="1" dirty="0" smtClean="0">
                <a:solidFill>
                  <a:srgbClr val="000000"/>
                </a:solidFill>
                <a:latin typeface="楷体" pitchFamily="49" charset="-122"/>
                <a:ea typeface="楷体" pitchFamily="49" charset="-122"/>
              </a:rPr>
              <a:t>。</a:t>
            </a:r>
            <a:r>
              <a:rPr lang="zh-CN" altLang="en-US" dirty="0" smtClean="0">
                <a:solidFill>
                  <a:srgbClr val="000000"/>
                </a:solidFill>
                <a:latin typeface="楷体" pitchFamily="49" charset="-122"/>
                <a:ea typeface="楷体" pitchFamily="49"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404664"/>
            <a:ext cx="8229600" cy="1012974"/>
          </a:xfrm>
        </p:spPr>
        <p:txBody>
          <a:bodyPr>
            <a:normAutofit/>
          </a:bodyPr>
          <a:lstStyle/>
          <a:p>
            <a:r>
              <a:rPr lang="en-US" altLang="zh-CN" sz="4000" b="1" dirty="0" smtClean="0">
                <a:solidFill>
                  <a:srgbClr val="C00000"/>
                </a:solidFill>
                <a:latin typeface="隶书" pitchFamily="49" charset="-122"/>
                <a:ea typeface="隶书" pitchFamily="49" charset="-122"/>
              </a:rPr>
              <a:t>IPv6</a:t>
            </a:r>
            <a:r>
              <a:rPr lang="zh-CN" altLang="en-US" sz="4000" b="1" dirty="0" smtClean="0">
                <a:solidFill>
                  <a:srgbClr val="C00000"/>
                </a:solidFill>
                <a:latin typeface="隶书" pitchFamily="49" charset="-122"/>
                <a:ea typeface="隶书" pitchFamily="49" charset="-122"/>
              </a:rPr>
              <a:t>地址类型</a:t>
            </a:r>
          </a:p>
        </p:txBody>
      </p:sp>
    </p:spTree>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r>
              <a:rPr lang="zh-CN" altLang="en-US" sz="4000" b="1" dirty="0" smtClean="0">
                <a:solidFill>
                  <a:srgbClr val="C00000"/>
                </a:solidFill>
                <a:latin typeface="隶书" pitchFamily="49" charset="-122"/>
                <a:ea typeface="隶书" pitchFamily="49" charset="-122"/>
              </a:rPr>
              <a:t>地址前缀</a:t>
            </a:r>
          </a:p>
        </p:txBody>
      </p:sp>
      <p:sp>
        <p:nvSpPr>
          <p:cNvPr id="154627" name="Rectangle 3"/>
          <p:cNvSpPr>
            <a:spLocks noGrp="1" noChangeArrowheads="1"/>
          </p:cNvSpPr>
          <p:nvPr>
            <p:ph type="body" idx="1"/>
          </p:nvPr>
        </p:nvSpPr>
        <p:spPr>
          <a:xfrm>
            <a:off x="611560" y="1700808"/>
            <a:ext cx="7908032" cy="3816424"/>
          </a:xfrm>
        </p:spPr>
        <p:txBody>
          <a:bodyPr>
            <a:normAutofit/>
          </a:bodyPr>
          <a:lstStyle/>
          <a:p>
            <a:pPr eaLnBrk="1" hangingPunct="1">
              <a:lnSpc>
                <a:spcPct val="90000"/>
              </a:lnSpc>
              <a:buClr>
                <a:srgbClr val="C00000"/>
              </a:buClr>
              <a:buFont typeface="Wingdings" pitchFamily="2" charset="2"/>
              <a:buChar char="n"/>
            </a:pPr>
            <a:r>
              <a:rPr lang="zh-CN" altLang="en-US" b="1" dirty="0" smtClean="0">
                <a:latin typeface="楷体" pitchFamily="49" charset="-122"/>
                <a:ea typeface="楷体" pitchFamily="49" charset="-122"/>
              </a:rPr>
              <a:t>类似于</a:t>
            </a:r>
            <a:r>
              <a:rPr lang="en-US" altLang="zh-CN" b="1" dirty="0" smtClean="0">
                <a:latin typeface="楷体" pitchFamily="49" charset="-122"/>
                <a:ea typeface="楷体" pitchFamily="49" charset="-122"/>
              </a:rPr>
              <a:t>IPv4</a:t>
            </a:r>
            <a:r>
              <a:rPr lang="zh-CN" altLang="en-US" b="1" dirty="0" smtClean="0">
                <a:latin typeface="楷体" pitchFamily="49" charset="-122"/>
                <a:ea typeface="楷体" pitchFamily="49" charset="-122"/>
              </a:rPr>
              <a:t>中的</a:t>
            </a:r>
            <a:r>
              <a:rPr lang="en-US" altLang="zh-CN" b="1" dirty="0" smtClean="0">
                <a:latin typeface="楷体" pitchFamily="49" charset="-122"/>
                <a:ea typeface="楷体" pitchFamily="49" charset="-122"/>
              </a:rPr>
              <a:t>CDIR</a:t>
            </a:r>
            <a:r>
              <a:rPr lang="zh-CN" altLang="en-US" b="1" dirty="0" smtClean="0">
                <a:latin typeface="楷体" pitchFamily="49" charset="-122"/>
                <a:ea typeface="楷体" pitchFamily="49" charset="-122"/>
              </a:rPr>
              <a:t>表示法，</a:t>
            </a:r>
            <a:r>
              <a:rPr lang="en-US" altLang="zh-CN" b="1" dirty="0" smtClean="0">
                <a:latin typeface="楷体" pitchFamily="49" charset="-122"/>
                <a:ea typeface="楷体" pitchFamily="49" charset="-122"/>
              </a:rPr>
              <a:t>IPv6</a:t>
            </a:r>
            <a:r>
              <a:rPr lang="zh-CN" altLang="en-US" b="1" dirty="0" smtClean="0">
                <a:latin typeface="楷体" pitchFamily="49" charset="-122"/>
                <a:ea typeface="楷体" pitchFamily="49" charset="-122"/>
              </a:rPr>
              <a:t>用</a:t>
            </a:r>
            <a:r>
              <a:rPr lang="zh-CN" altLang="en-US" b="1" dirty="0" smtClean="0">
                <a:solidFill>
                  <a:srgbClr val="FF0000"/>
                </a:solidFill>
                <a:latin typeface="楷体" pitchFamily="49" charset="-122"/>
                <a:ea typeface="楷体" pitchFamily="49" charset="-122"/>
              </a:rPr>
              <a:t>前缀</a:t>
            </a:r>
            <a:r>
              <a:rPr lang="zh-CN" altLang="en-US" b="1" dirty="0" smtClean="0">
                <a:latin typeface="楷体" pitchFamily="49" charset="-122"/>
                <a:ea typeface="楷体" pitchFamily="49" charset="-122"/>
              </a:rPr>
              <a:t>来表示网络地址空间，比如：</a:t>
            </a:r>
            <a:endParaRPr lang="en-US" altLang="zh-CN" b="1" dirty="0" smtClean="0">
              <a:latin typeface="楷体" pitchFamily="49" charset="-122"/>
              <a:ea typeface="楷体" pitchFamily="49" charset="-122"/>
            </a:endParaRPr>
          </a:p>
          <a:p>
            <a:pPr eaLnBrk="1" hangingPunct="1">
              <a:lnSpc>
                <a:spcPct val="90000"/>
              </a:lnSpc>
              <a:buClr>
                <a:srgbClr val="C00000"/>
              </a:buClr>
              <a:buNone/>
            </a:pPr>
            <a:r>
              <a:rPr lang="zh-CN" altLang="en-US" b="1" dirty="0" smtClean="0">
                <a:latin typeface="楷体" pitchFamily="49" charset="-122"/>
                <a:ea typeface="楷体" pitchFamily="49" charset="-122"/>
              </a:rPr>
              <a:t/>
            </a:r>
            <a:br>
              <a:rPr lang="zh-CN" altLang="en-US" b="1" dirty="0" smtClean="0">
                <a:latin typeface="楷体" pitchFamily="49" charset="-122"/>
                <a:ea typeface="楷体" pitchFamily="49" charset="-122"/>
              </a:rPr>
            </a:br>
            <a:r>
              <a:rPr lang="en-US" altLang="zh-CN" b="1" dirty="0" smtClean="0">
                <a:latin typeface="楷体" pitchFamily="49" charset="-122"/>
                <a:ea typeface="楷体" pitchFamily="49" charset="-122"/>
              </a:rPr>
              <a:t>2001:250:6000::/48 </a:t>
            </a:r>
            <a:r>
              <a:rPr lang="zh-CN" altLang="en-US" b="1" dirty="0" smtClean="0">
                <a:latin typeface="楷体" pitchFamily="49" charset="-122"/>
                <a:ea typeface="楷体" pitchFamily="49" charset="-122"/>
              </a:rPr>
              <a:t>表示前缀为</a:t>
            </a:r>
            <a:r>
              <a:rPr lang="en-US" altLang="zh-CN" b="1" dirty="0" smtClean="0">
                <a:latin typeface="楷体" pitchFamily="49" charset="-122"/>
                <a:ea typeface="楷体" pitchFamily="49" charset="-122"/>
              </a:rPr>
              <a:t>48</a:t>
            </a:r>
            <a:r>
              <a:rPr lang="zh-CN" altLang="en-US" b="1" dirty="0" smtClean="0">
                <a:latin typeface="楷体" pitchFamily="49" charset="-122"/>
                <a:ea typeface="楷体" pitchFamily="49" charset="-122"/>
              </a:rPr>
              <a:t>位的地址空间，其后的</a:t>
            </a:r>
            <a:r>
              <a:rPr lang="en-US" altLang="zh-CN" b="1" dirty="0" smtClean="0">
                <a:latin typeface="楷体" pitchFamily="49" charset="-122"/>
                <a:ea typeface="楷体" pitchFamily="49" charset="-122"/>
              </a:rPr>
              <a:t>80</a:t>
            </a:r>
            <a:r>
              <a:rPr lang="zh-CN" altLang="en-US" b="1" dirty="0" smtClean="0">
                <a:latin typeface="楷体" pitchFamily="49" charset="-122"/>
                <a:ea typeface="楷体" pitchFamily="49" charset="-122"/>
              </a:rPr>
              <a:t>位可分配给网络中的主机，共有</a:t>
            </a:r>
            <a:r>
              <a:rPr lang="en-US" altLang="zh-CN" b="1" dirty="0" smtClean="0">
                <a:latin typeface="楷体" pitchFamily="49" charset="-122"/>
                <a:ea typeface="楷体" pitchFamily="49" charset="-122"/>
              </a:rPr>
              <a:t>2</a:t>
            </a:r>
            <a:r>
              <a:rPr lang="zh-CN" altLang="en-US" b="1" dirty="0" smtClean="0">
                <a:latin typeface="楷体" pitchFamily="49" charset="-122"/>
                <a:ea typeface="楷体" pitchFamily="49" charset="-122"/>
              </a:rPr>
              <a:t>的</a:t>
            </a:r>
            <a:r>
              <a:rPr lang="en-US" altLang="zh-CN" b="1" dirty="0" smtClean="0">
                <a:latin typeface="楷体" pitchFamily="49" charset="-122"/>
                <a:ea typeface="楷体" pitchFamily="49" charset="-122"/>
              </a:rPr>
              <a:t>80</a:t>
            </a:r>
            <a:r>
              <a:rPr lang="zh-CN" altLang="en-US" b="1" dirty="0" smtClean="0">
                <a:latin typeface="楷体" pitchFamily="49" charset="-122"/>
                <a:ea typeface="楷体" pitchFamily="49" charset="-122"/>
              </a:rPr>
              <a:t>次方个地址。</a:t>
            </a:r>
          </a:p>
          <a:p>
            <a:pPr eaLnBrk="1" hangingPunct="1">
              <a:lnSpc>
                <a:spcPct val="90000"/>
              </a:lnSpc>
              <a:buClr>
                <a:srgbClr val="C00000"/>
              </a:buClr>
              <a:buFont typeface="Wingdings" pitchFamily="2" charset="2"/>
              <a:buChar char="n"/>
            </a:pPr>
            <a:endParaRPr lang="zh-CN" altLang="en-US" b="1" dirty="0" smtClean="0">
              <a:latin typeface="楷体" pitchFamily="49" charset="-122"/>
              <a:ea typeface="楷体"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r>
              <a:rPr lang="zh-CN" altLang="en-US" sz="4000" b="1" dirty="0" smtClean="0">
                <a:solidFill>
                  <a:srgbClr val="C00000"/>
                </a:solidFill>
                <a:latin typeface="隶书" pitchFamily="49" charset="-122"/>
                <a:ea typeface="隶书" pitchFamily="49" charset="-122"/>
              </a:rPr>
              <a:t>地址前缀</a:t>
            </a:r>
          </a:p>
        </p:txBody>
      </p:sp>
      <p:sp>
        <p:nvSpPr>
          <p:cNvPr id="154627" name="Rectangle 3"/>
          <p:cNvSpPr>
            <a:spLocks noGrp="1" noChangeArrowheads="1"/>
          </p:cNvSpPr>
          <p:nvPr>
            <p:ph type="body" idx="1"/>
          </p:nvPr>
        </p:nvSpPr>
        <p:spPr>
          <a:xfrm>
            <a:off x="611560" y="1412776"/>
            <a:ext cx="8052048" cy="5105400"/>
          </a:xfrm>
        </p:spPr>
        <p:txBody>
          <a:bodyPr/>
          <a:lstStyle/>
          <a:p>
            <a:pPr eaLnBrk="1" hangingPunct="1">
              <a:lnSpc>
                <a:spcPct val="90000"/>
              </a:lnSpc>
            </a:pPr>
            <a:endParaRPr lang="zh-CN" altLang="en-US" sz="2400" dirty="0" smtClean="0"/>
          </a:p>
          <a:p>
            <a:pPr eaLnBrk="1" hangingPunct="1">
              <a:lnSpc>
                <a:spcPct val="90000"/>
              </a:lnSpc>
              <a:buClr>
                <a:srgbClr val="C00000"/>
              </a:buClr>
              <a:buFont typeface="Wingdings" pitchFamily="2" charset="2"/>
              <a:buChar char="n"/>
            </a:pPr>
            <a:r>
              <a:rPr lang="zh-CN" altLang="en-US" b="1" dirty="0" smtClean="0">
                <a:latin typeface="楷体" pitchFamily="49" charset="-122"/>
                <a:ea typeface="楷体" pitchFamily="49" charset="-122"/>
              </a:rPr>
              <a:t>常见的</a:t>
            </a:r>
            <a:r>
              <a:rPr lang="en-US" altLang="zh-CN" b="1" dirty="0" smtClean="0">
                <a:latin typeface="楷体" pitchFamily="49" charset="-122"/>
                <a:ea typeface="楷体" pitchFamily="49" charset="-122"/>
              </a:rPr>
              <a:t>IPv6</a:t>
            </a:r>
            <a:r>
              <a:rPr lang="zh-CN" altLang="en-US" b="1" dirty="0" smtClean="0">
                <a:latin typeface="楷体" pitchFamily="49" charset="-122"/>
                <a:ea typeface="楷体" pitchFamily="49" charset="-122"/>
              </a:rPr>
              <a:t>地址或者前缀：</a:t>
            </a:r>
            <a:r>
              <a:rPr lang="zh-CN" altLang="en-US" sz="2400" b="1" dirty="0" smtClean="0">
                <a:latin typeface="楷体" pitchFamily="49" charset="-122"/>
                <a:ea typeface="楷体" pitchFamily="49" charset="-122"/>
              </a:rPr>
              <a:t/>
            </a:r>
            <a:br>
              <a:rPr lang="zh-CN" altLang="en-US" sz="2400" b="1" dirty="0" smtClean="0">
                <a:latin typeface="楷体" pitchFamily="49" charset="-122"/>
                <a:ea typeface="楷体" pitchFamily="49" charset="-122"/>
              </a:rPr>
            </a:br>
            <a:r>
              <a:rPr lang="zh-CN" altLang="en-US" sz="2400" b="1" dirty="0" smtClean="0">
                <a:latin typeface="楷体" pitchFamily="49" charset="-122"/>
                <a:ea typeface="楷体" pitchFamily="49" charset="-122"/>
              </a:rPr>
              <a:t/>
            </a:r>
            <a:br>
              <a:rPr lang="zh-CN" altLang="en-US" sz="2400" b="1" dirty="0" smtClean="0">
                <a:latin typeface="楷体" pitchFamily="49" charset="-122"/>
                <a:ea typeface="楷体" pitchFamily="49" charset="-122"/>
              </a:rPr>
            </a:br>
            <a:r>
              <a:rPr lang="en-US" altLang="zh-CN" sz="2800" b="1" dirty="0" smtClean="0">
                <a:latin typeface="楷体" pitchFamily="49" charset="-122"/>
                <a:ea typeface="楷体" pitchFamily="49" charset="-122"/>
              </a:rPr>
              <a:t>::/128      </a:t>
            </a:r>
            <a:r>
              <a:rPr lang="zh-CN" altLang="en-US" sz="2800" b="1" dirty="0" smtClean="0">
                <a:latin typeface="楷体" pitchFamily="49" charset="-122"/>
                <a:ea typeface="楷体" pitchFamily="49" charset="-122"/>
              </a:rPr>
              <a:t>即</a:t>
            </a:r>
            <a:r>
              <a:rPr lang="en-US" altLang="zh-CN" sz="2800" b="1" dirty="0" smtClean="0">
                <a:latin typeface="楷体" pitchFamily="49" charset="-122"/>
                <a:ea typeface="楷体" pitchFamily="49" charset="-122"/>
              </a:rPr>
              <a:t>0:0:0:0:0:0:0:0</a:t>
            </a:r>
            <a:r>
              <a:rPr lang="zh-CN" altLang="en-US" sz="2800" b="1" dirty="0" smtClean="0">
                <a:latin typeface="楷体" pitchFamily="49" charset="-122"/>
                <a:ea typeface="楷体" pitchFamily="49" charset="-122"/>
              </a:rPr>
              <a:t>，只能作为尚未获得正式地址的</a:t>
            </a:r>
            <a:r>
              <a:rPr lang="zh-CN" altLang="en-US" sz="2800" b="1" dirty="0" smtClean="0">
                <a:solidFill>
                  <a:srgbClr val="FF0000"/>
                </a:solidFill>
                <a:latin typeface="楷体" pitchFamily="49" charset="-122"/>
                <a:ea typeface="楷体" pitchFamily="49" charset="-122"/>
              </a:rPr>
              <a:t>主机的源地址</a:t>
            </a:r>
            <a:r>
              <a:rPr lang="zh-CN" altLang="en-US" sz="2800" b="1" dirty="0" smtClean="0">
                <a:latin typeface="楷体" pitchFamily="49" charset="-122"/>
                <a:ea typeface="楷体" pitchFamily="49" charset="-122"/>
              </a:rPr>
              <a:t>，不能作为目的地址，不能分配给真实的网络接口</a:t>
            </a:r>
            <a:br>
              <a:rPr lang="zh-CN" altLang="en-US" sz="2800" b="1" dirty="0" smtClean="0">
                <a:latin typeface="楷体" pitchFamily="49" charset="-122"/>
                <a:ea typeface="楷体" pitchFamily="49" charset="-122"/>
              </a:rPr>
            </a:br>
            <a:endParaRPr lang="zh-CN" altLang="en-US" sz="2800" b="1" dirty="0" smtClean="0">
              <a:latin typeface="楷体" pitchFamily="49" charset="-122"/>
              <a:ea typeface="楷体" pitchFamily="49" charset="-122"/>
            </a:endParaRPr>
          </a:p>
          <a:p>
            <a:pPr eaLnBrk="1" hangingPunct="1">
              <a:lnSpc>
                <a:spcPct val="90000"/>
              </a:lnSpc>
              <a:buNone/>
            </a:pPr>
            <a:r>
              <a:rPr lang="en-US" altLang="zh-CN" sz="2800" b="1" dirty="0" smtClean="0">
                <a:latin typeface="楷体" pitchFamily="49" charset="-122"/>
                <a:ea typeface="楷体" pitchFamily="49" charset="-122"/>
              </a:rPr>
              <a:t>  ::1/128     </a:t>
            </a:r>
            <a:r>
              <a:rPr lang="zh-CN" altLang="en-US" sz="2800" b="1" dirty="0" smtClean="0">
                <a:latin typeface="楷体" pitchFamily="49" charset="-122"/>
                <a:ea typeface="楷体" pitchFamily="49" charset="-122"/>
              </a:rPr>
              <a:t>即</a:t>
            </a:r>
            <a:r>
              <a:rPr lang="en-US" altLang="zh-CN" sz="2800" b="1" dirty="0" smtClean="0">
                <a:latin typeface="楷体" pitchFamily="49" charset="-122"/>
                <a:ea typeface="楷体" pitchFamily="49" charset="-122"/>
              </a:rPr>
              <a:t>0:0:0:0:0:0:0:1</a:t>
            </a:r>
            <a:r>
              <a:rPr lang="zh-CN" altLang="en-US" sz="2800" b="1" dirty="0" smtClean="0">
                <a:latin typeface="楷体" pitchFamily="49" charset="-122"/>
                <a:ea typeface="楷体" pitchFamily="49" charset="-122"/>
              </a:rPr>
              <a:t>，</a:t>
            </a:r>
            <a:r>
              <a:rPr lang="zh-CN" altLang="en-US" sz="2800" b="1" dirty="0" smtClean="0">
                <a:solidFill>
                  <a:srgbClr val="FF0000"/>
                </a:solidFill>
                <a:latin typeface="楷体" pitchFamily="49" charset="-122"/>
                <a:ea typeface="楷体" pitchFamily="49" charset="-122"/>
              </a:rPr>
              <a:t>回环地址</a:t>
            </a:r>
            <a:r>
              <a:rPr lang="zh-CN" altLang="en-US" sz="2800" b="1" dirty="0" smtClean="0">
                <a:latin typeface="楷体" pitchFamily="49" charset="-122"/>
                <a:ea typeface="楷体" pitchFamily="49" charset="-122"/>
              </a:rPr>
              <a:t>，相当于</a:t>
            </a:r>
            <a:r>
              <a:rPr lang="en-US" altLang="zh-CN" sz="2800" b="1" dirty="0" smtClean="0">
                <a:latin typeface="楷体" pitchFamily="49" charset="-122"/>
                <a:ea typeface="楷体" pitchFamily="49" charset="-122"/>
              </a:rPr>
              <a:t>ipv4</a:t>
            </a:r>
            <a:r>
              <a:rPr lang="zh-CN" altLang="en-US" sz="2800" b="1" dirty="0" smtClean="0">
                <a:latin typeface="楷体" pitchFamily="49" charset="-122"/>
                <a:ea typeface="楷体" pitchFamily="49" charset="-122"/>
              </a:rPr>
              <a:t>中的</a:t>
            </a:r>
            <a:r>
              <a:rPr lang="en-US" altLang="zh-CN" sz="2800" b="1" dirty="0" err="1" smtClean="0">
                <a:latin typeface="楷体" pitchFamily="49" charset="-122"/>
                <a:ea typeface="楷体" pitchFamily="49" charset="-122"/>
              </a:rPr>
              <a:t>localhost</a:t>
            </a: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127.0.0.1</a:t>
            </a: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ping </a:t>
            </a:r>
            <a:r>
              <a:rPr lang="en-US" altLang="zh-CN" sz="2800" b="1" dirty="0" err="1" smtClean="0">
                <a:latin typeface="楷体" pitchFamily="49" charset="-122"/>
                <a:ea typeface="楷体" pitchFamily="49" charset="-122"/>
              </a:rPr>
              <a:t>locahost</a:t>
            </a:r>
            <a:r>
              <a:rPr lang="zh-CN" altLang="en-US" sz="2800" b="1" dirty="0" smtClean="0">
                <a:latin typeface="楷体" pitchFamily="49" charset="-122"/>
                <a:ea typeface="楷体" pitchFamily="49" charset="-122"/>
              </a:rPr>
              <a:t>可得到此地址</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556792"/>
            <a:ext cx="7848872" cy="4536504"/>
          </a:xfrm>
        </p:spPr>
        <p:txBody>
          <a:bodyPr>
            <a:normAutofit fontScale="85000" lnSpcReduction="20000"/>
          </a:bodyPr>
          <a:lstStyle/>
          <a:p>
            <a:pPr>
              <a:buBlip>
                <a:blip r:embed="rId2"/>
              </a:buBlip>
            </a:pPr>
            <a:r>
              <a:rPr lang="en-US" altLang="zh-CN" sz="2400" b="1" dirty="0" smtClean="0"/>
              <a:t>1.IPv4</a:t>
            </a:r>
            <a:r>
              <a:rPr lang="zh-CN" altLang="zh-CN" sz="2400" b="1" dirty="0" smtClean="0"/>
              <a:t>网络中最多有多少个</a:t>
            </a:r>
            <a:r>
              <a:rPr lang="en-US" altLang="zh-CN" sz="2400" b="1" dirty="0" smtClean="0"/>
              <a:t>A</a:t>
            </a:r>
            <a:r>
              <a:rPr lang="zh-CN" altLang="zh-CN" sz="2400" b="1" dirty="0" smtClean="0"/>
              <a:t>类、</a:t>
            </a:r>
            <a:r>
              <a:rPr lang="en-US" altLang="zh-CN" sz="2400" b="1" dirty="0" smtClean="0"/>
              <a:t>B</a:t>
            </a:r>
            <a:r>
              <a:rPr lang="zh-CN" altLang="zh-CN" sz="2400" b="1" dirty="0" smtClean="0"/>
              <a:t>类、</a:t>
            </a:r>
            <a:r>
              <a:rPr lang="en-US" altLang="zh-CN" sz="2400" b="1" dirty="0" smtClean="0"/>
              <a:t>C</a:t>
            </a:r>
            <a:r>
              <a:rPr lang="zh-CN" altLang="zh-CN" sz="2400" b="1" dirty="0" smtClean="0"/>
              <a:t>类网络号？</a:t>
            </a:r>
            <a:endParaRPr lang="en-US" altLang="zh-CN" sz="2400" b="1" dirty="0" smtClean="0"/>
          </a:p>
          <a:p>
            <a:pPr>
              <a:buBlip>
                <a:blip r:embed="rId2"/>
              </a:buBlip>
            </a:pPr>
            <a:r>
              <a:rPr lang="en-US" altLang="zh-CN" sz="2400" b="1" dirty="0" smtClean="0"/>
              <a:t>2.</a:t>
            </a:r>
            <a:r>
              <a:rPr lang="zh-CN" altLang="zh-CN" sz="2400" b="1" dirty="0" smtClean="0"/>
              <a:t>试说明</a:t>
            </a:r>
            <a:r>
              <a:rPr lang="en-US" altLang="zh-CN" sz="2400" b="1" dirty="0" smtClean="0"/>
              <a:t>TCP/IP</a:t>
            </a:r>
            <a:r>
              <a:rPr lang="zh-CN" altLang="zh-CN" sz="2400" b="1" dirty="0" smtClean="0"/>
              <a:t>协议栈包含的各个层次，每个层次主要包含哪些协议，以及每个层次完成的主要功能。</a:t>
            </a:r>
            <a:endParaRPr lang="en-US" altLang="zh-CN" sz="2400" b="1" dirty="0" smtClean="0"/>
          </a:p>
          <a:p>
            <a:pPr>
              <a:buBlip>
                <a:blip r:embed="rId2"/>
              </a:buBlip>
            </a:pPr>
            <a:r>
              <a:rPr lang="en-US" altLang="zh-CN" sz="2400" b="1" dirty="0" smtClean="0"/>
              <a:t>3.ICMP</a:t>
            </a:r>
            <a:r>
              <a:rPr lang="zh-CN" altLang="zh-CN" sz="2400" b="1" dirty="0" smtClean="0"/>
              <a:t>协议如何定向差错？</a:t>
            </a:r>
            <a:endParaRPr lang="en-US" altLang="zh-CN" sz="2400" b="1" dirty="0" smtClean="0"/>
          </a:p>
          <a:p>
            <a:pPr>
              <a:buBlip>
                <a:blip r:embed="rId2"/>
              </a:buBlip>
            </a:pPr>
            <a:r>
              <a:rPr lang="en-US" altLang="zh-CN" sz="2400" b="1" dirty="0" smtClean="0"/>
              <a:t>4.ARP</a:t>
            </a:r>
            <a:r>
              <a:rPr lang="zh-CN" altLang="zh-CN" sz="2400" b="1" dirty="0" smtClean="0"/>
              <a:t>与</a:t>
            </a:r>
            <a:r>
              <a:rPr lang="en-US" altLang="zh-CN" sz="2400" b="1" dirty="0" smtClean="0"/>
              <a:t>RARP</a:t>
            </a:r>
            <a:r>
              <a:rPr lang="zh-CN" altLang="zh-CN" sz="2400" b="1" dirty="0" smtClean="0"/>
              <a:t>分组格式有什么不同？</a:t>
            </a:r>
            <a:r>
              <a:rPr lang="en-US" altLang="zh-CN" sz="2400" b="1" dirty="0" smtClean="0"/>
              <a:t>ARP</a:t>
            </a:r>
            <a:r>
              <a:rPr lang="zh-CN" altLang="zh-CN" sz="2400" b="1" dirty="0" smtClean="0"/>
              <a:t>分组采用什么方式传送？</a:t>
            </a:r>
            <a:r>
              <a:rPr lang="en-US" altLang="zh-CN" sz="2400" b="1" dirty="0" smtClean="0"/>
              <a:t>RARP</a:t>
            </a:r>
            <a:r>
              <a:rPr lang="zh-CN" altLang="zh-CN" sz="2400" b="1" dirty="0" smtClean="0"/>
              <a:t>分组采用什么方式传送？</a:t>
            </a:r>
            <a:endParaRPr lang="en-US" altLang="zh-CN" sz="2400" b="1" dirty="0" smtClean="0"/>
          </a:p>
          <a:p>
            <a:pPr>
              <a:buBlip>
                <a:blip r:embed="rId2"/>
              </a:buBlip>
            </a:pPr>
            <a:r>
              <a:rPr lang="en-US" altLang="zh-CN" sz="2400" b="1" dirty="0" smtClean="0"/>
              <a:t>5.IP</a:t>
            </a:r>
            <a:r>
              <a:rPr lang="zh-CN" altLang="zh-CN" sz="2400" b="1" dirty="0" smtClean="0"/>
              <a:t>协议中路由表一般包含哪些信息？</a:t>
            </a:r>
            <a:r>
              <a:rPr lang="en-US" altLang="zh-CN" sz="2400" b="1" dirty="0" smtClean="0"/>
              <a:t>IP</a:t>
            </a:r>
            <a:r>
              <a:rPr lang="zh-CN" altLang="zh-CN" sz="2400" b="1" dirty="0" smtClean="0"/>
              <a:t>协议是如何完成路由选择功能的？</a:t>
            </a:r>
            <a:endParaRPr lang="en-US" altLang="zh-CN" sz="2400" b="1" dirty="0" smtClean="0"/>
          </a:p>
          <a:p>
            <a:pPr>
              <a:buBlip>
                <a:blip r:embed="rId2"/>
              </a:buBlip>
            </a:pPr>
            <a:r>
              <a:rPr lang="en-US" altLang="zh-CN" sz="2400" b="1" dirty="0" smtClean="0"/>
              <a:t>6.</a:t>
            </a:r>
            <a:r>
              <a:rPr lang="zh-CN" altLang="zh-CN" sz="2400" b="1" dirty="0" smtClean="0"/>
              <a:t>说明</a:t>
            </a:r>
            <a:r>
              <a:rPr lang="en-US" altLang="zh-CN" sz="2400" b="1" dirty="0" smtClean="0"/>
              <a:t>UDP</a:t>
            </a:r>
            <a:r>
              <a:rPr lang="zh-CN" altLang="zh-CN" sz="2400" b="1" dirty="0" smtClean="0"/>
              <a:t>协议和</a:t>
            </a:r>
            <a:r>
              <a:rPr lang="en-US" altLang="zh-CN" sz="2400" b="1" dirty="0" smtClean="0"/>
              <a:t>TCP</a:t>
            </a:r>
            <a:r>
              <a:rPr lang="zh-CN" altLang="zh-CN" sz="2400" b="1" dirty="0" smtClean="0"/>
              <a:t>协议的特点和功能。</a:t>
            </a:r>
            <a:endParaRPr lang="en-US" altLang="zh-CN" sz="2400" b="1" dirty="0" smtClean="0"/>
          </a:p>
          <a:p>
            <a:pPr>
              <a:buBlip>
                <a:blip r:embed="rId2"/>
              </a:buBlip>
            </a:pPr>
            <a:r>
              <a:rPr lang="en-US" altLang="zh-CN" sz="2400" b="1" dirty="0" smtClean="0"/>
              <a:t>7.</a:t>
            </a:r>
            <a:r>
              <a:rPr lang="zh-CN" altLang="zh-CN" sz="2400" b="1" dirty="0" smtClean="0"/>
              <a:t>什么是多播？多播和广播有什么区别？</a:t>
            </a:r>
            <a:endParaRPr lang="en-US" altLang="zh-CN" sz="2400" b="1" dirty="0" smtClean="0"/>
          </a:p>
          <a:p>
            <a:pPr>
              <a:buBlip>
                <a:blip r:embed="rId2"/>
              </a:buBlip>
            </a:pPr>
            <a:r>
              <a:rPr lang="en-US" altLang="zh-CN" sz="2400" b="1" dirty="0" smtClean="0"/>
              <a:t>8.TCP</a:t>
            </a:r>
            <a:r>
              <a:rPr lang="zh-CN" altLang="zh-CN" sz="2400" b="1" dirty="0" smtClean="0"/>
              <a:t>报头中的哪些字段与拥塞控制、流量控制和差错控制有关？</a:t>
            </a:r>
            <a:endParaRPr lang="en-US" altLang="zh-CN" sz="2400" b="1" dirty="0" smtClean="0"/>
          </a:p>
          <a:p>
            <a:pPr>
              <a:buBlip>
                <a:blip r:embed="rId2"/>
              </a:buBlip>
            </a:pPr>
            <a:r>
              <a:rPr lang="en-US" altLang="zh-CN" sz="2400" b="1" dirty="0" smtClean="0"/>
              <a:t>9.IPv6</a:t>
            </a:r>
            <a:r>
              <a:rPr lang="zh-CN" altLang="zh-CN" sz="2400" b="1" dirty="0" smtClean="0"/>
              <a:t>基本报头包含哪些字段？</a:t>
            </a:r>
            <a:endParaRPr lang="en-US" altLang="zh-CN" sz="2400" b="1" dirty="0" smtClean="0"/>
          </a:p>
          <a:p>
            <a:pPr>
              <a:buBlip>
                <a:blip r:embed="rId2"/>
              </a:buBlip>
            </a:pPr>
            <a:r>
              <a:rPr lang="en-US" altLang="zh-CN" sz="2400" b="1" dirty="0" smtClean="0"/>
              <a:t>10.IPv6</a:t>
            </a:r>
            <a:r>
              <a:rPr lang="zh-CN" altLang="zh-CN" sz="2400" b="1" dirty="0" smtClean="0"/>
              <a:t>中有哪些扩展报头？</a:t>
            </a:r>
            <a:endParaRPr lang="en-US" altLang="zh-CN" sz="2400" b="1" dirty="0" smtClean="0"/>
          </a:p>
          <a:p>
            <a:pPr>
              <a:buBlip>
                <a:blip r:embed="rId2"/>
              </a:buBlip>
            </a:pPr>
            <a:r>
              <a:rPr lang="en-US" altLang="zh-CN" sz="2400" b="1" dirty="0" smtClean="0"/>
              <a:t>11.IPv6</a:t>
            </a:r>
            <a:r>
              <a:rPr lang="zh-CN" altLang="zh-CN" sz="2400" b="1" dirty="0" smtClean="0"/>
              <a:t>地址的长度是多少？按什么规则进行缩写？</a:t>
            </a:r>
            <a:endParaRPr lang="en-US" altLang="zh-CN" sz="2400" b="1" dirty="0" smtClean="0"/>
          </a:p>
          <a:p>
            <a:pPr>
              <a:buBlip>
                <a:blip r:embed="rId2"/>
              </a:buBlip>
            </a:pPr>
            <a:r>
              <a:rPr lang="en-US" altLang="zh-CN" sz="2400" b="1" dirty="0" smtClean="0"/>
              <a:t>12.IPv6</a:t>
            </a:r>
            <a:r>
              <a:rPr lang="zh-CN" altLang="zh-CN" sz="2400" b="1" dirty="0" smtClean="0"/>
              <a:t>地址有哪些类？</a:t>
            </a:r>
            <a:endParaRPr lang="zh-CN" altLang="zh-CN" sz="2400" dirty="0" smtClean="0"/>
          </a:p>
          <a:p>
            <a:pPr>
              <a:buBlip>
                <a:blip r:embed="rId2"/>
              </a:buBlip>
            </a:pPr>
            <a:endParaRPr lang="zh-CN" altLang="zh-CN" sz="2400" dirty="0" smtClean="0">
              <a:latin typeface="楷体_GB2312" pitchFamily="49" charset="-122"/>
              <a:ea typeface="楷体_GB2312" pitchFamily="49" charset="-122"/>
            </a:endParaRPr>
          </a:p>
          <a:p>
            <a:pPr>
              <a:buBlip>
                <a:blip r:embed="rId2"/>
              </a:buBlip>
            </a:pPr>
            <a:endParaRPr lang="zh-CN" altLang="en-US" dirty="0"/>
          </a:p>
        </p:txBody>
      </p:sp>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本  章  练  习</a:t>
            </a: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187</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2"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187</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本 章 小 节</a:t>
            </a: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188</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2"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3"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pic>
        <p:nvPicPr>
          <p:cNvPr id="4098" name="Picture 2" descr="立体问号图片"/>
          <p:cNvPicPr>
            <a:picLocks noChangeAspect="1" noChangeArrowheads="1"/>
          </p:cNvPicPr>
          <p:nvPr/>
        </p:nvPicPr>
        <p:blipFill>
          <a:blip r:embed="rId3" cstate="print"/>
          <a:srcRect/>
          <a:stretch>
            <a:fillRect/>
          </a:stretch>
        </p:blipFill>
        <p:spPr bwMode="auto">
          <a:xfrm>
            <a:off x="4788024" y="3212976"/>
            <a:ext cx="3168352" cy="2592289"/>
          </a:xfrm>
          <a:prstGeom prst="rect">
            <a:avLst/>
          </a:prstGeom>
          <a:noFill/>
        </p:spPr>
      </p:pic>
      <p:sp>
        <p:nvSpPr>
          <p:cNvPr id="15" name="TextBox 14"/>
          <p:cNvSpPr txBox="1"/>
          <p:nvPr/>
        </p:nvSpPr>
        <p:spPr>
          <a:xfrm>
            <a:off x="1835696" y="1916832"/>
            <a:ext cx="5184576" cy="1938992"/>
          </a:xfrm>
          <a:prstGeom prst="rect">
            <a:avLst/>
          </a:prstGeom>
          <a:noFill/>
        </p:spPr>
        <p:txBody>
          <a:bodyPr wrap="square" rtlCol="0">
            <a:spAutoFit/>
          </a:bodyPr>
          <a:lstStyle/>
          <a:p>
            <a:pPr>
              <a:buClr>
                <a:srgbClr val="C00000"/>
              </a:buClr>
              <a:buFont typeface="Wingdings" pitchFamily="2" charset="2"/>
              <a:buChar char="n"/>
            </a:pPr>
            <a:r>
              <a:rPr lang="zh-CN" altLang="en-US" sz="2400" b="1" dirty="0" smtClean="0"/>
              <a:t>本章重点内容</a:t>
            </a:r>
            <a:endParaRPr lang="en-US" altLang="zh-CN" sz="2400" b="1" dirty="0" smtClean="0"/>
          </a:p>
          <a:p>
            <a:pPr>
              <a:buClr>
                <a:srgbClr val="C00000"/>
              </a:buClr>
              <a:buFont typeface="Wingdings" pitchFamily="2" charset="2"/>
              <a:buChar char="n"/>
            </a:pPr>
            <a:endParaRPr lang="en-US" altLang="zh-CN" sz="2400" b="1" dirty="0" smtClean="0"/>
          </a:p>
          <a:p>
            <a:pPr>
              <a:buClr>
                <a:srgbClr val="C00000"/>
              </a:buClr>
              <a:buFont typeface="Wingdings" pitchFamily="2" charset="2"/>
              <a:buChar char="n"/>
            </a:pPr>
            <a:r>
              <a:rPr lang="zh-CN" altLang="en-US" sz="2400" b="1" dirty="0" smtClean="0"/>
              <a:t>本章难点</a:t>
            </a:r>
            <a:endParaRPr lang="en-US" altLang="zh-CN" sz="2400" b="1" dirty="0" smtClean="0"/>
          </a:p>
          <a:p>
            <a:pPr>
              <a:buClr>
                <a:srgbClr val="C00000"/>
              </a:buClr>
              <a:buFont typeface="Wingdings" pitchFamily="2" charset="2"/>
              <a:buChar char="n"/>
            </a:pPr>
            <a:endParaRPr lang="en-US" altLang="zh-CN" sz="2400" b="1" dirty="0" smtClean="0"/>
          </a:p>
          <a:p>
            <a:pPr>
              <a:buClr>
                <a:srgbClr val="C00000"/>
              </a:buClr>
              <a:buFont typeface="Wingdings" pitchFamily="2" charset="2"/>
              <a:buChar char="n"/>
            </a:pPr>
            <a:r>
              <a:rPr lang="zh-CN" altLang="en-US" sz="2400" b="1" dirty="0" smtClean="0"/>
              <a:t>有问题吗？</a:t>
            </a:r>
            <a:endParaRPr lang="zh-CN" altLang="en-US" sz="2400" b="1"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026"/>
          <p:cNvSpPr txBox="1">
            <a:spLocks noChangeArrowheads="1"/>
          </p:cNvSpPr>
          <p:nvPr/>
        </p:nvSpPr>
        <p:spPr bwMode="auto">
          <a:xfrm>
            <a:off x="990600" y="533400"/>
            <a:ext cx="7391400" cy="1004888"/>
          </a:xfrm>
          <a:prstGeom prst="rect">
            <a:avLst/>
          </a:prstGeom>
          <a:noFill/>
          <a:ln w="9525">
            <a:noFill/>
            <a:miter lim="800000"/>
            <a:headEnd/>
            <a:tailEnd/>
          </a:ln>
        </p:spPr>
        <p:txBody>
          <a:bodyPr>
            <a:spAutoFit/>
          </a:bodyPr>
          <a:lstStyle/>
          <a:p>
            <a:pPr>
              <a:spcBef>
                <a:spcPct val="50000"/>
              </a:spcBef>
            </a:pPr>
            <a:endParaRPr kumimoji="1" lang="en-US" altLang="zh-CN" sz="2400" b="1">
              <a:latin typeface="Times New Roman" pitchFamily="18" charset="0"/>
            </a:endParaRPr>
          </a:p>
          <a:p>
            <a:pPr>
              <a:spcBef>
                <a:spcPct val="50000"/>
              </a:spcBef>
            </a:pPr>
            <a:endParaRPr kumimoji="1" lang="en-US" altLang="zh-CN" sz="2400" b="1">
              <a:latin typeface="Times New Roman" pitchFamily="18" charset="0"/>
            </a:endParaRPr>
          </a:p>
        </p:txBody>
      </p:sp>
      <p:sp>
        <p:nvSpPr>
          <p:cNvPr id="18435" name="Text Box 1027"/>
          <p:cNvSpPr txBox="1">
            <a:spLocks noChangeArrowheads="1"/>
          </p:cNvSpPr>
          <p:nvPr/>
        </p:nvSpPr>
        <p:spPr bwMode="auto">
          <a:xfrm>
            <a:off x="914400" y="685800"/>
            <a:ext cx="7620000" cy="457200"/>
          </a:xfrm>
          <a:prstGeom prst="rect">
            <a:avLst/>
          </a:prstGeom>
          <a:noFill/>
          <a:ln w="9525">
            <a:noFill/>
            <a:miter lim="800000"/>
            <a:headEnd/>
            <a:tailEnd/>
          </a:ln>
        </p:spPr>
        <p:txBody>
          <a:bodyPr>
            <a:spAutoFit/>
          </a:bodyPr>
          <a:lstStyle/>
          <a:p>
            <a:pPr algn="ctr">
              <a:spcBef>
                <a:spcPct val="50000"/>
              </a:spcBef>
            </a:pPr>
            <a:endParaRPr kumimoji="1" lang="zh-CN" altLang="zh-CN" sz="2400">
              <a:latin typeface="Times New Roman" pitchFamily="18" charset="0"/>
            </a:endParaRPr>
          </a:p>
        </p:txBody>
      </p:sp>
      <p:sp>
        <p:nvSpPr>
          <p:cNvPr id="18436" name="Text Box 1028"/>
          <p:cNvSpPr txBox="1">
            <a:spLocks noChangeArrowheads="1"/>
          </p:cNvSpPr>
          <p:nvPr/>
        </p:nvSpPr>
        <p:spPr bwMode="auto">
          <a:xfrm>
            <a:off x="179512" y="404664"/>
            <a:ext cx="8713787" cy="707886"/>
          </a:xfrm>
          <a:prstGeom prst="rect">
            <a:avLst/>
          </a:prstGeom>
          <a:noFill/>
          <a:ln w="9525">
            <a:noFill/>
            <a:miter lim="800000"/>
            <a:headEnd/>
            <a:tailEnd/>
          </a:ln>
        </p:spPr>
        <p:txBody>
          <a:bodyPr>
            <a:spAutoFit/>
          </a:bodyPr>
          <a:lstStyle/>
          <a:p>
            <a:pPr algn="ctr">
              <a:spcBef>
                <a:spcPct val="0"/>
              </a:spcBef>
            </a:pPr>
            <a:r>
              <a:rPr lang="zh-CN" altLang="en-US" sz="4000" b="1" dirty="0">
                <a:solidFill>
                  <a:srgbClr val="C00000"/>
                </a:solidFill>
                <a:latin typeface="隶书" pitchFamily="49" charset="-122"/>
                <a:ea typeface="隶书" pitchFamily="49" charset="-122"/>
                <a:cs typeface="+mj-cs"/>
              </a:rPr>
              <a:t>各类</a:t>
            </a:r>
            <a:r>
              <a:rPr lang="en-US" altLang="zh-CN" sz="4000" b="1" dirty="0">
                <a:solidFill>
                  <a:srgbClr val="C00000"/>
                </a:solidFill>
                <a:latin typeface="隶书" pitchFamily="49" charset="-122"/>
                <a:ea typeface="隶书" pitchFamily="49" charset="-122"/>
                <a:cs typeface="+mj-cs"/>
              </a:rPr>
              <a:t>IP</a:t>
            </a:r>
            <a:r>
              <a:rPr lang="zh-CN" altLang="en-US" sz="4000" b="1" dirty="0">
                <a:solidFill>
                  <a:srgbClr val="C00000"/>
                </a:solidFill>
                <a:latin typeface="隶书" pitchFamily="49" charset="-122"/>
                <a:ea typeface="隶书" pitchFamily="49" charset="-122"/>
                <a:cs typeface="+mj-cs"/>
              </a:rPr>
              <a:t>地址的范围 </a:t>
            </a:r>
          </a:p>
        </p:txBody>
      </p:sp>
      <p:grpSp>
        <p:nvGrpSpPr>
          <p:cNvPr id="2" name="Group 1068"/>
          <p:cNvGrpSpPr>
            <a:grpSpLocks/>
          </p:cNvGrpSpPr>
          <p:nvPr/>
        </p:nvGrpSpPr>
        <p:grpSpPr bwMode="auto">
          <a:xfrm>
            <a:off x="900113" y="1412875"/>
            <a:ext cx="7488311" cy="4608413"/>
            <a:chOff x="-3" y="-3"/>
            <a:chExt cx="2770" cy="2250"/>
          </a:xfrm>
        </p:grpSpPr>
        <p:grpSp>
          <p:nvGrpSpPr>
            <p:cNvPr id="3" name="Group 1066"/>
            <p:cNvGrpSpPr>
              <a:grpSpLocks/>
            </p:cNvGrpSpPr>
            <p:nvPr/>
          </p:nvGrpSpPr>
          <p:grpSpPr bwMode="auto">
            <a:xfrm>
              <a:off x="0" y="0"/>
              <a:ext cx="2764" cy="2244"/>
              <a:chOff x="0" y="0"/>
              <a:chExt cx="2764" cy="2244"/>
            </a:xfrm>
          </p:grpSpPr>
          <p:grpSp>
            <p:nvGrpSpPr>
              <p:cNvPr id="4" name="Group 1043"/>
              <p:cNvGrpSpPr>
                <a:grpSpLocks/>
              </p:cNvGrpSpPr>
              <p:nvPr/>
            </p:nvGrpSpPr>
            <p:grpSpPr bwMode="auto">
              <a:xfrm>
                <a:off x="0" y="0"/>
                <a:ext cx="1022" cy="374"/>
                <a:chOff x="0" y="0"/>
                <a:chExt cx="1022" cy="374"/>
              </a:xfrm>
            </p:grpSpPr>
            <p:sp>
              <p:nvSpPr>
                <p:cNvPr id="18474" name="Rectangle 1030"/>
                <p:cNvSpPr>
                  <a:spLocks noChangeArrowheads="1"/>
                </p:cNvSpPr>
                <p:nvPr/>
              </p:nvSpPr>
              <p:spPr bwMode="auto">
                <a:xfrm>
                  <a:off x="43" y="0"/>
                  <a:ext cx="936" cy="374"/>
                </a:xfrm>
                <a:prstGeom prst="rect">
                  <a:avLst/>
                </a:prstGeom>
                <a:noFill/>
                <a:ln w="9525">
                  <a:noFill/>
                  <a:miter lim="800000"/>
                  <a:headEnd/>
                  <a:tailEnd/>
                </a:ln>
              </p:spPr>
              <p:txBody>
                <a:bodyPr/>
                <a:lstStyle/>
                <a:p>
                  <a:pPr algn="just"/>
                  <a:r>
                    <a:rPr kumimoji="1" lang="zh-CN" altLang="en-US" sz="3200" b="1" dirty="0">
                      <a:solidFill>
                        <a:srgbClr val="000000"/>
                      </a:solidFill>
                      <a:latin typeface="Times New Roman" pitchFamily="18" charset="0"/>
                    </a:rPr>
                    <a:t>类型</a:t>
                  </a:r>
                  <a:endParaRPr kumimoji="1" lang="zh-CN" altLang="en-US" sz="3200" b="1" dirty="0">
                    <a:latin typeface="Times New Roman" pitchFamily="18" charset="0"/>
                  </a:endParaRPr>
                </a:p>
                <a:p>
                  <a:pPr algn="just" eaLnBrk="0" hangingPunct="0"/>
                  <a:endParaRPr kumimoji="1" lang="en-US" altLang="zh-CN" sz="2400" b="1" dirty="0">
                    <a:latin typeface="Times New Roman" pitchFamily="18" charset="0"/>
                  </a:endParaRPr>
                </a:p>
              </p:txBody>
            </p:sp>
            <p:sp>
              <p:nvSpPr>
                <p:cNvPr id="18475" name="Rectangle 1042"/>
                <p:cNvSpPr>
                  <a:spLocks noChangeArrowheads="1"/>
                </p:cNvSpPr>
                <p:nvPr/>
              </p:nvSpPr>
              <p:spPr bwMode="auto">
                <a:xfrm>
                  <a:off x="0" y="0"/>
                  <a:ext cx="1022" cy="374"/>
                </a:xfrm>
                <a:prstGeom prst="rect">
                  <a:avLst/>
                </a:prstGeom>
                <a:noFill/>
                <a:ln w="7">
                  <a:solidFill>
                    <a:srgbClr val="A0A0A0"/>
                  </a:solidFill>
                  <a:miter lim="800000"/>
                  <a:headEnd/>
                  <a:tailEnd/>
                </a:ln>
              </p:spPr>
              <p:txBody>
                <a:bodyPr wrap="none" anchor="ctr"/>
                <a:lstStyle/>
                <a:p>
                  <a:endParaRPr lang="zh-CN" altLang="en-US"/>
                </a:p>
              </p:txBody>
            </p:sp>
          </p:grpSp>
          <p:grpSp>
            <p:nvGrpSpPr>
              <p:cNvPr id="5" name="Group 1045"/>
              <p:cNvGrpSpPr>
                <a:grpSpLocks/>
              </p:cNvGrpSpPr>
              <p:nvPr/>
            </p:nvGrpSpPr>
            <p:grpSpPr bwMode="auto">
              <a:xfrm>
                <a:off x="1022" y="0"/>
                <a:ext cx="1742" cy="374"/>
                <a:chOff x="1022" y="0"/>
                <a:chExt cx="1742" cy="374"/>
              </a:xfrm>
            </p:grpSpPr>
            <p:sp>
              <p:nvSpPr>
                <p:cNvPr id="18472" name="Rectangle 1031"/>
                <p:cNvSpPr>
                  <a:spLocks noChangeArrowheads="1"/>
                </p:cNvSpPr>
                <p:nvPr/>
              </p:nvSpPr>
              <p:spPr bwMode="auto">
                <a:xfrm>
                  <a:off x="1065" y="0"/>
                  <a:ext cx="1656" cy="374"/>
                </a:xfrm>
                <a:prstGeom prst="rect">
                  <a:avLst/>
                </a:prstGeom>
                <a:noFill/>
                <a:ln w="9525">
                  <a:noFill/>
                  <a:miter lim="800000"/>
                  <a:headEnd/>
                  <a:tailEnd/>
                </a:ln>
              </p:spPr>
              <p:txBody>
                <a:bodyPr/>
                <a:lstStyle/>
                <a:p>
                  <a:pPr algn="just"/>
                  <a:r>
                    <a:rPr kumimoji="1" lang="zh-CN" altLang="en-US" sz="3200" b="1">
                      <a:solidFill>
                        <a:srgbClr val="000000"/>
                      </a:solidFill>
                      <a:latin typeface="Times New Roman" pitchFamily="18" charset="0"/>
                    </a:rPr>
                    <a:t>范围</a:t>
                  </a:r>
                  <a:endParaRPr kumimoji="1" lang="zh-CN" altLang="en-US" sz="3200" b="1">
                    <a:latin typeface="Times New Roman" pitchFamily="18" charset="0"/>
                  </a:endParaRPr>
                </a:p>
                <a:p>
                  <a:pPr algn="just" eaLnBrk="0" hangingPunct="0"/>
                  <a:endParaRPr kumimoji="1" lang="en-US" altLang="zh-CN" sz="3200">
                    <a:latin typeface="Times New Roman" pitchFamily="18" charset="0"/>
                  </a:endParaRPr>
                </a:p>
              </p:txBody>
            </p:sp>
            <p:sp>
              <p:nvSpPr>
                <p:cNvPr id="18473" name="Rectangle 1044"/>
                <p:cNvSpPr>
                  <a:spLocks noChangeArrowheads="1"/>
                </p:cNvSpPr>
                <p:nvPr/>
              </p:nvSpPr>
              <p:spPr bwMode="auto">
                <a:xfrm>
                  <a:off x="1022" y="0"/>
                  <a:ext cx="1742" cy="374"/>
                </a:xfrm>
                <a:prstGeom prst="rect">
                  <a:avLst/>
                </a:prstGeom>
                <a:noFill/>
                <a:ln w="7">
                  <a:solidFill>
                    <a:srgbClr val="A0A0A0"/>
                  </a:solidFill>
                  <a:miter lim="800000"/>
                  <a:headEnd/>
                  <a:tailEnd/>
                </a:ln>
              </p:spPr>
              <p:txBody>
                <a:bodyPr wrap="none" anchor="ctr"/>
                <a:lstStyle/>
                <a:p>
                  <a:endParaRPr lang="zh-CN" altLang="en-US"/>
                </a:p>
              </p:txBody>
            </p:sp>
          </p:grpSp>
          <p:grpSp>
            <p:nvGrpSpPr>
              <p:cNvPr id="6" name="Group 1047"/>
              <p:cNvGrpSpPr>
                <a:grpSpLocks/>
              </p:cNvGrpSpPr>
              <p:nvPr/>
            </p:nvGrpSpPr>
            <p:grpSpPr bwMode="auto">
              <a:xfrm>
                <a:off x="0" y="374"/>
                <a:ext cx="1022" cy="374"/>
                <a:chOff x="0" y="374"/>
                <a:chExt cx="1022" cy="374"/>
              </a:xfrm>
            </p:grpSpPr>
            <p:sp>
              <p:nvSpPr>
                <p:cNvPr id="18470" name="Rectangle 1032"/>
                <p:cNvSpPr>
                  <a:spLocks noChangeArrowheads="1"/>
                </p:cNvSpPr>
                <p:nvPr/>
              </p:nvSpPr>
              <p:spPr bwMode="auto">
                <a:xfrm>
                  <a:off x="43" y="374"/>
                  <a:ext cx="936" cy="374"/>
                </a:xfrm>
                <a:prstGeom prst="rect">
                  <a:avLst/>
                </a:prstGeom>
                <a:noFill/>
                <a:ln w="9525">
                  <a:noFill/>
                  <a:miter lim="800000"/>
                  <a:headEnd/>
                  <a:tailEnd/>
                </a:ln>
              </p:spPr>
              <p:txBody>
                <a:bodyPr/>
                <a:lstStyle/>
                <a:p>
                  <a:pPr algn="just"/>
                  <a:r>
                    <a:rPr kumimoji="1" lang="en-US" altLang="zh-CN" sz="3200" b="1" dirty="0">
                      <a:solidFill>
                        <a:srgbClr val="000000"/>
                      </a:solidFill>
                      <a:latin typeface="Times New Roman" pitchFamily="18" charset="0"/>
                    </a:rPr>
                    <a:t>A</a:t>
                  </a:r>
                  <a:endParaRPr kumimoji="1" lang="en-US" altLang="zh-CN" sz="3200" b="1" dirty="0">
                    <a:latin typeface="Times New Roman" pitchFamily="18" charset="0"/>
                  </a:endParaRPr>
                </a:p>
                <a:p>
                  <a:pPr algn="just" eaLnBrk="0" hangingPunct="0"/>
                  <a:endParaRPr kumimoji="1" lang="en-US" altLang="zh-CN" sz="2000" dirty="0">
                    <a:latin typeface="Times New Roman" pitchFamily="18" charset="0"/>
                  </a:endParaRPr>
                </a:p>
              </p:txBody>
            </p:sp>
            <p:sp>
              <p:nvSpPr>
                <p:cNvPr id="18471" name="Rectangle 1046"/>
                <p:cNvSpPr>
                  <a:spLocks noChangeArrowheads="1"/>
                </p:cNvSpPr>
                <p:nvPr/>
              </p:nvSpPr>
              <p:spPr bwMode="auto">
                <a:xfrm>
                  <a:off x="0" y="374"/>
                  <a:ext cx="1022" cy="374"/>
                </a:xfrm>
                <a:prstGeom prst="rect">
                  <a:avLst/>
                </a:prstGeom>
                <a:noFill/>
                <a:ln w="7">
                  <a:solidFill>
                    <a:srgbClr val="A0A0A0"/>
                  </a:solidFill>
                  <a:miter lim="800000"/>
                  <a:headEnd/>
                  <a:tailEnd/>
                </a:ln>
              </p:spPr>
              <p:txBody>
                <a:bodyPr wrap="none" anchor="ctr"/>
                <a:lstStyle/>
                <a:p>
                  <a:endParaRPr lang="zh-CN" altLang="en-US"/>
                </a:p>
              </p:txBody>
            </p:sp>
          </p:grpSp>
          <p:grpSp>
            <p:nvGrpSpPr>
              <p:cNvPr id="7" name="Group 1049"/>
              <p:cNvGrpSpPr>
                <a:grpSpLocks/>
              </p:cNvGrpSpPr>
              <p:nvPr/>
            </p:nvGrpSpPr>
            <p:grpSpPr bwMode="auto">
              <a:xfrm>
                <a:off x="1022" y="374"/>
                <a:ext cx="1742" cy="374"/>
                <a:chOff x="1022" y="374"/>
                <a:chExt cx="1742" cy="374"/>
              </a:xfrm>
            </p:grpSpPr>
            <p:sp>
              <p:nvSpPr>
                <p:cNvPr id="18468" name="Rectangle 1033"/>
                <p:cNvSpPr>
                  <a:spLocks noChangeArrowheads="1"/>
                </p:cNvSpPr>
                <p:nvPr/>
              </p:nvSpPr>
              <p:spPr bwMode="auto">
                <a:xfrm>
                  <a:off x="1065" y="374"/>
                  <a:ext cx="1656" cy="374"/>
                </a:xfrm>
                <a:prstGeom prst="rect">
                  <a:avLst/>
                </a:prstGeom>
                <a:noFill/>
                <a:ln w="9525">
                  <a:noFill/>
                  <a:miter lim="800000"/>
                  <a:headEnd/>
                  <a:tailEnd/>
                </a:ln>
              </p:spPr>
              <p:txBody>
                <a:bodyPr/>
                <a:lstStyle/>
                <a:p>
                  <a:pPr algn="just"/>
                  <a:r>
                    <a:rPr kumimoji="1" lang="en-US" altLang="zh-CN" sz="2800" b="1">
                      <a:solidFill>
                        <a:srgbClr val="000000"/>
                      </a:solidFill>
                      <a:latin typeface="Times New Roman" pitchFamily="18" charset="0"/>
                    </a:rPr>
                    <a:t>0.0.0.0  </a:t>
                  </a:r>
                  <a:r>
                    <a:rPr kumimoji="1" lang="zh-CN" altLang="en-US" sz="2800" b="1">
                      <a:solidFill>
                        <a:srgbClr val="000000"/>
                      </a:solidFill>
                      <a:latin typeface="Times New Roman" pitchFamily="18" charset="0"/>
                    </a:rPr>
                    <a:t>到</a:t>
                  </a:r>
                  <a:r>
                    <a:rPr kumimoji="1" lang="en-US" altLang="zh-CN" sz="2800" b="1">
                      <a:solidFill>
                        <a:srgbClr val="000000"/>
                      </a:solidFill>
                      <a:latin typeface="Times New Roman" pitchFamily="18" charset="0"/>
                    </a:rPr>
                    <a:t>127.255.255.255</a:t>
                  </a:r>
                  <a:endParaRPr kumimoji="1" lang="en-US" altLang="zh-CN" sz="2800" b="1">
                    <a:latin typeface="Times New Roman" pitchFamily="18" charset="0"/>
                  </a:endParaRPr>
                </a:p>
                <a:p>
                  <a:pPr algn="just" eaLnBrk="0" hangingPunct="0"/>
                  <a:endParaRPr kumimoji="1" lang="en-US" altLang="zh-CN" sz="2800" b="1">
                    <a:latin typeface="Times New Roman" pitchFamily="18" charset="0"/>
                  </a:endParaRPr>
                </a:p>
              </p:txBody>
            </p:sp>
            <p:sp>
              <p:nvSpPr>
                <p:cNvPr id="18469" name="Rectangle 1048"/>
                <p:cNvSpPr>
                  <a:spLocks noChangeArrowheads="1"/>
                </p:cNvSpPr>
                <p:nvPr/>
              </p:nvSpPr>
              <p:spPr bwMode="auto">
                <a:xfrm>
                  <a:off x="1022" y="374"/>
                  <a:ext cx="1742" cy="374"/>
                </a:xfrm>
                <a:prstGeom prst="rect">
                  <a:avLst/>
                </a:prstGeom>
                <a:noFill/>
                <a:ln w="7">
                  <a:solidFill>
                    <a:srgbClr val="A0A0A0"/>
                  </a:solidFill>
                  <a:miter lim="800000"/>
                  <a:headEnd/>
                  <a:tailEnd/>
                </a:ln>
              </p:spPr>
              <p:txBody>
                <a:bodyPr wrap="none" anchor="ctr"/>
                <a:lstStyle/>
                <a:p>
                  <a:endParaRPr lang="zh-CN" altLang="en-US"/>
                </a:p>
              </p:txBody>
            </p:sp>
          </p:grpSp>
          <p:grpSp>
            <p:nvGrpSpPr>
              <p:cNvPr id="8" name="Group 1051"/>
              <p:cNvGrpSpPr>
                <a:grpSpLocks/>
              </p:cNvGrpSpPr>
              <p:nvPr/>
            </p:nvGrpSpPr>
            <p:grpSpPr bwMode="auto">
              <a:xfrm>
                <a:off x="0" y="748"/>
                <a:ext cx="1022" cy="374"/>
                <a:chOff x="0" y="748"/>
                <a:chExt cx="1022" cy="374"/>
              </a:xfrm>
            </p:grpSpPr>
            <p:sp>
              <p:nvSpPr>
                <p:cNvPr id="18466" name="Rectangle 1034"/>
                <p:cNvSpPr>
                  <a:spLocks noChangeArrowheads="1"/>
                </p:cNvSpPr>
                <p:nvPr/>
              </p:nvSpPr>
              <p:spPr bwMode="auto">
                <a:xfrm>
                  <a:off x="43" y="748"/>
                  <a:ext cx="936" cy="374"/>
                </a:xfrm>
                <a:prstGeom prst="rect">
                  <a:avLst/>
                </a:prstGeom>
                <a:noFill/>
                <a:ln w="9525">
                  <a:noFill/>
                  <a:miter lim="800000"/>
                  <a:headEnd/>
                  <a:tailEnd/>
                </a:ln>
              </p:spPr>
              <p:txBody>
                <a:bodyPr/>
                <a:lstStyle/>
                <a:p>
                  <a:pPr algn="just"/>
                  <a:r>
                    <a:rPr kumimoji="1" lang="en-US" altLang="zh-CN" sz="3200" b="1">
                      <a:solidFill>
                        <a:srgbClr val="000000"/>
                      </a:solidFill>
                      <a:latin typeface="Times New Roman" pitchFamily="18" charset="0"/>
                    </a:rPr>
                    <a:t>B</a:t>
                  </a:r>
                  <a:endParaRPr kumimoji="1" lang="en-US" altLang="zh-CN" sz="3200" b="1">
                    <a:latin typeface="Times New Roman" pitchFamily="18" charset="0"/>
                  </a:endParaRPr>
                </a:p>
                <a:p>
                  <a:pPr algn="just" eaLnBrk="0" hangingPunct="0"/>
                  <a:endParaRPr kumimoji="1" lang="en-US" altLang="zh-CN" sz="3200" b="1">
                    <a:latin typeface="Times New Roman" pitchFamily="18" charset="0"/>
                  </a:endParaRPr>
                </a:p>
              </p:txBody>
            </p:sp>
            <p:sp>
              <p:nvSpPr>
                <p:cNvPr id="18467" name="Rectangle 1050"/>
                <p:cNvSpPr>
                  <a:spLocks noChangeArrowheads="1"/>
                </p:cNvSpPr>
                <p:nvPr/>
              </p:nvSpPr>
              <p:spPr bwMode="auto">
                <a:xfrm>
                  <a:off x="0" y="748"/>
                  <a:ext cx="1022" cy="374"/>
                </a:xfrm>
                <a:prstGeom prst="rect">
                  <a:avLst/>
                </a:prstGeom>
                <a:noFill/>
                <a:ln w="7">
                  <a:solidFill>
                    <a:srgbClr val="A0A0A0"/>
                  </a:solidFill>
                  <a:miter lim="800000"/>
                  <a:headEnd/>
                  <a:tailEnd/>
                </a:ln>
              </p:spPr>
              <p:txBody>
                <a:bodyPr wrap="none" anchor="ctr"/>
                <a:lstStyle/>
                <a:p>
                  <a:endParaRPr lang="zh-CN" altLang="en-US"/>
                </a:p>
              </p:txBody>
            </p:sp>
          </p:grpSp>
          <p:grpSp>
            <p:nvGrpSpPr>
              <p:cNvPr id="9" name="Group 1053"/>
              <p:cNvGrpSpPr>
                <a:grpSpLocks/>
              </p:cNvGrpSpPr>
              <p:nvPr/>
            </p:nvGrpSpPr>
            <p:grpSpPr bwMode="auto">
              <a:xfrm>
                <a:off x="1022" y="748"/>
                <a:ext cx="1742" cy="374"/>
                <a:chOff x="1022" y="748"/>
                <a:chExt cx="1742" cy="374"/>
              </a:xfrm>
            </p:grpSpPr>
            <p:sp>
              <p:nvSpPr>
                <p:cNvPr id="18464" name="Rectangle 1035"/>
                <p:cNvSpPr>
                  <a:spLocks noChangeArrowheads="1"/>
                </p:cNvSpPr>
                <p:nvPr/>
              </p:nvSpPr>
              <p:spPr bwMode="auto">
                <a:xfrm>
                  <a:off x="1065" y="748"/>
                  <a:ext cx="1656" cy="374"/>
                </a:xfrm>
                <a:prstGeom prst="rect">
                  <a:avLst/>
                </a:prstGeom>
                <a:noFill/>
                <a:ln w="9525">
                  <a:noFill/>
                  <a:miter lim="800000"/>
                  <a:headEnd/>
                  <a:tailEnd/>
                </a:ln>
              </p:spPr>
              <p:txBody>
                <a:bodyPr/>
                <a:lstStyle/>
                <a:p>
                  <a:pPr algn="just"/>
                  <a:r>
                    <a:rPr kumimoji="1" lang="en-US" altLang="zh-CN" sz="2800" b="1">
                      <a:solidFill>
                        <a:srgbClr val="000000"/>
                      </a:solidFill>
                      <a:latin typeface="Times New Roman" pitchFamily="18" charset="0"/>
                    </a:rPr>
                    <a:t>128.0.0.0 </a:t>
                  </a:r>
                  <a:r>
                    <a:rPr kumimoji="1" lang="zh-CN" altLang="en-US" sz="2800" b="1">
                      <a:solidFill>
                        <a:srgbClr val="000000"/>
                      </a:solidFill>
                      <a:latin typeface="Times New Roman" pitchFamily="18" charset="0"/>
                    </a:rPr>
                    <a:t>到</a:t>
                  </a:r>
                  <a:r>
                    <a:rPr kumimoji="1" lang="en-US" altLang="zh-CN" sz="2800" b="1">
                      <a:solidFill>
                        <a:srgbClr val="000000"/>
                      </a:solidFill>
                      <a:latin typeface="Times New Roman" pitchFamily="18" charset="0"/>
                    </a:rPr>
                    <a:t>191.255.255.255</a:t>
                  </a:r>
                  <a:endParaRPr kumimoji="1" lang="en-US" altLang="zh-CN" sz="2800">
                    <a:latin typeface="Times New Roman" pitchFamily="18" charset="0"/>
                  </a:endParaRPr>
                </a:p>
                <a:p>
                  <a:pPr algn="just" eaLnBrk="0" hangingPunct="0"/>
                  <a:endParaRPr kumimoji="1" lang="en-US" altLang="zh-CN" sz="2800">
                    <a:latin typeface="Times New Roman" pitchFamily="18" charset="0"/>
                  </a:endParaRPr>
                </a:p>
              </p:txBody>
            </p:sp>
            <p:sp>
              <p:nvSpPr>
                <p:cNvPr id="18465" name="Rectangle 1052"/>
                <p:cNvSpPr>
                  <a:spLocks noChangeArrowheads="1"/>
                </p:cNvSpPr>
                <p:nvPr/>
              </p:nvSpPr>
              <p:spPr bwMode="auto">
                <a:xfrm>
                  <a:off x="1022" y="748"/>
                  <a:ext cx="1742" cy="374"/>
                </a:xfrm>
                <a:prstGeom prst="rect">
                  <a:avLst/>
                </a:prstGeom>
                <a:noFill/>
                <a:ln w="7">
                  <a:solidFill>
                    <a:srgbClr val="A0A0A0"/>
                  </a:solidFill>
                  <a:miter lim="800000"/>
                  <a:headEnd/>
                  <a:tailEnd/>
                </a:ln>
              </p:spPr>
              <p:txBody>
                <a:bodyPr wrap="none" anchor="ctr"/>
                <a:lstStyle/>
                <a:p>
                  <a:endParaRPr lang="zh-CN" altLang="en-US"/>
                </a:p>
              </p:txBody>
            </p:sp>
          </p:grpSp>
          <p:grpSp>
            <p:nvGrpSpPr>
              <p:cNvPr id="10" name="Group 1055"/>
              <p:cNvGrpSpPr>
                <a:grpSpLocks/>
              </p:cNvGrpSpPr>
              <p:nvPr/>
            </p:nvGrpSpPr>
            <p:grpSpPr bwMode="auto">
              <a:xfrm>
                <a:off x="0" y="1122"/>
                <a:ext cx="1022" cy="374"/>
                <a:chOff x="0" y="1122"/>
                <a:chExt cx="1022" cy="374"/>
              </a:xfrm>
            </p:grpSpPr>
            <p:sp>
              <p:nvSpPr>
                <p:cNvPr id="18462" name="Rectangle 1036"/>
                <p:cNvSpPr>
                  <a:spLocks noChangeArrowheads="1"/>
                </p:cNvSpPr>
                <p:nvPr/>
              </p:nvSpPr>
              <p:spPr bwMode="auto">
                <a:xfrm>
                  <a:off x="43" y="1122"/>
                  <a:ext cx="936" cy="374"/>
                </a:xfrm>
                <a:prstGeom prst="rect">
                  <a:avLst/>
                </a:prstGeom>
                <a:noFill/>
                <a:ln w="9525">
                  <a:noFill/>
                  <a:miter lim="800000"/>
                  <a:headEnd/>
                  <a:tailEnd/>
                </a:ln>
              </p:spPr>
              <p:txBody>
                <a:bodyPr/>
                <a:lstStyle/>
                <a:p>
                  <a:pPr algn="just"/>
                  <a:r>
                    <a:rPr kumimoji="1" lang="en-US" altLang="zh-CN" sz="3200" b="1">
                      <a:solidFill>
                        <a:srgbClr val="000000"/>
                      </a:solidFill>
                      <a:latin typeface="Times New Roman" pitchFamily="18" charset="0"/>
                    </a:rPr>
                    <a:t>C</a:t>
                  </a:r>
                  <a:endParaRPr kumimoji="1" lang="en-US" altLang="zh-CN" sz="3200" b="1">
                    <a:latin typeface="Times New Roman" pitchFamily="18" charset="0"/>
                  </a:endParaRPr>
                </a:p>
                <a:p>
                  <a:pPr algn="just" eaLnBrk="0" hangingPunct="0"/>
                  <a:endParaRPr kumimoji="1" lang="en-US" altLang="zh-CN" sz="3200" b="1">
                    <a:latin typeface="Times New Roman" pitchFamily="18" charset="0"/>
                  </a:endParaRPr>
                </a:p>
              </p:txBody>
            </p:sp>
            <p:sp>
              <p:nvSpPr>
                <p:cNvPr id="18463" name="Rectangle 1054"/>
                <p:cNvSpPr>
                  <a:spLocks noChangeArrowheads="1"/>
                </p:cNvSpPr>
                <p:nvPr/>
              </p:nvSpPr>
              <p:spPr bwMode="auto">
                <a:xfrm>
                  <a:off x="0" y="1122"/>
                  <a:ext cx="1022" cy="374"/>
                </a:xfrm>
                <a:prstGeom prst="rect">
                  <a:avLst/>
                </a:prstGeom>
                <a:noFill/>
                <a:ln w="7">
                  <a:solidFill>
                    <a:srgbClr val="A0A0A0"/>
                  </a:solidFill>
                  <a:miter lim="800000"/>
                  <a:headEnd/>
                  <a:tailEnd/>
                </a:ln>
              </p:spPr>
              <p:txBody>
                <a:bodyPr wrap="none" anchor="ctr"/>
                <a:lstStyle/>
                <a:p>
                  <a:endParaRPr lang="zh-CN" altLang="en-US"/>
                </a:p>
              </p:txBody>
            </p:sp>
          </p:grpSp>
          <p:grpSp>
            <p:nvGrpSpPr>
              <p:cNvPr id="11" name="Group 1057"/>
              <p:cNvGrpSpPr>
                <a:grpSpLocks/>
              </p:cNvGrpSpPr>
              <p:nvPr/>
            </p:nvGrpSpPr>
            <p:grpSpPr bwMode="auto">
              <a:xfrm>
                <a:off x="1022" y="1122"/>
                <a:ext cx="1742" cy="374"/>
                <a:chOff x="1022" y="1122"/>
                <a:chExt cx="1742" cy="374"/>
              </a:xfrm>
            </p:grpSpPr>
            <p:sp>
              <p:nvSpPr>
                <p:cNvPr id="18460" name="Rectangle 1037"/>
                <p:cNvSpPr>
                  <a:spLocks noChangeArrowheads="1"/>
                </p:cNvSpPr>
                <p:nvPr/>
              </p:nvSpPr>
              <p:spPr bwMode="auto">
                <a:xfrm>
                  <a:off x="1065" y="1122"/>
                  <a:ext cx="1656" cy="374"/>
                </a:xfrm>
                <a:prstGeom prst="rect">
                  <a:avLst/>
                </a:prstGeom>
                <a:noFill/>
                <a:ln w="9525">
                  <a:noFill/>
                  <a:miter lim="800000"/>
                  <a:headEnd/>
                  <a:tailEnd/>
                </a:ln>
              </p:spPr>
              <p:txBody>
                <a:bodyPr/>
                <a:lstStyle/>
                <a:p>
                  <a:pPr algn="just"/>
                  <a:r>
                    <a:rPr kumimoji="1" lang="en-US" altLang="zh-CN" sz="2800" b="1">
                      <a:solidFill>
                        <a:srgbClr val="000000"/>
                      </a:solidFill>
                      <a:latin typeface="Times New Roman" pitchFamily="18" charset="0"/>
                    </a:rPr>
                    <a:t>192.0.0.0 </a:t>
                  </a:r>
                  <a:r>
                    <a:rPr kumimoji="1" lang="zh-CN" altLang="en-US" sz="2800" b="1">
                      <a:solidFill>
                        <a:srgbClr val="000000"/>
                      </a:solidFill>
                      <a:latin typeface="Times New Roman" pitchFamily="18" charset="0"/>
                    </a:rPr>
                    <a:t>到</a:t>
                  </a:r>
                  <a:r>
                    <a:rPr kumimoji="1" lang="en-US" altLang="zh-CN" sz="2800" b="1">
                      <a:solidFill>
                        <a:srgbClr val="000000"/>
                      </a:solidFill>
                      <a:latin typeface="Times New Roman" pitchFamily="18" charset="0"/>
                    </a:rPr>
                    <a:t>223.255.255.255</a:t>
                  </a:r>
                  <a:endParaRPr kumimoji="1" lang="en-US" altLang="zh-CN" sz="2800">
                    <a:latin typeface="Times New Roman" pitchFamily="18" charset="0"/>
                  </a:endParaRPr>
                </a:p>
                <a:p>
                  <a:pPr algn="just" eaLnBrk="0" hangingPunct="0"/>
                  <a:endParaRPr kumimoji="1" lang="en-US" altLang="zh-CN" sz="2800">
                    <a:latin typeface="Times New Roman" pitchFamily="18" charset="0"/>
                  </a:endParaRPr>
                </a:p>
              </p:txBody>
            </p:sp>
            <p:sp>
              <p:nvSpPr>
                <p:cNvPr id="18461" name="Rectangle 1056"/>
                <p:cNvSpPr>
                  <a:spLocks noChangeArrowheads="1"/>
                </p:cNvSpPr>
                <p:nvPr/>
              </p:nvSpPr>
              <p:spPr bwMode="auto">
                <a:xfrm>
                  <a:off x="1022" y="1122"/>
                  <a:ext cx="1742" cy="374"/>
                </a:xfrm>
                <a:prstGeom prst="rect">
                  <a:avLst/>
                </a:prstGeom>
                <a:noFill/>
                <a:ln w="7">
                  <a:solidFill>
                    <a:srgbClr val="A0A0A0"/>
                  </a:solidFill>
                  <a:miter lim="800000"/>
                  <a:headEnd/>
                  <a:tailEnd/>
                </a:ln>
              </p:spPr>
              <p:txBody>
                <a:bodyPr wrap="none" anchor="ctr"/>
                <a:lstStyle/>
                <a:p>
                  <a:endParaRPr lang="zh-CN" altLang="en-US"/>
                </a:p>
              </p:txBody>
            </p:sp>
          </p:grpSp>
          <p:grpSp>
            <p:nvGrpSpPr>
              <p:cNvPr id="12" name="Group 1059"/>
              <p:cNvGrpSpPr>
                <a:grpSpLocks/>
              </p:cNvGrpSpPr>
              <p:nvPr/>
            </p:nvGrpSpPr>
            <p:grpSpPr bwMode="auto">
              <a:xfrm>
                <a:off x="0" y="1496"/>
                <a:ext cx="1022" cy="374"/>
                <a:chOff x="0" y="1496"/>
                <a:chExt cx="1022" cy="374"/>
              </a:xfrm>
            </p:grpSpPr>
            <p:sp>
              <p:nvSpPr>
                <p:cNvPr id="18458" name="Rectangle 1038"/>
                <p:cNvSpPr>
                  <a:spLocks noChangeArrowheads="1"/>
                </p:cNvSpPr>
                <p:nvPr/>
              </p:nvSpPr>
              <p:spPr bwMode="auto">
                <a:xfrm>
                  <a:off x="43" y="1496"/>
                  <a:ext cx="936" cy="374"/>
                </a:xfrm>
                <a:prstGeom prst="rect">
                  <a:avLst/>
                </a:prstGeom>
                <a:noFill/>
                <a:ln w="9525">
                  <a:noFill/>
                  <a:miter lim="800000"/>
                  <a:headEnd/>
                  <a:tailEnd/>
                </a:ln>
              </p:spPr>
              <p:txBody>
                <a:bodyPr/>
                <a:lstStyle/>
                <a:p>
                  <a:pPr algn="just"/>
                  <a:r>
                    <a:rPr kumimoji="1" lang="en-US" altLang="zh-CN" sz="3200" b="1">
                      <a:solidFill>
                        <a:srgbClr val="000000"/>
                      </a:solidFill>
                      <a:latin typeface="Times New Roman" pitchFamily="18" charset="0"/>
                    </a:rPr>
                    <a:t>D</a:t>
                  </a:r>
                  <a:endParaRPr kumimoji="1" lang="en-US" altLang="zh-CN" sz="3200" b="1">
                    <a:latin typeface="Times New Roman" pitchFamily="18" charset="0"/>
                  </a:endParaRPr>
                </a:p>
                <a:p>
                  <a:pPr algn="just" eaLnBrk="0" hangingPunct="0"/>
                  <a:endParaRPr kumimoji="1" lang="en-US" altLang="zh-CN" sz="3200" b="1">
                    <a:latin typeface="Times New Roman" pitchFamily="18" charset="0"/>
                  </a:endParaRPr>
                </a:p>
              </p:txBody>
            </p:sp>
            <p:sp>
              <p:nvSpPr>
                <p:cNvPr id="18459" name="Rectangle 1058"/>
                <p:cNvSpPr>
                  <a:spLocks noChangeArrowheads="1"/>
                </p:cNvSpPr>
                <p:nvPr/>
              </p:nvSpPr>
              <p:spPr bwMode="auto">
                <a:xfrm>
                  <a:off x="0" y="1496"/>
                  <a:ext cx="1022" cy="374"/>
                </a:xfrm>
                <a:prstGeom prst="rect">
                  <a:avLst/>
                </a:prstGeom>
                <a:noFill/>
                <a:ln w="7">
                  <a:solidFill>
                    <a:srgbClr val="A0A0A0"/>
                  </a:solidFill>
                  <a:miter lim="800000"/>
                  <a:headEnd/>
                  <a:tailEnd/>
                </a:ln>
              </p:spPr>
              <p:txBody>
                <a:bodyPr wrap="none" anchor="ctr"/>
                <a:lstStyle/>
                <a:p>
                  <a:endParaRPr lang="zh-CN" altLang="en-US"/>
                </a:p>
              </p:txBody>
            </p:sp>
          </p:grpSp>
          <p:grpSp>
            <p:nvGrpSpPr>
              <p:cNvPr id="13" name="Group 1061"/>
              <p:cNvGrpSpPr>
                <a:grpSpLocks/>
              </p:cNvGrpSpPr>
              <p:nvPr/>
            </p:nvGrpSpPr>
            <p:grpSpPr bwMode="auto">
              <a:xfrm>
                <a:off x="1022" y="1496"/>
                <a:ext cx="1742" cy="374"/>
                <a:chOff x="1022" y="1496"/>
                <a:chExt cx="1742" cy="374"/>
              </a:xfrm>
            </p:grpSpPr>
            <p:sp>
              <p:nvSpPr>
                <p:cNvPr id="18456" name="Rectangle 1039"/>
                <p:cNvSpPr>
                  <a:spLocks noChangeArrowheads="1"/>
                </p:cNvSpPr>
                <p:nvPr/>
              </p:nvSpPr>
              <p:spPr bwMode="auto">
                <a:xfrm>
                  <a:off x="1065" y="1496"/>
                  <a:ext cx="1656" cy="374"/>
                </a:xfrm>
                <a:prstGeom prst="rect">
                  <a:avLst/>
                </a:prstGeom>
                <a:noFill/>
                <a:ln w="9525">
                  <a:noFill/>
                  <a:miter lim="800000"/>
                  <a:headEnd/>
                  <a:tailEnd/>
                </a:ln>
              </p:spPr>
              <p:txBody>
                <a:bodyPr/>
                <a:lstStyle/>
                <a:p>
                  <a:pPr algn="just"/>
                  <a:r>
                    <a:rPr kumimoji="1" lang="en-US" altLang="zh-CN" sz="2800" b="1">
                      <a:solidFill>
                        <a:srgbClr val="000000"/>
                      </a:solidFill>
                      <a:latin typeface="Times New Roman" pitchFamily="18" charset="0"/>
                    </a:rPr>
                    <a:t>224.0.0.0 </a:t>
                  </a:r>
                  <a:r>
                    <a:rPr kumimoji="1" lang="zh-CN" altLang="en-US" sz="2800" b="1">
                      <a:solidFill>
                        <a:srgbClr val="000000"/>
                      </a:solidFill>
                      <a:latin typeface="Times New Roman" pitchFamily="18" charset="0"/>
                    </a:rPr>
                    <a:t>到</a:t>
                  </a:r>
                  <a:r>
                    <a:rPr kumimoji="1" lang="en-US" altLang="zh-CN" sz="2800" b="1">
                      <a:solidFill>
                        <a:srgbClr val="000000"/>
                      </a:solidFill>
                      <a:latin typeface="Times New Roman" pitchFamily="18" charset="0"/>
                    </a:rPr>
                    <a:t>239.255.255.255</a:t>
                  </a:r>
                  <a:endParaRPr kumimoji="1" lang="en-US" altLang="zh-CN" sz="2800">
                    <a:latin typeface="Times New Roman" pitchFamily="18" charset="0"/>
                  </a:endParaRPr>
                </a:p>
                <a:p>
                  <a:pPr algn="just" eaLnBrk="0" hangingPunct="0"/>
                  <a:endParaRPr kumimoji="1" lang="en-US" altLang="zh-CN" sz="2800">
                    <a:latin typeface="Times New Roman" pitchFamily="18" charset="0"/>
                  </a:endParaRPr>
                </a:p>
              </p:txBody>
            </p:sp>
            <p:sp>
              <p:nvSpPr>
                <p:cNvPr id="18457" name="Rectangle 1060"/>
                <p:cNvSpPr>
                  <a:spLocks noChangeArrowheads="1"/>
                </p:cNvSpPr>
                <p:nvPr/>
              </p:nvSpPr>
              <p:spPr bwMode="auto">
                <a:xfrm>
                  <a:off x="1022" y="1496"/>
                  <a:ext cx="1742" cy="374"/>
                </a:xfrm>
                <a:prstGeom prst="rect">
                  <a:avLst/>
                </a:prstGeom>
                <a:noFill/>
                <a:ln w="7">
                  <a:solidFill>
                    <a:srgbClr val="A0A0A0"/>
                  </a:solidFill>
                  <a:miter lim="800000"/>
                  <a:headEnd/>
                  <a:tailEnd/>
                </a:ln>
              </p:spPr>
              <p:txBody>
                <a:bodyPr wrap="none" anchor="ctr"/>
                <a:lstStyle/>
                <a:p>
                  <a:endParaRPr lang="zh-CN" altLang="en-US"/>
                </a:p>
              </p:txBody>
            </p:sp>
          </p:grpSp>
          <p:grpSp>
            <p:nvGrpSpPr>
              <p:cNvPr id="14" name="Group 1063"/>
              <p:cNvGrpSpPr>
                <a:grpSpLocks/>
              </p:cNvGrpSpPr>
              <p:nvPr/>
            </p:nvGrpSpPr>
            <p:grpSpPr bwMode="auto">
              <a:xfrm>
                <a:off x="0" y="1870"/>
                <a:ext cx="1022" cy="374"/>
                <a:chOff x="0" y="1870"/>
                <a:chExt cx="1022" cy="374"/>
              </a:xfrm>
            </p:grpSpPr>
            <p:sp>
              <p:nvSpPr>
                <p:cNvPr id="18454" name="Rectangle 1040"/>
                <p:cNvSpPr>
                  <a:spLocks noChangeArrowheads="1"/>
                </p:cNvSpPr>
                <p:nvPr/>
              </p:nvSpPr>
              <p:spPr bwMode="auto">
                <a:xfrm>
                  <a:off x="43" y="1870"/>
                  <a:ext cx="936" cy="374"/>
                </a:xfrm>
                <a:prstGeom prst="rect">
                  <a:avLst/>
                </a:prstGeom>
                <a:noFill/>
                <a:ln w="9525">
                  <a:noFill/>
                  <a:miter lim="800000"/>
                  <a:headEnd/>
                  <a:tailEnd/>
                </a:ln>
              </p:spPr>
              <p:txBody>
                <a:bodyPr/>
                <a:lstStyle/>
                <a:p>
                  <a:pPr algn="just"/>
                  <a:r>
                    <a:rPr kumimoji="1" lang="en-US" altLang="zh-CN" sz="3200" b="1">
                      <a:solidFill>
                        <a:srgbClr val="000000"/>
                      </a:solidFill>
                      <a:latin typeface="Times New Roman" pitchFamily="18" charset="0"/>
                    </a:rPr>
                    <a:t>E</a:t>
                  </a:r>
                  <a:endParaRPr kumimoji="1" lang="en-US" altLang="zh-CN" sz="3200" b="1">
                    <a:latin typeface="Times New Roman" pitchFamily="18" charset="0"/>
                  </a:endParaRPr>
                </a:p>
                <a:p>
                  <a:pPr algn="just" eaLnBrk="0" hangingPunct="0"/>
                  <a:endParaRPr kumimoji="1" lang="en-US" altLang="zh-CN" sz="3200" b="1">
                    <a:latin typeface="Times New Roman" pitchFamily="18" charset="0"/>
                  </a:endParaRPr>
                </a:p>
              </p:txBody>
            </p:sp>
            <p:sp>
              <p:nvSpPr>
                <p:cNvPr id="18455" name="Rectangle 1062"/>
                <p:cNvSpPr>
                  <a:spLocks noChangeArrowheads="1"/>
                </p:cNvSpPr>
                <p:nvPr/>
              </p:nvSpPr>
              <p:spPr bwMode="auto">
                <a:xfrm>
                  <a:off x="0" y="1870"/>
                  <a:ext cx="1022" cy="374"/>
                </a:xfrm>
                <a:prstGeom prst="rect">
                  <a:avLst/>
                </a:prstGeom>
                <a:noFill/>
                <a:ln w="7">
                  <a:solidFill>
                    <a:srgbClr val="A0A0A0"/>
                  </a:solidFill>
                  <a:miter lim="800000"/>
                  <a:headEnd/>
                  <a:tailEnd/>
                </a:ln>
              </p:spPr>
              <p:txBody>
                <a:bodyPr wrap="none" anchor="ctr"/>
                <a:lstStyle/>
                <a:p>
                  <a:endParaRPr lang="zh-CN" altLang="en-US"/>
                </a:p>
              </p:txBody>
            </p:sp>
          </p:grpSp>
          <p:grpSp>
            <p:nvGrpSpPr>
              <p:cNvPr id="15" name="Group 1065"/>
              <p:cNvGrpSpPr>
                <a:grpSpLocks/>
              </p:cNvGrpSpPr>
              <p:nvPr/>
            </p:nvGrpSpPr>
            <p:grpSpPr bwMode="auto">
              <a:xfrm>
                <a:off x="1022" y="1870"/>
                <a:ext cx="1742" cy="374"/>
                <a:chOff x="1022" y="1870"/>
                <a:chExt cx="1742" cy="374"/>
              </a:xfrm>
            </p:grpSpPr>
            <p:sp>
              <p:nvSpPr>
                <p:cNvPr id="18452" name="Rectangle 1041"/>
                <p:cNvSpPr>
                  <a:spLocks noChangeArrowheads="1"/>
                </p:cNvSpPr>
                <p:nvPr/>
              </p:nvSpPr>
              <p:spPr bwMode="auto">
                <a:xfrm>
                  <a:off x="1065" y="1870"/>
                  <a:ext cx="1656" cy="374"/>
                </a:xfrm>
                <a:prstGeom prst="rect">
                  <a:avLst/>
                </a:prstGeom>
                <a:noFill/>
                <a:ln w="9525">
                  <a:noFill/>
                  <a:miter lim="800000"/>
                  <a:headEnd/>
                  <a:tailEnd/>
                </a:ln>
              </p:spPr>
              <p:txBody>
                <a:bodyPr/>
                <a:lstStyle/>
                <a:p>
                  <a:pPr algn="just"/>
                  <a:r>
                    <a:rPr kumimoji="1" lang="en-US" altLang="zh-CN" sz="2800" b="1">
                      <a:solidFill>
                        <a:srgbClr val="000000"/>
                      </a:solidFill>
                      <a:latin typeface="Times New Roman" pitchFamily="18" charset="0"/>
                    </a:rPr>
                    <a:t>240.0.0.0 </a:t>
                  </a:r>
                  <a:r>
                    <a:rPr kumimoji="1" lang="zh-CN" altLang="en-US" sz="2800" b="1">
                      <a:solidFill>
                        <a:srgbClr val="000000"/>
                      </a:solidFill>
                      <a:latin typeface="Times New Roman" pitchFamily="18" charset="0"/>
                    </a:rPr>
                    <a:t>到</a:t>
                  </a:r>
                  <a:r>
                    <a:rPr kumimoji="1" lang="en-US" altLang="zh-CN" sz="2800" b="1">
                      <a:solidFill>
                        <a:srgbClr val="000000"/>
                      </a:solidFill>
                      <a:latin typeface="Times New Roman" pitchFamily="18" charset="0"/>
                    </a:rPr>
                    <a:t>247.255.255.255</a:t>
                  </a:r>
                  <a:endParaRPr kumimoji="1" lang="en-US" altLang="zh-CN" sz="2800">
                    <a:latin typeface="Times New Roman" pitchFamily="18" charset="0"/>
                  </a:endParaRPr>
                </a:p>
                <a:p>
                  <a:pPr algn="just" eaLnBrk="0" hangingPunct="0"/>
                  <a:endParaRPr kumimoji="1" lang="en-US" altLang="zh-CN" sz="2800">
                    <a:latin typeface="Times New Roman" pitchFamily="18" charset="0"/>
                  </a:endParaRPr>
                </a:p>
              </p:txBody>
            </p:sp>
            <p:sp>
              <p:nvSpPr>
                <p:cNvPr id="18453" name="Rectangle 1064"/>
                <p:cNvSpPr>
                  <a:spLocks noChangeArrowheads="1"/>
                </p:cNvSpPr>
                <p:nvPr/>
              </p:nvSpPr>
              <p:spPr bwMode="auto">
                <a:xfrm>
                  <a:off x="1022" y="1870"/>
                  <a:ext cx="1742" cy="374"/>
                </a:xfrm>
                <a:prstGeom prst="rect">
                  <a:avLst/>
                </a:prstGeom>
                <a:noFill/>
                <a:ln w="7">
                  <a:solidFill>
                    <a:srgbClr val="A0A0A0"/>
                  </a:solidFill>
                  <a:miter lim="800000"/>
                  <a:headEnd/>
                  <a:tailEnd/>
                </a:ln>
              </p:spPr>
              <p:txBody>
                <a:bodyPr wrap="none" anchor="ctr"/>
                <a:lstStyle/>
                <a:p>
                  <a:endParaRPr lang="zh-CN" altLang="en-US"/>
                </a:p>
              </p:txBody>
            </p:sp>
          </p:grpSp>
        </p:grpSp>
        <p:sp>
          <p:nvSpPr>
            <p:cNvPr id="18439" name="Rectangle 1067"/>
            <p:cNvSpPr>
              <a:spLocks noChangeArrowheads="1"/>
            </p:cNvSpPr>
            <p:nvPr/>
          </p:nvSpPr>
          <p:spPr bwMode="auto">
            <a:xfrm>
              <a:off x="-3" y="-3"/>
              <a:ext cx="2770" cy="2250"/>
            </a:xfrm>
            <a:prstGeom prst="rect">
              <a:avLst/>
            </a:prstGeom>
            <a:noFill/>
            <a:ln w="9525">
              <a:solidFill>
                <a:srgbClr val="A0A0A0"/>
              </a:solidFill>
              <a:miter lim="800000"/>
              <a:headEnd/>
              <a:tailEnd/>
            </a:ln>
          </p:spPr>
          <p:txBody>
            <a:bodyPr wrap="none" anchor="ctr"/>
            <a:lstStyle/>
            <a:p>
              <a:endParaRPr lang="zh-CN" altLang="en-US"/>
            </a:p>
          </p:txBody>
        </p:sp>
      </p:grpSp>
      <p:pic>
        <p:nvPicPr>
          <p:cNvPr id="4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16" name="组合 14"/>
          <p:cNvGrpSpPr/>
          <p:nvPr/>
        </p:nvGrpSpPr>
        <p:grpSpPr>
          <a:xfrm>
            <a:off x="4874346" y="0"/>
            <a:ext cx="4269654" cy="430887"/>
            <a:chOff x="4874346" y="0"/>
            <a:chExt cx="4269654" cy="430887"/>
          </a:xfrm>
        </p:grpSpPr>
        <p:sp>
          <p:nvSpPr>
            <p:cNvPr id="46" name="TextBox 4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47" name="直接连接符 4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49" name="直接连接符 4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5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5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教学内容及学时分布  </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2</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effectLst/>
              <a:uLnTx/>
              <a:uFillTx/>
              <a:latin typeface="+mn-lt"/>
              <a:ea typeface="+mn-ea"/>
              <a:cs typeface="+mn-cs"/>
            </a:endParaRPr>
          </a:p>
        </p:txBody>
      </p:sp>
      <p:graphicFrame>
        <p:nvGraphicFramePr>
          <p:cNvPr id="18" name="Table 17"/>
          <p:cNvGraphicFramePr>
            <a:graphicFrameLocks noGrp="1"/>
          </p:cNvGraphicFramePr>
          <p:nvPr/>
        </p:nvGraphicFramePr>
        <p:xfrm>
          <a:off x="1403648" y="1556792"/>
          <a:ext cx="6408712" cy="4536507"/>
        </p:xfrm>
        <a:graphic>
          <a:graphicData uri="http://schemas.openxmlformats.org/drawingml/2006/table">
            <a:tbl>
              <a:tblPr firstRow="1" bandRow="1">
                <a:tableStyleId>{7DF18680-E054-41AD-8BC1-D1AEF772440D}</a:tableStyleId>
              </a:tblPr>
              <a:tblGrid>
                <a:gridCol w="3557987"/>
                <a:gridCol w="2850725"/>
              </a:tblGrid>
              <a:tr h="407267">
                <a:tc>
                  <a:txBody>
                    <a:bodyPr/>
                    <a:lstStyle/>
                    <a:p>
                      <a:pPr algn="ctr"/>
                      <a:r>
                        <a:rPr lang="zh-CN" altLang="en-US" dirty="0" smtClean="0"/>
                        <a:t>内                  容</a:t>
                      </a:r>
                      <a:endParaRPr lang="zh-CN" altLang="en-US" dirty="0"/>
                    </a:p>
                  </a:txBody>
                  <a:tcPr/>
                </a:tc>
                <a:tc>
                  <a:txBody>
                    <a:bodyPr/>
                    <a:lstStyle/>
                    <a:p>
                      <a:pPr algn="ctr"/>
                      <a:r>
                        <a:rPr lang="zh-CN" altLang="en-US" dirty="0" smtClean="0"/>
                        <a:t>学                时</a:t>
                      </a:r>
                      <a:endParaRPr lang="zh-CN" altLang="en-US" dirty="0"/>
                    </a:p>
                  </a:txBody>
                  <a:tcPr/>
                </a:tc>
              </a:tr>
              <a:tr h="412924">
                <a:tc>
                  <a:txBody>
                    <a:bodyPr/>
                    <a:lstStyle/>
                    <a:p>
                      <a:r>
                        <a:rPr lang="zh-CN" altLang="zh-CN" sz="1800" dirty="0" smtClean="0"/>
                        <a:t>第一章</a:t>
                      </a:r>
                      <a:r>
                        <a:rPr lang="en-US" altLang="zh-CN" sz="1800" dirty="0" smtClean="0"/>
                        <a:t>     </a:t>
                      </a:r>
                      <a:r>
                        <a:rPr lang="zh-CN" altLang="zh-CN" sz="1800" dirty="0" smtClean="0"/>
                        <a:t> 概论</a:t>
                      </a:r>
                      <a:endParaRPr lang="zh-CN" altLang="en-US" b="1" dirty="0"/>
                    </a:p>
                  </a:txBody>
                  <a:tcPr/>
                </a:tc>
                <a:tc>
                  <a:txBody>
                    <a:bodyPr/>
                    <a:lstStyle/>
                    <a:p>
                      <a:pPr algn="ctr"/>
                      <a:r>
                        <a:rPr lang="en-US" altLang="zh-CN" dirty="0" smtClean="0"/>
                        <a:t>5</a:t>
                      </a:r>
                      <a:r>
                        <a:rPr lang="zh-CN" altLang="en-US" dirty="0" smtClean="0"/>
                        <a:t>学时</a:t>
                      </a:r>
                      <a:endParaRPr lang="zh-CN" altLang="en-US" b="1"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dirty="0" smtClean="0"/>
                        <a:t>第二章</a:t>
                      </a:r>
                      <a:r>
                        <a:rPr lang="en-US" altLang="zh-CN" sz="1800" dirty="0" smtClean="0"/>
                        <a:t>      </a:t>
                      </a:r>
                      <a:r>
                        <a:rPr lang="zh-CN" altLang="zh-CN" sz="1800" dirty="0" smtClean="0"/>
                        <a:t>数据通信基础</a:t>
                      </a:r>
                      <a:endParaRPr lang="en-US" altLang="zh-CN" sz="1800" b="1" dirty="0" smtClean="0">
                        <a:latin typeface="+mn-ea"/>
                        <a:ea typeface="+mn-ea"/>
                      </a:endParaRPr>
                    </a:p>
                  </a:txBody>
                  <a:tcPr/>
                </a:tc>
                <a:tc>
                  <a:txBody>
                    <a:bodyPr/>
                    <a:lstStyle/>
                    <a:p>
                      <a:pPr algn="ctr"/>
                      <a:r>
                        <a:rPr lang="en-US" altLang="zh-CN" sz="1800" kern="1200" dirty="0" smtClean="0"/>
                        <a:t>8</a:t>
                      </a:r>
                      <a:r>
                        <a:rPr lang="zh-CN" altLang="zh-CN" sz="1800" kern="1200" dirty="0" smtClean="0"/>
                        <a:t>学时</a:t>
                      </a:r>
                      <a:endParaRPr lang="zh-CN" altLang="en-US" b="1"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第三章</a:t>
                      </a:r>
                      <a:r>
                        <a:rPr lang="en-US" altLang="zh-CN" sz="1800" kern="1200" dirty="0" smtClean="0"/>
                        <a:t>     </a:t>
                      </a:r>
                      <a:r>
                        <a:rPr lang="zh-CN" altLang="zh-CN" sz="1800" kern="1200" dirty="0" smtClean="0"/>
                        <a:t> 物理层</a:t>
                      </a:r>
                      <a:endParaRPr lang="zh-CN" altLang="zh-CN"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t>3</a:t>
                      </a:r>
                      <a:r>
                        <a:rPr lang="zh-CN" altLang="zh-CN" sz="1800" kern="1200" dirty="0" smtClean="0"/>
                        <a:t>学时</a:t>
                      </a:r>
                      <a:endParaRPr lang="zh-CN" altLang="zh-CN" sz="1800" kern="1200" dirty="0" smtClean="0">
                        <a:solidFill>
                          <a:schemeClr val="dk1"/>
                        </a:solidFill>
                        <a:latin typeface="+mn-lt"/>
                        <a:ea typeface="+mn-ea"/>
                        <a:cs typeface="+mn-cs"/>
                      </a:endParaRPr>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第四章</a:t>
                      </a:r>
                      <a:r>
                        <a:rPr lang="en-US" altLang="zh-CN" sz="1800" kern="1200" dirty="0" smtClean="0"/>
                        <a:t>     </a:t>
                      </a:r>
                      <a:r>
                        <a:rPr lang="zh-CN" altLang="zh-CN" sz="1800" kern="1200" dirty="0" smtClean="0"/>
                        <a:t> 数据链路层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6</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第五章</a:t>
                      </a:r>
                      <a:r>
                        <a:rPr lang="en-US" altLang="zh-CN" sz="1800" kern="1200" dirty="0" smtClean="0"/>
                        <a:t>     </a:t>
                      </a:r>
                      <a:r>
                        <a:rPr lang="zh-CN" altLang="zh-CN" sz="1800" kern="1200" dirty="0" smtClean="0"/>
                        <a:t> 网络层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8</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第六章</a:t>
                      </a:r>
                      <a:r>
                        <a:rPr lang="en-US" altLang="zh-CN" sz="1800" kern="1200" dirty="0" smtClean="0"/>
                        <a:t>     </a:t>
                      </a:r>
                      <a:r>
                        <a:rPr lang="zh-CN" altLang="zh-CN" sz="1800" kern="1200" dirty="0" smtClean="0"/>
                        <a:t> 传输层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4</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第七章</a:t>
                      </a:r>
                      <a:r>
                        <a:rPr lang="en-US" altLang="zh-CN" sz="1800" kern="1200" dirty="0" smtClean="0"/>
                        <a:t>     </a:t>
                      </a:r>
                      <a:r>
                        <a:rPr lang="zh-CN" altLang="zh-CN" sz="1800" kern="1200" dirty="0" smtClean="0"/>
                        <a:t> 局域网和广域网技术</a:t>
                      </a:r>
                      <a:endParaRPr lang="zh-CN" altLang="en-US" dirty="0"/>
                    </a:p>
                  </a:txBody>
                  <a:tcPr/>
                </a:tc>
                <a:tc>
                  <a:txBody>
                    <a:bodyPr/>
                    <a:lstStyle/>
                    <a:p>
                      <a:pPr algn="ctr"/>
                      <a:r>
                        <a:rPr lang="en-US" altLang="zh-CN" sz="1800" kern="1200" dirty="0" smtClean="0"/>
                        <a:t>8</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第八章</a:t>
                      </a:r>
                      <a:r>
                        <a:rPr lang="en-US" altLang="zh-CN" sz="1800" kern="1200" dirty="0" smtClean="0"/>
                        <a:t>      TCP/IP</a:t>
                      </a:r>
                      <a:r>
                        <a:rPr lang="zh-CN" altLang="zh-CN" sz="1800" kern="1200" dirty="0" smtClean="0"/>
                        <a:t>协议</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9</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第九章</a:t>
                      </a:r>
                      <a:r>
                        <a:rPr lang="en-US" altLang="zh-CN" sz="1800" kern="1200" dirty="0" smtClean="0"/>
                        <a:t>     </a:t>
                      </a:r>
                      <a:r>
                        <a:rPr lang="zh-CN" altLang="zh-CN" sz="1800" kern="1200" dirty="0" smtClean="0"/>
                        <a:t> 网络程序设计基础</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3</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第十章</a:t>
                      </a:r>
                      <a:r>
                        <a:rPr lang="en-US" altLang="zh-CN" sz="1800" kern="1200" dirty="0" smtClean="0"/>
                        <a:t>       Internet</a:t>
                      </a:r>
                      <a:r>
                        <a:rPr lang="zh-CN" altLang="zh-CN" sz="1800" kern="1200" dirty="0" smtClean="0"/>
                        <a:t>服务</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b="1" kern="1200" dirty="0" smtClean="0"/>
                        <a:t>2</a:t>
                      </a:r>
                      <a:r>
                        <a:rPr lang="zh-CN" altLang="zh-CN" sz="1800" kern="1200" dirty="0" smtClean="0"/>
                        <a:t>学时</a:t>
                      </a:r>
                      <a:endParaRPr lang="zh-CN" altLang="en-US" dirty="0"/>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amond(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8" descr="04"/>
          <p:cNvPicPr>
            <a:picLocks noChangeAspect="1" noChangeArrowheads="1"/>
          </p:cNvPicPr>
          <p:nvPr/>
        </p:nvPicPr>
        <p:blipFill>
          <a:blip r:embed="rId2" cstate="print"/>
          <a:srcRect/>
          <a:stretch>
            <a:fillRect/>
          </a:stretch>
        </p:blipFill>
        <p:spPr bwMode="auto">
          <a:xfrm>
            <a:off x="1475656" y="548680"/>
            <a:ext cx="6178550" cy="2160588"/>
          </a:xfrm>
          <a:prstGeom prst="rect">
            <a:avLst/>
          </a:prstGeom>
          <a:noFill/>
          <a:ln w="9525">
            <a:noFill/>
            <a:miter lim="800000"/>
            <a:headEnd/>
            <a:tailEnd/>
          </a:ln>
        </p:spPr>
      </p:pic>
      <p:sp>
        <p:nvSpPr>
          <p:cNvPr id="3" name="Rectangle 4"/>
          <p:cNvSpPr>
            <a:spLocks noChangeArrowheads="1"/>
          </p:cNvSpPr>
          <p:nvPr/>
        </p:nvSpPr>
        <p:spPr bwMode="auto">
          <a:xfrm>
            <a:off x="467544" y="3078252"/>
            <a:ext cx="8136904" cy="3046988"/>
          </a:xfrm>
          <a:prstGeom prst="rect">
            <a:avLst/>
          </a:prstGeom>
          <a:noFill/>
          <a:ln w="9525">
            <a:noFill/>
            <a:miter lim="800000"/>
            <a:headEnd/>
            <a:tailEnd/>
          </a:ln>
        </p:spPr>
        <p:txBody>
          <a:bodyPr wrap="square" anchor="ctr">
            <a:spAutoFit/>
          </a:bodyPr>
          <a:lstStyle/>
          <a:p>
            <a:pPr>
              <a:buClr>
                <a:srgbClr val="C00000"/>
              </a:buClr>
              <a:buFont typeface="Wingdings" pitchFamily="2" charset="2"/>
              <a:buChar char="n"/>
            </a:pPr>
            <a:r>
              <a:rPr lang="en-US" altLang="zh-CN" sz="2400" b="1" dirty="0"/>
              <a:t>A</a:t>
            </a:r>
            <a:r>
              <a:rPr lang="zh-CN" altLang="en-US" sz="2400" b="1" dirty="0"/>
              <a:t>类地址共分为</a:t>
            </a:r>
            <a:r>
              <a:rPr lang="en-US" altLang="zh-CN" sz="2400" b="1" dirty="0"/>
              <a:t>128</a:t>
            </a:r>
            <a:r>
              <a:rPr lang="zh-CN" altLang="en-US" sz="2400" b="1" dirty="0"/>
              <a:t>个地址块，而每一个地址块的</a:t>
            </a:r>
            <a:r>
              <a:rPr lang="en-US" altLang="zh-CN" sz="2400" b="1" dirty="0"/>
              <a:t>net-id</a:t>
            </a:r>
            <a:r>
              <a:rPr lang="zh-CN" altLang="en-US" sz="2400" b="1" dirty="0"/>
              <a:t>都不一样。每个地址块都包含有</a:t>
            </a:r>
            <a:r>
              <a:rPr lang="en-US" altLang="zh-CN" sz="2400" b="1" dirty="0"/>
              <a:t>16777216</a:t>
            </a:r>
            <a:r>
              <a:rPr lang="zh-CN" altLang="en-US" sz="2400" b="1" dirty="0"/>
              <a:t>个地址</a:t>
            </a:r>
            <a:r>
              <a:rPr lang="zh-CN" altLang="en-US" sz="2400" b="1" dirty="0" smtClean="0"/>
              <a:t>。</a:t>
            </a:r>
            <a:r>
              <a:rPr lang="en-US" altLang="zh-CN" sz="2400" b="1" dirty="0" smtClean="0"/>
              <a:t>(50%) </a:t>
            </a:r>
            <a:endParaRPr lang="zh-CN" altLang="en-US" sz="2400" b="1" dirty="0"/>
          </a:p>
          <a:p>
            <a:pPr>
              <a:buClr>
                <a:srgbClr val="C00000"/>
              </a:buClr>
              <a:buFont typeface="Wingdings" pitchFamily="2" charset="2"/>
              <a:buChar char="n"/>
            </a:pPr>
            <a:r>
              <a:rPr lang="en-US" altLang="zh-CN" sz="2400" b="1" dirty="0"/>
              <a:t>B</a:t>
            </a:r>
            <a:r>
              <a:rPr lang="zh-CN" altLang="en-US" sz="2400" b="1" dirty="0"/>
              <a:t>类地址共划分为</a:t>
            </a:r>
            <a:r>
              <a:rPr lang="en-US" altLang="zh-CN" sz="2400" b="1" dirty="0"/>
              <a:t>16384</a:t>
            </a:r>
            <a:r>
              <a:rPr lang="zh-CN" altLang="en-US" sz="2400" b="1" dirty="0"/>
              <a:t>个地址块，每个地址块都包含有</a:t>
            </a:r>
            <a:r>
              <a:rPr lang="en-US" altLang="zh-CN" sz="2400" b="1" dirty="0"/>
              <a:t>65536</a:t>
            </a:r>
            <a:r>
              <a:rPr lang="zh-CN" altLang="en-US" sz="2400" b="1" dirty="0"/>
              <a:t>个地址</a:t>
            </a:r>
            <a:r>
              <a:rPr lang="zh-CN" altLang="en-US" sz="2400" b="1" dirty="0" smtClean="0"/>
              <a:t>。</a:t>
            </a:r>
            <a:r>
              <a:rPr lang="en-US" altLang="zh-CN" sz="2400" b="1" dirty="0" smtClean="0"/>
              <a:t>(</a:t>
            </a:r>
            <a:r>
              <a:rPr lang="zh-CN" altLang="en-US" sz="2400" b="1" dirty="0" smtClean="0"/>
              <a:t>占整个</a:t>
            </a:r>
            <a:r>
              <a:rPr lang="en-US" altLang="zh-CN" sz="2400" b="1" dirty="0" smtClean="0"/>
              <a:t>IP </a:t>
            </a:r>
            <a:r>
              <a:rPr lang="zh-CN" altLang="en-US" sz="2400" b="1" dirty="0" smtClean="0"/>
              <a:t>地址空间的</a:t>
            </a:r>
            <a:r>
              <a:rPr lang="en-US" altLang="zh-CN" sz="2400" b="1" dirty="0" smtClean="0"/>
              <a:t>25%)</a:t>
            </a:r>
            <a:endParaRPr lang="zh-CN" altLang="en-US" sz="2400" b="1" dirty="0"/>
          </a:p>
          <a:p>
            <a:pPr>
              <a:buClr>
                <a:srgbClr val="C00000"/>
              </a:buClr>
              <a:buFont typeface="Wingdings" pitchFamily="2" charset="2"/>
              <a:buChar char="n"/>
            </a:pPr>
            <a:r>
              <a:rPr lang="en-US" altLang="zh-CN" sz="2400" b="1" dirty="0"/>
              <a:t>C</a:t>
            </a:r>
            <a:r>
              <a:rPr lang="zh-CN" altLang="en-US" sz="2400" b="1" dirty="0"/>
              <a:t>类地址共划分为</a:t>
            </a:r>
            <a:r>
              <a:rPr lang="en-US" altLang="zh-CN" sz="2400" b="1" dirty="0"/>
              <a:t>2097152</a:t>
            </a:r>
            <a:r>
              <a:rPr lang="zh-CN" altLang="en-US" sz="2400" b="1" dirty="0"/>
              <a:t>个地址块，每个地址块都包含有</a:t>
            </a:r>
            <a:r>
              <a:rPr lang="en-US" altLang="zh-CN" sz="2400" b="1" dirty="0"/>
              <a:t>256</a:t>
            </a:r>
            <a:r>
              <a:rPr lang="zh-CN" altLang="en-US" sz="2400" b="1" dirty="0"/>
              <a:t>个地址</a:t>
            </a:r>
            <a:r>
              <a:rPr lang="zh-CN" altLang="en-US" sz="2400" b="1" dirty="0" smtClean="0"/>
              <a:t>。</a:t>
            </a:r>
            <a:r>
              <a:rPr lang="en-US" altLang="zh-CN" sz="2400" b="1" dirty="0" smtClean="0"/>
              <a:t> (</a:t>
            </a:r>
            <a:r>
              <a:rPr lang="zh-CN" altLang="en-US" sz="2400" b="1" dirty="0" smtClean="0"/>
              <a:t>占整个</a:t>
            </a:r>
            <a:r>
              <a:rPr lang="en-US" altLang="zh-CN" sz="2400" b="1" dirty="0" smtClean="0"/>
              <a:t>IP </a:t>
            </a:r>
            <a:r>
              <a:rPr lang="zh-CN" altLang="en-US" sz="2400" b="1" dirty="0" smtClean="0"/>
              <a:t>地址空间的</a:t>
            </a:r>
            <a:r>
              <a:rPr lang="en-US" altLang="zh-CN" sz="2400" b="1" dirty="0" smtClean="0"/>
              <a:t>12</a:t>
            </a:r>
            <a:r>
              <a:rPr lang="zh-CN" altLang="en-US" sz="2400" b="1" dirty="0" smtClean="0"/>
              <a:t>。</a:t>
            </a:r>
            <a:r>
              <a:rPr lang="en-US" altLang="zh-CN" sz="2400" b="1" dirty="0" smtClean="0"/>
              <a:t>5%)</a:t>
            </a:r>
            <a:endParaRPr lang="zh-CN" altLang="en-US" sz="2400" b="1" dirty="0"/>
          </a:p>
          <a:p>
            <a:pPr>
              <a:buClr>
                <a:srgbClr val="C00000"/>
              </a:buClr>
              <a:buFont typeface="Wingdings" pitchFamily="2" charset="2"/>
              <a:buChar char="n"/>
            </a:pPr>
            <a:r>
              <a:rPr lang="en-US" altLang="zh-CN" sz="2400" b="1" dirty="0"/>
              <a:t>D</a:t>
            </a:r>
            <a:r>
              <a:rPr lang="zh-CN" altLang="en-US" sz="2400" b="1" dirty="0"/>
              <a:t>类地址只有一个地址块。它用来进行多播。</a:t>
            </a:r>
          </a:p>
          <a:p>
            <a:pPr>
              <a:buClr>
                <a:srgbClr val="C00000"/>
              </a:buClr>
              <a:buFont typeface="Wingdings" pitchFamily="2" charset="2"/>
              <a:buChar char="n"/>
            </a:pPr>
            <a:r>
              <a:rPr lang="en-US" altLang="zh-CN" sz="2400" b="1" dirty="0"/>
              <a:t>E</a:t>
            </a:r>
            <a:r>
              <a:rPr lang="zh-CN" altLang="en-US" sz="2400" b="1" dirty="0"/>
              <a:t>类地址只有一个地址块。它是保留地址。</a:t>
            </a:r>
          </a:p>
        </p:txBody>
      </p:sp>
      <p:sp>
        <p:nvSpPr>
          <p:cNvPr id="6" name="TextBox 5"/>
          <p:cNvSpPr txBox="1"/>
          <p:nvPr/>
        </p:nvSpPr>
        <p:spPr>
          <a:xfrm>
            <a:off x="395536" y="332656"/>
            <a:ext cx="615553" cy="2572179"/>
          </a:xfrm>
          <a:prstGeom prst="rect">
            <a:avLst/>
          </a:prstGeom>
          <a:noFill/>
        </p:spPr>
        <p:txBody>
          <a:bodyPr vert="eaVert" wrap="none" rtlCol="0">
            <a:spAutoFit/>
          </a:bodyPr>
          <a:lstStyle/>
          <a:p>
            <a:r>
              <a:rPr lang="zh-CN" altLang="en-US" sz="2800" b="1" dirty="0" smtClean="0">
                <a:solidFill>
                  <a:srgbClr val="C00000"/>
                </a:solidFill>
              </a:rPr>
              <a:t>网络号和主机号</a:t>
            </a:r>
            <a:endParaRPr lang="zh-CN" altLang="en-US" sz="2800" dirty="0">
              <a:solidFill>
                <a:srgbClr val="C00000"/>
              </a:solidFill>
            </a:endParaRPr>
          </a:p>
        </p:txBody>
      </p:sp>
      <p:sp>
        <p:nvSpPr>
          <p:cNvPr id="7"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8"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9" name="TextBox 8"/>
          <p:cNvSpPr txBox="1"/>
          <p:nvPr/>
        </p:nvSpPr>
        <p:spPr>
          <a:xfrm>
            <a:off x="8028384" y="764704"/>
            <a:ext cx="615553" cy="1509388"/>
          </a:xfrm>
          <a:prstGeom prst="rect">
            <a:avLst/>
          </a:prstGeom>
          <a:noFill/>
        </p:spPr>
        <p:txBody>
          <a:bodyPr vert="eaVert" wrap="none" rtlCol="0">
            <a:spAutoFit/>
          </a:bodyPr>
          <a:lstStyle/>
          <a:p>
            <a:r>
              <a:rPr lang="zh-CN" altLang="en-US" sz="2800" b="1" dirty="0" smtClean="0">
                <a:solidFill>
                  <a:srgbClr val="C00000"/>
                </a:solidFill>
              </a:rPr>
              <a:t>两级地址</a:t>
            </a:r>
            <a:endParaRPr lang="zh-CN" altLang="en-US" sz="2800" b="1" dirty="0">
              <a:solidFill>
                <a:srgbClr val="C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body" idx="1"/>
          </p:nvPr>
        </p:nvSpPr>
        <p:spPr>
          <a:xfrm>
            <a:off x="467544" y="1556792"/>
            <a:ext cx="8208962" cy="4556125"/>
          </a:xfrm>
          <a:noFill/>
        </p:spPr>
        <p:txBody>
          <a:bodyPr/>
          <a:lstStyle/>
          <a:p>
            <a:pPr eaLnBrk="1" hangingPunct="1">
              <a:buClr>
                <a:srgbClr val="C00000"/>
              </a:buClr>
              <a:buFont typeface="Wingdings" pitchFamily="2" charset="2"/>
              <a:buChar char="n"/>
            </a:pPr>
            <a:r>
              <a:rPr lang="zh-CN" altLang="en-US" b="1" dirty="0" smtClean="0">
                <a:solidFill>
                  <a:srgbClr val="C00000"/>
                </a:solidFill>
              </a:rPr>
              <a:t>特殊的</a:t>
            </a:r>
            <a:r>
              <a:rPr lang="en-US" altLang="zh-CN" b="1" dirty="0" smtClean="0">
                <a:solidFill>
                  <a:srgbClr val="C00000"/>
                </a:solidFill>
              </a:rPr>
              <a:t>IP</a:t>
            </a:r>
            <a:r>
              <a:rPr lang="zh-CN" altLang="en-US" b="1" dirty="0" smtClean="0">
                <a:solidFill>
                  <a:srgbClr val="C00000"/>
                </a:solidFill>
              </a:rPr>
              <a:t>地址</a:t>
            </a:r>
            <a:endParaRPr lang="en-US" altLang="zh-CN" b="1" dirty="0" smtClean="0">
              <a:solidFill>
                <a:srgbClr val="C00000"/>
              </a:solidFill>
            </a:endParaRPr>
          </a:p>
          <a:p>
            <a:pPr eaLnBrk="1" hangingPunct="1">
              <a:buClr>
                <a:srgbClr val="C00000"/>
              </a:buClr>
              <a:buNone/>
            </a:pPr>
            <a:endParaRPr lang="en-US" altLang="zh-CN" b="1" dirty="0">
              <a:solidFill>
                <a:srgbClr val="C00000"/>
              </a:solidFill>
            </a:endParaRPr>
          </a:p>
          <a:p>
            <a:pPr eaLnBrk="1" hangingPunct="1">
              <a:buClr>
                <a:srgbClr val="C00000"/>
              </a:buClr>
              <a:buNone/>
            </a:pPr>
            <a:r>
              <a:rPr lang="en-US" altLang="zh-CN" b="1" dirty="0" smtClean="0">
                <a:solidFill>
                  <a:srgbClr val="C00000"/>
                </a:solidFill>
              </a:rPr>
              <a:t> </a:t>
            </a:r>
            <a:r>
              <a:rPr lang="zh-CN" altLang="en-US" b="1" dirty="0" smtClean="0">
                <a:solidFill>
                  <a:srgbClr val="C00000"/>
                </a:solidFill>
              </a:rPr>
              <a:t>（</a:t>
            </a:r>
            <a:r>
              <a:rPr lang="en-US" altLang="zh-CN" b="1" dirty="0" smtClean="0">
                <a:solidFill>
                  <a:srgbClr val="C00000"/>
                </a:solidFill>
              </a:rPr>
              <a:t>1</a:t>
            </a:r>
            <a:r>
              <a:rPr lang="zh-CN" altLang="en-US" b="1" dirty="0" smtClean="0">
                <a:solidFill>
                  <a:srgbClr val="C00000"/>
                </a:solidFill>
              </a:rPr>
              <a:t>）网络地址</a:t>
            </a:r>
            <a:r>
              <a:rPr lang="zh-CN" altLang="en-US" b="1" dirty="0" smtClean="0">
                <a:solidFill>
                  <a:srgbClr val="000000"/>
                </a:solidFill>
              </a:rPr>
              <a:t>：主机地址部分为全“</a:t>
            </a:r>
            <a:r>
              <a:rPr lang="en-US" altLang="zh-CN" b="1" dirty="0" smtClean="0">
                <a:solidFill>
                  <a:srgbClr val="000000"/>
                </a:solidFill>
              </a:rPr>
              <a:t>0”</a:t>
            </a:r>
            <a:r>
              <a:rPr lang="zh-CN" altLang="en-US" b="1" dirty="0" smtClean="0">
                <a:solidFill>
                  <a:srgbClr val="000000"/>
                </a:solidFill>
              </a:rPr>
              <a:t>的 </a:t>
            </a:r>
            <a:r>
              <a:rPr lang="en-US" altLang="zh-CN" b="1" dirty="0" smtClean="0">
                <a:solidFill>
                  <a:srgbClr val="000000"/>
                </a:solidFill>
              </a:rPr>
              <a:t>IP</a:t>
            </a:r>
            <a:r>
              <a:rPr lang="zh-CN" altLang="en-US" b="1" dirty="0" smtClean="0">
                <a:solidFill>
                  <a:srgbClr val="000000"/>
                </a:solidFill>
              </a:rPr>
              <a:t>地址不分配给任何主机，而是作为网络本身的标识。</a:t>
            </a:r>
            <a:endParaRPr lang="en-US" altLang="zh-CN" b="1" dirty="0" smtClean="0">
              <a:solidFill>
                <a:srgbClr val="000000"/>
              </a:solidFill>
            </a:endParaRPr>
          </a:p>
          <a:p>
            <a:pPr lvl="1">
              <a:buClr>
                <a:srgbClr val="C00000"/>
              </a:buClr>
              <a:buFont typeface="Wingdings" pitchFamily="2" charset="2"/>
              <a:buChar char="u"/>
            </a:pPr>
            <a:endParaRPr lang="zh-CN" altLang="en-US"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例：主机 </a:t>
            </a:r>
            <a:r>
              <a:rPr lang="en-US" altLang="zh-CN" b="1" dirty="0" smtClean="0">
                <a:solidFill>
                  <a:srgbClr val="000000"/>
                </a:solidFill>
              </a:rPr>
              <a:t>202.198.151.136</a:t>
            </a:r>
            <a:r>
              <a:rPr lang="zh-CN" altLang="en-US" b="1" dirty="0" smtClean="0">
                <a:solidFill>
                  <a:srgbClr val="000000"/>
                </a:solidFill>
              </a:rPr>
              <a:t>所在网段的网络地址为</a:t>
            </a:r>
            <a:r>
              <a:rPr lang="en-US" altLang="zh-CN" b="1" dirty="0" smtClean="0">
                <a:solidFill>
                  <a:srgbClr val="000000"/>
                </a:solidFill>
              </a:rPr>
              <a:t>202.198.151.0</a:t>
            </a:r>
          </a:p>
          <a:p>
            <a:pPr eaLnBrk="1" hangingPunct="1">
              <a:buNone/>
            </a:pPr>
            <a:endParaRPr lang="en-US" altLang="zh-CN" b="1"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18864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620688"/>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868958"/>
          </a:xfrm>
        </p:spPr>
        <p:txBody>
          <a:bodyPr>
            <a:normAutofit/>
          </a:bodyPr>
          <a:lstStyle/>
          <a:p>
            <a:r>
              <a:rPr lang="en-US" altLang="zh-CN" sz="4000" b="1" dirty="0" smtClean="0">
                <a:solidFill>
                  <a:srgbClr val="C00000"/>
                </a:solidFill>
                <a:latin typeface="隶书" pitchFamily="49" charset="-122"/>
                <a:ea typeface="隶书" pitchFamily="49" charset="-122"/>
              </a:rPr>
              <a:t>8.2.1  IP</a:t>
            </a:r>
            <a:r>
              <a:rPr lang="zh-CN" altLang="en-US" sz="4000" b="1" dirty="0" smtClean="0">
                <a:solidFill>
                  <a:srgbClr val="C00000"/>
                </a:solidFill>
                <a:latin typeface="隶书" pitchFamily="49" charset="-122"/>
                <a:ea typeface="隶书" pitchFamily="49" charset="-122"/>
              </a:rPr>
              <a:t>地址</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Rot="1" noChangeArrowheads="1"/>
          </p:cNvSpPr>
          <p:nvPr>
            <p:ph type="body" idx="1"/>
          </p:nvPr>
        </p:nvSpPr>
        <p:spPr>
          <a:xfrm>
            <a:off x="301625" y="1484784"/>
            <a:ext cx="8540750" cy="4614391"/>
          </a:xfrm>
        </p:spPr>
        <p:txBody>
          <a:bodyPr/>
          <a:lstStyle/>
          <a:p>
            <a:pPr eaLnBrk="1" hangingPunct="1">
              <a:buNone/>
            </a:pPr>
            <a:r>
              <a:rPr lang="zh-CN" altLang="en-US" b="1" dirty="0" smtClean="0">
                <a:solidFill>
                  <a:srgbClr val="C00000"/>
                </a:solidFill>
              </a:rPr>
              <a:t>（</a:t>
            </a:r>
            <a:r>
              <a:rPr lang="en-US" altLang="zh-CN" b="1" dirty="0" smtClean="0">
                <a:solidFill>
                  <a:srgbClr val="C00000"/>
                </a:solidFill>
              </a:rPr>
              <a:t>2</a:t>
            </a:r>
            <a:r>
              <a:rPr lang="zh-CN" altLang="en-US" b="1" dirty="0" smtClean="0">
                <a:solidFill>
                  <a:srgbClr val="C00000"/>
                </a:solidFill>
              </a:rPr>
              <a:t>）直接广播地址</a:t>
            </a:r>
            <a:r>
              <a:rPr lang="zh-CN" altLang="en-US" b="1" dirty="0" smtClean="0">
                <a:solidFill>
                  <a:srgbClr val="000000"/>
                </a:solidFill>
              </a:rPr>
              <a:t>：主机地址为全“</a:t>
            </a:r>
            <a:r>
              <a:rPr lang="en-US" altLang="zh-CN" b="1" dirty="0" smtClean="0">
                <a:solidFill>
                  <a:srgbClr val="000000"/>
                </a:solidFill>
              </a:rPr>
              <a:t>1”</a:t>
            </a:r>
            <a:r>
              <a:rPr lang="zh-CN" altLang="en-US" b="1" dirty="0" smtClean="0">
                <a:solidFill>
                  <a:srgbClr val="000000"/>
                </a:solidFill>
              </a:rPr>
              <a:t>的</a:t>
            </a:r>
            <a:r>
              <a:rPr lang="en-US" altLang="zh-CN" b="1" dirty="0" smtClean="0">
                <a:solidFill>
                  <a:srgbClr val="000000"/>
                </a:solidFill>
              </a:rPr>
              <a:t>IP</a:t>
            </a:r>
            <a:r>
              <a:rPr lang="zh-CN" altLang="en-US" b="1" dirty="0" smtClean="0">
                <a:solidFill>
                  <a:srgbClr val="000000"/>
                </a:solidFill>
              </a:rPr>
              <a:t>地址不分配给任何主机，用作广播地址。</a:t>
            </a:r>
          </a:p>
          <a:p>
            <a:pPr lvl="1">
              <a:buClr>
                <a:srgbClr val="C00000"/>
              </a:buClr>
              <a:buFont typeface="Wingdings" pitchFamily="2" charset="2"/>
              <a:buChar char="u"/>
            </a:pPr>
            <a:r>
              <a:rPr lang="zh-CN" altLang="en-US" b="1" dirty="0" smtClean="0">
                <a:solidFill>
                  <a:srgbClr val="000000"/>
                </a:solidFill>
              </a:rPr>
              <a:t> 例：主机 </a:t>
            </a:r>
            <a:r>
              <a:rPr lang="en-US" altLang="zh-CN" b="1" dirty="0" smtClean="0">
                <a:solidFill>
                  <a:srgbClr val="000000"/>
                </a:solidFill>
              </a:rPr>
              <a:t>202.198.151.136</a:t>
            </a:r>
            <a:r>
              <a:rPr lang="zh-CN" altLang="en-US" b="1" dirty="0" smtClean="0">
                <a:solidFill>
                  <a:srgbClr val="000000"/>
                </a:solidFill>
              </a:rPr>
              <a:t>所在网段的直接广播地址为</a:t>
            </a:r>
            <a:r>
              <a:rPr lang="en-US" altLang="zh-CN" b="1" dirty="0" smtClean="0">
                <a:solidFill>
                  <a:srgbClr val="000000"/>
                </a:solidFill>
              </a:rPr>
              <a:t>202.198.151.255</a:t>
            </a:r>
          </a:p>
          <a:p>
            <a:pPr eaLnBrk="1" hangingPunct="1">
              <a:buNone/>
            </a:pPr>
            <a:endParaRPr lang="en-US" altLang="zh-CN" b="1" dirty="0" smtClean="0">
              <a:solidFill>
                <a:srgbClr val="000000"/>
              </a:solidFill>
            </a:endParaRPr>
          </a:p>
          <a:p>
            <a:pPr eaLnBrk="1" hangingPunct="1">
              <a:buNone/>
            </a:pPr>
            <a:r>
              <a:rPr lang="zh-CN" altLang="en-US" b="1" dirty="0" smtClean="0">
                <a:solidFill>
                  <a:srgbClr val="C00000"/>
                </a:solidFill>
              </a:rPr>
              <a:t>（</a:t>
            </a:r>
            <a:r>
              <a:rPr lang="en-US" altLang="zh-CN" b="1" dirty="0" smtClean="0">
                <a:solidFill>
                  <a:srgbClr val="C00000"/>
                </a:solidFill>
              </a:rPr>
              <a:t>3</a:t>
            </a:r>
            <a:r>
              <a:rPr lang="zh-CN" altLang="en-US" b="1" dirty="0" smtClean="0">
                <a:solidFill>
                  <a:srgbClr val="C00000"/>
                </a:solidFill>
              </a:rPr>
              <a:t>）有限广播地址</a:t>
            </a:r>
            <a:r>
              <a:rPr lang="zh-CN" altLang="en-US" b="1" dirty="0" smtClean="0">
                <a:solidFill>
                  <a:srgbClr val="000000"/>
                </a:solidFill>
              </a:rPr>
              <a:t>：</a:t>
            </a:r>
            <a:r>
              <a:rPr lang="en-US" altLang="zh-CN" b="1" dirty="0" smtClean="0">
                <a:solidFill>
                  <a:srgbClr val="000000"/>
                </a:solidFill>
              </a:rPr>
              <a:t>32</a:t>
            </a:r>
            <a:r>
              <a:rPr lang="zh-CN" altLang="en-US" b="1" dirty="0" smtClean="0">
                <a:solidFill>
                  <a:srgbClr val="000000"/>
                </a:solidFill>
              </a:rPr>
              <a:t>位为全</a:t>
            </a:r>
            <a:r>
              <a:rPr lang="en-US" altLang="zh-CN" b="1" dirty="0" smtClean="0">
                <a:solidFill>
                  <a:srgbClr val="000000"/>
                </a:solidFill>
              </a:rPr>
              <a:t>1</a:t>
            </a:r>
            <a:r>
              <a:rPr lang="zh-CN" altLang="en-US" b="1" dirty="0" smtClean="0">
                <a:solidFill>
                  <a:srgbClr val="000000"/>
                </a:solidFill>
              </a:rPr>
              <a:t>的</a:t>
            </a:r>
            <a:r>
              <a:rPr lang="en-US" altLang="zh-CN" b="1" dirty="0" smtClean="0">
                <a:solidFill>
                  <a:srgbClr val="000000"/>
                </a:solidFill>
              </a:rPr>
              <a:t>IP</a:t>
            </a:r>
            <a:r>
              <a:rPr lang="zh-CN" altLang="en-US" b="1" dirty="0" smtClean="0">
                <a:solidFill>
                  <a:srgbClr val="000000"/>
                </a:solidFill>
              </a:rPr>
              <a:t>地址称为有限广播地址。</a:t>
            </a:r>
          </a:p>
          <a:p>
            <a:pPr lvl="1">
              <a:buClr>
                <a:srgbClr val="C00000"/>
              </a:buClr>
              <a:buFont typeface="Wingdings" pitchFamily="2" charset="2"/>
              <a:buChar char="u"/>
            </a:pPr>
            <a:r>
              <a:rPr lang="zh-CN" altLang="en-US" b="1" dirty="0" smtClean="0">
                <a:solidFill>
                  <a:srgbClr val="000000"/>
                </a:solidFill>
              </a:rPr>
              <a:t>例：有限广播地址为：</a:t>
            </a:r>
            <a:r>
              <a:rPr lang="en-US" altLang="zh-CN" b="1" dirty="0" smtClean="0">
                <a:solidFill>
                  <a:srgbClr val="000000"/>
                </a:solidFill>
              </a:rPr>
              <a:t>255.255.255.255</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868958"/>
          </a:xfrm>
        </p:spPr>
        <p:txBody>
          <a:bodyPr/>
          <a:lstStyle/>
          <a:p>
            <a:pPr eaLnBrk="1" hangingPunct="1"/>
            <a:r>
              <a:rPr lang="en-US" altLang="zh-CN" sz="4000" b="1" dirty="0" smtClean="0">
                <a:solidFill>
                  <a:srgbClr val="C00000"/>
                </a:solidFill>
                <a:latin typeface="隶书" pitchFamily="49" charset="-122"/>
                <a:ea typeface="隶书" pitchFamily="49" charset="-122"/>
              </a:rPr>
              <a:t>8.2.1  IP</a:t>
            </a:r>
            <a:r>
              <a:rPr lang="zh-CN" altLang="en-US" sz="4000" b="1" dirty="0" smtClean="0">
                <a:solidFill>
                  <a:srgbClr val="C00000"/>
                </a:solidFill>
                <a:latin typeface="隶书" pitchFamily="49" charset="-122"/>
                <a:ea typeface="隶书" pitchFamily="49" charset="-122"/>
              </a:rPr>
              <a:t>地址</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noChangeArrowheads="1"/>
          </p:cNvSpPr>
          <p:nvPr>
            <p:ph type="body" idx="1"/>
          </p:nvPr>
        </p:nvSpPr>
        <p:spPr/>
        <p:txBody>
          <a:bodyPr/>
          <a:lstStyle/>
          <a:p>
            <a:pPr eaLnBrk="1" hangingPunct="1">
              <a:buNone/>
            </a:pPr>
            <a:r>
              <a:rPr lang="zh-CN" altLang="en-US" b="1" dirty="0">
                <a:solidFill>
                  <a:srgbClr val="C00000"/>
                </a:solidFill>
              </a:rPr>
              <a:t>（</a:t>
            </a:r>
            <a:r>
              <a:rPr lang="en-US" altLang="zh-CN" b="1" dirty="0">
                <a:solidFill>
                  <a:srgbClr val="C00000"/>
                </a:solidFill>
              </a:rPr>
              <a:t>4</a:t>
            </a:r>
            <a:r>
              <a:rPr lang="zh-CN" altLang="en-US" b="1" dirty="0">
                <a:solidFill>
                  <a:srgbClr val="C00000"/>
                </a:solidFill>
              </a:rPr>
              <a:t>）</a:t>
            </a:r>
            <a:r>
              <a:rPr lang="zh-CN" altLang="en-US" b="1" dirty="0" smtClean="0">
                <a:solidFill>
                  <a:srgbClr val="C00000"/>
                </a:solidFill>
              </a:rPr>
              <a:t>主机本身地址</a:t>
            </a:r>
            <a:r>
              <a:rPr lang="zh-CN" altLang="en-US" b="1" dirty="0" smtClean="0">
                <a:solidFill>
                  <a:srgbClr val="000000"/>
                </a:solidFill>
              </a:rPr>
              <a:t>：</a:t>
            </a:r>
            <a:r>
              <a:rPr lang="en-US" altLang="zh-CN" b="1" dirty="0" smtClean="0">
                <a:solidFill>
                  <a:srgbClr val="000000"/>
                </a:solidFill>
              </a:rPr>
              <a:t>32</a:t>
            </a:r>
            <a:r>
              <a:rPr lang="zh-CN" altLang="en-US" b="1" dirty="0" smtClean="0">
                <a:solidFill>
                  <a:srgbClr val="000000"/>
                </a:solidFill>
              </a:rPr>
              <a:t>位为全</a:t>
            </a:r>
            <a:r>
              <a:rPr lang="en-US" altLang="zh-CN" b="1" dirty="0" smtClean="0">
                <a:solidFill>
                  <a:srgbClr val="000000"/>
                </a:solidFill>
              </a:rPr>
              <a:t>0</a:t>
            </a:r>
            <a:r>
              <a:rPr lang="zh-CN" altLang="en-US" b="1" dirty="0" smtClean="0">
                <a:solidFill>
                  <a:srgbClr val="000000"/>
                </a:solidFill>
              </a:rPr>
              <a:t>的</a:t>
            </a:r>
            <a:r>
              <a:rPr lang="en-US" altLang="zh-CN" b="1" dirty="0" smtClean="0">
                <a:solidFill>
                  <a:srgbClr val="000000"/>
                </a:solidFill>
              </a:rPr>
              <a:t>IP</a:t>
            </a:r>
            <a:r>
              <a:rPr lang="zh-CN" altLang="en-US" b="1" dirty="0" smtClean="0">
                <a:solidFill>
                  <a:srgbClr val="000000"/>
                </a:solidFill>
              </a:rPr>
              <a:t>地址称为主机本身地址。</a:t>
            </a:r>
          </a:p>
          <a:p>
            <a:pPr lvl="1">
              <a:buClr>
                <a:srgbClr val="C00000"/>
              </a:buClr>
              <a:buFont typeface="Wingdings" pitchFamily="2" charset="2"/>
              <a:buChar char="u"/>
            </a:pPr>
            <a:r>
              <a:rPr lang="zh-CN" altLang="en-US" b="1" dirty="0" smtClean="0">
                <a:solidFill>
                  <a:srgbClr val="000000"/>
                </a:solidFill>
              </a:rPr>
              <a:t>例</a:t>
            </a:r>
            <a:r>
              <a:rPr lang="en-US" altLang="zh-CN" b="1" dirty="0" smtClean="0">
                <a:solidFill>
                  <a:srgbClr val="000000"/>
                </a:solidFill>
              </a:rPr>
              <a:t>:</a:t>
            </a:r>
            <a:r>
              <a:rPr lang="zh-CN" altLang="en-US" b="1" dirty="0" smtClean="0">
                <a:solidFill>
                  <a:srgbClr val="000000"/>
                </a:solidFill>
              </a:rPr>
              <a:t>主机本身地址： </a:t>
            </a:r>
            <a:r>
              <a:rPr lang="en-US" altLang="zh-CN" b="1" dirty="0" smtClean="0">
                <a:solidFill>
                  <a:srgbClr val="000000"/>
                </a:solidFill>
              </a:rPr>
              <a:t>0.0.0.0</a:t>
            </a:r>
          </a:p>
          <a:p>
            <a:pPr lvl="1">
              <a:buClr>
                <a:srgbClr val="C00000"/>
              </a:buClr>
              <a:buFont typeface="Wingdings" pitchFamily="2" charset="2"/>
              <a:buChar char="u"/>
            </a:pPr>
            <a:endParaRPr lang="en-US" altLang="zh-CN" b="1" dirty="0" smtClean="0">
              <a:solidFill>
                <a:srgbClr val="000000"/>
              </a:solidFill>
            </a:endParaRPr>
          </a:p>
          <a:p>
            <a:pPr eaLnBrk="1" hangingPunct="1">
              <a:buNone/>
            </a:pPr>
            <a:r>
              <a:rPr lang="zh-CN" altLang="en-US" b="1" dirty="0" smtClean="0">
                <a:solidFill>
                  <a:srgbClr val="C00000"/>
                </a:solidFill>
              </a:rPr>
              <a:t>（</a:t>
            </a:r>
            <a:r>
              <a:rPr lang="en-US" altLang="zh-CN" b="1" dirty="0" smtClean="0">
                <a:solidFill>
                  <a:srgbClr val="C00000"/>
                </a:solidFill>
              </a:rPr>
              <a:t>5</a:t>
            </a:r>
            <a:r>
              <a:rPr lang="zh-CN" altLang="en-US" b="1" dirty="0" smtClean="0">
                <a:solidFill>
                  <a:srgbClr val="C00000"/>
                </a:solidFill>
              </a:rPr>
              <a:t>）回送地址</a:t>
            </a:r>
            <a:r>
              <a:rPr lang="zh-CN" altLang="en-US" b="1" dirty="0" smtClean="0">
                <a:solidFill>
                  <a:srgbClr val="000000"/>
                </a:solidFill>
              </a:rPr>
              <a:t>：网络号为</a:t>
            </a:r>
            <a:r>
              <a:rPr lang="en-US" altLang="zh-CN" b="1" dirty="0" smtClean="0">
                <a:solidFill>
                  <a:srgbClr val="000000"/>
                </a:solidFill>
              </a:rPr>
              <a:t>127</a:t>
            </a:r>
            <a:r>
              <a:rPr lang="zh-CN" altLang="en-US" b="1" dirty="0" smtClean="0">
                <a:solidFill>
                  <a:srgbClr val="000000"/>
                </a:solidFill>
              </a:rPr>
              <a:t>（主机号为非全</a:t>
            </a:r>
            <a:r>
              <a:rPr lang="en-US" altLang="zh-CN" b="1" dirty="0" smtClean="0">
                <a:solidFill>
                  <a:srgbClr val="000000"/>
                </a:solidFill>
              </a:rPr>
              <a:t>0</a:t>
            </a:r>
            <a:r>
              <a:rPr lang="zh-CN" altLang="en-US" b="1" dirty="0" smtClean="0">
                <a:solidFill>
                  <a:srgbClr val="000000"/>
                </a:solidFill>
              </a:rPr>
              <a:t>或全</a:t>
            </a:r>
            <a:r>
              <a:rPr lang="en-US" altLang="zh-CN" b="1" dirty="0" smtClean="0">
                <a:solidFill>
                  <a:srgbClr val="000000"/>
                </a:solidFill>
              </a:rPr>
              <a:t>1</a:t>
            </a:r>
            <a:r>
              <a:rPr lang="zh-CN" altLang="en-US" b="1" dirty="0" smtClean="0">
                <a:solidFill>
                  <a:srgbClr val="000000"/>
                </a:solidFill>
              </a:rPr>
              <a:t>的任何数）的</a:t>
            </a:r>
            <a:r>
              <a:rPr lang="en-US" altLang="zh-CN" b="1" dirty="0" smtClean="0">
                <a:solidFill>
                  <a:srgbClr val="000000"/>
                </a:solidFill>
              </a:rPr>
              <a:t>IP</a:t>
            </a:r>
            <a:r>
              <a:rPr lang="zh-CN" altLang="en-US" b="1" dirty="0" smtClean="0">
                <a:solidFill>
                  <a:srgbClr val="000000"/>
                </a:solidFill>
              </a:rPr>
              <a:t>地址</a:t>
            </a:r>
            <a:r>
              <a:rPr lang="en-US" altLang="zh-CN" b="1" dirty="0" smtClean="0">
                <a:solidFill>
                  <a:srgbClr val="000000"/>
                </a:solidFill>
              </a:rPr>
              <a:t> </a:t>
            </a:r>
            <a:r>
              <a:rPr lang="zh-CN" altLang="en-US" b="1" dirty="0" smtClean="0">
                <a:solidFill>
                  <a:srgbClr val="000000"/>
                </a:solidFill>
              </a:rPr>
              <a:t>称为回送地址，常用于本机上软件测试和本机上网络应用程序之间的通信地址。</a:t>
            </a:r>
          </a:p>
          <a:p>
            <a:pPr eaLnBrk="1" hangingPunct="1"/>
            <a:endParaRPr lang="en-US" altLang="zh-CN"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868958"/>
          </a:xfrm>
        </p:spPr>
        <p:txBody>
          <a:bodyPr/>
          <a:lstStyle/>
          <a:p>
            <a:pPr eaLnBrk="1" hangingPunct="1"/>
            <a:r>
              <a:rPr lang="en-US" altLang="zh-CN" sz="4000" b="1" dirty="0" smtClean="0">
                <a:solidFill>
                  <a:srgbClr val="C00000"/>
                </a:solidFill>
                <a:latin typeface="隶书" pitchFamily="49" charset="-122"/>
                <a:ea typeface="隶书" pitchFamily="49" charset="-122"/>
              </a:rPr>
              <a:t>8.2.1  IP</a:t>
            </a:r>
            <a:r>
              <a:rPr lang="zh-CN" altLang="en-US" sz="4000" b="1" dirty="0" smtClean="0">
                <a:solidFill>
                  <a:srgbClr val="C00000"/>
                </a:solidFill>
                <a:latin typeface="隶书" pitchFamily="49" charset="-122"/>
                <a:ea typeface="隶书" pitchFamily="49" charset="-122"/>
              </a:rPr>
              <a:t>地址</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body" idx="1"/>
          </p:nvPr>
        </p:nvSpPr>
        <p:spPr>
          <a:noFill/>
        </p:spPr>
        <p:txBody>
          <a:bodyPr/>
          <a:lstStyle/>
          <a:p>
            <a:pPr eaLnBrk="1" hangingPunct="1">
              <a:buNone/>
            </a:pPr>
            <a:r>
              <a:rPr lang="zh-CN" altLang="en-US" b="1" dirty="0" smtClean="0">
                <a:solidFill>
                  <a:srgbClr val="C00000"/>
                </a:solidFill>
              </a:rPr>
              <a:t>（</a:t>
            </a:r>
            <a:r>
              <a:rPr lang="en-US" altLang="zh-CN" b="1" dirty="0" smtClean="0">
                <a:solidFill>
                  <a:srgbClr val="C00000"/>
                </a:solidFill>
              </a:rPr>
              <a:t>6</a:t>
            </a:r>
            <a:r>
              <a:rPr lang="zh-CN" altLang="en-US" b="1" dirty="0" smtClean="0">
                <a:solidFill>
                  <a:srgbClr val="C00000"/>
                </a:solidFill>
              </a:rPr>
              <a:t>）专用</a:t>
            </a:r>
            <a:r>
              <a:rPr lang="en-US" altLang="zh-CN" b="1" dirty="0" smtClean="0">
                <a:solidFill>
                  <a:srgbClr val="C00000"/>
                </a:solidFill>
              </a:rPr>
              <a:t>IP</a:t>
            </a:r>
            <a:r>
              <a:rPr lang="zh-CN" altLang="en-US" b="1" dirty="0" smtClean="0">
                <a:solidFill>
                  <a:srgbClr val="C00000"/>
                </a:solidFill>
              </a:rPr>
              <a:t>地址</a:t>
            </a:r>
            <a:r>
              <a:rPr lang="zh-CN" altLang="en-US" b="1" dirty="0" smtClean="0">
                <a:solidFill>
                  <a:srgbClr val="000000"/>
                </a:solidFill>
              </a:rPr>
              <a:t>：</a:t>
            </a:r>
            <a:endParaRPr lang="en-US" altLang="zh-CN" b="1" dirty="0" smtClean="0">
              <a:solidFill>
                <a:srgbClr val="000000"/>
              </a:solidFill>
            </a:endParaRPr>
          </a:p>
          <a:p>
            <a:pPr eaLnBrk="1" hangingPunct="1">
              <a:buNone/>
            </a:pPr>
            <a:endParaRPr lang="zh-CN" altLang="en-US" b="1" dirty="0" smtClean="0">
              <a:solidFill>
                <a:srgbClr val="000000"/>
              </a:solidFill>
            </a:endParaRPr>
          </a:p>
          <a:p>
            <a:pPr lvl="1">
              <a:buClr>
                <a:srgbClr val="C00000"/>
              </a:buClr>
              <a:buFont typeface="Wingdings" pitchFamily="2" charset="2"/>
              <a:buChar char="u"/>
            </a:pPr>
            <a:r>
              <a:rPr lang="en-US" altLang="zh-CN" b="1" dirty="0" smtClean="0">
                <a:solidFill>
                  <a:srgbClr val="000000"/>
                </a:solidFill>
              </a:rPr>
              <a:t>10.0.0.0 — 10.255.255.255  </a:t>
            </a:r>
          </a:p>
          <a:p>
            <a:pPr lvl="1">
              <a:buClr>
                <a:srgbClr val="C00000"/>
              </a:buClr>
              <a:buFont typeface="Wingdings" pitchFamily="2" charset="2"/>
              <a:buChar char="u"/>
            </a:pPr>
            <a:endParaRPr lang="en-US" altLang="zh-CN" b="1" dirty="0" smtClean="0">
              <a:solidFill>
                <a:srgbClr val="000000"/>
              </a:solidFill>
            </a:endParaRPr>
          </a:p>
          <a:p>
            <a:pPr lvl="1">
              <a:buClr>
                <a:srgbClr val="C00000"/>
              </a:buClr>
              <a:buFont typeface="Wingdings" pitchFamily="2" charset="2"/>
              <a:buChar char="u"/>
            </a:pPr>
            <a:r>
              <a:rPr lang="en-US" altLang="zh-CN" b="1" dirty="0" smtClean="0">
                <a:solidFill>
                  <a:srgbClr val="000000"/>
                </a:solidFill>
              </a:rPr>
              <a:t>172.16.0.0 — 172.31.255.255</a:t>
            </a:r>
          </a:p>
          <a:p>
            <a:pPr lvl="1">
              <a:buClr>
                <a:srgbClr val="C00000"/>
              </a:buClr>
              <a:buFont typeface="Wingdings" pitchFamily="2" charset="2"/>
              <a:buChar char="u"/>
            </a:pPr>
            <a:endParaRPr lang="en-US" altLang="zh-CN" b="1" dirty="0" smtClean="0">
              <a:solidFill>
                <a:srgbClr val="000000"/>
              </a:solidFill>
            </a:endParaRPr>
          </a:p>
          <a:p>
            <a:pPr lvl="1">
              <a:buClr>
                <a:srgbClr val="C00000"/>
              </a:buClr>
              <a:buFont typeface="Wingdings" pitchFamily="2" charset="2"/>
              <a:buChar char="u"/>
            </a:pPr>
            <a:r>
              <a:rPr lang="en-US" altLang="zh-CN" b="1" dirty="0" smtClean="0">
                <a:solidFill>
                  <a:srgbClr val="000000"/>
                </a:solidFill>
              </a:rPr>
              <a:t>192.168.0.0 — 192.168.255.255  256</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868958"/>
          </a:xfrm>
        </p:spPr>
        <p:txBody>
          <a:bodyPr/>
          <a:lstStyle/>
          <a:p>
            <a:pPr eaLnBrk="1" hangingPunct="1"/>
            <a:r>
              <a:rPr lang="en-US" altLang="zh-CN" sz="4000" b="1" dirty="0" smtClean="0">
                <a:solidFill>
                  <a:srgbClr val="C00000"/>
                </a:solidFill>
                <a:latin typeface="隶书" pitchFamily="49" charset="-122"/>
                <a:ea typeface="隶书" pitchFamily="49" charset="-122"/>
              </a:rPr>
              <a:t>8.2.1  IP</a:t>
            </a:r>
            <a:r>
              <a:rPr lang="zh-CN" altLang="en-US" sz="4000" b="1" dirty="0" smtClean="0">
                <a:solidFill>
                  <a:srgbClr val="C00000"/>
                </a:solidFill>
                <a:latin typeface="隶书" pitchFamily="49" charset="-122"/>
                <a:ea typeface="隶书" pitchFamily="49" charset="-122"/>
              </a:rPr>
              <a:t>地址</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body" idx="1"/>
          </p:nvPr>
        </p:nvSpPr>
        <p:spPr>
          <a:noFill/>
        </p:spPr>
        <p:txBody>
          <a:bodyPr/>
          <a:lstStyle/>
          <a:p>
            <a:pPr eaLnBrk="1" hangingPunct="1">
              <a:buClr>
                <a:srgbClr val="C00000"/>
              </a:buClr>
              <a:buFont typeface="Wingdings" pitchFamily="2" charset="2"/>
              <a:buChar char="n"/>
            </a:pPr>
            <a:r>
              <a:rPr lang="zh-CN" altLang="en-US" b="1" dirty="0" smtClean="0">
                <a:solidFill>
                  <a:srgbClr val="000000"/>
                </a:solidFill>
              </a:rPr>
              <a:t>企业内部网主机的</a:t>
            </a:r>
            <a:r>
              <a:rPr lang="en-US" altLang="zh-CN" b="1" dirty="0" smtClean="0">
                <a:solidFill>
                  <a:srgbClr val="000000"/>
                </a:solidFill>
              </a:rPr>
              <a:t>IP</a:t>
            </a:r>
            <a:r>
              <a:rPr lang="zh-CN" altLang="en-US" b="1" dirty="0" smtClean="0">
                <a:solidFill>
                  <a:srgbClr val="000000"/>
                </a:solidFill>
              </a:rPr>
              <a:t>地址可以设置成专用</a:t>
            </a:r>
            <a:r>
              <a:rPr lang="en-US" altLang="zh-CN" b="1" dirty="0" smtClean="0">
                <a:solidFill>
                  <a:srgbClr val="000000"/>
                </a:solidFill>
              </a:rPr>
              <a:t>IP</a:t>
            </a:r>
            <a:r>
              <a:rPr lang="zh-CN" altLang="en-US" b="1" dirty="0" smtClean="0">
                <a:solidFill>
                  <a:srgbClr val="000000"/>
                </a:solidFill>
              </a:rPr>
              <a:t>地址，进行企业内部的网络应用；并可通过代理服务器</a:t>
            </a:r>
            <a:r>
              <a:rPr lang="en-US" altLang="zh-CN" b="1" dirty="0" smtClean="0">
                <a:solidFill>
                  <a:srgbClr val="000000"/>
                </a:solidFill>
              </a:rPr>
              <a:t>(NAT)</a:t>
            </a:r>
            <a:r>
              <a:rPr lang="zh-CN" altLang="en-US" b="1" dirty="0" smtClean="0">
                <a:solidFill>
                  <a:srgbClr val="000000"/>
                </a:solidFill>
              </a:rPr>
              <a:t>访问</a:t>
            </a:r>
            <a:r>
              <a:rPr lang="en-US" altLang="zh-CN" b="1" dirty="0" smtClean="0">
                <a:solidFill>
                  <a:srgbClr val="000000"/>
                </a:solidFill>
              </a:rPr>
              <a:t>Internet</a:t>
            </a:r>
            <a:r>
              <a:rPr lang="zh-CN" altLang="en-US" b="1" dirty="0" smtClean="0">
                <a:solidFill>
                  <a:srgbClr val="000000"/>
                </a:solidFill>
              </a:rPr>
              <a:t>。</a:t>
            </a:r>
            <a:endParaRPr lang="en-US" altLang="zh-CN" b="1" dirty="0" smtClean="0">
              <a:solidFill>
                <a:srgbClr val="000000"/>
              </a:solidFill>
            </a:endParaRPr>
          </a:p>
          <a:p>
            <a:pPr eaLnBrk="1" hangingPunct="1">
              <a:buClr>
                <a:srgbClr val="C00000"/>
              </a:buClr>
              <a:buFont typeface="Wingdings" pitchFamily="2" charset="2"/>
              <a:buChar char="n"/>
            </a:pPr>
            <a:endParaRPr lang="en-US" altLang="zh-CN" b="1" dirty="0" smtClean="0">
              <a:solidFill>
                <a:srgbClr val="000000"/>
              </a:solidFill>
            </a:endParaRPr>
          </a:p>
          <a:p>
            <a:pPr eaLnBrk="1" hangingPunct="1">
              <a:buClr>
                <a:srgbClr val="C00000"/>
              </a:buClr>
              <a:buFont typeface="Wingdings" pitchFamily="2" charset="2"/>
              <a:buChar char="n"/>
            </a:pPr>
            <a:r>
              <a:rPr lang="zh-CN" altLang="en-US" b="1" dirty="0" smtClean="0">
                <a:solidFill>
                  <a:srgbClr val="000000"/>
                </a:solidFill>
              </a:rPr>
              <a:t>这样只需要申请少量的全局</a:t>
            </a:r>
            <a:r>
              <a:rPr lang="en-US" altLang="zh-CN" b="1" dirty="0" smtClean="0">
                <a:solidFill>
                  <a:srgbClr val="000000"/>
                </a:solidFill>
              </a:rPr>
              <a:t>IP</a:t>
            </a:r>
            <a:r>
              <a:rPr lang="zh-CN" altLang="en-US" b="1" dirty="0" smtClean="0">
                <a:solidFill>
                  <a:srgbClr val="000000"/>
                </a:solidFill>
              </a:rPr>
              <a:t>地址，既解决了</a:t>
            </a:r>
            <a:r>
              <a:rPr lang="en-US" altLang="zh-CN" b="1" dirty="0" smtClean="0">
                <a:solidFill>
                  <a:srgbClr val="000000"/>
                </a:solidFill>
              </a:rPr>
              <a:t>IP</a:t>
            </a:r>
            <a:r>
              <a:rPr lang="zh-CN" altLang="en-US" b="1" dirty="0" smtClean="0">
                <a:solidFill>
                  <a:srgbClr val="000000"/>
                </a:solidFill>
              </a:rPr>
              <a:t>地址不足的问题，又解决了网络安全问题。</a:t>
            </a:r>
            <a:r>
              <a:rPr lang="zh-CN" altLang="en-US" dirty="0" smtClean="0">
                <a:solidFill>
                  <a:srgbClr val="000000"/>
                </a:solidFill>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868958"/>
          </a:xfrm>
        </p:spPr>
        <p:txBody>
          <a:bodyPr>
            <a:normAutofit/>
          </a:bodyPr>
          <a:lstStyle/>
          <a:p>
            <a:r>
              <a:rPr lang="en-US" altLang="zh-CN" sz="4000" b="1" dirty="0" smtClean="0">
                <a:solidFill>
                  <a:srgbClr val="C00000"/>
                </a:solidFill>
                <a:latin typeface="隶书" pitchFamily="49" charset="-122"/>
                <a:ea typeface="隶书" pitchFamily="49" charset="-122"/>
              </a:rPr>
              <a:t>8.2.1  IP</a:t>
            </a:r>
            <a:r>
              <a:rPr lang="zh-CN" altLang="en-US" sz="4000" b="1" dirty="0" smtClean="0">
                <a:solidFill>
                  <a:srgbClr val="C00000"/>
                </a:solidFill>
                <a:latin typeface="隶书" pitchFamily="49" charset="-122"/>
                <a:ea typeface="隶书" pitchFamily="49" charset="-122"/>
              </a:rPr>
              <a:t>地址</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ph idx="1"/>
          </p:nvPr>
        </p:nvGraphicFramePr>
        <p:xfrm>
          <a:off x="323850" y="1628775"/>
          <a:ext cx="8472488" cy="3816350"/>
        </p:xfrm>
        <a:graphic>
          <a:graphicData uri="http://schemas.openxmlformats.org/presentationml/2006/ole">
            <p:oleObj spid="_x0000_s2050" r:id="rId3" imgW="3923193" imgH="1407645" progId="">
              <p:embed/>
            </p:oleObj>
          </a:graphicData>
        </a:graphic>
      </p:graphicFrame>
      <p:pic>
        <p:nvPicPr>
          <p:cNvPr id="3"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868958"/>
          </a:xfrm>
        </p:spPr>
        <p:txBody>
          <a:bodyPr>
            <a:normAutofit/>
          </a:bodyPr>
          <a:lstStyle/>
          <a:p>
            <a:r>
              <a:rPr lang="en-US" altLang="zh-CN" sz="4000" b="1" dirty="0" smtClean="0">
                <a:solidFill>
                  <a:srgbClr val="C00000"/>
                </a:solidFill>
                <a:latin typeface="隶书" pitchFamily="49" charset="-122"/>
                <a:ea typeface="隶书" pitchFamily="49" charset="-122"/>
              </a:rPr>
              <a:t>8.2.1  IP</a:t>
            </a:r>
            <a:r>
              <a:rPr lang="zh-CN" altLang="en-US" sz="4000" b="1" dirty="0" smtClean="0">
                <a:solidFill>
                  <a:srgbClr val="C00000"/>
                </a:solidFill>
                <a:latin typeface="隶书" pitchFamily="49" charset="-122"/>
                <a:ea typeface="隶书" pitchFamily="49" charset="-122"/>
              </a:rPr>
              <a:t>地址</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Rot="1" noChangeArrowheads="1"/>
          </p:cNvSpPr>
          <p:nvPr>
            <p:ph type="title"/>
          </p:nvPr>
        </p:nvSpPr>
        <p:spPr>
          <a:xfrm>
            <a:off x="467544" y="548680"/>
            <a:ext cx="7924800" cy="685800"/>
          </a:xfrm>
        </p:spPr>
        <p:txBody>
          <a:bodyPr>
            <a:normAutofit fontScale="90000"/>
          </a:bodyPr>
          <a:lstStyle/>
          <a:p>
            <a:r>
              <a:rPr lang="en-US" altLang="zh-CN" sz="3600" b="1" dirty="0" smtClean="0">
                <a:solidFill>
                  <a:srgbClr val="C00000"/>
                </a:solidFill>
              </a:rPr>
              <a:t>      </a:t>
            </a:r>
            <a:r>
              <a:rPr lang="en-US" altLang="zh-CN" b="1" dirty="0" smtClean="0">
                <a:solidFill>
                  <a:srgbClr val="C00000"/>
                </a:solidFill>
                <a:latin typeface="隶书" pitchFamily="49" charset="-122"/>
                <a:ea typeface="隶书" pitchFamily="49" charset="-122"/>
              </a:rPr>
              <a:t>8.2.2  IP</a:t>
            </a:r>
            <a:r>
              <a:rPr lang="zh-CN" altLang="en-US" b="1" dirty="0" smtClean="0">
                <a:solidFill>
                  <a:srgbClr val="C00000"/>
                </a:solidFill>
                <a:latin typeface="隶书" pitchFamily="49" charset="-122"/>
                <a:ea typeface="隶书" pitchFamily="49" charset="-122"/>
              </a:rPr>
              <a:t>报文格式 </a:t>
            </a:r>
          </a:p>
        </p:txBody>
      </p:sp>
      <p:sp>
        <p:nvSpPr>
          <p:cNvPr id="2052" name="Rectangle 10"/>
          <p:cNvSpPr>
            <a:spLocks noChangeArrowheads="1"/>
          </p:cNvSpPr>
          <p:nvPr/>
        </p:nvSpPr>
        <p:spPr bwMode="auto">
          <a:xfrm>
            <a:off x="2309813" y="2281238"/>
            <a:ext cx="9144000" cy="0"/>
          </a:xfrm>
          <a:prstGeom prst="rect">
            <a:avLst/>
          </a:prstGeom>
          <a:noFill/>
          <a:ln w="9525">
            <a:noFill/>
            <a:miter lim="800000"/>
            <a:headEnd/>
            <a:tailEnd/>
          </a:ln>
        </p:spPr>
        <p:txBody>
          <a:bodyPr>
            <a:spAutoFit/>
          </a:bodyPr>
          <a:lstStyle/>
          <a:p>
            <a:endParaRPr lang="zh-CN" altLang="en-US"/>
          </a:p>
        </p:txBody>
      </p:sp>
      <p:graphicFrame>
        <p:nvGraphicFramePr>
          <p:cNvPr id="2050" name="Object 9"/>
          <p:cNvGraphicFramePr>
            <a:graphicFrameLocks noChangeAspect="1"/>
          </p:cNvGraphicFramePr>
          <p:nvPr/>
        </p:nvGraphicFramePr>
        <p:xfrm>
          <a:off x="501650" y="1196752"/>
          <a:ext cx="8642350" cy="5256436"/>
        </p:xfrm>
        <a:graphic>
          <a:graphicData uri="http://schemas.openxmlformats.org/presentationml/2006/ole">
            <p:oleObj spid="_x0000_s3074" r:id="rId3" imgW="3356910" imgH="1698849" progId="">
              <p:embed/>
            </p:oleObj>
          </a:graphicData>
        </a:graphic>
      </p:graphicFrame>
      <p:pic>
        <p:nvPicPr>
          <p:cNvPr id="5"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Rot="1" noChangeArrowheads="1"/>
          </p:cNvSpPr>
          <p:nvPr>
            <p:ph type="body" idx="1"/>
          </p:nvPr>
        </p:nvSpPr>
        <p:spPr>
          <a:xfrm>
            <a:off x="323528" y="1556792"/>
            <a:ext cx="8424863" cy="4700587"/>
          </a:xfrm>
        </p:spPr>
        <p:txBody>
          <a:bodyPr/>
          <a:lstStyle/>
          <a:p>
            <a:pPr eaLnBrk="1" hangingPunct="1">
              <a:buNone/>
            </a:pPr>
            <a:r>
              <a:rPr lang="zh-CN" altLang="en-US" b="1" dirty="0" smtClean="0">
                <a:solidFill>
                  <a:srgbClr val="C00000"/>
                </a:solidFill>
                <a:latin typeface="宋体" charset="-122"/>
              </a:rPr>
              <a:t>（</a:t>
            </a:r>
            <a:r>
              <a:rPr lang="en-US" altLang="zh-CN" b="1" dirty="0" smtClean="0">
                <a:solidFill>
                  <a:srgbClr val="C00000"/>
                </a:solidFill>
                <a:latin typeface="宋体" charset="-122"/>
              </a:rPr>
              <a:t>1</a:t>
            </a:r>
            <a:r>
              <a:rPr lang="zh-CN" altLang="en-US" b="1" dirty="0" smtClean="0">
                <a:solidFill>
                  <a:srgbClr val="C00000"/>
                </a:solidFill>
                <a:latin typeface="宋体" charset="-122"/>
              </a:rPr>
              <a:t>）版本号</a:t>
            </a:r>
            <a:r>
              <a:rPr lang="en-US" altLang="zh-CN" b="1" dirty="0" smtClean="0">
                <a:solidFill>
                  <a:srgbClr val="000000"/>
                </a:solidFill>
                <a:latin typeface="宋体" charset="-122"/>
              </a:rPr>
              <a:t>(4)</a:t>
            </a:r>
            <a:r>
              <a:rPr lang="zh-CN" altLang="en-US" b="1" dirty="0" smtClean="0">
                <a:solidFill>
                  <a:srgbClr val="000000"/>
                </a:solidFill>
                <a:latin typeface="宋体" charset="-122"/>
              </a:rPr>
              <a:t>：目前</a:t>
            </a:r>
            <a:r>
              <a:rPr lang="en-US" altLang="zh-CN" b="1" dirty="0" smtClean="0">
                <a:solidFill>
                  <a:srgbClr val="000000"/>
                </a:solidFill>
                <a:latin typeface="宋体" charset="-122"/>
              </a:rPr>
              <a:t>IP</a:t>
            </a:r>
            <a:r>
              <a:rPr lang="zh-CN" altLang="en-US" b="1" dirty="0" smtClean="0">
                <a:solidFill>
                  <a:srgbClr val="000000"/>
                </a:solidFill>
                <a:latin typeface="宋体" charset="-122"/>
              </a:rPr>
              <a:t>协议的版本号为</a:t>
            </a:r>
            <a:r>
              <a:rPr lang="en-US" altLang="zh-CN" b="1" dirty="0" smtClean="0">
                <a:solidFill>
                  <a:srgbClr val="000000"/>
                </a:solidFill>
                <a:latin typeface="宋体" charset="-122"/>
              </a:rPr>
              <a:t>4</a:t>
            </a:r>
            <a:r>
              <a:rPr lang="zh-CN" altLang="en-US" b="1" dirty="0" smtClean="0">
                <a:solidFill>
                  <a:srgbClr val="000000"/>
                </a:solidFill>
                <a:latin typeface="宋体" charset="-122"/>
              </a:rPr>
              <a:t>；</a:t>
            </a:r>
            <a:r>
              <a:rPr lang="zh-CN" altLang="en-US" b="1" dirty="0" smtClean="0">
                <a:solidFill>
                  <a:srgbClr val="000000"/>
                </a:solidFill>
              </a:rPr>
              <a:t>它正逐渐地被</a:t>
            </a:r>
            <a:r>
              <a:rPr lang="en-US" altLang="zh-CN" b="1" dirty="0" smtClean="0">
                <a:solidFill>
                  <a:srgbClr val="000000"/>
                </a:solidFill>
              </a:rPr>
              <a:t>IPv6</a:t>
            </a:r>
            <a:r>
              <a:rPr lang="zh-CN" altLang="en-US" b="1" dirty="0" smtClean="0">
                <a:solidFill>
                  <a:srgbClr val="000000"/>
                </a:solidFill>
              </a:rPr>
              <a:t>版本所替代。</a:t>
            </a:r>
            <a:endParaRPr lang="en-US" altLang="zh-CN" b="1" dirty="0" smtClean="0">
              <a:solidFill>
                <a:srgbClr val="000000"/>
              </a:solidFill>
            </a:endParaRPr>
          </a:p>
          <a:p>
            <a:pPr eaLnBrk="1" hangingPunct="1">
              <a:buNone/>
            </a:pPr>
            <a:r>
              <a:rPr lang="zh-CN" altLang="en-US" dirty="0" smtClean="0">
                <a:solidFill>
                  <a:srgbClr val="000000"/>
                </a:solidFill>
              </a:rPr>
              <a:t> </a:t>
            </a:r>
            <a:endParaRPr lang="zh-CN" altLang="en-US" b="1" dirty="0" smtClean="0">
              <a:solidFill>
                <a:srgbClr val="000000"/>
              </a:solidFill>
              <a:latin typeface="宋体" charset="-122"/>
            </a:endParaRPr>
          </a:p>
          <a:p>
            <a:pPr eaLnBrk="1" hangingPunct="1">
              <a:buNone/>
            </a:pPr>
            <a:r>
              <a:rPr lang="zh-CN" altLang="en-US" b="1" dirty="0" smtClean="0">
                <a:solidFill>
                  <a:srgbClr val="C00000"/>
                </a:solidFill>
                <a:latin typeface="宋体" charset="-122"/>
              </a:rPr>
              <a:t>（</a:t>
            </a:r>
            <a:r>
              <a:rPr lang="en-US" altLang="zh-CN" b="1" dirty="0" smtClean="0">
                <a:solidFill>
                  <a:srgbClr val="C00000"/>
                </a:solidFill>
                <a:latin typeface="宋体" charset="-122"/>
              </a:rPr>
              <a:t>2</a:t>
            </a:r>
            <a:r>
              <a:rPr lang="zh-CN" altLang="en-US" b="1" dirty="0" smtClean="0">
                <a:solidFill>
                  <a:srgbClr val="C00000"/>
                </a:solidFill>
                <a:latin typeface="宋体" charset="-122"/>
              </a:rPr>
              <a:t>）报头长度</a:t>
            </a:r>
            <a:r>
              <a:rPr lang="en-US" altLang="zh-CN" b="1" dirty="0" smtClean="0">
                <a:solidFill>
                  <a:srgbClr val="000000"/>
                </a:solidFill>
                <a:latin typeface="宋体" charset="-122"/>
              </a:rPr>
              <a:t>(4)</a:t>
            </a:r>
            <a:r>
              <a:rPr lang="zh-CN" altLang="en-US" b="1" dirty="0" smtClean="0">
                <a:solidFill>
                  <a:srgbClr val="000000"/>
                </a:solidFill>
                <a:latin typeface="宋体" charset="-122"/>
              </a:rPr>
              <a:t>：报头长度指的是报头占</a:t>
            </a:r>
            <a:r>
              <a:rPr lang="en-US" altLang="zh-CN" b="1" dirty="0" smtClean="0">
                <a:solidFill>
                  <a:srgbClr val="000000"/>
                </a:solidFill>
                <a:latin typeface="宋体" charset="-122"/>
              </a:rPr>
              <a:t>32</a:t>
            </a:r>
            <a:r>
              <a:rPr lang="zh-CN" altLang="en-US" b="1" dirty="0" smtClean="0">
                <a:solidFill>
                  <a:srgbClr val="000000"/>
                </a:solidFill>
                <a:latin typeface="宋体" charset="-122"/>
              </a:rPr>
              <a:t>位的数量</a:t>
            </a:r>
            <a:r>
              <a:rPr lang="en-US" altLang="zh-CN" b="1" dirty="0" smtClean="0">
                <a:solidFill>
                  <a:srgbClr val="000000"/>
                </a:solidFill>
                <a:latin typeface="宋体" charset="-122"/>
              </a:rPr>
              <a:t>(</a:t>
            </a:r>
            <a:r>
              <a:rPr lang="zh-CN" altLang="en-US" b="1" dirty="0" smtClean="0">
                <a:solidFill>
                  <a:srgbClr val="000000"/>
                </a:solidFill>
                <a:latin typeface="宋体" charset="-122"/>
              </a:rPr>
              <a:t>一般是</a:t>
            </a:r>
            <a:r>
              <a:rPr lang="en-US" altLang="zh-CN" b="1" dirty="0" smtClean="0">
                <a:solidFill>
                  <a:srgbClr val="000000"/>
                </a:solidFill>
                <a:latin typeface="宋体" charset="-122"/>
              </a:rPr>
              <a:t>20</a:t>
            </a:r>
            <a:r>
              <a:rPr lang="zh-CN" altLang="en-US" b="1" dirty="0" smtClean="0">
                <a:solidFill>
                  <a:srgbClr val="000000"/>
                </a:solidFill>
                <a:latin typeface="宋体" charset="-122"/>
              </a:rPr>
              <a:t>字节</a:t>
            </a:r>
            <a:r>
              <a:rPr lang="en-US" altLang="zh-CN" b="1" dirty="0" smtClean="0">
                <a:solidFill>
                  <a:srgbClr val="000000"/>
                </a:solidFill>
                <a:latin typeface="宋体" charset="-122"/>
              </a:rPr>
              <a:t>,</a:t>
            </a:r>
            <a:r>
              <a:rPr lang="zh-CN" altLang="en-US" b="1" dirty="0" smtClean="0">
                <a:solidFill>
                  <a:srgbClr val="000000"/>
                </a:solidFill>
                <a:latin typeface="宋体" charset="-122"/>
              </a:rPr>
              <a:t>即</a:t>
            </a:r>
            <a:r>
              <a:rPr lang="en-US" altLang="zh-CN" b="1" dirty="0" smtClean="0">
                <a:solidFill>
                  <a:srgbClr val="000000"/>
                </a:solidFill>
                <a:latin typeface="宋体" charset="-122"/>
              </a:rPr>
              <a:t>5</a:t>
            </a:r>
            <a:r>
              <a:rPr lang="zh-CN" altLang="en-US" b="1" dirty="0" smtClean="0">
                <a:solidFill>
                  <a:srgbClr val="000000"/>
                </a:solidFill>
                <a:latin typeface="宋体" charset="-122"/>
              </a:rPr>
              <a:t>行</a:t>
            </a:r>
            <a:r>
              <a:rPr lang="en-US" altLang="zh-CN" b="1" dirty="0" smtClean="0">
                <a:solidFill>
                  <a:srgbClr val="000000"/>
                </a:solidFill>
                <a:latin typeface="宋体" charset="-122"/>
              </a:rPr>
              <a:t>)</a:t>
            </a:r>
            <a:r>
              <a:rPr lang="zh-CN" altLang="en-US" b="1" dirty="0" smtClean="0">
                <a:solidFill>
                  <a:srgbClr val="000000"/>
                </a:solidFill>
                <a:latin typeface="宋体" charset="-122"/>
              </a:rPr>
              <a:t>。</a:t>
            </a:r>
          </a:p>
          <a:p>
            <a:pPr eaLnBrk="1" hangingPunct="1"/>
            <a:endParaRPr lang="zh-CN" altLang="en-US" b="1" dirty="0" smtClean="0">
              <a:solidFill>
                <a:srgbClr val="000000"/>
              </a:solidFill>
              <a:latin typeface="宋体" charset="-122"/>
            </a:endParaRPr>
          </a:p>
          <a:p>
            <a:pPr eaLnBrk="1" hangingPunct="1"/>
            <a:endParaRPr lang="en-US" altLang="zh-CN" b="1" dirty="0" smtClean="0">
              <a:latin typeface="宋体"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548680"/>
            <a:ext cx="7924800" cy="685800"/>
          </a:xfrm>
        </p:spPr>
        <p:txBody>
          <a:bodyPr>
            <a:normAutofit fontScale="90000"/>
          </a:bodyPr>
          <a:lstStyle/>
          <a:p>
            <a:r>
              <a:rPr lang="en-US" altLang="zh-CN" sz="3600" b="1" dirty="0" smtClean="0">
                <a:solidFill>
                  <a:srgbClr val="C00000"/>
                </a:solidFill>
              </a:rPr>
              <a:t>      </a:t>
            </a:r>
            <a:r>
              <a:rPr lang="en-US" altLang="zh-CN" b="1" dirty="0" smtClean="0">
                <a:solidFill>
                  <a:srgbClr val="C00000"/>
                </a:solidFill>
                <a:latin typeface="隶书" pitchFamily="49" charset="-122"/>
                <a:ea typeface="隶书" pitchFamily="49" charset="-122"/>
              </a:rPr>
              <a:t>8.2.2  IP</a:t>
            </a:r>
            <a:r>
              <a:rPr lang="zh-CN" altLang="en-US" b="1" dirty="0" smtClean="0">
                <a:solidFill>
                  <a:srgbClr val="C00000"/>
                </a:solidFill>
                <a:latin typeface="隶书" pitchFamily="49" charset="-122"/>
                <a:ea typeface="隶书" pitchFamily="49" charset="-122"/>
              </a:rPr>
              <a:t>报文格式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Rot="1" noChangeArrowheads="1"/>
          </p:cNvSpPr>
          <p:nvPr>
            <p:ph type="body" idx="1"/>
          </p:nvPr>
        </p:nvSpPr>
        <p:spPr/>
        <p:txBody>
          <a:bodyPr/>
          <a:lstStyle/>
          <a:p>
            <a:pPr eaLnBrk="1" hangingPunct="1">
              <a:buNone/>
            </a:pPr>
            <a:r>
              <a:rPr lang="zh-CN" altLang="en-US" b="1" dirty="0" smtClean="0">
                <a:solidFill>
                  <a:srgbClr val="C00000"/>
                </a:solidFill>
                <a:latin typeface="宋体" charset="-122"/>
              </a:rPr>
              <a:t>（</a:t>
            </a:r>
            <a:r>
              <a:rPr lang="en-US" altLang="zh-CN" b="1" dirty="0" smtClean="0">
                <a:solidFill>
                  <a:srgbClr val="C00000"/>
                </a:solidFill>
                <a:latin typeface="宋体" charset="-122"/>
              </a:rPr>
              <a:t>3</a:t>
            </a:r>
            <a:r>
              <a:rPr lang="zh-CN" altLang="en-US" b="1" dirty="0" smtClean="0">
                <a:solidFill>
                  <a:srgbClr val="C00000"/>
                </a:solidFill>
                <a:latin typeface="宋体" charset="-122"/>
              </a:rPr>
              <a:t>）服务类型</a:t>
            </a:r>
            <a:r>
              <a:rPr lang="en-US" altLang="zh-CN" b="1" dirty="0" smtClean="0">
                <a:solidFill>
                  <a:srgbClr val="000000"/>
                </a:solidFill>
                <a:latin typeface="宋体" charset="-122"/>
              </a:rPr>
              <a:t>(8)</a:t>
            </a:r>
            <a:r>
              <a:rPr lang="zh-CN" altLang="en-US" b="1" dirty="0" smtClean="0">
                <a:solidFill>
                  <a:srgbClr val="000000"/>
                </a:solidFill>
                <a:latin typeface="宋体" charset="-122"/>
              </a:rPr>
              <a:t>： </a:t>
            </a:r>
            <a:r>
              <a:rPr lang="en-US" altLang="zh-CN" b="1" dirty="0" smtClean="0">
                <a:solidFill>
                  <a:srgbClr val="000000"/>
                </a:solidFill>
                <a:latin typeface="宋体" charset="-122"/>
              </a:rPr>
              <a:t>4</a:t>
            </a:r>
            <a:r>
              <a:rPr lang="zh-CN" altLang="en-US" b="1" dirty="0" smtClean="0">
                <a:solidFill>
                  <a:srgbClr val="000000"/>
                </a:solidFill>
                <a:latin typeface="宋体" charset="-122"/>
              </a:rPr>
              <a:t>个比特的</a:t>
            </a:r>
            <a:r>
              <a:rPr lang="en-US" altLang="zh-CN" b="1" dirty="0" smtClean="0">
                <a:solidFill>
                  <a:srgbClr val="000000"/>
                </a:solidFill>
                <a:latin typeface="宋体" charset="-122"/>
              </a:rPr>
              <a:t>TOS</a:t>
            </a:r>
            <a:r>
              <a:rPr lang="zh-CN" altLang="en-US" b="1" dirty="0" smtClean="0">
                <a:solidFill>
                  <a:srgbClr val="000000"/>
                </a:solidFill>
                <a:latin typeface="宋体" charset="-122"/>
              </a:rPr>
              <a:t>分别表示</a:t>
            </a:r>
            <a:r>
              <a:rPr lang="en-US" altLang="zh-CN" b="1" dirty="0" smtClean="0">
                <a:solidFill>
                  <a:srgbClr val="000000"/>
                </a:solidFill>
                <a:latin typeface="宋体" charset="-122"/>
              </a:rPr>
              <a:t>:</a:t>
            </a:r>
          </a:p>
          <a:p>
            <a:pPr lvl="1">
              <a:buClr>
                <a:srgbClr val="C00000"/>
              </a:buClr>
              <a:buFont typeface="Wingdings" pitchFamily="2" charset="2"/>
              <a:buChar char="u"/>
            </a:pPr>
            <a:r>
              <a:rPr lang="zh-CN" altLang="en-US" b="1" dirty="0" smtClean="0">
                <a:solidFill>
                  <a:srgbClr val="000000"/>
                </a:solidFill>
                <a:latin typeface="宋体" charset="-122"/>
              </a:rPr>
              <a:t>最小延迟</a:t>
            </a:r>
            <a:endParaRPr lang="en-US" altLang="zh-CN" b="1" dirty="0" smtClean="0">
              <a:solidFill>
                <a:srgbClr val="000000"/>
              </a:solidFill>
              <a:latin typeface="宋体" charset="-122"/>
            </a:endParaRPr>
          </a:p>
          <a:p>
            <a:pPr lvl="1">
              <a:buClr>
                <a:srgbClr val="C00000"/>
              </a:buClr>
              <a:buFont typeface="Wingdings" pitchFamily="2" charset="2"/>
              <a:buChar char="u"/>
            </a:pPr>
            <a:r>
              <a:rPr lang="zh-CN" altLang="en-US" b="1" dirty="0" smtClean="0">
                <a:solidFill>
                  <a:srgbClr val="000000"/>
                </a:solidFill>
                <a:latin typeface="宋体" charset="-122"/>
              </a:rPr>
              <a:t>最大吞吐量</a:t>
            </a:r>
            <a:endParaRPr lang="en-US" altLang="zh-CN" b="1" dirty="0" smtClean="0">
              <a:solidFill>
                <a:srgbClr val="000000"/>
              </a:solidFill>
              <a:latin typeface="宋体" charset="-122"/>
            </a:endParaRPr>
          </a:p>
          <a:p>
            <a:pPr lvl="1">
              <a:buClr>
                <a:srgbClr val="C00000"/>
              </a:buClr>
              <a:buFont typeface="Wingdings" pitchFamily="2" charset="2"/>
              <a:buChar char="u"/>
            </a:pPr>
            <a:r>
              <a:rPr lang="zh-CN" altLang="en-US" b="1" dirty="0" smtClean="0">
                <a:solidFill>
                  <a:srgbClr val="000000"/>
                </a:solidFill>
                <a:latin typeface="宋体" charset="-122"/>
              </a:rPr>
              <a:t>最高可靠性</a:t>
            </a:r>
            <a:endParaRPr lang="en-US" altLang="zh-CN" b="1" dirty="0" smtClean="0">
              <a:solidFill>
                <a:srgbClr val="000000"/>
              </a:solidFill>
              <a:latin typeface="宋体" charset="-122"/>
            </a:endParaRPr>
          </a:p>
          <a:p>
            <a:pPr lvl="1">
              <a:buClr>
                <a:srgbClr val="C00000"/>
              </a:buClr>
              <a:buFont typeface="Wingdings" pitchFamily="2" charset="2"/>
              <a:buChar char="u"/>
            </a:pPr>
            <a:r>
              <a:rPr lang="zh-CN" altLang="en-US" b="1" dirty="0" smtClean="0">
                <a:solidFill>
                  <a:srgbClr val="000000"/>
                </a:solidFill>
                <a:latin typeface="宋体" charset="-122"/>
              </a:rPr>
              <a:t>最小费用</a:t>
            </a:r>
            <a:endParaRPr lang="en-US" altLang="zh-CN" b="1" dirty="0" smtClean="0">
              <a:solidFill>
                <a:srgbClr val="000000"/>
              </a:solidFill>
              <a:latin typeface="宋体" charset="-122"/>
            </a:endParaRPr>
          </a:p>
          <a:p>
            <a:pPr eaLnBrk="1" hangingPunct="1">
              <a:buNone/>
            </a:pPr>
            <a:endParaRPr lang="zh-CN" altLang="en-US" b="1" dirty="0" smtClean="0">
              <a:solidFill>
                <a:srgbClr val="000000"/>
              </a:solidFill>
              <a:latin typeface="宋体" charset="-122"/>
            </a:endParaRPr>
          </a:p>
          <a:p>
            <a:pPr lvl="1">
              <a:buClr>
                <a:srgbClr val="C00000"/>
              </a:buClr>
              <a:buFont typeface="Wingdings" pitchFamily="2" charset="2"/>
              <a:buChar char="u"/>
            </a:pPr>
            <a:r>
              <a:rPr lang="zh-CN" altLang="en-US" b="1" dirty="0" smtClean="0">
                <a:solidFill>
                  <a:srgbClr val="000000"/>
                </a:solidFill>
                <a:latin typeface="宋体" charset="-122"/>
              </a:rPr>
              <a:t>最新的</a:t>
            </a:r>
            <a:r>
              <a:rPr lang="en-US" altLang="zh-CN" b="1" dirty="0" smtClean="0">
                <a:solidFill>
                  <a:srgbClr val="000000"/>
                </a:solidFill>
                <a:latin typeface="宋体" charset="-122"/>
              </a:rPr>
              <a:t>RFC2474</a:t>
            </a:r>
            <a:r>
              <a:rPr lang="zh-CN" altLang="en-US" b="1" dirty="0" smtClean="0">
                <a:solidFill>
                  <a:srgbClr val="000000"/>
                </a:solidFill>
                <a:latin typeface="宋体" charset="-122"/>
              </a:rPr>
              <a:t>重新定义为区分服务；用来映射一个底层的服务。</a:t>
            </a:r>
          </a:p>
          <a:p>
            <a:pPr eaLnBrk="1" hangingPunct="1"/>
            <a:endParaRPr lang="en-US" altLang="zh-CN"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548680"/>
            <a:ext cx="7924800" cy="685800"/>
          </a:xfrm>
        </p:spPr>
        <p:txBody>
          <a:bodyPr>
            <a:noAutofit/>
          </a:bodyPr>
          <a:lstStyle/>
          <a:p>
            <a:r>
              <a:rPr lang="en-US" altLang="zh-CN" sz="4000" b="1" dirty="0" smtClean="0">
                <a:solidFill>
                  <a:srgbClr val="C00000"/>
                </a:solidFill>
                <a:latin typeface="隶书" pitchFamily="49" charset="-122"/>
                <a:ea typeface="隶书" pitchFamily="49" charset="-122"/>
              </a:rPr>
              <a:t>      8.2.2  IP</a:t>
            </a:r>
            <a:r>
              <a:rPr lang="zh-CN" altLang="en-US" sz="4000" b="1" dirty="0" smtClean="0">
                <a:solidFill>
                  <a:srgbClr val="C00000"/>
                </a:solidFill>
                <a:latin typeface="隶书" pitchFamily="49" charset="-122"/>
                <a:ea typeface="隶书" pitchFamily="49" charset="-122"/>
              </a:rPr>
              <a:t>报文格式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5656" y="1412776"/>
            <a:ext cx="5904656" cy="4824536"/>
          </a:xfrm>
        </p:spPr>
        <p:txBody>
          <a:bodyPr>
            <a:normAutofit fontScale="92500" lnSpcReduction="20000"/>
          </a:bodyPr>
          <a:lstStyle/>
          <a:p>
            <a:pPr>
              <a:lnSpc>
                <a:spcPct val="80000"/>
              </a:lnSpc>
              <a:buClr>
                <a:srgbClr val="C00000"/>
              </a:buClr>
              <a:buBlip>
                <a:blip r:embed="rId2"/>
              </a:buBlip>
            </a:pPr>
            <a:r>
              <a:rPr lang="en-US" altLang="zh-CN" b="1" dirty="0" smtClean="0">
                <a:solidFill>
                  <a:srgbClr val="FF0000"/>
                </a:solidFill>
                <a:latin typeface="宋体" charset="-122"/>
              </a:rPr>
              <a:t>8.1  TCP/IP </a:t>
            </a:r>
            <a:r>
              <a:rPr lang="zh-CN" altLang="en-US" b="1" dirty="0" smtClean="0">
                <a:solidFill>
                  <a:srgbClr val="FF0000"/>
                </a:solidFill>
                <a:latin typeface="宋体" charset="-122"/>
              </a:rPr>
              <a:t>网络体系结构</a:t>
            </a:r>
            <a:endParaRPr lang="en-US" altLang="zh-CN" b="1" dirty="0" smtClean="0">
              <a:solidFill>
                <a:srgbClr val="FF0000"/>
              </a:solidFill>
              <a:latin typeface="宋体" charset="-122"/>
            </a:endParaRPr>
          </a:p>
          <a:p>
            <a:pPr>
              <a:lnSpc>
                <a:spcPct val="80000"/>
              </a:lnSpc>
              <a:buClr>
                <a:srgbClr val="C00000"/>
              </a:buClr>
              <a:buNone/>
            </a:pPr>
            <a:endParaRPr lang="en-US" altLang="zh-CN" b="1" dirty="0" smtClean="0">
              <a:solidFill>
                <a:srgbClr val="FF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8.2  </a:t>
            </a:r>
            <a:r>
              <a:rPr lang="zh-CN" altLang="en-US" b="1" dirty="0" smtClean="0">
                <a:solidFill>
                  <a:srgbClr val="000000"/>
                </a:solidFill>
                <a:latin typeface="宋体" charset="-122"/>
              </a:rPr>
              <a:t>网际协议</a:t>
            </a:r>
            <a:r>
              <a:rPr lang="en-US" altLang="zh-CN" b="1" dirty="0" smtClean="0">
                <a:solidFill>
                  <a:srgbClr val="000000"/>
                </a:solidFill>
                <a:latin typeface="宋体" charset="-122"/>
              </a:rPr>
              <a:t>IP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8.3  Internet</a:t>
            </a:r>
            <a:r>
              <a:rPr lang="zh-CN" altLang="en-US" b="1" dirty="0" smtClean="0">
                <a:solidFill>
                  <a:srgbClr val="000000"/>
                </a:solidFill>
                <a:latin typeface="宋体" charset="-122"/>
              </a:rPr>
              <a:t>控制报文</a:t>
            </a:r>
            <a:r>
              <a:rPr lang="en-US" altLang="zh-CN" b="1" dirty="0" smtClean="0">
                <a:solidFill>
                  <a:srgbClr val="000000"/>
                </a:solidFill>
                <a:latin typeface="宋体" charset="-122"/>
              </a:rPr>
              <a:t>ICMP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8.4  Internet</a:t>
            </a:r>
            <a:r>
              <a:rPr lang="zh-CN" altLang="en-US" b="1" dirty="0" smtClean="0">
                <a:solidFill>
                  <a:srgbClr val="000000"/>
                </a:solidFill>
                <a:latin typeface="宋体" charset="-122"/>
              </a:rPr>
              <a:t>组管理</a:t>
            </a:r>
            <a:r>
              <a:rPr lang="en-US" altLang="zh-CN" b="1" dirty="0" smtClean="0">
                <a:solidFill>
                  <a:srgbClr val="000000"/>
                </a:solidFill>
                <a:latin typeface="宋体" charset="-122"/>
              </a:rPr>
              <a:t>IGMP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8.5  </a:t>
            </a:r>
            <a:r>
              <a:rPr lang="zh-CN" altLang="en-US" b="1" dirty="0" smtClean="0">
                <a:solidFill>
                  <a:srgbClr val="000000"/>
                </a:solidFill>
                <a:latin typeface="宋体" charset="-122"/>
              </a:rPr>
              <a:t>用户数据报协议</a:t>
            </a:r>
            <a:r>
              <a:rPr lang="en-US" altLang="zh-CN" b="1" dirty="0" smtClean="0">
                <a:solidFill>
                  <a:srgbClr val="000000"/>
                </a:solidFill>
                <a:latin typeface="宋体" charset="-122"/>
              </a:rPr>
              <a:t>UDP </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8.6  </a:t>
            </a:r>
            <a:r>
              <a:rPr lang="zh-CN" altLang="en-US" b="1" dirty="0" smtClean="0">
                <a:solidFill>
                  <a:srgbClr val="000000"/>
                </a:solidFill>
                <a:latin typeface="宋体" charset="-122"/>
              </a:rPr>
              <a:t>传输控制协议</a:t>
            </a:r>
            <a:r>
              <a:rPr lang="en-US" altLang="zh-CN" b="1" dirty="0" smtClean="0">
                <a:solidFill>
                  <a:srgbClr val="000000"/>
                </a:solidFill>
                <a:latin typeface="宋体" charset="-122"/>
              </a:rPr>
              <a:t>TCP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8.7  IPv6</a:t>
            </a:r>
            <a:r>
              <a:rPr lang="zh-CN" altLang="en-US" b="1" dirty="0" smtClean="0">
                <a:solidFill>
                  <a:srgbClr val="000000"/>
                </a:solidFill>
                <a:latin typeface="宋体" charset="-122"/>
              </a:rPr>
              <a:t>基础</a:t>
            </a:r>
            <a:endParaRPr lang="zh-CN" altLang="en-US" dirty="0"/>
          </a:p>
        </p:txBody>
      </p:sp>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548680"/>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第八章   </a:t>
            </a:r>
            <a:r>
              <a:rPr lang="en-US" altLang="zh-CN" sz="3600" b="1" dirty="0" smtClean="0">
                <a:solidFill>
                  <a:srgbClr val="C00000"/>
                </a:solidFill>
                <a:latin typeface="隶书" pitchFamily="49" charset="-122"/>
                <a:ea typeface="隶书" pitchFamily="49" charset="-122"/>
              </a:rPr>
              <a:t>TCP/IP</a:t>
            </a:r>
            <a:r>
              <a:rPr lang="zh-CN" altLang="en-US" sz="3600" b="1" dirty="0" smtClean="0">
                <a:solidFill>
                  <a:srgbClr val="C00000"/>
                </a:solidFill>
                <a:latin typeface="隶书" pitchFamily="49" charset="-122"/>
                <a:ea typeface="隶书" pitchFamily="49" charset="-122"/>
              </a:rPr>
              <a:t>基础</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3</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Rot="1" noChangeArrowheads="1"/>
          </p:cNvSpPr>
          <p:nvPr>
            <p:ph type="body" idx="1"/>
          </p:nvPr>
        </p:nvSpPr>
        <p:spPr/>
        <p:txBody>
          <a:bodyPr/>
          <a:lstStyle/>
          <a:p>
            <a:pPr eaLnBrk="1" hangingPunct="1">
              <a:buNone/>
            </a:pPr>
            <a:r>
              <a:rPr lang="zh-CN" altLang="en-US" b="1" dirty="0" smtClean="0">
                <a:solidFill>
                  <a:srgbClr val="C00000"/>
                </a:solidFill>
              </a:rPr>
              <a:t>（</a:t>
            </a:r>
            <a:r>
              <a:rPr lang="en-US" altLang="zh-CN" b="1" dirty="0" smtClean="0">
                <a:solidFill>
                  <a:srgbClr val="C00000"/>
                </a:solidFill>
              </a:rPr>
              <a:t>4</a:t>
            </a:r>
            <a:r>
              <a:rPr lang="zh-CN" altLang="en-US" b="1" dirty="0" smtClean="0">
                <a:solidFill>
                  <a:srgbClr val="C00000"/>
                </a:solidFill>
              </a:rPr>
              <a:t>）总长度</a:t>
            </a:r>
            <a:r>
              <a:rPr lang="en-US" altLang="zh-CN" b="1" dirty="0" smtClean="0">
                <a:solidFill>
                  <a:srgbClr val="C00000"/>
                </a:solidFill>
              </a:rPr>
              <a:t>(16) </a:t>
            </a:r>
            <a:r>
              <a:rPr lang="en-US" altLang="zh-CN" b="1" dirty="0" smtClean="0">
                <a:solidFill>
                  <a:srgbClr val="000000"/>
                </a:solidFill>
              </a:rPr>
              <a:t>:</a:t>
            </a:r>
            <a:r>
              <a:rPr lang="zh-CN" altLang="en-US" b="1" dirty="0" smtClean="0">
                <a:solidFill>
                  <a:srgbClr val="000000"/>
                </a:solidFill>
              </a:rPr>
              <a:t>该字段以字节为单位定义</a:t>
            </a:r>
            <a:r>
              <a:rPr lang="en-US" altLang="zh-CN" b="1" dirty="0" smtClean="0">
                <a:solidFill>
                  <a:srgbClr val="000000"/>
                </a:solidFill>
              </a:rPr>
              <a:t>IP</a:t>
            </a:r>
            <a:r>
              <a:rPr lang="zh-CN" altLang="en-US" b="1" dirty="0" smtClean="0">
                <a:solidFill>
                  <a:srgbClr val="000000"/>
                </a:solidFill>
              </a:rPr>
              <a:t>数据报的总长度</a:t>
            </a:r>
            <a:r>
              <a:rPr lang="en-US" altLang="zh-CN" b="1" dirty="0" smtClean="0">
                <a:solidFill>
                  <a:srgbClr val="000000"/>
                </a:solidFill>
              </a:rPr>
              <a:t>(</a:t>
            </a:r>
            <a:r>
              <a:rPr lang="zh-CN" altLang="en-US" b="1" dirty="0" smtClean="0">
                <a:solidFill>
                  <a:srgbClr val="000000"/>
                </a:solidFill>
              </a:rPr>
              <a:t>首部加上数据</a:t>
            </a:r>
            <a:r>
              <a:rPr lang="en-US" altLang="zh-CN" b="1" dirty="0" smtClean="0">
                <a:solidFill>
                  <a:srgbClr val="000000"/>
                </a:solidFill>
              </a:rPr>
              <a:t>)</a:t>
            </a:r>
            <a:r>
              <a:rPr lang="zh-CN" altLang="en-US" b="1" dirty="0" smtClean="0">
                <a:solidFill>
                  <a:srgbClr val="000000"/>
                </a:solidFill>
              </a:rPr>
              <a:t>。</a:t>
            </a:r>
            <a:endParaRPr lang="en-US" altLang="zh-CN" b="1" dirty="0" smtClean="0">
              <a:solidFill>
                <a:srgbClr val="000000"/>
              </a:solidFill>
            </a:endParaRPr>
          </a:p>
          <a:p>
            <a:pPr eaLnBrk="1" hangingPunct="1">
              <a:buNone/>
            </a:pPr>
            <a:endParaRPr lang="en-US" altLang="zh-CN" b="1" dirty="0" smtClean="0">
              <a:solidFill>
                <a:srgbClr val="000000"/>
              </a:solidFill>
            </a:endParaRPr>
          </a:p>
          <a:p>
            <a:pPr>
              <a:buNone/>
            </a:pPr>
            <a:r>
              <a:rPr lang="en-US" altLang="zh-CN" b="1" dirty="0" smtClean="0">
                <a:solidFill>
                  <a:srgbClr val="C00000"/>
                </a:solidFill>
                <a:latin typeface="宋体" charset="-122"/>
              </a:rPr>
              <a:t> (5) </a:t>
            </a:r>
            <a:r>
              <a:rPr lang="zh-CN" altLang="en-US" b="1" dirty="0" smtClean="0">
                <a:solidFill>
                  <a:srgbClr val="C00000"/>
                </a:solidFill>
                <a:latin typeface="宋体" charset="-122"/>
              </a:rPr>
              <a:t>标识</a:t>
            </a:r>
            <a:r>
              <a:rPr lang="en-US" altLang="zh-CN" b="1" dirty="0" smtClean="0">
                <a:solidFill>
                  <a:srgbClr val="C00000"/>
                </a:solidFill>
                <a:latin typeface="宋体" charset="-122"/>
              </a:rPr>
              <a:t>(16)</a:t>
            </a:r>
            <a:r>
              <a:rPr lang="zh-CN" altLang="en-US" b="1" dirty="0" smtClean="0">
                <a:solidFill>
                  <a:srgbClr val="000000"/>
                </a:solidFill>
                <a:latin typeface="宋体" charset="-122"/>
              </a:rPr>
              <a:t>：标识字段唯一地标识主机发送的每一个数据报。通常每发送一个报文，其值自动加</a:t>
            </a:r>
            <a:r>
              <a:rPr lang="en-US" altLang="zh-CN" b="1" dirty="0" smtClean="0">
                <a:solidFill>
                  <a:srgbClr val="000000"/>
                </a:solidFill>
                <a:latin typeface="宋体" charset="-122"/>
              </a:rPr>
              <a:t>1</a:t>
            </a:r>
            <a:r>
              <a:rPr lang="zh-CN" altLang="en-US" b="1" dirty="0" smtClean="0">
                <a:solidFill>
                  <a:srgbClr val="000000"/>
                </a:solidFill>
                <a:latin typeface="宋体" charset="-122"/>
              </a:rPr>
              <a:t>。</a:t>
            </a:r>
            <a:endParaRPr lang="zh-CN" altLang="en-US"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 如果数据包被分片以适应小型数据包的网络，那么每一个分片中都设置相同的</a:t>
            </a:r>
            <a:r>
              <a:rPr lang="zh-CN" altLang="en-US" b="1" dirty="0" smtClean="0">
                <a:solidFill>
                  <a:srgbClr val="000000"/>
                </a:solidFill>
                <a:latin typeface="宋体" charset="-122"/>
              </a:rPr>
              <a:t>标识</a:t>
            </a:r>
            <a:r>
              <a:rPr lang="zh-CN" altLang="en-US" b="1" dirty="0" smtClean="0">
                <a:solidFill>
                  <a:srgbClr val="000000"/>
                </a:solidFill>
              </a:rPr>
              <a:t>号码。    </a:t>
            </a:r>
            <a:r>
              <a:rPr lang="zh-CN" altLang="en-US" dirty="0" smtClean="0"/>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548680"/>
            <a:ext cx="7924800" cy="685800"/>
          </a:xfrm>
        </p:spPr>
        <p:txBody>
          <a:bodyPr>
            <a:normAutofit fontScale="90000"/>
          </a:bodyPr>
          <a:lstStyle/>
          <a:p>
            <a:r>
              <a:rPr lang="en-US" altLang="zh-CN" sz="3600" b="1" dirty="0" smtClean="0">
                <a:solidFill>
                  <a:srgbClr val="C00000"/>
                </a:solidFill>
              </a:rPr>
              <a:t>      </a:t>
            </a:r>
            <a:r>
              <a:rPr lang="en-US" altLang="zh-CN" b="1" dirty="0" smtClean="0">
                <a:solidFill>
                  <a:srgbClr val="C00000"/>
                </a:solidFill>
                <a:latin typeface="隶书" pitchFamily="49" charset="-122"/>
                <a:ea typeface="隶书" pitchFamily="49" charset="-122"/>
              </a:rPr>
              <a:t>8.2.2  IP</a:t>
            </a:r>
            <a:r>
              <a:rPr lang="zh-CN" altLang="en-US" b="1" dirty="0" smtClean="0">
                <a:solidFill>
                  <a:srgbClr val="C00000"/>
                </a:solidFill>
                <a:latin typeface="隶书" pitchFamily="49" charset="-122"/>
                <a:ea typeface="隶书" pitchFamily="49" charset="-122"/>
              </a:rPr>
              <a:t>报文格式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Rot="1" noChangeArrowheads="1"/>
          </p:cNvSpPr>
          <p:nvPr>
            <p:ph type="body" idx="1"/>
          </p:nvPr>
        </p:nvSpPr>
        <p:spPr>
          <a:xfrm>
            <a:off x="467544" y="1340768"/>
            <a:ext cx="8424862" cy="3384550"/>
          </a:xfrm>
        </p:spPr>
        <p:txBody>
          <a:bodyPr>
            <a:normAutofit lnSpcReduction="10000"/>
          </a:bodyPr>
          <a:lstStyle/>
          <a:p>
            <a:pPr eaLnBrk="1" hangingPunct="1">
              <a:buNone/>
            </a:pPr>
            <a:r>
              <a:rPr lang="en-US" altLang="zh-CN" b="1" dirty="0" smtClean="0">
                <a:solidFill>
                  <a:srgbClr val="C00000"/>
                </a:solidFill>
                <a:latin typeface="宋体" charset="-122"/>
              </a:rPr>
              <a:t>(6)</a:t>
            </a:r>
            <a:r>
              <a:rPr lang="zh-CN" altLang="en-US" b="1" dirty="0" smtClean="0">
                <a:solidFill>
                  <a:srgbClr val="C00000"/>
                </a:solidFill>
                <a:latin typeface="宋体" charset="-122"/>
              </a:rPr>
              <a:t>标志</a:t>
            </a:r>
            <a:r>
              <a:rPr lang="en-US" altLang="zh-CN" b="1" dirty="0" smtClean="0">
                <a:solidFill>
                  <a:srgbClr val="000000"/>
                </a:solidFill>
                <a:latin typeface="宋体" charset="-122"/>
              </a:rPr>
              <a:t>(3)</a:t>
            </a:r>
            <a:r>
              <a:rPr lang="zh-CN" altLang="en-US" b="1" dirty="0" smtClean="0">
                <a:solidFill>
                  <a:srgbClr val="000000"/>
                </a:solidFill>
                <a:latin typeface="宋体" charset="-122"/>
              </a:rPr>
              <a:t>：</a:t>
            </a:r>
            <a:endParaRPr lang="en-US" altLang="zh-CN" b="1" dirty="0" smtClean="0">
              <a:solidFill>
                <a:srgbClr val="000000"/>
              </a:solidFill>
              <a:latin typeface="宋体" charset="-122"/>
            </a:endParaRPr>
          </a:p>
          <a:p>
            <a:pPr lvl="1">
              <a:buClr>
                <a:srgbClr val="C00000"/>
              </a:buClr>
              <a:buFont typeface="Wingdings" pitchFamily="2" charset="2"/>
              <a:buChar char="u"/>
            </a:pPr>
            <a:r>
              <a:rPr lang="zh-CN" altLang="en-US" b="1" dirty="0" smtClean="0">
                <a:solidFill>
                  <a:srgbClr val="000000"/>
                </a:solidFill>
                <a:latin typeface="宋体" charset="-122"/>
              </a:rPr>
              <a:t>第一位没有使用</a:t>
            </a:r>
            <a:r>
              <a:rPr lang="en-US" altLang="zh-CN" b="1" dirty="0" smtClean="0">
                <a:solidFill>
                  <a:srgbClr val="000000"/>
                </a:solidFill>
                <a:latin typeface="宋体" charset="-122"/>
              </a:rPr>
              <a:t>;</a:t>
            </a:r>
          </a:p>
          <a:p>
            <a:pPr lvl="1">
              <a:buClr>
                <a:srgbClr val="C00000"/>
              </a:buClr>
              <a:buFont typeface="Wingdings" pitchFamily="2" charset="2"/>
              <a:buChar char="u"/>
            </a:pPr>
            <a:r>
              <a:rPr lang="zh-CN" altLang="en-US" b="1" dirty="0" smtClean="0">
                <a:solidFill>
                  <a:srgbClr val="000000"/>
                </a:solidFill>
                <a:latin typeface="宋体" charset="-122"/>
              </a:rPr>
              <a:t>第二位为</a:t>
            </a:r>
            <a:r>
              <a:rPr lang="en-US" altLang="zh-CN" b="1" dirty="0" smtClean="0">
                <a:solidFill>
                  <a:srgbClr val="000000"/>
                </a:solidFill>
                <a:latin typeface="宋体" charset="-122"/>
              </a:rPr>
              <a:t>DF</a:t>
            </a:r>
            <a:r>
              <a:rPr lang="zh-CN" altLang="en-US" b="1" dirty="0" smtClean="0">
                <a:solidFill>
                  <a:srgbClr val="000000"/>
                </a:solidFill>
                <a:latin typeface="宋体" charset="-122"/>
              </a:rPr>
              <a:t>位，该位被置</a:t>
            </a:r>
            <a:r>
              <a:rPr lang="en-US" altLang="zh-CN" b="1" dirty="0" smtClean="0">
                <a:solidFill>
                  <a:srgbClr val="000000"/>
                </a:solidFill>
                <a:latin typeface="宋体" charset="-122"/>
              </a:rPr>
              <a:t>1</a:t>
            </a:r>
            <a:r>
              <a:rPr lang="zh-CN" altLang="en-US" b="1" dirty="0" smtClean="0">
                <a:solidFill>
                  <a:srgbClr val="000000"/>
                </a:solidFill>
                <a:latin typeface="宋体" charset="-122"/>
              </a:rPr>
              <a:t>表示不要分段，它命令路由器不要将数据报分段，因为目的端不能重组分段</a:t>
            </a:r>
            <a:r>
              <a:rPr lang="en-US" altLang="zh-CN" b="1" dirty="0" smtClean="0">
                <a:solidFill>
                  <a:srgbClr val="000000"/>
                </a:solidFill>
                <a:latin typeface="宋体" charset="-122"/>
              </a:rPr>
              <a:t>;</a:t>
            </a:r>
          </a:p>
          <a:p>
            <a:pPr lvl="1">
              <a:buClr>
                <a:srgbClr val="C00000"/>
              </a:buClr>
              <a:buFont typeface="Wingdings" pitchFamily="2" charset="2"/>
              <a:buChar char="u"/>
            </a:pPr>
            <a:r>
              <a:rPr lang="zh-CN" altLang="en-US" b="1" dirty="0" smtClean="0">
                <a:solidFill>
                  <a:srgbClr val="000000"/>
                </a:solidFill>
                <a:latin typeface="宋体" charset="-122"/>
              </a:rPr>
              <a:t>第</a:t>
            </a:r>
            <a:r>
              <a:rPr lang="en-US" altLang="zh-CN" b="1" dirty="0" smtClean="0">
                <a:solidFill>
                  <a:srgbClr val="000000"/>
                </a:solidFill>
                <a:latin typeface="宋体" charset="-122"/>
              </a:rPr>
              <a:t>3</a:t>
            </a:r>
            <a:r>
              <a:rPr lang="zh-CN" altLang="en-US" b="1" dirty="0" smtClean="0">
                <a:solidFill>
                  <a:srgbClr val="000000"/>
                </a:solidFill>
                <a:latin typeface="宋体" charset="-122"/>
              </a:rPr>
              <a:t>位是</a:t>
            </a:r>
            <a:r>
              <a:rPr lang="en-US" altLang="zh-CN" b="1" dirty="0" smtClean="0">
                <a:solidFill>
                  <a:srgbClr val="000000"/>
                </a:solidFill>
                <a:latin typeface="宋体" charset="-122"/>
              </a:rPr>
              <a:t>MF </a:t>
            </a:r>
            <a:r>
              <a:rPr lang="zh-CN" altLang="en-US" b="1" dirty="0" smtClean="0">
                <a:solidFill>
                  <a:srgbClr val="000000"/>
                </a:solidFill>
                <a:latin typeface="宋体" charset="-122"/>
              </a:rPr>
              <a:t>位，该位被置</a:t>
            </a:r>
            <a:r>
              <a:rPr lang="en-US" altLang="zh-CN" b="1" dirty="0" smtClean="0">
                <a:solidFill>
                  <a:srgbClr val="000000"/>
                </a:solidFill>
                <a:latin typeface="宋体" charset="-122"/>
              </a:rPr>
              <a:t>1</a:t>
            </a:r>
            <a:r>
              <a:rPr lang="zh-CN" altLang="en-US" b="1" dirty="0" smtClean="0">
                <a:solidFill>
                  <a:srgbClr val="000000"/>
                </a:solidFill>
                <a:latin typeface="宋体" charset="-122"/>
              </a:rPr>
              <a:t>表示该分段后还有进一步的分段，最后一个分段</a:t>
            </a:r>
            <a:r>
              <a:rPr lang="en-US" altLang="zh-CN" b="1" dirty="0" smtClean="0">
                <a:solidFill>
                  <a:srgbClr val="000000"/>
                </a:solidFill>
                <a:latin typeface="宋体" charset="-122"/>
              </a:rPr>
              <a:t>MF</a:t>
            </a:r>
            <a:r>
              <a:rPr lang="zh-CN" altLang="en-US" b="1" dirty="0" smtClean="0">
                <a:solidFill>
                  <a:srgbClr val="000000"/>
                </a:solidFill>
                <a:latin typeface="宋体" charset="-122"/>
              </a:rPr>
              <a:t>位为</a:t>
            </a:r>
            <a:r>
              <a:rPr lang="en-US" altLang="zh-CN" b="1" dirty="0" smtClean="0">
                <a:solidFill>
                  <a:srgbClr val="000000"/>
                </a:solidFill>
                <a:latin typeface="宋体" charset="-122"/>
              </a:rPr>
              <a:t>0</a:t>
            </a:r>
            <a:r>
              <a:rPr lang="zh-CN" altLang="en-US" b="1" dirty="0" smtClean="0">
                <a:solidFill>
                  <a:srgbClr val="000000"/>
                </a:solidFill>
                <a:latin typeface="宋体" charset="-122"/>
              </a:rPr>
              <a:t>。</a:t>
            </a:r>
            <a:endParaRPr lang="en-US" altLang="zh-CN" b="1" dirty="0" smtClean="0">
              <a:solidFill>
                <a:srgbClr val="000000"/>
              </a:solidFill>
              <a:latin typeface="宋体" charset="-122"/>
            </a:endParaRPr>
          </a:p>
        </p:txBody>
      </p:sp>
      <p:pic>
        <p:nvPicPr>
          <p:cNvPr id="28675" name="Picture 4" descr="图1-3-8 标志字段"/>
          <p:cNvPicPr>
            <a:picLocks noChangeAspect="1" noChangeArrowheads="1"/>
          </p:cNvPicPr>
          <p:nvPr/>
        </p:nvPicPr>
        <p:blipFill>
          <a:blip r:embed="rId2" cstate="print"/>
          <a:srcRect/>
          <a:stretch>
            <a:fillRect/>
          </a:stretch>
        </p:blipFill>
        <p:spPr bwMode="auto">
          <a:xfrm>
            <a:off x="2051720" y="4725144"/>
            <a:ext cx="5111750" cy="1752923"/>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2"/>
          <p:cNvSpPr>
            <a:spLocks noGrp="1" noRot="1" noChangeArrowheads="1"/>
          </p:cNvSpPr>
          <p:nvPr>
            <p:ph type="title"/>
          </p:nvPr>
        </p:nvSpPr>
        <p:spPr>
          <a:xfrm>
            <a:off x="467544" y="548680"/>
            <a:ext cx="7924800" cy="685800"/>
          </a:xfrm>
        </p:spPr>
        <p:txBody>
          <a:bodyPr>
            <a:noAutofit/>
          </a:bodyPr>
          <a:lstStyle/>
          <a:p>
            <a:r>
              <a:rPr lang="en-US" altLang="zh-CN" sz="4000" b="1" dirty="0" smtClean="0">
                <a:solidFill>
                  <a:srgbClr val="C00000"/>
                </a:solidFill>
                <a:latin typeface="隶书" pitchFamily="49" charset="-122"/>
                <a:ea typeface="隶书" pitchFamily="49" charset="-122"/>
              </a:rPr>
              <a:t>      8.2.2  IP</a:t>
            </a:r>
            <a:r>
              <a:rPr lang="zh-CN" altLang="en-US" sz="4000" b="1" dirty="0" smtClean="0">
                <a:solidFill>
                  <a:srgbClr val="C00000"/>
                </a:solidFill>
                <a:latin typeface="隶书" pitchFamily="49" charset="-122"/>
                <a:ea typeface="隶书" pitchFamily="49" charset="-122"/>
              </a:rPr>
              <a:t>报文格式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Rot="1" noChangeArrowheads="1"/>
          </p:cNvSpPr>
          <p:nvPr>
            <p:ph type="body" idx="1"/>
          </p:nvPr>
        </p:nvSpPr>
        <p:spPr>
          <a:xfrm>
            <a:off x="395536" y="1556792"/>
            <a:ext cx="8353425" cy="4413250"/>
          </a:xfrm>
        </p:spPr>
        <p:txBody>
          <a:bodyPr>
            <a:normAutofit lnSpcReduction="10000"/>
          </a:bodyPr>
          <a:lstStyle/>
          <a:p>
            <a:pPr eaLnBrk="1" hangingPunct="1">
              <a:buNone/>
            </a:pPr>
            <a:r>
              <a:rPr lang="zh-CN" altLang="en-US" b="1" dirty="0" smtClean="0">
                <a:solidFill>
                  <a:srgbClr val="C00000"/>
                </a:solidFill>
                <a:latin typeface="宋体" charset="-122"/>
              </a:rPr>
              <a:t>（</a:t>
            </a:r>
            <a:r>
              <a:rPr lang="en-US" altLang="zh-CN" b="1" dirty="0" smtClean="0">
                <a:solidFill>
                  <a:srgbClr val="C00000"/>
                </a:solidFill>
                <a:latin typeface="宋体" charset="-122"/>
              </a:rPr>
              <a:t>7</a:t>
            </a:r>
            <a:r>
              <a:rPr lang="zh-CN" altLang="en-US" b="1" dirty="0" smtClean="0">
                <a:solidFill>
                  <a:srgbClr val="C00000"/>
                </a:solidFill>
                <a:latin typeface="宋体" charset="-122"/>
              </a:rPr>
              <a:t>）偏移量</a:t>
            </a:r>
            <a:r>
              <a:rPr lang="en-US" altLang="zh-CN" b="1" dirty="0" smtClean="0">
                <a:solidFill>
                  <a:srgbClr val="000000"/>
                </a:solidFill>
                <a:latin typeface="宋体" charset="-122"/>
              </a:rPr>
              <a:t>(13)</a:t>
            </a:r>
            <a:r>
              <a:rPr lang="zh-CN" altLang="en-US" b="1" dirty="0" smtClean="0">
                <a:solidFill>
                  <a:srgbClr val="000000"/>
                </a:solidFill>
                <a:latin typeface="宋体" charset="-122"/>
              </a:rPr>
              <a:t>：</a:t>
            </a:r>
            <a:endParaRPr lang="en-US" altLang="zh-CN" b="1" dirty="0" smtClean="0">
              <a:solidFill>
                <a:srgbClr val="000000"/>
              </a:solidFill>
              <a:latin typeface="宋体" charset="-122"/>
            </a:endParaRPr>
          </a:p>
          <a:p>
            <a:pPr lvl="1">
              <a:buClr>
                <a:srgbClr val="C00000"/>
              </a:buClr>
              <a:buFont typeface="Wingdings" pitchFamily="2" charset="2"/>
              <a:buChar char="u"/>
            </a:pPr>
            <a:endParaRPr lang="en-US" altLang="zh-CN" b="1" dirty="0" smtClean="0">
              <a:solidFill>
                <a:srgbClr val="000000"/>
              </a:solidFill>
              <a:latin typeface="宋体" charset="-122"/>
            </a:endParaRPr>
          </a:p>
          <a:p>
            <a:pPr lvl="1">
              <a:buClr>
                <a:srgbClr val="C00000"/>
              </a:buClr>
              <a:buFont typeface="Wingdings" pitchFamily="2" charset="2"/>
              <a:buChar char="u"/>
            </a:pPr>
            <a:r>
              <a:rPr lang="zh-CN" altLang="en-US" b="1" dirty="0" smtClean="0">
                <a:solidFill>
                  <a:srgbClr val="000000"/>
                </a:solidFill>
                <a:latin typeface="宋体" charset="-122"/>
              </a:rPr>
              <a:t>分段偏移说明该分段在当前数据报的什么位置。</a:t>
            </a:r>
            <a:endParaRPr lang="en-US" altLang="zh-CN" b="1" dirty="0" smtClean="0">
              <a:solidFill>
                <a:srgbClr val="000000"/>
              </a:solidFill>
              <a:latin typeface="宋体" charset="-122"/>
            </a:endParaRPr>
          </a:p>
          <a:p>
            <a:pPr lvl="1">
              <a:buClr>
                <a:srgbClr val="C00000"/>
              </a:buClr>
              <a:buFont typeface="Wingdings" pitchFamily="2" charset="2"/>
              <a:buChar char="u"/>
            </a:pPr>
            <a:endParaRPr lang="en-US" altLang="zh-CN" b="1" dirty="0" smtClean="0">
              <a:solidFill>
                <a:srgbClr val="000000"/>
              </a:solidFill>
              <a:latin typeface="宋体" charset="-122"/>
            </a:endParaRPr>
          </a:p>
          <a:p>
            <a:pPr lvl="1">
              <a:buClr>
                <a:srgbClr val="C00000"/>
              </a:buClr>
              <a:buFont typeface="Wingdings" pitchFamily="2" charset="2"/>
              <a:buChar char="u"/>
            </a:pPr>
            <a:r>
              <a:rPr lang="zh-CN" altLang="en-US" b="1" dirty="0" smtClean="0">
                <a:solidFill>
                  <a:srgbClr val="000000"/>
                </a:solidFill>
                <a:latin typeface="宋体" charset="-122"/>
              </a:rPr>
              <a:t>分段偏移以 </a:t>
            </a:r>
            <a:r>
              <a:rPr lang="en-US" altLang="zh-CN" b="1" dirty="0" smtClean="0">
                <a:solidFill>
                  <a:srgbClr val="000000"/>
                </a:solidFill>
                <a:latin typeface="宋体" charset="-122"/>
              </a:rPr>
              <a:t>8</a:t>
            </a:r>
            <a:r>
              <a:rPr lang="zh-CN" altLang="en-US" b="1" dirty="0" smtClean="0">
                <a:solidFill>
                  <a:srgbClr val="000000"/>
                </a:solidFill>
                <a:latin typeface="宋体" charset="-122"/>
              </a:rPr>
              <a:t>字节为单位，这样偏移量</a:t>
            </a:r>
            <a:r>
              <a:rPr lang="en-US" altLang="zh-CN" b="1" dirty="0" smtClean="0">
                <a:solidFill>
                  <a:srgbClr val="000000"/>
                </a:solidFill>
                <a:latin typeface="宋体" charset="-122"/>
              </a:rPr>
              <a:t>1</a:t>
            </a:r>
            <a:r>
              <a:rPr lang="zh-CN" altLang="en-US" b="1" dirty="0" smtClean="0">
                <a:solidFill>
                  <a:srgbClr val="000000"/>
                </a:solidFill>
                <a:latin typeface="宋体" charset="-122"/>
              </a:rPr>
              <a:t>对应字节号</a:t>
            </a:r>
            <a:r>
              <a:rPr lang="en-US" altLang="zh-CN" b="1" dirty="0" smtClean="0">
                <a:solidFill>
                  <a:srgbClr val="000000"/>
                </a:solidFill>
                <a:latin typeface="宋体" charset="-122"/>
              </a:rPr>
              <a:t>8</a:t>
            </a:r>
            <a:r>
              <a:rPr lang="zh-CN" altLang="en-US" b="1" dirty="0" smtClean="0">
                <a:solidFill>
                  <a:srgbClr val="000000"/>
                </a:solidFill>
                <a:latin typeface="宋体" charset="-122"/>
              </a:rPr>
              <a:t>，偏移量 </a:t>
            </a:r>
            <a:r>
              <a:rPr lang="en-US" altLang="zh-CN" b="1" dirty="0" smtClean="0">
                <a:solidFill>
                  <a:srgbClr val="000000"/>
                </a:solidFill>
                <a:latin typeface="宋体" charset="-122"/>
              </a:rPr>
              <a:t>2</a:t>
            </a:r>
            <a:r>
              <a:rPr lang="zh-CN" altLang="en-US" b="1" dirty="0" smtClean="0">
                <a:solidFill>
                  <a:srgbClr val="000000"/>
                </a:solidFill>
                <a:latin typeface="宋体" charset="-122"/>
              </a:rPr>
              <a:t>对应字节号</a:t>
            </a:r>
            <a:r>
              <a:rPr lang="en-US" altLang="zh-CN" b="1" dirty="0" smtClean="0">
                <a:solidFill>
                  <a:srgbClr val="000000"/>
                </a:solidFill>
                <a:latin typeface="宋体" charset="-122"/>
              </a:rPr>
              <a:t>16</a:t>
            </a:r>
            <a:r>
              <a:rPr lang="zh-CN" altLang="en-US" b="1" dirty="0" smtClean="0">
                <a:solidFill>
                  <a:srgbClr val="000000"/>
                </a:solidFill>
                <a:latin typeface="宋体" charset="-122"/>
              </a:rPr>
              <a:t>，依此类推。</a:t>
            </a:r>
            <a:endParaRPr lang="en-US" altLang="zh-CN" b="1" dirty="0" smtClean="0">
              <a:solidFill>
                <a:srgbClr val="000000"/>
              </a:solidFill>
              <a:latin typeface="宋体" charset="-122"/>
            </a:endParaRPr>
          </a:p>
          <a:p>
            <a:pPr lvl="1">
              <a:buClr>
                <a:srgbClr val="C00000"/>
              </a:buClr>
              <a:buFont typeface="Wingdings" pitchFamily="2" charset="2"/>
              <a:buChar char="u"/>
            </a:pPr>
            <a:endParaRPr lang="en-US" altLang="zh-CN"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数据报进行分片的主机或路由器必须选择每一个分片的长度能够被</a:t>
            </a:r>
            <a:r>
              <a:rPr lang="en-US" altLang="zh-CN" b="1" dirty="0" smtClean="0">
                <a:solidFill>
                  <a:srgbClr val="000000"/>
                </a:solidFill>
              </a:rPr>
              <a:t>8</a:t>
            </a:r>
            <a:r>
              <a:rPr lang="zh-CN" altLang="en-US" b="1" dirty="0" smtClean="0">
                <a:solidFill>
                  <a:srgbClr val="000000"/>
                </a:solidFill>
              </a:rPr>
              <a:t>除尽。</a:t>
            </a:r>
            <a:r>
              <a:rPr lang="zh-CN" altLang="en-US" dirty="0" smtClean="0"/>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548680"/>
            <a:ext cx="7924800" cy="685800"/>
          </a:xfrm>
        </p:spPr>
        <p:txBody>
          <a:bodyPr>
            <a:noAutofit/>
          </a:bodyPr>
          <a:lstStyle/>
          <a:p>
            <a:r>
              <a:rPr lang="en-US" altLang="zh-CN" sz="4000" b="1" dirty="0" smtClean="0">
                <a:solidFill>
                  <a:srgbClr val="C00000"/>
                </a:solidFill>
                <a:latin typeface="隶书" pitchFamily="49" charset="-122"/>
                <a:ea typeface="隶书" pitchFamily="49" charset="-122"/>
              </a:rPr>
              <a:t>      8.2.2  IP</a:t>
            </a:r>
            <a:r>
              <a:rPr lang="zh-CN" altLang="en-US" sz="4000" b="1" dirty="0" smtClean="0">
                <a:solidFill>
                  <a:srgbClr val="C00000"/>
                </a:solidFill>
                <a:latin typeface="隶书" pitchFamily="49" charset="-122"/>
                <a:ea typeface="隶书" pitchFamily="49" charset="-122"/>
              </a:rPr>
              <a:t>报文格式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6"/>
          <p:cNvSpPr>
            <a:spLocks noGrp="1"/>
          </p:cNvSpPr>
          <p:nvPr>
            <p:ph type="sldNum" sz="quarter" idx="12"/>
          </p:nvPr>
        </p:nvSpPr>
        <p:spPr>
          <a:noFill/>
        </p:spPr>
        <p:txBody>
          <a:bodyPr/>
          <a:lstStyle/>
          <a:p>
            <a:fld id="{875FE5B4-19D6-4535-AB21-3120BCAA20FC}" type="slidenum">
              <a:rPr lang="en-US" altLang="zh-CN" smtClean="0"/>
              <a:pPr/>
              <a:t>33</a:t>
            </a:fld>
            <a:endParaRPr lang="en-US" altLang="zh-CN" smtClean="0"/>
          </a:p>
        </p:txBody>
      </p:sp>
      <p:sp>
        <p:nvSpPr>
          <p:cNvPr id="156675" name="Rectangle 2"/>
          <p:cNvSpPr>
            <a:spLocks noGrp="1" noRot="1" noChangeArrowheads="1"/>
          </p:cNvSpPr>
          <p:nvPr>
            <p:ph type="title"/>
          </p:nvPr>
        </p:nvSpPr>
        <p:spPr>
          <a:xfrm>
            <a:off x="298450" y="404664"/>
            <a:ext cx="8540750" cy="966936"/>
          </a:xfrm>
        </p:spPr>
        <p:txBody>
          <a:bodyPr>
            <a:normAutofit/>
          </a:bodyPr>
          <a:lstStyle/>
          <a:p>
            <a:r>
              <a:rPr lang="en-US" altLang="zh-CN" sz="4000" b="1" dirty="0" smtClean="0">
                <a:solidFill>
                  <a:srgbClr val="C00000"/>
                </a:solidFill>
                <a:latin typeface="隶书" pitchFamily="49" charset="-122"/>
                <a:ea typeface="隶书" pitchFamily="49" charset="-122"/>
              </a:rPr>
              <a:t> IP</a:t>
            </a:r>
            <a:r>
              <a:rPr lang="zh-CN" altLang="en-US" sz="4000" b="1" dirty="0" smtClean="0">
                <a:solidFill>
                  <a:srgbClr val="C00000"/>
                </a:solidFill>
                <a:latin typeface="隶书" pitchFamily="49" charset="-122"/>
                <a:ea typeface="隶书" pitchFamily="49" charset="-122"/>
              </a:rPr>
              <a:t>数据报分片 </a:t>
            </a:r>
          </a:p>
        </p:txBody>
      </p:sp>
      <p:sp>
        <p:nvSpPr>
          <p:cNvPr id="156676" name="Rectangle 3"/>
          <p:cNvSpPr>
            <a:spLocks noGrp="1" noRot="1" noChangeArrowheads="1"/>
          </p:cNvSpPr>
          <p:nvPr>
            <p:ph type="body" sz="half" idx="1"/>
          </p:nvPr>
        </p:nvSpPr>
        <p:spPr>
          <a:xfrm>
            <a:off x="2484438" y="1412875"/>
            <a:ext cx="4000500" cy="460375"/>
          </a:xfrm>
        </p:spPr>
        <p:txBody>
          <a:bodyPr/>
          <a:lstStyle/>
          <a:p>
            <a:pPr algn="ctr" eaLnBrk="1" hangingPunct="1">
              <a:buFont typeface="Wingdings" pitchFamily="2" charset="2"/>
              <a:buNone/>
            </a:pPr>
            <a:r>
              <a:rPr lang="en-US" altLang="zh-CN" sz="2400" dirty="0" smtClean="0"/>
              <a:t> </a:t>
            </a:r>
            <a:r>
              <a:rPr lang="zh-CN" altLang="en-US" sz="2400" dirty="0" smtClean="0"/>
              <a:t>最大传送单元（</a:t>
            </a:r>
            <a:r>
              <a:rPr lang="en-US" altLang="zh-CN" sz="2400" dirty="0" smtClean="0"/>
              <a:t>MTU</a:t>
            </a:r>
            <a:r>
              <a:rPr lang="zh-CN" altLang="en-US" sz="2400" dirty="0" smtClean="0"/>
              <a:t>） </a:t>
            </a:r>
          </a:p>
        </p:txBody>
      </p:sp>
      <p:pic>
        <p:nvPicPr>
          <p:cNvPr id="156677" name="图片 45" descr="08"/>
          <p:cNvPicPr>
            <a:picLocks noChangeAspect="1" noChangeArrowheads="1"/>
          </p:cNvPicPr>
          <p:nvPr/>
        </p:nvPicPr>
        <p:blipFill>
          <a:blip r:embed="rId2" cstate="print"/>
          <a:srcRect/>
          <a:stretch>
            <a:fillRect/>
          </a:stretch>
        </p:blipFill>
        <p:spPr bwMode="auto">
          <a:xfrm>
            <a:off x="1476375" y="1989138"/>
            <a:ext cx="5976938" cy="1679575"/>
          </a:xfrm>
          <a:prstGeom prst="rect">
            <a:avLst/>
          </a:prstGeom>
          <a:noFill/>
          <a:ln w="9525">
            <a:noFill/>
            <a:miter lim="800000"/>
            <a:headEnd/>
            <a:tailEnd/>
          </a:ln>
        </p:spPr>
      </p:pic>
      <p:graphicFrame>
        <p:nvGraphicFramePr>
          <p:cNvPr id="198661" name="Group 5"/>
          <p:cNvGraphicFramePr>
            <a:graphicFrameLocks noGrp="1"/>
          </p:cNvGraphicFramePr>
          <p:nvPr>
            <p:ph sz="half" idx="2"/>
          </p:nvPr>
        </p:nvGraphicFramePr>
        <p:xfrm>
          <a:off x="1619250" y="3860800"/>
          <a:ext cx="6264275" cy="2358073"/>
        </p:xfrm>
        <a:graphic>
          <a:graphicData uri="http://schemas.openxmlformats.org/drawingml/2006/table">
            <a:tbl>
              <a:tblPr/>
              <a:tblGrid>
                <a:gridCol w="2347913"/>
                <a:gridCol w="995362"/>
                <a:gridCol w="1965325"/>
                <a:gridCol w="955675"/>
              </a:tblGrid>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协   议</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MTU</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协   议</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MTU</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超级通道（</a:t>
                      </a: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Hyperchannel</a:t>
                      </a:r>
                      <a:r>
                        <a:rPr kumimoji="0" lang="zh-CN" altLang="en-US"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65535</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以太网</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1500</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令牌环（</a:t>
                      </a: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16Mbps</a:t>
                      </a:r>
                      <a:r>
                        <a:rPr kumimoji="0" lang="zh-CN" altLang="en-US"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17914</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X.25</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576</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令牌环（</a:t>
                      </a: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4Mbps</a:t>
                      </a:r>
                      <a:r>
                        <a:rPr kumimoji="0" lang="zh-CN" altLang="en-US"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4464</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PPP</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296</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0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FDDI</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4352</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7" name="组合 14"/>
          <p:cNvGrpSpPr/>
          <p:nvPr/>
        </p:nvGrpSpPr>
        <p:grpSpPr>
          <a:xfrm>
            <a:off x="4874346" y="0"/>
            <a:ext cx="4269654" cy="430887"/>
            <a:chOff x="4874346" y="0"/>
            <a:chExt cx="4269654" cy="430887"/>
          </a:xfrm>
        </p:grpSpPr>
        <p:sp>
          <p:nvSpPr>
            <p:cNvPr id="8" name="TextBox 7"/>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9"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3"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dirty="0">
              <a:ln>
                <a:noFill/>
              </a:ln>
              <a:effectLst/>
              <a:uLnTx/>
              <a:uFillTx/>
              <a:latin typeface="+mn-lt"/>
              <a:ea typeface="+mn-ea"/>
              <a:cs typeface="+mn-cs"/>
            </a:endParaRPr>
          </a:p>
        </p:txBody>
      </p:sp>
      <p:pic>
        <p:nvPicPr>
          <p:cNvPr id="1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Rot="1" noChangeArrowheads="1"/>
          </p:cNvSpPr>
          <p:nvPr>
            <p:ph type="body" idx="1"/>
          </p:nvPr>
        </p:nvSpPr>
        <p:spPr/>
        <p:txBody>
          <a:bodyPr/>
          <a:lstStyle/>
          <a:p>
            <a:pPr eaLnBrk="1" hangingPunct="1">
              <a:buNone/>
            </a:pPr>
            <a:r>
              <a:rPr lang="zh-CN" altLang="en-US" b="1" dirty="0" smtClean="0">
                <a:solidFill>
                  <a:srgbClr val="C00000"/>
                </a:solidFill>
                <a:latin typeface="宋体" charset="-122"/>
              </a:rPr>
              <a:t>例</a:t>
            </a:r>
            <a:r>
              <a:rPr lang="zh-CN" altLang="en-US" b="1" dirty="0" smtClean="0">
                <a:solidFill>
                  <a:srgbClr val="000000"/>
                </a:solidFill>
                <a:latin typeface="宋体" charset="-122"/>
              </a:rPr>
              <a:t>：</a:t>
            </a:r>
          </a:p>
          <a:p>
            <a:pPr eaLnBrk="1" hangingPunct="1">
              <a:buNone/>
            </a:pPr>
            <a:r>
              <a:rPr lang="zh-CN" altLang="en-US" b="1" dirty="0" smtClean="0">
                <a:solidFill>
                  <a:srgbClr val="000000"/>
                </a:solidFill>
                <a:latin typeface="宋体" charset="-122"/>
              </a:rPr>
              <a:t>  </a:t>
            </a:r>
            <a:r>
              <a:rPr lang="zh-CN" altLang="en-US" b="1" dirty="0" smtClean="0">
                <a:solidFill>
                  <a:srgbClr val="000000"/>
                </a:solidFill>
                <a:latin typeface="楷体" pitchFamily="49" charset="-122"/>
                <a:ea typeface="楷体" pitchFamily="49" charset="-122"/>
              </a:rPr>
              <a:t>假设</a:t>
            </a:r>
            <a:r>
              <a:rPr lang="zh-CN" altLang="en-US" b="1" dirty="0" smtClean="0">
                <a:solidFill>
                  <a:srgbClr val="000000"/>
                </a:solidFill>
                <a:latin typeface="楷体" pitchFamily="49" charset="-122"/>
                <a:ea typeface="楷体" pitchFamily="49" charset="-122"/>
              </a:rPr>
              <a:t>网络的 </a:t>
            </a:r>
            <a:r>
              <a:rPr lang="en-US" altLang="zh-CN" b="1" dirty="0" smtClean="0">
                <a:solidFill>
                  <a:srgbClr val="000000"/>
                </a:solidFill>
                <a:latin typeface="楷体" pitchFamily="49" charset="-122"/>
                <a:ea typeface="楷体" pitchFamily="49" charset="-122"/>
              </a:rPr>
              <a:t>MTU</a:t>
            </a:r>
            <a:r>
              <a:rPr lang="zh-CN" altLang="en-US" b="1" dirty="0" smtClean="0">
                <a:solidFill>
                  <a:srgbClr val="000000"/>
                </a:solidFill>
                <a:latin typeface="楷体" pitchFamily="49" charset="-122"/>
                <a:ea typeface="楷体" pitchFamily="49" charset="-122"/>
              </a:rPr>
              <a:t>为</a:t>
            </a:r>
            <a:r>
              <a:rPr lang="en-US" altLang="zh-CN" b="1" dirty="0" smtClean="0">
                <a:solidFill>
                  <a:srgbClr val="000000"/>
                </a:solidFill>
                <a:latin typeface="楷体" pitchFamily="49" charset="-122"/>
                <a:ea typeface="楷体" pitchFamily="49" charset="-122"/>
              </a:rPr>
              <a:t>1400</a:t>
            </a:r>
            <a:r>
              <a:rPr lang="zh-CN" altLang="en-US" b="1" dirty="0" smtClean="0">
                <a:solidFill>
                  <a:srgbClr val="000000"/>
                </a:solidFill>
                <a:latin typeface="楷体" pitchFamily="49" charset="-122"/>
                <a:ea typeface="楷体" pitchFamily="49" charset="-122"/>
              </a:rPr>
              <a:t>字节，路由器将把到达的一个</a:t>
            </a:r>
            <a:r>
              <a:rPr lang="en-US" altLang="zh-CN" b="1" dirty="0" smtClean="0">
                <a:solidFill>
                  <a:srgbClr val="000000"/>
                </a:solidFill>
                <a:latin typeface="楷体" pitchFamily="49" charset="-122"/>
                <a:ea typeface="楷体" pitchFamily="49" charset="-122"/>
              </a:rPr>
              <a:t>4000</a:t>
            </a:r>
            <a:r>
              <a:rPr lang="zh-CN" altLang="en-US" b="1" dirty="0" smtClean="0">
                <a:solidFill>
                  <a:srgbClr val="000000"/>
                </a:solidFill>
                <a:latin typeface="楷体" pitchFamily="49" charset="-122"/>
                <a:ea typeface="楷体" pitchFamily="49" charset="-122"/>
              </a:rPr>
              <a:t>字节的报文分为</a:t>
            </a:r>
            <a:r>
              <a:rPr lang="en-US" altLang="zh-CN" b="1" dirty="0" smtClean="0">
                <a:solidFill>
                  <a:srgbClr val="000000"/>
                </a:solidFill>
                <a:latin typeface="楷体" pitchFamily="49" charset="-122"/>
                <a:ea typeface="楷体" pitchFamily="49" charset="-122"/>
              </a:rPr>
              <a:t>3 </a:t>
            </a:r>
            <a:r>
              <a:rPr lang="zh-CN" altLang="en-US" b="1" dirty="0" smtClean="0">
                <a:solidFill>
                  <a:srgbClr val="000000"/>
                </a:solidFill>
                <a:latin typeface="楷体" pitchFamily="49" charset="-122"/>
                <a:ea typeface="楷体" pitchFamily="49" charset="-122"/>
              </a:rPr>
              <a:t>段，第一段有</a:t>
            </a:r>
            <a:r>
              <a:rPr lang="en-US" altLang="zh-CN" b="1" dirty="0" smtClean="0">
                <a:solidFill>
                  <a:srgbClr val="000000"/>
                </a:solidFill>
                <a:latin typeface="楷体" pitchFamily="49" charset="-122"/>
                <a:ea typeface="楷体" pitchFamily="49" charset="-122"/>
              </a:rPr>
              <a:t>1400</a:t>
            </a:r>
            <a:r>
              <a:rPr lang="zh-CN" altLang="en-US" b="1" dirty="0" smtClean="0">
                <a:solidFill>
                  <a:srgbClr val="000000"/>
                </a:solidFill>
                <a:latin typeface="楷体" pitchFamily="49" charset="-122"/>
                <a:ea typeface="楷体" pitchFamily="49" charset="-122"/>
              </a:rPr>
              <a:t>字节数据，分段偏移为</a:t>
            </a:r>
            <a:r>
              <a:rPr lang="en-US" altLang="zh-CN" b="1" dirty="0" smtClean="0">
                <a:solidFill>
                  <a:srgbClr val="000000"/>
                </a:solidFill>
                <a:latin typeface="楷体" pitchFamily="49" charset="-122"/>
                <a:ea typeface="楷体" pitchFamily="49" charset="-122"/>
              </a:rPr>
              <a:t>0</a:t>
            </a:r>
            <a:r>
              <a:rPr lang="zh-CN" altLang="en-US" b="1" dirty="0" smtClean="0">
                <a:solidFill>
                  <a:srgbClr val="000000"/>
                </a:solidFill>
                <a:latin typeface="楷体" pitchFamily="49" charset="-122"/>
                <a:ea typeface="楷体" pitchFamily="49" charset="-122"/>
              </a:rPr>
              <a:t>、第二段有</a:t>
            </a:r>
            <a:r>
              <a:rPr lang="en-US" altLang="zh-CN" b="1" dirty="0" smtClean="0">
                <a:solidFill>
                  <a:srgbClr val="000000"/>
                </a:solidFill>
                <a:latin typeface="楷体" pitchFamily="49" charset="-122"/>
                <a:ea typeface="楷体" pitchFamily="49" charset="-122"/>
              </a:rPr>
              <a:t>1400</a:t>
            </a:r>
            <a:r>
              <a:rPr lang="zh-CN" altLang="en-US" b="1" dirty="0" smtClean="0">
                <a:solidFill>
                  <a:srgbClr val="000000"/>
                </a:solidFill>
                <a:latin typeface="楷体" pitchFamily="49" charset="-122"/>
                <a:ea typeface="楷体" pitchFamily="49" charset="-122"/>
              </a:rPr>
              <a:t>字节数据，分段偏移为</a:t>
            </a:r>
            <a:r>
              <a:rPr lang="en-US" altLang="zh-CN" b="1" dirty="0" smtClean="0">
                <a:solidFill>
                  <a:srgbClr val="000000"/>
                </a:solidFill>
                <a:latin typeface="楷体" pitchFamily="49" charset="-122"/>
                <a:ea typeface="楷体" pitchFamily="49" charset="-122"/>
              </a:rPr>
              <a:t>175</a:t>
            </a:r>
            <a:r>
              <a:rPr lang="zh-CN" altLang="en-US" b="1" dirty="0" smtClean="0">
                <a:solidFill>
                  <a:srgbClr val="000000"/>
                </a:solidFill>
                <a:latin typeface="楷体" pitchFamily="49" charset="-122"/>
                <a:ea typeface="楷体" pitchFamily="49" charset="-122"/>
              </a:rPr>
              <a:t>、第三段有</a:t>
            </a:r>
            <a:r>
              <a:rPr lang="en-US" altLang="zh-CN" b="1" dirty="0" smtClean="0">
                <a:solidFill>
                  <a:srgbClr val="000000"/>
                </a:solidFill>
                <a:latin typeface="楷体" pitchFamily="49" charset="-122"/>
                <a:ea typeface="楷体" pitchFamily="49" charset="-122"/>
              </a:rPr>
              <a:t>1200</a:t>
            </a:r>
            <a:r>
              <a:rPr lang="zh-CN" altLang="en-US" b="1" dirty="0" smtClean="0">
                <a:solidFill>
                  <a:srgbClr val="000000"/>
                </a:solidFill>
                <a:latin typeface="楷体" pitchFamily="49" charset="-122"/>
                <a:ea typeface="楷体" pitchFamily="49" charset="-122"/>
              </a:rPr>
              <a:t>字节数据，分段偏移为</a:t>
            </a:r>
            <a:r>
              <a:rPr lang="en-US" altLang="zh-CN" b="1" dirty="0" smtClean="0">
                <a:solidFill>
                  <a:srgbClr val="000000"/>
                </a:solidFill>
                <a:latin typeface="楷体" pitchFamily="49" charset="-122"/>
                <a:ea typeface="楷体" pitchFamily="49" charset="-122"/>
              </a:rPr>
              <a:t>350</a:t>
            </a:r>
          </a:p>
          <a:p>
            <a:pPr eaLnBrk="1" hangingPunct="1"/>
            <a:endParaRPr lang="en-US" altLang="zh-CN" dirty="0" smtClean="0">
              <a:solidFill>
                <a:srgbClr val="000000"/>
              </a:solidFill>
              <a:latin typeface="楷体" pitchFamily="49" charset="-122"/>
              <a:ea typeface="楷体" pitchFamily="49"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548680"/>
            <a:ext cx="7924800" cy="685800"/>
          </a:xfrm>
        </p:spPr>
        <p:txBody>
          <a:bodyPr>
            <a:noAutofit/>
          </a:bodyPr>
          <a:lstStyle/>
          <a:p>
            <a:r>
              <a:rPr lang="en-US" altLang="zh-CN" sz="4000" b="1" dirty="0" smtClean="0">
                <a:solidFill>
                  <a:srgbClr val="C00000"/>
                </a:solidFill>
                <a:latin typeface="隶书" pitchFamily="49" charset="-122"/>
                <a:ea typeface="隶书" pitchFamily="49" charset="-122"/>
              </a:rPr>
              <a:t>      8.2.2  IP</a:t>
            </a:r>
            <a:r>
              <a:rPr lang="zh-CN" altLang="en-US" sz="4000" b="1" dirty="0" smtClean="0">
                <a:solidFill>
                  <a:srgbClr val="C00000"/>
                </a:solidFill>
                <a:latin typeface="隶书" pitchFamily="49" charset="-122"/>
                <a:ea typeface="隶书" pitchFamily="49" charset="-122"/>
              </a:rPr>
              <a:t>报文格式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图1-3-9 分片举例"/>
          <p:cNvPicPr>
            <a:picLocks noGrp="1" noChangeAspect="1" noChangeArrowheads="1"/>
          </p:cNvPicPr>
          <p:nvPr>
            <p:ph type="body" idx="1"/>
          </p:nvPr>
        </p:nvPicPr>
        <p:blipFill>
          <a:blip r:embed="rId2" cstate="print"/>
          <a:srcRect/>
          <a:stretch>
            <a:fillRect/>
          </a:stretch>
        </p:blipFill>
        <p:spPr>
          <a:xfrm>
            <a:off x="179388" y="765175"/>
            <a:ext cx="8785225" cy="5449888"/>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Rot="1" noChangeArrowheads="1"/>
          </p:cNvSpPr>
          <p:nvPr>
            <p:ph type="body" idx="1"/>
          </p:nvPr>
        </p:nvSpPr>
        <p:spPr>
          <a:xfrm>
            <a:off x="574675" y="1484784"/>
            <a:ext cx="8569325" cy="4680520"/>
          </a:xfrm>
        </p:spPr>
        <p:txBody>
          <a:bodyPr>
            <a:normAutofit/>
          </a:bodyPr>
          <a:lstStyle/>
          <a:p>
            <a:pPr eaLnBrk="1" hangingPunct="1">
              <a:buNone/>
            </a:pPr>
            <a:r>
              <a:rPr lang="zh-CN" altLang="en-US" b="1" dirty="0" smtClean="0">
                <a:solidFill>
                  <a:srgbClr val="C00000"/>
                </a:solidFill>
                <a:latin typeface="宋体" charset="-122"/>
              </a:rPr>
              <a:t>（</a:t>
            </a:r>
            <a:r>
              <a:rPr lang="en-US" altLang="zh-CN" b="1" dirty="0" smtClean="0">
                <a:solidFill>
                  <a:srgbClr val="C00000"/>
                </a:solidFill>
                <a:latin typeface="宋体" charset="-122"/>
              </a:rPr>
              <a:t>8</a:t>
            </a:r>
            <a:r>
              <a:rPr lang="zh-CN" altLang="en-US" b="1" dirty="0" smtClean="0">
                <a:solidFill>
                  <a:srgbClr val="C00000"/>
                </a:solidFill>
                <a:latin typeface="宋体" charset="-122"/>
              </a:rPr>
              <a:t>）生存时间</a:t>
            </a:r>
            <a:r>
              <a:rPr lang="en-US" altLang="zh-CN" b="1" dirty="0" smtClean="0">
                <a:solidFill>
                  <a:srgbClr val="000000"/>
                </a:solidFill>
                <a:latin typeface="宋体" charset="-122"/>
              </a:rPr>
              <a:t>(8)</a:t>
            </a:r>
            <a:r>
              <a:rPr lang="zh-CN" altLang="en-US" b="1" dirty="0" smtClean="0">
                <a:solidFill>
                  <a:srgbClr val="000000"/>
                </a:solidFill>
                <a:latin typeface="宋体" charset="-122"/>
              </a:rPr>
              <a:t>： </a:t>
            </a:r>
            <a:r>
              <a:rPr lang="en-US" altLang="zh-CN" b="1" dirty="0" smtClean="0">
                <a:solidFill>
                  <a:srgbClr val="000000"/>
                </a:solidFill>
                <a:latin typeface="宋体" charset="-122"/>
              </a:rPr>
              <a:t>TTL</a:t>
            </a:r>
            <a:r>
              <a:rPr lang="zh-CN" altLang="en-US" b="1" dirty="0" smtClean="0">
                <a:solidFill>
                  <a:srgbClr val="000000"/>
                </a:solidFill>
                <a:latin typeface="宋体" charset="-122"/>
              </a:rPr>
              <a:t>字段设置了数据报可以经过的最多路由器数量。</a:t>
            </a:r>
            <a:endParaRPr lang="en-US" altLang="zh-CN" b="1" dirty="0" smtClean="0">
              <a:solidFill>
                <a:srgbClr val="000000"/>
              </a:solidFill>
              <a:latin typeface="宋体" charset="-122"/>
            </a:endParaRPr>
          </a:p>
          <a:p>
            <a:pPr lvl="1">
              <a:buClr>
                <a:srgbClr val="C00000"/>
              </a:buClr>
              <a:buFont typeface="Wingdings" pitchFamily="2" charset="2"/>
              <a:buChar char="u"/>
            </a:pPr>
            <a:r>
              <a:rPr lang="zh-CN" altLang="en-US" b="1" dirty="0" smtClean="0">
                <a:solidFill>
                  <a:srgbClr val="000000"/>
                </a:solidFill>
                <a:latin typeface="宋体" charset="-122"/>
              </a:rPr>
              <a:t>经过一个路由器，它的值就减去</a:t>
            </a:r>
            <a:r>
              <a:rPr lang="en-US" altLang="zh-CN" b="1" dirty="0" smtClean="0">
                <a:solidFill>
                  <a:srgbClr val="000000"/>
                </a:solidFill>
                <a:latin typeface="宋体" charset="-122"/>
              </a:rPr>
              <a:t>1</a:t>
            </a:r>
            <a:r>
              <a:rPr lang="zh-CN" altLang="en-US" b="1" dirty="0" smtClean="0">
                <a:solidFill>
                  <a:srgbClr val="000000"/>
                </a:solidFill>
                <a:latin typeface="宋体" charset="-122"/>
              </a:rPr>
              <a:t>。当该字段的值为</a:t>
            </a:r>
            <a:r>
              <a:rPr lang="en-US" altLang="zh-CN" b="1" dirty="0" smtClean="0">
                <a:solidFill>
                  <a:srgbClr val="000000"/>
                </a:solidFill>
                <a:latin typeface="宋体" charset="-122"/>
              </a:rPr>
              <a:t>0</a:t>
            </a:r>
            <a:r>
              <a:rPr lang="zh-CN" altLang="en-US" b="1" dirty="0" smtClean="0">
                <a:solidFill>
                  <a:srgbClr val="000000"/>
                </a:solidFill>
                <a:latin typeface="宋体" charset="-122"/>
              </a:rPr>
              <a:t>时，该数据报被丢弃。</a:t>
            </a:r>
          </a:p>
          <a:p>
            <a:pPr lvl="1">
              <a:buClr>
                <a:srgbClr val="C00000"/>
              </a:buClr>
              <a:buFont typeface="Wingdings" pitchFamily="2" charset="2"/>
              <a:buChar char="u"/>
            </a:pPr>
            <a:r>
              <a:rPr lang="zh-CN" altLang="en-US" b="1" dirty="0" smtClean="0">
                <a:solidFill>
                  <a:srgbClr val="000000"/>
                </a:solidFill>
              </a:rPr>
              <a:t>通常生存时间的起始值是</a:t>
            </a:r>
            <a:r>
              <a:rPr lang="en-US" altLang="zh-CN" b="1" dirty="0" smtClean="0">
                <a:solidFill>
                  <a:srgbClr val="000000"/>
                </a:solidFill>
              </a:rPr>
              <a:t>32</a:t>
            </a:r>
            <a:r>
              <a:rPr lang="zh-CN" altLang="en-US" b="1" dirty="0" smtClean="0">
                <a:solidFill>
                  <a:srgbClr val="000000"/>
                </a:solidFill>
              </a:rPr>
              <a:t>、</a:t>
            </a:r>
            <a:r>
              <a:rPr lang="en-US" altLang="zh-CN" b="1" dirty="0" smtClean="0">
                <a:solidFill>
                  <a:srgbClr val="000000"/>
                </a:solidFill>
              </a:rPr>
              <a:t>64</a:t>
            </a:r>
            <a:r>
              <a:rPr lang="zh-CN" altLang="en-US" b="1" dirty="0" smtClean="0">
                <a:solidFill>
                  <a:srgbClr val="000000"/>
                </a:solidFill>
              </a:rPr>
              <a:t>、</a:t>
            </a:r>
            <a:r>
              <a:rPr lang="en-US" altLang="zh-CN" b="1" dirty="0" smtClean="0">
                <a:solidFill>
                  <a:srgbClr val="000000"/>
                </a:solidFill>
              </a:rPr>
              <a:t>128</a:t>
            </a:r>
          </a:p>
          <a:p>
            <a:pPr eaLnBrk="1" hangingPunct="1">
              <a:buNone/>
            </a:pPr>
            <a:r>
              <a:rPr lang="zh-CN" altLang="en-US" b="1" dirty="0" smtClean="0">
                <a:solidFill>
                  <a:srgbClr val="C00000"/>
                </a:solidFill>
                <a:latin typeface="宋体" charset="-122"/>
              </a:rPr>
              <a:t>（</a:t>
            </a:r>
            <a:r>
              <a:rPr lang="en-US" altLang="zh-CN" b="1" dirty="0" smtClean="0">
                <a:solidFill>
                  <a:srgbClr val="C00000"/>
                </a:solidFill>
                <a:latin typeface="宋体" charset="-122"/>
              </a:rPr>
              <a:t>9</a:t>
            </a:r>
            <a:r>
              <a:rPr lang="zh-CN" altLang="en-US" b="1" dirty="0" smtClean="0">
                <a:solidFill>
                  <a:srgbClr val="C00000"/>
                </a:solidFill>
                <a:latin typeface="宋体" charset="-122"/>
              </a:rPr>
              <a:t>）协议字段</a:t>
            </a:r>
            <a:r>
              <a:rPr lang="en-US" altLang="zh-CN" b="1" dirty="0" smtClean="0">
                <a:solidFill>
                  <a:srgbClr val="000000"/>
                </a:solidFill>
                <a:latin typeface="宋体" charset="-122"/>
              </a:rPr>
              <a:t>(8)</a:t>
            </a:r>
            <a:r>
              <a:rPr lang="zh-CN" altLang="en-US" b="1" dirty="0" smtClean="0">
                <a:solidFill>
                  <a:srgbClr val="000000"/>
                </a:solidFill>
                <a:latin typeface="宋体" charset="-122"/>
              </a:rPr>
              <a:t>：</a:t>
            </a:r>
            <a:r>
              <a:rPr lang="en-US" altLang="zh-CN" b="1" dirty="0" smtClean="0">
                <a:solidFill>
                  <a:srgbClr val="000000"/>
                </a:solidFill>
                <a:latin typeface="宋体" charset="-122"/>
              </a:rPr>
              <a:t>IP</a:t>
            </a:r>
            <a:r>
              <a:rPr lang="zh-CN" altLang="en-US" b="1" dirty="0" smtClean="0">
                <a:solidFill>
                  <a:srgbClr val="000000"/>
                </a:solidFill>
                <a:latin typeface="宋体" charset="-122"/>
              </a:rPr>
              <a:t>数据报的上层携带的协议。</a:t>
            </a:r>
          </a:p>
          <a:p>
            <a:pPr lvl="1">
              <a:buClr>
                <a:srgbClr val="C00000"/>
              </a:buClr>
              <a:buFont typeface="Wingdings" pitchFamily="2" charset="2"/>
              <a:buChar char="u"/>
            </a:pPr>
            <a:r>
              <a:rPr lang="zh-CN" altLang="en-US" b="1" dirty="0" smtClean="0">
                <a:solidFill>
                  <a:srgbClr val="000000"/>
                </a:solidFill>
              </a:rPr>
              <a:t>一个</a:t>
            </a:r>
            <a:r>
              <a:rPr lang="en-US" altLang="zh-CN" b="1" dirty="0" smtClean="0">
                <a:solidFill>
                  <a:srgbClr val="000000"/>
                </a:solidFill>
              </a:rPr>
              <a:t>IP</a:t>
            </a:r>
            <a:r>
              <a:rPr lang="zh-CN" altLang="en-US" b="1" dirty="0" smtClean="0">
                <a:solidFill>
                  <a:srgbClr val="000000"/>
                </a:solidFill>
              </a:rPr>
              <a:t>数据报能封装来自诸如</a:t>
            </a:r>
            <a:r>
              <a:rPr lang="en-US" altLang="zh-CN" b="1" dirty="0" smtClean="0">
                <a:solidFill>
                  <a:srgbClr val="000000"/>
                </a:solidFill>
              </a:rPr>
              <a:t>TCP(17)</a:t>
            </a:r>
            <a:r>
              <a:rPr lang="zh-CN" altLang="en-US" b="1" dirty="0" smtClean="0">
                <a:solidFill>
                  <a:srgbClr val="000000"/>
                </a:solidFill>
              </a:rPr>
              <a:t>、</a:t>
            </a:r>
            <a:r>
              <a:rPr lang="en-US" altLang="zh-CN" b="1" dirty="0" smtClean="0">
                <a:solidFill>
                  <a:srgbClr val="000000"/>
                </a:solidFill>
              </a:rPr>
              <a:t>UDP(6)</a:t>
            </a:r>
            <a:r>
              <a:rPr lang="zh-CN" altLang="en-US" b="1" dirty="0" smtClean="0">
                <a:solidFill>
                  <a:srgbClr val="000000"/>
                </a:solidFill>
              </a:rPr>
              <a:t>、</a:t>
            </a:r>
            <a:r>
              <a:rPr lang="en-US" altLang="zh-CN" b="1" dirty="0" smtClean="0">
                <a:solidFill>
                  <a:srgbClr val="000000"/>
                </a:solidFill>
              </a:rPr>
              <a:t>ICMP(1) ,IGMP(2)</a:t>
            </a:r>
            <a:r>
              <a:rPr lang="zh-CN" altLang="en-US" b="1" dirty="0" smtClean="0">
                <a:solidFill>
                  <a:srgbClr val="000000"/>
                </a:solidFill>
              </a:rPr>
              <a:t>等较高层协议的数据。</a:t>
            </a:r>
            <a:endParaRPr lang="zh-CN" altLang="en-US" b="1" dirty="0" smtClean="0">
              <a:latin typeface="宋体" charset="-122"/>
            </a:endParaRPr>
          </a:p>
          <a:p>
            <a:pPr eaLnBrk="1" hangingPunct="1"/>
            <a:endParaRPr lang="en-US" altLang="zh-CN" b="1" dirty="0" smtClean="0">
              <a:latin typeface="宋体"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548680"/>
            <a:ext cx="7924800" cy="685800"/>
          </a:xfrm>
        </p:spPr>
        <p:txBody>
          <a:bodyPr>
            <a:noAutofit/>
          </a:bodyPr>
          <a:lstStyle/>
          <a:p>
            <a:r>
              <a:rPr lang="en-US" altLang="zh-CN" sz="4000" b="1" dirty="0" smtClean="0">
                <a:solidFill>
                  <a:srgbClr val="C00000"/>
                </a:solidFill>
                <a:latin typeface="隶书" pitchFamily="49" charset="-122"/>
                <a:ea typeface="隶书" pitchFamily="49" charset="-122"/>
              </a:rPr>
              <a:t>      8.2.2  IP</a:t>
            </a:r>
            <a:r>
              <a:rPr lang="zh-CN" altLang="en-US" sz="4000" b="1" dirty="0" smtClean="0">
                <a:solidFill>
                  <a:srgbClr val="C00000"/>
                </a:solidFill>
                <a:latin typeface="隶书" pitchFamily="49" charset="-122"/>
                <a:ea typeface="隶书" pitchFamily="49" charset="-122"/>
              </a:rPr>
              <a:t>报文格式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Rot="1" noChangeArrowheads="1"/>
          </p:cNvSpPr>
          <p:nvPr>
            <p:ph type="body" idx="1"/>
          </p:nvPr>
        </p:nvSpPr>
        <p:spPr/>
        <p:txBody>
          <a:bodyPr/>
          <a:lstStyle/>
          <a:p>
            <a:pPr eaLnBrk="1" hangingPunct="1">
              <a:buNone/>
            </a:pPr>
            <a:r>
              <a:rPr lang="zh-CN" altLang="en-US" b="1" dirty="0" smtClean="0">
                <a:solidFill>
                  <a:srgbClr val="C00000"/>
                </a:solidFill>
                <a:latin typeface="宋体" charset="-122"/>
              </a:rPr>
              <a:t>（</a:t>
            </a:r>
            <a:r>
              <a:rPr lang="en-US" altLang="zh-CN" b="1" dirty="0" smtClean="0">
                <a:solidFill>
                  <a:srgbClr val="C00000"/>
                </a:solidFill>
                <a:latin typeface="宋体" charset="-122"/>
              </a:rPr>
              <a:t>10</a:t>
            </a:r>
            <a:r>
              <a:rPr lang="zh-CN" altLang="en-US" b="1" dirty="0" smtClean="0">
                <a:solidFill>
                  <a:srgbClr val="C00000"/>
                </a:solidFill>
                <a:latin typeface="宋体" charset="-122"/>
              </a:rPr>
              <a:t>）报头检查和</a:t>
            </a:r>
            <a:r>
              <a:rPr lang="en-US" altLang="zh-CN" b="1" dirty="0" smtClean="0">
                <a:solidFill>
                  <a:srgbClr val="000000"/>
                </a:solidFill>
                <a:latin typeface="宋体" charset="-122"/>
              </a:rPr>
              <a:t>(16)</a:t>
            </a:r>
            <a:r>
              <a:rPr lang="zh-CN" altLang="en-US" b="1" dirty="0" smtClean="0">
                <a:solidFill>
                  <a:srgbClr val="000000"/>
                </a:solidFill>
                <a:latin typeface="宋体" charset="-122"/>
              </a:rPr>
              <a:t>：报头检查和字段是根据</a:t>
            </a:r>
            <a:r>
              <a:rPr lang="en-US" altLang="zh-CN" b="1" dirty="0" smtClean="0">
                <a:solidFill>
                  <a:srgbClr val="000000"/>
                </a:solidFill>
                <a:latin typeface="宋体" charset="-122"/>
              </a:rPr>
              <a:t>IP</a:t>
            </a:r>
            <a:r>
              <a:rPr lang="zh-CN" altLang="en-US" b="1" dirty="0" smtClean="0">
                <a:solidFill>
                  <a:srgbClr val="000000"/>
                </a:solidFill>
                <a:latin typeface="宋体" charset="-122"/>
              </a:rPr>
              <a:t>报头计算的检查和。</a:t>
            </a:r>
            <a:endParaRPr lang="en-US" altLang="zh-CN" b="1" dirty="0" smtClean="0">
              <a:solidFill>
                <a:srgbClr val="000000"/>
              </a:solidFill>
              <a:latin typeface="宋体" charset="-122"/>
            </a:endParaRPr>
          </a:p>
          <a:p>
            <a:pPr eaLnBrk="1" hangingPunct="1">
              <a:buNone/>
            </a:pPr>
            <a:endParaRPr lang="zh-CN" altLang="en-US" b="1" dirty="0" smtClean="0">
              <a:solidFill>
                <a:srgbClr val="000000"/>
              </a:solidFill>
              <a:latin typeface="宋体" charset="-122"/>
            </a:endParaRPr>
          </a:p>
          <a:p>
            <a:pPr lvl="1">
              <a:buClr>
                <a:srgbClr val="C00000"/>
              </a:buClr>
              <a:buFont typeface="Wingdings" pitchFamily="2" charset="2"/>
              <a:buChar char="u"/>
            </a:pPr>
            <a:r>
              <a:rPr lang="zh-CN" altLang="en-US" b="1" dirty="0" smtClean="0">
                <a:solidFill>
                  <a:srgbClr val="000000"/>
                </a:solidFill>
              </a:rPr>
              <a:t>检验和采用</a:t>
            </a:r>
            <a:r>
              <a:rPr lang="en-US" altLang="zh-CN" b="1" dirty="0" smtClean="0">
                <a:solidFill>
                  <a:srgbClr val="000000"/>
                </a:solidFill>
              </a:rPr>
              <a:t>16</a:t>
            </a:r>
            <a:r>
              <a:rPr lang="zh-CN" altLang="en-US" b="1" dirty="0" smtClean="0">
                <a:solidFill>
                  <a:srgbClr val="000000"/>
                </a:solidFill>
              </a:rPr>
              <a:t>位反码求和的算法。</a:t>
            </a:r>
            <a:r>
              <a:rPr lang="zh-CN" altLang="en-US" dirty="0" smtClean="0"/>
              <a:t> </a:t>
            </a:r>
            <a:endParaRPr lang="zh-CN" altLang="en-US" b="1" dirty="0" smtClean="0">
              <a:latin typeface="宋体" charset="-122"/>
            </a:endParaRPr>
          </a:p>
          <a:p>
            <a:pPr eaLnBrk="1" hangingPunct="1"/>
            <a:endParaRPr lang="en-US" altLang="zh-CN"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548680"/>
            <a:ext cx="7924800" cy="685800"/>
          </a:xfrm>
        </p:spPr>
        <p:txBody>
          <a:bodyPr>
            <a:noAutofit/>
          </a:bodyPr>
          <a:lstStyle/>
          <a:p>
            <a:r>
              <a:rPr lang="en-US" altLang="zh-CN" sz="4000" b="1" dirty="0" smtClean="0">
                <a:solidFill>
                  <a:srgbClr val="C00000"/>
                </a:solidFill>
                <a:latin typeface="隶书" pitchFamily="49" charset="-122"/>
                <a:ea typeface="隶书" pitchFamily="49" charset="-122"/>
              </a:rPr>
              <a:t>      8.2.2  IP</a:t>
            </a:r>
            <a:r>
              <a:rPr lang="zh-CN" altLang="en-US" sz="4000" b="1" dirty="0" smtClean="0">
                <a:solidFill>
                  <a:srgbClr val="C00000"/>
                </a:solidFill>
                <a:latin typeface="隶书" pitchFamily="49" charset="-122"/>
                <a:ea typeface="隶书" pitchFamily="49" charset="-122"/>
              </a:rPr>
              <a:t>报文格式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descr="图1-3-10"/>
          <p:cNvPicPr>
            <a:picLocks noGrp="1" noChangeAspect="1" noChangeArrowheads="1"/>
          </p:cNvPicPr>
          <p:nvPr>
            <p:ph type="body" idx="1"/>
          </p:nvPr>
        </p:nvPicPr>
        <p:blipFill>
          <a:blip r:embed="rId2" cstate="print"/>
          <a:srcRect/>
          <a:stretch>
            <a:fillRect/>
          </a:stretch>
        </p:blipFill>
        <p:spPr>
          <a:xfrm>
            <a:off x="179388" y="620713"/>
            <a:ext cx="8785225" cy="5613400"/>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Rot="1" noChangeArrowheads="1"/>
          </p:cNvSpPr>
          <p:nvPr>
            <p:ph type="body" idx="1"/>
          </p:nvPr>
        </p:nvSpPr>
        <p:spPr/>
        <p:txBody>
          <a:bodyPr/>
          <a:lstStyle/>
          <a:p>
            <a:pPr eaLnBrk="1" hangingPunct="1">
              <a:buNone/>
            </a:pPr>
            <a:r>
              <a:rPr lang="zh-CN" altLang="en-US" b="1" dirty="0" smtClean="0">
                <a:solidFill>
                  <a:srgbClr val="C00000"/>
                </a:solidFill>
                <a:latin typeface="宋体" charset="-122"/>
              </a:rPr>
              <a:t>（</a:t>
            </a:r>
            <a:r>
              <a:rPr lang="en-US" altLang="zh-CN" b="1" dirty="0" smtClean="0">
                <a:solidFill>
                  <a:srgbClr val="C00000"/>
                </a:solidFill>
                <a:latin typeface="宋体" charset="-122"/>
              </a:rPr>
              <a:t>11</a:t>
            </a:r>
            <a:r>
              <a:rPr lang="zh-CN" altLang="en-US" b="1" dirty="0" smtClean="0">
                <a:solidFill>
                  <a:srgbClr val="C00000"/>
                </a:solidFill>
                <a:latin typeface="宋体" charset="-122"/>
              </a:rPr>
              <a:t>）源</a:t>
            </a:r>
            <a:r>
              <a:rPr lang="en-US" altLang="zh-CN" b="1" dirty="0" smtClean="0">
                <a:solidFill>
                  <a:srgbClr val="C00000"/>
                </a:solidFill>
                <a:latin typeface="宋体" charset="-122"/>
              </a:rPr>
              <a:t>IP</a:t>
            </a:r>
            <a:r>
              <a:rPr lang="zh-CN" altLang="en-US" b="1" dirty="0" smtClean="0">
                <a:solidFill>
                  <a:srgbClr val="C00000"/>
                </a:solidFill>
                <a:latin typeface="宋体" charset="-122"/>
              </a:rPr>
              <a:t>地址</a:t>
            </a:r>
            <a:endParaRPr lang="en-US" altLang="zh-CN" b="1" dirty="0" smtClean="0">
              <a:solidFill>
                <a:srgbClr val="C00000"/>
              </a:solidFill>
              <a:latin typeface="宋体" charset="-122"/>
            </a:endParaRPr>
          </a:p>
          <a:p>
            <a:pPr eaLnBrk="1" hangingPunct="1">
              <a:buNone/>
            </a:pPr>
            <a:endParaRPr lang="en-US" altLang="zh-CN" b="1" dirty="0" smtClean="0">
              <a:solidFill>
                <a:srgbClr val="C00000"/>
              </a:solidFill>
              <a:latin typeface="宋体" charset="-122"/>
            </a:endParaRPr>
          </a:p>
          <a:p>
            <a:pPr eaLnBrk="1" hangingPunct="1">
              <a:buNone/>
            </a:pPr>
            <a:r>
              <a:rPr lang="zh-CN" altLang="en-US" b="1" dirty="0">
                <a:solidFill>
                  <a:srgbClr val="C00000"/>
                </a:solidFill>
                <a:latin typeface="宋体" charset="-122"/>
              </a:rPr>
              <a:t>（</a:t>
            </a:r>
            <a:r>
              <a:rPr lang="en-US" altLang="zh-CN" b="1" dirty="0">
                <a:solidFill>
                  <a:srgbClr val="C00000"/>
                </a:solidFill>
                <a:latin typeface="宋体" charset="-122"/>
              </a:rPr>
              <a:t>12</a:t>
            </a:r>
            <a:r>
              <a:rPr lang="zh-CN" altLang="en-US" b="1" dirty="0">
                <a:solidFill>
                  <a:srgbClr val="C00000"/>
                </a:solidFill>
                <a:latin typeface="宋体" charset="-122"/>
              </a:rPr>
              <a:t>）</a:t>
            </a:r>
            <a:r>
              <a:rPr lang="zh-CN" altLang="en-US" b="1" dirty="0" smtClean="0">
                <a:solidFill>
                  <a:srgbClr val="C00000"/>
                </a:solidFill>
                <a:latin typeface="宋体" charset="-122"/>
              </a:rPr>
              <a:t>目的</a:t>
            </a:r>
            <a:r>
              <a:rPr lang="en-US" altLang="zh-CN" b="1" dirty="0" smtClean="0">
                <a:solidFill>
                  <a:srgbClr val="C00000"/>
                </a:solidFill>
                <a:latin typeface="宋体" charset="-122"/>
              </a:rPr>
              <a:t>IP</a:t>
            </a:r>
            <a:r>
              <a:rPr lang="zh-CN" altLang="en-US" b="1" dirty="0" smtClean="0">
                <a:solidFill>
                  <a:srgbClr val="C00000"/>
                </a:solidFill>
                <a:latin typeface="宋体" charset="-122"/>
              </a:rPr>
              <a:t>地址</a:t>
            </a:r>
            <a:endParaRPr lang="en-US" altLang="zh-CN" b="1" dirty="0" smtClean="0">
              <a:solidFill>
                <a:srgbClr val="C00000"/>
              </a:solidFill>
              <a:latin typeface="宋体" charset="-122"/>
            </a:endParaRPr>
          </a:p>
          <a:p>
            <a:pPr eaLnBrk="1" hangingPunct="1"/>
            <a:endParaRPr lang="zh-CN" altLang="en-US" b="1" dirty="0" smtClean="0">
              <a:solidFill>
                <a:srgbClr val="000000"/>
              </a:solidFill>
              <a:latin typeface="宋体"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548680"/>
            <a:ext cx="7924800" cy="685800"/>
          </a:xfrm>
        </p:spPr>
        <p:txBody>
          <a:bodyPr>
            <a:noAutofit/>
          </a:bodyPr>
          <a:lstStyle/>
          <a:p>
            <a:r>
              <a:rPr lang="en-US" altLang="zh-CN" sz="4000" b="1" dirty="0" smtClean="0">
                <a:solidFill>
                  <a:srgbClr val="C00000"/>
                </a:solidFill>
                <a:latin typeface="隶书" pitchFamily="49" charset="-122"/>
                <a:ea typeface="隶书" pitchFamily="49" charset="-122"/>
              </a:rPr>
              <a:t>      8.2.2  IP</a:t>
            </a:r>
            <a:r>
              <a:rPr lang="zh-CN" altLang="en-US" sz="4000" b="1" dirty="0" smtClean="0">
                <a:solidFill>
                  <a:srgbClr val="C00000"/>
                </a:solidFill>
                <a:latin typeface="隶书" pitchFamily="49" charset="-122"/>
                <a:ea typeface="隶书" pitchFamily="49" charset="-122"/>
              </a:rPr>
              <a:t>报文格式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01625" y="476672"/>
            <a:ext cx="8540750" cy="926678"/>
          </a:xfrm>
        </p:spPr>
        <p:txBody>
          <a:bodyPr>
            <a:normAutofit/>
          </a:bodyPr>
          <a:lstStyle/>
          <a:p>
            <a:pPr eaLnBrk="1" hangingPunct="1"/>
            <a:r>
              <a:rPr lang="en-US" altLang="zh-CN" sz="3600" b="1" dirty="0" smtClean="0">
                <a:solidFill>
                  <a:srgbClr val="C00000"/>
                </a:solidFill>
                <a:latin typeface="隶书" pitchFamily="49" charset="-122"/>
                <a:ea typeface="隶书" pitchFamily="49" charset="-122"/>
              </a:rPr>
              <a:t>8.1  TCP/IP</a:t>
            </a:r>
            <a:r>
              <a:rPr lang="zh-CN" altLang="en-US" sz="3600" b="1" dirty="0" smtClean="0">
                <a:solidFill>
                  <a:srgbClr val="C00000"/>
                </a:solidFill>
                <a:latin typeface="隶书" pitchFamily="49" charset="-122"/>
                <a:ea typeface="隶书" pitchFamily="49" charset="-122"/>
              </a:rPr>
              <a:t>网络体系结构</a:t>
            </a:r>
          </a:p>
        </p:txBody>
      </p:sp>
      <p:sp>
        <p:nvSpPr>
          <p:cNvPr id="6147" name="Rectangle 3"/>
          <p:cNvSpPr>
            <a:spLocks noGrp="1" noRot="1" noChangeArrowheads="1"/>
          </p:cNvSpPr>
          <p:nvPr>
            <p:ph type="body" idx="1"/>
          </p:nvPr>
        </p:nvSpPr>
        <p:spPr>
          <a:xfrm>
            <a:off x="395536" y="1844824"/>
            <a:ext cx="8540750" cy="4192587"/>
          </a:xfrm>
        </p:spPr>
        <p:txBody>
          <a:bodyPr/>
          <a:lstStyle/>
          <a:p>
            <a:pPr eaLnBrk="1" hangingPunct="1">
              <a:buClr>
                <a:srgbClr val="C00000"/>
              </a:buClr>
              <a:buFont typeface="Wingdings" pitchFamily="2" charset="2"/>
              <a:buChar char="n"/>
            </a:pPr>
            <a:r>
              <a:rPr lang="en-US" altLang="zh-CN" sz="3000" b="1" dirty="0" smtClean="0">
                <a:solidFill>
                  <a:srgbClr val="000000"/>
                </a:solidFill>
                <a:latin typeface="宋体" charset="-122"/>
              </a:rPr>
              <a:t>OSI/RM</a:t>
            </a:r>
            <a:r>
              <a:rPr lang="zh-CN" altLang="en-US" sz="3000" b="1" dirty="0" smtClean="0">
                <a:solidFill>
                  <a:srgbClr val="000000"/>
                </a:solidFill>
                <a:latin typeface="宋体" charset="-122"/>
              </a:rPr>
              <a:t>的制定具有十分重大的意义，但是由于</a:t>
            </a:r>
            <a:r>
              <a:rPr lang="en-US" altLang="zh-CN" sz="3000" b="1" dirty="0" smtClean="0">
                <a:solidFill>
                  <a:srgbClr val="000000"/>
                </a:solidFill>
                <a:latin typeface="宋体" charset="-122"/>
              </a:rPr>
              <a:t>TCP/IP</a:t>
            </a:r>
            <a:r>
              <a:rPr lang="zh-CN" altLang="en-US" sz="3000" b="1" dirty="0" smtClean="0">
                <a:solidFill>
                  <a:srgbClr val="000000"/>
                </a:solidFill>
                <a:latin typeface="宋体" charset="-122"/>
              </a:rPr>
              <a:t>协议得到普遍使用，所以在计算机网络领域一般认为</a:t>
            </a:r>
            <a:r>
              <a:rPr lang="en-US" altLang="zh-CN" sz="3000" b="1" dirty="0" smtClean="0">
                <a:solidFill>
                  <a:srgbClr val="000000"/>
                </a:solidFill>
                <a:latin typeface="宋体" charset="-122"/>
              </a:rPr>
              <a:t>TCP/IP</a:t>
            </a:r>
            <a:r>
              <a:rPr lang="zh-CN" altLang="en-US" sz="3000" b="1" dirty="0" smtClean="0">
                <a:solidFill>
                  <a:srgbClr val="000000"/>
                </a:solidFill>
                <a:latin typeface="宋体" charset="-122"/>
              </a:rPr>
              <a:t>是事实上的工业标准，在实际运行的系统中采用</a:t>
            </a:r>
            <a:r>
              <a:rPr lang="en-US" altLang="zh-CN" sz="3000" b="1" dirty="0" smtClean="0">
                <a:solidFill>
                  <a:srgbClr val="000000"/>
                </a:solidFill>
                <a:latin typeface="宋体" charset="-122"/>
              </a:rPr>
              <a:t>OSI</a:t>
            </a:r>
            <a:r>
              <a:rPr lang="zh-CN" altLang="en-US" sz="3000" b="1" dirty="0" smtClean="0">
                <a:solidFill>
                  <a:srgbClr val="000000"/>
                </a:solidFill>
                <a:latin typeface="宋体" charset="-122"/>
              </a:rPr>
              <a:t>模型的并不多。尽管如此，</a:t>
            </a:r>
            <a:r>
              <a:rPr lang="en-US" altLang="zh-CN" sz="3000" b="1" dirty="0" smtClean="0">
                <a:solidFill>
                  <a:srgbClr val="000000"/>
                </a:solidFill>
                <a:latin typeface="宋体" charset="-122"/>
              </a:rPr>
              <a:t>OSI</a:t>
            </a:r>
            <a:r>
              <a:rPr lang="zh-CN" altLang="en-US" sz="3000" b="1" dirty="0" smtClean="0">
                <a:solidFill>
                  <a:srgbClr val="000000"/>
                </a:solidFill>
                <a:latin typeface="宋体" charset="-122"/>
              </a:rPr>
              <a:t>模型仍然对建立计算机网络具有重要的指导意义。</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effectLst/>
              <a:uLnTx/>
              <a:uFillTx/>
              <a:latin typeface="+mn-lt"/>
              <a:ea typeface="+mn-ea"/>
              <a:cs typeface="+mn-cs"/>
            </a:endParaRPr>
          </a:p>
        </p:txBody>
      </p:sp>
      <p:cxnSp>
        <p:nvCxnSpPr>
          <p:cNvPr id="11" name="直接连接符 10"/>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467544" y="404664"/>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8.2.3 </a:t>
            </a:r>
            <a:r>
              <a:rPr lang="zh-CN" altLang="en-US" sz="4000" b="1" dirty="0" smtClean="0">
                <a:solidFill>
                  <a:srgbClr val="C00000"/>
                </a:solidFill>
                <a:latin typeface="隶书" pitchFamily="49" charset="-122"/>
                <a:ea typeface="隶书" pitchFamily="49" charset="-122"/>
              </a:rPr>
              <a:t>子网编址与子网掩码</a:t>
            </a:r>
          </a:p>
        </p:txBody>
      </p:sp>
      <p:sp>
        <p:nvSpPr>
          <p:cNvPr id="36867" name="Rectangle 3"/>
          <p:cNvSpPr>
            <a:spLocks noGrp="1" noRot="1" noChangeArrowheads="1"/>
          </p:cNvSpPr>
          <p:nvPr>
            <p:ph type="body" idx="1"/>
          </p:nvPr>
        </p:nvSpPr>
        <p:spPr/>
        <p:txBody>
          <a:bodyPr/>
          <a:lstStyle/>
          <a:p>
            <a:pPr eaLnBrk="1" hangingPunct="1">
              <a:buNone/>
            </a:pPr>
            <a:r>
              <a:rPr lang="en-US" altLang="zh-CN" b="1" dirty="0" smtClean="0">
                <a:solidFill>
                  <a:srgbClr val="C00000"/>
                </a:solidFill>
              </a:rPr>
              <a:t>①</a:t>
            </a:r>
            <a:r>
              <a:rPr lang="zh-CN" altLang="en-US" b="1" dirty="0" smtClean="0">
                <a:solidFill>
                  <a:srgbClr val="C00000"/>
                </a:solidFill>
              </a:rPr>
              <a:t>子网编址</a:t>
            </a:r>
          </a:p>
          <a:p>
            <a:pPr eaLnBrk="1" hangingPunct="1"/>
            <a:r>
              <a:rPr lang="zh-CN" altLang="en-US" b="1" dirty="0" smtClean="0">
                <a:solidFill>
                  <a:srgbClr val="000000"/>
                </a:solidFill>
              </a:rPr>
              <a:t>目前所有的主机都要求支持子网编址。子网编址不是把</a:t>
            </a:r>
            <a:r>
              <a:rPr lang="en-US" altLang="zh-CN" b="1" dirty="0" smtClean="0">
                <a:solidFill>
                  <a:srgbClr val="000000"/>
                </a:solidFill>
              </a:rPr>
              <a:t>IP</a:t>
            </a:r>
            <a:r>
              <a:rPr lang="zh-CN" altLang="en-US" b="1" dirty="0" smtClean="0">
                <a:solidFill>
                  <a:srgbClr val="000000"/>
                </a:solidFill>
              </a:rPr>
              <a:t>地址看成由单纯的一个网络号和一个主机号组成，而是把主机号进一步划分为一个子网号和一个主机号。</a:t>
            </a:r>
          </a:p>
          <a:p>
            <a:pPr eaLnBrk="1" hangingPunct="1"/>
            <a:endParaRPr lang="en-US" altLang="zh-CN" b="1" dirty="0" smtClean="0"/>
          </a:p>
        </p:txBody>
      </p:sp>
      <p:pic>
        <p:nvPicPr>
          <p:cNvPr id="36868" name="Picture 4"/>
          <p:cNvPicPr>
            <a:picLocks noChangeAspect="1" noChangeArrowheads="1"/>
          </p:cNvPicPr>
          <p:nvPr/>
        </p:nvPicPr>
        <p:blipFill>
          <a:blip r:embed="rId2" cstate="print"/>
          <a:srcRect/>
          <a:stretch>
            <a:fillRect/>
          </a:stretch>
        </p:blipFill>
        <p:spPr bwMode="auto">
          <a:xfrm>
            <a:off x="539750" y="4292600"/>
            <a:ext cx="8424863" cy="2014538"/>
          </a:xfrm>
          <a:prstGeom prst="rect">
            <a:avLst/>
          </a:prstGeom>
          <a:noFill/>
          <a:ln w="9525">
            <a:noFill/>
            <a:miter lim="800000"/>
            <a:headEnd/>
            <a:tailEnd/>
          </a:ln>
        </p:spPr>
      </p:pic>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Rot="1" noChangeArrowheads="1"/>
          </p:cNvSpPr>
          <p:nvPr>
            <p:ph type="body" idx="1"/>
          </p:nvPr>
        </p:nvSpPr>
        <p:spPr>
          <a:xfrm>
            <a:off x="250825" y="1557338"/>
            <a:ext cx="8540750" cy="4194175"/>
          </a:xfrm>
        </p:spPr>
        <p:txBody>
          <a:bodyPr/>
          <a:lstStyle/>
          <a:p>
            <a:pPr eaLnBrk="1" hangingPunct="1">
              <a:buNone/>
            </a:pPr>
            <a:r>
              <a:rPr lang="en-US" altLang="zh-CN" b="1" dirty="0" smtClean="0">
                <a:solidFill>
                  <a:srgbClr val="C00000"/>
                </a:solidFill>
                <a:latin typeface="宋体" charset="-122"/>
              </a:rPr>
              <a:t>②</a:t>
            </a:r>
            <a:r>
              <a:rPr lang="zh-CN" altLang="en-US" b="1" dirty="0" smtClean="0">
                <a:solidFill>
                  <a:srgbClr val="C00000"/>
                </a:solidFill>
                <a:latin typeface="宋体" charset="-122"/>
              </a:rPr>
              <a:t>子网掩码 </a:t>
            </a:r>
          </a:p>
          <a:p>
            <a:pPr lvl="1">
              <a:buClr>
                <a:srgbClr val="C00000"/>
              </a:buClr>
              <a:buFont typeface="Wingdings" pitchFamily="2" charset="2"/>
              <a:buChar char="u"/>
            </a:pPr>
            <a:endParaRPr lang="en-US" altLang="zh-CN" b="1" dirty="0" smtClean="0">
              <a:solidFill>
                <a:srgbClr val="000000"/>
              </a:solidFill>
              <a:latin typeface="宋体" charset="-122"/>
            </a:endParaRPr>
          </a:p>
          <a:p>
            <a:pPr lvl="1">
              <a:buClr>
                <a:srgbClr val="C00000"/>
              </a:buClr>
              <a:buFont typeface="Wingdings" pitchFamily="2" charset="2"/>
              <a:buChar char="u"/>
            </a:pPr>
            <a:r>
              <a:rPr lang="zh-CN" altLang="en-US" b="1" dirty="0" smtClean="0">
                <a:solidFill>
                  <a:srgbClr val="000000"/>
                </a:solidFill>
                <a:latin typeface="宋体" charset="-122"/>
              </a:rPr>
              <a:t>子网掩码是一个</a:t>
            </a:r>
            <a:r>
              <a:rPr lang="en-US" altLang="zh-CN" b="1" dirty="0" smtClean="0">
                <a:solidFill>
                  <a:srgbClr val="000000"/>
                </a:solidFill>
                <a:latin typeface="宋体" charset="-122"/>
              </a:rPr>
              <a:t>32</a:t>
            </a:r>
            <a:r>
              <a:rPr lang="zh-CN" altLang="en-US" b="1" dirty="0" smtClean="0">
                <a:solidFill>
                  <a:srgbClr val="000000"/>
                </a:solidFill>
                <a:latin typeface="宋体" charset="-122"/>
              </a:rPr>
              <a:t>比特的数值，其中值为</a:t>
            </a:r>
            <a:r>
              <a:rPr lang="en-US" altLang="zh-CN" b="1" dirty="0" smtClean="0">
                <a:solidFill>
                  <a:srgbClr val="000000"/>
                </a:solidFill>
                <a:latin typeface="宋体" charset="-122"/>
              </a:rPr>
              <a:t>1</a:t>
            </a:r>
            <a:r>
              <a:rPr lang="zh-CN" altLang="en-US" b="1" dirty="0" smtClean="0">
                <a:solidFill>
                  <a:srgbClr val="000000"/>
                </a:solidFill>
                <a:latin typeface="宋体" charset="-122"/>
              </a:rPr>
              <a:t>的比特用于网络号和子网号，为</a:t>
            </a:r>
            <a:r>
              <a:rPr lang="en-US" altLang="zh-CN" b="1" dirty="0" smtClean="0">
                <a:solidFill>
                  <a:srgbClr val="000000"/>
                </a:solidFill>
                <a:latin typeface="宋体" charset="-122"/>
              </a:rPr>
              <a:t>0</a:t>
            </a:r>
            <a:r>
              <a:rPr lang="zh-CN" altLang="en-US" b="1" dirty="0" smtClean="0">
                <a:solidFill>
                  <a:srgbClr val="000000"/>
                </a:solidFill>
                <a:latin typeface="宋体" charset="-122"/>
              </a:rPr>
              <a:t>的比特留给主机号。</a:t>
            </a:r>
            <a:endParaRPr lang="en-US" altLang="zh-CN" b="1" dirty="0" smtClean="0">
              <a:solidFill>
                <a:srgbClr val="000000"/>
              </a:solidFill>
              <a:latin typeface="宋体" charset="-122"/>
            </a:endParaRPr>
          </a:p>
          <a:p>
            <a:pPr lvl="1">
              <a:buClr>
                <a:srgbClr val="C00000"/>
              </a:buClr>
              <a:buFont typeface="Wingdings" pitchFamily="2" charset="2"/>
              <a:buChar char="u"/>
            </a:pPr>
            <a:endParaRPr lang="en-US" altLang="zh-CN" b="1" dirty="0" smtClean="0">
              <a:solidFill>
                <a:srgbClr val="000000"/>
              </a:solidFill>
              <a:latin typeface="宋体" charset="-122"/>
            </a:endParaRPr>
          </a:p>
          <a:p>
            <a:pPr lvl="1">
              <a:buClr>
                <a:srgbClr val="C00000"/>
              </a:buClr>
              <a:buFont typeface="Wingdings" pitchFamily="2" charset="2"/>
              <a:buChar char="u"/>
            </a:pPr>
            <a:r>
              <a:rPr lang="en-US" altLang="zh-CN" b="1" dirty="0" smtClean="0">
                <a:solidFill>
                  <a:srgbClr val="000000"/>
                </a:solidFill>
                <a:latin typeface="宋体" charset="-122"/>
              </a:rPr>
              <a:t>IP</a:t>
            </a:r>
            <a:r>
              <a:rPr lang="zh-CN" altLang="en-US" b="1" dirty="0" smtClean="0">
                <a:solidFill>
                  <a:srgbClr val="000000"/>
                </a:solidFill>
                <a:latin typeface="宋体" charset="-122"/>
              </a:rPr>
              <a:t>地址中与子网掩码的</a:t>
            </a:r>
            <a:r>
              <a:rPr lang="en-US" altLang="zh-CN" b="1" dirty="0" smtClean="0">
                <a:solidFill>
                  <a:srgbClr val="000000"/>
                </a:solidFill>
                <a:latin typeface="宋体" charset="-122"/>
              </a:rPr>
              <a:t>1</a:t>
            </a:r>
            <a:r>
              <a:rPr lang="zh-CN" altLang="en-US" b="1" dirty="0" smtClean="0">
                <a:solidFill>
                  <a:srgbClr val="000000"/>
                </a:solidFill>
                <a:latin typeface="宋体" charset="-122"/>
              </a:rPr>
              <a:t>相对应的位构成了网络号和子网号</a:t>
            </a:r>
            <a:r>
              <a:rPr lang="en-US" altLang="zh-CN" b="1" dirty="0" smtClean="0">
                <a:solidFill>
                  <a:srgbClr val="000000"/>
                </a:solidFill>
                <a:latin typeface="宋体" charset="-122"/>
              </a:rPr>
              <a:t>,</a:t>
            </a:r>
            <a:r>
              <a:rPr lang="zh-CN" altLang="en-US" b="1" dirty="0" smtClean="0">
                <a:solidFill>
                  <a:srgbClr val="000000"/>
                </a:solidFill>
                <a:latin typeface="宋体" charset="-122"/>
              </a:rPr>
              <a:t>在</a:t>
            </a:r>
            <a:r>
              <a:rPr lang="en-US" altLang="zh-CN" b="1" dirty="0" smtClean="0">
                <a:solidFill>
                  <a:srgbClr val="000000"/>
                </a:solidFill>
                <a:latin typeface="宋体" charset="-122"/>
              </a:rPr>
              <a:t>IP</a:t>
            </a:r>
            <a:r>
              <a:rPr lang="zh-CN" altLang="en-US" b="1" dirty="0" smtClean="0">
                <a:solidFill>
                  <a:srgbClr val="000000"/>
                </a:solidFill>
                <a:latin typeface="宋体" charset="-122"/>
              </a:rPr>
              <a:t>地址中与子网掩码的</a:t>
            </a:r>
            <a:r>
              <a:rPr lang="en-US" altLang="zh-CN" b="1" dirty="0" smtClean="0">
                <a:solidFill>
                  <a:srgbClr val="000000"/>
                </a:solidFill>
                <a:latin typeface="宋体" charset="-122"/>
              </a:rPr>
              <a:t>0</a:t>
            </a:r>
            <a:r>
              <a:rPr lang="zh-CN" altLang="en-US" b="1" dirty="0" smtClean="0">
                <a:solidFill>
                  <a:srgbClr val="000000"/>
                </a:solidFill>
                <a:latin typeface="宋体" charset="-122"/>
              </a:rPr>
              <a:t>相对应的位构成了主机号。</a:t>
            </a:r>
          </a:p>
          <a:p>
            <a:pPr eaLnBrk="1" hangingPunct="1"/>
            <a:endParaRPr lang="en-US" altLang="zh-CN" b="1" dirty="0" smtClean="0">
              <a:latin typeface="宋体"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76672"/>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8.2.3 </a:t>
            </a:r>
            <a:r>
              <a:rPr lang="zh-CN" altLang="en-US" sz="4000" b="1" dirty="0" smtClean="0">
                <a:solidFill>
                  <a:srgbClr val="C00000"/>
                </a:solidFill>
                <a:latin typeface="隶书" pitchFamily="49" charset="-122"/>
                <a:ea typeface="隶书" pitchFamily="49" charset="-122"/>
              </a:rPr>
              <a:t>子网编址与子网掩码</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Rot="1" noChangeArrowheads="1"/>
          </p:cNvSpPr>
          <p:nvPr>
            <p:ph type="body" idx="1"/>
          </p:nvPr>
        </p:nvSpPr>
        <p:spPr/>
        <p:txBody>
          <a:bodyPr/>
          <a:lstStyle/>
          <a:p>
            <a:pPr eaLnBrk="1" hangingPunct="1">
              <a:buClr>
                <a:srgbClr val="C00000"/>
              </a:buClr>
              <a:buFont typeface="Wingdings" pitchFamily="2" charset="2"/>
              <a:buChar char="n"/>
            </a:pPr>
            <a:r>
              <a:rPr lang="zh-CN" altLang="en-US" b="1" dirty="0" smtClean="0">
                <a:solidFill>
                  <a:srgbClr val="000000"/>
                </a:solidFill>
              </a:rPr>
              <a:t>通过</a:t>
            </a:r>
            <a:r>
              <a:rPr lang="en-US" altLang="zh-CN" b="1" dirty="0" smtClean="0">
                <a:solidFill>
                  <a:srgbClr val="000000"/>
                </a:solidFill>
              </a:rPr>
              <a:t>IP</a:t>
            </a:r>
            <a:r>
              <a:rPr lang="zh-CN" altLang="en-US" b="1" dirty="0" smtClean="0">
                <a:solidFill>
                  <a:srgbClr val="000000"/>
                </a:solidFill>
              </a:rPr>
              <a:t>地址和子网掩码，主机就可以判断数据报的目的地址为：</a:t>
            </a:r>
          </a:p>
          <a:p>
            <a:pPr eaLnBrk="1" hangingPunct="1"/>
            <a:r>
              <a:rPr lang="en-US" altLang="zh-CN" b="1" dirty="0" smtClean="0">
                <a:solidFill>
                  <a:srgbClr val="C00000"/>
                </a:solidFill>
              </a:rPr>
              <a:t>(1)</a:t>
            </a:r>
            <a:r>
              <a:rPr lang="zh-CN" altLang="en-US" b="1" dirty="0" smtClean="0">
                <a:solidFill>
                  <a:srgbClr val="000000"/>
                </a:solidFill>
              </a:rPr>
              <a:t>本子网中的主机；</a:t>
            </a:r>
          </a:p>
          <a:p>
            <a:pPr eaLnBrk="1" hangingPunct="1"/>
            <a:r>
              <a:rPr lang="en-US" altLang="zh-CN" b="1" dirty="0" smtClean="0">
                <a:solidFill>
                  <a:srgbClr val="C00000"/>
                </a:solidFill>
              </a:rPr>
              <a:t>(2)</a:t>
            </a:r>
            <a:r>
              <a:rPr lang="zh-CN" altLang="en-US" b="1" dirty="0" smtClean="0">
                <a:solidFill>
                  <a:srgbClr val="000000"/>
                </a:solidFill>
              </a:rPr>
              <a:t>本网络中其他子网中的主机；</a:t>
            </a:r>
          </a:p>
          <a:p>
            <a:pPr eaLnBrk="1" hangingPunct="1"/>
            <a:r>
              <a:rPr lang="en-US" altLang="zh-CN" b="1" dirty="0" smtClean="0">
                <a:solidFill>
                  <a:srgbClr val="C00000"/>
                </a:solidFill>
              </a:rPr>
              <a:t>(3)</a:t>
            </a:r>
            <a:r>
              <a:rPr lang="zh-CN" altLang="en-US" b="1" dirty="0" smtClean="0">
                <a:solidFill>
                  <a:srgbClr val="000000"/>
                </a:solidFill>
              </a:rPr>
              <a:t>其他网络上的主机。</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539552" y="476672"/>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8.2.3 </a:t>
            </a:r>
            <a:r>
              <a:rPr lang="zh-CN" altLang="en-US" sz="4000" b="1" dirty="0" smtClean="0">
                <a:solidFill>
                  <a:srgbClr val="C00000"/>
                </a:solidFill>
                <a:latin typeface="隶书" pitchFamily="49" charset="-122"/>
                <a:ea typeface="隶书" pitchFamily="49" charset="-122"/>
              </a:rPr>
              <a:t>子网编址与子网掩码</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Rot="1" noChangeArrowheads="1"/>
          </p:cNvSpPr>
          <p:nvPr>
            <p:ph type="body" idx="1"/>
          </p:nvPr>
        </p:nvSpPr>
        <p:spPr>
          <a:xfrm>
            <a:off x="395536" y="1556792"/>
            <a:ext cx="8353425" cy="4772025"/>
          </a:xfrm>
        </p:spPr>
        <p:txBody>
          <a:bodyPr/>
          <a:lstStyle/>
          <a:p>
            <a:pPr eaLnBrk="1" hangingPunct="1"/>
            <a:r>
              <a:rPr lang="zh-CN" altLang="en-US" b="1" dirty="0" smtClean="0">
                <a:solidFill>
                  <a:srgbClr val="C00000"/>
                </a:solidFill>
              </a:rPr>
              <a:t>例如</a:t>
            </a:r>
            <a:r>
              <a:rPr lang="zh-CN" altLang="en-US" b="1" dirty="0" smtClean="0">
                <a:solidFill>
                  <a:srgbClr val="000000"/>
                </a:solidFill>
              </a:rPr>
              <a:t>：一个主机的</a:t>
            </a:r>
            <a:r>
              <a:rPr lang="en-US" altLang="zh-CN" b="1" dirty="0" smtClean="0">
                <a:solidFill>
                  <a:srgbClr val="000000"/>
                </a:solidFill>
              </a:rPr>
              <a:t>IP</a:t>
            </a:r>
            <a:r>
              <a:rPr lang="zh-CN" altLang="en-US" b="1" dirty="0" smtClean="0">
                <a:solidFill>
                  <a:srgbClr val="000000"/>
                </a:solidFill>
              </a:rPr>
              <a:t>地址为</a:t>
            </a:r>
            <a:r>
              <a:rPr lang="en-US" altLang="zh-CN" b="1" dirty="0" smtClean="0">
                <a:solidFill>
                  <a:srgbClr val="000000"/>
                </a:solidFill>
              </a:rPr>
              <a:t>140.252.3.4,</a:t>
            </a:r>
            <a:r>
              <a:rPr lang="zh-CN" altLang="en-US" b="1" dirty="0" smtClean="0">
                <a:solidFill>
                  <a:srgbClr val="000000"/>
                </a:solidFill>
              </a:rPr>
              <a:t>而子网掩码为</a:t>
            </a:r>
            <a:r>
              <a:rPr lang="en-US" altLang="zh-CN" b="1" dirty="0" smtClean="0">
                <a:solidFill>
                  <a:srgbClr val="000000"/>
                </a:solidFill>
              </a:rPr>
              <a:t>255.255.255.0</a:t>
            </a:r>
          </a:p>
          <a:p>
            <a:pPr eaLnBrk="1" hangingPunct="1"/>
            <a:endParaRPr lang="en-US" altLang="zh-CN" b="1" dirty="0" smtClean="0">
              <a:solidFill>
                <a:srgbClr val="000000"/>
              </a:solidFill>
            </a:endParaRPr>
          </a:p>
          <a:p>
            <a:pPr lvl="1">
              <a:buClr>
                <a:srgbClr val="C00000"/>
              </a:buClr>
              <a:buFont typeface="Wingdings" pitchFamily="2" charset="2"/>
              <a:buChar char="l"/>
            </a:pPr>
            <a:r>
              <a:rPr lang="zh-CN" altLang="en-US" b="1" dirty="0" smtClean="0">
                <a:solidFill>
                  <a:srgbClr val="000000"/>
                </a:solidFill>
              </a:rPr>
              <a:t>如果数据报的目的</a:t>
            </a:r>
            <a:r>
              <a:rPr lang="en-US" altLang="zh-CN" b="1" dirty="0" smtClean="0">
                <a:solidFill>
                  <a:srgbClr val="000000"/>
                </a:solidFill>
              </a:rPr>
              <a:t>IP</a:t>
            </a:r>
            <a:r>
              <a:rPr lang="zh-CN" altLang="en-US" b="1" dirty="0" smtClean="0">
                <a:solidFill>
                  <a:srgbClr val="000000"/>
                </a:solidFill>
              </a:rPr>
              <a:t>地址为</a:t>
            </a:r>
            <a:r>
              <a:rPr lang="en-US" altLang="zh-CN" b="1" dirty="0" smtClean="0">
                <a:solidFill>
                  <a:srgbClr val="000000"/>
                </a:solidFill>
              </a:rPr>
              <a:t>140.252.7.8</a:t>
            </a:r>
            <a:r>
              <a:rPr lang="zh-CN" altLang="en-US" b="1" dirty="0" smtClean="0">
                <a:solidFill>
                  <a:srgbClr val="000000"/>
                </a:solidFill>
              </a:rPr>
              <a:t>，我们就知道网络号是相同的，而子网号是不同的</a:t>
            </a:r>
            <a:endParaRPr lang="en-US" altLang="zh-CN" b="1" dirty="0" smtClean="0">
              <a:solidFill>
                <a:srgbClr val="000000"/>
              </a:solidFill>
            </a:endParaRPr>
          </a:p>
          <a:p>
            <a:pPr lvl="1">
              <a:buClr>
                <a:srgbClr val="C00000"/>
              </a:buClr>
              <a:buFont typeface="Wingdings" pitchFamily="2" charset="2"/>
              <a:buChar char="l"/>
            </a:pPr>
            <a:endParaRPr lang="zh-CN" altLang="en-US" b="1" dirty="0" smtClean="0">
              <a:solidFill>
                <a:srgbClr val="000000"/>
              </a:solidFill>
            </a:endParaRPr>
          </a:p>
          <a:p>
            <a:pPr lvl="1">
              <a:buClr>
                <a:srgbClr val="C00000"/>
              </a:buClr>
              <a:buFont typeface="Wingdings" pitchFamily="2" charset="2"/>
              <a:buChar char="l"/>
            </a:pPr>
            <a:r>
              <a:rPr lang="zh-CN" altLang="en-US" b="1" dirty="0" smtClean="0">
                <a:solidFill>
                  <a:srgbClr val="000000"/>
                </a:solidFill>
              </a:rPr>
              <a:t>如果数据报的目的</a:t>
            </a:r>
            <a:r>
              <a:rPr lang="en-US" altLang="zh-CN" b="1" dirty="0" smtClean="0">
                <a:solidFill>
                  <a:srgbClr val="000000"/>
                </a:solidFill>
              </a:rPr>
              <a:t>IP</a:t>
            </a:r>
            <a:r>
              <a:rPr lang="zh-CN" altLang="en-US" b="1" dirty="0" smtClean="0">
                <a:solidFill>
                  <a:srgbClr val="000000"/>
                </a:solidFill>
              </a:rPr>
              <a:t>地址为</a:t>
            </a:r>
            <a:r>
              <a:rPr lang="en-US" altLang="zh-CN" b="1" dirty="0" smtClean="0">
                <a:solidFill>
                  <a:srgbClr val="000000"/>
                </a:solidFill>
              </a:rPr>
              <a:t>140.252.3.9</a:t>
            </a:r>
            <a:r>
              <a:rPr lang="zh-CN" altLang="en-US" b="1" dirty="0" smtClean="0">
                <a:solidFill>
                  <a:srgbClr val="000000"/>
                </a:solidFill>
              </a:rPr>
              <a:t>，我们就知道网络号是相同的，而且子网号也是相同的，只是主机号不同</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76672"/>
            <a:ext cx="8229600" cy="796950"/>
          </a:xfrm>
        </p:spPr>
        <p:txBody>
          <a:bodyPr/>
          <a:lstStyle/>
          <a:p>
            <a:pPr eaLnBrk="1" hangingPunct="1"/>
            <a:r>
              <a:rPr lang="en-US" altLang="zh-CN" sz="4000" b="1" dirty="0" smtClean="0">
                <a:solidFill>
                  <a:srgbClr val="C00000"/>
                </a:solidFill>
                <a:latin typeface="隶书" pitchFamily="49" charset="-122"/>
                <a:ea typeface="隶书" pitchFamily="49" charset="-122"/>
              </a:rPr>
              <a:t>8.2.3 </a:t>
            </a:r>
            <a:r>
              <a:rPr lang="zh-CN" altLang="en-US" sz="4000" b="1" dirty="0" smtClean="0">
                <a:solidFill>
                  <a:srgbClr val="C00000"/>
                </a:solidFill>
                <a:latin typeface="隶书" pitchFamily="49" charset="-122"/>
                <a:ea typeface="隶书" pitchFamily="49" charset="-122"/>
              </a:rPr>
              <a:t>子网编址与子网掩码</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Rot="1" noChangeArrowheads="1"/>
          </p:cNvSpPr>
          <p:nvPr>
            <p:ph type="body" idx="1"/>
          </p:nvPr>
        </p:nvSpPr>
        <p:spPr/>
        <p:txBody>
          <a:bodyPr/>
          <a:lstStyle/>
          <a:p>
            <a:pPr eaLnBrk="1" hangingPunct="1">
              <a:buNone/>
            </a:pPr>
            <a:r>
              <a:rPr lang="zh-CN" altLang="en-US" b="1" dirty="0" smtClean="0">
                <a:solidFill>
                  <a:srgbClr val="000000"/>
                </a:solidFill>
                <a:latin typeface="宋体" charset="-122"/>
              </a:rPr>
              <a:t>知道</a:t>
            </a:r>
            <a:r>
              <a:rPr lang="en-US" altLang="zh-CN" b="1" dirty="0" smtClean="0">
                <a:solidFill>
                  <a:srgbClr val="000000"/>
                </a:solidFill>
                <a:latin typeface="宋体" charset="-122"/>
              </a:rPr>
              <a:t>IP</a:t>
            </a:r>
            <a:r>
              <a:rPr lang="zh-CN" altLang="en-US" b="1" dirty="0" smtClean="0">
                <a:solidFill>
                  <a:srgbClr val="000000"/>
                </a:solidFill>
                <a:latin typeface="宋体" charset="-122"/>
              </a:rPr>
              <a:t>地址和子网掩码后可以算出：</a:t>
            </a:r>
          </a:p>
          <a:p>
            <a:pPr eaLnBrk="1" hangingPunct="1">
              <a:buNone/>
            </a:pPr>
            <a:r>
              <a:rPr lang="en-US" altLang="zh-CN" b="1" dirty="0" smtClean="0">
                <a:solidFill>
                  <a:srgbClr val="C00000"/>
                </a:solidFill>
                <a:latin typeface="宋体" charset="-122"/>
              </a:rPr>
              <a:t>(1)</a:t>
            </a:r>
            <a:r>
              <a:rPr lang="zh-CN" altLang="en-US" b="1" dirty="0" smtClean="0">
                <a:solidFill>
                  <a:srgbClr val="000000"/>
                </a:solidFill>
                <a:latin typeface="宋体" charset="-122"/>
              </a:rPr>
              <a:t>网络地址</a:t>
            </a:r>
          </a:p>
          <a:p>
            <a:pPr eaLnBrk="1" hangingPunct="1">
              <a:buNone/>
            </a:pPr>
            <a:r>
              <a:rPr lang="en-US" altLang="zh-CN" b="1" dirty="0" smtClean="0">
                <a:solidFill>
                  <a:srgbClr val="C00000"/>
                </a:solidFill>
                <a:latin typeface="宋体" charset="-122"/>
              </a:rPr>
              <a:t>(2)</a:t>
            </a:r>
            <a:r>
              <a:rPr lang="zh-CN" altLang="en-US" b="1" dirty="0" smtClean="0">
                <a:solidFill>
                  <a:srgbClr val="000000"/>
                </a:solidFill>
                <a:latin typeface="宋体" charset="-122"/>
              </a:rPr>
              <a:t>广播地址</a:t>
            </a:r>
          </a:p>
          <a:p>
            <a:pPr eaLnBrk="1" hangingPunct="1">
              <a:buNone/>
            </a:pPr>
            <a:r>
              <a:rPr lang="en-US" altLang="zh-CN" b="1" dirty="0" smtClean="0">
                <a:solidFill>
                  <a:srgbClr val="C00000"/>
                </a:solidFill>
                <a:latin typeface="宋体" charset="-122"/>
              </a:rPr>
              <a:t>(3)</a:t>
            </a:r>
            <a:r>
              <a:rPr lang="zh-CN" altLang="en-US" b="1" dirty="0" smtClean="0">
                <a:solidFill>
                  <a:srgbClr val="000000"/>
                </a:solidFill>
                <a:latin typeface="宋体" charset="-122"/>
              </a:rPr>
              <a:t>地址范围 </a:t>
            </a:r>
          </a:p>
          <a:p>
            <a:pPr eaLnBrk="1" hangingPunct="1">
              <a:buNone/>
            </a:pPr>
            <a:r>
              <a:rPr lang="en-US" altLang="zh-CN" b="1" dirty="0" smtClean="0">
                <a:solidFill>
                  <a:srgbClr val="C00000"/>
                </a:solidFill>
                <a:latin typeface="宋体" charset="-122"/>
              </a:rPr>
              <a:t>(4)</a:t>
            </a:r>
            <a:r>
              <a:rPr lang="zh-CN" altLang="en-US" b="1" dirty="0" smtClean="0">
                <a:solidFill>
                  <a:srgbClr val="000000"/>
                </a:solidFill>
                <a:latin typeface="宋体" charset="-122"/>
              </a:rPr>
              <a:t>本网有几台主机</a:t>
            </a:r>
            <a:r>
              <a:rPr lang="zh-CN" altLang="en-US" b="1" dirty="0" smtClean="0">
                <a:latin typeface="宋体"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76672"/>
            <a:ext cx="8229600" cy="796950"/>
          </a:xfrm>
        </p:spPr>
        <p:txBody>
          <a:bodyPr/>
          <a:lstStyle/>
          <a:p>
            <a:pPr eaLnBrk="1" hangingPunct="1"/>
            <a:r>
              <a:rPr lang="en-US" altLang="zh-CN" sz="4000" b="1" dirty="0" smtClean="0">
                <a:solidFill>
                  <a:srgbClr val="C00000"/>
                </a:solidFill>
                <a:latin typeface="隶书" pitchFamily="49" charset="-122"/>
                <a:ea typeface="隶书" pitchFamily="49" charset="-122"/>
              </a:rPr>
              <a:t>8.2.3 </a:t>
            </a:r>
            <a:r>
              <a:rPr lang="zh-CN" altLang="en-US" sz="4000" b="1" dirty="0" smtClean="0">
                <a:solidFill>
                  <a:srgbClr val="C00000"/>
                </a:solidFill>
                <a:latin typeface="隶书" pitchFamily="49" charset="-122"/>
                <a:ea typeface="隶书" pitchFamily="49" charset="-122"/>
              </a:rPr>
              <a:t>子网编址与子网掩码</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Rot="1" noChangeArrowheads="1"/>
          </p:cNvSpPr>
          <p:nvPr>
            <p:ph type="body" idx="1"/>
          </p:nvPr>
        </p:nvSpPr>
        <p:spPr/>
        <p:txBody>
          <a:bodyPr/>
          <a:lstStyle/>
          <a:p>
            <a:pPr eaLnBrk="1" hangingPunct="1"/>
            <a:r>
              <a:rPr lang="zh-CN" altLang="en-US" b="1" dirty="0" smtClean="0">
                <a:solidFill>
                  <a:srgbClr val="C00000"/>
                </a:solidFill>
              </a:rPr>
              <a:t>例</a:t>
            </a:r>
            <a:r>
              <a:rPr lang="en-US" altLang="zh-CN" b="1" dirty="0" smtClean="0">
                <a:solidFill>
                  <a:srgbClr val="C00000"/>
                </a:solidFill>
              </a:rPr>
              <a:t>1</a:t>
            </a:r>
            <a:r>
              <a:rPr lang="zh-CN" altLang="en-US" b="1" dirty="0" smtClean="0">
                <a:solidFill>
                  <a:srgbClr val="000000"/>
                </a:solidFill>
              </a:rPr>
              <a:t>：</a:t>
            </a:r>
          </a:p>
          <a:p>
            <a:pPr lvl="1">
              <a:buClr>
                <a:srgbClr val="C00000"/>
              </a:buClr>
              <a:buFont typeface="Wingdings" pitchFamily="2" charset="2"/>
              <a:buChar char="l"/>
            </a:pPr>
            <a:r>
              <a:rPr lang="en-US" altLang="zh-CN" b="1" dirty="0" smtClean="0">
                <a:solidFill>
                  <a:srgbClr val="000000"/>
                </a:solidFill>
              </a:rPr>
              <a:t>IP</a:t>
            </a:r>
            <a:r>
              <a:rPr lang="zh-CN" altLang="en-US" b="1" dirty="0" smtClean="0">
                <a:solidFill>
                  <a:srgbClr val="000000"/>
                </a:solidFill>
              </a:rPr>
              <a:t>地址为</a:t>
            </a:r>
            <a:r>
              <a:rPr lang="en-US" altLang="zh-CN" b="1" dirty="0" smtClean="0">
                <a:solidFill>
                  <a:srgbClr val="000000"/>
                </a:solidFill>
              </a:rPr>
              <a:t>192.168.100.5 </a:t>
            </a:r>
          </a:p>
          <a:p>
            <a:pPr lvl="1">
              <a:buClr>
                <a:srgbClr val="C00000"/>
              </a:buClr>
              <a:buFont typeface="Wingdings" pitchFamily="2" charset="2"/>
              <a:buChar char="l"/>
            </a:pPr>
            <a:endParaRPr lang="en-US" altLang="zh-CN" b="1" dirty="0" smtClean="0">
              <a:solidFill>
                <a:srgbClr val="000000"/>
              </a:solidFill>
            </a:endParaRPr>
          </a:p>
          <a:p>
            <a:pPr lvl="1">
              <a:buClr>
                <a:srgbClr val="C00000"/>
              </a:buClr>
              <a:buFont typeface="Wingdings" pitchFamily="2" charset="2"/>
              <a:buChar char="l"/>
            </a:pPr>
            <a:r>
              <a:rPr lang="zh-CN" altLang="en-US" b="1" dirty="0" smtClean="0">
                <a:solidFill>
                  <a:srgbClr val="000000"/>
                </a:solidFill>
              </a:rPr>
              <a:t>子网掩码为</a:t>
            </a:r>
            <a:r>
              <a:rPr lang="en-US" altLang="zh-CN" b="1" dirty="0" smtClean="0">
                <a:solidFill>
                  <a:srgbClr val="000000"/>
                </a:solidFill>
              </a:rPr>
              <a:t>255.255.255.0</a:t>
            </a:r>
          </a:p>
          <a:p>
            <a:pPr lvl="1">
              <a:buClr>
                <a:srgbClr val="C00000"/>
              </a:buClr>
              <a:buFont typeface="Wingdings" pitchFamily="2" charset="2"/>
              <a:buChar char="l"/>
            </a:pPr>
            <a:endParaRPr lang="en-US" altLang="zh-CN" b="1" dirty="0" smtClean="0">
              <a:solidFill>
                <a:srgbClr val="000000"/>
              </a:solidFill>
            </a:endParaRPr>
          </a:p>
          <a:p>
            <a:pPr lvl="1">
              <a:buClr>
                <a:srgbClr val="C00000"/>
              </a:buClr>
              <a:buFont typeface="Wingdings" pitchFamily="2" charset="2"/>
              <a:buChar char="l"/>
            </a:pPr>
            <a:r>
              <a:rPr lang="zh-CN" altLang="en-US" b="1" dirty="0" smtClean="0">
                <a:solidFill>
                  <a:srgbClr val="000000"/>
                </a:solidFill>
              </a:rPr>
              <a:t>算出网络地址、广播地址、地址范围、主机数</a:t>
            </a:r>
            <a:r>
              <a:rPr lang="en-US" altLang="zh-CN" b="1" dirty="0" smtClean="0">
                <a:solidFill>
                  <a:srgbClr val="000000"/>
                </a:solidFill>
              </a:rPr>
              <a:t>?</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76672"/>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8.2.3 </a:t>
            </a:r>
            <a:r>
              <a:rPr lang="zh-CN" altLang="en-US" sz="4000" b="1" dirty="0" smtClean="0">
                <a:solidFill>
                  <a:srgbClr val="C00000"/>
                </a:solidFill>
                <a:latin typeface="隶书" pitchFamily="49" charset="-122"/>
                <a:ea typeface="隶书" pitchFamily="49" charset="-122"/>
              </a:rPr>
              <a:t>子网编址与子网掩码</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Rot="1" noChangeArrowheads="1"/>
          </p:cNvSpPr>
          <p:nvPr>
            <p:ph type="body" idx="1"/>
          </p:nvPr>
        </p:nvSpPr>
        <p:spPr>
          <a:xfrm>
            <a:off x="323528" y="1772816"/>
            <a:ext cx="8540750" cy="2231901"/>
          </a:xfrm>
        </p:spPr>
        <p:txBody>
          <a:bodyPr/>
          <a:lstStyle/>
          <a:p>
            <a:pPr eaLnBrk="1" hangingPunct="1">
              <a:buNone/>
            </a:pPr>
            <a:r>
              <a:rPr lang="zh-CN" altLang="en-US" b="1" dirty="0" smtClean="0">
                <a:solidFill>
                  <a:srgbClr val="000000"/>
                </a:solidFill>
              </a:rPr>
              <a:t>    将</a:t>
            </a:r>
            <a:r>
              <a:rPr lang="en-US" altLang="zh-CN" b="1" dirty="0" smtClean="0">
                <a:solidFill>
                  <a:srgbClr val="000000"/>
                </a:solidFill>
              </a:rPr>
              <a:t>IP</a:t>
            </a:r>
            <a:r>
              <a:rPr lang="zh-CN" altLang="en-US" b="1" dirty="0" smtClean="0">
                <a:solidFill>
                  <a:srgbClr val="000000"/>
                </a:solidFill>
              </a:rPr>
              <a:t>地址和子网掩码换算为二进制，子网掩码连续全</a:t>
            </a:r>
            <a:r>
              <a:rPr lang="en-US" altLang="zh-CN" b="1" dirty="0" smtClean="0">
                <a:solidFill>
                  <a:srgbClr val="000000"/>
                </a:solidFill>
              </a:rPr>
              <a:t>1</a:t>
            </a:r>
            <a:r>
              <a:rPr lang="zh-CN" altLang="en-US" b="1" dirty="0" smtClean="0">
                <a:solidFill>
                  <a:srgbClr val="000000"/>
                </a:solidFill>
              </a:rPr>
              <a:t>的是网络地址，后面的是主机地址。 虚线前为网络地址，虚线后为主机地址</a:t>
            </a:r>
          </a:p>
        </p:txBody>
      </p:sp>
      <p:pic>
        <p:nvPicPr>
          <p:cNvPr id="43011" name="Picture 4" descr="385403"/>
          <p:cNvPicPr>
            <a:picLocks noChangeAspect="1" noChangeArrowheads="1"/>
          </p:cNvPicPr>
          <p:nvPr/>
        </p:nvPicPr>
        <p:blipFill>
          <a:blip r:embed="rId2" cstate="print"/>
          <a:srcRect/>
          <a:stretch>
            <a:fillRect/>
          </a:stretch>
        </p:blipFill>
        <p:spPr bwMode="auto">
          <a:xfrm>
            <a:off x="467544" y="3933056"/>
            <a:ext cx="8353425" cy="2519362"/>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3" name="Rectangle 2"/>
          <p:cNvSpPr>
            <a:spLocks noGrp="1" noRot="1" noChangeArrowheads="1"/>
          </p:cNvSpPr>
          <p:nvPr>
            <p:ph type="title"/>
          </p:nvPr>
        </p:nvSpPr>
        <p:spPr>
          <a:xfrm>
            <a:off x="467544" y="476672"/>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8.2.3 </a:t>
            </a:r>
            <a:r>
              <a:rPr lang="zh-CN" altLang="en-US" sz="4000" b="1" dirty="0" smtClean="0">
                <a:solidFill>
                  <a:srgbClr val="C00000"/>
                </a:solidFill>
                <a:latin typeface="隶书" pitchFamily="49" charset="-122"/>
                <a:ea typeface="隶书" pitchFamily="49" charset="-122"/>
              </a:rPr>
              <a:t>子网编址与子网掩码</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Rot="1" noChangeArrowheads="1"/>
          </p:cNvSpPr>
          <p:nvPr>
            <p:ph type="body" idx="1"/>
          </p:nvPr>
        </p:nvSpPr>
        <p:spPr/>
        <p:txBody>
          <a:bodyPr/>
          <a:lstStyle/>
          <a:p>
            <a:pPr eaLnBrk="1" hangingPunct="1">
              <a:buNone/>
            </a:pPr>
            <a:r>
              <a:rPr lang="en-US" altLang="zh-CN" b="1" dirty="0" smtClean="0">
                <a:solidFill>
                  <a:srgbClr val="C00000"/>
                </a:solidFill>
              </a:rPr>
              <a:t>⑴</a:t>
            </a:r>
            <a:r>
              <a:rPr lang="zh-CN" altLang="en-US" b="1" dirty="0" smtClean="0">
                <a:solidFill>
                  <a:srgbClr val="000000"/>
                </a:solidFill>
              </a:rPr>
              <a:t>子网地址</a:t>
            </a:r>
            <a:r>
              <a:rPr lang="en-US" altLang="zh-CN" b="1" dirty="0" smtClean="0">
                <a:solidFill>
                  <a:srgbClr val="000000"/>
                </a:solidFill>
              </a:rPr>
              <a:t>:192.168.100.0</a:t>
            </a:r>
          </a:p>
          <a:p>
            <a:pPr eaLnBrk="1" hangingPunct="1">
              <a:buNone/>
            </a:pPr>
            <a:r>
              <a:rPr lang="en-US" altLang="zh-CN" b="1" dirty="0" smtClean="0">
                <a:solidFill>
                  <a:srgbClr val="C00000"/>
                </a:solidFill>
              </a:rPr>
              <a:t>⑵</a:t>
            </a:r>
            <a:r>
              <a:rPr lang="zh-CN" altLang="en-US" b="1" dirty="0" smtClean="0">
                <a:solidFill>
                  <a:srgbClr val="000000"/>
                </a:solidFill>
              </a:rPr>
              <a:t>广播地址</a:t>
            </a:r>
            <a:r>
              <a:rPr lang="en-US" altLang="zh-CN" b="1" dirty="0" smtClean="0">
                <a:solidFill>
                  <a:srgbClr val="000000"/>
                </a:solidFill>
              </a:rPr>
              <a:t>: 192.168.100.255</a:t>
            </a:r>
          </a:p>
          <a:p>
            <a:pPr eaLnBrk="1" hangingPunct="1">
              <a:buNone/>
            </a:pPr>
            <a:r>
              <a:rPr lang="en-US" altLang="zh-CN" b="1" dirty="0" smtClean="0">
                <a:solidFill>
                  <a:srgbClr val="C00000"/>
                </a:solidFill>
              </a:rPr>
              <a:t>⑶</a:t>
            </a:r>
            <a:r>
              <a:rPr lang="zh-CN" altLang="en-US" b="1" dirty="0" smtClean="0">
                <a:solidFill>
                  <a:srgbClr val="000000"/>
                </a:solidFill>
              </a:rPr>
              <a:t>地址范围</a:t>
            </a:r>
            <a:r>
              <a:rPr lang="en-US" altLang="zh-CN" b="1" dirty="0" smtClean="0">
                <a:solidFill>
                  <a:srgbClr val="000000"/>
                </a:solidFill>
              </a:rPr>
              <a:t>:</a:t>
            </a:r>
            <a:r>
              <a:rPr lang="zh-CN" altLang="en-US" b="1" dirty="0" smtClean="0">
                <a:solidFill>
                  <a:srgbClr val="000000"/>
                </a:solidFill>
              </a:rPr>
              <a:t>网络地址</a:t>
            </a:r>
            <a:r>
              <a:rPr lang="en-US" altLang="zh-CN" b="1" dirty="0" smtClean="0">
                <a:solidFill>
                  <a:srgbClr val="000000"/>
                </a:solidFill>
              </a:rPr>
              <a:t>+1 </a:t>
            </a:r>
            <a:r>
              <a:rPr lang="zh-CN" altLang="en-US" b="1" dirty="0" smtClean="0">
                <a:solidFill>
                  <a:srgbClr val="000000"/>
                </a:solidFill>
              </a:rPr>
              <a:t>至 广播地址</a:t>
            </a:r>
            <a:r>
              <a:rPr lang="en-US" altLang="zh-CN" b="1" dirty="0" smtClean="0">
                <a:solidFill>
                  <a:srgbClr val="000000"/>
                </a:solidFill>
              </a:rPr>
              <a:t>-1 </a:t>
            </a:r>
          </a:p>
          <a:p>
            <a:pPr eaLnBrk="1" hangingPunct="1">
              <a:buNone/>
            </a:pPr>
            <a:r>
              <a:rPr lang="en-US" altLang="zh-CN" b="1" dirty="0" smtClean="0">
                <a:solidFill>
                  <a:srgbClr val="000000"/>
                </a:solidFill>
              </a:rPr>
              <a:t>     192.168.100·1 </a:t>
            </a:r>
            <a:r>
              <a:rPr lang="zh-CN" altLang="en-US" b="1" dirty="0" smtClean="0">
                <a:solidFill>
                  <a:srgbClr val="000000"/>
                </a:solidFill>
              </a:rPr>
              <a:t>至 </a:t>
            </a:r>
            <a:r>
              <a:rPr lang="en-US" altLang="zh-CN" b="1" dirty="0" smtClean="0">
                <a:solidFill>
                  <a:srgbClr val="000000"/>
                </a:solidFill>
              </a:rPr>
              <a:t>192.168.100.254</a:t>
            </a:r>
          </a:p>
          <a:p>
            <a:pPr eaLnBrk="1" hangingPunct="1">
              <a:buNone/>
            </a:pPr>
            <a:r>
              <a:rPr lang="en-US" altLang="zh-CN" b="1" dirty="0" smtClean="0">
                <a:solidFill>
                  <a:srgbClr val="C00000"/>
                </a:solidFill>
              </a:rPr>
              <a:t>⑷</a:t>
            </a:r>
            <a:r>
              <a:rPr lang="zh-CN" altLang="en-US" b="1" dirty="0" smtClean="0">
                <a:solidFill>
                  <a:srgbClr val="000000"/>
                </a:solidFill>
              </a:rPr>
              <a:t>主机的数量</a:t>
            </a:r>
            <a:r>
              <a:rPr lang="en-US" altLang="zh-CN" b="1" dirty="0" smtClean="0">
                <a:solidFill>
                  <a:srgbClr val="000000"/>
                </a:solidFill>
              </a:rPr>
              <a:t>:2</a:t>
            </a:r>
            <a:r>
              <a:rPr lang="en-US" altLang="zh-CN" b="1" baseline="30000" dirty="0" smtClean="0">
                <a:solidFill>
                  <a:srgbClr val="000000"/>
                </a:solidFill>
              </a:rPr>
              <a:t>8</a:t>
            </a:r>
            <a:r>
              <a:rPr lang="en-US" altLang="zh-CN" b="1" dirty="0" smtClean="0">
                <a:solidFill>
                  <a:srgbClr val="000000"/>
                </a:solidFill>
              </a:rPr>
              <a:t>-2=254</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8.2.3 </a:t>
            </a:r>
            <a:r>
              <a:rPr lang="zh-CN" altLang="en-US" sz="4000" b="1" dirty="0" smtClean="0">
                <a:solidFill>
                  <a:srgbClr val="C00000"/>
                </a:solidFill>
                <a:latin typeface="隶书" pitchFamily="49" charset="-122"/>
                <a:ea typeface="隶书" pitchFamily="49" charset="-122"/>
              </a:rPr>
              <a:t>子网编址与子网掩码</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Rot="1" noChangeArrowheads="1"/>
          </p:cNvSpPr>
          <p:nvPr>
            <p:ph type="body" idx="1"/>
          </p:nvPr>
        </p:nvSpPr>
        <p:spPr/>
        <p:txBody>
          <a:bodyPr/>
          <a:lstStyle/>
          <a:p>
            <a:pPr eaLnBrk="1" hangingPunct="1">
              <a:buNone/>
            </a:pPr>
            <a:r>
              <a:rPr lang="zh-CN" altLang="en-US" b="1" dirty="0" smtClean="0">
                <a:solidFill>
                  <a:srgbClr val="C00000"/>
                </a:solidFill>
              </a:rPr>
              <a:t>例</a:t>
            </a:r>
            <a:r>
              <a:rPr lang="en-US" altLang="zh-CN" b="1" dirty="0" smtClean="0">
                <a:solidFill>
                  <a:srgbClr val="C00000"/>
                </a:solidFill>
              </a:rPr>
              <a:t>2</a:t>
            </a:r>
            <a:r>
              <a:rPr lang="en-US" altLang="zh-CN" b="1" dirty="0" smtClean="0">
                <a:solidFill>
                  <a:srgbClr val="000000"/>
                </a:solidFill>
              </a:rPr>
              <a:t>:</a:t>
            </a:r>
          </a:p>
          <a:p>
            <a:pPr eaLnBrk="1" hangingPunct="1">
              <a:buClr>
                <a:srgbClr val="C00000"/>
              </a:buClr>
              <a:buFont typeface="Wingdings" pitchFamily="2" charset="2"/>
              <a:buChar char="l"/>
            </a:pPr>
            <a:r>
              <a:rPr lang="en-US" altLang="zh-CN" b="1" dirty="0" smtClean="0">
                <a:solidFill>
                  <a:srgbClr val="000000"/>
                </a:solidFill>
              </a:rPr>
              <a:t>IP</a:t>
            </a:r>
            <a:r>
              <a:rPr lang="zh-CN" altLang="en-US" b="1" dirty="0" smtClean="0">
                <a:solidFill>
                  <a:srgbClr val="000000"/>
                </a:solidFill>
              </a:rPr>
              <a:t>地址为</a:t>
            </a:r>
            <a:r>
              <a:rPr lang="en-US" altLang="zh-CN" b="1" dirty="0" smtClean="0">
                <a:solidFill>
                  <a:srgbClr val="000000"/>
                </a:solidFill>
              </a:rPr>
              <a:t>192.168.150.120,</a:t>
            </a:r>
          </a:p>
          <a:p>
            <a:pPr eaLnBrk="1" hangingPunct="1">
              <a:buClr>
                <a:srgbClr val="C00000"/>
              </a:buClr>
              <a:buFont typeface="Wingdings" pitchFamily="2" charset="2"/>
              <a:buChar char="l"/>
            </a:pPr>
            <a:r>
              <a:rPr lang="zh-CN" altLang="en-US" b="1" dirty="0" smtClean="0">
                <a:solidFill>
                  <a:srgbClr val="000000"/>
                </a:solidFill>
              </a:rPr>
              <a:t>子网掩码为</a:t>
            </a:r>
            <a:r>
              <a:rPr lang="en-US" altLang="zh-CN" b="1" dirty="0" smtClean="0">
                <a:solidFill>
                  <a:srgbClr val="000000"/>
                </a:solidFill>
              </a:rPr>
              <a:t>255.255.255.248</a:t>
            </a:r>
          </a:p>
          <a:p>
            <a:pPr eaLnBrk="1" hangingPunct="1">
              <a:buClr>
                <a:srgbClr val="C00000"/>
              </a:buClr>
              <a:buFont typeface="Wingdings" pitchFamily="2" charset="2"/>
              <a:buChar char="l"/>
            </a:pPr>
            <a:r>
              <a:rPr lang="zh-CN" altLang="en-US" b="1" dirty="0" smtClean="0">
                <a:solidFill>
                  <a:srgbClr val="000000"/>
                </a:solidFill>
              </a:rPr>
              <a:t>算出网络地址、广播地址、地址范围、主机数</a:t>
            </a:r>
            <a:r>
              <a:rPr lang="en-US" altLang="zh-CN" b="1" dirty="0" smtClean="0">
                <a:solidFill>
                  <a:srgbClr val="000000"/>
                </a:solidFill>
              </a:rPr>
              <a:t>?</a:t>
            </a:r>
          </a:p>
          <a:p>
            <a:pPr eaLnBrk="1" hangingPunct="1"/>
            <a:endParaRPr lang="en-US" altLang="zh-CN" b="1"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539552" y="476672"/>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8.2.3 </a:t>
            </a:r>
            <a:r>
              <a:rPr lang="zh-CN" altLang="en-US" sz="4000" b="1" dirty="0" smtClean="0">
                <a:solidFill>
                  <a:srgbClr val="C00000"/>
                </a:solidFill>
                <a:latin typeface="隶书" pitchFamily="49" charset="-122"/>
                <a:ea typeface="隶书" pitchFamily="49" charset="-122"/>
              </a:rPr>
              <a:t>子网编址与子网掩码</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Rot="1" noChangeArrowheads="1"/>
          </p:cNvSpPr>
          <p:nvPr>
            <p:ph type="body" idx="1"/>
          </p:nvPr>
        </p:nvSpPr>
        <p:spPr/>
        <p:txBody>
          <a:bodyPr/>
          <a:lstStyle/>
          <a:p>
            <a:pPr eaLnBrk="1" hangingPunct="1"/>
            <a:r>
              <a:rPr lang="en-US" altLang="zh-CN" b="1" smtClean="0">
                <a:solidFill>
                  <a:srgbClr val="FF3300"/>
                </a:solidFill>
              </a:rPr>
              <a:t>192.168.150.01111</a:t>
            </a:r>
            <a:r>
              <a:rPr lang="en-US" altLang="zh-CN" b="1" smtClean="0"/>
              <a:t>000</a:t>
            </a:r>
          </a:p>
          <a:p>
            <a:pPr eaLnBrk="1" hangingPunct="1"/>
            <a:r>
              <a:rPr lang="en-US" altLang="zh-CN" b="1" smtClean="0">
                <a:solidFill>
                  <a:srgbClr val="FF3300"/>
                </a:solidFill>
              </a:rPr>
              <a:t>255.255.255.11111</a:t>
            </a:r>
            <a:r>
              <a:rPr lang="en-US" altLang="zh-CN" b="1" smtClean="0"/>
              <a:t>000</a:t>
            </a:r>
          </a:p>
        </p:txBody>
      </p:sp>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76672"/>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8.2.3 </a:t>
            </a:r>
            <a:r>
              <a:rPr lang="zh-CN" altLang="en-US" sz="4000" b="1" dirty="0" smtClean="0">
                <a:solidFill>
                  <a:srgbClr val="C00000"/>
                </a:solidFill>
                <a:latin typeface="隶书" pitchFamily="49" charset="-122"/>
                <a:ea typeface="隶书" pitchFamily="49" charset="-122"/>
              </a:rPr>
              <a:t>子网编址与子网掩码</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type="body" idx="1"/>
          </p:nvPr>
        </p:nvSpPr>
        <p:spPr>
          <a:xfrm>
            <a:off x="323528" y="1556792"/>
            <a:ext cx="8291513" cy="4752528"/>
          </a:xfrm>
        </p:spPr>
        <p:txBody>
          <a:bodyPr>
            <a:normAutofit/>
          </a:bodyPr>
          <a:lstStyle/>
          <a:p>
            <a:pPr eaLnBrk="1" hangingPunct="1">
              <a:buClr>
                <a:srgbClr val="C00000"/>
              </a:buClr>
              <a:buFont typeface="Wingdings" pitchFamily="2" charset="2"/>
              <a:buChar char="n"/>
            </a:pPr>
            <a:r>
              <a:rPr lang="en-US" altLang="zh-CN" sz="2800" b="1" dirty="0" smtClean="0">
                <a:solidFill>
                  <a:srgbClr val="000000"/>
                </a:solidFill>
                <a:latin typeface="楷体" pitchFamily="49" charset="-122"/>
                <a:ea typeface="楷体" pitchFamily="49" charset="-122"/>
              </a:rPr>
              <a:t>TCP/IP</a:t>
            </a:r>
            <a:r>
              <a:rPr lang="zh-CN" altLang="en-US" sz="2800" b="1" dirty="0" smtClean="0">
                <a:solidFill>
                  <a:srgbClr val="000000"/>
                </a:solidFill>
                <a:latin typeface="楷体" pitchFamily="49" charset="-122"/>
                <a:ea typeface="楷体" pitchFamily="49" charset="-122"/>
              </a:rPr>
              <a:t>协议是世界上最大的计算机网络</a:t>
            </a:r>
            <a:r>
              <a:rPr lang="en-US" altLang="zh-CN" sz="2800" b="1" dirty="0" smtClean="0">
                <a:solidFill>
                  <a:srgbClr val="000000"/>
                </a:solidFill>
                <a:latin typeface="楷体" pitchFamily="49" charset="-122"/>
                <a:ea typeface="楷体" pitchFamily="49" charset="-122"/>
              </a:rPr>
              <a:t>Internet</a:t>
            </a:r>
            <a:r>
              <a:rPr lang="zh-CN" altLang="en-US" sz="2800" b="1" dirty="0" smtClean="0">
                <a:solidFill>
                  <a:srgbClr val="000000"/>
                </a:solidFill>
                <a:latin typeface="楷体" pitchFamily="49" charset="-122"/>
                <a:ea typeface="楷体" pitchFamily="49" charset="-122"/>
              </a:rPr>
              <a:t>运行的基础</a:t>
            </a:r>
            <a:r>
              <a:rPr lang="en-US" altLang="zh-CN" sz="2800" b="1" dirty="0" smtClean="0">
                <a:solidFill>
                  <a:srgbClr val="000000"/>
                </a:solidFill>
                <a:latin typeface="楷体" pitchFamily="49" charset="-122"/>
                <a:ea typeface="楷体" pitchFamily="49" charset="-122"/>
              </a:rPr>
              <a:t>, </a:t>
            </a:r>
            <a:r>
              <a:rPr lang="zh-CN" altLang="en-US" sz="2800" b="1" dirty="0" smtClean="0">
                <a:solidFill>
                  <a:srgbClr val="000000"/>
                </a:solidFill>
                <a:latin typeface="楷体" pitchFamily="49" charset="-122"/>
                <a:ea typeface="楷体" pitchFamily="49" charset="-122"/>
              </a:rPr>
              <a:t>是目前应用最广泛的网络通信协议。</a:t>
            </a:r>
            <a:endParaRPr lang="en-US" altLang="zh-CN" sz="28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zh-CN" altLang="en-US" sz="28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sz="2800" b="1" dirty="0" smtClean="0">
                <a:solidFill>
                  <a:srgbClr val="000000"/>
                </a:solidFill>
                <a:latin typeface="楷体" pitchFamily="49" charset="-122"/>
                <a:ea typeface="楷体" pitchFamily="49" charset="-122"/>
              </a:rPr>
              <a:t>TCP/IP</a:t>
            </a:r>
            <a:r>
              <a:rPr lang="zh-CN" altLang="en-US" sz="2800" b="1" dirty="0" smtClean="0">
                <a:solidFill>
                  <a:srgbClr val="000000"/>
                </a:solidFill>
                <a:latin typeface="楷体" pitchFamily="49" charset="-122"/>
                <a:ea typeface="楷体" pitchFamily="49" charset="-122"/>
              </a:rPr>
              <a:t>协议由五层构成：物理层、数据链路层、网络层、传输层和应用层。</a:t>
            </a:r>
            <a:endParaRPr lang="en-US" altLang="zh-CN" sz="28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zh-CN" altLang="en-US" sz="2800"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sz="2800" b="1" dirty="0" smtClean="0">
                <a:solidFill>
                  <a:srgbClr val="000000"/>
                </a:solidFill>
                <a:latin typeface="楷体" pitchFamily="49" charset="-122"/>
                <a:ea typeface="楷体" pitchFamily="49" charset="-122"/>
              </a:rPr>
              <a:t>TCP/IP</a:t>
            </a:r>
            <a:r>
              <a:rPr lang="zh-CN" altLang="en-US" sz="2800" b="1" dirty="0" smtClean="0">
                <a:solidFill>
                  <a:srgbClr val="000000"/>
                </a:solidFill>
                <a:latin typeface="楷体" pitchFamily="49" charset="-122"/>
                <a:ea typeface="楷体" pitchFamily="49" charset="-122"/>
              </a:rPr>
              <a:t>中的应用层可以等同于</a:t>
            </a:r>
            <a:r>
              <a:rPr lang="en-US" altLang="zh-CN" sz="2800" b="1" dirty="0" smtClean="0">
                <a:solidFill>
                  <a:srgbClr val="000000"/>
                </a:solidFill>
                <a:latin typeface="楷体" pitchFamily="49" charset="-122"/>
                <a:ea typeface="楷体" pitchFamily="49" charset="-122"/>
              </a:rPr>
              <a:t>OSI</a:t>
            </a:r>
            <a:r>
              <a:rPr lang="zh-CN" altLang="en-US" sz="2800" b="1" dirty="0" smtClean="0">
                <a:solidFill>
                  <a:srgbClr val="000000"/>
                </a:solidFill>
                <a:latin typeface="楷体" pitchFamily="49" charset="-122"/>
                <a:ea typeface="楷体" pitchFamily="49" charset="-122"/>
              </a:rPr>
              <a:t>的会话层、表示层和应用层的结合。</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301625" y="476672"/>
            <a:ext cx="8540750" cy="926678"/>
          </a:xfrm>
        </p:spPr>
        <p:txBody>
          <a:bodyPr>
            <a:normAutofit/>
          </a:bodyPr>
          <a:lstStyle/>
          <a:p>
            <a:r>
              <a:rPr lang="en-US" altLang="zh-CN" sz="3600" b="1" dirty="0" smtClean="0">
                <a:solidFill>
                  <a:srgbClr val="C00000"/>
                </a:solidFill>
                <a:latin typeface="隶书" pitchFamily="49" charset="-122"/>
                <a:ea typeface="隶书" pitchFamily="49" charset="-122"/>
              </a:rPr>
              <a:t>8.1  TCP/IP</a:t>
            </a:r>
            <a:r>
              <a:rPr lang="zh-CN" altLang="en-US" sz="3600" b="1" dirty="0" smtClean="0">
                <a:solidFill>
                  <a:srgbClr val="C00000"/>
                </a:solidFill>
                <a:latin typeface="隶书" pitchFamily="49" charset="-122"/>
                <a:ea typeface="隶书" pitchFamily="49" charset="-122"/>
              </a:rPr>
              <a:t>网络体系结构</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Rot="1" noChangeArrowheads="1"/>
          </p:cNvSpPr>
          <p:nvPr>
            <p:ph type="body" idx="1"/>
          </p:nvPr>
        </p:nvSpPr>
        <p:spPr/>
        <p:txBody>
          <a:bodyPr/>
          <a:lstStyle/>
          <a:p>
            <a:pPr eaLnBrk="1" hangingPunct="1">
              <a:buNone/>
            </a:pPr>
            <a:r>
              <a:rPr lang="en-US" altLang="zh-CN" b="1" dirty="0" smtClean="0">
                <a:solidFill>
                  <a:srgbClr val="C00000"/>
                </a:solidFill>
              </a:rPr>
              <a:t>(1)</a:t>
            </a:r>
            <a:r>
              <a:rPr lang="zh-CN" altLang="en-US" b="1" dirty="0" smtClean="0">
                <a:solidFill>
                  <a:srgbClr val="000000"/>
                </a:solidFill>
              </a:rPr>
              <a:t>子网地址</a:t>
            </a:r>
            <a:r>
              <a:rPr lang="en-US" altLang="zh-CN" b="1" dirty="0" smtClean="0">
                <a:solidFill>
                  <a:srgbClr val="000000"/>
                </a:solidFill>
              </a:rPr>
              <a:t>:192.168.150.120</a:t>
            </a:r>
          </a:p>
          <a:p>
            <a:pPr eaLnBrk="1" hangingPunct="1">
              <a:buNone/>
            </a:pPr>
            <a:r>
              <a:rPr lang="en-US" altLang="zh-CN" b="1" dirty="0" smtClean="0">
                <a:solidFill>
                  <a:srgbClr val="C00000"/>
                </a:solidFill>
              </a:rPr>
              <a:t>(2)</a:t>
            </a:r>
            <a:r>
              <a:rPr lang="zh-CN" altLang="en-US" b="1" dirty="0" smtClean="0">
                <a:solidFill>
                  <a:srgbClr val="000000"/>
                </a:solidFill>
              </a:rPr>
              <a:t>广播地址</a:t>
            </a:r>
            <a:r>
              <a:rPr lang="en-US" altLang="zh-CN" b="1" dirty="0" smtClean="0">
                <a:solidFill>
                  <a:srgbClr val="000000"/>
                </a:solidFill>
              </a:rPr>
              <a:t>:192.168.150.127</a:t>
            </a:r>
          </a:p>
          <a:p>
            <a:pPr eaLnBrk="1" hangingPunct="1">
              <a:buNone/>
            </a:pPr>
            <a:r>
              <a:rPr lang="en-US" altLang="zh-CN" b="1" dirty="0" smtClean="0">
                <a:solidFill>
                  <a:srgbClr val="C00000"/>
                </a:solidFill>
              </a:rPr>
              <a:t>(3)</a:t>
            </a:r>
            <a:r>
              <a:rPr lang="zh-CN" altLang="en-US" b="1" dirty="0" smtClean="0">
                <a:solidFill>
                  <a:srgbClr val="000000"/>
                </a:solidFill>
              </a:rPr>
              <a:t>地址范围</a:t>
            </a:r>
            <a:r>
              <a:rPr lang="en-US" altLang="zh-CN" b="1" dirty="0" smtClean="0">
                <a:solidFill>
                  <a:srgbClr val="000000"/>
                </a:solidFill>
              </a:rPr>
              <a:t>:</a:t>
            </a:r>
          </a:p>
          <a:p>
            <a:pPr>
              <a:buNone/>
            </a:pPr>
            <a:r>
              <a:rPr lang="en-US" altLang="zh-CN" b="1" dirty="0" smtClean="0">
                <a:solidFill>
                  <a:srgbClr val="000000"/>
                </a:solidFill>
              </a:rPr>
              <a:t>         192.168.150.121- 192.168.150.126</a:t>
            </a:r>
          </a:p>
          <a:p>
            <a:pPr eaLnBrk="1" hangingPunct="1">
              <a:buNone/>
            </a:pPr>
            <a:r>
              <a:rPr lang="en-US" altLang="zh-CN" b="1" dirty="0" smtClean="0">
                <a:solidFill>
                  <a:srgbClr val="C00000"/>
                </a:solidFill>
              </a:rPr>
              <a:t>(4)</a:t>
            </a:r>
            <a:r>
              <a:rPr lang="zh-CN" altLang="en-US" b="1" dirty="0" smtClean="0">
                <a:solidFill>
                  <a:srgbClr val="000000"/>
                </a:solidFill>
              </a:rPr>
              <a:t>主机的数量</a:t>
            </a:r>
            <a:r>
              <a:rPr lang="en-US" altLang="zh-CN" b="1" dirty="0" smtClean="0">
                <a:solidFill>
                  <a:srgbClr val="000000"/>
                </a:solidFill>
              </a:rPr>
              <a:t>:2</a:t>
            </a:r>
            <a:r>
              <a:rPr lang="en-US" altLang="zh-CN" b="1" baseline="30000" dirty="0" smtClean="0">
                <a:solidFill>
                  <a:srgbClr val="000000"/>
                </a:solidFill>
              </a:rPr>
              <a:t>3</a:t>
            </a:r>
            <a:r>
              <a:rPr lang="en-US" altLang="zh-CN" b="1" dirty="0" smtClean="0">
                <a:solidFill>
                  <a:srgbClr val="000000"/>
                </a:solidFill>
              </a:rPr>
              <a:t>-2=6</a:t>
            </a:r>
          </a:p>
          <a:p>
            <a:pPr eaLnBrk="1" hangingPunct="1"/>
            <a:endParaRPr lang="en-US" altLang="zh-CN" b="1" dirty="0" smtClean="0">
              <a:solidFill>
                <a:srgbClr val="000000"/>
              </a:solidFill>
            </a:endParaRPr>
          </a:p>
          <a:p>
            <a:pPr eaLnBrk="1" hangingPunct="1"/>
            <a:endParaRPr lang="en-US" altLang="zh-CN" b="1"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76672"/>
            <a:ext cx="8229600" cy="796950"/>
          </a:xfrm>
        </p:spPr>
        <p:txBody>
          <a:bodyPr/>
          <a:lstStyle/>
          <a:p>
            <a:pPr eaLnBrk="1" hangingPunct="1"/>
            <a:r>
              <a:rPr lang="en-US" altLang="zh-CN" sz="4000" b="1" dirty="0" smtClean="0">
                <a:solidFill>
                  <a:srgbClr val="C00000"/>
                </a:solidFill>
                <a:latin typeface="隶书" pitchFamily="49" charset="-122"/>
                <a:ea typeface="隶书" pitchFamily="49" charset="-122"/>
              </a:rPr>
              <a:t>8.2.3 </a:t>
            </a:r>
            <a:r>
              <a:rPr lang="zh-CN" altLang="en-US" sz="4000" b="1" dirty="0" smtClean="0">
                <a:solidFill>
                  <a:srgbClr val="C00000"/>
                </a:solidFill>
                <a:latin typeface="隶书" pitchFamily="49" charset="-122"/>
                <a:ea typeface="隶书" pitchFamily="49" charset="-122"/>
              </a:rPr>
              <a:t>子网编址与子网掩码</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Rot="1" noChangeArrowheads="1"/>
          </p:cNvSpPr>
          <p:nvPr>
            <p:ph type="body" idx="1"/>
          </p:nvPr>
        </p:nvSpPr>
        <p:spPr>
          <a:xfrm>
            <a:off x="251520" y="476672"/>
            <a:ext cx="7620000" cy="575345"/>
          </a:xfrm>
        </p:spPr>
        <p:txBody>
          <a:bodyPr>
            <a:normAutofit lnSpcReduction="10000"/>
          </a:bodyPr>
          <a:lstStyle/>
          <a:p>
            <a:pPr eaLnBrk="1" hangingPunct="1">
              <a:buNone/>
            </a:pPr>
            <a:r>
              <a:rPr lang="zh-CN" altLang="en-US" b="1" dirty="0" smtClean="0">
                <a:solidFill>
                  <a:srgbClr val="C00000"/>
                </a:solidFill>
                <a:latin typeface="宋体" charset="-122"/>
              </a:rPr>
              <a:t>使用</a:t>
            </a:r>
            <a:r>
              <a:rPr lang="en-US" altLang="zh-CN" b="1" dirty="0" smtClean="0">
                <a:solidFill>
                  <a:srgbClr val="C00000"/>
                </a:solidFill>
                <a:latin typeface="宋体" charset="-122"/>
              </a:rPr>
              <a:t>255.255.255.128</a:t>
            </a:r>
            <a:r>
              <a:rPr lang="zh-CN" altLang="en-US" b="1" dirty="0" smtClean="0">
                <a:solidFill>
                  <a:srgbClr val="C00000"/>
                </a:solidFill>
                <a:latin typeface="宋体" charset="-122"/>
              </a:rPr>
              <a:t>子网掩码的网络</a:t>
            </a:r>
          </a:p>
        </p:txBody>
      </p:sp>
      <p:graphicFrame>
        <p:nvGraphicFramePr>
          <p:cNvPr id="3074" name="Object 4"/>
          <p:cNvGraphicFramePr>
            <a:graphicFrameLocks noChangeAspect="1"/>
          </p:cNvGraphicFramePr>
          <p:nvPr/>
        </p:nvGraphicFramePr>
        <p:xfrm>
          <a:off x="755576" y="908720"/>
          <a:ext cx="7848600" cy="5594573"/>
        </p:xfrm>
        <a:graphic>
          <a:graphicData uri="http://schemas.openxmlformats.org/presentationml/2006/ole">
            <p:oleObj spid="_x0000_s4098" r:id="rId3" imgW="3329181" imgH="1888410" progId="">
              <p:embed/>
            </p:oleObj>
          </a:graphicData>
        </a:graphic>
      </p:graphicFrame>
      <p:sp>
        <p:nvSpPr>
          <p:cNvPr id="3076" name="Rectangle 5"/>
          <p:cNvSpPr>
            <a:spLocks noChangeArrowheads="1"/>
          </p:cNvSpPr>
          <p:nvPr/>
        </p:nvSpPr>
        <p:spPr bwMode="auto">
          <a:xfrm>
            <a:off x="6732240" y="908720"/>
            <a:ext cx="1981200" cy="322263"/>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dirty="0">
                <a:solidFill>
                  <a:srgbClr val="000000"/>
                </a:solidFill>
                <a:latin typeface="Times New Roman" pitchFamily="18" charset="0"/>
              </a:rPr>
              <a:t>202.198.50.130</a:t>
            </a:r>
          </a:p>
        </p:txBody>
      </p:sp>
      <p:pic>
        <p:nvPicPr>
          <p:cNvPr id="5"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dirty="0" smtClean="0">
                <a:solidFill>
                  <a:srgbClr val="C00000"/>
                </a:solidFill>
              </a:rPr>
              <a:t>VLSM</a:t>
            </a:r>
          </a:p>
        </p:txBody>
      </p:sp>
      <p:sp>
        <p:nvSpPr>
          <p:cNvPr id="48131"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en-US" altLang="zh-CN" dirty="0" smtClean="0"/>
              <a:t>VLSM</a:t>
            </a:r>
            <a:r>
              <a:rPr lang="zh-CN" altLang="en-US" dirty="0" smtClean="0"/>
              <a:t>　</a:t>
            </a:r>
            <a:r>
              <a:rPr lang="en-US" altLang="zh-CN" dirty="0" smtClean="0"/>
              <a:t>(Variable Length Subnet Mask </a:t>
            </a:r>
            <a:r>
              <a:rPr lang="zh-CN" altLang="en-US" dirty="0" smtClean="0"/>
              <a:t>可变长子网掩码</a:t>
            </a:r>
            <a:r>
              <a:rPr lang="en-US" altLang="zh-CN" dirty="0" smtClean="0"/>
              <a:t>) </a:t>
            </a:r>
          </a:p>
          <a:p>
            <a:pPr lvl="1" eaLnBrk="1" hangingPunct="1"/>
            <a:r>
              <a:rPr lang="zh-CN" altLang="en-US" b="1" dirty="0" smtClean="0"/>
              <a:t>打破传统的以类</a:t>
            </a:r>
            <a:r>
              <a:rPr lang="en-US" altLang="zh-CN" b="1" dirty="0" smtClean="0"/>
              <a:t>(class)</a:t>
            </a:r>
            <a:r>
              <a:rPr lang="zh-CN" altLang="en-US" b="1" dirty="0" smtClean="0"/>
              <a:t>为标准的地址划分方法</a:t>
            </a:r>
            <a:r>
              <a:rPr lang="en-US" altLang="zh-CN" b="1" dirty="0" smtClean="0"/>
              <a:t>,</a:t>
            </a:r>
            <a:r>
              <a:rPr lang="zh-CN" altLang="en-US" b="1" dirty="0" smtClean="0"/>
              <a:t>是为了缓解</a:t>
            </a:r>
            <a:r>
              <a:rPr lang="en-US" altLang="zh-CN" b="1" dirty="0" smtClean="0"/>
              <a:t>IP </a:t>
            </a:r>
            <a:r>
              <a:rPr lang="zh-CN" altLang="en-US" b="1" dirty="0" smtClean="0"/>
              <a:t>地址紧缺而产生的。</a:t>
            </a:r>
          </a:p>
          <a:p>
            <a:pPr lvl="1" eaLnBrk="1" hangingPunct="1"/>
            <a:r>
              <a:rPr lang="zh-CN" altLang="en-US" b="1" dirty="0" smtClean="0"/>
              <a:t>作用</a:t>
            </a:r>
            <a:r>
              <a:rPr lang="en-US" altLang="zh-CN" b="1" dirty="0" smtClean="0"/>
              <a:t>:</a:t>
            </a:r>
            <a:r>
              <a:rPr lang="zh-CN" altLang="en-US" b="1" dirty="0" smtClean="0"/>
              <a:t>提高</a:t>
            </a:r>
            <a:r>
              <a:rPr lang="en-US" altLang="zh-CN" b="1" dirty="0" smtClean="0"/>
              <a:t>IP</a:t>
            </a:r>
            <a:r>
              <a:rPr lang="zh-CN" altLang="en-US" b="1" dirty="0" smtClean="0"/>
              <a:t>地址利用率</a:t>
            </a:r>
            <a:r>
              <a:rPr lang="en-US" altLang="zh-CN" b="1" dirty="0" smtClean="0"/>
              <a:t>;</a:t>
            </a:r>
            <a:r>
              <a:rPr lang="zh-CN" altLang="en-US" b="1" dirty="0" smtClean="0"/>
              <a:t>减少路由表大小。</a:t>
            </a:r>
          </a:p>
          <a:p>
            <a:pPr lvl="1" eaLnBrk="1" hangingPunct="1"/>
            <a:r>
              <a:rPr lang="zh-CN" altLang="en-US" b="1" dirty="0" smtClean="0"/>
              <a:t>注意：使用</a:t>
            </a:r>
            <a:r>
              <a:rPr lang="en-US" altLang="zh-CN" b="1" dirty="0" smtClean="0"/>
              <a:t>VLSM </a:t>
            </a:r>
            <a:r>
              <a:rPr lang="zh-CN" altLang="en-US" b="1" dirty="0" smtClean="0"/>
              <a:t>时</a:t>
            </a:r>
            <a:r>
              <a:rPr lang="en-US" altLang="zh-CN" b="1" dirty="0" smtClean="0"/>
              <a:t>,</a:t>
            </a:r>
            <a:r>
              <a:rPr lang="zh-CN" altLang="en-US" b="1" dirty="0" smtClean="0"/>
              <a:t>所采用的路由协议必须能够支持它</a:t>
            </a:r>
            <a:r>
              <a:rPr lang="en-US" altLang="zh-CN" b="1" dirty="0" smtClean="0"/>
              <a:t>,</a:t>
            </a:r>
            <a:r>
              <a:rPr lang="zh-CN" altLang="en-US" b="1" dirty="0" smtClean="0"/>
              <a:t>这些路由协议包括</a:t>
            </a:r>
            <a:r>
              <a:rPr lang="en-US" altLang="zh-CN" b="1" dirty="0" smtClean="0"/>
              <a:t>RIPv2,OSPF,EIGRP </a:t>
            </a:r>
            <a:r>
              <a:rPr lang="zh-CN" altLang="en-US" b="1" dirty="0" smtClean="0"/>
              <a:t>和</a:t>
            </a:r>
            <a:r>
              <a:rPr lang="en-US" altLang="zh-CN" b="1" dirty="0" smtClean="0"/>
              <a:t>BGP</a:t>
            </a:r>
            <a:r>
              <a:rPr lang="zh-CN" altLang="en-US" b="1" dirty="0" smtClean="0"/>
              <a:t>。</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pPr eaLnBrk="1" hangingPunct="1"/>
            <a:endParaRPr lang="zh-CN" altLang="zh-CN" smtClean="0"/>
          </a:p>
        </p:txBody>
      </p:sp>
      <p:pic>
        <p:nvPicPr>
          <p:cNvPr id="49155" name="Picture 4" descr="200808151218781949750"/>
          <p:cNvPicPr>
            <a:picLocks noChangeAspect="1" noChangeArrowheads="1"/>
          </p:cNvPicPr>
          <p:nvPr/>
        </p:nvPicPr>
        <p:blipFill>
          <a:blip r:embed="rId2" cstate="print"/>
          <a:srcRect/>
          <a:stretch>
            <a:fillRect/>
          </a:stretch>
        </p:blipFill>
        <p:spPr bwMode="auto">
          <a:xfrm>
            <a:off x="0" y="333375"/>
            <a:ext cx="9144000" cy="6115050"/>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eaLnBrk="1" hangingPunct="1"/>
            <a:r>
              <a:rPr lang="en-US" altLang="zh-CN" dirty="0" smtClean="0">
                <a:solidFill>
                  <a:srgbClr val="C00000"/>
                </a:solidFill>
              </a:rPr>
              <a:t>VLSM</a:t>
            </a:r>
          </a:p>
        </p:txBody>
      </p:sp>
      <p:sp>
        <p:nvSpPr>
          <p:cNvPr id="50179"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zh-CN" altLang="en-US" b="1" dirty="0" smtClean="0"/>
              <a:t>路由器</a:t>
            </a:r>
            <a:r>
              <a:rPr lang="en-US" altLang="zh-CN" b="1" dirty="0" smtClean="0"/>
              <a:t>A</a:t>
            </a:r>
            <a:r>
              <a:rPr lang="zh-CN" altLang="en-US" b="1" dirty="0" smtClean="0"/>
              <a:t>；</a:t>
            </a:r>
            <a:r>
              <a:rPr lang="en-US" altLang="zh-CN" b="1" dirty="0" smtClean="0"/>
              <a:t>B</a:t>
            </a:r>
            <a:r>
              <a:rPr lang="zh-CN" altLang="en-US" b="1" dirty="0" smtClean="0"/>
              <a:t>；</a:t>
            </a:r>
            <a:r>
              <a:rPr lang="en-US" altLang="zh-CN" b="1" dirty="0" smtClean="0"/>
              <a:t>C</a:t>
            </a:r>
            <a:r>
              <a:rPr lang="zh-CN" altLang="en-US" b="1" dirty="0" smtClean="0"/>
              <a:t>的局域网都使用了</a:t>
            </a:r>
            <a:r>
              <a:rPr lang="en-US" altLang="zh-CN" b="1" dirty="0" smtClean="0"/>
              <a:t>/27</a:t>
            </a:r>
            <a:r>
              <a:rPr lang="zh-CN" altLang="en-US" b="1" dirty="0" smtClean="0"/>
              <a:t>的掩码，即：</a:t>
            </a:r>
            <a:r>
              <a:rPr lang="en-US" altLang="zh-CN" b="1" dirty="0" smtClean="0"/>
              <a:t>255.255.255.224 </a:t>
            </a:r>
            <a:r>
              <a:rPr lang="zh-CN" altLang="en-US" b="1" dirty="0" smtClean="0"/>
              <a:t>这样的掩码可以为每个局域网提供</a:t>
            </a:r>
            <a:r>
              <a:rPr lang="en-US" altLang="zh-CN" b="1" dirty="0" smtClean="0"/>
              <a:t>2</a:t>
            </a:r>
            <a:r>
              <a:rPr lang="zh-CN" altLang="en-US" b="1" dirty="0" smtClean="0"/>
              <a:t>的</a:t>
            </a:r>
            <a:r>
              <a:rPr lang="en-US" altLang="zh-CN" b="1" dirty="0" smtClean="0"/>
              <a:t>5</a:t>
            </a:r>
            <a:r>
              <a:rPr lang="zh-CN" altLang="en-US" b="1" dirty="0" smtClean="0"/>
              <a:t>次方减</a:t>
            </a:r>
            <a:r>
              <a:rPr lang="en-US" altLang="zh-CN" b="1" dirty="0" smtClean="0"/>
              <a:t>2</a:t>
            </a:r>
            <a:r>
              <a:rPr lang="zh-CN" altLang="en-US" b="1" dirty="0" smtClean="0"/>
              <a:t>个主机。</a:t>
            </a:r>
            <a:endParaRPr lang="en-US" altLang="zh-CN" b="1" dirty="0" smtClean="0"/>
          </a:p>
          <a:p>
            <a:pPr eaLnBrk="1" hangingPunct="1">
              <a:buClr>
                <a:srgbClr val="C00000"/>
              </a:buClr>
              <a:buFont typeface="Wingdings" pitchFamily="2" charset="2"/>
              <a:buChar char="n"/>
            </a:pPr>
            <a:endParaRPr lang="zh-CN" altLang="en-US" b="1" dirty="0" smtClean="0"/>
          </a:p>
          <a:p>
            <a:pPr eaLnBrk="1" hangingPunct="1">
              <a:buClr>
                <a:srgbClr val="C00000"/>
              </a:buClr>
              <a:buFont typeface="Wingdings" pitchFamily="2" charset="2"/>
              <a:buChar char="n"/>
            </a:pPr>
            <a:r>
              <a:rPr lang="zh-CN" altLang="en-US" b="1" dirty="0" smtClean="0"/>
              <a:t>路由器</a:t>
            </a:r>
            <a:r>
              <a:rPr lang="en-US" altLang="zh-CN" b="1" dirty="0" smtClean="0"/>
              <a:t>A</a:t>
            </a:r>
            <a:r>
              <a:rPr lang="zh-CN" altLang="en-US" b="1" dirty="0" smtClean="0"/>
              <a:t>；</a:t>
            </a:r>
            <a:r>
              <a:rPr lang="en-US" altLang="zh-CN" b="1" dirty="0" smtClean="0"/>
              <a:t>B</a:t>
            </a:r>
            <a:r>
              <a:rPr lang="zh-CN" altLang="en-US" b="1" dirty="0" smtClean="0"/>
              <a:t>；</a:t>
            </a:r>
            <a:r>
              <a:rPr lang="en-US" altLang="zh-CN" b="1" dirty="0" smtClean="0"/>
              <a:t>C</a:t>
            </a:r>
            <a:r>
              <a:rPr lang="zh-CN" altLang="en-US" b="1" dirty="0" smtClean="0"/>
              <a:t>和路由器</a:t>
            </a:r>
            <a:r>
              <a:rPr lang="en-US" altLang="zh-CN" b="1" dirty="0" smtClean="0"/>
              <a:t>D</a:t>
            </a:r>
            <a:r>
              <a:rPr lang="zh-CN" altLang="en-US" b="1" dirty="0" smtClean="0"/>
              <a:t>之间的连接因为只需要两个</a:t>
            </a:r>
            <a:r>
              <a:rPr lang="en-US" altLang="zh-CN" b="1" dirty="0" smtClean="0"/>
              <a:t>IP</a:t>
            </a:r>
            <a:r>
              <a:rPr lang="zh-CN" altLang="en-US" b="1" dirty="0" smtClean="0"/>
              <a:t>多一个都浪费所以使用了</a:t>
            </a:r>
            <a:r>
              <a:rPr lang="en-US" altLang="zh-CN" b="1" dirty="0" smtClean="0"/>
              <a:t>/30</a:t>
            </a:r>
            <a:r>
              <a:rPr lang="zh-CN" altLang="en-US" b="1" dirty="0" smtClean="0"/>
              <a:t>掩码。这样的掩码只能产生</a:t>
            </a:r>
            <a:r>
              <a:rPr lang="en-US" altLang="zh-CN" b="1" dirty="0" smtClean="0"/>
              <a:t>2</a:t>
            </a:r>
            <a:r>
              <a:rPr lang="zh-CN" altLang="en-US" b="1" dirty="0" smtClean="0"/>
              <a:t>个主机。</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467544" y="260648"/>
            <a:ext cx="8229600" cy="1012974"/>
          </a:xfrm>
        </p:spPr>
        <p:txBody>
          <a:bodyPr>
            <a:normAutofit/>
          </a:bodyPr>
          <a:lstStyle/>
          <a:p>
            <a:r>
              <a:rPr lang="en-US" altLang="zh-CN" sz="4000" b="1" dirty="0" smtClean="0">
                <a:solidFill>
                  <a:srgbClr val="C00000"/>
                </a:solidFill>
                <a:latin typeface="隶书" pitchFamily="49" charset="-122"/>
                <a:ea typeface="隶书" pitchFamily="49" charset="-122"/>
              </a:rPr>
              <a:t>CIDR(</a:t>
            </a:r>
            <a:r>
              <a:rPr lang="zh-CN" altLang="en-US" sz="4000" b="1" dirty="0" smtClean="0">
                <a:solidFill>
                  <a:srgbClr val="C00000"/>
                </a:solidFill>
                <a:latin typeface="隶书" pitchFamily="49" charset="-122"/>
                <a:ea typeface="隶书" pitchFamily="49" charset="-122"/>
              </a:rPr>
              <a:t>无类别域间路由</a:t>
            </a:r>
            <a:r>
              <a:rPr lang="en-US" altLang="zh-CN" sz="4000" b="1" dirty="0" smtClean="0">
                <a:solidFill>
                  <a:srgbClr val="C00000"/>
                </a:solidFill>
                <a:latin typeface="隶书" pitchFamily="49" charset="-122"/>
                <a:ea typeface="隶书" pitchFamily="49" charset="-122"/>
              </a:rPr>
              <a:t>)</a:t>
            </a:r>
          </a:p>
        </p:txBody>
      </p:sp>
      <p:sp>
        <p:nvSpPr>
          <p:cNvPr id="51203" name="Rectangle 3"/>
          <p:cNvSpPr>
            <a:spLocks noGrp="1" noRot="1" noChangeArrowheads="1"/>
          </p:cNvSpPr>
          <p:nvPr>
            <p:ph type="body" idx="1"/>
          </p:nvPr>
        </p:nvSpPr>
        <p:spPr>
          <a:xfrm>
            <a:off x="251520" y="1484784"/>
            <a:ext cx="8576391" cy="4641379"/>
          </a:xfrm>
        </p:spPr>
        <p:txBody>
          <a:bodyPr>
            <a:normAutofit/>
          </a:bodyPr>
          <a:lstStyle/>
          <a:p>
            <a:pPr eaLnBrk="1" hangingPunct="1">
              <a:lnSpc>
                <a:spcPct val="90000"/>
              </a:lnSpc>
              <a:buClr>
                <a:srgbClr val="C00000"/>
              </a:buClr>
              <a:buFont typeface="Wingdings" pitchFamily="2" charset="2"/>
              <a:buChar char="n"/>
            </a:pPr>
            <a:r>
              <a:rPr lang="en-US" altLang="zh-CN" sz="2800" b="1" dirty="0" smtClean="0">
                <a:latin typeface="楷体" pitchFamily="49" charset="-122"/>
                <a:ea typeface="楷体" pitchFamily="49" charset="-122"/>
              </a:rPr>
              <a:t>CIDR</a:t>
            </a:r>
            <a:r>
              <a:rPr lang="zh-CN" altLang="en-US" sz="2800" b="1" dirty="0" smtClean="0">
                <a:latin typeface="楷体" pitchFamily="49" charset="-122"/>
                <a:ea typeface="楷体" pitchFamily="49" charset="-122"/>
              </a:rPr>
              <a:t>用</a:t>
            </a:r>
            <a:r>
              <a:rPr lang="zh-CN" altLang="en-US" sz="2800" b="1" i="1" dirty="0" smtClean="0">
                <a:solidFill>
                  <a:srgbClr val="C00000"/>
                </a:solidFill>
                <a:latin typeface="楷体" pitchFamily="49" charset="-122"/>
                <a:ea typeface="楷体" pitchFamily="49" charset="-122"/>
              </a:rPr>
              <a:t>网络前缀</a:t>
            </a:r>
            <a:r>
              <a:rPr lang="zh-CN" altLang="en-US" sz="2800" b="1" dirty="0" smtClean="0">
                <a:latin typeface="楷体" pitchFamily="49" charset="-122"/>
                <a:ea typeface="楷体" pitchFamily="49" charset="-122"/>
              </a:rPr>
              <a:t>代替传统标准分类的</a:t>
            </a:r>
            <a:r>
              <a:rPr lang="en-US" altLang="zh-CN" sz="2800" b="1" dirty="0" smtClean="0">
                <a:latin typeface="楷体" pitchFamily="49" charset="-122"/>
                <a:ea typeface="楷体" pitchFamily="49" charset="-122"/>
              </a:rPr>
              <a:t>IP</a:t>
            </a:r>
            <a:r>
              <a:rPr lang="zh-CN" altLang="en-US" sz="2800" b="1" dirty="0" smtClean="0">
                <a:latin typeface="楷体" pitchFamily="49" charset="-122"/>
                <a:ea typeface="楷体" pitchFamily="49" charset="-122"/>
              </a:rPr>
              <a:t>地址的“网络号</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子网号”，形成新的无分类的二级地址结构。因此可以更加有效地分配</a:t>
            </a:r>
            <a:r>
              <a:rPr lang="en-US" altLang="zh-CN" sz="2800" b="1" dirty="0" smtClean="0">
                <a:latin typeface="楷体" pitchFamily="49" charset="-122"/>
                <a:ea typeface="楷体" pitchFamily="49" charset="-122"/>
              </a:rPr>
              <a:t>IPv4</a:t>
            </a:r>
            <a:r>
              <a:rPr lang="zh-CN" altLang="en-US" sz="2800" b="1" dirty="0" smtClean="0">
                <a:latin typeface="楷体" pitchFamily="49" charset="-122"/>
                <a:ea typeface="楷体" pitchFamily="49" charset="-122"/>
              </a:rPr>
              <a:t>地址。</a:t>
            </a:r>
            <a:endParaRPr lang="en-US" altLang="zh-CN" sz="2800" b="1" dirty="0" smtClean="0">
              <a:latin typeface="楷体" pitchFamily="49" charset="-122"/>
              <a:ea typeface="楷体" pitchFamily="49" charset="-122"/>
            </a:endParaRPr>
          </a:p>
          <a:p>
            <a:pPr lvl="1">
              <a:lnSpc>
                <a:spcPct val="90000"/>
              </a:lnSpc>
              <a:buClr>
                <a:srgbClr val="C00000"/>
              </a:buClr>
              <a:buFont typeface="Wingdings" pitchFamily="2" charset="2"/>
              <a:buChar char="u"/>
            </a:pPr>
            <a:endParaRPr lang="en-US" altLang="zh-CN" sz="1200" b="1" dirty="0" smtClean="0">
              <a:latin typeface="楷体" pitchFamily="49" charset="-122"/>
              <a:ea typeface="楷体" pitchFamily="49" charset="-122"/>
            </a:endParaRPr>
          </a:p>
          <a:p>
            <a:pPr lvl="1">
              <a:lnSpc>
                <a:spcPct val="90000"/>
              </a:lnSpc>
              <a:buClr>
                <a:srgbClr val="C00000"/>
              </a:buClr>
              <a:buFont typeface="Wingdings" pitchFamily="2" charset="2"/>
              <a:buChar char="u"/>
            </a:pPr>
            <a:r>
              <a:rPr lang="en-US" altLang="zh-CN" b="1" dirty="0" smtClean="0">
                <a:latin typeface="楷体" pitchFamily="49" charset="-122"/>
                <a:ea typeface="楷体" pitchFamily="49" charset="-122"/>
              </a:rPr>
              <a:t>CIDR</a:t>
            </a:r>
            <a:r>
              <a:rPr lang="zh-CN" altLang="en-US" b="1" dirty="0" smtClean="0">
                <a:latin typeface="楷体" pitchFamily="49" charset="-122"/>
                <a:ea typeface="楷体" pitchFamily="49" charset="-122"/>
              </a:rPr>
              <a:t>采用</a:t>
            </a:r>
            <a:r>
              <a:rPr lang="zh-CN" altLang="en-US" b="1" i="1" dirty="0" smtClean="0">
                <a:solidFill>
                  <a:srgbClr val="C00000"/>
                </a:solidFill>
                <a:latin typeface="楷体" pitchFamily="49" charset="-122"/>
                <a:ea typeface="楷体" pitchFamily="49" charset="-122"/>
              </a:rPr>
              <a:t>斜线记法</a:t>
            </a:r>
            <a:r>
              <a:rPr lang="zh-CN" altLang="en-US" b="1" dirty="0" smtClean="0">
                <a:latin typeface="楷体" pitchFamily="49" charset="-122"/>
                <a:ea typeface="楷体" pitchFamily="49" charset="-122"/>
              </a:rPr>
              <a:t>，即</a:t>
            </a:r>
            <a:r>
              <a:rPr lang="en-US" altLang="zh-CN" b="1" dirty="0" smtClean="0">
                <a:latin typeface="楷体" pitchFamily="49" charset="-122"/>
                <a:ea typeface="楷体" pitchFamily="49" charset="-122"/>
              </a:rPr>
              <a:t>,&lt;</a:t>
            </a:r>
            <a:r>
              <a:rPr lang="zh-CN" altLang="en-US" b="1" dirty="0" smtClean="0">
                <a:latin typeface="楷体" pitchFamily="49" charset="-122"/>
                <a:ea typeface="楷体" pitchFamily="49" charset="-122"/>
              </a:rPr>
              <a:t>网络前缀</a:t>
            </a:r>
            <a:r>
              <a:rPr lang="en-US" altLang="zh-CN" b="1" dirty="0" smtClean="0">
                <a:latin typeface="楷体" pitchFamily="49" charset="-122"/>
                <a:ea typeface="楷体" pitchFamily="49" charset="-122"/>
              </a:rPr>
              <a:t>&gt;</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rPr>
              <a:t>&lt;</a:t>
            </a:r>
            <a:r>
              <a:rPr lang="zh-CN" altLang="en-US" b="1" dirty="0" smtClean="0">
                <a:latin typeface="楷体" pitchFamily="49" charset="-122"/>
                <a:ea typeface="楷体" pitchFamily="49" charset="-122"/>
              </a:rPr>
              <a:t>主机号</a:t>
            </a:r>
            <a:r>
              <a:rPr lang="en-US" altLang="zh-CN" b="1" dirty="0" smtClean="0">
                <a:latin typeface="楷体" pitchFamily="49" charset="-122"/>
                <a:ea typeface="楷体" pitchFamily="49" charset="-122"/>
              </a:rPr>
              <a:t>&gt;</a:t>
            </a:r>
            <a:r>
              <a:rPr lang="zh-CN" altLang="en-US" b="1" dirty="0" smtClean="0">
                <a:latin typeface="楷体" pitchFamily="49" charset="-122"/>
                <a:ea typeface="楷体" pitchFamily="49" charset="-122"/>
              </a:rPr>
              <a:t>。</a:t>
            </a:r>
            <a:endParaRPr lang="en-US" altLang="zh-CN" b="1" dirty="0" smtClean="0">
              <a:latin typeface="楷体" pitchFamily="49" charset="-122"/>
              <a:ea typeface="楷体" pitchFamily="49" charset="-122"/>
            </a:endParaRPr>
          </a:p>
          <a:p>
            <a:pPr lvl="1">
              <a:lnSpc>
                <a:spcPct val="90000"/>
              </a:lnSpc>
              <a:buClr>
                <a:srgbClr val="C00000"/>
              </a:buClr>
              <a:buFont typeface="Wingdings" pitchFamily="2" charset="2"/>
              <a:buChar char="u"/>
            </a:pPr>
            <a:r>
              <a:rPr lang="zh-CN" altLang="en-US" b="1" dirty="0" smtClean="0">
                <a:latin typeface="楷体" pitchFamily="49" charset="-122"/>
                <a:ea typeface="楷体" pitchFamily="49" charset="-122"/>
              </a:rPr>
              <a:t>例如：</a:t>
            </a:r>
            <a:r>
              <a:rPr lang="en-US" altLang="zh-CN" b="1" dirty="0" smtClean="0">
                <a:latin typeface="楷体" pitchFamily="49" charset="-122"/>
                <a:ea typeface="楷体" pitchFamily="49" charset="-122"/>
              </a:rPr>
              <a:t>202.198.21.0/20,</a:t>
            </a:r>
            <a:r>
              <a:rPr lang="zh-CN" altLang="en-US" b="1" dirty="0" smtClean="0">
                <a:latin typeface="楷体" pitchFamily="49" charset="-122"/>
                <a:ea typeface="楷体" pitchFamily="49" charset="-122"/>
              </a:rPr>
              <a:t>表示在这个</a:t>
            </a:r>
            <a:r>
              <a:rPr lang="en-US" altLang="zh-CN" b="1" dirty="0" smtClean="0">
                <a:latin typeface="楷体" pitchFamily="49" charset="-122"/>
                <a:ea typeface="楷体" pitchFamily="49" charset="-122"/>
              </a:rPr>
              <a:t>32</a:t>
            </a:r>
            <a:r>
              <a:rPr lang="zh-CN" altLang="en-US" b="1" dirty="0" smtClean="0">
                <a:latin typeface="楷体" pitchFamily="49" charset="-122"/>
                <a:ea typeface="楷体" pitchFamily="49" charset="-122"/>
              </a:rPr>
              <a:t>位长度的</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地址中，前</a:t>
            </a:r>
            <a:r>
              <a:rPr lang="en-US" altLang="zh-CN" b="1" dirty="0" smtClean="0">
                <a:latin typeface="楷体" pitchFamily="49" charset="-122"/>
                <a:ea typeface="楷体" pitchFamily="49" charset="-122"/>
              </a:rPr>
              <a:t>20</a:t>
            </a:r>
            <a:r>
              <a:rPr lang="zh-CN" altLang="en-US" b="1" dirty="0" smtClean="0">
                <a:latin typeface="楷体" pitchFamily="49" charset="-122"/>
                <a:ea typeface="楷体" pitchFamily="49" charset="-122"/>
              </a:rPr>
              <a:t>位是网络前缀，后</a:t>
            </a:r>
            <a:r>
              <a:rPr lang="en-US" altLang="zh-CN" b="1" dirty="0" smtClean="0">
                <a:latin typeface="楷体" pitchFamily="49" charset="-122"/>
                <a:ea typeface="楷体" pitchFamily="49" charset="-122"/>
              </a:rPr>
              <a:t>12</a:t>
            </a:r>
            <a:r>
              <a:rPr lang="zh-CN" altLang="en-US" b="1" dirty="0" smtClean="0">
                <a:latin typeface="楷体" pitchFamily="49" charset="-122"/>
                <a:ea typeface="楷体" pitchFamily="49" charset="-122"/>
              </a:rPr>
              <a:t>位是主机号。</a:t>
            </a:r>
            <a:endParaRPr lang="en-US" altLang="zh-CN" b="1" dirty="0" smtClean="0">
              <a:latin typeface="楷体" pitchFamily="49" charset="-122"/>
              <a:ea typeface="楷体" pitchFamily="49" charset="-122"/>
            </a:endParaRPr>
          </a:p>
          <a:p>
            <a:pPr lvl="1">
              <a:lnSpc>
                <a:spcPct val="90000"/>
              </a:lnSpc>
              <a:buClr>
                <a:srgbClr val="C00000"/>
              </a:buClr>
              <a:buFont typeface="Wingdings" pitchFamily="2" charset="2"/>
              <a:buChar char="u"/>
            </a:pPr>
            <a:endParaRPr lang="en-US" altLang="zh-CN" sz="1200" b="1" dirty="0" smtClean="0">
              <a:latin typeface="楷体" pitchFamily="49" charset="-122"/>
              <a:ea typeface="楷体" pitchFamily="49" charset="-122"/>
            </a:endParaRPr>
          </a:p>
          <a:p>
            <a:pPr>
              <a:lnSpc>
                <a:spcPct val="90000"/>
              </a:lnSpc>
              <a:buClr>
                <a:srgbClr val="C00000"/>
              </a:buClr>
              <a:buFont typeface="Wingdings" pitchFamily="2" charset="2"/>
              <a:buChar char="n"/>
            </a:pPr>
            <a:r>
              <a:rPr lang="en-US" altLang="zh-CN" sz="2800" b="1" dirty="0" smtClean="0">
                <a:latin typeface="楷体" pitchFamily="49" charset="-122"/>
                <a:ea typeface="楷体" pitchFamily="49" charset="-122"/>
              </a:rPr>
              <a:t>CIDR</a:t>
            </a:r>
            <a:r>
              <a:rPr lang="zh-CN" altLang="en-US" sz="2800" b="1" dirty="0" smtClean="0">
                <a:latin typeface="楷体" pitchFamily="49" charset="-122"/>
                <a:ea typeface="楷体" pitchFamily="49" charset="-122"/>
              </a:rPr>
              <a:t>将网络前缀相同的连续</a:t>
            </a:r>
            <a:r>
              <a:rPr lang="en-US" altLang="zh-CN" sz="2800" b="1" dirty="0" smtClean="0">
                <a:latin typeface="楷体" pitchFamily="49" charset="-122"/>
                <a:ea typeface="楷体" pitchFamily="49" charset="-122"/>
              </a:rPr>
              <a:t>IP</a:t>
            </a:r>
            <a:r>
              <a:rPr lang="zh-CN" altLang="en-US" sz="2800" b="1" dirty="0" smtClean="0">
                <a:latin typeface="楷体" pitchFamily="49" charset="-122"/>
                <a:ea typeface="楷体" pitchFamily="49" charset="-122"/>
              </a:rPr>
              <a:t>地址组成一个</a:t>
            </a:r>
            <a:r>
              <a:rPr lang="en-US" altLang="zh-CN" sz="2800" b="1" dirty="0" smtClean="0">
                <a:latin typeface="楷体" pitchFamily="49" charset="-122"/>
                <a:ea typeface="楷体" pitchFamily="49" charset="-122"/>
              </a:rPr>
              <a:t>CIDR</a:t>
            </a:r>
            <a:r>
              <a:rPr lang="zh-CN" altLang="en-US" sz="2800" b="1" dirty="0" smtClean="0">
                <a:latin typeface="楷体" pitchFamily="49" charset="-122"/>
                <a:ea typeface="楷体" pitchFamily="49" charset="-122"/>
              </a:rPr>
              <a:t>地址块。只要知道地址块中的任何一个地址，就可以知道这个地址块的最小地址和最大地址。</a:t>
            </a:r>
            <a:endParaRPr lang="en-US" altLang="zh-CN" sz="2800" b="1" dirty="0" smtClean="0">
              <a:latin typeface="楷体" pitchFamily="49" charset="-122"/>
              <a:ea typeface="楷体" pitchFamily="49" charset="-122"/>
            </a:endParaRPr>
          </a:p>
          <a:p>
            <a:pPr eaLnBrk="1" hangingPunct="1">
              <a:lnSpc>
                <a:spcPct val="90000"/>
              </a:lnSpc>
              <a:buClr>
                <a:srgbClr val="C00000"/>
              </a:buClr>
              <a:buNone/>
            </a:pPr>
            <a:endParaRPr lang="zh-CN" altLang="en-US" sz="2400" b="1" dirty="0" smtClean="0">
              <a:latin typeface="楷体" pitchFamily="49" charset="-122"/>
              <a:ea typeface="楷体"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endParaRPr lang="zh-CN" altLang="zh-CN" smtClean="0"/>
          </a:p>
        </p:txBody>
      </p:sp>
      <p:pic>
        <p:nvPicPr>
          <p:cNvPr id="52227" name="Picture 4" descr="CIDR"/>
          <p:cNvPicPr>
            <a:picLocks noChangeAspect="1" noChangeArrowheads="1"/>
          </p:cNvPicPr>
          <p:nvPr/>
        </p:nvPicPr>
        <p:blipFill>
          <a:blip r:embed="rId2" cstate="print"/>
          <a:srcRect/>
          <a:stretch>
            <a:fillRect/>
          </a:stretch>
        </p:blipFill>
        <p:spPr bwMode="auto">
          <a:xfrm>
            <a:off x="0" y="0"/>
            <a:ext cx="9144000" cy="6562725"/>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467544" y="260648"/>
            <a:ext cx="8229600" cy="1012974"/>
          </a:xfrm>
        </p:spPr>
        <p:txBody>
          <a:bodyPr>
            <a:normAutofit/>
          </a:bodyPr>
          <a:lstStyle/>
          <a:p>
            <a:r>
              <a:rPr lang="en-US" altLang="zh-CN" sz="4000" b="1" dirty="0" smtClean="0">
                <a:solidFill>
                  <a:srgbClr val="C00000"/>
                </a:solidFill>
                <a:latin typeface="隶书" pitchFamily="49" charset="-122"/>
                <a:ea typeface="隶书" pitchFamily="49" charset="-122"/>
              </a:rPr>
              <a:t>CIDR(</a:t>
            </a:r>
            <a:r>
              <a:rPr lang="zh-CN" altLang="en-US" sz="4000" b="1" dirty="0" smtClean="0">
                <a:solidFill>
                  <a:srgbClr val="C00000"/>
                </a:solidFill>
                <a:latin typeface="隶书" pitchFamily="49" charset="-122"/>
                <a:ea typeface="隶书" pitchFamily="49" charset="-122"/>
              </a:rPr>
              <a:t>无类别域间路由</a:t>
            </a:r>
            <a:r>
              <a:rPr lang="en-US" altLang="zh-CN" sz="4000" b="1" dirty="0" smtClean="0">
                <a:solidFill>
                  <a:srgbClr val="C00000"/>
                </a:solidFill>
                <a:latin typeface="隶书" pitchFamily="49" charset="-122"/>
                <a:ea typeface="隶书" pitchFamily="49" charset="-122"/>
              </a:rPr>
              <a:t>)</a:t>
            </a:r>
          </a:p>
        </p:txBody>
      </p:sp>
      <p:sp>
        <p:nvSpPr>
          <p:cNvPr id="51203" name="Rectangle 3"/>
          <p:cNvSpPr>
            <a:spLocks noGrp="1" noRot="1" noChangeArrowheads="1"/>
          </p:cNvSpPr>
          <p:nvPr>
            <p:ph type="body" idx="1"/>
          </p:nvPr>
        </p:nvSpPr>
        <p:spPr/>
        <p:txBody>
          <a:bodyPr>
            <a:normAutofit/>
          </a:bodyPr>
          <a:lstStyle/>
          <a:p>
            <a:pPr eaLnBrk="1" hangingPunct="1">
              <a:lnSpc>
                <a:spcPct val="90000"/>
              </a:lnSpc>
              <a:buClr>
                <a:srgbClr val="C00000"/>
              </a:buClr>
              <a:buFont typeface="Wingdings" pitchFamily="2" charset="2"/>
              <a:buChar char="n"/>
            </a:pPr>
            <a:r>
              <a:rPr lang="en-US" altLang="zh-CN" b="1" dirty="0" smtClean="0">
                <a:latin typeface="楷体" pitchFamily="49" charset="-122"/>
                <a:ea typeface="楷体" pitchFamily="49" charset="-122"/>
              </a:rPr>
              <a:t>CIDR</a:t>
            </a:r>
            <a:r>
              <a:rPr lang="zh-CN" altLang="en-US" b="1" dirty="0" smtClean="0">
                <a:latin typeface="楷体" pitchFamily="49" charset="-122"/>
                <a:ea typeface="楷体" pitchFamily="49" charset="-122"/>
              </a:rPr>
              <a:t>是开发用于帮助减缓</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地址和路由表增大问题的一项技术。</a:t>
            </a:r>
            <a:endParaRPr lang="en-US" altLang="zh-CN" b="1" dirty="0" smtClean="0">
              <a:latin typeface="楷体" pitchFamily="49" charset="-122"/>
              <a:ea typeface="楷体" pitchFamily="49" charset="-122"/>
            </a:endParaRPr>
          </a:p>
          <a:p>
            <a:pPr eaLnBrk="1" hangingPunct="1">
              <a:lnSpc>
                <a:spcPct val="90000"/>
              </a:lnSpc>
              <a:buClr>
                <a:srgbClr val="C00000"/>
              </a:buClr>
              <a:buFont typeface="Wingdings" pitchFamily="2" charset="2"/>
              <a:buChar char="n"/>
            </a:pPr>
            <a:endParaRPr lang="en-US" altLang="zh-CN" b="1" dirty="0" smtClean="0">
              <a:latin typeface="楷体" pitchFamily="49" charset="-122"/>
              <a:ea typeface="楷体" pitchFamily="49" charset="-122"/>
            </a:endParaRPr>
          </a:p>
          <a:p>
            <a:pPr eaLnBrk="1" hangingPunct="1">
              <a:lnSpc>
                <a:spcPct val="90000"/>
              </a:lnSpc>
              <a:buClr>
                <a:srgbClr val="C00000"/>
              </a:buClr>
              <a:buFont typeface="Wingdings" pitchFamily="2" charset="2"/>
              <a:buChar char="n"/>
            </a:pPr>
            <a:r>
              <a:rPr lang="en-US" altLang="zh-CN" b="1" dirty="0" smtClean="0">
                <a:latin typeface="楷体" pitchFamily="49" charset="-122"/>
                <a:ea typeface="楷体" pitchFamily="49" charset="-122"/>
              </a:rPr>
              <a:t>CIDR</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rPr>
              <a:t>Classless Inter-Domain Routing</a:t>
            </a:r>
            <a:r>
              <a:rPr lang="zh-CN" altLang="en-US" b="1" dirty="0" smtClean="0">
                <a:latin typeface="楷体" pitchFamily="49" charset="-122"/>
                <a:ea typeface="楷体" pitchFamily="49" charset="-122"/>
              </a:rPr>
              <a:t>，无类域间路由）的基本思想是取消</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地址的分类结构，将多个地址块聚合在一起生成一个更大的网络，以包含更多的主机。</a:t>
            </a:r>
            <a:endParaRPr lang="en-US" altLang="zh-CN" b="1" dirty="0" smtClean="0">
              <a:latin typeface="楷体" pitchFamily="49" charset="-122"/>
              <a:ea typeface="楷体" pitchFamily="49" charset="-122"/>
            </a:endParaRPr>
          </a:p>
          <a:p>
            <a:pPr eaLnBrk="1" hangingPunct="1">
              <a:lnSpc>
                <a:spcPct val="90000"/>
              </a:lnSpc>
              <a:buClr>
                <a:srgbClr val="C00000"/>
              </a:buClr>
              <a:buNone/>
            </a:pPr>
            <a:r>
              <a:rPr lang="zh-CN" altLang="en-US" b="1" dirty="0" smtClean="0">
                <a:latin typeface="楷体" pitchFamily="49" charset="-122"/>
                <a:ea typeface="楷体" pitchFamily="49" charset="-122"/>
              </a:rPr>
              <a:t> </a:t>
            </a:r>
          </a:p>
          <a:p>
            <a:pPr eaLnBrk="1" hangingPunct="1">
              <a:lnSpc>
                <a:spcPct val="90000"/>
              </a:lnSpc>
              <a:buClr>
                <a:srgbClr val="C00000"/>
              </a:buClr>
              <a:buFont typeface="Wingdings" pitchFamily="2" charset="2"/>
              <a:buChar char="n"/>
            </a:pPr>
            <a:endParaRPr lang="zh-CN" altLang="en-US" b="1" dirty="0" smtClean="0">
              <a:latin typeface="楷体" pitchFamily="49" charset="-122"/>
              <a:ea typeface="楷体" pitchFamily="49" charset="-122"/>
            </a:endParaRPr>
          </a:p>
          <a:p>
            <a:pPr eaLnBrk="1" hangingPunct="1">
              <a:lnSpc>
                <a:spcPct val="90000"/>
              </a:lnSpc>
              <a:buClr>
                <a:srgbClr val="C00000"/>
              </a:buClr>
              <a:buNone/>
            </a:pPr>
            <a:endParaRPr lang="zh-CN" altLang="en-US" sz="2400" b="1" dirty="0" smtClean="0">
              <a:latin typeface="楷体" pitchFamily="49" charset="-122"/>
              <a:ea typeface="楷体"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467544" y="260648"/>
            <a:ext cx="8229600" cy="1012974"/>
          </a:xfrm>
        </p:spPr>
        <p:txBody>
          <a:bodyPr>
            <a:normAutofit/>
          </a:bodyPr>
          <a:lstStyle/>
          <a:p>
            <a:r>
              <a:rPr lang="en-US" altLang="zh-CN" sz="4000" b="1" dirty="0" smtClean="0">
                <a:solidFill>
                  <a:srgbClr val="C00000"/>
                </a:solidFill>
                <a:latin typeface="隶书" pitchFamily="49" charset="-122"/>
                <a:ea typeface="隶书" pitchFamily="49" charset="-122"/>
              </a:rPr>
              <a:t>CIDR(</a:t>
            </a:r>
            <a:r>
              <a:rPr lang="zh-CN" altLang="en-US" sz="4000" b="1" dirty="0" smtClean="0">
                <a:solidFill>
                  <a:srgbClr val="C00000"/>
                </a:solidFill>
                <a:latin typeface="隶书" pitchFamily="49" charset="-122"/>
                <a:ea typeface="隶书" pitchFamily="49" charset="-122"/>
              </a:rPr>
              <a:t>无类别域间路由</a:t>
            </a:r>
            <a:r>
              <a:rPr lang="en-US" altLang="zh-CN" sz="4000" b="1" dirty="0" smtClean="0">
                <a:solidFill>
                  <a:srgbClr val="C00000"/>
                </a:solidFill>
                <a:latin typeface="隶书" pitchFamily="49" charset="-122"/>
                <a:ea typeface="隶书" pitchFamily="49" charset="-122"/>
              </a:rPr>
              <a:t>)</a:t>
            </a:r>
          </a:p>
        </p:txBody>
      </p:sp>
      <p:sp>
        <p:nvSpPr>
          <p:cNvPr id="51203" name="Rectangle 3"/>
          <p:cNvSpPr>
            <a:spLocks noGrp="1" noRot="1" noChangeArrowheads="1"/>
          </p:cNvSpPr>
          <p:nvPr>
            <p:ph type="body" idx="1"/>
          </p:nvPr>
        </p:nvSpPr>
        <p:spPr/>
        <p:txBody>
          <a:bodyPr>
            <a:normAutofit/>
          </a:bodyPr>
          <a:lstStyle/>
          <a:p>
            <a:pPr eaLnBrk="1" hangingPunct="1">
              <a:lnSpc>
                <a:spcPct val="90000"/>
              </a:lnSpc>
              <a:buClr>
                <a:srgbClr val="C00000"/>
              </a:buClr>
              <a:buFont typeface="Wingdings" pitchFamily="2" charset="2"/>
              <a:buChar char="n"/>
            </a:pPr>
            <a:r>
              <a:rPr lang="zh-CN" altLang="en-US" b="1" dirty="0" smtClean="0">
                <a:latin typeface="楷体" pitchFamily="49" charset="-122"/>
                <a:ea typeface="楷体" pitchFamily="49" charset="-122"/>
              </a:rPr>
              <a:t> </a:t>
            </a:r>
            <a:r>
              <a:rPr lang="en-US" altLang="zh-CN" b="1" dirty="0" smtClean="0">
                <a:latin typeface="楷体" pitchFamily="49" charset="-122"/>
                <a:ea typeface="楷体" pitchFamily="49" charset="-122"/>
              </a:rPr>
              <a:t>CIDR</a:t>
            </a:r>
            <a:r>
              <a:rPr lang="zh-CN" altLang="en-US" b="1" dirty="0" smtClean="0">
                <a:latin typeface="楷体" pitchFamily="49" charset="-122"/>
                <a:ea typeface="楷体" pitchFamily="49" charset="-122"/>
              </a:rPr>
              <a:t>支持路由聚合，能够将路由表中的许多路由条目合并为成更少的数目，因此可以限制路由器中路由表的增大，减少路由通告。从而提高整个因特网的性能。</a:t>
            </a:r>
            <a:endParaRPr lang="en-US" altLang="zh-CN" b="1" dirty="0" smtClean="0">
              <a:latin typeface="楷体" pitchFamily="49" charset="-122"/>
              <a:ea typeface="楷体" pitchFamily="49" charset="-122"/>
            </a:endParaRPr>
          </a:p>
          <a:p>
            <a:pPr eaLnBrk="1" hangingPunct="1">
              <a:lnSpc>
                <a:spcPct val="90000"/>
              </a:lnSpc>
              <a:buClr>
                <a:srgbClr val="C00000"/>
              </a:buClr>
              <a:buNone/>
            </a:pPr>
            <a:endParaRPr lang="en-US" altLang="zh-CN" b="1" dirty="0" smtClean="0">
              <a:latin typeface="楷体" pitchFamily="49" charset="-122"/>
              <a:ea typeface="楷体" pitchFamily="49" charset="-122"/>
            </a:endParaRPr>
          </a:p>
          <a:p>
            <a:pPr lvl="1">
              <a:lnSpc>
                <a:spcPct val="90000"/>
              </a:lnSpc>
              <a:buClr>
                <a:srgbClr val="C00000"/>
              </a:buClr>
              <a:buFont typeface="Wingdings" pitchFamily="2" charset="2"/>
              <a:buChar char="u"/>
            </a:pPr>
            <a:r>
              <a:rPr lang="zh-CN" altLang="en-US" b="1" dirty="0" smtClean="0">
                <a:latin typeface="楷体" pitchFamily="49" charset="-122"/>
                <a:ea typeface="楷体" pitchFamily="49" charset="-122"/>
              </a:rPr>
              <a:t>如果没采用</a:t>
            </a:r>
            <a:r>
              <a:rPr lang="en-US" altLang="zh-CN" b="1" dirty="0" smtClean="0">
                <a:latin typeface="楷体" pitchFamily="49" charset="-122"/>
                <a:ea typeface="楷体" pitchFamily="49" charset="-122"/>
              </a:rPr>
              <a:t>CIDR</a:t>
            </a:r>
            <a:r>
              <a:rPr lang="zh-CN" altLang="en-US" b="1" dirty="0" smtClean="0">
                <a:latin typeface="楷体" pitchFamily="49" charset="-122"/>
                <a:ea typeface="楷体" pitchFamily="49" charset="-122"/>
              </a:rPr>
              <a:t>，在</a:t>
            </a:r>
            <a:r>
              <a:rPr lang="en-US" altLang="zh-CN" b="1" dirty="0" smtClean="0">
                <a:latin typeface="楷体" pitchFamily="49" charset="-122"/>
                <a:ea typeface="楷体" pitchFamily="49" charset="-122"/>
              </a:rPr>
              <a:t>1994</a:t>
            </a:r>
            <a:r>
              <a:rPr lang="zh-CN" altLang="en-US" b="1" dirty="0" smtClean="0">
                <a:latin typeface="楷体" pitchFamily="49" charset="-122"/>
                <a:ea typeface="楷体" pitchFamily="49" charset="-122"/>
              </a:rPr>
              <a:t>和</a:t>
            </a:r>
            <a:r>
              <a:rPr lang="en-US" altLang="zh-CN" b="1" dirty="0" smtClean="0">
                <a:latin typeface="楷体" pitchFamily="49" charset="-122"/>
                <a:ea typeface="楷体" pitchFamily="49" charset="-122"/>
              </a:rPr>
              <a:t>1995</a:t>
            </a:r>
            <a:r>
              <a:rPr lang="zh-CN" altLang="en-US" b="1" dirty="0" smtClean="0">
                <a:latin typeface="楷体" pitchFamily="49" charset="-122"/>
                <a:ea typeface="楷体" pitchFamily="49" charset="-122"/>
              </a:rPr>
              <a:t>年，因特网的一个路由表的路由条目就会超过</a:t>
            </a:r>
            <a:r>
              <a:rPr lang="en-US" altLang="zh-CN" b="1" dirty="0" smtClean="0">
                <a:latin typeface="楷体" pitchFamily="49" charset="-122"/>
                <a:ea typeface="楷体" pitchFamily="49" charset="-122"/>
              </a:rPr>
              <a:t>7</a:t>
            </a:r>
            <a:r>
              <a:rPr lang="zh-CN" altLang="en-US" b="1" dirty="0" smtClean="0">
                <a:latin typeface="楷体" pitchFamily="49" charset="-122"/>
                <a:ea typeface="楷体" pitchFamily="49" charset="-122"/>
              </a:rPr>
              <a:t>万个项目，而使用了</a:t>
            </a:r>
            <a:r>
              <a:rPr lang="en-US" altLang="zh-CN" b="1" dirty="0" smtClean="0">
                <a:latin typeface="楷体" pitchFamily="49" charset="-122"/>
                <a:ea typeface="楷体" pitchFamily="49" charset="-122"/>
              </a:rPr>
              <a:t>CIDR</a:t>
            </a:r>
            <a:r>
              <a:rPr lang="zh-CN" altLang="en-US" b="1" dirty="0" smtClean="0">
                <a:latin typeface="楷体" pitchFamily="49" charset="-122"/>
                <a:ea typeface="楷体" pitchFamily="49" charset="-122"/>
              </a:rPr>
              <a:t>以后，在</a:t>
            </a:r>
            <a:r>
              <a:rPr lang="en-US" altLang="zh-CN" b="1" dirty="0" smtClean="0">
                <a:latin typeface="楷体" pitchFamily="49" charset="-122"/>
                <a:ea typeface="楷体" pitchFamily="49" charset="-122"/>
              </a:rPr>
              <a:t>1996</a:t>
            </a:r>
            <a:r>
              <a:rPr lang="zh-CN" altLang="en-US" b="1" dirty="0" smtClean="0">
                <a:latin typeface="楷体" pitchFamily="49" charset="-122"/>
                <a:ea typeface="楷体" pitchFamily="49" charset="-122"/>
              </a:rPr>
              <a:t>年一个路由表的项目数才</a:t>
            </a:r>
            <a:r>
              <a:rPr lang="en-US" altLang="zh-CN" b="1" dirty="0" smtClean="0">
                <a:latin typeface="楷体" pitchFamily="49" charset="-122"/>
                <a:ea typeface="楷体" pitchFamily="49" charset="-122"/>
              </a:rPr>
              <a:t>3</a:t>
            </a:r>
            <a:r>
              <a:rPr lang="zh-CN" altLang="en-US" b="1" dirty="0" smtClean="0">
                <a:latin typeface="楷体" pitchFamily="49" charset="-122"/>
                <a:ea typeface="楷体" pitchFamily="49" charset="-122"/>
              </a:rPr>
              <a:t>万多个</a:t>
            </a:r>
            <a:r>
              <a:rPr lang="zh-CN" altLang="en-US" sz="2000" b="1" dirty="0" smtClean="0">
                <a:latin typeface="楷体" pitchFamily="49" charset="-122"/>
                <a:ea typeface="楷体" pitchFamily="49" charset="-122"/>
              </a:rPr>
              <a:t>。 </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467544" y="260648"/>
            <a:ext cx="8229600" cy="1012974"/>
          </a:xfrm>
        </p:spPr>
        <p:txBody>
          <a:bodyPr>
            <a:normAutofit/>
          </a:bodyPr>
          <a:lstStyle/>
          <a:p>
            <a:r>
              <a:rPr lang="en-US" altLang="zh-CN" sz="4000" b="1" dirty="0" smtClean="0">
                <a:solidFill>
                  <a:srgbClr val="C00000"/>
                </a:solidFill>
                <a:latin typeface="隶书" pitchFamily="49" charset="-122"/>
                <a:ea typeface="隶书" pitchFamily="49" charset="-122"/>
              </a:rPr>
              <a:t>CIDR(</a:t>
            </a:r>
            <a:r>
              <a:rPr lang="zh-CN" altLang="en-US" sz="4000" b="1" dirty="0" smtClean="0">
                <a:solidFill>
                  <a:srgbClr val="C00000"/>
                </a:solidFill>
                <a:latin typeface="隶书" pitchFamily="49" charset="-122"/>
                <a:ea typeface="隶书" pitchFamily="49" charset="-122"/>
              </a:rPr>
              <a:t>无类别域间路由</a:t>
            </a:r>
            <a:r>
              <a:rPr lang="en-US" altLang="zh-CN" sz="4000" b="1" dirty="0" smtClean="0">
                <a:solidFill>
                  <a:srgbClr val="C00000"/>
                </a:solidFill>
                <a:latin typeface="隶书" pitchFamily="49" charset="-122"/>
                <a:ea typeface="隶书" pitchFamily="49" charset="-122"/>
              </a:rPr>
              <a:t>)</a:t>
            </a:r>
          </a:p>
        </p:txBody>
      </p:sp>
      <p:sp>
        <p:nvSpPr>
          <p:cNvPr id="51203" name="Rectangle 3"/>
          <p:cNvSpPr>
            <a:spLocks noGrp="1" noRot="1" noChangeArrowheads="1"/>
          </p:cNvSpPr>
          <p:nvPr>
            <p:ph type="body" idx="1"/>
          </p:nvPr>
        </p:nvSpPr>
        <p:spPr/>
        <p:txBody>
          <a:bodyPr>
            <a:normAutofit/>
          </a:bodyPr>
          <a:lstStyle/>
          <a:p>
            <a:pPr eaLnBrk="1" hangingPunct="1">
              <a:lnSpc>
                <a:spcPct val="90000"/>
              </a:lnSpc>
              <a:buClr>
                <a:srgbClr val="C00000"/>
              </a:buClr>
              <a:buFont typeface="Wingdings" pitchFamily="2" charset="2"/>
              <a:buChar char="n"/>
            </a:pPr>
            <a:r>
              <a:rPr lang="en-US" altLang="zh-CN" b="1" dirty="0" smtClean="0">
                <a:latin typeface="楷体" pitchFamily="49" charset="-122"/>
                <a:ea typeface="楷体" pitchFamily="49" charset="-122"/>
              </a:rPr>
              <a:t>CIDR</a:t>
            </a:r>
            <a:r>
              <a:rPr lang="zh-CN" altLang="en-US" b="1" dirty="0" smtClean="0">
                <a:latin typeface="楷体" pitchFamily="49" charset="-122"/>
                <a:ea typeface="楷体" pitchFamily="49" charset="-122"/>
              </a:rPr>
              <a:t>，是将路由表中的条目汇总，如将多个</a:t>
            </a:r>
            <a:r>
              <a:rPr lang="en-US" altLang="zh-CN" b="1" dirty="0" smtClean="0">
                <a:latin typeface="楷体" pitchFamily="49" charset="-122"/>
                <a:ea typeface="楷体" pitchFamily="49" charset="-122"/>
              </a:rPr>
              <a:t>C</a:t>
            </a:r>
            <a:r>
              <a:rPr lang="zh-CN" altLang="en-US" b="1" dirty="0" smtClean="0">
                <a:latin typeface="楷体" pitchFamily="49" charset="-122"/>
                <a:ea typeface="楷体" pitchFamily="49" charset="-122"/>
              </a:rPr>
              <a:t>类地址汇总为一个</a:t>
            </a:r>
            <a:r>
              <a:rPr lang="en-US" altLang="zh-CN" b="1" dirty="0" smtClean="0">
                <a:latin typeface="楷体" pitchFamily="49" charset="-122"/>
                <a:ea typeface="楷体" pitchFamily="49" charset="-122"/>
              </a:rPr>
              <a:t>B</a:t>
            </a:r>
            <a:r>
              <a:rPr lang="zh-CN" altLang="en-US" b="1" dirty="0" smtClean="0">
                <a:latin typeface="楷体" pitchFamily="49" charset="-122"/>
                <a:ea typeface="楷体" pitchFamily="49" charset="-122"/>
              </a:rPr>
              <a:t>类地址。</a:t>
            </a:r>
            <a:endParaRPr lang="en-US" altLang="zh-CN" b="1" dirty="0" smtClean="0">
              <a:latin typeface="楷体" pitchFamily="49" charset="-122"/>
              <a:ea typeface="楷体" pitchFamily="49" charset="-122"/>
            </a:endParaRPr>
          </a:p>
          <a:p>
            <a:pPr eaLnBrk="1" hangingPunct="1">
              <a:lnSpc>
                <a:spcPct val="90000"/>
              </a:lnSpc>
              <a:buClr>
                <a:srgbClr val="C00000"/>
              </a:buClr>
              <a:buFont typeface="Wingdings" pitchFamily="2" charset="2"/>
              <a:buChar char="n"/>
            </a:pPr>
            <a:endParaRPr lang="en-US" altLang="zh-CN" b="1" dirty="0" smtClean="0">
              <a:latin typeface="楷体" pitchFamily="49" charset="-122"/>
              <a:ea typeface="楷体" pitchFamily="49" charset="-122"/>
            </a:endParaRPr>
          </a:p>
          <a:p>
            <a:pPr eaLnBrk="1" hangingPunct="1">
              <a:lnSpc>
                <a:spcPct val="90000"/>
              </a:lnSpc>
              <a:buClr>
                <a:srgbClr val="C00000"/>
              </a:buClr>
              <a:buFont typeface="Wingdings" pitchFamily="2" charset="2"/>
              <a:buChar char="n"/>
            </a:pPr>
            <a:r>
              <a:rPr lang="en-US" altLang="zh-CN" b="1" dirty="0" smtClean="0">
                <a:latin typeface="楷体" pitchFamily="49" charset="-122"/>
                <a:ea typeface="楷体" pitchFamily="49" charset="-122"/>
              </a:rPr>
              <a:t>VLSM</a:t>
            </a:r>
            <a:r>
              <a:rPr lang="zh-CN" altLang="en-US" b="1" dirty="0" smtClean="0">
                <a:latin typeface="楷体" pitchFamily="49" charset="-122"/>
                <a:ea typeface="楷体" pitchFamily="49" charset="-122"/>
              </a:rPr>
              <a:t>，是将一个网划分为多个子网，充分利用网络资源。</a:t>
            </a:r>
            <a:endParaRPr lang="en-US" altLang="zh-CN" b="1" dirty="0" smtClean="0">
              <a:latin typeface="楷体" pitchFamily="49" charset="-122"/>
              <a:ea typeface="楷体" pitchFamily="49" charset="-122"/>
            </a:endParaRPr>
          </a:p>
          <a:p>
            <a:pPr eaLnBrk="1" hangingPunct="1">
              <a:lnSpc>
                <a:spcPct val="90000"/>
              </a:lnSpc>
              <a:buClr>
                <a:srgbClr val="C00000"/>
              </a:buClr>
              <a:buFont typeface="Wingdings" pitchFamily="2" charset="2"/>
              <a:buChar char="n"/>
            </a:pPr>
            <a:endParaRPr lang="en-US" altLang="zh-CN" b="1" dirty="0" smtClean="0">
              <a:latin typeface="楷体" pitchFamily="49" charset="-122"/>
              <a:ea typeface="楷体" pitchFamily="49" charset="-122"/>
            </a:endParaRPr>
          </a:p>
          <a:p>
            <a:pPr eaLnBrk="1" hangingPunct="1">
              <a:lnSpc>
                <a:spcPct val="90000"/>
              </a:lnSpc>
              <a:buClr>
                <a:srgbClr val="C00000"/>
              </a:buClr>
              <a:buFont typeface="Wingdings" pitchFamily="2" charset="2"/>
              <a:buChar char="n"/>
            </a:pPr>
            <a:r>
              <a:rPr lang="zh-CN" altLang="en-US" b="1" dirty="0" smtClean="0">
                <a:latin typeface="楷体" pitchFamily="49" charset="-122"/>
                <a:ea typeface="楷体" pitchFamily="49" charset="-122"/>
              </a:rPr>
              <a:t>单直观的说就是，</a:t>
            </a:r>
            <a:r>
              <a:rPr lang="en-US" altLang="zh-CN" b="1" dirty="0" smtClean="0">
                <a:latin typeface="楷体" pitchFamily="49" charset="-122"/>
                <a:ea typeface="楷体" pitchFamily="49" charset="-122"/>
              </a:rPr>
              <a:t>VLSM</a:t>
            </a:r>
            <a:r>
              <a:rPr lang="zh-CN" altLang="en-US" b="1" dirty="0" smtClean="0">
                <a:latin typeface="楷体" pitchFamily="49" charset="-122"/>
                <a:ea typeface="楷体" pitchFamily="49" charset="-122"/>
              </a:rPr>
              <a:t>是把一个</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分成几个连续的</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网段；</a:t>
            </a:r>
            <a:r>
              <a:rPr lang="en-US" altLang="zh-CN" b="1" dirty="0" smtClean="0">
                <a:latin typeface="楷体" pitchFamily="49" charset="-122"/>
                <a:ea typeface="楷体" pitchFamily="49" charset="-122"/>
              </a:rPr>
              <a:t>CIDR</a:t>
            </a:r>
            <a:r>
              <a:rPr lang="zh-CN" altLang="en-US" b="1" dirty="0" smtClean="0">
                <a:latin typeface="楷体" pitchFamily="49" charset="-122"/>
                <a:ea typeface="楷体" pitchFamily="49" charset="-122"/>
              </a:rPr>
              <a:t>是把几个</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地址合并成一个</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在外网显示。</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Grp="1" noChangeAspect="1" noChangeArrowheads="1"/>
          </p:cNvPicPr>
          <p:nvPr>
            <p:ph type="body" idx="1"/>
          </p:nvPr>
        </p:nvPicPr>
        <p:blipFill>
          <a:blip r:embed="rId2" cstate="print"/>
          <a:srcRect/>
          <a:stretch>
            <a:fillRect/>
          </a:stretch>
        </p:blipFill>
        <p:spPr>
          <a:xfrm>
            <a:off x="1763688" y="908720"/>
            <a:ext cx="5380038" cy="5194300"/>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467544" y="260648"/>
            <a:ext cx="8229600" cy="1012974"/>
          </a:xfrm>
        </p:spPr>
        <p:txBody>
          <a:bodyPr>
            <a:normAutofit/>
          </a:bodyPr>
          <a:lstStyle/>
          <a:p>
            <a:pPr eaLnBrk="1" hangingPunct="1"/>
            <a:r>
              <a:rPr lang="en-US" altLang="zh-CN" sz="4000" b="1" dirty="0" smtClean="0">
                <a:solidFill>
                  <a:srgbClr val="C00000"/>
                </a:solidFill>
                <a:latin typeface="隶书" pitchFamily="49" charset="-122"/>
                <a:ea typeface="隶书" pitchFamily="49" charset="-122"/>
              </a:rPr>
              <a:t>CIDR(</a:t>
            </a:r>
            <a:r>
              <a:rPr lang="zh-CN" altLang="en-US" sz="4000" b="1" dirty="0" smtClean="0">
                <a:solidFill>
                  <a:srgbClr val="C00000"/>
                </a:solidFill>
                <a:latin typeface="隶书" pitchFamily="49" charset="-122"/>
                <a:ea typeface="隶书" pitchFamily="49" charset="-122"/>
              </a:rPr>
              <a:t>无类别域间路由</a:t>
            </a:r>
            <a:r>
              <a:rPr lang="en-US" altLang="zh-CN" sz="4000" b="1" dirty="0" smtClean="0">
                <a:solidFill>
                  <a:srgbClr val="C00000"/>
                </a:solidFill>
                <a:latin typeface="隶书" pitchFamily="49" charset="-122"/>
                <a:ea typeface="隶书" pitchFamily="49" charset="-122"/>
              </a:rPr>
              <a:t>)</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dirty="0">
              <a:ln>
                <a:noFill/>
              </a:ln>
              <a:effectLst/>
              <a:uLnTx/>
              <a:uFillTx/>
              <a:latin typeface="+mn-lt"/>
              <a:ea typeface="+mn-ea"/>
              <a:cs typeface="+mn-cs"/>
            </a:endParaRPr>
          </a:p>
        </p:txBody>
      </p:sp>
      <p:pic>
        <p:nvPicPr>
          <p:cNvPr id="13" name="Picture 2"/>
          <p:cNvPicPr>
            <a:picLocks noChangeAspect="1" noChangeArrowheads="1"/>
          </p:cNvPicPr>
          <p:nvPr/>
        </p:nvPicPr>
        <p:blipFill>
          <a:blip r:embed="rId3" cstate="print"/>
          <a:srcRect/>
          <a:stretch>
            <a:fillRect/>
          </a:stretch>
        </p:blipFill>
        <p:spPr bwMode="auto">
          <a:xfrm>
            <a:off x="899592" y="1412662"/>
            <a:ext cx="7056784" cy="4708233"/>
          </a:xfrm>
          <a:prstGeom prst="rect">
            <a:avLst/>
          </a:prstGeom>
          <a:noFill/>
          <a:ln w="9525">
            <a:noFill/>
            <a:miter lim="800000"/>
            <a:headEnd/>
            <a:tailEnd/>
          </a:ln>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noAutofit/>
          </a:bodyPr>
          <a:lstStyle/>
          <a:p>
            <a:r>
              <a:rPr lang="zh-CN" altLang="en-US" sz="2800" b="1" dirty="0" smtClean="0">
                <a:solidFill>
                  <a:srgbClr val="C00000"/>
                </a:solidFill>
                <a:latin typeface="隶书" pitchFamily="49" charset="-122"/>
                <a:ea typeface="隶书" pitchFamily="49" charset="-122"/>
              </a:rPr>
              <a:t>路由归纳（也称为路由聚合或超</a:t>
            </a:r>
            <a:r>
              <a:rPr lang="en-US" altLang="zh-CN" sz="2800" b="1" dirty="0" err="1" smtClean="0">
                <a:solidFill>
                  <a:srgbClr val="C00000"/>
                </a:solidFill>
                <a:latin typeface="隶书" pitchFamily="49" charset="-122"/>
                <a:ea typeface="隶书" pitchFamily="49" charset="-122"/>
              </a:rPr>
              <a:t>supernetting</a:t>
            </a:r>
            <a:r>
              <a:rPr lang="zh-CN" altLang="en-US" sz="2800" b="1" dirty="0" smtClean="0">
                <a:solidFill>
                  <a:srgbClr val="C00000"/>
                </a:solidFill>
                <a:latin typeface="隶书" pitchFamily="49" charset="-122"/>
                <a:ea typeface="隶书" pitchFamily="49" charset="-122"/>
              </a:rPr>
              <a:t>） </a:t>
            </a:r>
          </a:p>
        </p:txBody>
      </p:sp>
      <p:sp>
        <p:nvSpPr>
          <p:cNvPr id="53251" name="Rectangle 3"/>
          <p:cNvSpPr>
            <a:spLocks noGrp="1" noRot="1" noChangeArrowheads="1"/>
          </p:cNvSpPr>
          <p:nvPr>
            <p:ph type="body" idx="1"/>
          </p:nvPr>
        </p:nvSpPr>
        <p:spPr/>
        <p:txBody>
          <a:bodyPr>
            <a:normAutofit lnSpcReduction="10000"/>
          </a:bodyPr>
          <a:lstStyle/>
          <a:p>
            <a:pPr eaLnBrk="1" hangingPunct="1">
              <a:lnSpc>
                <a:spcPct val="90000"/>
              </a:lnSpc>
              <a:buClr>
                <a:srgbClr val="C00000"/>
              </a:buClr>
              <a:buFont typeface="Wingdings" pitchFamily="2" charset="2"/>
              <a:buChar char="n"/>
            </a:pPr>
            <a:r>
              <a:rPr lang="zh-CN" altLang="en-US" b="1" dirty="0" smtClean="0">
                <a:latin typeface="楷体" pitchFamily="49" charset="-122"/>
                <a:ea typeface="楷体" pitchFamily="49" charset="-122"/>
              </a:rPr>
              <a:t>因为路由表的条目少了，路由归纳可以减少对路由器内存的占用，减少路由选择协议造成的网络流量。网络中的路由归纳能够正确的工作，必须满足下面要求：</a:t>
            </a:r>
            <a:endParaRPr lang="en-US" altLang="zh-CN" b="1" dirty="0" smtClean="0">
              <a:latin typeface="楷体" pitchFamily="49" charset="-122"/>
              <a:ea typeface="楷体" pitchFamily="49" charset="-122"/>
            </a:endParaRPr>
          </a:p>
          <a:p>
            <a:pPr eaLnBrk="1" hangingPunct="1">
              <a:lnSpc>
                <a:spcPct val="90000"/>
              </a:lnSpc>
              <a:buClr>
                <a:srgbClr val="C00000"/>
              </a:buClr>
              <a:buFont typeface="Wingdings" pitchFamily="2" charset="2"/>
              <a:buChar char="n"/>
            </a:pPr>
            <a:endParaRPr lang="en-US" altLang="zh-CN" sz="1200" b="1" dirty="0" smtClean="0">
              <a:latin typeface="楷体" pitchFamily="49" charset="-122"/>
              <a:ea typeface="楷体" pitchFamily="49" charset="-122"/>
            </a:endParaRPr>
          </a:p>
          <a:p>
            <a:pPr lvl="1" eaLnBrk="1" hangingPunct="1">
              <a:lnSpc>
                <a:spcPct val="90000"/>
              </a:lnSpc>
            </a:pPr>
            <a:r>
              <a:rPr lang="en-US" altLang="zh-CN" b="1" dirty="0" smtClean="0">
                <a:latin typeface="楷体" pitchFamily="49" charset="-122"/>
                <a:ea typeface="楷体" pitchFamily="49" charset="-122"/>
              </a:rPr>
              <a:t>1:</a:t>
            </a:r>
            <a:r>
              <a:rPr lang="zh-CN" altLang="en-US" b="1" dirty="0" smtClean="0">
                <a:latin typeface="楷体" pitchFamily="49" charset="-122"/>
                <a:ea typeface="楷体" pitchFamily="49" charset="-122"/>
              </a:rPr>
              <a:t>多个</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地址必须共享相同的高位比特； </a:t>
            </a:r>
          </a:p>
          <a:p>
            <a:pPr lvl="1" eaLnBrk="1" hangingPunct="1">
              <a:lnSpc>
                <a:spcPct val="90000"/>
              </a:lnSpc>
            </a:pPr>
            <a:r>
              <a:rPr lang="en-US" altLang="zh-CN" b="1" dirty="0" smtClean="0">
                <a:latin typeface="楷体" pitchFamily="49" charset="-122"/>
                <a:ea typeface="楷体" pitchFamily="49" charset="-122"/>
              </a:rPr>
              <a:t>2:</a:t>
            </a:r>
            <a:r>
              <a:rPr lang="zh-CN" altLang="en-US" b="1" dirty="0" smtClean="0">
                <a:latin typeface="楷体" pitchFamily="49" charset="-122"/>
                <a:ea typeface="楷体" pitchFamily="49" charset="-122"/>
              </a:rPr>
              <a:t>路由选择协议必须根据</a:t>
            </a:r>
            <a:r>
              <a:rPr lang="en-US" altLang="zh-CN" b="1" dirty="0" smtClean="0">
                <a:latin typeface="楷体" pitchFamily="49" charset="-122"/>
                <a:ea typeface="楷体" pitchFamily="49" charset="-122"/>
              </a:rPr>
              <a:t>32</a:t>
            </a:r>
            <a:r>
              <a:rPr lang="zh-CN" altLang="en-US" b="1" dirty="0" smtClean="0">
                <a:latin typeface="楷体" pitchFamily="49" charset="-122"/>
                <a:ea typeface="楷体" pitchFamily="49" charset="-122"/>
              </a:rPr>
              <a:t>比特的</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地址和高达</a:t>
            </a:r>
            <a:r>
              <a:rPr lang="en-US" altLang="zh-CN" b="1" dirty="0" smtClean="0">
                <a:latin typeface="楷体" pitchFamily="49" charset="-122"/>
                <a:ea typeface="楷体" pitchFamily="49" charset="-122"/>
              </a:rPr>
              <a:t>32</a:t>
            </a:r>
            <a:r>
              <a:rPr lang="zh-CN" altLang="en-US" b="1" dirty="0" smtClean="0">
                <a:latin typeface="楷体" pitchFamily="49" charset="-122"/>
                <a:ea typeface="楷体" pitchFamily="49" charset="-122"/>
              </a:rPr>
              <a:t>比特的前缀长度来作出路由转发决定 </a:t>
            </a:r>
          </a:p>
          <a:p>
            <a:pPr lvl="1" eaLnBrk="1" hangingPunct="1">
              <a:lnSpc>
                <a:spcPct val="90000"/>
              </a:lnSpc>
            </a:pPr>
            <a:r>
              <a:rPr lang="en-US" altLang="zh-CN" b="1" dirty="0" smtClean="0">
                <a:latin typeface="楷体" pitchFamily="49" charset="-122"/>
                <a:ea typeface="楷体" pitchFamily="49" charset="-122"/>
              </a:rPr>
              <a:t>3:</a:t>
            </a:r>
            <a:r>
              <a:rPr lang="zh-CN" altLang="en-US" b="1" dirty="0" smtClean="0">
                <a:latin typeface="楷体" pitchFamily="49" charset="-122"/>
                <a:ea typeface="楷体" pitchFamily="49" charset="-122"/>
              </a:rPr>
              <a:t>路由更新必须将前缀长度（子网掩码）与</a:t>
            </a:r>
            <a:r>
              <a:rPr lang="en-US" altLang="zh-CN" b="1" dirty="0" smtClean="0">
                <a:latin typeface="楷体" pitchFamily="49" charset="-122"/>
                <a:ea typeface="楷体" pitchFamily="49" charset="-122"/>
              </a:rPr>
              <a:t>32</a:t>
            </a:r>
            <a:r>
              <a:rPr lang="zh-CN" altLang="en-US" b="1" dirty="0" smtClean="0">
                <a:latin typeface="楷体" pitchFamily="49" charset="-122"/>
                <a:ea typeface="楷体" pitchFamily="49" charset="-122"/>
              </a:rPr>
              <a:t>比特的</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地址一起传输。</a:t>
            </a:r>
            <a:r>
              <a:rPr lang="zh-CN" altLang="en-US" sz="2400" b="1" dirty="0" smtClean="0">
                <a:latin typeface="楷体" pitchFamily="49" charset="-122"/>
                <a:ea typeface="楷体" pitchFamily="49" charset="-122"/>
              </a:rPr>
              <a:t> </a:t>
            </a:r>
            <a:r>
              <a:rPr lang="zh-CN" altLang="en-US" sz="2400" dirty="0" smtClean="0">
                <a:latin typeface="楷体" pitchFamily="49" charset="-122"/>
                <a:ea typeface="楷体" pitchFamily="49" charset="-122"/>
              </a:rPr>
              <a:t/>
            </a:r>
            <a:br>
              <a:rPr lang="zh-CN" altLang="en-US" sz="2400" dirty="0" smtClean="0">
                <a:latin typeface="楷体" pitchFamily="49" charset="-122"/>
                <a:ea typeface="楷体" pitchFamily="49" charset="-122"/>
              </a:rPr>
            </a:br>
            <a:endParaRPr lang="zh-CN" altLang="en-US" sz="2400" dirty="0" smtClean="0">
              <a:latin typeface="楷体" pitchFamily="49" charset="-122"/>
              <a:ea typeface="楷体"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dirty="0">
              <a:ln>
                <a:noFill/>
              </a:ln>
              <a:effectLst/>
              <a:uLnTx/>
              <a:uFillTx/>
              <a:latin typeface="+mn-lt"/>
              <a:ea typeface="+mn-ea"/>
              <a:cs typeface="+mn-cs"/>
            </a:endParaRPr>
          </a:p>
        </p:txBody>
      </p:sp>
      <p:cxnSp>
        <p:nvCxnSpPr>
          <p:cNvPr id="12" name="直接连接符 11"/>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395536" y="332656"/>
            <a:ext cx="8229600" cy="940966"/>
          </a:xfrm>
        </p:spPr>
        <p:txBody>
          <a:bodyPr>
            <a:normAutofit/>
          </a:bodyPr>
          <a:lstStyle/>
          <a:p>
            <a:pPr eaLnBrk="1" hangingPunct="1"/>
            <a:r>
              <a:rPr lang="en-US" altLang="zh-CN" sz="4000" b="1" dirty="0" smtClean="0">
                <a:solidFill>
                  <a:srgbClr val="C00000"/>
                </a:solidFill>
                <a:latin typeface="隶书" pitchFamily="49" charset="-122"/>
                <a:ea typeface="隶书" pitchFamily="49" charset="-122"/>
              </a:rPr>
              <a:t>8.2.4  IP</a:t>
            </a:r>
            <a:r>
              <a:rPr lang="zh-CN" altLang="en-US" sz="4000" b="1" dirty="0" smtClean="0">
                <a:solidFill>
                  <a:srgbClr val="C00000"/>
                </a:solidFill>
                <a:latin typeface="隶书" pitchFamily="49" charset="-122"/>
                <a:ea typeface="隶书" pitchFamily="49" charset="-122"/>
              </a:rPr>
              <a:t>路由选择</a:t>
            </a:r>
            <a:r>
              <a:rPr lang="zh-CN" altLang="en-US" sz="4000" dirty="0" smtClean="0">
                <a:latin typeface="隶书" pitchFamily="49" charset="-122"/>
                <a:ea typeface="隶书" pitchFamily="49" charset="-122"/>
              </a:rPr>
              <a:t> </a:t>
            </a:r>
          </a:p>
        </p:txBody>
      </p:sp>
      <p:sp>
        <p:nvSpPr>
          <p:cNvPr id="54275" name="Rectangle 3"/>
          <p:cNvSpPr>
            <a:spLocks noGrp="1" noRot="1" noChangeArrowheads="1"/>
          </p:cNvSpPr>
          <p:nvPr>
            <p:ph type="body" idx="1"/>
          </p:nvPr>
        </p:nvSpPr>
        <p:spPr>
          <a:xfrm>
            <a:off x="323850" y="1700213"/>
            <a:ext cx="8424863" cy="4484687"/>
          </a:xfrm>
        </p:spPr>
        <p:txBody>
          <a:bodyPr/>
          <a:lstStyle/>
          <a:p>
            <a:pPr eaLnBrk="1" hangingPunct="1">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对于网络中的主机来说，</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路由选择是很简单的。如果目的主机和源主机在一个共享网络上（以太网），那么</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数据报就直接送到目的主机上</a:t>
            </a:r>
            <a:r>
              <a:rPr lang="zh-CN" altLang="en-US" b="1" dirty="0" smtClean="0">
                <a:solidFill>
                  <a:srgbClr val="000000"/>
                </a:solidFill>
                <a:latin typeface="楷体" pitchFamily="49" charset="-122"/>
                <a:ea typeface="楷体" pitchFamily="49" charset="-122"/>
              </a:rPr>
              <a:t>。</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否则，主机把数据报发往一个默认的路由器</a:t>
            </a:r>
            <a:r>
              <a:rPr lang="en-US" altLang="zh-CN" b="1" dirty="0" smtClean="0">
                <a:solidFill>
                  <a:srgbClr val="000000"/>
                </a:solidFill>
                <a:latin typeface="楷体" pitchFamily="49" charset="-122"/>
                <a:ea typeface="楷体" pitchFamily="49" charset="-122"/>
              </a:rPr>
              <a:t>(</a:t>
            </a:r>
            <a:r>
              <a:rPr lang="zh-CN" altLang="en-US" b="1" dirty="0" smtClean="0">
                <a:solidFill>
                  <a:srgbClr val="000000"/>
                </a:solidFill>
                <a:latin typeface="楷体" pitchFamily="49" charset="-122"/>
                <a:ea typeface="楷体" pitchFamily="49" charset="-122"/>
              </a:rPr>
              <a:t>网关</a:t>
            </a:r>
            <a:r>
              <a:rPr lang="en-US" altLang="zh-CN" b="1" dirty="0" smtClean="0">
                <a:solidFill>
                  <a:srgbClr val="000000"/>
                </a:solidFill>
                <a:latin typeface="楷体" pitchFamily="49" charset="-122"/>
                <a:ea typeface="楷体" pitchFamily="49" charset="-122"/>
              </a:rPr>
              <a:t>)</a:t>
            </a:r>
            <a:r>
              <a:rPr lang="zh-CN" altLang="en-US" b="1" dirty="0" smtClean="0">
                <a:solidFill>
                  <a:srgbClr val="000000"/>
                </a:solidFill>
                <a:latin typeface="楷体" pitchFamily="49" charset="-122"/>
                <a:ea typeface="楷体" pitchFamily="49" charset="-122"/>
              </a:rPr>
              <a:t>上，由该路由器负责转发该数据报</a:t>
            </a:r>
            <a:r>
              <a:rPr lang="zh-CN" altLang="en-US" b="1" dirty="0" smtClean="0">
                <a:solidFill>
                  <a:srgbClr val="000000"/>
                </a:solidFill>
              </a:rPr>
              <a:t>。</a:t>
            </a:r>
            <a:endParaRPr lang="zh-CN" altLang="en-US" dirty="0" smtClean="0">
              <a:solidFill>
                <a:srgbClr val="000000"/>
              </a:solidFill>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en-US" altLang="zh-CN" b="1" dirty="0" smtClean="0">
                <a:solidFill>
                  <a:srgbClr val="C00000"/>
                </a:solidFill>
              </a:rPr>
              <a:t>IP</a:t>
            </a:r>
            <a:r>
              <a:rPr lang="zh-CN" altLang="en-US" b="1" dirty="0" smtClean="0">
                <a:solidFill>
                  <a:srgbClr val="C00000"/>
                </a:solidFill>
              </a:rPr>
              <a:t>交付</a:t>
            </a:r>
            <a:r>
              <a:rPr lang="en-US" altLang="zh-CN" b="1" dirty="0" smtClean="0">
                <a:solidFill>
                  <a:srgbClr val="000000"/>
                </a:solidFill>
              </a:rPr>
              <a:t>:</a:t>
            </a:r>
            <a:r>
              <a:rPr lang="zh-CN" altLang="en-US" b="1" dirty="0" smtClean="0">
                <a:solidFill>
                  <a:srgbClr val="000000"/>
                </a:solidFill>
              </a:rPr>
              <a:t>可以用两种不同的方法把一个分组交付到它最后的终点：</a:t>
            </a:r>
            <a:endParaRPr lang="en-US" altLang="zh-CN" b="1" dirty="0" smtClean="0">
              <a:solidFill>
                <a:srgbClr val="000000"/>
              </a:solidFill>
            </a:endParaRPr>
          </a:p>
          <a:p>
            <a:pPr eaLnBrk="1" hangingPunct="1">
              <a:buClr>
                <a:srgbClr val="C00000"/>
              </a:buClr>
              <a:buFont typeface="Wingdings" pitchFamily="2" charset="2"/>
              <a:buChar char="n"/>
            </a:pPr>
            <a:endParaRPr lang="zh-CN" altLang="en-US"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直接交付</a:t>
            </a:r>
            <a:endParaRPr lang="en-US" altLang="zh-CN" b="1" dirty="0" smtClean="0">
              <a:solidFill>
                <a:srgbClr val="000000"/>
              </a:solidFill>
            </a:endParaRPr>
          </a:p>
          <a:p>
            <a:pPr lvl="1">
              <a:buClr>
                <a:srgbClr val="C00000"/>
              </a:buClr>
              <a:buFont typeface="Wingdings" pitchFamily="2" charset="2"/>
              <a:buChar char="u"/>
            </a:pPr>
            <a:endParaRPr lang="en-US" altLang="zh-CN"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间接交付</a:t>
            </a:r>
          </a:p>
          <a:p>
            <a:pPr eaLnBrk="1" hangingPunct="1"/>
            <a:endParaRPr lang="en-US" altLang="zh-CN"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395536" y="332656"/>
            <a:ext cx="8229600" cy="940966"/>
          </a:xfrm>
        </p:spPr>
        <p:txBody>
          <a:bodyPr/>
          <a:lstStyle/>
          <a:p>
            <a:pPr eaLnBrk="1" hangingPunct="1"/>
            <a:r>
              <a:rPr lang="en-US" altLang="zh-CN" sz="4000" b="1" dirty="0" smtClean="0">
                <a:solidFill>
                  <a:srgbClr val="C00000"/>
                </a:solidFill>
                <a:latin typeface="隶书" pitchFamily="49" charset="-122"/>
                <a:ea typeface="隶书" pitchFamily="49" charset="-122"/>
              </a:rPr>
              <a:t>8.2.4  IP</a:t>
            </a:r>
            <a:r>
              <a:rPr lang="zh-CN" altLang="en-US" sz="4000" b="1" dirty="0" smtClean="0">
                <a:solidFill>
                  <a:srgbClr val="C00000"/>
                </a:solidFill>
                <a:latin typeface="隶书" pitchFamily="49" charset="-122"/>
                <a:ea typeface="隶书" pitchFamily="49" charset="-122"/>
              </a:rPr>
              <a:t>路由选择</a:t>
            </a:r>
            <a:r>
              <a:rPr lang="zh-CN" altLang="en-US" dirty="0" smtClean="0">
                <a:latin typeface="隶书" pitchFamily="49" charset="-122"/>
                <a:ea typeface="隶书" pitchFamily="49" charset="-122"/>
              </a:rPr>
              <a:t>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descr="图1-3-11 直接交付"/>
          <p:cNvPicPr>
            <a:picLocks noGrp="1" noChangeAspect="1" noChangeArrowheads="1"/>
          </p:cNvPicPr>
          <p:nvPr>
            <p:ph type="body" idx="1"/>
          </p:nvPr>
        </p:nvPicPr>
        <p:blipFill>
          <a:blip r:embed="rId2" cstate="print"/>
          <a:srcRect/>
          <a:stretch>
            <a:fillRect/>
          </a:stretch>
        </p:blipFill>
        <p:spPr>
          <a:xfrm>
            <a:off x="250825" y="836613"/>
            <a:ext cx="8569325" cy="5184775"/>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descr="图1-3-12 间接交付"/>
          <p:cNvPicPr>
            <a:picLocks noGrp="1" noChangeAspect="1" noChangeArrowheads="1"/>
          </p:cNvPicPr>
          <p:nvPr>
            <p:ph type="body" idx="1"/>
          </p:nvPr>
        </p:nvPicPr>
        <p:blipFill>
          <a:blip r:embed="rId2" cstate="print"/>
          <a:srcRect/>
          <a:stretch>
            <a:fillRect/>
          </a:stretch>
        </p:blipFill>
        <p:spPr>
          <a:xfrm>
            <a:off x="179388" y="620713"/>
            <a:ext cx="8713787" cy="5688012"/>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en-US" altLang="zh-CN" b="1" dirty="0" smtClean="0">
                <a:solidFill>
                  <a:srgbClr val="C00000"/>
                </a:solidFill>
              </a:rPr>
              <a:t>IP</a:t>
            </a:r>
            <a:r>
              <a:rPr lang="zh-CN" altLang="en-US" b="1" dirty="0" smtClean="0">
                <a:solidFill>
                  <a:srgbClr val="C00000"/>
                </a:solidFill>
              </a:rPr>
              <a:t>转发</a:t>
            </a:r>
            <a:r>
              <a:rPr lang="en-US" altLang="zh-CN" b="1" dirty="0" smtClean="0">
                <a:solidFill>
                  <a:srgbClr val="000000"/>
                </a:solidFill>
              </a:rPr>
              <a:t>:</a:t>
            </a:r>
          </a:p>
          <a:p>
            <a:pPr eaLnBrk="1" hangingPunct="1">
              <a:buClr>
                <a:srgbClr val="C00000"/>
              </a:buClr>
              <a:buFont typeface="Wingdings" pitchFamily="2" charset="2"/>
              <a:buChar char="n"/>
            </a:pPr>
            <a:endParaRPr lang="en-US" altLang="zh-CN" b="1" dirty="0" smtClean="0">
              <a:solidFill>
                <a:srgbClr val="000000"/>
              </a:solidFill>
            </a:endParaRPr>
          </a:p>
          <a:p>
            <a:pPr lvl="1">
              <a:buClr>
                <a:srgbClr val="C00000"/>
              </a:buClr>
              <a:buFont typeface="Wingdings" pitchFamily="2" charset="2"/>
              <a:buChar char="u"/>
            </a:pPr>
            <a:r>
              <a:rPr lang="zh-CN" altLang="en-US" b="1" dirty="0" smtClean="0">
                <a:solidFill>
                  <a:srgbClr val="000000"/>
                </a:solidFill>
              </a:rPr>
              <a:t>    转发表示把分组放到去终点的路由上。</a:t>
            </a:r>
            <a:endParaRPr lang="en-US" altLang="zh-CN" b="1" dirty="0" smtClean="0">
              <a:solidFill>
                <a:srgbClr val="000000"/>
              </a:solidFill>
            </a:endParaRPr>
          </a:p>
          <a:p>
            <a:pPr eaLnBrk="1" hangingPunct="1">
              <a:buClr>
                <a:srgbClr val="C00000"/>
              </a:buClr>
              <a:buFont typeface="Wingdings" pitchFamily="2" charset="2"/>
              <a:buChar char="u"/>
            </a:pPr>
            <a:endParaRPr lang="en-US" altLang="zh-CN" b="1" dirty="0" smtClean="0">
              <a:solidFill>
                <a:srgbClr val="000000"/>
              </a:solidFill>
            </a:endParaRPr>
          </a:p>
          <a:p>
            <a:pPr lvl="1">
              <a:buClr>
                <a:srgbClr val="C00000"/>
              </a:buClr>
              <a:buFont typeface="Wingdings" pitchFamily="2" charset="2"/>
              <a:buChar char="u"/>
            </a:pPr>
            <a:r>
              <a:rPr lang="en-US" altLang="zh-CN" b="1" dirty="0">
                <a:solidFill>
                  <a:srgbClr val="000000"/>
                </a:solidFill>
              </a:rPr>
              <a:t> </a:t>
            </a:r>
            <a:r>
              <a:rPr lang="en-US" altLang="zh-CN" b="1" dirty="0" smtClean="0">
                <a:solidFill>
                  <a:srgbClr val="000000"/>
                </a:solidFill>
              </a:rPr>
              <a:t>   </a:t>
            </a:r>
            <a:r>
              <a:rPr lang="zh-CN" altLang="en-US" b="1" dirty="0" smtClean="0">
                <a:solidFill>
                  <a:srgbClr val="000000"/>
                </a:solidFill>
              </a:rPr>
              <a:t>进行转发就要求主机或路由器装有路由表。</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332656"/>
            <a:ext cx="8229600" cy="940966"/>
          </a:xfrm>
        </p:spPr>
        <p:txBody>
          <a:bodyPr>
            <a:normAutofit/>
          </a:bodyPr>
          <a:lstStyle/>
          <a:p>
            <a:r>
              <a:rPr lang="en-US" altLang="zh-CN" sz="4000" b="1" dirty="0" smtClean="0">
                <a:solidFill>
                  <a:srgbClr val="C00000"/>
                </a:solidFill>
                <a:latin typeface="隶书" pitchFamily="49" charset="-122"/>
                <a:ea typeface="隶书" pitchFamily="49" charset="-122"/>
              </a:rPr>
              <a:t>8.2.4  IP</a:t>
            </a:r>
            <a:r>
              <a:rPr lang="zh-CN" altLang="en-US" sz="4000" b="1" dirty="0" smtClean="0">
                <a:solidFill>
                  <a:srgbClr val="C00000"/>
                </a:solidFill>
                <a:latin typeface="隶书" pitchFamily="49" charset="-122"/>
                <a:ea typeface="隶书" pitchFamily="49" charset="-122"/>
              </a:rPr>
              <a:t>路由选择 </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Rot="1" noChangeArrowheads="1"/>
          </p:cNvSpPr>
          <p:nvPr>
            <p:ph type="body" idx="1"/>
          </p:nvPr>
        </p:nvSpPr>
        <p:spPr>
          <a:xfrm>
            <a:off x="395536" y="1628800"/>
            <a:ext cx="8353425" cy="4824413"/>
          </a:xfrm>
        </p:spPr>
        <p:txBody>
          <a:bodyPr/>
          <a:lstStyle/>
          <a:p>
            <a:pPr eaLnBrk="1" hangingPunct="1">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路由器的主要功能是转发数据报，内存中维持一个路由表。当收到一个数据报并进行转发时，它都要对该路由表搜索一次，从一个接口转发到另一个接口。</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zh-CN" altLang="en-US"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路由表的每一行应包含下面信息：</a:t>
            </a:r>
          </a:p>
          <a:p>
            <a:pPr lvl="1">
              <a:buClr>
                <a:srgbClr val="C00000"/>
              </a:buClr>
              <a:buFont typeface="Wingdings" pitchFamily="2" charset="2"/>
              <a:buChar char="u"/>
            </a:pPr>
            <a:r>
              <a:rPr lang="zh-CN" altLang="en-US" b="1" dirty="0" smtClean="0">
                <a:solidFill>
                  <a:srgbClr val="000000"/>
                </a:solidFill>
                <a:latin typeface="楷体" pitchFamily="49" charset="-122"/>
                <a:ea typeface="楷体" pitchFamily="49" charset="-122"/>
              </a:rPr>
              <a:t>目的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地址、下一跳路由器</a:t>
            </a:r>
            <a:r>
              <a:rPr lang="en-US" altLang="zh-CN" b="1" dirty="0" smtClean="0">
                <a:solidFill>
                  <a:srgbClr val="000000"/>
                </a:solidFill>
                <a:latin typeface="楷体" pitchFamily="49" charset="-122"/>
                <a:ea typeface="楷体" pitchFamily="49" charset="-122"/>
              </a:rPr>
              <a:t>(next-hop router)</a:t>
            </a:r>
            <a:r>
              <a:rPr lang="zh-CN" altLang="en-US" b="1" dirty="0" smtClean="0">
                <a:solidFill>
                  <a:srgbClr val="000000"/>
                </a:solidFill>
                <a:latin typeface="楷体" pitchFamily="49" charset="-122"/>
                <a:ea typeface="楷体" pitchFamily="49" charset="-122"/>
              </a:rPr>
              <a:t>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地址、为数据报的传输指定一个网络接口。</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332656"/>
            <a:ext cx="8229600" cy="940966"/>
          </a:xfrm>
        </p:spPr>
        <p:txBody>
          <a:bodyPr>
            <a:normAutofit/>
          </a:bodyPr>
          <a:lstStyle/>
          <a:p>
            <a:pPr eaLnBrk="1" hangingPunct="1"/>
            <a:r>
              <a:rPr lang="en-US" altLang="zh-CN" sz="4000" b="1" dirty="0" smtClean="0">
                <a:solidFill>
                  <a:srgbClr val="C00000"/>
                </a:solidFill>
                <a:latin typeface="隶书" pitchFamily="49" charset="-122"/>
                <a:ea typeface="隶书" pitchFamily="49" charset="-122"/>
              </a:rPr>
              <a:t>8.2.4  IP</a:t>
            </a:r>
            <a:r>
              <a:rPr lang="zh-CN" altLang="en-US" sz="4000" b="1" dirty="0" smtClean="0">
                <a:solidFill>
                  <a:srgbClr val="C00000"/>
                </a:solidFill>
                <a:latin typeface="隶书" pitchFamily="49" charset="-122"/>
                <a:ea typeface="隶书" pitchFamily="49" charset="-122"/>
              </a:rPr>
              <a:t>路由选择</a:t>
            </a:r>
            <a:r>
              <a:rPr lang="zh-CN" altLang="en-US" sz="4000" dirty="0" smtClean="0">
                <a:latin typeface="隶书" pitchFamily="49" charset="-122"/>
                <a:ea typeface="隶书" pitchFamily="49" charset="-122"/>
              </a:rPr>
              <a: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4" descr="图1-3-13 下一跳方法"/>
          <p:cNvPicPr>
            <a:picLocks noGrp="1" noChangeAspect="1" noChangeArrowheads="1"/>
          </p:cNvPicPr>
          <p:nvPr>
            <p:ph type="body" idx="1"/>
          </p:nvPr>
        </p:nvPicPr>
        <p:blipFill>
          <a:blip r:embed="rId2" cstate="print"/>
          <a:srcRect/>
          <a:stretch>
            <a:fillRect/>
          </a:stretch>
        </p:blipFill>
        <p:spPr>
          <a:xfrm>
            <a:off x="250825" y="620713"/>
            <a:ext cx="8713788" cy="5673725"/>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467544" y="332656"/>
            <a:ext cx="8229600" cy="940966"/>
          </a:xfrm>
        </p:spPr>
        <p:txBody>
          <a:bodyPr/>
          <a:lstStyle/>
          <a:p>
            <a:pPr eaLnBrk="1" hangingPunct="1"/>
            <a:r>
              <a:rPr lang="en-US" altLang="zh-CN" sz="4000" b="1" dirty="0" smtClean="0">
                <a:solidFill>
                  <a:srgbClr val="C00000"/>
                </a:solidFill>
                <a:latin typeface="隶书" pitchFamily="49" charset="-122"/>
                <a:ea typeface="隶书" pitchFamily="49" charset="-122"/>
              </a:rPr>
              <a:t>ARP</a:t>
            </a:r>
            <a:r>
              <a:rPr lang="zh-CN" altLang="en-US" sz="4000" b="1" dirty="0" smtClean="0">
                <a:solidFill>
                  <a:srgbClr val="C00000"/>
                </a:solidFill>
                <a:latin typeface="隶书" pitchFamily="49" charset="-122"/>
                <a:ea typeface="隶书" pitchFamily="49" charset="-122"/>
              </a:rPr>
              <a:t>协议</a:t>
            </a:r>
          </a:p>
        </p:txBody>
      </p:sp>
      <p:sp>
        <p:nvSpPr>
          <p:cNvPr id="61443" name="Rectangle 3"/>
          <p:cNvSpPr>
            <a:spLocks noGrp="1" noRot="1" noChangeArrowheads="1"/>
          </p:cNvSpPr>
          <p:nvPr>
            <p:ph type="body" idx="1"/>
          </p:nvPr>
        </p:nvSpPr>
        <p:spPr>
          <a:xfrm>
            <a:off x="395288" y="1752600"/>
            <a:ext cx="8424862" cy="4413250"/>
          </a:xfrm>
        </p:spPr>
        <p:txBody>
          <a:bodyPr>
            <a:normAutofit/>
          </a:bodyPr>
          <a:lstStyle/>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ARP</a:t>
            </a:r>
            <a:r>
              <a:rPr lang="zh-CN" altLang="en-US" b="1" dirty="0" smtClean="0">
                <a:solidFill>
                  <a:srgbClr val="000000"/>
                </a:solidFill>
                <a:latin typeface="楷体" pitchFamily="49" charset="-122"/>
                <a:ea typeface="楷体" pitchFamily="49" charset="-122"/>
              </a:rPr>
              <a:t>地址解析协议。就是将主机</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地址映射为硬件地址。</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在局域网中，网络中实际传输的单元是“数据帧”，数据帧的首部有目的主机的</a:t>
            </a:r>
            <a:r>
              <a:rPr lang="en-US" altLang="zh-CN" b="1" dirty="0" smtClean="0">
                <a:solidFill>
                  <a:srgbClr val="000000"/>
                </a:solidFill>
                <a:latin typeface="楷体" pitchFamily="49" charset="-122"/>
                <a:ea typeface="楷体" pitchFamily="49" charset="-122"/>
              </a:rPr>
              <a:t>MAC</a:t>
            </a:r>
            <a:r>
              <a:rPr lang="zh-CN" altLang="en-US" b="1" dirty="0" smtClean="0">
                <a:solidFill>
                  <a:srgbClr val="000000"/>
                </a:solidFill>
                <a:latin typeface="楷体" pitchFamily="49" charset="-122"/>
                <a:ea typeface="楷体" pitchFamily="49" charset="-122"/>
              </a:rPr>
              <a:t>地址。</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nvGraphicFramePr>
        <p:xfrm>
          <a:off x="2124075" y="3875088"/>
          <a:ext cx="1944688" cy="1111250"/>
        </p:xfrm>
        <a:graphic>
          <a:graphicData uri="http://schemas.openxmlformats.org/presentationml/2006/ole">
            <p:oleObj spid="_x0000_s1026" name="VISIO" r:id="rId3" imgW="1689840" imgH="964440" progId="">
              <p:embed/>
            </p:oleObj>
          </a:graphicData>
        </a:graphic>
      </p:graphicFrame>
      <p:graphicFrame>
        <p:nvGraphicFramePr>
          <p:cNvPr id="1027" name="Object 5"/>
          <p:cNvGraphicFramePr>
            <a:graphicFrameLocks noChangeAspect="1"/>
          </p:cNvGraphicFramePr>
          <p:nvPr/>
        </p:nvGraphicFramePr>
        <p:xfrm>
          <a:off x="5076825" y="3875088"/>
          <a:ext cx="1944688" cy="1111250"/>
        </p:xfrm>
        <a:graphic>
          <a:graphicData uri="http://schemas.openxmlformats.org/presentationml/2006/ole">
            <p:oleObj spid="_x0000_s1027" name="VISIO" r:id="rId4" imgW="1689840" imgH="964440" progId="">
              <p:embed/>
            </p:oleObj>
          </a:graphicData>
        </a:graphic>
      </p:graphicFrame>
      <p:sp>
        <p:nvSpPr>
          <p:cNvPr id="1028" name="AutoShape 7"/>
          <p:cNvSpPr>
            <a:spLocks noChangeArrowheads="1"/>
          </p:cNvSpPr>
          <p:nvPr/>
        </p:nvSpPr>
        <p:spPr bwMode="auto">
          <a:xfrm>
            <a:off x="1074738" y="1517650"/>
            <a:ext cx="1590675" cy="2273300"/>
          </a:xfrm>
          <a:prstGeom prst="cube">
            <a:avLst>
              <a:gd name="adj" fmla="val 25301"/>
            </a:avLst>
          </a:prstGeom>
          <a:solidFill>
            <a:srgbClr val="FFFF99"/>
          </a:solidFill>
          <a:ln w="28575">
            <a:solidFill>
              <a:schemeClr val="tx1"/>
            </a:solidFill>
            <a:miter lim="800000"/>
            <a:headEnd/>
            <a:tailEnd/>
          </a:ln>
        </p:spPr>
        <p:txBody>
          <a:bodyPr wrap="none" anchor="ctr"/>
          <a:lstStyle/>
          <a:p>
            <a:endParaRPr lang="zh-CN" altLang="en-US"/>
          </a:p>
        </p:txBody>
      </p:sp>
      <p:sp>
        <p:nvSpPr>
          <p:cNvPr id="1029" name="Freeform 8"/>
          <p:cNvSpPr>
            <a:spLocks/>
          </p:cNvSpPr>
          <p:nvPr/>
        </p:nvSpPr>
        <p:spPr bwMode="auto">
          <a:xfrm>
            <a:off x="1073150" y="1909763"/>
            <a:ext cx="1587500" cy="363537"/>
          </a:xfrm>
          <a:custGeom>
            <a:avLst/>
            <a:gdLst>
              <a:gd name="T0" fmla="*/ 1587500 w 1000"/>
              <a:gd name="T1" fmla="*/ 0 h 230"/>
              <a:gd name="T2" fmla="*/ 1222375 w 1000"/>
              <a:gd name="T3" fmla="*/ 357735 h 230"/>
              <a:gd name="T4" fmla="*/ 0 w 1000"/>
              <a:gd name="T5" fmla="*/ 364067 h 230"/>
              <a:gd name="T6" fmla="*/ 0 60000 65536"/>
              <a:gd name="T7" fmla="*/ 0 60000 65536"/>
              <a:gd name="T8" fmla="*/ 0 60000 65536"/>
              <a:gd name="T9" fmla="*/ 0 w 1000"/>
              <a:gd name="T10" fmla="*/ 0 h 230"/>
              <a:gd name="T11" fmla="*/ 1000 w 1000"/>
              <a:gd name="T12" fmla="*/ 230 h 230"/>
            </a:gdLst>
            <a:ahLst/>
            <a:cxnLst>
              <a:cxn ang="T6">
                <a:pos x="T0" y="T1"/>
              </a:cxn>
              <a:cxn ang="T7">
                <a:pos x="T2" y="T3"/>
              </a:cxn>
              <a:cxn ang="T8">
                <a:pos x="T4" y="T5"/>
              </a:cxn>
            </a:cxnLst>
            <a:rect l="T9" t="T10" r="T11" b="T12"/>
            <a:pathLst>
              <a:path w="1000" h="230">
                <a:moveTo>
                  <a:pt x="1000" y="0"/>
                </a:moveTo>
                <a:lnTo>
                  <a:pt x="770" y="226"/>
                </a:lnTo>
                <a:lnTo>
                  <a:pt x="0" y="230"/>
                </a:lnTo>
              </a:path>
            </a:pathLst>
          </a:custGeom>
          <a:noFill/>
          <a:ln w="19050">
            <a:solidFill>
              <a:schemeClr val="tx1"/>
            </a:solidFill>
            <a:round/>
            <a:headEnd/>
            <a:tailEnd/>
          </a:ln>
        </p:spPr>
        <p:txBody>
          <a:bodyPr wrap="none" anchor="ctr"/>
          <a:lstStyle/>
          <a:p>
            <a:endParaRPr lang="zh-CN" altLang="en-US"/>
          </a:p>
        </p:txBody>
      </p:sp>
      <p:sp>
        <p:nvSpPr>
          <p:cNvPr id="1030" name="Text Box 9"/>
          <p:cNvSpPr txBox="1">
            <a:spLocks noChangeArrowheads="1"/>
          </p:cNvSpPr>
          <p:nvPr/>
        </p:nvSpPr>
        <p:spPr bwMode="auto">
          <a:xfrm>
            <a:off x="1241425" y="1792288"/>
            <a:ext cx="955675" cy="1970087"/>
          </a:xfrm>
          <a:prstGeom prst="rect">
            <a:avLst/>
          </a:prstGeom>
          <a:noFill/>
          <a:ln w="9525">
            <a:noFill/>
            <a:miter lim="800000"/>
            <a:headEnd/>
            <a:tailEnd/>
          </a:ln>
        </p:spPr>
        <p:txBody>
          <a:bodyPr wrap="none">
            <a:spAutoFit/>
          </a:bodyPr>
          <a:lstStyle/>
          <a:p>
            <a:pPr algn="ctr">
              <a:lnSpc>
                <a:spcPct val="130000"/>
              </a:lnSpc>
            </a:pPr>
            <a:r>
              <a:rPr kumimoji="1" lang="zh-CN" altLang="en-US" sz="2000">
                <a:solidFill>
                  <a:srgbClr val="333399"/>
                </a:solidFill>
                <a:latin typeface="黑体" pitchFamily="49" charset="-122"/>
                <a:ea typeface="黑体" pitchFamily="49" charset="-122"/>
              </a:rPr>
              <a:t>应用层</a:t>
            </a:r>
          </a:p>
          <a:p>
            <a:pPr algn="ctr">
              <a:lnSpc>
                <a:spcPct val="130000"/>
              </a:lnSpc>
            </a:pPr>
            <a:r>
              <a:rPr kumimoji="1" lang="zh-CN" altLang="en-US" sz="2000">
                <a:solidFill>
                  <a:srgbClr val="333399"/>
                </a:solidFill>
                <a:latin typeface="黑体" pitchFamily="49" charset="-122"/>
                <a:ea typeface="黑体" pitchFamily="49" charset="-122"/>
              </a:rPr>
              <a:t>运输层</a:t>
            </a:r>
          </a:p>
          <a:p>
            <a:pPr algn="ctr">
              <a:lnSpc>
                <a:spcPct val="130000"/>
              </a:lnSpc>
            </a:pPr>
            <a:r>
              <a:rPr kumimoji="1" lang="zh-CN" altLang="en-US" sz="2000">
                <a:solidFill>
                  <a:srgbClr val="333399"/>
                </a:solidFill>
                <a:latin typeface="黑体" pitchFamily="49" charset="-122"/>
                <a:ea typeface="黑体" pitchFamily="49" charset="-122"/>
              </a:rPr>
              <a:t>网络层</a:t>
            </a:r>
          </a:p>
          <a:p>
            <a:pPr algn="ctr">
              <a:lnSpc>
                <a:spcPct val="130000"/>
              </a:lnSpc>
            </a:pPr>
            <a:r>
              <a:rPr kumimoji="1" lang="zh-CN" altLang="en-US" sz="2000">
                <a:solidFill>
                  <a:srgbClr val="333399"/>
                </a:solidFill>
                <a:latin typeface="黑体" pitchFamily="49" charset="-122"/>
                <a:ea typeface="黑体" pitchFamily="49" charset="-122"/>
              </a:rPr>
              <a:t>网络</a:t>
            </a:r>
          </a:p>
          <a:p>
            <a:pPr algn="ctr">
              <a:lnSpc>
                <a:spcPct val="90000"/>
              </a:lnSpc>
            </a:pPr>
            <a:r>
              <a:rPr kumimoji="1" lang="zh-CN" altLang="en-US" sz="2000">
                <a:solidFill>
                  <a:srgbClr val="333399"/>
                </a:solidFill>
                <a:latin typeface="黑体" pitchFamily="49" charset="-122"/>
                <a:ea typeface="黑体" pitchFamily="49" charset="-122"/>
              </a:rPr>
              <a:t>接口层</a:t>
            </a:r>
          </a:p>
        </p:txBody>
      </p:sp>
      <p:sp>
        <p:nvSpPr>
          <p:cNvPr id="1031" name="Freeform 10"/>
          <p:cNvSpPr>
            <a:spLocks/>
          </p:cNvSpPr>
          <p:nvPr/>
        </p:nvSpPr>
        <p:spPr bwMode="auto">
          <a:xfrm>
            <a:off x="1069975" y="2298700"/>
            <a:ext cx="1590675" cy="387350"/>
          </a:xfrm>
          <a:custGeom>
            <a:avLst/>
            <a:gdLst>
              <a:gd name="T0" fmla="*/ 1590675 w 1002"/>
              <a:gd name="T1" fmla="*/ 0 h 244"/>
              <a:gd name="T2" fmla="*/ 1222375 w 1002"/>
              <a:gd name="T3" fmla="*/ 381001 h 244"/>
              <a:gd name="T4" fmla="*/ 0 w 1002"/>
              <a:gd name="T5" fmla="*/ 387351 h 244"/>
              <a:gd name="T6" fmla="*/ 0 60000 65536"/>
              <a:gd name="T7" fmla="*/ 0 60000 65536"/>
              <a:gd name="T8" fmla="*/ 0 60000 65536"/>
              <a:gd name="T9" fmla="*/ 0 w 1002"/>
              <a:gd name="T10" fmla="*/ 0 h 244"/>
              <a:gd name="T11" fmla="*/ 1002 w 1002"/>
              <a:gd name="T12" fmla="*/ 244 h 244"/>
            </a:gdLst>
            <a:ahLst/>
            <a:cxnLst>
              <a:cxn ang="T6">
                <a:pos x="T0" y="T1"/>
              </a:cxn>
              <a:cxn ang="T7">
                <a:pos x="T2" y="T3"/>
              </a:cxn>
              <a:cxn ang="T8">
                <a:pos x="T4" y="T5"/>
              </a:cxn>
            </a:cxnLst>
            <a:rect l="T9" t="T10" r="T11" b="T12"/>
            <a:pathLst>
              <a:path w="1002" h="244">
                <a:moveTo>
                  <a:pt x="1002" y="0"/>
                </a:moveTo>
                <a:lnTo>
                  <a:pt x="770" y="240"/>
                </a:lnTo>
                <a:lnTo>
                  <a:pt x="0" y="244"/>
                </a:lnTo>
              </a:path>
            </a:pathLst>
          </a:custGeom>
          <a:noFill/>
          <a:ln w="19050">
            <a:solidFill>
              <a:schemeClr val="tx1"/>
            </a:solidFill>
            <a:round/>
            <a:headEnd/>
            <a:tailEnd/>
          </a:ln>
        </p:spPr>
        <p:txBody>
          <a:bodyPr wrap="none" anchor="ctr"/>
          <a:lstStyle/>
          <a:p>
            <a:endParaRPr lang="zh-CN" altLang="en-US"/>
          </a:p>
        </p:txBody>
      </p:sp>
      <p:sp>
        <p:nvSpPr>
          <p:cNvPr id="1032" name="Freeform 11"/>
          <p:cNvSpPr>
            <a:spLocks/>
          </p:cNvSpPr>
          <p:nvPr/>
        </p:nvSpPr>
        <p:spPr bwMode="auto">
          <a:xfrm>
            <a:off x="1069975" y="2690813"/>
            <a:ext cx="1590675" cy="407987"/>
          </a:xfrm>
          <a:custGeom>
            <a:avLst/>
            <a:gdLst>
              <a:gd name="T0" fmla="*/ 1590675 w 1002"/>
              <a:gd name="T1" fmla="*/ 0 h 258"/>
              <a:gd name="T2" fmla="*/ 1222375 w 1002"/>
              <a:gd name="T3" fmla="*/ 402182 h 258"/>
              <a:gd name="T4" fmla="*/ 0 w 1002"/>
              <a:gd name="T5" fmla="*/ 408516 h 258"/>
              <a:gd name="T6" fmla="*/ 0 60000 65536"/>
              <a:gd name="T7" fmla="*/ 0 60000 65536"/>
              <a:gd name="T8" fmla="*/ 0 60000 65536"/>
              <a:gd name="T9" fmla="*/ 0 w 1002"/>
              <a:gd name="T10" fmla="*/ 0 h 258"/>
              <a:gd name="T11" fmla="*/ 1002 w 1002"/>
              <a:gd name="T12" fmla="*/ 258 h 258"/>
            </a:gdLst>
            <a:ahLst/>
            <a:cxnLst>
              <a:cxn ang="T6">
                <a:pos x="T0" y="T1"/>
              </a:cxn>
              <a:cxn ang="T7">
                <a:pos x="T2" y="T3"/>
              </a:cxn>
              <a:cxn ang="T8">
                <a:pos x="T4" y="T5"/>
              </a:cxn>
            </a:cxnLst>
            <a:rect l="T9" t="T10" r="T11" b="T12"/>
            <a:pathLst>
              <a:path w="1002" h="258">
                <a:moveTo>
                  <a:pt x="1002" y="0"/>
                </a:moveTo>
                <a:lnTo>
                  <a:pt x="770" y="254"/>
                </a:lnTo>
                <a:lnTo>
                  <a:pt x="0" y="258"/>
                </a:lnTo>
              </a:path>
            </a:pathLst>
          </a:custGeom>
          <a:noFill/>
          <a:ln w="19050">
            <a:solidFill>
              <a:schemeClr val="tx1"/>
            </a:solidFill>
            <a:round/>
            <a:headEnd/>
            <a:tailEnd/>
          </a:ln>
        </p:spPr>
        <p:txBody>
          <a:bodyPr wrap="none" anchor="ctr"/>
          <a:lstStyle/>
          <a:p>
            <a:endParaRPr lang="zh-CN" altLang="en-US"/>
          </a:p>
        </p:txBody>
      </p:sp>
      <p:sp>
        <p:nvSpPr>
          <p:cNvPr id="1033" name="AutoShape 12"/>
          <p:cNvSpPr>
            <a:spLocks noChangeArrowheads="1"/>
          </p:cNvSpPr>
          <p:nvPr/>
        </p:nvSpPr>
        <p:spPr bwMode="auto">
          <a:xfrm>
            <a:off x="6865938" y="1517650"/>
            <a:ext cx="1590675" cy="2273300"/>
          </a:xfrm>
          <a:prstGeom prst="cube">
            <a:avLst>
              <a:gd name="adj" fmla="val 25301"/>
            </a:avLst>
          </a:prstGeom>
          <a:solidFill>
            <a:srgbClr val="FFFF99"/>
          </a:solidFill>
          <a:ln w="28575">
            <a:solidFill>
              <a:schemeClr val="tx1"/>
            </a:solidFill>
            <a:miter lim="800000"/>
            <a:headEnd/>
            <a:tailEnd/>
          </a:ln>
        </p:spPr>
        <p:txBody>
          <a:bodyPr wrap="none" anchor="ctr"/>
          <a:lstStyle/>
          <a:p>
            <a:endParaRPr lang="zh-CN" altLang="en-US"/>
          </a:p>
        </p:txBody>
      </p:sp>
      <p:sp>
        <p:nvSpPr>
          <p:cNvPr id="1034" name="Freeform 13"/>
          <p:cNvSpPr>
            <a:spLocks/>
          </p:cNvSpPr>
          <p:nvPr/>
        </p:nvSpPr>
        <p:spPr bwMode="auto">
          <a:xfrm>
            <a:off x="6864350" y="1909763"/>
            <a:ext cx="1597025" cy="363537"/>
          </a:xfrm>
          <a:custGeom>
            <a:avLst/>
            <a:gdLst>
              <a:gd name="T0" fmla="*/ 1597025 w 1006"/>
              <a:gd name="T1" fmla="*/ 0 h 230"/>
              <a:gd name="T2" fmla="*/ 1222375 w 1006"/>
              <a:gd name="T3" fmla="*/ 357735 h 230"/>
              <a:gd name="T4" fmla="*/ 0 w 1006"/>
              <a:gd name="T5" fmla="*/ 364067 h 230"/>
              <a:gd name="T6" fmla="*/ 0 60000 65536"/>
              <a:gd name="T7" fmla="*/ 0 60000 65536"/>
              <a:gd name="T8" fmla="*/ 0 60000 65536"/>
              <a:gd name="T9" fmla="*/ 0 w 1006"/>
              <a:gd name="T10" fmla="*/ 0 h 230"/>
              <a:gd name="T11" fmla="*/ 1006 w 1006"/>
              <a:gd name="T12" fmla="*/ 230 h 230"/>
            </a:gdLst>
            <a:ahLst/>
            <a:cxnLst>
              <a:cxn ang="T6">
                <a:pos x="T0" y="T1"/>
              </a:cxn>
              <a:cxn ang="T7">
                <a:pos x="T2" y="T3"/>
              </a:cxn>
              <a:cxn ang="T8">
                <a:pos x="T4" y="T5"/>
              </a:cxn>
            </a:cxnLst>
            <a:rect l="T9" t="T10" r="T11" b="T12"/>
            <a:pathLst>
              <a:path w="1006" h="230">
                <a:moveTo>
                  <a:pt x="1006" y="0"/>
                </a:moveTo>
                <a:lnTo>
                  <a:pt x="770" y="226"/>
                </a:lnTo>
                <a:lnTo>
                  <a:pt x="0" y="230"/>
                </a:lnTo>
              </a:path>
            </a:pathLst>
          </a:custGeom>
          <a:noFill/>
          <a:ln w="19050">
            <a:solidFill>
              <a:schemeClr val="tx1"/>
            </a:solidFill>
            <a:round/>
            <a:headEnd/>
            <a:tailEnd/>
          </a:ln>
        </p:spPr>
        <p:txBody>
          <a:bodyPr wrap="none" anchor="ctr"/>
          <a:lstStyle/>
          <a:p>
            <a:endParaRPr lang="zh-CN" altLang="en-US"/>
          </a:p>
        </p:txBody>
      </p:sp>
      <p:sp>
        <p:nvSpPr>
          <p:cNvPr id="1035" name="Freeform 14"/>
          <p:cNvSpPr>
            <a:spLocks/>
          </p:cNvSpPr>
          <p:nvPr/>
        </p:nvSpPr>
        <p:spPr bwMode="auto">
          <a:xfrm>
            <a:off x="6861175" y="2309813"/>
            <a:ext cx="1581150" cy="376237"/>
          </a:xfrm>
          <a:custGeom>
            <a:avLst/>
            <a:gdLst>
              <a:gd name="T0" fmla="*/ 1581150 w 996"/>
              <a:gd name="T1" fmla="*/ 0 h 238"/>
              <a:gd name="T2" fmla="*/ 1222375 w 996"/>
              <a:gd name="T3" fmla="*/ 370435 h 238"/>
              <a:gd name="T4" fmla="*/ 0 w 996"/>
              <a:gd name="T5" fmla="*/ 376767 h 238"/>
              <a:gd name="T6" fmla="*/ 0 60000 65536"/>
              <a:gd name="T7" fmla="*/ 0 60000 65536"/>
              <a:gd name="T8" fmla="*/ 0 60000 65536"/>
              <a:gd name="T9" fmla="*/ 0 w 996"/>
              <a:gd name="T10" fmla="*/ 0 h 238"/>
              <a:gd name="T11" fmla="*/ 996 w 996"/>
              <a:gd name="T12" fmla="*/ 238 h 238"/>
            </a:gdLst>
            <a:ahLst/>
            <a:cxnLst>
              <a:cxn ang="T6">
                <a:pos x="T0" y="T1"/>
              </a:cxn>
              <a:cxn ang="T7">
                <a:pos x="T2" y="T3"/>
              </a:cxn>
              <a:cxn ang="T8">
                <a:pos x="T4" y="T5"/>
              </a:cxn>
            </a:cxnLst>
            <a:rect l="T9" t="T10" r="T11" b="T12"/>
            <a:pathLst>
              <a:path w="996" h="238">
                <a:moveTo>
                  <a:pt x="996" y="0"/>
                </a:moveTo>
                <a:lnTo>
                  <a:pt x="770" y="234"/>
                </a:lnTo>
                <a:lnTo>
                  <a:pt x="0" y="238"/>
                </a:lnTo>
              </a:path>
            </a:pathLst>
          </a:custGeom>
          <a:noFill/>
          <a:ln w="19050">
            <a:solidFill>
              <a:schemeClr val="tx1"/>
            </a:solidFill>
            <a:round/>
            <a:headEnd/>
            <a:tailEnd/>
          </a:ln>
        </p:spPr>
        <p:txBody>
          <a:bodyPr wrap="none" anchor="ctr"/>
          <a:lstStyle/>
          <a:p>
            <a:endParaRPr lang="zh-CN" altLang="en-US"/>
          </a:p>
        </p:txBody>
      </p:sp>
      <p:sp>
        <p:nvSpPr>
          <p:cNvPr id="1036" name="Freeform 15"/>
          <p:cNvSpPr>
            <a:spLocks/>
          </p:cNvSpPr>
          <p:nvPr/>
        </p:nvSpPr>
        <p:spPr bwMode="auto">
          <a:xfrm>
            <a:off x="6861175" y="2709863"/>
            <a:ext cx="1581150" cy="388937"/>
          </a:xfrm>
          <a:custGeom>
            <a:avLst/>
            <a:gdLst>
              <a:gd name="T0" fmla="*/ 1581150 w 996"/>
              <a:gd name="T1" fmla="*/ 0 h 246"/>
              <a:gd name="T2" fmla="*/ 1222375 w 996"/>
              <a:gd name="T3" fmla="*/ 383134 h 246"/>
              <a:gd name="T4" fmla="*/ 0 w 996"/>
              <a:gd name="T5" fmla="*/ 389467 h 246"/>
              <a:gd name="T6" fmla="*/ 0 60000 65536"/>
              <a:gd name="T7" fmla="*/ 0 60000 65536"/>
              <a:gd name="T8" fmla="*/ 0 60000 65536"/>
              <a:gd name="T9" fmla="*/ 0 w 996"/>
              <a:gd name="T10" fmla="*/ 0 h 246"/>
              <a:gd name="T11" fmla="*/ 996 w 996"/>
              <a:gd name="T12" fmla="*/ 246 h 246"/>
            </a:gdLst>
            <a:ahLst/>
            <a:cxnLst>
              <a:cxn ang="T6">
                <a:pos x="T0" y="T1"/>
              </a:cxn>
              <a:cxn ang="T7">
                <a:pos x="T2" y="T3"/>
              </a:cxn>
              <a:cxn ang="T8">
                <a:pos x="T4" y="T5"/>
              </a:cxn>
            </a:cxnLst>
            <a:rect l="T9" t="T10" r="T11" b="T12"/>
            <a:pathLst>
              <a:path w="996" h="246">
                <a:moveTo>
                  <a:pt x="996" y="0"/>
                </a:moveTo>
                <a:lnTo>
                  <a:pt x="770" y="242"/>
                </a:lnTo>
                <a:lnTo>
                  <a:pt x="0" y="246"/>
                </a:lnTo>
              </a:path>
            </a:pathLst>
          </a:custGeom>
          <a:noFill/>
          <a:ln w="19050">
            <a:solidFill>
              <a:schemeClr val="tx1"/>
            </a:solidFill>
            <a:round/>
            <a:headEnd/>
            <a:tailEnd/>
          </a:ln>
        </p:spPr>
        <p:txBody>
          <a:bodyPr wrap="none" anchor="ctr"/>
          <a:lstStyle/>
          <a:p>
            <a:endParaRPr lang="zh-CN" altLang="en-US"/>
          </a:p>
        </p:txBody>
      </p:sp>
      <p:sp>
        <p:nvSpPr>
          <p:cNvPr id="1037" name="AutoShape 16"/>
          <p:cNvSpPr>
            <a:spLocks noChangeArrowheads="1"/>
          </p:cNvSpPr>
          <p:nvPr/>
        </p:nvSpPr>
        <p:spPr bwMode="auto">
          <a:xfrm>
            <a:off x="3930650" y="2347913"/>
            <a:ext cx="1590675" cy="1447800"/>
          </a:xfrm>
          <a:prstGeom prst="cube">
            <a:avLst>
              <a:gd name="adj" fmla="val 25301"/>
            </a:avLst>
          </a:prstGeom>
          <a:solidFill>
            <a:srgbClr val="CCECFF"/>
          </a:solidFill>
          <a:ln w="28575">
            <a:solidFill>
              <a:schemeClr val="tx1"/>
            </a:solidFill>
            <a:miter lim="800000"/>
            <a:headEnd/>
            <a:tailEnd/>
          </a:ln>
        </p:spPr>
        <p:txBody>
          <a:bodyPr wrap="none" anchor="ctr"/>
          <a:lstStyle/>
          <a:p>
            <a:endParaRPr lang="zh-CN" altLang="en-US"/>
          </a:p>
        </p:txBody>
      </p:sp>
      <p:sp>
        <p:nvSpPr>
          <p:cNvPr id="1038" name="Freeform 17"/>
          <p:cNvSpPr>
            <a:spLocks/>
          </p:cNvSpPr>
          <p:nvPr/>
        </p:nvSpPr>
        <p:spPr bwMode="auto">
          <a:xfrm>
            <a:off x="3925888" y="2736850"/>
            <a:ext cx="1592262" cy="366713"/>
          </a:xfrm>
          <a:custGeom>
            <a:avLst/>
            <a:gdLst>
              <a:gd name="T0" fmla="*/ 1592262 w 1003"/>
              <a:gd name="T1" fmla="*/ 0 h 231"/>
              <a:gd name="T2" fmla="*/ 1222375 w 1003"/>
              <a:gd name="T3" fmla="*/ 359842 h 231"/>
              <a:gd name="T4" fmla="*/ 0 w 1003"/>
              <a:gd name="T5" fmla="*/ 366183 h 231"/>
              <a:gd name="T6" fmla="*/ 0 60000 65536"/>
              <a:gd name="T7" fmla="*/ 0 60000 65536"/>
              <a:gd name="T8" fmla="*/ 0 60000 65536"/>
              <a:gd name="T9" fmla="*/ 0 w 1003"/>
              <a:gd name="T10" fmla="*/ 0 h 231"/>
              <a:gd name="T11" fmla="*/ 1003 w 1003"/>
              <a:gd name="T12" fmla="*/ 231 h 231"/>
            </a:gdLst>
            <a:ahLst/>
            <a:cxnLst>
              <a:cxn ang="T6">
                <a:pos x="T0" y="T1"/>
              </a:cxn>
              <a:cxn ang="T7">
                <a:pos x="T2" y="T3"/>
              </a:cxn>
              <a:cxn ang="T8">
                <a:pos x="T4" y="T5"/>
              </a:cxn>
            </a:cxnLst>
            <a:rect l="T9" t="T10" r="T11" b="T12"/>
            <a:pathLst>
              <a:path w="1003" h="231">
                <a:moveTo>
                  <a:pt x="1003" y="0"/>
                </a:moveTo>
                <a:lnTo>
                  <a:pt x="770" y="227"/>
                </a:lnTo>
                <a:lnTo>
                  <a:pt x="0" y="231"/>
                </a:lnTo>
              </a:path>
            </a:pathLst>
          </a:custGeom>
          <a:noFill/>
          <a:ln w="19050">
            <a:solidFill>
              <a:schemeClr val="tx1"/>
            </a:solidFill>
            <a:round/>
            <a:headEnd/>
            <a:tailEnd/>
          </a:ln>
        </p:spPr>
        <p:txBody>
          <a:bodyPr wrap="none" anchor="ctr"/>
          <a:lstStyle/>
          <a:p>
            <a:endParaRPr lang="zh-CN" altLang="en-US"/>
          </a:p>
        </p:txBody>
      </p:sp>
      <p:sp>
        <p:nvSpPr>
          <p:cNvPr id="1039" name="Text Box 18"/>
          <p:cNvSpPr txBox="1">
            <a:spLocks noChangeArrowheads="1"/>
          </p:cNvSpPr>
          <p:nvPr/>
        </p:nvSpPr>
        <p:spPr bwMode="auto">
          <a:xfrm>
            <a:off x="1404938" y="1130300"/>
            <a:ext cx="868362" cy="400050"/>
          </a:xfrm>
          <a:prstGeom prst="rect">
            <a:avLst/>
          </a:prstGeom>
          <a:noFill/>
          <a:ln w="9525">
            <a:noFill/>
            <a:miter lim="800000"/>
            <a:headEnd/>
            <a:tailEnd/>
          </a:ln>
        </p:spPr>
        <p:txBody>
          <a:bodyPr wrap="none">
            <a:spAutoFit/>
          </a:bodyPr>
          <a:lstStyle/>
          <a:p>
            <a:r>
              <a:rPr kumimoji="1" lang="zh-CN" altLang="en-US" sz="2000">
                <a:solidFill>
                  <a:srgbClr val="333399"/>
                </a:solidFill>
                <a:ea typeface="黑体" pitchFamily="49" charset="-122"/>
              </a:rPr>
              <a:t>主机</a:t>
            </a:r>
            <a:r>
              <a:rPr kumimoji="1" lang="en-US" altLang="zh-CN" sz="2000">
                <a:solidFill>
                  <a:srgbClr val="333399"/>
                </a:solidFill>
                <a:ea typeface="黑体" pitchFamily="49" charset="-122"/>
              </a:rPr>
              <a:t>A</a:t>
            </a:r>
          </a:p>
        </p:txBody>
      </p:sp>
      <p:sp>
        <p:nvSpPr>
          <p:cNvPr id="1040" name="Text Box 19"/>
          <p:cNvSpPr txBox="1">
            <a:spLocks noChangeArrowheads="1"/>
          </p:cNvSpPr>
          <p:nvPr/>
        </p:nvSpPr>
        <p:spPr bwMode="auto">
          <a:xfrm>
            <a:off x="7242175" y="1130300"/>
            <a:ext cx="868363" cy="400050"/>
          </a:xfrm>
          <a:prstGeom prst="rect">
            <a:avLst/>
          </a:prstGeom>
          <a:noFill/>
          <a:ln w="9525">
            <a:noFill/>
            <a:miter lim="800000"/>
            <a:headEnd/>
            <a:tailEnd/>
          </a:ln>
        </p:spPr>
        <p:txBody>
          <a:bodyPr wrap="none">
            <a:spAutoFit/>
          </a:bodyPr>
          <a:lstStyle/>
          <a:p>
            <a:r>
              <a:rPr kumimoji="1" lang="zh-CN" altLang="en-US" sz="2000">
                <a:solidFill>
                  <a:srgbClr val="333399"/>
                </a:solidFill>
                <a:ea typeface="黑体" pitchFamily="49" charset="-122"/>
              </a:rPr>
              <a:t>主机</a:t>
            </a:r>
            <a:r>
              <a:rPr kumimoji="1" lang="en-US" altLang="zh-CN" sz="2000">
                <a:solidFill>
                  <a:srgbClr val="333399"/>
                </a:solidFill>
                <a:ea typeface="黑体" pitchFamily="49" charset="-122"/>
              </a:rPr>
              <a:t>B</a:t>
            </a:r>
          </a:p>
        </p:txBody>
      </p:sp>
      <p:sp>
        <p:nvSpPr>
          <p:cNvPr id="1041" name="Text Box 20"/>
          <p:cNvSpPr txBox="1">
            <a:spLocks noChangeArrowheads="1"/>
          </p:cNvSpPr>
          <p:nvPr/>
        </p:nvSpPr>
        <p:spPr bwMode="auto">
          <a:xfrm>
            <a:off x="4284663" y="1916113"/>
            <a:ext cx="954087" cy="400050"/>
          </a:xfrm>
          <a:prstGeom prst="rect">
            <a:avLst/>
          </a:prstGeom>
          <a:noFill/>
          <a:ln w="9525">
            <a:noFill/>
            <a:miter lim="800000"/>
            <a:headEnd/>
            <a:tailEnd/>
          </a:ln>
        </p:spPr>
        <p:txBody>
          <a:bodyPr wrap="none">
            <a:spAutoFit/>
          </a:bodyPr>
          <a:lstStyle/>
          <a:p>
            <a:r>
              <a:rPr kumimoji="1" lang="zh-CN" altLang="en-US" sz="2000">
                <a:solidFill>
                  <a:srgbClr val="333399"/>
                </a:solidFill>
                <a:latin typeface="黑体" pitchFamily="49" charset="-122"/>
                <a:ea typeface="黑体" pitchFamily="49" charset="-122"/>
              </a:rPr>
              <a:t>路由器</a:t>
            </a:r>
          </a:p>
        </p:txBody>
      </p:sp>
      <p:sp>
        <p:nvSpPr>
          <p:cNvPr id="1042" name="Text Box 21"/>
          <p:cNvSpPr txBox="1">
            <a:spLocks noChangeArrowheads="1"/>
          </p:cNvSpPr>
          <p:nvPr/>
        </p:nvSpPr>
        <p:spPr bwMode="auto">
          <a:xfrm>
            <a:off x="5635625" y="4189413"/>
            <a:ext cx="863600" cy="400050"/>
          </a:xfrm>
          <a:prstGeom prst="rect">
            <a:avLst/>
          </a:prstGeom>
          <a:noFill/>
          <a:ln w="9525">
            <a:noFill/>
            <a:miter lim="800000"/>
            <a:headEnd/>
            <a:tailEnd/>
          </a:ln>
        </p:spPr>
        <p:txBody>
          <a:bodyPr wrap="none">
            <a:spAutoFit/>
          </a:bodyPr>
          <a:lstStyle/>
          <a:p>
            <a:r>
              <a:rPr kumimoji="1" lang="zh-CN" altLang="en-US" sz="2000">
                <a:solidFill>
                  <a:srgbClr val="333399"/>
                </a:solidFill>
                <a:latin typeface="黑体" pitchFamily="49" charset="-122"/>
                <a:ea typeface="黑体" pitchFamily="49" charset="-122"/>
              </a:rPr>
              <a:t>网络</a:t>
            </a:r>
            <a:r>
              <a:rPr kumimoji="1" lang="zh-CN" altLang="en-US" sz="600">
                <a:solidFill>
                  <a:srgbClr val="333399"/>
                </a:solidFill>
                <a:latin typeface="黑体" pitchFamily="49" charset="-122"/>
                <a:ea typeface="黑体" pitchFamily="49" charset="-122"/>
              </a:rPr>
              <a:t> </a:t>
            </a:r>
            <a:r>
              <a:rPr kumimoji="1" lang="en-US" altLang="zh-CN" sz="2000">
                <a:solidFill>
                  <a:srgbClr val="333399"/>
                </a:solidFill>
                <a:latin typeface="黑体" pitchFamily="49" charset="-122"/>
                <a:ea typeface="黑体" pitchFamily="49" charset="-122"/>
              </a:rPr>
              <a:t>2</a:t>
            </a:r>
          </a:p>
        </p:txBody>
      </p:sp>
      <p:sp>
        <p:nvSpPr>
          <p:cNvPr id="1043" name="Text Box 22"/>
          <p:cNvSpPr txBox="1">
            <a:spLocks noChangeArrowheads="1"/>
          </p:cNvSpPr>
          <p:nvPr/>
        </p:nvSpPr>
        <p:spPr bwMode="auto">
          <a:xfrm>
            <a:off x="2700338" y="4164013"/>
            <a:ext cx="857250" cy="400050"/>
          </a:xfrm>
          <a:prstGeom prst="rect">
            <a:avLst/>
          </a:prstGeom>
          <a:noFill/>
          <a:ln w="9525">
            <a:noFill/>
            <a:miter lim="800000"/>
            <a:headEnd/>
            <a:tailEnd/>
          </a:ln>
        </p:spPr>
        <p:txBody>
          <a:bodyPr wrap="none">
            <a:spAutoFit/>
          </a:bodyPr>
          <a:lstStyle/>
          <a:p>
            <a:r>
              <a:rPr kumimoji="1" lang="zh-CN" altLang="en-US" sz="2000">
                <a:solidFill>
                  <a:srgbClr val="333399"/>
                </a:solidFill>
                <a:latin typeface="黑体" pitchFamily="49" charset="-122"/>
                <a:ea typeface="黑体" pitchFamily="49" charset="-122"/>
              </a:rPr>
              <a:t>网络</a:t>
            </a:r>
            <a:r>
              <a:rPr kumimoji="1" lang="zh-CN" altLang="en-US" sz="500">
                <a:solidFill>
                  <a:srgbClr val="333399"/>
                </a:solidFill>
                <a:latin typeface="黑体" pitchFamily="49" charset="-122"/>
                <a:ea typeface="黑体" pitchFamily="49" charset="-122"/>
              </a:rPr>
              <a:t> </a:t>
            </a:r>
            <a:r>
              <a:rPr kumimoji="1" lang="en-US" altLang="zh-CN" sz="2000">
                <a:solidFill>
                  <a:srgbClr val="333399"/>
                </a:solidFill>
                <a:latin typeface="黑体" pitchFamily="49" charset="-122"/>
                <a:ea typeface="黑体" pitchFamily="49" charset="-122"/>
              </a:rPr>
              <a:t>1</a:t>
            </a:r>
          </a:p>
        </p:txBody>
      </p:sp>
      <p:sp>
        <p:nvSpPr>
          <p:cNvPr id="1044" name="Line 23"/>
          <p:cNvSpPr>
            <a:spLocks noChangeShapeType="1"/>
          </p:cNvSpPr>
          <p:nvPr/>
        </p:nvSpPr>
        <p:spPr bwMode="auto">
          <a:xfrm>
            <a:off x="1741488" y="3792538"/>
            <a:ext cx="755650" cy="481012"/>
          </a:xfrm>
          <a:prstGeom prst="line">
            <a:avLst/>
          </a:prstGeom>
          <a:noFill/>
          <a:ln w="28575">
            <a:solidFill>
              <a:srgbClr val="333399"/>
            </a:solidFill>
            <a:round/>
            <a:headEnd type="triangle" w="med" len="lg"/>
            <a:tailEnd type="triangle" w="med" len="lg"/>
          </a:ln>
        </p:spPr>
        <p:txBody>
          <a:bodyPr/>
          <a:lstStyle/>
          <a:p>
            <a:endParaRPr lang="zh-CN" altLang="en-US"/>
          </a:p>
        </p:txBody>
      </p:sp>
      <p:sp>
        <p:nvSpPr>
          <p:cNvPr id="1045" name="Line 24"/>
          <p:cNvSpPr>
            <a:spLocks noChangeShapeType="1"/>
          </p:cNvSpPr>
          <p:nvPr/>
        </p:nvSpPr>
        <p:spPr bwMode="auto">
          <a:xfrm flipH="1">
            <a:off x="3757613" y="3792538"/>
            <a:ext cx="587375" cy="412750"/>
          </a:xfrm>
          <a:prstGeom prst="line">
            <a:avLst/>
          </a:prstGeom>
          <a:noFill/>
          <a:ln w="28575">
            <a:solidFill>
              <a:srgbClr val="333399"/>
            </a:solidFill>
            <a:round/>
            <a:headEnd type="triangle" w="med" len="lg"/>
            <a:tailEnd type="triangle" w="med" len="lg"/>
          </a:ln>
        </p:spPr>
        <p:txBody>
          <a:bodyPr/>
          <a:lstStyle/>
          <a:p>
            <a:endParaRPr lang="zh-CN" altLang="en-US"/>
          </a:p>
        </p:txBody>
      </p:sp>
      <p:sp>
        <p:nvSpPr>
          <p:cNvPr id="1046" name="Line 25"/>
          <p:cNvSpPr>
            <a:spLocks noChangeShapeType="1"/>
          </p:cNvSpPr>
          <p:nvPr/>
        </p:nvSpPr>
        <p:spPr bwMode="auto">
          <a:xfrm>
            <a:off x="4681538" y="3792538"/>
            <a:ext cx="755650" cy="481012"/>
          </a:xfrm>
          <a:prstGeom prst="line">
            <a:avLst/>
          </a:prstGeom>
          <a:noFill/>
          <a:ln w="28575">
            <a:solidFill>
              <a:srgbClr val="333399"/>
            </a:solidFill>
            <a:round/>
            <a:headEnd type="triangle" w="med" len="lg"/>
            <a:tailEnd type="triangle" w="med" len="lg"/>
          </a:ln>
        </p:spPr>
        <p:txBody>
          <a:bodyPr/>
          <a:lstStyle/>
          <a:p>
            <a:endParaRPr lang="zh-CN" altLang="en-US"/>
          </a:p>
        </p:txBody>
      </p:sp>
      <p:sp>
        <p:nvSpPr>
          <p:cNvPr id="1047" name="Line 26"/>
          <p:cNvSpPr>
            <a:spLocks noChangeShapeType="1"/>
          </p:cNvSpPr>
          <p:nvPr/>
        </p:nvSpPr>
        <p:spPr bwMode="auto">
          <a:xfrm flipH="1">
            <a:off x="6735763" y="3792538"/>
            <a:ext cx="717550" cy="481012"/>
          </a:xfrm>
          <a:prstGeom prst="line">
            <a:avLst/>
          </a:prstGeom>
          <a:noFill/>
          <a:ln w="28575">
            <a:solidFill>
              <a:srgbClr val="333399"/>
            </a:solidFill>
            <a:round/>
            <a:headEnd type="triangle" w="med" len="lg"/>
            <a:tailEnd type="triangle" w="med" len="lg"/>
          </a:ln>
        </p:spPr>
        <p:txBody>
          <a:bodyPr/>
          <a:lstStyle/>
          <a:p>
            <a:endParaRPr lang="zh-CN" altLang="en-US"/>
          </a:p>
        </p:txBody>
      </p:sp>
      <p:sp>
        <p:nvSpPr>
          <p:cNvPr id="1048" name="Text Box 27"/>
          <p:cNvSpPr txBox="1">
            <a:spLocks noChangeArrowheads="1"/>
          </p:cNvSpPr>
          <p:nvPr/>
        </p:nvSpPr>
        <p:spPr bwMode="auto">
          <a:xfrm>
            <a:off x="7005638" y="1792288"/>
            <a:ext cx="955675" cy="1970087"/>
          </a:xfrm>
          <a:prstGeom prst="rect">
            <a:avLst/>
          </a:prstGeom>
          <a:noFill/>
          <a:ln w="9525">
            <a:noFill/>
            <a:miter lim="800000"/>
            <a:headEnd/>
            <a:tailEnd/>
          </a:ln>
        </p:spPr>
        <p:txBody>
          <a:bodyPr wrap="none">
            <a:spAutoFit/>
          </a:bodyPr>
          <a:lstStyle/>
          <a:p>
            <a:pPr algn="ctr">
              <a:lnSpc>
                <a:spcPct val="130000"/>
              </a:lnSpc>
            </a:pPr>
            <a:r>
              <a:rPr kumimoji="1" lang="zh-CN" altLang="en-US" sz="2000">
                <a:solidFill>
                  <a:srgbClr val="333399"/>
                </a:solidFill>
                <a:latin typeface="黑体" pitchFamily="49" charset="-122"/>
                <a:ea typeface="黑体" pitchFamily="49" charset="-122"/>
              </a:rPr>
              <a:t>应用层</a:t>
            </a:r>
          </a:p>
          <a:p>
            <a:pPr algn="ctr">
              <a:lnSpc>
                <a:spcPct val="130000"/>
              </a:lnSpc>
            </a:pPr>
            <a:r>
              <a:rPr kumimoji="1" lang="zh-CN" altLang="en-US" sz="2000">
                <a:solidFill>
                  <a:srgbClr val="333399"/>
                </a:solidFill>
                <a:latin typeface="黑体" pitchFamily="49" charset="-122"/>
                <a:ea typeface="黑体" pitchFamily="49" charset="-122"/>
              </a:rPr>
              <a:t>运输层</a:t>
            </a:r>
          </a:p>
          <a:p>
            <a:pPr algn="ctr">
              <a:lnSpc>
                <a:spcPct val="130000"/>
              </a:lnSpc>
            </a:pPr>
            <a:r>
              <a:rPr kumimoji="1" lang="zh-CN" altLang="en-US" sz="2000">
                <a:solidFill>
                  <a:srgbClr val="333399"/>
                </a:solidFill>
                <a:latin typeface="黑体" pitchFamily="49" charset="-122"/>
                <a:ea typeface="黑体" pitchFamily="49" charset="-122"/>
              </a:rPr>
              <a:t>网络层</a:t>
            </a:r>
          </a:p>
          <a:p>
            <a:pPr algn="ctr">
              <a:lnSpc>
                <a:spcPct val="130000"/>
              </a:lnSpc>
            </a:pPr>
            <a:r>
              <a:rPr kumimoji="1" lang="zh-CN" altLang="en-US" sz="2000">
                <a:solidFill>
                  <a:srgbClr val="333399"/>
                </a:solidFill>
                <a:latin typeface="黑体" pitchFamily="49" charset="-122"/>
                <a:ea typeface="黑体" pitchFamily="49" charset="-122"/>
              </a:rPr>
              <a:t>网络</a:t>
            </a:r>
          </a:p>
          <a:p>
            <a:pPr algn="ctr">
              <a:lnSpc>
                <a:spcPct val="90000"/>
              </a:lnSpc>
            </a:pPr>
            <a:r>
              <a:rPr kumimoji="1" lang="zh-CN" altLang="en-US" sz="2000">
                <a:solidFill>
                  <a:srgbClr val="333399"/>
                </a:solidFill>
                <a:latin typeface="黑体" pitchFamily="49" charset="-122"/>
                <a:ea typeface="黑体" pitchFamily="49" charset="-122"/>
              </a:rPr>
              <a:t>接口层</a:t>
            </a:r>
          </a:p>
        </p:txBody>
      </p:sp>
      <p:sp>
        <p:nvSpPr>
          <p:cNvPr id="1049" name="Text Box 28"/>
          <p:cNvSpPr txBox="1">
            <a:spLocks noChangeArrowheads="1"/>
          </p:cNvSpPr>
          <p:nvPr/>
        </p:nvSpPr>
        <p:spPr bwMode="auto">
          <a:xfrm>
            <a:off x="4054475" y="2627313"/>
            <a:ext cx="955675" cy="1168400"/>
          </a:xfrm>
          <a:prstGeom prst="rect">
            <a:avLst/>
          </a:prstGeom>
          <a:noFill/>
          <a:ln w="9525">
            <a:noFill/>
            <a:miter lim="800000"/>
            <a:headEnd/>
            <a:tailEnd/>
          </a:ln>
        </p:spPr>
        <p:txBody>
          <a:bodyPr wrap="none">
            <a:spAutoFit/>
          </a:bodyPr>
          <a:lstStyle/>
          <a:p>
            <a:pPr algn="ctr">
              <a:lnSpc>
                <a:spcPct val="130000"/>
              </a:lnSpc>
            </a:pPr>
            <a:r>
              <a:rPr kumimoji="1" lang="zh-CN" altLang="en-US" sz="2000">
                <a:solidFill>
                  <a:srgbClr val="333399"/>
                </a:solidFill>
                <a:latin typeface="黑体" pitchFamily="49" charset="-122"/>
                <a:ea typeface="黑体" pitchFamily="49" charset="-122"/>
              </a:rPr>
              <a:t>网络层</a:t>
            </a:r>
          </a:p>
          <a:p>
            <a:pPr algn="ctr">
              <a:lnSpc>
                <a:spcPct val="130000"/>
              </a:lnSpc>
            </a:pPr>
            <a:r>
              <a:rPr kumimoji="1" lang="zh-CN" altLang="en-US" sz="2000">
                <a:solidFill>
                  <a:srgbClr val="333399"/>
                </a:solidFill>
                <a:latin typeface="黑体" pitchFamily="49" charset="-122"/>
                <a:ea typeface="黑体" pitchFamily="49" charset="-122"/>
              </a:rPr>
              <a:t>网络</a:t>
            </a:r>
          </a:p>
          <a:p>
            <a:pPr algn="ctr">
              <a:lnSpc>
                <a:spcPct val="90000"/>
              </a:lnSpc>
            </a:pPr>
            <a:r>
              <a:rPr kumimoji="1" lang="zh-CN" altLang="en-US" sz="2000">
                <a:solidFill>
                  <a:srgbClr val="333399"/>
                </a:solidFill>
                <a:latin typeface="黑体" pitchFamily="49" charset="-122"/>
                <a:ea typeface="黑体" pitchFamily="49" charset="-122"/>
              </a:rPr>
              <a:t>接口层</a:t>
            </a:r>
          </a:p>
        </p:txBody>
      </p:sp>
      <p:sp>
        <p:nvSpPr>
          <p:cNvPr id="1050" name="Text Box 29"/>
          <p:cNvSpPr txBox="1">
            <a:spLocks noChangeArrowheads="1"/>
          </p:cNvSpPr>
          <p:nvPr/>
        </p:nvSpPr>
        <p:spPr bwMode="auto">
          <a:xfrm>
            <a:off x="646113" y="1835150"/>
            <a:ext cx="328612" cy="1770063"/>
          </a:xfrm>
          <a:prstGeom prst="rect">
            <a:avLst/>
          </a:prstGeom>
          <a:noFill/>
          <a:ln w="9525">
            <a:noFill/>
            <a:miter lim="800000"/>
            <a:headEnd/>
            <a:tailEnd/>
          </a:ln>
        </p:spPr>
        <p:txBody>
          <a:bodyPr wrap="none">
            <a:spAutoFit/>
          </a:bodyPr>
          <a:lstStyle/>
          <a:p>
            <a:pPr algn="ctr">
              <a:lnSpc>
                <a:spcPct val="130000"/>
              </a:lnSpc>
            </a:pPr>
            <a:r>
              <a:rPr kumimoji="1" lang="en-US" altLang="zh-CN" sz="2000">
                <a:solidFill>
                  <a:srgbClr val="333399"/>
                </a:solidFill>
                <a:ea typeface="黑体" pitchFamily="49" charset="-122"/>
              </a:rPr>
              <a:t>4</a:t>
            </a:r>
          </a:p>
          <a:p>
            <a:pPr algn="ctr">
              <a:lnSpc>
                <a:spcPct val="130000"/>
              </a:lnSpc>
            </a:pPr>
            <a:r>
              <a:rPr kumimoji="1" lang="en-US" altLang="zh-CN" sz="2000">
                <a:solidFill>
                  <a:srgbClr val="333399"/>
                </a:solidFill>
                <a:ea typeface="黑体" pitchFamily="49" charset="-122"/>
              </a:rPr>
              <a:t>3</a:t>
            </a:r>
          </a:p>
          <a:p>
            <a:pPr algn="ctr">
              <a:lnSpc>
                <a:spcPct val="130000"/>
              </a:lnSpc>
            </a:pPr>
            <a:r>
              <a:rPr kumimoji="1" lang="en-US" altLang="zh-CN" sz="2000">
                <a:solidFill>
                  <a:srgbClr val="333399"/>
                </a:solidFill>
                <a:ea typeface="黑体" pitchFamily="49" charset="-122"/>
              </a:rPr>
              <a:t>2</a:t>
            </a:r>
          </a:p>
          <a:p>
            <a:pPr algn="ctr">
              <a:lnSpc>
                <a:spcPct val="155000"/>
              </a:lnSpc>
            </a:pPr>
            <a:r>
              <a:rPr kumimoji="1" lang="en-US" altLang="zh-CN" sz="2000">
                <a:solidFill>
                  <a:srgbClr val="333399"/>
                </a:solidFill>
                <a:ea typeface="黑体" pitchFamily="49" charset="-122"/>
              </a:rPr>
              <a:t>1</a:t>
            </a:r>
          </a:p>
        </p:txBody>
      </p:sp>
      <p:sp>
        <p:nvSpPr>
          <p:cNvPr id="1051" name="Text Box 30"/>
          <p:cNvSpPr txBox="1">
            <a:spLocks noChangeArrowheads="1"/>
          </p:cNvSpPr>
          <p:nvPr/>
        </p:nvSpPr>
        <p:spPr bwMode="auto">
          <a:xfrm>
            <a:off x="1990725" y="4946650"/>
            <a:ext cx="5416550" cy="830263"/>
          </a:xfrm>
          <a:prstGeom prst="rect">
            <a:avLst/>
          </a:prstGeom>
          <a:noFill/>
          <a:ln w="9525">
            <a:noFill/>
            <a:miter lim="800000"/>
            <a:headEnd/>
            <a:tailEnd/>
          </a:ln>
        </p:spPr>
        <p:txBody>
          <a:bodyPr wrap="none">
            <a:spAutoFit/>
          </a:bodyPr>
          <a:lstStyle/>
          <a:p>
            <a:pPr algn="ctr"/>
            <a:r>
              <a:rPr lang="zh-CN" altLang="en-US" sz="2400">
                <a:solidFill>
                  <a:srgbClr val="000000"/>
                </a:solidFill>
                <a:latin typeface="黑体" pitchFamily="49" charset="-122"/>
                <a:ea typeface="黑体" pitchFamily="49" charset="-122"/>
              </a:rPr>
              <a:t>路由器在转发分组时最高只用到网络层</a:t>
            </a:r>
          </a:p>
          <a:p>
            <a:pPr algn="ctr"/>
            <a:r>
              <a:rPr lang="zh-CN" altLang="en-US" sz="2400">
                <a:solidFill>
                  <a:srgbClr val="000000"/>
                </a:solidFill>
                <a:latin typeface="黑体" pitchFamily="49" charset="-122"/>
                <a:ea typeface="黑体" pitchFamily="49" charset="-122"/>
              </a:rPr>
              <a:t>而没有使用运输层和应用层。</a:t>
            </a:r>
            <a:r>
              <a:rPr lang="zh-CN" altLang="en-US" sz="2400">
                <a:solidFill>
                  <a:schemeClr val="folHlink"/>
                </a:solidFill>
                <a:latin typeface="黑体" pitchFamily="49" charset="-122"/>
                <a:ea typeface="黑体" pitchFamily="49" charset="-122"/>
              </a:rPr>
              <a:t> </a:t>
            </a:r>
          </a:p>
        </p:txBody>
      </p:sp>
      <p:pic>
        <p:nvPicPr>
          <p:cNvPr id="28" name="Picture 4" descr="http://t1.baidu.com/it/u=4224630567,3636551719&amp;fm=21&amp;gp=0.jpg"/>
          <p:cNvPicPr>
            <a:picLocks noChangeAspect="1" noChangeArrowheads="1"/>
          </p:cNvPicPr>
          <p:nvPr/>
        </p:nvPicPr>
        <p:blipFill>
          <a:blip r:embed="rId5"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30" name="TextBox 2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31" name="直接连接符 30"/>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3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35"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5"/>
          <p:cNvSpPr>
            <a:spLocks noGrp="1"/>
          </p:cNvSpPr>
          <p:nvPr>
            <p:ph type="sldNum" sz="quarter" idx="12"/>
          </p:nvPr>
        </p:nvSpPr>
        <p:spPr>
          <a:noFill/>
        </p:spPr>
        <p:txBody>
          <a:bodyPr/>
          <a:lstStyle/>
          <a:p>
            <a:fld id="{D52AE268-253F-476A-A171-C28F58FC9FC4}" type="slidenum">
              <a:rPr lang="en-US" altLang="zh-CN" smtClean="0">
                <a:latin typeface="Arial" pitchFamily="34" charset="0"/>
              </a:rPr>
              <a:pPr/>
              <a:t>70</a:t>
            </a:fld>
            <a:endParaRPr lang="en-US" altLang="zh-CN" smtClean="0">
              <a:latin typeface="Arial" pitchFamily="34" charset="0"/>
            </a:endParaRPr>
          </a:p>
        </p:txBody>
      </p:sp>
      <p:sp>
        <p:nvSpPr>
          <p:cNvPr id="157699" name="Rectangle 2"/>
          <p:cNvSpPr>
            <a:spLocks noGrp="1" noRot="1" noChangeArrowheads="1"/>
          </p:cNvSpPr>
          <p:nvPr>
            <p:ph type="title"/>
          </p:nvPr>
        </p:nvSpPr>
        <p:spPr>
          <a:xfrm>
            <a:off x="323528" y="332656"/>
            <a:ext cx="8540750" cy="894928"/>
          </a:xfrm>
        </p:spPr>
        <p:txBody>
          <a:bodyPr/>
          <a:lstStyle/>
          <a:p>
            <a:pPr eaLnBrk="1" hangingPunct="1"/>
            <a:r>
              <a:rPr lang="en-US" altLang="zh-CN" b="1" dirty="0" smtClean="0">
                <a:solidFill>
                  <a:srgbClr val="C00000"/>
                </a:solidFill>
              </a:rPr>
              <a:t> </a:t>
            </a:r>
            <a:r>
              <a:rPr lang="en-US" altLang="zh-CN" sz="4000" b="1" dirty="0" smtClean="0">
                <a:solidFill>
                  <a:srgbClr val="C00000"/>
                </a:solidFill>
                <a:latin typeface="隶书" pitchFamily="49" charset="-122"/>
                <a:ea typeface="隶书" pitchFamily="49" charset="-122"/>
              </a:rPr>
              <a:t>IP</a:t>
            </a:r>
            <a:r>
              <a:rPr lang="zh-CN" altLang="en-US" sz="4000" b="1" dirty="0" smtClean="0">
                <a:solidFill>
                  <a:srgbClr val="C00000"/>
                </a:solidFill>
                <a:latin typeface="隶书" pitchFamily="49" charset="-122"/>
                <a:ea typeface="隶书" pitchFamily="49" charset="-122"/>
              </a:rPr>
              <a:t>的封装 </a:t>
            </a:r>
          </a:p>
        </p:txBody>
      </p:sp>
      <p:pic>
        <p:nvPicPr>
          <p:cNvPr id="157700" name="图片 32" descr="实验3.7.jpg"/>
          <p:cNvPicPr>
            <a:picLocks noChangeAspect="1" noChangeArrowheads="1"/>
          </p:cNvPicPr>
          <p:nvPr/>
        </p:nvPicPr>
        <p:blipFill>
          <a:blip r:embed="rId2" cstate="print"/>
          <a:srcRect/>
          <a:stretch>
            <a:fillRect/>
          </a:stretch>
        </p:blipFill>
        <p:spPr bwMode="auto">
          <a:xfrm>
            <a:off x="1968325" y="1559630"/>
            <a:ext cx="4968875" cy="1539875"/>
          </a:xfrm>
          <a:prstGeom prst="rect">
            <a:avLst/>
          </a:prstGeom>
          <a:noFill/>
          <a:ln w="9525">
            <a:noFill/>
            <a:miter lim="800000"/>
            <a:headEnd/>
            <a:tailEnd/>
          </a:ln>
        </p:spPr>
      </p:pic>
      <p:sp>
        <p:nvSpPr>
          <p:cNvPr id="157701" name="Text Box 4"/>
          <p:cNvSpPr txBox="1">
            <a:spLocks noChangeArrowheads="1"/>
          </p:cNvSpPr>
          <p:nvPr/>
        </p:nvSpPr>
        <p:spPr bwMode="auto">
          <a:xfrm>
            <a:off x="2700338" y="3284538"/>
            <a:ext cx="3854450" cy="457200"/>
          </a:xfrm>
          <a:prstGeom prst="rect">
            <a:avLst/>
          </a:prstGeom>
          <a:noFill/>
          <a:ln w="9525">
            <a:noFill/>
            <a:miter lim="800000"/>
            <a:headEnd/>
            <a:tailEnd/>
          </a:ln>
        </p:spPr>
        <p:txBody>
          <a:bodyPr wrap="none">
            <a:spAutoFit/>
          </a:bodyPr>
          <a:lstStyle/>
          <a:p>
            <a:r>
              <a:rPr lang="en-US" altLang="zh-CN" sz="2400"/>
              <a:t>IP</a:t>
            </a:r>
            <a:r>
              <a:rPr lang="zh-CN" altLang="en-US" sz="2400"/>
              <a:t>协议的类型值为</a:t>
            </a:r>
            <a:r>
              <a:rPr lang="en-US" altLang="zh-CN" sz="2400"/>
              <a:t>: 0X0800</a:t>
            </a:r>
          </a:p>
        </p:txBody>
      </p:sp>
      <p:sp>
        <p:nvSpPr>
          <p:cNvPr id="157702" name="Rectangle 5"/>
          <p:cNvSpPr>
            <a:spLocks noChangeArrowheads="1"/>
          </p:cNvSpPr>
          <p:nvPr/>
        </p:nvSpPr>
        <p:spPr bwMode="auto">
          <a:xfrm>
            <a:off x="1259632" y="4005064"/>
            <a:ext cx="6696744" cy="2086725"/>
          </a:xfrm>
          <a:prstGeom prst="rect">
            <a:avLst/>
          </a:prstGeom>
          <a:noFill/>
          <a:ln w="9525">
            <a:noFill/>
            <a:miter lim="800000"/>
            <a:headEnd/>
            <a:tailEnd/>
          </a:ln>
        </p:spPr>
        <p:txBody>
          <a:bodyPr wrap="square">
            <a:spAutoFit/>
          </a:bodyPr>
          <a:lstStyle/>
          <a:p>
            <a:pPr>
              <a:lnSpc>
                <a:spcPct val="90000"/>
              </a:lnSpc>
              <a:spcBef>
                <a:spcPct val="20000"/>
              </a:spcBef>
              <a:buClr>
                <a:schemeClr val="accent2"/>
              </a:buClr>
              <a:buFont typeface="Wingdings" pitchFamily="2" charset="2"/>
              <a:buNone/>
            </a:pPr>
            <a:r>
              <a:rPr lang="en-US" altLang="zh-CN" sz="2400" b="1" dirty="0">
                <a:solidFill>
                  <a:srgbClr val="FF3300"/>
                </a:solidFill>
              </a:rPr>
              <a:t>FF </a:t>
            </a:r>
            <a:r>
              <a:rPr lang="en-US" altLang="zh-CN" sz="2400" b="1" dirty="0" err="1">
                <a:solidFill>
                  <a:srgbClr val="FF3300"/>
                </a:solidFill>
              </a:rPr>
              <a:t>FF</a:t>
            </a:r>
            <a:r>
              <a:rPr lang="en-US" altLang="zh-CN" sz="2400" b="1" dirty="0">
                <a:solidFill>
                  <a:srgbClr val="FF3300"/>
                </a:solidFill>
              </a:rPr>
              <a:t> </a:t>
            </a:r>
            <a:r>
              <a:rPr lang="en-US" altLang="zh-CN" sz="2400" b="1" dirty="0" err="1">
                <a:solidFill>
                  <a:srgbClr val="FF3300"/>
                </a:solidFill>
              </a:rPr>
              <a:t>FF</a:t>
            </a:r>
            <a:r>
              <a:rPr lang="en-US" altLang="zh-CN" sz="2400" b="1" dirty="0">
                <a:solidFill>
                  <a:srgbClr val="FF3300"/>
                </a:solidFill>
              </a:rPr>
              <a:t> </a:t>
            </a:r>
            <a:r>
              <a:rPr lang="en-US" altLang="zh-CN" sz="2400" b="1" dirty="0" err="1">
                <a:solidFill>
                  <a:srgbClr val="FF3300"/>
                </a:solidFill>
              </a:rPr>
              <a:t>FF</a:t>
            </a:r>
            <a:r>
              <a:rPr lang="en-US" altLang="zh-CN" sz="2400" b="1" dirty="0">
                <a:solidFill>
                  <a:srgbClr val="FF3300"/>
                </a:solidFill>
              </a:rPr>
              <a:t> </a:t>
            </a:r>
            <a:r>
              <a:rPr lang="en-US" altLang="zh-CN" sz="2400" b="1" dirty="0" err="1">
                <a:solidFill>
                  <a:srgbClr val="FF3300"/>
                </a:solidFill>
              </a:rPr>
              <a:t>FF</a:t>
            </a:r>
            <a:r>
              <a:rPr lang="en-US" altLang="zh-CN" sz="2400" b="1" dirty="0">
                <a:solidFill>
                  <a:srgbClr val="FF3300"/>
                </a:solidFill>
              </a:rPr>
              <a:t> </a:t>
            </a:r>
            <a:r>
              <a:rPr lang="en-US" altLang="zh-CN" sz="2400" b="1" dirty="0" err="1">
                <a:solidFill>
                  <a:srgbClr val="FF3300"/>
                </a:solidFill>
              </a:rPr>
              <a:t>FF</a:t>
            </a:r>
            <a:r>
              <a:rPr lang="en-US" altLang="zh-CN" sz="2400" b="1" dirty="0"/>
              <a:t> </a:t>
            </a:r>
            <a:r>
              <a:rPr lang="en-US" altLang="zh-CN" sz="2400" b="1" dirty="0">
                <a:solidFill>
                  <a:srgbClr val="00FF99"/>
                </a:solidFill>
              </a:rPr>
              <a:t>00 08 74 A7 5F 4C </a:t>
            </a:r>
            <a:r>
              <a:rPr lang="en-US" altLang="zh-CN" sz="2400" b="1" dirty="0">
                <a:solidFill>
                  <a:srgbClr val="0066FF"/>
                </a:solidFill>
              </a:rPr>
              <a:t>08 00 </a:t>
            </a:r>
            <a:r>
              <a:rPr lang="en-US" altLang="zh-CN" sz="2400" b="1" dirty="0"/>
              <a:t>45 00 00 4E 12 A2 00 00 80 11 B6 5E 0A 3C 2E 28 0A 3C 2E FF 00 89 00 89 00 3A B5 80 80 D4 01 10 00 01 00 00 00 00 00 00 20 45 45 45 44 46 44 45 45 45 44 46 44 44 43 43 41 43 41 43 41 43 41 43 41 43 41 43 41 43 41 42 4C 00 00 20 00 01 </a:t>
            </a:r>
          </a:p>
        </p:txBody>
      </p:sp>
      <p:pic>
        <p:nvPicPr>
          <p:cNvPr id="7"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9" name="TextBox 8"/>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0"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2"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4"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xfrm>
            <a:off x="467544" y="332656"/>
            <a:ext cx="8229600" cy="940966"/>
          </a:xfrm>
        </p:spPr>
        <p:txBody>
          <a:bodyPr>
            <a:normAutofit/>
          </a:bodyPr>
          <a:lstStyle/>
          <a:p>
            <a:r>
              <a:rPr lang="en-US" altLang="zh-CN" sz="4000" b="1" dirty="0" smtClean="0">
                <a:solidFill>
                  <a:srgbClr val="C00000"/>
                </a:solidFill>
                <a:latin typeface="隶书" pitchFamily="49" charset="-122"/>
                <a:ea typeface="隶书" pitchFamily="49" charset="-122"/>
              </a:rPr>
              <a:t>ARP</a:t>
            </a:r>
            <a:r>
              <a:rPr lang="zh-CN" altLang="en-US" sz="4000" b="1" dirty="0" smtClean="0">
                <a:solidFill>
                  <a:srgbClr val="C00000"/>
                </a:solidFill>
                <a:latin typeface="隶书" pitchFamily="49" charset="-122"/>
                <a:ea typeface="隶书" pitchFamily="49" charset="-122"/>
              </a:rPr>
              <a:t>协议的工作原理</a:t>
            </a:r>
          </a:p>
        </p:txBody>
      </p:sp>
      <p:sp>
        <p:nvSpPr>
          <p:cNvPr id="62467"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ARP</a:t>
            </a:r>
            <a:r>
              <a:rPr lang="zh-CN" altLang="en-US" b="1" dirty="0" smtClean="0">
                <a:solidFill>
                  <a:srgbClr val="000000"/>
                </a:solidFill>
                <a:latin typeface="楷体" pitchFamily="49" charset="-122"/>
                <a:ea typeface="楷体" pitchFamily="49" charset="-122"/>
              </a:rPr>
              <a:t>协议的</a:t>
            </a:r>
            <a:r>
              <a:rPr lang="zh-CN" altLang="en-US" b="1" dirty="0" smtClean="0">
                <a:solidFill>
                  <a:srgbClr val="C00000"/>
                </a:solidFill>
                <a:latin typeface="楷体" pitchFamily="49" charset="-122"/>
                <a:ea typeface="楷体" pitchFamily="49" charset="-122"/>
              </a:rPr>
              <a:t>请求包</a:t>
            </a:r>
            <a:r>
              <a:rPr lang="zh-CN" altLang="en-US" b="1" dirty="0" smtClean="0">
                <a:solidFill>
                  <a:srgbClr val="000000"/>
                </a:solidFill>
                <a:latin typeface="楷体" pitchFamily="49" charset="-122"/>
                <a:ea typeface="楷体" pitchFamily="49" charset="-122"/>
              </a:rPr>
              <a:t>是以</a:t>
            </a:r>
            <a:r>
              <a:rPr lang="zh-CN" altLang="en-US" b="1" i="1" dirty="0" smtClean="0">
                <a:solidFill>
                  <a:srgbClr val="C00000"/>
                </a:solidFill>
                <a:latin typeface="楷体" pitchFamily="49" charset="-122"/>
                <a:ea typeface="楷体" pitchFamily="49" charset="-122"/>
              </a:rPr>
              <a:t>广播方式</a:t>
            </a:r>
            <a:r>
              <a:rPr lang="zh-CN" altLang="en-US" b="1" dirty="0" smtClean="0">
                <a:solidFill>
                  <a:srgbClr val="000000"/>
                </a:solidFill>
                <a:latin typeface="楷体" pitchFamily="49" charset="-122"/>
                <a:ea typeface="楷体" pitchFamily="49" charset="-122"/>
              </a:rPr>
              <a:t>发送的。</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网段中的所有主机都会接收到这个包，如果一个主机的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地址和</a:t>
            </a:r>
            <a:r>
              <a:rPr lang="en-US" altLang="zh-CN" b="1" dirty="0" smtClean="0">
                <a:solidFill>
                  <a:srgbClr val="000000"/>
                </a:solidFill>
                <a:latin typeface="楷体" pitchFamily="49" charset="-122"/>
                <a:ea typeface="楷体" pitchFamily="49" charset="-122"/>
              </a:rPr>
              <a:t>ARP</a:t>
            </a:r>
            <a:r>
              <a:rPr lang="zh-CN" altLang="en-US" b="1" dirty="0" smtClean="0">
                <a:solidFill>
                  <a:srgbClr val="000000"/>
                </a:solidFill>
                <a:latin typeface="楷体" pitchFamily="49" charset="-122"/>
                <a:ea typeface="楷体" pitchFamily="49" charset="-122"/>
              </a:rPr>
              <a:t>请求中的目的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地址相同，该主机会对这个请求数据包作出</a:t>
            </a:r>
            <a:r>
              <a:rPr lang="en-US" altLang="zh-CN" b="1" dirty="0" smtClean="0">
                <a:solidFill>
                  <a:srgbClr val="000000"/>
                </a:solidFill>
                <a:latin typeface="楷体" pitchFamily="49" charset="-122"/>
                <a:ea typeface="楷体" pitchFamily="49" charset="-122"/>
              </a:rPr>
              <a:t>ARP</a:t>
            </a:r>
            <a:r>
              <a:rPr lang="zh-CN" altLang="en-US" b="1" dirty="0" smtClean="0">
                <a:solidFill>
                  <a:srgbClr val="000000"/>
                </a:solidFill>
                <a:latin typeface="楷体" pitchFamily="49" charset="-122"/>
                <a:ea typeface="楷体" pitchFamily="49" charset="-122"/>
              </a:rPr>
              <a:t>应答，将其</a:t>
            </a:r>
            <a:r>
              <a:rPr lang="en-US" altLang="zh-CN" b="1" dirty="0" smtClean="0">
                <a:solidFill>
                  <a:srgbClr val="000000"/>
                </a:solidFill>
                <a:latin typeface="楷体" pitchFamily="49" charset="-122"/>
                <a:ea typeface="楷体" pitchFamily="49" charset="-122"/>
              </a:rPr>
              <a:t>MAC</a:t>
            </a:r>
            <a:r>
              <a:rPr lang="zh-CN" altLang="en-US" b="1" dirty="0" smtClean="0">
                <a:solidFill>
                  <a:srgbClr val="000000"/>
                </a:solidFill>
                <a:latin typeface="楷体" pitchFamily="49" charset="-122"/>
                <a:ea typeface="楷体" pitchFamily="49" charset="-122"/>
              </a:rPr>
              <a:t>地址发送给源端。</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7" descr="图1-2-3 ARP地址解析过程"/>
          <p:cNvPicPr>
            <a:picLocks noChangeAspect="1" noChangeArrowheads="1"/>
          </p:cNvPicPr>
          <p:nvPr/>
        </p:nvPicPr>
        <p:blipFill>
          <a:blip r:embed="rId2" cstate="print"/>
          <a:srcRect/>
          <a:stretch>
            <a:fillRect/>
          </a:stretch>
        </p:blipFill>
        <p:spPr bwMode="auto">
          <a:xfrm>
            <a:off x="179388" y="620713"/>
            <a:ext cx="8785225" cy="5616575"/>
          </a:xfrm>
          <a:prstGeom prst="rect">
            <a:avLst/>
          </a:prstGeom>
          <a:noFill/>
          <a:ln w="9525">
            <a:noFill/>
            <a:miter lim="800000"/>
            <a:headEnd/>
            <a:tailEnd/>
          </a:ln>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467544" y="404664"/>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ARP</a:t>
            </a:r>
            <a:r>
              <a:rPr lang="zh-CN" altLang="en-US" sz="4000" b="1" dirty="0" smtClean="0">
                <a:solidFill>
                  <a:srgbClr val="C00000"/>
                </a:solidFill>
                <a:latin typeface="隶书" pitchFamily="49" charset="-122"/>
                <a:ea typeface="隶书" pitchFamily="49" charset="-122"/>
              </a:rPr>
              <a:t>高速缓存</a:t>
            </a:r>
          </a:p>
        </p:txBody>
      </p:sp>
      <p:sp>
        <p:nvSpPr>
          <p:cNvPr id="64515" name="Rectangle 3"/>
          <p:cNvSpPr>
            <a:spLocks noGrp="1" noRot="1" noChangeArrowheads="1"/>
          </p:cNvSpPr>
          <p:nvPr>
            <p:ph type="body" idx="1"/>
          </p:nvPr>
        </p:nvSpPr>
        <p:spPr>
          <a:xfrm>
            <a:off x="395288" y="1700213"/>
            <a:ext cx="8424862" cy="4484687"/>
          </a:xfrm>
        </p:spPr>
        <p:txBody>
          <a:bodyPr>
            <a:normAutofit fontScale="92500" lnSpcReduction="20000"/>
          </a:bodyPr>
          <a:lstStyle/>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ARP</a:t>
            </a:r>
            <a:r>
              <a:rPr lang="zh-CN" altLang="en-US" b="1" dirty="0" smtClean="0">
                <a:solidFill>
                  <a:srgbClr val="000000"/>
                </a:solidFill>
                <a:latin typeface="楷体" pitchFamily="49" charset="-122"/>
                <a:ea typeface="楷体" pitchFamily="49" charset="-122"/>
              </a:rPr>
              <a:t>高速运行的关键是由于每个主机上都有一个</a:t>
            </a:r>
            <a:r>
              <a:rPr lang="en-US" altLang="zh-CN" b="1" i="1" dirty="0" smtClean="0">
                <a:solidFill>
                  <a:srgbClr val="C00000"/>
                </a:solidFill>
                <a:latin typeface="楷体" pitchFamily="49" charset="-122"/>
                <a:ea typeface="楷体" pitchFamily="49" charset="-122"/>
              </a:rPr>
              <a:t>ARP</a:t>
            </a:r>
            <a:r>
              <a:rPr lang="zh-CN" altLang="en-US" b="1" i="1" dirty="0" smtClean="0">
                <a:solidFill>
                  <a:srgbClr val="C00000"/>
                </a:solidFill>
                <a:latin typeface="楷体" pitchFamily="49" charset="-122"/>
                <a:ea typeface="楷体" pitchFamily="49" charset="-122"/>
              </a:rPr>
              <a:t>高速缓存</a:t>
            </a:r>
            <a:r>
              <a:rPr lang="zh-CN" altLang="en-US" b="1" dirty="0" smtClean="0">
                <a:solidFill>
                  <a:srgbClr val="000000"/>
                </a:solidFill>
                <a:latin typeface="楷体" pitchFamily="49" charset="-122"/>
                <a:ea typeface="楷体" pitchFamily="49" charset="-122"/>
              </a:rPr>
              <a:t>。这个高速缓存存放了最近</a:t>
            </a:r>
            <a:r>
              <a:rPr lang="en-US" altLang="zh-CN" b="1" dirty="0" smtClean="0">
                <a:solidFill>
                  <a:srgbClr val="000000"/>
                </a:solidFill>
                <a:latin typeface="楷体" pitchFamily="49" charset="-122"/>
                <a:ea typeface="楷体" pitchFamily="49" charset="-122"/>
              </a:rPr>
              <a:t>Internet</a:t>
            </a:r>
            <a:r>
              <a:rPr lang="zh-CN" altLang="en-US" b="1" dirty="0" smtClean="0">
                <a:solidFill>
                  <a:srgbClr val="000000"/>
                </a:solidFill>
                <a:latin typeface="楷体" pitchFamily="49" charset="-122"/>
                <a:ea typeface="楷体" pitchFamily="49" charset="-122"/>
              </a:rPr>
              <a:t>地址到硬件地址之间的映射。</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通过使用</a:t>
            </a:r>
            <a:r>
              <a:rPr lang="en-US" altLang="zh-CN" b="1" dirty="0" smtClean="0">
                <a:solidFill>
                  <a:srgbClr val="000000"/>
                </a:solidFill>
                <a:latin typeface="楷体" pitchFamily="49" charset="-122"/>
                <a:ea typeface="楷体" pitchFamily="49" charset="-122"/>
              </a:rPr>
              <a:t>ARP</a:t>
            </a:r>
            <a:r>
              <a:rPr lang="zh-CN" altLang="en-US" b="1" dirty="0" smtClean="0">
                <a:solidFill>
                  <a:srgbClr val="000000"/>
                </a:solidFill>
                <a:latin typeface="楷体" pitchFamily="49" charset="-122"/>
                <a:ea typeface="楷体" pitchFamily="49" charset="-122"/>
              </a:rPr>
              <a:t>高速缓存，可以在高速缓存中自动发现</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地址和硬件地址之间的映射，从而可以避免用广播方式发送</a:t>
            </a:r>
            <a:r>
              <a:rPr lang="en-US" altLang="zh-CN" b="1" dirty="0" smtClean="0">
                <a:solidFill>
                  <a:srgbClr val="000000"/>
                </a:solidFill>
                <a:latin typeface="楷体" pitchFamily="49" charset="-122"/>
                <a:ea typeface="楷体" pitchFamily="49" charset="-122"/>
              </a:rPr>
              <a:t>ARP</a:t>
            </a:r>
            <a:r>
              <a:rPr lang="zh-CN" altLang="en-US" b="1" dirty="0" smtClean="0">
                <a:solidFill>
                  <a:srgbClr val="000000"/>
                </a:solidFill>
                <a:latin typeface="楷体" pitchFamily="49" charset="-122"/>
                <a:ea typeface="楷体" pitchFamily="49" charset="-122"/>
              </a:rPr>
              <a:t>请求的开销，</a:t>
            </a:r>
            <a:r>
              <a:rPr lang="zh-CN" altLang="en-US" b="1" dirty="0" smtClean="0">
                <a:solidFill>
                  <a:srgbClr val="C00000"/>
                </a:solidFill>
                <a:latin typeface="楷体" pitchFamily="49" charset="-122"/>
                <a:ea typeface="楷体" pitchFamily="49" charset="-122"/>
              </a:rPr>
              <a:t>提高效率</a:t>
            </a:r>
            <a:r>
              <a:rPr lang="zh-CN" altLang="en-US" b="1" dirty="0" smtClean="0">
                <a:solidFill>
                  <a:srgbClr val="000000"/>
                </a:solidFill>
                <a:latin typeface="楷体" pitchFamily="49" charset="-122"/>
                <a:ea typeface="楷体" pitchFamily="49" charset="-122"/>
              </a:rPr>
              <a:t>。</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en-US" altLang="zh-CN" b="1" dirty="0" smtClean="0">
              <a:solidFill>
                <a:srgbClr val="000000"/>
              </a:solidFill>
              <a:latin typeface="楷体" pitchFamily="49" charset="-122"/>
              <a:ea typeface="楷体" pitchFamily="49" charset="-122"/>
            </a:endParaRPr>
          </a:p>
          <a:p>
            <a:pPr>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ARP</a:t>
            </a:r>
            <a:r>
              <a:rPr lang="zh-CN" altLang="en-US" b="1" dirty="0" smtClean="0">
                <a:solidFill>
                  <a:srgbClr val="000000"/>
                </a:solidFill>
                <a:latin typeface="楷体" pitchFamily="49" charset="-122"/>
                <a:ea typeface="楷体" pitchFamily="49" charset="-122"/>
              </a:rPr>
              <a:t>高速缓存中的每一个映射地址项目都设置</a:t>
            </a:r>
            <a:r>
              <a:rPr lang="zh-CN" altLang="en-US" b="1" dirty="0" smtClean="0">
                <a:solidFill>
                  <a:srgbClr val="C00000"/>
                </a:solidFill>
                <a:latin typeface="楷体" pitchFamily="49" charset="-122"/>
                <a:ea typeface="楷体" pitchFamily="49" charset="-122"/>
              </a:rPr>
              <a:t>生存时间</a:t>
            </a:r>
            <a:r>
              <a:rPr lang="zh-CN" altLang="en-US" b="1" dirty="0" smtClean="0">
                <a:solidFill>
                  <a:srgbClr val="000000"/>
                </a:solidFill>
                <a:latin typeface="楷体" pitchFamily="49" charset="-122"/>
                <a:ea typeface="楷体" pitchFamily="49" charset="-122"/>
              </a:rPr>
              <a:t>。</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Rot="1" noChangeArrowheads="1"/>
          </p:cNvSpPr>
          <p:nvPr>
            <p:ph type="body" idx="1"/>
          </p:nvPr>
        </p:nvSpPr>
        <p:spPr>
          <a:xfrm>
            <a:off x="395536" y="1556792"/>
            <a:ext cx="8353425" cy="4629150"/>
          </a:xfrm>
        </p:spPr>
        <p:txBody>
          <a:bodyPr/>
          <a:lstStyle/>
          <a:p>
            <a:pPr eaLnBrk="1" hangingPunct="1"/>
            <a:r>
              <a:rPr lang="zh-CN" altLang="en-US" b="1" dirty="0" smtClean="0">
                <a:solidFill>
                  <a:srgbClr val="000000"/>
                </a:solidFill>
                <a:latin typeface="楷体" pitchFamily="49" charset="-122"/>
                <a:ea typeface="楷体" pitchFamily="49" charset="-122"/>
              </a:rPr>
              <a:t>主机的</a:t>
            </a:r>
            <a:r>
              <a:rPr lang="en-US" altLang="zh-CN" b="1" dirty="0" smtClean="0">
                <a:solidFill>
                  <a:srgbClr val="000000"/>
                </a:solidFill>
                <a:latin typeface="楷体" pitchFamily="49" charset="-122"/>
                <a:ea typeface="楷体" pitchFamily="49" charset="-122"/>
              </a:rPr>
              <a:t>ARP</a:t>
            </a:r>
            <a:r>
              <a:rPr lang="zh-CN" altLang="en-US" b="1" dirty="0" smtClean="0">
                <a:solidFill>
                  <a:srgbClr val="000000"/>
                </a:solidFill>
                <a:latin typeface="楷体" pitchFamily="49" charset="-122"/>
                <a:ea typeface="楷体" pitchFamily="49" charset="-122"/>
              </a:rPr>
              <a:t>缓存表是可以查询的，也可以添加和修改。在命令提示符下，输入“</a:t>
            </a:r>
            <a:r>
              <a:rPr lang="en-US" altLang="zh-CN" b="1" dirty="0" err="1" smtClean="0">
                <a:solidFill>
                  <a:srgbClr val="000000"/>
                </a:solidFill>
                <a:latin typeface="楷体" pitchFamily="49" charset="-122"/>
                <a:ea typeface="楷体" pitchFamily="49" charset="-122"/>
              </a:rPr>
              <a:t>arp</a:t>
            </a:r>
            <a:r>
              <a:rPr lang="en-US" altLang="zh-CN" b="1" dirty="0" smtClean="0">
                <a:solidFill>
                  <a:srgbClr val="000000"/>
                </a:solidFill>
                <a:latin typeface="楷体" pitchFamily="49" charset="-122"/>
                <a:ea typeface="楷体" pitchFamily="49" charset="-122"/>
              </a:rPr>
              <a:t> -a”</a:t>
            </a:r>
            <a:r>
              <a:rPr lang="zh-CN" altLang="en-US" b="1" dirty="0" smtClean="0">
                <a:solidFill>
                  <a:srgbClr val="000000"/>
                </a:solidFill>
                <a:latin typeface="楷体" pitchFamily="49" charset="-122"/>
                <a:ea typeface="楷体" pitchFamily="49" charset="-122"/>
              </a:rPr>
              <a:t>可以查看</a:t>
            </a:r>
            <a:r>
              <a:rPr lang="en-US" altLang="zh-CN" b="1" dirty="0" smtClean="0">
                <a:solidFill>
                  <a:srgbClr val="000000"/>
                </a:solidFill>
                <a:latin typeface="楷体" pitchFamily="49" charset="-122"/>
                <a:ea typeface="楷体" pitchFamily="49" charset="-122"/>
              </a:rPr>
              <a:t>ARP</a:t>
            </a:r>
            <a:r>
              <a:rPr lang="zh-CN" altLang="en-US" b="1" dirty="0" smtClean="0">
                <a:solidFill>
                  <a:srgbClr val="000000"/>
                </a:solidFill>
                <a:latin typeface="楷体" pitchFamily="49" charset="-122"/>
                <a:ea typeface="楷体" pitchFamily="49" charset="-122"/>
              </a:rPr>
              <a:t>缓存表中的内容：</a:t>
            </a:r>
          </a:p>
          <a:p>
            <a:pPr eaLnBrk="1" hangingPunct="1"/>
            <a:r>
              <a:rPr lang="en-US" altLang="zh-CN" b="1" dirty="0" smtClean="0">
                <a:solidFill>
                  <a:srgbClr val="000000"/>
                </a:solidFill>
                <a:latin typeface="楷体" pitchFamily="49" charset="-122"/>
                <a:ea typeface="楷体" pitchFamily="49" charset="-122"/>
              </a:rPr>
              <a:t>F:\arp –a</a:t>
            </a:r>
          </a:p>
          <a:p>
            <a:pPr eaLnBrk="1" hangingPunct="1"/>
            <a:r>
              <a:rPr lang="en-US" altLang="zh-CN" sz="2800" b="1" dirty="0" smtClean="0">
                <a:solidFill>
                  <a:srgbClr val="000000"/>
                </a:solidFill>
                <a:latin typeface="楷体" pitchFamily="49" charset="-122"/>
                <a:ea typeface="楷体" pitchFamily="49" charset="-122"/>
              </a:rPr>
              <a:t>Interface:192.168.1.1 on Interface 0x2</a:t>
            </a:r>
          </a:p>
          <a:p>
            <a:pPr eaLnBrk="1" hangingPunct="1"/>
            <a:r>
              <a:rPr lang="en-US" altLang="zh-CN" sz="2800" b="1" dirty="0" smtClean="0">
                <a:solidFill>
                  <a:srgbClr val="000000"/>
                </a:solidFill>
                <a:latin typeface="楷体" pitchFamily="49" charset="-122"/>
                <a:ea typeface="楷体" pitchFamily="49" charset="-122"/>
              </a:rPr>
              <a:t>Internet Address   Physical Address   Type</a:t>
            </a:r>
          </a:p>
          <a:p>
            <a:pPr eaLnBrk="1" hangingPunct="1"/>
            <a:r>
              <a:rPr lang="en-US" altLang="zh-CN" sz="2800" b="1" dirty="0" smtClean="0">
                <a:solidFill>
                  <a:srgbClr val="000000"/>
                </a:solidFill>
                <a:latin typeface="楷体" pitchFamily="49" charset="-122"/>
                <a:ea typeface="楷体" pitchFamily="49" charset="-122"/>
              </a:rPr>
              <a:t>192.168.1.1             00-e0-37-62-85-87  dynamic</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332656"/>
            <a:ext cx="8229600" cy="940966"/>
          </a:xfrm>
        </p:spPr>
        <p:txBody>
          <a:bodyPr>
            <a:normAutofit/>
          </a:bodyPr>
          <a:lstStyle/>
          <a:p>
            <a:r>
              <a:rPr lang="en-US" altLang="zh-CN" sz="4000" b="1" dirty="0" smtClean="0">
                <a:solidFill>
                  <a:srgbClr val="C00000"/>
                </a:solidFill>
                <a:latin typeface="隶书" pitchFamily="49" charset="-122"/>
                <a:ea typeface="隶书" pitchFamily="49" charset="-122"/>
              </a:rPr>
              <a:t>ARP</a:t>
            </a:r>
            <a:r>
              <a:rPr lang="zh-CN" altLang="en-US" sz="4000" b="1" dirty="0" smtClean="0">
                <a:solidFill>
                  <a:srgbClr val="C00000"/>
                </a:solidFill>
                <a:latin typeface="隶书" pitchFamily="49" charset="-122"/>
                <a:ea typeface="隶书" pitchFamily="49" charset="-122"/>
              </a:rPr>
              <a:t>高速缓存</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Rot="1" noChangeArrowheads="1"/>
          </p:cNvSpPr>
          <p:nvPr>
            <p:ph type="body" idx="1"/>
          </p:nvPr>
        </p:nvSpPr>
        <p:spPr/>
        <p:txBody>
          <a:bodyPr/>
          <a:lstStyle/>
          <a:p>
            <a:pPr eaLnBrk="1" hangingPunct="1">
              <a:buClr>
                <a:srgbClr val="C00000"/>
              </a:buClr>
              <a:buFont typeface="Wingdings" pitchFamily="2" charset="2"/>
              <a:buChar char="l"/>
            </a:pPr>
            <a:r>
              <a:rPr lang="zh-CN" altLang="en-US" b="1" dirty="0" smtClean="0">
                <a:solidFill>
                  <a:srgbClr val="000000"/>
                </a:solidFill>
                <a:latin typeface="楷体" pitchFamily="49" charset="-122"/>
                <a:ea typeface="楷体" pitchFamily="49" charset="-122"/>
              </a:rPr>
              <a:t>用“</a:t>
            </a:r>
            <a:r>
              <a:rPr lang="en-US" altLang="zh-CN" b="1" dirty="0" err="1" smtClean="0">
                <a:solidFill>
                  <a:srgbClr val="000000"/>
                </a:solidFill>
                <a:latin typeface="楷体" pitchFamily="49" charset="-122"/>
                <a:ea typeface="楷体" pitchFamily="49" charset="-122"/>
              </a:rPr>
              <a:t>arp</a:t>
            </a:r>
            <a:r>
              <a:rPr lang="en-US" altLang="zh-CN" b="1" dirty="0" smtClean="0">
                <a:solidFill>
                  <a:srgbClr val="000000"/>
                </a:solidFill>
                <a:latin typeface="楷体" pitchFamily="49" charset="-122"/>
                <a:ea typeface="楷体" pitchFamily="49" charset="-122"/>
              </a:rPr>
              <a:t> -d”</a:t>
            </a:r>
            <a:r>
              <a:rPr lang="zh-CN" altLang="en-US" b="1" dirty="0" smtClean="0">
                <a:solidFill>
                  <a:srgbClr val="000000"/>
                </a:solidFill>
                <a:latin typeface="楷体" pitchFamily="49" charset="-122"/>
                <a:ea typeface="楷体" pitchFamily="49" charset="-122"/>
              </a:rPr>
              <a:t>命令可以删除</a:t>
            </a:r>
            <a:r>
              <a:rPr lang="en-US" altLang="zh-CN" b="1" dirty="0" smtClean="0">
                <a:solidFill>
                  <a:srgbClr val="000000"/>
                </a:solidFill>
                <a:latin typeface="楷体" pitchFamily="49" charset="-122"/>
                <a:ea typeface="楷体" pitchFamily="49" charset="-122"/>
              </a:rPr>
              <a:t>ARP</a:t>
            </a:r>
            <a:r>
              <a:rPr lang="zh-CN" altLang="en-US" b="1" dirty="0" smtClean="0">
                <a:solidFill>
                  <a:srgbClr val="000000"/>
                </a:solidFill>
                <a:latin typeface="楷体" pitchFamily="49" charset="-122"/>
                <a:ea typeface="楷体" pitchFamily="49" charset="-122"/>
              </a:rPr>
              <a:t>表中某一行的内容</a:t>
            </a:r>
            <a:r>
              <a:rPr lang="zh-CN" altLang="en-US" b="1" dirty="0" smtClean="0">
                <a:solidFill>
                  <a:srgbClr val="000000"/>
                </a:solidFill>
                <a:latin typeface="楷体" pitchFamily="49" charset="-122"/>
                <a:ea typeface="楷体" pitchFamily="49" charset="-122"/>
              </a:rPr>
              <a:t>；</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l"/>
            </a:pPr>
            <a:endParaRPr lang="zh-CN" altLang="en-US"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l"/>
            </a:pPr>
            <a:r>
              <a:rPr lang="zh-CN" altLang="en-US" b="1" dirty="0" smtClean="0">
                <a:solidFill>
                  <a:srgbClr val="000000"/>
                </a:solidFill>
                <a:latin typeface="楷体" pitchFamily="49" charset="-122"/>
                <a:ea typeface="楷体" pitchFamily="49" charset="-122"/>
              </a:rPr>
              <a:t>用“</a:t>
            </a:r>
            <a:r>
              <a:rPr lang="en-US" altLang="zh-CN" b="1" dirty="0" err="1" smtClean="0">
                <a:solidFill>
                  <a:srgbClr val="000000"/>
                </a:solidFill>
                <a:latin typeface="楷体" pitchFamily="49" charset="-122"/>
                <a:ea typeface="楷体" pitchFamily="49" charset="-122"/>
              </a:rPr>
              <a:t>arp</a:t>
            </a:r>
            <a:r>
              <a:rPr lang="en-US" altLang="zh-CN" b="1" dirty="0" smtClean="0">
                <a:solidFill>
                  <a:srgbClr val="000000"/>
                </a:solidFill>
                <a:latin typeface="楷体" pitchFamily="49" charset="-122"/>
                <a:ea typeface="楷体" pitchFamily="49" charset="-122"/>
              </a:rPr>
              <a:t> -s”</a:t>
            </a:r>
            <a:r>
              <a:rPr lang="zh-CN" altLang="en-US" b="1" dirty="0" smtClean="0">
                <a:solidFill>
                  <a:srgbClr val="000000"/>
                </a:solidFill>
                <a:latin typeface="楷体" pitchFamily="49" charset="-122"/>
                <a:ea typeface="楷体" pitchFamily="49" charset="-122"/>
              </a:rPr>
              <a:t>可以手动在</a:t>
            </a:r>
            <a:r>
              <a:rPr lang="en-US" altLang="zh-CN" b="1" dirty="0" smtClean="0">
                <a:solidFill>
                  <a:srgbClr val="000000"/>
                </a:solidFill>
                <a:latin typeface="楷体" pitchFamily="49" charset="-122"/>
                <a:ea typeface="楷体" pitchFamily="49" charset="-122"/>
              </a:rPr>
              <a:t>ARP</a:t>
            </a:r>
            <a:r>
              <a:rPr lang="zh-CN" altLang="en-US" b="1" dirty="0" smtClean="0">
                <a:solidFill>
                  <a:srgbClr val="000000"/>
                </a:solidFill>
                <a:latin typeface="楷体" pitchFamily="49" charset="-122"/>
                <a:ea typeface="楷体" pitchFamily="49" charset="-122"/>
              </a:rPr>
              <a:t>表中指定</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地址与</a:t>
            </a:r>
            <a:r>
              <a:rPr lang="en-US" altLang="zh-CN" b="1" dirty="0" smtClean="0">
                <a:solidFill>
                  <a:srgbClr val="000000"/>
                </a:solidFill>
                <a:latin typeface="楷体" pitchFamily="49" charset="-122"/>
                <a:ea typeface="楷体" pitchFamily="49" charset="-122"/>
              </a:rPr>
              <a:t>MAC</a:t>
            </a:r>
            <a:r>
              <a:rPr lang="zh-CN" altLang="en-US" b="1" dirty="0" smtClean="0">
                <a:solidFill>
                  <a:srgbClr val="000000"/>
                </a:solidFill>
                <a:latin typeface="楷体" pitchFamily="49" charset="-122"/>
                <a:ea typeface="楷体" pitchFamily="49" charset="-122"/>
              </a:rPr>
              <a:t>地址的对应项。</a:t>
            </a:r>
            <a:endParaRPr lang="zh-CN" altLang="en-US"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l"/>
            </a:pPr>
            <a:endParaRPr lang="en-US" altLang="zh-CN" dirty="0" smtClean="0">
              <a:solidFill>
                <a:srgbClr val="000000"/>
              </a:solidFill>
              <a:latin typeface="楷体" pitchFamily="49" charset="-122"/>
              <a:ea typeface="楷体" pitchFamily="49"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332656"/>
            <a:ext cx="8229600" cy="940966"/>
          </a:xfrm>
        </p:spPr>
        <p:txBody>
          <a:bodyPr>
            <a:normAutofit/>
          </a:bodyPr>
          <a:lstStyle/>
          <a:p>
            <a:r>
              <a:rPr lang="en-US" altLang="zh-CN" sz="4000" b="1" dirty="0" smtClean="0">
                <a:solidFill>
                  <a:srgbClr val="C00000"/>
                </a:solidFill>
                <a:latin typeface="隶书" pitchFamily="49" charset="-122"/>
                <a:ea typeface="隶书" pitchFamily="49" charset="-122"/>
              </a:rPr>
              <a:t>ARP</a:t>
            </a:r>
            <a:r>
              <a:rPr lang="zh-CN" altLang="en-US" sz="4000" b="1" dirty="0" smtClean="0">
                <a:solidFill>
                  <a:srgbClr val="C00000"/>
                </a:solidFill>
                <a:latin typeface="隶书" pitchFamily="49" charset="-122"/>
                <a:ea typeface="隶书" pitchFamily="49" charset="-122"/>
              </a:rPr>
              <a:t>高速缓存</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descr="图1-2-5  ARP高速缓存的使用与更新过程"/>
          <p:cNvPicPr>
            <a:picLocks noChangeAspect="1" noChangeArrowheads="1"/>
          </p:cNvPicPr>
          <p:nvPr/>
        </p:nvPicPr>
        <p:blipFill>
          <a:blip r:embed="rId2" cstate="print"/>
          <a:srcRect/>
          <a:stretch>
            <a:fillRect/>
          </a:stretch>
        </p:blipFill>
        <p:spPr bwMode="auto">
          <a:xfrm>
            <a:off x="179388" y="549275"/>
            <a:ext cx="8785225" cy="5759450"/>
          </a:xfrm>
          <a:prstGeom prst="rect">
            <a:avLst/>
          </a:prstGeom>
          <a:noFill/>
          <a:ln w="9525">
            <a:noFill/>
            <a:miter lim="800000"/>
            <a:headEnd/>
            <a:tailEnd/>
          </a:ln>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Rot="1" noChangeArrowheads="1"/>
          </p:cNvSpPr>
          <p:nvPr>
            <p:ph type="body" idx="1"/>
          </p:nvPr>
        </p:nvSpPr>
        <p:spPr>
          <a:xfrm>
            <a:off x="323850" y="1557338"/>
            <a:ext cx="8540750" cy="4194175"/>
          </a:xfrm>
        </p:spPr>
        <p:txBody>
          <a:bodyPr/>
          <a:lstStyle/>
          <a:p>
            <a:pPr algn="ctr" eaLnBrk="1" hangingPunct="1">
              <a:buNone/>
            </a:pPr>
            <a:r>
              <a:rPr lang="zh-CN" altLang="en-US" dirty="0" smtClean="0">
                <a:solidFill>
                  <a:srgbClr val="C00000"/>
                </a:solidFill>
              </a:rPr>
              <a:t> </a:t>
            </a:r>
          </a:p>
          <a:p>
            <a:pPr eaLnBrk="1" hangingPunct="1"/>
            <a:endParaRPr lang="en-US" altLang="zh-CN" dirty="0" smtClean="0"/>
          </a:p>
        </p:txBody>
      </p:sp>
      <p:pic>
        <p:nvPicPr>
          <p:cNvPr id="68611" name="Picture 4" descr="07"/>
          <p:cNvPicPr>
            <a:picLocks noChangeAspect="1" noChangeArrowheads="1"/>
          </p:cNvPicPr>
          <p:nvPr/>
        </p:nvPicPr>
        <p:blipFill>
          <a:blip r:embed="rId2" cstate="print"/>
          <a:srcRect/>
          <a:stretch>
            <a:fillRect/>
          </a:stretch>
        </p:blipFill>
        <p:spPr bwMode="auto">
          <a:xfrm>
            <a:off x="468313" y="2132856"/>
            <a:ext cx="8351837" cy="3053507"/>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2"/>
          <p:cNvSpPr>
            <a:spLocks noGrp="1" noRot="1" noChangeArrowheads="1"/>
          </p:cNvSpPr>
          <p:nvPr>
            <p:ph type="title"/>
          </p:nvPr>
        </p:nvSpPr>
        <p:spPr>
          <a:xfrm>
            <a:off x="467544" y="332656"/>
            <a:ext cx="8229600" cy="940966"/>
          </a:xfrm>
        </p:spPr>
        <p:txBody>
          <a:bodyPr>
            <a:normAutofit/>
          </a:bodyPr>
          <a:lstStyle/>
          <a:p>
            <a:r>
              <a:rPr lang="en-US" altLang="zh-CN" sz="4000" b="1" dirty="0" smtClean="0">
                <a:solidFill>
                  <a:srgbClr val="C00000"/>
                </a:solidFill>
                <a:latin typeface="隶书" pitchFamily="49" charset="-122"/>
                <a:ea typeface="隶书" pitchFamily="49" charset="-122"/>
              </a:rPr>
              <a:t>ARP</a:t>
            </a:r>
            <a:r>
              <a:rPr lang="zh-CN" altLang="en-US" sz="4000" b="1" dirty="0" smtClean="0">
                <a:solidFill>
                  <a:srgbClr val="C00000"/>
                </a:solidFill>
                <a:latin typeface="隶书" pitchFamily="49" charset="-122"/>
                <a:ea typeface="隶书" pitchFamily="49" charset="-122"/>
              </a:rPr>
              <a:t>封装</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11188" y="2060575"/>
            <a:ext cx="8064500" cy="3816350"/>
            <a:chOff x="-3" y="-3"/>
            <a:chExt cx="3408" cy="2827"/>
          </a:xfrm>
        </p:grpSpPr>
        <p:grpSp>
          <p:nvGrpSpPr>
            <p:cNvPr id="3" name="Group 6"/>
            <p:cNvGrpSpPr>
              <a:grpSpLocks/>
            </p:cNvGrpSpPr>
            <p:nvPr/>
          </p:nvGrpSpPr>
          <p:grpSpPr bwMode="auto">
            <a:xfrm>
              <a:off x="0" y="0"/>
              <a:ext cx="3402" cy="2821"/>
              <a:chOff x="0" y="0"/>
              <a:chExt cx="3402" cy="2821"/>
            </a:xfrm>
          </p:grpSpPr>
          <p:grpSp>
            <p:nvGrpSpPr>
              <p:cNvPr id="4" name="Group 7"/>
              <p:cNvGrpSpPr>
                <a:grpSpLocks/>
              </p:cNvGrpSpPr>
              <p:nvPr/>
            </p:nvGrpSpPr>
            <p:grpSpPr bwMode="auto">
              <a:xfrm>
                <a:off x="0" y="0"/>
                <a:ext cx="1701" cy="403"/>
                <a:chOff x="0" y="0"/>
                <a:chExt cx="1701" cy="403"/>
              </a:xfrm>
            </p:grpSpPr>
            <p:sp>
              <p:nvSpPr>
                <p:cNvPr id="69672" name="Rectangle 8"/>
                <p:cNvSpPr>
                  <a:spLocks noChangeArrowheads="1"/>
                </p:cNvSpPr>
                <p:nvPr/>
              </p:nvSpPr>
              <p:spPr bwMode="auto">
                <a:xfrm>
                  <a:off x="43" y="0"/>
                  <a:ext cx="1615" cy="403"/>
                </a:xfrm>
                <a:prstGeom prst="rect">
                  <a:avLst/>
                </a:prstGeom>
                <a:noFill/>
                <a:ln w="9525">
                  <a:noFill/>
                  <a:miter lim="800000"/>
                  <a:headEnd/>
                  <a:tailEnd/>
                </a:ln>
              </p:spPr>
              <p:txBody>
                <a:bodyPr/>
                <a:lstStyle/>
                <a:p>
                  <a:pPr algn="ctr"/>
                  <a:r>
                    <a:rPr kumimoji="1" lang="zh-CN" altLang="en-US" sz="2800" b="1">
                      <a:latin typeface="黑体" pitchFamily="49" charset="-122"/>
                      <a:ea typeface="黑体" pitchFamily="49" charset="-122"/>
                    </a:rPr>
                    <a:t>硬件类型</a:t>
                  </a:r>
                  <a:endParaRPr kumimoji="1" lang="zh-CN" altLang="en-US" sz="2800" b="1">
                    <a:latin typeface="黑体" pitchFamily="49" charset="-122"/>
                    <a:ea typeface="黑体" pitchFamily="49" charset="-122"/>
                    <a:cs typeface="Times New Roman" pitchFamily="18" charset="0"/>
                  </a:endParaRPr>
                </a:p>
                <a:p>
                  <a:pPr algn="ctr" eaLnBrk="0" hangingPunct="0"/>
                  <a:endParaRPr kumimoji="1" lang="en-US" altLang="zh-CN" sz="2000">
                    <a:latin typeface="Times New Roman" pitchFamily="18" charset="0"/>
                  </a:endParaRPr>
                </a:p>
              </p:txBody>
            </p:sp>
            <p:sp>
              <p:nvSpPr>
                <p:cNvPr id="69673" name="Rectangle 9"/>
                <p:cNvSpPr>
                  <a:spLocks noChangeArrowheads="1"/>
                </p:cNvSpPr>
                <p:nvPr/>
              </p:nvSpPr>
              <p:spPr bwMode="auto">
                <a:xfrm>
                  <a:off x="0" y="0"/>
                  <a:ext cx="1701" cy="403"/>
                </a:xfrm>
                <a:prstGeom prst="rect">
                  <a:avLst/>
                </a:prstGeom>
                <a:noFill/>
                <a:ln w="7">
                  <a:solidFill>
                    <a:srgbClr val="A0A0A0"/>
                  </a:solidFill>
                  <a:miter lim="800000"/>
                  <a:headEnd/>
                  <a:tailEnd/>
                </a:ln>
              </p:spPr>
              <p:txBody>
                <a:bodyPr wrap="none" anchor="ctr"/>
                <a:lstStyle/>
                <a:p>
                  <a:endParaRPr lang="zh-CN" altLang="en-US"/>
                </a:p>
              </p:txBody>
            </p:sp>
          </p:grpSp>
          <p:grpSp>
            <p:nvGrpSpPr>
              <p:cNvPr id="5" name="Group 10"/>
              <p:cNvGrpSpPr>
                <a:grpSpLocks/>
              </p:cNvGrpSpPr>
              <p:nvPr/>
            </p:nvGrpSpPr>
            <p:grpSpPr bwMode="auto">
              <a:xfrm>
                <a:off x="1701" y="0"/>
                <a:ext cx="1701" cy="403"/>
                <a:chOff x="1701" y="0"/>
                <a:chExt cx="1701" cy="403"/>
              </a:xfrm>
            </p:grpSpPr>
            <p:sp>
              <p:nvSpPr>
                <p:cNvPr id="69670" name="Rectangle 11"/>
                <p:cNvSpPr>
                  <a:spLocks noChangeArrowheads="1"/>
                </p:cNvSpPr>
                <p:nvPr/>
              </p:nvSpPr>
              <p:spPr bwMode="auto">
                <a:xfrm>
                  <a:off x="1744" y="0"/>
                  <a:ext cx="1615" cy="403"/>
                </a:xfrm>
                <a:prstGeom prst="rect">
                  <a:avLst/>
                </a:prstGeom>
                <a:noFill/>
                <a:ln w="9525">
                  <a:noFill/>
                  <a:miter lim="800000"/>
                  <a:headEnd/>
                  <a:tailEnd/>
                </a:ln>
              </p:spPr>
              <p:txBody>
                <a:bodyPr/>
                <a:lstStyle/>
                <a:p>
                  <a:pPr algn="ctr"/>
                  <a:r>
                    <a:rPr kumimoji="1" lang="zh-CN" altLang="en-US" sz="2800" b="1">
                      <a:latin typeface="黑体" pitchFamily="49" charset="-122"/>
                      <a:ea typeface="黑体" pitchFamily="49" charset="-122"/>
                    </a:rPr>
                    <a:t>协议类型</a:t>
                  </a:r>
                  <a:endParaRPr kumimoji="1" lang="zh-CN" altLang="en-US" sz="2800" b="1">
                    <a:latin typeface="黑体" pitchFamily="49" charset="-122"/>
                    <a:ea typeface="黑体" pitchFamily="49" charset="-122"/>
                    <a:cs typeface="Times New Roman" pitchFamily="18" charset="0"/>
                  </a:endParaRPr>
                </a:p>
                <a:p>
                  <a:pPr algn="ctr" eaLnBrk="0" hangingPunct="0"/>
                  <a:endParaRPr kumimoji="1" lang="en-US" altLang="zh-CN" sz="2000">
                    <a:latin typeface="Times New Roman" pitchFamily="18" charset="0"/>
                  </a:endParaRPr>
                </a:p>
              </p:txBody>
            </p:sp>
            <p:sp>
              <p:nvSpPr>
                <p:cNvPr id="69671" name="Rectangle 12"/>
                <p:cNvSpPr>
                  <a:spLocks noChangeArrowheads="1"/>
                </p:cNvSpPr>
                <p:nvPr/>
              </p:nvSpPr>
              <p:spPr bwMode="auto">
                <a:xfrm>
                  <a:off x="1701" y="0"/>
                  <a:ext cx="1701" cy="403"/>
                </a:xfrm>
                <a:prstGeom prst="rect">
                  <a:avLst/>
                </a:prstGeom>
                <a:noFill/>
                <a:ln w="7">
                  <a:solidFill>
                    <a:srgbClr val="A0A0A0"/>
                  </a:solidFill>
                  <a:miter lim="800000"/>
                  <a:headEnd/>
                  <a:tailEnd/>
                </a:ln>
              </p:spPr>
              <p:txBody>
                <a:bodyPr wrap="none" anchor="ctr"/>
                <a:lstStyle/>
                <a:p>
                  <a:pPr algn="ctr"/>
                  <a:endParaRPr kumimoji="1" lang="zh-CN" altLang="zh-CN" sz="2400">
                    <a:latin typeface="Times New Roman" pitchFamily="18" charset="0"/>
                  </a:endParaRPr>
                </a:p>
              </p:txBody>
            </p:sp>
          </p:grpSp>
          <p:grpSp>
            <p:nvGrpSpPr>
              <p:cNvPr id="6" name="Group 13"/>
              <p:cNvGrpSpPr>
                <a:grpSpLocks/>
              </p:cNvGrpSpPr>
              <p:nvPr/>
            </p:nvGrpSpPr>
            <p:grpSpPr bwMode="auto">
              <a:xfrm>
                <a:off x="0" y="403"/>
                <a:ext cx="1275" cy="403"/>
                <a:chOff x="0" y="403"/>
                <a:chExt cx="1275" cy="403"/>
              </a:xfrm>
            </p:grpSpPr>
            <p:sp>
              <p:nvSpPr>
                <p:cNvPr id="69668" name="Rectangle 14"/>
                <p:cNvSpPr>
                  <a:spLocks noChangeArrowheads="1"/>
                </p:cNvSpPr>
                <p:nvPr/>
              </p:nvSpPr>
              <p:spPr bwMode="auto">
                <a:xfrm>
                  <a:off x="43" y="403"/>
                  <a:ext cx="1189" cy="403"/>
                </a:xfrm>
                <a:prstGeom prst="rect">
                  <a:avLst/>
                </a:prstGeom>
                <a:noFill/>
                <a:ln w="9525">
                  <a:noFill/>
                  <a:miter lim="800000"/>
                  <a:headEnd/>
                  <a:tailEnd/>
                </a:ln>
              </p:spPr>
              <p:txBody>
                <a:bodyPr/>
                <a:lstStyle/>
                <a:p>
                  <a:pPr algn="ctr"/>
                  <a:r>
                    <a:rPr kumimoji="1" lang="zh-CN" altLang="en-US" sz="2800" b="1" dirty="0">
                      <a:latin typeface="黑体" pitchFamily="49" charset="-122"/>
                      <a:ea typeface="黑体" pitchFamily="49" charset="-122"/>
                    </a:rPr>
                    <a:t>硬件长度</a:t>
                  </a:r>
                  <a:endParaRPr kumimoji="1" lang="zh-CN" altLang="en-US" sz="2800" b="1" dirty="0">
                    <a:latin typeface="黑体" pitchFamily="49" charset="-122"/>
                    <a:ea typeface="黑体" pitchFamily="49" charset="-122"/>
                    <a:cs typeface="Times New Roman" pitchFamily="18" charset="0"/>
                  </a:endParaRPr>
                </a:p>
                <a:p>
                  <a:pPr algn="ctr" eaLnBrk="0" hangingPunct="0"/>
                  <a:endParaRPr kumimoji="1" lang="en-US" altLang="zh-CN" sz="2800" b="1" dirty="0">
                    <a:latin typeface="黑体" pitchFamily="49" charset="-122"/>
                    <a:ea typeface="黑体" pitchFamily="49" charset="-122"/>
                  </a:endParaRPr>
                </a:p>
              </p:txBody>
            </p:sp>
            <p:sp>
              <p:nvSpPr>
                <p:cNvPr id="69669" name="Rectangle 15"/>
                <p:cNvSpPr>
                  <a:spLocks noChangeArrowheads="1"/>
                </p:cNvSpPr>
                <p:nvPr/>
              </p:nvSpPr>
              <p:spPr bwMode="auto">
                <a:xfrm>
                  <a:off x="0" y="403"/>
                  <a:ext cx="1275" cy="403"/>
                </a:xfrm>
                <a:prstGeom prst="rect">
                  <a:avLst/>
                </a:prstGeom>
                <a:noFill/>
                <a:ln w="7">
                  <a:solidFill>
                    <a:srgbClr val="A0A0A0"/>
                  </a:solidFill>
                  <a:miter lim="800000"/>
                  <a:headEnd/>
                  <a:tailEnd/>
                </a:ln>
              </p:spPr>
              <p:txBody>
                <a:bodyPr wrap="none" anchor="ctr"/>
                <a:lstStyle/>
                <a:p>
                  <a:endParaRPr lang="zh-CN" altLang="en-US"/>
                </a:p>
              </p:txBody>
            </p:sp>
          </p:grpSp>
          <p:grpSp>
            <p:nvGrpSpPr>
              <p:cNvPr id="7" name="Group 16"/>
              <p:cNvGrpSpPr>
                <a:grpSpLocks/>
              </p:cNvGrpSpPr>
              <p:nvPr/>
            </p:nvGrpSpPr>
            <p:grpSpPr bwMode="auto">
              <a:xfrm>
                <a:off x="1275" y="403"/>
                <a:ext cx="852" cy="403"/>
                <a:chOff x="1275" y="403"/>
                <a:chExt cx="852" cy="403"/>
              </a:xfrm>
            </p:grpSpPr>
            <p:sp>
              <p:nvSpPr>
                <p:cNvPr id="69666" name="Rectangle 17"/>
                <p:cNvSpPr>
                  <a:spLocks noChangeArrowheads="1"/>
                </p:cNvSpPr>
                <p:nvPr/>
              </p:nvSpPr>
              <p:spPr bwMode="auto">
                <a:xfrm>
                  <a:off x="1318" y="403"/>
                  <a:ext cx="766" cy="403"/>
                </a:xfrm>
                <a:prstGeom prst="rect">
                  <a:avLst/>
                </a:prstGeom>
                <a:noFill/>
                <a:ln w="9525">
                  <a:noFill/>
                  <a:miter lim="800000"/>
                  <a:headEnd/>
                  <a:tailEnd/>
                </a:ln>
              </p:spPr>
              <p:txBody>
                <a:bodyPr/>
                <a:lstStyle/>
                <a:p>
                  <a:pPr algn="ctr"/>
                  <a:r>
                    <a:rPr kumimoji="1" lang="zh-CN" altLang="en-US" sz="2800" b="1">
                      <a:latin typeface="黑体" pitchFamily="49" charset="-122"/>
                      <a:ea typeface="黑体" pitchFamily="49" charset="-122"/>
                    </a:rPr>
                    <a:t>协议长度</a:t>
                  </a:r>
                  <a:endParaRPr kumimoji="1" lang="zh-CN" altLang="en-US" sz="2800" b="1">
                    <a:latin typeface="黑体" pitchFamily="49" charset="-122"/>
                    <a:ea typeface="黑体" pitchFamily="49" charset="-122"/>
                    <a:cs typeface="Times New Roman" pitchFamily="18" charset="0"/>
                  </a:endParaRPr>
                </a:p>
                <a:p>
                  <a:pPr algn="ctr" eaLnBrk="0" hangingPunct="0"/>
                  <a:endParaRPr kumimoji="1" lang="en-US" altLang="zh-CN" sz="2800">
                    <a:latin typeface="Times New Roman" pitchFamily="18" charset="0"/>
                  </a:endParaRPr>
                </a:p>
              </p:txBody>
            </p:sp>
            <p:sp>
              <p:nvSpPr>
                <p:cNvPr id="69667" name="Rectangle 18"/>
                <p:cNvSpPr>
                  <a:spLocks noChangeArrowheads="1"/>
                </p:cNvSpPr>
                <p:nvPr/>
              </p:nvSpPr>
              <p:spPr bwMode="auto">
                <a:xfrm>
                  <a:off x="1275" y="403"/>
                  <a:ext cx="852" cy="403"/>
                </a:xfrm>
                <a:prstGeom prst="rect">
                  <a:avLst/>
                </a:prstGeom>
                <a:noFill/>
                <a:ln w="7">
                  <a:solidFill>
                    <a:srgbClr val="A0A0A0"/>
                  </a:solidFill>
                  <a:miter lim="800000"/>
                  <a:headEnd/>
                  <a:tailEnd/>
                </a:ln>
              </p:spPr>
              <p:txBody>
                <a:bodyPr wrap="none" anchor="ctr"/>
                <a:lstStyle/>
                <a:p>
                  <a:endParaRPr lang="zh-CN" altLang="en-US"/>
                </a:p>
              </p:txBody>
            </p:sp>
          </p:grpSp>
          <p:grpSp>
            <p:nvGrpSpPr>
              <p:cNvPr id="8" name="Group 19"/>
              <p:cNvGrpSpPr>
                <a:grpSpLocks/>
              </p:cNvGrpSpPr>
              <p:nvPr/>
            </p:nvGrpSpPr>
            <p:grpSpPr bwMode="auto">
              <a:xfrm>
                <a:off x="2127" y="403"/>
                <a:ext cx="1275" cy="403"/>
                <a:chOff x="2127" y="403"/>
                <a:chExt cx="1275" cy="403"/>
              </a:xfrm>
            </p:grpSpPr>
            <p:sp>
              <p:nvSpPr>
                <p:cNvPr id="69664" name="Rectangle 20"/>
                <p:cNvSpPr>
                  <a:spLocks noChangeArrowheads="1"/>
                </p:cNvSpPr>
                <p:nvPr/>
              </p:nvSpPr>
              <p:spPr bwMode="auto">
                <a:xfrm>
                  <a:off x="2170" y="403"/>
                  <a:ext cx="1189" cy="403"/>
                </a:xfrm>
                <a:prstGeom prst="rect">
                  <a:avLst/>
                </a:prstGeom>
                <a:noFill/>
                <a:ln w="9525">
                  <a:noFill/>
                  <a:miter lim="800000"/>
                  <a:headEnd/>
                  <a:tailEnd/>
                </a:ln>
              </p:spPr>
              <p:txBody>
                <a:bodyPr/>
                <a:lstStyle/>
                <a:p>
                  <a:pPr algn="ctr"/>
                  <a:r>
                    <a:rPr kumimoji="1" lang="zh-CN" altLang="en-US" sz="2800" b="1">
                      <a:latin typeface="黑体" pitchFamily="49" charset="-122"/>
                      <a:ea typeface="黑体" pitchFamily="49" charset="-122"/>
                    </a:rPr>
                    <a:t>操作</a:t>
                  </a:r>
                  <a:endParaRPr kumimoji="1" lang="zh-CN" altLang="en-US" sz="2800" b="1">
                    <a:latin typeface="黑体" pitchFamily="49" charset="-122"/>
                    <a:ea typeface="黑体" pitchFamily="49" charset="-122"/>
                    <a:cs typeface="Times New Roman" pitchFamily="18" charset="0"/>
                  </a:endParaRPr>
                </a:p>
                <a:p>
                  <a:pPr algn="ctr" eaLnBrk="0" hangingPunct="0"/>
                  <a:endParaRPr kumimoji="1" lang="en-US" altLang="zh-CN" sz="2400">
                    <a:latin typeface="Times New Roman" pitchFamily="18" charset="0"/>
                  </a:endParaRPr>
                </a:p>
              </p:txBody>
            </p:sp>
            <p:sp>
              <p:nvSpPr>
                <p:cNvPr id="69665" name="Rectangle 21"/>
                <p:cNvSpPr>
                  <a:spLocks noChangeArrowheads="1"/>
                </p:cNvSpPr>
                <p:nvPr/>
              </p:nvSpPr>
              <p:spPr bwMode="auto">
                <a:xfrm>
                  <a:off x="2127" y="403"/>
                  <a:ext cx="1275" cy="403"/>
                </a:xfrm>
                <a:prstGeom prst="rect">
                  <a:avLst/>
                </a:prstGeom>
                <a:noFill/>
                <a:ln w="7">
                  <a:solidFill>
                    <a:srgbClr val="A0A0A0"/>
                  </a:solidFill>
                  <a:miter lim="800000"/>
                  <a:headEnd/>
                  <a:tailEnd/>
                </a:ln>
              </p:spPr>
              <p:txBody>
                <a:bodyPr wrap="none" anchor="ctr"/>
                <a:lstStyle/>
                <a:p>
                  <a:endParaRPr lang="zh-CN" altLang="en-US"/>
                </a:p>
              </p:txBody>
            </p:sp>
          </p:grpSp>
          <p:grpSp>
            <p:nvGrpSpPr>
              <p:cNvPr id="9" name="Group 22"/>
              <p:cNvGrpSpPr>
                <a:grpSpLocks/>
              </p:cNvGrpSpPr>
              <p:nvPr/>
            </p:nvGrpSpPr>
            <p:grpSpPr bwMode="auto">
              <a:xfrm>
                <a:off x="0" y="806"/>
                <a:ext cx="3402" cy="403"/>
                <a:chOff x="0" y="806"/>
                <a:chExt cx="3402" cy="403"/>
              </a:xfrm>
            </p:grpSpPr>
            <p:sp>
              <p:nvSpPr>
                <p:cNvPr id="69662" name="Rectangle 23"/>
                <p:cNvSpPr>
                  <a:spLocks noChangeArrowheads="1"/>
                </p:cNvSpPr>
                <p:nvPr/>
              </p:nvSpPr>
              <p:spPr bwMode="auto">
                <a:xfrm>
                  <a:off x="43" y="806"/>
                  <a:ext cx="3316" cy="403"/>
                </a:xfrm>
                <a:prstGeom prst="rect">
                  <a:avLst/>
                </a:prstGeom>
                <a:noFill/>
                <a:ln w="9525">
                  <a:noFill/>
                  <a:miter lim="800000"/>
                  <a:headEnd/>
                  <a:tailEnd/>
                </a:ln>
              </p:spPr>
              <p:txBody>
                <a:bodyPr/>
                <a:lstStyle/>
                <a:p>
                  <a:pPr algn="ctr"/>
                  <a:r>
                    <a:rPr kumimoji="1" lang="zh-CN" altLang="en-US" sz="2800" b="1">
                      <a:latin typeface="黑体" pitchFamily="49" charset="-122"/>
                      <a:ea typeface="黑体" pitchFamily="49" charset="-122"/>
                    </a:rPr>
                    <a:t>源</a:t>
                  </a:r>
                  <a:r>
                    <a:rPr kumimoji="1" lang="en-US" altLang="zh-CN" sz="2800" b="1">
                      <a:latin typeface="黑体" pitchFamily="49" charset="-122"/>
                      <a:ea typeface="黑体" pitchFamily="49" charset="-122"/>
                    </a:rPr>
                    <a:t>MAC</a:t>
                  </a:r>
                  <a:r>
                    <a:rPr kumimoji="1" lang="zh-CN" altLang="en-US" sz="2800" b="1">
                      <a:latin typeface="黑体" pitchFamily="49" charset="-122"/>
                      <a:ea typeface="黑体" pitchFamily="49" charset="-122"/>
                    </a:rPr>
                    <a:t>地址</a:t>
                  </a:r>
                  <a:r>
                    <a:rPr kumimoji="1" lang="en-US" altLang="zh-CN" sz="2800" b="1">
                      <a:latin typeface="黑体" pitchFamily="49" charset="-122"/>
                      <a:ea typeface="黑体" pitchFamily="49" charset="-122"/>
                    </a:rPr>
                    <a:t>(0-3</a:t>
                  </a:r>
                  <a:r>
                    <a:rPr kumimoji="1" lang="zh-CN" altLang="en-US" sz="2800" b="1">
                      <a:latin typeface="黑体" pitchFamily="49" charset="-122"/>
                      <a:ea typeface="黑体" pitchFamily="49" charset="-122"/>
                    </a:rPr>
                    <a:t>位</a:t>
                  </a:r>
                  <a:r>
                    <a:rPr kumimoji="1" lang="en-US" altLang="zh-CN" sz="2800" b="1">
                      <a:latin typeface="黑体" pitchFamily="49" charset="-122"/>
                      <a:ea typeface="黑体" pitchFamily="49" charset="-122"/>
                    </a:rPr>
                    <a:t>)</a:t>
                  </a:r>
                  <a:endParaRPr kumimoji="1" lang="en-US" altLang="zh-CN" sz="2800" b="1">
                    <a:latin typeface="黑体" pitchFamily="49" charset="-122"/>
                    <a:ea typeface="黑体" pitchFamily="49" charset="-122"/>
                    <a:cs typeface="Times New Roman" pitchFamily="18" charset="0"/>
                  </a:endParaRPr>
                </a:p>
                <a:p>
                  <a:pPr algn="ctr" eaLnBrk="0" hangingPunct="0"/>
                  <a:endParaRPr kumimoji="1" lang="en-US" altLang="zh-CN" sz="2000">
                    <a:latin typeface="Times New Roman" pitchFamily="18" charset="0"/>
                  </a:endParaRPr>
                </a:p>
              </p:txBody>
            </p:sp>
            <p:sp>
              <p:nvSpPr>
                <p:cNvPr id="69663" name="Rectangle 24"/>
                <p:cNvSpPr>
                  <a:spLocks noChangeArrowheads="1"/>
                </p:cNvSpPr>
                <p:nvPr/>
              </p:nvSpPr>
              <p:spPr bwMode="auto">
                <a:xfrm>
                  <a:off x="0" y="806"/>
                  <a:ext cx="3402" cy="403"/>
                </a:xfrm>
                <a:prstGeom prst="rect">
                  <a:avLst/>
                </a:prstGeom>
                <a:noFill/>
                <a:ln w="7">
                  <a:solidFill>
                    <a:srgbClr val="A0A0A0"/>
                  </a:solidFill>
                  <a:miter lim="800000"/>
                  <a:headEnd/>
                  <a:tailEnd/>
                </a:ln>
              </p:spPr>
              <p:txBody>
                <a:bodyPr wrap="none" anchor="ctr"/>
                <a:lstStyle/>
                <a:p>
                  <a:endParaRPr lang="zh-CN" altLang="en-US"/>
                </a:p>
              </p:txBody>
            </p:sp>
          </p:grpSp>
          <p:grpSp>
            <p:nvGrpSpPr>
              <p:cNvPr id="10" name="Group 25"/>
              <p:cNvGrpSpPr>
                <a:grpSpLocks/>
              </p:cNvGrpSpPr>
              <p:nvPr/>
            </p:nvGrpSpPr>
            <p:grpSpPr bwMode="auto">
              <a:xfrm>
                <a:off x="0" y="1209"/>
                <a:ext cx="1701" cy="403"/>
                <a:chOff x="0" y="1209"/>
                <a:chExt cx="1701" cy="403"/>
              </a:xfrm>
            </p:grpSpPr>
            <p:sp>
              <p:nvSpPr>
                <p:cNvPr id="69660" name="Rectangle 26"/>
                <p:cNvSpPr>
                  <a:spLocks noChangeArrowheads="1"/>
                </p:cNvSpPr>
                <p:nvPr/>
              </p:nvSpPr>
              <p:spPr bwMode="auto">
                <a:xfrm>
                  <a:off x="43" y="1209"/>
                  <a:ext cx="1615" cy="403"/>
                </a:xfrm>
                <a:prstGeom prst="rect">
                  <a:avLst/>
                </a:prstGeom>
                <a:noFill/>
                <a:ln w="9525">
                  <a:noFill/>
                  <a:miter lim="800000"/>
                  <a:headEnd/>
                  <a:tailEnd/>
                </a:ln>
              </p:spPr>
              <p:txBody>
                <a:bodyPr/>
                <a:lstStyle/>
                <a:p>
                  <a:pPr algn="ctr"/>
                  <a:r>
                    <a:rPr kumimoji="1" lang="zh-CN" altLang="en-US" sz="2800" b="1">
                      <a:latin typeface="黑体" pitchFamily="49" charset="-122"/>
                      <a:ea typeface="黑体" pitchFamily="49" charset="-122"/>
                    </a:rPr>
                    <a:t>源</a:t>
                  </a:r>
                  <a:r>
                    <a:rPr kumimoji="1" lang="en-US" altLang="zh-CN" sz="2800" b="1">
                      <a:latin typeface="黑体" pitchFamily="49" charset="-122"/>
                      <a:ea typeface="黑体" pitchFamily="49" charset="-122"/>
                    </a:rPr>
                    <a:t>MAC</a:t>
                  </a:r>
                  <a:r>
                    <a:rPr kumimoji="1" lang="zh-CN" altLang="en-US" sz="2800" b="1">
                      <a:latin typeface="黑体" pitchFamily="49" charset="-122"/>
                      <a:ea typeface="黑体" pitchFamily="49" charset="-122"/>
                    </a:rPr>
                    <a:t>地址</a:t>
                  </a:r>
                  <a:r>
                    <a:rPr kumimoji="1" lang="en-US" altLang="zh-CN" sz="2800" b="1">
                      <a:latin typeface="黑体" pitchFamily="49" charset="-122"/>
                      <a:ea typeface="黑体" pitchFamily="49" charset="-122"/>
                    </a:rPr>
                    <a:t>(4-5</a:t>
                  </a:r>
                  <a:r>
                    <a:rPr kumimoji="1" lang="zh-CN" altLang="en-US" sz="2800" b="1">
                      <a:latin typeface="黑体" pitchFamily="49" charset="-122"/>
                      <a:ea typeface="黑体" pitchFamily="49" charset="-122"/>
                    </a:rPr>
                    <a:t>位</a:t>
                  </a:r>
                  <a:r>
                    <a:rPr kumimoji="1" lang="en-US" altLang="zh-CN" sz="2800" b="1">
                      <a:latin typeface="黑体" pitchFamily="49" charset="-122"/>
                      <a:ea typeface="黑体" pitchFamily="49" charset="-122"/>
                    </a:rPr>
                    <a:t>)</a:t>
                  </a:r>
                  <a:endParaRPr kumimoji="1" lang="en-US" altLang="zh-CN" sz="2800" b="1">
                    <a:latin typeface="黑体" pitchFamily="49" charset="-122"/>
                    <a:ea typeface="黑体" pitchFamily="49" charset="-122"/>
                    <a:cs typeface="Times New Roman" pitchFamily="18" charset="0"/>
                  </a:endParaRPr>
                </a:p>
                <a:p>
                  <a:pPr algn="ctr" eaLnBrk="0" hangingPunct="0"/>
                  <a:endParaRPr kumimoji="1" lang="en-US" altLang="zh-CN" sz="2000">
                    <a:latin typeface="Times New Roman" pitchFamily="18" charset="0"/>
                  </a:endParaRPr>
                </a:p>
              </p:txBody>
            </p:sp>
            <p:sp>
              <p:nvSpPr>
                <p:cNvPr id="69661" name="Rectangle 27"/>
                <p:cNvSpPr>
                  <a:spLocks noChangeArrowheads="1"/>
                </p:cNvSpPr>
                <p:nvPr/>
              </p:nvSpPr>
              <p:spPr bwMode="auto">
                <a:xfrm>
                  <a:off x="0" y="1209"/>
                  <a:ext cx="1701" cy="403"/>
                </a:xfrm>
                <a:prstGeom prst="rect">
                  <a:avLst/>
                </a:prstGeom>
                <a:noFill/>
                <a:ln w="7">
                  <a:solidFill>
                    <a:srgbClr val="A0A0A0"/>
                  </a:solidFill>
                  <a:miter lim="800000"/>
                  <a:headEnd/>
                  <a:tailEnd/>
                </a:ln>
              </p:spPr>
              <p:txBody>
                <a:bodyPr wrap="none" anchor="ctr"/>
                <a:lstStyle/>
                <a:p>
                  <a:endParaRPr lang="zh-CN" altLang="en-US"/>
                </a:p>
              </p:txBody>
            </p:sp>
          </p:grpSp>
          <p:grpSp>
            <p:nvGrpSpPr>
              <p:cNvPr id="11" name="Group 28"/>
              <p:cNvGrpSpPr>
                <a:grpSpLocks/>
              </p:cNvGrpSpPr>
              <p:nvPr/>
            </p:nvGrpSpPr>
            <p:grpSpPr bwMode="auto">
              <a:xfrm>
                <a:off x="1701" y="1209"/>
                <a:ext cx="1701" cy="403"/>
                <a:chOff x="1701" y="1209"/>
                <a:chExt cx="1701" cy="403"/>
              </a:xfrm>
            </p:grpSpPr>
            <p:sp>
              <p:nvSpPr>
                <p:cNvPr id="69658" name="Rectangle 29"/>
                <p:cNvSpPr>
                  <a:spLocks noChangeArrowheads="1"/>
                </p:cNvSpPr>
                <p:nvPr/>
              </p:nvSpPr>
              <p:spPr bwMode="auto">
                <a:xfrm>
                  <a:off x="1744" y="1209"/>
                  <a:ext cx="1615" cy="403"/>
                </a:xfrm>
                <a:prstGeom prst="rect">
                  <a:avLst/>
                </a:prstGeom>
                <a:noFill/>
                <a:ln w="9525">
                  <a:noFill/>
                  <a:miter lim="800000"/>
                  <a:headEnd/>
                  <a:tailEnd/>
                </a:ln>
              </p:spPr>
              <p:txBody>
                <a:bodyPr/>
                <a:lstStyle/>
                <a:p>
                  <a:pPr algn="ctr"/>
                  <a:r>
                    <a:rPr kumimoji="1" lang="zh-CN" altLang="en-US" sz="2800">
                      <a:latin typeface="黑体" pitchFamily="49" charset="-122"/>
                      <a:ea typeface="黑体" pitchFamily="49" charset="-122"/>
                    </a:rPr>
                    <a:t>源</a:t>
                  </a:r>
                  <a:r>
                    <a:rPr kumimoji="1" lang="en-US" altLang="zh-CN" sz="2800">
                      <a:latin typeface="黑体" pitchFamily="49" charset="-122"/>
                      <a:ea typeface="黑体" pitchFamily="49" charset="-122"/>
                    </a:rPr>
                    <a:t>IP</a:t>
                  </a:r>
                  <a:r>
                    <a:rPr kumimoji="1" lang="zh-CN" altLang="en-US" sz="2800">
                      <a:latin typeface="黑体" pitchFamily="49" charset="-122"/>
                      <a:ea typeface="黑体" pitchFamily="49" charset="-122"/>
                    </a:rPr>
                    <a:t>地址</a:t>
                  </a:r>
                  <a:r>
                    <a:rPr kumimoji="1" lang="en-US" altLang="zh-CN" sz="2800">
                      <a:latin typeface="黑体" pitchFamily="49" charset="-122"/>
                      <a:ea typeface="黑体" pitchFamily="49" charset="-122"/>
                    </a:rPr>
                    <a:t>(0-1</a:t>
                  </a:r>
                  <a:r>
                    <a:rPr kumimoji="1" lang="zh-CN" altLang="en-US" sz="2800">
                      <a:latin typeface="黑体" pitchFamily="49" charset="-122"/>
                      <a:ea typeface="黑体" pitchFamily="49" charset="-122"/>
                    </a:rPr>
                    <a:t>位</a:t>
                  </a:r>
                  <a:r>
                    <a:rPr kumimoji="1" lang="en-US" altLang="zh-CN" sz="2800">
                      <a:latin typeface="黑体" pitchFamily="49" charset="-122"/>
                      <a:ea typeface="黑体" pitchFamily="49" charset="-122"/>
                    </a:rPr>
                    <a:t>)</a:t>
                  </a:r>
                  <a:endParaRPr kumimoji="1" lang="en-US" altLang="zh-CN" sz="2800">
                    <a:latin typeface="黑体" pitchFamily="49" charset="-122"/>
                    <a:ea typeface="黑体" pitchFamily="49" charset="-122"/>
                    <a:cs typeface="Times New Roman" pitchFamily="18" charset="0"/>
                  </a:endParaRPr>
                </a:p>
                <a:p>
                  <a:pPr algn="ctr" eaLnBrk="0" hangingPunct="0"/>
                  <a:endParaRPr kumimoji="1" lang="en-US" altLang="zh-CN" sz="2800">
                    <a:latin typeface="黑体" pitchFamily="49" charset="-122"/>
                    <a:ea typeface="黑体" pitchFamily="49" charset="-122"/>
                  </a:endParaRPr>
                </a:p>
              </p:txBody>
            </p:sp>
            <p:sp>
              <p:nvSpPr>
                <p:cNvPr id="69659" name="Rectangle 30"/>
                <p:cNvSpPr>
                  <a:spLocks noChangeArrowheads="1"/>
                </p:cNvSpPr>
                <p:nvPr/>
              </p:nvSpPr>
              <p:spPr bwMode="auto">
                <a:xfrm>
                  <a:off x="1701" y="1209"/>
                  <a:ext cx="1701" cy="403"/>
                </a:xfrm>
                <a:prstGeom prst="rect">
                  <a:avLst/>
                </a:prstGeom>
                <a:noFill/>
                <a:ln w="7">
                  <a:solidFill>
                    <a:srgbClr val="A0A0A0"/>
                  </a:solidFill>
                  <a:miter lim="800000"/>
                  <a:headEnd/>
                  <a:tailEnd/>
                </a:ln>
              </p:spPr>
              <p:txBody>
                <a:bodyPr wrap="none" anchor="ctr"/>
                <a:lstStyle/>
                <a:p>
                  <a:endParaRPr lang="zh-CN" altLang="en-US"/>
                </a:p>
              </p:txBody>
            </p:sp>
          </p:grpSp>
          <p:grpSp>
            <p:nvGrpSpPr>
              <p:cNvPr id="12" name="Group 31"/>
              <p:cNvGrpSpPr>
                <a:grpSpLocks/>
              </p:cNvGrpSpPr>
              <p:nvPr/>
            </p:nvGrpSpPr>
            <p:grpSpPr bwMode="auto">
              <a:xfrm>
                <a:off x="0" y="1612"/>
                <a:ext cx="1701" cy="403"/>
                <a:chOff x="0" y="1612"/>
                <a:chExt cx="1701" cy="403"/>
              </a:xfrm>
            </p:grpSpPr>
            <p:sp>
              <p:nvSpPr>
                <p:cNvPr id="69656" name="Rectangle 32"/>
                <p:cNvSpPr>
                  <a:spLocks noChangeArrowheads="1"/>
                </p:cNvSpPr>
                <p:nvPr/>
              </p:nvSpPr>
              <p:spPr bwMode="auto">
                <a:xfrm>
                  <a:off x="43" y="1612"/>
                  <a:ext cx="1615" cy="403"/>
                </a:xfrm>
                <a:prstGeom prst="rect">
                  <a:avLst/>
                </a:prstGeom>
                <a:noFill/>
                <a:ln w="9525">
                  <a:noFill/>
                  <a:miter lim="800000"/>
                  <a:headEnd/>
                  <a:tailEnd/>
                </a:ln>
              </p:spPr>
              <p:txBody>
                <a:bodyPr/>
                <a:lstStyle/>
                <a:p>
                  <a:pPr algn="ctr"/>
                  <a:r>
                    <a:rPr kumimoji="1" lang="zh-CN" altLang="en-US" sz="2800" b="1">
                      <a:latin typeface="黑体" pitchFamily="49" charset="-122"/>
                      <a:ea typeface="黑体" pitchFamily="49" charset="-122"/>
                    </a:rPr>
                    <a:t>源</a:t>
                  </a:r>
                  <a:r>
                    <a:rPr kumimoji="1" lang="en-US" altLang="zh-CN" sz="2800" b="1">
                      <a:latin typeface="黑体" pitchFamily="49" charset="-122"/>
                      <a:ea typeface="黑体" pitchFamily="49" charset="-122"/>
                    </a:rPr>
                    <a:t>IP</a:t>
                  </a:r>
                  <a:r>
                    <a:rPr kumimoji="1" lang="zh-CN" altLang="en-US" sz="2800" b="1">
                      <a:latin typeface="黑体" pitchFamily="49" charset="-122"/>
                      <a:ea typeface="黑体" pitchFamily="49" charset="-122"/>
                    </a:rPr>
                    <a:t>地址</a:t>
                  </a:r>
                  <a:r>
                    <a:rPr kumimoji="1" lang="en-US" altLang="zh-CN" sz="2800" b="1">
                      <a:latin typeface="黑体" pitchFamily="49" charset="-122"/>
                      <a:ea typeface="黑体" pitchFamily="49" charset="-122"/>
                    </a:rPr>
                    <a:t>(2-3</a:t>
                  </a:r>
                  <a:r>
                    <a:rPr kumimoji="1" lang="zh-CN" altLang="en-US" sz="2800" b="1">
                      <a:latin typeface="黑体" pitchFamily="49" charset="-122"/>
                      <a:ea typeface="黑体" pitchFamily="49" charset="-122"/>
                    </a:rPr>
                    <a:t>位</a:t>
                  </a:r>
                  <a:r>
                    <a:rPr kumimoji="1" lang="en-US" altLang="zh-CN" sz="2800" b="1">
                      <a:latin typeface="黑体" pitchFamily="49" charset="-122"/>
                      <a:ea typeface="黑体" pitchFamily="49" charset="-122"/>
                    </a:rPr>
                    <a:t>)</a:t>
                  </a:r>
                  <a:endParaRPr kumimoji="1" lang="en-US" altLang="zh-CN" sz="2800" b="1">
                    <a:latin typeface="黑体" pitchFamily="49" charset="-122"/>
                    <a:ea typeface="黑体" pitchFamily="49" charset="-122"/>
                    <a:cs typeface="Times New Roman" pitchFamily="18" charset="0"/>
                  </a:endParaRPr>
                </a:p>
                <a:p>
                  <a:pPr algn="ctr" eaLnBrk="0" hangingPunct="0"/>
                  <a:endParaRPr kumimoji="1" lang="en-US" altLang="zh-CN" sz="2800" b="1">
                    <a:latin typeface="黑体" pitchFamily="49" charset="-122"/>
                    <a:ea typeface="黑体" pitchFamily="49" charset="-122"/>
                  </a:endParaRPr>
                </a:p>
              </p:txBody>
            </p:sp>
            <p:sp>
              <p:nvSpPr>
                <p:cNvPr id="69657" name="Rectangle 33"/>
                <p:cNvSpPr>
                  <a:spLocks noChangeArrowheads="1"/>
                </p:cNvSpPr>
                <p:nvPr/>
              </p:nvSpPr>
              <p:spPr bwMode="auto">
                <a:xfrm>
                  <a:off x="0" y="1612"/>
                  <a:ext cx="1701" cy="403"/>
                </a:xfrm>
                <a:prstGeom prst="rect">
                  <a:avLst/>
                </a:prstGeom>
                <a:noFill/>
                <a:ln w="7">
                  <a:solidFill>
                    <a:srgbClr val="A0A0A0"/>
                  </a:solidFill>
                  <a:miter lim="800000"/>
                  <a:headEnd/>
                  <a:tailEnd/>
                </a:ln>
              </p:spPr>
              <p:txBody>
                <a:bodyPr wrap="none" anchor="ctr"/>
                <a:lstStyle/>
                <a:p>
                  <a:endParaRPr lang="zh-CN" altLang="en-US"/>
                </a:p>
              </p:txBody>
            </p:sp>
          </p:grpSp>
          <p:grpSp>
            <p:nvGrpSpPr>
              <p:cNvPr id="13" name="Group 34"/>
              <p:cNvGrpSpPr>
                <a:grpSpLocks/>
              </p:cNvGrpSpPr>
              <p:nvPr/>
            </p:nvGrpSpPr>
            <p:grpSpPr bwMode="auto">
              <a:xfrm>
                <a:off x="1701" y="1612"/>
                <a:ext cx="1701" cy="403"/>
                <a:chOff x="1701" y="1612"/>
                <a:chExt cx="1701" cy="403"/>
              </a:xfrm>
            </p:grpSpPr>
            <p:sp>
              <p:nvSpPr>
                <p:cNvPr id="69654" name="Rectangle 35"/>
                <p:cNvSpPr>
                  <a:spLocks noChangeArrowheads="1"/>
                </p:cNvSpPr>
                <p:nvPr/>
              </p:nvSpPr>
              <p:spPr bwMode="auto">
                <a:xfrm>
                  <a:off x="1744" y="1612"/>
                  <a:ext cx="1615" cy="403"/>
                </a:xfrm>
                <a:prstGeom prst="rect">
                  <a:avLst/>
                </a:prstGeom>
                <a:noFill/>
                <a:ln w="9525">
                  <a:noFill/>
                  <a:miter lim="800000"/>
                  <a:headEnd/>
                  <a:tailEnd/>
                </a:ln>
              </p:spPr>
              <p:txBody>
                <a:bodyPr/>
                <a:lstStyle/>
                <a:p>
                  <a:pPr algn="ctr"/>
                  <a:r>
                    <a:rPr kumimoji="1" lang="zh-CN" altLang="en-US" sz="2800" b="1">
                      <a:latin typeface="黑体" pitchFamily="49" charset="-122"/>
                      <a:ea typeface="黑体" pitchFamily="49" charset="-122"/>
                    </a:rPr>
                    <a:t>目的</a:t>
                  </a:r>
                  <a:r>
                    <a:rPr kumimoji="1" lang="en-US" altLang="zh-CN" sz="2800" b="1">
                      <a:latin typeface="黑体" pitchFamily="49" charset="-122"/>
                      <a:ea typeface="黑体" pitchFamily="49" charset="-122"/>
                    </a:rPr>
                    <a:t>MAC</a:t>
                  </a:r>
                  <a:r>
                    <a:rPr kumimoji="1" lang="zh-CN" altLang="en-US" sz="2800" b="1">
                      <a:latin typeface="黑体" pitchFamily="49" charset="-122"/>
                      <a:ea typeface="黑体" pitchFamily="49" charset="-122"/>
                    </a:rPr>
                    <a:t>地址（</a:t>
                  </a:r>
                  <a:r>
                    <a:rPr kumimoji="1" lang="en-US" altLang="zh-CN" sz="2800" b="1">
                      <a:latin typeface="黑体" pitchFamily="49" charset="-122"/>
                      <a:ea typeface="黑体" pitchFamily="49" charset="-122"/>
                    </a:rPr>
                    <a:t>0-1</a:t>
                  </a:r>
                  <a:r>
                    <a:rPr kumimoji="1" lang="zh-CN" altLang="en-US" sz="2800" b="1">
                      <a:latin typeface="黑体" pitchFamily="49" charset="-122"/>
                      <a:ea typeface="黑体" pitchFamily="49" charset="-122"/>
                    </a:rPr>
                    <a:t>位）</a:t>
                  </a:r>
                  <a:endParaRPr kumimoji="1" lang="zh-CN" altLang="en-US" sz="2800" b="1">
                    <a:latin typeface="黑体" pitchFamily="49" charset="-122"/>
                    <a:ea typeface="黑体" pitchFamily="49" charset="-122"/>
                    <a:cs typeface="Times New Roman" pitchFamily="18" charset="0"/>
                  </a:endParaRPr>
                </a:p>
                <a:p>
                  <a:pPr algn="ctr" eaLnBrk="0" hangingPunct="0"/>
                  <a:endParaRPr kumimoji="1" lang="en-US" altLang="zh-CN" sz="2400">
                    <a:latin typeface="Times New Roman" pitchFamily="18" charset="0"/>
                  </a:endParaRPr>
                </a:p>
              </p:txBody>
            </p:sp>
            <p:sp>
              <p:nvSpPr>
                <p:cNvPr id="69655" name="Rectangle 36"/>
                <p:cNvSpPr>
                  <a:spLocks noChangeArrowheads="1"/>
                </p:cNvSpPr>
                <p:nvPr/>
              </p:nvSpPr>
              <p:spPr bwMode="auto">
                <a:xfrm>
                  <a:off x="1701" y="1612"/>
                  <a:ext cx="1701" cy="403"/>
                </a:xfrm>
                <a:prstGeom prst="rect">
                  <a:avLst/>
                </a:prstGeom>
                <a:noFill/>
                <a:ln w="7">
                  <a:solidFill>
                    <a:srgbClr val="A0A0A0"/>
                  </a:solidFill>
                  <a:miter lim="800000"/>
                  <a:headEnd/>
                  <a:tailEnd/>
                </a:ln>
              </p:spPr>
              <p:txBody>
                <a:bodyPr wrap="none" anchor="ctr"/>
                <a:lstStyle/>
                <a:p>
                  <a:endParaRPr lang="zh-CN" altLang="en-US"/>
                </a:p>
              </p:txBody>
            </p:sp>
          </p:grpSp>
          <p:grpSp>
            <p:nvGrpSpPr>
              <p:cNvPr id="14" name="Group 37"/>
              <p:cNvGrpSpPr>
                <a:grpSpLocks/>
              </p:cNvGrpSpPr>
              <p:nvPr/>
            </p:nvGrpSpPr>
            <p:grpSpPr bwMode="auto">
              <a:xfrm>
                <a:off x="0" y="2015"/>
                <a:ext cx="3402" cy="403"/>
                <a:chOff x="0" y="2015"/>
                <a:chExt cx="3402" cy="403"/>
              </a:xfrm>
            </p:grpSpPr>
            <p:sp>
              <p:nvSpPr>
                <p:cNvPr id="69652" name="Rectangle 38"/>
                <p:cNvSpPr>
                  <a:spLocks noChangeArrowheads="1"/>
                </p:cNvSpPr>
                <p:nvPr/>
              </p:nvSpPr>
              <p:spPr bwMode="auto">
                <a:xfrm>
                  <a:off x="43" y="2015"/>
                  <a:ext cx="3316" cy="403"/>
                </a:xfrm>
                <a:prstGeom prst="rect">
                  <a:avLst/>
                </a:prstGeom>
                <a:noFill/>
                <a:ln w="9525">
                  <a:noFill/>
                  <a:miter lim="800000"/>
                  <a:headEnd/>
                  <a:tailEnd/>
                </a:ln>
              </p:spPr>
              <p:txBody>
                <a:bodyPr/>
                <a:lstStyle/>
                <a:p>
                  <a:pPr algn="ctr"/>
                  <a:r>
                    <a:rPr kumimoji="1" lang="zh-CN" altLang="en-US" sz="2800" b="1">
                      <a:latin typeface="黑体" pitchFamily="49" charset="-122"/>
                      <a:ea typeface="黑体" pitchFamily="49" charset="-122"/>
                    </a:rPr>
                    <a:t>目的</a:t>
                  </a:r>
                  <a:r>
                    <a:rPr kumimoji="1" lang="en-US" altLang="zh-CN" sz="2800" b="1">
                      <a:latin typeface="黑体" pitchFamily="49" charset="-122"/>
                      <a:ea typeface="黑体" pitchFamily="49" charset="-122"/>
                    </a:rPr>
                    <a:t>MAC</a:t>
                  </a:r>
                  <a:r>
                    <a:rPr kumimoji="1" lang="zh-CN" altLang="en-US" sz="2800" b="1">
                      <a:latin typeface="黑体" pitchFamily="49" charset="-122"/>
                      <a:ea typeface="黑体" pitchFamily="49" charset="-122"/>
                    </a:rPr>
                    <a:t>地址</a:t>
                  </a:r>
                  <a:r>
                    <a:rPr kumimoji="1" lang="en-US" altLang="zh-CN" sz="2800" b="1">
                      <a:latin typeface="黑体" pitchFamily="49" charset="-122"/>
                      <a:ea typeface="黑体" pitchFamily="49" charset="-122"/>
                    </a:rPr>
                    <a:t>(2-5</a:t>
                  </a:r>
                  <a:r>
                    <a:rPr kumimoji="1" lang="zh-CN" altLang="en-US" sz="2800" b="1">
                      <a:latin typeface="黑体" pitchFamily="49" charset="-122"/>
                      <a:ea typeface="黑体" pitchFamily="49" charset="-122"/>
                    </a:rPr>
                    <a:t>位</a:t>
                  </a:r>
                  <a:r>
                    <a:rPr kumimoji="1" lang="en-US" altLang="zh-CN" sz="2800" b="1">
                      <a:latin typeface="黑体" pitchFamily="49" charset="-122"/>
                      <a:ea typeface="黑体" pitchFamily="49" charset="-122"/>
                    </a:rPr>
                    <a:t>)</a:t>
                  </a:r>
                  <a:endParaRPr kumimoji="1" lang="en-US" altLang="zh-CN" sz="2800" b="1">
                    <a:latin typeface="黑体" pitchFamily="49" charset="-122"/>
                    <a:ea typeface="黑体" pitchFamily="49" charset="-122"/>
                    <a:cs typeface="Times New Roman" pitchFamily="18" charset="0"/>
                  </a:endParaRPr>
                </a:p>
                <a:p>
                  <a:pPr algn="ctr" eaLnBrk="0" hangingPunct="0"/>
                  <a:endParaRPr kumimoji="1" lang="en-US" altLang="zh-CN" sz="2800" b="1">
                    <a:latin typeface="黑体" pitchFamily="49" charset="-122"/>
                    <a:ea typeface="黑体" pitchFamily="49" charset="-122"/>
                  </a:endParaRPr>
                </a:p>
              </p:txBody>
            </p:sp>
            <p:sp>
              <p:nvSpPr>
                <p:cNvPr id="69653" name="Rectangle 39"/>
                <p:cNvSpPr>
                  <a:spLocks noChangeArrowheads="1"/>
                </p:cNvSpPr>
                <p:nvPr/>
              </p:nvSpPr>
              <p:spPr bwMode="auto">
                <a:xfrm>
                  <a:off x="0" y="2015"/>
                  <a:ext cx="3402" cy="403"/>
                </a:xfrm>
                <a:prstGeom prst="rect">
                  <a:avLst/>
                </a:prstGeom>
                <a:noFill/>
                <a:ln w="7">
                  <a:solidFill>
                    <a:srgbClr val="A0A0A0"/>
                  </a:solidFill>
                  <a:miter lim="800000"/>
                  <a:headEnd/>
                  <a:tailEnd/>
                </a:ln>
              </p:spPr>
              <p:txBody>
                <a:bodyPr wrap="none" anchor="ctr"/>
                <a:lstStyle/>
                <a:p>
                  <a:endParaRPr lang="zh-CN" altLang="en-US"/>
                </a:p>
              </p:txBody>
            </p:sp>
          </p:grpSp>
          <p:grpSp>
            <p:nvGrpSpPr>
              <p:cNvPr id="15" name="Group 40"/>
              <p:cNvGrpSpPr>
                <a:grpSpLocks/>
              </p:cNvGrpSpPr>
              <p:nvPr/>
            </p:nvGrpSpPr>
            <p:grpSpPr bwMode="auto">
              <a:xfrm>
                <a:off x="0" y="2418"/>
                <a:ext cx="3402" cy="403"/>
                <a:chOff x="0" y="2418"/>
                <a:chExt cx="3402" cy="403"/>
              </a:xfrm>
            </p:grpSpPr>
            <p:sp>
              <p:nvSpPr>
                <p:cNvPr id="69650" name="Rectangle 41"/>
                <p:cNvSpPr>
                  <a:spLocks noChangeArrowheads="1"/>
                </p:cNvSpPr>
                <p:nvPr/>
              </p:nvSpPr>
              <p:spPr bwMode="auto">
                <a:xfrm>
                  <a:off x="43" y="2418"/>
                  <a:ext cx="3316" cy="403"/>
                </a:xfrm>
                <a:prstGeom prst="rect">
                  <a:avLst/>
                </a:prstGeom>
                <a:noFill/>
                <a:ln w="9525">
                  <a:noFill/>
                  <a:miter lim="800000"/>
                  <a:headEnd/>
                  <a:tailEnd/>
                </a:ln>
              </p:spPr>
              <p:txBody>
                <a:bodyPr/>
                <a:lstStyle/>
                <a:p>
                  <a:pPr algn="ctr"/>
                  <a:r>
                    <a:rPr kumimoji="1" lang="zh-CN" altLang="en-US" sz="2800" b="1">
                      <a:latin typeface="黑体" pitchFamily="49" charset="-122"/>
                      <a:ea typeface="黑体" pitchFamily="49" charset="-122"/>
                    </a:rPr>
                    <a:t>目的</a:t>
                  </a:r>
                  <a:r>
                    <a:rPr kumimoji="1" lang="en-US" altLang="zh-CN" sz="2800" b="1">
                      <a:latin typeface="黑体" pitchFamily="49" charset="-122"/>
                      <a:ea typeface="黑体" pitchFamily="49" charset="-122"/>
                    </a:rPr>
                    <a:t>IP</a:t>
                  </a:r>
                  <a:r>
                    <a:rPr kumimoji="1" lang="zh-CN" altLang="en-US" sz="2800" b="1">
                      <a:latin typeface="黑体" pitchFamily="49" charset="-122"/>
                      <a:ea typeface="黑体" pitchFamily="49" charset="-122"/>
                    </a:rPr>
                    <a:t>地址</a:t>
                  </a:r>
                  <a:endParaRPr kumimoji="1" lang="zh-CN" altLang="en-US" sz="2800" b="1">
                    <a:latin typeface="黑体" pitchFamily="49" charset="-122"/>
                    <a:ea typeface="黑体" pitchFamily="49" charset="-122"/>
                    <a:cs typeface="Times New Roman" pitchFamily="18" charset="0"/>
                  </a:endParaRPr>
                </a:p>
                <a:p>
                  <a:pPr algn="ctr" eaLnBrk="0" hangingPunct="0"/>
                  <a:endParaRPr kumimoji="1" lang="en-US" altLang="zh-CN" sz="2800" b="1">
                    <a:latin typeface="黑体" pitchFamily="49" charset="-122"/>
                    <a:ea typeface="黑体" pitchFamily="49" charset="-122"/>
                  </a:endParaRPr>
                </a:p>
              </p:txBody>
            </p:sp>
            <p:sp>
              <p:nvSpPr>
                <p:cNvPr id="69651" name="Rectangle 42"/>
                <p:cNvSpPr>
                  <a:spLocks noChangeArrowheads="1"/>
                </p:cNvSpPr>
                <p:nvPr/>
              </p:nvSpPr>
              <p:spPr bwMode="auto">
                <a:xfrm>
                  <a:off x="0" y="2418"/>
                  <a:ext cx="3402" cy="403"/>
                </a:xfrm>
                <a:prstGeom prst="rect">
                  <a:avLst/>
                </a:prstGeom>
                <a:noFill/>
                <a:ln w="7">
                  <a:solidFill>
                    <a:srgbClr val="A0A0A0"/>
                  </a:solidFill>
                  <a:miter lim="800000"/>
                  <a:headEnd/>
                  <a:tailEnd/>
                </a:ln>
              </p:spPr>
              <p:txBody>
                <a:bodyPr wrap="none" anchor="ctr"/>
                <a:lstStyle/>
                <a:p>
                  <a:endParaRPr lang="zh-CN" altLang="en-US"/>
                </a:p>
              </p:txBody>
            </p:sp>
          </p:grpSp>
        </p:grpSp>
        <p:sp>
          <p:nvSpPr>
            <p:cNvPr id="69637" name="Rectangle 43"/>
            <p:cNvSpPr>
              <a:spLocks noChangeArrowheads="1"/>
            </p:cNvSpPr>
            <p:nvPr/>
          </p:nvSpPr>
          <p:spPr bwMode="auto">
            <a:xfrm>
              <a:off x="-3" y="-3"/>
              <a:ext cx="3408" cy="2827"/>
            </a:xfrm>
            <a:prstGeom prst="rect">
              <a:avLst/>
            </a:prstGeom>
            <a:noFill/>
            <a:ln w="9525">
              <a:solidFill>
                <a:srgbClr val="A0A0A0"/>
              </a:solidFill>
              <a:miter lim="800000"/>
              <a:headEnd/>
              <a:tailEnd/>
            </a:ln>
          </p:spPr>
          <p:txBody>
            <a:bodyPr wrap="none" anchor="ctr"/>
            <a:lstStyle/>
            <a:p>
              <a:endParaRPr lang="zh-CN" altLang="en-US"/>
            </a:p>
          </p:txBody>
        </p:sp>
      </p:grpSp>
      <p:pic>
        <p:nvPicPr>
          <p:cNvPr id="42"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3" name="组合 14"/>
          <p:cNvGrpSpPr/>
          <p:nvPr/>
        </p:nvGrpSpPr>
        <p:grpSpPr>
          <a:xfrm>
            <a:off x="4874346" y="0"/>
            <a:ext cx="4269654" cy="430887"/>
            <a:chOff x="4874346" y="0"/>
            <a:chExt cx="4269654" cy="430887"/>
          </a:xfrm>
        </p:grpSpPr>
        <p:sp>
          <p:nvSpPr>
            <p:cNvPr id="44" name="TextBox 4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45"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6"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47"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4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49"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50" name="Rectangle 2"/>
          <p:cNvSpPr>
            <a:spLocks noGrp="1" noRot="1" noChangeArrowheads="1"/>
          </p:cNvSpPr>
          <p:nvPr>
            <p:ph type="title"/>
          </p:nvPr>
        </p:nvSpPr>
        <p:spPr>
          <a:xfrm>
            <a:off x="467544" y="332656"/>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ARP</a:t>
            </a:r>
            <a:r>
              <a:rPr lang="zh-CN" altLang="en-US" sz="4000" b="1" dirty="0" smtClean="0">
                <a:solidFill>
                  <a:srgbClr val="C00000"/>
                </a:solidFill>
                <a:latin typeface="隶书" pitchFamily="49" charset="-122"/>
                <a:ea typeface="隶书" pitchFamily="49" charset="-122"/>
              </a:rPr>
              <a:t>的分组格式</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pPr eaLnBrk="1" hangingPunct="1"/>
            <a:r>
              <a:rPr lang="en-US" altLang="zh-CN" sz="4000" b="1" dirty="0" smtClean="0">
                <a:solidFill>
                  <a:srgbClr val="C00000"/>
                </a:solidFill>
                <a:latin typeface="隶书" pitchFamily="49" charset="-122"/>
                <a:ea typeface="隶书" pitchFamily="49" charset="-122"/>
              </a:rPr>
              <a:t>DHCP</a:t>
            </a:r>
            <a:r>
              <a:rPr lang="zh-CN" altLang="en-US" sz="4000" b="1" dirty="0" smtClean="0">
                <a:solidFill>
                  <a:srgbClr val="C00000"/>
                </a:solidFill>
                <a:latin typeface="隶书" pitchFamily="49" charset="-122"/>
                <a:ea typeface="隶书" pitchFamily="49" charset="-122"/>
              </a:rPr>
              <a:t>协议</a:t>
            </a:r>
          </a:p>
        </p:txBody>
      </p:sp>
      <p:sp>
        <p:nvSpPr>
          <p:cNvPr id="71683" name="Rectangle 3"/>
          <p:cNvSpPr>
            <a:spLocks noGrp="1" noRot="1" noChangeArrowheads="1"/>
          </p:cNvSpPr>
          <p:nvPr>
            <p:ph type="body" idx="1"/>
          </p:nvPr>
        </p:nvSpPr>
        <p:spPr/>
        <p:txBody>
          <a:bodyPr>
            <a:normAutofit lnSpcReduction="10000"/>
          </a:bodyPr>
          <a:lstStyle/>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DHCP(Dynamic Host Configuration Protocol) </a:t>
            </a:r>
            <a:r>
              <a:rPr lang="zh-CN" altLang="en-US" b="1" dirty="0" smtClean="0">
                <a:solidFill>
                  <a:srgbClr val="000000"/>
                </a:solidFill>
                <a:latin typeface="楷体" pitchFamily="49" charset="-122"/>
                <a:ea typeface="楷体" pitchFamily="49" charset="-122"/>
              </a:rPr>
              <a:t>动态主机配置协议，它提供了一种动态指定</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地址和配置参数的机制；是一种用于简化主机 </a:t>
            </a:r>
            <a:r>
              <a:rPr lang="en-US" altLang="zh-CN" b="1" dirty="0" smtClean="0">
                <a:solidFill>
                  <a:srgbClr val="000000"/>
                </a:solidFill>
                <a:latin typeface="楷体" pitchFamily="49" charset="-122"/>
                <a:ea typeface="楷体" pitchFamily="49" charset="-122"/>
              </a:rPr>
              <a:t>IP </a:t>
            </a:r>
            <a:r>
              <a:rPr lang="zh-CN" altLang="en-US" b="1" dirty="0" smtClean="0">
                <a:solidFill>
                  <a:srgbClr val="000000"/>
                </a:solidFill>
                <a:latin typeface="楷体" pitchFamily="49" charset="-122"/>
                <a:ea typeface="楷体" pitchFamily="49" charset="-122"/>
              </a:rPr>
              <a:t>配置管理的 </a:t>
            </a:r>
            <a:r>
              <a:rPr lang="en-US" altLang="zh-CN" b="1" dirty="0" smtClean="0">
                <a:solidFill>
                  <a:srgbClr val="000000"/>
                </a:solidFill>
                <a:latin typeface="楷体" pitchFamily="49" charset="-122"/>
                <a:ea typeface="楷体" pitchFamily="49" charset="-122"/>
              </a:rPr>
              <a:t>IP </a:t>
            </a:r>
            <a:r>
              <a:rPr lang="zh-CN" altLang="en-US" b="1" dirty="0" smtClean="0">
                <a:solidFill>
                  <a:srgbClr val="000000"/>
                </a:solidFill>
                <a:latin typeface="楷体" pitchFamily="49" charset="-122"/>
                <a:ea typeface="楷体" pitchFamily="49" charset="-122"/>
              </a:rPr>
              <a:t>标准。</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zh-CN" altLang="en-US" b="1" dirty="0" smtClean="0">
                <a:solidFill>
                  <a:srgbClr val="000000"/>
                </a:solidFill>
                <a:latin typeface="楷体" pitchFamily="49" charset="-122"/>
                <a:ea typeface="楷体" pitchFamily="49" charset="-122"/>
              </a:rPr>
              <a:t>通过采用 </a:t>
            </a:r>
            <a:r>
              <a:rPr lang="en-US" altLang="zh-CN" b="1" dirty="0" smtClean="0">
                <a:solidFill>
                  <a:srgbClr val="000000"/>
                </a:solidFill>
                <a:latin typeface="楷体" pitchFamily="49" charset="-122"/>
                <a:ea typeface="楷体" pitchFamily="49" charset="-122"/>
              </a:rPr>
              <a:t>DHCP </a:t>
            </a:r>
            <a:r>
              <a:rPr lang="zh-CN" altLang="en-US" b="1" dirty="0" smtClean="0">
                <a:solidFill>
                  <a:srgbClr val="000000"/>
                </a:solidFill>
                <a:latin typeface="楷体" pitchFamily="49" charset="-122"/>
                <a:ea typeface="楷体" pitchFamily="49" charset="-122"/>
              </a:rPr>
              <a:t>标准，可以使用 </a:t>
            </a:r>
            <a:r>
              <a:rPr lang="en-US" altLang="zh-CN" b="1" dirty="0" smtClean="0">
                <a:solidFill>
                  <a:srgbClr val="000000"/>
                </a:solidFill>
                <a:latin typeface="楷体" pitchFamily="49" charset="-122"/>
                <a:ea typeface="楷体" pitchFamily="49" charset="-122"/>
              </a:rPr>
              <a:t>DHCP </a:t>
            </a:r>
            <a:r>
              <a:rPr lang="zh-CN" altLang="en-US" b="1" dirty="0" smtClean="0">
                <a:solidFill>
                  <a:srgbClr val="000000"/>
                </a:solidFill>
                <a:latin typeface="楷体" pitchFamily="49" charset="-122"/>
                <a:ea typeface="楷体" pitchFamily="49" charset="-122"/>
              </a:rPr>
              <a:t>服务器为网络上启用了 </a:t>
            </a:r>
            <a:r>
              <a:rPr lang="en-US" altLang="zh-CN" b="1" dirty="0" smtClean="0">
                <a:solidFill>
                  <a:srgbClr val="000000"/>
                </a:solidFill>
                <a:latin typeface="楷体" pitchFamily="49" charset="-122"/>
                <a:ea typeface="楷体" pitchFamily="49" charset="-122"/>
              </a:rPr>
              <a:t>DHCP </a:t>
            </a:r>
            <a:r>
              <a:rPr lang="zh-CN" altLang="en-US" b="1" dirty="0" smtClean="0">
                <a:solidFill>
                  <a:srgbClr val="000000"/>
                </a:solidFill>
                <a:latin typeface="楷体" pitchFamily="49" charset="-122"/>
                <a:ea typeface="楷体" pitchFamily="49" charset="-122"/>
              </a:rPr>
              <a:t>的客户端管理动态 </a:t>
            </a:r>
            <a:r>
              <a:rPr lang="en-US" altLang="zh-CN" b="1" dirty="0" smtClean="0">
                <a:solidFill>
                  <a:srgbClr val="000000"/>
                </a:solidFill>
                <a:latin typeface="楷体" pitchFamily="49" charset="-122"/>
                <a:ea typeface="楷体" pitchFamily="49" charset="-122"/>
              </a:rPr>
              <a:t>IP </a:t>
            </a:r>
            <a:r>
              <a:rPr lang="zh-CN" altLang="en-US" b="1" dirty="0" smtClean="0">
                <a:solidFill>
                  <a:srgbClr val="000000"/>
                </a:solidFill>
                <a:latin typeface="楷体" pitchFamily="49" charset="-122"/>
                <a:ea typeface="楷体" pitchFamily="49" charset="-122"/>
              </a:rPr>
              <a:t>地址分配和其他相关配置细节。 </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a:xfrm>
            <a:off x="395536" y="1412776"/>
            <a:ext cx="8353425" cy="4556125"/>
          </a:xfrm>
        </p:spPr>
        <p:txBody>
          <a:bodyPr>
            <a:normAutofit lnSpcReduction="10000"/>
          </a:bodyPr>
          <a:lstStyle/>
          <a:p>
            <a:pPr eaLnBrk="1" hangingPunct="1">
              <a:buClr>
                <a:srgbClr val="C00000"/>
              </a:buClr>
              <a:buFont typeface="Wingdings" pitchFamily="2" charset="2"/>
              <a:buChar char="l"/>
            </a:pPr>
            <a:r>
              <a:rPr lang="en-US" altLang="zh-CN" sz="2800" b="1" dirty="0" smtClean="0">
                <a:solidFill>
                  <a:srgbClr val="000000"/>
                </a:solidFill>
              </a:rPr>
              <a:t>RFC</a:t>
            </a:r>
            <a:r>
              <a:rPr lang="zh-CN" altLang="en-US" sz="2800" b="1" dirty="0" smtClean="0">
                <a:solidFill>
                  <a:srgbClr val="000000"/>
                </a:solidFill>
              </a:rPr>
              <a:t>文档</a:t>
            </a:r>
            <a:endParaRPr lang="en-US" altLang="zh-CN" sz="2800" b="1" dirty="0" smtClean="0">
              <a:solidFill>
                <a:srgbClr val="000000"/>
              </a:solidFill>
            </a:endParaRPr>
          </a:p>
          <a:p>
            <a:pPr eaLnBrk="1" hangingPunct="1">
              <a:buClr>
                <a:srgbClr val="C00000"/>
              </a:buClr>
              <a:buFont typeface="Wingdings" pitchFamily="2" charset="2"/>
              <a:buChar char="l"/>
            </a:pPr>
            <a:endParaRPr lang="zh-CN" altLang="en-US" sz="2800" b="1" dirty="0" smtClean="0">
              <a:solidFill>
                <a:srgbClr val="000000"/>
              </a:solidFill>
            </a:endParaRPr>
          </a:p>
          <a:p>
            <a:pPr eaLnBrk="1" hangingPunct="1">
              <a:buClr>
                <a:srgbClr val="C00000"/>
              </a:buClr>
              <a:buFont typeface="Wingdings" pitchFamily="2" charset="2"/>
              <a:buChar char="l"/>
            </a:pPr>
            <a:r>
              <a:rPr lang="zh-CN" altLang="en-US" sz="2800" b="1" dirty="0" smtClean="0">
                <a:solidFill>
                  <a:srgbClr val="000000"/>
                </a:solidFill>
                <a:latin typeface="宋体" charset="-122"/>
              </a:rPr>
              <a:t>所有关于</a:t>
            </a:r>
            <a:r>
              <a:rPr lang="en-US" altLang="zh-CN" sz="2800" b="1" dirty="0" smtClean="0">
                <a:solidFill>
                  <a:srgbClr val="000000"/>
                </a:solidFill>
                <a:latin typeface="宋体" charset="-122"/>
              </a:rPr>
              <a:t>Internet</a:t>
            </a:r>
            <a:r>
              <a:rPr lang="zh-CN" altLang="en-US" sz="2800" b="1" dirty="0" smtClean="0">
                <a:solidFill>
                  <a:srgbClr val="000000"/>
                </a:solidFill>
                <a:latin typeface="宋体" charset="-122"/>
              </a:rPr>
              <a:t>网络的正式标准都以</a:t>
            </a:r>
            <a:r>
              <a:rPr lang="en-US" altLang="zh-CN" sz="2800" b="1" dirty="0" smtClean="0">
                <a:solidFill>
                  <a:srgbClr val="000000"/>
                </a:solidFill>
                <a:latin typeface="宋体" charset="-122"/>
              </a:rPr>
              <a:t>RFC(Request for Comment)</a:t>
            </a:r>
            <a:r>
              <a:rPr lang="zh-CN" altLang="en-US" sz="2800" b="1" dirty="0" smtClean="0">
                <a:solidFill>
                  <a:srgbClr val="000000"/>
                </a:solidFill>
                <a:latin typeface="宋体" charset="-122"/>
              </a:rPr>
              <a:t>文档出版</a:t>
            </a:r>
            <a:r>
              <a:rPr lang="zh-CN" altLang="en-US" sz="2800" b="1" dirty="0" smtClean="0">
                <a:solidFill>
                  <a:srgbClr val="000000"/>
                </a:solidFill>
                <a:latin typeface="宋体" charset="-122"/>
              </a:rPr>
              <a:t>。</a:t>
            </a:r>
            <a:endParaRPr lang="en-US" altLang="zh-CN" sz="2800" b="1" dirty="0" smtClean="0">
              <a:solidFill>
                <a:srgbClr val="000000"/>
              </a:solidFill>
              <a:latin typeface="宋体" charset="-122"/>
            </a:endParaRPr>
          </a:p>
          <a:p>
            <a:pPr eaLnBrk="1" hangingPunct="1">
              <a:buClr>
                <a:srgbClr val="C00000"/>
              </a:buClr>
              <a:buFont typeface="Wingdings" pitchFamily="2" charset="2"/>
              <a:buChar char="l"/>
            </a:pPr>
            <a:endParaRPr lang="zh-CN" altLang="en-US" sz="2800" b="1" dirty="0" smtClean="0">
              <a:solidFill>
                <a:srgbClr val="000000"/>
              </a:solidFill>
              <a:latin typeface="宋体" charset="-122"/>
            </a:endParaRPr>
          </a:p>
          <a:p>
            <a:pPr eaLnBrk="1" hangingPunct="1">
              <a:buClr>
                <a:srgbClr val="C00000"/>
              </a:buClr>
              <a:buFont typeface="Wingdings" pitchFamily="2" charset="2"/>
              <a:buChar char="l"/>
            </a:pPr>
            <a:r>
              <a:rPr lang="zh-CN" altLang="en-US" sz="2800" b="1" dirty="0" smtClean="0">
                <a:solidFill>
                  <a:srgbClr val="000000"/>
                </a:solidFill>
                <a:latin typeface="宋体" charset="-122"/>
              </a:rPr>
              <a:t>所有的</a:t>
            </a:r>
            <a:r>
              <a:rPr lang="en-US" altLang="zh-CN" sz="2800" b="1" dirty="0" smtClean="0">
                <a:solidFill>
                  <a:srgbClr val="000000"/>
                </a:solidFill>
                <a:latin typeface="宋体" charset="-122"/>
              </a:rPr>
              <a:t>RFC</a:t>
            </a:r>
            <a:r>
              <a:rPr lang="zh-CN" altLang="en-US" sz="2800" b="1" dirty="0" smtClean="0">
                <a:solidFill>
                  <a:srgbClr val="000000"/>
                </a:solidFill>
                <a:latin typeface="宋体" charset="-122"/>
              </a:rPr>
              <a:t>文档都可以通过电子邮件或用</a:t>
            </a:r>
            <a:r>
              <a:rPr lang="en-US" altLang="zh-CN" sz="2800" b="1" dirty="0" smtClean="0">
                <a:solidFill>
                  <a:srgbClr val="000000"/>
                </a:solidFill>
                <a:latin typeface="宋体" charset="-122"/>
              </a:rPr>
              <a:t>FTP</a:t>
            </a:r>
            <a:r>
              <a:rPr lang="zh-CN" altLang="en-US" sz="2800" b="1" dirty="0" smtClean="0">
                <a:solidFill>
                  <a:srgbClr val="000000"/>
                </a:solidFill>
                <a:latin typeface="宋体" charset="-122"/>
              </a:rPr>
              <a:t>服务从</a:t>
            </a:r>
            <a:r>
              <a:rPr lang="en-US" altLang="zh-CN" sz="2800" b="1" dirty="0" smtClean="0">
                <a:solidFill>
                  <a:srgbClr val="000000"/>
                </a:solidFill>
                <a:latin typeface="宋体" charset="-122"/>
              </a:rPr>
              <a:t>Internet</a:t>
            </a:r>
            <a:r>
              <a:rPr lang="zh-CN" altLang="en-US" sz="2800" b="1" dirty="0" smtClean="0">
                <a:solidFill>
                  <a:srgbClr val="000000"/>
                </a:solidFill>
                <a:latin typeface="宋体" charset="-122"/>
              </a:rPr>
              <a:t>网络上免费</a:t>
            </a:r>
            <a:r>
              <a:rPr lang="zh-CN" altLang="en-US" sz="2800" b="1" dirty="0" smtClean="0">
                <a:solidFill>
                  <a:srgbClr val="000000"/>
                </a:solidFill>
                <a:latin typeface="宋体" charset="-122"/>
              </a:rPr>
              <a:t>获得</a:t>
            </a:r>
            <a:endParaRPr lang="zh-CN" altLang="en-US" sz="2800" dirty="0" smtClean="0">
              <a:solidFill>
                <a:srgbClr val="000000"/>
              </a:solidFill>
              <a:latin typeface="宋体" charset="-122"/>
            </a:endParaRPr>
          </a:p>
          <a:p>
            <a:pPr eaLnBrk="1" hangingPunct="1">
              <a:buClr>
                <a:srgbClr val="C00000"/>
              </a:buClr>
              <a:buNone/>
            </a:pPr>
            <a:r>
              <a:rPr lang="en-US" altLang="zh-CN" sz="2800" b="1" dirty="0" smtClean="0">
                <a:solidFill>
                  <a:srgbClr val="000000"/>
                </a:solidFill>
                <a:latin typeface="宋体" charset="-122"/>
                <a:hlinkClick r:id="rId2"/>
              </a:rPr>
              <a:t>   http</a:t>
            </a:r>
            <a:r>
              <a:rPr lang="en-US" altLang="zh-CN" sz="2800" b="1" dirty="0" smtClean="0">
                <a:solidFill>
                  <a:srgbClr val="000000"/>
                </a:solidFill>
                <a:latin typeface="宋体" charset="-122"/>
                <a:hlinkClick r:id="rId2"/>
              </a:rPr>
              <a:t>://www.cnpaf.net/</a:t>
            </a:r>
            <a:r>
              <a:rPr lang="en-US" altLang="zh-CN" sz="2800" b="1" dirty="0" smtClean="0">
                <a:solidFill>
                  <a:srgbClr val="000000"/>
                </a:solidFill>
                <a:latin typeface="宋体" charset="-122"/>
              </a:rPr>
              <a:t>  </a:t>
            </a:r>
            <a:endParaRPr lang="en-US" altLang="zh-CN" sz="2800" b="1" dirty="0" smtClean="0">
              <a:solidFill>
                <a:srgbClr val="000000"/>
              </a:solidFill>
              <a:latin typeface="宋体" charset="-122"/>
            </a:endParaRPr>
          </a:p>
          <a:p>
            <a:pPr eaLnBrk="1" hangingPunct="1">
              <a:buClr>
                <a:srgbClr val="C00000"/>
              </a:buClr>
              <a:buNone/>
            </a:pPr>
            <a:endParaRPr lang="en-US" altLang="zh-CN" sz="2800" b="1" dirty="0" smtClean="0">
              <a:solidFill>
                <a:srgbClr val="000000"/>
              </a:solidFill>
              <a:latin typeface="宋体" charset="-122"/>
            </a:endParaRPr>
          </a:p>
          <a:p>
            <a:pPr eaLnBrk="1" hangingPunct="1">
              <a:buClr>
                <a:srgbClr val="C00000"/>
              </a:buClr>
              <a:buFont typeface="Wingdings" pitchFamily="2" charset="2"/>
              <a:buChar char="l"/>
            </a:pPr>
            <a:r>
              <a:rPr lang="zh-CN" altLang="en-US" sz="2800" b="1" dirty="0" smtClean="0">
                <a:solidFill>
                  <a:srgbClr val="000000"/>
                </a:solidFill>
                <a:latin typeface="宋体" charset="-122"/>
              </a:rPr>
              <a:t>中国协议分析网</a:t>
            </a:r>
          </a:p>
        </p:txBody>
      </p:sp>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467544" y="332656"/>
            <a:ext cx="8229600" cy="940966"/>
          </a:xfrm>
        </p:spPr>
        <p:txBody>
          <a:bodyPr/>
          <a:lstStyle/>
          <a:p>
            <a:pPr eaLnBrk="1" hangingPunct="1"/>
            <a:r>
              <a:rPr lang="en-US" altLang="zh-CN" sz="4000" b="1" dirty="0" smtClean="0">
                <a:solidFill>
                  <a:srgbClr val="C00000"/>
                </a:solidFill>
                <a:latin typeface="隶书" pitchFamily="49" charset="-122"/>
                <a:ea typeface="隶书" pitchFamily="49" charset="-122"/>
              </a:rPr>
              <a:t>DHCP</a:t>
            </a:r>
            <a:r>
              <a:rPr lang="zh-CN" altLang="en-US" sz="4000" b="1" dirty="0" smtClean="0">
                <a:solidFill>
                  <a:srgbClr val="C00000"/>
                </a:solidFill>
                <a:latin typeface="隶书" pitchFamily="49" charset="-122"/>
                <a:ea typeface="隶书" pitchFamily="49" charset="-122"/>
              </a:rPr>
              <a:t>工作原理</a:t>
            </a:r>
            <a:r>
              <a:rPr lang="zh-CN" altLang="en-US" dirty="0" smtClean="0">
                <a:solidFill>
                  <a:srgbClr val="C00000"/>
                </a:solidFill>
                <a:latin typeface="隶书" pitchFamily="49" charset="-122"/>
                <a:ea typeface="隶书" pitchFamily="49" charset="-122"/>
              </a:rPr>
              <a:t> </a:t>
            </a:r>
          </a:p>
        </p:txBody>
      </p:sp>
      <p:sp>
        <p:nvSpPr>
          <p:cNvPr id="72707"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DHCP </a:t>
            </a:r>
            <a:r>
              <a:rPr lang="zh-CN" altLang="en-US" b="1" dirty="0" smtClean="0">
                <a:solidFill>
                  <a:srgbClr val="000000"/>
                </a:solidFill>
                <a:latin typeface="楷体" pitchFamily="49" charset="-122"/>
                <a:ea typeface="楷体" pitchFamily="49" charset="-122"/>
              </a:rPr>
              <a:t>使用客户端</a:t>
            </a:r>
            <a:r>
              <a:rPr lang="en-US" altLang="zh-CN" b="1" dirty="0" smtClean="0">
                <a:solidFill>
                  <a:srgbClr val="000000"/>
                </a:solidFill>
                <a:latin typeface="楷体" pitchFamily="49" charset="-122"/>
                <a:ea typeface="楷体" pitchFamily="49" charset="-122"/>
              </a:rPr>
              <a:t>/</a:t>
            </a:r>
            <a:r>
              <a:rPr lang="zh-CN" altLang="en-US" b="1" dirty="0" smtClean="0">
                <a:solidFill>
                  <a:srgbClr val="000000"/>
                </a:solidFill>
                <a:latin typeface="楷体" pitchFamily="49" charset="-122"/>
                <a:ea typeface="楷体" pitchFamily="49" charset="-122"/>
              </a:rPr>
              <a:t>服务器模型。网络管理员建立一个或多个维护 </a:t>
            </a:r>
            <a:r>
              <a:rPr lang="en-US" altLang="zh-CN" b="1" dirty="0" smtClean="0">
                <a:solidFill>
                  <a:srgbClr val="000000"/>
                </a:solidFill>
                <a:latin typeface="楷体" pitchFamily="49" charset="-122"/>
                <a:ea typeface="楷体" pitchFamily="49" charset="-122"/>
              </a:rPr>
              <a:t>TCP/IP </a:t>
            </a:r>
            <a:r>
              <a:rPr lang="zh-CN" altLang="en-US" b="1" dirty="0" smtClean="0">
                <a:solidFill>
                  <a:srgbClr val="000000"/>
                </a:solidFill>
                <a:latin typeface="楷体" pitchFamily="49" charset="-122"/>
                <a:ea typeface="楷体" pitchFamily="49" charset="-122"/>
              </a:rPr>
              <a:t>配置信息并将其提供给客户端的 </a:t>
            </a:r>
            <a:r>
              <a:rPr lang="en-US" altLang="zh-CN" b="1" dirty="0" smtClean="0">
                <a:solidFill>
                  <a:srgbClr val="000000"/>
                </a:solidFill>
                <a:latin typeface="楷体" pitchFamily="49" charset="-122"/>
                <a:ea typeface="楷体" pitchFamily="49" charset="-122"/>
              </a:rPr>
              <a:t>DHCP </a:t>
            </a:r>
            <a:r>
              <a:rPr lang="zh-CN" altLang="en-US" b="1" dirty="0" smtClean="0">
                <a:solidFill>
                  <a:srgbClr val="000000"/>
                </a:solidFill>
                <a:latin typeface="楷体" pitchFamily="49" charset="-122"/>
                <a:ea typeface="楷体" pitchFamily="49" charset="-122"/>
              </a:rPr>
              <a:t>服务器。</a:t>
            </a: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endParaRPr lang="en-US" altLang="zh-CN" b="1" dirty="0" smtClean="0">
              <a:solidFill>
                <a:srgbClr val="000000"/>
              </a:solidFill>
              <a:latin typeface="楷体" pitchFamily="49" charset="-122"/>
              <a:ea typeface="楷体" pitchFamily="49" charset="-122"/>
            </a:endParaRPr>
          </a:p>
          <a:p>
            <a:pPr eaLnBrk="1" hangingPunct="1">
              <a:buClr>
                <a:srgbClr val="C00000"/>
              </a:buClr>
              <a:buFont typeface="Wingdings" pitchFamily="2" charset="2"/>
              <a:buChar char="n"/>
            </a:pPr>
            <a:r>
              <a:rPr lang="en-US" altLang="zh-CN" b="1" dirty="0" smtClean="0">
                <a:solidFill>
                  <a:srgbClr val="000000"/>
                </a:solidFill>
                <a:latin typeface="楷体" pitchFamily="49" charset="-122"/>
                <a:ea typeface="楷体" pitchFamily="49" charset="-122"/>
              </a:rPr>
              <a:t>HCP </a:t>
            </a:r>
            <a:r>
              <a:rPr lang="zh-CN" altLang="en-US" b="1" dirty="0" smtClean="0">
                <a:solidFill>
                  <a:srgbClr val="000000"/>
                </a:solidFill>
                <a:latin typeface="楷体" pitchFamily="49" charset="-122"/>
                <a:ea typeface="楷体" pitchFamily="49" charset="-122"/>
              </a:rPr>
              <a:t>服务器以地址租约的形式将该配置提供给发出请求的客户端。</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Rot="1" noChangeArrowheads="1"/>
          </p:cNvSpPr>
          <p:nvPr>
            <p:ph type="body" idx="1"/>
          </p:nvPr>
        </p:nvSpPr>
        <p:spPr>
          <a:xfrm>
            <a:off x="395536" y="1412776"/>
            <a:ext cx="8496300" cy="4412208"/>
          </a:xfrm>
        </p:spPr>
        <p:txBody>
          <a:bodyPr/>
          <a:lstStyle/>
          <a:p>
            <a:pPr eaLnBrk="1" hangingPunct="1">
              <a:buNone/>
            </a:pPr>
            <a:r>
              <a:rPr lang="en-US" altLang="zh-CN" b="1" dirty="0" smtClean="0">
                <a:solidFill>
                  <a:srgbClr val="C00000"/>
                </a:solidFill>
                <a:latin typeface="宋体" charset="-122"/>
              </a:rPr>
              <a:t>①</a:t>
            </a:r>
            <a:r>
              <a:rPr lang="zh-CN" altLang="en-US" b="1" dirty="0" smtClean="0">
                <a:solidFill>
                  <a:srgbClr val="C00000"/>
                </a:solidFill>
                <a:latin typeface="宋体" charset="-122"/>
              </a:rPr>
              <a:t>发现阶段</a:t>
            </a:r>
            <a:r>
              <a:rPr lang="zh-CN" altLang="en-US" b="1" dirty="0" smtClean="0">
                <a:solidFill>
                  <a:srgbClr val="000000"/>
                </a:solidFill>
                <a:latin typeface="宋体" charset="-122"/>
              </a:rPr>
              <a:t>：</a:t>
            </a:r>
            <a:r>
              <a:rPr lang="en-US" altLang="zh-CN" b="1" dirty="0" smtClean="0">
                <a:solidFill>
                  <a:srgbClr val="000000"/>
                </a:solidFill>
                <a:latin typeface="宋体" charset="-122"/>
              </a:rPr>
              <a:t>DHCP</a:t>
            </a:r>
            <a:r>
              <a:rPr lang="zh-CN" altLang="en-US" b="1" dirty="0" smtClean="0">
                <a:solidFill>
                  <a:srgbClr val="000000"/>
                </a:solidFill>
                <a:latin typeface="宋体" charset="-122"/>
              </a:rPr>
              <a:t>客户机以广播方式发送</a:t>
            </a:r>
            <a:r>
              <a:rPr lang="en-US" altLang="zh-CN" b="1" dirty="0" smtClean="0">
                <a:solidFill>
                  <a:srgbClr val="000000"/>
                </a:solidFill>
                <a:latin typeface="宋体" charset="-122"/>
              </a:rPr>
              <a:t>DHCP discover</a:t>
            </a:r>
            <a:r>
              <a:rPr lang="zh-CN" altLang="en-US" b="1" dirty="0" smtClean="0">
                <a:solidFill>
                  <a:srgbClr val="000000"/>
                </a:solidFill>
                <a:latin typeface="宋体" charset="-122"/>
              </a:rPr>
              <a:t>报文来寻找</a:t>
            </a:r>
            <a:r>
              <a:rPr lang="en-US" altLang="zh-CN" b="1" dirty="0" smtClean="0">
                <a:solidFill>
                  <a:srgbClr val="000000"/>
                </a:solidFill>
                <a:latin typeface="宋体" charset="-122"/>
              </a:rPr>
              <a:t>DHCP</a:t>
            </a:r>
            <a:r>
              <a:rPr lang="zh-CN" altLang="en-US" b="1" dirty="0" smtClean="0">
                <a:solidFill>
                  <a:srgbClr val="000000"/>
                </a:solidFill>
                <a:latin typeface="宋体" charset="-122"/>
              </a:rPr>
              <a:t>服务器。</a:t>
            </a:r>
          </a:p>
          <a:p>
            <a:pPr eaLnBrk="1" hangingPunct="1"/>
            <a:endParaRPr lang="en-US" altLang="zh-CN" b="1"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76672"/>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DHCP</a:t>
            </a:r>
            <a:r>
              <a:rPr lang="zh-CN" altLang="en-US" sz="4000" b="1" dirty="0" smtClean="0">
                <a:solidFill>
                  <a:srgbClr val="C00000"/>
                </a:solidFill>
                <a:latin typeface="隶书" pitchFamily="49" charset="-122"/>
                <a:ea typeface="隶书" pitchFamily="49" charset="-122"/>
              </a:rPr>
              <a:t>工作原理 </a:t>
            </a:r>
          </a:p>
        </p:txBody>
      </p:sp>
      <p:pic>
        <p:nvPicPr>
          <p:cNvPr id="12" name="Picture 4" descr="图1-9-4 DHCP发现阶段"/>
          <p:cNvPicPr>
            <a:picLocks noChangeAspect="1" noChangeArrowheads="1"/>
          </p:cNvPicPr>
          <p:nvPr/>
        </p:nvPicPr>
        <p:blipFill>
          <a:blip r:embed="rId3" cstate="print"/>
          <a:srcRect/>
          <a:stretch>
            <a:fillRect/>
          </a:stretch>
        </p:blipFill>
        <p:spPr>
          <a:xfrm>
            <a:off x="179388" y="2420888"/>
            <a:ext cx="8785225" cy="3816400"/>
          </a:xfrm>
          <a:prstGeom prst="rect">
            <a:avLst/>
          </a:prstGeom>
          <a:noFill/>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Rot="1" noChangeArrowheads="1"/>
          </p:cNvSpPr>
          <p:nvPr>
            <p:ph type="body" idx="1"/>
          </p:nvPr>
        </p:nvSpPr>
        <p:spPr/>
        <p:txBody>
          <a:bodyPr/>
          <a:lstStyle/>
          <a:p>
            <a:pPr eaLnBrk="1" hangingPunct="1">
              <a:buNone/>
            </a:pPr>
            <a:r>
              <a:rPr lang="en-US" altLang="zh-CN" b="1" dirty="0" smtClean="0">
                <a:solidFill>
                  <a:srgbClr val="C00000"/>
                </a:solidFill>
              </a:rPr>
              <a:t>②</a:t>
            </a:r>
            <a:r>
              <a:rPr lang="zh-CN" altLang="en-US" b="1" dirty="0" smtClean="0">
                <a:solidFill>
                  <a:srgbClr val="C00000"/>
                </a:solidFill>
                <a:latin typeface="楷体" pitchFamily="49" charset="-122"/>
                <a:ea typeface="楷体" pitchFamily="49" charset="-122"/>
              </a:rPr>
              <a:t>提供阶段</a:t>
            </a:r>
            <a:r>
              <a:rPr lang="zh-CN" altLang="en-US" b="1" dirty="0" smtClean="0">
                <a:solidFill>
                  <a:srgbClr val="000000"/>
                </a:solidFill>
                <a:latin typeface="楷体" pitchFamily="49" charset="-122"/>
                <a:ea typeface="楷体" pitchFamily="49" charset="-122"/>
              </a:rPr>
              <a:t>：</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服务器在网络中接收到</a:t>
            </a:r>
            <a:r>
              <a:rPr lang="en-US" altLang="zh-CN" b="1" dirty="0" smtClean="0">
                <a:solidFill>
                  <a:srgbClr val="000000"/>
                </a:solidFill>
                <a:latin typeface="楷体" pitchFamily="49" charset="-122"/>
                <a:ea typeface="楷体" pitchFamily="49" charset="-122"/>
              </a:rPr>
              <a:t>DHCP discover</a:t>
            </a:r>
            <a:r>
              <a:rPr lang="zh-CN" altLang="en-US" b="1" dirty="0" smtClean="0">
                <a:solidFill>
                  <a:srgbClr val="000000"/>
                </a:solidFill>
                <a:latin typeface="楷体" pitchFamily="49" charset="-122"/>
                <a:ea typeface="楷体" pitchFamily="49" charset="-122"/>
              </a:rPr>
              <a:t>报文后会做出响应，它从尚未出租的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地址中挑选一个分配给</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客户机，向</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客户机发送一个包含出租的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地址和其他设置的</a:t>
            </a:r>
            <a:r>
              <a:rPr lang="en-US" altLang="zh-CN" b="1" dirty="0" smtClean="0">
                <a:solidFill>
                  <a:srgbClr val="000000"/>
                </a:solidFill>
                <a:latin typeface="楷体" pitchFamily="49" charset="-122"/>
                <a:ea typeface="楷体" pitchFamily="49" charset="-122"/>
              </a:rPr>
              <a:t>DHCP offer</a:t>
            </a:r>
            <a:r>
              <a:rPr lang="zh-CN" altLang="en-US" b="1" dirty="0" smtClean="0">
                <a:solidFill>
                  <a:srgbClr val="000000"/>
                </a:solidFill>
                <a:latin typeface="楷体" pitchFamily="49" charset="-122"/>
                <a:ea typeface="楷体" pitchFamily="49" charset="-122"/>
              </a:rPr>
              <a:t>报文。</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76672"/>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DHCP</a:t>
            </a:r>
            <a:r>
              <a:rPr lang="zh-CN" altLang="en-US" sz="4000" b="1" dirty="0" smtClean="0">
                <a:solidFill>
                  <a:srgbClr val="C00000"/>
                </a:solidFill>
                <a:latin typeface="隶书" pitchFamily="49" charset="-122"/>
                <a:ea typeface="隶书" pitchFamily="49" charset="-122"/>
              </a:rPr>
              <a:t>工作原理 </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4" descr="图1-9-5 DHCP提供阶段"/>
          <p:cNvPicPr>
            <a:picLocks noGrp="1" noChangeAspect="1" noChangeArrowheads="1"/>
          </p:cNvPicPr>
          <p:nvPr>
            <p:ph type="body" idx="1"/>
          </p:nvPr>
        </p:nvPicPr>
        <p:blipFill>
          <a:blip r:embed="rId2" cstate="print"/>
          <a:srcRect/>
          <a:stretch>
            <a:fillRect/>
          </a:stretch>
        </p:blipFill>
        <p:spPr>
          <a:xfrm>
            <a:off x="179388" y="620713"/>
            <a:ext cx="8785225" cy="5646737"/>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Rot="1" noChangeArrowheads="1"/>
          </p:cNvSpPr>
          <p:nvPr>
            <p:ph type="body" idx="1"/>
          </p:nvPr>
        </p:nvSpPr>
        <p:spPr/>
        <p:txBody>
          <a:bodyPr/>
          <a:lstStyle/>
          <a:p>
            <a:pPr eaLnBrk="1" hangingPunct="1">
              <a:buNone/>
            </a:pPr>
            <a:r>
              <a:rPr lang="en-US" altLang="zh-CN" b="1" dirty="0" smtClean="0">
                <a:solidFill>
                  <a:srgbClr val="C00000"/>
                </a:solidFill>
                <a:latin typeface="宋体" charset="-122"/>
              </a:rPr>
              <a:t>③</a:t>
            </a:r>
            <a:r>
              <a:rPr lang="zh-CN" altLang="en-US" b="1" dirty="0" smtClean="0">
                <a:solidFill>
                  <a:srgbClr val="C00000"/>
                </a:solidFill>
                <a:latin typeface="楷体" pitchFamily="49" charset="-122"/>
                <a:ea typeface="楷体" pitchFamily="49" charset="-122"/>
              </a:rPr>
              <a:t>选择阶段</a:t>
            </a:r>
            <a:r>
              <a:rPr lang="zh-CN" altLang="en-US" b="1" dirty="0" smtClean="0">
                <a:solidFill>
                  <a:srgbClr val="000000"/>
                </a:solidFill>
                <a:latin typeface="楷体" pitchFamily="49" charset="-122"/>
                <a:ea typeface="楷体" pitchFamily="49" charset="-122"/>
              </a:rPr>
              <a:t>：如果有多台</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服务器向</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客户机发来的</a:t>
            </a:r>
            <a:r>
              <a:rPr lang="en-US" altLang="zh-CN" b="1" dirty="0" smtClean="0">
                <a:solidFill>
                  <a:srgbClr val="000000"/>
                </a:solidFill>
                <a:latin typeface="楷体" pitchFamily="49" charset="-122"/>
                <a:ea typeface="楷体" pitchFamily="49" charset="-122"/>
              </a:rPr>
              <a:t>DHCP offer</a:t>
            </a:r>
            <a:r>
              <a:rPr lang="zh-CN" altLang="en-US" b="1" dirty="0" smtClean="0">
                <a:solidFill>
                  <a:srgbClr val="000000"/>
                </a:solidFill>
                <a:latin typeface="楷体" pitchFamily="49" charset="-122"/>
                <a:ea typeface="楷体" pitchFamily="49" charset="-122"/>
              </a:rPr>
              <a:t>提供报文，则</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客户机只接受第一个收到的</a:t>
            </a:r>
            <a:r>
              <a:rPr lang="en-US" altLang="zh-CN" b="1" dirty="0" smtClean="0">
                <a:solidFill>
                  <a:srgbClr val="000000"/>
                </a:solidFill>
                <a:latin typeface="楷体" pitchFamily="49" charset="-122"/>
                <a:ea typeface="楷体" pitchFamily="49" charset="-122"/>
              </a:rPr>
              <a:t>DHCP offer</a:t>
            </a:r>
            <a:r>
              <a:rPr lang="zh-CN" altLang="en-US" b="1" dirty="0" smtClean="0">
                <a:solidFill>
                  <a:srgbClr val="000000"/>
                </a:solidFill>
                <a:latin typeface="楷体" pitchFamily="49" charset="-122"/>
                <a:ea typeface="楷体" pitchFamily="49" charset="-122"/>
              </a:rPr>
              <a:t>提供报文，然后它就以广播方式回答一个</a:t>
            </a:r>
            <a:r>
              <a:rPr lang="en-US" altLang="zh-CN" b="1" dirty="0" smtClean="0">
                <a:solidFill>
                  <a:srgbClr val="000000"/>
                </a:solidFill>
                <a:latin typeface="楷体" pitchFamily="49" charset="-122"/>
                <a:ea typeface="楷体" pitchFamily="49" charset="-122"/>
              </a:rPr>
              <a:t>DHCP request</a:t>
            </a:r>
            <a:r>
              <a:rPr lang="zh-CN" altLang="en-US" b="1" dirty="0" smtClean="0">
                <a:solidFill>
                  <a:srgbClr val="000000"/>
                </a:solidFill>
                <a:latin typeface="楷体" pitchFamily="49" charset="-122"/>
                <a:ea typeface="楷体" pitchFamily="49" charset="-122"/>
              </a:rPr>
              <a:t>请求报文，该报文中包含向它所选定的</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服务器请求</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地址的内容。</a:t>
            </a:r>
            <a:r>
              <a:rPr lang="zh-CN" altLang="en-US" b="1" dirty="0" smtClean="0">
                <a:latin typeface="楷体" pitchFamily="49" charset="-122"/>
                <a:ea typeface="楷体" pitchFamily="49"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76672"/>
            <a:ext cx="8229600" cy="796950"/>
          </a:xfrm>
        </p:spPr>
        <p:txBody>
          <a:bodyPr>
            <a:normAutofit/>
          </a:bodyPr>
          <a:lstStyle/>
          <a:p>
            <a:pPr eaLnBrk="1" hangingPunct="1"/>
            <a:r>
              <a:rPr lang="en-US" altLang="zh-CN" sz="4000" b="1" dirty="0" smtClean="0">
                <a:solidFill>
                  <a:srgbClr val="C00000"/>
                </a:solidFill>
                <a:latin typeface="隶书" pitchFamily="49" charset="-122"/>
                <a:ea typeface="隶书" pitchFamily="49" charset="-122"/>
              </a:rPr>
              <a:t>DHCP</a:t>
            </a:r>
            <a:r>
              <a:rPr lang="zh-CN" altLang="en-US" sz="4000" b="1" dirty="0" smtClean="0">
                <a:solidFill>
                  <a:srgbClr val="C00000"/>
                </a:solidFill>
                <a:latin typeface="隶书" pitchFamily="49" charset="-122"/>
                <a:ea typeface="隶书" pitchFamily="49" charset="-122"/>
              </a:rPr>
              <a:t>工作原理</a:t>
            </a:r>
            <a:r>
              <a:rPr lang="zh-CN" altLang="en-US" sz="4000" dirty="0" smtClean="0">
                <a:solidFill>
                  <a:srgbClr val="C00000"/>
                </a:solidFill>
                <a:latin typeface="隶书" pitchFamily="49" charset="-122"/>
                <a:ea typeface="隶书" pitchFamily="49" charset="-122"/>
              </a:rPr>
              <a:t> </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4" descr="图1-9-6 DHCP选择阶段"/>
          <p:cNvPicPr>
            <a:picLocks noGrp="1" noChangeAspect="1" noChangeArrowheads="1"/>
          </p:cNvPicPr>
          <p:nvPr>
            <p:ph type="body" idx="1"/>
          </p:nvPr>
        </p:nvPicPr>
        <p:blipFill>
          <a:blip r:embed="rId2" cstate="print"/>
          <a:srcRect/>
          <a:stretch>
            <a:fillRect/>
          </a:stretch>
        </p:blipFill>
        <p:spPr>
          <a:xfrm>
            <a:off x="179388" y="620713"/>
            <a:ext cx="8785225" cy="5616575"/>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Rot="1" noChangeArrowheads="1"/>
          </p:cNvSpPr>
          <p:nvPr>
            <p:ph type="body" idx="1"/>
          </p:nvPr>
        </p:nvSpPr>
        <p:spPr>
          <a:xfrm>
            <a:off x="395536" y="2060848"/>
            <a:ext cx="8229600" cy="2908920"/>
          </a:xfrm>
        </p:spPr>
        <p:txBody>
          <a:bodyPr/>
          <a:lstStyle/>
          <a:p>
            <a:pPr eaLnBrk="1" hangingPunct="1">
              <a:buNone/>
            </a:pPr>
            <a:r>
              <a:rPr lang="en-US" altLang="zh-CN" b="1" dirty="0" smtClean="0">
                <a:solidFill>
                  <a:srgbClr val="C00000"/>
                </a:solidFill>
                <a:latin typeface="宋体" charset="-122"/>
              </a:rPr>
              <a:t>④</a:t>
            </a:r>
            <a:r>
              <a:rPr lang="zh-CN" altLang="en-US" b="1" dirty="0" smtClean="0">
                <a:solidFill>
                  <a:srgbClr val="C00000"/>
                </a:solidFill>
                <a:latin typeface="楷体" pitchFamily="49" charset="-122"/>
                <a:ea typeface="楷体" pitchFamily="49" charset="-122"/>
              </a:rPr>
              <a:t>确认阶段</a:t>
            </a:r>
            <a:r>
              <a:rPr lang="zh-CN" altLang="en-US" b="1" dirty="0" smtClean="0">
                <a:solidFill>
                  <a:srgbClr val="000000"/>
                </a:solidFill>
                <a:latin typeface="楷体" pitchFamily="49" charset="-122"/>
                <a:ea typeface="楷体" pitchFamily="49" charset="-122"/>
              </a:rPr>
              <a:t>：</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服务器收到</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客户机回答的</a:t>
            </a:r>
            <a:r>
              <a:rPr lang="en-US" altLang="zh-CN" b="1" dirty="0" smtClean="0">
                <a:solidFill>
                  <a:srgbClr val="000000"/>
                </a:solidFill>
                <a:latin typeface="楷体" pitchFamily="49" charset="-122"/>
                <a:ea typeface="楷体" pitchFamily="49" charset="-122"/>
              </a:rPr>
              <a:t>DHCP request</a:t>
            </a:r>
            <a:r>
              <a:rPr lang="zh-CN" altLang="en-US" b="1" dirty="0" smtClean="0">
                <a:solidFill>
                  <a:srgbClr val="000000"/>
                </a:solidFill>
                <a:latin typeface="楷体" pitchFamily="49" charset="-122"/>
                <a:ea typeface="楷体" pitchFamily="49" charset="-122"/>
              </a:rPr>
              <a:t>请求报文之后，它便向</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客户机发送一个包含它所提供的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地址和其他设置的</a:t>
            </a:r>
            <a:r>
              <a:rPr lang="en-US" altLang="zh-CN" b="1" dirty="0" smtClean="0">
                <a:solidFill>
                  <a:srgbClr val="000000"/>
                </a:solidFill>
                <a:latin typeface="楷体" pitchFamily="49" charset="-122"/>
                <a:ea typeface="楷体" pitchFamily="49" charset="-122"/>
              </a:rPr>
              <a:t>DHCP </a:t>
            </a:r>
            <a:r>
              <a:rPr lang="en-US" altLang="zh-CN" b="1" dirty="0" err="1" smtClean="0">
                <a:solidFill>
                  <a:srgbClr val="000000"/>
                </a:solidFill>
                <a:latin typeface="楷体" pitchFamily="49" charset="-122"/>
                <a:ea typeface="楷体" pitchFamily="49" charset="-122"/>
              </a:rPr>
              <a:t>ack</a:t>
            </a:r>
            <a:r>
              <a:rPr lang="zh-CN" altLang="en-US" b="1" dirty="0" smtClean="0">
                <a:solidFill>
                  <a:srgbClr val="000000"/>
                </a:solidFill>
                <a:latin typeface="楷体" pitchFamily="49" charset="-122"/>
                <a:ea typeface="楷体" pitchFamily="49" charset="-122"/>
              </a:rPr>
              <a:t>确认报文，告诉</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客户机可以使用它所提供的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a:t>
            </a:r>
            <a:r>
              <a:rPr lang="zh-CN" altLang="en-US" dirty="0" smtClean="0">
                <a:latin typeface="楷体" pitchFamily="49" charset="-122"/>
                <a:ea typeface="楷体" pitchFamily="49"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76672"/>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DHCP</a:t>
            </a:r>
            <a:r>
              <a:rPr lang="zh-CN" altLang="en-US" sz="4000" b="1" dirty="0" smtClean="0">
                <a:solidFill>
                  <a:srgbClr val="C00000"/>
                </a:solidFill>
                <a:latin typeface="隶书" pitchFamily="49" charset="-122"/>
                <a:ea typeface="隶书" pitchFamily="49" charset="-122"/>
              </a:rPr>
              <a:t>工作原理 </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descr="图1-9-7 DHCP确认阶段"/>
          <p:cNvPicPr>
            <a:picLocks noGrp="1" noChangeAspect="1" noChangeArrowheads="1"/>
          </p:cNvPicPr>
          <p:nvPr>
            <p:ph type="body" idx="1"/>
          </p:nvPr>
        </p:nvPicPr>
        <p:blipFill>
          <a:blip r:embed="rId2" cstate="print"/>
          <a:srcRect/>
          <a:stretch>
            <a:fillRect/>
          </a:stretch>
        </p:blipFill>
        <p:spPr>
          <a:xfrm>
            <a:off x="179388" y="620713"/>
            <a:ext cx="8785225" cy="5627687"/>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Rot="1" noChangeArrowheads="1"/>
          </p:cNvSpPr>
          <p:nvPr>
            <p:ph type="body" idx="1"/>
          </p:nvPr>
        </p:nvSpPr>
        <p:spPr>
          <a:xfrm>
            <a:off x="323528" y="1772816"/>
            <a:ext cx="8496300" cy="3671862"/>
          </a:xfrm>
        </p:spPr>
        <p:txBody>
          <a:bodyPr/>
          <a:lstStyle/>
          <a:p>
            <a:pPr eaLnBrk="1" hangingPunct="1">
              <a:buNone/>
            </a:pPr>
            <a:r>
              <a:rPr lang="en-US" altLang="zh-CN" b="1" dirty="0" smtClean="0">
                <a:solidFill>
                  <a:srgbClr val="C00000"/>
                </a:solidFill>
                <a:latin typeface="宋体" charset="-122"/>
              </a:rPr>
              <a:t>⑤</a:t>
            </a:r>
            <a:r>
              <a:rPr lang="zh-CN" altLang="en-US" b="1" dirty="0" smtClean="0">
                <a:solidFill>
                  <a:srgbClr val="C00000"/>
                </a:solidFill>
                <a:latin typeface="楷体" pitchFamily="49" charset="-122"/>
                <a:ea typeface="楷体" pitchFamily="49" charset="-122"/>
              </a:rPr>
              <a:t>重新登录</a:t>
            </a:r>
            <a:r>
              <a:rPr lang="zh-CN" altLang="en-US" b="1" dirty="0" smtClean="0">
                <a:solidFill>
                  <a:srgbClr val="000000"/>
                </a:solidFill>
                <a:latin typeface="楷体" pitchFamily="49" charset="-122"/>
                <a:ea typeface="楷体" pitchFamily="49" charset="-122"/>
              </a:rPr>
              <a:t>：以后</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客户机每次重新登录网络时，就不需要再发送</a:t>
            </a:r>
            <a:r>
              <a:rPr lang="en-US" altLang="zh-CN" b="1" dirty="0" smtClean="0">
                <a:solidFill>
                  <a:srgbClr val="000000"/>
                </a:solidFill>
                <a:latin typeface="楷体" pitchFamily="49" charset="-122"/>
                <a:ea typeface="楷体" pitchFamily="49" charset="-122"/>
              </a:rPr>
              <a:t>DHCP discover</a:t>
            </a:r>
            <a:r>
              <a:rPr lang="zh-CN" altLang="en-US" b="1" dirty="0" smtClean="0">
                <a:solidFill>
                  <a:srgbClr val="000000"/>
                </a:solidFill>
                <a:latin typeface="楷体" pitchFamily="49" charset="-122"/>
                <a:ea typeface="楷体" pitchFamily="49" charset="-122"/>
              </a:rPr>
              <a:t>发现报文了， 而是直接发送包含前一次所分配的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地址的</a:t>
            </a:r>
            <a:r>
              <a:rPr lang="en-US" altLang="zh-CN" b="1" dirty="0" smtClean="0">
                <a:solidFill>
                  <a:srgbClr val="000000"/>
                </a:solidFill>
                <a:latin typeface="楷体" pitchFamily="49" charset="-122"/>
                <a:ea typeface="楷体" pitchFamily="49" charset="-122"/>
              </a:rPr>
              <a:t>DHCP request</a:t>
            </a:r>
            <a:r>
              <a:rPr lang="zh-CN" altLang="en-US" b="1" dirty="0" smtClean="0">
                <a:solidFill>
                  <a:srgbClr val="000000"/>
                </a:solidFill>
                <a:latin typeface="楷体" pitchFamily="49" charset="-122"/>
                <a:ea typeface="楷体" pitchFamily="49" charset="-122"/>
              </a:rPr>
              <a:t>请求报文。</a:t>
            </a:r>
          </a:p>
          <a:p>
            <a:pPr eaLnBrk="1" hangingPunct="1"/>
            <a:endParaRPr lang="en-US" altLang="zh-CN"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76672"/>
            <a:ext cx="8229600" cy="796950"/>
          </a:xfrm>
        </p:spPr>
        <p:txBody>
          <a:bodyPr>
            <a:normAutofit/>
          </a:bodyPr>
          <a:lstStyle/>
          <a:p>
            <a:pPr eaLnBrk="1" hangingPunct="1"/>
            <a:r>
              <a:rPr lang="en-US" altLang="zh-CN" sz="4000" b="1" dirty="0" smtClean="0">
                <a:solidFill>
                  <a:srgbClr val="C00000"/>
                </a:solidFill>
                <a:latin typeface="隶书" pitchFamily="49" charset="-122"/>
                <a:ea typeface="隶书" pitchFamily="49" charset="-122"/>
              </a:rPr>
              <a:t>DHCP</a:t>
            </a:r>
            <a:r>
              <a:rPr lang="zh-CN" altLang="en-US" sz="4000" b="1" dirty="0" smtClean="0">
                <a:solidFill>
                  <a:srgbClr val="C00000"/>
                </a:solidFill>
                <a:latin typeface="隶书" pitchFamily="49" charset="-122"/>
                <a:ea typeface="隶书" pitchFamily="49" charset="-122"/>
              </a:rPr>
              <a:t>工作原理</a:t>
            </a:r>
            <a:r>
              <a:rPr lang="zh-CN" altLang="en-US" sz="4000" dirty="0" smtClean="0">
                <a:solidFill>
                  <a:srgbClr val="C00000"/>
                </a:solidFill>
                <a:latin typeface="隶书" pitchFamily="49" charset="-122"/>
                <a:ea typeface="隶书" pitchFamily="49" charset="-122"/>
              </a:rPr>
              <a:t> </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Rot="1" noChangeArrowheads="1"/>
          </p:cNvSpPr>
          <p:nvPr>
            <p:ph type="body" idx="1"/>
          </p:nvPr>
        </p:nvSpPr>
        <p:spPr>
          <a:xfrm>
            <a:off x="467544" y="1916832"/>
            <a:ext cx="8229600" cy="3340968"/>
          </a:xfrm>
        </p:spPr>
        <p:txBody>
          <a:bodyPr/>
          <a:lstStyle/>
          <a:p>
            <a:pPr eaLnBrk="1" hangingPunct="1">
              <a:buNone/>
            </a:pPr>
            <a:r>
              <a:rPr lang="en-US" altLang="zh-CN" b="1" dirty="0" smtClean="0">
                <a:solidFill>
                  <a:srgbClr val="C00000"/>
                </a:solidFill>
                <a:latin typeface="宋体" charset="-122"/>
              </a:rPr>
              <a:t>⑥</a:t>
            </a:r>
            <a:r>
              <a:rPr lang="zh-CN" altLang="en-US" b="1" dirty="0" smtClean="0">
                <a:solidFill>
                  <a:srgbClr val="C00000"/>
                </a:solidFill>
                <a:latin typeface="楷体" pitchFamily="49" charset="-122"/>
                <a:ea typeface="楷体" pitchFamily="49" charset="-122"/>
              </a:rPr>
              <a:t>更新租约</a:t>
            </a:r>
            <a:r>
              <a:rPr lang="zh-CN" altLang="en-US" b="1" dirty="0" smtClean="0">
                <a:solidFill>
                  <a:srgbClr val="000000"/>
                </a:solidFill>
                <a:latin typeface="楷体" pitchFamily="49" charset="-122"/>
                <a:ea typeface="楷体" pitchFamily="49" charset="-122"/>
              </a:rPr>
              <a:t>：</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服务器向</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客户机出租的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地址一般都有一个租借期限 ，期满后</a:t>
            </a:r>
            <a:r>
              <a:rPr lang="en-US" altLang="zh-CN" b="1" dirty="0" smtClean="0">
                <a:solidFill>
                  <a:srgbClr val="000000"/>
                </a:solidFill>
                <a:latin typeface="楷体" pitchFamily="49" charset="-122"/>
                <a:ea typeface="楷体" pitchFamily="49" charset="-122"/>
              </a:rPr>
              <a:t>DHCP</a:t>
            </a:r>
            <a:r>
              <a:rPr lang="zh-CN" altLang="en-US" b="1" dirty="0" smtClean="0">
                <a:solidFill>
                  <a:srgbClr val="000000"/>
                </a:solidFill>
                <a:latin typeface="楷体" pitchFamily="49" charset="-122"/>
                <a:ea typeface="楷体" pitchFamily="49" charset="-122"/>
              </a:rPr>
              <a:t>服务器便会收回出租的</a:t>
            </a:r>
            <a:r>
              <a:rPr lang="en-US" altLang="zh-CN" b="1" dirty="0" smtClean="0">
                <a:solidFill>
                  <a:srgbClr val="000000"/>
                </a:solidFill>
                <a:latin typeface="楷体" pitchFamily="49" charset="-122"/>
                <a:ea typeface="楷体" pitchFamily="49" charset="-122"/>
              </a:rPr>
              <a:t>IP</a:t>
            </a:r>
            <a:r>
              <a:rPr lang="zh-CN" altLang="en-US" b="1" dirty="0" smtClean="0">
                <a:solidFill>
                  <a:srgbClr val="000000"/>
                </a:solidFill>
                <a:latin typeface="楷体" pitchFamily="49" charset="-122"/>
                <a:ea typeface="楷体" pitchFamily="49" charset="-122"/>
              </a:rPr>
              <a:t>地址。</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660232"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404664"/>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DHCP</a:t>
            </a:r>
            <a:r>
              <a:rPr lang="zh-CN" altLang="en-US" sz="4000" b="1" dirty="0" smtClean="0">
                <a:solidFill>
                  <a:srgbClr val="C00000"/>
                </a:solidFill>
                <a:latin typeface="隶书" pitchFamily="49" charset="-122"/>
                <a:ea typeface="隶书" pitchFamily="49" charset="-122"/>
              </a:rPr>
              <a:t>工作原理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5656" y="1412776"/>
            <a:ext cx="5904656" cy="4680520"/>
          </a:xfrm>
        </p:spPr>
        <p:txBody>
          <a:bodyPr>
            <a:normAutofit fontScale="85000" lnSpcReduction="20000"/>
          </a:bodyPr>
          <a:lstStyle/>
          <a:p>
            <a:pPr>
              <a:lnSpc>
                <a:spcPct val="80000"/>
              </a:lnSpc>
              <a:buClr>
                <a:srgbClr val="C00000"/>
              </a:buClr>
              <a:buBlip>
                <a:blip r:embed="rId2"/>
              </a:buBlip>
            </a:pPr>
            <a:r>
              <a:rPr lang="en-US" altLang="zh-CN" b="1" dirty="0" smtClean="0">
                <a:latin typeface="宋体" charset="-122"/>
              </a:rPr>
              <a:t>8.1  TCP/IP </a:t>
            </a:r>
            <a:r>
              <a:rPr lang="zh-CN" altLang="en-US" b="1" dirty="0" smtClean="0">
                <a:latin typeface="宋体" charset="-122"/>
              </a:rPr>
              <a:t>网络体系结构</a:t>
            </a:r>
            <a:endParaRPr lang="en-US" altLang="zh-CN" b="1" dirty="0" smtClean="0">
              <a:latin typeface="宋体" charset="-122"/>
            </a:endParaRPr>
          </a:p>
          <a:p>
            <a:pPr>
              <a:lnSpc>
                <a:spcPct val="80000"/>
              </a:lnSpc>
              <a:buClr>
                <a:srgbClr val="C00000"/>
              </a:buClr>
              <a:buNone/>
            </a:pPr>
            <a:endParaRPr lang="en-US" altLang="zh-CN" b="1" dirty="0" smtClean="0">
              <a:solidFill>
                <a:srgbClr val="FF0000"/>
              </a:solidFill>
              <a:latin typeface="宋体" charset="-122"/>
            </a:endParaRPr>
          </a:p>
          <a:p>
            <a:pPr>
              <a:lnSpc>
                <a:spcPct val="80000"/>
              </a:lnSpc>
              <a:buClr>
                <a:srgbClr val="C00000"/>
              </a:buClr>
              <a:buBlip>
                <a:blip r:embed="rId2"/>
              </a:buBlip>
            </a:pPr>
            <a:r>
              <a:rPr lang="en-US" altLang="zh-CN" b="1" dirty="0" smtClean="0">
                <a:solidFill>
                  <a:srgbClr val="FF0000"/>
                </a:solidFill>
                <a:latin typeface="宋体" charset="-122"/>
              </a:rPr>
              <a:t>8.2  </a:t>
            </a:r>
            <a:r>
              <a:rPr lang="zh-CN" altLang="en-US" b="1" dirty="0" smtClean="0">
                <a:solidFill>
                  <a:srgbClr val="FF0000"/>
                </a:solidFill>
                <a:latin typeface="宋体" charset="-122"/>
              </a:rPr>
              <a:t>网际协议</a:t>
            </a:r>
            <a:r>
              <a:rPr lang="en-US" altLang="zh-CN" b="1" dirty="0" smtClean="0">
                <a:solidFill>
                  <a:srgbClr val="FF0000"/>
                </a:solidFill>
                <a:latin typeface="宋体" charset="-122"/>
              </a:rPr>
              <a:t>IP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8.3  Internet</a:t>
            </a:r>
            <a:r>
              <a:rPr lang="zh-CN" altLang="en-US" b="1" dirty="0" smtClean="0">
                <a:solidFill>
                  <a:srgbClr val="000000"/>
                </a:solidFill>
                <a:latin typeface="宋体" charset="-122"/>
              </a:rPr>
              <a:t>控制报文</a:t>
            </a:r>
            <a:r>
              <a:rPr lang="en-US" altLang="zh-CN" b="1" dirty="0" smtClean="0">
                <a:solidFill>
                  <a:srgbClr val="000000"/>
                </a:solidFill>
                <a:latin typeface="宋体" charset="-122"/>
              </a:rPr>
              <a:t>ICMP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8.4  Internet</a:t>
            </a:r>
            <a:r>
              <a:rPr lang="zh-CN" altLang="en-US" b="1" dirty="0" smtClean="0">
                <a:solidFill>
                  <a:srgbClr val="000000"/>
                </a:solidFill>
                <a:latin typeface="宋体" charset="-122"/>
              </a:rPr>
              <a:t>组管理</a:t>
            </a:r>
            <a:r>
              <a:rPr lang="en-US" altLang="zh-CN" b="1" dirty="0" smtClean="0">
                <a:solidFill>
                  <a:srgbClr val="000000"/>
                </a:solidFill>
                <a:latin typeface="宋体" charset="-122"/>
              </a:rPr>
              <a:t>IGMP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8.5  </a:t>
            </a:r>
            <a:r>
              <a:rPr lang="zh-CN" altLang="en-US" b="1" dirty="0" smtClean="0">
                <a:solidFill>
                  <a:srgbClr val="000000"/>
                </a:solidFill>
                <a:latin typeface="宋体" charset="-122"/>
              </a:rPr>
              <a:t>用户数据报协议</a:t>
            </a:r>
            <a:r>
              <a:rPr lang="en-US" altLang="zh-CN" b="1" dirty="0" smtClean="0">
                <a:solidFill>
                  <a:srgbClr val="000000"/>
                </a:solidFill>
                <a:latin typeface="宋体" charset="-122"/>
              </a:rPr>
              <a:t>UDP </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8.6  </a:t>
            </a:r>
            <a:r>
              <a:rPr lang="zh-CN" altLang="en-US" b="1" dirty="0" smtClean="0">
                <a:solidFill>
                  <a:srgbClr val="000000"/>
                </a:solidFill>
                <a:latin typeface="宋体" charset="-122"/>
              </a:rPr>
              <a:t>传输控制协议</a:t>
            </a:r>
            <a:r>
              <a:rPr lang="en-US" altLang="zh-CN" b="1" dirty="0" smtClean="0">
                <a:solidFill>
                  <a:srgbClr val="000000"/>
                </a:solidFill>
                <a:latin typeface="宋体" charset="-122"/>
              </a:rPr>
              <a:t>TCP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8.7  IPv6</a:t>
            </a:r>
            <a:r>
              <a:rPr lang="zh-CN" altLang="en-US" b="1" dirty="0" smtClean="0">
                <a:solidFill>
                  <a:srgbClr val="000000"/>
                </a:solidFill>
                <a:latin typeface="宋体" charset="-122"/>
              </a:rPr>
              <a:t>基础</a:t>
            </a:r>
            <a:endParaRPr lang="zh-CN" altLang="en-US" dirty="0"/>
          </a:p>
        </p:txBody>
      </p:sp>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548680"/>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第八章   </a:t>
            </a:r>
            <a:r>
              <a:rPr lang="en-US" altLang="zh-CN" sz="3600" b="1" dirty="0" smtClean="0">
                <a:solidFill>
                  <a:srgbClr val="C00000"/>
                </a:solidFill>
                <a:latin typeface="隶书" pitchFamily="49" charset="-122"/>
                <a:ea typeface="隶书" pitchFamily="49" charset="-122"/>
              </a:rPr>
              <a:t>TCP/IP</a:t>
            </a:r>
            <a:r>
              <a:rPr lang="zh-CN" altLang="en-US" sz="3600" b="1" dirty="0" smtClean="0">
                <a:solidFill>
                  <a:srgbClr val="C00000"/>
                </a:solidFill>
                <a:latin typeface="隶书" pitchFamily="49" charset="-122"/>
                <a:ea typeface="隶书" pitchFamily="49" charset="-122"/>
              </a:rPr>
              <a:t>基础</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9</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5656" y="1412776"/>
            <a:ext cx="5904656" cy="4968552"/>
          </a:xfrm>
        </p:spPr>
        <p:txBody>
          <a:bodyPr>
            <a:normAutofit fontScale="92500" lnSpcReduction="20000"/>
          </a:bodyPr>
          <a:lstStyle/>
          <a:p>
            <a:pPr>
              <a:lnSpc>
                <a:spcPct val="80000"/>
              </a:lnSpc>
              <a:buClr>
                <a:srgbClr val="C00000"/>
              </a:buClr>
              <a:buBlip>
                <a:blip r:embed="rId2"/>
              </a:buBlip>
            </a:pPr>
            <a:r>
              <a:rPr lang="en-US" altLang="zh-CN" b="1" dirty="0" smtClean="0">
                <a:latin typeface="宋体" charset="-122"/>
              </a:rPr>
              <a:t>8.1  TCP/IP </a:t>
            </a:r>
            <a:r>
              <a:rPr lang="zh-CN" altLang="en-US" b="1" dirty="0" smtClean="0">
                <a:latin typeface="宋体" charset="-122"/>
              </a:rPr>
              <a:t>网络体系结构</a:t>
            </a:r>
            <a:endParaRPr lang="en-US" altLang="zh-CN" b="1" dirty="0" smtClean="0">
              <a:latin typeface="宋体" charset="-122"/>
            </a:endParaRPr>
          </a:p>
          <a:p>
            <a:pPr>
              <a:lnSpc>
                <a:spcPct val="80000"/>
              </a:lnSpc>
              <a:buClr>
                <a:srgbClr val="C00000"/>
              </a:buClr>
              <a:buNone/>
            </a:pPr>
            <a:endParaRPr lang="en-US" altLang="zh-CN" b="1" dirty="0" smtClean="0">
              <a:solidFill>
                <a:srgbClr val="FF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8.2  </a:t>
            </a:r>
            <a:r>
              <a:rPr lang="zh-CN" altLang="en-US" b="1" dirty="0" smtClean="0">
                <a:solidFill>
                  <a:srgbClr val="000000"/>
                </a:solidFill>
                <a:latin typeface="宋体" charset="-122"/>
              </a:rPr>
              <a:t>网际协议</a:t>
            </a:r>
            <a:r>
              <a:rPr lang="en-US" altLang="zh-CN" b="1" dirty="0" smtClean="0">
                <a:solidFill>
                  <a:srgbClr val="000000"/>
                </a:solidFill>
                <a:latin typeface="宋体" charset="-122"/>
              </a:rPr>
              <a:t>IP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FF0000"/>
                </a:solidFill>
                <a:latin typeface="宋体" charset="-122"/>
              </a:rPr>
              <a:t>8.3  Internet</a:t>
            </a:r>
            <a:r>
              <a:rPr lang="zh-CN" altLang="en-US" b="1" dirty="0" smtClean="0">
                <a:solidFill>
                  <a:srgbClr val="FF0000"/>
                </a:solidFill>
                <a:latin typeface="宋体" charset="-122"/>
              </a:rPr>
              <a:t>控制报文</a:t>
            </a:r>
            <a:r>
              <a:rPr lang="en-US" altLang="zh-CN" b="1" dirty="0" smtClean="0">
                <a:solidFill>
                  <a:srgbClr val="FF0000"/>
                </a:solidFill>
                <a:latin typeface="宋体" charset="-122"/>
              </a:rPr>
              <a:t>ICMP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8.4  Internet</a:t>
            </a:r>
            <a:r>
              <a:rPr lang="zh-CN" altLang="en-US" b="1" dirty="0" smtClean="0">
                <a:solidFill>
                  <a:srgbClr val="000000"/>
                </a:solidFill>
                <a:latin typeface="宋体" charset="-122"/>
              </a:rPr>
              <a:t>组管理</a:t>
            </a:r>
            <a:r>
              <a:rPr lang="en-US" altLang="zh-CN" b="1" dirty="0" smtClean="0">
                <a:solidFill>
                  <a:srgbClr val="000000"/>
                </a:solidFill>
                <a:latin typeface="宋体" charset="-122"/>
              </a:rPr>
              <a:t>IGMP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8.5  </a:t>
            </a:r>
            <a:r>
              <a:rPr lang="zh-CN" altLang="en-US" b="1" dirty="0" smtClean="0">
                <a:solidFill>
                  <a:srgbClr val="000000"/>
                </a:solidFill>
                <a:latin typeface="宋体" charset="-122"/>
              </a:rPr>
              <a:t>用户数据报协议</a:t>
            </a:r>
            <a:r>
              <a:rPr lang="en-US" altLang="zh-CN" b="1" dirty="0" smtClean="0">
                <a:solidFill>
                  <a:srgbClr val="000000"/>
                </a:solidFill>
                <a:latin typeface="宋体" charset="-122"/>
              </a:rPr>
              <a:t>UDP </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8.6  </a:t>
            </a:r>
            <a:r>
              <a:rPr lang="zh-CN" altLang="en-US" b="1" dirty="0" smtClean="0">
                <a:solidFill>
                  <a:srgbClr val="000000"/>
                </a:solidFill>
                <a:latin typeface="宋体" charset="-122"/>
              </a:rPr>
              <a:t>传输控制协议</a:t>
            </a:r>
            <a:r>
              <a:rPr lang="en-US" altLang="zh-CN" b="1" dirty="0" smtClean="0">
                <a:solidFill>
                  <a:srgbClr val="000000"/>
                </a:solidFill>
                <a:latin typeface="宋体" charset="-122"/>
              </a:rPr>
              <a:t>TCP</a:t>
            </a:r>
          </a:p>
          <a:p>
            <a:pPr>
              <a:lnSpc>
                <a:spcPct val="80000"/>
              </a:lnSpc>
              <a:buClr>
                <a:srgbClr val="C00000"/>
              </a:buClr>
              <a:buBlip>
                <a:blip r:embed="rId2"/>
              </a:buBlip>
            </a:pPr>
            <a:endParaRPr lang="en-US" altLang="zh-CN" b="1" dirty="0" smtClean="0">
              <a:solidFill>
                <a:srgbClr val="000000"/>
              </a:solidFill>
              <a:latin typeface="宋体" charset="-122"/>
            </a:endParaRPr>
          </a:p>
          <a:p>
            <a:pPr>
              <a:lnSpc>
                <a:spcPct val="80000"/>
              </a:lnSpc>
              <a:buClr>
                <a:srgbClr val="C00000"/>
              </a:buClr>
              <a:buBlip>
                <a:blip r:embed="rId2"/>
              </a:buBlip>
            </a:pPr>
            <a:r>
              <a:rPr lang="en-US" altLang="zh-CN" b="1" dirty="0" smtClean="0">
                <a:solidFill>
                  <a:srgbClr val="000000"/>
                </a:solidFill>
                <a:latin typeface="宋体" charset="-122"/>
              </a:rPr>
              <a:t>8.7  IPv6</a:t>
            </a:r>
            <a:r>
              <a:rPr lang="zh-CN" altLang="en-US" b="1" dirty="0" smtClean="0">
                <a:solidFill>
                  <a:srgbClr val="000000"/>
                </a:solidFill>
                <a:latin typeface="宋体" charset="-122"/>
              </a:rPr>
              <a:t>基础</a:t>
            </a:r>
            <a:endParaRPr lang="zh-CN" altLang="en-US" dirty="0"/>
          </a:p>
        </p:txBody>
      </p:sp>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548680"/>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第八章   </a:t>
            </a:r>
            <a:r>
              <a:rPr lang="en-US" altLang="zh-CN" sz="3600" b="1" dirty="0" smtClean="0">
                <a:solidFill>
                  <a:srgbClr val="C00000"/>
                </a:solidFill>
                <a:latin typeface="隶书" pitchFamily="49" charset="-122"/>
                <a:ea typeface="隶书" pitchFamily="49" charset="-122"/>
              </a:rPr>
              <a:t>TCP/IP</a:t>
            </a:r>
            <a:r>
              <a:rPr lang="zh-CN" altLang="en-US" sz="3600" b="1" dirty="0" smtClean="0">
                <a:solidFill>
                  <a:srgbClr val="C00000"/>
                </a:solidFill>
                <a:latin typeface="隶书" pitchFamily="49" charset="-122"/>
                <a:ea typeface="隶书" pitchFamily="49" charset="-122"/>
              </a:rPr>
              <a:t>基础</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90</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8.3  Internet</a:t>
            </a:r>
            <a:r>
              <a:rPr lang="zh-CN" altLang="en-US" sz="4000" b="1" dirty="0" smtClean="0">
                <a:solidFill>
                  <a:srgbClr val="C00000"/>
                </a:solidFill>
                <a:latin typeface="隶书" pitchFamily="49" charset="-122"/>
                <a:ea typeface="隶书" pitchFamily="49" charset="-122"/>
              </a:rPr>
              <a:t>控制报文协议</a:t>
            </a:r>
            <a:r>
              <a:rPr lang="en-US" altLang="zh-CN" sz="4000" b="1" dirty="0" smtClean="0">
                <a:solidFill>
                  <a:srgbClr val="C00000"/>
                </a:solidFill>
                <a:latin typeface="隶书" pitchFamily="49" charset="-122"/>
                <a:ea typeface="隶书" pitchFamily="49" charset="-122"/>
              </a:rPr>
              <a:t>ICMP</a:t>
            </a:r>
          </a:p>
        </p:txBody>
      </p:sp>
      <p:sp>
        <p:nvSpPr>
          <p:cNvPr id="7171" name="Rectangle 3"/>
          <p:cNvSpPr>
            <a:spLocks noGrp="1" noChangeArrowheads="1"/>
          </p:cNvSpPr>
          <p:nvPr>
            <p:ph type="body" idx="1"/>
          </p:nvPr>
        </p:nvSpPr>
        <p:spPr>
          <a:xfrm>
            <a:off x="1066800" y="1762125"/>
            <a:ext cx="7620000" cy="4114800"/>
          </a:xfrm>
        </p:spPr>
        <p:txBody>
          <a:bodyPr/>
          <a:lstStyle/>
          <a:p>
            <a:pPr eaLnBrk="1" hangingPunct="1">
              <a:buClr>
                <a:srgbClr val="C00000"/>
              </a:buClr>
              <a:buFont typeface="Wingdings" pitchFamily="2" charset="2"/>
              <a:buChar char="n"/>
            </a:pPr>
            <a:r>
              <a:rPr lang="en-US" altLang="zh-CN" sz="3000" b="1" dirty="0" smtClean="0">
                <a:latin typeface="楷体" pitchFamily="49" charset="-122"/>
                <a:ea typeface="楷体" pitchFamily="49" charset="-122"/>
              </a:rPr>
              <a:t>IP</a:t>
            </a:r>
            <a:r>
              <a:rPr lang="zh-CN" altLang="en-US" sz="3000" b="1" dirty="0" smtClean="0">
                <a:latin typeface="楷体" pitchFamily="49" charset="-122"/>
                <a:ea typeface="楷体" pitchFamily="49" charset="-122"/>
              </a:rPr>
              <a:t>协议是一种不可靠无连接的包传输。当数据包经过多个网络传输过程中，可能出现错误、目的主机不响应、包拥塞和包丢失等。</a:t>
            </a:r>
            <a:endParaRPr lang="en-US" altLang="zh-CN" sz="3000" b="1" dirty="0" smtClean="0">
              <a:latin typeface="楷体" pitchFamily="49" charset="-122"/>
              <a:ea typeface="楷体" pitchFamily="49" charset="-122"/>
            </a:endParaRPr>
          </a:p>
          <a:p>
            <a:pPr eaLnBrk="1" hangingPunct="1">
              <a:buClr>
                <a:srgbClr val="C00000"/>
              </a:buClr>
              <a:buFont typeface="Wingdings" pitchFamily="2" charset="2"/>
              <a:buChar char="n"/>
            </a:pPr>
            <a:endParaRPr lang="en-US" altLang="zh-CN" sz="3000" b="1" dirty="0" smtClean="0">
              <a:latin typeface="楷体" pitchFamily="49" charset="-122"/>
              <a:ea typeface="楷体" pitchFamily="49" charset="-122"/>
            </a:endParaRPr>
          </a:p>
          <a:p>
            <a:pPr eaLnBrk="1" hangingPunct="1">
              <a:buClr>
                <a:srgbClr val="C00000"/>
              </a:buClr>
              <a:buFont typeface="Wingdings" pitchFamily="2" charset="2"/>
              <a:buChar char="n"/>
            </a:pPr>
            <a:r>
              <a:rPr lang="zh-CN" altLang="en-US" sz="3000" b="1" dirty="0" smtClean="0">
                <a:latin typeface="楷体" pitchFamily="49" charset="-122"/>
                <a:ea typeface="楷体" pitchFamily="49" charset="-122"/>
              </a:rPr>
              <a:t>为了处理这些问题，在</a:t>
            </a:r>
            <a:r>
              <a:rPr lang="en-US" altLang="zh-CN" sz="3000" b="1" dirty="0" smtClean="0">
                <a:latin typeface="楷体" pitchFamily="49" charset="-122"/>
                <a:ea typeface="楷体" pitchFamily="49" charset="-122"/>
              </a:rPr>
              <a:t>IP</a:t>
            </a:r>
            <a:r>
              <a:rPr lang="zh-CN" altLang="en-US" sz="3000" b="1" dirty="0" smtClean="0">
                <a:latin typeface="楷体" pitchFamily="49" charset="-122"/>
                <a:ea typeface="楷体" pitchFamily="49" charset="-122"/>
              </a:rPr>
              <a:t>层引入了一个子协议</a:t>
            </a:r>
            <a:r>
              <a:rPr lang="en-US" altLang="zh-CN" sz="3000" b="1" dirty="0" smtClean="0">
                <a:latin typeface="楷体" pitchFamily="49" charset="-122"/>
                <a:ea typeface="楷体" pitchFamily="49" charset="-122"/>
              </a:rPr>
              <a:t>ICMP (Internet Control Message Protocol)</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23528" y="332656"/>
            <a:ext cx="8540750" cy="894928"/>
          </a:xfrm>
        </p:spPr>
        <p:txBody>
          <a:bodyPr>
            <a:normAutofit/>
          </a:bodyPr>
          <a:lstStyle/>
          <a:p>
            <a:pPr eaLnBrk="1" hangingPunct="1"/>
            <a:r>
              <a:rPr lang="en-US" altLang="zh-CN" sz="4000" b="1" dirty="0" smtClean="0">
                <a:solidFill>
                  <a:srgbClr val="C00000"/>
                </a:solidFill>
                <a:latin typeface="隶书" pitchFamily="49" charset="-122"/>
                <a:ea typeface="隶书" pitchFamily="49" charset="-122"/>
              </a:rPr>
              <a:t>8.3.1  ICMP</a:t>
            </a:r>
            <a:r>
              <a:rPr lang="zh-CN" altLang="en-US" sz="4000" b="1" dirty="0" smtClean="0">
                <a:solidFill>
                  <a:srgbClr val="C00000"/>
                </a:solidFill>
                <a:latin typeface="隶书" pitchFamily="49" charset="-122"/>
                <a:ea typeface="隶书" pitchFamily="49" charset="-122"/>
              </a:rPr>
              <a:t>报文格式和类型</a:t>
            </a:r>
          </a:p>
        </p:txBody>
      </p:sp>
      <p:sp>
        <p:nvSpPr>
          <p:cNvPr id="1028" name="Rectangle 3"/>
          <p:cNvSpPr>
            <a:spLocks noGrp="1" noChangeArrowheads="1"/>
          </p:cNvSpPr>
          <p:nvPr>
            <p:ph type="body" sz="half" idx="1"/>
          </p:nvPr>
        </p:nvSpPr>
        <p:spPr>
          <a:xfrm>
            <a:off x="900113" y="1546225"/>
            <a:ext cx="7466012" cy="4114800"/>
          </a:xfrm>
        </p:spPr>
        <p:txBody>
          <a:bodyPr/>
          <a:lstStyle/>
          <a:p>
            <a:pPr eaLnBrk="1" hangingPunct="1">
              <a:buClr>
                <a:srgbClr val="C00000"/>
              </a:buClr>
              <a:buFont typeface="Wingdings" pitchFamily="2" charset="2"/>
              <a:buChar char="n"/>
            </a:pPr>
            <a:r>
              <a:rPr lang="en-US" altLang="zh-CN" b="1" dirty="0" smtClean="0">
                <a:latin typeface="楷体" pitchFamily="49" charset="-122"/>
                <a:ea typeface="楷体" pitchFamily="49" charset="-122"/>
              </a:rPr>
              <a:t>ICMP</a:t>
            </a:r>
            <a:r>
              <a:rPr lang="zh-CN" altLang="en-US" b="1" dirty="0" smtClean="0">
                <a:latin typeface="楷体" pitchFamily="49" charset="-122"/>
                <a:ea typeface="楷体" pitchFamily="49" charset="-122"/>
              </a:rPr>
              <a:t>数据报封装在</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数据报里传输</a:t>
            </a:r>
            <a:endParaRPr lang="en-US" altLang="zh-CN" b="1" dirty="0" smtClean="0">
              <a:latin typeface="楷体" pitchFamily="49" charset="-122"/>
              <a:ea typeface="楷体" pitchFamily="49" charset="-122"/>
            </a:endParaRPr>
          </a:p>
          <a:p>
            <a:pPr eaLnBrk="1" hangingPunct="1">
              <a:buClr>
                <a:srgbClr val="C00000"/>
              </a:buClr>
              <a:buFont typeface="Wingdings" pitchFamily="2" charset="2"/>
              <a:buChar char="n"/>
            </a:pPr>
            <a:r>
              <a:rPr lang="en-US" altLang="zh-CN" b="1" dirty="0" smtClean="0">
                <a:latin typeface="楷体" pitchFamily="49" charset="-122"/>
                <a:ea typeface="楷体" pitchFamily="49" charset="-122"/>
              </a:rPr>
              <a:t>ICMP</a:t>
            </a:r>
            <a:r>
              <a:rPr lang="zh-CN" altLang="en-US" b="1" dirty="0" smtClean="0">
                <a:latin typeface="楷体" pitchFamily="49" charset="-122"/>
                <a:ea typeface="楷体" pitchFamily="49" charset="-122"/>
              </a:rPr>
              <a:t>报文可以被</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协议层、传输层协议（</a:t>
            </a:r>
            <a:r>
              <a:rPr lang="en-US" altLang="zh-CN" b="1" dirty="0" smtClean="0">
                <a:latin typeface="楷体" pitchFamily="49" charset="-122"/>
                <a:ea typeface="楷体" pitchFamily="49" charset="-122"/>
              </a:rPr>
              <a:t>TCP</a:t>
            </a:r>
            <a:r>
              <a:rPr lang="zh-CN" altLang="en-US" b="1" dirty="0" smtClean="0">
                <a:latin typeface="楷体" pitchFamily="49" charset="-122"/>
                <a:ea typeface="楷体" pitchFamily="49" charset="-122"/>
              </a:rPr>
              <a:t>或</a:t>
            </a:r>
            <a:r>
              <a:rPr lang="en-US" altLang="zh-CN" b="1" dirty="0" smtClean="0">
                <a:latin typeface="楷体" pitchFamily="49" charset="-122"/>
                <a:ea typeface="楷体" pitchFamily="49" charset="-122"/>
              </a:rPr>
              <a:t>UDP</a:t>
            </a:r>
            <a:r>
              <a:rPr lang="zh-CN" altLang="en-US" b="1" dirty="0" smtClean="0">
                <a:latin typeface="楷体" pitchFamily="49" charset="-122"/>
                <a:ea typeface="楷体" pitchFamily="49" charset="-122"/>
              </a:rPr>
              <a:t>）和用户进程使用。</a:t>
            </a:r>
          </a:p>
        </p:txBody>
      </p:sp>
      <p:graphicFrame>
        <p:nvGraphicFramePr>
          <p:cNvPr id="1026" name="Object 8"/>
          <p:cNvGraphicFramePr>
            <a:graphicFrameLocks noChangeAspect="1"/>
          </p:cNvGraphicFramePr>
          <p:nvPr>
            <p:ph sz="half" idx="2"/>
          </p:nvPr>
        </p:nvGraphicFramePr>
        <p:xfrm>
          <a:off x="971550" y="3644900"/>
          <a:ext cx="7022392" cy="1728316"/>
        </p:xfrm>
        <a:graphic>
          <a:graphicData uri="http://schemas.openxmlformats.org/presentationml/2006/ole">
            <p:oleObj spid="_x0000_s71682" r:id="rId3" imgW="1974876" imgH="448663" progId="">
              <p:embed/>
            </p:oleObj>
          </a:graphicData>
        </a:graphic>
      </p:graphicFrame>
      <p:pic>
        <p:nvPicPr>
          <p:cNvPr id="5"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043608" y="1484784"/>
            <a:ext cx="7620000" cy="4114800"/>
          </a:xfrm>
        </p:spPr>
        <p:txBody>
          <a:bodyPr/>
          <a:lstStyle/>
          <a:p>
            <a:pPr eaLnBrk="1" hangingPunct="1">
              <a:buNone/>
            </a:pPr>
            <a:r>
              <a:rPr lang="zh-CN" altLang="en-US" dirty="0" smtClean="0"/>
              <a:t> </a:t>
            </a:r>
          </a:p>
        </p:txBody>
      </p:sp>
      <p:pic>
        <p:nvPicPr>
          <p:cNvPr id="8195" name="Picture 4" descr="1-4-2 ICMP封装"/>
          <p:cNvPicPr>
            <a:picLocks noChangeAspect="1" noChangeArrowheads="1"/>
          </p:cNvPicPr>
          <p:nvPr/>
        </p:nvPicPr>
        <p:blipFill>
          <a:blip r:embed="rId2" cstate="print"/>
          <a:srcRect/>
          <a:stretch>
            <a:fillRect/>
          </a:stretch>
        </p:blipFill>
        <p:spPr bwMode="auto">
          <a:xfrm>
            <a:off x="971600" y="2276872"/>
            <a:ext cx="6728531" cy="2592288"/>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3" name="Rectangle 2"/>
          <p:cNvSpPr>
            <a:spLocks noGrp="1" noChangeArrowheads="1"/>
          </p:cNvSpPr>
          <p:nvPr>
            <p:ph type="title"/>
          </p:nvPr>
        </p:nvSpPr>
        <p:spPr>
          <a:xfrm>
            <a:off x="323528" y="332656"/>
            <a:ext cx="8540750" cy="894928"/>
          </a:xfrm>
        </p:spPr>
        <p:txBody>
          <a:bodyPr>
            <a:normAutofit/>
          </a:bodyPr>
          <a:lstStyle/>
          <a:p>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封装</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a:xfrm>
            <a:off x="1115616" y="548680"/>
            <a:ext cx="7620000" cy="720725"/>
          </a:xfrm>
        </p:spPr>
        <p:txBody>
          <a:bodyPr>
            <a:normAutofit/>
          </a:bodyPr>
          <a:lstStyle/>
          <a:p>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分组格式</a:t>
            </a:r>
          </a:p>
        </p:txBody>
      </p:sp>
      <p:graphicFrame>
        <p:nvGraphicFramePr>
          <p:cNvPr id="2050" name="Object 4"/>
          <p:cNvGraphicFramePr>
            <a:graphicFrameLocks noChangeAspect="1"/>
          </p:cNvGraphicFramePr>
          <p:nvPr>
            <p:ph idx="1"/>
          </p:nvPr>
        </p:nvGraphicFramePr>
        <p:xfrm>
          <a:off x="539552" y="2636912"/>
          <a:ext cx="8111222" cy="2268091"/>
        </p:xfrm>
        <a:graphic>
          <a:graphicData uri="http://schemas.openxmlformats.org/presentationml/2006/ole">
            <p:oleObj spid="_x0000_s72706" r:id="rId3" imgW="2765965" imgH="773066" progId="">
              <p:embed/>
            </p:oleObj>
          </a:graphicData>
        </a:graphic>
      </p:graphicFrame>
      <p:pic>
        <p:nvPicPr>
          <p:cNvPr id="4"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1066800" y="1501775"/>
            <a:ext cx="7620000" cy="4114800"/>
          </a:xfrm>
        </p:spPr>
        <p:txBody>
          <a:bodyPr/>
          <a:lstStyle/>
          <a:p>
            <a:pPr eaLnBrk="1" hangingPunct="1">
              <a:buClr>
                <a:srgbClr val="C00000"/>
              </a:buClr>
              <a:buFont typeface="Wingdings" pitchFamily="2" charset="2"/>
              <a:buChar char="n"/>
            </a:pPr>
            <a:r>
              <a:rPr lang="zh-CN" altLang="en-US" sz="2800" b="1" dirty="0" smtClean="0">
                <a:latin typeface="楷体" pitchFamily="49" charset="-122"/>
                <a:ea typeface="楷体" pitchFamily="49" charset="-122"/>
              </a:rPr>
              <a:t>类型：类型字段占</a:t>
            </a:r>
            <a:r>
              <a:rPr lang="en-US" altLang="zh-CN" sz="2800" b="1" dirty="0" smtClean="0">
                <a:latin typeface="楷体" pitchFamily="49" charset="-122"/>
                <a:ea typeface="楷体" pitchFamily="49" charset="-122"/>
              </a:rPr>
              <a:t>8</a:t>
            </a:r>
            <a:r>
              <a:rPr lang="zh-CN" altLang="en-US" sz="2800" b="1" dirty="0" smtClean="0">
                <a:latin typeface="楷体" pitchFamily="49" charset="-122"/>
                <a:ea typeface="楷体" pitchFamily="49" charset="-122"/>
              </a:rPr>
              <a:t>位，有</a:t>
            </a:r>
            <a:r>
              <a:rPr lang="en-US" altLang="zh-CN" sz="2800" b="1" dirty="0" smtClean="0">
                <a:latin typeface="楷体" pitchFamily="49" charset="-122"/>
                <a:ea typeface="楷体" pitchFamily="49" charset="-122"/>
              </a:rPr>
              <a:t>15</a:t>
            </a:r>
            <a:r>
              <a:rPr lang="zh-CN" altLang="en-US" sz="2800" b="1" dirty="0" smtClean="0">
                <a:latin typeface="楷体" pitchFamily="49" charset="-122"/>
                <a:ea typeface="楷体" pitchFamily="49" charset="-122"/>
              </a:rPr>
              <a:t>个不同的值。用来描述特定类型的</a:t>
            </a:r>
            <a:r>
              <a:rPr lang="en-US" altLang="zh-CN" sz="2800" b="1" dirty="0" smtClean="0">
                <a:latin typeface="楷体" pitchFamily="49" charset="-122"/>
                <a:ea typeface="楷体" pitchFamily="49" charset="-122"/>
              </a:rPr>
              <a:t>ICMP</a:t>
            </a:r>
            <a:r>
              <a:rPr lang="zh-CN" altLang="en-US" sz="2800" b="1" dirty="0" smtClean="0">
                <a:latin typeface="楷体" pitchFamily="49" charset="-122"/>
                <a:ea typeface="楷体" pitchFamily="49" charset="-122"/>
              </a:rPr>
              <a:t>报文。</a:t>
            </a:r>
            <a:endParaRPr lang="en-US" altLang="zh-CN" sz="2800" b="1" dirty="0" smtClean="0">
              <a:latin typeface="楷体" pitchFamily="49" charset="-122"/>
              <a:ea typeface="楷体" pitchFamily="49" charset="-122"/>
            </a:endParaRPr>
          </a:p>
          <a:p>
            <a:pPr eaLnBrk="1" hangingPunct="1">
              <a:buClr>
                <a:srgbClr val="C00000"/>
              </a:buClr>
              <a:buFont typeface="Wingdings" pitchFamily="2" charset="2"/>
              <a:buChar char="n"/>
            </a:pPr>
            <a:endParaRPr lang="zh-CN" altLang="en-US" sz="2800" b="1" dirty="0" smtClean="0">
              <a:latin typeface="楷体" pitchFamily="49" charset="-122"/>
              <a:ea typeface="楷体" pitchFamily="49" charset="-122"/>
            </a:endParaRPr>
          </a:p>
          <a:p>
            <a:pPr eaLnBrk="1" hangingPunct="1">
              <a:buClr>
                <a:srgbClr val="C00000"/>
              </a:buClr>
              <a:buFont typeface="Wingdings" pitchFamily="2" charset="2"/>
              <a:buChar char="n"/>
            </a:pPr>
            <a:r>
              <a:rPr lang="zh-CN" altLang="en-US" sz="2800" b="1" dirty="0" smtClean="0">
                <a:latin typeface="楷体" pitchFamily="49" charset="-122"/>
                <a:ea typeface="楷体" pitchFamily="49" charset="-122"/>
              </a:rPr>
              <a:t>代码：代码字段占</a:t>
            </a:r>
            <a:r>
              <a:rPr lang="en-US" altLang="zh-CN" sz="2800" b="1" dirty="0" smtClean="0">
                <a:latin typeface="楷体" pitchFamily="49" charset="-122"/>
                <a:ea typeface="楷体" pitchFamily="49" charset="-122"/>
              </a:rPr>
              <a:t>8</a:t>
            </a:r>
            <a:r>
              <a:rPr lang="zh-CN" altLang="en-US" sz="2800" b="1" dirty="0" smtClean="0">
                <a:latin typeface="楷体" pitchFamily="49" charset="-122"/>
                <a:ea typeface="楷体" pitchFamily="49" charset="-122"/>
              </a:rPr>
              <a:t>位，进一步描述某类型的</a:t>
            </a:r>
            <a:r>
              <a:rPr lang="en-US" altLang="zh-CN" sz="2800" b="1" dirty="0" smtClean="0">
                <a:latin typeface="楷体" pitchFamily="49" charset="-122"/>
                <a:ea typeface="楷体" pitchFamily="49" charset="-122"/>
              </a:rPr>
              <a:t>ICMP</a:t>
            </a:r>
            <a:r>
              <a:rPr lang="zh-CN" altLang="en-US" sz="2800" b="1" dirty="0" smtClean="0">
                <a:latin typeface="楷体" pitchFamily="49" charset="-122"/>
                <a:ea typeface="楷体" pitchFamily="49" charset="-122"/>
              </a:rPr>
              <a:t>报文的不同功能。</a:t>
            </a:r>
            <a:endParaRPr lang="en-US" altLang="zh-CN" sz="2800" b="1" dirty="0" smtClean="0">
              <a:latin typeface="楷体" pitchFamily="49" charset="-122"/>
              <a:ea typeface="楷体" pitchFamily="49" charset="-122"/>
            </a:endParaRPr>
          </a:p>
          <a:p>
            <a:pPr eaLnBrk="1" hangingPunct="1">
              <a:buClr>
                <a:srgbClr val="C00000"/>
              </a:buClr>
              <a:buFont typeface="Wingdings" pitchFamily="2" charset="2"/>
              <a:buChar char="n"/>
            </a:pPr>
            <a:endParaRPr lang="zh-CN" altLang="en-US" sz="2800" b="1" dirty="0" smtClean="0">
              <a:latin typeface="楷体" pitchFamily="49" charset="-122"/>
              <a:ea typeface="楷体" pitchFamily="49" charset="-122"/>
            </a:endParaRPr>
          </a:p>
          <a:p>
            <a:pPr eaLnBrk="1" hangingPunct="1">
              <a:buClr>
                <a:srgbClr val="C00000"/>
              </a:buClr>
              <a:buFont typeface="Wingdings" pitchFamily="2" charset="2"/>
              <a:buChar char="n"/>
            </a:pPr>
            <a:r>
              <a:rPr lang="zh-CN" altLang="en-US" sz="2800" b="1" dirty="0" smtClean="0">
                <a:latin typeface="楷体" pitchFamily="49" charset="-122"/>
                <a:ea typeface="楷体" pitchFamily="49" charset="-122"/>
              </a:rPr>
              <a:t>检验和：检验和字段占</a:t>
            </a:r>
            <a:r>
              <a:rPr lang="en-US" altLang="zh-CN" sz="2800" b="1" dirty="0" smtClean="0">
                <a:latin typeface="楷体" pitchFamily="49" charset="-122"/>
                <a:ea typeface="楷体" pitchFamily="49" charset="-122"/>
              </a:rPr>
              <a:t>16</a:t>
            </a:r>
            <a:r>
              <a:rPr lang="zh-CN" altLang="en-US" sz="2800" b="1" dirty="0" smtClean="0">
                <a:latin typeface="楷体" pitchFamily="49" charset="-122"/>
                <a:ea typeface="楷体" pitchFamily="49" charset="-122"/>
              </a:rPr>
              <a:t>位，覆盖整个</a:t>
            </a:r>
            <a:r>
              <a:rPr lang="en-US" altLang="zh-CN" sz="2800" b="1" dirty="0" smtClean="0">
                <a:latin typeface="楷体" pitchFamily="49" charset="-122"/>
                <a:ea typeface="楷体" pitchFamily="49" charset="-122"/>
              </a:rPr>
              <a:t>ICMP</a:t>
            </a:r>
            <a:r>
              <a:rPr lang="zh-CN" altLang="en-US" sz="2800" b="1" dirty="0" smtClean="0">
                <a:latin typeface="楷体" pitchFamily="49" charset="-122"/>
                <a:ea typeface="楷体" pitchFamily="49" charset="-122"/>
              </a:rPr>
              <a:t>报文，包括头部和数据。</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5"/>
          <p:cNvSpPr>
            <a:spLocks noGrp="1" noChangeArrowheads="1"/>
          </p:cNvSpPr>
          <p:nvPr>
            <p:ph type="title"/>
          </p:nvPr>
        </p:nvSpPr>
        <p:spPr>
          <a:xfrm>
            <a:off x="1115616" y="548680"/>
            <a:ext cx="7620000" cy="720725"/>
          </a:xfrm>
        </p:spPr>
        <p:txBody>
          <a:bodyPr>
            <a:normAutofit/>
          </a:bodyPr>
          <a:lstStyle/>
          <a:p>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分组格式</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1066800" y="1509713"/>
            <a:ext cx="7177608" cy="4484687"/>
          </a:xfrm>
        </p:spPr>
        <p:txBody>
          <a:bodyPr/>
          <a:lstStyle/>
          <a:p>
            <a:pPr eaLnBrk="1" hangingPunct="1">
              <a:buClr>
                <a:srgbClr val="C00000"/>
              </a:buClr>
              <a:buFont typeface="Wingdings" pitchFamily="2" charset="2"/>
              <a:buChar char="n"/>
            </a:pPr>
            <a:r>
              <a:rPr lang="en-US" altLang="zh-CN" b="1" dirty="0" smtClean="0">
                <a:latin typeface="楷体" pitchFamily="49" charset="-122"/>
                <a:ea typeface="楷体" pitchFamily="49" charset="-122"/>
              </a:rPr>
              <a:t>ICMP</a:t>
            </a:r>
            <a:r>
              <a:rPr lang="zh-CN" altLang="en-US" b="1" dirty="0" smtClean="0">
                <a:latin typeface="楷体" pitchFamily="49" charset="-122"/>
                <a:ea typeface="楷体" pitchFamily="49" charset="-122"/>
              </a:rPr>
              <a:t>协议有两种报文</a:t>
            </a:r>
            <a:r>
              <a:rPr lang="en-US" altLang="zh-CN" b="1" dirty="0" smtClean="0">
                <a:latin typeface="楷体" pitchFamily="49" charset="-122"/>
                <a:ea typeface="楷体" pitchFamily="49" charset="-122"/>
              </a:rPr>
              <a:t>:</a:t>
            </a:r>
          </a:p>
          <a:p>
            <a:pPr lvl="1">
              <a:buClr>
                <a:srgbClr val="C00000"/>
              </a:buClr>
              <a:buFont typeface="Wingdings" pitchFamily="2" charset="2"/>
              <a:buChar char="n"/>
            </a:pPr>
            <a:endParaRPr lang="en-US" altLang="zh-CN" b="1" dirty="0" smtClean="0">
              <a:latin typeface="楷体" pitchFamily="49" charset="-122"/>
              <a:ea typeface="楷体" pitchFamily="49" charset="-122"/>
            </a:endParaRPr>
          </a:p>
          <a:p>
            <a:pPr lvl="1">
              <a:buClr>
                <a:srgbClr val="C00000"/>
              </a:buClr>
              <a:buFont typeface="Wingdings" pitchFamily="2" charset="2"/>
              <a:buChar char="n"/>
            </a:pPr>
            <a:r>
              <a:rPr lang="zh-CN" altLang="en-US" b="1" dirty="0" smtClean="0">
                <a:latin typeface="楷体" pitchFamily="49" charset="-122"/>
                <a:ea typeface="楷体" pitchFamily="49" charset="-122"/>
              </a:rPr>
              <a:t>差错报文</a:t>
            </a:r>
          </a:p>
          <a:p>
            <a:pPr lvl="1">
              <a:buClr>
                <a:srgbClr val="C00000"/>
              </a:buClr>
              <a:buFont typeface="Wingdings" pitchFamily="2" charset="2"/>
              <a:buChar char="n"/>
            </a:pPr>
            <a:r>
              <a:rPr lang="zh-CN" altLang="en-US" b="1" dirty="0" smtClean="0">
                <a:latin typeface="楷体" pitchFamily="49" charset="-122"/>
                <a:ea typeface="楷体" pitchFamily="49" charset="-122"/>
              </a:rPr>
              <a:t>查询报文</a:t>
            </a:r>
          </a:p>
          <a:p>
            <a:pPr eaLnBrk="1" hangingPunct="1">
              <a:buClr>
                <a:srgbClr val="C00000"/>
              </a:buClr>
              <a:buFont typeface="Wingdings" pitchFamily="2" charset="2"/>
              <a:buChar char="n"/>
            </a:pPr>
            <a:endParaRPr lang="en-US" altLang="zh-CN" b="1" dirty="0" smtClean="0">
              <a:latin typeface="楷体" pitchFamily="49" charset="-122"/>
              <a:ea typeface="楷体" pitchFamily="49" charset="-122"/>
            </a:endParaRPr>
          </a:p>
          <a:p>
            <a:pPr eaLnBrk="1" hangingPunct="1">
              <a:buClr>
                <a:srgbClr val="C00000"/>
              </a:buClr>
              <a:buFont typeface="Wingdings" pitchFamily="2" charset="2"/>
              <a:buChar char="n"/>
            </a:pPr>
            <a:r>
              <a:rPr lang="zh-CN" altLang="en-US" b="1" dirty="0" smtClean="0">
                <a:latin typeface="楷体" pitchFamily="49" charset="-122"/>
                <a:ea typeface="楷体" pitchFamily="49" charset="-122"/>
              </a:rPr>
              <a:t>对错误的</a:t>
            </a:r>
            <a:r>
              <a:rPr lang="en-US" altLang="zh-CN" b="1" dirty="0" smtClean="0">
                <a:latin typeface="楷体" pitchFamily="49" charset="-122"/>
                <a:ea typeface="楷体" pitchFamily="49" charset="-122"/>
              </a:rPr>
              <a:t>ICMP</a:t>
            </a:r>
            <a:r>
              <a:rPr lang="zh-CN" altLang="en-US" b="1" dirty="0" smtClean="0">
                <a:latin typeface="楷体" pitchFamily="49" charset="-122"/>
                <a:ea typeface="楷体" pitchFamily="49" charset="-122"/>
              </a:rPr>
              <a:t>差错报文不会产生另一个</a:t>
            </a:r>
            <a:r>
              <a:rPr lang="en-US" altLang="zh-CN" b="1" dirty="0" smtClean="0">
                <a:latin typeface="楷体" pitchFamily="49" charset="-122"/>
                <a:ea typeface="楷体" pitchFamily="49" charset="-122"/>
              </a:rPr>
              <a:t>ICMP</a:t>
            </a:r>
            <a:r>
              <a:rPr lang="zh-CN" altLang="en-US" b="1" dirty="0" smtClean="0">
                <a:latin typeface="楷体" pitchFamily="49" charset="-122"/>
                <a:ea typeface="楷体" pitchFamily="49" charset="-122"/>
              </a:rPr>
              <a:t>差错报文</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5"/>
          <p:cNvSpPr>
            <a:spLocks noGrp="1" noChangeArrowheads="1"/>
          </p:cNvSpPr>
          <p:nvPr>
            <p:ph type="title"/>
          </p:nvPr>
        </p:nvSpPr>
        <p:spPr>
          <a:xfrm>
            <a:off x="827584" y="548680"/>
            <a:ext cx="7620000" cy="720725"/>
          </a:xfrm>
        </p:spPr>
        <p:txBody>
          <a:bodyPr>
            <a:normAutofit/>
          </a:bodyPr>
          <a:lstStyle/>
          <a:p>
            <a:pPr eaLnBrk="1" hangingPunct="1"/>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报文类型</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图1-4-4 查询报文"/>
          <p:cNvPicPr>
            <a:picLocks noGrp="1" noChangeAspect="1" noChangeArrowheads="1"/>
          </p:cNvPicPr>
          <p:nvPr>
            <p:ph type="body" idx="1"/>
          </p:nvPr>
        </p:nvPicPr>
        <p:blipFill>
          <a:blip r:embed="rId2" cstate="print"/>
          <a:srcRect/>
          <a:stretch>
            <a:fillRect/>
          </a:stretch>
        </p:blipFill>
        <p:spPr>
          <a:xfrm>
            <a:off x="755576" y="1916832"/>
            <a:ext cx="7705725" cy="2519363"/>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5"/>
          <p:cNvSpPr>
            <a:spLocks noGrp="1" noChangeArrowheads="1"/>
          </p:cNvSpPr>
          <p:nvPr>
            <p:ph type="title"/>
          </p:nvPr>
        </p:nvSpPr>
        <p:spPr>
          <a:xfrm>
            <a:off x="827584" y="548680"/>
            <a:ext cx="7620000" cy="720725"/>
          </a:xfrm>
        </p:spPr>
        <p:txBody>
          <a:bodyPr>
            <a:normAutofit/>
          </a:bodyPr>
          <a:lstStyle/>
          <a:p>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报文类型之一：查询报文</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p:txBody>
          <a:bodyPr/>
          <a:lstStyle/>
          <a:p>
            <a:pPr eaLnBrk="1" hangingPunct="1">
              <a:buNone/>
            </a:pPr>
            <a:r>
              <a:rPr lang="zh-CN" altLang="en-US" b="1" dirty="0" smtClean="0">
                <a:solidFill>
                  <a:srgbClr val="C00000"/>
                </a:solidFill>
              </a:rPr>
              <a:t>（</a:t>
            </a:r>
            <a:r>
              <a:rPr lang="en-US" altLang="zh-CN" b="1" dirty="0" smtClean="0">
                <a:solidFill>
                  <a:srgbClr val="C00000"/>
                </a:solidFill>
              </a:rPr>
              <a:t>1</a:t>
            </a:r>
            <a:r>
              <a:rPr lang="zh-CN" altLang="en-US" b="1" dirty="0" smtClean="0">
                <a:solidFill>
                  <a:srgbClr val="C00000"/>
                </a:solidFill>
              </a:rPr>
              <a:t>）</a:t>
            </a:r>
            <a:r>
              <a:rPr lang="zh-CN" altLang="en-US" b="1" dirty="0" smtClean="0">
                <a:solidFill>
                  <a:srgbClr val="C00000"/>
                </a:solidFill>
                <a:latin typeface="楷体" pitchFamily="49" charset="-122"/>
                <a:ea typeface="楷体" pitchFamily="49" charset="-122"/>
              </a:rPr>
              <a:t>回送请求和回答</a:t>
            </a:r>
            <a:r>
              <a:rPr lang="zh-CN" altLang="en-US" dirty="0" smtClean="0">
                <a:latin typeface="楷体" pitchFamily="49" charset="-122"/>
                <a:ea typeface="楷体" pitchFamily="49" charset="-122"/>
              </a:rPr>
              <a:t> </a:t>
            </a:r>
          </a:p>
          <a:p>
            <a:pPr lvl="1">
              <a:buClr>
                <a:srgbClr val="C00000"/>
              </a:buClr>
              <a:buFont typeface="Wingdings" pitchFamily="2" charset="2"/>
              <a:buChar char="n"/>
            </a:pPr>
            <a:endParaRPr lang="en-US" altLang="zh-CN" b="1" dirty="0" smtClean="0">
              <a:latin typeface="楷体" pitchFamily="49" charset="-122"/>
              <a:ea typeface="楷体" pitchFamily="49" charset="-122"/>
            </a:endParaRPr>
          </a:p>
          <a:p>
            <a:pPr lvl="1">
              <a:buClr>
                <a:srgbClr val="C00000"/>
              </a:buClr>
              <a:buFont typeface="Wingdings" pitchFamily="2" charset="2"/>
              <a:buChar char="n"/>
            </a:pPr>
            <a:r>
              <a:rPr lang="zh-CN" altLang="en-US" b="1" dirty="0" smtClean="0">
                <a:latin typeface="楷体" pitchFamily="49" charset="-122"/>
                <a:ea typeface="楷体" pitchFamily="49" charset="-122"/>
              </a:rPr>
              <a:t>回送请求和回送回答报文是为了诊断目的而设计的。</a:t>
            </a:r>
          </a:p>
          <a:p>
            <a:pPr lvl="1">
              <a:buClr>
                <a:srgbClr val="C00000"/>
              </a:buClr>
              <a:buFont typeface="Wingdings" pitchFamily="2" charset="2"/>
              <a:buChar char="n"/>
            </a:pPr>
            <a:endParaRPr lang="en-US" altLang="zh-CN" b="1" dirty="0" smtClean="0">
              <a:latin typeface="楷体" pitchFamily="49" charset="-122"/>
              <a:ea typeface="楷体" pitchFamily="49" charset="-122"/>
            </a:endParaRPr>
          </a:p>
          <a:p>
            <a:pPr lvl="1">
              <a:buClr>
                <a:srgbClr val="C00000"/>
              </a:buClr>
              <a:buFont typeface="Wingdings" pitchFamily="2" charset="2"/>
              <a:buChar char="n"/>
            </a:pPr>
            <a:r>
              <a:rPr lang="en-US" altLang="zh-CN" b="1" dirty="0" smtClean="0">
                <a:latin typeface="楷体" pitchFamily="49" charset="-122"/>
                <a:ea typeface="楷体" pitchFamily="49" charset="-122"/>
              </a:rPr>
              <a:t>8</a:t>
            </a:r>
            <a:r>
              <a:rPr lang="zh-CN" altLang="en-US" b="1" dirty="0" smtClean="0">
                <a:latin typeface="楷体" pitchFamily="49" charset="-122"/>
                <a:ea typeface="楷体" pitchFamily="49" charset="-122"/>
              </a:rPr>
              <a:t>：请求回答</a:t>
            </a:r>
          </a:p>
          <a:p>
            <a:pPr lvl="1">
              <a:buClr>
                <a:srgbClr val="C00000"/>
              </a:buClr>
              <a:buFont typeface="Wingdings" pitchFamily="2" charset="2"/>
              <a:buChar char="n"/>
            </a:pPr>
            <a:endParaRPr lang="en-US" altLang="zh-CN" b="1" dirty="0" smtClean="0">
              <a:latin typeface="楷体" pitchFamily="49" charset="-122"/>
              <a:ea typeface="楷体" pitchFamily="49" charset="-122"/>
            </a:endParaRPr>
          </a:p>
          <a:p>
            <a:pPr lvl="1">
              <a:buClr>
                <a:srgbClr val="C00000"/>
              </a:buClr>
              <a:buFont typeface="Wingdings" pitchFamily="2" charset="2"/>
              <a:buChar char="n"/>
            </a:pPr>
            <a:r>
              <a:rPr lang="en-US" altLang="zh-CN" b="1" dirty="0" smtClean="0">
                <a:latin typeface="楷体" pitchFamily="49" charset="-122"/>
                <a:ea typeface="楷体" pitchFamily="49" charset="-122"/>
              </a:rPr>
              <a:t>0</a:t>
            </a:r>
            <a:r>
              <a:rPr lang="zh-CN" altLang="en-US" b="1" dirty="0" smtClean="0">
                <a:latin typeface="楷体" pitchFamily="49" charset="-122"/>
                <a:ea typeface="楷体" pitchFamily="49" charset="-122"/>
              </a:rPr>
              <a:t>：回送回答</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4" name="Rectangle 5"/>
          <p:cNvSpPr>
            <a:spLocks noGrp="1" noChangeArrowheads="1"/>
          </p:cNvSpPr>
          <p:nvPr>
            <p:ph type="title"/>
          </p:nvPr>
        </p:nvSpPr>
        <p:spPr>
          <a:xfrm>
            <a:off x="827584" y="548680"/>
            <a:ext cx="7620000" cy="720725"/>
          </a:xfrm>
        </p:spPr>
        <p:txBody>
          <a:bodyPr>
            <a:normAutofit/>
          </a:bodyPr>
          <a:lstStyle/>
          <a:p>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报文类型之一：查询报文</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67544" y="1628775"/>
            <a:ext cx="8219256" cy="4114800"/>
          </a:xfrm>
        </p:spPr>
        <p:txBody>
          <a:bodyPr>
            <a:normAutofit lnSpcReduction="10000"/>
          </a:bodyPr>
          <a:lstStyle/>
          <a:p>
            <a:pPr eaLnBrk="1" hangingPunct="1">
              <a:lnSpc>
                <a:spcPct val="90000"/>
              </a:lnSpc>
              <a:buNone/>
            </a:pPr>
            <a:r>
              <a:rPr lang="zh-CN" altLang="en-US" b="1" dirty="0" smtClean="0">
                <a:solidFill>
                  <a:srgbClr val="C00000"/>
                </a:solidFill>
              </a:rPr>
              <a:t>（</a:t>
            </a:r>
            <a:r>
              <a:rPr lang="en-US" altLang="zh-CN" b="1" dirty="0" smtClean="0">
                <a:solidFill>
                  <a:srgbClr val="C00000"/>
                </a:solidFill>
              </a:rPr>
              <a:t>2</a:t>
            </a:r>
            <a:r>
              <a:rPr lang="zh-CN" altLang="en-US" b="1" dirty="0" smtClean="0">
                <a:solidFill>
                  <a:srgbClr val="C00000"/>
                </a:solidFill>
              </a:rPr>
              <a:t>）</a:t>
            </a:r>
            <a:r>
              <a:rPr lang="zh-CN" altLang="en-US" b="1" dirty="0" smtClean="0">
                <a:solidFill>
                  <a:srgbClr val="C00000"/>
                </a:solidFill>
                <a:latin typeface="楷体" pitchFamily="49" charset="-122"/>
                <a:ea typeface="楷体" pitchFamily="49" charset="-122"/>
              </a:rPr>
              <a:t>时间戳请求和回答</a:t>
            </a:r>
          </a:p>
          <a:p>
            <a:pPr lvl="1">
              <a:lnSpc>
                <a:spcPct val="90000"/>
              </a:lnSpc>
              <a:buClr>
                <a:srgbClr val="C00000"/>
              </a:buClr>
              <a:buFont typeface="Wingdings" pitchFamily="2" charset="2"/>
              <a:buChar char="n"/>
            </a:pPr>
            <a:endParaRPr lang="en-US" altLang="zh-CN" b="1" dirty="0" smtClean="0">
              <a:latin typeface="楷体" pitchFamily="49" charset="-122"/>
              <a:ea typeface="楷体" pitchFamily="49" charset="-122"/>
            </a:endParaRPr>
          </a:p>
          <a:p>
            <a:pPr lvl="1">
              <a:lnSpc>
                <a:spcPct val="90000"/>
              </a:lnSpc>
              <a:buClr>
                <a:srgbClr val="C00000"/>
              </a:buClr>
              <a:buFont typeface="Wingdings" pitchFamily="2" charset="2"/>
              <a:buChar char="n"/>
            </a:pPr>
            <a:r>
              <a:rPr lang="zh-CN" altLang="en-US" b="1" dirty="0" smtClean="0">
                <a:latin typeface="楷体" pitchFamily="49" charset="-122"/>
                <a:ea typeface="楷体" pitchFamily="49" charset="-122"/>
              </a:rPr>
              <a:t>两个机器（主机或路由器）可使用时间戳请求和时间戳回答报文来确定</a:t>
            </a:r>
            <a:r>
              <a:rPr lang="en-US" altLang="zh-CN" b="1" dirty="0" smtClean="0">
                <a:latin typeface="楷体" pitchFamily="49" charset="-122"/>
                <a:ea typeface="楷体" pitchFamily="49" charset="-122"/>
              </a:rPr>
              <a:t>IP</a:t>
            </a:r>
            <a:r>
              <a:rPr lang="zh-CN" altLang="en-US" b="1" dirty="0" smtClean="0">
                <a:latin typeface="楷体" pitchFamily="49" charset="-122"/>
                <a:ea typeface="楷体" pitchFamily="49" charset="-122"/>
              </a:rPr>
              <a:t>数据报在这两个机器之间来往所需的往返时间。它也可用作两个机器中的时钟的同步。</a:t>
            </a:r>
          </a:p>
          <a:p>
            <a:pPr lvl="1">
              <a:lnSpc>
                <a:spcPct val="90000"/>
              </a:lnSpc>
              <a:buClr>
                <a:srgbClr val="C00000"/>
              </a:buClr>
              <a:buFont typeface="Wingdings" pitchFamily="2" charset="2"/>
              <a:buChar char="n"/>
            </a:pPr>
            <a:endParaRPr lang="en-US" altLang="zh-CN" b="1" dirty="0" smtClean="0">
              <a:latin typeface="楷体" pitchFamily="49" charset="-122"/>
              <a:ea typeface="楷体" pitchFamily="49" charset="-122"/>
            </a:endParaRPr>
          </a:p>
          <a:p>
            <a:pPr lvl="1">
              <a:lnSpc>
                <a:spcPct val="90000"/>
              </a:lnSpc>
              <a:buClr>
                <a:srgbClr val="C00000"/>
              </a:buClr>
              <a:buFont typeface="Wingdings" pitchFamily="2" charset="2"/>
              <a:buChar char="n"/>
            </a:pPr>
            <a:r>
              <a:rPr lang="en-US" altLang="zh-CN" b="1" dirty="0" smtClean="0">
                <a:latin typeface="楷体" pitchFamily="49" charset="-122"/>
                <a:ea typeface="楷体" pitchFamily="49" charset="-122"/>
              </a:rPr>
              <a:t>13</a:t>
            </a:r>
            <a:r>
              <a:rPr lang="zh-CN" altLang="en-US" b="1" dirty="0" smtClean="0">
                <a:latin typeface="楷体" pitchFamily="49" charset="-122"/>
                <a:ea typeface="楷体" pitchFamily="49" charset="-122"/>
              </a:rPr>
              <a:t>：请求</a:t>
            </a:r>
          </a:p>
          <a:p>
            <a:pPr lvl="1">
              <a:lnSpc>
                <a:spcPct val="90000"/>
              </a:lnSpc>
              <a:buClr>
                <a:srgbClr val="C00000"/>
              </a:buClr>
              <a:buFont typeface="Wingdings" pitchFamily="2" charset="2"/>
              <a:buChar char="n"/>
            </a:pPr>
            <a:endParaRPr lang="en-US" altLang="zh-CN" b="1" dirty="0" smtClean="0">
              <a:latin typeface="楷体" pitchFamily="49" charset="-122"/>
              <a:ea typeface="楷体" pitchFamily="49" charset="-122"/>
            </a:endParaRPr>
          </a:p>
          <a:p>
            <a:pPr lvl="1">
              <a:lnSpc>
                <a:spcPct val="90000"/>
              </a:lnSpc>
              <a:buClr>
                <a:srgbClr val="C00000"/>
              </a:buClr>
              <a:buFont typeface="Wingdings" pitchFamily="2" charset="2"/>
              <a:buChar char="n"/>
            </a:pPr>
            <a:r>
              <a:rPr lang="en-US" altLang="zh-CN" b="1" dirty="0" smtClean="0">
                <a:latin typeface="楷体" pitchFamily="49" charset="-122"/>
                <a:ea typeface="楷体" pitchFamily="49" charset="-122"/>
              </a:rPr>
              <a:t>14</a:t>
            </a:r>
            <a:r>
              <a:rPr lang="zh-CN" altLang="en-US" b="1" dirty="0" smtClean="0">
                <a:latin typeface="楷体" pitchFamily="49" charset="-122"/>
                <a:ea typeface="楷体" pitchFamily="49" charset="-122"/>
              </a:rPr>
              <a:t>：回答</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3" name="Rectangle 5"/>
          <p:cNvSpPr>
            <a:spLocks noGrp="1" noChangeArrowheads="1"/>
          </p:cNvSpPr>
          <p:nvPr>
            <p:ph type="title"/>
          </p:nvPr>
        </p:nvSpPr>
        <p:spPr>
          <a:xfrm>
            <a:off x="827584" y="548680"/>
            <a:ext cx="7620000" cy="720725"/>
          </a:xfrm>
        </p:spPr>
        <p:txBody>
          <a:bodyPr>
            <a:normAutofit/>
          </a:bodyPr>
          <a:lstStyle/>
          <a:p>
            <a:r>
              <a:rPr lang="en-US" altLang="zh-CN" sz="4000" b="1" dirty="0" smtClean="0">
                <a:solidFill>
                  <a:srgbClr val="C00000"/>
                </a:solidFill>
                <a:latin typeface="隶书" pitchFamily="49" charset="-122"/>
                <a:ea typeface="隶书" pitchFamily="49" charset="-122"/>
              </a:rPr>
              <a:t>ICMP</a:t>
            </a:r>
            <a:r>
              <a:rPr lang="zh-CN" altLang="en-US" sz="4000" b="1" dirty="0" smtClean="0">
                <a:solidFill>
                  <a:srgbClr val="C00000"/>
                </a:solidFill>
                <a:latin typeface="隶书" pitchFamily="49" charset="-122"/>
                <a:ea typeface="隶书" pitchFamily="49" charset="-122"/>
              </a:rPr>
              <a:t>报文类型之一：查询报文</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1453</TotalTime>
  <Words>11338</Words>
  <Application>Microsoft Office PowerPoint</Application>
  <PresentationFormat>全屏显示(4:3)</PresentationFormat>
  <Paragraphs>1763</Paragraphs>
  <Slides>188</Slides>
  <Notes>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188</vt:i4>
      </vt:variant>
    </vt:vector>
  </HeadingPairs>
  <TitlesOfParts>
    <vt:vector size="191" baseType="lpstr">
      <vt:lpstr>Office 主题</vt:lpstr>
      <vt:lpstr>VISIO</vt:lpstr>
      <vt:lpstr>Visio</vt:lpstr>
      <vt:lpstr>计算机网络 computer Network</vt:lpstr>
      <vt:lpstr>幻灯片 2</vt:lpstr>
      <vt:lpstr>幻灯片 3</vt:lpstr>
      <vt:lpstr>8.1  TCP/IP网络体系结构</vt:lpstr>
      <vt:lpstr>8.1  TCP/IP网络体系结构</vt:lpstr>
      <vt:lpstr>幻灯片 6</vt:lpstr>
      <vt:lpstr>幻灯片 7</vt:lpstr>
      <vt:lpstr>幻灯片 8</vt:lpstr>
      <vt:lpstr>幻灯片 9</vt:lpstr>
      <vt:lpstr>8.2  网际协议IP</vt:lpstr>
      <vt:lpstr>8.2  网际协议IP</vt:lpstr>
      <vt:lpstr>8.2.1  IP地址</vt:lpstr>
      <vt:lpstr>8.2.1  IP地址</vt:lpstr>
      <vt:lpstr>8.2.1  IP地址</vt:lpstr>
      <vt:lpstr>8.2.1  IP地址</vt:lpstr>
      <vt:lpstr>8.2.1  IP地址</vt:lpstr>
      <vt:lpstr>8.2.1  IP地址</vt:lpstr>
      <vt:lpstr>幻灯片 18</vt:lpstr>
      <vt:lpstr>幻灯片 19</vt:lpstr>
      <vt:lpstr>幻灯片 20</vt:lpstr>
      <vt:lpstr>8.2.1  IP地址</vt:lpstr>
      <vt:lpstr>8.2.1  IP地址</vt:lpstr>
      <vt:lpstr>8.2.1  IP地址</vt:lpstr>
      <vt:lpstr>8.2.1  IP地址</vt:lpstr>
      <vt:lpstr>8.2.1  IP地址</vt:lpstr>
      <vt:lpstr>8.2.1  IP地址</vt:lpstr>
      <vt:lpstr>      8.2.2  IP报文格式 </vt:lpstr>
      <vt:lpstr>      8.2.2  IP报文格式 </vt:lpstr>
      <vt:lpstr>      8.2.2  IP报文格式 </vt:lpstr>
      <vt:lpstr>      8.2.2  IP报文格式 </vt:lpstr>
      <vt:lpstr>      8.2.2  IP报文格式 </vt:lpstr>
      <vt:lpstr>      8.2.2  IP报文格式 </vt:lpstr>
      <vt:lpstr> IP数据报分片 </vt:lpstr>
      <vt:lpstr>      8.2.2  IP报文格式 </vt:lpstr>
      <vt:lpstr>幻灯片 35</vt:lpstr>
      <vt:lpstr>      8.2.2  IP报文格式 </vt:lpstr>
      <vt:lpstr>      8.2.2  IP报文格式 </vt:lpstr>
      <vt:lpstr>幻灯片 38</vt:lpstr>
      <vt:lpstr>      8.2.2  IP报文格式 </vt:lpstr>
      <vt:lpstr>8.2.3 子网编址与子网掩码</vt:lpstr>
      <vt:lpstr>8.2.3 子网编址与子网掩码</vt:lpstr>
      <vt:lpstr>8.2.3 子网编址与子网掩码</vt:lpstr>
      <vt:lpstr>8.2.3 子网编址与子网掩码</vt:lpstr>
      <vt:lpstr>8.2.3 子网编址与子网掩码</vt:lpstr>
      <vt:lpstr>8.2.3 子网编址与子网掩码</vt:lpstr>
      <vt:lpstr>8.2.3 子网编址与子网掩码</vt:lpstr>
      <vt:lpstr>8.2.3 子网编址与子网掩码</vt:lpstr>
      <vt:lpstr>8.2.3 子网编址与子网掩码</vt:lpstr>
      <vt:lpstr>8.2.3 子网编址与子网掩码</vt:lpstr>
      <vt:lpstr>8.2.3 子网编址与子网掩码</vt:lpstr>
      <vt:lpstr>幻灯片 51</vt:lpstr>
      <vt:lpstr>VLSM</vt:lpstr>
      <vt:lpstr>幻灯片 53</vt:lpstr>
      <vt:lpstr>VLSM</vt:lpstr>
      <vt:lpstr>CIDR(无类别域间路由)</vt:lpstr>
      <vt:lpstr>幻灯片 56</vt:lpstr>
      <vt:lpstr>CIDR(无类别域间路由)</vt:lpstr>
      <vt:lpstr>CIDR(无类别域间路由)</vt:lpstr>
      <vt:lpstr>CIDR(无类别域间路由)</vt:lpstr>
      <vt:lpstr>CIDR(无类别域间路由)</vt:lpstr>
      <vt:lpstr>路由归纳（也称为路由聚合或超supernetting） </vt:lpstr>
      <vt:lpstr>8.2.4  IP路由选择 </vt:lpstr>
      <vt:lpstr>8.2.4  IP路由选择 </vt:lpstr>
      <vt:lpstr>幻灯片 64</vt:lpstr>
      <vt:lpstr>幻灯片 65</vt:lpstr>
      <vt:lpstr>8.2.4  IP路由选择 </vt:lpstr>
      <vt:lpstr>8.2.4  IP路由选择 </vt:lpstr>
      <vt:lpstr>幻灯片 68</vt:lpstr>
      <vt:lpstr>ARP协议</vt:lpstr>
      <vt:lpstr> IP的封装 </vt:lpstr>
      <vt:lpstr>ARP协议的工作原理</vt:lpstr>
      <vt:lpstr>幻灯片 72</vt:lpstr>
      <vt:lpstr>ARP高速缓存</vt:lpstr>
      <vt:lpstr>ARP高速缓存</vt:lpstr>
      <vt:lpstr>ARP高速缓存</vt:lpstr>
      <vt:lpstr>幻灯片 76</vt:lpstr>
      <vt:lpstr>ARP封装</vt:lpstr>
      <vt:lpstr>ARP的分组格式</vt:lpstr>
      <vt:lpstr>DHCP协议</vt:lpstr>
      <vt:lpstr>DHCP工作原理 </vt:lpstr>
      <vt:lpstr>DHCP工作原理 </vt:lpstr>
      <vt:lpstr>DHCP工作原理 </vt:lpstr>
      <vt:lpstr>幻灯片 83</vt:lpstr>
      <vt:lpstr>DHCP工作原理 </vt:lpstr>
      <vt:lpstr>幻灯片 85</vt:lpstr>
      <vt:lpstr>DHCP工作原理 </vt:lpstr>
      <vt:lpstr>幻灯片 87</vt:lpstr>
      <vt:lpstr>DHCP工作原理 </vt:lpstr>
      <vt:lpstr>DHCP工作原理 </vt:lpstr>
      <vt:lpstr>幻灯片 90</vt:lpstr>
      <vt:lpstr>8.3  Internet控制报文协议ICMP</vt:lpstr>
      <vt:lpstr>8.3.1  ICMP报文格式和类型</vt:lpstr>
      <vt:lpstr>ICMP封装</vt:lpstr>
      <vt:lpstr>ICMP分组格式</vt:lpstr>
      <vt:lpstr>ICMP分组格式</vt:lpstr>
      <vt:lpstr>ICMP报文类型</vt:lpstr>
      <vt:lpstr>ICMP报文类型之一：查询报文</vt:lpstr>
      <vt:lpstr>ICMP报文类型之一：查询报文</vt:lpstr>
      <vt:lpstr>ICMP报文类型之一：查询报文</vt:lpstr>
      <vt:lpstr>ICMP报文类型之一：查询报文</vt:lpstr>
      <vt:lpstr>ICMP报文类型之二：差错报文</vt:lpstr>
      <vt:lpstr>ICMP报文类型之二：差错报文</vt:lpstr>
      <vt:lpstr>ICMP报文类型之二：差错报文</vt:lpstr>
      <vt:lpstr>ICMP报文类型之二：差错报文</vt:lpstr>
      <vt:lpstr>ICMP报文类型之二：差错报文</vt:lpstr>
      <vt:lpstr>ICMP报文的主要类型</vt:lpstr>
      <vt:lpstr>ICMP的应用1：Ping 程序</vt:lpstr>
      <vt:lpstr>ICMP的应用1：Ping 程序</vt:lpstr>
      <vt:lpstr>ICMP的应用2：Tracert程序</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8.5   用户数据报协议(UDP)</vt:lpstr>
      <vt:lpstr>幻灯片 128</vt:lpstr>
      <vt:lpstr>幻灯片 129</vt:lpstr>
      <vt:lpstr>幻灯片 130</vt:lpstr>
      <vt:lpstr>8.5.1   UDP报头</vt:lpstr>
      <vt:lpstr>8.5.1   UDP报头</vt:lpstr>
      <vt:lpstr>端 口 号</vt:lpstr>
      <vt:lpstr>8.5.1   UDP报头</vt:lpstr>
      <vt:lpstr>8.5.1   UDP效验和</vt:lpstr>
      <vt:lpstr>UDP效验和 伪首部添加在UDP数据报上 </vt:lpstr>
      <vt:lpstr>幻灯片 137</vt:lpstr>
      <vt:lpstr>UDP应用</vt:lpstr>
      <vt:lpstr>幻灯片 139</vt:lpstr>
      <vt:lpstr>8.6   传输控制协议(TCP)</vt:lpstr>
      <vt:lpstr>幻灯片 141</vt:lpstr>
      <vt:lpstr>幻灯片 142</vt:lpstr>
      <vt:lpstr>TCP报文格式 </vt:lpstr>
      <vt:lpstr>TCP报文格式 </vt:lpstr>
      <vt:lpstr>TCP报文格式 </vt:lpstr>
      <vt:lpstr>TCP报文格式 </vt:lpstr>
      <vt:lpstr>TCP标志位  </vt:lpstr>
      <vt:lpstr>TCP标志位  </vt:lpstr>
      <vt:lpstr>确认序号</vt:lpstr>
      <vt:lpstr>确认序号</vt:lpstr>
      <vt:lpstr>TCP报文格式 </vt:lpstr>
      <vt:lpstr>TCP报文格式 </vt:lpstr>
      <vt:lpstr>TCP报文格式 </vt:lpstr>
      <vt:lpstr>8.6.3  TCP连接的建立和释放</vt:lpstr>
      <vt:lpstr>TCP连接的建立</vt:lpstr>
      <vt:lpstr>TCP连接的建立</vt:lpstr>
      <vt:lpstr>TCP连接的建立</vt:lpstr>
      <vt:lpstr>幻灯片 158</vt:lpstr>
      <vt:lpstr>TCP连接的释放</vt:lpstr>
      <vt:lpstr>幻灯片 160</vt:lpstr>
      <vt:lpstr>幻灯片 161</vt:lpstr>
      <vt:lpstr>6.2.4  传输层流量控制 </vt:lpstr>
      <vt:lpstr>6.2.4  传输层流量控制 </vt:lpstr>
      <vt:lpstr>幻灯片 164</vt:lpstr>
      <vt:lpstr>6.2.5  传输层拥塞控制</vt:lpstr>
      <vt:lpstr>6.2.5  传输层拥塞控制</vt:lpstr>
      <vt:lpstr>幻灯片 167</vt:lpstr>
      <vt:lpstr>幻灯片 168</vt:lpstr>
      <vt:lpstr>幻灯片 169</vt:lpstr>
      <vt:lpstr>幻灯片 170</vt:lpstr>
      <vt:lpstr>幻灯片 171</vt:lpstr>
      <vt:lpstr>幻灯片 172</vt:lpstr>
      <vt:lpstr>8.7   IPV6基础</vt:lpstr>
      <vt:lpstr>IPv6报头</vt:lpstr>
      <vt:lpstr>IPv6报头</vt:lpstr>
      <vt:lpstr>IPv6报头</vt:lpstr>
      <vt:lpstr>IPv6报头</vt:lpstr>
      <vt:lpstr>IPv6扩展报头</vt:lpstr>
      <vt:lpstr>IPv6 报文分片</vt:lpstr>
      <vt:lpstr>IPv6地址 </vt:lpstr>
      <vt:lpstr>IPv6地址</vt:lpstr>
      <vt:lpstr>IPv6地址类型</vt:lpstr>
      <vt:lpstr>IPv6地址类型</vt:lpstr>
      <vt:lpstr>IPv6地址类型</vt:lpstr>
      <vt:lpstr>地址前缀</vt:lpstr>
      <vt:lpstr>地址前缀</vt:lpstr>
      <vt:lpstr>幻灯片 187</vt:lpstr>
      <vt:lpstr>幻灯片 188</vt:lpstr>
    </vt:vector>
  </TitlesOfParts>
  <Company>SkyUN.Org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 computer Network</dc:title>
  <dc:creator>huoym</dc:creator>
  <cp:lastModifiedBy>huoym</cp:lastModifiedBy>
  <cp:revision>80</cp:revision>
  <dcterms:created xsi:type="dcterms:W3CDTF">2013-11-12T00:45:58Z</dcterms:created>
  <dcterms:modified xsi:type="dcterms:W3CDTF">2014-07-08T02:55:15Z</dcterms:modified>
</cp:coreProperties>
</file>