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62" r:id="rId4"/>
    <p:sldId id="307" r:id="rId5"/>
    <p:sldId id="308" r:id="rId6"/>
    <p:sldId id="309" r:id="rId7"/>
    <p:sldId id="310" r:id="rId8"/>
    <p:sldId id="311" r:id="rId9"/>
    <p:sldId id="312" r:id="rId10"/>
    <p:sldId id="316" r:id="rId11"/>
    <p:sldId id="313" r:id="rId12"/>
    <p:sldId id="317" r:id="rId13"/>
    <p:sldId id="314" r:id="rId14"/>
    <p:sldId id="318" r:id="rId15"/>
    <p:sldId id="319" r:id="rId16"/>
    <p:sldId id="320" r:id="rId17"/>
    <p:sldId id="315" r:id="rId18"/>
    <p:sldId id="321" r:id="rId19"/>
    <p:sldId id="327" r:id="rId20"/>
    <p:sldId id="322" r:id="rId21"/>
    <p:sldId id="323" r:id="rId22"/>
    <p:sldId id="329" r:id="rId23"/>
    <p:sldId id="328" r:id="rId24"/>
    <p:sldId id="324" r:id="rId25"/>
    <p:sldId id="325" r:id="rId26"/>
    <p:sldId id="326" r:id="rId27"/>
    <p:sldId id="263" r:id="rId28"/>
    <p:sldId id="264"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DE4D1-7556-4C57-9F38-0FBD021D7F95}" type="datetimeFigureOut">
              <a:rPr lang="zh-CN" altLang="en-US" smtClean="0"/>
              <a:pPr/>
              <a:t>2014/7/8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BFE5FB-9881-4871-8A9D-EEA856F92D0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B24D97-2CE5-4C14-9E90-77C123DD5FBD}"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9AD089-16AE-463B-959C-691FD6F0ACF8}"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7EB98E-3E55-458E-BDBB-8F814A68E8E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110196A-4D2D-4835-86D0-7B1A183030B5}" type="datetimeFigureOut">
              <a:rPr lang="zh-CN" altLang="en-US" smtClean="0"/>
              <a:pPr/>
              <a:t>2014/7/8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291FD7-D34E-4FEC-B037-ED12ECBF4E93}" type="slidenum">
              <a:rPr lang="zh-CN" altLang="en-US" smtClean="0"/>
              <a:pPr/>
              <a:t>‹#›</a:t>
            </a:fld>
            <a:endParaRPr lang="zh-CN" altLang="en-US"/>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0196A-4D2D-4835-86D0-7B1A183030B5}" type="datetimeFigureOut">
              <a:rPr lang="zh-CN" altLang="en-US" smtClean="0"/>
              <a:pPr/>
              <a:t>2014/7/8</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91FD7-D34E-4FEC-B037-ED12ECBF4E9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484784"/>
            <a:ext cx="5328592" cy="245070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计算机网络</a:t>
            </a:r>
            <a: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
            </a:r>
            <a:b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b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computer Network</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副标题 2"/>
          <p:cNvSpPr>
            <a:spLocks noGrp="1"/>
          </p:cNvSpPr>
          <p:nvPr>
            <p:ph type="subTitle" idx="1"/>
          </p:nvPr>
        </p:nvSpPr>
        <p:spPr>
          <a:xfrm>
            <a:off x="1403648" y="4077072"/>
            <a:ext cx="2808312" cy="1752600"/>
          </a:xfrm>
        </p:spPr>
        <p:txBody>
          <a:bodyPr/>
          <a:lstStyle/>
          <a:p>
            <a:r>
              <a:rPr lang="zh-CN" altLang="en-US" b="1" dirty="0">
                <a:solidFill>
                  <a:schemeClr val="tx1">
                    <a:lumMod val="95000"/>
                    <a:lumOff val="5000"/>
                  </a:schemeClr>
                </a:solidFill>
                <a:latin typeface="华文行楷" pitchFamily="2" charset="-122"/>
                <a:ea typeface="华文隶书" pitchFamily="2" charset="-122"/>
              </a:rPr>
              <a:t>胡</a:t>
            </a:r>
            <a:r>
              <a:rPr lang="zh-CN" altLang="en-US" b="1" dirty="0" smtClean="0">
                <a:solidFill>
                  <a:schemeClr val="tx1">
                    <a:lumMod val="95000"/>
                    <a:lumOff val="5000"/>
                  </a:schemeClr>
                </a:solidFill>
                <a:latin typeface="华文行楷" pitchFamily="2" charset="-122"/>
                <a:ea typeface="华文隶书" pitchFamily="2" charset="-122"/>
              </a:rPr>
              <a:t>亮</a:t>
            </a:r>
            <a:endParaRPr lang="en-US" altLang="zh-CN" b="1" dirty="0" smtClean="0">
              <a:solidFill>
                <a:schemeClr val="tx1">
                  <a:lumMod val="95000"/>
                  <a:lumOff val="5000"/>
                </a:schemeClr>
              </a:solidFill>
              <a:latin typeface="华文行楷" pitchFamily="2" charset="-122"/>
              <a:ea typeface="华文隶书" pitchFamily="2" charset="-122"/>
            </a:endParaRPr>
          </a:p>
          <a:p>
            <a:r>
              <a:rPr lang="en-US" altLang="zh-CN" sz="2000" b="1" dirty="0" smtClean="0">
                <a:solidFill>
                  <a:srgbClr val="0070C0"/>
                </a:solidFill>
              </a:rPr>
              <a:t>Email</a:t>
            </a:r>
            <a:r>
              <a:rPr lang="zh-CN" altLang="en-US" sz="2000" b="1" dirty="0" smtClean="0">
                <a:solidFill>
                  <a:srgbClr val="0070C0"/>
                </a:solidFill>
              </a:rPr>
              <a:t>： </a:t>
            </a:r>
            <a:r>
              <a:rPr lang="en-US" altLang="zh-CN" sz="2000" b="1" dirty="0" smtClean="0">
                <a:solidFill>
                  <a:srgbClr val="0070C0"/>
                </a:solidFill>
              </a:rPr>
              <a:t>hul@jlu.edu.cn</a:t>
            </a:r>
            <a:endParaRPr lang="en-US" altLang="zh-CN" sz="2000" b="1" dirty="0">
              <a:solidFill>
                <a:srgbClr val="0070C0"/>
              </a:solidFill>
            </a:endParaRPr>
          </a:p>
          <a:p>
            <a:endParaRPr lang="zh-CN" altLang="en-US" dirty="0"/>
          </a:p>
        </p:txBody>
      </p:sp>
      <p:pic>
        <p:nvPicPr>
          <p:cNvPr id="1028"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pic>
        <p:nvPicPr>
          <p:cNvPr id="1030" name="Picture 6" descr="http://t2.baidu.com/it/u=2503072015,3655396855&amp;fm=23&amp;gp=0.jpg"/>
          <p:cNvPicPr>
            <a:picLocks noChangeAspect="1" noChangeArrowheads="1"/>
          </p:cNvPicPr>
          <p:nvPr/>
        </p:nvPicPr>
        <p:blipFill>
          <a:blip r:embed="rId4" cstate="print"/>
          <a:srcRect/>
          <a:stretch>
            <a:fillRect/>
          </a:stretch>
        </p:blipFill>
        <p:spPr bwMode="auto">
          <a:xfrm>
            <a:off x="6156176" y="1844824"/>
            <a:ext cx="2559884" cy="1944216"/>
          </a:xfrm>
          <a:prstGeom prst="rect">
            <a:avLst/>
          </a:prstGeom>
          <a:noFill/>
        </p:spPr>
      </p:pic>
      <p:cxnSp>
        <p:nvCxnSpPr>
          <p:cNvPr id="27" name="直接连接符 26"/>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pic>
        <p:nvPicPr>
          <p:cNvPr id="11" name="Picture 9" descr="hawk.jpg"/>
          <p:cNvPicPr>
            <a:picLocks noChangeAspect="1"/>
          </p:cNvPicPr>
          <p:nvPr/>
        </p:nvPicPr>
        <p:blipFill>
          <a:blip r:embed="rId5" cstate="print"/>
          <a:srcRect/>
          <a:stretch>
            <a:fillRect/>
          </a:stretch>
        </p:blipFill>
        <p:spPr bwMode="auto">
          <a:xfrm rot="290492">
            <a:off x="5731344" y="3901960"/>
            <a:ext cx="2760138" cy="1994030"/>
          </a:xfrm>
          <a:prstGeom prst="rect">
            <a:avLst/>
          </a:prstGeom>
          <a:noFill/>
          <a:ln w="9525">
            <a:noFill/>
            <a:miter lim="800000"/>
            <a:headEnd/>
            <a:tailEnd/>
          </a:ln>
        </p:spPr>
      </p:pic>
      <p:grpSp>
        <p:nvGrpSpPr>
          <p:cNvPr id="4" name="组合 14"/>
          <p:cNvGrpSpPr/>
          <p:nvPr/>
        </p:nvGrpSpPr>
        <p:grpSpPr>
          <a:xfrm>
            <a:off x="4874346" y="0"/>
            <a:ext cx="4269654" cy="430887"/>
            <a:chOff x="4874346" y="0"/>
            <a:chExt cx="4269654" cy="430887"/>
          </a:xfrm>
        </p:grpSpPr>
        <p:sp>
          <p:nvSpPr>
            <p:cNvPr id="16" name="TextBox 1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8" name="直接连接符 1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normAutofit/>
          </a:bodyPr>
          <a:lstStyle/>
          <a:p>
            <a:r>
              <a:rPr lang="en-US" altLang="zh-CN" sz="3600" b="1" dirty="0" smtClean="0">
                <a:solidFill>
                  <a:srgbClr val="C00000"/>
                </a:solidFill>
                <a:latin typeface="隶书" pitchFamily="49" charset="-122"/>
                <a:ea typeface="隶书" pitchFamily="49" charset="-122"/>
                <a:cs typeface="+mn-cs"/>
              </a:rPr>
              <a:t>9.2 </a:t>
            </a:r>
            <a:r>
              <a:rPr lang="zh-CN" altLang="en-US" sz="3600" b="1" dirty="0" smtClean="0">
                <a:solidFill>
                  <a:srgbClr val="C00000"/>
                </a:solidFill>
                <a:latin typeface="隶书" pitchFamily="49" charset="-122"/>
                <a:ea typeface="隶书" pitchFamily="49" charset="-122"/>
                <a:cs typeface="+mn-cs"/>
              </a:rPr>
              <a:t>面向连接的编程模型</a:t>
            </a:r>
          </a:p>
        </p:txBody>
      </p:sp>
      <p:pic>
        <p:nvPicPr>
          <p:cNvPr id="5123" name="Picture 4" descr="stcp"/>
          <p:cNvPicPr>
            <a:picLocks noGrp="1" noChangeAspect="1" noChangeArrowheads="1"/>
          </p:cNvPicPr>
          <p:nvPr>
            <p:ph type="body" idx="1"/>
          </p:nvPr>
        </p:nvPicPr>
        <p:blipFill>
          <a:blip r:embed="rId2" cstate="print"/>
          <a:srcRect/>
          <a:stretch>
            <a:fillRect/>
          </a:stretch>
        </p:blipFill>
        <p:spPr>
          <a:xfrm>
            <a:off x="228600" y="1524000"/>
            <a:ext cx="8686800" cy="5105400"/>
          </a:xfrm>
          <a:noFill/>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0" y="1772816"/>
            <a:ext cx="5616624" cy="4176465"/>
          </a:xfrm>
        </p:spPr>
        <p:txBody>
          <a:bodyPr>
            <a:normAutofit lnSpcReduction="10000"/>
          </a:bodyPr>
          <a:lstStyle/>
          <a:p>
            <a:pPr>
              <a:lnSpc>
                <a:spcPct val="80000"/>
              </a:lnSpc>
              <a:buClr>
                <a:srgbClr val="C00000"/>
              </a:buClr>
              <a:buBlip>
                <a:blip r:embed="rId2"/>
              </a:buBlip>
            </a:pPr>
            <a:r>
              <a:rPr lang="en-US" altLang="zh-CN" b="1" dirty="0" smtClean="0">
                <a:ea typeface="楷体_GB2312" pitchFamily="49" charset="-122"/>
              </a:rPr>
              <a:t>9.1  </a:t>
            </a:r>
            <a:r>
              <a:rPr lang="zh-CN" altLang="en-US" b="1" dirty="0" smtClean="0">
                <a:ea typeface="楷体_GB2312" pitchFamily="49" charset="-122"/>
              </a:rPr>
              <a:t>传输层接口</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9.2 </a:t>
            </a:r>
            <a:r>
              <a:rPr lang="zh-CN" altLang="en-US" b="1" dirty="0" smtClean="0">
                <a:ea typeface="楷体_GB2312" pitchFamily="49" charset="-122"/>
              </a:rPr>
              <a:t>面向连接的编程模型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solidFill>
                  <a:srgbClr val="FF0000"/>
                </a:solidFill>
                <a:ea typeface="楷体_GB2312" pitchFamily="49" charset="-122"/>
              </a:rPr>
              <a:t>9.3 </a:t>
            </a:r>
            <a:r>
              <a:rPr lang="zh-CN" altLang="en-US" b="1" dirty="0" smtClean="0">
                <a:solidFill>
                  <a:srgbClr val="FF0000"/>
                </a:solidFill>
                <a:ea typeface="楷体_GB2312" pitchFamily="49" charset="-122"/>
              </a:rPr>
              <a:t>面向无连接的编程模型</a:t>
            </a:r>
            <a:endParaRPr lang="en-US" altLang="zh-CN" b="1" dirty="0" smtClean="0">
              <a:solidFill>
                <a:srgbClr val="FF0000"/>
              </a:solidFill>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9.4 </a:t>
            </a:r>
            <a:r>
              <a:rPr lang="zh-CN" altLang="en-US" b="1" dirty="0" smtClean="0">
                <a:ea typeface="楷体_GB2312" pitchFamily="49" charset="-122"/>
              </a:rPr>
              <a:t>服务员类型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9.5 </a:t>
            </a:r>
            <a:r>
              <a:rPr lang="zh-CN" altLang="en-US" b="1" dirty="0" smtClean="0">
                <a:ea typeface="楷体_GB2312" pitchFamily="49" charset="-122"/>
              </a:rPr>
              <a:t>守护进程</a:t>
            </a:r>
          </a:p>
          <a:p>
            <a:pPr>
              <a:lnSpc>
                <a:spcPct val="80000"/>
              </a:lnSpc>
              <a:buClr>
                <a:srgbClr val="C00000"/>
              </a:buClr>
              <a:buBlip>
                <a:blip r:embed="rId2"/>
              </a:buBlip>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第九章 网络程序设计</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11</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normAutofit/>
          </a:bodyPr>
          <a:lstStyle/>
          <a:p>
            <a:r>
              <a:rPr lang="en-US" altLang="zh-CN" sz="3600" b="1" dirty="0" smtClean="0">
                <a:solidFill>
                  <a:srgbClr val="C00000"/>
                </a:solidFill>
                <a:latin typeface="隶书" pitchFamily="49" charset="-122"/>
                <a:ea typeface="隶书" pitchFamily="49" charset="-122"/>
                <a:cs typeface="+mn-cs"/>
              </a:rPr>
              <a:t>9.3 </a:t>
            </a:r>
            <a:r>
              <a:rPr lang="zh-CN" altLang="en-US" sz="3600" b="1" dirty="0" smtClean="0">
                <a:solidFill>
                  <a:srgbClr val="C00000"/>
                </a:solidFill>
                <a:latin typeface="隶书" pitchFamily="49" charset="-122"/>
                <a:ea typeface="隶书" pitchFamily="49" charset="-122"/>
                <a:cs typeface="+mn-cs"/>
              </a:rPr>
              <a:t>面向无连接的编程模型 </a:t>
            </a:r>
          </a:p>
        </p:txBody>
      </p:sp>
      <p:pic>
        <p:nvPicPr>
          <p:cNvPr id="5123" name="Picture 4" descr="sudp"/>
          <p:cNvPicPr>
            <a:picLocks noGrp="1" noChangeAspect="1" noChangeArrowheads="1"/>
          </p:cNvPicPr>
          <p:nvPr>
            <p:ph type="body" idx="1"/>
          </p:nvPr>
        </p:nvPicPr>
        <p:blipFill>
          <a:blip r:embed="rId2" cstate="print"/>
          <a:srcRect/>
          <a:stretch>
            <a:fillRect/>
          </a:stretch>
        </p:blipFill>
        <p:spPr>
          <a:xfrm>
            <a:off x="152400" y="1524000"/>
            <a:ext cx="8839200" cy="5105400"/>
          </a:xfrm>
          <a:noFill/>
        </p:spPr>
      </p:pic>
      <p:pic>
        <p:nvPicPr>
          <p:cNvPr id="4"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0" y="1772816"/>
            <a:ext cx="5616624" cy="4176465"/>
          </a:xfrm>
        </p:spPr>
        <p:txBody>
          <a:bodyPr>
            <a:normAutofit lnSpcReduction="10000"/>
          </a:bodyPr>
          <a:lstStyle/>
          <a:p>
            <a:pPr>
              <a:lnSpc>
                <a:spcPct val="80000"/>
              </a:lnSpc>
              <a:buClr>
                <a:srgbClr val="C00000"/>
              </a:buClr>
              <a:buBlip>
                <a:blip r:embed="rId2"/>
              </a:buBlip>
            </a:pPr>
            <a:r>
              <a:rPr lang="en-US" altLang="zh-CN" b="1" dirty="0" smtClean="0">
                <a:ea typeface="楷体_GB2312" pitchFamily="49" charset="-122"/>
              </a:rPr>
              <a:t>9.1  </a:t>
            </a:r>
            <a:r>
              <a:rPr lang="zh-CN" altLang="en-US" b="1" dirty="0" smtClean="0">
                <a:ea typeface="楷体_GB2312" pitchFamily="49" charset="-122"/>
              </a:rPr>
              <a:t>传输层接口</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9.2 </a:t>
            </a:r>
            <a:r>
              <a:rPr lang="zh-CN" altLang="en-US" b="1" dirty="0" smtClean="0">
                <a:ea typeface="楷体_GB2312" pitchFamily="49" charset="-122"/>
              </a:rPr>
              <a:t>面向连接的编程模型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9.3 </a:t>
            </a:r>
            <a:r>
              <a:rPr lang="zh-CN" altLang="en-US" b="1" dirty="0" smtClean="0">
                <a:ea typeface="楷体_GB2312" pitchFamily="49" charset="-122"/>
              </a:rPr>
              <a:t>面向无连接的编程模型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solidFill>
                  <a:srgbClr val="FF0000"/>
                </a:solidFill>
                <a:ea typeface="楷体_GB2312" pitchFamily="49" charset="-122"/>
              </a:rPr>
              <a:t>9.4 </a:t>
            </a:r>
            <a:r>
              <a:rPr lang="zh-CN" altLang="en-US" b="1" dirty="0" smtClean="0">
                <a:solidFill>
                  <a:srgbClr val="FF0000"/>
                </a:solidFill>
                <a:ea typeface="楷体_GB2312" pitchFamily="49" charset="-122"/>
              </a:rPr>
              <a:t>服务员类型</a:t>
            </a:r>
            <a:endParaRPr lang="en-US" altLang="zh-CN" b="1" dirty="0" smtClean="0">
              <a:solidFill>
                <a:srgbClr val="FF0000"/>
              </a:solidFill>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9.5 </a:t>
            </a:r>
            <a:r>
              <a:rPr lang="zh-CN" altLang="en-US" b="1" dirty="0" smtClean="0">
                <a:ea typeface="楷体_GB2312" pitchFamily="49" charset="-122"/>
              </a:rPr>
              <a:t>守护进程</a:t>
            </a:r>
          </a:p>
          <a:p>
            <a:pPr>
              <a:lnSpc>
                <a:spcPct val="80000"/>
              </a:lnSpc>
              <a:buClr>
                <a:srgbClr val="C00000"/>
              </a:buClr>
              <a:buBlip>
                <a:blip r:embed="rId2"/>
              </a:buBlip>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第九章 网络程序设计</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13</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2"/>
          <p:cNvSpPr>
            <a:spLocks noGrp="1" noRot="1" noChangeArrowheads="1"/>
          </p:cNvSpPr>
          <p:nvPr>
            <p:ph type="title"/>
          </p:nvPr>
        </p:nvSpPr>
        <p:spPr>
          <a:xfrm>
            <a:off x="323528" y="332656"/>
            <a:ext cx="8540750" cy="1143000"/>
          </a:xfrm>
        </p:spPr>
        <p:txBody>
          <a:bodyPr>
            <a:normAutofit/>
          </a:bodyPr>
          <a:lstStyle/>
          <a:p>
            <a:pPr eaLnBrk="1" hangingPunct="1"/>
            <a:r>
              <a:rPr lang="en-US" altLang="zh-CN" sz="3600" b="1" dirty="0" smtClean="0">
                <a:solidFill>
                  <a:srgbClr val="C00000"/>
                </a:solidFill>
                <a:latin typeface="隶书" pitchFamily="49" charset="-122"/>
                <a:ea typeface="隶书" pitchFamily="49" charset="-122"/>
                <a:cs typeface="+mn-cs"/>
              </a:rPr>
              <a:t>9.4 </a:t>
            </a:r>
            <a:r>
              <a:rPr lang="zh-CN" altLang="en-US" sz="3600" b="1" dirty="0" smtClean="0">
                <a:solidFill>
                  <a:srgbClr val="C00000"/>
                </a:solidFill>
                <a:latin typeface="隶书" pitchFamily="49" charset="-122"/>
                <a:ea typeface="隶书" pitchFamily="49" charset="-122"/>
                <a:cs typeface="+mn-cs"/>
              </a:rPr>
              <a:t>服务员类型</a:t>
            </a:r>
          </a:p>
        </p:txBody>
      </p:sp>
      <p:graphicFrame>
        <p:nvGraphicFramePr>
          <p:cNvPr id="36868" name="Group 4"/>
          <p:cNvGraphicFramePr>
            <a:graphicFrameLocks noGrp="1"/>
          </p:cNvGraphicFramePr>
          <p:nvPr>
            <p:ph idx="1"/>
          </p:nvPr>
        </p:nvGraphicFramePr>
        <p:xfrm>
          <a:off x="467544" y="1844824"/>
          <a:ext cx="8014791" cy="3828255"/>
        </p:xfrm>
        <a:graphic>
          <a:graphicData uri="http://schemas.openxmlformats.org/drawingml/2006/table">
            <a:tbl>
              <a:tblPr/>
              <a:tblGrid>
                <a:gridCol w="2970538"/>
                <a:gridCol w="2522127"/>
                <a:gridCol w="2522126"/>
              </a:tblGrid>
              <a:tr h="1276568">
                <a:tc>
                  <a:txBody>
                    <a:bodyPr/>
                    <a:lstStyle/>
                    <a:p>
                      <a:pPr marL="0" marR="0" lvl="0" indent="0" algn="ctr" defTabSz="914400" rtl="0" eaLnBrk="1" fontAlgn="base" latinLnBrk="0" hangingPunct="1">
                        <a:lnSpc>
                          <a:spcPct val="250000"/>
                        </a:lnSpc>
                        <a:spcBef>
                          <a:spcPct val="0"/>
                        </a:spcBef>
                        <a:spcAft>
                          <a:spcPct val="0"/>
                        </a:spcAft>
                        <a:buClrTx/>
                        <a:buSzPct val="100000"/>
                        <a:buFontTx/>
                        <a:buNone/>
                        <a:tabLst/>
                      </a:pPr>
                      <a:r>
                        <a:rPr kumimoji="0"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服务员类型</a:t>
                      </a:r>
                      <a:endParaRPr kumimoji="0" lang="zh-CN" altLang="en-US" sz="3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50000"/>
                        </a:lnSpc>
                        <a:spcBef>
                          <a:spcPct val="0"/>
                        </a:spcBef>
                        <a:spcAft>
                          <a:spcPct val="0"/>
                        </a:spcAft>
                        <a:buClrTx/>
                        <a:buSzPct val="100000"/>
                        <a:buFontTx/>
                        <a:buNone/>
                        <a:tabLst/>
                      </a:pPr>
                      <a:r>
                        <a:rPr kumimoji="0"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反复型</a:t>
                      </a:r>
                      <a:endParaRPr kumimoji="0" lang="zh-CN" altLang="en-US" sz="3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50000"/>
                        </a:lnSpc>
                        <a:spcBef>
                          <a:spcPct val="0"/>
                        </a:spcBef>
                        <a:spcAft>
                          <a:spcPct val="0"/>
                        </a:spcAft>
                        <a:buClrTx/>
                        <a:buSzPct val="100000"/>
                        <a:buFontTx/>
                        <a:buNone/>
                        <a:tabLst/>
                      </a:pPr>
                      <a:r>
                        <a:rPr kumimoji="0"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并发型</a:t>
                      </a:r>
                      <a:endParaRPr kumimoji="0" lang="zh-CN" altLang="en-US" sz="3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75119">
                <a:tc>
                  <a:txBody>
                    <a:bodyPr/>
                    <a:lstStyle/>
                    <a:p>
                      <a:pPr marL="0" marR="0" lvl="0" indent="0" algn="ctr" defTabSz="914400" rtl="0" eaLnBrk="1" fontAlgn="base" latinLnBrk="0" hangingPunct="1">
                        <a:lnSpc>
                          <a:spcPct val="250000"/>
                        </a:lnSpc>
                        <a:spcBef>
                          <a:spcPct val="0"/>
                        </a:spcBef>
                        <a:spcAft>
                          <a:spcPct val="0"/>
                        </a:spcAft>
                        <a:buClrTx/>
                        <a:buSzPct val="100000"/>
                        <a:buFontTx/>
                        <a:buNone/>
                        <a:tabLst/>
                      </a:pPr>
                      <a:r>
                        <a:rPr kumimoji="0"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面向连接</a:t>
                      </a:r>
                      <a:endParaRPr kumimoji="0" lang="zh-CN" altLang="en-US" sz="3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50000"/>
                        </a:lnSpc>
                        <a:spcBef>
                          <a:spcPct val="0"/>
                        </a:spcBef>
                        <a:spcAft>
                          <a:spcPct val="0"/>
                        </a:spcAft>
                        <a:buClrTx/>
                        <a:buSzPct val="100000"/>
                        <a:buFontTx/>
                        <a:buNone/>
                        <a:tabLst/>
                      </a:pPr>
                      <a:r>
                        <a:rPr kumimoji="0"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不常用</a:t>
                      </a:r>
                      <a:endParaRPr kumimoji="0" lang="zh-CN" altLang="en-US" sz="3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50000"/>
                        </a:lnSpc>
                        <a:spcBef>
                          <a:spcPct val="0"/>
                        </a:spcBef>
                        <a:spcAft>
                          <a:spcPct val="0"/>
                        </a:spcAft>
                        <a:buClrTx/>
                        <a:buSzPct val="100000"/>
                        <a:buFontTx/>
                        <a:buNone/>
                        <a:tabLst/>
                      </a:pPr>
                      <a:r>
                        <a:rPr kumimoji="0"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有代表性</a:t>
                      </a:r>
                      <a:endParaRPr kumimoji="0" lang="zh-CN" altLang="en-US" sz="3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76568">
                <a:tc>
                  <a:txBody>
                    <a:bodyPr/>
                    <a:lstStyle/>
                    <a:p>
                      <a:pPr marL="0" marR="0" lvl="0" indent="0" algn="ctr" defTabSz="914400" rtl="0" eaLnBrk="1" fontAlgn="base" latinLnBrk="0" hangingPunct="1">
                        <a:lnSpc>
                          <a:spcPct val="250000"/>
                        </a:lnSpc>
                        <a:spcBef>
                          <a:spcPct val="0"/>
                        </a:spcBef>
                        <a:spcAft>
                          <a:spcPct val="0"/>
                        </a:spcAft>
                        <a:buClrTx/>
                        <a:buSzPct val="100000"/>
                        <a:buFontTx/>
                        <a:buNone/>
                        <a:tabLst/>
                      </a:pPr>
                      <a:r>
                        <a:rPr kumimoji="0"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无连接</a:t>
                      </a:r>
                      <a:endParaRPr kumimoji="0" lang="zh-CN" altLang="en-US" sz="3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50000"/>
                        </a:lnSpc>
                        <a:spcBef>
                          <a:spcPct val="0"/>
                        </a:spcBef>
                        <a:spcAft>
                          <a:spcPct val="0"/>
                        </a:spcAft>
                        <a:buClrTx/>
                        <a:buSzPct val="100000"/>
                        <a:buFontTx/>
                        <a:buNone/>
                        <a:tabLst/>
                      </a:pPr>
                      <a:r>
                        <a:rPr kumimoji="0"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有代表性</a:t>
                      </a:r>
                      <a:endParaRPr kumimoji="0" lang="zh-CN" altLang="en-US" sz="3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50000"/>
                        </a:lnSpc>
                        <a:spcBef>
                          <a:spcPct val="0"/>
                        </a:spcBef>
                        <a:spcAft>
                          <a:spcPct val="0"/>
                        </a:spcAft>
                        <a:buClrTx/>
                        <a:buSzPct val="100000"/>
                        <a:buFontTx/>
                        <a:buNone/>
                        <a:tabLst/>
                      </a:pPr>
                      <a:r>
                        <a:rPr kumimoji="0"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不常用</a:t>
                      </a:r>
                      <a:endParaRPr kumimoji="0" lang="zh-CN" altLang="en-US" sz="3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rmAutofit/>
          </a:bodyPr>
          <a:lstStyle/>
          <a:p>
            <a:r>
              <a:rPr lang="zh-CN" altLang="en-US" sz="3600" b="1" dirty="0" smtClean="0">
                <a:solidFill>
                  <a:srgbClr val="C00000"/>
                </a:solidFill>
                <a:latin typeface="隶书" pitchFamily="49" charset="-122"/>
                <a:ea typeface="隶书" pitchFamily="49" charset="-122"/>
                <a:cs typeface="+mn-cs"/>
              </a:rPr>
              <a:t>并发服务器框架</a:t>
            </a:r>
          </a:p>
        </p:txBody>
      </p:sp>
      <p:sp>
        <p:nvSpPr>
          <p:cNvPr id="6147" name="Rectangle 3"/>
          <p:cNvSpPr>
            <a:spLocks noGrp="1" noRot="1" noChangeArrowheads="1"/>
          </p:cNvSpPr>
          <p:nvPr>
            <p:ph type="body" idx="1"/>
          </p:nvPr>
        </p:nvSpPr>
        <p:spPr/>
        <p:txBody>
          <a:bodyPr/>
          <a:lstStyle/>
          <a:p>
            <a:pPr eaLnBrk="1" hangingPunct="1">
              <a:lnSpc>
                <a:spcPct val="80000"/>
              </a:lnSpc>
            </a:pPr>
            <a:r>
              <a:rPr lang="en-US" altLang="zh-CN" sz="1800" b="1" dirty="0" err="1" smtClean="0"/>
              <a:t>pid_t</a:t>
            </a:r>
            <a:r>
              <a:rPr lang="en-US" altLang="zh-CN" sz="1800" b="1" dirty="0" smtClean="0"/>
              <a:t> </a:t>
            </a:r>
            <a:r>
              <a:rPr lang="en-US" altLang="zh-CN" sz="1800" b="1" dirty="0" err="1" smtClean="0"/>
              <a:t>pid</a:t>
            </a:r>
            <a:r>
              <a:rPr lang="en-US" altLang="zh-CN" sz="1800" b="1" dirty="0" smtClean="0"/>
              <a:t>;</a:t>
            </a:r>
          </a:p>
          <a:p>
            <a:pPr eaLnBrk="1" hangingPunct="1">
              <a:lnSpc>
                <a:spcPct val="80000"/>
              </a:lnSpc>
            </a:pPr>
            <a:r>
              <a:rPr lang="en-US" altLang="zh-CN" sz="1800" b="1" dirty="0" smtClean="0"/>
              <a:t>	</a:t>
            </a:r>
            <a:r>
              <a:rPr lang="en-US" altLang="zh-CN" sz="1800" b="1" dirty="0" err="1" smtClean="0"/>
              <a:t>int</a:t>
            </a:r>
            <a:r>
              <a:rPr lang="en-US" altLang="zh-CN" sz="1800" b="1" dirty="0" smtClean="0"/>
              <a:t> </a:t>
            </a:r>
            <a:r>
              <a:rPr lang="en-US" altLang="zh-CN" sz="1800" b="1" dirty="0" err="1" smtClean="0"/>
              <a:t>listenfd,connfd</a:t>
            </a:r>
            <a:r>
              <a:rPr lang="en-US" altLang="zh-CN" sz="1800" b="1" dirty="0" smtClean="0"/>
              <a:t>;</a:t>
            </a:r>
          </a:p>
          <a:p>
            <a:pPr eaLnBrk="1" hangingPunct="1">
              <a:lnSpc>
                <a:spcPct val="80000"/>
              </a:lnSpc>
            </a:pPr>
            <a:r>
              <a:rPr lang="en-US" altLang="zh-CN" sz="1800" b="1" dirty="0" smtClean="0"/>
              <a:t>	</a:t>
            </a:r>
            <a:r>
              <a:rPr lang="en-US" altLang="zh-CN" sz="1800" b="1" dirty="0" err="1" smtClean="0"/>
              <a:t>listenfd</a:t>
            </a:r>
            <a:r>
              <a:rPr lang="en-US" altLang="zh-CN" sz="1800" b="1" dirty="0" smtClean="0"/>
              <a:t>=Socket(…);    /*       create a socket     */</a:t>
            </a:r>
          </a:p>
          <a:p>
            <a:pPr eaLnBrk="1" hangingPunct="1">
              <a:lnSpc>
                <a:spcPct val="80000"/>
              </a:lnSpc>
            </a:pPr>
            <a:r>
              <a:rPr lang="en-US" altLang="zh-CN" sz="1800" b="1" dirty="0" smtClean="0"/>
              <a:t>	Bind(</a:t>
            </a:r>
            <a:r>
              <a:rPr lang="en-US" altLang="zh-CN" sz="1800" b="1" dirty="0" err="1" smtClean="0"/>
              <a:t>listenfd</a:t>
            </a:r>
            <a:r>
              <a:rPr lang="en-US" altLang="zh-CN" sz="1800" b="1" dirty="0" smtClean="0"/>
              <a:t>,…);</a:t>
            </a:r>
          </a:p>
          <a:p>
            <a:pPr eaLnBrk="1" hangingPunct="1">
              <a:lnSpc>
                <a:spcPct val="80000"/>
              </a:lnSpc>
            </a:pPr>
            <a:r>
              <a:rPr lang="en-US" altLang="zh-CN" sz="1800" b="1" dirty="0" smtClean="0"/>
              <a:t>	Listen(</a:t>
            </a:r>
            <a:r>
              <a:rPr lang="en-US" altLang="zh-CN" sz="1800" b="1" dirty="0" err="1" smtClean="0"/>
              <a:t>listenfd,LISTENQ</a:t>
            </a:r>
            <a:r>
              <a:rPr lang="en-US" altLang="zh-CN" sz="1800" b="1" dirty="0" smtClean="0"/>
              <a:t>);  /*     listen from the socket    */</a:t>
            </a:r>
          </a:p>
          <a:p>
            <a:pPr eaLnBrk="1" hangingPunct="1">
              <a:lnSpc>
                <a:spcPct val="80000"/>
              </a:lnSpc>
            </a:pPr>
            <a:r>
              <a:rPr lang="en-US" altLang="zh-CN" sz="1800" b="1" dirty="0" smtClean="0"/>
              <a:t>	For(;;){</a:t>
            </a:r>
          </a:p>
          <a:p>
            <a:pPr eaLnBrk="1" hangingPunct="1">
              <a:lnSpc>
                <a:spcPct val="80000"/>
              </a:lnSpc>
            </a:pPr>
            <a:r>
              <a:rPr lang="en-US" altLang="zh-CN" sz="1800" b="1" dirty="0" smtClean="0"/>
              <a:t>		</a:t>
            </a:r>
            <a:r>
              <a:rPr lang="en-US" altLang="zh-CN" sz="1800" b="1" dirty="0" err="1" smtClean="0"/>
              <a:t>Connfd</a:t>
            </a:r>
            <a:r>
              <a:rPr lang="en-US" altLang="zh-CN" sz="1800" b="1" dirty="0" smtClean="0"/>
              <a:t>=Accept(</a:t>
            </a:r>
            <a:r>
              <a:rPr lang="en-US" altLang="zh-CN" sz="1800" b="1" dirty="0" err="1" smtClean="0"/>
              <a:t>listenfd</a:t>
            </a:r>
            <a:r>
              <a:rPr lang="en-US" altLang="zh-CN" sz="1800" b="1" dirty="0" smtClean="0"/>
              <a:t>,…);</a:t>
            </a:r>
          </a:p>
          <a:p>
            <a:pPr eaLnBrk="1" hangingPunct="1">
              <a:lnSpc>
                <a:spcPct val="80000"/>
              </a:lnSpc>
            </a:pPr>
            <a:r>
              <a:rPr lang="en-US" altLang="zh-CN" sz="1800" b="1" dirty="0" smtClean="0"/>
              <a:t>		If((</a:t>
            </a:r>
            <a:r>
              <a:rPr lang="en-US" altLang="zh-CN" sz="1800" b="1" dirty="0" err="1" smtClean="0"/>
              <a:t>pid</a:t>
            </a:r>
            <a:r>
              <a:rPr lang="en-US" altLang="zh-CN" sz="1800" b="1" dirty="0" smtClean="0"/>
              <a:t>=Fork())==0) {  /*  create  a child process    */</a:t>
            </a:r>
          </a:p>
          <a:p>
            <a:pPr eaLnBrk="1" hangingPunct="1">
              <a:lnSpc>
                <a:spcPct val="80000"/>
              </a:lnSpc>
            </a:pPr>
            <a:r>
              <a:rPr lang="en-US" altLang="zh-CN" sz="1800" b="1" dirty="0" smtClean="0"/>
              <a:t>		Close(</a:t>
            </a:r>
            <a:r>
              <a:rPr lang="en-US" altLang="zh-CN" sz="1800" b="1" dirty="0" err="1" smtClean="0"/>
              <a:t>listenfd</a:t>
            </a:r>
            <a:r>
              <a:rPr lang="en-US" altLang="zh-CN" sz="1800" b="1" dirty="0" smtClean="0"/>
              <a:t>);   /*      child closes listening socket  */</a:t>
            </a:r>
          </a:p>
          <a:p>
            <a:pPr eaLnBrk="1" hangingPunct="1">
              <a:lnSpc>
                <a:spcPct val="80000"/>
              </a:lnSpc>
            </a:pPr>
            <a:r>
              <a:rPr lang="en-US" altLang="zh-CN" sz="1800" b="1" dirty="0" smtClean="0"/>
              <a:t>		</a:t>
            </a:r>
            <a:r>
              <a:rPr lang="en-US" altLang="zh-CN" sz="1800" b="1" dirty="0" err="1" smtClean="0"/>
              <a:t>Doit</a:t>
            </a:r>
            <a:r>
              <a:rPr lang="en-US" altLang="zh-CN" sz="1800" b="1" dirty="0" smtClean="0"/>
              <a:t>(</a:t>
            </a:r>
            <a:r>
              <a:rPr lang="en-US" altLang="zh-CN" sz="1800" b="1" dirty="0" err="1" smtClean="0"/>
              <a:t>connfd</a:t>
            </a:r>
            <a:r>
              <a:rPr lang="en-US" altLang="zh-CN" sz="1800" b="1" dirty="0" smtClean="0"/>
              <a:t>);      </a:t>
            </a:r>
          </a:p>
          <a:p>
            <a:pPr eaLnBrk="1" hangingPunct="1">
              <a:lnSpc>
                <a:spcPct val="80000"/>
              </a:lnSpc>
            </a:pPr>
            <a:r>
              <a:rPr lang="en-US" altLang="zh-CN" sz="1800" b="1" dirty="0" smtClean="0"/>
              <a:t>                 Close(</a:t>
            </a:r>
            <a:r>
              <a:rPr lang="en-US" altLang="zh-CN" sz="1800" b="1" dirty="0" err="1" smtClean="0"/>
              <a:t>connfd</a:t>
            </a:r>
            <a:r>
              <a:rPr lang="en-US" altLang="zh-CN" sz="1800" b="1" dirty="0" smtClean="0"/>
              <a:t>);</a:t>
            </a:r>
          </a:p>
          <a:p>
            <a:pPr eaLnBrk="1" hangingPunct="1">
              <a:lnSpc>
                <a:spcPct val="80000"/>
              </a:lnSpc>
            </a:pPr>
            <a:r>
              <a:rPr lang="en-US" altLang="zh-CN" sz="1800" b="1" dirty="0" smtClean="0"/>
              <a:t>             Exit(0);           /*      child terminates   */</a:t>
            </a:r>
          </a:p>
          <a:p>
            <a:pPr eaLnBrk="1" hangingPunct="1">
              <a:lnSpc>
                <a:spcPct val="80000"/>
              </a:lnSpc>
            </a:pPr>
            <a:r>
              <a:rPr lang="en-US" altLang="zh-CN" sz="1800" b="1" dirty="0" smtClean="0"/>
              <a:t>      }</a:t>
            </a:r>
          </a:p>
          <a:p>
            <a:pPr eaLnBrk="1" hangingPunct="1">
              <a:lnSpc>
                <a:spcPct val="80000"/>
              </a:lnSpc>
            </a:pPr>
            <a:r>
              <a:rPr lang="en-US" altLang="zh-CN" sz="1800" b="1" dirty="0" smtClean="0"/>
              <a:t>     Close(</a:t>
            </a:r>
            <a:r>
              <a:rPr lang="en-US" altLang="zh-CN" sz="1800" b="1" dirty="0" err="1" smtClean="0"/>
              <a:t>connfd</a:t>
            </a:r>
            <a:r>
              <a:rPr lang="en-US" altLang="zh-CN" sz="1800" b="1" dirty="0" smtClean="0"/>
              <a:t>);     /*       parent closes connected socket */</a:t>
            </a:r>
          </a:p>
          <a:p>
            <a:pPr eaLnBrk="1" hangingPunct="1">
              <a:lnSpc>
                <a:spcPct val="80000"/>
              </a:lnSpc>
            </a:pPr>
            <a:r>
              <a:rPr lang="en-US" altLang="zh-CN" sz="1800" b="1" dirty="0" smtClean="0"/>
              <a:t>				}</a:t>
            </a:r>
          </a:p>
          <a:p>
            <a:pPr eaLnBrk="1" hangingPunct="1">
              <a:lnSpc>
                <a:spcPct val="80000"/>
              </a:lnSpc>
            </a:pPr>
            <a:endParaRPr lang="en-US" altLang="zh-CN" sz="1800" dirty="0" smtClean="0"/>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r>
              <a:rPr lang="zh-CN" altLang="en-US" sz="3600" b="1" dirty="0" smtClean="0">
                <a:solidFill>
                  <a:srgbClr val="C00000"/>
                </a:solidFill>
                <a:latin typeface="隶书" pitchFamily="49" charset="-122"/>
                <a:ea typeface="隶书" pitchFamily="49" charset="-122"/>
                <a:cs typeface="+mn-cs"/>
              </a:rPr>
              <a:t>两种并发程序设计方法</a:t>
            </a:r>
          </a:p>
        </p:txBody>
      </p:sp>
      <p:sp>
        <p:nvSpPr>
          <p:cNvPr id="7171" name="Rectangle 3"/>
          <p:cNvSpPr>
            <a:spLocks noGrp="1" noRot="1" noChangeArrowheads="1"/>
          </p:cNvSpPr>
          <p:nvPr>
            <p:ph type="body" idx="1"/>
          </p:nvPr>
        </p:nvSpPr>
        <p:spPr/>
        <p:txBody>
          <a:bodyPr>
            <a:normAutofit/>
          </a:bodyPr>
          <a:lstStyle/>
          <a:p>
            <a:pPr eaLnBrk="1" hangingPunct="1">
              <a:buClr>
                <a:srgbClr val="C00000"/>
              </a:buClr>
              <a:buFont typeface="Wingdings" pitchFamily="2" charset="2"/>
              <a:buChar char="u"/>
            </a:pPr>
            <a:r>
              <a:rPr lang="zh-CN" altLang="en-US" sz="2800" b="1" dirty="0" smtClean="0">
                <a:latin typeface="楷体" pitchFamily="49" charset="-122"/>
                <a:ea typeface="楷体" pitchFamily="49" charset="-122"/>
              </a:rPr>
              <a:t>预先派生子进程（</a:t>
            </a:r>
            <a:r>
              <a:rPr lang="en-US" altLang="zh-CN" sz="2800" b="1" dirty="0" err="1" smtClean="0">
                <a:latin typeface="楷体" pitchFamily="49" charset="-122"/>
                <a:ea typeface="楷体" pitchFamily="49" charset="-122"/>
              </a:rPr>
              <a:t>preforking</a:t>
            </a:r>
            <a:r>
              <a:rPr lang="zh-CN" altLang="en-US" sz="2800" b="1" dirty="0" smtClean="0">
                <a:latin typeface="楷体" pitchFamily="49" charset="-122"/>
                <a:ea typeface="楷体" pitchFamily="49" charset="-122"/>
              </a:rPr>
              <a:t>）。服务器启动后就派生一组子进程，形成一个子进程池。没当到来一个顾客请求，就从进程池内选择一个可用子进程为它服务</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a:p>
            <a:pPr eaLnBrk="1" hangingPunct="1">
              <a:buClr>
                <a:srgbClr val="C00000"/>
              </a:buClr>
              <a:buFont typeface="Wingdings" pitchFamily="2" charset="2"/>
              <a:buChar char="u"/>
            </a:pPr>
            <a:endParaRPr lang="zh-CN" altLang="en-US" sz="2800" b="1" dirty="0" smtClean="0">
              <a:latin typeface="楷体" pitchFamily="49" charset="-122"/>
              <a:ea typeface="楷体" pitchFamily="49" charset="-122"/>
            </a:endParaRPr>
          </a:p>
          <a:p>
            <a:pPr eaLnBrk="1" hangingPunct="1">
              <a:buClr>
                <a:srgbClr val="C00000"/>
              </a:buClr>
              <a:buFont typeface="Wingdings" pitchFamily="2" charset="2"/>
              <a:buChar char="u"/>
            </a:pPr>
            <a:r>
              <a:rPr lang="zh-CN" altLang="en-US" sz="2800" b="1" dirty="0" smtClean="0">
                <a:latin typeface="楷体" pitchFamily="49" charset="-122"/>
                <a:ea typeface="楷体" pitchFamily="49" charset="-122"/>
              </a:rPr>
              <a:t>预先创建线程（</a:t>
            </a:r>
            <a:r>
              <a:rPr lang="en-US" altLang="zh-CN" sz="2800" b="1" dirty="0" err="1" smtClean="0">
                <a:latin typeface="楷体" pitchFamily="49" charset="-122"/>
                <a:ea typeface="楷体" pitchFamily="49" charset="-122"/>
              </a:rPr>
              <a:t>prethreading</a:t>
            </a:r>
            <a:r>
              <a:rPr lang="zh-CN" altLang="en-US" sz="2800" b="1" dirty="0" smtClean="0">
                <a:latin typeface="楷体" pitchFamily="49" charset="-122"/>
                <a:ea typeface="楷体" pitchFamily="49" charset="-122"/>
              </a:rPr>
              <a:t>）。服务器启动后就创建一组线程，形成一个线程池。每个顾客请求由池中的一个线程提供服务</a:t>
            </a:r>
            <a:r>
              <a:rPr lang="zh-CN" altLang="en-US" sz="2800" dirty="0" smtClean="0">
                <a:latin typeface="楷体" pitchFamily="49" charset="-122"/>
                <a:ea typeface="楷体" pitchFamily="49" charset="-122"/>
              </a:rPr>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0" y="1772816"/>
            <a:ext cx="5616624" cy="4176465"/>
          </a:xfrm>
        </p:spPr>
        <p:txBody>
          <a:bodyPr>
            <a:normAutofit lnSpcReduction="10000"/>
          </a:bodyPr>
          <a:lstStyle/>
          <a:p>
            <a:pPr>
              <a:lnSpc>
                <a:spcPct val="80000"/>
              </a:lnSpc>
              <a:buClr>
                <a:srgbClr val="C00000"/>
              </a:buClr>
              <a:buBlip>
                <a:blip r:embed="rId2"/>
              </a:buBlip>
            </a:pPr>
            <a:r>
              <a:rPr lang="en-US" altLang="zh-CN" b="1" dirty="0" smtClean="0">
                <a:ea typeface="楷体_GB2312" pitchFamily="49" charset="-122"/>
              </a:rPr>
              <a:t>9.1  </a:t>
            </a:r>
            <a:r>
              <a:rPr lang="zh-CN" altLang="en-US" b="1" dirty="0" smtClean="0">
                <a:ea typeface="楷体_GB2312" pitchFamily="49" charset="-122"/>
              </a:rPr>
              <a:t>传输层接口</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9.2 </a:t>
            </a:r>
            <a:r>
              <a:rPr lang="zh-CN" altLang="en-US" b="1" dirty="0" smtClean="0">
                <a:ea typeface="楷体_GB2312" pitchFamily="49" charset="-122"/>
              </a:rPr>
              <a:t>面向连接的编程模型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9.3 </a:t>
            </a:r>
            <a:r>
              <a:rPr lang="zh-CN" altLang="en-US" b="1" dirty="0" smtClean="0">
                <a:ea typeface="楷体_GB2312" pitchFamily="49" charset="-122"/>
              </a:rPr>
              <a:t>面向无连接的编程模型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9.4 </a:t>
            </a:r>
            <a:r>
              <a:rPr lang="zh-CN" altLang="en-US" b="1" dirty="0" smtClean="0">
                <a:ea typeface="楷体_GB2312" pitchFamily="49" charset="-122"/>
              </a:rPr>
              <a:t>服务员类型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solidFill>
                  <a:srgbClr val="FF0000"/>
                </a:solidFill>
                <a:ea typeface="楷体_GB2312" pitchFamily="49" charset="-122"/>
              </a:rPr>
              <a:t>9.5 </a:t>
            </a:r>
            <a:r>
              <a:rPr lang="zh-CN" altLang="en-US" b="1" dirty="0" smtClean="0">
                <a:solidFill>
                  <a:srgbClr val="FF0000"/>
                </a:solidFill>
                <a:ea typeface="楷体_GB2312" pitchFamily="49" charset="-122"/>
              </a:rPr>
              <a:t>守护进程</a:t>
            </a:r>
          </a:p>
          <a:p>
            <a:pPr>
              <a:lnSpc>
                <a:spcPct val="80000"/>
              </a:lnSpc>
              <a:buClr>
                <a:srgbClr val="C00000"/>
              </a:buClr>
              <a:buBlip>
                <a:blip r:embed="rId2"/>
              </a:buBlip>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第九章 网络程序设计</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17</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normAutofit/>
          </a:bodyPr>
          <a:lstStyle/>
          <a:p>
            <a:r>
              <a:rPr lang="en-US" altLang="zh-CN" sz="3600" b="1" dirty="0" smtClean="0">
                <a:solidFill>
                  <a:srgbClr val="C00000"/>
                </a:solidFill>
                <a:latin typeface="隶书" pitchFamily="49" charset="-122"/>
                <a:ea typeface="隶书" pitchFamily="49" charset="-122"/>
                <a:cs typeface="+mn-cs"/>
              </a:rPr>
              <a:t>9.5 </a:t>
            </a:r>
            <a:r>
              <a:rPr lang="zh-CN" altLang="en-US" sz="3600" b="1" dirty="0" smtClean="0">
                <a:solidFill>
                  <a:srgbClr val="C00000"/>
                </a:solidFill>
                <a:latin typeface="隶书" pitchFamily="49" charset="-122"/>
                <a:ea typeface="隶书" pitchFamily="49" charset="-122"/>
                <a:cs typeface="+mn-cs"/>
              </a:rPr>
              <a:t>守护进程</a:t>
            </a:r>
          </a:p>
        </p:txBody>
      </p:sp>
      <p:sp>
        <p:nvSpPr>
          <p:cNvPr id="5123" name="Rectangle 3"/>
          <p:cNvSpPr>
            <a:spLocks noGrp="1" noRot="1" noChangeArrowheads="1"/>
          </p:cNvSpPr>
          <p:nvPr>
            <p:ph type="body" idx="1"/>
          </p:nvPr>
        </p:nvSpPr>
        <p:spPr/>
        <p:txBody>
          <a:bodyPr>
            <a:normAutofit/>
          </a:bodyPr>
          <a:lstStyle/>
          <a:p>
            <a:pPr eaLnBrk="1" hangingPunct="1">
              <a:lnSpc>
                <a:spcPct val="80000"/>
              </a:lnSpc>
              <a:buClr>
                <a:srgbClr val="C00000"/>
              </a:buClr>
              <a:buFont typeface="Wingdings" pitchFamily="2" charset="2"/>
              <a:buChar char="u"/>
            </a:pPr>
            <a:r>
              <a:rPr lang="zh-CN" altLang="en-US" sz="2400" b="1" dirty="0" smtClean="0">
                <a:latin typeface="楷体" pitchFamily="49" charset="-122"/>
                <a:ea typeface="楷体" pitchFamily="49" charset="-122"/>
              </a:rPr>
              <a:t>守护进程（</a:t>
            </a:r>
            <a:r>
              <a:rPr lang="en-US" altLang="zh-CN" sz="2400" b="1" dirty="0" smtClean="0">
                <a:latin typeface="楷体" pitchFamily="49" charset="-122"/>
                <a:ea typeface="楷体" pitchFamily="49" charset="-122"/>
              </a:rPr>
              <a:t>daemon</a:t>
            </a:r>
            <a:r>
              <a:rPr lang="zh-CN" altLang="en-US" sz="2400" b="1" dirty="0" smtClean="0">
                <a:latin typeface="楷体" pitchFamily="49" charset="-122"/>
                <a:ea typeface="楷体" pitchFamily="49" charset="-122"/>
              </a:rPr>
              <a:t>）是在系统后台运行不受终端控制的进程，只要系统没有关机或者崩溃，守护进程将在系统中不间断地运行。</a:t>
            </a:r>
            <a:r>
              <a:rPr lang="en-US" altLang="zh-CN" sz="2400" b="1" dirty="0" smtClean="0">
                <a:latin typeface="楷体" pitchFamily="49" charset="-122"/>
                <a:ea typeface="楷体" pitchFamily="49" charset="-122"/>
              </a:rPr>
              <a:t>Unix</a:t>
            </a:r>
            <a:r>
              <a:rPr lang="zh-CN" altLang="en-US" sz="2400" b="1" dirty="0" smtClean="0">
                <a:latin typeface="楷体" pitchFamily="49" charset="-122"/>
                <a:ea typeface="楷体" pitchFamily="49" charset="-122"/>
              </a:rPr>
              <a:t>系统中一般有很多守护进程（使用</a:t>
            </a:r>
            <a:r>
              <a:rPr lang="en-US" altLang="zh-CN" sz="2400" b="1" dirty="0" err="1" smtClean="0">
                <a:latin typeface="楷体" pitchFamily="49" charset="-122"/>
                <a:ea typeface="楷体" pitchFamily="49" charset="-122"/>
              </a:rPr>
              <a:t>ps</a:t>
            </a:r>
            <a:r>
              <a:rPr lang="en-US" altLang="zh-CN" sz="2400" b="1" dirty="0" smtClean="0">
                <a:latin typeface="楷体" pitchFamily="49" charset="-122"/>
                <a:ea typeface="楷体" pitchFamily="49" charset="-122"/>
              </a:rPr>
              <a:t> –ax</a:t>
            </a:r>
            <a:r>
              <a:rPr lang="zh-CN" altLang="en-US" sz="2400" b="1" dirty="0" smtClean="0">
                <a:latin typeface="楷体" pitchFamily="49" charset="-122"/>
                <a:ea typeface="楷体" pitchFamily="49" charset="-122"/>
              </a:rPr>
              <a:t>命令可以看出）在后台运行（</a:t>
            </a:r>
            <a:r>
              <a:rPr lang="en-US" altLang="zh-CN" sz="2400" b="1" dirty="0" smtClean="0">
                <a:latin typeface="楷体" pitchFamily="49" charset="-122"/>
                <a:ea typeface="楷体" pitchFamily="49" charset="-122"/>
              </a:rPr>
              <a:t>20</a:t>
            </a:r>
            <a:r>
              <a:rPr lang="zh-CN" altLang="en-US" sz="2400" b="1" dirty="0" smtClean="0">
                <a:latin typeface="楷体" pitchFamily="49" charset="-122"/>
                <a:ea typeface="楷体" pitchFamily="49" charset="-122"/>
              </a:rPr>
              <a:t>到</a:t>
            </a:r>
            <a:r>
              <a:rPr lang="en-US" altLang="zh-CN" sz="2400" b="1" dirty="0" smtClean="0">
                <a:latin typeface="楷体" pitchFamily="49" charset="-122"/>
                <a:ea typeface="楷体" pitchFamily="49" charset="-122"/>
              </a:rPr>
              <a:t>50</a:t>
            </a:r>
            <a:r>
              <a:rPr lang="zh-CN" altLang="en-US" sz="2400" b="1" dirty="0" smtClean="0">
                <a:latin typeface="楷体" pitchFamily="49" charset="-122"/>
                <a:ea typeface="楷体" pitchFamily="49" charset="-122"/>
              </a:rPr>
              <a:t>个），执行不同的系统任务</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eaLnBrk="1" hangingPunct="1">
              <a:lnSpc>
                <a:spcPct val="80000"/>
              </a:lnSpc>
              <a:buClr>
                <a:srgbClr val="C00000"/>
              </a:buClr>
              <a:buFont typeface="Wingdings" pitchFamily="2" charset="2"/>
              <a:buChar char="u"/>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Wingdings" pitchFamily="2" charset="2"/>
              <a:buChar char="u"/>
            </a:pPr>
            <a:r>
              <a:rPr lang="zh-CN" altLang="en-US" sz="2400" b="1" dirty="0" smtClean="0">
                <a:latin typeface="楷体" pitchFamily="49" charset="-122"/>
                <a:ea typeface="楷体" pitchFamily="49" charset="-122"/>
              </a:rPr>
              <a:t>为了</a:t>
            </a:r>
            <a:r>
              <a:rPr lang="zh-CN" altLang="en-US" sz="2400" b="1" dirty="0" smtClean="0">
                <a:latin typeface="楷体" pitchFamily="49" charset="-122"/>
                <a:ea typeface="楷体" pitchFamily="49" charset="-122"/>
              </a:rPr>
              <a:t>保证守护进程正常地工作，必须使守护进程和其它进程运行的环境隔离开，避免由于其它进程的行为影响守护进程的工作</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eaLnBrk="1" hangingPunct="1">
              <a:lnSpc>
                <a:spcPct val="80000"/>
              </a:lnSpc>
              <a:buClr>
                <a:srgbClr val="C00000"/>
              </a:buClr>
              <a:buFont typeface="Wingdings" pitchFamily="2" charset="2"/>
              <a:buChar char="u"/>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Wingdings" pitchFamily="2" charset="2"/>
              <a:buChar char="u"/>
            </a:pPr>
            <a:r>
              <a:rPr lang="zh-CN" altLang="en-US" sz="2400" b="1" dirty="0" smtClean="0">
                <a:latin typeface="楷体" pitchFamily="49" charset="-122"/>
                <a:ea typeface="楷体" pitchFamily="49" charset="-122"/>
              </a:rPr>
              <a:t>守护</a:t>
            </a:r>
            <a:r>
              <a:rPr lang="zh-CN" altLang="en-US" sz="2400" b="1" dirty="0" smtClean="0">
                <a:latin typeface="楷体" pitchFamily="49" charset="-122"/>
                <a:ea typeface="楷体" pitchFamily="49" charset="-122"/>
              </a:rPr>
              <a:t>进程要脱离所有的终端的原因是因为守护进程可能是从终端上启动（与从初始化脚本中启动相反），在这之后这个终端可能执行其它的任务。</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rmAutofit/>
          </a:bodyPr>
          <a:lstStyle/>
          <a:p>
            <a:r>
              <a:rPr lang="zh-CN" altLang="en-US" sz="3600" b="1" dirty="0" smtClean="0">
                <a:solidFill>
                  <a:srgbClr val="C00000"/>
                </a:solidFill>
                <a:latin typeface="隶书" pitchFamily="49" charset="-122"/>
                <a:ea typeface="隶书" pitchFamily="49" charset="-122"/>
                <a:cs typeface="+mn-cs"/>
              </a:rPr>
              <a:t>启动守护进程的方法</a:t>
            </a:r>
          </a:p>
        </p:txBody>
      </p:sp>
      <p:sp>
        <p:nvSpPr>
          <p:cNvPr id="6147" name="Rectangle 3"/>
          <p:cNvSpPr>
            <a:spLocks noGrp="1" noRot="1" noChangeArrowheads="1"/>
          </p:cNvSpPr>
          <p:nvPr>
            <p:ph type="body" idx="1"/>
          </p:nvPr>
        </p:nvSpPr>
        <p:spPr>
          <a:xfrm>
            <a:off x="301625" y="1600200"/>
            <a:ext cx="8540750" cy="4498975"/>
          </a:xfrm>
        </p:spPr>
        <p:txBody>
          <a:bodyPr>
            <a:normAutofit/>
          </a:bodyPr>
          <a:lstStyle/>
          <a:p>
            <a:pPr eaLnBrk="1" hangingPunct="1">
              <a:lnSpc>
                <a:spcPct val="80000"/>
              </a:lnSpc>
              <a:buClr>
                <a:srgbClr val="C00000"/>
              </a:buClr>
              <a:buFont typeface="+mj-lt"/>
              <a:buAutoNum type="arabicPeriod"/>
            </a:pPr>
            <a:r>
              <a:rPr lang="zh-CN" altLang="en-US" sz="2400" b="1" dirty="0" smtClean="0">
                <a:latin typeface="楷体" pitchFamily="49" charset="-122"/>
                <a:ea typeface="楷体" pitchFamily="49" charset="-122"/>
              </a:rPr>
              <a:t>在系统启动时很多守护程序是由系统初始化脚本启动。这些脚本一般在</a:t>
            </a:r>
            <a:r>
              <a:rPr lang="en-US" altLang="zh-CN" sz="2400" b="1" dirty="0" smtClean="0">
                <a:latin typeface="楷体" pitchFamily="49" charset="-122"/>
                <a:ea typeface="楷体" pitchFamily="49" charset="-122"/>
              </a:rPr>
              <a:t>/etc</a:t>
            </a:r>
            <a:r>
              <a:rPr lang="zh-CN" altLang="en-US" sz="2400" b="1" dirty="0" smtClean="0">
                <a:latin typeface="楷体" pitchFamily="49" charset="-122"/>
                <a:ea typeface="楷体" pitchFamily="49" charset="-122"/>
              </a:rPr>
              <a:t>目录或者以</a:t>
            </a:r>
            <a:r>
              <a:rPr lang="en-US" altLang="zh-CN" sz="2400" b="1" dirty="0" smtClean="0">
                <a:latin typeface="楷体" pitchFamily="49" charset="-122"/>
                <a:ea typeface="楷体" pitchFamily="49" charset="-122"/>
              </a:rPr>
              <a:t>/etc/</a:t>
            </a:r>
            <a:r>
              <a:rPr lang="en-US" altLang="zh-CN" sz="2400" b="1" dirty="0" err="1" smtClean="0">
                <a:latin typeface="楷体" pitchFamily="49" charset="-122"/>
                <a:ea typeface="楷体" pitchFamily="49" charset="-122"/>
              </a:rPr>
              <a:t>rc</a:t>
            </a:r>
            <a:r>
              <a:rPr lang="zh-CN" altLang="en-US" sz="2400" b="1" dirty="0" smtClean="0">
                <a:latin typeface="楷体" pitchFamily="49" charset="-122"/>
                <a:ea typeface="楷体" pitchFamily="49" charset="-122"/>
              </a:rPr>
              <a:t>开头的目录下，它们的位置和内容依赖于具体的实现。由这些脚本启动的守护进程在开始时拥有超级用户权限。例如，</a:t>
            </a:r>
            <a:r>
              <a:rPr lang="en-US" altLang="zh-CN" sz="2400" b="1" dirty="0" err="1" smtClean="0">
                <a:latin typeface="楷体" pitchFamily="49" charset="-122"/>
                <a:ea typeface="楷体" pitchFamily="49" charset="-122"/>
              </a:rPr>
              <a:t>syslog</a:t>
            </a:r>
            <a:r>
              <a:rPr lang="zh-CN" altLang="en-US" sz="2400" b="1" dirty="0" smtClean="0">
                <a:latin typeface="楷体" pitchFamily="49" charset="-122"/>
                <a:ea typeface="楷体" pitchFamily="49" charset="-122"/>
              </a:rPr>
              <a:t>守护进程、</a:t>
            </a:r>
            <a:r>
              <a:rPr lang="en-US" altLang="zh-CN" sz="2400" b="1" dirty="0" err="1" smtClean="0">
                <a:latin typeface="楷体" pitchFamily="49" charset="-122"/>
                <a:ea typeface="楷体" pitchFamily="49" charset="-122"/>
              </a:rPr>
              <a:t>inetd</a:t>
            </a:r>
            <a:r>
              <a:rPr lang="zh-CN" altLang="en-US" sz="2400" b="1" dirty="0" smtClean="0">
                <a:latin typeface="楷体" pitchFamily="49" charset="-122"/>
                <a:ea typeface="楷体" pitchFamily="49" charset="-122"/>
              </a:rPr>
              <a:t>守护进程、</a:t>
            </a:r>
            <a:r>
              <a:rPr lang="en-US" altLang="zh-CN" sz="2400" b="1" dirty="0" smtClean="0">
                <a:latin typeface="楷体" pitchFamily="49" charset="-122"/>
                <a:ea typeface="楷体" pitchFamily="49" charset="-122"/>
              </a:rPr>
              <a:t>Web</a:t>
            </a:r>
            <a:r>
              <a:rPr lang="zh-CN" altLang="en-US" sz="2400" b="1" dirty="0" smtClean="0">
                <a:latin typeface="楷体" pitchFamily="49" charset="-122"/>
                <a:ea typeface="楷体" pitchFamily="49" charset="-122"/>
              </a:rPr>
              <a:t>服务员守护进程等等</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eaLnBrk="1" hangingPunct="1">
              <a:lnSpc>
                <a:spcPct val="80000"/>
              </a:lnSpc>
              <a:buClr>
                <a:srgbClr val="C00000"/>
              </a:buClr>
              <a:buFont typeface="+mj-lt"/>
              <a:buAutoNum type="arabicPeriod"/>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mj-lt"/>
              <a:buAutoNum type="arabicPeriod"/>
            </a:pPr>
            <a:r>
              <a:rPr lang="zh-CN" altLang="en-US" sz="2400" b="1" dirty="0" smtClean="0">
                <a:latin typeface="楷体" pitchFamily="49" charset="-122"/>
                <a:ea typeface="楷体" pitchFamily="49" charset="-122"/>
              </a:rPr>
              <a:t>许多网络服务员是由</a:t>
            </a:r>
            <a:r>
              <a:rPr lang="en-US" altLang="zh-CN" sz="2400" b="1" dirty="0" err="1" smtClean="0">
                <a:latin typeface="楷体" pitchFamily="49" charset="-122"/>
                <a:ea typeface="楷体" pitchFamily="49" charset="-122"/>
              </a:rPr>
              <a:t>inetd</a:t>
            </a:r>
            <a:r>
              <a:rPr lang="zh-CN" altLang="en-US" sz="2400" b="1" dirty="0" smtClean="0">
                <a:latin typeface="楷体" pitchFamily="49" charset="-122"/>
                <a:ea typeface="楷体" pitchFamily="49" charset="-122"/>
              </a:rPr>
              <a:t>超级服务员启动的。</a:t>
            </a:r>
            <a:r>
              <a:rPr lang="en-US" altLang="zh-CN" sz="2400" b="1" dirty="0" err="1" smtClean="0">
                <a:latin typeface="楷体" pitchFamily="49" charset="-122"/>
                <a:ea typeface="楷体" pitchFamily="49" charset="-122"/>
              </a:rPr>
              <a:t>inetd</a:t>
            </a:r>
            <a:r>
              <a:rPr lang="zh-CN" altLang="en-US" sz="2400" b="1" dirty="0" smtClean="0">
                <a:latin typeface="楷体" pitchFamily="49" charset="-122"/>
                <a:ea typeface="楷体" pitchFamily="49" charset="-122"/>
              </a:rPr>
              <a:t>自身是由上一步中的某个脚本启动的。</a:t>
            </a:r>
            <a:r>
              <a:rPr lang="en-US" altLang="zh-CN" sz="2400" b="1" dirty="0" err="1" smtClean="0">
                <a:latin typeface="楷体" pitchFamily="49" charset="-122"/>
                <a:ea typeface="楷体" pitchFamily="49" charset="-122"/>
              </a:rPr>
              <a:t>Inetd</a:t>
            </a:r>
            <a:r>
              <a:rPr lang="zh-CN" altLang="en-US" sz="2400" b="1" dirty="0" smtClean="0">
                <a:latin typeface="楷体" pitchFamily="49" charset="-122"/>
                <a:ea typeface="楷体" pitchFamily="49" charset="-122"/>
              </a:rPr>
              <a:t>监听所有的网络请求，当请求到来时根据请求的类型启动实际的服务员（例如，收到一个</a:t>
            </a:r>
            <a:r>
              <a:rPr lang="en-US" altLang="zh-CN" sz="2400" b="1" dirty="0" smtClean="0">
                <a:latin typeface="楷体" pitchFamily="49" charset="-122"/>
                <a:ea typeface="楷体" pitchFamily="49" charset="-122"/>
              </a:rPr>
              <a:t>FTP</a:t>
            </a:r>
            <a:r>
              <a:rPr lang="zh-CN" altLang="en-US" sz="2400" b="1" dirty="0" smtClean="0">
                <a:latin typeface="楷体" pitchFamily="49" charset="-122"/>
                <a:ea typeface="楷体" pitchFamily="49" charset="-122"/>
              </a:rPr>
              <a:t>请求，</a:t>
            </a:r>
            <a:r>
              <a:rPr lang="en-US" altLang="zh-CN" sz="2400" b="1" dirty="0" err="1" smtClean="0">
                <a:latin typeface="楷体" pitchFamily="49" charset="-122"/>
                <a:ea typeface="楷体" pitchFamily="49" charset="-122"/>
              </a:rPr>
              <a:t>inetd</a:t>
            </a:r>
            <a:r>
              <a:rPr lang="zh-CN" altLang="en-US" sz="2400" b="1" dirty="0" smtClean="0">
                <a:latin typeface="楷体" pitchFamily="49" charset="-122"/>
                <a:ea typeface="楷体" pitchFamily="49" charset="-122"/>
              </a:rPr>
              <a:t>就启动一个</a:t>
            </a:r>
            <a:r>
              <a:rPr lang="en-US" altLang="zh-CN" sz="2400" b="1" dirty="0" smtClean="0">
                <a:latin typeface="楷体" pitchFamily="49" charset="-122"/>
                <a:ea typeface="楷体" pitchFamily="49" charset="-122"/>
              </a:rPr>
              <a:t>FTP</a:t>
            </a:r>
            <a:r>
              <a:rPr lang="zh-CN" altLang="en-US" sz="2400" b="1" dirty="0" smtClean="0">
                <a:latin typeface="楷体" pitchFamily="49" charset="-122"/>
                <a:ea typeface="楷体" pitchFamily="49" charset="-122"/>
              </a:rPr>
              <a:t>服务员）</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eaLnBrk="1" hangingPunct="1">
              <a:lnSpc>
                <a:spcPct val="80000"/>
              </a:lnSpc>
              <a:buClr>
                <a:srgbClr val="C00000"/>
              </a:buClr>
              <a:buFont typeface="+mj-lt"/>
              <a:buAutoNum type="arabicPeriod"/>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mj-lt"/>
              <a:buAutoNum type="arabicPeriod"/>
            </a:pPr>
            <a:r>
              <a:rPr lang="en-US" altLang="zh-CN" sz="2400" b="1" dirty="0" err="1" smtClean="0">
                <a:latin typeface="楷体" pitchFamily="49" charset="-122"/>
                <a:ea typeface="楷体" pitchFamily="49" charset="-122"/>
              </a:rPr>
              <a:t>cron</a:t>
            </a:r>
            <a:r>
              <a:rPr lang="zh-CN" altLang="en-US" sz="2400" b="1" dirty="0" smtClean="0">
                <a:latin typeface="楷体" pitchFamily="49" charset="-122"/>
                <a:ea typeface="楷体" pitchFamily="49" charset="-122"/>
              </a:rPr>
              <a:t>守护进程按规则定期执行一些程序，由它启动的程序也以守护进程的方式运行。</a:t>
            </a:r>
            <a:r>
              <a:rPr lang="en-US" altLang="zh-CN" sz="2400" b="1" dirty="0" err="1" smtClean="0">
                <a:latin typeface="楷体" pitchFamily="49" charset="-122"/>
                <a:ea typeface="楷体" pitchFamily="49" charset="-122"/>
              </a:rPr>
              <a:t>cron</a:t>
            </a:r>
            <a:r>
              <a:rPr lang="zh-CN" altLang="en-US" sz="2400" b="1" dirty="0" smtClean="0">
                <a:latin typeface="楷体" pitchFamily="49" charset="-122"/>
                <a:ea typeface="楷体" pitchFamily="49" charset="-122"/>
              </a:rPr>
              <a:t>自身是在系统启动过程中由第一步启动的。</a:t>
            </a:r>
          </a:p>
          <a:p>
            <a:pPr eaLnBrk="1" hangingPunct="1">
              <a:lnSpc>
                <a:spcPct val="80000"/>
              </a:lnSpc>
            </a:pPr>
            <a:endParaRPr lang="en-US" altLang="zh-CN" sz="2800"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教学内容及学时分布  </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2</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effectLst/>
              <a:uLnTx/>
              <a:uFillTx/>
              <a:latin typeface="+mn-lt"/>
              <a:ea typeface="+mn-ea"/>
              <a:cs typeface="+mn-cs"/>
            </a:endParaRPr>
          </a:p>
        </p:txBody>
      </p:sp>
      <p:graphicFrame>
        <p:nvGraphicFramePr>
          <p:cNvPr id="18" name="Table 17"/>
          <p:cNvGraphicFramePr>
            <a:graphicFrameLocks noGrp="1"/>
          </p:cNvGraphicFramePr>
          <p:nvPr/>
        </p:nvGraphicFramePr>
        <p:xfrm>
          <a:off x="1403648" y="1556792"/>
          <a:ext cx="6408712" cy="4536507"/>
        </p:xfrm>
        <a:graphic>
          <a:graphicData uri="http://schemas.openxmlformats.org/drawingml/2006/table">
            <a:tbl>
              <a:tblPr firstRow="1" bandRow="1">
                <a:tableStyleId>{7DF18680-E054-41AD-8BC1-D1AEF772440D}</a:tableStyleId>
              </a:tblPr>
              <a:tblGrid>
                <a:gridCol w="3557987"/>
                <a:gridCol w="2850725"/>
              </a:tblGrid>
              <a:tr h="407267">
                <a:tc>
                  <a:txBody>
                    <a:bodyPr/>
                    <a:lstStyle/>
                    <a:p>
                      <a:pPr algn="ctr"/>
                      <a:r>
                        <a:rPr lang="zh-CN" altLang="en-US" dirty="0" smtClean="0"/>
                        <a:t>内                  容</a:t>
                      </a:r>
                      <a:endParaRPr lang="zh-CN" altLang="en-US" dirty="0"/>
                    </a:p>
                  </a:txBody>
                  <a:tcPr/>
                </a:tc>
                <a:tc>
                  <a:txBody>
                    <a:bodyPr/>
                    <a:lstStyle/>
                    <a:p>
                      <a:pPr algn="ctr"/>
                      <a:r>
                        <a:rPr lang="zh-CN" altLang="en-US" dirty="0" smtClean="0"/>
                        <a:t>学                时</a:t>
                      </a:r>
                      <a:endParaRPr lang="zh-CN" altLang="en-US" dirty="0"/>
                    </a:p>
                  </a:txBody>
                  <a:tcPr/>
                </a:tc>
              </a:tr>
              <a:tr h="412924">
                <a:tc>
                  <a:txBody>
                    <a:bodyPr/>
                    <a:lstStyle/>
                    <a:p>
                      <a:r>
                        <a:rPr lang="zh-CN" altLang="zh-CN" sz="1800" dirty="0" smtClean="0"/>
                        <a:t>第一章</a:t>
                      </a:r>
                      <a:r>
                        <a:rPr lang="en-US" altLang="zh-CN" sz="1800" dirty="0" smtClean="0"/>
                        <a:t>     </a:t>
                      </a:r>
                      <a:r>
                        <a:rPr lang="zh-CN" altLang="zh-CN" sz="1800" dirty="0" smtClean="0"/>
                        <a:t> 概论</a:t>
                      </a:r>
                      <a:endParaRPr lang="zh-CN" altLang="en-US" b="1" dirty="0"/>
                    </a:p>
                  </a:txBody>
                  <a:tcPr/>
                </a:tc>
                <a:tc>
                  <a:txBody>
                    <a:bodyPr/>
                    <a:lstStyle/>
                    <a:p>
                      <a:pPr algn="ctr"/>
                      <a:r>
                        <a:rPr lang="en-US" altLang="zh-CN" dirty="0" smtClean="0"/>
                        <a:t>5</a:t>
                      </a:r>
                      <a:r>
                        <a:rPr lang="zh-CN" altLang="en-US"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dirty="0" smtClean="0"/>
                        <a:t>第二章</a:t>
                      </a:r>
                      <a:r>
                        <a:rPr lang="en-US" altLang="zh-CN" sz="1800" dirty="0" smtClean="0"/>
                        <a:t>      </a:t>
                      </a:r>
                      <a:r>
                        <a:rPr lang="zh-CN" altLang="zh-CN" sz="1800" dirty="0" smtClean="0"/>
                        <a:t>数据通信基础</a:t>
                      </a:r>
                      <a:endParaRPr lang="en-US" altLang="zh-CN" sz="1800" b="1" dirty="0" smtClean="0">
                        <a:latin typeface="+mn-ea"/>
                        <a:ea typeface="+mn-ea"/>
                      </a:endParaRPr>
                    </a:p>
                  </a:txBody>
                  <a:tcPr/>
                </a:tc>
                <a:tc>
                  <a:txBody>
                    <a:bodyPr/>
                    <a:lstStyle/>
                    <a:p>
                      <a:pPr algn="ctr"/>
                      <a:r>
                        <a:rPr lang="en-US" altLang="zh-CN" sz="1800" kern="1200" dirty="0" smtClean="0"/>
                        <a:t>8</a:t>
                      </a:r>
                      <a:r>
                        <a:rPr lang="zh-CN" altLang="zh-CN" sz="1800" kern="1200"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第三章</a:t>
                      </a:r>
                      <a:r>
                        <a:rPr lang="en-US" altLang="zh-CN" sz="1800" kern="1200" dirty="0" smtClean="0"/>
                        <a:t>     </a:t>
                      </a:r>
                      <a:r>
                        <a:rPr lang="zh-CN" altLang="zh-CN" sz="1800" kern="1200" dirty="0" smtClean="0"/>
                        <a:t> 物理层</a:t>
                      </a:r>
                      <a:endParaRPr lang="zh-CN" altLang="zh-CN"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t>3</a:t>
                      </a:r>
                      <a:r>
                        <a:rPr lang="zh-CN" altLang="zh-CN" sz="1800" kern="1200" dirty="0" smtClean="0"/>
                        <a:t>学时</a:t>
                      </a:r>
                      <a:endParaRPr lang="zh-CN" altLang="zh-CN" sz="1800" kern="1200" dirty="0" smtClean="0">
                        <a:solidFill>
                          <a:schemeClr val="dk1"/>
                        </a:solidFill>
                        <a:latin typeface="+mn-lt"/>
                        <a:ea typeface="+mn-ea"/>
                        <a:cs typeface="+mn-cs"/>
                      </a:endParaRPr>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第四章</a:t>
                      </a:r>
                      <a:r>
                        <a:rPr lang="en-US" altLang="zh-CN" sz="1800" kern="1200" dirty="0" smtClean="0"/>
                        <a:t>     </a:t>
                      </a:r>
                      <a:r>
                        <a:rPr lang="zh-CN" altLang="zh-CN" sz="1800" kern="1200" dirty="0" smtClean="0"/>
                        <a:t> 数据链路层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6</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第五章</a:t>
                      </a:r>
                      <a:r>
                        <a:rPr lang="en-US" altLang="zh-CN" sz="1800" kern="1200" dirty="0" smtClean="0"/>
                        <a:t>     </a:t>
                      </a:r>
                      <a:r>
                        <a:rPr lang="zh-CN" altLang="zh-CN" sz="1800" kern="1200" dirty="0" smtClean="0"/>
                        <a:t> 网络层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第六章</a:t>
                      </a:r>
                      <a:r>
                        <a:rPr lang="en-US" altLang="zh-CN" sz="1800" kern="1200" dirty="0" smtClean="0"/>
                        <a:t>     </a:t>
                      </a:r>
                      <a:r>
                        <a:rPr lang="zh-CN" altLang="zh-CN" sz="1800" kern="1200" dirty="0" smtClean="0"/>
                        <a:t> 传输层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4</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第七章</a:t>
                      </a:r>
                      <a:r>
                        <a:rPr lang="en-US" altLang="zh-CN" sz="1800" kern="1200" dirty="0" smtClean="0"/>
                        <a:t>     </a:t>
                      </a:r>
                      <a:r>
                        <a:rPr lang="zh-CN" altLang="zh-CN" sz="1800" kern="1200" dirty="0" smtClean="0"/>
                        <a:t> 局域网和广域网技术</a:t>
                      </a:r>
                      <a:endParaRPr lang="zh-CN" altLang="en-US" dirty="0"/>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第八章</a:t>
                      </a:r>
                      <a:r>
                        <a:rPr lang="en-US" altLang="zh-CN" sz="1800" kern="1200" dirty="0" smtClean="0"/>
                        <a:t>      TCP/IP</a:t>
                      </a:r>
                      <a:r>
                        <a:rPr lang="zh-CN" altLang="zh-CN" sz="1800" kern="1200" dirty="0" smtClean="0"/>
                        <a:t>协议</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9</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第九章</a:t>
                      </a:r>
                      <a:r>
                        <a:rPr lang="en-US" altLang="zh-CN" sz="1800" kern="1200" dirty="0" smtClean="0"/>
                        <a:t>     </a:t>
                      </a:r>
                      <a:r>
                        <a:rPr lang="zh-CN" altLang="zh-CN" sz="1800" kern="1200" dirty="0" smtClean="0"/>
                        <a:t> 网络程序设计基础</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3</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第十章</a:t>
                      </a:r>
                      <a:r>
                        <a:rPr lang="en-US" altLang="zh-CN" sz="1800" kern="1200" dirty="0" smtClean="0"/>
                        <a:t>       Internet</a:t>
                      </a:r>
                      <a:r>
                        <a:rPr lang="zh-CN" altLang="zh-CN" sz="1800" kern="1200" dirty="0" smtClean="0"/>
                        <a:t>服务</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b="1" kern="1200" dirty="0" smtClean="0"/>
                        <a:t>2</a:t>
                      </a:r>
                      <a:r>
                        <a:rPr lang="zh-CN" altLang="zh-CN" sz="1800" kern="1200" dirty="0" smtClean="0"/>
                        <a:t>学时</a:t>
                      </a:r>
                      <a:endParaRPr lang="zh-CN" altLang="en-US" dirty="0"/>
                    </a:p>
                  </a:txBody>
                  <a:tcPr/>
                </a:tc>
              </a:tr>
            </a:tbl>
          </a:graphicData>
        </a:graphic>
      </p:graphicFrame>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rmAutofit/>
          </a:bodyPr>
          <a:lstStyle/>
          <a:p>
            <a:r>
              <a:rPr lang="zh-CN" altLang="en-US" sz="3600" b="1" dirty="0" smtClean="0">
                <a:solidFill>
                  <a:srgbClr val="C00000"/>
                </a:solidFill>
                <a:latin typeface="隶书" pitchFamily="49" charset="-122"/>
                <a:ea typeface="隶书" pitchFamily="49" charset="-122"/>
                <a:cs typeface="+mn-cs"/>
              </a:rPr>
              <a:t>启动守护进程的方法</a:t>
            </a:r>
          </a:p>
        </p:txBody>
      </p:sp>
      <p:sp>
        <p:nvSpPr>
          <p:cNvPr id="6147" name="Rectangle 3"/>
          <p:cNvSpPr>
            <a:spLocks noGrp="1" noRot="1" noChangeArrowheads="1"/>
          </p:cNvSpPr>
          <p:nvPr>
            <p:ph type="body" idx="1"/>
          </p:nvPr>
        </p:nvSpPr>
        <p:spPr>
          <a:xfrm>
            <a:off x="301625" y="1600200"/>
            <a:ext cx="8540750" cy="4498975"/>
          </a:xfrm>
        </p:spPr>
        <p:txBody>
          <a:bodyPr>
            <a:normAutofit/>
          </a:bodyPr>
          <a:lstStyle/>
          <a:p>
            <a:pPr eaLnBrk="1" hangingPunct="1">
              <a:lnSpc>
                <a:spcPct val="80000"/>
              </a:lnSpc>
              <a:buClr>
                <a:srgbClr val="C00000"/>
              </a:buClr>
              <a:buFont typeface="+mj-lt"/>
              <a:buAutoNum type="arabicPeriod" startAt="4"/>
            </a:pPr>
            <a:r>
              <a:rPr lang="zh-CN" altLang="en-US" sz="2400" b="1" dirty="0" smtClean="0">
                <a:latin typeface="楷体" pitchFamily="49" charset="-122"/>
                <a:ea typeface="楷体" pitchFamily="49" charset="-122"/>
              </a:rPr>
              <a:t>可以</a:t>
            </a:r>
            <a:r>
              <a:rPr lang="zh-CN" altLang="en-US" sz="2400" b="1" dirty="0" smtClean="0">
                <a:latin typeface="楷体" pitchFamily="49" charset="-122"/>
                <a:ea typeface="楷体" pitchFamily="49" charset="-122"/>
              </a:rPr>
              <a:t>用</a:t>
            </a:r>
            <a:r>
              <a:rPr lang="en-US" altLang="zh-CN" sz="2400" b="1" dirty="0" smtClean="0">
                <a:latin typeface="楷体" pitchFamily="49" charset="-122"/>
                <a:ea typeface="楷体" pitchFamily="49" charset="-122"/>
              </a:rPr>
              <a:t>at</a:t>
            </a:r>
            <a:r>
              <a:rPr lang="zh-CN" altLang="en-US" sz="2400" b="1" dirty="0" smtClean="0">
                <a:latin typeface="楷体" pitchFamily="49" charset="-122"/>
                <a:ea typeface="楷体" pitchFamily="49" charset="-122"/>
              </a:rPr>
              <a:t>命令指定在将来的某个时刻执行程序。</a:t>
            </a:r>
            <a:r>
              <a:rPr lang="en-US" altLang="zh-CN" sz="2400" b="1" dirty="0" smtClean="0">
                <a:latin typeface="楷体" pitchFamily="49" charset="-122"/>
                <a:ea typeface="楷体" pitchFamily="49" charset="-122"/>
              </a:rPr>
              <a:t>at</a:t>
            </a:r>
            <a:r>
              <a:rPr lang="zh-CN" altLang="en-US" sz="2400" b="1" dirty="0" smtClean="0">
                <a:latin typeface="楷体" pitchFamily="49" charset="-122"/>
                <a:ea typeface="楷体" pitchFamily="49" charset="-122"/>
              </a:rPr>
              <a:t>守护进程在到达相应的时间时会启动程序，被启动的程序以守护进程的方式运行</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eaLnBrk="1" hangingPunct="1">
              <a:lnSpc>
                <a:spcPct val="80000"/>
              </a:lnSpc>
              <a:buClr>
                <a:srgbClr val="C00000"/>
              </a:buClr>
              <a:buFont typeface="+mj-lt"/>
              <a:buAutoNum type="arabicPeriod" startAt="4"/>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mj-lt"/>
              <a:buAutoNum type="arabicPeriod" startAt="4"/>
            </a:pPr>
            <a:r>
              <a:rPr lang="zh-CN" altLang="en-US" sz="2400" b="1" dirty="0" smtClean="0">
                <a:latin typeface="楷体" pitchFamily="49" charset="-122"/>
                <a:ea typeface="楷体" pitchFamily="49" charset="-122"/>
              </a:rPr>
              <a:t>不管是前台还是后台，守护进程也可以在终端上启动，这在调试守护进程或守护进程由于某种原因终止而需要重新启动时经常使用</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eaLnBrk="1" hangingPunct="1">
              <a:lnSpc>
                <a:spcPct val="80000"/>
              </a:lnSpc>
              <a:buClr>
                <a:srgbClr val="C00000"/>
              </a:buClr>
              <a:buFont typeface="+mj-lt"/>
              <a:buAutoNum type="arabicPeriod" startAt="4"/>
            </a:pPr>
            <a:endParaRPr lang="zh-CN" altLang="en-US" sz="2400" b="1" dirty="0" smtClean="0">
              <a:latin typeface="楷体" pitchFamily="49" charset="-122"/>
              <a:ea typeface="楷体" pitchFamily="49" charset="-122"/>
            </a:endParaRPr>
          </a:p>
          <a:p>
            <a:pPr eaLnBrk="1" hangingPunct="1">
              <a:lnSpc>
                <a:spcPct val="80000"/>
              </a:lnSpc>
              <a:buClr>
                <a:srgbClr val="C00000"/>
              </a:buClr>
              <a:buFont typeface="+mj-lt"/>
              <a:buAutoNum type="arabicPeriod" startAt="4"/>
            </a:pPr>
            <a:r>
              <a:rPr lang="zh-CN" altLang="en-US" sz="2400" b="1" dirty="0" smtClean="0">
                <a:latin typeface="楷体" pitchFamily="49" charset="-122"/>
                <a:ea typeface="楷体" pitchFamily="49" charset="-122"/>
              </a:rPr>
              <a:t>由于</a:t>
            </a:r>
            <a:r>
              <a:rPr lang="zh-CN" altLang="en-US" sz="2400" b="1" dirty="0" smtClean="0">
                <a:latin typeface="楷体" pitchFamily="49" charset="-122"/>
                <a:ea typeface="楷体" pitchFamily="49" charset="-122"/>
              </a:rPr>
              <a:t>守护进程没有控制终端，在发生问题时它要用一些其它方式以输出消息。这些消息既有一般的通告消息，也有需要管理员处理的紧急事件消息。</a:t>
            </a:r>
            <a:r>
              <a:rPr lang="en-US" altLang="zh-CN" sz="2400" b="1" dirty="0" err="1" smtClean="0">
                <a:latin typeface="楷体" pitchFamily="49" charset="-122"/>
                <a:ea typeface="楷体" pitchFamily="49" charset="-122"/>
              </a:rPr>
              <a:t>syslog</a:t>
            </a:r>
            <a:r>
              <a:rPr lang="zh-CN" altLang="en-US" sz="2400" b="1" dirty="0" smtClean="0">
                <a:latin typeface="楷体" pitchFamily="49" charset="-122"/>
                <a:ea typeface="楷体" pitchFamily="49" charset="-122"/>
              </a:rPr>
              <a:t>函数是输出这些消息的标准方式，它将消息发往</a:t>
            </a:r>
            <a:r>
              <a:rPr lang="en-US" altLang="zh-CN" sz="2400" b="1" dirty="0" err="1" smtClean="0">
                <a:latin typeface="楷体" pitchFamily="49" charset="-122"/>
                <a:ea typeface="楷体" pitchFamily="49" charset="-122"/>
              </a:rPr>
              <a:t>syslog</a:t>
            </a:r>
            <a:r>
              <a:rPr lang="zh-CN" altLang="en-US" sz="2400" b="1" dirty="0" smtClean="0">
                <a:latin typeface="楷体" pitchFamily="49" charset="-122"/>
                <a:ea typeface="楷体" pitchFamily="49" charset="-122"/>
              </a:rPr>
              <a:t>守护进程。</a:t>
            </a:r>
          </a:p>
          <a:p>
            <a:pPr marL="457200" indent="-457200" eaLnBrk="1" hangingPunct="1">
              <a:lnSpc>
                <a:spcPct val="80000"/>
              </a:lnSpc>
              <a:buFont typeface="+mj-lt"/>
              <a:buAutoNum type="arabicPeriod" startAt="4"/>
            </a:pPr>
            <a:endParaRPr lang="en-US" altLang="zh-CN" sz="2800"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r>
              <a:rPr lang="en-US" altLang="zh-CN" sz="3600" b="1" dirty="0" err="1" smtClean="0">
                <a:solidFill>
                  <a:srgbClr val="C00000"/>
                </a:solidFill>
                <a:latin typeface="隶书" pitchFamily="49" charset="-122"/>
                <a:ea typeface="隶书" pitchFamily="49" charset="-122"/>
                <a:cs typeface="+mn-cs"/>
              </a:rPr>
              <a:t>Inetd</a:t>
            </a:r>
            <a:r>
              <a:rPr lang="zh-CN" altLang="en-US" sz="3600" b="1" dirty="0" smtClean="0">
                <a:solidFill>
                  <a:srgbClr val="C00000"/>
                </a:solidFill>
                <a:latin typeface="隶书" pitchFamily="49" charset="-122"/>
                <a:ea typeface="隶书" pitchFamily="49" charset="-122"/>
                <a:cs typeface="+mn-cs"/>
              </a:rPr>
              <a:t>超级服务员</a:t>
            </a:r>
          </a:p>
        </p:txBody>
      </p:sp>
      <p:sp>
        <p:nvSpPr>
          <p:cNvPr id="7171" name="Rectangle 3"/>
          <p:cNvSpPr>
            <a:spLocks noGrp="1" noRot="1" noChangeArrowheads="1"/>
          </p:cNvSpPr>
          <p:nvPr>
            <p:ph type="body" idx="1"/>
          </p:nvPr>
        </p:nvSpPr>
        <p:spPr>
          <a:xfrm>
            <a:off x="301625" y="1600200"/>
            <a:ext cx="8540750" cy="4498975"/>
          </a:xfrm>
        </p:spPr>
        <p:txBody>
          <a:bodyPr>
            <a:normAutofit/>
          </a:bodyPr>
          <a:lstStyle/>
          <a:p>
            <a:pPr marL="457200" indent="-457200" eaLnBrk="1" hangingPunct="1">
              <a:lnSpc>
                <a:spcPct val="150000"/>
              </a:lnSpc>
              <a:buClr>
                <a:srgbClr val="C00000"/>
              </a:buClr>
              <a:buNone/>
            </a:pPr>
            <a:r>
              <a:rPr lang="zh-CN" altLang="en-US" sz="2400" b="1" dirty="0" smtClean="0">
                <a:latin typeface="楷体" pitchFamily="49" charset="-122"/>
                <a:ea typeface="楷体" pitchFamily="49" charset="-122"/>
              </a:rPr>
              <a:t>   在</a:t>
            </a:r>
            <a:r>
              <a:rPr lang="zh-CN" altLang="en-US" sz="2400" b="1" dirty="0" smtClean="0">
                <a:latin typeface="楷体" pitchFamily="49" charset="-122"/>
                <a:ea typeface="楷体" pitchFamily="49" charset="-122"/>
              </a:rPr>
              <a:t>典型的</a:t>
            </a:r>
            <a:r>
              <a:rPr lang="en-US" altLang="zh-CN" sz="2400" b="1" dirty="0" smtClean="0">
                <a:latin typeface="楷体" pitchFamily="49" charset="-122"/>
                <a:ea typeface="楷体" pitchFamily="49" charset="-122"/>
              </a:rPr>
              <a:t>Unix/Linux</a:t>
            </a:r>
            <a:r>
              <a:rPr lang="zh-CN" altLang="en-US" sz="2400" b="1" dirty="0" smtClean="0">
                <a:latin typeface="楷体" pitchFamily="49" charset="-122"/>
                <a:ea typeface="楷体" pitchFamily="49" charset="-122"/>
              </a:rPr>
              <a:t>系统中有很多服务器运行，等待用户的请求并进行相应的服务。在</a:t>
            </a:r>
            <a:r>
              <a:rPr lang="en-US" altLang="zh-CN" sz="2400" b="1" dirty="0" smtClean="0">
                <a:latin typeface="楷体" pitchFamily="49" charset="-122"/>
                <a:ea typeface="楷体" pitchFamily="49" charset="-122"/>
              </a:rPr>
              <a:t>4.3BSD</a:t>
            </a:r>
            <a:r>
              <a:rPr lang="zh-CN" altLang="en-US" sz="2400" b="1" dirty="0" smtClean="0">
                <a:latin typeface="楷体" pitchFamily="49" charset="-122"/>
                <a:ea typeface="楷体" pitchFamily="49" charset="-122"/>
              </a:rPr>
              <a:t>版本前的</a:t>
            </a:r>
            <a:r>
              <a:rPr lang="en-US" altLang="zh-CN" sz="2400" b="1" dirty="0" smtClean="0">
                <a:latin typeface="楷体" pitchFamily="49" charset="-122"/>
                <a:ea typeface="楷体" pitchFamily="49" charset="-122"/>
              </a:rPr>
              <a:t>Unix</a:t>
            </a:r>
            <a:r>
              <a:rPr lang="zh-CN" altLang="en-US" sz="2400" b="1" dirty="0" smtClean="0">
                <a:latin typeface="楷体" pitchFamily="49" charset="-122"/>
                <a:ea typeface="楷体" pitchFamily="49" charset="-122"/>
              </a:rPr>
              <a:t>系统中，这些服务都有一个与之对应的进程。这些进程在系统启动时从</a:t>
            </a:r>
            <a:r>
              <a:rPr lang="en-US" altLang="zh-CN" sz="2400" b="1" dirty="0" smtClean="0">
                <a:latin typeface="楷体" pitchFamily="49" charset="-122"/>
                <a:ea typeface="楷体" pitchFamily="49" charset="-122"/>
              </a:rPr>
              <a:t>/etc/</a:t>
            </a:r>
            <a:r>
              <a:rPr lang="en-US" altLang="zh-CN" sz="2400" b="1" dirty="0" err="1" smtClean="0">
                <a:latin typeface="楷体" pitchFamily="49" charset="-122"/>
                <a:ea typeface="楷体" pitchFamily="49" charset="-122"/>
              </a:rPr>
              <a:t>rc</a:t>
            </a:r>
            <a:r>
              <a:rPr lang="zh-CN" altLang="en-US" sz="2400" b="1" dirty="0" smtClean="0">
                <a:latin typeface="楷体" pitchFamily="49" charset="-122"/>
                <a:ea typeface="楷体" pitchFamily="49" charset="-122"/>
              </a:rPr>
              <a:t>文件里启动，它们启动时所做的工作基本相同：创建套接口，给它捆绑到服务器的众所周知端口，等待连接（如果是</a:t>
            </a:r>
            <a:r>
              <a:rPr lang="en-US" altLang="zh-CN" sz="2400" b="1" dirty="0" smtClean="0">
                <a:latin typeface="楷体" pitchFamily="49" charset="-122"/>
                <a:ea typeface="楷体" pitchFamily="49" charset="-122"/>
              </a:rPr>
              <a:t>TCP</a:t>
            </a:r>
            <a:r>
              <a:rPr lang="zh-CN" altLang="en-US" sz="2400" b="1" dirty="0" smtClean="0">
                <a:latin typeface="楷体" pitchFamily="49" charset="-122"/>
                <a:ea typeface="楷体" pitchFamily="49" charset="-122"/>
              </a:rPr>
              <a:t>协议）或数据报（如果是 </a:t>
            </a:r>
            <a:r>
              <a:rPr lang="en-US" altLang="zh-CN" sz="2400" b="1" dirty="0" smtClean="0">
                <a:latin typeface="楷体" pitchFamily="49" charset="-122"/>
                <a:ea typeface="楷体" pitchFamily="49" charset="-122"/>
              </a:rPr>
              <a:t>UDP</a:t>
            </a:r>
            <a:r>
              <a:rPr lang="zh-CN" altLang="en-US" sz="2400" b="1" dirty="0" smtClean="0">
                <a:latin typeface="楷体" pitchFamily="49" charset="-122"/>
                <a:ea typeface="楷体" pitchFamily="49" charset="-122"/>
              </a:rPr>
              <a:t>协议），然后执行</a:t>
            </a:r>
            <a:r>
              <a:rPr lang="en-US" altLang="zh-CN" sz="2400" b="1" dirty="0" smtClean="0">
                <a:latin typeface="楷体" pitchFamily="49" charset="-122"/>
                <a:ea typeface="楷体" pitchFamily="49" charset="-122"/>
              </a:rPr>
              <a:t>fork</a:t>
            </a:r>
            <a:r>
              <a:rPr lang="zh-CN" altLang="en-US" sz="2400" b="1" dirty="0" smtClean="0">
                <a:latin typeface="楷体" pitchFamily="49" charset="-122"/>
                <a:ea typeface="楷体" pitchFamily="49" charset="-122"/>
              </a:rPr>
              <a:t>。由</a:t>
            </a:r>
            <a:r>
              <a:rPr lang="en-US" altLang="zh-CN" sz="2400" b="1" dirty="0" smtClean="0">
                <a:latin typeface="楷体" pitchFamily="49" charset="-122"/>
                <a:ea typeface="楷体" pitchFamily="49" charset="-122"/>
              </a:rPr>
              <a:t>fork</a:t>
            </a:r>
            <a:r>
              <a:rPr lang="zh-CN" altLang="en-US" sz="2400" b="1" dirty="0" smtClean="0">
                <a:latin typeface="楷体" pitchFamily="49" charset="-122"/>
                <a:ea typeface="楷体" pitchFamily="49" charset="-122"/>
              </a:rPr>
              <a:t>产生的子进程为用户服务，父进程继续等待下一个用户请求</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   </a:t>
            </a:r>
            <a:endParaRPr lang="zh-CN" altLang="en-US" sz="2400" b="1"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r>
              <a:rPr lang="en-US" altLang="zh-CN" sz="3600" b="1" dirty="0" err="1" smtClean="0">
                <a:solidFill>
                  <a:srgbClr val="C00000"/>
                </a:solidFill>
                <a:latin typeface="隶书" pitchFamily="49" charset="-122"/>
                <a:ea typeface="隶书" pitchFamily="49" charset="-122"/>
                <a:cs typeface="+mn-cs"/>
              </a:rPr>
              <a:t>Inetd</a:t>
            </a:r>
            <a:r>
              <a:rPr lang="zh-CN" altLang="en-US" sz="3600" b="1" dirty="0" smtClean="0">
                <a:solidFill>
                  <a:srgbClr val="C00000"/>
                </a:solidFill>
                <a:latin typeface="隶书" pitchFamily="49" charset="-122"/>
                <a:ea typeface="隶书" pitchFamily="49" charset="-122"/>
                <a:cs typeface="+mn-cs"/>
              </a:rPr>
              <a:t>超级服务员</a:t>
            </a:r>
          </a:p>
        </p:txBody>
      </p:sp>
      <p:sp>
        <p:nvSpPr>
          <p:cNvPr id="7171" name="Rectangle 3"/>
          <p:cNvSpPr>
            <a:spLocks noGrp="1" noRot="1" noChangeArrowheads="1"/>
          </p:cNvSpPr>
          <p:nvPr>
            <p:ph type="body" idx="1"/>
          </p:nvPr>
        </p:nvSpPr>
        <p:spPr>
          <a:xfrm>
            <a:off x="301625" y="1600200"/>
            <a:ext cx="8540750" cy="4498975"/>
          </a:xfrm>
        </p:spPr>
        <p:txBody>
          <a:bodyPr>
            <a:normAutofit/>
          </a:bodyPr>
          <a:lstStyle/>
          <a:p>
            <a:pPr marL="457200" indent="-457200" eaLnBrk="1" hangingPunct="1">
              <a:lnSpc>
                <a:spcPct val="80000"/>
              </a:lnSpc>
              <a:buClr>
                <a:srgbClr val="C00000"/>
              </a:buClr>
              <a:buNone/>
            </a:pPr>
            <a:r>
              <a:rPr lang="zh-CN" altLang="en-US" sz="2800" b="1" dirty="0" smtClean="0">
                <a:solidFill>
                  <a:srgbClr val="C00000"/>
                </a:solidFill>
                <a:latin typeface="楷体" pitchFamily="49" charset="-122"/>
                <a:ea typeface="楷体" pitchFamily="49" charset="-122"/>
              </a:rPr>
              <a:t>该</a:t>
            </a:r>
            <a:r>
              <a:rPr lang="zh-CN" altLang="en-US" sz="2800" b="1" dirty="0" smtClean="0">
                <a:solidFill>
                  <a:srgbClr val="C00000"/>
                </a:solidFill>
                <a:latin typeface="楷体" pitchFamily="49" charset="-122"/>
                <a:ea typeface="楷体" pitchFamily="49" charset="-122"/>
              </a:rPr>
              <a:t>模型有两个问题</a:t>
            </a:r>
            <a:r>
              <a:rPr lang="zh-CN" altLang="en-US" sz="2800" b="1" dirty="0" smtClean="0">
                <a:solidFill>
                  <a:srgbClr val="C00000"/>
                </a:solidFill>
                <a:latin typeface="楷体" pitchFamily="49" charset="-122"/>
                <a:ea typeface="楷体" pitchFamily="49" charset="-122"/>
              </a:rPr>
              <a:t>：</a:t>
            </a:r>
            <a:endParaRPr lang="en-US" altLang="zh-CN" sz="2800" b="1" dirty="0" smtClean="0">
              <a:solidFill>
                <a:srgbClr val="C00000"/>
              </a:solidFill>
              <a:latin typeface="楷体" pitchFamily="49" charset="-122"/>
              <a:ea typeface="楷体" pitchFamily="49" charset="-122"/>
            </a:endParaRPr>
          </a:p>
          <a:p>
            <a:pPr marL="457200" indent="-457200" eaLnBrk="1" hangingPunct="1">
              <a:lnSpc>
                <a:spcPct val="80000"/>
              </a:lnSpc>
              <a:buClr>
                <a:srgbClr val="C00000"/>
              </a:buClr>
              <a:buNone/>
            </a:pPr>
            <a:endParaRPr lang="zh-CN" altLang="en-US" sz="2400" b="1" dirty="0" smtClean="0">
              <a:latin typeface="楷体" pitchFamily="49" charset="-122"/>
              <a:ea typeface="楷体" pitchFamily="49" charset="-122"/>
            </a:endParaRPr>
          </a:p>
          <a:p>
            <a:pPr marL="457200" indent="-457200" eaLnBrk="1" hangingPunct="1">
              <a:lnSpc>
                <a:spcPct val="150000"/>
              </a:lnSpc>
              <a:buClr>
                <a:srgbClr val="C00000"/>
              </a:buClr>
              <a:buFont typeface="+mj-ea"/>
              <a:buAutoNum type="circleNumDbPlain"/>
            </a:pPr>
            <a:r>
              <a:rPr lang="zh-CN" altLang="en-US" sz="2400" b="1" dirty="0" smtClean="0">
                <a:latin typeface="楷体" pitchFamily="49" charset="-122"/>
                <a:ea typeface="楷体" pitchFamily="49" charset="-122"/>
              </a:rPr>
              <a:t>这些守护进程都以几乎相同的启动代码工作，首先是创建套接口，还要考虑变成守护进程</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marL="457200" indent="-457200" eaLnBrk="1" hangingPunct="1">
              <a:lnSpc>
                <a:spcPct val="150000"/>
              </a:lnSpc>
              <a:buClr>
                <a:srgbClr val="C00000"/>
              </a:buClr>
              <a:buFont typeface="+mj-ea"/>
              <a:buAutoNum type="circleNumDbPlain"/>
            </a:pPr>
            <a:endParaRPr lang="en-US" altLang="zh-CN" sz="2400" b="1" dirty="0" smtClean="0">
              <a:latin typeface="楷体" pitchFamily="49" charset="-122"/>
              <a:ea typeface="楷体" pitchFamily="49" charset="-122"/>
            </a:endParaRPr>
          </a:p>
          <a:p>
            <a:pPr marL="457200" indent="-457200">
              <a:lnSpc>
                <a:spcPct val="150000"/>
              </a:lnSpc>
              <a:buClr>
                <a:srgbClr val="C00000"/>
              </a:buClr>
              <a:buFont typeface="+mj-ea"/>
              <a:buAutoNum type="circleNumDbPlain"/>
            </a:pPr>
            <a:r>
              <a:rPr lang="zh-CN" altLang="en-US" sz="2400" b="1" dirty="0" smtClean="0">
                <a:latin typeface="楷体" pitchFamily="49" charset="-122"/>
                <a:ea typeface="楷体" pitchFamily="49" charset="-122"/>
              </a:rPr>
              <a:t>每个守护进程在进程表中占有一项，但它们大部分时间处于睡眠状态，消耗了许多系统内存资源。</a:t>
            </a:r>
          </a:p>
          <a:p>
            <a:pPr marL="457200" indent="-457200" eaLnBrk="1" hangingPunct="1">
              <a:lnSpc>
                <a:spcPct val="80000"/>
              </a:lnSpc>
              <a:buClr>
                <a:srgbClr val="C00000"/>
              </a:buClr>
              <a:buFont typeface="+mj-lt"/>
              <a:buAutoNum type="circleNumDbPlain"/>
            </a:pPr>
            <a:endParaRPr lang="zh-CN" altLang="en-US" sz="2400" b="1" dirty="0" smtClean="0">
              <a:latin typeface="楷体" pitchFamily="49" charset="-122"/>
              <a:ea typeface="楷体" pitchFamily="49" charset="-122"/>
            </a:endParaRP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r>
              <a:rPr lang="en-US" altLang="zh-CN" sz="3600" b="1" dirty="0" err="1" smtClean="0">
                <a:solidFill>
                  <a:srgbClr val="C00000"/>
                </a:solidFill>
                <a:latin typeface="隶书" pitchFamily="49" charset="-122"/>
                <a:ea typeface="隶书" pitchFamily="49" charset="-122"/>
                <a:cs typeface="+mn-cs"/>
              </a:rPr>
              <a:t>Inetd</a:t>
            </a:r>
            <a:r>
              <a:rPr lang="zh-CN" altLang="en-US" sz="3600" b="1" dirty="0" smtClean="0">
                <a:solidFill>
                  <a:srgbClr val="C00000"/>
                </a:solidFill>
                <a:latin typeface="隶书" pitchFamily="49" charset="-122"/>
                <a:ea typeface="隶书" pitchFamily="49" charset="-122"/>
                <a:cs typeface="+mn-cs"/>
              </a:rPr>
              <a:t>超级服务员</a:t>
            </a:r>
          </a:p>
        </p:txBody>
      </p:sp>
      <p:sp>
        <p:nvSpPr>
          <p:cNvPr id="7171" name="Rectangle 3"/>
          <p:cNvSpPr>
            <a:spLocks noGrp="1" noRot="1" noChangeArrowheads="1"/>
          </p:cNvSpPr>
          <p:nvPr>
            <p:ph type="body" idx="1"/>
          </p:nvPr>
        </p:nvSpPr>
        <p:spPr>
          <a:xfrm>
            <a:off x="179512" y="1556792"/>
            <a:ext cx="8540750" cy="4498975"/>
          </a:xfrm>
        </p:spPr>
        <p:txBody>
          <a:bodyPr>
            <a:normAutofit lnSpcReduction="10000"/>
          </a:bodyPr>
          <a:lstStyle/>
          <a:p>
            <a:pPr marL="457200" indent="-457200" eaLnBrk="1" hangingPunct="1">
              <a:lnSpc>
                <a:spcPct val="150000"/>
              </a:lnSpc>
              <a:buClr>
                <a:srgbClr val="C00000"/>
              </a:buClr>
              <a:buNone/>
            </a:pPr>
            <a:r>
              <a:rPr lang="en-US" altLang="zh-CN" sz="2800" b="1" dirty="0" smtClean="0">
                <a:latin typeface="楷体" pitchFamily="49" charset="-122"/>
                <a:ea typeface="楷体" pitchFamily="49" charset="-122"/>
              </a:rPr>
              <a:t>   4.3BSD</a:t>
            </a:r>
            <a:r>
              <a:rPr lang="zh-CN" altLang="en-US" sz="2800" b="1" dirty="0" smtClean="0">
                <a:latin typeface="楷体" pitchFamily="49" charset="-122"/>
                <a:ea typeface="楷体" pitchFamily="49" charset="-122"/>
              </a:rPr>
              <a:t>版本的</a:t>
            </a:r>
            <a:r>
              <a:rPr lang="en-US" altLang="zh-CN" sz="2800" b="1" dirty="0" smtClean="0">
                <a:latin typeface="楷体" pitchFamily="49" charset="-122"/>
                <a:ea typeface="楷体" pitchFamily="49" charset="-122"/>
              </a:rPr>
              <a:t>Unix</a:t>
            </a:r>
            <a:r>
              <a:rPr lang="zh-CN" altLang="en-US" sz="2800" b="1" dirty="0" smtClean="0">
                <a:latin typeface="楷体" pitchFamily="49" charset="-122"/>
                <a:ea typeface="楷体" pitchFamily="49" charset="-122"/>
              </a:rPr>
              <a:t>系统通过提供一个因特网超级服务器：</a:t>
            </a:r>
            <a:r>
              <a:rPr lang="en-US" altLang="zh-CN" sz="2800" b="1" dirty="0" err="1" smtClean="0">
                <a:latin typeface="楷体" pitchFamily="49" charset="-122"/>
                <a:ea typeface="楷体" pitchFamily="49" charset="-122"/>
              </a:rPr>
              <a:t>inetd</a:t>
            </a:r>
            <a:r>
              <a:rPr lang="zh-CN" altLang="en-US" sz="2800" b="1" dirty="0" smtClean="0">
                <a:latin typeface="楷体" pitchFamily="49" charset="-122"/>
                <a:ea typeface="楷体" pitchFamily="49" charset="-122"/>
              </a:rPr>
              <a:t>守护进程使这些问题得到简化。之所以称为超级服务器。是因为它能够处理多种网络服务。典型的</a:t>
            </a:r>
            <a:r>
              <a:rPr lang="en-US" altLang="zh-CN" sz="2800" b="1" dirty="0" smtClean="0">
                <a:latin typeface="楷体" pitchFamily="49" charset="-122"/>
                <a:ea typeface="楷体" pitchFamily="49" charset="-122"/>
              </a:rPr>
              <a:t>FTP</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Telnet</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TFTP</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Rlogin</a:t>
            </a:r>
            <a:r>
              <a:rPr lang="zh-CN" altLang="en-US" sz="2800" b="1" dirty="0" smtClean="0">
                <a:latin typeface="楷体" pitchFamily="49" charset="-122"/>
                <a:ea typeface="楷体" pitchFamily="49" charset="-122"/>
              </a:rPr>
              <a:t>等服务都是由这个超级服务器来间接提供的。基于</a:t>
            </a:r>
            <a:r>
              <a:rPr lang="en-US" altLang="zh-CN" sz="2800" b="1" dirty="0" smtClean="0">
                <a:latin typeface="楷体" pitchFamily="49" charset="-122"/>
                <a:ea typeface="楷体" pitchFamily="49" charset="-122"/>
              </a:rPr>
              <a:t>TCP</a:t>
            </a:r>
            <a:r>
              <a:rPr lang="zh-CN" altLang="en-US" sz="2800" b="1" dirty="0" smtClean="0">
                <a:latin typeface="楷体" pitchFamily="49" charset="-122"/>
                <a:ea typeface="楷体" pitchFamily="49" charset="-122"/>
              </a:rPr>
              <a:t>或者</a:t>
            </a:r>
            <a:r>
              <a:rPr lang="en-US" altLang="zh-CN" sz="2800" b="1" dirty="0" smtClean="0">
                <a:latin typeface="楷体" pitchFamily="49" charset="-122"/>
                <a:ea typeface="楷体" pitchFamily="49" charset="-122"/>
              </a:rPr>
              <a:t>UDP</a:t>
            </a:r>
            <a:r>
              <a:rPr lang="zh-CN" altLang="en-US" sz="2800" b="1" dirty="0" smtClean="0">
                <a:latin typeface="楷体" pitchFamily="49" charset="-122"/>
                <a:ea typeface="楷体" pitchFamily="49" charset="-122"/>
              </a:rPr>
              <a:t>的服务器都可以使用这个守护进程。但它不处理其它的协议，如</a:t>
            </a:r>
            <a:r>
              <a:rPr lang="en-US" altLang="zh-CN" sz="2800" b="1" dirty="0" smtClean="0">
                <a:latin typeface="楷体" pitchFamily="49" charset="-122"/>
                <a:ea typeface="楷体" pitchFamily="49" charset="-122"/>
              </a:rPr>
              <a:t>Unix</a:t>
            </a:r>
            <a:r>
              <a:rPr lang="zh-CN" altLang="en-US" sz="2800" b="1" dirty="0" smtClean="0">
                <a:latin typeface="楷体" pitchFamily="49" charset="-122"/>
                <a:ea typeface="楷体" pitchFamily="49" charset="-122"/>
              </a:rPr>
              <a:t>域套接口。 </a:t>
            </a:r>
          </a:p>
          <a:p>
            <a:pPr eaLnBrk="1" hangingPunct="1">
              <a:lnSpc>
                <a:spcPct val="80000"/>
              </a:lnSpc>
            </a:pPr>
            <a:endParaRPr lang="en-US" altLang="zh-CN" sz="2000" dirty="0" smtClean="0"/>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3528" y="260648"/>
            <a:ext cx="8540750" cy="1143000"/>
          </a:xfrm>
        </p:spPr>
        <p:txBody>
          <a:bodyPr>
            <a:normAutofit/>
          </a:bodyPr>
          <a:lstStyle/>
          <a:p>
            <a:r>
              <a:rPr lang="en-US" altLang="zh-CN" sz="3600" b="1" dirty="0" smtClean="0">
                <a:solidFill>
                  <a:srgbClr val="C00000"/>
                </a:solidFill>
                <a:latin typeface="隶书" pitchFamily="49" charset="-122"/>
                <a:ea typeface="隶书" pitchFamily="49" charset="-122"/>
                <a:cs typeface="+mn-cs"/>
              </a:rPr>
              <a:t>/etc/</a:t>
            </a:r>
            <a:r>
              <a:rPr lang="en-US" altLang="zh-CN" sz="3600" b="1" dirty="0" err="1" smtClean="0">
                <a:solidFill>
                  <a:srgbClr val="C00000"/>
                </a:solidFill>
                <a:latin typeface="隶书" pitchFamily="49" charset="-122"/>
                <a:ea typeface="隶书" pitchFamily="49" charset="-122"/>
                <a:cs typeface="+mn-cs"/>
              </a:rPr>
              <a:t>inetd.conf</a:t>
            </a:r>
            <a:r>
              <a:rPr lang="en-US" altLang="zh-CN" sz="3600" b="1" dirty="0" smtClean="0">
                <a:solidFill>
                  <a:srgbClr val="C00000"/>
                </a:solidFill>
                <a:latin typeface="隶书" pitchFamily="49" charset="-122"/>
                <a:ea typeface="隶书" pitchFamily="49" charset="-122"/>
                <a:cs typeface="+mn-cs"/>
              </a:rPr>
              <a:t> </a:t>
            </a:r>
            <a:r>
              <a:rPr lang="zh-CN" altLang="en-US" sz="3600" b="1" dirty="0" smtClean="0">
                <a:solidFill>
                  <a:srgbClr val="C00000"/>
                </a:solidFill>
                <a:latin typeface="隶书" pitchFamily="49" charset="-122"/>
                <a:ea typeface="隶书" pitchFamily="49" charset="-122"/>
                <a:cs typeface="+mn-cs"/>
              </a:rPr>
              <a:t>例子</a:t>
            </a:r>
          </a:p>
        </p:txBody>
      </p:sp>
      <p:sp>
        <p:nvSpPr>
          <p:cNvPr id="8195" name="Rectangle 3"/>
          <p:cNvSpPr>
            <a:spLocks noGrp="1" noRot="1" noChangeArrowheads="1"/>
          </p:cNvSpPr>
          <p:nvPr>
            <p:ph type="body" sz="half" idx="1"/>
          </p:nvPr>
        </p:nvSpPr>
        <p:spPr>
          <a:xfrm>
            <a:off x="179388" y="1752600"/>
            <a:ext cx="4311650" cy="4267200"/>
          </a:xfrm>
        </p:spPr>
        <p:txBody>
          <a:bodyPr>
            <a:normAutofit/>
          </a:bodyPr>
          <a:lstStyle/>
          <a:p>
            <a:pPr eaLnBrk="1" hangingPunct="1">
              <a:buFont typeface="Wingdings" pitchFamily="2" charset="2"/>
              <a:buNone/>
            </a:pPr>
            <a:r>
              <a:rPr lang="en-US" altLang="zh-CN" sz="2800" b="1" dirty="0" smtClean="0"/>
              <a:t>ftp       stream  </a:t>
            </a:r>
            <a:r>
              <a:rPr lang="en-US" altLang="zh-CN" sz="2800" b="1" dirty="0" err="1" smtClean="0"/>
              <a:t>tcp</a:t>
            </a:r>
            <a:r>
              <a:rPr lang="en-US" altLang="zh-CN" sz="2800" b="1" dirty="0" smtClean="0"/>
              <a:t>  </a:t>
            </a:r>
            <a:r>
              <a:rPr lang="en-US" altLang="zh-CN" sz="2800" b="1" dirty="0" err="1" smtClean="0"/>
              <a:t>nowait</a:t>
            </a:r>
            <a:r>
              <a:rPr lang="en-US" altLang="zh-CN" sz="2800" b="1" dirty="0" smtClean="0"/>
              <a:t>  root  /etc/</a:t>
            </a:r>
            <a:r>
              <a:rPr lang="en-US" altLang="zh-CN" sz="2800" b="1" dirty="0" err="1" smtClean="0"/>
              <a:t>ftpd</a:t>
            </a:r>
            <a:r>
              <a:rPr lang="en-US" altLang="zh-CN" sz="2800" b="1" dirty="0" smtClean="0"/>
              <a:t>    </a:t>
            </a:r>
            <a:r>
              <a:rPr lang="en-US" altLang="zh-CN" sz="2800" b="1" dirty="0" err="1" smtClean="0"/>
              <a:t>ftpd</a:t>
            </a:r>
            <a:endParaRPr lang="en-US" altLang="zh-CN" sz="2800" b="1" dirty="0" smtClean="0"/>
          </a:p>
          <a:p>
            <a:pPr eaLnBrk="1" hangingPunct="1">
              <a:buFont typeface="Wingdings" pitchFamily="2" charset="2"/>
              <a:buNone/>
            </a:pPr>
            <a:r>
              <a:rPr lang="en-US" altLang="zh-CN" sz="2800" b="1" dirty="0" smtClean="0"/>
              <a:t>telnet  stream  </a:t>
            </a:r>
            <a:r>
              <a:rPr lang="en-US" altLang="zh-CN" sz="2800" b="1" dirty="0" err="1" smtClean="0"/>
              <a:t>tcp</a:t>
            </a:r>
            <a:r>
              <a:rPr lang="en-US" altLang="zh-CN" sz="2800" b="1" dirty="0" smtClean="0"/>
              <a:t>  </a:t>
            </a:r>
            <a:r>
              <a:rPr lang="en-US" altLang="zh-CN" sz="2800" b="1" dirty="0" err="1" smtClean="0"/>
              <a:t>nowait</a:t>
            </a:r>
            <a:r>
              <a:rPr lang="en-US" altLang="zh-CN" sz="2800" b="1" dirty="0" smtClean="0"/>
              <a:t>  root   /etc/</a:t>
            </a:r>
            <a:r>
              <a:rPr lang="en-US" altLang="zh-CN" sz="2800" b="1" dirty="0" err="1" smtClean="0"/>
              <a:t>telnetd</a:t>
            </a:r>
            <a:r>
              <a:rPr lang="en-US" altLang="zh-CN" sz="2800" b="1" dirty="0" smtClean="0"/>
              <a:t>  </a:t>
            </a:r>
            <a:r>
              <a:rPr lang="en-US" altLang="zh-CN" sz="2800" b="1" dirty="0" err="1" smtClean="0"/>
              <a:t>telnetd</a:t>
            </a:r>
            <a:endParaRPr lang="en-US" altLang="zh-CN" sz="2800" b="1" dirty="0" smtClean="0"/>
          </a:p>
          <a:p>
            <a:pPr eaLnBrk="1" hangingPunct="1">
              <a:buFont typeface="Wingdings" pitchFamily="2" charset="2"/>
              <a:buNone/>
            </a:pPr>
            <a:r>
              <a:rPr lang="en-US" altLang="zh-CN" sz="2800" b="1" dirty="0" smtClean="0"/>
              <a:t>login    stream   </a:t>
            </a:r>
            <a:r>
              <a:rPr lang="en-US" altLang="zh-CN" sz="2800" b="1" dirty="0" err="1" smtClean="0"/>
              <a:t>tcp</a:t>
            </a:r>
            <a:r>
              <a:rPr lang="en-US" altLang="zh-CN" sz="2800" b="1" dirty="0" smtClean="0"/>
              <a:t> </a:t>
            </a:r>
            <a:r>
              <a:rPr lang="en-US" altLang="zh-CN" sz="2800" b="1" dirty="0" err="1" smtClean="0"/>
              <a:t>nowait</a:t>
            </a:r>
            <a:r>
              <a:rPr lang="en-US" altLang="zh-CN" sz="2800" b="1" dirty="0" smtClean="0"/>
              <a:t>  root  /etc/</a:t>
            </a:r>
            <a:r>
              <a:rPr lang="en-US" altLang="zh-CN" sz="2800" b="1" dirty="0" err="1" smtClean="0"/>
              <a:t>rlogind</a:t>
            </a:r>
            <a:r>
              <a:rPr lang="en-US" altLang="zh-CN" sz="2800" b="1" dirty="0" smtClean="0"/>
              <a:t>  </a:t>
            </a:r>
            <a:r>
              <a:rPr lang="en-US" altLang="zh-CN" sz="2800" b="1" dirty="0" err="1" smtClean="0"/>
              <a:t>rlogind</a:t>
            </a:r>
            <a:endParaRPr lang="en-US" altLang="zh-CN" sz="2800" b="1" dirty="0" smtClean="0"/>
          </a:p>
          <a:p>
            <a:pPr eaLnBrk="1" hangingPunct="1">
              <a:buFont typeface="Wingdings" pitchFamily="2" charset="2"/>
              <a:buNone/>
            </a:pPr>
            <a:r>
              <a:rPr lang="en-US" altLang="zh-CN" sz="2800" b="1" dirty="0" err="1" smtClean="0"/>
              <a:t>tftp</a:t>
            </a:r>
            <a:r>
              <a:rPr lang="en-US" altLang="zh-CN" sz="2800" b="1" dirty="0" smtClean="0"/>
              <a:t>       </a:t>
            </a:r>
            <a:r>
              <a:rPr lang="en-US" altLang="zh-CN" sz="2800" b="1" dirty="0" err="1" smtClean="0"/>
              <a:t>dgram</a:t>
            </a:r>
            <a:r>
              <a:rPr lang="en-US" altLang="zh-CN" sz="2800" b="1" dirty="0" smtClean="0"/>
              <a:t>   </a:t>
            </a:r>
            <a:r>
              <a:rPr lang="en-US" altLang="zh-CN" sz="2800" b="1" dirty="0" err="1" smtClean="0"/>
              <a:t>udp</a:t>
            </a:r>
            <a:r>
              <a:rPr lang="en-US" altLang="zh-CN" sz="2800" b="1" dirty="0" smtClean="0"/>
              <a:t> wait   nobody /etc/</a:t>
            </a:r>
            <a:r>
              <a:rPr lang="en-US" altLang="zh-CN" sz="2800" b="1" dirty="0" err="1" smtClean="0"/>
              <a:t>tftpd</a:t>
            </a:r>
            <a:r>
              <a:rPr lang="en-US" altLang="zh-CN" sz="2800" b="1" dirty="0" smtClean="0"/>
              <a:t>  </a:t>
            </a:r>
            <a:r>
              <a:rPr lang="en-US" altLang="zh-CN" sz="2800" b="1" dirty="0" err="1" smtClean="0"/>
              <a:t>tftpd</a:t>
            </a:r>
            <a:endParaRPr lang="en-US" altLang="zh-CN" sz="2800" b="1" dirty="0" smtClean="0"/>
          </a:p>
        </p:txBody>
      </p:sp>
      <p:graphicFrame>
        <p:nvGraphicFramePr>
          <p:cNvPr id="25633" name="Group 33"/>
          <p:cNvGraphicFramePr>
            <a:graphicFrameLocks noGrp="1"/>
          </p:cNvGraphicFramePr>
          <p:nvPr>
            <p:ph sz="half" idx="2"/>
          </p:nvPr>
        </p:nvGraphicFramePr>
        <p:xfrm>
          <a:off x="4643438" y="1752600"/>
          <a:ext cx="3924300" cy="4907280"/>
        </p:xfrm>
        <a:graphic>
          <a:graphicData uri="http://schemas.openxmlformats.org/drawingml/2006/table">
            <a:tbl>
              <a:tblPr/>
              <a:tblGrid>
                <a:gridCol w="1684337"/>
                <a:gridCol w="2239963"/>
              </a:tblGrid>
              <a:tr h="533400">
                <a:tc>
                  <a:txBody>
                    <a:bodyPr/>
                    <a:lstStyle/>
                    <a:p>
                      <a:pPr marL="342900" marR="0" lvl="0" indent="-342900" algn="ctr" defTabSz="914400" rtl="0" eaLnBrk="1" fontAlgn="base" latinLnBrk="0" hangingPunct="1">
                        <a:lnSpc>
                          <a:spcPct val="100000"/>
                        </a:lnSpc>
                        <a:spcBef>
                          <a:spcPct val="0"/>
                        </a:spcBef>
                        <a:spcAft>
                          <a:spcPct val="0"/>
                        </a:spcAft>
                        <a:buClrTx/>
                        <a:buSzPct val="100000"/>
                        <a:buFontTx/>
                        <a:buNone/>
                        <a:tabLst/>
                      </a:pPr>
                      <a:r>
                        <a:rPr kumimoji="0" lang="zh-CN" altLang="en-US" sz="2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字     段</a:t>
                      </a: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Tx/>
                        <a:buNone/>
                        <a:tabLst/>
                      </a:pPr>
                      <a:r>
                        <a:rPr kumimoji="0" lang="zh-CN" altLang="en-US" sz="2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描       述</a:t>
                      </a:r>
                      <a:endParaRPr kumimoji="0" lang="zh-CN" altLang="en-US" sz="2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service_name</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必须在</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/etc/services</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中</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socket_type</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stream</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或</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dgram</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protocol</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必须在</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/etc/protocol</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TCP</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或</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UDP</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）中</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wait_flag</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Wait</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或</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nowait</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login_name</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取自</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/etc/passwd</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文件中，通常为</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root</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server_program</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至</a:t>
                      </a: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exec</a:t>
                      </a: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的完整路径名</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ctr" defTabSz="914400" rtl="0" eaLnBrk="1" fontAlgn="base" latinLnBrk="0" hangingPunct="1">
                        <a:lnSpc>
                          <a:spcPct val="100000"/>
                        </a:lnSpc>
                        <a:spcBef>
                          <a:spcPct val="0"/>
                        </a:spcBef>
                        <a:spcAft>
                          <a:spcPct val="0"/>
                        </a:spcAft>
                        <a:buClrTx/>
                        <a:buSzPct val="100000"/>
                        <a:buFontTx/>
                        <a:buNone/>
                        <a:tabLst/>
                      </a:pPr>
                      <a:r>
                        <a:rPr kumimoji="0" lang="en-US" altLang="zh-CN"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server_program_arguments</a:t>
                      </a:r>
                      <a:endParaRPr kumimoji="0" lang="en-US" altLang="zh-CN"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Tx/>
                        <a:buNone/>
                        <a:tabLst/>
                      </a:pPr>
                      <a:r>
                        <a:rPr kumimoji="0" lang="zh-CN" altLang="en-US" sz="17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最多五个变元</a:t>
                      </a:r>
                      <a:endParaRPr kumimoji="0" lang="zh-CN" altLang="en-US" sz="17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r>
              <a:rPr lang="en-US" altLang="zh-CN" sz="3600" b="1" dirty="0" smtClean="0">
                <a:solidFill>
                  <a:srgbClr val="C00000"/>
                </a:solidFill>
                <a:latin typeface="隶书" pitchFamily="49" charset="-122"/>
                <a:ea typeface="隶书" pitchFamily="49" charset="-122"/>
                <a:cs typeface="+mn-cs"/>
              </a:rPr>
              <a:t>/etc/services</a:t>
            </a:r>
            <a:r>
              <a:rPr lang="zh-CN" altLang="en-US" sz="3600" b="1" dirty="0" smtClean="0">
                <a:solidFill>
                  <a:srgbClr val="C00000"/>
                </a:solidFill>
                <a:latin typeface="隶书" pitchFamily="49" charset="-122"/>
                <a:ea typeface="隶书" pitchFamily="49" charset="-122"/>
                <a:cs typeface="+mn-cs"/>
              </a:rPr>
              <a:t>文件例子</a:t>
            </a:r>
          </a:p>
        </p:txBody>
      </p:sp>
      <p:sp>
        <p:nvSpPr>
          <p:cNvPr id="9219" name="Rectangle 3"/>
          <p:cNvSpPr>
            <a:spLocks noGrp="1" noRot="1" noChangeArrowheads="1"/>
          </p:cNvSpPr>
          <p:nvPr>
            <p:ph type="body" idx="1"/>
          </p:nvPr>
        </p:nvSpPr>
        <p:spPr>
          <a:xfrm>
            <a:off x="3131840" y="1916833"/>
            <a:ext cx="3250704" cy="2880320"/>
          </a:xfrm>
        </p:spPr>
        <p:txBody>
          <a:bodyPr>
            <a:normAutofit/>
          </a:bodyPr>
          <a:lstStyle/>
          <a:p>
            <a:pPr eaLnBrk="1" hangingPunct="1">
              <a:buFont typeface="Wingdings" pitchFamily="2" charset="2"/>
              <a:buNone/>
            </a:pPr>
            <a:r>
              <a:rPr lang="en-US" altLang="zh-CN" sz="3600" b="1" dirty="0" smtClean="0"/>
              <a:t>ftp         21/</a:t>
            </a:r>
            <a:r>
              <a:rPr lang="en-US" altLang="zh-CN" sz="3600" b="1" dirty="0" err="1" smtClean="0"/>
              <a:t>tcp</a:t>
            </a:r>
            <a:endParaRPr lang="en-US" altLang="zh-CN" sz="3600" b="1" dirty="0" smtClean="0"/>
          </a:p>
          <a:p>
            <a:pPr eaLnBrk="1" hangingPunct="1">
              <a:buFont typeface="Wingdings" pitchFamily="2" charset="2"/>
              <a:buNone/>
            </a:pPr>
            <a:r>
              <a:rPr lang="en-US" altLang="zh-CN" sz="3600" b="1" dirty="0" smtClean="0"/>
              <a:t>telnet    23/</a:t>
            </a:r>
            <a:r>
              <a:rPr lang="en-US" altLang="zh-CN" sz="3600" b="1" dirty="0" err="1" smtClean="0"/>
              <a:t>tcp</a:t>
            </a:r>
            <a:endParaRPr lang="en-US" altLang="zh-CN" sz="3600" b="1" dirty="0" smtClean="0"/>
          </a:p>
          <a:p>
            <a:pPr eaLnBrk="1" hangingPunct="1">
              <a:buFont typeface="Wingdings" pitchFamily="2" charset="2"/>
              <a:buNone/>
            </a:pPr>
            <a:r>
              <a:rPr lang="en-US" altLang="zh-CN" sz="3600" b="1" dirty="0" err="1" smtClean="0"/>
              <a:t>tftp</a:t>
            </a:r>
            <a:r>
              <a:rPr lang="en-US" altLang="zh-CN" sz="3600" b="1" dirty="0" smtClean="0"/>
              <a:t>        69/</a:t>
            </a:r>
            <a:r>
              <a:rPr lang="en-US" altLang="zh-CN" sz="3600" b="1" dirty="0" err="1" smtClean="0"/>
              <a:t>tcp</a:t>
            </a:r>
            <a:endParaRPr lang="en-US" altLang="zh-CN" sz="3600" b="1" dirty="0" smtClean="0"/>
          </a:p>
          <a:p>
            <a:pPr eaLnBrk="1" hangingPunct="1">
              <a:buFont typeface="Wingdings" pitchFamily="2" charset="2"/>
              <a:buNone/>
            </a:pPr>
            <a:r>
              <a:rPr lang="en-US" altLang="zh-CN" sz="3600" b="1" dirty="0" smtClean="0"/>
              <a:t>Login    </a:t>
            </a:r>
            <a:r>
              <a:rPr lang="en-US" altLang="zh-CN" sz="3600" b="1" dirty="0" smtClean="0"/>
              <a:t>513/</a:t>
            </a:r>
            <a:r>
              <a:rPr lang="en-US" altLang="zh-CN" sz="3600" b="1" dirty="0" err="1" smtClean="0"/>
              <a:t>tcp</a:t>
            </a:r>
            <a:endParaRPr lang="en-US" altLang="zh-CN" sz="3600" b="1" dirty="0" smtClean="0"/>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301625" y="381000"/>
            <a:ext cx="8540750" cy="914400"/>
          </a:xfrm>
        </p:spPr>
        <p:txBody>
          <a:bodyPr>
            <a:normAutofit/>
          </a:bodyPr>
          <a:lstStyle/>
          <a:p>
            <a:r>
              <a:rPr lang="en-US" altLang="zh-CN" sz="3600" b="1" dirty="0" err="1" smtClean="0">
                <a:solidFill>
                  <a:srgbClr val="C00000"/>
                </a:solidFill>
                <a:latin typeface="隶书" pitchFamily="49" charset="-122"/>
                <a:ea typeface="隶书" pitchFamily="49" charset="-122"/>
                <a:cs typeface="+mn-cs"/>
              </a:rPr>
              <a:t>inetd</a:t>
            </a:r>
            <a:r>
              <a:rPr lang="zh-CN" altLang="en-US" sz="3600" b="1" dirty="0" smtClean="0">
                <a:solidFill>
                  <a:srgbClr val="C00000"/>
                </a:solidFill>
                <a:latin typeface="隶书" pitchFamily="49" charset="-122"/>
                <a:ea typeface="隶书" pitchFamily="49" charset="-122"/>
                <a:cs typeface="+mn-cs"/>
              </a:rPr>
              <a:t>的执行步骤 </a:t>
            </a:r>
          </a:p>
        </p:txBody>
      </p:sp>
      <p:pic>
        <p:nvPicPr>
          <p:cNvPr id="10243" name="Picture 3" descr="9_6"/>
          <p:cNvPicPr>
            <a:picLocks noChangeAspect="1" noChangeArrowheads="1"/>
          </p:cNvPicPr>
          <p:nvPr/>
        </p:nvPicPr>
        <p:blipFill>
          <a:blip r:embed="rId2" cstate="print"/>
          <a:srcRect/>
          <a:stretch>
            <a:fillRect/>
          </a:stretch>
        </p:blipFill>
        <p:spPr bwMode="auto">
          <a:xfrm>
            <a:off x="381000" y="1295400"/>
            <a:ext cx="8382000" cy="5257800"/>
          </a:xfrm>
          <a:prstGeom prst="rect">
            <a:avLst/>
          </a:prstGeom>
          <a:noFill/>
          <a:ln w="9525">
            <a:noFill/>
            <a:miter lim="800000"/>
            <a:headEnd/>
            <a:tailEnd/>
          </a:ln>
        </p:spPr>
      </p:pic>
      <p:pic>
        <p:nvPicPr>
          <p:cNvPr id="12"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13" name="组合 14"/>
          <p:cNvGrpSpPr/>
          <p:nvPr/>
        </p:nvGrpSpPr>
        <p:grpSpPr>
          <a:xfrm>
            <a:off x="4874346" y="0"/>
            <a:ext cx="4269654" cy="430887"/>
            <a:chOff x="4874346" y="0"/>
            <a:chExt cx="4269654" cy="430887"/>
          </a:xfrm>
        </p:grpSpPr>
        <p:sp>
          <p:nvSpPr>
            <p:cNvPr id="14" name="TextBox 1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5" name="直接连接符 14"/>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556792"/>
            <a:ext cx="7848872" cy="4536504"/>
          </a:xfrm>
        </p:spPr>
        <p:txBody>
          <a:bodyPr>
            <a:normAutofit/>
          </a:bodyPr>
          <a:lstStyle/>
          <a:p>
            <a:pPr>
              <a:buBlip>
                <a:blip r:embed="rId2"/>
              </a:buBlip>
            </a:pPr>
            <a:r>
              <a:rPr lang="en-US" altLang="zh-CN" sz="2400" b="1" dirty="0" smtClean="0"/>
              <a:t>1.</a:t>
            </a:r>
            <a:r>
              <a:rPr lang="zh-CN" altLang="zh-CN" sz="2400" b="1" dirty="0" smtClean="0"/>
              <a:t>说明面向连接服务器和面向无连接服务器的主要工作过程，及其主要差别。</a:t>
            </a:r>
            <a:endParaRPr lang="en-US" altLang="zh-CN" sz="2400" b="1" dirty="0" smtClean="0"/>
          </a:p>
          <a:p>
            <a:pPr>
              <a:buBlip>
                <a:blip r:embed="rId2"/>
              </a:buBlip>
            </a:pPr>
            <a:r>
              <a:rPr lang="en-US" altLang="zh-CN" sz="2400" b="1" dirty="0" smtClean="0"/>
              <a:t>2.</a:t>
            </a:r>
            <a:r>
              <a:rPr lang="zh-CN" altLang="zh-CN" sz="2400" b="1" dirty="0" smtClean="0"/>
              <a:t>说明反复型服务器和并发型服务器的工作原理及其主要差别。</a:t>
            </a:r>
            <a:endParaRPr lang="en-US" altLang="zh-CN" sz="2400" b="1" dirty="0" smtClean="0"/>
          </a:p>
          <a:p>
            <a:pPr>
              <a:buBlip>
                <a:blip r:embed="rId2"/>
              </a:buBlip>
            </a:pPr>
            <a:r>
              <a:rPr lang="en-US" altLang="zh-CN" sz="2400" b="1" dirty="0" smtClean="0"/>
              <a:t>3.</a:t>
            </a:r>
            <a:r>
              <a:rPr lang="zh-CN" altLang="zh-CN" sz="2400" b="1" dirty="0" smtClean="0"/>
              <a:t>什么是守护进程？说明</a:t>
            </a:r>
            <a:r>
              <a:rPr lang="en-US" altLang="zh-CN" sz="2400" b="1" dirty="0" err="1" smtClean="0"/>
              <a:t>Inetd</a:t>
            </a:r>
            <a:r>
              <a:rPr lang="zh-CN" altLang="zh-CN" sz="2400" b="1" dirty="0" smtClean="0"/>
              <a:t>守护进程的工作过程。</a:t>
            </a:r>
            <a:endParaRPr lang="en-US" altLang="zh-CN" sz="2400" b="1" dirty="0" smtClean="0"/>
          </a:p>
          <a:p>
            <a:pPr>
              <a:buBlip>
                <a:blip r:embed="rId2"/>
              </a:buBlip>
            </a:pPr>
            <a:r>
              <a:rPr lang="en-US" altLang="zh-CN" sz="2400" b="1" dirty="0" smtClean="0"/>
              <a:t>4.</a:t>
            </a:r>
            <a:r>
              <a:rPr lang="zh-CN" altLang="zh-CN" sz="2400" b="1" dirty="0" smtClean="0"/>
              <a:t>常用的远程过程调用的语义有哪些</a:t>
            </a:r>
            <a:r>
              <a:rPr lang="en-US" altLang="zh-CN" sz="2400" b="1" dirty="0" smtClean="0"/>
              <a:t>?</a:t>
            </a:r>
          </a:p>
          <a:p>
            <a:pPr>
              <a:buBlip>
                <a:blip r:embed="rId2"/>
              </a:buBlip>
            </a:pPr>
            <a:r>
              <a:rPr lang="en-US" altLang="zh-CN" sz="2400" b="1" dirty="0" smtClean="0"/>
              <a:t>5.</a:t>
            </a:r>
            <a:r>
              <a:rPr lang="zh-CN" altLang="zh-CN" sz="2400" b="1" dirty="0" smtClean="0"/>
              <a:t>用面向连接的套接字编写一个客户程序和一个服务器程序，客户程序向服务器程序发送一个字符串，服务器程序将这个字符串的字符顺序颠倒过来，并返回给客户程序，显示在屏幕上。</a:t>
            </a:r>
            <a:endParaRPr lang="zh-CN" altLang="zh-CN" sz="2400" dirty="0" smtClean="0"/>
          </a:p>
          <a:p>
            <a:pPr>
              <a:buBlip>
                <a:blip r:embed="rId2"/>
              </a:buBlip>
            </a:pPr>
            <a:endParaRPr lang="zh-CN" altLang="zh-CN" sz="2400" dirty="0" smtClean="0">
              <a:latin typeface="楷体_GB2312" pitchFamily="49" charset="-122"/>
              <a:ea typeface="楷体_GB2312" pitchFamily="49" charset="-122"/>
            </a:endParaRPr>
          </a:p>
          <a:p>
            <a:pPr>
              <a:buBlip>
                <a:blip r:embed="rId2"/>
              </a:buBlip>
            </a:pPr>
            <a:endParaRPr lang="zh-CN" altLang="en-US" dirty="0"/>
          </a:p>
        </p:txBody>
      </p: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练 习</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27</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小 节</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28</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3"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pic>
        <p:nvPicPr>
          <p:cNvPr id="4098" name="Picture 2" descr="立体问号图片"/>
          <p:cNvPicPr>
            <a:picLocks noChangeAspect="1" noChangeArrowheads="1"/>
          </p:cNvPicPr>
          <p:nvPr/>
        </p:nvPicPr>
        <p:blipFill>
          <a:blip r:embed="rId3" cstate="print"/>
          <a:srcRect/>
          <a:stretch>
            <a:fillRect/>
          </a:stretch>
        </p:blipFill>
        <p:spPr bwMode="auto">
          <a:xfrm>
            <a:off x="4788024" y="3212976"/>
            <a:ext cx="3168352" cy="2592289"/>
          </a:xfrm>
          <a:prstGeom prst="rect">
            <a:avLst/>
          </a:prstGeom>
          <a:noFill/>
        </p:spPr>
      </p:pic>
      <p:sp>
        <p:nvSpPr>
          <p:cNvPr id="15" name="TextBox 14"/>
          <p:cNvSpPr txBox="1"/>
          <p:nvPr/>
        </p:nvSpPr>
        <p:spPr>
          <a:xfrm>
            <a:off x="1835696" y="1916832"/>
            <a:ext cx="5184576" cy="1938992"/>
          </a:xfrm>
          <a:prstGeom prst="rect">
            <a:avLst/>
          </a:prstGeom>
          <a:noFill/>
        </p:spPr>
        <p:txBody>
          <a:bodyPr wrap="square" rtlCol="0">
            <a:spAutoFit/>
          </a:bodyPr>
          <a:lstStyle/>
          <a:p>
            <a:pPr>
              <a:buClr>
                <a:srgbClr val="C00000"/>
              </a:buClr>
              <a:buFont typeface="Wingdings" pitchFamily="2" charset="2"/>
              <a:buChar char="n"/>
            </a:pPr>
            <a:r>
              <a:rPr lang="zh-CN" altLang="en-US" sz="2400" b="1" dirty="0" smtClean="0"/>
              <a:t>本章重点内容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本章难点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有问题吗？</a:t>
            </a:r>
            <a:endParaRPr lang="zh-CN" altLang="en-US" sz="2400" b="1" dirty="0"/>
          </a:p>
        </p:txBody>
      </p:sp>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0" y="1772816"/>
            <a:ext cx="5616624" cy="4176465"/>
          </a:xfrm>
        </p:spPr>
        <p:txBody>
          <a:bodyPr>
            <a:normAutofit lnSpcReduction="10000"/>
          </a:bodyPr>
          <a:lstStyle/>
          <a:p>
            <a:pPr>
              <a:lnSpc>
                <a:spcPct val="80000"/>
              </a:lnSpc>
              <a:buClr>
                <a:srgbClr val="C00000"/>
              </a:buClr>
              <a:buBlip>
                <a:blip r:embed="rId2"/>
              </a:buBlip>
            </a:pPr>
            <a:r>
              <a:rPr lang="en-US" altLang="zh-CN" b="1" dirty="0" smtClean="0">
                <a:solidFill>
                  <a:srgbClr val="FF0000"/>
                </a:solidFill>
                <a:ea typeface="楷体_GB2312" pitchFamily="49" charset="-122"/>
              </a:rPr>
              <a:t>9.1  </a:t>
            </a:r>
            <a:r>
              <a:rPr lang="zh-CN" altLang="en-US" b="1" dirty="0" smtClean="0">
                <a:solidFill>
                  <a:srgbClr val="FF0000"/>
                </a:solidFill>
                <a:ea typeface="楷体_GB2312" pitchFamily="49" charset="-122"/>
              </a:rPr>
              <a:t>传输层接口</a:t>
            </a:r>
            <a:endParaRPr lang="en-US" altLang="zh-CN" b="1" dirty="0" smtClean="0">
              <a:solidFill>
                <a:srgbClr val="FF0000"/>
              </a:solidFill>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9.2 </a:t>
            </a:r>
            <a:r>
              <a:rPr lang="zh-CN" altLang="en-US" b="1" dirty="0" smtClean="0">
                <a:ea typeface="楷体_GB2312" pitchFamily="49" charset="-122"/>
              </a:rPr>
              <a:t>面向连接的编程模型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9.3 </a:t>
            </a:r>
            <a:r>
              <a:rPr lang="zh-CN" altLang="en-US" b="1" dirty="0" smtClean="0">
                <a:ea typeface="楷体_GB2312" pitchFamily="49" charset="-122"/>
              </a:rPr>
              <a:t>面向无连接的编程模型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9.4 </a:t>
            </a:r>
            <a:r>
              <a:rPr lang="zh-CN" altLang="en-US" b="1" dirty="0" smtClean="0">
                <a:ea typeface="楷体_GB2312" pitchFamily="49" charset="-122"/>
              </a:rPr>
              <a:t>服务员类型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9.5 </a:t>
            </a:r>
            <a:r>
              <a:rPr lang="zh-CN" altLang="en-US" b="1" dirty="0" smtClean="0">
                <a:ea typeface="楷体_GB2312" pitchFamily="49" charset="-122"/>
              </a:rPr>
              <a:t>守护进程</a:t>
            </a:r>
          </a:p>
          <a:p>
            <a:pPr>
              <a:lnSpc>
                <a:spcPct val="80000"/>
              </a:lnSpc>
              <a:buClr>
                <a:srgbClr val="C00000"/>
              </a:buClr>
              <a:buBlip>
                <a:blip r:embed="rId2"/>
              </a:buBlip>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第九章 网络程序设计</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3</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normAutofit/>
          </a:bodyPr>
          <a:lstStyle/>
          <a:p>
            <a:r>
              <a:rPr lang="en-US" altLang="zh-CN" sz="3600" b="1" dirty="0" smtClean="0">
                <a:solidFill>
                  <a:srgbClr val="C00000"/>
                </a:solidFill>
                <a:latin typeface="隶书" pitchFamily="49" charset="-122"/>
                <a:ea typeface="隶书" pitchFamily="49" charset="-122"/>
                <a:cs typeface="+mn-cs"/>
              </a:rPr>
              <a:t>9.1  </a:t>
            </a:r>
            <a:r>
              <a:rPr lang="zh-CN" altLang="en-US" sz="3600" b="1" dirty="0" smtClean="0">
                <a:solidFill>
                  <a:srgbClr val="C00000"/>
                </a:solidFill>
                <a:latin typeface="隶书" pitchFamily="49" charset="-122"/>
                <a:ea typeface="隶书" pitchFamily="49" charset="-122"/>
                <a:cs typeface="+mn-cs"/>
              </a:rPr>
              <a:t>传输层接口</a:t>
            </a:r>
          </a:p>
        </p:txBody>
      </p:sp>
      <p:sp>
        <p:nvSpPr>
          <p:cNvPr id="5123" name="Rectangle 3"/>
          <p:cNvSpPr>
            <a:spLocks noGrp="1" noRot="1" noChangeArrowheads="1"/>
          </p:cNvSpPr>
          <p:nvPr>
            <p:ph type="body" idx="1"/>
          </p:nvPr>
        </p:nvSpPr>
        <p:spPr/>
        <p:txBody>
          <a:bodyPr>
            <a:normAutofit/>
          </a:bodyPr>
          <a:lstStyle/>
          <a:p>
            <a:pPr eaLnBrk="1" hangingPunct="1">
              <a:lnSpc>
                <a:spcPct val="150000"/>
              </a:lnSpc>
              <a:buClr>
                <a:srgbClr val="C00000"/>
              </a:buClr>
              <a:buFont typeface="Wingdings" pitchFamily="2" charset="2"/>
              <a:buChar char="l"/>
            </a:pPr>
            <a:r>
              <a:rPr lang="zh-CN" altLang="en-US" b="1" dirty="0" smtClean="0">
                <a:latin typeface="楷体" pitchFamily="49" charset="-122"/>
                <a:ea typeface="楷体" pitchFamily="49" charset="-122"/>
              </a:rPr>
              <a:t>套接字提供了简单的编程接口，套接字的目的是在传输层提供一种通用的进程通信方法。</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rmAutofit/>
          </a:bodyPr>
          <a:lstStyle/>
          <a:p>
            <a:r>
              <a:rPr lang="en-US" altLang="zh-CN" sz="3600" b="1" dirty="0" smtClean="0">
                <a:solidFill>
                  <a:srgbClr val="C00000"/>
                </a:solidFill>
                <a:latin typeface="隶书" pitchFamily="49" charset="-122"/>
                <a:ea typeface="隶书" pitchFamily="49" charset="-122"/>
                <a:cs typeface="+mn-cs"/>
              </a:rPr>
              <a:t>9.1.1 </a:t>
            </a:r>
            <a:r>
              <a:rPr lang="zh-CN" altLang="en-US" sz="3600" b="1" dirty="0" smtClean="0">
                <a:solidFill>
                  <a:srgbClr val="C00000"/>
                </a:solidFill>
                <a:latin typeface="隶书" pitchFamily="49" charset="-122"/>
                <a:ea typeface="隶书" pitchFamily="49" charset="-122"/>
                <a:cs typeface="+mn-cs"/>
              </a:rPr>
              <a:t>寻址</a:t>
            </a:r>
          </a:p>
        </p:txBody>
      </p:sp>
      <p:sp>
        <p:nvSpPr>
          <p:cNvPr id="6147" name="Rectangle 3"/>
          <p:cNvSpPr>
            <a:spLocks noGrp="1" noRot="1" noChangeArrowheads="1"/>
          </p:cNvSpPr>
          <p:nvPr>
            <p:ph type="body" idx="1"/>
          </p:nvPr>
        </p:nvSpPr>
        <p:spPr/>
        <p:txBody>
          <a:bodyPr/>
          <a:lstStyle/>
          <a:p>
            <a:pPr eaLnBrk="1" hangingPunct="1">
              <a:lnSpc>
                <a:spcPct val="150000"/>
              </a:lnSpc>
              <a:buClr>
                <a:srgbClr val="C00000"/>
              </a:buClr>
              <a:buFont typeface="Wingdings" pitchFamily="2" charset="2"/>
              <a:buChar char="l"/>
            </a:pPr>
            <a:r>
              <a:rPr lang="zh-CN" altLang="en-US" b="1" dirty="0" smtClean="0">
                <a:latin typeface="楷体" pitchFamily="49" charset="-122"/>
                <a:ea typeface="楷体" pitchFamily="49" charset="-122"/>
              </a:rPr>
              <a:t>当两个进程通过网络进行通信时，必须知道对方的网络地址。地址一般是分层的，除了网络地址外，还必须知道进程地址</a:t>
            </a:r>
            <a:r>
              <a:rPr lang="zh-CN" altLang="en-US" b="1" dirty="0" smtClean="0"/>
              <a:t>。</a:t>
            </a:r>
          </a:p>
        </p:txBody>
      </p:sp>
      <p:pic>
        <p:nvPicPr>
          <p:cNvPr id="11"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2" name="组合 14"/>
          <p:cNvGrpSpPr/>
          <p:nvPr/>
        </p:nvGrpSpPr>
        <p:grpSpPr>
          <a:xfrm>
            <a:off x="4874346" y="0"/>
            <a:ext cx="4269654" cy="430887"/>
            <a:chOff x="4874346" y="0"/>
            <a:chExt cx="4269654" cy="430887"/>
          </a:xfrm>
        </p:grpSpPr>
        <p:sp>
          <p:nvSpPr>
            <p:cNvPr id="13" name="TextBox 12"/>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4" name="直接连接符 13"/>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6" name="直接连接符 15"/>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8"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r>
              <a:rPr lang="en-US" altLang="zh-CN" sz="3600" b="1" dirty="0" smtClean="0">
                <a:solidFill>
                  <a:srgbClr val="C00000"/>
                </a:solidFill>
                <a:latin typeface="隶书" pitchFamily="49" charset="-122"/>
                <a:ea typeface="隶书" pitchFamily="49" charset="-122"/>
                <a:cs typeface="+mn-cs"/>
              </a:rPr>
              <a:t>9.1.2</a:t>
            </a:r>
            <a:r>
              <a:rPr lang="zh-CN" altLang="en-US" sz="3600" b="1" dirty="0" smtClean="0">
                <a:solidFill>
                  <a:srgbClr val="C00000"/>
                </a:solidFill>
                <a:latin typeface="隶书" pitchFamily="49" charset="-122"/>
                <a:ea typeface="隶书" pitchFamily="49" charset="-122"/>
                <a:cs typeface="+mn-cs"/>
              </a:rPr>
              <a:t>套接字</a:t>
            </a:r>
          </a:p>
        </p:txBody>
      </p:sp>
      <p:sp>
        <p:nvSpPr>
          <p:cNvPr id="7171" name="Rectangle 3"/>
          <p:cNvSpPr>
            <a:spLocks noGrp="1" noRot="1" noChangeArrowheads="1"/>
          </p:cNvSpPr>
          <p:nvPr>
            <p:ph type="body" idx="1"/>
          </p:nvPr>
        </p:nvSpPr>
        <p:spPr/>
        <p:txBody>
          <a:bodyPr/>
          <a:lstStyle/>
          <a:p>
            <a:pPr eaLnBrk="1" hangingPunct="1">
              <a:buNone/>
            </a:pPr>
            <a:r>
              <a:rPr lang="zh-CN" altLang="en-US" b="1" dirty="0" smtClean="0"/>
              <a:t>为了表示网络</a:t>
            </a:r>
            <a:r>
              <a:rPr lang="en-US" altLang="zh-CN" b="1" dirty="0" smtClean="0"/>
              <a:t>IP</a:t>
            </a:r>
            <a:r>
              <a:rPr lang="zh-CN" altLang="en-US" b="1" dirty="0" smtClean="0"/>
              <a:t>和端口号信息，</a:t>
            </a:r>
            <a:r>
              <a:rPr lang="en-US" altLang="zh-CN" b="1" dirty="0" smtClean="0"/>
              <a:t>UNIX</a:t>
            </a:r>
            <a:r>
              <a:rPr lang="zh-CN" altLang="en-US" b="1" dirty="0" smtClean="0"/>
              <a:t>定义了一个标准的数据结构</a:t>
            </a:r>
            <a:r>
              <a:rPr lang="zh-CN" altLang="en-US" b="1" dirty="0" smtClean="0"/>
              <a:t>：</a:t>
            </a:r>
            <a:endParaRPr lang="en-US" altLang="zh-CN" b="1" dirty="0" smtClean="0"/>
          </a:p>
          <a:p>
            <a:pPr eaLnBrk="1" hangingPunct="1">
              <a:buNone/>
            </a:pPr>
            <a:endParaRPr lang="zh-CN" altLang="en-US" b="1" dirty="0" smtClean="0"/>
          </a:p>
          <a:p>
            <a:pPr eaLnBrk="1" hangingPunct="1">
              <a:buNone/>
            </a:pPr>
            <a:r>
              <a:rPr lang="en-US" altLang="zh-CN" b="1" dirty="0" err="1" smtClean="0"/>
              <a:t>Struct</a:t>
            </a:r>
            <a:r>
              <a:rPr lang="en-US" altLang="zh-CN" b="1" dirty="0" smtClean="0"/>
              <a:t> </a:t>
            </a:r>
            <a:r>
              <a:rPr lang="en-US" altLang="zh-CN" b="1" dirty="0" err="1" smtClean="0"/>
              <a:t>sockaddr</a:t>
            </a:r>
            <a:r>
              <a:rPr lang="en-US" altLang="zh-CN" b="1" dirty="0" smtClean="0"/>
              <a:t>{</a:t>
            </a:r>
          </a:p>
          <a:p>
            <a:pPr eaLnBrk="1" hangingPunct="1">
              <a:buNone/>
            </a:pPr>
            <a:r>
              <a:rPr lang="en-US" altLang="zh-CN" b="1" dirty="0" smtClean="0"/>
              <a:t>       </a:t>
            </a:r>
            <a:r>
              <a:rPr lang="en-US" altLang="zh-CN" sz="3100" b="1" dirty="0" err="1" smtClean="0"/>
              <a:t>sa_family_t</a:t>
            </a:r>
            <a:r>
              <a:rPr lang="en-US" altLang="zh-CN" sz="3100" b="1" dirty="0" smtClean="0"/>
              <a:t>  </a:t>
            </a:r>
            <a:r>
              <a:rPr lang="en-US" altLang="zh-CN" sz="3100" b="1" dirty="0" err="1" smtClean="0"/>
              <a:t>sin_family</a:t>
            </a:r>
            <a:r>
              <a:rPr lang="en-US" altLang="zh-CN" sz="3100" b="1" dirty="0" smtClean="0"/>
              <a:t>;</a:t>
            </a:r>
            <a:endParaRPr lang="en-US" altLang="zh-CN" b="1" dirty="0" smtClean="0"/>
          </a:p>
          <a:p>
            <a:pPr eaLnBrk="1" hangingPunct="1">
              <a:buNone/>
            </a:pPr>
            <a:r>
              <a:rPr lang="en-US" altLang="zh-CN" b="1" dirty="0" smtClean="0"/>
              <a:t>       char </a:t>
            </a:r>
            <a:r>
              <a:rPr lang="en-US" altLang="zh-CN" b="1" dirty="0" err="1" smtClean="0"/>
              <a:t>sa_data</a:t>
            </a:r>
            <a:r>
              <a:rPr lang="en-US" altLang="zh-CN" b="1" dirty="0" smtClean="0"/>
              <a:t>[];</a:t>
            </a:r>
          </a:p>
          <a:p>
            <a:pPr eaLnBrk="1" hangingPunct="1">
              <a:buNone/>
            </a:pPr>
            <a:r>
              <a:rPr lang="en-US" altLang="zh-CN" b="1" dirty="0" smtClean="0"/>
              <a:t>}</a:t>
            </a:r>
          </a:p>
          <a:p>
            <a:pPr eaLnBrk="1" hangingPunct="1"/>
            <a:endParaRPr lang="en-US" altLang="zh-CN" b="1" dirty="0" smtClean="0"/>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p:txBody>
          <a:bodyPr/>
          <a:lstStyle/>
          <a:p>
            <a:pPr eaLnBrk="1" hangingPunct="1">
              <a:buFont typeface="Wingdings" pitchFamily="2" charset="2"/>
              <a:buNone/>
            </a:pPr>
            <a:r>
              <a:rPr lang="zh-CN" altLang="en-US" sz="3100" b="1" dirty="0" smtClean="0"/>
              <a:t>网络套接字的结构：		</a:t>
            </a:r>
          </a:p>
          <a:p>
            <a:pPr eaLnBrk="1" hangingPunct="1">
              <a:buFont typeface="Wingdings" pitchFamily="2" charset="2"/>
              <a:buNone/>
            </a:pPr>
            <a:r>
              <a:rPr lang="en-US" altLang="zh-CN" sz="3100" b="1" dirty="0" err="1" smtClean="0"/>
              <a:t>struct</a:t>
            </a:r>
            <a:r>
              <a:rPr lang="en-US" altLang="zh-CN" sz="3100" b="1" dirty="0" smtClean="0"/>
              <a:t> </a:t>
            </a:r>
            <a:r>
              <a:rPr lang="en-US" altLang="zh-CN" sz="3100" b="1" dirty="0" err="1" smtClean="0"/>
              <a:t>sockaddr_in</a:t>
            </a:r>
            <a:r>
              <a:rPr lang="en-US" altLang="zh-CN" sz="3100" b="1" dirty="0" smtClean="0"/>
              <a:t> {</a:t>
            </a:r>
          </a:p>
          <a:p>
            <a:pPr eaLnBrk="1" hangingPunct="1">
              <a:buFont typeface="Wingdings" pitchFamily="2" charset="2"/>
              <a:buNone/>
            </a:pPr>
            <a:r>
              <a:rPr lang="en-US" altLang="zh-CN" sz="3100" b="1" dirty="0" smtClean="0"/>
              <a:t>			</a:t>
            </a:r>
            <a:r>
              <a:rPr lang="en-US" altLang="zh-CN" sz="3100" b="1" dirty="0" err="1" smtClean="0"/>
              <a:t>sa_family_t</a:t>
            </a:r>
            <a:r>
              <a:rPr lang="en-US" altLang="zh-CN" sz="3100" b="1" dirty="0" smtClean="0"/>
              <a:t>  </a:t>
            </a:r>
            <a:r>
              <a:rPr lang="en-US" altLang="zh-CN" sz="3100" b="1" dirty="0" err="1" smtClean="0"/>
              <a:t>sin_family</a:t>
            </a:r>
            <a:r>
              <a:rPr lang="en-US" altLang="zh-CN" sz="3100" b="1" dirty="0" smtClean="0"/>
              <a:t>; 			            </a:t>
            </a:r>
          </a:p>
          <a:p>
            <a:pPr eaLnBrk="1" hangingPunct="1">
              <a:buFont typeface="Wingdings" pitchFamily="2" charset="2"/>
              <a:buNone/>
            </a:pPr>
            <a:r>
              <a:rPr lang="en-US" altLang="zh-CN" sz="3100" b="1" dirty="0" smtClean="0"/>
              <a:t>                 </a:t>
            </a:r>
            <a:r>
              <a:rPr lang="en-US" altLang="zh-CN" sz="3100" b="1" dirty="0" err="1" smtClean="0"/>
              <a:t>in_port_t</a:t>
            </a:r>
            <a:r>
              <a:rPr lang="en-US" altLang="zh-CN" sz="3100" b="1" dirty="0" smtClean="0"/>
              <a:t>    </a:t>
            </a:r>
            <a:r>
              <a:rPr lang="en-US" altLang="zh-CN" sz="3100" b="1" dirty="0" err="1" smtClean="0"/>
              <a:t>sin_port</a:t>
            </a:r>
            <a:r>
              <a:rPr lang="en-US" altLang="zh-CN" sz="3100" b="1" dirty="0" smtClean="0"/>
              <a:t>;           </a:t>
            </a:r>
          </a:p>
          <a:p>
            <a:pPr eaLnBrk="1" hangingPunct="1">
              <a:buFont typeface="Wingdings" pitchFamily="2" charset="2"/>
              <a:buNone/>
            </a:pPr>
            <a:r>
              <a:rPr lang="en-US" altLang="zh-CN" sz="3100" b="1" dirty="0" smtClean="0"/>
              <a:t>			</a:t>
            </a:r>
            <a:r>
              <a:rPr lang="en-US" altLang="zh-CN" sz="3100" b="1" dirty="0" err="1" smtClean="0"/>
              <a:t>struct</a:t>
            </a:r>
            <a:r>
              <a:rPr lang="en-US" altLang="zh-CN" sz="3100" b="1" dirty="0" smtClean="0"/>
              <a:t>   </a:t>
            </a:r>
            <a:r>
              <a:rPr lang="en-US" altLang="zh-CN" sz="3100" b="1" dirty="0" err="1" smtClean="0"/>
              <a:t>in_addr</a:t>
            </a:r>
            <a:r>
              <a:rPr lang="en-US" altLang="zh-CN" sz="3100" b="1" dirty="0" smtClean="0"/>
              <a:t>   </a:t>
            </a:r>
            <a:r>
              <a:rPr lang="en-US" altLang="zh-CN" sz="3100" b="1" dirty="0" err="1" smtClean="0"/>
              <a:t>sin_addr</a:t>
            </a:r>
            <a:r>
              <a:rPr lang="en-US" altLang="zh-CN" sz="3100" b="1" dirty="0" smtClean="0"/>
              <a:t>; 			        unsigned char     </a:t>
            </a:r>
            <a:r>
              <a:rPr lang="en-US" altLang="zh-CN" sz="3100" b="1" dirty="0" err="1" smtClean="0"/>
              <a:t>sin_zero</a:t>
            </a:r>
            <a:r>
              <a:rPr lang="en-US" altLang="zh-CN" sz="3100" b="1" dirty="0" smtClean="0"/>
              <a:t>[8]; </a:t>
            </a:r>
          </a:p>
          <a:p>
            <a:pPr eaLnBrk="1" hangingPunct="1">
              <a:buFont typeface="Wingdings" pitchFamily="2" charset="2"/>
              <a:buNone/>
            </a:pPr>
            <a:r>
              <a:rPr lang="en-US" altLang="zh-CN" sz="3100" b="1" dirty="0" smtClean="0"/>
              <a:t>		};</a:t>
            </a:r>
          </a:p>
          <a:p>
            <a:pPr eaLnBrk="1" hangingPunct="1"/>
            <a:endParaRPr lang="en-US" altLang="zh-CN" b="1" dirty="0" smtClean="0"/>
          </a:p>
        </p:txBody>
      </p:sp>
      <p:pic>
        <p:nvPicPr>
          <p:cNvPr id="3"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5" name="TextBox 4"/>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6" name="直接连接符 5"/>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301625" y="304800"/>
            <a:ext cx="8540750" cy="838200"/>
          </a:xfrm>
        </p:spPr>
        <p:txBody>
          <a:bodyPr>
            <a:normAutofit/>
          </a:bodyPr>
          <a:lstStyle/>
          <a:p>
            <a:r>
              <a:rPr lang="en-US" altLang="zh-CN" sz="3600" b="1" dirty="0" smtClean="0">
                <a:solidFill>
                  <a:srgbClr val="C00000"/>
                </a:solidFill>
                <a:latin typeface="隶书" pitchFamily="49" charset="-122"/>
                <a:ea typeface="隶书" pitchFamily="49" charset="-122"/>
                <a:cs typeface="+mn-cs"/>
              </a:rPr>
              <a:t>Socket</a:t>
            </a:r>
            <a:r>
              <a:rPr lang="zh-CN" altLang="en-US" sz="3600" b="1" dirty="0" smtClean="0">
                <a:solidFill>
                  <a:srgbClr val="C00000"/>
                </a:solidFill>
                <a:latin typeface="隶书" pitchFamily="49" charset="-122"/>
                <a:ea typeface="隶书" pitchFamily="49" charset="-122"/>
                <a:cs typeface="+mn-cs"/>
              </a:rPr>
              <a:t>系统调用函数</a:t>
            </a:r>
          </a:p>
        </p:txBody>
      </p:sp>
      <p:sp>
        <p:nvSpPr>
          <p:cNvPr id="9219" name="Rectangle 3"/>
          <p:cNvSpPr>
            <a:spLocks noGrp="1" noRot="1" noChangeArrowheads="1"/>
          </p:cNvSpPr>
          <p:nvPr>
            <p:ph type="body" idx="1"/>
          </p:nvPr>
        </p:nvSpPr>
        <p:spPr>
          <a:xfrm>
            <a:off x="0" y="1143000"/>
            <a:ext cx="9144000" cy="5486400"/>
          </a:xfrm>
        </p:spPr>
        <p:txBody>
          <a:bodyPr/>
          <a:lstStyle/>
          <a:p>
            <a:pPr eaLnBrk="1" hangingPunct="1">
              <a:lnSpc>
                <a:spcPct val="80000"/>
              </a:lnSpc>
              <a:buFont typeface="Wingdings" pitchFamily="2" charset="2"/>
              <a:buNone/>
            </a:pPr>
            <a:r>
              <a:rPr lang="zh-CN" altLang="en-US" sz="2200" dirty="0" smtClean="0"/>
              <a:t>主要的系统调用举例如下：</a:t>
            </a:r>
          </a:p>
          <a:p>
            <a:pPr eaLnBrk="1" hangingPunct="1">
              <a:lnSpc>
                <a:spcPct val="80000"/>
              </a:lnSpc>
              <a:buFont typeface="Wingdings" pitchFamily="2" charset="2"/>
              <a:buNone/>
            </a:pPr>
            <a:r>
              <a:rPr lang="en-US" altLang="zh-CN" sz="2300" dirty="0" smtClean="0"/>
              <a:t>(1)s=socket(</a:t>
            </a:r>
            <a:r>
              <a:rPr lang="en-US" altLang="zh-CN" sz="2300" dirty="0" err="1" smtClean="0"/>
              <a:t>domain,type,protocol</a:t>
            </a:r>
            <a:r>
              <a:rPr lang="en-US" altLang="zh-CN" sz="2300" dirty="0" smtClean="0"/>
              <a:t>);</a:t>
            </a:r>
            <a:r>
              <a:rPr lang="zh-CN" altLang="en-US" sz="2300" dirty="0" smtClean="0"/>
              <a:t>建立给定类型的</a:t>
            </a:r>
            <a:r>
              <a:rPr lang="en-US" altLang="zh-CN" sz="2300" dirty="0" smtClean="0"/>
              <a:t>TSAP.</a:t>
            </a:r>
          </a:p>
          <a:p>
            <a:pPr eaLnBrk="1" hangingPunct="1">
              <a:lnSpc>
                <a:spcPct val="80000"/>
              </a:lnSpc>
              <a:buFont typeface="Wingdings" pitchFamily="2" charset="2"/>
              <a:buNone/>
            </a:pPr>
            <a:r>
              <a:rPr lang="en-US" altLang="zh-CN" sz="2300" dirty="0" smtClean="0"/>
              <a:t>(2)bind(</a:t>
            </a:r>
            <a:r>
              <a:rPr lang="en-US" altLang="zh-CN" sz="2300" dirty="0" err="1" smtClean="0"/>
              <a:t>a,localaddr,addrlen</a:t>
            </a:r>
            <a:r>
              <a:rPr lang="en-US" altLang="zh-CN" sz="2300" dirty="0" smtClean="0"/>
              <a:t>);</a:t>
            </a:r>
            <a:r>
              <a:rPr lang="zh-CN" altLang="en-US" sz="2300" dirty="0" smtClean="0"/>
              <a:t>为前面创建的</a:t>
            </a:r>
            <a:r>
              <a:rPr lang="en-US" altLang="zh-CN" sz="2300" dirty="0" smtClean="0"/>
              <a:t>socket</a:t>
            </a:r>
            <a:r>
              <a:rPr lang="zh-CN" altLang="en-US" sz="2300" dirty="0" smtClean="0"/>
              <a:t>分配一个本地地址</a:t>
            </a:r>
            <a:r>
              <a:rPr lang="en-US" altLang="zh-CN" sz="2300" dirty="0" smtClean="0"/>
              <a:t>.</a:t>
            </a:r>
          </a:p>
          <a:p>
            <a:pPr eaLnBrk="1" hangingPunct="1">
              <a:lnSpc>
                <a:spcPct val="80000"/>
              </a:lnSpc>
              <a:buFont typeface="Wingdings" pitchFamily="2" charset="2"/>
              <a:buNone/>
            </a:pPr>
            <a:r>
              <a:rPr lang="en-US" altLang="zh-CN" sz="2300" dirty="0" smtClean="0"/>
              <a:t>(3)connect(</a:t>
            </a:r>
            <a:r>
              <a:rPr lang="en-US" altLang="zh-CN" sz="2300" dirty="0" err="1" smtClean="0"/>
              <a:t>s,server,serverlen</a:t>
            </a:r>
            <a:r>
              <a:rPr lang="en-US" altLang="zh-CN" sz="2300" dirty="0" smtClean="0"/>
              <a:t>);</a:t>
            </a:r>
            <a:r>
              <a:rPr lang="zh-CN" altLang="en-US" sz="2300" dirty="0" smtClean="0"/>
              <a:t>发起与远端</a:t>
            </a:r>
            <a:r>
              <a:rPr lang="en-US" altLang="zh-CN" sz="2300" dirty="0" smtClean="0"/>
              <a:t>socket</a:t>
            </a:r>
            <a:r>
              <a:rPr lang="zh-CN" altLang="en-US" sz="2300" dirty="0" smtClean="0"/>
              <a:t>的一个连接</a:t>
            </a:r>
            <a:r>
              <a:rPr lang="en-US" altLang="zh-CN" sz="2300" dirty="0" smtClean="0"/>
              <a:t>.</a:t>
            </a:r>
          </a:p>
          <a:p>
            <a:pPr eaLnBrk="1" hangingPunct="1">
              <a:lnSpc>
                <a:spcPct val="80000"/>
              </a:lnSpc>
              <a:buFont typeface="Wingdings" pitchFamily="2" charset="2"/>
              <a:buNone/>
            </a:pPr>
            <a:r>
              <a:rPr lang="en-US" altLang="zh-CN" sz="2300" dirty="0" smtClean="0"/>
              <a:t>(4)listen(</a:t>
            </a:r>
            <a:r>
              <a:rPr lang="en-US" altLang="zh-CN" sz="2300" dirty="0" err="1" smtClean="0"/>
              <a:t>s,n</a:t>
            </a:r>
            <a:r>
              <a:rPr lang="en-US" altLang="zh-CN" sz="2300" dirty="0" smtClean="0"/>
              <a:t>);</a:t>
            </a:r>
            <a:r>
              <a:rPr lang="zh-CN" altLang="en-US" sz="2300" dirty="0" smtClean="0"/>
              <a:t>建立一个连接请求从队列中移出或等待一个请求</a:t>
            </a:r>
            <a:r>
              <a:rPr lang="en-US" altLang="zh-CN" sz="2300" dirty="0" smtClean="0"/>
              <a:t>.</a:t>
            </a:r>
          </a:p>
          <a:p>
            <a:pPr eaLnBrk="1" hangingPunct="1">
              <a:lnSpc>
                <a:spcPct val="80000"/>
              </a:lnSpc>
              <a:buFont typeface="Wingdings" pitchFamily="2" charset="2"/>
              <a:buNone/>
            </a:pPr>
            <a:r>
              <a:rPr lang="en-US" altLang="zh-CN" sz="2300" dirty="0" smtClean="0"/>
              <a:t>(5)accept(</a:t>
            </a:r>
            <a:r>
              <a:rPr lang="en-US" altLang="zh-CN" sz="2300" dirty="0" err="1" smtClean="0"/>
              <a:t>S,from,fromlen</a:t>
            </a:r>
            <a:r>
              <a:rPr lang="en-US" altLang="zh-CN" sz="2300" dirty="0" smtClean="0"/>
              <a:t>);</a:t>
            </a:r>
            <a:r>
              <a:rPr lang="zh-CN" altLang="en-US" sz="2300" dirty="0" smtClean="0"/>
              <a:t>将一个连接请求从队列中移出或等待一个请求</a:t>
            </a:r>
            <a:r>
              <a:rPr lang="en-US" altLang="zh-CN" sz="2300" dirty="0" smtClean="0"/>
              <a:t>.</a:t>
            </a:r>
          </a:p>
          <a:p>
            <a:pPr eaLnBrk="1" hangingPunct="1">
              <a:lnSpc>
                <a:spcPct val="80000"/>
              </a:lnSpc>
              <a:buFont typeface="Wingdings" pitchFamily="2" charset="2"/>
              <a:buNone/>
            </a:pPr>
            <a:r>
              <a:rPr lang="en-US" altLang="zh-CN" sz="2300" dirty="0" smtClean="0"/>
              <a:t>(6)send(</a:t>
            </a:r>
            <a:r>
              <a:rPr lang="en-US" altLang="zh-CN" sz="2300" dirty="0" err="1" smtClean="0"/>
              <a:t>s,buf,buflen,flags</a:t>
            </a:r>
            <a:r>
              <a:rPr lang="en-US" altLang="zh-CN" sz="2300" dirty="0" smtClean="0"/>
              <a:t>);</a:t>
            </a:r>
            <a:r>
              <a:rPr lang="zh-CN" altLang="en-US" sz="2300" dirty="0" smtClean="0"/>
              <a:t>在给定的</a:t>
            </a:r>
            <a:r>
              <a:rPr lang="en-US" altLang="zh-CN" sz="2300" dirty="0" smtClean="0"/>
              <a:t>socket</a:t>
            </a:r>
            <a:r>
              <a:rPr lang="zh-CN" altLang="en-US" sz="2300" dirty="0" smtClean="0"/>
              <a:t>上发送一个报文</a:t>
            </a:r>
            <a:r>
              <a:rPr lang="en-US" altLang="zh-CN" sz="2300" dirty="0" smtClean="0"/>
              <a:t>(</a:t>
            </a:r>
            <a:r>
              <a:rPr lang="zh-CN" altLang="en-US" sz="2300" dirty="0" smtClean="0"/>
              <a:t>有连接</a:t>
            </a:r>
            <a:r>
              <a:rPr lang="en-US" altLang="zh-CN" sz="2300" dirty="0" smtClean="0"/>
              <a:t>).</a:t>
            </a:r>
          </a:p>
          <a:p>
            <a:pPr eaLnBrk="1" hangingPunct="1">
              <a:lnSpc>
                <a:spcPct val="80000"/>
              </a:lnSpc>
              <a:buFont typeface="Wingdings" pitchFamily="2" charset="2"/>
              <a:buNone/>
            </a:pPr>
            <a:r>
              <a:rPr lang="en-US" altLang="zh-CN" sz="2300" dirty="0" smtClean="0"/>
              <a:t>(7)</a:t>
            </a:r>
            <a:r>
              <a:rPr lang="en-US" altLang="zh-CN" sz="2300" dirty="0" err="1" smtClean="0"/>
              <a:t>recv</a:t>
            </a:r>
            <a:r>
              <a:rPr lang="en-US" altLang="zh-CN" sz="2300" dirty="0" smtClean="0"/>
              <a:t>(</a:t>
            </a:r>
            <a:r>
              <a:rPr lang="en-US" altLang="zh-CN" sz="2300" dirty="0" err="1" smtClean="0"/>
              <a:t>s,buf,buflen,flags</a:t>
            </a:r>
            <a:r>
              <a:rPr lang="en-US" altLang="zh-CN" sz="2300" dirty="0" smtClean="0"/>
              <a:t>);</a:t>
            </a:r>
            <a:r>
              <a:rPr lang="zh-CN" altLang="en-US" sz="2300" dirty="0" smtClean="0"/>
              <a:t>在给定的</a:t>
            </a:r>
            <a:r>
              <a:rPr lang="en-US" altLang="zh-CN" sz="2300" dirty="0" smtClean="0"/>
              <a:t>socket</a:t>
            </a:r>
            <a:r>
              <a:rPr lang="zh-CN" altLang="en-US" sz="2300" dirty="0" smtClean="0"/>
              <a:t>上接收一个报文</a:t>
            </a:r>
            <a:r>
              <a:rPr lang="en-US" altLang="zh-CN" sz="2300" dirty="0" smtClean="0"/>
              <a:t>(</a:t>
            </a:r>
            <a:r>
              <a:rPr lang="zh-CN" altLang="en-US" sz="2300" dirty="0" smtClean="0"/>
              <a:t>有连接</a:t>
            </a:r>
            <a:r>
              <a:rPr lang="en-US" altLang="zh-CN" sz="2300" dirty="0" smtClean="0"/>
              <a:t>).</a:t>
            </a:r>
          </a:p>
          <a:p>
            <a:pPr eaLnBrk="1" hangingPunct="1">
              <a:lnSpc>
                <a:spcPct val="80000"/>
              </a:lnSpc>
              <a:buFont typeface="Wingdings" pitchFamily="2" charset="2"/>
              <a:buNone/>
            </a:pPr>
            <a:r>
              <a:rPr lang="en-US" altLang="zh-CN" sz="2300" dirty="0" smtClean="0"/>
              <a:t>(8)close(s);</a:t>
            </a:r>
            <a:r>
              <a:rPr lang="zh-CN" altLang="en-US" sz="2300" dirty="0" smtClean="0"/>
              <a:t>拆除一个</a:t>
            </a:r>
            <a:r>
              <a:rPr lang="en-US" altLang="zh-CN" sz="2300" dirty="0" smtClean="0"/>
              <a:t>socket</a:t>
            </a:r>
            <a:r>
              <a:rPr lang="zh-CN" altLang="en-US" sz="2300" dirty="0" smtClean="0"/>
              <a:t>上的连接</a:t>
            </a:r>
            <a:r>
              <a:rPr lang="en-US" altLang="zh-CN" sz="2300" dirty="0" smtClean="0"/>
              <a:t>.</a:t>
            </a:r>
          </a:p>
          <a:p>
            <a:pPr eaLnBrk="1" hangingPunct="1">
              <a:lnSpc>
                <a:spcPct val="80000"/>
              </a:lnSpc>
              <a:buFont typeface="Wingdings" pitchFamily="2" charset="2"/>
              <a:buNone/>
            </a:pPr>
            <a:r>
              <a:rPr lang="en-US" altLang="zh-CN" sz="2300" dirty="0" smtClean="0"/>
              <a:t>(9)shutdown(</a:t>
            </a:r>
            <a:r>
              <a:rPr lang="en-US" altLang="zh-CN" sz="2300" dirty="0" err="1" smtClean="0"/>
              <a:t>s,how</a:t>
            </a:r>
            <a:r>
              <a:rPr lang="en-US" altLang="zh-CN" sz="2300" dirty="0" smtClean="0"/>
              <a:t>);</a:t>
            </a:r>
            <a:r>
              <a:rPr lang="zh-CN" altLang="en-US" sz="2300" dirty="0" smtClean="0"/>
              <a:t>终止一个</a:t>
            </a:r>
            <a:r>
              <a:rPr lang="en-US" altLang="zh-CN" sz="2300" dirty="0" smtClean="0"/>
              <a:t>socket</a:t>
            </a:r>
            <a:r>
              <a:rPr lang="zh-CN" altLang="en-US" sz="2300" dirty="0" smtClean="0"/>
              <a:t>上的连接</a:t>
            </a:r>
            <a:r>
              <a:rPr lang="en-US" altLang="zh-CN" sz="2300" dirty="0" smtClean="0"/>
              <a:t>.</a:t>
            </a:r>
          </a:p>
          <a:p>
            <a:pPr eaLnBrk="1" hangingPunct="1">
              <a:lnSpc>
                <a:spcPct val="80000"/>
              </a:lnSpc>
              <a:buFont typeface="Wingdings" pitchFamily="2" charset="2"/>
              <a:buNone/>
            </a:pPr>
            <a:r>
              <a:rPr lang="en-US" altLang="zh-CN" sz="2300" dirty="0" smtClean="0"/>
              <a:t>(10)</a:t>
            </a:r>
            <a:r>
              <a:rPr lang="en-US" altLang="zh-CN" sz="2300" dirty="0" err="1" smtClean="0"/>
              <a:t>sendto</a:t>
            </a:r>
            <a:r>
              <a:rPr lang="en-US" altLang="zh-CN" sz="2300" dirty="0" smtClean="0"/>
              <a:t>(</a:t>
            </a:r>
            <a:r>
              <a:rPr lang="en-US" altLang="zh-CN" sz="2300" dirty="0" err="1" smtClean="0"/>
              <a:t>s,buf,flags,to,tolen</a:t>
            </a:r>
            <a:r>
              <a:rPr lang="en-US" altLang="zh-CN" sz="2300" dirty="0" smtClean="0"/>
              <a:t>);</a:t>
            </a:r>
            <a:r>
              <a:rPr lang="zh-CN" altLang="en-US" sz="2300" dirty="0" smtClean="0"/>
              <a:t>在无连接的</a:t>
            </a:r>
            <a:r>
              <a:rPr lang="en-US" altLang="zh-CN" sz="2300" dirty="0" smtClean="0"/>
              <a:t>socket</a:t>
            </a:r>
            <a:r>
              <a:rPr lang="zh-CN" altLang="en-US" sz="2300" dirty="0" smtClean="0"/>
              <a:t>上发送一个报文</a:t>
            </a:r>
            <a:r>
              <a:rPr lang="en-US" altLang="zh-CN" sz="2300" dirty="0" smtClean="0"/>
              <a:t>.</a:t>
            </a:r>
          </a:p>
          <a:p>
            <a:pPr eaLnBrk="1" hangingPunct="1">
              <a:lnSpc>
                <a:spcPct val="80000"/>
              </a:lnSpc>
              <a:buFont typeface="Wingdings" pitchFamily="2" charset="2"/>
              <a:buNone/>
            </a:pPr>
            <a:r>
              <a:rPr lang="en-US" altLang="zh-CN" sz="2300" dirty="0" smtClean="0"/>
              <a:t>(11)</a:t>
            </a:r>
            <a:r>
              <a:rPr lang="en-US" altLang="zh-CN" sz="2300" dirty="0" err="1" smtClean="0"/>
              <a:t>recvfrom</a:t>
            </a:r>
            <a:r>
              <a:rPr lang="en-US" altLang="zh-CN" sz="2300" dirty="0" smtClean="0"/>
              <a:t>(</a:t>
            </a:r>
            <a:r>
              <a:rPr lang="en-US" altLang="zh-CN" sz="2300" dirty="0" err="1" smtClean="0"/>
              <a:t>s,buf,buflen,flags,from,fromlen</a:t>
            </a:r>
            <a:r>
              <a:rPr lang="en-US" altLang="zh-CN" sz="2300" dirty="0" smtClean="0"/>
              <a:t>);</a:t>
            </a:r>
            <a:r>
              <a:rPr lang="zh-CN" altLang="en-US" sz="2300" dirty="0" smtClean="0"/>
              <a:t>在无连接的</a:t>
            </a:r>
            <a:r>
              <a:rPr lang="en-US" altLang="zh-CN" sz="2300" dirty="0" smtClean="0"/>
              <a:t>socket</a:t>
            </a:r>
            <a:r>
              <a:rPr lang="zh-CN" altLang="en-US" sz="2300" dirty="0" smtClean="0"/>
              <a:t>上接收一个报文</a:t>
            </a:r>
            <a:r>
              <a:rPr lang="en-US" altLang="zh-CN" sz="2300" dirty="0" smtClean="0"/>
              <a:t>.</a:t>
            </a:r>
          </a:p>
          <a:p>
            <a:pPr eaLnBrk="1" hangingPunct="1">
              <a:lnSpc>
                <a:spcPct val="80000"/>
              </a:lnSpc>
              <a:buFont typeface="Wingdings" pitchFamily="2" charset="2"/>
              <a:buNone/>
            </a:pPr>
            <a:r>
              <a:rPr lang="en-US" altLang="zh-CN" sz="2300" dirty="0" smtClean="0"/>
              <a:t>(12)select(</a:t>
            </a:r>
            <a:r>
              <a:rPr lang="en-US" altLang="zh-CN" sz="2300" dirty="0" err="1" smtClean="0"/>
              <a:t>nfds,readfds,writefds,exceptfds,timeout</a:t>
            </a:r>
            <a:r>
              <a:rPr lang="en-US" altLang="zh-CN" sz="2300" dirty="0" smtClean="0"/>
              <a:t>);</a:t>
            </a:r>
            <a:r>
              <a:rPr lang="zh-CN" altLang="en-US" sz="2300" dirty="0" smtClean="0"/>
              <a:t>检查一组</a:t>
            </a:r>
            <a:r>
              <a:rPr lang="en-US" altLang="zh-CN" sz="2300" dirty="0" smtClean="0"/>
              <a:t>socket,</a:t>
            </a:r>
            <a:r>
              <a:rPr lang="zh-CN" altLang="en-US" sz="2300" dirty="0" smtClean="0"/>
              <a:t>看它们是否可读或可写</a:t>
            </a:r>
            <a:r>
              <a:rPr lang="en-US" altLang="zh-CN" sz="2300" dirty="0" smtClean="0"/>
              <a:t>.</a:t>
            </a:r>
          </a:p>
        </p:txBody>
      </p:sp>
      <p:pic>
        <p:nvPicPr>
          <p:cNvPr id="4"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5" name="组合 14"/>
          <p:cNvGrpSpPr/>
          <p:nvPr/>
        </p:nvGrpSpPr>
        <p:grpSpPr>
          <a:xfrm>
            <a:off x="4874346" y="0"/>
            <a:ext cx="4269654" cy="430887"/>
            <a:chOff x="4874346" y="0"/>
            <a:chExt cx="4269654" cy="430887"/>
          </a:xfrm>
        </p:grpSpPr>
        <p:sp>
          <p:nvSpPr>
            <p:cNvPr id="6" name="TextBox 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7" name="直接连接符 6"/>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23528" y="105273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0" y="1772816"/>
            <a:ext cx="5616624" cy="4176465"/>
          </a:xfrm>
        </p:spPr>
        <p:txBody>
          <a:bodyPr>
            <a:normAutofit lnSpcReduction="10000"/>
          </a:bodyPr>
          <a:lstStyle/>
          <a:p>
            <a:pPr>
              <a:lnSpc>
                <a:spcPct val="80000"/>
              </a:lnSpc>
              <a:buClr>
                <a:srgbClr val="C00000"/>
              </a:buClr>
              <a:buBlip>
                <a:blip r:embed="rId2"/>
              </a:buBlip>
            </a:pPr>
            <a:r>
              <a:rPr lang="en-US" altLang="zh-CN" b="1" dirty="0" smtClean="0">
                <a:ea typeface="楷体_GB2312" pitchFamily="49" charset="-122"/>
              </a:rPr>
              <a:t>9.1  </a:t>
            </a:r>
            <a:r>
              <a:rPr lang="zh-CN" altLang="en-US" b="1" dirty="0" smtClean="0">
                <a:ea typeface="楷体_GB2312" pitchFamily="49" charset="-122"/>
              </a:rPr>
              <a:t>传输层接口</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solidFill>
                  <a:srgbClr val="FF0000"/>
                </a:solidFill>
                <a:ea typeface="楷体_GB2312" pitchFamily="49" charset="-122"/>
              </a:rPr>
              <a:t>9.2 </a:t>
            </a:r>
            <a:r>
              <a:rPr lang="zh-CN" altLang="en-US" b="1" dirty="0" smtClean="0">
                <a:solidFill>
                  <a:srgbClr val="FF0000"/>
                </a:solidFill>
                <a:ea typeface="楷体_GB2312" pitchFamily="49" charset="-122"/>
              </a:rPr>
              <a:t>面向连接的编程模型</a:t>
            </a:r>
            <a:endParaRPr lang="en-US" altLang="zh-CN" b="1" dirty="0" smtClean="0">
              <a:solidFill>
                <a:srgbClr val="FF0000"/>
              </a:solidFill>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9.3 </a:t>
            </a:r>
            <a:r>
              <a:rPr lang="zh-CN" altLang="en-US" b="1" dirty="0" smtClean="0">
                <a:ea typeface="楷体_GB2312" pitchFamily="49" charset="-122"/>
              </a:rPr>
              <a:t>面向无连接的编程模型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9.4 </a:t>
            </a:r>
            <a:r>
              <a:rPr lang="zh-CN" altLang="en-US" b="1" dirty="0" smtClean="0">
                <a:ea typeface="楷体_GB2312" pitchFamily="49" charset="-122"/>
              </a:rPr>
              <a:t>服务员类型</a:t>
            </a:r>
            <a:endParaRPr lang="en-US" altLang="zh-CN" b="1" dirty="0" smtClean="0">
              <a:ea typeface="楷体_GB2312" pitchFamily="49" charset="-122"/>
            </a:endParaRPr>
          </a:p>
          <a:p>
            <a:pPr>
              <a:lnSpc>
                <a:spcPct val="80000"/>
              </a:lnSpc>
              <a:buClr>
                <a:srgbClr val="C00000"/>
              </a:buClr>
              <a:buBlip>
                <a:blip r:embed="rId2"/>
              </a:buBlip>
            </a:pPr>
            <a:endParaRPr lang="en-US" altLang="zh-CN" b="1" dirty="0" smtClean="0">
              <a:ea typeface="楷体_GB2312" pitchFamily="49" charset="-122"/>
            </a:endParaRPr>
          </a:p>
          <a:p>
            <a:pPr>
              <a:lnSpc>
                <a:spcPct val="80000"/>
              </a:lnSpc>
              <a:buClr>
                <a:srgbClr val="C00000"/>
              </a:buClr>
              <a:buBlip>
                <a:blip r:embed="rId2"/>
              </a:buBlip>
            </a:pPr>
            <a:r>
              <a:rPr lang="en-US" altLang="zh-CN" b="1" dirty="0" smtClean="0">
                <a:ea typeface="楷体_GB2312" pitchFamily="49" charset="-122"/>
              </a:rPr>
              <a:t>9.5 </a:t>
            </a:r>
            <a:r>
              <a:rPr lang="zh-CN" altLang="en-US" b="1" dirty="0" smtClean="0">
                <a:ea typeface="楷体_GB2312" pitchFamily="49" charset="-122"/>
              </a:rPr>
              <a:t>守护进程</a:t>
            </a:r>
          </a:p>
          <a:p>
            <a:pPr>
              <a:lnSpc>
                <a:spcPct val="80000"/>
              </a:lnSpc>
              <a:buClr>
                <a:srgbClr val="C00000"/>
              </a:buClr>
              <a:buBlip>
                <a:blip r:embed="rId2"/>
              </a:buBlip>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548680"/>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第九章 网络程序设计</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9</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en-US" altLang="zh-CN"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1918</Words>
  <Application>Microsoft Office PowerPoint</Application>
  <PresentationFormat>全屏显示(4:3)</PresentationFormat>
  <Paragraphs>332</Paragraphs>
  <Slides>28</Slides>
  <Notes>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Theme</vt:lpstr>
      <vt:lpstr>计算机网络 computer Network</vt:lpstr>
      <vt:lpstr>幻灯片 2</vt:lpstr>
      <vt:lpstr>幻灯片 3</vt:lpstr>
      <vt:lpstr>9.1  传输层接口</vt:lpstr>
      <vt:lpstr>9.1.1 寻址</vt:lpstr>
      <vt:lpstr>9.1.2套接字</vt:lpstr>
      <vt:lpstr>幻灯片 7</vt:lpstr>
      <vt:lpstr>Socket系统调用函数</vt:lpstr>
      <vt:lpstr>幻灯片 9</vt:lpstr>
      <vt:lpstr>9.2 面向连接的编程模型</vt:lpstr>
      <vt:lpstr>幻灯片 11</vt:lpstr>
      <vt:lpstr>9.3 面向无连接的编程模型 </vt:lpstr>
      <vt:lpstr>幻灯片 13</vt:lpstr>
      <vt:lpstr>9.4 服务员类型</vt:lpstr>
      <vt:lpstr>并发服务器框架</vt:lpstr>
      <vt:lpstr>两种并发程序设计方法</vt:lpstr>
      <vt:lpstr>幻灯片 17</vt:lpstr>
      <vt:lpstr>9.5 守护进程</vt:lpstr>
      <vt:lpstr>启动守护进程的方法</vt:lpstr>
      <vt:lpstr>启动守护进程的方法</vt:lpstr>
      <vt:lpstr>Inetd超级服务员</vt:lpstr>
      <vt:lpstr>Inetd超级服务员</vt:lpstr>
      <vt:lpstr>Inetd超级服务员</vt:lpstr>
      <vt:lpstr>/etc/inetd.conf 例子</vt:lpstr>
      <vt:lpstr>/etc/services文件例子</vt:lpstr>
      <vt:lpstr>inetd的执行步骤 </vt:lpstr>
      <vt:lpstr>幻灯片 27</vt:lpstr>
      <vt:lpstr>幻灯片 28</vt:lpstr>
    </vt:vector>
  </TitlesOfParts>
  <Company>Magna Steyr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 computer Network</dc:title>
  <dc:creator>tomeagle</dc:creator>
  <cp:lastModifiedBy>huoym</cp:lastModifiedBy>
  <cp:revision>25</cp:revision>
  <dcterms:created xsi:type="dcterms:W3CDTF">2013-10-07T05:48:14Z</dcterms:created>
  <dcterms:modified xsi:type="dcterms:W3CDTF">2014-07-08T02:37:13Z</dcterms:modified>
</cp:coreProperties>
</file>