
<file path=[Content_Types].xml><?xml version="1.0" encoding="utf-8"?>
<Types xmlns="http://schemas.openxmlformats.org/package/2006/content-types">
  <Override PartName="/ppt/tags/tag8.xml" ContentType="application/vnd.openxmlformats-officedocument.presentationml.tags+xml"/>
  <Override PartName="/ppt/tags/tag104.xml" ContentType="application/vnd.openxmlformats-officedocument.presentationml.tags+xml"/>
  <Override PartName="/ppt/notesSlides/notesSlide2.xml" ContentType="application/vnd.openxmlformats-officedocument.presentationml.notesSlide+xml"/>
  <Override PartName="/ppt/tags/tag140.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68.xml" ContentType="application/vnd.openxmlformats-officedocument.presentationml.tags+xml"/>
  <Default Extension="wdp" ContentType="image/vnd.ms-photo"/>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Default Extension="gif" ContentType="image/gif"/>
  <Override PartName="/ppt/tags/tag128.xml" ContentType="application/vnd.openxmlformats-officedocument.presentationml.tags+xml"/>
  <Override PartName="/ppt/tags/tag157.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17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77.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7" r:id="rId4"/>
    <p:sldId id="259" r:id="rId5"/>
    <p:sldId id="262" r:id="rId6"/>
    <p:sldId id="263" r:id="rId7"/>
    <p:sldId id="265" r:id="rId8"/>
    <p:sldId id="267" r:id="rId9"/>
    <p:sldId id="268" r:id="rId10"/>
    <p:sldId id="269" r:id="rId11"/>
    <p:sldId id="272" r:id="rId12"/>
    <p:sldId id="273" r:id="rId13"/>
    <p:sldId id="274" r:id="rId14"/>
    <p:sldId id="275" r:id="rId15"/>
    <p:sldId id="276" r:id="rId16"/>
    <p:sldId id="264" r:id="rId17"/>
    <p:sldId id="277" r:id="rId18"/>
    <p:sldId id="278" r:id="rId19"/>
    <p:sldId id="280" r:id="rId20"/>
    <p:sldId id="281" r:id="rId21"/>
    <p:sldId id="282" r:id="rId22"/>
    <p:sldId id="283" r:id="rId23"/>
    <p:sldId id="290" r:id="rId24"/>
    <p:sldId id="291" r:id="rId25"/>
    <p:sldId id="310" r:id="rId26"/>
    <p:sldId id="311" r:id="rId27"/>
    <p:sldId id="292" r:id="rId28"/>
    <p:sldId id="299" r:id="rId29"/>
    <p:sldId id="297" r:id="rId30"/>
    <p:sldId id="300" r:id="rId31"/>
    <p:sldId id="312" r:id="rId32"/>
    <p:sldId id="302" r:id="rId33"/>
    <p:sldId id="301" r:id="rId34"/>
    <p:sldId id="303" r:id="rId35"/>
    <p:sldId id="304" r:id="rId36"/>
    <p:sldId id="306" r:id="rId37"/>
    <p:sldId id="307" r:id="rId38"/>
    <p:sldId id="308" r:id="rId39"/>
    <p:sldId id="309" r:id="rId40"/>
    <p:sldId id="316" r:id="rId41"/>
    <p:sldId id="31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6347" autoAdjust="0"/>
  </p:normalViewPr>
  <p:slideViewPr>
    <p:cSldViewPr snapToGrid="0">
      <p:cViewPr varScale="1">
        <p:scale>
          <a:sx n="76" d="100"/>
          <a:sy n="76" d="100"/>
        </p:scale>
        <p:origin x="-8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xmlns="" val="149979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一个流程图包括以下几部分。</a:t>
            </a:r>
          </a:p>
          <a:p>
            <a:r>
              <a:rPr lang="en-US" altLang="zh-CN" dirty="0"/>
              <a:t>(1) </a:t>
            </a:r>
            <a:r>
              <a:rPr lang="zh-CN" altLang="en-US" dirty="0"/>
              <a:t>表示相应操作的框；</a:t>
            </a:r>
          </a:p>
          <a:p>
            <a:r>
              <a:rPr lang="en-US" altLang="zh-CN" dirty="0"/>
              <a:t>(2) </a:t>
            </a:r>
            <a:r>
              <a:rPr lang="zh-CN" altLang="en-US" dirty="0"/>
              <a:t>带箭头的流程线；</a:t>
            </a:r>
          </a:p>
          <a:p>
            <a:r>
              <a:rPr lang="en-US" altLang="zh-CN" dirty="0"/>
              <a:t>(3) </a:t>
            </a:r>
            <a:r>
              <a:rPr lang="zh-CN" altLang="en-US" dirty="0"/>
              <a:t>框内外必要的文字说明。</a:t>
            </a:r>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xmlns="" val="510418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xmlns="" val="1460188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15A4A0-D64E-47BF-BBCA-7E3F7DB914A6}" type="slidenum">
              <a:rPr lang="zh-CN" altLang="en-US" smtClean="0"/>
              <a:pPr/>
              <a:t>39</a:t>
            </a:fld>
            <a:endParaRPr lang="zh-CN" altLang="en-US"/>
          </a:p>
        </p:txBody>
      </p:sp>
    </p:spTree>
    <p:extLst>
      <p:ext uri="{BB962C8B-B14F-4D97-AF65-F5344CB8AC3E}">
        <p14:creationId xmlns:p14="http://schemas.microsoft.com/office/powerpoint/2010/main" xmlns="" val="234874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tags" Target="../tags/tag64.xml"/><Relationship Id="rId26" Type="http://schemas.openxmlformats.org/officeDocument/2006/relationships/tags" Target="../tags/tag72.xml"/><Relationship Id="rId39" Type="http://schemas.openxmlformats.org/officeDocument/2006/relationships/tags" Target="../tags/tag85.xml"/><Relationship Id="rId3" Type="http://schemas.openxmlformats.org/officeDocument/2006/relationships/tags" Target="../tags/tag49.xml"/><Relationship Id="rId21" Type="http://schemas.openxmlformats.org/officeDocument/2006/relationships/tags" Target="../tags/tag67.xml"/><Relationship Id="rId34" Type="http://schemas.openxmlformats.org/officeDocument/2006/relationships/tags" Target="../tags/tag80.xml"/><Relationship Id="rId42" Type="http://schemas.openxmlformats.org/officeDocument/2006/relationships/tags" Target="../tags/tag88.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5" Type="http://schemas.openxmlformats.org/officeDocument/2006/relationships/tags" Target="../tags/tag71.xml"/><Relationship Id="rId33" Type="http://schemas.openxmlformats.org/officeDocument/2006/relationships/tags" Target="../tags/tag79.xml"/><Relationship Id="rId38" Type="http://schemas.openxmlformats.org/officeDocument/2006/relationships/tags" Target="../tags/tag84.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tags" Target="../tags/tag66.xml"/><Relationship Id="rId29" Type="http://schemas.openxmlformats.org/officeDocument/2006/relationships/tags" Target="../tags/tag75.xml"/><Relationship Id="rId41" Type="http://schemas.openxmlformats.org/officeDocument/2006/relationships/tags" Target="../tags/tag87.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tags" Target="../tags/tag70.xml"/><Relationship Id="rId32" Type="http://schemas.openxmlformats.org/officeDocument/2006/relationships/tags" Target="../tags/tag78.xml"/><Relationship Id="rId37" Type="http://schemas.openxmlformats.org/officeDocument/2006/relationships/tags" Target="../tags/tag83.xml"/><Relationship Id="rId40" Type="http://schemas.openxmlformats.org/officeDocument/2006/relationships/tags" Target="../tags/tag86.xml"/><Relationship Id="rId5" Type="http://schemas.openxmlformats.org/officeDocument/2006/relationships/tags" Target="../tags/tag51.xml"/><Relationship Id="rId15" Type="http://schemas.openxmlformats.org/officeDocument/2006/relationships/tags" Target="../tags/tag61.xml"/><Relationship Id="rId23" Type="http://schemas.openxmlformats.org/officeDocument/2006/relationships/tags" Target="../tags/tag69.xml"/><Relationship Id="rId28" Type="http://schemas.openxmlformats.org/officeDocument/2006/relationships/tags" Target="../tags/tag74.xml"/><Relationship Id="rId36" Type="http://schemas.openxmlformats.org/officeDocument/2006/relationships/tags" Target="../tags/tag82.xml"/><Relationship Id="rId10" Type="http://schemas.openxmlformats.org/officeDocument/2006/relationships/tags" Target="../tags/tag56.xml"/><Relationship Id="rId19" Type="http://schemas.openxmlformats.org/officeDocument/2006/relationships/tags" Target="../tags/tag65.xml"/><Relationship Id="rId31" Type="http://schemas.openxmlformats.org/officeDocument/2006/relationships/tags" Target="../tags/tag77.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tags" Target="../tags/tag68.xml"/><Relationship Id="rId27" Type="http://schemas.openxmlformats.org/officeDocument/2006/relationships/tags" Target="../tags/tag73.xml"/><Relationship Id="rId30" Type="http://schemas.openxmlformats.org/officeDocument/2006/relationships/tags" Target="../tags/tag76.xml"/><Relationship Id="rId35" Type="http://schemas.openxmlformats.org/officeDocument/2006/relationships/tags" Target="../tags/tag81.xml"/><Relationship Id="rId4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9.png"/><Relationship Id="rId7" Type="http://schemas.microsoft.com/office/2007/relationships/hdphoto" Target="../media/hdphoto3.wdp"/><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11.png"/><Relationship Id="rId5" Type="http://schemas.openxmlformats.org/officeDocument/2006/relationships/image" Target="../media/image10.jpe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s>
</file>

<file path=ppt/slides/_rels/slide23.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slideLayout" Target="../slideLayouts/slideLayout2.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 Type="http://schemas.openxmlformats.org/officeDocument/2006/relationships/tags" Target="../tags/tag98.xml"/><Relationship Id="rId16" Type="http://schemas.openxmlformats.org/officeDocument/2006/relationships/tags" Target="../tags/tag112.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tags" Target="../tags/tag111.xm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slideLayout" Target="../slideLayouts/slideLayout2.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21" Type="http://schemas.openxmlformats.org/officeDocument/2006/relationships/tags" Target="../tags/tag154.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20" Type="http://schemas.openxmlformats.org/officeDocument/2006/relationships/tags" Target="../tags/tag153.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24" Type="http://schemas.openxmlformats.org/officeDocument/2006/relationships/slideLayout" Target="../slideLayouts/slideLayout2.xml"/><Relationship Id="rId5" Type="http://schemas.openxmlformats.org/officeDocument/2006/relationships/tags" Target="../tags/tag138.xml"/><Relationship Id="rId15" Type="http://schemas.openxmlformats.org/officeDocument/2006/relationships/tags" Target="../tags/tag148.xml"/><Relationship Id="rId23" Type="http://schemas.openxmlformats.org/officeDocument/2006/relationships/tags" Target="../tags/tag156.xml"/><Relationship Id="rId10" Type="http://schemas.openxmlformats.org/officeDocument/2006/relationships/tags" Target="../tags/tag143.xml"/><Relationship Id="rId19" Type="http://schemas.openxmlformats.org/officeDocument/2006/relationships/tags" Target="../tags/tag15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 Id="rId22" Type="http://schemas.openxmlformats.org/officeDocument/2006/relationships/tags" Target="../tags/tag155.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slideLayout" Target="../slideLayouts/slideLayout2.xml"/><Relationship Id="rId5" Type="http://schemas.openxmlformats.org/officeDocument/2006/relationships/tags" Target="../tags/tag161.xml"/><Relationship Id="rId4" Type="http://schemas.openxmlformats.org/officeDocument/2006/relationships/tags" Target="../tags/tag160.xml"/></Relationships>
</file>

<file path=ppt/slides/_rels/slide39.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17" Type="http://schemas.openxmlformats.org/officeDocument/2006/relationships/image" Target="../media/image16.png"/><Relationship Id="rId2" Type="http://schemas.openxmlformats.org/officeDocument/2006/relationships/tags" Target="../tags/tag163.xml"/><Relationship Id="rId16" Type="http://schemas.openxmlformats.org/officeDocument/2006/relationships/notesSlide" Target="../notesSlides/notesSlide4.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5" Type="http://schemas.openxmlformats.org/officeDocument/2006/relationships/slideLayout" Target="../slideLayouts/slideLayout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s>
</file>

<file path=ppt/slides/_rels/slide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5.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26" Type="http://schemas.openxmlformats.org/officeDocument/2006/relationships/slideLayout" Target="../slideLayouts/slideLayout2.xml"/><Relationship Id="rId3" Type="http://schemas.openxmlformats.org/officeDocument/2006/relationships/tags" Target="../tags/tag24.xml"/><Relationship Id="rId21" Type="http://schemas.openxmlformats.org/officeDocument/2006/relationships/tags" Target="../tags/tag42.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tags" Target="../tags/tag46.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tags" Target="../tags/tag41.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tags" Target="../tags/tag45.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tags" Target="../tags/tag44.xml"/><Relationship Id="rId10" Type="http://schemas.openxmlformats.org/officeDocument/2006/relationships/tags" Target="../tags/tag31.xml"/><Relationship Id="rId19" Type="http://schemas.openxmlformats.org/officeDocument/2006/relationships/tags" Target="../tags/tag40.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tags" Target="../tags/tag4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2413415"/>
            <a:ext cx="5095009" cy="1096547"/>
          </a:xfrm>
        </p:spPr>
        <p:txBody>
          <a:bodyPr>
            <a:normAutofit fontScale="90000"/>
          </a:bodyPr>
          <a:lstStyle/>
          <a:p>
            <a:pPr algn="l"/>
            <a:r>
              <a:rPr lang="en-US" altLang="zh-CN" sz="4000" b="1" dirty="0"/>
              <a:t>C</a:t>
            </a:r>
            <a:r>
              <a:rPr lang="zh-CN" altLang="en-US" sz="4000" b="1" dirty="0"/>
              <a:t>程序设计</a:t>
            </a:r>
            <a:r>
              <a:rPr lang="zh-CN" altLang="en-US" sz="4000" b="1" dirty="0" smtClean="0"/>
              <a:t>教程</a:t>
            </a:r>
            <a:r>
              <a:rPr lang="zh-CN" altLang="en-US" sz="4000" b="1" dirty="0" smtClean="0"/>
              <a:t>（第</a:t>
            </a:r>
            <a:r>
              <a:rPr lang="en-US" altLang="zh-CN" sz="4000" b="1" dirty="0" smtClean="0"/>
              <a:t>3</a:t>
            </a:r>
            <a:r>
              <a:rPr lang="zh-CN" altLang="en-US" sz="4000" b="1" dirty="0" smtClean="0"/>
              <a:t>版）</a:t>
            </a:r>
            <a:endParaRPr lang="zh-CN" altLang="en-US" sz="4000" b="1" dirty="0"/>
          </a:p>
        </p:txBody>
      </p:sp>
      <p:sp>
        <p:nvSpPr>
          <p:cNvPr id="3" name="副标题 2"/>
          <p:cNvSpPr>
            <a:spLocks noGrp="1"/>
          </p:cNvSpPr>
          <p:nvPr>
            <p:ph type="subTitle" idx="1"/>
          </p:nvPr>
        </p:nvSpPr>
        <p:spPr>
          <a:xfrm>
            <a:off x="1524000" y="2123526"/>
            <a:ext cx="6275882" cy="399531"/>
          </a:xfrm>
        </p:spPr>
        <p:txBody>
          <a:bodyPr>
            <a:normAutofit fontScale="92500"/>
          </a:bodyPr>
          <a:lstStyle/>
          <a:p>
            <a:pPr algn="l"/>
            <a:r>
              <a:rPr lang="zh-CN" altLang="en-US" dirty="0">
                <a:solidFill>
                  <a:schemeClr val="bg1">
                    <a:lumMod val="50000"/>
                  </a:schemeClr>
                </a:solidFill>
              </a:rPr>
              <a:t>中国高等院校计算机基础教育课程体系规划教材</a:t>
            </a:r>
          </a:p>
        </p:txBody>
      </p:sp>
      <p:cxnSp>
        <p:nvCxnSpPr>
          <p:cNvPr id="5" name="直接连接符 4"/>
          <p:cNvCxnSpPr/>
          <p:nvPr/>
        </p:nvCxnSpPr>
        <p:spPr>
          <a:xfrm>
            <a:off x="1524000" y="2523057"/>
            <a:ext cx="5951095"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524000" y="3509962"/>
            <a:ext cx="46800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1524000" y="4896397"/>
            <a:ext cx="150401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0" name="副标题 2"/>
          <p:cNvSpPr txBox="1">
            <a:spLocks/>
          </p:cNvSpPr>
          <p:nvPr/>
        </p:nvSpPr>
        <p:spPr>
          <a:xfrm>
            <a:off x="1524000" y="4496866"/>
            <a:ext cx="2113614" cy="39953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schemeClr val="bg1">
                    <a:lumMod val="50000"/>
                  </a:schemeClr>
                </a:solidFill>
              </a:rPr>
              <a:t>谭浩强  著</a:t>
            </a:r>
          </a:p>
        </p:txBody>
      </p:sp>
      <p:pic>
        <p:nvPicPr>
          <p:cNvPr id="20" name="图片 19"/>
          <p:cNvPicPr>
            <a:picLocks noChangeAspect="1"/>
          </p:cNvPicPr>
          <p:nvPr/>
        </p:nvPicPr>
        <p:blipFill>
          <a:blip r:embed="rId2" cstate="print"/>
          <a:stretch>
            <a:fillRect/>
          </a:stretch>
        </p:blipFill>
        <p:spPr>
          <a:xfrm>
            <a:off x="7600013" y="1690687"/>
            <a:ext cx="3390900" cy="3638550"/>
          </a:xfrm>
          <a:prstGeom prst="rect">
            <a:avLst/>
          </a:prstGeom>
        </p:spPr>
      </p:pic>
    </p:spTree>
    <p:extLst>
      <p:ext uri="{BB962C8B-B14F-4D97-AF65-F5344CB8AC3E}">
        <p14:creationId xmlns:p14="http://schemas.microsoft.com/office/powerpoint/2010/main" xmlns="" val="1545876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7" name="圆角矩形 6"/>
          <p:cNvSpPr/>
          <p:nvPr/>
        </p:nvSpPr>
        <p:spPr>
          <a:xfrm>
            <a:off x="899490" y="1474827"/>
            <a:ext cx="7010401" cy="168081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#include &lt;stdio.</a:t>
            </a:r>
            <a:r>
              <a:rPr lang="zh-CN" altLang="en-US" sz="1600"/>
              <a:t>h&gt;	</a:t>
            </a:r>
            <a:r>
              <a:rPr lang="en-US" altLang="zh-CN" sz="1600"/>
              <a:t>		</a:t>
            </a:r>
            <a:r>
              <a:rPr lang="zh-CN" altLang="en-US" sz="1600">
                <a:solidFill>
                  <a:srgbClr val="008000"/>
                </a:solidFill>
              </a:rPr>
              <a:t>//</a:t>
            </a:r>
            <a:r>
              <a:rPr lang="zh-CN" altLang="en-US" sz="1600" dirty="0">
                <a:solidFill>
                  <a:srgbClr val="008000"/>
                </a:solidFill>
              </a:rPr>
              <a:t>这是编译预处理指令</a:t>
            </a:r>
          </a:p>
          <a:p>
            <a:r>
              <a:rPr lang="zh-CN" altLang="en-US" sz="1600" dirty="0"/>
              <a:t>int </a:t>
            </a:r>
            <a:r>
              <a:rPr lang="zh-CN" altLang="en-US" sz="1600"/>
              <a:t>main()			</a:t>
            </a:r>
            <a:r>
              <a:rPr lang="en-US" altLang="zh-CN" sz="1600"/>
              <a:t>	</a:t>
            </a:r>
            <a:r>
              <a:rPr lang="zh-CN" altLang="en-US" sz="1600">
                <a:solidFill>
                  <a:srgbClr val="008000"/>
                </a:solidFill>
              </a:rPr>
              <a:t>//</a:t>
            </a:r>
            <a:r>
              <a:rPr lang="zh-CN" altLang="en-US" sz="1600" dirty="0">
                <a:solidFill>
                  <a:srgbClr val="008000"/>
                </a:solidFill>
              </a:rPr>
              <a:t>定义主函数 </a:t>
            </a:r>
          </a:p>
          <a:p>
            <a:r>
              <a:rPr lang="zh-CN" altLang="en-US" sz="1600"/>
              <a:t>{			</a:t>
            </a:r>
            <a:r>
              <a:rPr lang="en-US" altLang="zh-CN" sz="1600"/>
              <a:t>	</a:t>
            </a:r>
            <a:r>
              <a:rPr lang="zh-CN" altLang="en-US" sz="1600">
                <a:solidFill>
                  <a:srgbClr val="008000"/>
                </a:solidFill>
              </a:rPr>
              <a:t>//</a:t>
            </a:r>
            <a:r>
              <a:rPr lang="zh-CN" altLang="en-US" sz="1600" dirty="0">
                <a:solidFill>
                  <a:srgbClr val="008000"/>
                </a:solidFill>
              </a:rPr>
              <a:t>函数开始的标志 </a:t>
            </a:r>
          </a:p>
          <a:p>
            <a:r>
              <a:rPr lang="zh-CN" altLang="en-US" sz="1600" dirty="0"/>
              <a:t>    </a:t>
            </a:r>
            <a:r>
              <a:rPr lang="en-US" altLang="zh-CN" sz="1600" dirty="0" err="1"/>
              <a:t>printf</a:t>
            </a:r>
            <a:r>
              <a:rPr lang="en-US" altLang="zh-CN" sz="1600" dirty="0"/>
              <a:t>("This is a C program.\n</a:t>
            </a:r>
            <a:r>
              <a:rPr lang="en-US" altLang="zh-CN" sz="1600"/>
              <a:t>")</a:t>
            </a:r>
            <a:r>
              <a:rPr lang="zh-CN" altLang="en-US" sz="1600"/>
              <a:t>;	</a:t>
            </a:r>
            <a:r>
              <a:rPr lang="zh-CN" altLang="en-US" sz="1600">
                <a:solidFill>
                  <a:srgbClr val="008000"/>
                </a:solidFill>
              </a:rPr>
              <a:t>//</a:t>
            </a:r>
            <a:r>
              <a:rPr lang="zh-CN" altLang="en-US" sz="1600" dirty="0">
                <a:solidFill>
                  <a:srgbClr val="008000"/>
                </a:solidFill>
              </a:rPr>
              <a:t>输出所指定的一行信息</a:t>
            </a:r>
            <a:r>
              <a:rPr lang="zh-CN" altLang="en-US" sz="1600" dirty="0">
                <a:solidFill>
                  <a:srgbClr val="0070C0"/>
                </a:solidFill>
              </a:rPr>
              <a:t> </a:t>
            </a:r>
          </a:p>
          <a:p>
            <a:r>
              <a:rPr lang="zh-CN" altLang="en-US" sz="1600" dirty="0"/>
              <a:t>    return </a:t>
            </a:r>
            <a:r>
              <a:rPr lang="zh-CN" altLang="en-US" sz="1600"/>
              <a:t>0;			</a:t>
            </a:r>
            <a:r>
              <a:rPr lang="zh-CN" altLang="en-US" sz="1600">
                <a:solidFill>
                  <a:srgbClr val="008000"/>
                </a:solidFill>
              </a:rPr>
              <a:t>//</a:t>
            </a:r>
            <a:r>
              <a:rPr lang="zh-CN" altLang="en-US" sz="1600" dirty="0">
                <a:solidFill>
                  <a:srgbClr val="008000"/>
                </a:solidFill>
              </a:rPr>
              <a:t>函数执行完毕时返回函数值0</a:t>
            </a:r>
          </a:p>
          <a:p>
            <a:r>
              <a:rPr lang="zh-CN" altLang="en-US" sz="1600"/>
              <a:t>}			</a:t>
            </a:r>
            <a:r>
              <a:rPr lang="en-US" altLang="zh-CN" sz="1600"/>
              <a:t>	</a:t>
            </a:r>
            <a:r>
              <a:rPr lang="zh-CN" altLang="en-US" sz="1600">
                <a:solidFill>
                  <a:srgbClr val="008000"/>
                </a:solidFill>
              </a:rPr>
              <a:t>//</a:t>
            </a:r>
            <a:r>
              <a:rPr lang="zh-CN" altLang="en-US" sz="1600" dirty="0">
                <a:solidFill>
                  <a:srgbClr val="008000"/>
                </a:solidFill>
              </a:rPr>
              <a:t>函数结束的标志</a:t>
            </a:r>
          </a:p>
        </p:txBody>
      </p:sp>
      <p:sp>
        <p:nvSpPr>
          <p:cNvPr id="9" name="折角形 8"/>
          <p:cNvSpPr/>
          <p:nvPr/>
        </p:nvSpPr>
        <p:spPr>
          <a:xfrm>
            <a:off x="899490" y="3347881"/>
            <a:ext cx="10454310" cy="218821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nvGrpSpPr>
          <p:cNvPr id="18" name="组合 17"/>
          <p:cNvGrpSpPr/>
          <p:nvPr/>
        </p:nvGrpSpPr>
        <p:grpSpPr>
          <a:xfrm>
            <a:off x="1104900" y="3434644"/>
            <a:ext cx="1914345" cy="560717"/>
            <a:chOff x="8656983" y="1203671"/>
            <a:chExt cx="1914345" cy="497504"/>
          </a:xfrm>
        </p:grpSpPr>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56983" y="1203671"/>
              <a:ext cx="487017" cy="487017"/>
            </a:xfrm>
            <a:prstGeom prst="rect">
              <a:avLst/>
            </a:prstGeom>
          </p:spPr>
        </p:pic>
        <p:sp>
          <p:nvSpPr>
            <p:cNvPr id="13" name="文本框 12"/>
            <p:cNvSpPr txBox="1"/>
            <p:nvPr/>
          </p:nvSpPr>
          <p:spPr>
            <a:xfrm>
              <a:off x="9253331" y="1331843"/>
              <a:ext cx="1242392"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rPr>
                <a:t>程序分析</a:t>
              </a:r>
            </a:p>
          </p:txBody>
        </p:sp>
        <p:cxnSp>
          <p:nvCxnSpPr>
            <p:cNvPr id="15" name="直接连接符 14"/>
            <p:cNvCxnSpPr/>
            <p:nvPr/>
          </p:nvCxnSpPr>
          <p:spPr>
            <a:xfrm>
              <a:off x="8656983" y="1690688"/>
              <a:ext cx="1914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22073" y="4091463"/>
            <a:ext cx="9751015" cy="1208985"/>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en-US" altLang="zh-CN" b="1" dirty="0">
                <a:solidFill>
                  <a:srgbClr val="FFFF00"/>
                </a:solidFill>
              </a:rPr>
              <a:t>//</a:t>
            </a:r>
            <a:r>
              <a:rPr lang="zh-CN" altLang="en-US" sz="1600" dirty="0">
                <a:solidFill>
                  <a:schemeClr val="bg1"/>
                </a:solidFill>
              </a:rPr>
              <a:t>表示从此处到本行结束是“注释”，用来对程序有关部分进行必要的说明。在写</a:t>
            </a:r>
            <a:r>
              <a:rPr lang="en-US" altLang="zh-CN" sz="1600" dirty="0">
                <a:solidFill>
                  <a:schemeClr val="bg1"/>
                </a:solidFill>
              </a:rPr>
              <a:t>C</a:t>
            </a:r>
            <a:r>
              <a:rPr lang="zh-CN" altLang="en-US" sz="1600" dirty="0">
                <a:solidFill>
                  <a:schemeClr val="bg1"/>
                </a:solidFill>
              </a:rPr>
              <a:t>程序时应当多用注释，以方便自己和别人理解程序各部分的作用。在程序进行预编译处理时将每个注释替换为一个空格，因此在编译时注释部分不产生目标代码，注释对运行不起作用。注释只是给人看的，而不是让计算机执行的。</a:t>
            </a:r>
          </a:p>
        </p:txBody>
      </p:sp>
    </p:spTree>
    <p:extLst>
      <p:ext uri="{BB962C8B-B14F-4D97-AF65-F5344CB8AC3E}">
        <p14:creationId xmlns:p14="http://schemas.microsoft.com/office/powerpoint/2010/main" xmlns="" val="32429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up)">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3" name="内容占位符 2"/>
          <p:cNvSpPr>
            <a:spLocks noGrp="1"/>
          </p:cNvSpPr>
          <p:nvPr>
            <p:ph idx="1"/>
          </p:nvPr>
        </p:nvSpPr>
        <p:spPr>
          <a:xfrm>
            <a:off x="838200" y="1765877"/>
            <a:ext cx="7232374" cy="589584"/>
          </a:xfrm>
        </p:spPr>
        <p:txBody>
          <a:bodyPr>
            <a:norm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1.2</a:t>
            </a:r>
            <a:r>
              <a:rPr lang="en-US" altLang="zh-CN" sz="2400">
                <a:solidFill>
                  <a:schemeClr val="accent1"/>
                </a:solidFill>
              </a:rPr>
              <a:t>】</a:t>
            </a:r>
            <a:r>
              <a:rPr lang="zh-CN" altLang="en-US" sz="2400">
                <a:solidFill>
                  <a:schemeClr val="accent1"/>
                </a:solidFill>
              </a:rPr>
              <a:t>求</a:t>
            </a:r>
            <a:r>
              <a:rPr lang="en-US" altLang="zh-CN" sz="2400">
                <a:solidFill>
                  <a:schemeClr val="accent1"/>
                </a:solidFill>
              </a:rPr>
              <a:t>3</a:t>
            </a:r>
            <a:r>
              <a:rPr lang="zh-CN" altLang="en-US" sz="2400">
                <a:solidFill>
                  <a:schemeClr val="accent1"/>
                </a:solidFill>
              </a:rPr>
              <a:t>个</a:t>
            </a:r>
            <a:r>
              <a:rPr lang="zh-CN" altLang="en-US" sz="2400" dirty="0">
                <a:solidFill>
                  <a:schemeClr val="accent1"/>
                </a:solidFill>
              </a:rPr>
              <a:t>整数之和</a:t>
            </a:r>
            <a:endParaRPr lang="en-US" altLang="zh-CN" sz="2400" dirty="0">
              <a:solidFill>
                <a:schemeClr val="accent1"/>
              </a:solidFill>
            </a:endParaRPr>
          </a:p>
        </p:txBody>
      </p:sp>
      <p:sp>
        <p:nvSpPr>
          <p:cNvPr id="4" name="矩形 3"/>
          <p:cNvSpPr/>
          <p:nvPr/>
        </p:nvSpPr>
        <p:spPr>
          <a:xfrm>
            <a:off x="1060173" y="2355461"/>
            <a:ext cx="6771861" cy="707886"/>
          </a:xfrm>
          <a:prstGeom prst="rect">
            <a:avLst/>
          </a:prstGeom>
        </p:spPr>
        <p:txBody>
          <a:bodyPr wrap="square">
            <a:spAutoFit/>
          </a:bodyPr>
          <a:lstStyle/>
          <a:p>
            <a:r>
              <a:rPr lang="zh-CN" altLang="en-US" sz="2000" b="1" dirty="0"/>
              <a:t>解题思路</a:t>
            </a:r>
            <a:r>
              <a:rPr lang="en-US" altLang="zh-CN" sz="2000" b="1" dirty="0"/>
              <a:t>: </a:t>
            </a:r>
            <a:r>
              <a:rPr lang="zh-CN" altLang="en-US" sz="2000" dirty="0"/>
              <a:t>设置</a:t>
            </a:r>
            <a:r>
              <a:rPr lang="en-US" altLang="zh-CN" sz="2000" dirty="0"/>
              <a:t>3</a:t>
            </a:r>
            <a:r>
              <a:rPr lang="zh-CN" altLang="en-US" sz="2000" dirty="0"/>
              <a:t>个变量</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用来存放</a:t>
            </a:r>
            <a:r>
              <a:rPr lang="en-US" altLang="zh-CN" sz="2000"/>
              <a:t>3</a:t>
            </a:r>
            <a:r>
              <a:rPr lang="zh-CN" altLang="en-US" sz="2000"/>
              <a:t>个</a:t>
            </a:r>
            <a:r>
              <a:rPr lang="zh-CN" altLang="en-US" sz="2000" dirty="0"/>
              <a:t>整数，</a:t>
            </a:r>
            <a:r>
              <a:rPr lang="en-US" altLang="zh-CN" sz="2000" dirty="0"/>
              <a:t>sum</a:t>
            </a:r>
            <a:r>
              <a:rPr lang="zh-CN" altLang="en-US" sz="2000" dirty="0"/>
              <a:t>用来存放和数。用赋值运算符“</a:t>
            </a:r>
            <a:r>
              <a:rPr lang="en-US" altLang="zh-CN" sz="2000" dirty="0"/>
              <a:t>=”</a:t>
            </a:r>
            <a:r>
              <a:rPr lang="zh-CN" altLang="en-US" sz="2000" dirty="0"/>
              <a:t>把相加的结果传送给</a:t>
            </a:r>
            <a:r>
              <a:rPr lang="en-US" altLang="zh-CN" sz="2000" dirty="0"/>
              <a:t>sum</a:t>
            </a:r>
            <a:r>
              <a:rPr lang="zh-CN" altLang="en-US" sz="2000" dirty="0"/>
              <a:t>。</a:t>
            </a:r>
          </a:p>
        </p:txBody>
      </p:sp>
      <p:sp>
        <p:nvSpPr>
          <p:cNvPr id="7" name="圆角矩形 6"/>
          <p:cNvSpPr/>
          <p:nvPr/>
        </p:nvSpPr>
        <p:spPr>
          <a:xfrm>
            <a:off x="1060173" y="3213400"/>
            <a:ext cx="7706140" cy="2969191"/>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		</a:t>
            </a:r>
            <a:r>
              <a:rPr lang="en-US" altLang="zh-CN" sz="1600" dirty="0">
                <a:solidFill>
                  <a:srgbClr val="008000"/>
                </a:solidFill>
              </a:rPr>
              <a:t>//</a:t>
            </a:r>
            <a:r>
              <a:rPr lang="zh-CN" altLang="en-US" sz="1600" dirty="0">
                <a:solidFill>
                  <a:srgbClr val="008000"/>
                </a:solidFill>
              </a:rPr>
              <a:t>这是编译预处理指令 </a:t>
            </a:r>
          </a:p>
          <a:p>
            <a:r>
              <a:rPr lang="en-US" altLang="zh-CN" sz="1600" dirty="0" err="1"/>
              <a:t>int</a:t>
            </a:r>
            <a:r>
              <a:rPr lang="en-US" altLang="zh-CN" sz="1600" dirty="0"/>
              <a:t> main( )		</a:t>
            </a:r>
            <a:r>
              <a:rPr lang="en-US" altLang="zh-CN" sz="1600"/>
              <a:t>	</a:t>
            </a:r>
            <a:r>
              <a:rPr lang="en-US" altLang="zh-CN" sz="1600">
                <a:solidFill>
                  <a:srgbClr val="008000"/>
                </a:solidFill>
              </a:rPr>
              <a:t>//</a:t>
            </a:r>
            <a:r>
              <a:rPr lang="zh-CN" altLang="en-US" sz="1600">
                <a:solidFill>
                  <a:srgbClr val="008000"/>
                </a:solidFill>
              </a:rPr>
              <a:t>求</a:t>
            </a:r>
            <a:r>
              <a:rPr lang="en-US" altLang="zh-CN" sz="1600">
                <a:solidFill>
                  <a:srgbClr val="008000"/>
                </a:solidFill>
              </a:rPr>
              <a:t>3</a:t>
            </a:r>
            <a:r>
              <a:rPr lang="zh-CN" altLang="en-US" sz="1600">
                <a:solidFill>
                  <a:srgbClr val="008000"/>
                </a:solidFill>
              </a:rPr>
              <a:t>个整数之和</a:t>
            </a:r>
            <a:endParaRPr lang="zh-CN" altLang="en-US" sz="1600" dirty="0">
              <a:solidFill>
                <a:srgbClr val="008000"/>
              </a:solidFill>
            </a:endParaRPr>
          </a:p>
          <a:p>
            <a:r>
              <a:rPr lang="en-US" altLang="zh-CN" sz="1600"/>
              <a:t>{</a:t>
            </a:r>
            <a:endParaRPr lang="zh-CN" altLang="en-US" sz="1600">
              <a:solidFill>
                <a:srgbClr val="008000"/>
              </a:solidFill>
            </a:endParaRPr>
          </a:p>
          <a:p>
            <a:r>
              <a:rPr lang="zh-CN" altLang="en-US" sz="1600"/>
              <a:t>    </a:t>
            </a:r>
            <a:r>
              <a:rPr lang="en-US" altLang="zh-CN" sz="1600"/>
              <a:t>int a,b,c,sum; 		</a:t>
            </a:r>
            <a:r>
              <a:rPr lang="en-US" altLang="zh-CN" sz="1600">
                <a:solidFill>
                  <a:srgbClr val="008000"/>
                </a:solidFill>
              </a:rPr>
              <a:t>//</a:t>
            </a:r>
            <a:r>
              <a:rPr lang="zh-CN" altLang="en-US" sz="1600">
                <a:solidFill>
                  <a:srgbClr val="008000"/>
                </a:solidFill>
              </a:rPr>
              <a:t>定义变量</a:t>
            </a:r>
            <a:r>
              <a:rPr lang="en-US" altLang="zh-CN" sz="1600">
                <a:solidFill>
                  <a:srgbClr val="008000"/>
                </a:solidFill>
              </a:rPr>
              <a:t>a,b,c,sum</a:t>
            </a:r>
            <a:r>
              <a:rPr lang="zh-CN" altLang="en-US" sz="1600">
                <a:solidFill>
                  <a:srgbClr val="008000"/>
                </a:solidFill>
              </a:rPr>
              <a:t>为整型变量</a:t>
            </a:r>
          </a:p>
          <a:p>
            <a:r>
              <a:rPr lang="zh-CN" altLang="en-US" sz="1600"/>
              <a:t>    </a:t>
            </a:r>
            <a:r>
              <a:rPr lang="en-US" altLang="zh-CN" sz="1600" dirty="0"/>
              <a:t>a=123;		</a:t>
            </a:r>
            <a:r>
              <a:rPr lang="en-US" altLang="zh-CN" sz="1600"/>
              <a:t>	</a:t>
            </a:r>
            <a:r>
              <a:rPr lang="en-US" altLang="zh-CN" sz="1600">
                <a:solidFill>
                  <a:srgbClr val="008000"/>
                </a:solidFill>
              </a:rPr>
              <a:t>//</a:t>
            </a:r>
            <a:r>
              <a:rPr lang="zh-CN" altLang="en-US" sz="1600">
                <a:solidFill>
                  <a:srgbClr val="008000"/>
                </a:solidFill>
              </a:rPr>
              <a:t>以下</a:t>
            </a:r>
            <a:r>
              <a:rPr lang="en-US" altLang="zh-CN" sz="1600">
                <a:solidFill>
                  <a:srgbClr val="008000"/>
                </a:solidFill>
              </a:rPr>
              <a:t>3</a:t>
            </a:r>
            <a:r>
              <a:rPr lang="zh-CN" altLang="en-US" sz="1600">
                <a:solidFill>
                  <a:srgbClr val="008000"/>
                </a:solidFill>
              </a:rPr>
              <a:t>行是对</a:t>
            </a:r>
            <a:r>
              <a:rPr lang="en-US" altLang="zh-CN" sz="1600">
                <a:solidFill>
                  <a:srgbClr val="008000"/>
                </a:solidFill>
              </a:rPr>
              <a:t>3</a:t>
            </a:r>
            <a:r>
              <a:rPr lang="zh-CN" altLang="en-US" sz="1600">
                <a:solidFill>
                  <a:srgbClr val="008000"/>
                </a:solidFill>
              </a:rPr>
              <a:t>个变量赋值</a:t>
            </a:r>
            <a:endParaRPr lang="zh-CN" altLang="en-US" sz="1600" dirty="0">
              <a:solidFill>
                <a:srgbClr val="008000"/>
              </a:solidFill>
            </a:endParaRPr>
          </a:p>
          <a:p>
            <a:r>
              <a:rPr lang="zh-CN" altLang="en-US" sz="1600" dirty="0"/>
              <a:t>    </a:t>
            </a:r>
            <a:r>
              <a:rPr lang="en-US" altLang="zh-CN" sz="1600"/>
              <a:t>b=456;</a:t>
            </a:r>
            <a:endParaRPr lang="en-US" altLang="zh-CN" sz="1600">
              <a:solidFill>
                <a:srgbClr val="008000"/>
              </a:solidFill>
            </a:endParaRPr>
          </a:p>
          <a:p>
            <a:r>
              <a:rPr lang="en-US" altLang="zh-CN" sz="1600">
                <a:solidFill>
                  <a:srgbClr val="008000"/>
                </a:solidFill>
              </a:rPr>
              <a:t>    </a:t>
            </a:r>
            <a:r>
              <a:rPr lang="en-US" altLang="zh-CN" sz="1600"/>
              <a:t>c=-43;</a:t>
            </a:r>
            <a:endParaRPr lang="zh-CN" altLang="en-US" sz="1600" dirty="0"/>
          </a:p>
          <a:p>
            <a:r>
              <a:rPr lang="zh-CN" altLang="en-US" sz="1600"/>
              <a:t>    </a:t>
            </a:r>
            <a:r>
              <a:rPr lang="en-US" altLang="zh-CN" sz="1600"/>
              <a:t>sum=a+b+c;</a:t>
            </a:r>
            <a:r>
              <a:rPr lang="en-US" altLang="zh-CN" sz="1600" dirty="0"/>
              <a:t>	</a:t>
            </a:r>
            <a:r>
              <a:rPr lang="en-US" altLang="zh-CN" sz="1600"/>
              <a:t>	</a:t>
            </a:r>
            <a:r>
              <a:rPr lang="en-US" altLang="zh-CN" sz="1600">
                <a:solidFill>
                  <a:srgbClr val="008000"/>
                </a:solidFill>
              </a:rPr>
              <a:t>//</a:t>
            </a:r>
            <a:r>
              <a:rPr lang="zh-CN" altLang="en-US" sz="1600">
                <a:solidFill>
                  <a:srgbClr val="008000"/>
                </a:solidFill>
              </a:rPr>
              <a:t>求</a:t>
            </a:r>
            <a:r>
              <a:rPr lang="en-US" altLang="zh-CN" sz="1600">
                <a:solidFill>
                  <a:srgbClr val="008000"/>
                </a:solidFill>
              </a:rPr>
              <a:t>3</a:t>
            </a:r>
            <a:r>
              <a:rPr lang="zh-CN" altLang="en-US" sz="1600">
                <a:solidFill>
                  <a:srgbClr val="008000"/>
                </a:solidFill>
              </a:rPr>
              <a:t>个变量的值之和，放</a:t>
            </a:r>
            <a:r>
              <a:rPr lang="zh-CN" altLang="en-US" sz="1600" dirty="0">
                <a:solidFill>
                  <a:srgbClr val="008000"/>
                </a:solidFill>
              </a:rPr>
              <a:t>在变量</a:t>
            </a:r>
            <a:r>
              <a:rPr lang="en-US" altLang="zh-CN" sz="1600" dirty="0">
                <a:solidFill>
                  <a:srgbClr val="008000"/>
                </a:solidFill>
              </a:rPr>
              <a:t>sum</a:t>
            </a:r>
            <a:r>
              <a:rPr lang="zh-CN" altLang="en-US" sz="1600" dirty="0">
                <a:solidFill>
                  <a:srgbClr val="008000"/>
                </a:solidFill>
              </a:rPr>
              <a:t>中</a:t>
            </a:r>
          </a:p>
          <a:p>
            <a:r>
              <a:rPr lang="zh-CN" altLang="en-US" sz="1600" dirty="0"/>
              <a:t>    </a:t>
            </a:r>
            <a:r>
              <a:rPr lang="en-US" altLang="zh-CN" sz="1600" dirty="0" err="1"/>
              <a:t>printf</a:t>
            </a:r>
            <a:r>
              <a:rPr lang="en-US" altLang="zh-CN" sz="1600" dirty="0"/>
              <a:t>(</a:t>
            </a:r>
            <a:r>
              <a:rPr lang="en-US" altLang="zh-CN" dirty="0"/>
              <a:t>"</a:t>
            </a:r>
            <a:r>
              <a:rPr lang="en-US" altLang="zh-CN" sz="1600" dirty="0"/>
              <a:t>sum is %d\</a:t>
            </a:r>
            <a:r>
              <a:rPr lang="en-US" altLang="zh-CN" sz="1600" dirty="0" err="1"/>
              <a:t>n</a:t>
            </a:r>
            <a:r>
              <a:rPr lang="en-US" altLang="zh-CN" dirty="0" err="1"/>
              <a:t>"</a:t>
            </a:r>
            <a:r>
              <a:rPr lang="en-US" altLang="zh-CN" sz="1600" dirty="0" err="1"/>
              <a:t>,sum</a:t>
            </a:r>
            <a:r>
              <a:rPr lang="en-US" altLang="zh-CN" sz="1600" dirty="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sum</a:t>
            </a:r>
            <a:r>
              <a:rPr lang="zh-CN" altLang="en-US" sz="1600">
                <a:solidFill>
                  <a:srgbClr val="008000"/>
                </a:solidFill>
              </a:rPr>
              <a:t>的值 </a:t>
            </a:r>
            <a:endParaRPr lang="zh-CN" altLang="en-US" sz="1600" dirty="0">
              <a:solidFill>
                <a:srgbClr val="008000"/>
              </a:solidFill>
            </a:endParaRPr>
          </a:p>
          <a:p>
            <a:r>
              <a:rPr lang="zh-CN" altLang="en-US" sz="1600" dirty="0"/>
              <a:t>    </a:t>
            </a:r>
            <a:r>
              <a:rPr lang="en-US" altLang="zh-CN" sz="1600" dirty="0"/>
              <a:t>return 0;		</a:t>
            </a:r>
            <a:r>
              <a:rPr lang="en-US" altLang="zh-CN" sz="1600">
                <a:solidFill>
                  <a:srgbClr val="008000"/>
                </a:solidFill>
              </a:rPr>
              <a:t>//</a:t>
            </a:r>
            <a:r>
              <a:rPr lang="zh-CN" altLang="en-US" sz="1600">
                <a:solidFill>
                  <a:srgbClr val="008000"/>
                </a:solidFill>
              </a:rPr>
              <a:t>使</a:t>
            </a:r>
            <a:r>
              <a:rPr lang="en-US" altLang="zh-CN" sz="1600">
                <a:solidFill>
                  <a:srgbClr val="008000"/>
                </a:solidFill>
              </a:rPr>
              <a:t>main</a:t>
            </a:r>
            <a:r>
              <a:rPr lang="zh-CN" altLang="en-US" sz="1600">
                <a:solidFill>
                  <a:srgbClr val="008000"/>
                </a:solidFill>
              </a:rPr>
              <a:t>函数</a:t>
            </a:r>
            <a:r>
              <a:rPr lang="zh-CN" altLang="en-US" sz="1600" dirty="0">
                <a:solidFill>
                  <a:srgbClr val="008000"/>
                </a:solidFill>
              </a:rPr>
              <a:t>返回值为</a:t>
            </a:r>
            <a:r>
              <a:rPr lang="en-US" altLang="zh-CN" sz="1600" dirty="0">
                <a:solidFill>
                  <a:srgbClr val="008000"/>
                </a:solidFill>
              </a:rPr>
              <a:t>0</a:t>
            </a:r>
          </a:p>
          <a:p>
            <a:r>
              <a:rPr lang="en-US" altLang="zh-CN" sz="1600"/>
              <a:t>}</a:t>
            </a:r>
            <a:endParaRPr lang="zh-CN" altLang="en-US" sz="1600" dirty="0">
              <a:solidFill>
                <a:srgbClr val="008000"/>
              </a:solidFill>
            </a:endParaRPr>
          </a:p>
        </p:txBody>
      </p:sp>
      <p:pic>
        <p:nvPicPr>
          <p:cNvPr id="6" name="图片 5"/>
          <p:cNvPicPr>
            <a:picLocks noChangeAspect="1"/>
          </p:cNvPicPr>
          <p:nvPr/>
        </p:nvPicPr>
        <p:blipFill>
          <a:blip r:embed="rId2" cstate="print"/>
          <a:stretch>
            <a:fillRect/>
          </a:stretch>
        </p:blipFill>
        <p:spPr>
          <a:xfrm>
            <a:off x="7905750" y="5532544"/>
            <a:ext cx="3448050" cy="800100"/>
          </a:xfrm>
          <a:prstGeom prst="rect">
            <a:avLst/>
          </a:prstGeom>
        </p:spPr>
      </p:pic>
    </p:spTree>
    <p:extLst>
      <p:ext uri="{BB962C8B-B14F-4D97-AF65-F5344CB8AC3E}">
        <p14:creationId xmlns:p14="http://schemas.microsoft.com/office/powerpoint/2010/main" xmlns="" val="405370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7" name="圆角矩形 6"/>
          <p:cNvSpPr/>
          <p:nvPr/>
        </p:nvSpPr>
        <p:spPr>
          <a:xfrm>
            <a:off x="950842" y="1406720"/>
            <a:ext cx="7706140" cy="275007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#include &lt;stdio.h&gt;		</a:t>
            </a:r>
            <a:r>
              <a:rPr lang="en-US" altLang="zh-CN" sz="1600">
                <a:solidFill>
                  <a:srgbClr val="008000"/>
                </a:solidFill>
              </a:rPr>
              <a:t>//</a:t>
            </a:r>
            <a:r>
              <a:rPr lang="zh-CN" altLang="en-US" sz="1600">
                <a:solidFill>
                  <a:srgbClr val="008000"/>
                </a:solidFill>
              </a:rPr>
              <a:t>这是编译预处理指令 </a:t>
            </a:r>
          </a:p>
          <a:p>
            <a:r>
              <a:rPr lang="en-US" altLang="zh-CN" sz="1600"/>
              <a:t>int main( )			</a:t>
            </a:r>
            <a:r>
              <a:rPr lang="en-US" altLang="zh-CN" sz="1600">
                <a:solidFill>
                  <a:srgbClr val="008000"/>
                </a:solidFill>
              </a:rPr>
              <a:t>//</a:t>
            </a:r>
            <a:r>
              <a:rPr lang="zh-CN" altLang="en-US" sz="1600">
                <a:solidFill>
                  <a:srgbClr val="008000"/>
                </a:solidFill>
              </a:rPr>
              <a:t>求</a:t>
            </a:r>
            <a:r>
              <a:rPr lang="en-US" altLang="zh-CN" sz="1600">
                <a:solidFill>
                  <a:srgbClr val="008000"/>
                </a:solidFill>
              </a:rPr>
              <a:t>3</a:t>
            </a:r>
            <a:r>
              <a:rPr lang="zh-CN" altLang="en-US" sz="1600">
                <a:solidFill>
                  <a:srgbClr val="008000"/>
                </a:solidFill>
              </a:rPr>
              <a:t>个整数之和</a:t>
            </a:r>
          </a:p>
          <a:p>
            <a:r>
              <a:rPr lang="en-US" altLang="zh-CN" sz="1600"/>
              <a:t>{</a:t>
            </a:r>
            <a:endParaRPr lang="zh-CN" altLang="en-US" sz="1600">
              <a:solidFill>
                <a:srgbClr val="008000"/>
              </a:solidFill>
            </a:endParaRPr>
          </a:p>
          <a:p>
            <a:r>
              <a:rPr lang="zh-CN" altLang="en-US" sz="1600"/>
              <a:t>    </a:t>
            </a:r>
            <a:r>
              <a:rPr lang="en-US" altLang="zh-CN" sz="1600"/>
              <a:t>int a,b,c,sum; 		</a:t>
            </a:r>
            <a:r>
              <a:rPr lang="en-US" altLang="zh-CN" sz="1600">
                <a:solidFill>
                  <a:srgbClr val="008000"/>
                </a:solidFill>
              </a:rPr>
              <a:t>//</a:t>
            </a:r>
            <a:r>
              <a:rPr lang="zh-CN" altLang="en-US" sz="1600">
                <a:solidFill>
                  <a:srgbClr val="008000"/>
                </a:solidFill>
              </a:rPr>
              <a:t>定义变量</a:t>
            </a:r>
            <a:r>
              <a:rPr lang="en-US" altLang="zh-CN" sz="1600">
                <a:solidFill>
                  <a:srgbClr val="008000"/>
                </a:solidFill>
              </a:rPr>
              <a:t>a,b,c,sum</a:t>
            </a:r>
            <a:r>
              <a:rPr lang="zh-CN" altLang="en-US" sz="1600">
                <a:solidFill>
                  <a:srgbClr val="008000"/>
                </a:solidFill>
              </a:rPr>
              <a:t>为整型变量</a:t>
            </a:r>
          </a:p>
          <a:p>
            <a:r>
              <a:rPr lang="zh-CN" altLang="en-US" sz="1600"/>
              <a:t>    </a:t>
            </a:r>
            <a:r>
              <a:rPr lang="en-US" altLang="zh-CN" sz="1600"/>
              <a:t>a=123;			</a:t>
            </a:r>
            <a:r>
              <a:rPr lang="en-US" altLang="zh-CN" sz="1600">
                <a:solidFill>
                  <a:srgbClr val="008000"/>
                </a:solidFill>
              </a:rPr>
              <a:t>//</a:t>
            </a:r>
            <a:r>
              <a:rPr lang="zh-CN" altLang="en-US" sz="1600">
                <a:solidFill>
                  <a:srgbClr val="008000"/>
                </a:solidFill>
              </a:rPr>
              <a:t>以下</a:t>
            </a:r>
            <a:r>
              <a:rPr lang="en-US" altLang="zh-CN" sz="1600">
                <a:solidFill>
                  <a:srgbClr val="008000"/>
                </a:solidFill>
              </a:rPr>
              <a:t>3</a:t>
            </a:r>
            <a:r>
              <a:rPr lang="zh-CN" altLang="en-US" sz="1600">
                <a:solidFill>
                  <a:srgbClr val="008000"/>
                </a:solidFill>
              </a:rPr>
              <a:t>行是对</a:t>
            </a:r>
            <a:r>
              <a:rPr lang="en-US" altLang="zh-CN" sz="1600">
                <a:solidFill>
                  <a:srgbClr val="008000"/>
                </a:solidFill>
              </a:rPr>
              <a:t>3</a:t>
            </a:r>
            <a:r>
              <a:rPr lang="zh-CN" altLang="en-US" sz="1600">
                <a:solidFill>
                  <a:srgbClr val="008000"/>
                </a:solidFill>
              </a:rPr>
              <a:t>个变量赋值</a:t>
            </a:r>
          </a:p>
          <a:p>
            <a:r>
              <a:rPr lang="zh-CN" altLang="en-US" sz="1600"/>
              <a:t>    </a:t>
            </a:r>
            <a:r>
              <a:rPr lang="en-US" altLang="zh-CN" sz="1600"/>
              <a:t>b=456;</a:t>
            </a:r>
            <a:endParaRPr lang="en-US" altLang="zh-CN" sz="1600">
              <a:solidFill>
                <a:srgbClr val="008000"/>
              </a:solidFill>
            </a:endParaRPr>
          </a:p>
          <a:p>
            <a:r>
              <a:rPr lang="en-US" altLang="zh-CN" sz="1600">
                <a:solidFill>
                  <a:srgbClr val="008000"/>
                </a:solidFill>
              </a:rPr>
              <a:t>    </a:t>
            </a:r>
            <a:r>
              <a:rPr lang="en-US" altLang="zh-CN" sz="1600"/>
              <a:t>c=-43;</a:t>
            </a:r>
            <a:endParaRPr lang="zh-CN" altLang="en-US" sz="1600"/>
          </a:p>
          <a:p>
            <a:r>
              <a:rPr lang="zh-CN" altLang="en-US" sz="1600"/>
              <a:t>    </a:t>
            </a:r>
            <a:r>
              <a:rPr lang="en-US" altLang="zh-CN" sz="1600"/>
              <a:t>sum=a+b+c;		</a:t>
            </a:r>
            <a:r>
              <a:rPr lang="en-US" altLang="zh-CN" sz="1600">
                <a:solidFill>
                  <a:srgbClr val="008000"/>
                </a:solidFill>
              </a:rPr>
              <a:t>//</a:t>
            </a:r>
            <a:r>
              <a:rPr lang="zh-CN" altLang="en-US" sz="1600">
                <a:solidFill>
                  <a:srgbClr val="008000"/>
                </a:solidFill>
              </a:rPr>
              <a:t>求</a:t>
            </a:r>
            <a:r>
              <a:rPr lang="en-US" altLang="zh-CN" sz="1600">
                <a:solidFill>
                  <a:srgbClr val="008000"/>
                </a:solidFill>
              </a:rPr>
              <a:t>3</a:t>
            </a:r>
            <a:r>
              <a:rPr lang="zh-CN" altLang="en-US" sz="1600">
                <a:solidFill>
                  <a:srgbClr val="008000"/>
                </a:solidFill>
              </a:rPr>
              <a:t>个变量的值之和，放在变量</a:t>
            </a:r>
            <a:r>
              <a:rPr lang="en-US" altLang="zh-CN" sz="1600">
                <a:solidFill>
                  <a:srgbClr val="008000"/>
                </a:solidFill>
              </a:rPr>
              <a:t>sum</a:t>
            </a:r>
            <a:r>
              <a:rPr lang="zh-CN" altLang="en-US" sz="1600">
                <a:solidFill>
                  <a:srgbClr val="008000"/>
                </a:solidFill>
              </a:rPr>
              <a:t>中</a:t>
            </a:r>
          </a:p>
          <a:p>
            <a:r>
              <a:rPr lang="zh-CN" altLang="en-US" sz="1600"/>
              <a:t>    </a:t>
            </a:r>
            <a:r>
              <a:rPr lang="en-US" altLang="zh-CN" sz="1600"/>
              <a:t>printf("sum is %d\n",sum); 	</a:t>
            </a:r>
            <a:r>
              <a:rPr lang="en-US" altLang="zh-CN" sz="1600">
                <a:solidFill>
                  <a:srgbClr val="008000"/>
                </a:solidFill>
              </a:rPr>
              <a:t>//</a:t>
            </a:r>
            <a:r>
              <a:rPr lang="zh-CN" altLang="en-US" sz="1600">
                <a:solidFill>
                  <a:srgbClr val="008000"/>
                </a:solidFill>
              </a:rPr>
              <a:t>输出</a:t>
            </a:r>
            <a:r>
              <a:rPr lang="en-US" altLang="zh-CN" sz="1600">
                <a:solidFill>
                  <a:srgbClr val="008000"/>
                </a:solidFill>
              </a:rPr>
              <a:t>sum</a:t>
            </a:r>
            <a:r>
              <a:rPr lang="zh-CN" altLang="en-US" sz="1600">
                <a:solidFill>
                  <a:srgbClr val="008000"/>
                </a:solidFill>
              </a:rPr>
              <a:t>的值 </a:t>
            </a:r>
          </a:p>
          <a:p>
            <a:r>
              <a:rPr lang="zh-CN" altLang="en-US" sz="1600"/>
              <a:t>    </a:t>
            </a:r>
            <a:r>
              <a:rPr lang="en-US" altLang="zh-CN" sz="1600"/>
              <a:t>return 0;		</a:t>
            </a:r>
            <a:r>
              <a:rPr lang="en-US" altLang="zh-CN" sz="1600">
                <a:solidFill>
                  <a:srgbClr val="008000"/>
                </a:solidFill>
              </a:rPr>
              <a:t>//</a:t>
            </a:r>
            <a:r>
              <a:rPr lang="zh-CN" altLang="en-US" sz="1600">
                <a:solidFill>
                  <a:srgbClr val="008000"/>
                </a:solidFill>
              </a:rPr>
              <a:t>使</a:t>
            </a:r>
            <a:r>
              <a:rPr lang="en-US" altLang="zh-CN" sz="1600">
                <a:solidFill>
                  <a:srgbClr val="008000"/>
                </a:solidFill>
              </a:rPr>
              <a:t>main</a:t>
            </a:r>
            <a:r>
              <a:rPr lang="zh-CN" altLang="en-US" sz="1600">
                <a:solidFill>
                  <a:srgbClr val="008000"/>
                </a:solidFill>
              </a:rPr>
              <a:t>函数返回值为</a:t>
            </a:r>
            <a:r>
              <a:rPr lang="en-US" altLang="zh-CN" sz="1600">
                <a:solidFill>
                  <a:srgbClr val="008000"/>
                </a:solidFill>
              </a:rPr>
              <a:t>0</a:t>
            </a:r>
          </a:p>
          <a:p>
            <a:r>
              <a:rPr lang="en-US" altLang="zh-CN" sz="1600"/>
              <a:t>}</a:t>
            </a:r>
            <a:endParaRPr lang="zh-CN" altLang="en-US" sz="1600" dirty="0">
              <a:solidFill>
                <a:srgbClr val="008000"/>
              </a:solidFill>
            </a:endParaRPr>
          </a:p>
        </p:txBody>
      </p:sp>
      <p:sp>
        <p:nvSpPr>
          <p:cNvPr id="8" name="折角形 7"/>
          <p:cNvSpPr/>
          <p:nvPr/>
        </p:nvSpPr>
        <p:spPr>
          <a:xfrm>
            <a:off x="950842" y="4311976"/>
            <a:ext cx="10454310" cy="240557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nvGrpSpPr>
          <p:cNvPr id="9" name="组合 8"/>
          <p:cNvGrpSpPr/>
          <p:nvPr/>
        </p:nvGrpSpPr>
        <p:grpSpPr>
          <a:xfrm>
            <a:off x="1156252" y="4398739"/>
            <a:ext cx="1914752" cy="560717"/>
            <a:chOff x="8656983" y="1203671"/>
            <a:chExt cx="1914752" cy="497504"/>
          </a:xfrm>
        </p:grpSpPr>
        <p:pic>
          <p:nvPicPr>
            <p:cNvPr id="10" name="图片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56983" y="1203671"/>
              <a:ext cx="487017" cy="487017"/>
            </a:xfrm>
            <a:prstGeom prst="rect">
              <a:avLst/>
            </a:prstGeom>
          </p:spPr>
        </p:pic>
        <p:sp>
          <p:nvSpPr>
            <p:cNvPr id="11" name="文本框 10"/>
            <p:cNvSpPr txBox="1"/>
            <p:nvPr/>
          </p:nvSpPr>
          <p:spPr>
            <a:xfrm>
              <a:off x="9253331" y="1331843"/>
              <a:ext cx="1242392"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rPr>
                <a:t>程序分析</a:t>
              </a:r>
            </a:p>
          </p:txBody>
        </p:sp>
        <p:cxnSp>
          <p:nvCxnSpPr>
            <p:cNvPr id="12" name="直接连接符 11"/>
            <p:cNvCxnSpPr/>
            <p:nvPr/>
          </p:nvCxnSpPr>
          <p:spPr>
            <a:xfrm>
              <a:off x="8656983" y="1690688"/>
              <a:ext cx="19147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1073425" y="5055558"/>
            <a:ext cx="9978888" cy="1661993"/>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en-US" altLang="zh-CN" b="1" dirty="0" err="1">
                <a:solidFill>
                  <a:srgbClr val="FFFF00"/>
                </a:solidFill>
              </a:rPr>
              <a:t>printf</a:t>
            </a:r>
            <a:r>
              <a:rPr lang="en-US" altLang="zh-CN" b="1" dirty="0">
                <a:solidFill>
                  <a:srgbClr val="FFFF00"/>
                </a:solidFill>
              </a:rPr>
              <a:t>("sum is %d\</a:t>
            </a:r>
            <a:r>
              <a:rPr lang="en-US" altLang="zh-CN" b="1" dirty="0" err="1">
                <a:solidFill>
                  <a:srgbClr val="FFFF00"/>
                </a:solidFill>
              </a:rPr>
              <a:t>n",sum</a:t>
            </a:r>
            <a:r>
              <a:rPr lang="en-US" altLang="zh-CN" b="1" dirty="0">
                <a:solidFill>
                  <a:srgbClr val="FFFF00"/>
                </a:solidFill>
              </a:rPr>
              <a:t>); </a:t>
            </a:r>
            <a:r>
              <a:rPr lang="en-US" altLang="zh-CN" sz="1600" dirty="0" err="1">
                <a:solidFill>
                  <a:schemeClr val="bg1"/>
                </a:solidFill>
              </a:rPr>
              <a:t>printf</a:t>
            </a:r>
            <a:r>
              <a:rPr lang="zh-CN" altLang="en-US" sz="1600" dirty="0">
                <a:solidFill>
                  <a:schemeClr val="bg1"/>
                </a:solidFill>
              </a:rPr>
              <a:t>函数圆括号内有两个参数。第一个参数是双引号中的内容</a:t>
            </a:r>
            <a:r>
              <a:rPr lang="en-US" altLang="zh-CN" sz="1600" dirty="0">
                <a:solidFill>
                  <a:schemeClr val="bg1"/>
                </a:solidFill>
              </a:rPr>
              <a:t>sum is %d\n</a:t>
            </a:r>
            <a:r>
              <a:rPr lang="zh-CN" altLang="en-US" sz="1600" dirty="0">
                <a:solidFill>
                  <a:schemeClr val="bg1"/>
                </a:solidFill>
              </a:rPr>
              <a:t>，它是输出格式字符串，作用是输出用户希望输出的字符和输出的格式。其中</a:t>
            </a:r>
            <a:r>
              <a:rPr lang="en-US" altLang="zh-CN" sz="1600" dirty="0">
                <a:solidFill>
                  <a:schemeClr val="bg1"/>
                </a:solidFill>
              </a:rPr>
              <a:t>sum is</a:t>
            </a:r>
            <a:r>
              <a:rPr lang="zh-CN" altLang="en-US" sz="1600" dirty="0">
                <a:solidFill>
                  <a:schemeClr val="bg1"/>
                </a:solidFill>
              </a:rPr>
              <a:t>是用户希望输出的字符，</a:t>
            </a:r>
            <a:r>
              <a:rPr lang="zh-CN" altLang="en-US" b="1" dirty="0">
                <a:solidFill>
                  <a:srgbClr val="FFFF00"/>
                </a:solidFill>
              </a:rPr>
              <a:t>％</a:t>
            </a:r>
            <a:r>
              <a:rPr lang="en-US" altLang="zh-CN" b="1" dirty="0">
                <a:solidFill>
                  <a:srgbClr val="FFFF00"/>
                </a:solidFill>
              </a:rPr>
              <a:t>d</a:t>
            </a:r>
            <a:r>
              <a:rPr lang="zh-CN" altLang="en-US" sz="1600" dirty="0">
                <a:solidFill>
                  <a:schemeClr val="bg1"/>
                </a:solidFill>
              </a:rPr>
              <a:t>是指定的输出格式，</a:t>
            </a:r>
            <a:r>
              <a:rPr lang="en-US" altLang="zh-CN" b="1" dirty="0">
                <a:solidFill>
                  <a:srgbClr val="FFFF00"/>
                </a:solidFill>
              </a:rPr>
              <a:t>d</a:t>
            </a:r>
            <a:r>
              <a:rPr lang="zh-CN" altLang="en-US" sz="1600" dirty="0">
                <a:solidFill>
                  <a:schemeClr val="bg1"/>
                </a:solidFill>
              </a:rPr>
              <a:t>表示用“十进制整数”形式输出。圆括号内第二个参数</a:t>
            </a:r>
            <a:r>
              <a:rPr lang="en-US" altLang="zh-CN" sz="1600" dirty="0">
                <a:solidFill>
                  <a:schemeClr val="bg1"/>
                </a:solidFill>
              </a:rPr>
              <a:t>sum</a:t>
            </a:r>
            <a:r>
              <a:rPr lang="zh-CN" altLang="en-US" sz="1600" dirty="0">
                <a:solidFill>
                  <a:schemeClr val="bg1"/>
                </a:solidFill>
              </a:rPr>
              <a:t>表示要输出变量</a:t>
            </a:r>
            <a:r>
              <a:rPr lang="en-US" altLang="zh-CN" sz="1600" dirty="0">
                <a:solidFill>
                  <a:schemeClr val="bg1"/>
                </a:solidFill>
              </a:rPr>
              <a:t>sum</a:t>
            </a:r>
            <a:r>
              <a:rPr lang="zh-CN" altLang="en-US" sz="1600" dirty="0">
                <a:solidFill>
                  <a:schemeClr val="bg1"/>
                </a:solidFill>
              </a:rPr>
              <a:t>的值。在执行</a:t>
            </a:r>
            <a:r>
              <a:rPr lang="en-US" altLang="zh-CN" sz="1600" dirty="0" err="1">
                <a:solidFill>
                  <a:schemeClr val="bg1"/>
                </a:solidFill>
              </a:rPr>
              <a:t>printf</a:t>
            </a:r>
            <a:r>
              <a:rPr lang="zh-CN" altLang="en-US" sz="1600" dirty="0">
                <a:solidFill>
                  <a:schemeClr val="bg1"/>
                </a:solidFill>
              </a:rPr>
              <a:t>函数时，将</a:t>
            </a:r>
            <a:r>
              <a:rPr lang="en-US" altLang="zh-CN" sz="1600" dirty="0">
                <a:solidFill>
                  <a:schemeClr val="bg1"/>
                </a:solidFill>
              </a:rPr>
              <a:t>sum</a:t>
            </a:r>
            <a:r>
              <a:rPr lang="zh-CN" altLang="en-US" sz="1600" dirty="0">
                <a:solidFill>
                  <a:schemeClr val="bg1"/>
                </a:solidFill>
              </a:rPr>
              <a:t>变量的值</a:t>
            </a:r>
            <a:r>
              <a:rPr lang="en-US" altLang="zh-CN" sz="1600" dirty="0">
                <a:solidFill>
                  <a:schemeClr val="bg1"/>
                </a:solidFill>
              </a:rPr>
              <a:t>(</a:t>
            </a:r>
            <a:r>
              <a:rPr lang="zh-CN" altLang="en-US" sz="1600" dirty="0">
                <a:solidFill>
                  <a:schemeClr val="bg1"/>
                </a:solidFill>
              </a:rPr>
              <a:t>以十进制整数表示</a:t>
            </a:r>
            <a:r>
              <a:rPr lang="en-US" altLang="zh-CN" sz="1600" dirty="0">
                <a:solidFill>
                  <a:schemeClr val="bg1"/>
                </a:solidFill>
              </a:rPr>
              <a:t>)</a:t>
            </a:r>
            <a:r>
              <a:rPr lang="zh-CN" altLang="en-US" sz="1600" dirty="0">
                <a:solidFill>
                  <a:schemeClr val="bg1"/>
                </a:solidFill>
              </a:rPr>
              <a:t>取代双引号中的</a:t>
            </a:r>
            <a:r>
              <a:rPr lang="en-US" altLang="zh-CN" sz="1600" dirty="0">
                <a:solidFill>
                  <a:schemeClr val="bg1"/>
                </a:solidFill>
              </a:rPr>
              <a:t>%d</a:t>
            </a:r>
            <a:r>
              <a:rPr lang="zh-CN" altLang="en-US" sz="1600" dirty="0">
                <a:solidFill>
                  <a:schemeClr val="bg1"/>
                </a:solidFill>
              </a:rPr>
              <a:t>。</a:t>
            </a:r>
          </a:p>
        </p:txBody>
      </p:sp>
      <p:sp>
        <p:nvSpPr>
          <p:cNvPr id="14" name="矩形 13"/>
          <p:cNvSpPr/>
          <p:nvPr/>
        </p:nvSpPr>
        <p:spPr>
          <a:xfrm>
            <a:off x="8656982" y="3159088"/>
            <a:ext cx="2807179" cy="369332"/>
          </a:xfrm>
          <a:prstGeom prst="rect">
            <a:avLst/>
          </a:prstGeom>
        </p:spPr>
        <p:txBody>
          <a:bodyPr wrap="none">
            <a:spAutoFit/>
          </a:bodyPr>
          <a:lstStyle/>
          <a:p>
            <a:r>
              <a:rPr lang="en-US" altLang="zh-CN" dirty="0" err="1"/>
              <a:t>printf</a:t>
            </a:r>
            <a:r>
              <a:rPr lang="en-US" altLang="zh-CN" dirty="0"/>
              <a:t>("sum is </a:t>
            </a:r>
            <a:r>
              <a:rPr lang="en-US" altLang="zh-CN" dirty="0">
                <a:solidFill>
                  <a:schemeClr val="accent1"/>
                </a:solidFill>
              </a:rPr>
              <a:t>%d</a:t>
            </a:r>
            <a:r>
              <a:rPr lang="en-US" altLang="zh-CN" dirty="0"/>
              <a:t>\n", </a:t>
            </a:r>
            <a:r>
              <a:rPr lang="en-US" altLang="zh-CN" dirty="0">
                <a:solidFill>
                  <a:schemeClr val="accent1"/>
                </a:solidFill>
              </a:rPr>
              <a:t>sum</a:t>
            </a:r>
            <a:r>
              <a:rPr lang="en-US" altLang="zh-CN" dirty="0"/>
              <a:t>); </a:t>
            </a:r>
            <a:endParaRPr lang="zh-CN" altLang="en-US" dirty="0"/>
          </a:p>
        </p:txBody>
      </p:sp>
      <p:sp>
        <p:nvSpPr>
          <p:cNvPr id="16" name="文本框 15"/>
          <p:cNvSpPr txBox="1"/>
          <p:nvPr/>
        </p:nvSpPr>
        <p:spPr>
          <a:xfrm>
            <a:off x="8946875" y="2502074"/>
            <a:ext cx="2534479" cy="338554"/>
          </a:xfrm>
          <a:prstGeom prst="rect">
            <a:avLst/>
          </a:prstGeom>
          <a:noFill/>
        </p:spPr>
        <p:txBody>
          <a:bodyPr wrap="square" rtlCol="0">
            <a:spAutoFit/>
          </a:bodyPr>
          <a:lstStyle/>
          <a:p>
            <a:r>
              <a:rPr lang="zh-CN" altLang="en-US" sz="1600" dirty="0"/>
              <a:t>输出时用</a:t>
            </a:r>
            <a:r>
              <a:rPr lang="en-US" altLang="zh-CN" sz="1600" dirty="0"/>
              <a:t>sum</a:t>
            </a:r>
            <a:r>
              <a:rPr lang="zh-CN" altLang="en-US" sz="1600" dirty="0"/>
              <a:t>的值取代</a:t>
            </a:r>
            <a:r>
              <a:rPr lang="en-US" altLang="zh-CN" sz="1600" dirty="0"/>
              <a:t>%d</a:t>
            </a:r>
            <a:endParaRPr lang="zh-CN" altLang="en-US" sz="1600" dirty="0"/>
          </a:p>
        </p:txBody>
      </p:sp>
      <p:cxnSp>
        <p:nvCxnSpPr>
          <p:cNvPr id="4" name="直接连接符 3"/>
          <p:cNvCxnSpPr/>
          <p:nvPr/>
        </p:nvCxnSpPr>
        <p:spPr>
          <a:xfrm flipV="1">
            <a:off x="10920648" y="2840628"/>
            <a:ext cx="0" cy="370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37058" y="2840750"/>
            <a:ext cx="7835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137058" y="2840628"/>
            <a:ext cx="0" cy="370727"/>
          </a:xfrm>
          <a:prstGeom prst="line">
            <a:avLst/>
          </a:prstGeom>
          <a:ln>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8767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wipe(up)">
                                      <p:cBhvr>
                                        <p:cTn id="16" dur="500"/>
                                        <p:tgtEl>
                                          <p:spTgt spid="1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250"/>
                                        <p:tgtEl>
                                          <p:spTgt spid="4"/>
                                        </p:tgtEl>
                                      </p:cBhvr>
                                    </p:animEffect>
                                  </p:childTnLst>
                                </p:cTn>
                              </p:par>
                            </p:childTnLst>
                          </p:cTn>
                        </p:par>
                        <p:par>
                          <p:cTn id="27" fill="hold">
                            <p:stCondLst>
                              <p:cond delay="25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750"/>
                            </p:stCondLst>
                            <p:childTnLst>
                              <p:par>
                                <p:cTn id="32" presetID="22" presetClass="entr" presetSubtype="1"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250"/>
                                        <p:tgtEl>
                                          <p:spTgt spid="17"/>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build="p"/>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3" name="内容占位符 2"/>
          <p:cNvSpPr>
            <a:spLocks noGrp="1"/>
          </p:cNvSpPr>
          <p:nvPr>
            <p:ph idx="1"/>
          </p:nvPr>
        </p:nvSpPr>
        <p:spPr>
          <a:xfrm>
            <a:off x="649357" y="1395896"/>
            <a:ext cx="4598504" cy="1368086"/>
          </a:xfrm>
        </p:spPr>
        <p:txBody>
          <a:bodyPr>
            <a:norm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1.3】</a:t>
            </a:r>
            <a:r>
              <a:rPr lang="zh-CN" altLang="en-US" sz="2400">
                <a:solidFill>
                  <a:schemeClr val="accent1"/>
                </a:solidFill>
              </a:rPr>
              <a:t>输入两个学生的年龄，要求输出其中较大的年龄</a:t>
            </a:r>
            <a:endParaRPr lang="en-US" altLang="zh-CN" sz="2400" dirty="0">
              <a:solidFill>
                <a:schemeClr val="accent1"/>
              </a:solidFill>
            </a:endParaRPr>
          </a:p>
        </p:txBody>
      </p:sp>
      <p:sp>
        <p:nvSpPr>
          <p:cNvPr id="4" name="矩形 3"/>
          <p:cNvSpPr/>
          <p:nvPr/>
        </p:nvSpPr>
        <p:spPr>
          <a:xfrm>
            <a:off x="649357" y="2455604"/>
            <a:ext cx="4390234" cy="1323439"/>
          </a:xfrm>
          <a:prstGeom prst="rect">
            <a:avLst/>
          </a:prstGeom>
        </p:spPr>
        <p:txBody>
          <a:bodyPr wrap="square">
            <a:spAutoFit/>
          </a:bodyPr>
          <a:lstStyle/>
          <a:p>
            <a:r>
              <a:rPr lang="zh-CN" altLang="en-US" sz="2000" b="1" dirty="0"/>
              <a:t>解题思路</a:t>
            </a:r>
            <a:r>
              <a:rPr lang="en-US" altLang="zh-CN" sz="2000" b="1"/>
              <a:t>: </a:t>
            </a:r>
            <a:r>
              <a:rPr lang="zh-CN" altLang="en-US" sz="2000"/>
              <a:t> 从键盘输入两个年龄，用一个函数来实现求两个整数中的较大者。在主函数中调用此函数并输出结果。</a:t>
            </a:r>
            <a:endParaRPr lang="zh-CN" altLang="en-US" sz="2000" dirty="0"/>
          </a:p>
        </p:txBody>
      </p:sp>
      <p:sp>
        <p:nvSpPr>
          <p:cNvPr id="7" name="圆角矩形 6"/>
          <p:cNvSpPr/>
          <p:nvPr/>
        </p:nvSpPr>
        <p:spPr>
          <a:xfrm>
            <a:off x="5436704" y="1502711"/>
            <a:ext cx="6463748" cy="4568711"/>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400" dirty="0"/>
              <a:t>#include &lt;</a:t>
            </a:r>
            <a:r>
              <a:rPr lang="en-US" altLang="zh-CN" sz="1400" dirty="0" err="1"/>
              <a:t>stdio.h</a:t>
            </a:r>
            <a:r>
              <a:rPr lang="en-US" altLang="zh-CN" sz="1400" dirty="0"/>
              <a:t>&gt;</a:t>
            </a:r>
          </a:p>
          <a:p>
            <a:pPr defTabSz="357188"/>
            <a:r>
              <a:rPr lang="en-US" altLang="zh-CN" sz="1400" dirty="0"/>
              <a:t>int main()				</a:t>
            </a:r>
            <a:r>
              <a:rPr lang="en-US" altLang="zh-CN" sz="1400" dirty="0">
                <a:solidFill>
                  <a:srgbClr val="008000"/>
                </a:solidFill>
              </a:rPr>
              <a:t>//</a:t>
            </a:r>
            <a:r>
              <a:rPr lang="zh-CN" altLang="en-US" sz="1400" dirty="0">
                <a:solidFill>
                  <a:srgbClr val="008000"/>
                </a:solidFill>
              </a:rPr>
              <a:t>主函数</a:t>
            </a:r>
          </a:p>
          <a:p>
            <a:pPr defTabSz="357188"/>
            <a:r>
              <a:rPr lang="en-US" altLang="zh-CN" sz="1400" dirty="0"/>
              <a:t>{</a:t>
            </a:r>
            <a:endParaRPr lang="zh-CN" altLang="en-US" sz="1400" dirty="0">
              <a:solidFill>
                <a:srgbClr val="008000"/>
              </a:solidFill>
            </a:endParaRPr>
          </a:p>
          <a:p>
            <a:pPr defTabSz="357188"/>
            <a:r>
              <a:rPr lang="zh-CN" altLang="en-US" sz="1400" dirty="0"/>
              <a:t>	</a:t>
            </a:r>
            <a:r>
              <a:rPr lang="en-US" altLang="zh-CN" sz="1400" dirty="0"/>
              <a:t>int max(int age_1,int age_2);		</a:t>
            </a:r>
            <a:r>
              <a:rPr lang="en-US" altLang="zh-CN" sz="1400" dirty="0">
                <a:solidFill>
                  <a:srgbClr val="008000"/>
                </a:solidFill>
              </a:rPr>
              <a:t>//</a:t>
            </a:r>
            <a:r>
              <a:rPr lang="zh-CN" altLang="en-US" sz="1400" dirty="0">
                <a:solidFill>
                  <a:srgbClr val="008000"/>
                </a:solidFill>
              </a:rPr>
              <a:t>对被调用函数</a:t>
            </a:r>
            <a:r>
              <a:rPr lang="en-US" altLang="zh-CN" sz="1400" dirty="0">
                <a:solidFill>
                  <a:srgbClr val="008000"/>
                </a:solidFill>
              </a:rPr>
              <a:t>max</a:t>
            </a:r>
            <a:r>
              <a:rPr lang="zh-CN" altLang="en-US" sz="1400" dirty="0">
                <a:solidFill>
                  <a:srgbClr val="008000"/>
                </a:solidFill>
              </a:rPr>
              <a:t>的声明</a:t>
            </a:r>
            <a:endParaRPr lang="en-US" altLang="zh-CN" sz="1400" dirty="0">
              <a:solidFill>
                <a:srgbClr val="008000"/>
              </a:solidFill>
            </a:endParaRPr>
          </a:p>
          <a:p>
            <a:pPr defTabSz="357188"/>
            <a:r>
              <a:rPr lang="zh-CN" altLang="en-US" sz="1400" dirty="0"/>
              <a:t>	</a:t>
            </a:r>
            <a:r>
              <a:rPr lang="en-US" altLang="zh-CN" sz="1400" dirty="0"/>
              <a:t>int age_1,age_2,age_max;		</a:t>
            </a:r>
            <a:r>
              <a:rPr lang="en-US" altLang="zh-CN" sz="1400" dirty="0">
                <a:solidFill>
                  <a:srgbClr val="008000"/>
                </a:solidFill>
              </a:rPr>
              <a:t>//</a:t>
            </a:r>
            <a:r>
              <a:rPr lang="zh-CN" altLang="en-US" sz="1400" dirty="0">
                <a:solidFill>
                  <a:srgbClr val="008000"/>
                </a:solidFill>
              </a:rPr>
              <a:t>定义整型变量</a:t>
            </a:r>
            <a:r>
              <a:rPr lang="en-US" altLang="zh-CN" sz="1400" dirty="0">
                <a:solidFill>
                  <a:srgbClr val="008000"/>
                </a:solidFill>
              </a:rPr>
              <a:t>age_1,age_2,age_max</a:t>
            </a:r>
          </a:p>
          <a:p>
            <a:pPr defTabSz="357188"/>
            <a:r>
              <a:rPr lang="en-US" altLang="zh-CN" sz="1400" dirty="0"/>
              <a:t>	</a:t>
            </a:r>
            <a:r>
              <a:rPr lang="en-US" altLang="zh-CN" sz="1400" dirty="0" err="1"/>
              <a:t>scanf</a:t>
            </a:r>
            <a:r>
              <a:rPr lang="en-US" altLang="zh-CN" sz="1400" dirty="0"/>
              <a:t>(</a:t>
            </a:r>
            <a:r>
              <a:rPr lang="en-US" altLang="zh-CN" dirty="0"/>
              <a:t>"</a:t>
            </a:r>
            <a:r>
              <a:rPr lang="en-US" altLang="zh-CN" sz="1400" dirty="0"/>
              <a:t>%d,%d</a:t>
            </a:r>
            <a:r>
              <a:rPr lang="en-US" altLang="zh-CN" dirty="0"/>
              <a:t>"</a:t>
            </a:r>
            <a:r>
              <a:rPr lang="en-US" altLang="zh-CN" sz="1400" dirty="0"/>
              <a:t>,&amp;age_1,&amp;age_2); 	</a:t>
            </a:r>
            <a:r>
              <a:rPr lang="en-US" altLang="zh-CN" sz="1400" dirty="0">
                <a:solidFill>
                  <a:srgbClr val="008000"/>
                </a:solidFill>
              </a:rPr>
              <a:t>//</a:t>
            </a:r>
            <a:r>
              <a:rPr lang="zh-CN" altLang="en-US" sz="1400" dirty="0">
                <a:solidFill>
                  <a:srgbClr val="008000"/>
                </a:solidFill>
              </a:rPr>
              <a:t>从键盘输入变量</a:t>
            </a:r>
            <a:r>
              <a:rPr lang="en-US" altLang="zh-CN" sz="1400" dirty="0">
                <a:solidFill>
                  <a:srgbClr val="008000"/>
                </a:solidFill>
              </a:rPr>
              <a:t>age_1</a:t>
            </a:r>
            <a:r>
              <a:rPr lang="zh-CN" altLang="en-US" sz="1400" dirty="0">
                <a:solidFill>
                  <a:srgbClr val="008000"/>
                </a:solidFill>
              </a:rPr>
              <a:t>和</a:t>
            </a:r>
            <a:r>
              <a:rPr lang="en-US" altLang="zh-CN" sz="1400" dirty="0">
                <a:solidFill>
                  <a:srgbClr val="008000"/>
                </a:solidFill>
              </a:rPr>
              <a:t>age_2</a:t>
            </a:r>
            <a:r>
              <a:rPr lang="zh-CN" altLang="en-US" sz="1400" dirty="0">
                <a:solidFill>
                  <a:srgbClr val="008000"/>
                </a:solidFill>
              </a:rPr>
              <a:t>的值</a:t>
            </a:r>
            <a:endParaRPr lang="en-US" altLang="zh-CN" sz="1400" dirty="0">
              <a:solidFill>
                <a:srgbClr val="008000"/>
              </a:solidFill>
            </a:endParaRPr>
          </a:p>
          <a:p>
            <a:pPr defTabSz="357188"/>
            <a:r>
              <a:rPr lang="zh-CN" altLang="en-US" sz="1400" dirty="0"/>
              <a:t>	</a:t>
            </a:r>
            <a:r>
              <a:rPr lang="en-US" altLang="zh-CN" sz="1400" dirty="0" err="1"/>
              <a:t>age_max</a:t>
            </a:r>
            <a:r>
              <a:rPr lang="en-US" altLang="zh-CN" sz="1400" dirty="0"/>
              <a:t>=max(age_1,age_2);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函数，将得到的值赋给</a:t>
            </a:r>
            <a:r>
              <a:rPr lang="en-US" altLang="zh-CN" sz="1400" dirty="0" err="1">
                <a:solidFill>
                  <a:srgbClr val="008000"/>
                </a:solidFill>
              </a:rPr>
              <a:t>age_max</a:t>
            </a:r>
            <a:endParaRPr lang="en-US" altLang="zh-CN" sz="1400" dirty="0">
              <a:solidFill>
                <a:srgbClr val="008000"/>
              </a:solidFill>
            </a:endParaRPr>
          </a:p>
          <a:p>
            <a:pPr defTabSz="357188"/>
            <a:r>
              <a:rPr lang="en-US" altLang="zh-CN" sz="1400" dirty="0"/>
              <a:t>	</a:t>
            </a:r>
            <a:r>
              <a:rPr lang="en-US" altLang="zh-CN" sz="1400" dirty="0" err="1"/>
              <a:t>printf</a:t>
            </a:r>
            <a:r>
              <a:rPr lang="en-US" altLang="zh-CN" sz="1400" dirty="0"/>
              <a:t>("Max is %d\n</a:t>
            </a:r>
            <a:r>
              <a:rPr lang="en-US" altLang="zh-CN" dirty="0"/>
              <a:t>"</a:t>
            </a:r>
            <a:r>
              <a:rPr lang="en-US" altLang="zh-CN" sz="1400" dirty="0"/>
              <a:t>,</a:t>
            </a:r>
            <a:r>
              <a:rPr lang="en-US" altLang="zh-CN" sz="1400" dirty="0" err="1"/>
              <a:t>age_max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err="1">
                <a:solidFill>
                  <a:srgbClr val="008000"/>
                </a:solidFill>
              </a:rPr>
              <a:t>age_max</a:t>
            </a:r>
            <a:r>
              <a:rPr lang="zh-CN" altLang="en-US" sz="1400" dirty="0">
                <a:solidFill>
                  <a:srgbClr val="008000"/>
                </a:solidFill>
              </a:rPr>
              <a:t>的值</a:t>
            </a:r>
            <a:endParaRPr lang="en-US" altLang="zh-CN" sz="1400" dirty="0">
              <a:solidFill>
                <a:srgbClr val="008000"/>
              </a:solidFill>
            </a:endParaRPr>
          </a:p>
          <a:p>
            <a:pPr defTabSz="357188"/>
            <a:r>
              <a:rPr lang="zh-CN" altLang="en-US" sz="1400" dirty="0"/>
              <a:t>	</a:t>
            </a:r>
            <a:r>
              <a:rPr lang="en-US" altLang="zh-CN" sz="1400" dirty="0"/>
              <a:t>return 0;	</a:t>
            </a:r>
            <a:endParaRPr lang="en-US" altLang="zh-CN" sz="1400" dirty="0">
              <a:solidFill>
                <a:srgbClr val="008000"/>
              </a:solidFill>
            </a:endParaRPr>
          </a:p>
          <a:p>
            <a:pPr defTabSz="357188"/>
            <a:r>
              <a:rPr lang="en-US" altLang="zh-CN" sz="1400" dirty="0">
                <a:solidFill>
                  <a:schemeClr val="tx1"/>
                </a:solidFill>
              </a:rPr>
              <a:t>}</a:t>
            </a:r>
            <a:endParaRPr lang="zh-CN" altLang="en-US" sz="1400" dirty="0">
              <a:solidFill>
                <a:srgbClr val="008000"/>
              </a:solidFill>
            </a:endParaRPr>
          </a:p>
          <a:p>
            <a:pPr defTabSz="357188"/>
            <a:r>
              <a:rPr lang="en-US" altLang="zh-CN" sz="1400" dirty="0">
                <a:solidFill>
                  <a:srgbClr val="008000"/>
                </a:solidFill>
              </a:rPr>
              <a:t>//</a:t>
            </a:r>
            <a:r>
              <a:rPr lang="zh-CN" altLang="en-US" sz="1400" dirty="0">
                <a:solidFill>
                  <a:srgbClr val="008000"/>
                </a:solidFill>
              </a:rPr>
              <a:t>下面是求两个整数中的大者的函数</a:t>
            </a:r>
          </a:p>
          <a:p>
            <a:pPr defTabSz="357188"/>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r>
              <a:rPr lang="en-US" altLang="zh-CN" sz="1400" dirty="0">
                <a:solidFill>
                  <a:srgbClr val="008000"/>
                </a:solidFill>
              </a:rPr>
              <a:t>,</a:t>
            </a:r>
            <a:r>
              <a:rPr lang="zh-CN" altLang="en-US" sz="1400" dirty="0">
                <a:solidFill>
                  <a:srgbClr val="008000"/>
                </a:solidFill>
              </a:rPr>
              <a:t>函数值为整型</a:t>
            </a:r>
            <a:r>
              <a:rPr lang="en-US" altLang="zh-CN" sz="1400" dirty="0">
                <a:solidFill>
                  <a:srgbClr val="008000"/>
                </a:solidFill>
              </a:rPr>
              <a:t>, </a:t>
            </a:r>
            <a:r>
              <a:rPr lang="zh-CN" altLang="en-US" sz="1400" dirty="0">
                <a:solidFill>
                  <a:srgbClr val="008000"/>
                </a:solidFill>
              </a:rPr>
              <a:t>形式参数</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为整型 </a:t>
            </a:r>
          </a:p>
          <a:p>
            <a:r>
              <a:rPr lang="en-US" altLang="zh-CN" sz="1400" dirty="0"/>
              <a:t>{</a:t>
            </a:r>
          </a:p>
          <a:p>
            <a:pPr marL="0" lvl="1" defTabSz="357188"/>
            <a:r>
              <a:rPr lang="en-US" altLang="zh-CN" sz="1400" dirty="0"/>
              <a:t>	int z;		</a:t>
            </a:r>
            <a:r>
              <a:rPr lang="en-US" altLang="zh-CN" sz="1400" dirty="0">
                <a:solidFill>
                  <a:srgbClr val="008000"/>
                </a:solidFill>
              </a:rPr>
              <a:t>//</a:t>
            </a:r>
            <a:r>
              <a:rPr lang="zh-CN" altLang="en-US" sz="1400" dirty="0">
                <a:solidFill>
                  <a:srgbClr val="008000"/>
                </a:solidFill>
              </a:rPr>
              <a:t>定义本函数中用到的变量</a:t>
            </a:r>
            <a:r>
              <a:rPr lang="en-US" altLang="zh-CN" sz="1400" dirty="0">
                <a:solidFill>
                  <a:srgbClr val="008000"/>
                </a:solidFill>
              </a:rPr>
              <a:t>z</a:t>
            </a:r>
            <a:r>
              <a:rPr lang="zh-CN" altLang="en-US" sz="1400" dirty="0">
                <a:solidFill>
                  <a:srgbClr val="008000"/>
                </a:solidFill>
              </a:rPr>
              <a:t>为整型</a:t>
            </a:r>
            <a:endParaRPr lang="en-US" altLang="zh-CN" sz="1400" dirty="0">
              <a:solidFill>
                <a:srgbClr val="008000"/>
              </a:solidFill>
            </a:endParaRPr>
          </a:p>
          <a:p>
            <a:pPr marL="0" lvl="1" defTabSz="357188"/>
            <a:r>
              <a:rPr lang="en-US" altLang="zh-CN" sz="1400" dirty="0"/>
              <a:t>	if(x&gt;y) z=x;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x&gt;y</a:t>
            </a:r>
            <a:r>
              <a:rPr lang="zh-CN" altLang="en-US" sz="1400" dirty="0">
                <a:solidFill>
                  <a:srgbClr val="008000"/>
                </a:solidFill>
              </a:rPr>
              <a:t>，则将</a:t>
            </a:r>
            <a:r>
              <a:rPr lang="en-US" altLang="zh-CN" sz="1400" dirty="0">
                <a:solidFill>
                  <a:srgbClr val="008000"/>
                </a:solidFill>
              </a:rPr>
              <a:t>x</a:t>
            </a:r>
            <a:r>
              <a:rPr lang="zh-CN" altLang="en-US" sz="1400" dirty="0">
                <a:solidFill>
                  <a:srgbClr val="008000"/>
                </a:solidFill>
              </a:rPr>
              <a:t>的值赋给变量</a:t>
            </a:r>
            <a:r>
              <a:rPr lang="en-US" altLang="zh-CN" sz="1400" dirty="0">
                <a:solidFill>
                  <a:srgbClr val="008000"/>
                </a:solidFill>
              </a:rPr>
              <a:t>z</a:t>
            </a:r>
          </a:p>
          <a:p>
            <a:pPr marL="0" lvl="1" defTabSz="357188"/>
            <a:r>
              <a:rPr lang="en-US" altLang="zh-CN" sz="1400" dirty="0"/>
              <a:t>	else z=y;		</a:t>
            </a:r>
            <a:r>
              <a:rPr lang="en-US" altLang="zh-CN" sz="1400" dirty="0">
                <a:solidFill>
                  <a:srgbClr val="008000"/>
                </a:solidFill>
              </a:rPr>
              <a:t>//</a:t>
            </a:r>
            <a:r>
              <a:rPr lang="zh-CN" altLang="en-US" sz="1400" dirty="0">
                <a:solidFill>
                  <a:srgbClr val="008000"/>
                </a:solidFill>
              </a:rPr>
              <a:t>否则，将</a:t>
            </a:r>
            <a:r>
              <a:rPr lang="en-US" altLang="zh-CN" sz="1400" dirty="0">
                <a:solidFill>
                  <a:srgbClr val="008000"/>
                </a:solidFill>
              </a:rPr>
              <a:t>y</a:t>
            </a:r>
            <a:r>
              <a:rPr lang="zh-CN" altLang="en-US" sz="1400" dirty="0">
                <a:solidFill>
                  <a:srgbClr val="008000"/>
                </a:solidFill>
              </a:rPr>
              <a:t>的值赋给变量</a:t>
            </a:r>
            <a:r>
              <a:rPr lang="en-US" altLang="zh-CN" sz="1400" dirty="0">
                <a:solidFill>
                  <a:srgbClr val="008000"/>
                </a:solidFill>
              </a:rPr>
              <a:t>z</a:t>
            </a:r>
          </a:p>
          <a:p>
            <a:pPr marL="0" lvl="1" defTabSz="357188"/>
            <a:r>
              <a:rPr lang="en-US" altLang="zh-CN" sz="1400" dirty="0"/>
              <a:t>	return(z); 	</a:t>
            </a: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z</a:t>
            </a:r>
            <a:r>
              <a:rPr lang="zh-CN" altLang="en-US" sz="1400" dirty="0">
                <a:solidFill>
                  <a:srgbClr val="008000"/>
                </a:solidFill>
              </a:rPr>
              <a:t>的值返回到主函数中调用</a:t>
            </a:r>
            <a:r>
              <a:rPr lang="en-US" altLang="zh-CN" sz="1400" dirty="0">
                <a:solidFill>
                  <a:srgbClr val="008000"/>
                </a:solidFill>
              </a:rPr>
              <a:t>max</a:t>
            </a:r>
            <a:r>
              <a:rPr lang="zh-CN" altLang="en-US" sz="1400" dirty="0">
                <a:solidFill>
                  <a:srgbClr val="008000"/>
                </a:solidFill>
              </a:rPr>
              <a:t>函数的位置</a:t>
            </a:r>
          </a:p>
          <a:p>
            <a:r>
              <a:rPr lang="en-US" altLang="zh-CN" sz="1400" dirty="0"/>
              <a:t>}</a:t>
            </a:r>
            <a:endParaRPr lang="zh-CN" altLang="en-US" sz="1400" dirty="0">
              <a:solidFill>
                <a:srgbClr val="008000"/>
              </a:solidFill>
            </a:endParaRPr>
          </a:p>
        </p:txBody>
      </p:sp>
      <p:pic>
        <p:nvPicPr>
          <p:cNvPr id="8" name="图片 7">
            <a:extLst>
              <a:ext uri="{FF2B5EF4-FFF2-40B4-BE49-F238E27FC236}">
                <a16:creationId xmlns:a16="http://schemas.microsoft.com/office/drawing/2014/main" xmlns="" id="{857CDE99-2EB2-4F42-A58F-3743945ACC5F}"/>
              </a:ext>
            </a:extLst>
          </p:cNvPr>
          <p:cNvPicPr>
            <a:picLocks noChangeAspect="1"/>
          </p:cNvPicPr>
          <p:nvPr/>
        </p:nvPicPr>
        <p:blipFill>
          <a:blip r:embed="rId3" cstate="print"/>
          <a:stretch>
            <a:fillRect/>
          </a:stretch>
        </p:blipFill>
        <p:spPr>
          <a:xfrm>
            <a:off x="8414302" y="5707755"/>
            <a:ext cx="3486150" cy="857250"/>
          </a:xfrm>
          <a:prstGeom prst="rect">
            <a:avLst/>
          </a:prstGeom>
        </p:spPr>
      </p:pic>
    </p:spTree>
    <p:extLst>
      <p:ext uri="{BB962C8B-B14F-4D97-AF65-F5344CB8AC3E}">
        <p14:creationId xmlns:p14="http://schemas.microsoft.com/office/powerpoint/2010/main" xmlns="" val="66016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7" name="圆角矩形 6"/>
          <p:cNvSpPr/>
          <p:nvPr/>
        </p:nvSpPr>
        <p:spPr>
          <a:xfrm>
            <a:off x="838200" y="1602103"/>
            <a:ext cx="6463748" cy="4568711"/>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400" dirty="0"/>
              <a:t>#include &lt;</a:t>
            </a:r>
            <a:r>
              <a:rPr lang="en-US" altLang="zh-CN" sz="1400" dirty="0" err="1"/>
              <a:t>stdio.h</a:t>
            </a:r>
            <a:r>
              <a:rPr lang="en-US" altLang="zh-CN" sz="1400" dirty="0"/>
              <a:t>&gt;</a:t>
            </a:r>
          </a:p>
          <a:p>
            <a:pPr defTabSz="357188"/>
            <a:r>
              <a:rPr lang="en-US" altLang="zh-CN" sz="1400" dirty="0"/>
              <a:t>int main()				</a:t>
            </a:r>
            <a:r>
              <a:rPr lang="en-US" altLang="zh-CN" sz="1400" dirty="0">
                <a:solidFill>
                  <a:srgbClr val="008000"/>
                </a:solidFill>
              </a:rPr>
              <a:t>//</a:t>
            </a:r>
            <a:r>
              <a:rPr lang="zh-CN" altLang="en-US" sz="1400" dirty="0">
                <a:solidFill>
                  <a:srgbClr val="008000"/>
                </a:solidFill>
              </a:rPr>
              <a:t>主函数</a:t>
            </a:r>
          </a:p>
          <a:p>
            <a:pPr defTabSz="357188"/>
            <a:r>
              <a:rPr lang="en-US" altLang="zh-CN" sz="1400" dirty="0"/>
              <a:t>{</a:t>
            </a:r>
            <a:endParaRPr lang="zh-CN" altLang="en-US" sz="1400" dirty="0">
              <a:solidFill>
                <a:srgbClr val="008000"/>
              </a:solidFill>
            </a:endParaRPr>
          </a:p>
          <a:p>
            <a:pPr defTabSz="357188"/>
            <a:r>
              <a:rPr lang="zh-CN" altLang="en-US" sz="1400" dirty="0"/>
              <a:t>	</a:t>
            </a:r>
            <a:r>
              <a:rPr lang="en-US" altLang="zh-CN" sz="1400" dirty="0"/>
              <a:t>int max(int age_1,int age_2);		</a:t>
            </a:r>
            <a:r>
              <a:rPr lang="en-US" altLang="zh-CN" sz="1400" dirty="0">
                <a:solidFill>
                  <a:srgbClr val="008000"/>
                </a:solidFill>
              </a:rPr>
              <a:t>//</a:t>
            </a:r>
            <a:r>
              <a:rPr lang="zh-CN" altLang="en-US" sz="1400" dirty="0">
                <a:solidFill>
                  <a:srgbClr val="008000"/>
                </a:solidFill>
              </a:rPr>
              <a:t>对被调用函数</a:t>
            </a:r>
            <a:r>
              <a:rPr lang="en-US" altLang="zh-CN" sz="1400" dirty="0">
                <a:solidFill>
                  <a:srgbClr val="008000"/>
                </a:solidFill>
              </a:rPr>
              <a:t>max</a:t>
            </a:r>
            <a:r>
              <a:rPr lang="zh-CN" altLang="en-US" sz="1400" dirty="0">
                <a:solidFill>
                  <a:srgbClr val="008000"/>
                </a:solidFill>
              </a:rPr>
              <a:t>的声明</a:t>
            </a:r>
            <a:endParaRPr lang="en-US" altLang="zh-CN" sz="1400" dirty="0">
              <a:solidFill>
                <a:srgbClr val="008000"/>
              </a:solidFill>
            </a:endParaRPr>
          </a:p>
          <a:p>
            <a:pPr defTabSz="357188"/>
            <a:r>
              <a:rPr lang="zh-CN" altLang="en-US" sz="1400" dirty="0"/>
              <a:t>	</a:t>
            </a:r>
            <a:r>
              <a:rPr lang="en-US" altLang="zh-CN" sz="1400" dirty="0"/>
              <a:t>int age_1,age_2,age_max;		</a:t>
            </a:r>
            <a:r>
              <a:rPr lang="en-US" altLang="zh-CN" sz="1400" dirty="0">
                <a:solidFill>
                  <a:srgbClr val="008000"/>
                </a:solidFill>
              </a:rPr>
              <a:t>//</a:t>
            </a:r>
            <a:r>
              <a:rPr lang="zh-CN" altLang="en-US" sz="1400" dirty="0">
                <a:solidFill>
                  <a:srgbClr val="008000"/>
                </a:solidFill>
              </a:rPr>
              <a:t>定义整型变量</a:t>
            </a:r>
            <a:r>
              <a:rPr lang="en-US" altLang="zh-CN" sz="1400" dirty="0">
                <a:solidFill>
                  <a:srgbClr val="008000"/>
                </a:solidFill>
              </a:rPr>
              <a:t>age_1,age_2,age_max</a:t>
            </a:r>
          </a:p>
          <a:p>
            <a:pPr defTabSz="357188"/>
            <a:r>
              <a:rPr lang="en-US" altLang="zh-CN" sz="1400" dirty="0"/>
              <a:t>	</a:t>
            </a:r>
            <a:r>
              <a:rPr lang="en-US" altLang="zh-CN" sz="1400" dirty="0" err="1"/>
              <a:t>scanf</a:t>
            </a:r>
            <a:r>
              <a:rPr lang="en-US" altLang="zh-CN" sz="1400" dirty="0"/>
              <a:t>(</a:t>
            </a:r>
            <a:r>
              <a:rPr lang="en-US" altLang="zh-CN" dirty="0"/>
              <a:t>"</a:t>
            </a:r>
            <a:r>
              <a:rPr lang="en-US" altLang="zh-CN" sz="1400" dirty="0"/>
              <a:t>%d,%d</a:t>
            </a:r>
            <a:r>
              <a:rPr lang="en-US" altLang="zh-CN" dirty="0"/>
              <a:t>"</a:t>
            </a:r>
            <a:r>
              <a:rPr lang="en-US" altLang="zh-CN" sz="1400" dirty="0"/>
              <a:t>,&amp;age_1,&amp;age_2); 	</a:t>
            </a:r>
            <a:r>
              <a:rPr lang="en-US" altLang="zh-CN" sz="1400" dirty="0">
                <a:solidFill>
                  <a:srgbClr val="008000"/>
                </a:solidFill>
              </a:rPr>
              <a:t>//</a:t>
            </a:r>
            <a:r>
              <a:rPr lang="zh-CN" altLang="en-US" sz="1400" dirty="0">
                <a:solidFill>
                  <a:srgbClr val="008000"/>
                </a:solidFill>
              </a:rPr>
              <a:t>从键盘输入变量</a:t>
            </a:r>
            <a:r>
              <a:rPr lang="en-US" altLang="zh-CN" sz="1400" dirty="0">
                <a:solidFill>
                  <a:srgbClr val="008000"/>
                </a:solidFill>
              </a:rPr>
              <a:t>age_1</a:t>
            </a:r>
            <a:r>
              <a:rPr lang="zh-CN" altLang="en-US" sz="1400" dirty="0">
                <a:solidFill>
                  <a:srgbClr val="008000"/>
                </a:solidFill>
              </a:rPr>
              <a:t>和</a:t>
            </a:r>
            <a:r>
              <a:rPr lang="en-US" altLang="zh-CN" sz="1400" dirty="0">
                <a:solidFill>
                  <a:srgbClr val="008000"/>
                </a:solidFill>
              </a:rPr>
              <a:t>age_2</a:t>
            </a:r>
            <a:r>
              <a:rPr lang="zh-CN" altLang="en-US" sz="1400" dirty="0">
                <a:solidFill>
                  <a:srgbClr val="008000"/>
                </a:solidFill>
              </a:rPr>
              <a:t>的值</a:t>
            </a:r>
            <a:endParaRPr lang="en-US" altLang="zh-CN" sz="1400" dirty="0">
              <a:solidFill>
                <a:srgbClr val="008000"/>
              </a:solidFill>
            </a:endParaRPr>
          </a:p>
          <a:p>
            <a:pPr defTabSz="357188"/>
            <a:r>
              <a:rPr lang="zh-CN" altLang="en-US" sz="1400" dirty="0"/>
              <a:t>	</a:t>
            </a:r>
            <a:r>
              <a:rPr lang="en-US" altLang="zh-CN" sz="1400" dirty="0" err="1"/>
              <a:t>age_max</a:t>
            </a:r>
            <a:r>
              <a:rPr lang="en-US" altLang="zh-CN" sz="1400" dirty="0"/>
              <a:t>=max(age_1,age_2);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函数，将得到的值赋给</a:t>
            </a:r>
            <a:r>
              <a:rPr lang="en-US" altLang="zh-CN" sz="1400" dirty="0" err="1">
                <a:solidFill>
                  <a:srgbClr val="008000"/>
                </a:solidFill>
              </a:rPr>
              <a:t>age_max</a:t>
            </a:r>
            <a:endParaRPr lang="en-US" altLang="zh-CN" sz="1400" dirty="0">
              <a:solidFill>
                <a:srgbClr val="008000"/>
              </a:solidFill>
            </a:endParaRPr>
          </a:p>
          <a:p>
            <a:pPr defTabSz="357188"/>
            <a:r>
              <a:rPr lang="en-US" altLang="zh-CN" sz="1400" dirty="0"/>
              <a:t>	</a:t>
            </a:r>
            <a:r>
              <a:rPr lang="en-US" altLang="zh-CN" sz="1400" dirty="0" err="1"/>
              <a:t>printf</a:t>
            </a:r>
            <a:r>
              <a:rPr lang="en-US" altLang="zh-CN" sz="1400" dirty="0"/>
              <a:t>("Max is %d\n</a:t>
            </a:r>
            <a:r>
              <a:rPr lang="en-US" altLang="zh-CN" dirty="0"/>
              <a:t>"</a:t>
            </a:r>
            <a:r>
              <a:rPr lang="en-US" altLang="zh-CN" sz="1400" dirty="0"/>
              <a:t>,</a:t>
            </a:r>
            <a:r>
              <a:rPr lang="en-US" altLang="zh-CN" sz="1400" dirty="0" err="1"/>
              <a:t>age_max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err="1">
                <a:solidFill>
                  <a:srgbClr val="008000"/>
                </a:solidFill>
              </a:rPr>
              <a:t>age_max</a:t>
            </a:r>
            <a:r>
              <a:rPr lang="zh-CN" altLang="en-US" sz="1400" dirty="0">
                <a:solidFill>
                  <a:srgbClr val="008000"/>
                </a:solidFill>
              </a:rPr>
              <a:t>的值</a:t>
            </a:r>
            <a:endParaRPr lang="en-US" altLang="zh-CN" sz="1400" dirty="0">
              <a:solidFill>
                <a:srgbClr val="008000"/>
              </a:solidFill>
            </a:endParaRPr>
          </a:p>
          <a:p>
            <a:pPr defTabSz="357188"/>
            <a:r>
              <a:rPr lang="zh-CN" altLang="en-US" sz="1400" dirty="0"/>
              <a:t>	</a:t>
            </a:r>
            <a:r>
              <a:rPr lang="en-US" altLang="zh-CN" sz="1400" dirty="0"/>
              <a:t>return 0;	</a:t>
            </a:r>
            <a:endParaRPr lang="en-US" altLang="zh-CN" sz="1400" dirty="0">
              <a:solidFill>
                <a:srgbClr val="008000"/>
              </a:solidFill>
            </a:endParaRPr>
          </a:p>
          <a:p>
            <a:pPr defTabSz="357188"/>
            <a:r>
              <a:rPr lang="en-US" altLang="zh-CN" sz="1400" dirty="0">
                <a:solidFill>
                  <a:schemeClr val="tx1"/>
                </a:solidFill>
              </a:rPr>
              <a:t>}</a:t>
            </a:r>
            <a:endParaRPr lang="zh-CN" altLang="en-US" sz="1400" dirty="0">
              <a:solidFill>
                <a:srgbClr val="008000"/>
              </a:solidFill>
            </a:endParaRPr>
          </a:p>
          <a:p>
            <a:pPr defTabSz="357188"/>
            <a:r>
              <a:rPr lang="en-US" altLang="zh-CN" sz="1400" dirty="0">
                <a:solidFill>
                  <a:srgbClr val="008000"/>
                </a:solidFill>
              </a:rPr>
              <a:t>//</a:t>
            </a:r>
            <a:r>
              <a:rPr lang="zh-CN" altLang="en-US" sz="1400" dirty="0">
                <a:solidFill>
                  <a:srgbClr val="008000"/>
                </a:solidFill>
              </a:rPr>
              <a:t>下面是求两个整数中的大者的函数</a:t>
            </a:r>
          </a:p>
          <a:p>
            <a:pPr defTabSz="357188"/>
            <a:r>
              <a:rPr lang="en-US" altLang="zh-CN" sz="1400" dirty="0"/>
              <a:t>int max(int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r>
              <a:rPr lang="en-US" altLang="zh-CN" sz="1400" dirty="0">
                <a:solidFill>
                  <a:srgbClr val="008000"/>
                </a:solidFill>
              </a:rPr>
              <a:t>,</a:t>
            </a:r>
            <a:r>
              <a:rPr lang="zh-CN" altLang="en-US" sz="1400" dirty="0">
                <a:solidFill>
                  <a:srgbClr val="008000"/>
                </a:solidFill>
              </a:rPr>
              <a:t>函数值为整型</a:t>
            </a:r>
            <a:r>
              <a:rPr lang="en-US" altLang="zh-CN" sz="1400" dirty="0">
                <a:solidFill>
                  <a:srgbClr val="008000"/>
                </a:solidFill>
              </a:rPr>
              <a:t>, </a:t>
            </a:r>
            <a:r>
              <a:rPr lang="zh-CN" altLang="en-US" sz="1400" dirty="0">
                <a:solidFill>
                  <a:srgbClr val="008000"/>
                </a:solidFill>
              </a:rPr>
              <a:t>形式参数</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为整型 </a:t>
            </a:r>
          </a:p>
          <a:p>
            <a:r>
              <a:rPr lang="en-US" altLang="zh-CN" sz="1400" dirty="0"/>
              <a:t>{</a:t>
            </a:r>
          </a:p>
          <a:p>
            <a:pPr marL="0" lvl="1" defTabSz="357188"/>
            <a:r>
              <a:rPr lang="en-US" altLang="zh-CN" sz="1400" dirty="0"/>
              <a:t>	int z;		</a:t>
            </a:r>
            <a:r>
              <a:rPr lang="en-US" altLang="zh-CN" sz="1400" dirty="0">
                <a:solidFill>
                  <a:srgbClr val="008000"/>
                </a:solidFill>
              </a:rPr>
              <a:t>//</a:t>
            </a:r>
            <a:r>
              <a:rPr lang="zh-CN" altLang="en-US" sz="1400" dirty="0">
                <a:solidFill>
                  <a:srgbClr val="008000"/>
                </a:solidFill>
              </a:rPr>
              <a:t>定义本函数中用到的变量</a:t>
            </a:r>
            <a:r>
              <a:rPr lang="en-US" altLang="zh-CN" sz="1400" dirty="0">
                <a:solidFill>
                  <a:srgbClr val="008000"/>
                </a:solidFill>
              </a:rPr>
              <a:t>z</a:t>
            </a:r>
            <a:r>
              <a:rPr lang="zh-CN" altLang="en-US" sz="1400" dirty="0">
                <a:solidFill>
                  <a:srgbClr val="008000"/>
                </a:solidFill>
              </a:rPr>
              <a:t>为整型</a:t>
            </a:r>
            <a:endParaRPr lang="en-US" altLang="zh-CN" sz="1400" dirty="0">
              <a:solidFill>
                <a:srgbClr val="008000"/>
              </a:solidFill>
            </a:endParaRPr>
          </a:p>
          <a:p>
            <a:pPr marL="0" lvl="1" defTabSz="357188"/>
            <a:r>
              <a:rPr lang="en-US" altLang="zh-CN" sz="1400" dirty="0"/>
              <a:t>	if(x&gt;y) z=x;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x&gt;y</a:t>
            </a:r>
            <a:r>
              <a:rPr lang="zh-CN" altLang="en-US" sz="1400" dirty="0">
                <a:solidFill>
                  <a:srgbClr val="008000"/>
                </a:solidFill>
              </a:rPr>
              <a:t>，则将</a:t>
            </a:r>
            <a:r>
              <a:rPr lang="en-US" altLang="zh-CN" sz="1400" dirty="0">
                <a:solidFill>
                  <a:srgbClr val="008000"/>
                </a:solidFill>
              </a:rPr>
              <a:t>x</a:t>
            </a:r>
            <a:r>
              <a:rPr lang="zh-CN" altLang="en-US" sz="1400" dirty="0">
                <a:solidFill>
                  <a:srgbClr val="008000"/>
                </a:solidFill>
              </a:rPr>
              <a:t>的值赋给变量</a:t>
            </a:r>
            <a:r>
              <a:rPr lang="en-US" altLang="zh-CN" sz="1400" dirty="0">
                <a:solidFill>
                  <a:srgbClr val="008000"/>
                </a:solidFill>
              </a:rPr>
              <a:t>z</a:t>
            </a:r>
          </a:p>
          <a:p>
            <a:pPr marL="0" lvl="1" defTabSz="357188"/>
            <a:r>
              <a:rPr lang="en-US" altLang="zh-CN" sz="1400" dirty="0"/>
              <a:t>	else z=y;		</a:t>
            </a:r>
            <a:r>
              <a:rPr lang="en-US" altLang="zh-CN" sz="1400" dirty="0">
                <a:solidFill>
                  <a:srgbClr val="008000"/>
                </a:solidFill>
              </a:rPr>
              <a:t>//</a:t>
            </a:r>
            <a:r>
              <a:rPr lang="zh-CN" altLang="en-US" sz="1400" dirty="0">
                <a:solidFill>
                  <a:srgbClr val="008000"/>
                </a:solidFill>
              </a:rPr>
              <a:t>否则，将</a:t>
            </a:r>
            <a:r>
              <a:rPr lang="en-US" altLang="zh-CN" sz="1400" dirty="0">
                <a:solidFill>
                  <a:srgbClr val="008000"/>
                </a:solidFill>
              </a:rPr>
              <a:t>y</a:t>
            </a:r>
            <a:r>
              <a:rPr lang="zh-CN" altLang="en-US" sz="1400" dirty="0">
                <a:solidFill>
                  <a:srgbClr val="008000"/>
                </a:solidFill>
              </a:rPr>
              <a:t>的值赋给变量</a:t>
            </a:r>
            <a:r>
              <a:rPr lang="en-US" altLang="zh-CN" sz="1400" dirty="0">
                <a:solidFill>
                  <a:srgbClr val="008000"/>
                </a:solidFill>
              </a:rPr>
              <a:t>z</a:t>
            </a:r>
          </a:p>
          <a:p>
            <a:pPr marL="0" lvl="1" defTabSz="357188"/>
            <a:r>
              <a:rPr lang="en-US" altLang="zh-CN" sz="1400" dirty="0"/>
              <a:t>	return(z); 	</a:t>
            </a: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z</a:t>
            </a:r>
            <a:r>
              <a:rPr lang="zh-CN" altLang="en-US" sz="1400" dirty="0">
                <a:solidFill>
                  <a:srgbClr val="008000"/>
                </a:solidFill>
              </a:rPr>
              <a:t>的值返回到主函数中调用</a:t>
            </a:r>
            <a:r>
              <a:rPr lang="en-US" altLang="zh-CN" sz="1400" dirty="0">
                <a:solidFill>
                  <a:srgbClr val="008000"/>
                </a:solidFill>
              </a:rPr>
              <a:t>max</a:t>
            </a:r>
            <a:r>
              <a:rPr lang="zh-CN" altLang="en-US" sz="1400" dirty="0">
                <a:solidFill>
                  <a:srgbClr val="008000"/>
                </a:solidFill>
              </a:rPr>
              <a:t>函数的位置</a:t>
            </a:r>
          </a:p>
          <a:p>
            <a:r>
              <a:rPr lang="en-US" altLang="zh-CN" sz="1400" dirty="0"/>
              <a:t>}</a:t>
            </a:r>
            <a:endParaRPr lang="zh-CN" altLang="en-US" sz="1400" dirty="0">
              <a:solidFill>
                <a:srgbClr val="008000"/>
              </a:solidFill>
            </a:endParaRPr>
          </a:p>
        </p:txBody>
      </p:sp>
      <p:sp>
        <p:nvSpPr>
          <p:cNvPr id="8" name="折角形 7"/>
          <p:cNvSpPr/>
          <p:nvPr/>
        </p:nvSpPr>
        <p:spPr>
          <a:xfrm>
            <a:off x="7606747" y="365125"/>
            <a:ext cx="4230757" cy="6115188"/>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nvGrpSpPr>
          <p:cNvPr id="9" name="组合 8"/>
          <p:cNvGrpSpPr/>
          <p:nvPr/>
        </p:nvGrpSpPr>
        <p:grpSpPr>
          <a:xfrm>
            <a:off x="7812157" y="532416"/>
            <a:ext cx="1838740" cy="560717"/>
            <a:chOff x="8656983" y="1203671"/>
            <a:chExt cx="1838740" cy="497504"/>
          </a:xfrm>
        </p:grpSpPr>
        <p:pic>
          <p:nvPicPr>
            <p:cNvPr id="10" name="图片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56983" y="1203671"/>
              <a:ext cx="487017" cy="487017"/>
            </a:xfrm>
            <a:prstGeom prst="rect">
              <a:avLst/>
            </a:prstGeom>
          </p:spPr>
        </p:pic>
        <p:sp>
          <p:nvSpPr>
            <p:cNvPr id="11" name="文本框 10"/>
            <p:cNvSpPr txBox="1"/>
            <p:nvPr/>
          </p:nvSpPr>
          <p:spPr>
            <a:xfrm>
              <a:off x="9253331" y="1331843"/>
              <a:ext cx="1242392"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rPr>
                <a:t>程序分析</a:t>
              </a:r>
            </a:p>
          </p:txBody>
        </p:sp>
        <p:cxnSp>
          <p:nvCxnSpPr>
            <p:cNvPr id="12" name="直接连接符 11"/>
            <p:cNvCxnSpPr/>
            <p:nvPr/>
          </p:nvCxnSpPr>
          <p:spPr>
            <a:xfrm>
              <a:off x="8656983" y="1690688"/>
              <a:ext cx="18387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7729331" y="1099784"/>
            <a:ext cx="3946140" cy="5405454"/>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zh-CN" altLang="en-US" sz="1600" dirty="0">
                <a:solidFill>
                  <a:schemeClr val="bg1"/>
                </a:solidFill>
              </a:rPr>
              <a:t>本程序包括两个函数</a:t>
            </a:r>
            <a:r>
              <a:rPr lang="en-US" altLang="zh-CN" sz="1600" dirty="0">
                <a:solidFill>
                  <a:schemeClr val="bg1"/>
                </a:solidFill>
              </a:rPr>
              <a:t>:①</a:t>
            </a:r>
            <a:r>
              <a:rPr lang="zh-CN" altLang="en-US" sz="1600" dirty="0">
                <a:solidFill>
                  <a:schemeClr val="bg1"/>
                </a:solidFill>
              </a:rPr>
              <a:t>主函数</a:t>
            </a:r>
            <a:r>
              <a:rPr lang="en-US" altLang="zh-CN" sz="1600" dirty="0">
                <a:solidFill>
                  <a:schemeClr val="bg1"/>
                </a:solidFill>
              </a:rPr>
              <a:t>main</a:t>
            </a:r>
            <a:r>
              <a:rPr lang="zh-CN" altLang="en-US" sz="1600" dirty="0">
                <a:solidFill>
                  <a:schemeClr val="bg1"/>
                </a:solidFill>
              </a:rPr>
              <a:t>；②被调用的函数</a:t>
            </a:r>
            <a:r>
              <a:rPr lang="en-US" altLang="zh-CN" sz="1600" dirty="0">
                <a:solidFill>
                  <a:schemeClr val="bg1"/>
                </a:solidFill>
              </a:rPr>
              <a:t>max</a:t>
            </a:r>
            <a:r>
              <a:rPr lang="zh-CN" altLang="en-US" sz="1600" dirty="0">
                <a:solidFill>
                  <a:schemeClr val="bg1"/>
                </a:solidFill>
              </a:rPr>
              <a:t>。</a:t>
            </a:r>
          </a:p>
          <a:p>
            <a:pPr marL="285750" indent="-285750">
              <a:lnSpc>
                <a:spcPct val="150000"/>
              </a:lnSpc>
              <a:buClr>
                <a:schemeClr val="bg1"/>
              </a:buClr>
              <a:buFont typeface="Arial" panose="020B0604020202020204" pitchFamily="34" charset="0"/>
              <a:buChar char="•"/>
            </a:pPr>
            <a:r>
              <a:rPr lang="en-US" altLang="zh-CN" sz="1600" dirty="0">
                <a:solidFill>
                  <a:schemeClr val="bg1"/>
                </a:solidFill>
              </a:rPr>
              <a:t>max</a:t>
            </a:r>
            <a:r>
              <a:rPr lang="zh-CN" altLang="en-US" sz="1600" dirty="0">
                <a:solidFill>
                  <a:schemeClr val="bg1"/>
                </a:solidFill>
              </a:rPr>
              <a:t>函数的作用是将</a:t>
            </a:r>
            <a:r>
              <a:rPr lang="en-US" altLang="zh-CN" sz="1600" dirty="0">
                <a:solidFill>
                  <a:schemeClr val="bg1"/>
                </a:solidFill>
              </a:rPr>
              <a:t>x</a:t>
            </a:r>
            <a:r>
              <a:rPr lang="zh-CN" altLang="en-US" sz="1600" dirty="0">
                <a:solidFill>
                  <a:schemeClr val="bg1"/>
                </a:solidFill>
              </a:rPr>
              <a:t>和</a:t>
            </a:r>
            <a:r>
              <a:rPr lang="en-US" altLang="zh-CN" sz="1600" dirty="0">
                <a:solidFill>
                  <a:schemeClr val="bg1"/>
                </a:solidFill>
              </a:rPr>
              <a:t>y</a:t>
            </a:r>
            <a:r>
              <a:rPr lang="zh-CN" altLang="en-US" sz="1600" dirty="0">
                <a:solidFill>
                  <a:schemeClr val="bg1"/>
                </a:solidFill>
              </a:rPr>
              <a:t>中的大者的值赋给变量</a:t>
            </a:r>
            <a:r>
              <a:rPr lang="en-US" altLang="zh-CN" sz="1600" dirty="0">
                <a:solidFill>
                  <a:schemeClr val="bg1"/>
                </a:solidFill>
              </a:rPr>
              <a:t>z</a:t>
            </a:r>
            <a:r>
              <a:rPr lang="zh-CN" altLang="en-US" sz="1600" dirty="0">
                <a:solidFill>
                  <a:schemeClr val="bg1"/>
                </a:solidFill>
              </a:rPr>
              <a:t>，最后通过</a:t>
            </a:r>
            <a:r>
              <a:rPr lang="en-US" altLang="zh-CN" sz="1600" dirty="0">
                <a:solidFill>
                  <a:schemeClr val="bg1"/>
                </a:solidFill>
              </a:rPr>
              <a:t>return</a:t>
            </a:r>
            <a:r>
              <a:rPr lang="zh-CN" altLang="en-US" sz="1600" dirty="0">
                <a:solidFill>
                  <a:schemeClr val="bg1"/>
                </a:solidFill>
              </a:rPr>
              <a:t>语句将</a:t>
            </a:r>
            <a:r>
              <a:rPr lang="en-US" altLang="zh-CN" sz="1600" dirty="0">
                <a:solidFill>
                  <a:schemeClr val="bg1"/>
                </a:solidFill>
              </a:rPr>
              <a:t>z</a:t>
            </a:r>
            <a:r>
              <a:rPr lang="zh-CN" altLang="en-US" sz="1600" dirty="0">
                <a:solidFill>
                  <a:schemeClr val="bg1"/>
                </a:solidFill>
              </a:rPr>
              <a:t>的值作为</a:t>
            </a:r>
            <a:r>
              <a:rPr lang="en-US" altLang="zh-CN" sz="1600" dirty="0">
                <a:solidFill>
                  <a:schemeClr val="bg1"/>
                </a:solidFill>
              </a:rPr>
              <a:t>max</a:t>
            </a:r>
            <a:r>
              <a:rPr lang="zh-CN" altLang="en-US" sz="1600" dirty="0">
                <a:solidFill>
                  <a:schemeClr val="bg1"/>
                </a:solidFill>
              </a:rPr>
              <a:t>的函数值返回给</a:t>
            </a:r>
            <a:r>
              <a:rPr lang="en-US" altLang="zh-CN" sz="1600" dirty="0">
                <a:solidFill>
                  <a:schemeClr val="bg1"/>
                </a:solidFill>
              </a:rPr>
              <a:t>main</a:t>
            </a:r>
            <a:r>
              <a:rPr lang="zh-CN" altLang="en-US" sz="1600" dirty="0">
                <a:solidFill>
                  <a:schemeClr val="bg1"/>
                </a:solidFill>
              </a:rPr>
              <a:t>函数中调用</a:t>
            </a:r>
            <a:r>
              <a:rPr lang="en-US" altLang="zh-CN" sz="1600" dirty="0">
                <a:solidFill>
                  <a:schemeClr val="bg1"/>
                </a:solidFill>
              </a:rPr>
              <a:t>max</a:t>
            </a:r>
            <a:r>
              <a:rPr lang="zh-CN" altLang="en-US" sz="1600" dirty="0">
                <a:solidFill>
                  <a:schemeClr val="bg1"/>
                </a:solidFill>
              </a:rPr>
              <a:t>函数的位置。</a:t>
            </a:r>
          </a:p>
          <a:p>
            <a:pPr marL="285750" indent="-285750">
              <a:lnSpc>
                <a:spcPct val="150000"/>
              </a:lnSpc>
              <a:buClr>
                <a:schemeClr val="bg1"/>
              </a:buClr>
              <a:buFont typeface="Arial" panose="020B0604020202020204" pitchFamily="34" charset="0"/>
              <a:buChar char="•"/>
            </a:pPr>
            <a:r>
              <a:rPr lang="en-US" altLang="zh-CN" b="1" dirty="0" err="1">
                <a:solidFill>
                  <a:srgbClr val="FFFF00"/>
                </a:solidFill>
              </a:rPr>
              <a:t>scanf</a:t>
            </a:r>
            <a:r>
              <a:rPr lang="zh-CN" altLang="en-US" sz="1600" dirty="0">
                <a:solidFill>
                  <a:schemeClr val="bg1"/>
                </a:solidFill>
              </a:rPr>
              <a:t>是输入函数的名字</a:t>
            </a:r>
            <a:r>
              <a:rPr lang="en-US" altLang="zh-CN" sz="1600" dirty="0">
                <a:solidFill>
                  <a:schemeClr val="bg1"/>
                </a:solidFill>
              </a:rPr>
              <a:t>(</a:t>
            </a:r>
            <a:r>
              <a:rPr lang="en-US" altLang="zh-CN" sz="1600" dirty="0" err="1">
                <a:solidFill>
                  <a:schemeClr val="bg1"/>
                </a:solidFill>
              </a:rPr>
              <a:t>scanf</a:t>
            </a:r>
            <a:r>
              <a:rPr lang="zh-CN" altLang="en-US" sz="1600" dirty="0">
                <a:solidFill>
                  <a:schemeClr val="bg1"/>
                </a:solidFill>
              </a:rPr>
              <a:t>和</a:t>
            </a:r>
            <a:r>
              <a:rPr lang="en-US" altLang="zh-CN" sz="1600" dirty="0" err="1">
                <a:solidFill>
                  <a:schemeClr val="bg1"/>
                </a:solidFill>
              </a:rPr>
              <a:t>printf</a:t>
            </a:r>
            <a:r>
              <a:rPr lang="zh-CN" altLang="en-US" sz="1600" dirty="0">
                <a:solidFill>
                  <a:schemeClr val="bg1"/>
                </a:solidFill>
              </a:rPr>
              <a:t>都是</a:t>
            </a:r>
            <a:r>
              <a:rPr lang="en-US" altLang="zh-CN" sz="1600" dirty="0">
                <a:solidFill>
                  <a:schemeClr val="bg1"/>
                </a:solidFill>
              </a:rPr>
              <a:t>C</a:t>
            </a:r>
            <a:r>
              <a:rPr lang="zh-CN" altLang="en-US" sz="1600" dirty="0">
                <a:solidFill>
                  <a:schemeClr val="bg1"/>
                </a:solidFill>
              </a:rPr>
              <a:t>的标准输入输出函数</a:t>
            </a:r>
            <a:r>
              <a:rPr lang="en-US" altLang="zh-CN" sz="1600" dirty="0">
                <a:solidFill>
                  <a:schemeClr val="bg1"/>
                </a:solidFill>
              </a:rPr>
              <a:t>)</a:t>
            </a:r>
            <a:r>
              <a:rPr lang="zh-CN" altLang="en-US" sz="1600" dirty="0">
                <a:solidFill>
                  <a:schemeClr val="bg1"/>
                </a:solidFill>
              </a:rPr>
              <a:t>。该</a:t>
            </a:r>
            <a:r>
              <a:rPr lang="en-US" altLang="zh-CN" sz="1600" dirty="0" err="1">
                <a:solidFill>
                  <a:schemeClr val="bg1"/>
                </a:solidFill>
              </a:rPr>
              <a:t>scanf</a:t>
            </a:r>
            <a:r>
              <a:rPr lang="zh-CN" altLang="en-US" sz="1600" dirty="0">
                <a:solidFill>
                  <a:schemeClr val="bg1"/>
                </a:solidFill>
              </a:rPr>
              <a:t>函数的作用是输入变量</a:t>
            </a:r>
            <a:r>
              <a:rPr lang="en-US" altLang="zh-CN" sz="1600" dirty="0">
                <a:solidFill>
                  <a:schemeClr val="bg1"/>
                </a:solidFill>
              </a:rPr>
              <a:t>age_1</a:t>
            </a:r>
            <a:r>
              <a:rPr lang="zh-CN" altLang="en-US" sz="1600" dirty="0">
                <a:solidFill>
                  <a:schemeClr val="bg1"/>
                </a:solidFill>
              </a:rPr>
              <a:t>和</a:t>
            </a:r>
            <a:r>
              <a:rPr lang="en-US" altLang="zh-CN" sz="1600" dirty="0">
                <a:solidFill>
                  <a:schemeClr val="bg1"/>
                </a:solidFill>
              </a:rPr>
              <a:t>age_2</a:t>
            </a:r>
            <a:r>
              <a:rPr lang="zh-CN" altLang="en-US" sz="1600" dirty="0">
                <a:solidFill>
                  <a:schemeClr val="bg1"/>
                </a:solidFill>
              </a:rPr>
              <a:t>的值。其中，</a:t>
            </a:r>
            <a:r>
              <a:rPr lang="en-US" altLang="zh-CN" sz="1600" dirty="0">
                <a:solidFill>
                  <a:schemeClr val="bg1"/>
                </a:solidFill>
              </a:rPr>
              <a:t>&amp;age_1</a:t>
            </a:r>
            <a:r>
              <a:rPr lang="zh-CN" altLang="en-US" sz="1600" dirty="0">
                <a:solidFill>
                  <a:schemeClr val="bg1"/>
                </a:solidFill>
              </a:rPr>
              <a:t>中</a:t>
            </a:r>
            <a:r>
              <a:rPr lang="en-US" altLang="zh-CN" b="1" dirty="0">
                <a:solidFill>
                  <a:srgbClr val="FFFF00"/>
                </a:solidFill>
              </a:rPr>
              <a:t>&amp;</a:t>
            </a:r>
            <a:r>
              <a:rPr lang="zh-CN" altLang="en-US" sz="1600" dirty="0">
                <a:solidFill>
                  <a:schemeClr val="bg1"/>
                </a:solidFill>
              </a:rPr>
              <a:t>表示取变量的地址。</a:t>
            </a:r>
            <a:endParaRPr lang="en-US" altLang="zh-CN" sz="1600" dirty="0">
              <a:solidFill>
                <a:schemeClr val="bg1"/>
              </a:solidFill>
            </a:endParaRPr>
          </a:p>
          <a:p>
            <a:pPr marL="285750" indent="-285750">
              <a:lnSpc>
                <a:spcPct val="150000"/>
              </a:lnSpc>
              <a:buClr>
                <a:schemeClr val="bg1"/>
              </a:buClr>
              <a:buFont typeface="Arial" panose="020B0604020202020204" pitchFamily="34" charset="0"/>
              <a:buChar char="•"/>
            </a:pPr>
            <a:r>
              <a:rPr lang="en-US" altLang="zh-CN" b="1" dirty="0">
                <a:solidFill>
                  <a:srgbClr val="FFFF00"/>
                </a:solidFill>
              </a:rPr>
              <a:t>max(age_1,age_2)</a:t>
            </a:r>
            <a:r>
              <a:rPr lang="zh-CN" altLang="en-US" sz="1600" dirty="0">
                <a:solidFill>
                  <a:schemeClr val="bg1"/>
                </a:solidFill>
              </a:rPr>
              <a:t>调用</a:t>
            </a:r>
            <a:r>
              <a:rPr lang="en-US" altLang="zh-CN" sz="1600" dirty="0">
                <a:solidFill>
                  <a:schemeClr val="bg1"/>
                </a:solidFill>
              </a:rPr>
              <a:t>max</a:t>
            </a:r>
            <a:r>
              <a:rPr lang="zh-CN" altLang="en-US" sz="1600" dirty="0">
                <a:solidFill>
                  <a:schemeClr val="bg1"/>
                </a:solidFill>
              </a:rPr>
              <a:t>函数。在调用时将</a:t>
            </a:r>
            <a:r>
              <a:rPr lang="en-US" altLang="zh-CN" sz="1600" dirty="0">
                <a:solidFill>
                  <a:schemeClr val="bg1"/>
                </a:solidFill>
              </a:rPr>
              <a:t>age_1</a:t>
            </a:r>
            <a:r>
              <a:rPr lang="zh-CN" altLang="en-US" sz="1600" dirty="0">
                <a:solidFill>
                  <a:schemeClr val="bg1"/>
                </a:solidFill>
              </a:rPr>
              <a:t>和</a:t>
            </a:r>
            <a:r>
              <a:rPr lang="en-US" altLang="zh-CN" sz="1600" dirty="0">
                <a:solidFill>
                  <a:schemeClr val="bg1"/>
                </a:solidFill>
              </a:rPr>
              <a:t>age_2</a:t>
            </a:r>
            <a:r>
              <a:rPr lang="zh-CN" altLang="en-US" sz="1600" dirty="0">
                <a:solidFill>
                  <a:schemeClr val="bg1"/>
                </a:solidFill>
              </a:rPr>
              <a:t>作为</a:t>
            </a:r>
            <a:r>
              <a:rPr lang="en-US" altLang="zh-CN" sz="1600" dirty="0">
                <a:solidFill>
                  <a:schemeClr val="bg1"/>
                </a:solidFill>
              </a:rPr>
              <a:t>max</a:t>
            </a:r>
            <a:r>
              <a:rPr lang="zh-CN" altLang="en-US" sz="1600" dirty="0">
                <a:solidFill>
                  <a:schemeClr val="bg1"/>
                </a:solidFill>
              </a:rPr>
              <a:t>函数的</a:t>
            </a:r>
            <a:r>
              <a:rPr lang="zh-CN" altLang="en-US" b="1" dirty="0">
                <a:solidFill>
                  <a:srgbClr val="FFFF00"/>
                </a:solidFill>
              </a:rPr>
              <a:t>实际参数</a:t>
            </a:r>
            <a:r>
              <a:rPr lang="zh-CN" altLang="en-US" sz="1600" dirty="0">
                <a:solidFill>
                  <a:schemeClr val="bg1"/>
                </a:solidFill>
              </a:rPr>
              <a:t>的值分别传送给</a:t>
            </a:r>
            <a:r>
              <a:rPr lang="en-US" altLang="zh-CN" sz="1600" dirty="0">
                <a:solidFill>
                  <a:schemeClr val="bg1"/>
                </a:solidFill>
              </a:rPr>
              <a:t>max</a:t>
            </a:r>
            <a:r>
              <a:rPr lang="zh-CN" altLang="en-US" sz="1600" dirty="0">
                <a:solidFill>
                  <a:schemeClr val="bg1"/>
                </a:solidFill>
              </a:rPr>
              <a:t>函数中的</a:t>
            </a:r>
            <a:r>
              <a:rPr lang="zh-CN" altLang="en-US" b="1" dirty="0">
                <a:solidFill>
                  <a:srgbClr val="FFFF00"/>
                </a:solidFill>
              </a:rPr>
              <a:t>形式参数</a:t>
            </a:r>
            <a:r>
              <a:rPr lang="en-US" altLang="zh-CN" sz="1600" dirty="0">
                <a:solidFill>
                  <a:schemeClr val="bg1"/>
                </a:solidFill>
              </a:rPr>
              <a:t>x</a:t>
            </a:r>
            <a:r>
              <a:rPr lang="zh-CN" altLang="en-US" sz="1600" dirty="0">
                <a:solidFill>
                  <a:schemeClr val="bg1"/>
                </a:solidFill>
              </a:rPr>
              <a:t>和</a:t>
            </a:r>
            <a:r>
              <a:rPr lang="en-US" altLang="zh-CN" sz="1600" dirty="0">
                <a:solidFill>
                  <a:schemeClr val="bg1"/>
                </a:solidFill>
              </a:rPr>
              <a:t>y</a:t>
            </a:r>
            <a:r>
              <a:rPr lang="zh-CN" altLang="en-US" sz="1600" dirty="0">
                <a:solidFill>
                  <a:schemeClr val="bg1"/>
                </a:solidFill>
              </a:rPr>
              <a:t>。</a:t>
            </a:r>
          </a:p>
        </p:txBody>
      </p:sp>
    </p:spTree>
    <p:extLst>
      <p:ext uri="{BB962C8B-B14F-4D97-AF65-F5344CB8AC3E}">
        <p14:creationId xmlns:p14="http://schemas.microsoft.com/office/powerpoint/2010/main" xmlns="" val="103608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wipe(up)">
                                      <p:cBhvr>
                                        <p:cTn id="16" dur="500"/>
                                        <p:tgtEl>
                                          <p:spTgt spid="1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wipe(up)">
                                      <p:cBhvr>
                                        <p:cTn id="21" dur="500"/>
                                        <p:tgtEl>
                                          <p:spTgt spid="1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Effect transition="in" filter="wipe(up)">
                                      <p:cBhvr>
                                        <p:cTn id="26" dur="500"/>
                                        <p:tgtEl>
                                          <p:spTgt spid="1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up)">
                                      <p:cBhvr>
                                        <p:cTn id="31"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7" name="圆角矩形 6"/>
          <p:cNvSpPr/>
          <p:nvPr/>
        </p:nvSpPr>
        <p:spPr>
          <a:xfrm>
            <a:off x="838200" y="1602103"/>
            <a:ext cx="6463748" cy="4568711"/>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400" dirty="0"/>
              <a:t>#include &lt;</a:t>
            </a:r>
            <a:r>
              <a:rPr lang="en-US" altLang="zh-CN" sz="1400" dirty="0" err="1"/>
              <a:t>stdio.h</a:t>
            </a:r>
            <a:r>
              <a:rPr lang="en-US" altLang="zh-CN" sz="1400" dirty="0"/>
              <a:t>&gt;</a:t>
            </a:r>
          </a:p>
          <a:p>
            <a:pPr defTabSz="357188"/>
            <a:r>
              <a:rPr lang="en-US" altLang="zh-CN" sz="1400" dirty="0"/>
              <a:t>int main()				</a:t>
            </a:r>
            <a:r>
              <a:rPr lang="en-US" altLang="zh-CN" sz="1400" dirty="0">
                <a:solidFill>
                  <a:srgbClr val="008000"/>
                </a:solidFill>
              </a:rPr>
              <a:t>//</a:t>
            </a:r>
            <a:r>
              <a:rPr lang="zh-CN" altLang="en-US" sz="1400" dirty="0">
                <a:solidFill>
                  <a:srgbClr val="008000"/>
                </a:solidFill>
              </a:rPr>
              <a:t>主函数</a:t>
            </a:r>
          </a:p>
          <a:p>
            <a:pPr defTabSz="357188"/>
            <a:r>
              <a:rPr lang="en-US" altLang="zh-CN" sz="1400" dirty="0"/>
              <a:t>{</a:t>
            </a:r>
            <a:endParaRPr lang="zh-CN" altLang="en-US" sz="1400" dirty="0">
              <a:solidFill>
                <a:srgbClr val="008000"/>
              </a:solidFill>
            </a:endParaRPr>
          </a:p>
          <a:p>
            <a:pPr defTabSz="357188"/>
            <a:r>
              <a:rPr lang="zh-CN" altLang="en-US" sz="1400" dirty="0"/>
              <a:t>	</a:t>
            </a:r>
            <a:r>
              <a:rPr lang="en-US" altLang="zh-CN" sz="1400" dirty="0"/>
              <a:t>int max(int age_1,int age_2);		</a:t>
            </a:r>
            <a:r>
              <a:rPr lang="en-US" altLang="zh-CN" sz="1400" dirty="0">
                <a:solidFill>
                  <a:srgbClr val="008000"/>
                </a:solidFill>
              </a:rPr>
              <a:t>//</a:t>
            </a:r>
            <a:r>
              <a:rPr lang="zh-CN" altLang="en-US" sz="1400" dirty="0">
                <a:solidFill>
                  <a:srgbClr val="008000"/>
                </a:solidFill>
              </a:rPr>
              <a:t>对被调用函数</a:t>
            </a:r>
            <a:r>
              <a:rPr lang="en-US" altLang="zh-CN" sz="1400" dirty="0">
                <a:solidFill>
                  <a:srgbClr val="008000"/>
                </a:solidFill>
              </a:rPr>
              <a:t>max</a:t>
            </a:r>
            <a:r>
              <a:rPr lang="zh-CN" altLang="en-US" sz="1400" dirty="0">
                <a:solidFill>
                  <a:srgbClr val="008000"/>
                </a:solidFill>
              </a:rPr>
              <a:t>的声明</a:t>
            </a:r>
            <a:endParaRPr lang="en-US" altLang="zh-CN" sz="1400" dirty="0">
              <a:solidFill>
                <a:srgbClr val="008000"/>
              </a:solidFill>
            </a:endParaRPr>
          </a:p>
          <a:p>
            <a:pPr defTabSz="357188"/>
            <a:r>
              <a:rPr lang="zh-CN" altLang="en-US" sz="1400" dirty="0"/>
              <a:t>	</a:t>
            </a:r>
            <a:r>
              <a:rPr lang="en-US" altLang="zh-CN" sz="1400" dirty="0"/>
              <a:t>int age_1,age_2,age_max;		</a:t>
            </a:r>
            <a:r>
              <a:rPr lang="en-US" altLang="zh-CN" sz="1400" dirty="0">
                <a:solidFill>
                  <a:srgbClr val="008000"/>
                </a:solidFill>
              </a:rPr>
              <a:t>//</a:t>
            </a:r>
            <a:r>
              <a:rPr lang="zh-CN" altLang="en-US" sz="1400" dirty="0">
                <a:solidFill>
                  <a:srgbClr val="008000"/>
                </a:solidFill>
              </a:rPr>
              <a:t>定义整型变量</a:t>
            </a:r>
            <a:r>
              <a:rPr lang="en-US" altLang="zh-CN" sz="1400" dirty="0">
                <a:solidFill>
                  <a:srgbClr val="008000"/>
                </a:solidFill>
              </a:rPr>
              <a:t>age_1,age_2,age_max</a:t>
            </a:r>
          </a:p>
          <a:p>
            <a:pPr defTabSz="357188"/>
            <a:r>
              <a:rPr lang="en-US" altLang="zh-CN" sz="1400" dirty="0"/>
              <a:t>	</a:t>
            </a:r>
            <a:r>
              <a:rPr lang="en-US" altLang="zh-CN" sz="1400" dirty="0" err="1"/>
              <a:t>scanf</a:t>
            </a:r>
            <a:r>
              <a:rPr lang="en-US" altLang="zh-CN" sz="1400" dirty="0"/>
              <a:t>(</a:t>
            </a:r>
            <a:r>
              <a:rPr lang="en-US" altLang="zh-CN" dirty="0"/>
              <a:t>"</a:t>
            </a:r>
            <a:r>
              <a:rPr lang="en-US" altLang="zh-CN" sz="1400" dirty="0"/>
              <a:t>%d,%d</a:t>
            </a:r>
            <a:r>
              <a:rPr lang="en-US" altLang="zh-CN" dirty="0"/>
              <a:t>"</a:t>
            </a:r>
            <a:r>
              <a:rPr lang="en-US" altLang="zh-CN" sz="1400" dirty="0"/>
              <a:t>,&amp;age_1,&amp;age_2); 	</a:t>
            </a:r>
            <a:r>
              <a:rPr lang="en-US" altLang="zh-CN" sz="1400" dirty="0">
                <a:solidFill>
                  <a:srgbClr val="008000"/>
                </a:solidFill>
              </a:rPr>
              <a:t>//</a:t>
            </a:r>
            <a:r>
              <a:rPr lang="zh-CN" altLang="en-US" sz="1400" dirty="0">
                <a:solidFill>
                  <a:srgbClr val="008000"/>
                </a:solidFill>
              </a:rPr>
              <a:t>从键盘输入变量</a:t>
            </a:r>
            <a:r>
              <a:rPr lang="en-US" altLang="zh-CN" sz="1400" dirty="0">
                <a:solidFill>
                  <a:srgbClr val="008000"/>
                </a:solidFill>
              </a:rPr>
              <a:t>age_1</a:t>
            </a:r>
            <a:r>
              <a:rPr lang="zh-CN" altLang="en-US" sz="1400" dirty="0">
                <a:solidFill>
                  <a:srgbClr val="008000"/>
                </a:solidFill>
              </a:rPr>
              <a:t>和</a:t>
            </a:r>
            <a:r>
              <a:rPr lang="en-US" altLang="zh-CN" sz="1400" dirty="0">
                <a:solidFill>
                  <a:srgbClr val="008000"/>
                </a:solidFill>
              </a:rPr>
              <a:t>age_2</a:t>
            </a:r>
            <a:r>
              <a:rPr lang="zh-CN" altLang="en-US" sz="1400" dirty="0">
                <a:solidFill>
                  <a:srgbClr val="008000"/>
                </a:solidFill>
              </a:rPr>
              <a:t>的值</a:t>
            </a:r>
            <a:endParaRPr lang="en-US" altLang="zh-CN" sz="1400" dirty="0">
              <a:solidFill>
                <a:srgbClr val="008000"/>
              </a:solidFill>
            </a:endParaRPr>
          </a:p>
          <a:p>
            <a:pPr defTabSz="357188"/>
            <a:r>
              <a:rPr lang="zh-CN" altLang="en-US" sz="1400" dirty="0"/>
              <a:t>	</a:t>
            </a:r>
            <a:r>
              <a:rPr lang="en-US" altLang="zh-CN" sz="1400" dirty="0" err="1"/>
              <a:t>age_max</a:t>
            </a:r>
            <a:r>
              <a:rPr lang="en-US" altLang="zh-CN" sz="1400" dirty="0"/>
              <a:t>=max(age_1,age_2);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函数，将得到的值赋给</a:t>
            </a:r>
            <a:r>
              <a:rPr lang="en-US" altLang="zh-CN" sz="1400" dirty="0" err="1">
                <a:solidFill>
                  <a:srgbClr val="008000"/>
                </a:solidFill>
              </a:rPr>
              <a:t>age_max</a:t>
            </a:r>
            <a:endParaRPr lang="en-US" altLang="zh-CN" sz="1400" dirty="0">
              <a:solidFill>
                <a:srgbClr val="008000"/>
              </a:solidFill>
            </a:endParaRPr>
          </a:p>
          <a:p>
            <a:pPr defTabSz="357188"/>
            <a:r>
              <a:rPr lang="en-US" altLang="zh-CN" sz="1400" dirty="0"/>
              <a:t>	</a:t>
            </a:r>
            <a:r>
              <a:rPr lang="en-US" altLang="zh-CN" sz="1400" dirty="0" err="1"/>
              <a:t>printf</a:t>
            </a:r>
            <a:r>
              <a:rPr lang="en-US" altLang="zh-CN" sz="1400" dirty="0"/>
              <a:t>("Max is %d\n</a:t>
            </a:r>
            <a:r>
              <a:rPr lang="en-US" altLang="zh-CN" dirty="0"/>
              <a:t>"</a:t>
            </a:r>
            <a:r>
              <a:rPr lang="en-US" altLang="zh-CN" sz="1400" dirty="0"/>
              <a:t>,</a:t>
            </a:r>
            <a:r>
              <a:rPr lang="en-US" altLang="zh-CN" sz="1400" dirty="0" err="1"/>
              <a:t>age_max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err="1">
                <a:solidFill>
                  <a:srgbClr val="008000"/>
                </a:solidFill>
              </a:rPr>
              <a:t>age_max</a:t>
            </a:r>
            <a:r>
              <a:rPr lang="zh-CN" altLang="en-US" sz="1400" dirty="0">
                <a:solidFill>
                  <a:srgbClr val="008000"/>
                </a:solidFill>
              </a:rPr>
              <a:t>的值</a:t>
            </a:r>
            <a:endParaRPr lang="en-US" altLang="zh-CN" sz="1400" dirty="0">
              <a:solidFill>
                <a:srgbClr val="008000"/>
              </a:solidFill>
            </a:endParaRPr>
          </a:p>
          <a:p>
            <a:pPr defTabSz="357188"/>
            <a:r>
              <a:rPr lang="zh-CN" altLang="en-US" sz="1400" dirty="0"/>
              <a:t>	</a:t>
            </a:r>
            <a:r>
              <a:rPr lang="en-US" altLang="zh-CN" sz="1400" b="1" dirty="0"/>
              <a:t>return 0;	</a:t>
            </a:r>
            <a:endParaRPr lang="en-US" altLang="zh-CN" sz="1400" b="1" dirty="0">
              <a:solidFill>
                <a:srgbClr val="008000"/>
              </a:solidFill>
            </a:endParaRPr>
          </a:p>
          <a:p>
            <a:pPr defTabSz="357188"/>
            <a:r>
              <a:rPr lang="en-US" altLang="zh-CN" sz="1400" dirty="0">
                <a:solidFill>
                  <a:schemeClr val="tx1"/>
                </a:solidFill>
              </a:rPr>
              <a:t>}</a:t>
            </a:r>
            <a:endParaRPr lang="zh-CN" altLang="en-US" sz="1400" dirty="0">
              <a:solidFill>
                <a:srgbClr val="008000"/>
              </a:solidFill>
            </a:endParaRPr>
          </a:p>
          <a:p>
            <a:pPr defTabSz="357188"/>
            <a:r>
              <a:rPr lang="en-US" altLang="zh-CN" sz="1400" dirty="0">
                <a:solidFill>
                  <a:srgbClr val="008000"/>
                </a:solidFill>
              </a:rPr>
              <a:t>//</a:t>
            </a:r>
            <a:r>
              <a:rPr lang="zh-CN" altLang="en-US" sz="1400" dirty="0">
                <a:solidFill>
                  <a:srgbClr val="008000"/>
                </a:solidFill>
              </a:rPr>
              <a:t>下面是求两个整数中的大者的函数</a:t>
            </a:r>
          </a:p>
          <a:p>
            <a:pPr defTabSz="357188"/>
            <a:r>
              <a:rPr lang="en-US" altLang="zh-CN" sz="1400" dirty="0"/>
              <a:t>int max(int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r>
              <a:rPr lang="en-US" altLang="zh-CN" sz="1400" dirty="0">
                <a:solidFill>
                  <a:srgbClr val="008000"/>
                </a:solidFill>
              </a:rPr>
              <a:t>,</a:t>
            </a:r>
            <a:r>
              <a:rPr lang="zh-CN" altLang="en-US" sz="1400" dirty="0">
                <a:solidFill>
                  <a:srgbClr val="008000"/>
                </a:solidFill>
              </a:rPr>
              <a:t>函数值为整型</a:t>
            </a:r>
            <a:r>
              <a:rPr lang="en-US" altLang="zh-CN" sz="1400" dirty="0">
                <a:solidFill>
                  <a:srgbClr val="008000"/>
                </a:solidFill>
              </a:rPr>
              <a:t>, </a:t>
            </a:r>
            <a:r>
              <a:rPr lang="zh-CN" altLang="en-US" sz="1400" dirty="0">
                <a:solidFill>
                  <a:srgbClr val="008000"/>
                </a:solidFill>
              </a:rPr>
              <a:t>形式参数</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为整型 </a:t>
            </a:r>
          </a:p>
          <a:p>
            <a:r>
              <a:rPr lang="en-US" altLang="zh-CN" sz="1400" dirty="0"/>
              <a:t>{</a:t>
            </a:r>
          </a:p>
          <a:p>
            <a:pPr marL="0" lvl="1" defTabSz="357188"/>
            <a:r>
              <a:rPr lang="en-US" altLang="zh-CN" sz="1400" dirty="0"/>
              <a:t>	int z;		</a:t>
            </a:r>
            <a:r>
              <a:rPr lang="en-US" altLang="zh-CN" sz="1400" dirty="0">
                <a:solidFill>
                  <a:srgbClr val="008000"/>
                </a:solidFill>
              </a:rPr>
              <a:t>//</a:t>
            </a:r>
            <a:r>
              <a:rPr lang="zh-CN" altLang="en-US" sz="1400" dirty="0">
                <a:solidFill>
                  <a:srgbClr val="008000"/>
                </a:solidFill>
              </a:rPr>
              <a:t>定义本函数中用到的变量</a:t>
            </a:r>
            <a:r>
              <a:rPr lang="en-US" altLang="zh-CN" sz="1400" dirty="0">
                <a:solidFill>
                  <a:srgbClr val="008000"/>
                </a:solidFill>
              </a:rPr>
              <a:t>z</a:t>
            </a:r>
            <a:r>
              <a:rPr lang="zh-CN" altLang="en-US" sz="1400" dirty="0">
                <a:solidFill>
                  <a:srgbClr val="008000"/>
                </a:solidFill>
              </a:rPr>
              <a:t>为整型</a:t>
            </a:r>
            <a:endParaRPr lang="en-US" altLang="zh-CN" sz="1400" dirty="0">
              <a:solidFill>
                <a:srgbClr val="008000"/>
              </a:solidFill>
            </a:endParaRPr>
          </a:p>
          <a:p>
            <a:pPr marL="0" lvl="1" defTabSz="357188"/>
            <a:r>
              <a:rPr lang="en-US" altLang="zh-CN" sz="1400" dirty="0"/>
              <a:t>	if(x&gt;y) z=x;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x&gt;y</a:t>
            </a:r>
            <a:r>
              <a:rPr lang="zh-CN" altLang="en-US" sz="1400" dirty="0">
                <a:solidFill>
                  <a:srgbClr val="008000"/>
                </a:solidFill>
              </a:rPr>
              <a:t>，则将</a:t>
            </a:r>
            <a:r>
              <a:rPr lang="en-US" altLang="zh-CN" sz="1400" dirty="0">
                <a:solidFill>
                  <a:srgbClr val="008000"/>
                </a:solidFill>
              </a:rPr>
              <a:t>x</a:t>
            </a:r>
            <a:r>
              <a:rPr lang="zh-CN" altLang="en-US" sz="1400" dirty="0">
                <a:solidFill>
                  <a:srgbClr val="008000"/>
                </a:solidFill>
              </a:rPr>
              <a:t>的值赋给变量</a:t>
            </a:r>
            <a:r>
              <a:rPr lang="en-US" altLang="zh-CN" sz="1400" dirty="0">
                <a:solidFill>
                  <a:srgbClr val="008000"/>
                </a:solidFill>
              </a:rPr>
              <a:t>z</a:t>
            </a:r>
          </a:p>
          <a:p>
            <a:pPr marL="0" lvl="1" defTabSz="357188"/>
            <a:r>
              <a:rPr lang="en-US" altLang="zh-CN" sz="1400" dirty="0"/>
              <a:t>	else z=y;		</a:t>
            </a:r>
            <a:r>
              <a:rPr lang="en-US" altLang="zh-CN" sz="1400" dirty="0">
                <a:solidFill>
                  <a:srgbClr val="008000"/>
                </a:solidFill>
              </a:rPr>
              <a:t>//</a:t>
            </a:r>
            <a:r>
              <a:rPr lang="zh-CN" altLang="en-US" sz="1400" dirty="0">
                <a:solidFill>
                  <a:srgbClr val="008000"/>
                </a:solidFill>
              </a:rPr>
              <a:t>否则，将</a:t>
            </a:r>
            <a:r>
              <a:rPr lang="en-US" altLang="zh-CN" sz="1400" dirty="0">
                <a:solidFill>
                  <a:srgbClr val="008000"/>
                </a:solidFill>
              </a:rPr>
              <a:t>y</a:t>
            </a:r>
            <a:r>
              <a:rPr lang="zh-CN" altLang="en-US" sz="1400" dirty="0">
                <a:solidFill>
                  <a:srgbClr val="008000"/>
                </a:solidFill>
              </a:rPr>
              <a:t>的值赋给变量</a:t>
            </a:r>
            <a:r>
              <a:rPr lang="en-US" altLang="zh-CN" sz="1400" dirty="0">
                <a:solidFill>
                  <a:srgbClr val="008000"/>
                </a:solidFill>
              </a:rPr>
              <a:t>z</a:t>
            </a:r>
          </a:p>
          <a:p>
            <a:pPr marL="0" lvl="1" defTabSz="357188"/>
            <a:r>
              <a:rPr lang="en-US" altLang="zh-CN" sz="1400" dirty="0"/>
              <a:t>	</a:t>
            </a:r>
            <a:r>
              <a:rPr lang="en-US" altLang="zh-CN" sz="1400" b="1" dirty="0"/>
              <a:t>return(z); </a:t>
            </a:r>
            <a:r>
              <a:rPr lang="en-US" altLang="zh-CN" sz="1400" dirty="0"/>
              <a:t>	</a:t>
            </a: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z</a:t>
            </a:r>
            <a:r>
              <a:rPr lang="zh-CN" altLang="en-US" sz="1400" dirty="0">
                <a:solidFill>
                  <a:srgbClr val="008000"/>
                </a:solidFill>
              </a:rPr>
              <a:t>的值返回到主函数中调用</a:t>
            </a:r>
            <a:r>
              <a:rPr lang="en-US" altLang="zh-CN" sz="1400" dirty="0">
                <a:solidFill>
                  <a:srgbClr val="008000"/>
                </a:solidFill>
              </a:rPr>
              <a:t>max</a:t>
            </a:r>
            <a:r>
              <a:rPr lang="zh-CN" altLang="en-US" sz="1400" dirty="0">
                <a:solidFill>
                  <a:srgbClr val="008000"/>
                </a:solidFill>
              </a:rPr>
              <a:t>函数的位置</a:t>
            </a:r>
          </a:p>
          <a:p>
            <a:r>
              <a:rPr lang="en-US" altLang="zh-CN" sz="1400" dirty="0"/>
              <a:t>}</a:t>
            </a:r>
            <a:endParaRPr lang="zh-CN" altLang="en-US" sz="1400" dirty="0">
              <a:solidFill>
                <a:srgbClr val="008000"/>
              </a:solidFill>
            </a:endParaRPr>
          </a:p>
        </p:txBody>
      </p:sp>
      <p:sp>
        <p:nvSpPr>
          <p:cNvPr id="14" name="矩形 13"/>
          <p:cNvSpPr/>
          <p:nvPr/>
        </p:nvSpPr>
        <p:spPr>
          <a:xfrm>
            <a:off x="7689575" y="1855132"/>
            <a:ext cx="3978964" cy="406265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spcBef>
                <a:spcPts val="1200"/>
              </a:spcBef>
              <a:spcAft>
                <a:spcPts val="1200"/>
              </a:spcAft>
            </a:pPr>
            <a:r>
              <a:rPr lang="zh-CN" altLang="en-US" dirty="0"/>
              <a:t>注意：本例程序中两个函数都有</a:t>
            </a:r>
            <a:r>
              <a:rPr lang="en-US" altLang="zh-CN" dirty="0"/>
              <a:t>return</a:t>
            </a:r>
            <a:r>
              <a:rPr lang="zh-CN" altLang="en-US" dirty="0"/>
              <a:t>语句，请注意它们的异同。</a:t>
            </a:r>
            <a:endParaRPr lang="en-US" altLang="zh-CN" dirty="0"/>
          </a:p>
          <a:p>
            <a:pPr>
              <a:spcBef>
                <a:spcPts val="1200"/>
              </a:spcBef>
              <a:spcAft>
                <a:spcPts val="1200"/>
              </a:spcAft>
            </a:pPr>
            <a:r>
              <a:rPr lang="zh-CN" altLang="en-US" dirty="0"/>
              <a:t>两个函数都定义为整型，都有函数值，都需要用</a:t>
            </a:r>
            <a:r>
              <a:rPr lang="en-US" altLang="zh-CN" dirty="0"/>
              <a:t>return</a:t>
            </a:r>
            <a:r>
              <a:rPr lang="zh-CN" altLang="en-US" dirty="0"/>
              <a:t>语句为函数指定返回值。</a:t>
            </a:r>
            <a:endParaRPr lang="en-US" altLang="zh-CN" dirty="0"/>
          </a:p>
          <a:p>
            <a:pPr>
              <a:spcBef>
                <a:spcPts val="1200"/>
              </a:spcBef>
              <a:spcAft>
                <a:spcPts val="1200"/>
              </a:spcAft>
            </a:pPr>
            <a:r>
              <a:rPr lang="en-US" altLang="zh-CN" dirty="0"/>
              <a:t>main</a:t>
            </a:r>
            <a:r>
              <a:rPr lang="zh-CN" altLang="en-US" dirty="0"/>
              <a:t>函数中的</a:t>
            </a:r>
            <a:r>
              <a:rPr lang="en-US" altLang="zh-CN" dirty="0"/>
              <a:t>return</a:t>
            </a:r>
            <a:r>
              <a:rPr lang="zh-CN" altLang="en-US" dirty="0"/>
              <a:t>语句指定的返回值一般为</a:t>
            </a:r>
            <a:r>
              <a:rPr lang="en-US" altLang="zh-CN" dirty="0"/>
              <a:t>0</a:t>
            </a:r>
            <a:r>
              <a:rPr lang="zh-CN" altLang="en-US" dirty="0"/>
              <a:t>。</a:t>
            </a:r>
            <a:endParaRPr lang="en-US" altLang="zh-CN" dirty="0"/>
          </a:p>
          <a:p>
            <a:pPr>
              <a:spcBef>
                <a:spcPts val="1200"/>
              </a:spcBef>
              <a:spcAft>
                <a:spcPts val="1200"/>
              </a:spcAft>
            </a:pPr>
            <a:r>
              <a:rPr lang="en-US" altLang="zh-CN" dirty="0"/>
              <a:t>max</a:t>
            </a:r>
            <a:r>
              <a:rPr lang="zh-CN" altLang="en-US" dirty="0"/>
              <a:t>函数的返回值是</a:t>
            </a:r>
            <a:r>
              <a:rPr lang="en-US" altLang="zh-CN" dirty="0"/>
              <a:t>max</a:t>
            </a:r>
            <a:r>
              <a:rPr lang="zh-CN" altLang="en-US" dirty="0"/>
              <a:t>函数中求出的两数中的最大值</a:t>
            </a:r>
            <a:r>
              <a:rPr lang="en-US" altLang="zh-CN" dirty="0"/>
              <a:t>z</a:t>
            </a:r>
            <a:r>
              <a:rPr lang="zh-CN" altLang="en-US" dirty="0"/>
              <a:t>，只有通过</a:t>
            </a:r>
            <a:r>
              <a:rPr lang="en-US" altLang="zh-CN" dirty="0"/>
              <a:t>return</a:t>
            </a:r>
            <a:r>
              <a:rPr lang="zh-CN" altLang="en-US" dirty="0"/>
              <a:t>语句才能把求出的</a:t>
            </a:r>
            <a:r>
              <a:rPr lang="en-US" altLang="zh-CN" dirty="0"/>
              <a:t>z</a:t>
            </a:r>
            <a:r>
              <a:rPr lang="zh-CN" altLang="en-US" dirty="0"/>
              <a:t>值作为函数的值并返回调用它的</a:t>
            </a:r>
            <a:r>
              <a:rPr lang="en-US" altLang="zh-CN" dirty="0"/>
              <a:t>main</a:t>
            </a:r>
            <a:r>
              <a:rPr lang="zh-CN" altLang="en-US" dirty="0"/>
              <a:t>函数中。</a:t>
            </a:r>
          </a:p>
        </p:txBody>
      </p:sp>
    </p:spTree>
    <p:extLst>
      <p:ext uri="{BB962C8B-B14F-4D97-AF65-F5344CB8AC3E}">
        <p14:creationId xmlns:p14="http://schemas.microsoft.com/office/powerpoint/2010/main" xmlns="" val="48575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8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0" presetClass="entr" presetSubtype="0" decel="10000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strVal val="#ppt_w+.3"/>
                                          </p:val>
                                        </p:tav>
                                        <p:tav tm="100000">
                                          <p:val>
                                            <p:strVal val="#ppt_w"/>
                                          </p:val>
                                        </p:tav>
                                      </p:tavLst>
                                    </p:anim>
                                    <p:anim calcmode="lin" valueType="num">
                                      <p:cBhvr>
                                        <p:cTn id="18" dur="1000" fill="hold"/>
                                        <p:tgtEl>
                                          <p:spTgt spid="14"/>
                                        </p:tgtEl>
                                        <p:attrNameLst>
                                          <p:attrName>ppt_h</p:attrName>
                                        </p:attrNameLst>
                                      </p:cBhvr>
                                      <p:tavLst>
                                        <p:tav tm="0">
                                          <p:val>
                                            <p:strVal val="#ppt_h"/>
                                          </p:val>
                                        </p:tav>
                                        <p:tav tm="100000">
                                          <p:val>
                                            <p:strVal val="#ppt_h"/>
                                          </p:val>
                                        </p:tav>
                                      </p:tavLst>
                                    </p:anim>
                                    <p:animEffect transition="in" filter="fade">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语言程序的结构</a:t>
            </a:r>
          </a:p>
        </p:txBody>
      </p:sp>
      <p:sp>
        <p:nvSpPr>
          <p:cNvPr id="3" name="内容占位符 2"/>
          <p:cNvSpPr>
            <a:spLocks noGrp="1"/>
          </p:cNvSpPr>
          <p:nvPr>
            <p:ph idx="1"/>
          </p:nvPr>
        </p:nvSpPr>
        <p:spPr>
          <a:xfrm>
            <a:off x="907775" y="1567208"/>
            <a:ext cx="6546573" cy="4992618"/>
          </a:xfrm>
        </p:spPr>
        <p:txBody>
          <a:bodyPr>
            <a:normAutofit fontScale="92500" lnSpcReduction="20000"/>
          </a:bodyPr>
          <a:lstStyle/>
          <a:p>
            <a:pPr marL="342900" indent="-342900">
              <a:lnSpc>
                <a:spcPct val="110000"/>
              </a:lnSpc>
              <a:buFont typeface="+mj-lt"/>
              <a:buAutoNum type="arabicPeriod"/>
            </a:pPr>
            <a:r>
              <a:rPr lang="en-US" altLang="zh-CN" sz="1800" dirty="0"/>
              <a:t>C</a:t>
            </a:r>
            <a:r>
              <a:rPr lang="zh-CN" altLang="en-US" sz="1800" dirty="0"/>
              <a:t>语言程序主要是由</a:t>
            </a:r>
            <a:r>
              <a:rPr lang="zh-CN" altLang="en-US" sz="1800" b="1" dirty="0">
                <a:solidFill>
                  <a:schemeClr val="accent1"/>
                </a:solidFill>
              </a:rPr>
              <a:t>函数</a:t>
            </a:r>
            <a:r>
              <a:rPr lang="zh-CN" altLang="en-US" sz="1800" dirty="0"/>
              <a:t>构成的，函数是</a:t>
            </a:r>
            <a:r>
              <a:rPr lang="en-US" altLang="zh-CN" sz="1800" dirty="0"/>
              <a:t>C</a:t>
            </a:r>
            <a:r>
              <a:rPr lang="zh-CN" altLang="en-US" sz="1800" dirty="0"/>
              <a:t>语言程序的基本单位</a:t>
            </a:r>
            <a:endParaRPr lang="en-US" altLang="zh-CN" sz="1800" dirty="0"/>
          </a:p>
          <a:p>
            <a:pPr marL="800100" lvl="1" indent="-342900">
              <a:lnSpc>
                <a:spcPct val="110000"/>
              </a:lnSpc>
              <a:buFont typeface="+mj-ea"/>
              <a:buAutoNum type="circleNumDbPlain"/>
            </a:pPr>
            <a:r>
              <a:rPr lang="zh-CN" altLang="en-US" sz="1400" dirty="0"/>
              <a:t>一个</a:t>
            </a:r>
            <a:r>
              <a:rPr lang="en-US" altLang="zh-CN" sz="1400" dirty="0"/>
              <a:t>C</a:t>
            </a:r>
            <a:r>
              <a:rPr lang="zh-CN" altLang="en-US" sz="1400" dirty="0"/>
              <a:t>语言源程序必须有且只有一个</a:t>
            </a:r>
            <a:r>
              <a:rPr lang="en-US" altLang="zh-CN" sz="1400" b="1" dirty="0"/>
              <a:t>main</a:t>
            </a:r>
            <a:r>
              <a:rPr lang="zh-CN" altLang="en-US" sz="1400" dirty="0"/>
              <a:t>函数，可以包含若干个其他函数。</a:t>
            </a:r>
            <a:r>
              <a:rPr lang="en-US" altLang="zh-CN" sz="1400" dirty="0"/>
              <a:t>main</a:t>
            </a:r>
            <a:r>
              <a:rPr lang="zh-CN" altLang="en-US" sz="1400" dirty="0"/>
              <a:t>函数可以调用其他函数，其他函数可以相互调用，但其他函数不能调用主函数</a:t>
            </a:r>
            <a:endParaRPr lang="en-US" altLang="zh-CN" sz="1400" dirty="0"/>
          </a:p>
          <a:p>
            <a:pPr marL="800100" lvl="1" indent="-342900">
              <a:lnSpc>
                <a:spcPct val="110000"/>
              </a:lnSpc>
              <a:buFont typeface="+mj-ea"/>
              <a:buAutoNum type="circleNumDbPlain"/>
            </a:pPr>
            <a:r>
              <a:rPr lang="en-US" altLang="zh-CN" sz="1400" dirty="0"/>
              <a:t>C</a:t>
            </a:r>
            <a:r>
              <a:rPr lang="zh-CN" altLang="en-US" sz="1400" dirty="0"/>
              <a:t>语言的函数库十分丰富，在程序中既可以调用系统提供的库函数，也可以调用用户自己编写的函数</a:t>
            </a:r>
            <a:endParaRPr lang="en-US" altLang="zh-CN" sz="1400" dirty="0"/>
          </a:p>
          <a:p>
            <a:pPr marL="342900" indent="-342900">
              <a:lnSpc>
                <a:spcPct val="110000"/>
              </a:lnSpc>
              <a:buFont typeface="+mj-ea"/>
              <a:buAutoNum type="arabicPeriod"/>
            </a:pPr>
            <a:r>
              <a:rPr lang="zh-CN" altLang="en-US" sz="1800" dirty="0"/>
              <a:t>一个函数由函数首部和函数体组成，函数体又包括声明部分和执行部分</a:t>
            </a:r>
            <a:endParaRPr lang="en-US" altLang="zh-CN" sz="1800" dirty="0"/>
          </a:p>
          <a:p>
            <a:pPr marL="342900" indent="-342900">
              <a:lnSpc>
                <a:spcPct val="110000"/>
              </a:lnSpc>
              <a:buFont typeface="+mj-ea"/>
              <a:buAutoNum type="arabicPeriod"/>
            </a:pPr>
            <a:r>
              <a:rPr lang="zh-CN" altLang="en-US" sz="1800" dirty="0"/>
              <a:t>一个</a:t>
            </a:r>
            <a:r>
              <a:rPr lang="en-US" altLang="zh-CN" sz="1800" dirty="0"/>
              <a:t>C</a:t>
            </a:r>
            <a:r>
              <a:rPr lang="zh-CN" altLang="en-US" sz="1800" dirty="0"/>
              <a:t>语言程序总是从</a:t>
            </a:r>
            <a:r>
              <a:rPr lang="en-US" altLang="zh-CN" sz="1800" dirty="0"/>
              <a:t>main</a:t>
            </a:r>
            <a:r>
              <a:rPr lang="zh-CN" altLang="en-US" sz="1800" dirty="0"/>
              <a:t>函数开始执行，与</a:t>
            </a:r>
            <a:r>
              <a:rPr lang="en-US" altLang="zh-CN" sz="1800" dirty="0"/>
              <a:t>main</a:t>
            </a:r>
            <a:r>
              <a:rPr lang="zh-CN" altLang="en-US" sz="1800" dirty="0"/>
              <a:t>函数在程序中的位置无关</a:t>
            </a:r>
            <a:endParaRPr lang="en-US" altLang="zh-CN" sz="1800" dirty="0"/>
          </a:p>
          <a:p>
            <a:pPr marL="342900" indent="-342900">
              <a:lnSpc>
                <a:spcPct val="110000"/>
              </a:lnSpc>
              <a:buFont typeface="+mj-ea"/>
              <a:buAutoNum type="arabicPeriod"/>
            </a:pPr>
            <a:r>
              <a:rPr lang="en-US" altLang="zh-CN" sz="1800" dirty="0"/>
              <a:t>C</a:t>
            </a:r>
            <a:r>
              <a:rPr lang="zh-CN" altLang="en-US" sz="1800" dirty="0"/>
              <a:t>语言程序书写格式自由，一行内可以写几个语句，一个语句也可以分写在多行上</a:t>
            </a:r>
            <a:endParaRPr lang="en-US" altLang="zh-CN" sz="1800" dirty="0"/>
          </a:p>
          <a:p>
            <a:pPr marL="342900" indent="-342900">
              <a:lnSpc>
                <a:spcPct val="110000"/>
              </a:lnSpc>
              <a:buFont typeface="+mj-ea"/>
              <a:buAutoNum type="arabicPeriod"/>
            </a:pPr>
            <a:r>
              <a:rPr lang="zh-CN" altLang="en-US" sz="1800" dirty="0"/>
              <a:t>每个语句和数据声明的最后必须有一个</a:t>
            </a:r>
            <a:r>
              <a:rPr lang="zh-CN" altLang="en-US" sz="1800" b="1" dirty="0">
                <a:solidFill>
                  <a:schemeClr val="accent1"/>
                </a:solidFill>
              </a:rPr>
              <a:t>分号</a:t>
            </a:r>
            <a:r>
              <a:rPr lang="zh-CN" altLang="en-US" sz="1800" dirty="0"/>
              <a:t>。分号是</a:t>
            </a:r>
            <a:r>
              <a:rPr lang="en-US" altLang="zh-CN" sz="1800" dirty="0"/>
              <a:t>C</a:t>
            </a:r>
            <a:r>
              <a:rPr lang="zh-CN" altLang="en-US" sz="1800" dirty="0"/>
              <a:t>语句的必要组成部分</a:t>
            </a:r>
            <a:endParaRPr lang="en-US" altLang="zh-CN" sz="1800" dirty="0"/>
          </a:p>
          <a:p>
            <a:pPr marL="342900" indent="-342900">
              <a:lnSpc>
                <a:spcPct val="110000"/>
              </a:lnSpc>
              <a:buFont typeface="+mj-ea"/>
              <a:buAutoNum type="arabicPeriod"/>
            </a:pPr>
            <a:r>
              <a:rPr lang="en-US" altLang="zh-CN" sz="1800" dirty="0"/>
              <a:t>C</a:t>
            </a:r>
            <a:r>
              <a:rPr lang="zh-CN" altLang="en-US" sz="1800" dirty="0"/>
              <a:t>语言本身没有输入输出语句（一般输入输出操作是通过库函数完成的）</a:t>
            </a:r>
            <a:endParaRPr lang="en-US" altLang="zh-CN" sz="1800" dirty="0"/>
          </a:p>
          <a:p>
            <a:pPr marL="342900" indent="-342900">
              <a:lnSpc>
                <a:spcPct val="110000"/>
              </a:lnSpc>
              <a:buFont typeface="+mj-ea"/>
              <a:buAutoNum type="arabicPeriod"/>
            </a:pPr>
            <a:r>
              <a:rPr lang="zh-CN" altLang="en-US" sz="1800" dirty="0"/>
              <a:t>可以用“</a:t>
            </a:r>
            <a:r>
              <a:rPr lang="en-US" altLang="zh-CN" sz="1800" dirty="0"/>
              <a:t>//</a:t>
            </a:r>
            <a:r>
              <a:rPr lang="zh-CN" altLang="en-US" sz="1800" dirty="0"/>
              <a:t>”对程序做</a:t>
            </a:r>
            <a:r>
              <a:rPr lang="zh-CN" altLang="en-US" sz="1800" b="1" dirty="0">
                <a:solidFill>
                  <a:schemeClr val="accent1"/>
                </a:solidFill>
              </a:rPr>
              <a:t>注释</a:t>
            </a:r>
            <a:endParaRPr lang="en-US" altLang="zh-CN" sz="1800" b="1" dirty="0">
              <a:solidFill>
                <a:schemeClr val="accent1"/>
              </a:solidFill>
            </a:endParaRPr>
          </a:p>
        </p:txBody>
      </p:sp>
      <p:sp>
        <p:nvSpPr>
          <p:cNvPr id="4" name="圆角矩形 3"/>
          <p:cNvSpPr/>
          <p:nvPr/>
        </p:nvSpPr>
        <p:spPr>
          <a:xfrm>
            <a:off x="7832036" y="1565321"/>
            <a:ext cx="3349487" cy="4568711"/>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400" dirty="0"/>
              <a:t>#include &lt;</a:t>
            </a:r>
            <a:r>
              <a:rPr lang="en-US" altLang="zh-CN" sz="1400" dirty="0" err="1"/>
              <a:t>stdio.h</a:t>
            </a:r>
            <a:r>
              <a:rPr lang="en-US" altLang="zh-CN" sz="1400" dirty="0"/>
              <a:t>&gt;</a:t>
            </a:r>
          </a:p>
          <a:p>
            <a:endParaRPr lang="en-US" altLang="zh-CN" sz="1400" dirty="0"/>
          </a:p>
          <a:p>
            <a:pPr defTabSz="357188"/>
            <a:r>
              <a:rPr lang="en-US" altLang="zh-CN" sz="1400" dirty="0" err="1"/>
              <a:t>int</a:t>
            </a:r>
            <a:r>
              <a:rPr lang="en-US" altLang="zh-CN" sz="1400" dirty="0"/>
              <a:t> main()</a:t>
            </a:r>
          </a:p>
          <a:p>
            <a:pPr defTabSz="357188"/>
            <a:r>
              <a:rPr lang="en-US" altLang="zh-CN" sz="1400" dirty="0"/>
              <a:t> {	</a:t>
            </a:r>
          </a:p>
          <a:p>
            <a:pPr defTabSz="357188"/>
            <a:r>
              <a:rPr lang="zh-CN" altLang="en-US" sz="1400" dirty="0"/>
              <a:t>	</a:t>
            </a:r>
            <a:r>
              <a:rPr lang="en-US" altLang="zh-CN" sz="1400" dirty="0"/>
              <a:t>int max(int age_1,int age_2);		</a:t>
            </a:r>
            <a:endParaRPr lang="en-US" altLang="zh-CN" sz="1400" dirty="0">
              <a:solidFill>
                <a:srgbClr val="008000"/>
              </a:solidFill>
            </a:endParaRPr>
          </a:p>
          <a:p>
            <a:pPr defTabSz="357188"/>
            <a:r>
              <a:rPr lang="zh-CN" altLang="en-US" sz="1400" dirty="0"/>
              <a:t>	</a:t>
            </a:r>
            <a:r>
              <a:rPr lang="en-US" altLang="zh-CN" sz="1400" dirty="0"/>
              <a:t>int age_1,age_2,age_max;</a:t>
            </a:r>
            <a:endParaRPr lang="en-US" altLang="zh-CN" sz="1400" dirty="0">
              <a:solidFill>
                <a:srgbClr val="008000"/>
              </a:solidFill>
            </a:endParaRPr>
          </a:p>
          <a:p>
            <a:pPr defTabSz="357188"/>
            <a:r>
              <a:rPr lang="en-US" altLang="zh-CN" sz="1400" dirty="0"/>
              <a:t>	</a:t>
            </a:r>
            <a:r>
              <a:rPr lang="en-US" altLang="zh-CN" sz="1400" dirty="0" err="1"/>
              <a:t>scanf</a:t>
            </a:r>
            <a:r>
              <a:rPr lang="en-US" altLang="zh-CN" sz="1400" dirty="0"/>
              <a:t>(</a:t>
            </a:r>
            <a:r>
              <a:rPr lang="en-US" altLang="zh-CN" dirty="0"/>
              <a:t>"</a:t>
            </a:r>
            <a:r>
              <a:rPr lang="en-US" altLang="zh-CN" sz="1400" dirty="0"/>
              <a:t>%d,%d</a:t>
            </a:r>
            <a:r>
              <a:rPr lang="en-US" altLang="zh-CN" dirty="0"/>
              <a:t>"</a:t>
            </a:r>
            <a:r>
              <a:rPr lang="en-US" altLang="zh-CN" sz="1400" dirty="0"/>
              <a:t>,&amp;age_1,&amp;age_2); </a:t>
            </a:r>
            <a:endParaRPr lang="en-US" altLang="zh-CN" sz="1400" dirty="0">
              <a:solidFill>
                <a:srgbClr val="008000"/>
              </a:solidFill>
            </a:endParaRPr>
          </a:p>
          <a:p>
            <a:pPr defTabSz="357188"/>
            <a:r>
              <a:rPr lang="zh-CN" altLang="en-US" sz="1400" dirty="0"/>
              <a:t>	</a:t>
            </a:r>
            <a:r>
              <a:rPr lang="en-US" altLang="zh-CN" sz="1400" dirty="0"/>
              <a:t>c=max(age_1,age_2);</a:t>
            </a:r>
          </a:p>
          <a:p>
            <a:pPr defTabSz="357188"/>
            <a:r>
              <a:rPr lang="en-US" altLang="zh-CN" sz="1400" dirty="0"/>
              <a:t> 	</a:t>
            </a:r>
            <a:r>
              <a:rPr lang="en-US" altLang="zh-CN" sz="1400" dirty="0" err="1"/>
              <a:t>printf</a:t>
            </a:r>
            <a:r>
              <a:rPr lang="en-US" altLang="zh-CN" sz="1400" dirty="0"/>
              <a:t>(</a:t>
            </a:r>
            <a:r>
              <a:rPr lang="en-US" altLang="zh-CN" dirty="0"/>
              <a:t>"</a:t>
            </a:r>
            <a:r>
              <a:rPr lang="en-US" altLang="zh-CN" sz="1400" dirty="0"/>
              <a:t>Max is %d\n</a:t>
            </a:r>
            <a:r>
              <a:rPr lang="en-US" altLang="zh-CN" dirty="0"/>
              <a:t>"</a:t>
            </a:r>
            <a:r>
              <a:rPr lang="en-US" altLang="zh-CN" sz="1400" dirty="0"/>
              <a:t>,</a:t>
            </a:r>
            <a:r>
              <a:rPr lang="en-US" altLang="zh-CN" sz="1400" dirty="0" err="1"/>
              <a:t>age_max</a:t>
            </a:r>
            <a:r>
              <a:rPr lang="en-US" altLang="zh-CN" sz="1400" dirty="0"/>
              <a:t>); </a:t>
            </a:r>
          </a:p>
          <a:p>
            <a:pPr defTabSz="357188"/>
            <a:r>
              <a:rPr lang="zh-CN" altLang="en-US" sz="1400" dirty="0"/>
              <a:t>	</a:t>
            </a:r>
            <a:r>
              <a:rPr lang="en-US" altLang="zh-CN" sz="1400" dirty="0"/>
              <a:t>return 0;	</a:t>
            </a:r>
          </a:p>
          <a:p>
            <a:pPr defTabSz="357188"/>
            <a:r>
              <a:rPr lang="en-US" altLang="zh-CN" sz="1400" dirty="0"/>
              <a:t>}</a:t>
            </a:r>
          </a:p>
          <a:p>
            <a:pPr defTabSz="357188"/>
            <a:endParaRPr lang="zh-CN" altLang="en-US" sz="1400" dirty="0"/>
          </a:p>
          <a:p>
            <a:pPr defTabSz="357188"/>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p>
          <a:p>
            <a:pPr defTabSz="357188"/>
            <a:r>
              <a:rPr lang="en-US" altLang="zh-CN" sz="1400" dirty="0">
                <a:solidFill>
                  <a:srgbClr val="008000"/>
                </a:solidFill>
              </a:rPr>
              <a:t> </a:t>
            </a:r>
            <a:r>
              <a:rPr lang="en-US" altLang="zh-CN" sz="1400" dirty="0"/>
              <a:t>{</a:t>
            </a:r>
          </a:p>
          <a:p>
            <a:pPr marL="0" lvl="1" defTabSz="357188"/>
            <a:r>
              <a:rPr lang="zh-CN" altLang="en-US" sz="1400" dirty="0"/>
              <a:t>	</a:t>
            </a:r>
            <a:r>
              <a:rPr lang="en-US" altLang="zh-CN" sz="1400" dirty="0" err="1"/>
              <a:t>int</a:t>
            </a:r>
            <a:r>
              <a:rPr lang="en-US" altLang="zh-CN" sz="1400" dirty="0"/>
              <a:t> z;</a:t>
            </a:r>
          </a:p>
          <a:p>
            <a:pPr marL="0" lvl="1" defTabSz="357188"/>
            <a:r>
              <a:rPr lang="zh-CN" altLang="en-US" sz="1400" dirty="0"/>
              <a:t>	</a:t>
            </a:r>
            <a:r>
              <a:rPr lang="en-US" altLang="zh-CN" sz="1400" dirty="0"/>
              <a:t>if(x&gt;y)z=x;</a:t>
            </a:r>
            <a:endParaRPr lang="en-US" altLang="zh-CN" sz="1400" dirty="0">
              <a:solidFill>
                <a:srgbClr val="008000"/>
              </a:solidFill>
            </a:endParaRPr>
          </a:p>
          <a:p>
            <a:pPr marL="0" lvl="1" defTabSz="357188"/>
            <a:r>
              <a:rPr lang="zh-CN" altLang="en-US" sz="1400" dirty="0"/>
              <a:t>	</a:t>
            </a:r>
            <a:r>
              <a:rPr lang="en-US" altLang="zh-CN" sz="1400" dirty="0"/>
              <a:t>else z=y;	</a:t>
            </a:r>
          </a:p>
          <a:p>
            <a:pPr marL="0" lvl="1" defTabSz="357188"/>
            <a:r>
              <a:rPr lang="zh-CN" altLang="en-US" sz="1400" dirty="0"/>
              <a:t> 	</a:t>
            </a:r>
            <a:r>
              <a:rPr lang="en-US" altLang="zh-CN" sz="1400" dirty="0"/>
              <a:t>return(z);</a:t>
            </a:r>
          </a:p>
          <a:p>
            <a:pPr marL="0" lvl="1" defTabSz="357188"/>
            <a:r>
              <a:rPr lang="en-US" altLang="zh-CN" sz="1400" dirty="0"/>
              <a:t>}</a:t>
            </a:r>
            <a:endParaRPr lang="zh-CN" altLang="en-US" sz="1400" dirty="0">
              <a:solidFill>
                <a:srgbClr val="008000"/>
              </a:solidFill>
            </a:endParaRPr>
          </a:p>
        </p:txBody>
      </p:sp>
      <p:grpSp>
        <p:nvGrpSpPr>
          <p:cNvPr id="22" name="组合 21"/>
          <p:cNvGrpSpPr/>
          <p:nvPr/>
        </p:nvGrpSpPr>
        <p:grpSpPr>
          <a:xfrm>
            <a:off x="10021957" y="1436206"/>
            <a:ext cx="1537254" cy="2967865"/>
            <a:chOff x="10021957" y="1436206"/>
            <a:chExt cx="1537254" cy="2967865"/>
          </a:xfrm>
        </p:grpSpPr>
        <p:sp>
          <p:nvSpPr>
            <p:cNvPr id="5" name="线形标注 1 4"/>
            <p:cNvSpPr/>
            <p:nvPr/>
          </p:nvSpPr>
          <p:spPr>
            <a:xfrm>
              <a:off x="10021957" y="1436206"/>
              <a:ext cx="1401418" cy="25448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预处理指令</a:t>
              </a:r>
            </a:p>
          </p:txBody>
        </p:sp>
        <p:sp>
          <p:nvSpPr>
            <p:cNvPr id="6" name="线形标注 1 5"/>
            <p:cNvSpPr/>
            <p:nvPr/>
          </p:nvSpPr>
          <p:spPr>
            <a:xfrm>
              <a:off x="10021957" y="2002736"/>
              <a:ext cx="1401418" cy="25448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main</a:t>
              </a:r>
              <a:r>
                <a:rPr lang="zh-CN" altLang="en-US" sz="1400" dirty="0"/>
                <a:t>函数</a:t>
              </a:r>
            </a:p>
          </p:txBody>
        </p:sp>
        <p:sp>
          <p:nvSpPr>
            <p:cNvPr id="7" name="线形标注 1 6"/>
            <p:cNvSpPr/>
            <p:nvPr/>
          </p:nvSpPr>
          <p:spPr>
            <a:xfrm>
              <a:off x="10157793" y="4149589"/>
              <a:ext cx="1401418" cy="25448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自定义函数</a:t>
              </a:r>
            </a:p>
          </p:txBody>
        </p:sp>
      </p:grpSp>
      <p:grpSp>
        <p:nvGrpSpPr>
          <p:cNvPr id="23" name="组合 22"/>
          <p:cNvGrpSpPr/>
          <p:nvPr/>
        </p:nvGrpSpPr>
        <p:grpSpPr>
          <a:xfrm>
            <a:off x="10601739" y="2767017"/>
            <a:ext cx="1484243" cy="563627"/>
            <a:chOff x="10601739" y="2767017"/>
            <a:chExt cx="1484243" cy="563627"/>
          </a:xfrm>
        </p:grpSpPr>
        <p:sp>
          <p:nvSpPr>
            <p:cNvPr id="8" name="线形标注 1 7"/>
            <p:cNvSpPr/>
            <p:nvPr/>
          </p:nvSpPr>
          <p:spPr>
            <a:xfrm>
              <a:off x="10601740" y="2767017"/>
              <a:ext cx="1484242" cy="25448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库函数调用</a:t>
              </a:r>
            </a:p>
          </p:txBody>
        </p:sp>
        <p:sp>
          <p:nvSpPr>
            <p:cNvPr id="9" name="线形标注 1 8"/>
            <p:cNvSpPr/>
            <p:nvPr/>
          </p:nvSpPr>
          <p:spPr>
            <a:xfrm>
              <a:off x="10601739" y="3076162"/>
              <a:ext cx="1484243" cy="25448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自定义函数调用</a:t>
              </a:r>
            </a:p>
          </p:txBody>
        </p:sp>
      </p:grpSp>
      <p:sp>
        <p:nvSpPr>
          <p:cNvPr id="12" name="任意多边形 11"/>
          <p:cNvSpPr/>
          <p:nvPr/>
        </p:nvSpPr>
        <p:spPr>
          <a:xfrm>
            <a:off x="7374835" y="3692604"/>
            <a:ext cx="586408" cy="1524273"/>
          </a:xfrm>
          <a:custGeom>
            <a:avLst/>
            <a:gdLst>
              <a:gd name="connsiteX0" fmla="*/ 566530 w 586408"/>
              <a:gd name="connsiteY0" fmla="*/ 636105 h 1550505"/>
              <a:gd name="connsiteX1" fmla="*/ 9939 w 586408"/>
              <a:gd name="connsiteY1" fmla="*/ 0 h 1550505"/>
              <a:gd name="connsiteX2" fmla="*/ 0 w 586408"/>
              <a:gd name="connsiteY2" fmla="*/ 1550505 h 1550505"/>
              <a:gd name="connsiteX3" fmla="*/ 586408 w 586408"/>
              <a:gd name="connsiteY3" fmla="*/ 874644 h 1550505"/>
              <a:gd name="connsiteX4" fmla="*/ 566530 w 586408"/>
              <a:gd name="connsiteY4" fmla="*/ 636105 h 155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408" h="1550505">
                <a:moveTo>
                  <a:pt x="566530" y="636105"/>
                </a:moveTo>
                <a:lnTo>
                  <a:pt x="9939" y="0"/>
                </a:lnTo>
                <a:lnTo>
                  <a:pt x="0" y="1550505"/>
                </a:lnTo>
                <a:lnTo>
                  <a:pt x="586408" y="874644"/>
                </a:lnTo>
                <a:lnTo>
                  <a:pt x="566530" y="636105"/>
                </a:lnTo>
                <a:close/>
              </a:path>
            </a:pathLst>
          </a:custGeom>
          <a:gradFill flip="none" rotWithShape="1">
            <a:gsLst>
              <a:gs pos="0">
                <a:schemeClr val="accent1"/>
              </a:gs>
              <a:gs pos="50000">
                <a:schemeClr val="accent1">
                  <a:lumMod val="60000"/>
                  <a:lumOff val="40000"/>
                </a:schemeClr>
              </a:gs>
              <a:gs pos="100000">
                <a:schemeClr val="accent3">
                  <a:lumMod val="40000"/>
                  <a:lumOff val="60000"/>
                </a:schemeClr>
              </a:gs>
            </a:gsLst>
            <a:lin ang="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24" name="组合 23"/>
          <p:cNvGrpSpPr/>
          <p:nvPr/>
        </p:nvGrpSpPr>
        <p:grpSpPr>
          <a:xfrm>
            <a:off x="7941365" y="4313583"/>
            <a:ext cx="1510748" cy="1321904"/>
            <a:chOff x="7941365" y="4313583"/>
            <a:chExt cx="1510748" cy="1321904"/>
          </a:xfrm>
        </p:grpSpPr>
        <p:sp>
          <p:nvSpPr>
            <p:cNvPr id="10" name="矩形 9"/>
            <p:cNvSpPr/>
            <p:nvPr/>
          </p:nvSpPr>
          <p:spPr>
            <a:xfrm>
              <a:off x="7941365" y="4313583"/>
              <a:ext cx="1510748" cy="278295"/>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rPr>
                <a:t>函数首部</a:t>
              </a:r>
            </a:p>
          </p:txBody>
        </p:sp>
        <p:sp>
          <p:nvSpPr>
            <p:cNvPr id="13" name="矩形 12"/>
            <p:cNvSpPr/>
            <p:nvPr/>
          </p:nvSpPr>
          <p:spPr>
            <a:xfrm>
              <a:off x="7941365" y="4800600"/>
              <a:ext cx="1510748" cy="834887"/>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rPr>
                <a:t>函数体</a:t>
              </a:r>
            </a:p>
          </p:txBody>
        </p:sp>
      </p:grpSp>
      <p:grpSp>
        <p:nvGrpSpPr>
          <p:cNvPr id="25" name="组合 24"/>
          <p:cNvGrpSpPr/>
          <p:nvPr/>
        </p:nvGrpSpPr>
        <p:grpSpPr>
          <a:xfrm>
            <a:off x="8266041" y="4804091"/>
            <a:ext cx="2418524" cy="818070"/>
            <a:chOff x="8266041" y="4804091"/>
            <a:chExt cx="2418524" cy="818070"/>
          </a:xfrm>
        </p:grpSpPr>
        <p:sp>
          <p:nvSpPr>
            <p:cNvPr id="16" name="矩形 15"/>
            <p:cNvSpPr/>
            <p:nvPr/>
          </p:nvSpPr>
          <p:spPr>
            <a:xfrm>
              <a:off x="8266042" y="480409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400" dirty="0">
                  <a:solidFill>
                    <a:schemeClr val="tx1"/>
                  </a:solidFill>
                  <a:effectLst>
                    <a:outerShdw blurRad="38100" dist="38100" dir="2700000" algn="tl">
                      <a:srgbClr val="000000">
                        <a:alpha val="43137"/>
                      </a:srgbClr>
                    </a:outerShdw>
                  </a:effectLst>
                </a:rPr>
                <a:t>声明部分</a:t>
              </a:r>
            </a:p>
          </p:txBody>
        </p:sp>
        <p:sp>
          <p:nvSpPr>
            <p:cNvPr id="17" name="矩形 16"/>
            <p:cNvSpPr/>
            <p:nvPr/>
          </p:nvSpPr>
          <p:spPr>
            <a:xfrm>
              <a:off x="8266041" y="501678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400" dirty="0">
                  <a:solidFill>
                    <a:schemeClr val="tx1"/>
                  </a:solidFill>
                  <a:effectLst>
                    <a:outerShdw blurRad="38100" dist="38100" dir="2700000" algn="tl">
                      <a:srgbClr val="000000">
                        <a:alpha val="43137"/>
                      </a:srgbClr>
                    </a:outerShdw>
                  </a:effectLst>
                </a:rPr>
                <a:t>执行部分</a:t>
              </a:r>
            </a:p>
          </p:txBody>
        </p:sp>
        <p:sp>
          <p:nvSpPr>
            <p:cNvPr id="18" name="矩形 17"/>
            <p:cNvSpPr/>
            <p:nvPr/>
          </p:nvSpPr>
          <p:spPr>
            <a:xfrm>
              <a:off x="8266041" y="522947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400" dirty="0">
                  <a:solidFill>
                    <a:schemeClr val="tx1"/>
                  </a:solidFill>
                  <a:effectLst>
                    <a:outerShdw blurRad="38100" dist="38100" dir="2700000" algn="tl">
                      <a:srgbClr val="000000">
                        <a:alpha val="43137"/>
                      </a:srgbClr>
                    </a:outerShdw>
                  </a:effectLst>
                </a:rPr>
                <a:t>执行部分</a:t>
              </a:r>
            </a:p>
          </p:txBody>
        </p:sp>
        <p:sp>
          <p:nvSpPr>
            <p:cNvPr id="19" name="矩形 18"/>
            <p:cNvSpPr/>
            <p:nvPr/>
          </p:nvSpPr>
          <p:spPr>
            <a:xfrm>
              <a:off x="8266041" y="544216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400" dirty="0">
                  <a:solidFill>
                    <a:schemeClr val="tx1"/>
                  </a:solidFill>
                  <a:effectLst>
                    <a:outerShdw blurRad="38100" dist="38100" dir="2700000" algn="tl">
                      <a:srgbClr val="000000">
                        <a:alpha val="43137"/>
                      </a:srgbClr>
                    </a:outerShdw>
                  </a:effectLst>
                </a:rPr>
                <a:t>执行部分</a:t>
              </a:r>
            </a:p>
          </p:txBody>
        </p:sp>
      </p:grpSp>
      <p:sp>
        <p:nvSpPr>
          <p:cNvPr id="26" name="矩形 25">
            <a:extLst>
              <a:ext uri="{FF2B5EF4-FFF2-40B4-BE49-F238E27FC236}">
                <a16:creationId xmlns:a16="http://schemas.microsoft.com/office/drawing/2014/main" xmlns="" id="{BE1D0DBA-221A-436F-8090-8DF9B88A1BE1}"/>
              </a:ext>
            </a:extLst>
          </p:cNvPr>
          <p:cNvSpPr/>
          <p:nvPr/>
        </p:nvSpPr>
        <p:spPr>
          <a:xfrm>
            <a:off x="1719469" y="3692604"/>
            <a:ext cx="5665305" cy="15242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t>int</a:t>
            </a:r>
            <a:r>
              <a:rPr lang="en-US" altLang="zh-CN" dirty="0"/>
              <a:t>	max	(</a:t>
            </a:r>
            <a:r>
              <a:rPr lang="en-US" altLang="zh-CN" dirty="0" err="1"/>
              <a:t>int</a:t>
            </a:r>
            <a:r>
              <a:rPr lang="en-US" altLang="zh-CN" dirty="0"/>
              <a:t>	 x,	</a:t>
            </a:r>
            <a:r>
              <a:rPr lang="en-US" altLang="zh-CN" dirty="0" err="1"/>
              <a:t>int</a:t>
            </a:r>
            <a:r>
              <a:rPr lang="en-US" altLang="zh-CN" dirty="0"/>
              <a:t>	 y)</a:t>
            </a:r>
          </a:p>
          <a:p>
            <a:r>
              <a:rPr lang="zh-CN" altLang="en-US" dirty="0"/>
              <a:t>↓</a:t>
            </a:r>
            <a:r>
              <a:rPr lang="en-US" altLang="zh-CN" dirty="0"/>
              <a:t>	</a:t>
            </a:r>
            <a:r>
              <a:rPr lang="zh-CN" altLang="en-US" dirty="0"/>
              <a:t> ↓</a:t>
            </a:r>
            <a:r>
              <a:rPr lang="en-US" altLang="zh-CN" dirty="0"/>
              <a:t>	</a:t>
            </a:r>
            <a:r>
              <a:rPr lang="zh-CN" altLang="en-US" dirty="0"/>
              <a:t> ↓</a:t>
            </a:r>
            <a:r>
              <a:rPr lang="en-US" altLang="zh-CN" dirty="0"/>
              <a:t>	</a:t>
            </a:r>
            <a:r>
              <a:rPr lang="zh-CN" altLang="en-US" dirty="0"/>
              <a:t>↓</a:t>
            </a:r>
            <a:r>
              <a:rPr lang="en-US" altLang="zh-CN" dirty="0"/>
              <a:t>	</a:t>
            </a:r>
            <a:r>
              <a:rPr lang="zh-CN" altLang="en-US" dirty="0"/>
              <a:t> ↓</a:t>
            </a:r>
            <a:r>
              <a:rPr lang="en-US" altLang="zh-CN" dirty="0"/>
              <a:t>	</a:t>
            </a:r>
            <a:r>
              <a:rPr lang="zh-CN" altLang="en-US" dirty="0"/>
              <a:t>↓</a:t>
            </a:r>
            <a:endParaRPr lang="en-US" altLang="zh-CN" dirty="0"/>
          </a:p>
          <a:p>
            <a:r>
              <a:rPr lang="zh-CN" altLang="en-US" sz="1600" dirty="0"/>
              <a:t>函数类型</a:t>
            </a:r>
            <a:r>
              <a:rPr lang="en-US" altLang="zh-CN" sz="1600" dirty="0"/>
              <a:t>	</a:t>
            </a:r>
            <a:r>
              <a:rPr lang="zh-CN" altLang="en-US" sz="1600" dirty="0"/>
              <a:t>函数名</a:t>
            </a:r>
            <a:r>
              <a:rPr lang="en-US" altLang="zh-CN" sz="1600" dirty="0"/>
              <a:t>	</a:t>
            </a:r>
            <a:r>
              <a:rPr lang="zh-CN" altLang="en-US" sz="1600" dirty="0"/>
              <a:t>参数类型</a:t>
            </a:r>
            <a:r>
              <a:rPr lang="en-US" altLang="zh-CN" sz="1600" dirty="0"/>
              <a:t>	</a:t>
            </a:r>
            <a:r>
              <a:rPr lang="zh-CN" altLang="en-US" sz="1600" dirty="0"/>
              <a:t>参数名</a:t>
            </a:r>
            <a:r>
              <a:rPr lang="en-US" altLang="zh-CN" sz="1600" dirty="0"/>
              <a:t>	</a:t>
            </a:r>
            <a:r>
              <a:rPr lang="zh-CN" altLang="en-US" sz="1600" dirty="0"/>
              <a:t>参数类型</a:t>
            </a:r>
            <a:r>
              <a:rPr lang="en-US" altLang="zh-CN" sz="1600" dirty="0"/>
              <a:t>	</a:t>
            </a:r>
            <a:r>
              <a:rPr lang="zh-CN" altLang="en-US" sz="1600" dirty="0"/>
              <a:t>参数名</a:t>
            </a:r>
          </a:p>
        </p:txBody>
      </p:sp>
    </p:spTree>
    <p:extLst>
      <p:ext uri="{BB962C8B-B14F-4D97-AF65-F5344CB8AC3E}">
        <p14:creationId xmlns:p14="http://schemas.microsoft.com/office/powerpoint/2010/main" xmlns="" val="49826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up)">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up)">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right)">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 presetClass="exit" presetSubtype="0" fill="hold" grpId="1" nodeType="with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right)">
                                      <p:cBhvr>
                                        <p:cTn id="74" dur="500"/>
                                        <p:tgtEl>
                                          <p:spTgt spid="2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2" grpId="1" animBg="1"/>
      <p:bldP spid="26" grpId="0" animBg="1"/>
      <p:bldP spid="2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a:t>
            </a:r>
            <a:r>
              <a:rPr lang="en-US" altLang="zh-CN" dirty="0"/>
              <a:t>C</a:t>
            </a:r>
            <a:r>
              <a:rPr lang="zh-CN" altLang="en-US" dirty="0"/>
              <a:t>程序的步骤与方法</a:t>
            </a:r>
          </a:p>
        </p:txBody>
      </p:sp>
      <p:grpSp>
        <p:nvGrpSpPr>
          <p:cNvPr id="22" name="组合 21"/>
          <p:cNvGrpSpPr/>
          <p:nvPr/>
        </p:nvGrpSpPr>
        <p:grpSpPr>
          <a:xfrm>
            <a:off x="5598161" y="583248"/>
            <a:ext cx="4175759" cy="5924640"/>
            <a:chOff x="5598161" y="583248"/>
            <a:chExt cx="4175759" cy="5924640"/>
          </a:xfrm>
        </p:grpSpPr>
        <p:sp>
          <p:nvSpPr>
            <p:cNvPr id="4" name="流程图: 可选过程 3"/>
            <p:cNvSpPr/>
            <p:nvPr/>
          </p:nvSpPr>
          <p:spPr>
            <a:xfrm>
              <a:off x="7701280" y="583248"/>
              <a:ext cx="2032000" cy="360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8717280" y="943248"/>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701280" y="1290320"/>
              <a:ext cx="20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编辑</a:t>
              </a:r>
            </a:p>
          </p:txBody>
        </p:sp>
        <p:cxnSp>
          <p:nvCxnSpPr>
            <p:cNvPr id="8" name="直接箭头连接符 7"/>
            <p:cNvCxnSpPr/>
            <p:nvPr/>
          </p:nvCxnSpPr>
          <p:spPr>
            <a:xfrm>
              <a:off x="8717280" y="1650320"/>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701280" y="1997392"/>
              <a:ext cx="20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编译</a:t>
              </a:r>
            </a:p>
          </p:txBody>
        </p:sp>
        <p:cxnSp>
          <p:nvCxnSpPr>
            <p:cNvPr id="10" name="直接箭头连接符 9"/>
            <p:cNvCxnSpPr/>
            <p:nvPr/>
          </p:nvCxnSpPr>
          <p:spPr>
            <a:xfrm>
              <a:off x="8737600" y="2357392"/>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1" name="流程图: 决策 10"/>
            <p:cNvSpPr/>
            <p:nvPr/>
          </p:nvSpPr>
          <p:spPr>
            <a:xfrm>
              <a:off x="7721600" y="2697072"/>
              <a:ext cx="2032000" cy="701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有错？</a:t>
              </a:r>
            </a:p>
          </p:txBody>
        </p:sp>
        <p:cxnSp>
          <p:nvCxnSpPr>
            <p:cNvPr id="12" name="直接箭头连接符 11"/>
            <p:cNvCxnSpPr/>
            <p:nvPr/>
          </p:nvCxnSpPr>
          <p:spPr>
            <a:xfrm>
              <a:off x="8737600" y="3373664"/>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21600" y="3720736"/>
              <a:ext cx="20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连接</a:t>
              </a:r>
            </a:p>
          </p:txBody>
        </p:sp>
        <p:cxnSp>
          <p:nvCxnSpPr>
            <p:cNvPr id="14" name="直接箭头连接符 13"/>
            <p:cNvCxnSpPr/>
            <p:nvPr/>
          </p:nvCxnSpPr>
          <p:spPr>
            <a:xfrm>
              <a:off x="8737600" y="4080736"/>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721600" y="4427808"/>
              <a:ext cx="20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a:t>
              </a:r>
            </a:p>
          </p:txBody>
        </p:sp>
        <p:cxnSp>
          <p:nvCxnSpPr>
            <p:cNvPr id="16" name="直接箭头连接符 15"/>
            <p:cNvCxnSpPr/>
            <p:nvPr/>
          </p:nvCxnSpPr>
          <p:spPr>
            <a:xfrm>
              <a:off x="8757920" y="4787808"/>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7" name="流程图: 决策 16"/>
            <p:cNvSpPr/>
            <p:nvPr/>
          </p:nvSpPr>
          <p:spPr>
            <a:xfrm>
              <a:off x="7741920" y="5117328"/>
              <a:ext cx="2032000" cy="701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   结果</a:t>
              </a:r>
              <a:endParaRPr lang="en-US" altLang="zh-CN" dirty="0"/>
            </a:p>
            <a:p>
              <a:r>
                <a:rPr lang="zh-CN" altLang="en-US" dirty="0"/>
                <a:t>   正确？</a:t>
              </a:r>
            </a:p>
          </p:txBody>
        </p:sp>
        <p:cxnSp>
          <p:nvCxnSpPr>
            <p:cNvPr id="18" name="直接箭头连接符 17"/>
            <p:cNvCxnSpPr/>
            <p:nvPr/>
          </p:nvCxnSpPr>
          <p:spPr>
            <a:xfrm>
              <a:off x="8757920" y="5818368"/>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9" name="流程图: 可选过程 18"/>
            <p:cNvSpPr/>
            <p:nvPr/>
          </p:nvSpPr>
          <p:spPr>
            <a:xfrm>
              <a:off x="7721600" y="6147888"/>
              <a:ext cx="2032000" cy="360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20" name="文本框 19"/>
            <p:cNvSpPr txBox="1"/>
            <p:nvPr/>
          </p:nvSpPr>
          <p:spPr>
            <a:xfrm>
              <a:off x="8757920" y="3351702"/>
              <a:ext cx="528320" cy="338554"/>
            </a:xfrm>
            <a:prstGeom prst="rect">
              <a:avLst/>
            </a:prstGeom>
            <a:noFill/>
          </p:spPr>
          <p:txBody>
            <a:bodyPr wrap="square" rtlCol="0">
              <a:spAutoFit/>
            </a:bodyPr>
            <a:lstStyle/>
            <a:p>
              <a:r>
                <a:rPr lang="zh-CN" altLang="en-US" sz="1600" dirty="0"/>
                <a:t>无</a:t>
              </a:r>
            </a:p>
          </p:txBody>
        </p:sp>
        <p:sp>
          <p:nvSpPr>
            <p:cNvPr id="21" name="文本框 20"/>
            <p:cNvSpPr txBox="1"/>
            <p:nvPr/>
          </p:nvSpPr>
          <p:spPr>
            <a:xfrm>
              <a:off x="8757920" y="5831296"/>
              <a:ext cx="680720" cy="338554"/>
            </a:xfrm>
            <a:prstGeom prst="rect">
              <a:avLst/>
            </a:prstGeom>
            <a:noFill/>
          </p:spPr>
          <p:txBody>
            <a:bodyPr wrap="square" rtlCol="0">
              <a:spAutoFit/>
            </a:bodyPr>
            <a:lstStyle/>
            <a:p>
              <a:r>
                <a:rPr lang="zh-CN" altLang="en-US" sz="1600" dirty="0"/>
                <a:t>正确</a:t>
              </a:r>
            </a:p>
          </p:txBody>
        </p:sp>
        <p:cxnSp>
          <p:nvCxnSpPr>
            <p:cNvPr id="23" name="直接连接符 22"/>
            <p:cNvCxnSpPr>
              <a:stCxn id="17" idx="1"/>
              <a:endCxn id="17" idx="1"/>
            </p:cNvCxnSpPr>
            <p:nvPr/>
          </p:nvCxnSpPr>
          <p:spPr>
            <a:xfrm>
              <a:off x="7741920" y="546784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7" idx="1"/>
            </p:cNvCxnSpPr>
            <p:nvPr/>
          </p:nvCxnSpPr>
          <p:spPr>
            <a:xfrm flipH="1" flipV="1">
              <a:off x="5608320" y="5466080"/>
              <a:ext cx="2133600" cy="1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608320" y="1076960"/>
              <a:ext cx="0" cy="438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608320" y="1076960"/>
              <a:ext cx="3119120" cy="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1" idx="1"/>
            </p:cNvCxnSpPr>
            <p:nvPr/>
          </p:nvCxnSpPr>
          <p:spPr>
            <a:xfrm flipH="1" flipV="1">
              <a:off x="5598161" y="3042464"/>
              <a:ext cx="2123439" cy="512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410960" y="2707329"/>
              <a:ext cx="528320" cy="338554"/>
            </a:xfrm>
            <a:prstGeom prst="rect">
              <a:avLst/>
            </a:prstGeom>
            <a:noFill/>
          </p:spPr>
          <p:txBody>
            <a:bodyPr wrap="square" rtlCol="0">
              <a:spAutoFit/>
            </a:bodyPr>
            <a:lstStyle/>
            <a:p>
              <a:r>
                <a:rPr lang="zh-CN" altLang="en-US" sz="1600" dirty="0"/>
                <a:t>有</a:t>
              </a:r>
            </a:p>
          </p:txBody>
        </p:sp>
        <p:sp>
          <p:nvSpPr>
            <p:cNvPr id="40" name="文本框 39"/>
            <p:cNvSpPr txBox="1"/>
            <p:nvPr/>
          </p:nvSpPr>
          <p:spPr>
            <a:xfrm>
              <a:off x="6360160" y="5129430"/>
              <a:ext cx="1168399" cy="338554"/>
            </a:xfrm>
            <a:prstGeom prst="rect">
              <a:avLst/>
            </a:prstGeom>
            <a:noFill/>
          </p:spPr>
          <p:txBody>
            <a:bodyPr wrap="square" rtlCol="0">
              <a:spAutoFit/>
            </a:bodyPr>
            <a:lstStyle/>
            <a:p>
              <a:r>
                <a:rPr lang="zh-CN" altLang="en-US" sz="1600" dirty="0"/>
                <a:t>不正确</a:t>
              </a:r>
            </a:p>
          </p:txBody>
        </p:sp>
      </p:grpSp>
      <p:grpSp>
        <p:nvGrpSpPr>
          <p:cNvPr id="3" name="组合 2"/>
          <p:cNvGrpSpPr/>
          <p:nvPr/>
        </p:nvGrpSpPr>
        <p:grpSpPr>
          <a:xfrm>
            <a:off x="5709920" y="3690256"/>
            <a:ext cx="2011680" cy="1003664"/>
            <a:chOff x="5709920" y="3690256"/>
            <a:chExt cx="2011680" cy="1003664"/>
          </a:xfrm>
        </p:grpSpPr>
        <p:cxnSp>
          <p:nvCxnSpPr>
            <p:cNvPr id="43" name="直接箭头连接符 42"/>
            <p:cNvCxnSpPr>
              <a:endCxn id="15" idx="1"/>
            </p:cNvCxnSpPr>
            <p:nvPr/>
          </p:nvCxnSpPr>
          <p:spPr>
            <a:xfrm>
              <a:off x="7167880" y="4307192"/>
              <a:ext cx="553720" cy="300616"/>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5709920" y="3690256"/>
              <a:ext cx="1473200" cy="100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可执行</a:t>
              </a:r>
              <a:endParaRPr lang="en-US" altLang="zh-CN" sz="1600" dirty="0">
                <a:solidFill>
                  <a:schemeClr val="tx1"/>
                </a:solidFill>
              </a:endParaRPr>
            </a:p>
            <a:p>
              <a:pPr algn="ctr"/>
              <a:r>
                <a:rPr lang="zh-CN" altLang="en-US" sz="1600" dirty="0">
                  <a:solidFill>
                    <a:schemeClr val="tx1"/>
                  </a:solidFill>
                </a:rPr>
                <a:t>目标程序</a:t>
              </a:r>
              <a:endParaRPr lang="en-US" altLang="zh-CN" sz="1600" dirty="0">
                <a:solidFill>
                  <a:schemeClr val="tx1"/>
                </a:solidFill>
              </a:endParaRPr>
            </a:p>
            <a:p>
              <a:pPr algn="ctr"/>
              <a:r>
                <a:rPr lang="en-US" altLang="zh-CN" sz="1600" dirty="0">
                  <a:solidFill>
                    <a:schemeClr val="tx1"/>
                  </a:solidFill>
                </a:rPr>
                <a:t>f.exe</a:t>
              </a:r>
              <a:endParaRPr lang="zh-CN" altLang="en-US" sz="1600" dirty="0">
                <a:solidFill>
                  <a:schemeClr val="tx1"/>
                </a:solidFill>
              </a:endParaRPr>
            </a:p>
          </p:txBody>
        </p:sp>
        <p:cxnSp>
          <p:nvCxnSpPr>
            <p:cNvPr id="52" name="直接箭头连接符 51"/>
            <p:cNvCxnSpPr>
              <a:stCxn id="13" idx="1"/>
            </p:cNvCxnSpPr>
            <p:nvPr/>
          </p:nvCxnSpPr>
          <p:spPr>
            <a:xfrm flipH="1">
              <a:off x="7132321" y="3900736"/>
              <a:ext cx="589279" cy="15207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733280" y="1317624"/>
            <a:ext cx="2032000" cy="3429544"/>
            <a:chOff x="9733280" y="1317624"/>
            <a:chExt cx="2032000" cy="3429544"/>
          </a:xfrm>
        </p:grpSpPr>
        <p:cxnSp>
          <p:nvCxnSpPr>
            <p:cNvPr id="42" name="直接箭头连接符 41"/>
            <p:cNvCxnSpPr>
              <a:stCxn id="7" idx="3"/>
            </p:cNvCxnSpPr>
            <p:nvPr/>
          </p:nvCxnSpPr>
          <p:spPr>
            <a:xfrm>
              <a:off x="9733280" y="1470320"/>
              <a:ext cx="477519" cy="17364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10190479" y="1317624"/>
              <a:ext cx="1473200" cy="100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源程序</a:t>
              </a:r>
              <a:endParaRPr lang="en-US" altLang="zh-CN" sz="1600" dirty="0">
                <a:solidFill>
                  <a:schemeClr val="tx1"/>
                </a:solidFill>
              </a:endParaRPr>
            </a:p>
            <a:p>
              <a:pPr algn="ctr"/>
              <a:r>
                <a:rPr lang="en-US" altLang="zh-CN" sz="1600" dirty="0" err="1">
                  <a:solidFill>
                    <a:schemeClr val="tx1"/>
                  </a:solidFill>
                </a:rPr>
                <a:t>f.c</a:t>
              </a:r>
              <a:endParaRPr lang="zh-CN" altLang="en-US" sz="1600" dirty="0">
                <a:solidFill>
                  <a:schemeClr val="tx1"/>
                </a:solidFill>
              </a:endParaRPr>
            </a:p>
          </p:txBody>
        </p:sp>
        <p:sp>
          <p:nvSpPr>
            <p:cNvPr id="48" name="椭圆 47"/>
            <p:cNvSpPr/>
            <p:nvPr/>
          </p:nvSpPr>
          <p:spPr>
            <a:xfrm>
              <a:off x="10190479" y="2528296"/>
              <a:ext cx="1473200" cy="100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目标程序</a:t>
              </a:r>
              <a:endParaRPr lang="en-US" altLang="zh-CN" sz="1600" dirty="0">
                <a:solidFill>
                  <a:schemeClr val="tx1"/>
                </a:solidFill>
              </a:endParaRPr>
            </a:p>
            <a:p>
              <a:pPr algn="ctr"/>
              <a:r>
                <a:rPr lang="en-US" altLang="zh-CN" sz="1600" dirty="0">
                  <a:solidFill>
                    <a:schemeClr val="tx1"/>
                  </a:solidFill>
                </a:rPr>
                <a:t>f.obj</a:t>
              </a:r>
              <a:endParaRPr lang="zh-CN" altLang="en-US" sz="1600" dirty="0">
                <a:solidFill>
                  <a:schemeClr val="tx1"/>
                </a:solidFill>
              </a:endParaRPr>
            </a:p>
          </p:txBody>
        </p:sp>
        <p:sp>
          <p:nvSpPr>
            <p:cNvPr id="49" name="椭圆 48"/>
            <p:cNvSpPr/>
            <p:nvPr/>
          </p:nvSpPr>
          <p:spPr>
            <a:xfrm>
              <a:off x="10292080" y="3743504"/>
              <a:ext cx="1473200" cy="100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库函数和其他目标程序</a:t>
              </a:r>
            </a:p>
          </p:txBody>
        </p:sp>
        <p:cxnSp>
          <p:nvCxnSpPr>
            <p:cNvPr id="58" name="直接箭头连接符 57"/>
            <p:cNvCxnSpPr>
              <a:endCxn id="9" idx="3"/>
            </p:cNvCxnSpPr>
            <p:nvPr/>
          </p:nvCxnSpPr>
          <p:spPr>
            <a:xfrm flipH="1">
              <a:off x="9733280" y="1991360"/>
              <a:ext cx="457200" cy="186032"/>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9733280" y="2262096"/>
              <a:ext cx="477519" cy="64220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3" idx="3"/>
            </p:cNvCxnSpPr>
            <p:nvPr/>
          </p:nvCxnSpPr>
          <p:spPr>
            <a:xfrm flipH="1">
              <a:off x="9753600" y="3148756"/>
              <a:ext cx="492760" cy="75198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49" idx="2"/>
              <a:endCxn id="13" idx="3"/>
            </p:cNvCxnSpPr>
            <p:nvPr/>
          </p:nvCxnSpPr>
          <p:spPr>
            <a:xfrm flipH="1" flipV="1">
              <a:off x="9753600" y="3900736"/>
              <a:ext cx="538480" cy="34460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18925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10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程序设计的任务</a:t>
            </a:r>
          </a:p>
        </p:txBody>
      </p:sp>
      <p:grpSp>
        <p:nvGrpSpPr>
          <p:cNvPr id="3" name="组合 2"/>
          <p:cNvGrpSpPr/>
          <p:nvPr/>
        </p:nvGrpSpPr>
        <p:grpSpPr>
          <a:xfrm>
            <a:off x="2380112" y="1511091"/>
            <a:ext cx="3190875" cy="1514475"/>
            <a:chOff x="2380112" y="1511091"/>
            <a:chExt cx="3190875" cy="1514475"/>
          </a:xfrm>
        </p:grpSpPr>
        <p:sp>
          <p:nvSpPr>
            <p:cNvPr id="7" name="MH_Other_4"/>
            <p:cNvSpPr/>
            <p:nvPr>
              <p:custDataLst>
                <p:tags r:id="rId39"/>
              </p:custDataLst>
            </p:nvPr>
          </p:nvSpPr>
          <p:spPr>
            <a:xfrm flipV="1">
              <a:off x="2380112" y="1511091"/>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MH_Other_7"/>
            <p:cNvSpPr/>
            <p:nvPr>
              <p:custDataLst>
                <p:tags r:id="rId40"/>
              </p:custDataLst>
            </p:nvPr>
          </p:nvSpPr>
          <p:spPr>
            <a:xfrm>
              <a:off x="2524575" y="205401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4" name="MH_Other_8"/>
            <p:cNvSpPr/>
            <p:nvPr>
              <p:custDataLst>
                <p:tags r:id="rId41"/>
              </p:custDataLst>
            </p:nvPr>
          </p:nvSpPr>
          <p:spPr>
            <a:xfrm>
              <a:off x="4820100" y="279696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5" name="MH_Other_9"/>
            <p:cNvSpPr/>
            <p:nvPr>
              <p:custDataLst>
                <p:tags r:id="rId42"/>
              </p:custDataLst>
            </p:nvPr>
          </p:nvSpPr>
          <p:spPr>
            <a:xfrm>
              <a:off x="4972500" y="279696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grpSp>
      <p:grpSp>
        <p:nvGrpSpPr>
          <p:cNvPr id="38" name="组合 37"/>
          <p:cNvGrpSpPr/>
          <p:nvPr/>
        </p:nvGrpSpPr>
        <p:grpSpPr>
          <a:xfrm>
            <a:off x="5570987" y="2644566"/>
            <a:ext cx="4705350" cy="2443162"/>
            <a:chOff x="5570987" y="2644566"/>
            <a:chExt cx="4705350" cy="2443162"/>
          </a:xfrm>
        </p:grpSpPr>
        <p:sp>
          <p:nvSpPr>
            <p:cNvPr id="8" name="MH_Other_5"/>
            <p:cNvSpPr/>
            <p:nvPr>
              <p:custDataLst>
                <p:tags r:id="rId34"/>
              </p:custDataLst>
            </p:nvPr>
          </p:nvSpPr>
          <p:spPr>
            <a:xfrm flipV="1">
              <a:off x="5570987" y="2644566"/>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MH_Other_6"/>
            <p:cNvSpPr/>
            <p:nvPr>
              <p:custDataLst>
                <p:tags r:id="rId35"/>
              </p:custDataLst>
            </p:nvPr>
          </p:nvSpPr>
          <p:spPr>
            <a:xfrm rot="5400000">
              <a:off x="8864256" y="3675647"/>
              <a:ext cx="1309687" cy="1514475"/>
            </a:xfrm>
            <a:custGeom>
              <a:avLst/>
              <a:gdLst>
                <a:gd name="connsiteX0" fmla="*/ 0 w 1309689"/>
                <a:gd name="connsiteY0" fmla="*/ 1514475 h 1514475"/>
                <a:gd name="connsiteX1" fmla="*/ 0 w 1309689"/>
                <a:gd name="connsiteY1" fmla="*/ 662583 h 1514475"/>
                <a:gd name="connsiteX2" fmla="*/ 662583 w 1309689"/>
                <a:gd name="connsiteY2" fmla="*/ 0 h 1514475"/>
                <a:gd name="connsiteX3" fmla="*/ 1309689 w 1309689"/>
                <a:gd name="connsiteY3" fmla="*/ 0 h 1514475"/>
                <a:gd name="connsiteX4" fmla="*/ 1309689 w 1309689"/>
                <a:gd name="connsiteY4" fmla="*/ 378619 h 1514475"/>
                <a:gd name="connsiteX5" fmla="*/ 662583 w 1309689"/>
                <a:gd name="connsiteY5" fmla="*/ 378619 h 1514475"/>
                <a:gd name="connsiteX6" fmla="*/ 378619 w 1309689"/>
                <a:gd name="connsiteY6" fmla="*/ 662583 h 1514475"/>
                <a:gd name="connsiteX7" fmla="*/ 378619 w 1309689"/>
                <a:gd name="connsiteY7" fmla="*/ 1514475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689" h="1514475">
                  <a:moveTo>
                    <a:pt x="0" y="1514475"/>
                  </a:moveTo>
                  <a:lnTo>
                    <a:pt x="0" y="662583"/>
                  </a:lnTo>
                  <a:cubicBezTo>
                    <a:pt x="0" y="296649"/>
                    <a:pt x="296649" y="0"/>
                    <a:pt x="662583" y="0"/>
                  </a:cubicBezTo>
                  <a:lnTo>
                    <a:pt x="1309689" y="0"/>
                  </a:lnTo>
                  <a:lnTo>
                    <a:pt x="1309689" y="378619"/>
                  </a:lnTo>
                  <a:lnTo>
                    <a:pt x="662583" y="378619"/>
                  </a:lnTo>
                  <a:cubicBezTo>
                    <a:pt x="505754" y="378619"/>
                    <a:pt x="378619" y="505754"/>
                    <a:pt x="378619" y="662583"/>
                  </a:cubicBezTo>
                  <a:lnTo>
                    <a:pt x="378619" y="15144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6" name="MH_Other_10"/>
            <p:cNvSpPr/>
            <p:nvPr>
              <p:custDataLst>
                <p:tags r:id="rId36"/>
              </p:custDataLst>
            </p:nvPr>
          </p:nvSpPr>
          <p:spPr>
            <a:xfrm>
              <a:off x="89507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7" name="MH_Other_11"/>
            <p:cNvSpPr/>
            <p:nvPr>
              <p:custDataLst>
                <p:tags r:id="rId37"/>
              </p:custDataLst>
            </p:nvPr>
          </p:nvSpPr>
          <p:spPr>
            <a:xfrm>
              <a:off x="91031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8" name="MH_Other_12"/>
            <p:cNvSpPr/>
            <p:nvPr>
              <p:custDataLst>
                <p:tags r:id="rId38"/>
              </p:custDataLst>
            </p:nvPr>
          </p:nvSpPr>
          <p:spPr>
            <a:xfrm>
              <a:off x="92555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grpSp>
      <p:grpSp>
        <p:nvGrpSpPr>
          <p:cNvPr id="39" name="组合 38"/>
          <p:cNvGrpSpPr/>
          <p:nvPr/>
        </p:nvGrpSpPr>
        <p:grpSpPr>
          <a:xfrm>
            <a:off x="7085462" y="4309853"/>
            <a:ext cx="3190875" cy="1514475"/>
            <a:chOff x="7085462" y="4309853"/>
            <a:chExt cx="3190875" cy="1514475"/>
          </a:xfrm>
        </p:grpSpPr>
        <p:sp>
          <p:nvSpPr>
            <p:cNvPr id="6" name="MH_Other_3"/>
            <p:cNvSpPr/>
            <p:nvPr>
              <p:custDataLst>
                <p:tags r:id="rId29"/>
              </p:custDataLst>
            </p:nvPr>
          </p:nvSpPr>
          <p:spPr>
            <a:xfrm flipH="1" flipV="1">
              <a:off x="7085462" y="4309853"/>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MH_Other_13"/>
            <p:cNvSpPr/>
            <p:nvPr>
              <p:custDataLst>
                <p:tags r:id="rId30"/>
              </p:custDataLst>
            </p:nvPr>
          </p:nvSpPr>
          <p:spPr>
            <a:xfrm>
              <a:off x="80601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1" name="MH_Other_14"/>
            <p:cNvSpPr/>
            <p:nvPr>
              <p:custDataLst>
                <p:tags r:id="rId31"/>
              </p:custDataLst>
            </p:nvPr>
          </p:nvSpPr>
          <p:spPr>
            <a:xfrm>
              <a:off x="82125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2" name="MH_Other_15"/>
            <p:cNvSpPr/>
            <p:nvPr>
              <p:custDataLst>
                <p:tags r:id="rId32"/>
              </p:custDataLst>
            </p:nvPr>
          </p:nvSpPr>
          <p:spPr>
            <a:xfrm>
              <a:off x="83649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3" name="MH_Other_16"/>
            <p:cNvSpPr/>
            <p:nvPr>
              <p:custDataLst>
                <p:tags r:id="rId33"/>
              </p:custDataLst>
            </p:nvPr>
          </p:nvSpPr>
          <p:spPr>
            <a:xfrm>
              <a:off x="85173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grpSp>
      <p:grpSp>
        <p:nvGrpSpPr>
          <p:cNvPr id="40" name="组合 39"/>
          <p:cNvGrpSpPr/>
          <p:nvPr/>
        </p:nvGrpSpPr>
        <p:grpSpPr>
          <a:xfrm>
            <a:off x="5443987" y="4432091"/>
            <a:ext cx="2036763" cy="1514475"/>
            <a:chOff x="5443987" y="4432091"/>
            <a:chExt cx="2036763" cy="1514475"/>
          </a:xfrm>
        </p:grpSpPr>
        <p:sp>
          <p:nvSpPr>
            <p:cNvPr id="5" name="MH_Other_2"/>
            <p:cNvSpPr/>
            <p:nvPr>
              <p:custDataLst>
                <p:tags r:id="rId23"/>
              </p:custDataLst>
            </p:nvPr>
          </p:nvSpPr>
          <p:spPr>
            <a:xfrm flipH="1">
              <a:off x="5443987" y="4432091"/>
              <a:ext cx="2036763"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MH_Other_17"/>
            <p:cNvSpPr/>
            <p:nvPr>
              <p:custDataLst>
                <p:tags r:id="rId24"/>
              </p:custDataLst>
            </p:nvPr>
          </p:nvSpPr>
          <p:spPr>
            <a:xfrm>
              <a:off x="56138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6" name="MH_Other_18"/>
            <p:cNvSpPr/>
            <p:nvPr>
              <p:custDataLst>
                <p:tags r:id="rId25"/>
              </p:custDataLst>
            </p:nvPr>
          </p:nvSpPr>
          <p:spPr>
            <a:xfrm>
              <a:off x="57662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7" name="MH_Other_19"/>
            <p:cNvSpPr/>
            <p:nvPr>
              <p:custDataLst>
                <p:tags r:id="rId26"/>
              </p:custDataLst>
            </p:nvPr>
          </p:nvSpPr>
          <p:spPr>
            <a:xfrm>
              <a:off x="59186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8" name="MH_Other_20"/>
            <p:cNvSpPr/>
            <p:nvPr>
              <p:custDataLst>
                <p:tags r:id="rId27"/>
              </p:custDataLst>
            </p:nvPr>
          </p:nvSpPr>
          <p:spPr>
            <a:xfrm>
              <a:off x="60710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9" name="MH_Other_21"/>
            <p:cNvSpPr/>
            <p:nvPr>
              <p:custDataLst>
                <p:tags r:id="rId28"/>
              </p:custDataLst>
            </p:nvPr>
          </p:nvSpPr>
          <p:spPr>
            <a:xfrm>
              <a:off x="62234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grpSp>
      <p:sp>
        <p:nvSpPr>
          <p:cNvPr id="30" name="MH_Other_22"/>
          <p:cNvSpPr/>
          <p:nvPr>
            <p:custDataLst>
              <p:tags r:id="rId1"/>
            </p:custDataLst>
          </p:nvPr>
        </p:nvSpPr>
        <p:spPr>
          <a:xfrm rot="16200000" flipH="1" flipV="1">
            <a:off x="1487143" y="4432884"/>
            <a:ext cx="2036762"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nvGrpSpPr>
          <p:cNvPr id="41" name="组合 40"/>
          <p:cNvGrpSpPr/>
          <p:nvPr/>
        </p:nvGrpSpPr>
        <p:grpSpPr>
          <a:xfrm>
            <a:off x="3080199" y="4697203"/>
            <a:ext cx="2036762" cy="1514475"/>
            <a:chOff x="3080199" y="4697203"/>
            <a:chExt cx="2036762" cy="1514475"/>
          </a:xfrm>
        </p:grpSpPr>
        <p:sp>
          <p:nvSpPr>
            <p:cNvPr id="4" name="MH_Other_1"/>
            <p:cNvSpPr/>
            <p:nvPr>
              <p:custDataLst>
                <p:tags r:id="rId16"/>
              </p:custDataLst>
            </p:nvPr>
          </p:nvSpPr>
          <p:spPr>
            <a:xfrm flipH="1" flipV="1">
              <a:off x="3080199" y="4697203"/>
              <a:ext cx="2036762"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MH_Other_23"/>
            <p:cNvSpPr/>
            <p:nvPr>
              <p:custDataLst>
                <p:tags r:id="rId17"/>
              </p:custDataLst>
            </p:nvPr>
          </p:nvSpPr>
          <p:spPr>
            <a:xfrm>
              <a:off x="37326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3" name="MH_Other_24"/>
            <p:cNvSpPr/>
            <p:nvPr>
              <p:custDataLst>
                <p:tags r:id="rId18"/>
              </p:custDataLst>
            </p:nvPr>
          </p:nvSpPr>
          <p:spPr>
            <a:xfrm>
              <a:off x="38850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4" name="MH_Other_25"/>
            <p:cNvSpPr/>
            <p:nvPr>
              <p:custDataLst>
                <p:tags r:id="rId19"/>
              </p:custDataLst>
            </p:nvPr>
          </p:nvSpPr>
          <p:spPr>
            <a:xfrm>
              <a:off x="40374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5" name="MH_Other_26"/>
            <p:cNvSpPr/>
            <p:nvPr>
              <p:custDataLst>
                <p:tags r:id="rId20"/>
              </p:custDataLst>
            </p:nvPr>
          </p:nvSpPr>
          <p:spPr>
            <a:xfrm>
              <a:off x="41898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6" name="MH_Other_27"/>
            <p:cNvSpPr/>
            <p:nvPr>
              <p:custDataLst>
                <p:tags r:id="rId21"/>
              </p:custDataLst>
            </p:nvPr>
          </p:nvSpPr>
          <p:spPr>
            <a:xfrm>
              <a:off x="43422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7" name="MH_Other_28"/>
            <p:cNvSpPr/>
            <p:nvPr>
              <p:custDataLst>
                <p:tags r:id="rId22"/>
              </p:custDataLst>
            </p:nvPr>
          </p:nvSpPr>
          <p:spPr>
            <a:xfrm>
              <a:off x="44946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grpSp>
      <p:sp>
        <p:nvSpPr>
          <p:cNvPr id="10" name="MH_SubTitle_1"/>
          <p:cNvSpPr/>
          <p:nvPr>
            <p:custDataLst>
              <p:tags r:id="rId2"/>
            </p:custDataLst>
          </p:nvPr>
        </p:nvSpPr>
        <p:spPr>
          <a:xfrm>
            <a:off x="1968949" y="2239752"/>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问题分析</a:t>
            </a:r>
          </a:p>
        </p:txBody>
      </p:sp>
      <p:sp>
        <p:nvSpPr>
          <p:cNvPr id="11" name="MH_SubTitle_2"/>
          <p:cNvSpPr/>
          <p:nvPr>
            <p:custDataLst>
              <p:tags r:id="rId3"/>
            </p:custDataLst>
          </p:nvPr>
        </p:nvSpPr>
        <p:spPr>
          <a:xfrm>
            <a:off x="5156649" y="22492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设计算法和数据结构</a:t>
            </a:r>
          </a:p>
        </p:txBody>
      </p:sp>
      <p:sp>
        <p:nvSpPr>
          <p:cNvPr id="12" name="MH_SubTitle_3"/>
          <p:cNvSpPr/>
          <p:nvPr>
            <p:custDataLst>
              <p:tags r:id="rId4"/>
            </p:custDataLst>
          </p:nvPr>
        </p:nvSpPr>
        <p:spPr>
          <a:xfrm>
            <a:off x="9482586" y="3376402"/>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编写程序</a:t>
            </a:r>
          </a:p>
        </p:txBody>
      </p:sp>
      <p:sp>
        <p:nvSpPr>
          <p:cNvPr id="19" name="MH_SubTitle_4"/>
          <p:cNvSpPr/>
          <p:nvPr>
            <p:custDataLst>
              <p:tags r:id="rId5"/>
            </p:custDataLst>
          </p:nvPr>
        </p:nvSpPr>
        <p:spPr>
          <a:xfrm>
            <a:off x="6556826" y="5048040"/>
            <a:ext cx="1420812"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zh-CN" altLang="en-US" sz="1400" b="1" dirty="0">
                <a:solidFill>
                  <a:schemeClr val="accent1"/>
                </a:solidFill>
              </a:rPr>
              <a:t>对源程序进行编辑、编译和连接，得到可执行程序</a:t>
            </a:r>
          </a:p>
        </p:txBody>
      </p:sp>
      <p:sp>
        <p:nvSpPr>
          <p:cNvPr id="24" name="MH_SubTitle_5"/>
          <p:cNvSpPr/>
          <p:nvPr>
            <p:custDataLst>
              <p:tags r:id="rId6"/>
            </p:custDataLst>
          </p:nvPr>
        </p:nvSpPr>
        <p:spPr>
          <a:xfrm>
            <a:off x="4286699" y="40272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运行程序</a:t>
            </a:r>
            <a:endParaRPr lang="en-US" altLang="zh-CN" b="1" dirty="0">
              <a:solidFill>
                <a:schemeClr val="accent1"/>
              </a:solidFill>
            </a:endParaRPr>
          </a:p>
          <a:p>
            <a:pPr algn="ctr">
              <a:defRPr/>
            </a:pPr>
            <a:r>
              <a:rPr lang="zh-CN" altLang="en-US" b="1" dirty="0">
                <a:solidFill>
                  <a:schemeClr val="accent1"/>
                </a:solidFill>
              </a:rPr>
              <a:t>分析结果</a:t>
            </a:r>
          </a:p>
        </p:txBody>
      </p:sp>
      <p:sp>
        <p:nvSpPr>
          <p:cNvPr id="31" name="MH_SubTitle_6"/>
          <p:cNvSpPr/>
          <p:nvPr>
            <p:custDataLst>
              <p:tags r:id="rId7"/>
            </p:custDataLst>
          </p:nvPr>
        </p:nvSpPr>
        <p:spPr>
          <a:xfrm>
            <a:off x="2484886" y="54369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a:solidFill>
                  <a:schemeClr val="accent1"/>
                </a:solidFill>
              </a:rPr>
              <a:t>调试和测试程序</a:t>
            </a:r>
            <a:endParaRPr lang="zh-CN" altLang="en-US" b="1" dirty="0">
              <a:solidFill>
                <a:schemeClr val="accent1"/>
              </a:solidFill>
            </a:endParaRPr>
          </a:p>
        </p:txBody>
      </p:sp>
      <p:sp>
        <p:nvSpPr>
          <p:cNvPr id="42" name="MH_SubTitle_6">
            <a:extLst>
              <a:ext uri="{FF2B5EF4-FFF2-40B4-BE49-F238E27FC236}">
                <a16:creationId xmlns:a16="http://schemas.microsoft.com/office/drawing/2014/main" xmlns="" id="{D1D292C2-D664-484B-8151-B238EA1FED66}"/>
              </a:ext>
            </a:extLst>
          </p:cNvPr>
          <p:cNvSpPr/>
          <p:nvPr>
            <p:custDataLst>
              <p:tags r:id="rId8"/>
            </p:custDataLst>
          </p:nvPr>
        </p:nvSpPr>
        <p:spPr>
          <a:xfrm>
            <a:off x="672247" y="3841541"/>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编写程序文档</a:t>
            </a:r>
          </a:p>
        </p:txBody>
      </p:sp>
      <p:grpSp>
        <p:nvGrpSpPr>
          <p:cNvPr id="51" name="组合 50"/>
          <p:cNvGrpSpPr/>
          <p:nvPr/>
        </p:nvGrpSpPr>
        <p:grpSpPr>
          <a:xfrm>
            <a:off x="1895414" y="4340094"/>
            <a:ext cx="985838" cy="74902"/>
            <a:chOff x="2082452" y="4360876"/>
            <a:chExt cx="985838" cy="74902"/>
          </a:xfrm>
        </p:grpSpPr>
        <p:sp>
          <p:nvSpPr>
            <p:cNvPr id="43" name="MH_Other_23"/>
            <p:cNvSpPr/>
            <p:nvPr>
              <p:custDataLst>
                <p:tags r:id="rId9"/>
              </p:custDataLst>
            </p:nvPr>
          </p:nvSpPr>
          <p:spPr>
            <a:xfrm>
              <a:off x="2082452" y="43643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44" name="MH_Other_24"/>
            <p:cNvSpPr/>
            <p:nvPr>
              <p:custDataLst>
                <p:tags r:id="rId10"/>
              </p:custDataLst>
            </p:nvPr>
          </p:nvSpPr>
          <p:spPr>
            <a:xfrm>
              <a:off x="2234852" y="43643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45" name="MH_Other_25"/>
            <p:cNvSpPr/>
            <p:nvPr>
              <p:custDataLst>
                <p:tags r:id="rId11"/>
              </p:custDataLst>
            </p:nvPr>
          </p:nvSpPr>
          <p:spPr>
            <a:xfrm>
              <a:off x="2387252" y="43643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46" name="MH_Other_26"/>
            <p:cNvSpPr/>
            <p:nvPr>
              <p:custDataLst>
                <p:tags r:id="rId12"/>
              </p:custDataLst>
            </p:nvPr>
          </p:nvSpPr>
          <p:spPr>
            <a:xfrm>
              <a:off x="2539652" y="43643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47" name="MH_Other_27"/>
            <p:cNvSpPr/>
            <p:nvPr>
              <p:custDataLst>
                <p:tags r:id="rId13"/>
              </p:custDataLst>
            </p:nvPr>
          </p:nvSpPr>
          <p:spPr>
            <a:xfrm>
              <a:off x="2692052" y="43643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48" name="MH_Other_28"/>
            <p:cNvSpPr/>
            <p:nvPr>
              <p:custDataLst>
                <p:tags r:id="rId14"/>
              </p:custDataLst>
            </p:nvPr>
          </p:nvSpPr>
          <p:spPr>
            <a:xfrm>
              <a:off x="2844452" y="43643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50" name="MH_Other_28"/>
            <p:cNvSpPr/>
            <p:nvPr>
              <p:custDataLst>
                <p:tags r:id="rId15"/>
              </p:custDataLst>
            </p:nvPr>
          </p:nvSpPr>
          <p:spPr>
            <a:xfrm>
              <a:off x="2996852" y="4360876"/>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grpSp>
    </p:spTree>
    <p:extLst>
      <p:ext uri="{BB962C8B-B14F-4D97-AF65-F5344CB8AC3E}">
        <p14:creationId xmlns:p14="http://schemas.microsoft.com/office/powerpoint/2010/main" xmlns="" val="4601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6" presetClass="emph" presetSubtype="0" fill="hold" grpId="0" nodeType="withEffect">
                                  <p:stCondLst>
                                    <p:cond delay="250"/>
                                  </p:stCondLst>
                                  <p:childTnLst>
                                    <p:animEffect transition="out" filter="fade">
                                      <p:cBhvr>
                                        <p:cTn id="9" dur="750" tmFilter="0, 0; .2, .5; .8, .5; 1, 0"/>
                                        <p:tgtEl>
                                          <p:spTgt spid="10"/>
                                        </p:tgtEl>
                                      </p:cBhvr>
                                    </p:animEffect>
                                    <p:animScale>
                                      <p:cBhvr>
                                        <p:cTn id="10" dur="375" autoRev="1" fill="hold"/>
                                        <p:tgtEl>
                                          <p:spTgt spid="10"/>
                                        </p:tgtEl>
                                      </p:cBhvr>
                                      <p:by x="105000" y="105000"/>
                                    </p:animScale>
                                  </p:childTnLst>
                                </p:cTn>
                              </p:par>
                              <p:par>
                                <p:cTn id="11" presetID="26" presetClass="emph" presetSubtype="0" fill="hold" grpId="0" nodeType="withEffect">
                                  <p:stCondLst>
                                    <p:cond delay="1250"/>
                                  </p:stCondLst>
                                  <p:childTnLst>
                                    <p:animEffect transition="out" filter="fade">
                                      <p:cBhvr>
                                        <p:cTn id="12" dur="1750" tmFilter="0, 0; .2, .5; .8, .5; 1, 0"/>
                                        <p:tgtEl>
                                          <p:spTgt spid="11"/>
                                        </p:tgtEl>
                                      </p:cBhvr>
                                    </p:animEffect>
                                    <p:animScale>
                                      <p:cBhvr>
                                        <p:cTn id="13" dur="875" autoRev="1" fill="hold"/>
                                        <p:tgtEl>
                                          <p:spTgt spid="11"/>
                                        </p:tgtEl>
                                      </p:cBhvr>
                                      <p:by x="105000" y="105000"/>
                                    </p:animScale>
                                  </p:childTnLst>
                                </p:cTn>
                              </p:par>
                            </p:childTnLst>
                          </p:cTn>
                        </p:par>
                        <p:par>
                          <p:cTn id="14" fill="hold">
                            <p:stCondLst>
                              <p:cond delay="3000"/>
                            </p:stCondLst>
                            <p:childTnLst>
                              <p:par>
                                <p:cTn id="15" presetID="22" presetClass="entr" presetSubtype="8"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2000"/>
                                        <p:tgtEl>
                                          <p:spTgt spid="38"/>
                                        </p:tgtEl>
                                      </p:cBhvr>
                                    </p:animEffect>
                                  </p:childTnLst>
                                </p:cTn>
                              </p:par>
                              <p:par>
                                <p:cTn id="18" presetID="26" presetClass="emph" presetSubtype="0" fill="hold" grpId="0" nodeType="withEffect">
                                  <p:stCondLst>
                                    <p:cond delay="1250"/>
                                  </p:stCondLst>
                                  <p:childTnLst>
                                    <p:animEffect transition="out" filter="fade">
                                      <p:cBhvr>
                                        <p:cTn id="19" dur="500" tmFilter="0, 0; .2, .5; .8, .5; 1, 0"/>
                                        <p:tgtEl>
                                          <p:spTgt spid="12"/>
                                        </p:tgtEl>
                                      </p:cBhvr>
                                    </p:animEffect>
                                    <p:animScale>
                                      <p:cBhvr>
                                        <p:cTn id="20" dur="250" autoRev="1" fill="hold"/>
                                        <p:tgtEl>
                                          <p:spTgt spid="12"/>
                                        </p:tgtEl>
                                      </p:cBhvr>
                                      <p:by x="105000" y="105000"/>
                                    </p:animScale>
                                  </p:childTnLst>
                                </p:cTn>
                              </p:par>
                            </p:childTnLst>
                          </p:cTn>
                        </p:par>
                        <p:par>
                          <p:cTn id="21" fill="hold">
                            <p:stCondLst>
                              <p:cond delay="5000"/>
                            </p:stCondLst>
                            <p:childTnLst>
                              <p:par>
                                <p:cTn id="22" presetID="22" presetClass="entr" presetSubtype="2"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right)">
                                      <p:cBhvr>
                                        <p:cTn id="24" dur="2000"/>
                                        <p:tgtEl>
                                          <p:spTgt spid="39"/>
                                        </p:tgtEl>
                                      </p:cBhvr>
                                    </p:animEffect>
                                  </p:childTnLst>
                                </p:cTn>
                              </p:par>
                              <p:par>
                                <p:cTn id="25" presetID="26" presetClass="emph" presetSubtype="0" fill="hold" grpId="0" nodeType="withEffect">
                                  <p:stCondLst>
                                    <p:cond delay="1250"/>
                                  </p:stCondLst>
                                  <p:childTnLst>
                                    <p:animEffect transition="out" filter="fade">
                                      <p:cBhvr>
                                        <p:cTn id="26" dur="500" tmFilter="0, 0; .2, .5; .8, .5; 1, 0"/>
                                        <p:tgtEl>
                                          <p:spTgt spid="19"/>
                                        </p:tgtEl>
                                      </p:cBhvr>
                                    </p:animEffect>
                                    <p:animScale>
                                      <p:cBhvr>
                                        <p:cTn id="27" dur="250" autoRev="1" fill="hold"/>
                                        <p:tgtEl>
                                          <p:spTgt spid="19"/>
                                        </p:tgtEl>
                                      </p:cBhvr>
                                      <p:by x="105000" y="105000"/>
                                    </p:animScale>
                                  </p:childTnLst>
                                </p:cTn>
                              </p:par>
                            </p:childTnLst>
                          </p:cTn>
                        </p:par>
                        <p:par>
                          <p:cTn id="28" fill="hold">
                            <p:stCondLst>
                              <p:cond delay="7000"/>
                            </p:stCondLst>
                            <p:childTnLst>
                              <p:par>
                                <p:cTn id="29" presetID="22" presetClass="entr" presetSubtype="2"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1500"/>
                                        <p:tgtEl>
                                          <p:spTgt spid="40"/>
                                        </p:tgtEl>
                                      </p:cBhvr>
                                    </p:animEffect>
                                  </p:childTnLst>
                                </p:cTn>
                              </p:par>
                              <p:par>
                                <p:cTn id="32" presetID="26" presetClass="emph" presetSubtype="0" fill="hold" grpId="0" nodeType="withEffect">
                                  <p:stCondLst>
                                    <p:cond delay="750"/>
                                  </p:stCondLst>
                                  <p:childTnLst>
                                    <p:animEffect transition="out" filter="fade">
                                      <p:cBhvr>
                                        <p:cTn id="33" dur="500" tmFilter="0, 0; .2, .5; .8, .5; 1, 0"/>
                                        <p:tgtEl>
                                          <p:spTgt spid="24"/>
                                        </p:tgtEl>
                                      </p:cBhvr>
                                    </p:animEffect>
                                    <p:animScale>
                                      <p:cBhvr>
                                        <p:cTn id="34" dur="250" autoRev="1" fill="hold"/>
                                        <p:tgtEl>
                                          <p:spTgt spid="24"/>
                                        </p:tgtEl>
                                      </p:cBhvr>
                                      <p:by x="105000" y="105000"/>
                                    </p:animScale>
                                  </p:childTnLst>
                                </p:cTn>
                              </p:par>
                            </p:childTnLst>
                          </p:cTn>
                        </p:par>
                        <p:par>
                          <p:cTn id="35" fill="hold">
                            <p:stCondLst>
                              <p:cond delay="8500"/>
                            </p:stCondLst>
                            <p:childTnLst>
                              <p:par>
                                <p:cTn id="36" presetID="22" presetClass="entr" presetSubtype="2" fill="hold"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right)">
                                      <p:cBhvr>
                                        <p:cTn id="38" dur="1500"/>
                                        <p:tgtEl>
                                          <p:spTgt spid="41"/>
                                        </p:tgtEl>
                                      </p:cBhvr>
                                    </p:animEffect>
                                  </p:childTnLst>
                                </p:cTn>
                              </p:par>
                              <p:par>
                                <p:cTn id="39" presetID="26" presetClass="emph" presetSubtype="0" fill="hold" grpId="0" nodeType="withEffect">
                                  <p:stCondLst>
                                    <p:cond delay="750"/>
                                  </p:stCondLst>
                                  <p:childTnLst>
                                    <p:animEffect transition="out" filter="fade">
                                      <p:cBhvr>
                                        <p:cTn id="40" dur="500" tmFilter="0, 0; .2, .5; .8, .5; 1, 0"/>
                                        <p:tgtEl>
                                          <p:spTgt spid="31"/>
                                        </p:tgtEl>
                                      </p:cBhvr>
                                    </p:animEffect>
                                    <p:animScale>
                                      <p:cBhvr>
                                        <p:cTn id="41" dur="250" autoRev="1" fill="hold"/>
                                        <p:tgtEl>
                                          <p:spTgt spid="31"/>
                                        </p:tgtEl>
                                      </p:cBhvr>
                                      <p:by x="105000" y="105000"/>
                                    </p:animScale>
                                  </p:childTnLst>
                                </p:cTn>
                              </p:par>
                            </p:childTnLst>
                          </p:cTn>
                        </p:par>
                        <p:par>
                          <p:cTn id="42" fill="hold">
                            <p:stCondLst>
                              <p:cond delay="10000"/>
                            </p:stCondLst>
                            <p:childTnLst>
                              <p:par>
                                <p:cTn id="43" presetID="22" presetClass="entr" presetSubtype="2"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right)">
                                      <p:cBhvr>
                                        <p:cTn id="45" dur="1500"/>
                                        <p:tgtEl>
                                          <p:spTgt spid="30"/>
                                        </p:tgtEl>
                                      </p:cBhvr>
                                    </p:animEffect>
                                  </p:childTnLst>
                                </p:cTn>
                              </p:par>
                              <p:par>
                                <p:cTn id="46" presetID="26" presetClass="emph" presetSubtype="0" fill="hold" grpId="0" nodeType="withEffect">
                                  <p:stCondLst>
                                    <p:cond delay="750"/>
                                  </p:stCondLst>
                                  <p:childTnLst>
                                    <p:animEffect transition="out" filter="fade">
                                      <p:cBhvr>
                                        <p:cTn id="47" dur="500" tmFilter="0, 0; .2, .5; .8, .5; 1, 0"/>
                                        <p:tgtEl>
                                          <p:spTgt spid="42"/>
                                        </p:tgtEl>
                                      </p:cBhvr>
                                    </p:animEffect>
                                    <p:animScale>
                                      <p:cBhvr>
                                        <p:cTn id="48"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animBg="1"/>
      <p:bldP spid="11" grpId="0" animBg="1"/>
      <p:bldP spid="12" grpId="0" animBg="1"/>
      <p:bldP spid="19" grpId="0" animBg="1"/>
      <p:bldP spid="24" grpId="0" animBg="1"/>
      <p:bldP spid="31"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duotone>
              <a:schemeClr val="accent3">
                <a:shade val="45000"/>
                <a:satMod val="135000"/>
              </a:schemeClr>
              <a:prstClr val="white"/>
            </a:duotone>
            <a:extLst>
              <a:ext uri="{BEBA8EAE-BF5A-486C-A8C5-ECC9F3942E4B}">
                <a14:imgProps xmlns:a14="http://schemas.microsoft.com/office/drawing/2010/main" xmlns="">
                  <a14:imgLayer r:embed="rId5">
                    <a14:imgEffect>
                      <a14:sharpenSoften amount="50000"/>
                    </a14:imgEffect>
                  </a14:imgLayer>
                </a14:imgProps>
              </a:ext>
            </a:extLst>
          </a:blip>
          <a:stretch>
            <a:fillRect/>
          </a:stretch>
        </p:blipFill>
        <p:spPr>
          <a:xfrm>
            <a:off x="2738699" y="1968500"/>
            <a:ext cx="1863680" cy="2781612"/>
          </a:xfrm>
          <a:prstGeom prst="ellipse">
            <a:avLst/>
          </a:prstGeom>
          <a:blipFill dpi="0" rotWithShape="1">
            <a:blip r:embed="rId6" cstate="print">
              <a:duotone>
                <a:schemeClr val="accent3">
                  <a:shade val="45000"/>
                  <a:satMod val="135000"/>
                </a:schemeClr>
                <a:prstClr val="white"/>
              </a:duotone>
              <a:extLst>
                <a:ext uri="{28A0092B-C50C-407E-A947-70E740481C1C}">
                  <a14:useLocalDpi xmlns:a14="http://schemas.microsoft.com/office/drawing/2010/main" xmlns="" val="0"/>
                </a:ext>
              </a:extLst>
            </a:blip>
            <a:srcRect/>
            <a:stretch>
              <a:fillRect/>
            </a:stretch>
          </a:blipFill>
          <a:ln w="101600">
            <a:solidFill>
              <a:schemeClr val="accent1"/>
            </a:solidFill>
          </a:ln>
        </p:spPr>
      </p:pic>
      <p:sp>
        <p:nvSpPr>
          <p:cNvPr id="25" name="MH_Text_1"/>
          <p:cNvSpPr txBox="1"/>
          <p:nvPr>
            <p:custDataLst>
              <p:tags r:id="rId1"/>
            </p:custDataLst>
          </p:nvPr>
        </p:nvSpPr>
        <p:spPr>
          <a:xfrm>
            <a:off x="6027898" y="1968500"/>
            <a:ext cx="4050822" cy="3269065"/>
          </a:xfrm>
          <a:prstGeom prst="rect">
            <a:avLst/>
          </a:prstGeom>
          <a:noFill/>
        </p:spPr>
        <p:txBody>
          <a:bodyPr>
            <a:normAutofit/>
          </a:bodyPr>
          <a:lstStyle/>
          <a:p>
            <a:pPr>
              <a:lnSpc>
                <a:spcPct val="150000"/>
              </a:lnSpc>
              <a:spcAft>
                <a:spcPts val="600"/>
              </a:spcAft>
              <a:defRPr/>
            </a:pPr>
            <a:r>
              <a:rPr lang="zh-CN" altLang="en-US" dirty="0">
                <a:solidFill>
                  <a:schemeClr val="accent1"/>
                </a:solidFill>
              </a:rPr>
              <a:t>数据结构</a:t>
            </a:r>
            <a:endParaRPr lang="en-US" altLang="zh-CN" dirty="0">
              <a:solidFill>
                <a:schemeClr val="accent1"/>
              </a:solidFill>
            </a:endParaRPr>
          </a:p>
          <a:p>
            <a:pPr>
              <a:lnSpc>
                <a:spcPct val="150000"/>
              </a:lnSpc>
              <a:spcAft>
                <a:spcPts val="600"/>
              </a:spcAft>
              <a:defRPr/>
            </a:pPr>
            <a:r>
              <a:rPr lang="zh-CN" altLang="en-US" dirty="0"/>
              <a:t>对数据的描述。在程序中要指定用到哪些数据，以及这些数据的类型和数据的组织形式。</a:t>
            </a:r>
            <a:endParaRPr lang="en-US" altLang="zh-CN" dirty="0"/>
          </a:p>
          <a:p>
            <a:pPr>
              <a:lnSpc>
                <a:spcPct val="150000"/>
              </a:lnSpc>
              <a:spcAft>
                <a:spcPts val="600"/>
              </a:spcAft>
              <a:defRPr/>
            </a:pPr>
            <a:r>
              <a:rPr lang="zh-CN" altLang="en-US" dirty="0">
                <a:solidFill>
                  <a:schemeClr val="accent1"/>
                </a:solidFill>
              </a:rPr>
              <a:t>算法</a:t>
            </a:r>
            <a:endParaRPr lang="en-US" altLang="zh-CN" dirty="0">
              <a:solidFill>
                <a:schemeClr val="accent1"/>
              </a:solidFill>
            </a:endParaRPr>
          </a:p>
          <a:p>
            <a:pPr>
              <a:lnSpc>
                <a:spcPct val="150000"/>
              </a:lnSpc>
              <a:spcAft>
                <a:spcPts val="600"/>
              </a:spcAft>
              <a:defRPr/>
            </a:pPr>
            <a:r>
              <a:rPr lang="zh-CN" altLang="en-US" dirty="0"/>
              <a:t>对操作的描述。即要求计算机进行操作</a:t>
            </a:r>
            <a:r>
              <a:rPr lang="zh-CN" altLang="en-US"/>
              <a:t>的步骤。</a:t>
            </a:r>
            <a:endParaRPr lang="zh-CN" altLang="en-US" dirty="0"/>
          </a:p>
        </p:txBody>
      </p:sp>
      <p:sp>
        <p:nvSpPr>
          <p:cNvPr id="26" name="MH_SubTitle_1"/>
          <p:cNvSpPr txBox="1"/>
          <p:nvPr>
            <p:custDataLst>
              <p:tags r:id="rId2"/>
            </p:custDataLst>
          </p:nvPr>
        </p:nvSpPr>
        <p:spPr>
          <a:xfrm>
            <a:off x="5956778" y="1186851"/>
            <a:ext cx="4314981" cy="635000"/>
          </a:xfrm>
          <a:prstGeom prst="rect">
            <a:avLst/>
          </a:prstGeom>
        </p:spPr>
        <p:style>
          <a:lnRef idx="1">
            <a:schemeClr val="accent1"/>
          </a:lnRef>
          <a:fillRef idx="3">
            <a:schemeClr val="accent1"/>
          </a:fillRef>
          <a:effectRef idx="2">
            <a:schemeClr val="accent1"/>
          </a:effectRef>
          <a:fontRef idx="minor">
            <a:schemeClr val="lt1"/>
          </a:fontRef>
        </p:style>
        <p:txBody>
          <a:bodyPr anchor="ctr">
            <a:noAutofit/>
          </a:bodyPr>
          <a:lstStyle/>
          <a:p>
            <a:pPr algn="dist">
              <a:lnSpc>
                <a:spcPct val="120000"/>
              </a:lnSpc>
              <a:spcBef>
                <a:spcPts val="1200"/>
              </a:spcBef>
              <a:spcAft>
                <a:spcPts val="600"/>
              </a:spcAft>
              <a:defRPr/>
            </a:pPr>
            <a:r>
              <a:rPr lang="zh-CN" altLang="en-US" sz="2800" dirty="0">
                <a:latin typeface="微软雅黑" panose="020B0503020204020204" pitchFamily="34" charset="-122"/>
                <a:ea typeface="微软雅黑" panose="020B0503020204020204" pitchFamily="34" charset="-122"/>
              </a:rPr>
              <a:t>算法</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数据结构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915728" y="4868233"/>
            <a:ext cx="1509623" cy="369332"/>
          </a:xfrm>
          <a:prstGeom prst="rect">
            <a:avLst/>
          </a:prstGeom>
          <a:noFill/>
        </p:spPr>
        <p:txBody>
          <a:bodyPr wrap="square" rtlCol="0">
            <a:spAutoFit/>
          </a:bodyPr>
          <a:lstStyle/>
          <a:p>
            <a:pPr algn="ctr"/>
            <a:r>
              <a:rPr lang="zh-CN" altLang="en-US" dirty="0"/>
              <a:t>沃思</a:t>
            </a:r>
          </a:p>
        </p:txBody>
      </p:sp>
      <p:sp>
        <p:nvSpPr>
          <p:cNvPr id="6" name="标题 1"/>
          <p:cNvSpPr>
            <a:spLocks noGrp="1"/>
          </p:cNvSpPr>
          <p:nvPr>
            <p:ph type="title"/>
          </p:nvPr>
        </p:nvSpPr>
        <p:spPr>
          <a:xfrm>
            <a:off x="838200" y="365125"/>
            <a:ext cx="10515600" cy="1325563"/>
          </a:xfrm>
        </p:spPr>
        <p:txBody>
          <a:bodyPr/>
          <a:lstStyle/>
          <a:p>
            <a:r>
              <a:rPr lang="zh-CN" altLang="en-US"/>
              <a:t>算法</a:t>
            </a:r>
            <a:r>
              <a:rPr lang="en-US" altLang="zh-CN"/>
              <a:t>——</a:t>
            </a:r>
            <a:r>
              <a:rPr lang="zh-CN" altLang="en-US"/>
              <a:t>程序的灵魂</a:t>
            </a:r>
            <a:endParaRPr lang="zh-CN" altLang="en-US" dirty="0"/>
          </a:p>
        </p:txBody>
      </p:sp>
    </p:spTree>
    <p:extLst>
      <p:ext uri="{BB962C8B-B14F-4D97-AF65-F5344CB8AC3E}">
        <p14:creationId xmlns:p14="http://schemas.microsoft.com/office/powerpoint/2010/main" xmlns="" val="381170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1</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90" y="3171826"/>
            <a:ext cx="2726702"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程序设计和</a:t>
            </a:r>
            <a:r>
              <a:rPr lang="en-US" altLang="zh-CN" sz="2400" dirty="0">
                <a:solidFill>
                  <a:srgbClr val="FFFFFF"/>
                </a:solidFill>
                <a:latin typeface="微软雅黑" panose="020B0503020204020204" pitchFamily="34" charset="-122"/>
                <a:ea typeface="微软雅黑" panose="020B0503020204020204" pitchFamily="34" charset="-122"/>
              </a:rPr>
              <a:t>C</a:t>
            </a:r>
            <a:r>
              <a:rPr lang="zh-CN" altLang="en-US" sz="2400" dirty="0">
                <a:solidFill>
                  <a:srgbClr val="FFFFFF"/>
                </a:solidFill>
                <a:latin typeface="微软雅黑" panose="020B0503020204020204" pitchFamily="34" charset="-122"/>
                <a:ea typeface="微软雅黑" panose="020B0503020204020204" pitchFamily="34" charset="-122"/>
              </a:rPr>
              <a:t>语言</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4858828" y="3688374"/>
            <a:ext cx="1905000" cy="1765300"/>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accent2"/>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线形标注 1 4"/>
          <p:cNvSpPr/>
          <p:nvPr/>
        </p:nvSpPr>
        <p:spPr>
          <a:xfrm flipH="1">
            <a:off x="2820839" y="3502906"/>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算法</a:t>
            </a:r>
          </a:p>
        </p:txBody>
      </p:sp>
      <p:sp>
        <p:nvSpPr>
          <p:cNvPr id="6" name="文本框 5"/>
          <p:cNvSpPr txBox="1"/>
          <p:nvPr/>
        </p:nvSpPr>
        <p:spPr>
          <a:xfrm>
            <a:off x="5302369" y="5053564"/>
            <a:ext cx="1017917" cy="400110"/>
          </a:xfrm>
          <a:prstGeom prst="rect">
            <a:avLst/>
          </a:prstGeom>
          <a:noFill/>
        </p:spPr>
        <p:txBody>
          <a:bodyPr wrap="square" rtlCol="0">
            <a:spAutoFit/>
          </a:bodyPr>
          <a:lstStyle/>
          <a:p>
            <a:pPr algn="ctr"/>
            <a:r>
              <a:rPr lang="zh-CN" altLang="en-US" sz="2000" b="1" dirty="0">
                <a:solidFill>
                  <a:schemeClr val="bg1"/>
                </a:solidFill>
              </a:rPr>
              <a:t>程序员</a:t>
            </a:r>
          </a:p>
        </p:txBody>
      </p:sp>
      <p:sp>
        <p:nvSpPr>
          <p:cNvPr id="7" name="线形标注 1 6"/>
          <p:cNvSpPr/>
          <p:nvPr/>
        </p:nvSpPr>
        <p:spPr>
          <a:xfrm flipH="1">
            <a:off x="3058828" y="2709276"/>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数据结构</a:t>
            </a:r>
          </a:p>
        </p:txBody>
      </p:sp>
      <p:sp>
        <p:nvSpPr>
          <p:cNvPr id="8" name="线形标注 1 7"/>
          <p:cNvSpPr/>
          <p:nvPr/>
        </p:nvSpPr>
        <p:spPr>
          <a:xfrm>
            <a:off x="6941432" y="3474271"/>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语言工具</a:t>
            </a:r>
          </a:p>
        </p:txBody>
      </p:sp>
      <p:sp>
        <p:nvSpPr>
          <p:cNvPr id="9" name="线形标注 1 8"/>
          <p:cNvSpPr/>
          <p:nvPr/>
        </p:nvSpPr>
        <p:spPr>
          <a:xfrm>
            <a:off x="6763828" y="2709276"/>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程序设计方法</a:t>
            </a:r>
          </a:p>
        </p:txBody>
      </p:sp>
      <p:sp>
        <p:nvSpPr>
          <p:cNvPr id="10" name="椭圆 9"/>
          <p:cNvSpPr/>
          <p:nvPr/>
        </p:nvSpPr>
        <p:spPr>
          <a:xfrm>
            <a:off x="1595887" y="1288473"/>
            <a:ext cx="8479766" cy="5146833"/>
          </a:xfrm>
          <a:prstGeom prst="ellipse">
            <a:avLst/>
          </a:prstGeom>
          <a:noFill/>
          <a:ln w="38100">
            <a:solidFill>
              <a:schemeClr val="bg1">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标题 1"/>
          <p:cNvSpPr>
            <a:spLocks noGrp="1"/>
          </p:cNvSpPr>
          <p:nvPr>
            <p:ph type="title"/>
          </p:nvPr>
        </p:nvSpPr>
        <p:spPr>
          <a:xfrm>
            <a:off x="838200" y="365125"/>
            <a:ext cx="10515600" cy="1325563"/>
          </a:xfrm>
        </p:spPr>
        <p:txBody>
          <a:bodyPr/>
          <a:lstStyle/>
          <a:p>
            <a:r>
              <a:rPr lang="zh-CN" altLang="en-US"/>
              <a:t>算法</a:t>
            </a:r>
            <a:r>
              <a:rPr lang="en-US" altLang="zh-CN"/>
              <a:t>——</a:t>
            </a:r>
            <a:r>
              <a:rPr lang="zh-CN" altLang="en-US"/>
              <a:t>程序的灵魂</a:t>
            </a:r>
            <a:endParaRPr lang="zh-CN" altLang="en-US" dirty="0"/>
          </a:p>
        </p:txBody>
      </p:sp>
    </p:spTree>
    <p:extLst>
      <p:ext uri="{BB962C8B-B14F-4D97-AF65-F5344CB8AC3E}">
        <p14:creationId xmlns:p14="http://schemas.microsoft.com/office/powerpoint/2010/main" xmlns="" val="714889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7954" y="1181908"/>
            <a:ext cx="1188485" cy="759035"/>
          </a:xfrm>
        </p:spPr>
        <p:txBody>
          <a:bodyPr/>
          <a:lstStyle/>
          <a:p>
            <a:pPr algn="dist"/>
            <a:r>
              <a:rPr lang="zh-CN" altLang="en-US" dirty="0"/>
              <a:t>算法</a:t>
            </a:r>
          </a:p>
        </p:txBody>
      </p:sp>
      <p:sp>
        <p:nvSpPr>
          <p:cNvPr id="3" name="内容占位符 2"/>
          <p:cNvSpPr>
            <a:spLocks noGrp="1"/>
          </p:cNvSpPr>
          <p:nvPr>
            <p:ph idx="1"/>
          </p:nvPr>
        </p:nvSpPr>
        <p:spPr>
          <a:xfrm>
            <a:off x="6340413" y="1857524"/>
            <a:ext cx="3716026" cy="4351338"/>
          </a:xfrm>
        </p:spPr>
        <p:txBody>
          <a:bodyPr>
            <a:normAutofit/>
          </a:bodyPr>
          <a:lstStyle/>
          <a:p>
            <a:pPr marL="0" indent="0">
              <a:lnSpc>
                <a:spcPct val="150000"/>
              </a:lnSpc>
              <a:buNone/>
            </a:pPr>
            <a:r>
              <a:rPr lang="zh-CN" altLang="en-US" sz="2000" dirty="0">
                <a:latin typeface="+mn-ea"/>
                <a:ea typeface="+mn-ea"/>
              </a:rPr>
              <a:t>广义地说，为解决一个问题而采取的方法和步骤，就称为“算法”。</a:t>
            </a:r>
          </a:p>
          <a:p>
            <a:pPr marL="0" indent="0">
              <a:lnSpc>
                <a:spcPct val="150000"/>
              </a:lnSpc>
              <a:buNone/>
            </a:pPr>
            <a:r>
              <a:rPr lang="zh-CN" altLang="en-US" sz="2000" dirty="0">
                <a:latin typeface="+mn-ea"/>
                <a:ea typeface="+mn-ea"/>
              </a:rPr>
              <a:t>对同一个问题，可以有不同的解题方法和步骤。</a:t>
            </a:r>
            <a:endParaRPr lang="en-US" altLang="zh-CN" sz="2000" dirty="0">
              <a:latin typeface="+mn-ea"/>
              <a:ea typeface="+mn-ea"/>
            </a:endParaRPr>
          </a:p>
          <a:p>
            <a:pPr marL="0" indent="0">
              <a:lnSpc>
                <a:spcPct val="150000"/>
              </a:lnSpc>
              <a:buNone/>
            </a:pPr>
            <a:r>
              <a:rPr lang="zh-CN" altLang="en-US" sz="2000" dirty="0">
                <a:latin typeface="+mn-ea"/>
                <a:ea typeface="+mn-ea"/>
              </a:rPr>
              <a:t>为了有效地进行解题，不仅需要保证算法正确，还要考虑算法的质量，选择合适的算法。 </a:t>
            </a:r>
          </a:p>
        </p:txBody>
      </p:sp>
      <p:pic>
        <p:nvPicPr>
          <p:cNvPr id="5" name="图片 4"/>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20000"/>
                    </a14:imgEffect>
                  </a14:imgLayer>
                </a14:imgProps>
              </a:ext>
            </a:extLst>
          </a:blip>
          <a:srcRect l="6964" r="3078"/>
          <a:stretch/>
        </p:blipFill>
        <p:spPr>
          <a:xfrm rot="637110">
            <a:off x="3953223" y="2756831"/>
            <a:ext cx="1893008" cy="2744727"/>
          </a:xfrm>
          <a:prstGeom prst="rect">
            <a:avLst/>
          </a:prstGeom>
          <a:blipFill dpi="0" rotWithShape="1">
            <a:blip r:embed="rId5" cstate="print">
              <a:extLst>
                <a:ext uri="{28A0092B-C50C-407E-A947-70E740481C1C}">
                  <a14:useLocalDpi xmlns:a14="http://schemas.microsoft.com/office/drawing/2010/main" xmlns="" val="0"/>
                </a:ext>
              </a:extLst>
            </a:blip>
            <a:srcRect/>
            <a:stretch>
              <a:fillRect l="-100000" r="-49876"/>
            </a:stretch>
          </a:blipFill>
          <a:ln w="25400">
            <a:solidFill>
              <a:srgbClr val="FFFFFF"/>
            </a:solidFill>
          </a:ln>
          <a:effectLst>
            <a:outerShdw blurRad="25400" dist="38100" dir="2700000" algn="tl" rotWithShape="0">
              <a:prstClr val="black">
                <a:alpha val="30000"/>
              </a:prstClr>
            </a:outerShdw>
          </a:effectLst>
        </p:spPr>
      </p:pic>
      <p:pic>
        <p:nvPicPr>
          <p:cNvPr id="6" name="图片 5"/>
          <p:cNvPicPr>
            <a:picLocks noChangeAspect="1"/>
          </p:cNvPicPr>
          <p:nvPr/>
        </p:nvPicPr>
        <p:blipFill rotWithShape="1">
          <a:blip r:embed="rId6" cstate="print">
            <a:extLst>
              <a:ext uri="{BEBA8EAE-BF5A-486C-A8C5-ECC9F3942E4B}">
                <a14:imgProps xmlns:a14="http://schemas.microsoft.com/office/drawing/2010/main" xmlns="">
                  <a14:imgLayer r:embed="rId7">
                    <a14:imgEffect>
                      <a14:colorTemperature colorTemp="7200"/>
                    </a14:imgEffect>
                  </a14:imgLayer>
                </a14:imgProps>
              </a:ext>
            </a:extLst>
          </a:blip>
          <a:srcRect l="17319" r="13060"/>
          <a:stretch/>
        </p:blipFill>
        <p:spPr>
          <a:xfrm>
            <a:off x="931652" y="1437437"/>
            <a:ext cx="2691442" cy="4145380"/>
          </a:xfrm>
          <a:prstGeom prst="rect">
            <a:avLst/>
          </a:prstGeom>
          <a:blipFill dpi="0" rotWithShape="1">
            <a:blip r:embed="rId8" cstate="print">
              <a:extLst>
                <a:ext uri="{28A0092B-C50C-407E-A947-70E740481C1C}">
                  <a14:useLocalDpi xmlns:a14="http://schemas.microsoft.com/office/drawing/2010/main" xmlns="" val="0"/>
                </a:ext>
              </a:extLst>
            </a:blip>
            <a:srcRect/>
            <a:stretch>
              <a:fillRect l="-10096" t="-1719" r="-78408" b="-3535"/>
            </a:stretch>
          </a:blipFill>
          <a:ln w="25400">
            <a:solidFill>
              <a:srgbClr val="FFFFFF"/>
            </a:solidFill>
          </a:ln>
          <a:effectLst>
            <a:outerShdw blurRad="25400" dist="25400" dir="2700000" algn="tl" rotWithShape="0">
              <a:prstClr val="black">
                <a:alpha val="30000"/>
              </a:prstClr>
            </a:outerShdw>
          </a:effectLst>
        </p:spPr>
      </p:pic>
      <p:cxnSp>
        <p:nvCxnSpPr>
          <p:cNvPr id="7" name="MH_Other_1"/>
          <p:cNvCxnSpPr/>
          <p:nvPr>
            <p:custDataLst>
              <p:tags r:id="rId1"/>
            </p:custDataLst>
          </p:nvPr>
        </p:nvCxnSpPr>
        <p:spPr bwMode="auto">
          <a:xfrm>
            <a:off x="6240016" y="1857524"/>
            <a:ext cx="3816424" cy="0"/>
          </a:xfrm>
          <a:prstGeom prst="line">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标题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a:t>算法</a:t>
            </a:r>
            <a:r>
              <a:rPr lang="en-US" altLang="zh-CN"/>
              <a:t>——</a:t>
            </a:r>
            <a:r>
              <a:rPr lang="zh-CN" altLang="en-US"/>
              <a:t>程序的灵魂</a:t>
            </a:r>
            <a:endParaRPr lang="zh-CN" altLang="en-US" dirty="0"/>
          </a:p>
        </p:txBody>
      </p:sp>
    </p:spTree>
    <p:extLst>
      <p:ext uri="{BB962C8B-B14F-4D97-AF65-F5344CB8AC3E}">
        <p14:creationId xmlns:p14="http://schemas.microsoft.com/office/powerpoint/2010/main" xmlns="" val="556353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2"/>
          <p:cNvSpPr>
            <a:spLocks/>
          </p:cNvSpPr>
          <p:nvPr>
            <p:custDataLst>
              <p:tags r:id="rId1"/>
            </p:custDataLst>
          </p:nvPr>
        </p:nvSpPr>
        <p:spPr bwMode="auto">
          <a:xfrm>
            <a:off x="5975112" y="2043532"/>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None/>
              <a:defRPr/>
            </a:pPr>
            <a:r>
              <a:rPr lang="zh-CN" altLang="en-US" sz="2400" dirty="0">
                <a:solidFill>
                  <a:srgbClr val="FFFFFF"/>
                </a:solidFill>
              </a:rPr>
              <a:t>非数值运算算法</a:t>
            </a:r>
          </a:p>
        </p:txBody>
      </p:sp>
      <p:sp>
        <p:nvSpPr>
          <p:cNvPr id="5" name="MH_SubTitle_1"/>
          <p:cNvSpPr>
            <a:spLocks/>
          </p:cNvSpPr>
          <p:nvPr>
            <p:custDataLst>
              <p:tags r:id="rId2"/>
            </p:custDataLst>
          </p:nvPr>
        </p:nvSpPr>
        <p:spPr bwMode="auto">
          <a:xfrm>
            <a:off x="2639775" y="4040607"/>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dirty="0">
                <a:solidFill>
                  <a:srgbClr val="FFFFFF"/>
                </a:solidFill>
                <a:latin typeface="+mn-lt"/>
                <a:ea typeface="+mn-ea"/>
              </a:rPr>
              <a:t>数值运算算法</a:t>
            </a:r>
          </a:p>
        </p:txBody>
      </p:sp>
      <p:sp>
        <p:nvSpPr>
          <p:cNvPr id="6" name="MH_Title_1"/>
          <p:cNvSpPr/>
          <p:nvPr>
            <p:custDataLst>
              <p:tags r:id="rId3"/>
            </p:custDataLst>
          </p:nvPr>
        </p:nvSpPr>
        <p:spPr>
          <a:xfrm>
            <a:off x="4849574" y="2167358"/>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dirty="0">
                <a:latin typeface="微软雅黑" panose="020B0503020204020204" pitchFamily="34" charset="-122"/>
                <a:ea typeface="微软雅黑" panose="020B0503020204020204" pitchFamily="34" charset="-122"/>
              </a:rPr>
              <a:t>算法</a:t>
            </a:r>
          </a:p>
        </p:txBody>
      </p:sp>
      <p:sp>
        <p:nvSpPr>
          <p:cNvPr id="7" name="MH_Text_1"/>
          <p:cNvSpPr>
            <a:spLocks noChangeArrowheads="1"/>
          </p:cNvSpPr>
          <p:nvPr>
            <p:custDataLst>
              <p:tags r:id="rId4"/>
            </p:custDataLst>
          </p:nvPr>
        </p:nvSpPr>
        <p:spPr bwMode="auto">
          <a:xfrm>
            <a:off x="2035835" y="1884783"/>
            <a:ext cx="2804214" cy="213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44000" rIns="180000" bIns="144000" anchor="b">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spcBef>
                <a:spcPts val="600"/>
              </a:spcBef>
              <a:defRPr/>
            </a:pPr>
            <a:r>
              <a:rPr lang="zh-CN" altLang="en-US" sz="1600" dirty="0">
                <a:solidFill>
                  <a:schemeClr val="tx1">
                    <a:lumMod val="65000"/>
                    <a:lumOff val="35000"/>
                  </a:schemeClr>
                </a:solidFill>
                <a:latin typeface="+mn-lt"/>
                <a:ea typeface="+mn-ea"/>
              </a:rPr>
              <a:t>数值运算的目的是求数值解。</a:t>
            </a:r>
          </a:p>
          <a:p>
            <a:pPr algn="just">
              <a:lnSpc>
                <a:spcPct val="150000"/>
              </a:lnSpc>
              <a:spcBef>
                <a:spcPts val="600"/>
              </a:spcBef>
              <a:defRPr/>
            </a:pPr>
            <a:r>
              <a:rPr lang="zh-CN" altLang="en-US" sz="1600" dirty="0">
                <a:solidFill>
                  <a:schemeClr val="tx1">
                    <a:lumMod val="65000"/>
                    <a:lumOff val="35000"/>
                  </a:schemeClr>
                </a:solidFill>
                <a:latin typeface="+mn-lt"/>
                <a:ea typeface="+mn-ea"/>
              </a:rPr>
              <a:t>由于数值运算往往有现成的模型，可以运用数值分析方法，因此对数值运算的算法的研究比较深入，算法比较成熟。</a:t>
            </a:r>
          </a:p>
        </p:txBody>
      </p:sp>
      <p:sp>
        <p:nvSpPr>
          <p:cNvPr id="8" name="MH_Text_2"/>
          <p:cNvSpPr>
            <a:spLocks noChangeArrowheads="1"/>
          </p:cNvSpPr>
          <p:nvPr>
            <p:custDataLst>
              <p:tags r:id="rId5"/>
            </p:custDataLst>
          </p:nvPr>
        </p:nvSpPr>
        <p:spPr bwMode="auto">
          <a:xfrm>
            <a:off x="7173674" y="2464220"/>
            <a:ext cx="2841595" cy="17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44000" rIns="180000" bIns="144000" anchor="t">
            <a:noAutofit/>
          </a:bodyPr>
          <a:lstStyle/>
          <a:p>
            <a:pPr algn="just">
              <a:lnSpc>
                <a:spcPct val="150000"/>
              </a:lnSpc>
              <a:spcBef>
                <a:spcPts val="600"/>
              </a:spcBef>
            </a:pPr>
            <a:r>
              <a:rPr lang="zh-CN" altLang="en-US" sz="1600" dirty="0">
                <a:solidFill>
                  <a:schemeClr val="tx1">
                    <a:lumMod val="65000"/>
                    <a:lumOff val="35000"/>
                  </a:schemeClr>
                </a:solidFill>
              </a:rPr>
              <a:t>计算机在非数值运算方面的应用远超在数值运算方面的应用。</a:t>
            </a:r>
            <a:endParaRPr lang="en-US" altLang="zh-CN" sz="1600" dirty="0">
              <a:solidFill>
                <a:schemeClr val="tx1">
                  <a:lumMod val="65000"/>
                  <a:lumOff val="35000"/>
                </a:schemeClr>
              </a:solidFill>
            </a:endParaRPr>
          </a:p>
          <a:p>
            <a:pPr algn="just">
              <a:lnSpc>
                <a:spcPct val="150000"/>
              </a:lnSpc>
              <a:spcBef>
                <a:spcPts val="600"/>
              </a:spcBef>
            </a:pPr>
            <a:r>
              <a:rPr lang="zh-CN" altLang="en-US" sz="1600" dirty="0">
                <a:solidFill>
                  <a:schemeClr val="tx1">
                    <a:lumMod val="65000"/>
                    <a:lumOff val="35000"/>
                  </a:schemeClr>
                </a:solidFill>
              </a:rPr>
              <a:t>非数值运算的种类繁多，要求各异，需要使用者参考已有的类似算法，重新设计解决特定问题的专门算法。</a:t>
            </a:r>
          </a:p>
        </p:txBody>
      </p:sp>
      <p:sp>
        <p:nvSpPr>
          <p:cNvPr id="9" name="标题 1"/>
          <p:cNvSpPr>
            <a:spLocks noGrp="1"/>
          </p:cNvSpPr>
          <p:nvPr>
            <p:ph type="title"/>
          </p:nvPr>
        </p:nvSpPr>
        <p:spPr>
          <a:xfrm>
            <a:off x="838200" y="365125"/>
            <a:ext cx="10515600" cy="1325563"/>
          </a:xfrm>
        </p:spPr>
        <p:txBody>
          <a:bodyPr/>
          <a:lstStyle/>
          <a:p>
            <a:r>
              <a:rPr lang="zh-CN" altLang="en-US"/>
              <a:t>算法</a:t>
            </a:r>
            <a:r>
              <a:rPr lang="en-US" altLang="zh-CN"/>
              <a:t>——</a:t>
            </a:r>
            <a:r>
              <a:rPr lang="zh-CN" altLang="en-US"/>
              <a:t>程序的灵魂</a:t>
            </a:r>
            <a:endParaRPr lang="zh-CN" altLang="en-US" dirty="0"/>
          </a:p>
        </p:txBody>
      </p:sp>
    </p:spTree>
    <p:extLst>
      <p:ext uri="{BB962C8B-B14F-4D97-AF65-F5344CB8AC3E}">
        <p14:creationId xmlns:p14="http://schemas.microsoft.com/office/powerpoint/2010/main" xmlns="" val="4119090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447568" y="1237024"/>
            <a:ext cx="9662160" cy="4745444"/>
            <a:chOff x="2751138" y="2444750"/>
            <a:chExt cx="6740526" cy="3556600"/>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a:latin typeface="微软雅黑" panose="020B0503020204020204" pitchFamily="34" charset="-122"/>
                  <a:ea typeface="微软雅黑" panose="020B0503020204020204" pitchFamily="34" charset="-122"/>
                </a:rPr>
                <a:t>算法</a:t>
              </a:r>
              <a:endParaRPr lang="en-US" altLang="zh-CN" sz="3200" dirty="0">
                <a:latin typeface="微软雅黑" panose="020B0503020204020204" pitchFamily="34" charset="-122"/>
                <a:ea typeface="微软雅黑" panose="020B0503020204020204" pitchFamily="34" charset="-122"/>
              </a:endParaRPr>
            </a:p>
            <a:p>
              <a:pPr algn="ctr">
                <a:lnSpc>
                  <a:spcPct val="110000"/>
                </a:lnSpc>
                <a:defRPr/>
              </a:pPr>
              <a:r>
                <a:rPr lang="zh-CN" altLang="en-US" sz="3200" dirty="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伪代码</a:t>
              </a: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结构化</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传统</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自然</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语言</a:t>
              </a: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sp>
          <p:nvSpPr>
            <p:cNvPr id="23" name="MH_SubTitle_4"/>
            <p:cNvSpPr>
              <a:spLocks noChangeArrowheads="1"/>
            </p:cNvSpPr>
            <p:nvPr>
              <p:custDataLst>
                <p:tags r:id="rId15"/>
              </p:custDataLst>
            </p:nvPr>
          </p:nvSpPr>
          <p:spPr bwMode="auto">
            <a:xfrm>
              <a:off x="3025156" y="5061547"/>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a:solidFill>
                    <a:schemeClr val="tx1">
                      <a:lumMod val="65000"/>
                      <a:lumOff val="35000"/>
                    </a:schemeClr>
                  </a:solidFill>
                </a:rPr>
                <a:t>计算机语言</a:t>
              </a:r>
              <a:endParaRPr lang="zh-CN" altLang="en-US" sz="2000" dirty="0">
                <a:solidFill>
                  <a:schemeClr val="tx1">
                    <a:lumMod val="65000"/>
                    <a:lumOff val="35000"/>
                  </a:schemeClr>
                </a:solidFill>
              </a:endParaRPr>
            </a:p>
          </p:txBody>
        </p:sp>
        <p:sp>
          <p:nvSpPr>
            <p:cNvPr id="24" name="MH_Other_2"/>
            <p:cNvSpPr>
              <a:spLocks noChangeArrowheads="1"/>
            </p:cNvSpPr>
            <p:nvPr>
              <p:custDataLst>
                <p:tags r:id="rId16"/>
              </p:custDataLst>
            </p:nvPr>
          </p:nvSpPr>
          <p:spPr bwMode="auto">
            <a:xfrm>
              <a:off x="2952131" y="4990112"/>
              <a:ext cx="1033463" cy="1011238"/>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5" name="MH_Other_6"/>
            <p:cNvSpPr>
              <a:spLocks noChangeShapeType="1"/>
            </p:cNvSpPr>
            <p:nvPr>
              <p:custDataLst>
                <p:tags r:id="rId17"/>
              </p:custDataLst>
            </p:nvPr>
          </p:nvSpPr>
          <p:spPr bwMode="auto">
            <a:xfrm>
              <a:off x="3495521" y="4432299"/>
              <a:ext cx="1" cy="55780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grpSp>
      <p:sp>
        <p:nvSpPr>
          <p:cNvPr id="2" name="文本框 1"/>
          <p:cNvSpPr txBox="1"/>
          <p:nvPr/>
        </p:nvSpPr>
        <p:spPr>
          <a:xfrm>
            <a:off x="7284026" y="1338696"/>
            <a:ext cx="3439391" cy="584775"/>
          </a:xfrm>
          <a:prstGeom prst="rect">
            <a:avLst/>
          </a:prstGeom>
          <a:noFill/>
        </p:spPr>
        <p:txBody>
          <a:bodyPr wrap="square" rtlCol="0">
            <a:spAutoFit/>
          </a:bodyPr>
          <a:lstStyle/>
          <a:p>
            <a:r>
              <a:rPr lang="zh-CN" altLang="en-US" sz="1600"/>
              <a:t>通俗易懂</a:t>
            </a:r>
            <a:endParaRPr lang="en-US" altLang="zh-CN" sz="1600"/>
          </a:p>
          <a:p>
            <a:r>
              <a:rPr lang="zh-CN" altLang="en-US" sz="1600"/>
              <a:t>但不严格，文字冗长，易出现歧义</a:t>
            </a:r>
          </a:p>
        </p:txBody>
      </p:sp>
      <p:sp>
        <p:nvSpPr>
          <p:cNvPr id="20" name="文本框 19"/>
          <p:cNvSpPr txBox="1"/>
          <p:nvPr/>
        </p:nvSpPr>
        <p:spPr>
          <a:xfrm>
            <a:off x="8496299" y="3948424"/>
            <a:ext cx="2227118" cy="338554"/>
          </a:xfrm>
          <a:prstGeom prst="rect">
            <a:avLst/>
          </a:prstGeom>
          <a:noFill/>
        </p:spPr>
        <p:txBody>
          <a:bodyPr wrap="square" rtlCol="0">
            <a:spAutoFit/>
          </a:bodyPr>
          <a:lstStyle/>
          <a:p>
            <a:r>
              <a:rPr lang="zh-CN" altLang="en-US" sz="1600"/>
              <a:t>直观形象，易于理解</a:t>
            </a:r>
          </a:p>
        </p:txBody>
      </p:sp>
      <p:sp>
        <p:nvSpPr>
          <p:cNvPr id="21" name="文本框 20"/>
          <p:cNvSpPr txBox="1"/>
          <p:nvPr/>
        </p:nvSpPr>
        <p:spPr>
          <a:xfrm>
            <a:off x="5231877" y="4999610"/>
            <a:ext cx="2227118" cy="830997"/>
          </a:xfrm>
          <a:prstGeom prst="rect">
            <a:avLst/>
          </a:prstGeom>
          <a:noFill/>
        </p:spPr>
        <p:txBody>
          <a:bodyPr wrap="square" rtlCol="0">
            <a:spAutoFit/>
          </a:bodyPr>
          <a:lstStyle/>
          <a:p>
            <a:r>
              <a:rPr lang="zh-CN" altLang="en-US" sz="1600"/>
              <a:t>书写方便，格式紧凑，修改方便，容易看懂，便于向计算机语言过渡</a:t>
            </a:r>
          </a:p>
        </p:txBody>
      </p:sp>
      <p:sp>
        <p:nvSpPr>
          <p:cNvPr id="22" name="标题 1"/>
          <p:cNvSpPr>
            <a:spLocks noGrp="1"/>
          </p:cNvSpPr>
          <p:nvPr>
            <p:ph type="title"/>
          </p:nvPr>
        </p:nvSpPr>
        <p:spPr>
          <a:xfrm>
            <a:off x="838200" y="365125"/>
            <a:ext cx="10515600" cy="1325563"/>
          </a:xfrm>
        </p:spPr>
        <p:txBody>
          <a:bodyPr/>
          <a:lstStyle/>
          <a:p>
            <a:r>
              <a:rPr lang="zh-CN" altLang="en-US"/>
              <a:t>算法</a:t>
            </a:r>
            <a:r>
              <a:rPr lang="en-US" altLang="zh-CN"/>
              <a:t>——</a:t>
            </a:r>
            <a:r>
              <a:rPr lang="zh-CN" altLang="en-US"/>
              <a:t>程序的灵魂</a:t>
            </a:r>
            <a:endParaRPr lang="zh-CN" altLang="en-US" dirty="0"/>
          </a:p>
        </p:txBody>
      </p:sp>
      <p:sp>
        <p:nvSpPr>
          <p:cNvPr id="26" name="文本框 25"/>
          <p:cNvSpPr txBox="1"/>
          <p:nvPr/>
        </p:nvSpPr>
        <p:spPr>
          <a:xfrm>
            <a:off x="1289755" y="6077782"/>
            <a:ext cx="2449688" cy="584775"/>
          </a:xfrm>
          <a:prstGeom prst="rect">
            <a:avLst/>
          </a:prstGeom>
          <a:noFill/>
        </p:spPr>
        <p:txBody>
          <a:bodyPr wrap="square" rtlCol="0">
            <a:spAutoFit/>
          </a:bodyPr>
          <a:lstStyle/>
          <a:p>
            <a:r>
              <a:rPr lang="zh-CN" altLang="en-US" sz="1600"/>
              <a:t>严格遵循所用语言的语法规则，计算机能够执行</a:t>
            </a:r>
          </a:p>
        </p:txBody>
      </p:sp>
    </p:spTree>
    <p:extLst>
      <p:ext uri="{BB962C8B-B14F-4D97-AF65-F5344CB8AC3E}">
        <p14:creationId xmlns:p14="http://schemas.microsoft.com/office/powerpoint/2010/main" xmlns="" val="405274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0" y="114805"/>
            <a:ext cx="10515600" cy="1325563"/>
          </a:xfrm>
        </p:spPr>
        <p:txBody>
          <a:bodyPr/>
          <a:lstStyle/>
          <a:p>
            <a:r>
              <a:rPr lang="zh-CN" altLang="en-US" dirty="0"/>
              <a:t>用流程图表示算法</a:t>
            </a:r>
          </a:p>
        </p:txBody>
      </p:sp>
      <p:sp>
        <p:nvSpPr>
          <p:cNvPr id="4" name="椭圆 3"/>
          <p:cNvSpPr/>
          <p:nvPr/>
        </p:nvSpPr>
        <p:spPr>
          <a:xfrm>
            <a:off x="1912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2384901" y="1652639"/>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3776821" y="1652638"/>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起止框</a:t>
            </a:r>
          </a:p>
        </p:txBody>
      </p:sp>
      <p:sp>
        <p:nvSpPr>
          <p:cNvPr id="7" name="椭圆 6"/>
          <p:cNvSpPr/>
          <p:nvPr/>
        </p:nvSpPr>
        <p:spPr>
          <a:xfrm>
            <a:off x="1912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76821" y="3385868"/>
            <a:ext cx="1823720" cy="461665"/>
          </a:xfrm>
          <a:prstGeom prst="rect">
            <a:avLst/>
          </a:prstGeom>
          <a:noFill/>
        </p:spPr>
        <p:txBody>
          <a:bodyPr wrap="square" rtlCol="0">
            <a:spAutoFit/>
          </a:bodyPr>
          <a:lstStyle/>
          <a:p>
            <a:r>
              <a:rPr lang="zh-CN" altLang="en-US" sz="2400" dirty="0">
                <a:solidFill>
                  <a:schemeClr val="tx1">
                    <a:lumMod val="75000"/>
                    <a:lumOff val="25000"/>
                  </a:schemeClr>
                </a:solidFill>
              </a:rPr>
              <a:t>输入输出框</a:t>
            </a:r>
          </a:p>
        </p:txBody>
      </p:sp>
      <p:sp>
        <p:nvSpPr>
          <p:cNvPr id="10" name="椭圆 9"/>
          <p:cNvSpPr/>
          <p:nvPr/>
        </p:nvSpPr>
        <p:spPr>
          <a:xfrm>
            <a:off x="1912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76821" y="5119098"/>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判断框</a:t>
            </a:r>
          </a:p>
        </p:txBody>
      </p:sp>
      <p:sp>
        <p:nvSpPr>
          <p:cNvPr id="13" name="椭圆 12"/>
          <p:cNvSpPr/>
          <p:nvPr/>
        </p:nvSpPr>
        <p:spPr>
          <a:xfrm>
            <a:off x="6901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65540" y="57993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处理框</a:t>
            </a:r>
          </a:p>
        </p:txBody>
      </p:sp>
      <p:sp>
        <p:nvSpPr>
          <p:cNvPr id="16" name="椭圆 15"/>
          <p:cNvSpPr/>
          <p:nvPr/>
        </p:nvSpPr>
        <p:spPr>
          <a:xfrm>
            <a:off x="6901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765540" y="231316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流程线</a:t>
            </a:r>
          </a:p>
        </p:txBody>
      </p:sp>
      <p:sp>
        <p:nvSpPr>
          <p:cNvPr id="19" name="椭圆 18"/>
          <p:cNvSpPr/>
          <p:nvPr/>
        </p:nvSpPr>
        <p:spPr>
          <a:xfrm>
            <a:off x="6901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65540" y="404639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连接点</a:t>
            </a:r>
          </a:p>
        </p:txBody>
      </p:sp>
      <p:sp>
        <p:nvSpPr>
          <p:cNvPr id="22" name="椭圆 21"/>
          <p:cNvSpPr/>
          <p:nvPr/>
        </p:nvSpPr>
        <p:spPr>
          <a:xfrm>
            <a:off x="6901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765540" y="577962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注释框</a:t>
            </a:r>
          </a:p>
        </p:txBody>
      </p:sp>
      <p:sp>
        <p:nvSpPr>
          <p:cNvPr id="25" name="流程图: 数据 24"/>
          <p:cNvSpPr/>
          <p:nvPr/>
        </p:nvSpPr>
        <p:spPr>
          <a:xfrm>
            <a:off x="2384901" y="3385868"/>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6" name="流程图: 决策 25"/>
          <p:cNvSpPr/>
          <p:nvPr/>
        </p:nvSpPr>
        <p:spPr>
          <a:xfrm>
            <a:off x="2384901" y="5112674"/>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7" name="流程图: 过程 26"/>
          <p:cNvSpPr/>
          <p:nvPr/>
        </p:nvSpPr>
        <p:spPr>
          <a:xfrm>
            <a:off x="7399020" y="579932"/>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cxnSp>
        <p:nvCxnSpPr>
          <p:cNvPr id="29" name="直接箭头连接符 28"/>
          <p:cNvCxnSpPr/>
          <p:nvPr/>
        </p:nvCxnSpPr>
        <p:spPr>
          <a:xfrm>
            <a:off x="7399020" y="2273607"/>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7701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7538561" y="4090884"/>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7302500" y="6010454"/>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7696200" y="5654854"/>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xmlns="" val="415981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a:t>
            </a:r>
          </a:p>
        </p:txBody>
      </p:sp>
      <p:grpSp>
        <p:nvGrpSpPr>
          <p:cNvPr id="19" name="组合 18"/>
          <p:cNvGrpSpPr/>
          <p:nvPr/>
        </p:nvGrpSpPr>
        <p:grpSpPr>
          <a:xfrm>
            <a:off x="959619" y="1910484"/>
            <a:ext cx="2301072" cy="3842212"/>
            <a:chOff x="1567543" y="1593946"/>
            <a:chExt cx="2301072" cy="3842212"/>
          </a:xfrm>
        </p:grpSpPr>
        <p:sp>
          <p:nvSpPr>
            <p:cNvPr id="4" name="矩形 3"/>
            <p:cNvSpPr/>
            <p:nvPr/>
          </p:nvSpPr>
          <p:spPr>
            <a:xfrm>
              <a:off x="1899140" y="2502040"/>
              <a:ext cx="1637881" cy="67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A</a:t>
              </a:r>
              <a:endParaRPr lang="zh-CN" altLang="en-US" sz="2800" b="1" dirty="0"/>
            </a:p>
          </p:txBody>
        </p:sp>
        <p:sp>
          <p:nvSpPr>
            <p:cNvPr id="5" name="矩形 4"/>
            <p:cNvSpPr/>
            <p:nvPr/>
          </p:nvSpPr>
          <p:spPr>
            <a:xfrm>
              <a:off x="1899140" y="3650012"/>
              <a:ext cx="1637881" cy="67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B</a:t>
              </a:r>
              <a:endParaRPr lang="zh-CN" altLang="en-US" sz="2800" b="1" dirty="0"/>
            </a:p>
          </p:txBody>
        </p:sp>
        <p:cxnSp>
          <p:nvCxnSpPr>
            <p:cNvPr id="7" name="直接箭头连接符 6"/>
            <p:cNvCxnSpPr>
              <a:endCxn id="4" idx="0"/>
            </p:cNvCxnSpPr>
            <p:nvPr/>
          </p:nvCxnSpPr>
          <p:spPr>
            <a:xfrm>
              <a:off x="2713055" y="1593946"/>
              <a:ext cx="5026" cy="90809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2"/>
            </p:cNvCxnSpPr>
            <p:nvPr/>
          </p:nvCxnSpPr>
          <p:spPr>
            <a:xfrm>
              <a:off x="2718081" y="3175280"/>
              <a:ext cx="0" cy="474732"/>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713055" y="4323252"/>
              <a:ext cx="0" cy="1112906"/>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567543" y="2110154"/>
              <a:ext cx="2301072" cy="2638958"/>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69103" y="2056154"/>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669103" y="4686256"/>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388976" y="1657980"/>
              <a:ext cx="378079" cy="523220"/>
            </a:xfrm>
            <a:prstGeom prst="rect">
              <a:avLst/>
            </a:prstGeom>
            <a:noFill/>
          </p:spPr>
          <p:txBody>
            <a:bodyPr wrap="square" rtlCol="0">
              <a:spAutoFit/>
            </a:bodyPr>
            <a:lstStyle/>
            <a:p>
              <a:r>
                <a:rPr lang="en-US" altLang="zh-CN" sz="2800" dirty="0"/>
                <a:t>a</a:t>
              </a:r>
            </a:p>
          </p:txBody>
        </p:sp>
        <p:sp>
          <p:nvSpPr>
            <p:cNvPr id="17" name="文本框 16"/>
            <p:cNvSpPr txBox="1"/>
            <p:nvPr/>
          </p:nvSpPr>
          <p:spPr>
            <a:xfrm>
              <a:off x="2349433" y="4669922"/>
              <a:ext cx="378079" cy="523220"/>
            </a:xfrm>
            <a:prstGeom prst="rect">
              <a:avLst/>
            </a:prstGeom>
            <a:noFill/>
          </p:spPr>
          <p:txBody>
            <a:bodyPr wrap="square" rtlCol="0">
              <a:spAutoFit/>
            </a:bodyPr>
            <a:lstStyle/>
            <a:p>
              <a:r>
                <a:rPr lang="en-US" altLang="zh-CN" sz="2800" dirty="0"/>
                <a:t>b</a:t>
              </a:r>
            </a:p>
          </p:txBody>
        </p:sp>
      </p:grpSp>
      <p:grpSp>
        <p:nvGrpSpPr>
          <p:cNvPr id="37" name="组合 36"/>
          <p:cNvGrpSpPr/>
          <p:nvPr/>
        </p:nvGrpSpPr>
        <p:grpSpPr>
          <a:xfrm>
            <a:off x="3958212" y="1170731"/>
            <a:ext cx="3990033" cy="4546866"/>
            <a:chOff x="4571162" y="1040018"/>
            <a:chExt cx="3990033" cy="4546866"/>
          </a:xfrm>
        </p:grpSpPr>
        <p:sp>
          <p:nvSpPr>
            <p:cNvPr id="20" name="矩形 19"/>
            <p:cNvSpPr/>
            <p:nvPr/>
          </p:nvSpPr>
          <p:spPr>
            <a:xfrm>
              <a:off x="4687556" y="3327235"/>
              <a:ext cx="1637881" cy="67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A</a:t>
              </a:r>
              <a:endParaRPr lang="zh-CN" altLang="en-US" sz="2800" b="1" dirty="0"/>
            </a:p>
          </p:txBody>
        </p:sp>
        <p:sp>
          <p:nvSpPr>
            <p:cNvPr id="21" name="矩形 20"/>
            <p:cNvSpPr/>
            <p:nvPr/>
          </p:nvSpPr>
          <p:spPr>
            <a:xfrm>
              <a:off x="6807758" y="3327235"/>
              <a:ext cx="1637881" cy="67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B</a:t>
              </a:r>
              <a:endParaRPr lang="zh-CN" altLang="en-US" sz="2800" b="1" dirty="0"/>
            </a:p>
          </p:txBody>
        </p:sp>
        <p:sp>
          <p:nvSpPr>
            <p:cNvPr id="22" name="菱形 21"/>
            <p:cNvSpPr/>
            <p:nvPr/>
          </p:nvSpPr>
          <p:spPr>
            <a:xfrm>
              <a:off x="5747656" y="1953139"/>
              <a:ext cx="1577592" cy="9244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P</a:t>
              </a:r>
            </a:p>
          </p:txBody>
        </p:sp>
        <p:cxnSp>
          <p:nvCxnSpPr>
            <p:cNvPr id="23" name="直接箭头连接符 22"/>
            <p:cNvCxnSpPr/>
            <p:nvPr/>
          </p:nvCxnSpPr>
          <p:spPr>
            <a:xfrm>
              <a:off x="6536452" y="1040018"/>
              <a:ext cx="5026" cy="90809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5496448" y="2415362"/>
              <a:ext cx="331596" cy="900593"/>
            </a:xfrm>
            <a:custGeom>
              <a:avLst/>
              <a:gdLst>
                <a:gd name="connsiteX0" fmla="*/ 321547 w 321547"/>
                <a:gd name="connsiteY0" fmla="*/ 0 h 924448"/>
                <a:gd name="connsiteX1" fmla="*/ 0 w 321547"/>
                <a:gd name="connsiteY1" fmla="*/ 0 h 924448"/>
                <a:gd name="connsiteX2" fmla="*/ 0 w 321547"/>
                <a:gd name="connsiteY2" fmla="*/ 924448 h 924448"/>
              </a:gdLst>
              <a:ahLst/>
              <a:cxnLst>
                <a:cxn ang="0">
                  <a:pos x="connsiteX0" y="connsiteY0"/>
                </a:cxn>
                <a:cxn ang="0">
                  <a:pos x="connsiteX1" y="connsiteY1"/>
                </a:cxn>
                <a:cxn ang="0">
                  <a:pos x="connsiteX2" y="connsiteY2"/>
                </a:cxn>
              </a:cxnLst>
              <a:rect l="l" t="t" r="r" b="b"/>
              <a:pathLst>
                <a:path w="321547" h="924448">
                  <a:moveTo>
                    <a:pt x="321547" y="0"/>
                  </a:moveTo>
                  <a:lnTo>
                    <a:pt x="0" y="0"/>
                  </a:lnTo>
                  <a:lnTo>
                    <a:pt x="0" y="924448"/>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24"/>
            <p:cNvSpPr/>
            <p:nvPr/>
          </p:nvSpPr>
          <p:spPr>
            <a:xfrm flipH="1">
              <a:off x="7283380" y="2415361"/>
              <a:ext cx="344993" cy="900593"/>
            </a:xfrm>
            <a:custGeom>
              <a:avLst/>
              <a:gdLst>
                <a:gd name="connsiteX0" fmla="*/ 321547 w 321547"/>
                <a:gd name="connsiteY0" fmla="*/ 0 h 924448"/>
                <a:gd name="connsiteX1" fmla="*/ 0 w 321547"/>
                <a:gd name="connsiteY1" fmla="*/ 0 h 924448"/>
                <a:gd name="connsiteX2" fmla="*/ 0 w 321547"/>
                <a:gd name="connsiteY2" fmla="*/ 924448 h 924448"/>
              </a:gdLst>
              <a:ahLst/>
              <a:cxnLst>
                <a:cxn ang="0">
                  <a:pos x="connsiteX0" y="connsiteY0"/>
                </a:cxn>
                <a:cxn ang="0">
                  <a:pos x="connsiteX1" y="connsiteY1"/>
                </a:cxn>
                <a:cxn ang="0">
                  <a:pos x="connsiteX2" y="connsiteY2"/>
                </a:cxn>
              </a:cxnLst>
              <a:rect l="l" t="t" r="r" b="b"/>
              <a:pathLst>
                <a:path w="321547" h="924448">
                  <a:moveTo>
                    <a:pt x="321547" y="0"/>
                  </a:moveTo>
                  <a:lnTo>
                    <a:pt x="0" y="0"/>
                  </a:lnTo>
                  <a:lnTo>
                    <a:pt x="0" y="924448"/>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5194997" y="2003972"/>
              <a:ext cx="934497" cy="400110"/>
            </a:xfrm>
            <a:prstGeom prst="rect">
              <a:avLst/>
            </a:prstGeom>
            <a:noFill/>
          </p:spPr>
          <p:txBody>
            <a:bodyPr wrap="square" rtlCol="0">
              <a:spAutoFit/>
            </a:bodyPr>
            <a:lstStyle/>
            <a:p>
              <a:r>
                <a:rPr lang="zh-CN" altLang="en-US" sz="2000" dirty="0"/>
                <a:t>成立</a:t>
              </a:r>
            </a:p>
          </p:txBody>
        </p:sp>
        <p:sp>
          <p:nvSpPr>
            <p:cNvPr id="27" name="文本框 26"/>
            <p:cNvSpPr txBox="1"/>
            <p:nvPr/>
          </p:nvSpPr>
          <p:spPr>
            <a:xfrm>
              <a:off x="7193781" y="2016552"/>
              <a:ext cx="1026607" cy="400110"/>
            </a:xfrm>
            <a:prstGeom prst="rect">
              <a:avLst/>
            </a:prstGeom>
            <a:noFill/>
          </p:spPr>
          <p:txBody>
            <a:bodyPr wrap="square" rtlCol="0">
              <a:spAutoFit/>
            </a:bodyPr>
            <a:lstStyle/>
            <a:p>
              <a:r>
                <a:rPr lang="zh-CN" altLang="en-US" sz="2000" dirty="0"/>
                <a:t>不成立</a:t>
              </a:r>
            </a:p>
          </p:txBody>
        </p:sp>
        <p:sp>
          <p:nvSpPr>
            <p:cNvPr id="28" name="任意多边形 27"/>
            <p:cNvSpPr/>
            <p:nvPr/>
          </p:nvSpPr>
          <p:spPr>
            <a:xfrm>
              <a:off x="5496448" y="4009192"/>
              <a:ext cx="1055077" cy="562708"/>
            </a:xfrm>
            <a:custGeom>
              <a:avLst/>
              <a:gdLst>
                <a:gd name="connsiteX0" fmla="*/ 0 w 1055077"/>
                <a:gd name="connsiteY0" fmla="*/ 0 h 562708"/>
                <a:gd name="connsiteX1" fmla="*/ 0 w 1055077"/>
                <a:gd name="connsiteY1" fmla="*/ 562708 h 562708"/>
                <a:gd name="connsiteX2" fmla="*/ 1055077 w 1055077"/>
                <a:gd name="connsiteY2" fmla="*/ 562708 h 562708"/>
              </a:gdLst>
              <a:ahLst/>
              <a:cxnLst>
                <a:cxn ang="0">
                  <a:pos x="connsiteX0" y="connsiteY0"/>
                </a:cxn>
                <a:cxn ang="0">
                  <a:pos x="connsiteX1" y="connsiteY1"/>
                </a:cxn>
                <a:cxn ang="0">
                  <a:pos x="connsiteX2" y="connsiteY2"/>
                </a:cxn>
              </a:cxnLst>
              <a:rect l="l" t="t" r="r" b="b"/>
              <a:pathLst>
                <a:path w="1055077" h="562708">
                  <a:moveTo>
                    <a:pt x="0" y="0"/>
                  </a:moveTo>
                  <a:lnTo>
                    <a:pt x="0" y="562708"/>
                  </a:lnTo>
                  <a:lnTo>
                    <a:pt x="1055077" y="562708"/>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9" name="任意多边形 28"/>
            <p:cNvSpPr/>
            <p:nvPr/>
          </p:nvSpPr>
          <p:spPr>
            <a:xfrm flipH="1">
              <a:off x="6551525" y="4011755"/>
              <a:ext cx="1075173" cy="562708"/>
            </a:xfrm>
            <a:custGeom>
              <a:avLst/>
              <a:gdLst>
                <a:gd name="connsiteX0" fmla="*/ 0 w 1055077"/>
                <a:gd name="connsiteY0" fmla="*/ 0 h 562708"/>
                <a:gd name="connsiteX1" fmla="*/ 0 w 1055077"/>
                <a:gd name="connsiteY1" fmla="*/ 562708 h 562708"/>
                <a:gd name="connsiteX2" fmla="*/ 1055077 w 1055077"/>
                <a:gd name="connsiteY2" fmla="*/ 562708 h 562708"/>
              </a:gdLst>
              <a:ahLst/>
              <a:cxnLst>
                <a:cxn ang="0">
                  <a:pos x="connsiteX0" y="connsiteY0"/>
                </a:cxn>
                <a:cxn ang="0">
                  <a:pos x="connsiteX1" y="connsiteY1"/>
                </a:cxn>
                <a:cxn ang="0">
                  <a:pos x="connsiteX2" y="connsiteY2"/>
                </a:cxn>
              </a:cxnLst>
              <a:rect l="l" t="t" r="r" b="b"/>
              <a:pathLst>
                <a:path w="1055077" h="562708">
                  <a:moveTo>
                    <a:pt x="0" y="0"/>
                  </a:moveTo>
                  <a:lnTo>
                    <a:pt x="0" y="562708"/>
                  </a:lnTo>
                  <a:lnTo>
                    <a:pt x="1055077" y="562708"/>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30" name="直接箭头连接符 29"/>
            <p:cNvCxnSpPr/>
            <p:nvPr/>
          </p:nvCxnSpPr>
          <p:spPr>
            <a:xfrm>
              <a:off x="6551525" y="4574461"/>
              <a:ext cx="0" cy="1012423"/>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571162" y="1562507"/>
              <a:ext cx="3990033" cy="337243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482452" y="1514771"/>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02130" y="4893579"/>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188099" y="1076403"/>
              <a:ext cx="378079" cy="523220"/>
            </a:xfrm>
            <a:prstGeom prst="rect">
              <a:avLst/>
            </a:prstGeom>
            <a:noFill/>
          </p:spPr>
          <p:txBody>
            <a:bodyPr wrap="square" rtlCol="0">
              <a:spAutoFit/>
            </a:bodyPr>
            <a:lstStyle/>
            <a:p>
              <a:r>
                <a:rPr lang="en-US" altLang="zh-CN" sz="2800" dirty="0"/>
                <a:t>a</a:t>
              </a:r>
            </a:p>
          </p:txBody>
        </p:sp>
        <p:sp>
          <p:nvSpPr>
            <p:cNvPr id="36" name="文本框 35"/>
            <p:cNvSpPr txBox="1"/>
            <p:nvPr/>
          </p:nvSpPr>
          <p:spPr>
            <a:xfrm>
              <a:off x="6158373" y="4847559"/>
              <a:ext cx="378079" cy="523220"/>
            </a:xfrm>
            <a:prstGeom prst="rect">
              <a:avLst/>
            </a:prstGeom>
            <a:noFill/>
          </p:spPr>
          <p:txBody>
            <a:bodyPr wrap="square" rtlCol="0">
              <a:spAutoFit/>
            </a:bodyPr>
            <a:lstStyle/>
            <a:p>
              <a:r>
                <a:rPr lang="en-US" altLang="zh-CN" sz="2800" dirty="0"/>
                <a:t>b</a:t>
              </a:r>
            </a:p>
          </p:txBody>
        </p:sp>
      </p:grpSp>
      <p:grpSp>
        <p:nvGrpSpPr>
          <p:cNvPr id="58" name="组合 57"/>
          <p:cNvGrpSpPr/>
          <p:nvPr/>
        </p:nvGrpSpPr>
        <p:grpSpPr>
          <a:xfrm>
            <a:off x="8091435" y="1184515"/>
            <a:ext cx="3649226" cy="4546866"/>
            <a:chOff x="8091435" y="1184515"/>
            <a:chExt cx="3649226" cy="4546866"/>
          </a:xfrm>
        </p:grpSpPr>
        <p:sp>
          <p:nvSpPr>
            <p:cNvPr id="39" name="矩形 38"/>
            <p:cNvSpPr/>
            <p:nvPr/>
          </p:nvSpPr>
          <p:spPr>
            <a:xfrm>
              <a:off x="8207829" y="3471732"/>
              <a:ext cx="1637881" cy="67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A</a:t>
              </a:r>
              <a:endParaRPr lang="zh-CN" altLang="en-US" sz="2800" b="1" dirty="0"/>
            </a:p>
          </p:txBody>
        </p:sp>
        <p:sp>
          <p:nvSpPr>
            <p:cNvPr id="41" name="菱形 40"/>
            <p:cNvSpPr/>
            <p:nvPr/>
          </p:nvSpPr>
          <p:spPr>
            <a:xfrm>
              <a:off x="9267929" y="2097636"/>
              <a:ext cx="1577592" cy="9244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P</a:t>
              </a:r>
            </a:p>
          </p:txBody>
        </p:sp>
        <p:cxnSp>
          <p:nvCxnSpPr>
            <p:cNvPr id="42" name="直接箭头连接符 41"/>
            <p:cNvCxnSpPr/>
            <p:nvPr/>
          </p:nvCxnSpPr>
          <p:spPr>
            <a:xfrm>
              <a:off x="10056725" y="1184515"/>
              <a:ext cx="5026" cy="90809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9016721" y="2559859"/>
              <a:ext cx="331596" cy="900593"/>
            </a:xfrm>
            <a:custGeom>
              <a:avLst/>
              <a:gdLst>
                <a:gd name="connsiteX0" fmla="*/ 321547 w 321547"/>
                <a:gd name="connsiteY0" fmla="*/ 0 h 924448"/>
                <a:gd name="connsiteX1" fmla="*/ 0 w 321547"/>
                <a:gd name="connsiteY1" fmla="*/ 0 h 924448"/>
                <a:gd name="connsiteX2" fmla="*/ 0 w 321547"/>
                <a:gd name="connsiteY2" fmla="*/ 924448 h 924448"/>
              </a:gdLst>
              <a:ahLst/>
              <a:cxnLst>
                <a:cxn ang="0">
                  <a:pos x="connsiteX0" y="connsiteY0"/>
                </a:cxn>
                <a:cxn ang="0">
                  <a:pos x="connsiteX1" y="connsiteY1"/>
                </a:cxn>
                <a:cxn ang="0">
                  <a:pos x="connsiteX2" y="connsiteY2"/>
                </a:cxn>
              </a:cxnLst>
              <a:rect l="l" t="t" r="r" b="b"/>
              <a:pathLst>
                <a:path w="321547" h="924448">
                  <a:moveTo>
                    <a:pt x="321547" y="0"/>
                  </a:moveTo>
                  <a:lnTo>
                    <a:pt x="0" y="0"/>
                  </a:lnTo>
                  <a:lnTo>
                    <a:pt x="0" y="924448"/>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文本框 44"/>
            <p:cNvSpPr txBox="1"/>
            <p:nvPr/>
          </p:nvSpPr>
          <p:spPr>
            <a:xfrm>
              <a:off x="8715270" y="2148469"/>
              <a:ext cx="934497" cy="400110"/>
            </a:xfrm>
            <a:prstGeom prst="rect">
              <a:avLst/>
            </a:prstGeom>
            <a:noFill/>
          </p:spPr>
          <p:txBody>
            <a:bodyPr wrap="square" rtlCol="0">
              <a:spAutoFit/>
            </a:bodyPr>
            <a:lstStyle/>
            <a:p>
              <a:r>
                <a:rPr lang="zh-CN" altLang="en-US" sz="2000" dirty="0"/>
                <a:t>成立</a:t>
              </a:r>
            </a:p>
          </p:txBody>
        </p:sp>
        <p:sp>
          <p:nvSpPr>
            <p:cNvPr id="46" name="文本框 45"/>
            <p:cNvSpPr txBox="1"/>
            <p:nvPr/>
          </p:nvSpPr>
          <p:spPr>
            <a:xfrm>
              <a:off x="10714054" y="2161049"/>
              <a:ext cx="1026607" cy="400110"/>
            </a:xfrm>
            <a:prstGeom prst="rect">
              <a:avLst/>
            </a:prstGeom>
            <a:noFill/>
          </p:spPr>
          <p:txBody>
            <a:bodyPr wrap="square" rtlCol="0">
              <a:spAutoFit/>
            </a:bodyPr>
            <a:lstStyle/>
            <a:p>
              <a:r>
                <a:rPr lang="zh-CN" altLang="en-US" sz="2000" dirty="0"/>
                <a:t>不成立</a:t>
              </a:r>
            </a:p>
          </p:txBody>
        </p:sp>
        <p:sp>
          <p:nvSpPr>
            <p:cNvPr id="47" name="任意多边形 46"/>
            <p:cNvSpPr/>
            <p:nvPr/>
          </p:nvSpPr>
          <p:spPr>
            <a:xfrm>
              <a:off x="9016721" y="4153689"/>
              <a:ext cx="1055077" cy="562708"/>
            </a:xfrm>
            <a:custGeom>
              <a:avLst/>
              <a:gdLst>
                <a:gd name="connsiteX0" fmla="*/ 0 w 1055077"/>
                <a:gd name="connsiteY0" fmla="*/ 0 h 562708"/>
                <a:gd name="connsiteX1" fmla="*/ 0 w 1055077"/>
                <a:gd name="connsiteY1" fmla="*/ 562708 h 562708"/>
                <a:gd name="connsiteX2" fmla="*/ 1055077 w 1055077"/>
                <a:gd name="connsiteY2" fmla="*/ 562708 h 562708"/>
              </a:gdLst>
              <a:ahLst/>
              <a:cxnLst>
                <a:cxn ang="0">
                  <a:pos x="connsiteX0" y="connsiteY0"/>
                </a:cxn>
                <a:cxn ang="0">
                  <a:pos x="connsiteX1" y="connsiteY1"/>
                </a:cxn>
                <a:cxn ang="0">
                  <a:pos x="connsiteX2" y="connsiteY2"/>
                </a:cxn>
              </a:cxnLst>
              <a:rect l="l" t="t" r="r" b="b"/>
              <a:pathLst>
                <a:path w="1055077" h="562708">
                  <a:moveTo>
                    <a:pt x="0" y="0"/>
                  </a:moveTo>
                  <a:lnTo>
                    <a:pt x="0" y="562708"/>
                  </a:lnTo>
                  <a:lnTo>
                    <a:pt x="1055077" y="562708"/>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49" name="直接箭头连接符 48"/>
            <p:cNvCxnSpPr/>
            <p:nvPr/>
          </p:nvCxnSpPr>
          <p:spPr>
            <a:xfrm>
              <a:off x="10071798" y="4718958"/>
              <a:ext cx="0" cy="1012423"/>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8091435" y="1707004"/>
              <a:ext cx="3574701" cy="337243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002725" y="1659268"/>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0022403" y="5038076"/>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9708372" y="1220900"/>
              <a:ext cx="378079" cy="523220"/>
            </a:xfrm>
            <a:prstGeom prst="rect">
              <a:avLst/>
            </a:prstGeom>
            <a:noFill/>
          </p:spPr>
          <p:txBody>
            <a:bodyPr wrap="square" rtlCol="0">
              <a:spAutoFit/>
            </a:bodyPr>
            <a:lstStyle/>
            <a:p>
              <a:r>
                <a:rPr lang="en-US" altLang="zh-CN" sz="2800" dirty="0"/>
                <a:t>a</a:t>
              </a:r>
            </a:p>
          </p:txBody>
        </p:sp>
        <p:sp>
          <p:nvSpPr>
            <p:cNvPr id="54" name="文本框 53"/>
            <p:cNvSpPr txBox="1"/>
            <p:nvPr/>
          </p:nvSpPr>
          <p:spPr>
            <a:xfrm>
              <a:off x="9678646" y="4992056"/>
              <a:ext cx="378079" cy="523220"/>
            </a:xfrm>
            <a:prstGeom prst="rect">
              <a:avLst/>
            </a:prstGeom>
            <a:noFill/>
          </p:spPr>
          <p:txBody>
            <a:bodyPr wrap="square" rtlCol="0">
              <a:spAutoFit/>
            </a:bodyPr>
            <a:lstStyle/>
            <a:p>
              <a:r>
                <a:rPr lang="en-US" altLang="zh-CN" sz="2800" dirty="0"/>
                <a:t>b</a:t>
              </a:r>
            </a:p>
          </p:txBody>
        </p:sp>
        <p:sp>
          <p:nvSpPr>
            <p:cNvPr id="55" name="任意多边形 54"/>
            <p:cNvSpPr/>
            <p:nvPr/>
          </p:nvSpPr>
          <p:spPr>
            <a:xfrm>
              <a:off x="10042500" y="2552281"/>
              <a:ext cx="1151365" cy="2164116"/>
            </a:xfrm>
            <a:custGeom>
              <a:avLst/>
              <a:gdLst>
                <a:gd name="connsiteX0" fmla="*/ 773723 w 1095271"/>
                <a:gd name="connsiteY0" fmla="*/ 0 h 2120203"/>
                <a:gd name="connsiteX1" fmla="*/ 1095271 w 1095271"/>
                <a:gd name="connsiteY1" fmla="*/ 0 h 2120203"/>
                <a:gd name="connsiteX2" fmla="*/ 1095271 w 1095271"/>
                <a:gd name="connsiteY2" fmla="*/ 2120203 h 2120203"/>
                <a:gd name="connsiteX3" fmla="*/ 0 w 1095271"/>
                <a:gd name="connsiteY3" fmla="*/ 2120203 h 2120203"/>
              </a:gdLst>
              <a:ahLst/>
              <a:cxnLst>
                <a:cxn ang="0">
                  <a:pos x="connsiteX0" y="connsiteY0"/>
                </a:cxn>
                <a:cxn ang="0">
                  <a:pos x="connsiteX1" y="connsiteY1"/>
                </a:cxn>
                <a:cxn ang="0">
                  <a:pos x="connsiteX2" y="connsiteY2"/>
                </a:cxn>
                <a:cxn ang="0">
                  <a:pos x="connsiteX3" y="connsiteY3"/>
                </a:cxn>
              </a:cxnLst>
              <a:rect l="l" t="t" r="r" b="b"/>
              <a:pathLst>
                <a:path w="1095271" h="2120203">
                  <a:moveTo>
                    <a:pt x="773723" y="0"/>
                  </a:moveTo>
                  <a:lnTo>
                    <a:pt x="1095271" y="0"/>
                  </a:lnTo>
                  <a:lnTo>
                    <a:pt x="1095271" y="2120203"/>
                  </a:lnTo>
                  <a:lnTo>
                    <a:pt x="0" y="2120203"/>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pSp>
      <p:sp>
        <p:nvSpPr>
          <p:cNvPr id="56" name="文本框 55"/>
          <p:cNvSpPr txBox="1"/>
          <p:nvPr/>
        </p:nvSpPr>
        <p:spPr>
          <a:xfrm>
            <a:off x="1168123" y="5884867"/>
            <a:ext cx="1894111" cy="461665"/>
          </a:xfrm>
          <a:prstGeom prst="rect">
            <a:avLst/>
          </a:prstGeom>
          <a:noFill/>
        </p:spPr>
        <p:txBody>
          <a:bodyPr wrap="square" rtlCol="0">
            <a:spAutoFit/>
          </a:bodyPr>
          <a:lstStyle/>
          <a:p>
            <a:pPr algn="ctr"/>
            <a:r>
              <a:rPr lang="zh-CN" altLang="en-US" sz="2400" b="1" dirty="0"/>
              <a:t>顺序结构</a:t>
            </a:r>
          </a:p>
        </p:txBody>
      </p:sp>
      <p:sp>
        <p:nvSpPr>
          <p:cNvPr id="57" name="文本框 56"/>
          <p:cNvSpPr txBox="1"/>
          <p:nvPr/>
        </p:nvSpPr>
        <p:spPr>
          <a:xfrm>
            <a:off x="7013748" y="5968985"/>
            <a:ext cx="1894111" cy="461665"/>
          </a:xfrm>
          <a:prstGeom prst="rect">
            <a:avLst/>
          </a:prstGeom>
          <a:noFill/>
        </p:spPr>
        <p:txBody>
          <a:bodyPr wrap="square" rtlCol="0">
            <a:spAutoFit/>
          </a:bodyPr>
          <a:lstStyle/>
          <a:p>
            <a:pPr algn="ctr"/>
            <a:r>
              <a:rPr lang="zh-CN" altLang="en-US" sz="2400" b="1" dirty="0"/>
              <a:t>选择结构</a:t>
            </a:r>
          </a:p>
        </p:txBody>
      </p:sp>
    </p:spTree>
    <p:extLst>
      <p:ext uri="{BB962C8B-B14F-4D97-AF65-F5344CB8AC3E}">
        <p14:creationId xmlns:p14="http://schemas.microsoft.com/office/powerpoint/2010/main" xmlns="" val="318058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a:t>
            </a:r>
          </a:p>
        </p:txBody>
      </p:sp>
      <p:grpSp>
        <p:nvGrpSpPr>
          <p:cNvPr id="18" name="组合 17"/>
          <p:cNvGrpSpPr/>
          <p:nvPr/>
        </p:nvGrpSpPr>
        <p:grpSpPr>
          <a:xfrm>
            <a:off x="2028091" y="1458504"/>
            <a:ext cx="3574701" cy="4510481"/>
            <a:chOff x="3987520" y="1413413"/>
            <a:chExt cx="3574701" cy="4510481"/>
          </a:xfrm>
        </p:grpSpPr>
        <p:sp>
          <p:nvSpPr>
            <p:cNvPr id="39" name="矩形 38"/>
            <p:cNvSpPr/>
            <p:nvPr/>
          </p:nvSpPr>
          <p:spPr>
            <a:xfrm>
              <a:off x="5622052" y="3111593"/>
              <a:ext cx="1637881" cy="67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A</a:t>
              </a:r>
              <a:endParaRPr lang="zh-CN" altLang="en-US" sz="2800" b="1" dirty="0"/>
            </a:p>
          </p:txBody>
        </p:sp>
        <p:sp>
          <p:nvSpPr>
            <p:cNvPr id="41" name="菱形 40"/>
            <p:cNvSpPr/>
            <p:nvPr/>
          </p:nvSpPr>
          <p:spPr>
            <a:xfrm>
              <a:off x="4566137" y="3977748"/>
              <a:ext cx="1577592" cy="9244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P</a:t>
              </a:r>
              <a:r>
                <a:rPr lang="en-US" altLang="zh-CN" sz="2800" b="1" baseline="-25000" dirty="0"/>
                <a:t>1</a:t>
              </a:r>
            </a:p>
          </p:txBody>
        </p:sp>
        <p:cxnSp>
          <p:nvCxnSpPr>
            <p:cNvPr id="42" name="直接箭头连接符 41"/>
            <p:cNvCxnSpPr>
              <a:endCxn id="41" idx="0"/>
            </p:cNvCxnSpPr>
            <p:nvPr/>
          </p:nvCxnSpPr>
          <p:spPr>
            <a:xfrm>
              <a:off x="5330163" y="1413413"/>
              <a:ext cx="24770" cy="2564335"/>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flipH="1" flipV="1">
              <a:off x="6143729" y="3784833"/>
              <a:ext cx="297264" cy="655137"/>
            </a:xfrm>
            <a:custGeom>
              <a:avLst/>
              <a:gdLst>
                <a:gd name="connsiteX0" fmla="*/ 321547 w 321547"/>
                <a:gd name="connsiteY0" fmla="*/ 0 h 924448"/>
                <a:gd name="connsiteX1" fmla="*/ 0 w 321547"/>
                <a:gd name="connsiteY1" fmla="*/ 0 h 924448"/>
                <a:gd name="connsiteX2" fmla="*/ 0 w 321547"/>
                <a:gd name="connsiteY2" fmla="*/ 924448 h 924448"/>
              </a:gdLst>
              <a:ahLst/>
              <a:cxnLst>
                <a:cxn ang="0">
                  <a:pos x="connsiteX0" y="connsiteY0"/>
                </a:cxn>
                <a:cxn ang="0">
                  <a:pos x="connsiteX1" y="connsiteY1"/>
                </a:cxn>
                <a:cxn ang="0">
                  <a:pos x="connsiteX2" y="connsiteY2"/>
                </a:cxn>
              </a:cxnLst>
              <a:rect l="l" t="t" r="r" b="b"/>
              <a:pathLst>
                <a:path w="321547" h="924448">
                  <a:moveTo>
                    <a:pt x="321547" y="0"/>
                  </a:moveTo>
                  <a:lnTo>
                    <a:pt x="0" y="0"/>
                  </a:lnTo>
                  <a:lnTo>
                    <a:pt x="0" y="924448"/>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文本框 44"/>
            <p:cNvSpPr txBox="1"/>
            <p:nvPr/>
          </p:nvSpPr>
          <p:spPr>
            <a:xfrm>
              <a:off x="5988815" y="4403710"/>
              <a:ext cx="934497" cy="400110"/>
            </a:xfrm>
            <a:prstGeom prst="rect">
              <a:avLst/>
            </a:prstGeom>
            <a:noFill/>
          </p:spPr>
          <p:txBody>
            <a:bodyPr wrap="square" rtlCol="0">
              <a:spAutoFit/>
            </a:bodyPr>
            <a:lstStyle/>
            <a:p>
              <a:r>
                <a:rPr lang="zh-CN" altLang="en-US" sz="2000" dirty="0"/>
                <a:t>成立</a:t>
              </a:r>
            </a:p>
          </p:txBody>
        </p:sp>
        <p:sp>
          <p:nvSpPr>
            <p:cNvPr id="46" name="文本框 45"/>
            <p:cNvSpPr txBox="1"/>
            <p:nvPr/>
          </p:nvSpPr>
          <p:spPr>
            <a:xfrm>
              <a:off x="4438429" y="4857282"/>
              <a:ext cx="1026607" cy="400110"/>
            </a:xfrm>
            <a:prstGeom prst="rect">
              <a:avLst/>
            </a:prstGeom>
            <a:noFill/>
          </p:spPr>
          <p:txBody>
            <a:bodyPr wrap="square" rtlCol="0">
              <a:spAutoFit/>
            </a:bodyPr>
            <a:lstStyle/>
            <a:p>
              <a:r>
                <a:rPr lang="zh-CN" altLang="en-US" sz="2000" dirty="0"/>
                <a:t>不成立</a:t>
              </a:r>
            </a:p>
          </p:txBody>
        </p:sp>
        <p:sp>
          <p:nvSpPr>
            <p:cNvPr id="47" name="任意多边形 46"/>
            <p:cNvSpPr/>
            <p:nvPr/>
          </p:nvSpPr>
          <p:spPr>
            <a:xfrm flipH="1" flipV="1">
              <a:off x="5354932" y="2527165"/>
              <a:ext cx="1086059" cy="700618"/>
            </a:xfrm>
            <a:custGeom>
              <a:avLst/>
              <a:gdLst>
                <a:gd name="connsiteX0" fmla="*/ 0 w 1055077"/>
                <a:gd name="connsiteY0" fmla="*/ 0 h 562708"/>
                <a:gd name="connsiteX1" fmla="*/ 0 w 1055077"/>
                <a:gd name="connsiteY1" fmla="*/ 562708 h 562708"/>
                <a:gd name="connsiteX2" fmla="*/ 1055077 w 1055077"/>
                <a:gd name="connsiteY2" fmla="*/ 562708 h 562708"/>
              </a:gdLst>
              <a:ahLst/>
              <a:cxnLst>
                <a:cxn ang="0">
                  <a:pos x="connsiteX0" y="connsiteY0"/>
                </a:cxn>
                <a:cxn ang="0">
                  <a:pos x="connsiteX1" y="connsiteY1"/>
                </a:cxn>
                <a:cxn ang="0">
                  <a:pos x="connsiteX2" y="connsiteY2"/>
                </a:cxn>
              </a:cxnLst>
              <a:rect l="l" t="t" r="r" b="b"/>
              <a:pathLst>
                <a:path w="1055077" h="562708">
                  <a:moveTo>
                    <a:pt x="0" y="0"/>
                  </a:moveTo>
                  <a:lnTo>
                    <a:pt x="0" y="562708"/>
                  </a:lnTo>
                  <a:lnTo>
                    <a:pt x="1055077" y="562708"/>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49" name="直接箭头连接符 48"/>
            <p:cNvCxnSpPr/>
            <p:nvPr/>
          </p:nvCxnSpPr>
          <p:spPr>
            <a:xfrm>
              <a:off x="5344885" y="4911471"/>
              <a:ext cx="0" cy="1012423"/>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3987520" y="1905781"/>
              <a:ext cx="3574701" cy="337243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275812" y="1851781"/>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295490" y="5230589"/>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4981459" y="1413413"/>
              <a:ext cx="378079" cy="523220"/>
            </a:xfrm>
            <a:prstGeom prst="rect">
              <a:avLst/>
            </a:prstGeom>
            <a:noFill/>
          </p:spPr>
          <p:txBody>
            <a:bodyPr wrap="square" rtlCol="0">
              <a:spAutoFit/>
            </a:bodyPr>
            <a:lstStyle/>
            <a:p>
              <a:r>
                <a:rPr lang="en-US" altLang="zh-CN" sz="2800" dirty="0"/>
                <a:t>a</a:t>
              </a:r>
            </a:p>
          </p:txBody>
        </p:sp>
        <p:sp>
          <p:nvSpPr>
            <p:cNvPr id="54" name="文本框 53"/>
            <p:cNvSpPr txBox="1"/>
            <p:nvPr/>
          </p:nvSpPr>
          <p:spPr>
            <a:xfrm>
              <a:off x="4951733" y="5184569"/>
              <a:ext cx="378079" cy="523220"/>
            </a:xfrm>
            <a:prstGeom prst="rect">
              <a:avLst/>
            </a:prstGeom>
            <a:noFill/>
          </p:spPr>
          <p:txBody>
            <a:bodyPr wrap="square" rtlCol="0">
              <a:spAutoFit/>
            </a:bodyPr>
            <a:lstStyle/>
            <a:p>
              <a:r>
                <a:rPr lang="en-US" altLang="zh-CN" sz="2800" dirty="0"/>
                <a:t>b</a:t>
              </a:r>
            </a:p>
          </p:txBody>
        </p:sp>
      </p:grpSp>
      <p:sp>
        <p:nvSpPr>
          <p:cNvPr id="57" name="文本框 56"/>
          <p:cNvSpPr txBox="1"/>
          <p:nvPr/>
        </p:nvSpPr>
        <p:spPr>
          <a:xfrm>
            <a:off x="5148944" y="6395575"/>
            <a:ext cx="1894111" cy="461665"/>
          </a:xfrm>
          <a:prstGeom prst="rect">
            <a:avLst/>
          </a:prstGeom>
          <a:noFill/>
        </p:spPr>
        <p:txBody>
          <a:bodyPr wrap="square" rtlCol="0">
            <a:spAutoFit/>
          </a:bodyPr>
          <a:lstStyle/>
          <a:p>
            <a:pPr algn="ctr"/>
            <a:r>
              <a:rPr lang="zh-CN" altLang="en-US" sz="2400" b="1" dirty="0"/>
              <a:t>循环结构</a:t>
            </a:r>
          </a:p>
        </p:txBody>
      </p:sp>
      <p:grpSp>
        <p:nvGrpSpPr>
          <p:cNvPr id="48" name="组合 47"/>
          <p:cNvGrpSpPr/>
          <p:nvPr/>
        </p:nvGrpSpPr>
        <p:grpSpPr>
          <a:xfrm>
            <a:off x="6596731" y="1458504"/>
            <a:ext cx="3574701" cy="4510481"/>
            <a:chOff x="6232908" y="1458504"/>
            <a:chExt cx="3574701" cy="4510481"/>
          </a:xfrm>
        </p:grpSpPr>
        <p:sp>
          <p:nvSpPr>
            <p:cNvPr id="59" name="矩形 58"/>
            <p:cNvSpPr/>
            <p:nvPr/>
          </p:nvSpPr>
          <p:spPr>
            <a:xfrm>
              <a:off x="6785985" y="2636431"/>
              <a:ext cx="1637881" cy="67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A</a:t>
              </a:r>
              <a:endParaRPr lang="zh-CN" altLang="en-US" sz="2800" b="1" dirty="0"/>
            </a:p>
          </p:txBody>
        </p:sp>
        <p:sp>
          <p:nvSpPr>
            <p:cNvPr id="60" name="菱形 59"/>
            <p:cNvSpPr/>
            <p:nvPr/>
          </p:nvSpPr>
          <p:spPr>
            <a:xfrm>
              <a:off x="6811525" y="4022839"/>
              <a:ext cx="1577592" cy="9244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P</a:t>
              </a:r>
              <a:r>
                <a:rPr lang="en-US" altLang="zh-CN" sz="2800" b="1" baseline="-25000" dirty="0"/>
                <a:t>2</a:t>
              </a:r>
            </a:p>
          </p:txBody>
        </p:sp>
        <p:cxnSp>
          <p:nvCxnSpPr>
            <p:cNvPr id="61" name="直接箭头连接符 60"/>
            <p:cNvCxnSpPr>
              <a:stCxn id="59" idx="2"/>
              <a:endCxn id="60" idx="0"/>
            </p:cNvCxnSpPr>
            <p:nvPr/>
          </p:nvCxnSpPr>
          <p:spPr>
            <a:xfrm flipH="1">
              <a:off x="7600321" y="3309671"/>
              <a:ext cx="4605" cy="713168"/>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7561392" y="4888419"/>
              <a:ext cx="934497" cy="400110"/>
            </a:xfrm>
            <a:prstGeom prst="rect">
              <a:avLst/>
            </a:prstGeom>
            <a:noFill/>
          </p:spPr>
          <p:txBody>
            <a:bodyPr wrap="square" rtlCol="0">
              <a:spAutoFit/>
            </a:bodyPr>
            <a:lstStyle/>
            <a:p>
              <a:r>
                <a:rPr lang="zh-CN" altLang="en-US" sz="2000" dirty="0"/>
                <a:t>成立</a:t>
              </a:r>
            </a:p>
          </p:txBody>
        </p:sp>
        <p:sp>
          <p:nvSpPr>
            <p:cNvPr id="64" name="文本框 63"/>
            <p:cNvSpPr txBox="1"/>
            <p:nvPr/>
          </p:nvSpPr>
          <p:spPr>
            <a:xfrm>
              <a:off x="8289052" y="4118596"/>
              <a:ext cx="1026607" cy="400110"/>
            </a:xfrm>
            <a:prstGeom prst="rect">
              <a:avLst/>
            </a:prstGeom>
            <a:noFill/>
          </p:spPr>
          <p:txBody>
            <a:bodyPr wrap="square" rtlCol="0">
              <a:spAutoFit/>
            </a:bodyPr>
            <a:lstStyle/>
            <a:p>
              <a:r>
                <a:rPr lang="zh-CN" altLang="en-US" sz="2000" dirty="0"/>
                <a:t>不成立</a:t>
              </a:r>
            </a:p>
          </p:txBody>
        </p:sp>
        <p:cxnSp>
          <p:nvCxnSpPr>
            <p:cNvPr id="66" name="直接箭头连接符 65"/>
            <p:cNvCxnSpPr/>
            <p:nvPr/>
          </p:nvCxnSpPr>
          <p:spPr>
            <a:xfrm>
              <a:off x="7590273" y="4956562"/>
              <a:ext cx="0" cy="1012423"/>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6232908" y="1950872"/>
              <a:ext cx="3574701" cy="3372430"/>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7561392" y="1896872"/>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540878" y="5275680"/>
              <a:ext cx="108000" cy="10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7226847" y="1458504"/>
              <a:ext cx="378079" cy="523220"/>
            </a:xfrm>
            <a:prstGeom prst="rect">
              <a:avLst/>
            </a:prstGeom>
            <a:noFill/>
          </p:spPr>
          <p:txBody>
            <a:bodyPr wrap="square" rtlCol="0">
              <a:spAutoFit/>
            </a:bodyPr>
            <a:lstStyle/>
            <a:p>
              <a:r>
                <a:rPr lang="en-US" altLang="zh-CN" sz="2800" dirty="0"/>
                <a:t>a</a:t>
              </a:r>
            </a:p>
          </p:txBody>
        </p:sp>
        <p:sp>
          <p:nvSpPr>
            <p:cNvPr id="71" name="文本框 70"/>
            <p:cNvSpPr txBox="1"/>
            <p:nvPr/>
          </p:nvSpPr>
          <p:spPr>
            <a:xfrm>
              <a:off x="7197121" y="5229660"/>
              <a:ext cx="378079" cy="523220"/>
            </a:xfrm>
            <a:prstGeom prst="rect">
              <a:avLst/>
            </a:prstGeom>
            <a:noFill/>
          </p:spPr>
          <p:txBody>
            <a:bodyPr wrap="square" rtlCol="0">
              <a:spAutoFit/>
            </a:bodyPr>
            <a:lstStyle/>
            <a:p>
              <a:r>
                <a:rPr lang="en-US" altLang="zh-CN" sz="2800" dirty="0"/>
                <a:t>b</a:t>
              </a:r>
            </a:p>
          </p:txBody>
        </p:sp>
        <p:cxnSp>
          <p:nvCxnSpPr>
            <p:cNvPr id="72" name="直接箭头连接符 71"/>
            <p:cNvCxnSpPr/>
            <p:nvPr/>
          </p:nvCxnSpPr>
          <p:spPr>
            <a:xfrm>
              <a:off x="7617474" y="1467294"/>
              <a:ext cx="1" cy="1149543"/>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任意多边形 43"/>
            <p:cNvSpPr/>
            <p:nvPr/>
          </p:nvSpPr>
          <p:spPr>
            <a:xfrm>
              <a:off x="8390374" y="2944168"/>
              <a:ext cx="823964" cy="1537398"/>
            </a:xfrm>
            <a:custGeom>
              <a:avLst/>
              <a:gdLst>
                <a:gd name="connsiteX0" fmla="*/ 0 w 823964"/>
                <a:gd name="connsiteY0" fmla="*/ 1497205 h 1497205"/>
                <a:gd name="connsiteX1" fmla="*/ 823964 w 823964"/>
                <a:gd name="connsiteY1" fmla="*/ 1497205 h 1497205"/>
                <a:gd name="connsiteX2" fmla="*/ 823964 w 823964"/>
                <a:gd name="connsiteY2" fmla="*/ 0 h 1497205"/>
                <a:gd name="connsiteX3" fmla="*/ 60290 w 823964"/>
                <a:gd name="connsiteY3" fmla="*/ 0 h 1497205"/>
              </a:gdLst>
              <a:ahLst/>
              <a:cxnLst>
                <a:cxn ang="0">
                  <a:pos x="connsiteX0" y="connsiteY0"/>
                </a:cxn>
                <a:cxn ang="0">
                  <a:pos x="connsiteX1" y="connsiteY1"/>
                </a:cxn>
                <a:cxn ang="0">
                  <a:pos x="connsiteX2" y="connsiteY2"/>
                </a:cxn>
                <a:cxn ang="0">
                  <a:pos x="connsiteX3" y="connsiteY3"/>
                </a:cxn>
              </a:cxnLst>
              <a:rect l="l" t="t" r="r" b="b"/>
              <a:pathLst>
                <a:path w="823964" h="1497205">
                  <a:moveTo>
                    <a:pt x="0" y="1497205"/>
                  </a:moveTo>
                  <a:lnTo>
                    <a:pt x="823964" y="1497205"/>
                  </a:lnTo>
                  <a:lnTo>
                    <a:pt x="823964" y="0"/>
                  </a:lnTo>
                  <a:lnTo>
                    <a:pt x="60290" y="0"/>
                  </a:lnTo>
                </a:path>
              </a:pathLst>
            </a:custGeom>
            <a:ln>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3" name="文本框 72"/>
          <p:cNvSpPr txBox="1"/>
          <p:nvPr/>
        </p:nvSpPr>
        <p:spPr>
          <a:xfrm>
            <a:off x="2194934" y="6071998"/>
            <a:ext cx="2410349" cy="461665"/>
          </a:xfrm>
          <a:prstGeom prst="rect">
            <a:avLst/>
          </a:prstGeom>
          <a:noFill/>
        </p:spPr>
        <p:txBody>
          <a:bodyPr wrap="square" rtlCol="0">
            <a:spAutoFit/>
          </a:bodyPr>
          <a:lstStyle/>
          <a:p>
            <a:pPr algn="ctr"/>
            <a:r>
              <a:rPr lang="zh-CN" altLang="en-US" sz="2400" dirty="0"/>
              <a:t>当型（</a:t>
            </a:r>
            <a:r>
              <a:rPr lang="en-US" altLang="zh-CN" sz="2400" dirty="0"/>
              <a:t>while</a:t>
            </a:r>
            <a:r>
              <a:rPr lang="zh-CN" altLang="en-US" sz="2400" dirty="0"/>
              <a:t>型）</a:t>
            </a:r>
          </a:p>
        </p:txBody>
      </p:sp>
      <p:sp>
        <p:nvSpPr>
          <p:cNvPr id="74" name="文本框 73"/>
          <p:cNvSpPr txBox="1"/>
          <p:nvPr/>
        </p:nvSpPr>
        <p:spPr>
          <a:xfrm>
            <a:off x="7175348" y="6030805"/>
            <a:ext cx="2480698" cy="461665"/>
          </a:xfrm>
          <a:prstGeom prst="rect">
            <a:avLst/>
          </a:prstGeom>
          <a:noFill/>
        </p:spPr>
        <p:txBody>
          <a:bodyPr wrap="square" rtlCol="0">
            <a:spAutoFit/>
          </a:bodyPr>
          <a:lstStyle/>
          <a:p>
            <a:pPr algn="ctr"/>
            <a:r>
              <a:rPr lang="zh-CN" altLang="en-US" sz="2400" dirty="0"/>
              <a:t>直到型（</a:t>
            </a:r>
            <a:r>
              <a:rPr lang="en-US" altLang="zh-CN" sz="2400" dirty="0"/>
              <a:t>until</a:t>
            </a:r>
            <a:r>
              <a:rPr lang="zh-CN" altLang="en-US" sz="2400" dirty="0"/>
              <a:t>型）</a:t>
            </a:r>
          </a:p>
        </p:txBody>
      </p:sp>
    </p:spTree>
    <p:extLst>
      <p:ext uri="{BB962C8B-B14F-4D97-AF65-F5344CB8AC3E}">
        <p14:creationId xmlns:p14="http://schemas.microsoft.com/office/powerpoint/2010/main" xmlns="" val="33207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1.5】</a:t>
            </a:r>
            <a:r>
              <a:rPr lang="zh-CN" altLang="en-US" sz="2400" dirty="0">
                <a:solidFill>
                  <a:schemeClr val="accent1"/>
                </a:solidFill>
              </a:rPr>
              <a:t>要求程序自动输出</a:t>
            </a:r>
            <a:r>
              <a:rPr lang="en-US" altLang="zh-CN" sz="2400" dirty="0">
                <a:solidFill>
                  <a:schemeClr val="accent1"/>
                </a:solidFill>
              </a:rPr>
              <a:t>1</a:t>
            </a:r>
            <a:r>
              <a:rPr lang="zh-CN" altLang="en-US" sz="2400" dirty="0">
                <a:solidFill>
                  <a:schemeClr val="accent1"/>
                </a:solidFill>
              </a:rPr>
              <a:t>，</a:t>
            </a:r>
            <a:r>
              <a:rPr lang="en-US" altLang="zh-CN" sz="2400" dirty="0">
                <a:solidFill>
                  <a:schemeClr val="accent1"/>
                </a:solidFill>
              </a:rPr>
              <a:t>2</a:t>
            </a:r>
            <a:r>
              <a:rPr lang="zh-CN" altLang="en-US" sz="2400" dirty="0">
                <a:solidFill>
                  <a:schemeClr val="accent1"/>
                </a:solidFill>
              </a:rPr>
              <a:t>，</a:t>
            </a:r>
            <a:r>
              <a:rPr lang="en-US" altLang="zh-CN" sz="2400" dirty="0">
                <a:solidFill>
                  <a:schemeClr val="accent1"/>
                </a:solidFill>
              </a:rPr>
              <a:t>3</a:t>
            </a:r>
            <a:r>
              <a:rPr lang="zh-CN" altLang="en-US" sz="2400" dirty="0">
                <a:solidFill>
                  <a:schemeClr val="accent1"/>
                </a:solidFill>
              </a:rPr>
              <a:t>，</a:t>
            </a:r>
            <a:r>
              <a:rPr lang="en-US" altLang="zh-CN" sz="2400" dirty="0">
                <a:solidFill>
                  <a:schemeClr val="accent1"/>
                </a:solidFill>
              </a:rPr>
              <a:t>4</a:t>
            </a:r>
            <a:r>
              <a:rPr lang="zh-CN" altLang="en-US" sz="2400" dirty="0">
                <a:solidFill>
                  <a:schemeClr val="accent1"/>
                </a:solidFill>
              </a:rPr>
              <a:t>，</a:t>
            </a:r>
            <a:r>
              <a:rPr lang="en-US" altLang="zh-CN" sz="2400" dirty="0">
                <a:solidFill>
                  <a:schemeClr val="accent1"/>
                </a:solidFill>
              </a:rPr>
              <a:t>5</a:t>
            </a:r>
            <a:r>
              <a:rPr lang="zh-CN" altLang="en-US" sz="2400" dirty="0">
                <a:solidFill>
                  <a:schemeClr val="accent1"/>
                </a:solidFill>
              </a:rPr>
              <a:t>。</a:t>
            </a:r>
            <a:endParaRPr lang="en-US" altLang="zh-CN" sz="2400" dirty="0">
              <a:solidFill>
                <a:schemeClr val="accent1"/>
              </a:solidFill>
            </a:endParaRPr>
          </a:p>
        </p:txBody>
      </p:sp>
      <p:grpSp>
        <p:nvGrpSpPr>
          <p:cNvPr id="19" name="组合 18"/>
          <p:cNvGrpSpPr/>
          <p:nvPr/>
        </p:nvGrpSpPr>
        <p:grpSpPr>
          <a:xfrm>
            <a:off x="3011156" y="2402156"/>
            <a:ext cx="3084844" cy="3895368"/>
            <a:chOff x="8380325" y="1467659"/>
            <a:chExt cx="3084844" cy="3895368"/>
          </a:xfrm>
        </p:grpSpPr>
        <p:cxnSp>
          <p:nvCxnSpPr>
            <p:cNvPr id="6" name="直接箭头连接符 5"/>
            <p:cNvCxnSpPr/>
            <p:nvPr/>
          </p:nvCxnSpPr>
          <p:spPr>
            <a:xfrm>
              <a:off x="9336816" y="1467659"/>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861970"/>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0=&gt;x</a:t>
              </a:r>
              <a:endParaRPr lang="zh-CN" altLang="en-US" dirty="0"/>
            </a:p>
          </p:txBody>
        </p:sp>
        <p:cxnSp>
          <p:nvCxnSpPr>
            <p:cNvPr id="22" name="直接箭头连接符 21"/>
            <p:cNvCxnSpPr>
              <a:endCxn id="9" idx="0"/>
            </p:cNvCxnSpPr>
            <p:nvPr/>
          </p:nvCxnSpPr>
          <p:spPr>
            <a:xfrm>
              <a:off x="9336816" y="2151795"/>
              <a:ext cx="0" cy="201419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10655118" y="3152650"/>
              <a:ext cx="0" cy="41468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995967" y="3596781"/>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x+1=&gt;x</a:t>
              </a:r>
              <a:endParaRPr lang="zh-CN" altLang="en-US" dirty="0"/>
            </a:p>
          </p:txBody>
        </p:sp>
        <p:cxnSp>
          <p:nvCxnSpPr>
            <p:cNvPr id="30" name="直接箭头连接符 29"/>
            <p:cNvCxnSpPr/>
            <p:nvPr/>
          </p:nvCxnSpPr>
          <p:spPr>
            <a:xfrm>
              <a:off x="9336816" y="4679027"/>
              <a:ext cx="0" cy="6840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9986683" y="4014192"/>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9336816" y="4679026"/>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0" name="流程图: 数据 49"/>
            <p:cNvSpPr/>
            <p:nvPr/>
          </p:nvSpPr>
          <p:spPr>
            <a:xfrm>
              <a:off x="9995967" y="2704025"/>
              <a:ext cx="1318302"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r>
                <a:rPr lang="en-US" altLang="zh-CN" dirty="0"/>
                <a:t>x</a:t>
              </a:r>
              <a:endParaRPr lang="zh-CN" altLang="en-US" dirty="0"/>
            </a:p>
          </p:txBody>
        </p:sp>
        <p:sp>
          <p:nvSpPr>
            <p:cNvPr id="9" name="流程图: 决策 8"/>
            <p:cNvSpPr/>
            <p:nvPr/>
          </p:nvSpPr>
          <p:spPr>
            <a:xfrm>
              <a:off x="8575543" y="416598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x&lt;5?</a:t>
              </a:r>
              <a:endParaRPr lang="zh-CN" altLang="en-US" dirty="0"/>
            </a:p>
          </p:txBody>
        </p:sp>
        <p:sp>
          <p:nvSpPr>
            <p:cNvPr id="7" name="任意多边形 6"/>
            <p:cNvSpPr/>
            <p:nvPr/>
          </p:nvSpPr>
          <p:spPr>
            <a:xfrm>
              <a:off x="10108642" y="3928905"/>
              <a:ext cx="542611" cy="502418"/>
            </a:xfrm>
            <a:custGeom>
              <a:avLst/>
              <a:gdLst>
                <a:gd name="connsiteX0" fmla="*/ 0 w 542611"/>
                <a:gd name="connsiteY0" fmla="*/ 502418 h 502418"/>
                <a:gd name="connsiteX1" fmla="*/ 542611 w 542611"/>
                <a:gd name="connsiteY1" fmla="*/ 502418 h 502418"/>
                <a:gd name="connsiteX2" fmla="*/ 542611 w 542611"/>
                <a:gd name="connsiteY2" fmla="*/ 0 h 502418"/>
              </a:gdLst>
              <a:ahLst/>
              <a:cxnLst>
                <a:cxn ang="0">
                  <a:pos x="connsiteX0" y="connsiteY0"/>
                </a:cxn>
                <a:cxn ang="0">
                  <a:pos x="connsiteX1" y="connsiteY1"/>
                </a:cxn>
                <a:cxn ang="0">
                  <a:pos x="connsiteX2" y="connsiteY2"/>
                </a:cxn>
              </a:cxnLst>
              <a:rect l="l" t="t" r="r" b="b"/>
              <a:pathLst>
                <a:path w="542611" h="502418">
                  <a:moveTo>
                    <a:pt x="0" y="502418"/>
                  </a:moveTo>
                  <a:lnTo>
                    <a:pt x="542611" y="502418"/>
                  </a:lnTo>
                  <a:lnTo>
                    <a:pt x="542611" y="0"/>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任意多边形 13"/>
            <p:cNvSpPr/>
            <p:nvPr/>
          </p:nvSpPr>
          <p:spPr>
            <a:xfrm>
              <a:off x="9336816" y="2468651"/>
              <a:ext cx="1334533" cy="234355"/>
            </a:xfrm>
            <a:custGeom>
              <a:avLst/>
              <a:gdLst>
                <a:gd name="connsiteX0" fmla="*/ 1266092 w 1266092"/>
                <a:gd name="connsiteY0" fmla="*/ 301451 h 301451"/>
                <a:gd name="connsiteX1" fmla="*/ 1266092 w 1266092"/>
                <a:gd name="connsiteY1" fmla="*/ 0 h 301451"/>
                <a:gd name="connsiteX2" fmla="*/ 0 w 1266092"/>
                <a:gd name="connsiteY2" fmla="*/ 0 h 301451"/>
              </a:gdLst>
              <a:ahLst/>
              <a:cxnLst>
                <a:cxn ang="0">
                  <a:pos x="connsiteX0" y="connsiteY0"/>
                </a:cxn>
                <a:cxn ang="0">
                  <a:pos x="connsiteX1" y="connsiteY1"/>
                </a:cxn>
                <a:cxn ang="0">
                  <a:pos x="connsiteX2" y="connsiteY2"/>
                </a:cxn>
              </a:cxnLst>
              <a:rect l="l" t="t" r="r" b="b"/>
              <a:pathLst>
                <a:path w="1266092" h="301451">
                  <a:moveTo>
                    <a:pt x="1266092" y="301451"/>
                  </a:moveTo>
                  <a:lnTo>
                    <a:pt x="1266092" y="0"/>
                  </a:lnTo>
                  <a:lnTo>
                    <a:pt x="0" y="0"/>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8" name="矩形 17"/>
            <p:cNvSpPr/>
            <p:nvPr/>
          </p:nvSpPr>
          <p:spPr>
            <a:xfrm>
              <a:off x="8380325" y="2291024"/>
              <a:ext cx="3084844" cy="2796318"/>
            </a:xfrm>
            <a:prstGeom prst="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7414301" y="2291825"/>
            <a:ext cx="3084844" cy="4024618"/>
            <a:chOff x="7414301" y="2291825"/>
            <a:chExt cx="3084844" cy="4024618"/>
          </a:xfrm>
        </p:grpSpPr>
        <p:cxnSp>
          <p:nvCxnSpPr>
            <p:cNvPr id="37" name="直接箭头连接符 36"/>
            <p:cNvCxnSpPr/>
            <p:nvPr/>
          </p:nvCxnSpPr>
          <p:spPr>
            <a:xfrm>
              <a:off x="8905962" y="229182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流程图: 过程 37"/>
            <p:cNvSpPr/>
            <p:nvPr/>
          </p:nvSpPr>
          <p:spPr>
            <a:xfrm>
              <a:off x="8246811" y="2686136"/>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0=&gt;x</a:t>
              </a:r>
              <a:endParaRPr lang="zh-CN" altLang="en-US" dirty="0"/>
            </a:p>
          </p:txBody>
        </p:sp>
        <p:cxnSp>
          <p:nvCxnSpPr>
            <p:cNvPr id="39" name="直接箭头连接符 38"/>
            <p:cNvCxnSpPr>
              <a:endCxn id="46" idx="0"/>
            </p:cNvCxnSpPr>
            <p:nvPr/>
          </p:nvCxnSpPr>
          <p:spPr>
            <a:xfrm>
              <a:off x="8895424" y="4441162"/>
              <a:ext cx="0" cy="67824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8907930" y="3022452"/>
              <a:ext cx="0" cy="52660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过程 40"/>
            <p:cNvSpPr/>
            <p:nvPr/>
          </p:nvSpPr>
          <p:spPr>
            <a:xfrm>
              <a:off x="8266549" y="3549060"/>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x+1=&gt;x</a:t>
              </a:r>
              <a:endParaRPr lang="zh-CN" altLang="en-US" dirty="0"/>
            </a:p>
          </p:txBody>
        </p:sp>
        <p:cxnSp>
          <p:nvCxnSpPr>
            <p:cNvPr id="42" name="直接箭头连接符 41"/>
            <p:cNvCxnSpPr/>
            <p:nvPr/>
          </p:nvCxnSpPr>
          <p:spPr>
            <a:xfrm>
              <a:off x="8905962" y="5632443"/>
              <a:ext cx="0" cy="6840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8611270" y="5593424"/>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4" name="文本框 43"/>
            <p:cNvSpPr txBox="1"/>
            <p:nvPr/>
          </p:nvSpPr>
          <p:spPr>
            <a:xfrm>
              <a:off x="9514555" y="5028000"/>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45" name="流程图: 数据 44"/>
            <p:cNvSpPr/>
            <p:nvPr/>
          </p:nvSpPr>
          <p:spPr>
            <a:xfrm>
              <a:off x="8236273" y="4277521"/>
              <a:ext cx="1318302"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r>
                <a:rPr lang="en-US" altLang="zh-CN" dirty="0"/>
                <a:t>x</a:t>
              </a:r>
              <a:endParaRPr lang="zh-CN" altLang="en-US" dirty="0"/>
            </a:p>
          </p:txBody>
        </p:sp>
        <p:sp>
          <p:nvSpPr>
            <p:cNvPr id="46" name="流程图: 决策 45"/>
            <p:cNvSpPr/>
            <p:nvPr/>
          </p:nvSpPr>
          <p:spPr>
            <a:xfrm>
              <a:off x="8134151" y="5119403"/>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x≥5</a:t>
              </a:r>
              <a:endParaRPr lang="zh-CN" altLang="en-US" dirty="0"/>
            </a:p>
          </p:txBody>
        </p:sp>
        <p:sp>
          <p:nvSpPr>
            <p:cNvPr id="56" name="矩形 55"/>
            <p:cNvSpPr/>
            <p:nvPr/>
          </p:nvSpPr>
          <p:spPr>
            <a:xfrm>
              <a:off x="7414301" y="3205422"/>
              <a:ext cx="3084844" cy="2796318"/>
            </a:xfrm>
            <a:prstGeom prst="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p:nvPr/>
          </p:nvCxnSpPr>
          <p:spPr>
            <a:xfrm>
              <a:off x="8905962" y="3860470"/>
              <a:ext cx="0" cy="41705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8922936" y="3346101"/>
              <a:ext cx="1135464" cy="2029767"/>
            </a:xfrm>
            <a:custGeom>
              <a:avLst/>
              <a:gdLst>
                <a:gd name="connsiteX0" fmla="*/ 733530 w 1135464"/>
                <a:gd name="connsiteY0" fmla="*/ 2029767 h 2029767"/>
                <a:gd name="connsiteX1" fmla="*/ 1135464 w 1135464"/>
                <a:gd name="connsiteY1" fmla="*/ 2029767 h 2029767"/>
                <a:gd name="connsiteX2" fmla="*/ 1135464 w 1135464"/>
                <a:gd name="connsiteY2" fmla="*/ 0 h 2029767"/>
                <a:gd name="connsiteX3" fmla="*/ 0 w 1135464"/>
                <a:gd name="connsiteY3" fmla="*/ 0 h 2029767"/>
              </a:gdLst>
              <a:ahLst/>
              <a:cxnLst>
                <a:cxn ang="0">
                  <a:pos x="connsiteX0" y="connsiteY0"/>
                </a:cxn>
                <a:cxn ang="0">
                  <a:pos x="connsiteX1" y="connsiteY1"/>
                </a:cxn>
                <a:cxn ang="0">
                  <a:pos x="connsiteX2" y="connsiteY2"/>
                </a:cxn>
                <a:cxn ang="0">
                  <a:pos x="connsiteX3" y="connsiteY3"/>
                </a:cxn>
              </a:cxnLst>
              <a:rect l="l" t="t" r="r" b="b"/>
              <a:pathLst>
                <a:path w="1135464" h="2029767">
                  <a:moveTo>
                    <a:pt x="733530" y="2029767"/>
                  </a:moveTo>
                  <a:lnTo>
                    <a:pt x="1135464" y="2029767"/>
                  </a:lnTo>
                  <a:lnTo>
                    <a:pt x="1135464" y="0"/>
                  </a:lnTo>
                  <a:lnTo>
                    <a:pt x="0" y="0"/>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9" name="文本框 58"/>
          <p:cNvSpPr txBox="1"/>
          <p:nvPr/>
        </p:nvSpPr>
        <p:spPr>
          <a:xfrm>
            <a:off x="3153737" y="6285232"/>
            <a:ext cx="2410349" cy="461665"/>
          </a:xfrm>
          <a:prstGeom prst="rect">
            <a:avLst/>
          </a:prstGeom>
          <a:noFill/>
        </p:spPr>
        <p:txBody>
          <a:bodyPr wrap="square" rtlCol="0">
            <a:spAutoFit/>
          </a:bodyPr>
          <a:lstStyle/>
          <a:p>
            <a:pPr algn="ctr"/>
            <a:r>
              <a:rPr lang="zh-CN" altLang="en-US" sz="2400" dirty="0"/>
              <a:t>当型循环</a:t>
            </a:r>
          </a:p>
        </p:txBody>
      </p:sp>
      <p:sp>
        <p:nvSpPr>
          <p:cNvPr id="60" name="文本框 59"/>
          <p:cNvSpPr txBox="1"/>
          <p:nvPr/>
        </p:nvSpPr>
        <p:spPr>
          <a:xfrm>
            <a:off x="7716374" y="6326032"/>
            <a:ext cx="2480698" cy="461665"/>
          </a:xfrm>
          <a:prstGeom prst="rect">
            <a:avLst/>
          </a:prstGeom>
          <a:noFill/>
        </p:spPr>
        <p:txBody>
          <a:bodyPr wrap="square" rtlCol="0">
            <a:spAutoFit/>
          </a:bodyPr>
          <a:lstStyle/>
          <a:p>
            <a:pPr algn="ctr"/>
            <a:r>
              <a:rPr lang="zh-CN" altLang="en-US" sz="2400" dirty="0"/>
              <a:t>直到型循环</a:t>
            </a:r>
          </a:p>
        </p:txBody>
      </p:sp>
    </p:spTree>
    <p:extLst>
      <p:ext uri="{BB962C8B-B14F-4D97-AF65-F5344CB8AC3E}">
        <p14:creationId xmlns:p14="http://schemas.microsoft.com/office/powerpoint/2010/main" xmlns="" val="3258075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三种基本结构的共同特点</a:t>
            </a:r>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5518428" cy="50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结构内不能包括“死循环”（无终止的循环）</a:t>
            </a:r>
          </a:p>
        </p:txBody>
      </p:sp>
    </p:spTree>
    <p:extLst>
      <p:ext uri="{BB962C8B-B14F-4D97-AF65-F5344CB8AC3E}">
        <p14:creationId xmlns:p14="http://schemas.microsoft.com/office/powerpoint/2010/main" xmlns="" val="595233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传统流程图的弊端</a:t>
            </a:r>
          </a:p>
        </p:txBody>
      </p:sp>
      <p:sp>
        <p:nvSpPr>
          <p:cNvPr id="3" name="内容占位符 2"/>
          <p:cNvSpPr>
            <a:spLocks noGrp="1"/>
          </p:cNvSpPr>
          <p:nvPr>
            <p:ph idx="1"/>
          </p:nvPr>
        </p:nvSpPr>
        <p:spPr>
          <a:xfrm>
            <a:off x="5704115" y="2026671"/>
            <a:ext cx="5649685" cy="2804432"/>
          </a:xfrm>
        </p:spPr>
        <p:txBody>
          <a:bodyPr>
            <a:normAutofit/>
          </a:bodyPr>
          <a:lstStyle/>
          <a:p>
            <a:pPr marL="0" indent="0">
              <a:lnSpc>
                <a:spcPct val="150000"/>
              </a:lnSpc>
              <a:buNone/>
            </a:pPr>
            <a:r>
              <a:rPr lang="zh-CN" altLang="en-US" sz="2000" dirty="0">
                <a:solidFill>
                  <a:schemeClr val="tx1">
                    <a:lumMod val="65000"/>
                    <a:lumOff val="35000"/>
                  </a:schemeClr>
                </a:solidFill>
                <a:latin typeface="+mn-ea"/>
                <a:ea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838200" y="2416402"/>
            <a:ext cx="4629452" cy="2024969"/>
          </a:xfrm>
          <a:prstGeom prst="rect">
            <a:avLst/>
          </a:prstGeom>
        </p:spPr>
      </p:pic>
    </p:spTree>
    <p:extLst>
      <p:ext uri="{BB962C8B-B14F-4D97-AF65-F5344CB8AC3E}">
        <p14:creationId xmlns:p14="http://schemas.microsoft.com/office/powerpoint/2010/main" xmlns="" val="51260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计算机程序</a:t>
            </a:r>
          </a:p>
        </p:txBody>
      </p:sp>
      <p:grpSp>
        <p:nvGrpSpPr>
          <p:cNvPr id="3" name="组合 2"/>
          <p:cNvGrpSpPr/>
          <p:nvPr/>
        </p:nvGrpSpPr>
        <p:grpSpPr>
          <a:xfrm>
            <a:off x="4448535" y="3140870"/>
            <a:ext cx="6628174" cy="1843088"/>
            <a:chOff x="3967163" y="3287714"/>
            <a:chExt cx="6628174" cy="1843088"/>
          </a:xfrm>
        </p:grpSpPr>
        <p:sp>
          <p:nvSpPr>
            <p:cNvPr id="18" name="MH_Other_11"/>
            <p:cNvSpPr/>
            <p:nvPr>
              <p:custDataLst>
                <p:tags r:id="rId1"/>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dirty="0" err="1">
                <a:solidFill>
                  <a:srgbClr val="FFFFFF"/>
                </a:solidFill>
              </a:endParaRPr>
            </a:p>
          </p:txBody>
        </p:sp>
        <p:sp>
          <p:nvSpPr>
            <p:cNvPr id="19" name="MH_Other_12"/>
            <p:cNvSpPr/>
            <p:nvPr>
              <p:custDataLst>
                <p:tags r:id="rId2"/>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dirty="0" err="1">
                <a:solidFill>
                  <a:srgbClr val="FFFFFF"/>
                </a:solidFill>
              </a:endParaRPr>
            </a:p>
          </p:txBody>
        </p:sp>
        <p:sp>
          <p:nvSpPr>
            <p:cNvPr id="20" name="MH_Other_13"/>
            <p:cNvSpPr/>
            <p:nvPr>
              <p:custDataLst>
                <p:tags r:id="rId3"/>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dirty="0" err="1">
                <a:solidFill>
                  <a:srgbClr val="FFFFFF"/>
                </a:solidFill>
              </a:endParaRPr>
            </a:p>
          </p:txBody>
        </p:sp>
        <p:sp>
          <p:nvSpPr>
            <p:cNvPr id="21" name="MH_Other_14"/>
            <p:cNvSpPr/>
            <p:nvPr>
              <p:custDataLst>
                <p:tags r:id="rId4"/>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dirty="0" err="1">
                <a:solidFill>
                  <a:srgbClr val="FFFFFF"/>
                </a:solidFill>
              </a:endParaRPr>
            </a:p>
          </p:txBody>
        </p:sp>
        <p:sp>
          <p:nvSpPr>
            <p:cNvPr id="22" name="MH_Other_15"/>
            <p:cNvSpPr>
              <a:spLocks/>
            </p:cNvSpPr>
            <p:nvPr>
              <p:custDataLst>
                <p:tags r:id="rId5"/>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dirty="0">
                <a:solidFill>
                  <a:srgbClr val="FFFFFF"/>
                </a:solidFill>
              </a:endParaRPr>
            </a:p>
          </p:txBody>
        </p:sp>
        <p:sp>
          <p:nvSpPr>
            <p:cNvPr id="23" name="MH_Text_2"/>
            <p:cNvSpPr/>
            <p:nvPr>
              <p:custDataLst>
                <p:tags r:id="rId6"/>
              </p:custDataLst>
            </p:nvPr>
          </p:nvSpPr>
          <p:spPr>
            <a:xfrm>
              <a:off x="4940299" y="3770314"/>
              <a:ext cx="5655038" cy="1360488"/>
            </a:xfrm>
            <a:prstGeom prst="rect">
              <a:avLst/>
            </a:prstGeom>
          </p:spPr>
          <p:txBody>
            <a:bodyPr>
              <a:normAutofit/>
            </a:bodyPr>
            <a:lstStyle/>
            <a:p>
              <a:pPr>
                <a:lnSpc>
                  <a:spcPct val="120000"/>
                </a:lnSpc>
                <a:defRPr/>
              </a:pPr>
              <a:r>
                <a:rPr lang="zh-CN" altLang="en-US" dirty="0">
                  <a:solidFill>
                    <a:schemeClr val="tx1">
                      <a:lumMod val="65000"/>
                      <a:lumOff val="35000"/>
                    </a:schemeClr>
                  </a:solidFill>
                </a:rPr>
                <a:t>一组计算机能识别和执行的</a:t>
              </a:r>
              <a:r>
                <a:rPr lang="zh-CN" altLang="en-US" sz="2400" b="1" dirty="0">
                  <a:solidFill>
                    <a:schemeClr val="accent6"/>
                  </a:solidFill>
                </a:rPr>
                <a:t>指令</a:t>
              </a:r>
              <a:r>
                <a:rPr lang="zh-CN" altLang="en-US" dirty="0">
                  <a:solidFill>
                    <a:schemeClr val="tx1">
                      <a:lumMod val="65000"/>
                      <a:lumOff val="35000"/>
                    </a:schemeClr>
                  </a:solidFill>
                </a:rPr>
                <a:t>。</a:t>
              </a:r>
              <a:endParaRPr lang="en-US" altLang="zh-CN" dirty="0">
                <a:solidFill>
                  <a:schemeClr val="tx1">
                    <a:lumMod val="65000"/>
                    <a:lumOff val="35000"/>
                  </a:schemeClr>
                </a:solidFill>
              </a:endParaRPr>
            </a:p>
            <a:p>
              <a:pPr>
                <a:lnSpc>
                  <a:spcPct val="120000"/>
                </a:lnSpc>
                <a:defRPr/>
              </a:pPr>
              <a:r>
                <a:rPr lang="zh-CN" altLang="en-US" dirty="0">
                  <a:solidFill>
                    <a:schemeClr val="tx1">
                      <a:lumMod val="65000"/>
                      <a:lumOff val="35000"/>
                    </a:schemeClr>
                  </a:solidFill>
                </a:rPr>
                <a:t>一个特定的指令序列用来完成一定的</a:t>
              </a:r>
              <a:r>
                <a:rPr lang="zh-CN" altLang="en-US">
                  <a:solidFill>
                    <a:schemeClr val="tx1">
                      <a:lumMod val="65000"/>
                      <a:lumOff val="35000"/>
                    </a:schemeClr>
                  </a:solidFill>
                </a:rPr>
                <a:t>功能。</a:t>
              </a:r>
              <a:endParaRPr lang="en-US" altLang="zh-CN">
                <a:solidFill>
                  <a:schemeClr val="tx1">
                    <a:lumMod val="65000"/>
                    <a:lumOff val="35000"/>
                  </a:schemeClr>
                </a:solidFill>
              </a:endParaRPr>
            </a:p>
            <a:p>
              <a:pPr>
                <a:lnSpc>
                  <a:spcPct val="120000"/>
                </a:lnSpc>
                <a:defRPr/>
              </a:pPr>
              <a:r>
                <a:rPr lang="zh-CN" altLang="en-US">
                  <a:solidFill>
                    <a:schemeClr val="tx1">
                      <a:lumMod val="65000"/>
                      <a:lumOff val="35000"/>
                    </a:schemeClr>
                  </a:solidFill>
                </a:rPr>
                <a:t>人们通过实现编制好的程序让计算机完成各种工作。</a:t>
              </a:r>
              <a:endParaRPr lang="zh-CN" altLang="en-US" dirty="0">
                <a:solidFill>
                  <a:schemeClr val="tx1">
                    <a:lumMod val="65000"/>
                    <a:lumOff val="35000"/>
                  </a:schemeClr>
                </a:solidFill>
              </a:endParaRPr>
            </a:p>
          </p:txBody>
        </p:sp>
        <p:sp>
          <p:nvSpPr>
            <p:cNvPr id="24" name="MH_SubTitle_2"/>
            <p:cNvSpPr/>
            <p:nvPr>
              <p:custDataLst>
                <p:tags r:id="rId7"/>
              </p:custDataLst>
            </p:nvPr>
          </p:nvSpPr>
          <p:spPr>
            <a:xfrm>
              <a:off x="4940300" y="3287714"/>
              <a:ext cx="3505200" cy="536575"/>
            </a:xfrm>
            <a:prstGeom prst="rect">
              <a:avLst/>
            </a:prstGeom>
          </p:spPr>
          <p:txBody>
            <a:bodyPr anchor="b">
              <a:normAutofit/>
            </a:bodyPr>
            <a:lstStyle/>
            <a:p>
              <a:pPr>
                <a:defRPr/>
              </a:pPr>
              <a:r>
                <a:rPr lang="zh-CN" altLang="en-US" sz="2400" b="1" kern="0" dirty="0">
                  <a:solidFill>
                    <a:schemeClr val="accent2"/>
                  </a:solidFill>
                  <a:cs typeface="宋体" panose="02010600030101010101" pitchFamily="2" charset="-122"/>
                </a:rPr>
                <a:t>程序</a:t>
              </a:r>
              <a:endParaRPr lang="zh-CN" altLang="en-US" sz="2400" b="1" dirty="0">
                <a:solidFill>
                  <a:schemeClr val="accent2"/>
                </a:solidFill>
              </a:endParaRPr>
            </a:p>
          </p:txBody>
        </p:sp>
      </p:grpSp>
      <p:pic>
        <p:nvPicPr>
          <p:cNvPr id="27" name="图片 26"/>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87811" y="2997201"/>
            <a:ext cx="4288545" cy="3453391"/>
          </a:xfrm>
          <a:prstGeom prst="rect">
            <a:avLst/>
          </a:prstGeom>
        </p:spPr>
      </p:pic>
      <p:sp>
        <p:nvSpPr>
          <p:cNvPr id="28" name="云形标注 27"/>
          <p:cNvSpPr/>
          <p:nvPr/>
        </p:nvSpPr>
        <p:spPr>
          <a:xfrm>
            <a:off x="8089537" y="1967779"/>
            <a:ext cx="2493818" cy="144137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可以被计算机理解并执行的基本操作命令。</a:t>
            </a:r>
          </a:p>
        </p:txBody>
      </p:sp>
    </p:spTree>
    <p:extLst>
      <p:ext uri="{BB962C8B-B14F-4D97-AF65-F5344CB8AC3E}">
        <p14:creationId xmlns:p14="http://schemas.microsoft.com/office/powerpoint/2010/main" xmlns="" val="74466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N-S</a:t>
            </a:r>
            <a:r>
              <a:rPr lang="zh-CN" altLang="en-US" dirty="0"/>
              <a:t>流程图表示算法</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2643683" y="1690688"/>
            <a:ext cx="7267652" cy="4792437"/>
          </a:xfrm>
          <a:prstGeom prst="rect">
            <a:avLst/>
          </a:prstGeom>
        </p:spPr>
      </p:pic>
    </p:spTree>
    <p:extLst>
      <p:ext uri="{BB962C8B-B14F-4D97-AF65-F5344CB8AC3E}">
        <p14:creationId xmlns:p14="http://schemas.microsoft.com/office/powerpoint/2010/main" xmlns="" val="2531729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10657114"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1.6】</a:t>
            </a:r>
            <a:r>
              <a:rPr lang="zh-CN" altLang="en-US" sz="2400" dirty="0">
                <a:solidFill>
                  <a:schemeClr val="accent1"/>
                </a:solidFill>
              </a:rPr>
              <a:t>有</a:t>
            </a:r>
            <a:r>
              <a:rPr lang="en-US" altLang="zh-CN" sz="2400" dirty="0">
                <a:solidFill>
                  <a:schemeClr val="accent1"/>
                </a:solidFill>
              </a:rPr>
              <a:t>5</a:t>
            </a:r>
            <a:r>
              <a:rPr lang="zh-CN" altLang="en-US" sz="2400" dirty="0">
                <a:solidFill>
                  <a:schemeClr val="accent1"/>
                </a:solidFill>
              </a:rPr>
              <a:t>年期的理财项目，规定投资款额小于</a:t>
            </a:r>
            <a:r>
              <a:rPr lang="en-US" altLang="zh-CN" sz="2400" dirty="0">
                <a:solidFill>
                  <a:schemeClr val="accent1"/>
                </a:solidFill>
              </a:rPr>
              <a:t>100</a:t>
            </a:r>
            <a:r>
              <a:rPr lang="zh-CN" altLang="en-US" sz="2400" dirty="0">
                <a:solidFill>
                  <a:schemeClr val="accent1"/>
                </a:solidFill>
              </a:rPr>
              <a:t>万元的年利率为</a:t>
            </a:r>
            <a:r>
              <a:rPr lang="en-US" altLang="zh-CN" sz="2400" dirty="0">
                <a:solidFill>
                  <a:schemeClr val="accent1"/>
                </a:solidFill>
              </a:rPr>
              <a:t>6%</a:t>
            </a:r>
            <a:r>
              <a:rPr lang="zh-CN" altLang="en-US" sz="2400" dirty="0">
                <a:solidFill>
                  <a:schemeClr val="accent1"/>
                </a:solidFill>
              </a:rPr>
              <a:t>，</a:t>
            </a:r>
            <a:r>
              <a:rPr lang="en-US" altLang="zh-CN" sz="2400" dirty="0">
                <a:solidFill>
                  <a:schemeClr val="accent1"/>
                </a:solidFill>
              </a:rPr>
              <a:t>100</a:t>
            </a:r>
            <a:r>
              <a:rPr lang="zh-CN" altLang="en-US" sz="2400" dirty="0">
                <a:solidFill>
                  <a:schemeClr val="accent1"/>
                </a:solidFill>
              </a:rPr>
              <a:t>万以上（含</a:t>
            </a:r>
            <a:r>
              <a:rPr lang="en-US" altLang="zh-CN" sz="2400" dirty="0">
                <a:solidFill>
                  <a:schemeClr val="accent1"/>
                </a:solidFill>
              </a:rPr>
              <a:t>100</a:t>
            </a:r>
            <a:r>
              <a:rPr lang="zh-CN" altLang="en-US" sz="2400" dirty="0">
                <a:solidFill>
                  <a:schemeClr val="accent1"/>
                </a:solidFill>
              </a:rPr>
              <a:t>万）的，年利率为</a:t>
            </a:r>
            <a:r>
              <a:rPr lang="en-US" altLang="zh-CN" sz="2400" dirty="0">
                <a:solidFill>
                  <a:schemeClr val="accent1"/>
                </a:solidFill>
              </a:rPr>
              <a:t>8%</a:t>
            </a:r>
            <a:r>
              <a:rPr lang="zh-CN" altLang="en-US" sz="2400" dirty="0">
                <a:solidFill>
                  <a:schemeClr val="accent1"/>
                </a:solidFill>
              </a:rPr>
              <a:t>，如果投资款额为</a:t>
            </a:r>
            <a:r>
              <a:rPr lang="en-US" altLang="zh-CN" sz="2400" dirty="0">
                <a:solidFill>
                  <a:schemeClr val="accent1"/>
                </a:solidFill>
              </a:rPr>
              <a:t>p</a:t>
            </a:r>
            <a:r>
              <a:rPr lang="zh-CN" altLang="en-US" sz="2400" dirty="0">
                <a:solidFill>
                  <a:schemeClr val="accent1"/>
                </a:solidFill>
              </a:rPr>
              <a:t>，求</a:t>
            </a:r>
            <a:r>
              <a:rPr lang="en-US" altLang="zh-CN" sz="2400" dirty="0">
                <a:solidFill>
                  <a:schemeClr val="accent1"/>
                </a:solidFill>
              </a:rPr>
              <a:t>5</a:t>
            </a:r>
            <a:r>
              <a:rPr lang="zh-CN" altLang="en-US" sz="2400" dirty="0">
                <a:solidFill>
                  <a:schemeClr val="accent1"/>
                </a:solidFill>
              </a:rPr>
              <a:t>年后应得的本利和。</a:t>
            </a:r>
            <a:endParaRPr lang="en-US" altLang="zh-CN" sz="2400"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xmlns="" val="1451238252"/>
              </p:ext>
            </p:extLst>
          </p:nvPr>
        </p:nvGraphicFramePr>
        <p:xfrm>
          <a:off x="4010407" y="3208204"/>
          <a:ext cx="3837354" cy="2651760"/>
        </p:xfrm>
        <a:graphic>
          <a:graphicData uri="http://schemas.openxmlformats.org/drawingml/2006/table">
            <a:tbl>
              <a:tblPr>
                <a:tableStyleId>{5C22544A-7EE6-4342-B048-85BDC9FD1C3A}</a:tableStyleId>
              </a:tblPr>
              <a:tblGrid>
                <a:gridCol w="1918677">
                  <a:extLst>
                    <a:ext uri="{9D8B030D-6E8A-4147-A177-3AD203B41FA5}">
                      <a16:colId xmlns:a16="http://schemas.microsoft.com/office/drawing/2014/main" xmlns="" val="491388861"/>
                    </a:ext>
                  </a:extLst>
                </a:gridCol>
                <a:gridCol w="1918677">
                  <a:extLst>
                    <a:ext uri="{9D8B030D-6E8A-4147-A177-3AD203B41FA5}">
                      <a16:colId xmlns:a16="http://schemas.microsoft.com/office/drawing/2014/main" xmlns="" val="505970683"/>
                    </a:ext>
                  </a:extLst>
                </a:gridCol>
              </a:tblGrid>
              <a:tr h="370840">
                <a:tc gridSpan="2">
                  <a:txBody>
                    <a:bodyPr/>
                    <a:lstStyle/>
                    <a:p>
                      <a:pPr algn="ctr"/>
                      <a:r>
                        <a:rPr lang="zh-CN" altLang="en-US" sz="2400" dirty="0"/>
                        <a:t>输入投资款</a:t>
                      </a:r>
                      <a:r>
                        <a:rPr lang="en-US" altLang="zh-CN" sz="2400" dirty="0"/>
                        <a:t>p</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xmlns="" val="3182236508"/>
                  </a:ext>
                </a:extLst>
              </a:tr>
              <a:tr h="741680">
                <a:tc>
                  <a:txBody>
                    <a:bodyPr/>
                    <a:lstStyle/>
                    <a:p>
                      <a:endParaRPr lang="en-US" altLang="zh-CN" sz="2400" dirty="0"/>
                    </a:p>
                    <a:p>
                      <a:r>
                        <a:rPr lang="zh-CN" altLang="en-US" sz="2400" dirty="0"/>
                        <a:t>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endParaRPr lang="en-US" altLang="zh-CN" sz="2400" dirty="0"/>
                    </a:p>
                    <a:p>
                      <a:pPr algn="r"/>
                      <a:r>
                        <a:rPr lang="zh-CN" altLang="en-US" sz="2400" dirty="0"/>
                        <a:t>否</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2617130551"/>
                  </a:ext>
                </a:extLst>
              </a:tr>
              <a:tr h="370840">
                <a:tc>
                  <a:txBody>
                    <a:bodyPr/>
                    <a:lstStyle/>
                    <a:p>
                      <a:r>
                        <a:rPr lang="en-US" altLang="zh-CN" sz="2400" dirty="0"/>
                        <a:t>r=0.08</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R=0.06</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40986740"/>
                  </a:ext>
                </a:extLst>
              </a:tr>
              <a:tr h="370840">
                <a:tc gridSpan="2">
                  <a:txBody>
                    <a:bodyPr/>
                    <a:lstStyle/>
                    <a:p>
                      <a:pPr algn="ctr"/>
                      <a:r>
                        <a:rPr lang="zh-CN" altLang="en-US" sz="2400" dirty="0"/>
                        <a:t>本利和</a:t>
                      </a:r>
                      <a:r>
                        <a:rPr lang="en-US" altLang="zh-CN" sz="2400" dirty="0"/>
                        <a:t>p</a:t>
                      </a:r>
                      <a:r>
                        <a:rPr lang="en-US" altLang="zh-CN" sz="2400" baseline="-25000" dirty="0"/>
                        <a:t>1</a:t>
                      </a:r>
                      <a:r>
                        <a:rPr lang="en-US" altLang="zh-CN" sz="2400" dirty="0"/>
                        <a:t>=p(1+r)</a:t>
                      </a:r>
                      <a:r>
                        <a:rPr lang="en-US" altLang="zh-CN" sz="2400" baseline="30000" dirty="0"/>
                        <a:t>5</a:t>
                      </a:r>
                      <a:endParaRPr lang="zh-CN" altLang="en-US" sz="24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xmlns="" val="2428583616"/>
                  </a:ext>
                </a:extLst>
              </a:tr>
              <a:tr h="370840">
                <a:tc gridSpan="2">
                  <a:txBody>
                    <a:bodyPr/>
                    <a:lstStyle/>
                    <a:p>
                      <a:pPr algn="ctr"/>
                      <a:r>
                        <a:rPr lang="zh-CN" altLang="en-US" sz="2400" dirty="0"/>
                        <a:t>输出</a:t>
                      </a:r>
                      <a:r>
                        <a:rPr lang="en-US" altLang="zh-CN" sz="2400" dirty="0"/>
                        <a:t>p</a:t>
                      </a:r>
                      <a:r>
                        <a:rPr lang="en-US" altLang="zh-CN" sz="2400" baseline="-25000" dirty="0"/>
                        <a:t>1</a:t>
                      </a:r>
                      <a:endParaRPr lang="zh-CN" alt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xmlns="" val="751573366"/>
                  </a:ext>
                </a:extLst>
              </a:tr>
            </a:tbl>
          </a:graphicData>
        </a:graphic>
      </p:graphicFrame>
      <p:sp>
        <p:nvSpPr>
          <p:cNvPr id="5" name="文本框 4"/>
          <p:cNvSpPr txBox="1"/>
          <p:nvPr/>
        </p:nvSpPr>
        <p:spPr>
          <a:xfrm>
            <a:off x="5114611" y="3707842"/>
            <a:ext cx="1617784" cy="461665"/>
          </a:xfrm>
          <a:prstGeom prst="rect">
            <a:avLst/>
          </a:prstGeom>
          <a:noFill/>
        </p:spPr>
        <p:txBody>
          <a:bodyPr wrap="square" rtlCol="0">
            <a:spAutoFit/>
          </a:bodyPr>
          <a:lstStyle/>
          <a:p>
            <a:r>
              <a:rPr lang="en-US" altLang="zh-CN" sz="2400" dirty="0"/>
              <a:t>p≥100</a:t>
            </a:r>
            <a:r>
              <a:rPr lang="zh-CN" altLang="en-US" sz="2400" dirty="0"/>
              <a:t>万</a:t>
            </a:r>
          </a:p>
        </p:txBody>
      </p:sp>
    </p:spTree>
    <p:extLst>
      <p:ext uri="{BB962C8B-B14F-4D97-AF65-F5344CB8AC3E}">
        <p14:creationId xmlns:p14="http://schemas.microsoft.com/office/powerpoint/2010/main" xmlns="" val="2052739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1.7】</a:t>
            </a:r>
            <a:r>
              <a:rPr lang="zh-CN" altLang="en-US" sz="2400" dirty="0">
                <a:solidFill>
                  <a:schemeClr val="accent1"/>
                </a:solidFill>
              </a:rPr>
              <a:t>用</a:t>
            </a:r>
            <a:r>
              <a:rPr lang="en-US" altLang="zh-CN" sz="2400" dirty="0">
                <a:solidFill>
                  <a:schemeClr val="accent1"/>
                </a:solidFill>
              </a:rPr>
              <a:t>N-S</a:t>
            </a:r>
            <a:r>
              <a:rPr lang="zh-CN" altLang="en-US" sz="2400" dirty="0">
                <a:solidFill>
                  <a:schemeClr val="accent1"/>
                </a:solidFill>
              </a:rPr>
              <a:t>图表示求</a:t>
            </a:r>
            <a:r>
              <a:rPr lang="en-US" altLang="zh-CN" sz="2400" dirty="0">
                <a:solidFill>
                  <a:schemeClr val="accent1"/>
                </a:solidFill>
              </a:rPr>
              <a:t>5!</a:t>
            </a:r>
            <a:r>
              <a:rPr lang="zh-CN" altLang="en-US" sz="2400" dirty="0">
                <a:solidFill>
                  <a:schemeClr val="accent1"/>
                </a:solidFill>
              </a:rPr>
              <a:t>的算法。</a:t>
            </a:r>
            <a:endParaRPr lang="en-US" altLang="zh-CN" sz="2400" dirty="0">
              <a:solidFill>
                <a:schemeClr val="accent1"/>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xmlns="" val="2367206507"/>
              </p:ext>
            </p:extLst>
          </p:nvPr>
        </p:nvGraphicFramePr>
        <p:xfrm>
          <a:off x="7164475" y="2151795"/>
          <a:ext cx="2613688" cy="2743200"/>
        </p:xfrm>
        <a:graphic>
          <a:graphicData uri="http://schemas.openxmlformats.org/drawingml/2006/table">
            <a:tbl>
              <a:tblPr>
                <a:tableStyleId>{5C22544A-7EE6-4342-B048-85BDC9FD1C3A}</a:tableStyleId>
              </a:tblPr>
              <a:tblGrid>
                <a:gridCol w="452176">
                  <a:extLst>
                    <a:ext uri="{9D8B030D-6E8A-4147-A177-3AD203B41FA5}">
                      <a16:colId xmlns:a16="http://schemas.microsoft.com/office/drawing/2014/main" xmlns="" val="3101853338"/>
                    </a:ext>
                  </a:extLst>
                </a:gridCol>
                <a:gridCol w="2161512">
                  <a:extLst>
                    <a:ext uri="{9D8B030D-6E8A-4147-A177-3AD203B41FA5}">
                      <a16:colId xmlns:a16="http://schemas.microsoft.com/office/drawing/2014/main" xmlns="" val="1946778708"/>
                    </a:ext>
                  </a:extLst>
                </a:gridCol>
              </a:tblGrid>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1=&gt;sum</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63933984"/>
                  </a:ext>
                </a:extLst>
              </a:tr>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2=&gt;</a:t>
                      </a:r>
                      <a:r>
                        <a:rPr lang="en-US" altLang="zh-CN" sz="2400" dirty="0" err="1"/>
                        <a:t>i</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62149197"/>
                  </a:ext>
                </a:extLst>
              </a:tr>
              <a:tr h="370840">
                <a:tc>
                  <a:txBody>
                    <a:bodyPr/>
                    <a:lstStyle/>
                    <a:p>
                      <a:pPr algn="ctr"/>
                      <a:endParaRPr lang="zh-CN" altLang="en-US" sz="24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a:t>当</a:t>
                      </a:r>
                      <a:r>
                        <a:rPr lang="en-US" altLang="zh-CN" sz="2400" dirty="0"/>
                        <a:t>i≤5</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83144838"/>
                  </a:ext>
                </a:extLst>
              </a:tr>
              <a:tr h="370840">
                <a:tc>
                  <a:txBody>
                    <a:bodyPr/>
                    <a:lstStyle/>
                    <a:p>
                      <a:pPr algn="ctr"/>
                      <a:endParaRPr lang="zh-CN"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sum*</a:t>
                      </a:r>
                      <a:r>
                        <a:rPr lang="en-US" altLang="zh-CN" sz="2400" dirty="0" err="1"/>
                        <a:t>i</a:t>
                      </a:r>
                      <a:r>
                        <a:rPr lang="en-US" altLang="zh-CN" sz="2400" dirty="0"/>
                        <a:t>=&gt;sum</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70800417"/>
                  </a:ext>
                </a:extLst>
              </a:tr>
              <a:tr h="370840">
                <a:tc>
                  <a:txBody>
                    <a:bodyPr/>
                    <a:lstStyle/>
                    <a:p>
                      <a:pPr algn="ctr"/>
                      <a:endParaRPr lang="zh-CN"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i+1=&gt;I</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44233270"/>
                  </a:ext>
                </a:extLst>
              </a:tr>
              <a:tr h="370840">
                <a:tc>
                  <a:txBody>
                    <a:bodyPr/>
                    <a:lstStyle/>
                    <a:p>
                      <a:pPr algn="ctr"/>
                      <a:endParaRPr lang="zh-CN" alt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a:t>输出</a:t>
                      </a:r>
                      <a:r>
                        <a:rPr lang="en-US" altLang="zh-CN" sz="2400" dirty="0"/>
                        <a:t>sum</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76628967"/>
                  </a:ext>
                </a:extLst>
              </a:tr>
            </a:tbl>
          </a:graphicData>
        </a:graphic>
      </p:graphicFrame>
    </p:spTree>
    <p:extLst>
      <p:ext uri="{BB962C8B-B14F-4D97-AF65-F5344CB8AC3E}">
        <p14:creationId xmlns:p14="http://schemas.microsoft.com/office/powerpoint/2010/main" xmlns="" val="4215578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3367" y="1214438"/>
            <a:ext cx="3934734" cy="712788"/>
          </a:xfrm>
        </p:spPr>
        <p:txBody>
          <a:bodyPr/>
          <a:lstStyle/>
          <a:p>
            <a:r>
              <a:rPr lang="zh-CN" altLang="en-US" dirty="0"/>
              <a:t>用伪代码表示算法</a:t>
            </a:r>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伪代码是用介于自然语言和计算机语言之间的文字和符号来描述算法。它如同一篇文章一样，自上而下地写下来。每一行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或几行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表示一个基本操作。它不用图形符号，因此书写方便，格式紧凑，修改方便，容易看懂，也便于向计算机语言算法</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即程序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过渡。</a:t>
            </a:r>
          </a:p>
        </p:txBody>
      </p:sp>
      <p:grpSp>
        <p:nvGrpSpPr>
          <p:cNvPr id="4" name="组合 3"/>
          <p:cNvGrpSpPr/>
          <p:nvPr/>
        </p:nvGrpSpPr>
        <p:grpSpPr>
          <a:xfrm>
            <a:off x="838200" y="1316037"/>
            <a:ext cx="5549900" cy="657226"/>
            <a:chOff x="3275013" y="1898650"/>
            <a:chExt cx="55499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5784849" y="4581640"/>
            <a:ext cx="5568951" cy="611187"/>
            <a:chOff x="3275013" y="5414964"/>
            <a:chExt cx="5568951"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37160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653651" y="1545182"/>
            <a:ext cx="828675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1.8】</a:t>
            </a:r>
            <a:r>
              <a:rPr lang="zh-CN" altLang="en-US" sz="2400" dirty="0">
                <a:solidFill>
                  <a:schemeClr val="accent1"/>
                </a:solidFill>
              </a:rPr>
              <a:t>用伪代码表示求</a:t>
            </a:r>
            <a:r>
              <a:rPr lang="en-US" altLang="zh-CN" sz="2400" dirty="0">
                <a:solidFill>
                  <a:schemeClr val="accent1"/>
                </a:solidFill>
              </a:rPr>
              <a:t>5!</a:t>
            </a:r>
            <a:r>
              <a:rPr lang="zh-CN" altLang="en-US" sz="2400" dirty="0">
                <a:solidFill>
                  <a:schemeClr val="accent1"/>
                </a:solidFill>
              </a:rPr>
              <a:t>的算法。</a:t>
            </a:r>
            <a:endParaRPr lang="en-US" altLang="zh-CN" sz="2400" dirty="0">
              <a:solidFill>
                <a:schemeClr val="accent1"/>
              </a:solidFill>
            </a:endParaRPr>
          </a:p>
        </p:txBody>
      </p:sp>
      <p:grpSp>
        <p:nvGrpSpPr>
          <p:cNvPr id="7" name="组合 6"/>
          <p:cNvGrpSpPr/>
          <p:nvPr/>
        </p:nvGrpSpPr>
        <p:grpSpPr>
          <a:xfrm>
            <a:off x="7036963" y="1027906"/>
            <a:ext cx="3549470" cy="5584073"/>
            <a:chOff x="7731903" y="783771"/>
            <a:chExt cx="4114799" cy="4562972"/>
          </a:xfrm>
        </p:grpSpPr>
        <p:sp>
          <p:nvSpPr>
            <p:cNvPr id="32" name="MH_Text_1"/>
            <p:cNvSpPr>
              <a:spLocks noChangeAspect="1"/>
            </p:cNvSpPr>
            <p:nvPr>
              <p:custDataLst>
                <p:tags r:id="rId1"/>
              </p:custDataLst>
            </p:nvPr>
          </p:nvSpPr>
          <p:spPr>
            <a:xfrm>
              <a:off x="7731903" y="783771"/>
              <a:ext cx="4114799" cy="446499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2"/>
              </p:custDataLst>
            </p:nvPr>
          </p:nvSpPr>
          <p:spPr>
            <a:xfrm>
              <a:off x="7906521" y="927993"/>
              <a:ext cx="3799697" cy="3737033"/>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a:solidFill>
                    <a:schemeClr val="bg1"/>
                  </a:solidFill>
                </a:rPr>
                <a:t>begin	(</a:t>
              </a:r>
              <a:r>
                <a:rPr lang="zh-CN" altLang="en-US" sz="1400" dirty="0">
                  <a:solidFill>
                    <a:schemeClr val="bg1"/>
                  </a:solidFill>
                </a:rPr>
                <a:t>算法开始</a:t>
              </a:r>
              <a:r>
                <a:rPr lang="en-US" altLang="zh-CN" sz="1400" dirty="0">
                  <a:solidFill>
                    <a:schemeClr val="bg1"/>
                  </a:solidFill>
                </a:rPr>
                <a:t>)</a:t>
              </a:r>
            </a:p>
            <a:p>
              <a:pPr algn="just">
                <a:spcBef>
                  <a:spcPts val="600"/>
                </a:spcBef>
                <a:spcAft>
                  <a:spcPts val="600"/>
                </a:spcAft>
                <a:defRPr/>
              </a:pPr>
              <a:r>
                <a:rPr lang="en-US" altLang="zh-CN" sz="1400" dirty="0">
                  <a:solidFill>
                    <a:schemeClr val="bg1"/>
                  </a:solidFill>
                </a:rPr>
                <a:t>    1=&gt;sum</a:t>
              </a:r>
            </a:p>
            <a:p>
              <a:pPr algn="just">
                <a:spcBef>
                  <a:spcPts val="600"/>
                </a:spcBef>
                <a:spcAft>
                  <a:spcPts val="600"/>
                </a:spcAft>
                <a:defRPr/>
              </a:pPr>
              <a:r>
                <a:rPr lang="en-US" altLang="zh-CN" sz="1400" dirty="0">
                  <a:solidFill>
                    <a:schemeClr val="bg1"/>
                  </a:solidFill>
                </a:rPr>
                <a:t>    2=&gt;</a:t>
              </a:r>
              <a:r>
                <a:rPr lang="en-US" altLang="zh-CN" sz="1400" dirty="0" err="1">
                  <a:solidFill>
                    <a:schemeClr val="bg1"/>
                  </a:solidFill>
                </a:rPr>
                <a:t>i</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while </a:t>
              </a:r>
              <a:r>
                <a:rPr lang="en-US" altLang="zh-CN" sz="1400" dirty="0" err="1">
                  <a:solidFill>
                    <a:schemeClr val="bg1"/>
                  </a:solidFill>
                </a:rPr>
                <a:t>i</a:t>
              </a:r>
              <a:r>
                <a:rPr lang="zh-CN" altLang="en-US" sz="1400" dirty="0">
                  <a:solidFill>
                    <a:schemeClr val="bg1"/>
                  </a:solidFill>
                </a:rPr>
                <a:t>≤</a:t>
              </a:r>
              <a:r>
                <a:rPr lang="en-US" altLang="zh-CN" sz="1400" dirty="0">
                  <a:solidFill>
                    <a:schemeClr val="bg1"/>
                  </a:solidFill>
                </a:rPr>
                <a:t>5</a:t>
              </a:r>
            </a:p>
            <a:p>
              <a:pPr algn="just">
                <a:spcBef>
                  <a:spcPts val="600"/>
                </a:spcBef>
                <a:spcAft>
                  <a:spcPts val="600"/>
                </a:spcAft>
                <a:defRPr/>
              </a:pPr>
              <a:r>
                <a:rPr lang="en-US" altLang="zh-CN" sz="1400" dirty="0">
                  <a:solidFill>
                    <a:schemeClr val="bg1"/>
                  </a:solidFill>
                </a:rPr>
                <a:t>    {</a:t>
              </a:r>
            </a:p>
            <a:p>
              <a:pPr algn="just">
                <a:spcBef>
                  <a:spcPts val="600"/>
                </a:spcBef>
                <a:spcAft>
                  <a:spcPts val="600"/>
                </a:spcAft>
                <a:defRPr/>
              </a:pPr>
              <a:r>
                <a:rPr lang="en-US" altLang="zh-CN" sz="1400" dirty="0">
                  <a:solidFill>
                    <a:schemeClr val="bg1"/>
                  </a:solidFill>
                </a:rPr>
                <a:t>        sum*</a:t>
              </a:r>
              <a:r>
                <a:rPr lang="en-US" altLang="zh-CN" sz="1400" dirty="0" err="1">
                  <a:solidFill>
                    <a:schemeClr val="bg1"/>
                  </a:solidFill>
                </a:rPr>
                <a:t>i</a:t>
              </a:r>
              <a:r>
                <a:rPr lang="en-US" altLang="zh-CN" sz="1400" dirty="0">
                  <a:solidFill>
                    <a:schemeClr val="bg1"/>
                  </a:solidFill>
                </a:rPr>
                <a:t>=&gt;sum</a:t>
              </a:r>
            </a:p>
            <a:p>
              <a:pPr algn="just">
                <a:spcBef>
                  <a:spcPts val="600"/>
                </a:spcBef>
                <a:spcAft>
                  <a:spcPts val="600"/>
                </a:spcAft>
                <a:defRPr/>
              </a:pPr>
              <a:r>
                <a:rPr lang="en-US" altLang="zh-CN" sz="1400" dirty="0">
                  <a:solidFill>
                    <a:schemeClr val="bg1"/>
                  </a:solidFill>
                </a:rPr>
                <a:t>        i+1=&gt;</a:t>
              </a:r>
              <a:r>
                <a:rPr lang="en-US" altLang="zh-CN" sz="1400" dirty="0" err="1">
                  <a:solidFill>
                    <a:schemeClr val="bg1"/>
                  </a:solidFill>
                </a:rPr>
                <a:t>i</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a:t>
              </a:r>
            </a:p>
            <a:p>
              <a:pPr algn="just">
                <a:spcBef>
                  <a:spcPts val="600"/>
                </a:spcBef>
                <a:spcAft>
                  <a:spcPts val="600"/>
                </a:spcAft>
                <a:defRPr/>
              </a:pPr>
              <a:r>
                <a:rPr lang="en-US" altLang="zh-CN" sz="1400" dirty="0">
                  <a:solidFill>
                    <a:schemeClr val="bg1"/>
                  </a:solidFill>
                </a:rPr>
                <a:t>    print sum</a:t>
              </a:r>
            </a:p>
            <a:p>
              <a:pPr algn="just">
                <a:spcBef>
                  <a:spcPts val="600"/>
                </a:spcBef>
                <a:spcAft>
                  <a:spcPts val="600"/>
                </a:spcAft>
                <a:defRPr/>
              </a:pPr>
              <a:r>
                <a:rPr lang="en-US" altLang="zh-CN" sz="1400" dirty="0">
                  <a:solidFill>
                    <a:schemeClr val="bg1"/>
                  </a:solidFill>
                </a:rPr>
                <a:t>end	(</a:t>
              </a:r>
              <a:r>
                <a:rPr lang="zh-CN" altLang="en-US" sz="1400" dirty="0">
                  <a:solidFill>
                    <a:schemeClr val="bg1"/>
                  </a:solidFill>
                </a:rPr>
                <a:t>算法结束</a:t>
              </a:r>
              <a:r>
                <a:rPr lang="en-US" altLang="zh-CN" sz="1400" dirty="0">
                  <a:solidFill>
                    <a:schemeClr val="bg1"/>
                  </a:solidFill>
                </a:rPr>
                <a:t>)</a:t>
              </a:r>
              <a:endParaRPr lang="zh-CN" altLang="en-US" sz="1400" dirty="0">
                <a:solidFill>
                  <a:schemeClr val="bg1"/>
                </a:solidFill>
              </a:endParaRPr>
            </a:p>
          </p:txBody>
        </p:sp>
        <p:sp>
          <p:nvSpPr>
            <p:cNvPr id="5" name="文本框 4"/>
            <p:cNvSpPr txBox="1"/>
            <p:nvPr/>
          </p:nvSpPr>
          <p:spPr>
            <a:xfrm>
              <a:off x="10499114" y="4806967"/>
              <a:ext cx="1191715" cy="539776"/>
            </a:xfrm>
            <a:prstGeom prst="rect">
              <a:avLst/>
            </a:prstGeom>
            <a:noFill/>
          </p:spPr>
          <p:txBody>
            <a:bodyPr wrap="square" rtlCol="0">
              <a:spAutoFit/>
            </a:bodyPr>
            <a:lstStyle/>
            <a:p>
              <a:pPr algn="di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伪代码</a:t>
              </a:r>
            </a:p>
          </p:txBody>
        </p:sp>
      </p:grpSp>
    </p:spTree>
    <p:extLst>
      <p:ext uri="{BB962C8B-B14F-4D97-AF65-F5344CB8AC3E}">
        <p14:creationId xmlns:p14="http://schemas.microsoft.com/office/powerpoint/2010/main" xmlns="" val="3218282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p:sp>
        <p:nvSpPr>
          <p:cNvPr id="4"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1.9】</a:t>
            </a:r>
            <a:r>
              <a:rPr lang="zh-CN" altLang="en-US" sz="2400" dirty="0">
                <a:solidFill>
                  <a:schemeClr val="accent1"/>
                </a:solidFill>
              </a:rPr>
              <a:t>将求</a:t>
            </a:r>
            <a:r>
              <a:rPr lang="en-US" altLang="zh-CN" sz="2400" dirty="0">
                <a:solidFill>
                  <a:schemeClr val="accent1"/>
                </a:solidFill>
              </a:rPr>
              <a:t>5!</a:t>
            </a:r>
            <a:r>
              <a:rPr lang="zh-CN" altLang="en-US" sz="2400" dirty="0">
                <a:solidFill>
                  <a:schemeClr val="accent1"/>
                </a:solidFill>
              </a:rPr>
              <a:t>的算法用</a:t>
            </a:r>
            <a:r>
              <a:rPr lang="en-US" altLang="zh-CN" sz="2400" dirty="0">
                <a:solidFill>
                  <a:schemeClr val="accent1"/>
                </a:solidFill>
              </a:rPr>
              <a:t>C</a:t>
            </a:r>
            <a:r>
              <a:rPr lang="zh-CN" altLang="en-US" sz="2400" dirty="0">
                <a:solidFill>
                  <a:schemeClr val="accent1"/>
                </a:solidFill>
              </a:rPr>
              <a:t>语言表示。</a:t>
            </a:r>
            <a:endParaRPr lang="en-US" altLang="zh-CN" sz="2400" dirty="0">
              <a:solidFill>
                <a:schemeClr val="accent1"/>
              </a:solidFill>
            </a:endParaRPr>
          </a:p>
        </p:txBody>
      </p:sp>
      <p:sp>
        <p:nvSpPr>
          <p:cNvPr id="11" name="圆角矩形 10"/>
          <p:cNvSpPr/>
          <p:nvPr/>
        </p:nvSpPr>
        <p:spPr>
          <a:xfrm>
            <a:off x="6944982" y="1691968"/>
            <a:ext cx="2867026" cy="369868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a:t>int</a:t>
            </a:r>
            <a:r>
              <a:rPr lang="en-US" altLang="zh-CN" sz="1600" dirty="0"/>
              <a:t> main()</a:t>
            </a:r>
          </a:p>
          <a:p>
            <a:r>
              <a:rPr lang="en-US" altLang="zh-CN" sz="1600" dirty="0"/>
              <a:t>{</a:t>
            </a:r>
          </a:p>
          <a:p>
            <a:pPr defTabSz="361950"/>
            <a:r>
              <a:rPr lang="en-US" altLang="zh-CN" sz="1600" dirty="0"/>
              <a:t>	</a:t>
            </a:r>
            <a:r>
              <a:rPr lang="en-US" altLang="zh-CN" sz="1600" dirty="0" err="1"/>
              <a:t>int</a:t>
            </a:r>
            <a:r>
              <a:rPr lang="en-US" altLang="zh-CN" sz="1600" dirty="0"/>
              <a:t> </a:t>
            </a:r>
            <a:r>
              <a:rPr lang="en-US" altLang="zh-CN" sz="1600" dirty="0" err="1"/>
              <a:t>i,sum</a:t>
            </a:r>
            <a:r>
              <a:rPr lang="en-US" altLang="zh-CN" sz="1600" dirty="0"/>
              <a:t>;</a:t>
            </a:r>
          </a:p>
          <a:p>
            <a:pPr defTabSz="361950"/>
            <a:r>
              <a:rPr lang="en-US" altLang="zh-CN" sz="1600" dirty="0"/>
              <a:t>	sum=1;</a:t>
            </a:r>
          </a:p>
          <a:p>
            <a:pPr defTabSz="361950"/>
            <a:r>
              <a:rPr lang="en-US" altLang="zh-CN" sz="1600" dirty="0"/>
              <a:t>	</a:t>
            </a:r>
            <a:r>
              <a:rPr lang="en-US" altLang="zh-CN" sz="1600" dirty="0" err="1"/>
              <a:t>i</a:t>
            </a:r>
            <a:r>
              <a:rPr lang="en-US" altLang="zh-CN" sz="1600" dirty="0"/>
              <a:t>=2;</a:t>
            </a:r>
          </a:p>
          <a:p>
            <a:pPr defTabSz="361950"/>
            <a:r>
              <a:rPr lang="en-US" altLang="zh-CN" sz="1600" dirty="0"/>
              <a:t>	while(</a:t>
            </a:r>
            <a:r>
              <a:rPr lang="en-US" altLang="zh-CN" sz="1600" dirty="0" err="1"/>
              <a:t>i</a:t>
            </a:r>
            <a:r>
              <a:rPr lang="en-US" altLang="zh-CN" sz="1600" dirty="0"/>
              <a:t>&lt;=5)</a:t>
            </a:r>
          </a:p>
          <a:p>
            <a:pPr defTabSz="361950"/>
            <a:r>
              <a:rPr lang="en-US" altLang="zh-CN" sz="1600" dirty="0"/>
              <a:t>	{</a:t>
            </a:r>
          </a:p>
          <a:p>
            <a:pPr defTabSz="361950"/>
            <a:r>
              <a:rPr lang="en-US" altLang="zh-CN" sz="1600" dirty="0"/>
              <a:t>		sum=sum*</a:t>
            </a:r>
            <a:r>
              <a:rPr lang="en-US" altLang="zh-CN" sz="1600" dirty="0" err="1"/>
              <a:t>i</a:t>
            </a:r>
            <a:r>
              <a:rPr lang="en-US" altLang="zh-CN" sz="1600" dirty="0"/>
              <a:t>;</a:t>
            </a:r>
          </a:p>
          <a:p>
            <a:pPr defTabSz="361950"/>
            <a:r>
              <a:rPr lang="en-US" altLang="zh-CN" sz="1600" dirty="0"/>
              <a:t>		</a:t>
            </a:r>
            <a:r>
              <a:rPr lang="en-US" altLang="zh-CN" sz="1600" dirty="0" err="1"/>
              <a:t>i</a:t>
            </a:r>
            <a:r>
              <a:rPr lang="en-US" altLang="zh-CN" sz="1600" dirty="0"/>
              <a:t>=i+1;</a:t>
            </a:r>
          </a:p>
          <a:p>
            <a:pPr defTabSz="361950"/>
            <a:r>
              <a:rPr lang="en-US" altLang="zh-CN" sz="1600" dirty="0"/>
              <a:t>	}</a:t>
            </a:r>
          </a:p>
          <a:p>
            <a:pPr defTabSz="361950"/>
            <a:r>
              <a:rPr lang="en-US" altLang="zh-CN" sz="1600" dirty="0"/>
              <a:t>	</a:t>
            </a:r>
            <a:r>
              <a:rPr lang="en-US" altLang="zh-CN" sz="1600" dirty="0" err="1"/>
              <a:t>printf</a:t>
            </a:r>
            <a:r>
              <a:rPr lang="en-US" altLang="zh-CN" sz="1600" dirty="0"/>
              <a:t>(″%d\</a:t>
            </a:r>
            <a:r>
              <a:rPr lang="en-US" altLang="zh-CN" sz="1600" dirty="0" err="1"/>
              <a:t>n″,sum</a:t>
            </a:r>
            <a:r>
              <a:rPr lang="en-US" altLang="zh-CN" sz="1600" dirty="0"/>
              <a:t>);</a:t>
            </a:r>
          </a:p>
          <a:p>
            <a:pPr defTabSz="361950"/>
            <a:r>
              <a:rPr lang="en-US" altLang="zh-CN" sz="1600" dirty="0"/>
              <a:t>	return 0;</a:t>
            </a:r>
          </a:p>
          <a:p>
            <a:r>
              <a:rPr lang="en-US" altLang="zh-CN" sz="1600" dirty="0"/>
              <a:t>}</a:t>
            </a:r>
          </a:p>
        </p:txBody>
      </p:sp>
    </p:spTree>
    <p:extLst>
      <p:ext uri="{BB962C8B-B14F-4D97-AF65-F5344CB8AC3E}">
        <p14:creationId xmlns:p14="http://schemas.microsoft.com/office/powerpoint/2010/main" xmlns="" val="2090904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结构化程序设计方法</a:t>
            </a:r>
          </a:p>
        </p:txBody>
      </p:sp>
      <p:sp>
        <p:nvSpPr>
          <p:cNvPr id="4" name="MH_Other_1"/>
          <p:cNvSpPr>
            <a:spLocks noChangeArrowheads="1"/>
          </p:cNvSpPr>
          <p:nvPr>
            <p:custDataLst>
              <p:tags r:id="rId1"/>
            </p:custDataLst>
          </p:nvPr>
        </p:nvSpPr>
        <p:spPr bwMode="gray">
          <a:xfrm rot="19800000" flipV="1">
            <a:off x="6329364" y="3089276"/>
            <a:ext cx="820737" cy="85725"/>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5" name="MH_Other_2"/>
          <p:cNvSpPr/>
          <p:nvPr>
            <p:custDataLst>
              <p:tags r:id="rId2"/>
            </p:custDataLst>
          </p:nvPr>
        </p:nvSpPr>
        <p:spPr>
          <a:xfrm>
            <a:off x="5286439" y="4106811"/>
            <a:ext cx="1607960" cy="301134"/>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6" name="MH_Other_3"/>
          <p:cNvSpPr/>
          <p:nvPr>
            <p:custDataLst>
              <p:tags r:id="rId3"/>
            </p:custDataLst>
          </p:nvPr>
        </p:nvSpPr>
        <p:spPr>
          <a:xfrm>
            <a:off x="4238553" y="4708482"/>
            <a:ext cx="668284" cy="163021"/>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7" name="MH_Other_4"/>
          <p:cNvSpPr/>
          <p:nvPr>
            <p:custDataLst>
              <p:tags r:id="rId4"/>
            </p:custDataLst>
          </p:nvPr>
        </p:nvSpPr>
        <p:spPr>
          <a:xfrm>
            <a:off x="6927306" y="3115749"/>
            <a:ext cx="551087" cy="115144"/>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8" name="MH_Other_5"/>
          <p:cNvSpPr>
            <a:spLocks noChangeArrowheads="1"/>
          </p:cNvSpPr>
          <p:nvPr>
            <p:custDataLst>
              <p:tags r:id="rId5"/>
            </p:custDataLst>
          </p:nvPr>
        </p:nvSpPr>
        <p:spPr bwMode="auto">
          <a:xfrm>
            <a:off x="6927851" y="2579688"/>
            <a:ext cx="549275" cy="550862"/>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3</a:t>
            </a:r>
            <a:endParaRPr lang="zh-CN" altLang="en-US" sz="3200" kern="0" dirty="0">
              <a:solidFill>
                <a:prstClr val="white"/>
              </a:solidFill>
              <a:latin typeface="Arial" pitchFamily="34" charset="0"/>
              <a:ea typeface="微软雅黑" pitchFamily="34" charset="-122"/>
            </a:endParaRPr>
          </a:p>
        </p:txBody>
      </p:sp>
      <p:sp>
        <p:nvSpPr>
          <p:cNvPr id="9" name="MH_Other_6"/>
          <p:cNvSpPr/>
          <p:nvPr>
            <p:custDataLst>
              <p:tags r:id="rId6"/>
            </p:custDataLst>
          </p:nvPr>
        </p:nvSpPr>
        <p:spPr>
          <a:xfrm>
            <a:off x="4689460" y="3135588"/>
            <a:ext cx="586218" cy="1172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5030789" y="3070225"/>
            <a:ext cx="822325" cy="84138"/>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1" name="MH_Other_8"/>
          <p:cNvSpPr>
            <a:spLocks noChangeArrowheads="1"/>
          </p:cNvSpPr>
          <p:nvPr>
            <p:custDataLst>
              <p:tags r:id="rId8"/>
            </p:custDataLst>
          </p:nvPr>
        </p:nvSpPr>
        <p:spPr bwMode="gray">
          <a:xfrm rot="19800000" flipV="1">
            <a:off x="4681539" y="3929064"/>
            <a:ext cx="1031875" cy="85725"/>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2" name="MH_Other_9"/>
          <p:cNvSpPr>
            <a:spLocks noChangeArrowheads="1"/>
          </p:cNvSpPr>
          <p:nvPr>
            <p:custDataLst>
              <p:tags r:id="rId9"/>
            </p:custDataLst>
          </p:nvPr>
        </p:nvSpPr>
        <p:spPr bwMode="auto">
          <a:xfrm>
            <a:off x="4191000" y="395922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2</a:t>
            </a:r>
            <a:endParaRPr lang="zh-CN" altLang="en-US" sz="3200" kern="0" dirty="0">
              <a:solidFill>
                <a:prstClr val="white"/>
              </a:solidFill>
              <a:latin typeface="Arial" pitchFamily="34" charset="0"/>
              <a:ea typeface="微软雅黑" pitchFamily="34" charset="-122"/>
            </a:endParaRPr>
          </a:p>
        </p:txBody>
      </p:sp>
      <p:sp>
        <p:nvSpPr>
          <p:cNvPr id="13" name="MH_Other_10"/>
          <p:cNvSpPr>
            <a:spLocks noChangeArrowheads="1"/>
          </p:cNvSpPr>
          <p:nvPr>
            <p:custDataLst>
              <p:tags r:id="rId10"/>
            </p:custDataLst>
          </p:nvPr>
        </p:nvSpPr>
        <p:spPr bwMode="gray">
          <a:xfrm rot="1620000" flipH="1" flipV="1">
            <a:off x="6516689" y="3900489"/>
            <a:ext cx="852487" cy="84137"/>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4" name="MH_Other_11"/>
          <p:cNvSpPr/>
          <p:nvPr>
            <p:custDataLst>
              <p:tags r:id="rId11"/>
            </p:custDataLst>
          </p:nvPr>
        </p:nvSpPr>
        <p:spPr>
          <a:xfrm>
            <a:off x="7267563" y="4657186"/>
            <a:ext cx="671291" cy="17632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5" name="MH_Other_12"/>
          <p:cNvSpPr>
            <a:spLocks noChangeArrowheads="1"/>
          </p:cNvSpPr>
          <p:nvPr>
            <p:custDataLst>
              <p:tags r:id="rId12"/>
            </p:custDataLst>
          </p:nvPr>
        </p:nvSpPr>
        <p:spPr bwMode="auto">
          <a:xfrm>
            <a:off x="7221538" y="390207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4</a:t>
            </a:r>
            <a:endParaRPr lang="zh-CN" altLang="en-US" sz="3200" kern="0" dirty="0">
              <a:solidFill>
                <a:prstClr val="white"/>
              </a:solidFill>
              <a:latin typeface="Arial" pitchFamily="34" charset="0"/>
              <a:ea typeface="微软雅黑" pitchFamily="34" charset="-122"/>
            </a:endParaRPr>
          </a:p>
        </p:txBody>
      </p:sp>
      <p:sp>
        <p:nvSpPr>
          <p:cNvPr id="16" name="MH_Other_13"/>
          <p:cNvSpPr>
            <a:spLocks noChangeArrowheads="1"/>
          </p:cNvSpPr>
          <p:nvPr>
            <p:custDataLst>
              <p:tags r:id="rId13"/>
            </p:custDataLst>
          </p:nvPr>
        </p:nvSpPr>
        <p:spPr bwMode="auto">
          <a:xfrm>
            <a:off x="4706938" y="2573339"/>
            <a:ext cx="550862" cy="549275"/>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a:solidFill>
                  <a:prstClr val="white"/>
                </a:solidFill>
                <a:latin typeface="Arial" pitchFamily="34" charset="0"/>
                <a:ea typeface="微软雅黑" pitchFamily="34" charset="-122"/>
              </a:rPr>
              <a:t>1</a:t>
            </a:r>
            <a:endParaRPr lang="zh-CN" altLang="en-US" sz="3200" kern="0" dirty="0">
              <a:solidFill>
                <a:prstClr val="white"/>
              </a:solidFill>
              <a:latin typeface="Arial" pitchFamily="34" charset="0"/>
              <a:ea typeface="微软雅黑" pitchFamily="34" charset="-122"/>
            </a:endParaRPr>
          </a:p>
        </p:txBody>
      </p:sp>
      <p:sp>
        <p:nvSpPr>
          <p:cNvPr id="17" name="MH_Title_1"/>
          <p:cNvSpPr>
            <a:spLocks noChangeArrowheads="1"/>
          </p:cNvSpPr>
          <p:nvPr>
            <p:custDataLst>
              <p:tags r:id="rId14"/>
            </p:custDataLst>
          </p:nvPr>
        </p:nvSpPr>
        <p:spPr bwMode="auto">
          <a:xfrm>
            <a:off x="5397501" y="2792414"/>
            <a:ext cx="1393825" cy="1393825"/>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headEnd/>
            <a:tailEnd/>
          </a:ln>
          <a:effectLst/>
        </p:spPr>
        <p:txBody>
          <a:bodyPr lIns="0" tIns="0" rIns="0" bIns="0" anchor="ctr">
            <a:normAutofit/>
          </a:bodyPr>
          <a:lstStyle/>
          <a:p>
            <a:pPr algn="ctr">
              <a:defRPr/>
            </a:pPr>
            <a:endParaRPr lang="zh-CN" altLang="en-US" sz="2400" kern="0" dirty="0">
              <a:solidFill>
                <a:srgbClr val="FFFFFF"/>
              </a:solidFill>
            </a:endParaRPr>
          </a:p>
        </p:txBody>
      </p:sp>
      <p:sp>
        <p:nvSpPr>
          <p:cNvPr id="18" name="MH_Other_14"/>
          <p:cNvSpPr>
            <a:spLocks/>
          </p:cNvSpPr>
          <p:nvPr>
            <p:custDataLst>
              <p:tags r:id="rId15"/>
            </p:custDataLst>
          </p:nvPr>
        </p:nvSpPr>
        <p:spPr bwMode="auto">
          <a:xfrm>
            <a:off x="5556250" y="2830514"/>
            <a:ext cx="1081088" cy="5111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19" name="MH_Other_15"/>
          <p:cNvSpPr>
            <a:spLocks/>
          </p:cNvSpPr>
          <p:nvPr>
            <p:custDataLst>
              <p:tags r:id="rId16"/>
            </p:custDataLst>
          </p:nvPr>
        </p:nvSpPr>
        <p:spPr bwMode="auto">
          <a:xfrm>
            <a:off x="7296151" y="3924300"/>
            <a:ext cx="606425" cy="28733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0" name="MH_Other_16"/>
          <p:cNvSpPr>
            <a:spLocks/>
          </p:cNvSpPr>
          <p:nvPr>
            <p:custDataLst>
              <p:tags r:id="rId17"/>
            </p:custDataLst>
          </p:nvPr>
        </p:nvSpPr>
        <p:spPr bwMode="auto">
          <a:xfrm>
            <a:off x="6983413" y="259873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1" name="MH_Other_17"/>
          <p:cNvSpPr>
            <a:spLocks/>
          </p:cNvSpPr>
          <p:nvPr>
            <p:custDataLst>
              <p:tags r:id="rId18"/>
            </p:custDataLst>
          </p:nvPr>
        </p:nvSpPr>
        <p:spPr bwMode="auto">
          <a:xfrm>
            <a:off x="4760913" y="259238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2" name="MH_Other_18"/>
          <p:cNvSpPr>
            <a:spLocks/>
          </p:cNvSpPr>
          <p:nvPr>
            <p:custDataLst>
              <p:tags r:id="rId19"/>
            </p:custDataLst>
          </p:nvPr>
        </p:nvSpPr>
        <p:spPr bwMode="auto">
          <a:xfrm>
            <a:off x="4244976" y="3981450"/>
            <a:ext cx="644525" cy="3063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3" name="MH_SubTitle_2"/>
          <p:cNvSpPr txBox="1">
            <a:spLocks noChangeArrowheads="1"/>
          </p:cNvSpPr>
          <p:nvPr>
            <p:custDataLst>
              <p:tags r:id="rId20"/>
            </p:custDataLst>
          </p:nvPr>
        </p:nvSpPr>
        <p:spPr bwMode="auto">
          <a:xfrm>
            <a:off x="7497763" y="2225675"/>
            <a:ext cx="2393950"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模块化设计</a:t>
            </a:r>
          </a:p>
        </p:txBody>
      </p:sp>
      <p:sp>
        <p:nvSpPr>
          <p:cNvPr id="24" name="MH_SubTitle_1"/>
          <p:cNvSpPr txBox="1">
            <a:spLocks noChangeArrowheads="1"/>
          </p:cNvSpPr>
          <p:nvPr>
            <p:custDataLst>
              <p:tags r:id="rId21"/>
            </p:custDataLst>
          </p:nvPr>
        </p:nvSpPr>
        <p:spPr bwMode="auto">
          <a:xfrm>
            <a:off x="2152651" y="2236789"/>
            <a:ext cx="2505075" cy="119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2000" dirty="0">
                <a:effectLst>
                  <a:outerShdw blurRad="75057" dist="38100" dir="5400000" sy="-20000" rotWithShape="0">
                    <a:prstClr val="black">
                      <a:alpha val="25000"/>
                    </a:prstClr>
                  </a:outerShdw>
                </a:effectLst>
                <a:latin typeface="+mn-lt"/>
                <a:ea typeface="+mn-ea"/>
              </a:rPr>
              <a:t>自顶向下</a:t>
            </a:r>
          </a:p>
        </p:txBody>
      </p:sp>
      <p:sp>
        <p:nvSpPr>
          <p:cNvPr id="25" name="MH_SubTitle_4"/>
          <p:cNvSpPr txBox="1">
            <a:spLocks noChangeArrowheads="1"/>
          </p:cNvSpPr>
          <p:nvPr>
            <p:custDataLst>
              <p:tags r:id="rId22"/>
            </p:custDataLst>
          </p:nvPr>
        </p:nvSpPr>
        <p:spPr bwMode="auto">
          <a:xfrm>
            <a:off x="2152651" y="3744914"/>
            <a:ext cx="2047875" cy="119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dirty="0">
                <a:effectLst>
                  <a:outerShdw blurRad="75057" dist="38100" dir="5400000" sy="-20000" rotWithShape="0">
                    <a:prstClr val="black">
                      <a:alpha val="25000"/>
                    </a:prstClr>
                  </a:outerShdw>
                </a:effectLst>
              </a:rPr>
              <a:t>逐步细化</a:t>
            </a:r>
          </a:p>
        </p:txBody>
      </p:sp>
      <p:sp>
        <p:nvSpPr>
          <p:cNvPr id="26" name="MH_SubTitle_3"/>
          <p:cNvSpPr txBox="1">
            <a:spLocks noChangeArrowheads="1"/>
          </p:cNvSpPr>
          <p:nvPr>
            <p:custDataLst>
              <p:tags r:id="rId23"/>
            </p:custDataLst>
          </p:nvPr>
        </p:nvSpPr>
        <p:spPr bwMode="auto">
          <a:xfrm>
            <a:off x="7989889" y="3667125"/>
            <a:ext cx="1901825"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结构化编码</a:t>
            </a:r>
          </a:p>
        </p:txBody>
      </p:sp>
    </p:spTree>
    <p:extLst>
      <p:ext uri="{BB962C8B-B14F-4D97-AF65-F5344CB8AC3E}">
        <p14:creationId xmlns:p14="http://schemas.microsoft.com/office/powerpoint/2010/main" xmlns="" val="1972369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学习程序设计，培养科学思维</a:t>
            </a:r>
          </a:p>
        </p:txBody>
      </p:sp>
      <p:pic>
        <p:nvPicPr>
          <p:cNvPr id="4" name="图片 3"/>
          <p:cNvPicPr>
            <a:picLocks noChangeAspect="1"/>
          </p:cNvPicPr>
          <p:nvPr/>
        </p:nvPicPr>
        <p:blipFill>
          <a:blip r:embed="rId2" cstate="print"/>
          <a:stretch>
            <a:fillRect/>
          </a:stretch>
        </p:blipFill>
        <p:spPr>
          <a:xfrm>
            <a:off x="2824596" y="2324533"/>
            <a:ext cx="2095500" cy="2790825"/>
          </a:xfrm>
          <a:prstGeom prst="rect">
            <a:avLst/>
          </a:prstGeom>
        </p:spPr>
      </p:pic>
      <p:sp>
        <p:nvSpPr>
          <p:cNvPr id="6" name="云形标注 5"/>
          <p:cNvSpPr/>
          <p:nvPr/>
        </p:nvSpPr>
        <p:spPr>
          <a:xfrm>
            <a:off x="5226627" y="1912577"/>
            <a:ext cx="5621482" cy="2347695"/>
          </a:xfrm>
          <a:prstGeom prst="cloudCallout">
            <a:avLst>
              <a:gd name="adj1" fmla="val -51701"/>
              <a:gd name="adj2" fmla="val 45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我们所使用的工具影响着我们的思维方式和思维习惯，从而也将深刻地影响着我们的思维能力。</a:t>
            </a:r>
            <a:endParaRPr lang="en-US" altLang="zh-CN"/>
          </a:p>
          <a:p>
            <a:pPr algn="r"/>
            <a:r>
              <a:rPr lang="en-US" altLang="zh-CN"/>
              <a:t>——Edsger Dijkstra</a:t>
            </a:r>
          </a:p>
        </p:txBody>
      </p:sp>
    </p:spTree>
    <p:extLst>
      <p:ext uri="{BB962C8B-B14F-4D97-AF65-F5344CB8AC3E}">
        <p14:creationId xmlns:p14="http://schemas.microsoft.com/office/powerpoint/2010/main" xmlns="" val="2340246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学习程序设计，培养科学思维</a:t>
            </a:r>
          </a:p>
        </p:txBody>
      </p:sp>
      <p:sp>
        <p:nvSpPr>
          <p:cNvPr id="4" name="MH_SubTitle_1"/>
          <p:cNvSpPr>
            <a:spLocks/>
          </p:cNvSpPr>
          <p:nvPr>
            <p:custDataLst>
              <p:tags r:id="rId1"/>
            </p:custDataLst>
          </p:nvPr>
        </p:nvSpPr>
        <p:spPr bwMode="auto">
          <a:xfrm>
            <a:off x="3451226" y="2477943"/>
            <a:ext cx="2447925" cy="1087438"/>
          </a:xfrm>
          <a:custGeom>
            <a:avLst/>
            <a:gdLst>
              <a:gd name="T0" fmla="*/ 0 w 1102"/>
              <a:gd name="T1" fmla="*/ 2147483646 h 489"/>
              <a:gd name="T2" fmla="*/ 0 w 1102"/>
              <a:gd name="T3" fmla="*/ 2147483646 h 489"/>
              <a:gd name="T4" fmla="*/ 2147483646 w 1102"/>
              <a:gd name="T5" fmla="*/ 2147483646 h 489"/>
              <a:gd name="T6" fmla="*/ 2147483646 w 1102"/>
              <a:gd name="T7" fmla="*/ 0 h 489"/>
              <a:gd name="T8" fmla="*/ 2147483646 w 1102"/>
              <a:gd name="T9" fmla="*/ 2147483646 h 489"/>
              <a:gd name="T10" fmla="*/ 0 w 1102"/>
              <a:gd name="T11" fmla="*/ 2147483646 h 489"/>
              <a:gd name="T12" fmla="*/ 0 60000 65536"/>
              <a:gd name="T13" fmla="*/ 0 60000 65536"/>
              <a:gd name="T14" fmla="*/ 0 60000 65536"/>
              <a:gd name="T15" fmla="*/ 0 60000 65536"/>
              <a:gd name="T16" fmla="*/ 0 60000 65536"/>
              <a:gd name="T17" fmla="*/ 0 60000 65536"/>
              <a:gd name="T18" fmla="*/ 0 w 1102"/>
              <a:gd name="T19" fmla="*/ 0 h 489"/>
              <a:gd name="T20" fmla="*/ 1102 w 1102"/>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1102" h="489">
                <a:moveTo>
                  <a:pt x="0" y="488"/>
                </a:moveTo>
                <a:lnTo>
                  <a:pt x="0" y="123"/>
                </a:lnTo>
                <a:lnTo>
                  <a:pt x="764" y="123"/>
                </a:lnTo>
                <a:lnTo>
                  <a:pt x="764" y="0"/>
                </a:lnTo>
                <a:lnTo>
                  <a:pt x="1101" y="488"/>
                </a:lnTo>
                <a:lnTo>
                  <a:pt x="0" y="488"/>
                </a:lnTo>
              </a:path>
            </a:pathLst>
          </a:custGeom>
          <a:solidFill>
            <a:schemeClr val="accent1"/>
          </a:solidFill>
          <a:ln>
            <a:noFill/>
          </a:ln>
          <a:extLst>
            <a:ext uri="{91240B29-F687-4F45-9708-019B960494DF}">
              <a14:hiddenLine xmlns:a14="http://schemas.microsoft.com/office/drawing/2010/main" xmlns="" w="12700" cap="rnd">
                <a:solidFill>
                  <a:srgbClr val="000000"/>
                </a:solidFill>
                <a:round/>
                <a:headEnd/>
                <a:tailEnd/>
              </a14:hiddenLine>
            </a:ext>
          </a:extLst>
        </p:spPr>
        <p:txBody>
          <a:bodyPr lIns="0" tIns="21600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en-US" altLang="zh-CN" sz="2400">
              <a:solidFill>
                <a:srgbClr val="FFFFFF"/>
              </a:solidFill>
              <a:latin typeface="+mn-lt"/>
              <a:ea typeface="+mn-ea"/>
            </a:endParaRPr>
          </a:p>
        </p:txBody>
      </p:sp>
      <p:sp>
        <p:nvSpPr>
          <p:cNvPr id="5" name="MH_SubTitle_2"/>
          <p:cNvSpPr>
            <a:spLocks/>
          </p:cNvSpPr>
          <p:nvPr>
            <p:custDataLst>
              <p:tags r:id="rId2"/>
            </p:custDataLst>
          </p:nvPr>
        </p:nvSpPr>
        <p:spPr bwMode="auto">
          <a:xfrm>
            <a:off x="3451226" y="3611419"/>
            <a:ext cx="2447925" cy="1089025"/>
          </a:xfrm>
          <a:custGeom>
            <a:avLst/>
            <a:gdLst>
              <a:gd name="T0" fmla="*/ 0 w 1102"/>
              <a:gd name="T1" fmla="*/ 0 h 490"/>
              <a:gd name="T2" fmla="*/ 0 w 1102"/>
              <a:gd name="T3" fmla="*/ 2147483646 h 490"/>
              <a:gd name="T4" fmla="*/ 2147483646 w 1102"/>
              <a:gd name="T5" fmla="*/ 2147483646 h 490"/>
              <a:gd name="T6" fmla="*/ 2147483646 w 1102"/>
              <a:gd name="T7" fmla="*/ 2147483646 h 490"/>
              <a:gd name="T8" fmla="*/ 2147483646 w 1102"/>
              <a:gd name="T9" fmla="*/ 0 h 490"/>
              <a:gd name="T10" fmla="*/ 0 w 1102"/>
              <a:gd name="T11" fmla="*/ 0 h 490"/>
              <a:gd name="T12" fmla="*/ 0 60000 65536"/>
              <a:gd name="T13" fmla="*/ 0 60000 65536"/>
              <a:gd name="T14" fmla="*/ 0 60000 65536"/>
              <a:gd name="T15" fmla="*/ 0 60000 65536"/>
              <a:gd name="T16" fmla="*/ 0 60000 65536"/>
              <a:gd name="T17" fmla="*/ 0 60000 65536"/>
              <a:gd name="T18" fmla="*/ 0 w 1102"/>
              <a:gd name="T19" fmla="*/ 0 h 490"/>
              <a:gd name="T20" fmla="*/ 1102 w 1102"/>
              <a:gd name="T21" fmla="*/ 490 h 490"/>
            </a:gdLst>
            <a:ahLst/>
            <a:cxnLst>
              <a:cxn ang="T12">
                <a:pos x="T0" y="T1"/>
              </a:cxn>
              <a:cxn ang="T13">
                <a:pos x="T2" y="T3"/>
              </a:cxn>
              <a:cxn ang="T14">
                <a:pos x="T4" y="T5"/>
              </a:cxn>
              <a:cxn ang="T15">
                <a:pos x="T6" y="T7"/>
              </a:cxn>
              <a:cxn ang="T16">
                <a:pos x="T8" y="T9"/>
              </a:cxn>
              <a:cxn ang="T17">
                <a:pos x="T10" y="T11"/>
              </a:cxn>
            </a:cxnLst>
            <a:rect l="T18" t="T19" r="T20" b="T21"/>
            <a:pathLst>
              <a:path w="1102" h="490">
                <a:moveTo>
                  <a:pt x="0" y="0"/>
                </a:moveTo>
                <a:lnTo>
                  <a:pt x="0" y="366"/>
                </a:lnTo>
                <a:lnTo>
                  <a:pt x="764" y="366"/>
                </a:lnTo>
                <a:lnTo>
                  <a:pt x="764" y="489"/>
                </a:lnTo>
                <a:lnTo>
                  <a:pt x="1101" y="0"/>
                </a:lnTo>
                <a:lnTo>
                  <a:pt x="0" y="0"/>
                </a:lnTo>
              </a:path>
            </a:pathLst>
          </a:custGeom>
          <a:solidFill>
            <a:schemeClr val="accent1"/>
          </a:solidFill>
          <a:ln>
            <a:noFill/>
          </a:ln>
          <a:extLst>
            <a:ext uri="{91240B29-F687-4F45-9708-019B960494DF}">
              <a14:hiddenLine xmlns:a14="http://schemas.microsoft.com/office/drawing/2010/main" xmlns="" w="12700" cap="rnd">
                <a:solidFill>
                  <a:srgbClr val="000000"/>
                </a:solidFill>
                <a:round/>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z="2400">
              <a:solidFill>
                <a:srgbClr val="FFFFFF"/>
              </a:solidFill>
              <a:latin typeface="+mn-lt"/>
              <a:ea typeface="+mn-ea"/>
            </a:endParaRPr>
          </a:p>
        </p:txBody>
      </p:sp>
      <p:sp>
        <p:nvSpPr>
          <p:cNvPr id="6" name="MH_Title_1"/>
          <p:cNvSpPr>
            <a:spLocks noChangeArrowheads="1"/>
          </p:cNvSpPr>
          <p:nvPr>
            <p:custDataLst>
              <p:tags r:id="rId3"/>
            </p:custDataLst>
          </p:nvPr>
        </p:nvSpPr>
        <p:spPr bwMode="auto">
          <a:xfrm>
            <a:off x="2225676" y="2692256"/>
            <a:ext cx="1770063" cy="1771650"/>
          </a:xfrm>
          <a:prstGeom prst="ellipse">
            <a:avLst/>
          </a:prstGeom>
          <a:solidFill>
            <a:srgbClr val="FFFFFF"/>
          </a:solidFill>
          <a:ln w="53975">
            <a:solidFill>
              <a:schemeClr val="accent1">
                <a:lumMod val="60000"/>
                <a:lumOff val="40000"/>
              </a:schemeClr>
            </a:solidFill>
            <a:round/>
            <a:headEnd/>
            <a:tailEnd/>
          </a:ln>
          <a:effectLst/>
        </p:spPr>
        <p:txBody>
          <a:bodyPr lIns="0" tIns="0" rIns="0" bIns="0" anchor="ctr">
            <a:normAutofit/>
          </a:bodyPr>
          <a:lstStyle>
            <a:lvl1pPr marL="244475" indent="-244475" defTabSz="1263650">
              <a:tabLst>
                <a:tab pos="490538" algn="l"/>
              </a:tabLst>
              <a:defRPr>
                <a:solidFill>
                  <a:schemeClr val="tx1"/>
                </a:solidFill>
                <a:latin typeface="Calibri" panose="020F0502020204030204" pitchFamily="34" charset="0"/>
                <a:ea typeface="宋体" panose="02010600030101010101" pitchFamily="2" charset="-122"/>
              </a:defRPr>
            </a:lvl1pPr>
            <a:lvl2pPr marL="742950" indent="-285750" defTabSz="1263650">
              <a:tabLst>
                <a:tab pos="490538" algn="l"/>
              </a:tabLst>
              <a:defRPr>
                <a:solidFill>
                  <a:schemeClr val="tx1"/>
                </a:solidFill>
                <a:latin typeface="Calibri" panose="020F0502020204030204" pitchFamily="34" charset="0"/>
                <a:ea typeface="宋体" panose="02010600030101010101" pitchFamily="2" charset="-122"/>
              </a:defRPr>
            </a:lvl2pPr>
            <a:lvl3pPr marL="1143000" indent="-228600" defTabSz="1263650">
              <a:tabLst>
                <a:tab pos="490538" algn="l"/>
              </a:tabLst>
              <a:defRPr>
                <a:solidFill>
                  <a:schemeClr val="tx1"/>
                </a:solidFill>
                <a:latin typeface="Calibri" panose="020F0502020204030204" pitchFamily="34" charset="0"/>
                <a:ea typeface="宋体" panose="02010600030101010101" pitchFamily="2" charset="-122"/>
              </a:defRPr>
            </a:lvl3pPr>
            <a:lvl4pPr marL="1600200" indent="-228600" defTabSz="1263650">
              <a:tabLst>
                <a:tab pos="490538" algn="l"/>
              </a:tabLst>
              <a:defRPr>
                <a:solidFill>
                  <a:schemeClr val="tx1"/>
                </a:solidFill>
                <a:latin typeface="Calibri" panose="020F0502020204030204" pitchFamily="34" charset="0"/>
                <a:ea typeface="宋体" panose="02010600030101010101" pitchFamily="2" charset="-122"/>
              </a:defRPr>
            </a:lvl4pPr>
            <a:lvl5pPr marL="2057400" indent="-228600" defTabSz="1263650">
              <a:tabLst>
                <a:tab pos="490538" algn="l"/>
              </a:tabLst>
              <a:defRPr>
                <a:solidFill>
                  <a:schemeClr val="tx1"/>
                </a:solidFill>
                <a:latin typeface="Calibri" panose="020F0502020204030204" pitchFamily="34" charset="0"/>
                <a:ea typeface="宋体" panose="02010600030101010101" pitchFamily="2" charset="-122"/>
              </a:defRPr>
            </a:lvl5pPr>
            <a:lvl6pPr marL="2514600" indent="-228600" defTabSz="1263650" eaLnBrk="0" fontAlgn="base" hangingPunct="0">
              <a:spcBef>
                <a:spcPct val="0"/>
              </a:spcBef>
              <a:spcAft>
                <a:spcPct val="0"/>
              </a:spcAft>
              <a:tabLst>
                <a:tab pos="490538" algn="l"/>
              </a:tabLst>
              <a:defRPr>
                <a:solidFill>
                  <a:schemeClr val="tx1"/>
                </a:solidFill>
                <a:latin typeface="Calibri" panose="020F0502020204030204" pitchFamily="34" charset="0"/>
                <a:ea typeface="宋体" panose="02010600030101010101" pitchFamily="2" charset="-122"/>
              </a:defRPr>
            </a:lvl6pPr>
            <a:lvl7pPr marL="2971800" indent="-228600" defTabSz="1263650" eaLnBrk="0" fontAlgn="base" hangingPunct="0">
              <a:spcBef>
                <a:spcPct val="0"/>
              </a:spcBef>
              <a:spcAft>
                <a:spcPct val="0"/>
              </a:spcAft>
              <a:tabLst>
                <a:tab pos="490538" algn="l"/>
              </a:tabLst>
              <a:defRPr>
                <a:solidFill>
                  <a:schemeClr val="tx1"/>
                </a:solidFill>
                <a:latin typeface="Calibri" panose="020F0502020204030204" pitchFamily="34" charset="0"/>
                <a:ea typeface="宋体" panose="02010600030101010101" pitchFamily="2" charset="-122"/>
              </a:defRPr>
            </a:lvl7pPr>
            <a:lvl8pPr marL="3429000" indent="-228600" defTabSz="1263650" eaLnBrk="0" fontAlgn="base" hangingPunct="0">
              <a:spcBef>
                <a:spcPct val="0"/>
              </a:spcBef>
              <a:spcAft>
                <a:spcPct val="0"/>
              </a:spcAft>
              <a:tabLst>
                <a:tab pos="490538" algn="l"/>
              </a:tabLst>
              <a:defRPr>
                <a:solidFill>
                  <a:schemeClr val="tx1"/>
                </a:solidFill>
                <a:latin typeface="Calibri" panose="020F0502020204030204" pitchFamily="34" charset="0"/>
                <a:ea typeface="宋体" panose="02010600030101010101" pitchFamily="2" charset="-122"/>
              </a:defRPr>
            </a:lvl8pPr>
            <a:lvl9pPr marL="3886200" indent="-228600" defTabSz="1263650" eaLnBrk="0" fontAlgn="base" hangingPunct="0">
              <a:spcBef>
                <a:spcPct val="0"/>
              </a:spcBef>
              <a:spcAft>
                <a:spcPct val="0"/>
              </a:spcAft>
              <a:tabLst>
                <a:tab pos="490538" algn="l"/>
              </a:tabLs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400">
                <a:solidFill>
                  <a:srgbClr val="454545"/>
                </a:solidFill>
                <a:latin typeface="+mn-lt"/>
                <a:ea typeface="+mn-ea"/>
              </a:rPr>
              <a:t>计算思维</a:t>
            </a:r>
            <a:endParaRPr lang="en-US" altLang="ko-KR" sz="2400">
              <a:solidFill>
                <a:srgbClr val="454545"/>
              </a:solidFill>
              <a:latin typeface="+mn-lt"/>
              <a:ea typeface="+mn-ea"/>
            </a:endParaRPr>
          </a:p>
        </p:txBody>
      </p:sp>
      <p:sp>
        <p:nvSpPr>
          <p:cNvPr id="7" name="MH_Text_1"/>
          <p:cNvSpPr/>
          <p:nvPr>
            <p:custDataLst>
              <p:tags r:id="rId4"/>
            </p:custDataLst>
          </p:nvPr>
        </p:nvSpPr>
        <p:spPr>
          <a:xfrm>
            <a:off x="5768974" y="2619232"/>
            <a:ext cx="5584826" cy="814387"/>
          </a:xfrm>
          <a:prstGeom prst="rect">
            <a:avLst/>
          </a:prstGeom>
        </p:spPr>
        <p:txBody>
          <a:bodyPr tIns="72000" anchor="ctr">
            <a:noAutofit/>
          </a:bodyPr>
          <a:lstStyle/>
          <a:p>
            <a:pPr>
              <a:lnSpc>
                <a:spcPct val="120000"/>
              </a:lnSpc>
              <a:defRPr/>
            </a:pPr>
            <a:r>
              <a:rPr lang="zh-CN" altLang="en-US" sz="1600"/>
              <a:t>深入掌握计算机解决问题的思路，具有利用计算机的强烈意识，善于把计算技术与本领域紧密结合，有效解决实际问题，更好地利用计算机</a:t>
            </a:r>
            <a:endParaRPr lang="en-US" altLang="zh-CN" sz="1600"/>
          </a:p>
        </p:txBody>
      </p:sp>
      <p:sp>
        <p:nvSpPr>
          <p:cNvPr id="8" name="MH_Text_2"/>
          <p:cNvSpPr/>
          <p:nvPr>
            <p:custDataLst>
              <p:tags r:id="rId5"/>
            </p:custDataLst>
          </p:nvPr>
        </p:nvSpPr>
        <p:spPr>
          <a:xfrm>
            <a:off x="5768974" y="3663807"/>
            <a:ext cx="5584825" cy="858837"/>
          </a:xfrm>
          <a:prstGeom prst="rect">
            <a:avLst/>
          </a:prstGeom>
        </p:spPr>
        <p:txBody>
          <a:bodyPr anchor="ctr">
            <a:noAutofit/>
          </a:bodyPr>
          <a:lstStyle/>
          <a:p>
            <a:pPr>
              <a:lnSpc>
                <a:spcPct val="120000"/>
              </a:lnSpc>
              <a:defRPr/>
            </a:pPr>
            <a:r>
              <a:rPr lang="zh-CN" altLang="en-US" sz="1600"/>
              <a:t>把计算机处理问题的思路和方法渗透并应用于各个领域，推动在各个领域中运用计算思维，更好地与信息技术相结合</a:t>
            </a:r>
            <a:endParaRPr lang="en-US" altLang="zh-CN" sz="1600"/>
          </a:p>
        </p:txBody>
      </p:sp>
      <p:sp>
        <p:nvSpPr>
          <p:cNvPr id="9" name="文本框 8"/>
          <p:cNvSpPr txBox="1"/>
          <p:nvPr/>
        </p:nvSpPr>
        <p:spPr>
          <a:xfrm>
            <a:off x="987136" y="4602018"/>
            <a:ext cx="3688052" cy="1200329"/>
          </a:xfrm>
          <a:prstGeom prst="rect">
            <a:avLst/>
          </a:prstGeom>
          <a:noFill/>
        </p:spPr>
        <p:txBody>
          <a:bodyPr wrap="square" rtlCol="0">
            <a:spAutoFit/>
          </a:bodyPr>
          <a:lstStyle/>
          <a:p>
            <a:pPr>
              <a:lnSpc>
                <a:spcPct val="150000"/>
              </a:lnSpc>
            </a:pPr>
            <a:r>
              <a:rPr lang="zh-CN" altLang="en-US" sz="1600"/>
              <a:t>运用计算机科学的基础概念去进行问题求解、系统设计和理解人类行为的思维活动。计算思维的本质是抽象和自动化。</a:t>
            </a:r>
          </a:p>
        </p:txBody>
      </p:sp>
    </p:spTree>
    <p:extLst>
      <p:ext uri="{BB962C8B-B14F-4D97-AF65-F5344CB8AC3E}">
        <p14:creationId xmlns:p14="http://schemas.microsoft.com/office/powerpoint/2010/main" xmlns="" val="427475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3395663" y="1539876"/>
            <a:ext cx="5400676" cy="5035550"/>
            <a:chOff x="3395663" y="1539876"/>
            <a:chExt cx="5400676" cy="5035550"/>
          </a:xfrm>
        </p:grpSpPr>
        <p:pic>
          <p:nvPicPr>
            <p:cNvPr id="11" name="MH_Other_1"/>
            <p:cNvPicPr>
              <a:picLocks noChangeAspect="1"/>
            </p:cNvPicPr>
            <p:nvPr>
              <p:custDataLst>
                <p:tags r:id="rId2"/>
              </p:custDataLst>
            </p:nvPr>
          </p:nvPicPr>
          <p:blipFill>
            <a:blip r:embed="rId17" cstate="print"/>
            <a:stretch>
              <a:fillRect/>
            </a:stretch>
          </p:blipFill>
          <p:spPr>
            <a:xfrm>
              <a:off x="3848100" y="2420938"/>
              <a:ext cx="1155700" cy="1174750"/>
            </a:xfrm>
            <a:prstGeom prst="rect">
              <a:avLst/>
            </a:prstGeom>
            <a:effectLst>
              <a:outerShdw blurRad="50800" dist="38100" dir="8100000" algn="tr" rotWithShape="0">
                <a:prstClr val="black">
                  <a:alpha val="40000"/>
                </a:prstClr>
              </a:outerShdw>
            </a:effectLst>
          </p:spPr>
        </p:pic>
        <p:pic>
          <p:nvPicPr>
            <p:cNvPr id="12" name="MH_Other_2"/>
            <p:cNvPicPr>
              <a:picLocks noChangeAspect="1"/>
            </p:cNvPicPr>
            <p:nvPr>
              <p:custDataLst>
                <p:tags r:id="rId3"/>
              </p:custDataLst>
            </p:nvPr>
          </p:nvPicPr>
          <p:blipFill>
            <a:blip r:embed="rId17" cstate="print"/>
            <a:stretch>
              <a:fillRect/>
            </a:stretch>
          </p:blipFill>
          <p:spPr>
            <a:xfrm>
              <a:off x="5487988" y="1539876"/>
              <a:ext cx="1154112" cy="1173163"/>
            </a:xfrm>
            <a:prstGeom prst="rect">
              <a:avLst/>
            </a:prstGeom>
            <a:effectLst>
              <a:outerShdw blurRad="50800" dist="38100" dir="8100000" algn="tr" rotWithShape="0">
                <a:prstClr val="black">
                  <a:alpha val="40000"/>
                </a:prstClr>
              </a:outerShdw>
            </a:effectLst>
          </p:spPr>
        </p:pic>
        <p:pic>
          <p:nvPicPr>
            <p:cNvPr id="13" name="MH_Other_3"/>
            <p:cNvPicPr>
              <a:picLocks noChangeAspect="1"/>
            </p:cNvPicPr>
            <p:nvPr>
              <p:custDataLst>
                <p:tags r:id="rId4"/>
              </p:custDataLst>
            </p:nvPr>
          </p:nvPicPr>
          <p:blipFill>
            <a:blip r:embed="rId17" cstate="print"/>
            <a:stretch>
              <a:fillRect/>
            </a:stretch>
          </p:blipFill>
          <p:spPr>
            <a:xfrm>
              <a:off x="7224713" y="2420938"/>
              <a:ext cx="1155700" cy="1174750"/>
            </a:xfrm>
            <a:prstGeom prst="rect">
              <a:avLst/>
            </a:prstGeom>
            <a:effectLst>
              <a:outerShdw blurRad="50800" dist="38100" dir="8100000" algn="tr" rotWithShape="0">
                <a:prstClr val="black">
                  <a:alpha val="40000"/>
                </a:prstClr>
              </a:outerShdw>
            </a:effectLst>
          </p:spPr>
        </p:pic>
        <p:pic>
          <p:nvPicPr>
            <p:cNvPr id="14" name="MH_Other_4"/>
            <p:cNvPicPr>
              <a:picLocks noChangeAspect="1"/>
            </p:cNvPicPr>
            <p:nvPr>
              <p:custDataLst>
                <p:tags r:id="rId5"/>
              </p:custDataLst>
            </p:nvPr>
          </p:nvPicPr>
          <p:blipFill>
            <a:blip r:embed="rId17" cstate="print"/>
            <a:stretch>
              <a:fillRect/>
            </a:stretch>
          </p:blipFill>
          <p:spPr>
            <a:xfrm>
              <a:off x="7642226" y="4159251"/>
              <a:ext cx="1154113" cy="1173163"/>
            </a:xfrm>
            <a:prstGeom prst="rect">
              <a:avLst/>
            </a:prstGeom>
            <a:effectLst>
              <a:outerShdw blurRad="50800" dist="38100" dir="8100000" algn="tr" rotWithShape="0">
                <a:prstClr val="black">
                  <a:alpha val="40000"/>
                </a:prstClr>
              </a:outerShdw>
            </a:effectLst>
          </p:spPr>
        </p:pic>
        <p:pic>
          <p:nvPicPr>
            <p:cNvPr id="15" name="MH_Other_5"/>
            <p:cNvPicPr>
              <a:picLocks noChangeAspect="1"/>
            </p:cNvPicPr>
            <p:nvPr>
              <p:custDataLst>
                <p:tags r:id="rId6"/>
              </p:custDataLst>
            </p:nvPr>
          </p:nvPicPr>
          <p:blipFill>
            <a:blip r:embed="rId17" cstate="print">
              <a:duotone>
                <a:prstClr val="black"/>
                <a:schemeClr val="accent2">
                  <a:tint val="45000"/>
                  <a:satMod val="400000"/>
                </a:schemeClr>
              </a:duotone>
            </a:blip>
            <a:stretch>
              <a:fillRect/>
            </a:stretch>
          </p:blipFill>
          <p:spPr>
            <a:xfrm>
              <a:off x="3395663" y="4159251"/>
              <a:ext cx="1154112" cy="1173163"/>
            </a:xfrm>
            <a:prstGeom prst="rect">
              <a:avLst/>
            </a:prstGeom>
            <a:effectLst>
              <a:outerShdw blurRad="50800" dist="38100" dir="8100000" algn="tr" rotWithShape="0">
                <a:prstClr val="black">
                  <a:alpha val="40000"/>
                </a:prstClr>
              </a:outerShdw>
            </a:effectLst>
          </p:spPr>
        </p:pic>
        <p:sp>
          <p:nvSpPr>
            <p:cNvPr id="16" name="MH_Other_6"/>
            <p:cNvSpPr>
              <a:spLocks noEditPoints="1"/>
            </p:cNvSpPr>
            <p:nvPr>
              <p:custDataLst>
                <p:tags r:id="rId7"/>
              </p:custDataLst>
            </p:nvPr>
          </p:nvSpPr>
          <p:spPr bwMode="auto">
            <a:xfrm>
              <a:off x="4503738" y="2774951"/>
              <a:ext cx="3160712" cy="3160713"/>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chemeClr val="bg1">
                <a:lumMod val="75000"/>
              </a:schemeClr>
            </a:solidFill>
            <a:ln>
              <a:noFill/>
            </a:ln>
          </p:spPr>
          <p:txBody>
            <a:bodyPr/>
            <a:lstStyle/>
            <a:p>
              <a:pPr>
                <a:defRPr/>
              </a:pPr>
              <a:endParaRPr lang="zh-CN" altLang="en-US"/>
            </a:p>
          </p:txBody>
        </p:sp>
        <p:sp>
          <p:nvSpPr>
            <p:cNvPr id="17" name="MH_Other_7"/>
            <p:cNvSpPr>
              <a:spLocks/>
            </p:cNvSpPr>
            <p:nvPr>
              <p:custDataLst>
                <p:tags r:id="rId8"/>
              </p:custDataLst>
            </p:nvPr>
          </p:nvSpPr>
          <p:spPr bwMode="auto">
            <a:xfrm>
              <a:off x="5027613" y="3263901"/>
              <a:ext cx="2127250" cy="3311525"/>
            </a:xfrm>
            <a:custGeom>
              <a:avLst/>
              <a:gdLst>
                <a:gd name="T0" fmla="*/ 2147483646 w 842"/>
                <a:gd name="T1" fmla="*/ 2147483646 h 1312"/>
                <a:gd name="T2" fmla="*/ 2147483646 w 842"/>
                <a:gd name="T3" fmla="*/ 2147483646 h 1312"/>
                <a:gd name="T4" fmla="*/ 2147483646 w 842"/>
                <a:gd name="T5" fmla="*/ 2147483646 h 1312"/>
                <a:gd name="T6" fmla="*/ 2147483646 w 842"/>
                <a:gd name="T7" fmla="*/ 2147483646 h 1312"/>
                <a:gd name="T8" fmla="*/ 2147483646 w 842"/>
                <a:gd name="T9" fmla="*/ 2147483646 h 1312"/>
                <a:gd name="T10" fmla="*/ 2147483646 w 842"/>
                <a:gd name="T11" fmla="*/ 2147483646 h 1312"/>
                <a:gd name="T12" fmla="*/ 2147483646 w 842"/>
                <a:gd name="T13" fmla="*/ 2147483646 h 1312"/>
                <a:gd name="T14" fmla="*/ 2147483646 w 842"/>
                <a:gd name="T15" fmla="*/ 2147483646 h 1312"/>
                <a:gd name="T16" fmla="*/ 2147483646 w 842"/>
                <a:gd name="T17" fmla="*/ 2147483646 h 1312"/>
                <a:gd name="T18" fmla="*/ 2147483646 w 842"/>
                <a:gd name="T19" fmla="*/ 2147483646 h 1312"/>
                <a:gd name="T20" fmla="*/ 2147483646 w 842"/>
                <a:gd name="T21" fmla="*/ 2147483646 h 1312"/>
                <a:gd name="T22" fmla="*/ 2147483646 w 842"/>
                <a:gd name="T23" fmla="*/ 2147483646 h 1312"/>
                <a:gd name="T24" fmla="*/ 2147483646 w 842"/>
                <a:gd name="T25" fmla="*/ 2147483646 h 1312"/>
                <a:gd name="T26" fmla="*/ 2147483646 w 842"/>
                <a:gd name="T27" fmla="*/ 2147483646 h 1312"/>
                <a:gd name="T28" fmla="*/ 2147483646 w 842"/>
                <a:gd name="T29" fmla="*/ 2147483646 h 1312"/>
                <a:gd name="T30" fmla="*/ 2147483646 w 842"/>
                <a:gd name="T31" fmla="*/ 2147483646 h 1312"/>
                <a:gd name="T32" fmla="*/ 2147483646 w 842"/>
                <a:gd name="T33" fmla="*/ 2147483646 h 1312"/>
                <a:gd name="T34" fmla="*/ 0 w 842"/>
                <a:gd name="T35" fmla="*/ 2147483646 h 1312"/>
                <a:gd name="T36" fmla="*/ 2147483646 w 842"/>
                <a:gd name="T37" fmla="*/ 0 h 1312"/>
                <a:gd name="T38" fmla="*/ 2147483646 w 842"/>
                <a:gd name="T39" fmla="*/ 0 h 1312"/>
                <a:gd name="T40" fmla="*/ 2147483646 w 842"/>
                <a:gd name="T41" fmla="*/ 2147483646 h 1312"/>
                <a:gd name="T42" fmla="*/ 2147483646 w 842"/>
                <a:gd name="T43" fmla="*/ 2147483646 h 1312"/>
                <a:gd name="T44" fmla="*/ 2147483646 w 842"/>
                <a:gd name="T45" fmla="*/ 2147483646 h 1312"/>
                <a:gd name="T46" fmla="*/ 2147483646 w 842"/>
                <a:gd name="T47" fmla="*/ 2147483646 h 1312"/>
                <a:gd name="T48" fmla="*/ 2147483646 w 842"/>
                <a:gd name="T49" fmla="*/ 2147483646 h 1312"/>
                <a:gd name="T50" fmla="*/ 2147483646 w 842"/>
                <a:gd name="T51" fmla="*/ 2147483646 h 1312"/>
                <a:gd name="T52" fmla="*/ 2147483646 w 842"/>
                <a:gd name="T53" fmla="*/ 2147483646 h 1312"/>
                <a:gd name="T54" fmla="*/ 2147483646 w 842"/>
                <a:gd name="T55" fmla="*/ 2147483646 h 1312"/>
                <a:gd name="T56" fmla="*/ 2147483646 w 842"/>
                <a:gd name="T57" fmla="*/ 2147483646 h 1312"/>
                <a:gd name="T58" fmla="*/ 2147483646 w 842"/>
                <a:gd name="T59" fmla="*/ 2147483646 h 1312"/>
                <a:gd name="T60" fmla="*/ 2147483646 w 842"/>
                <a:gd name="T61" fmla="*/ 2147483646 h 1312"/>
                <a:gd name="T62" fmla="*/ 2147483646 w 842"/>
                <a:gd name="T63" fmla="*/ 2147483646 h 1312"/>
                <a:gd name="T64" fmla="*/ 2147483646 w 842"/>
                <a:gd name="T65" fmla="*/ 2147483646 h 1312"/>
                <a:gd name="T66" fmla="*/ 2147483646 w 842"/>
                <a:gd name="T67" fmla="*/ 2147483646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 name="MH_Other_8"/>
            <p:cNvSpPr>
              <a:spLocks/>
            </p:cNvSpPr>
            <p:nvPr>
              <p:custDataLst>
                <p:tags r:id="rId9"/>
              </p:custDataLst>
            </p:nvPr>
          </p:nvSpPr>
          <p:spPr bwMode="auto">
            <a:xfrm>
              <a:off x="5975351" y="6434139"/>
              <a:ext cx="233363" cy="65087"/>
            </a:xfrm>
            <a:custGeom>
              <a:avLst/>
              <a:gdLst>
                <a:gd name="T0" fmla="*/ 2147483646 w 93"/>
                <a:gd name="T1" fmla="*/ 2147483646 h 26"/>
                <a:gd name="T2" fmla="*/ 0 w 93"/>
                <a:gd name="T3" fmla="*/ 2147483646 h 26"/>
                <a:gd name="T4" fmla="*/ 2147483646 w 93"/>
                <a:gd name="T5" fmla="*/ 0 h 26"/>
                <a:gd name="T6" fmla="*/ 2147483646 w 93"/>
                <a:gd name="T7" fmla="*/ 0 h 26"/>
                <a:gd name="T8" fmla="*/ 2147483646 w 93"/>
                <a:gd name="T9" fmla="*/ 2147483646 h 26"/>
                <a:gd name="T10" fmla="*/ 2147483646 w 93"/>
                <a:gd name="T11" fmla="*/ 2147483646 h 26"/>
                <a:gd name="T12" fmla="*/ 2147483646 w 93"/>
                <a:gd name="T13" fmla="*/ 214748364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9" name="MH_Other_9"/>
            <p:cNvSpPr>
              <a:spLocks/>
            </p:cNvSpPr>
            <p:nvPr>
              <p:custDataLst>
                <p:tags r:id="rId10"/>
              </p:custDataLst>
            </p:nvPr>
          </p:nvSpPr>
          <p:spPr bwMode="auto">
            <a:xfrm>
              <a:off x="5689601" y="6257925"/>
              <a:ext cx="803275" cy="82550"/>
            </a:xfrm>
            <a:custGeom>
              <a:avLst/>
              <a:gdLst>
                <a:gd name="T0" fmla="*/ 2147483646 w 318"/>
                <a:gd name="T1" fmla="*/ 2147483646 h 33"/>
                <a:gd name="T2" fmla="*/ 0 w 318"/>
                <a:gd name="T3" fmla="*/ 2147483646 h 33"/>
                <a:gd name="T4" fmla="*/ 2147483646 w 318"/>
                <a:gd name="T5" fmla="*/ 0 h 33"/>
                <a:gd name="T6" fmla="*/ 2147483646 w 318"/>
                <a:gd name="T7" fmla="*/ 0 h 33"/>
                <a:gd name="T8" fmla="*/ 2147483646 w 318"/>
                <a:gd name="T9" fmla="*/ 2147483646 h 33"/>
                <a:gd name="T10" fmla="*/ 2147483646 w 318"/>
                <a:gd name="T11" fmla="*/ 2147483646 h 33"/>
                <a:gd name="T12" fmla="*/ 2147483646 w 318"/>
                <a:gd name="T13" fmla="*/ 214748364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 name="MH_Other_10"/>
            <p:cNvSpPr>
              <a:spLocks/>
            </p:cNvSpPr>
            <p:nvPr>
              <p:custDataLst>
                <p:tags r:id="rId11"/>
              </p:custDataLst>
            </p:nvPr>
          </p:nvSpPr>
          <p:spPr bwMode="auto">
            <a:xfrm>
              <a:off x="5664200" y="6046789"/>
              <a:ext cx="838200" cy="85725"/>
            </a:xfrm>
            <a:custGeom>
              <a:avLst/>
              <a:gdLst>
                <a:gd name="T0" fmla="*/ 2147483646 w 332"/>
                <a:gd name="T1" fmla="*/ 2147483646 h 34"/>
                <a:gd name="T2" fmla="*/ 0 w 332"/>
                <a:gd name="T3" fmla="*/ 2147483646 h 34"/>
                <a:gd name="T4" fmla="*/ 2147483646 w 332"/>
                <a:gd name="T5" fmla="*/ 0 h 34"/>
                <a:gd name="T6" fmla="*/ 2147483646 w 332"/>
                <a:gd name="T7" fmla="*/ 0 h 34"/>
                <a:gd name="T8" fmla="*/ 2147483646 w 332"/>
                <a:gd name="T9" fmla="*/ 2147483646 h 34"/>
                <a:gd name="T10" fmla="*/ 2147483646 w 332"/>
                <a:gd name="T11" fmla="*/ 2147483646 h 34"/>
                <a:gd name="T12" fmla="*/ 2147483646 w 332"/>
                <a:gd name="T13" fmla="*/ 2147483646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1" name="MH_Other_11"/>
            <p:cNvSpPr>
              <a:spLocks/>
            </p:cNvSpPr>
            <p:nvPr>
              <p:custDataLst>
                <p:tags r:id="rId12"/>
              </p:custDataLst>
            </p:nvPr>
          </p:nvSpPr>
          <p:spPr bwMode="auto">
            <a:xfrm>
              <a:off x="5603876" y="5500689"/>
              <a:ext cx="974725" cy="439737"/>
            </a:xfrm>
            <a:custGeom>
              <a:avLst/>
              <a:gdLst>
                <a:gd name="T0" fmla="*/ 2147483646 w 386"/>
                <a:gd name="T1" fmla="*/ 2147483646 h 174"/>
                <a:gd name="T2" fmla="*/ 2147483646 w 386"/>
                <a:gd name="T3" fmla="*/ 2147483646 h 174"/>
                <a:gd name="T4" fmla="*/ 2147483646 w 386"/>
                <a:gd name="T5" fmla="*/ 2147483646 h 174"/>
                <a:gd name="T6" fmla="*/ 2147483646 w 386"/>
                <a:gd name="T7" fmla="*/ 2147483646 h 174"/>
                <a:gd name="T8" fmla="*/ 2147483646 w 386"/>
                <a:gd name="T9" fmla="*/ 2147483646 h 174"/>
                <a:gd name="T10" fmla="*/ 2147483646 w 386"/>
                <a:gd name="T11" fmla="*/ 2147483646 h 174"/>
                <a:gd name="T12" fmla="*/ 2147483646 w 386"/>
                <a:gd name="T13" fmla="*/ 2147483646 h 174"/>
                <a:gd name="T14" fmla="*/ 2147483646 w 386"/>
                <a:gd name="T15" fmla="*/ 2147483646 h 174"/>
                <a:gd name="T16" fmla="*/ 2147483646 w 386"/>
                <a:gd name="T17" fmla="*/ 2147483646 h 174"/>
                <a:gd name="T18" fmla="*/ 2147483646 w 386"/>
                <a:gd name="T19" fmla="*/ 2147483646 h 174"/>
                <a:gd name="T20" fmla="*/ 2147483646 w 386"/>
                <a:gd name="T21" fmla="*/ 2147483646 h 174"/>
                <a:gd name="T22" fmla="*/ 2147483646 w 386"/>
                <a:gd name="T23" fmla="*/ 0 h 174"/>
                <a:gd name="T24" fmla="*/ 0 w 386"/>
                <a:gd name="T25" fmla="*/ 0 h 174"/>
                <a:gd name="T26" fmla="*/ 2147483646 w 386"/>
                <a:gd name="T27" fmla="*/ 2147483646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2" name="MH_Other_12"/>
            <p:cNvSpPr>
              <a:spLocks/>
            </p:cNvSpPr>
            <p:nvPr>
              <p:custDataLst>
                <p:tags r:id="rId13"/>
              </p:custDataLst>
            </p:nvPr>
          </p:nvSpPr>
          <p:spPr bwMode="auto">
            <a:xfrm>
              <a:off x="5116514" y="3349625"/>
              <a:ext cx="1952625" cy="2052638"/>
            </a:xfrm>
            <a:custGeom>
              <a:avLst/>
              <a:gdLst>
                <a:gd name="T0" fmla="*/ 2147483646 w 773"/>
                <a:gd name="T1" fmla="*/ 2147483646 h 813"/>
                <a:gd name="T2" fmla="*/ 2147483646 w 773"/>
                <a:gd name="T3" fmla="*/ 2147483646 h 813"/>
                <a:gd name="T4" fmla="*/ 2147483646 w 773"/>
                <a:gd name="T5" fmla="*/ 2147483646 h 813"/>
                <a:gd name="T6" fmla="*/ 2147483646 w 773"/>
                <a:gd name="T7" fmla="*/ 0 h 813"/>
                <a:gd name="T8" fmla="*/ 2147483646 w 773"/>
                <a:gd name="T9" fmla="*/ 0 h 813"/>
                <a:gd name="T10" fmla="*/ 0 w 773"/>
                <a:gd name="T11" fmla="*/ 2147483646 h 813"/>
                <a:gd name="T12" fmla="*/ 2147483646 w 773"/>
                <a:gd name="T13" fmla="*/ 2147483646 h 813"/>
                <a:gd name="T14" fmla="*/ 2147483646 w 773"/>
                <a:gd name="T15" fmla="*/ 2147483646 h 813"/>
                <a:gd name="T16" fmla="*/ 2147483646 w 773"/>
                <a:gd name="T17" fmla="*/ 2147483646 h 813"/>
                <a:gd name="T18" fmla="*/ 2147483646 w 773"/>
                <a:gd name="T19" fmla="*/ 2147483646 h 813"/>
                <a:gd name="T20" fmla="*/ 2147483646 w 773"/>
                <a:gd name="T21" fmla="*/ 214748364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3" name="MH_Title_1"/>
            <p:cNvSpPr txBox="1">
              <a:spLocks noChangeArrowheads="1"/>
            </p:cNvSpPr>
            <p:nvPr>
              <p:custDataLst>
                <p:tags r:id="rId14"/>
              </p:custDataLst>
            </p:nvPr>
          </p:nvSpPr>
          <p:spPr bwMode="auto">
            <a:xfrm>
              <a:off x="5272089" y="3916364"/>
              <a:ext cx="1665287" cy="1306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FFFFFF"/>
                  </a:solidFill>
                  <a:ea typeface="Arial Unicode MS" pitchFamily="34" charset="-122"/>
                </a:rPr>
                <a:t>学习程序设计</a:t>
              </a:r>
              <a:endParaRPr lang="en-US" altLang="zh-CN" sz="2000" b="1">
                <a:solidFill>
                  <a:srgbClr val="FFFFFF"/>
                </a:solidFill>
                <a:ea typeface="Arial Unicode MS" pitchFamily="34" charset="-122"/>
              </a:endParaRPr>
            </a:p>
            <a:p>
              <a:pPr algn="ctr" eaLnBrk="1" hangingPunct="1"/>
              <a:r>
                <a:rPr lang="zh-CN" altLang="en-US" sz="2000" b="1">
                  <a:solidFill>
                    <a:srgbClr val="FFFFFF"/>
                  </a:solidFill>
                  <a:ea typeface="Arial Unicode MS" pitchFamily="34" charset="-122"/>
                </a:rPr>
                <a:t>培养科学思维</a:t>
              </a:r>
              <a:endParaRPr lang="en-US" altLang="zh-CN" sz="2000" b="1">
                <a:solidFill>
                  <a:srgbClr val="FFFFFF"/>
                </a:solidFill>
                <a:ea typeface="Arial Unicode MS" pitchFamily="34" charset="-122"/>
              </a:endParaRPr>
            </a:p>
            <a:p>
              <a:pPr algn="ctr" eaLnBrk="1" hangingPunct="1"/>
              <a:r>
                <a:rPr lang="zh-CN" altLang="en-US" sz="2000" b="1">
                  <a:solidFill>
                    <a:srgbClr val="FFFFFF"/>
                  </a:solidFill>
                  <a:ea typeface="Arial Unicode MS" pitchFamily="34" charset="-122"/>
                </a:rPr>
                <a:t>学会用计算机分析问题</a:t>
              </a:r>
              <a:endParaRPr lang="en-US" altLang="zh-CN" sz="2000" b="1">
                <a:solidFill>
                  <a:srgbClr val="FFFFFF"/>
                </a:solidFill>
                <a:ea typeface="Arial Unicode MS" pitchFamily="34" charset="-122"/>
              </a:endParaRPr>
            </a:p>
            <a:p>
              <a:pPr algn="ctr" eaLnBrk="1" hangingPunct="1"/>
              <a:r>
                <a:rPr lang="zh-CN" altLang="en-US" sz="2000" b="1">
                  <a:solidFill>
                    <a:srgbClr val="FFFFFF"/>
                  </a:solidFill>
                  <a:ea typeface="Arial Unicode MS" pitchFamily="34" charset="-122"/>
                </a:rPr>
                <a:t>解决问题</a:t>
              </a:r>
            </a:p>
          </p:txBody>
        </p:sp>
        <p:sp>
          <p:nvSpPr>
            <p:cNvPr id="24" name="文本框 23"/>
            <p:cNvSpPr txBox="1"/>
            <p:nvPr/>
          </p:nvSpPr>
          <p:spPr>
            <a:xfrm>
              <a:off x="3616650" y="4473288"/>
              <a:ext cx="666102" cy="584775"/>
            </a:xfrm>
            <a:prstGeom prst="rect">
              <a:avLst/>
            </a:prstGeom>
            <a:noFill/>
          </p:spPr>
          <p:txBody>
            <a:bodyPr wrap="square" rtlCol="0">
              <a:spAutoFit/>
            </a:bodyPr>
            <a:lstStyle/>
            <a:p>
              <a:pPr algn="ctr"/>
              <a:r>
                <a:rPr lang="zh-CN" altLang="en-US" sz="1600"/>
                <a:t>计算思维</a:t>
              </a:r>
            </a:p>
          </p:txBody>
        </p:sp>
        <p:sp>
          <p:nvSpPr>
            <p:cNvPr id="25" name="文本框 24"/>
            <p:cNvSpPr txBox="1"/>
            <p:nvPr/>
          </p:nvSpPr>
          <p:spPr>
            <a:xfrm>
              <a:off x="4092899" y="2707702"/>
              <a:ext cx="666102" cy="584775"/>
            </a:xfrm>
            <a:prstGeom prst="rect">
              <a:avLst/>
            </a:prstGeom>
            <a:noFill/>
          </p:spPr>
          <p:txBody>
            <a:bodyPr wrap="square" rtlCol="0">
              <a:spAutoFit/>
            </a:bodyPr>
            <a:lstStyle/>
            <a:p>
              <a:pPr algn="ctr"/>
              <a:r>
                <a:rPr lang="zh-CN" altLang="en-US" sz="1600"/>
                <a:t>逻辑思维</a:t>
              </a:r>
            </a:p>
          </p:txBody>
        </p:sp>
        <p:sp>
          <p:nvSpPr>
            <p:cNvPr id="26" name="文本框 25"/>
            <p:cNvSpPr txBox="1"/>
            <p:nvPr/>
          </p:nvSpPr>
          <p:spPr>
            <a:xfrm>
              <a:off x="5731993" y="1832697"/>
              <a:ext cx="666102" cy="584775"/>
            </a:xfrm>
            <a:prstGeom prst="rect">
              <a:avLst/>
            </a:prstGeom>
            <a:noFill/>
          </p:spPr>
          <p:txBody>
            <a:bodyPr wrap="square" rtlCol="0">
              <a:spAutoFit/>
            </a:bodyPr>
            <a:lstStyle/>
            <a:p>
              <a:pPr algn="ctr"/>
              <a:r>
                <a:rPr lang="zh-CN" altLang="en-US" sz="1600"/>
                <a:t>实证思维</a:t>
              </a:r>
            </a:p>
          </p:txBody>
        </p:sp>
        <p:sp>
          <p:nvSpPr>
            <p:cNvPr id="27" name="文本框 26"/>
            <p:cNvSpPr txBox="1"/>
            <p:nvPr/>
          </p:nvSpPr>
          <p:spPr>
            <a:xfrm>
              <a:off x="7469512" y="2720907"/>
              <a:ext cx="666102" cy="584775"/>
            </a:xfrm>
            <a:prstGeom prst="rect">
              <a:avLst/>
            </a:prstGeom>
            <a:noFill/>
          </p:spPr>
          <p:txBody>
            <a:bodyPr wrap="square" rtlCol="0">
              <a:spAutoFit/>
            </a:bodyPr>
            <a:lstStyle/>
            <a:p>
              <a:pPr algn="ctr"/>
              <a:r>
                <a:rPr lang="zh-CN" altLang="en-US" sz="1600"/>
                <a:t>系统思维</a:t>
              </a:r>
            </a:p>
          </p:txBody>
        </p:sp>
        <p:sp>
          <p:nvSpPr>
            <p:cNvPr id="28" name="文本框 27"/>
            <p:cNvSpPr txBox="1"/>
            <p:nvPr/>
          </p:nvSpPr>
          <p:spPr>
            <a:xfrm>
              <a:off x="7775737" y="4391532"/>
              <a:ext cx="887089" cy="830997"/>
            </a:xfrm>
            <a:prstGeom prst="rect">
              <a:avLst/>
            </a:prstGeom>
            <a:noFill/>
          </p:spPr>
          <p:txBody>
            <a:bodyPr wrap="square" rtlCol="0">
              <a:spAutoFit/>
            </a:bodyPr>
            <a:lstStyle/>
            <a:p>
              <a:pPr algn="ctr"/>
              <a:r>
                <a:rPr lang="zh-CN" altLang="en-US" sz="1600"/>
                <a:t>创造性</a:t>
              </a:r>
              <a:endParaRPr lang="en-US" altLang="zh-CN" sz="1600"/>
            </a:p>
            <a:p>
              <a:pPr algn="ctr"/>
              <a:r>
                <a:rPr lang="zh-CN" altLang="en-US" sz="1600"/>
                <a:t>思维</a:t>
              </a:r>
              <a:endParaRPr lang="en-US" altLang="zh-CN" sz="1600"/>
            </a:p>
            <a:p>
              <a:pPr algn="ctr"/>
              <a:r>
                <a:rPr lang="en-US" altLang="zh-CN" sz="1600"/>
                <a:t>……</a:t>
              </a:r>
              <a:endParaRPr lang="zh-CN" altLang="en-US" sz="1600"/>
            </a:p>
          </p:txBody>
        </p:sp>
      </p:grpSp>
      <p:sp>
        <p:nvSpPr>
          <p:cNvPr id="32" name="标题 1"/>
          <p:cNvSpPr>
            <a:spLocks noGrp="1"/>
          </p:cNvSpPr>
          <p:nvPr>
            <p:ph type="title"/>
          </p:nvPr>
        </p:nvSpPr>
        <p:spPr>
          <a:xfrm>
            <a:off x="838200" y="365125"/>
            <a:ext cx="10515600" cy="1325563"/>
          </a:xfrm>
        </p:spPr>
        <p:txBody>
          <a:bodyPr vert="horz" lIns="91440" tIns="45720" rIns="91440" bIns="45720" rtlCol="0" anchor="ctr">
            <a:normAutofit/>
          </a:bodyPr>
          <a:lstStyle/>
          <a:p>
            <a:r>
              <a:rPr lang="zh-CN" altLang="en-US" sz="3200">
                <a:latin typeface="微软雅黑" panose="020B0503020204020204" pitchFamily="34" charset="-122"/>
                <a:ea typeface="微软雅黑" panose="020B0503020204020204" pitchFamily="34" charset="-122"/>
              </a:rPr>
              <a:t>学习程序设计，培养科学思维</a:t>
            </a:r>
          </a:p>
        </p:txBody>
      </p:sp>
    </p:spTree>
    <p:custDataLst>
      <p:tags r:id="rId1"/>
    </p:custDataLst>
    <p:extLst>
      <p:ext uri="{BB962C8B-B14F-4D97-AF65-F5344CB8AC3E}">
        <p14:creationId xmlns:p14="http://schemas.microsoft.com/office/powerpoint/2010/main" xmlns="" val="247315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计算机语言</a:t>
            </a:r>
          </a:p>
        </p:txBody>
      </p:sp>
      <p:sp>
        <p:nvSpPr>
          <p:cNvPr id="25" name="MH_SubTitle_1"/>
          <p:cNvSpPr txBox="1">
            <a:spLocks noChangeArrowheads="1"/>
          </p:cNvSpPr>
          <p:nvPr>
            <p:custDataLst>
              <p:tags r:id="rId1"/>
            </p:custDataLst>
          </p:nvPr>
        </p:nvSpPr>
        <p:spPr bwMode="auto">
          <a:xfrm>
            <a:off x="1797436" y="1730952"/>
            <a:ext cx="2160000" cy="432000"/>
          </a:xfrm>
          <a:prstGeom prst="rect">
            <a:avLst/>
          </a:prstGeom>
          <a:noFill/>
          <a:ln>
            <a:noFill/>
          </a:ln>
          <a:extLst/>
        </p:spPr>
        <p:txBody>
          <a:bodyPr anchor="b">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400" b="1" dirty="0">
                <a:solidFill>
                  <a:schemeClr val="accent1"/>
                </a:solidFill>
                <a:latin typeface="微软雅黑" panose="020B0503020204020204" pitchFamily="34" charset="-122"/>
                <a:ea typeface="微软雅黑" panose="020B0503020204020204" pitchFamily="34" charset="-122"/>
              </a:rPr>
              <a:t>机器语言</a:t>
            </a:r>
          </a:p>
        </p:txBody>
      </p:sp>
      <p:sp>
        <p:nvSpPr>
          <p:cNvPr id="26" name="MH_Text_1"/>
          <p:cNvSpPr txBox="1">
            <a:spLocks noChangeArrowheads="1"/>
          </p:cNvSpPr>
          <p:nvPr>
            <p:custDataLst>
              <p:tags r:id="rId2"/>
            </p:custDataLst>
          </p:nvPr>
        </p:nvSpPr>
        <p:spPr bwMode="auto">
          <a:xfrm>
            <a:off x="1797436" y="2259591"/>
            <a:ext cx="2159000" cy="2452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defRPr/>
            </a:pPr>
            <a:r>
              <a:rPr lang="zh-CN" altLang="en-US" sz="1400" dirty="0">
                <a:solidFill>
                  <a:schemeClr val="tx1">
                    <a:lumMod val="75000"/>
                    <a:lumOff val="25000"/>
                  </a:schemeClr>
                </a:solidFill>
                <a:latin typeface="+mn-lt"/>
                <a:ea typeface="+mn-ea"/>
              </a:rPr>
              <a:t>计算机能直接识别和接受的二进制代码称为</a:t>
            </a:r>
            <a:r>
              <a:rPr lang="zh-CN" altLang="en-US" sz="1400" b="1" dirty="0">
                <a:solidFill>
                  <a:schemeClr val="tx1">
                    <a:lumMod val="75000"/>
                    <a:lumOff val="25000"/>
                  </a:schemeClr>
                </a:solidFill>
                <a:latin typeface="+mn-lt"/>
                <a:ea typeface="+mn-ea"/>
              </a:rPr>
              <a:t>机器指令</a:t>
            </a:r>
            <a:r>
              <a:rPr lang="zh-CN" altLang="en-US" sz="1400" dirty="0">
                <a:solidFill>
                  <a:schemeClr val="tx1">
                    <a:lumMod val="75000"/>
                    <a:lumOff val="25000"/>
                  </a:schemeClr>
                </a:solidFill>
                <a:latin typeface="+mn-lt"/>
                <a:ea typeface="+mn-ea"/>
              </a:rPr>
              <a:t>。机器指令的集合就是该计算机的</a:t>
            </a:r>
            <a:r>
              <a:rPr lang="zh-CN" altLang="en-US" sz="1400" b="1" dirty="0">
                <a:solidFill>
                  <a:schemeClr val="tx1">
                    <a:lumMod val="75000"/>
                    <a:lumOff val="25000"/>
                  </a:schemeClr>
                </a:solidFill>
                <a:latin typeface="+mn-lt"/>
                <a:ea typeface="+mn-ea"/>
              </a:rPr>
              <a:t>机器语言</a:t>
            </a:r>
            <a:r>
              <a:rPr lang="zh-CN" altLang="en-US" sz="1400" dirty="0">
                <a:solidFill>
                  <a:schemeClr val="tx1">
                    <a:lumMod val="75000"/>
                    <a:lumOff val="25000"/>
                  </a:schemeClr>
                </a:solidFill>
                <a:latin typeface="+mn-lt"/>
                <a:ea typeface="+mn-ea"/>
              </a:rPr>
              <a:t>。</a:t>
            </a:r>
            <a:endParaRPr lang="en-US" altLang="zh-CN" sz="1400" dirty="0">
              <a:solidFill>
                <a:schemeClr val="tx1">
                  <a:lumMod val="75000"/>
                  <a:lumOff val="25000"/>
                </a:schemeClr>
              </a:solidFill>
              <a:latin typeface="+mn-lt"/>
              <a:ea typeface="+mn-ea"/>
            </a:endParaRPr>
          </a:p>
          <a:p>
            <a:pPr algn="just" eaLnBrk="1" hangingPunct="1">
              <a:lnSpc>
                <a:spcPct val="130000"/>
              </a:lnSpc>
              <a:defRPr/>
            </a:pPr>
            <a:r>
              <a:rPr lang="zh-CN" altLang="en-US" sz="1400">
                <a:solidFill>
                  <a:schemeClr val="tx1">
                    <a:lumMod val="75000"/>
                    <a:lumOff val="25000"/>
                  </a:schemeClr>
                </a:solidFill>
                <a:latin typeface="+mn-lt"/>
                <a:ea typeface="+mn-ea"/>
              </a:rPr>
              <a:t>特点：难</a:t>
            </a:r>
            <a:r>
              <a:rPr lang="zh-CN" altLang="en-US" sz="1400" dirty="0">
                <a:solidFill>
                  <a:schemeClr val="tx1">
                    <a:lumMod val="75000"/>
                    <a:lumOff val="25000"/>
                  </a:schemeClr>
                </a:solidFill>
                <a:latin typeface="+mn-lt"/>
                <a:ea typeface="+mn-ea"/>
              </a:rPr>
              <a:t>学，难记，难检查，难修改，难以推广使用。依赖具体机器难以移植。</a:t>
            </a:r>
          </a:p>
        </p:txBody>
      </p:sp>
      <p:sp>
        <p:nvSpPr>
          <p:cNvPr id="27" name="MH_SubTitle_2"/>
          <p:cNvSpPr txBox="1">
            <a:spLocks noChangeArrowheads="1"/>
          </p:cNvSpPr>
          <p:nvPr>
            <p:custDataLst>
              <p:tags r:id="rId3"/>
            </p:custDataLst>
          </p:nvPr>
        </p:nvSpPr>
        <p:spPr bwMode="auto">
          <a:xfrm>
            <a:off x="4792874" y="1730952"/>
            <a:ext cx="2160000" cy="432000"/>
          </a:xfrm>
          <a:prstGeom prst="rect">
            <a:avLst/>
          </a:prstGeom>
          <a:noFill/>
          <a:ln>
            <a:noFill/>
          </a:ln>
          <a:extLst/>
        </p:spPr>
        <p:txBody>
          <a:bodyPr anchor="b">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400" b="1" dirty="0">
                <a:solidFill>
                  <a:schemeClr val="accent1"/>
                </a:solidFill>
                <a:latin typeface="微软雅黑" panose="020B0503020204020204" pitchFamily="34" charset="-122"/>
                <a:ea typeface="微软雅黑" panose="020B0503020204020204" pitchFamily="34" charset="-122"/>
              </a:rPr>
              <a:t>汇编语言</a:t>
            </a:r>
          </a:p>
        </p:txBody>
      </p:sp>
      <p:sp>
        <p:nvSpPr>
          <p:cNvPr id="28" name="MH_Text_2"/>
          <p:cNvSpPr txBox="1">
            <a:spLocks noChangeArrowheads="1"/>
          </p:cNvSpPr>
          <p:nvPr>
            <p:custDataLst>
              <p:tags r:id="rId4"/>
            </p:custDataLst>
          </p:nvPr>
        </p:nvSpPr>
        <p:spPr bwMode="auto">
          <a:xfrm>
            <a:off x="4792874" y="2259591"/>
            <a:ext cx="2159000" cy="2452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lnSpcReduction="10000"/>
          </a:bodyPr>
          <a:lstStyle>
            <a:defPPr>
              <a:defRPr lang="zh-CN"/>
            </a:defPPr>
            <a:lvl1pPr algn="just" eaLnBrk="1" hangingPunct="1">
              <a:lnSpc>
                <a:spcPct val="130000"/>
              </a:lnSpc>
              <a:defRPr sz="1400">
                <a:latin typeface="幼圆" panose="02010509060101010101" pitchFamily="49" charset="-122"/>
                <a:ea typeface="幼圆" panose="02010509060101010101" pitchFamily="49"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zh-CN" altLang="en-US" dirty="0">
                <a:solidFill>
                  <a:schemeClr val="tx1">
                    <a:lumMod val="75000"/>
                    <a:lumOff val="25000"/>
                  </a:schemeClr>
                </a:solidFill>
                <a:latin typeface="+mn-lt"/>
                <a:ea typeface="+mn-ea"/>
              </a:rPr>
              <a:t>机器语言的符号化。用英文字母和数字表示指令的</a:t>
            </a:r>
            <a:r>
              <a:rPr lang="zh-CN" altLang="en-US" b="1" dirty="0">
                <a:solidFill>
                  <a:schemeClr val="tx1">
                    <a:lumMod val="75000"/>
                    <a:lumOff val="25000"/>
                  </a:schemeClr>
                </a:solidFill>
                <a:latin typeface="+mn-lt"/>
                <a:ea typeface="+mn-ea"/>
              </a:rPr>
              <a:t>符号语言</a:t>
            </a:r>
            <a:r>
              <a:rPr lang="zh-CN" altLang="en-US" dirty="0">
                <a:solidFill>
                  <a:schemeClr val="tx1">
                    <a:lumMod val="75000"/>
                    <a:lumOff val="25000"/>
                  </a:schemeClr>
                </a:solidFill>
                <a:latin typeface="+mn-lt"/>
                <a:ea typeface="+mn-ea"/>
              </a:rPr>
              <a:t>。</a:t>
            </a:r>
            <a:endParaRPr lang="en-US" altLang="zh-CN" dirty="0">
              <a:solidFill>
                <a:schemeClr val="tx1">
                  <a:lumMod val="75000"/>
                  <a:lumOff val="25000"/>
                </a:schemeClr>
              </a:solidFill>
              <a:latin typeface="+mn-lt"/>
              <a:ea typeface="+mn-ea"/>
            </a:endParaRPr>
          </a:p>
          <a:p>
            <a:pPr>
              <a:defRPr/>
            </a:pPr>
            <a:r>
              <a:rPr lang="zh-CN" altLang="en-US" dirty="0">
                <a:solidFill>
                  <a:schemeClr val="tx1">
                    <a:lumMod val="75000"/>
                    <a:lumOff val="25000"/>
                  </a:schemeClr>
                </a:solidFill>
                <a:latin typeface="+mn-lt"/>
                <a:ea typeface="+mn-ea"/>
              </a:rPr>
              <a:t>特点：相比机器语言简单好记，但仍然难以普及。汇编指令需通过</a:t>
            </a:r>
            <a:r>
              <a:rPr lang="zh-CN" altLang="en-US" b="1" dirty="0">
                <a:solidFill>
                  <a:schemeClr val="tx1">
                    <a:lumMod val="75000"/>
                    <a:lumOff val="25000"/>
                  </a:schemeClr>
                </a:solidFill>
                <a:latin typeface="+mn-lt"/>
                <a:ea typeface="+mn-ea"/>
              </a:rPr>
              <a:t>汇编程序</a:t>
            </a:r>
            <a:r>
              <a:rPr lang="zh-CN" altLang="en-US" dirty="0">
                <a:solidFill>
                  <a:schemeClr val="tx1">
                    <a:lumMod val="75000"/>
                    <a:lumOff val="25000"/>
                  </a:schemeClr>
                </a:solidFill>
                <a:latin typeface="+mn-lt"/>
                <a:ea typeface="+mn-ea"/>
              </a:rPr>
              <a:t>转换为机器指令才能被计算机执行。依赖具体机器难以移植。</a:t>
            </a:r>
          </a:p>
        </p:txBody>
      </p:sp>
      <p:sp>
        <p:nvSpPr>
          <p:cNvPr id="29" name="MH_SubTitle_3"/>
          <p:cNvSpPr txBox="1">
            <a:spLocks noChangeArrowheads="1"/>
          </p:cNvSpPr>
          <p:nvPr>
            <p:custDataLst>
              <p:tags r:id="rId5"/>
            </p:custDataLst>
          </p:nvPr>
        </p:nvSpPr>
        <p:spPr bwMode="auto">
          <a:xfrm>
            <a:off x="7857468" y="1730952"/>
            <a:ext cx="2160000" cy="432000"/>
          </a:xfrm>
          <a:prstGeom prst="rect">
            <a:avLst/>
          </a:prstGeom>
          <a:noFill/>
          <a:ln>
            <a:noFill/>
          </a:ln>
          <a:extLst/>
        </p:spPr>
        <p:txBody>
          <a:bodyPr anchor="b">
            <a:normAutofit lnSpcReduction="1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400" b="1" dirty="0">
                <a:solidFill>
                  <a:schemeClr val="accent1"/>
                </a:solidFill>
                <a:latin typeface="微软雅黑" panose="020B0503020204020204" pitchFamily="34" charset="-122"/>
                <a:ea typeface="微软雅黑" panose="020B0503020204020204" pitchFamily="34" charset="-122"/>
              </a:rPr>
              <a:t>高级语言</a:t>
            </a:r>
          </a:p>
        </p:txBody>
      </p:sp>
      <p:sp>
        <p:nvSpPr>
          <p:cNvPr id="30" name="MH_Text_3"/>
          <p:cNvSpPr txBox="1">
            <a:spLocks noChangeArrowheads="1"/>
          </p:cNvSpPr>
          <p:nvPr>
            <p:custDataLst>
              <p:tags r:id="rId6"/>
            </p:custDataLst>
          </p:nvPr>
        </p:nvSpPr>
        <p:spPr bwMode="auto">
          <a:xfrm>
            <a:off x="7857468" y="2259591"/>
            <a:ext cx="2159000" cy="2452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defPPr>
              <a:defRPr lang="zh-CN"/>
            </a:defPPr>
            <a:lvl1pPr algn="just" eaLnBrk="1" hangingPunct="1">
              <a:lnSpc>
                <a:spcPct val="130000"/>
              </a:lnSpc>
              <a:defRPr sz="1400">
                <a:latin typeface="幼圆" panose="02010509060101010101" pitchFamily="49" charset="-122"/>
                <a:ea typeface="幼圆" panose="02010509060101010101" pitchFamily="49"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zh-CN" altLang="en-US" dirty="0">
                <a:solidFill>
                  <a:schemeClr val="tx1">
                    <a:lumMod val="75000"/>
                    <a:lumOff val="25000"/>
                  </a:schemeClr>
                </a:solidFill>
                <a:latin typeface="+mn-lt"/>
                <a:ea typeface="+mn-ea"/>
              </a:rPr>
              <a:t>高级语言更接近于人们习惯使用的自然语言和数学语言。</a:t>
            </a:r>
            <a:endParaRPr lang="en-US" altLang="zh-CN" dirty="0">
              <a:solidFill>
                <a:schemeClr val="tx1">
                  <a:lumMod val="75000"/>
                  <a:lumOff val="25000"/>
                </a:schemeClr>
              </a:solidFill>
              <a:latin typeface="+mn-lt"/>
              <a:ea typeface="+mn-ea"/>
            </a:endParaRPr>
          </a:p>
          <a:p>
            <a:pPr>
              <a:defRPr/>
            </a:pPr>
            <a:r>
              <a:rPr lang="zh-CN" altLang="en-US" dirty="0">
                <a:solidFill>
                  <a:schemeClr val="tx1">
                    <a:lumMod val="75000"/>
                    <a:lumOff val="25000"/>
                  </a:schemeClr>
                </a:solidFill>
                <a:latin typeface="+mn-lt"/>
                <a:ea typeface="+mn-ea"/>
              </a:rPr>
              <a:t>特点：功能强大，不依赖于具体机器。用高级语言编写的</a:t>
            </a:r>
            <a:r>
              <a:rPr lang="zh-CN" altLang="en-US" b="1" dirty="0">
                <a:solidFill>
                  <a:schemeClr val="tx1">
                    <a:lumMod val="75000"/>
                    <a:lumOff val="25000"/>
                  </a:schemeClr>
                </a:solidFill>
                <a:latin typeface="+mn-lt"/>
                <a:ea typeface="+mn-ea"/>
              </a:rPr>
              <a:t>源程序</a:t>
            </a:r>
            <a:r>
              <a:rPr lang="zh-CN" altLang="en-US" dirty="0">
                <a:solidFill>
                  <a:schemeClr val="tx1">
                    <a:lumMod val="75000"/>
                    <a:lumOff val="25000"/>
                  </a:schemeClr>
                </a:solidFill>
                <a:latin typeface="+mn-lt"/>
                <a:ea typeface="+mn-ea"/>
              </a:rPr>
              <a:t>需要通过</a:t>
            </a:r>
            <a:r>
              <a:rPr lang="zh-CN" altLang="en-US" b="1" dirty="0">
                <a:solidFill>
                  <a:schemeClr val="tx1">
                    <a:lumMod val="75000"/>
                    <a:lumOff val="25000"/>
                  </a:schemeClr>
                </a:solidFill>
                <a:latin typeface="+mn-lt"/>
                <a:ea typeface="+mn-ea"/>
              </a:rPr>
              <a:t>编译程序</a:t>
            </a:r>
            <a:r>
              <a:rPr lang="zh-CN" altLang="en-US" dirty="0">
                <a:solidFill>
                  <a:schemeClr val="tx1">
                    <a:lumMod val="75000"/>
                    <a:lumOff val="25000"/>
                  </a:schemeClr>
                </a:solidFill>
                <a:latin typeface="+mn-lt"/>
                <a:ea typeface="+mn-ea"/>
              </a:rPr>
              <a:t>转换为机器指令的</a:t>
            </a:r>
            <a:r>
              <a:rPr lang="zh-CN" altLang="en-US" b="1" dirty="0">
                <a:solidFill>
                  <a:schemeClr val="tx1">
                    <a:lumMod val="75000"/>
                    <a:lumOff val="25000"/>
                  </a:schemeClr>
                </a:solidFill>
                <a:latin typeface="+mn-lt"/>
                <a:ea typeface="+mn-ea"/>
              </a:rPr>
              <a:t>目标程序</a:t>
            </a:r>
            <a:r>
              <a:rPr lang="zh-CN" altLang="en-US" dirty="0">
                <a:solidFill>
                  <a:schemeClr val="tx1">
                    <a:lumMod val="75000"/>
                    <a:lumOff val="25000"/>
                  </a:schemeClr>
                </a:solidFill>
                <a:latin typeface="+mn-lt"/>
                <a:ea typeface="+mn-ea"/>
              </a:rPr>
              <a:t>。</a:t>
            </a:r>
          </a:p>
        </p:txBody>
      </p:sp>
      <p:sp>
        <p:nvSpPr>
          <p:cNvPr id="31" name="Rectangle 8"/>
          <p:cNvSpPr>
            <a:spLocks noChangeArrowheads="1"/>
          </p:cNvSpPr>
          <p:nvPr/>
        </p:nvSpPr>
        <p:spPr bwMode="auto">
          <a:xfrm>
            <a:off x="1797436" y="4641125"/>
            <a:ext cx="2160000" cy="1062175"/>
          </a:xfrm>
          <a:prstGeom prst="rect">
            <a:avLst/>
          </a:prstGeom>
          <a:solidFill>
            <a:schemeClr val="accent4">
              <a:lumMod val="40000"/>
              <a:lumOff val="60000"/>
            </a:schemeClr>
          </a:solidFill>
          <a:ln w="9525">
            <a:noFill/>
            <a:miter lim="800000"/>
            <a:headEnd/>
            <a:tailEnd/>
          </a:ln>
        </p:spPr>
        <p:txBody>
          <a:bodyPr anchor="ctr"/>
          <a:lstStyle>
            <a:lvl1pPr defTabSz="717550">
              <a:defRPr kumimoji="1" sz="2400">
                <a:solidFill>
                  <a:schemeClr val="tx1"/>
                </a:solidFill>
                <a:latin typeface="Times New Roman" pitchFamily="18" charset="0"/>
                <a:ea typeface="宋体" pitchFamily="2" charset="-122"/>
              </a:defRPr>
            </a:lvl1pPr>
            <a:lvl2pPr defTabSz="717550">
              <a:defRPr kumimoji="1" sz="2400">
                <a:solidFill>
                  <a:schemeClr val="tx1"/>
                </a:solidFill>
                <a:latin typeface="Times New Roman" pitchFamily="18" charset="0"/>
                <a:ea typeface="宋体" pitchFamily="2" charset="-122"/>
              </a:defRPr>
            </a:lvl2pPr>
            <a:lvl3pPr defTabSz="717550">
              <a:defRPr kumimoji="1" sz="2400">
                <a:solidFill>
                  <a:schemeClr val="tx1"/>
                </a:solidFill>
                <a:latin typeface="Times New Roman" pitchFamily="18" charset="0"/>
                <a:ea typeface="宋体" pitchFamily="2" charset="-122"/>
              </a:defRPr>
            </a:lvl3pPr>
            <a:lvl4pPr defTabSz="717550">
              <a:defRPr kumimoji="1" sz="2400">
                <a:solidFill>
                  <a:schemeClr val="tx1"/>
                </a:solidFill>
                <a:latin typeface="Times New Roman" pitchFamily="18" charset="0"/>
                <a:ea typeface="宋体" pitchFamily="2" charset="-122"/>
              </a:defRPr>
            </a:lvl4pPr>
            <a:lvl5pPr defTabSz="717550">
              <a:defRPr kumimoji="1" sz="2400">
                <a:solidFill>
                  <a:schemeClr val="tx1"/>
                </a:solidFill>
                <a:latin typeface="Times New Roman" pitchFamily="18" charset="0"/>
                <a:ea typeface="宋体" pitchFamily="2" charset="-122"/>
              </a:defRPr>
            </a:lvl5pPr>
            <a:lvl6pPr defTabSz="717550" fontAlgn="base">
              <a:spcBef>
                <a:spcPct val="0"/>
              </a:spcBef>
              <a:spcAft>
                <a:spcPct val="0"/>
              </a:spcAft>
              <a:defRPr kumimoji="1" sz="2400">
                <a:solidFill>
                  <a:schemeClr val="tx1"/>
                </a:solidFill>
                <a:latin typeface="Times New Roman" pitchFamily="18" charset="0"/>
                <a:ea typeface="宋体" pitchFamily="2" charset="-122"/>
              </a:defRPr>
            </a:lvl6pPr>
            <a:lvl7pPr defTabSz="717550" fontAlgn="base">
              <a:spcBef>
                <a:spcPct val="0"/>
              </a:spcBef>
              <a:spcAft>
                <a:spcPct val="0"/>
              </a:spcAft>
              <a:defRPr kumimoji="1" sz="2400">
                <a:solidFill>
                  <a:schemeClr val="tx1"/>
                </a:solidFill>
                <a:latin typeface="Times New Roman" pitchFamily="18" charset="0"/>
                <a:ea typeface="宋体" pitchFamily="2" charset="-122"/>
              </a:defRPr>
            </a:lvl7pPr>
            <a:lvl8pPr defTabSz="717550" fontAlgn="base">
              <a:spcBef>
                <a:spcPct val="0"/>
              </a:spcBef>
              <a:spcAft>
                <a:spcPct val="0"/>
              </a:spcAft>
              <a:defRPr kumimoji="1" sz="2400">
                <a:solidFill>
                  <a:schemeClr val="tx1"/>
                </a:solidFill>
                <a:latin typeface="Times New Roman" pitchFamily="18" charset="0"/>
                <a:ea typeface="宋体" pitchFamily="2" charset="-122"/>
              </a:defRPr>
            </a:lvl8pPr>
            <a:lvl9pPr defTabSz="7175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B8  7F 01</a:t>
            </a:r>
          </a:p>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BB  21 02</a:t>
            </a:r>
          </a:p>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03   D8</a:t>
            </a:r>
          </a:p>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B8  1F 04</a:t>
            </a:r>
          </a:p>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2B  C3</a:t>
            </a:r>
          </a:p>
        </p:txBody>
      </p:sp>
      <p:sp>
        <p:nvSpPr>
          <p:cNvPr id="32" name="Rectangle 14"/>
          <p:cNvSpPr>
            <a:spLocks noChangeArrowheads="1"/>
          </p:cNvSpPr>
          <p:nvPr/>
        </p:nvSpPr>
        <p:spPr bwMode="auto">
          <a:xfrm>
            <a:off x="4792874" y="4641125"/>
            <a:ext cx="2160000" cy="1062175"/>
          </a:xfrm>
          <a:prstGeom prst="rect">
            <a:avLst/>
          </a:prstGeom>
          <a:solidFill>
            <a:schemeClr val="accent4">
              <a:lumMod val="40000"/>
              <a:lumOff val="60000"/>
            </a:schemeClr>
          </a:solidFill>
          <a:ln w="9525">
            <a:noFill/>
            <a:miter lim="800000"/>
            <a:headEnd/>
            <a:tailEnd/>
          </a:ln>
        </p:spPr>
        <p:txBody>
          <a:bodyPr anchor="ctr"/>
          <a:lstStyle>
            <a:lvl1pPr defTabSz="717550">
              <a:defRPr kumimoji="1" sz="2400">
                <a:solidFill>
                  <a:schemeClr val="tx1"/>
                </a:solidFill>
                <a:latin typeface="Times New Roman" pitchFamily="18" charset="0"/>
                <a:ea typeface="宋体" pitchFamily="2" charset="-122"/>
              </a:defRPr>
            </a:lvl1pPr>
            <a:lvl2pPr defTabSz="717550">
              <a:defRPr kumimoji="1" sz="2400">
                <a:solidFill>
                  <a:schemeClr val="tx1"/>
                </a:solidFill>
                <a:latin typeface="Times New Roman" pitchFamily="18" charset="0"/>
                <a:ea typeface="宋体" pitchFamily="2" charset="-122"/>
              </a:defRPr>
            </a:lvl2pPr>
            <a:lvl3pPr defTabSz="717550">
              <a:defRPr kumimoji="1" sz="2400">
                <a:solidFill>
                  <a:schemeClr val="tx1"/>
                </a:solidFill>
                <a:latin typeface="Times New Roman" pitchFamily="18" charset="0"/>
                <a:ea typeface="宋体" pitchFamily="2" charset="-122"/>
              </a:defRPr>
            </a:lvl3pPr>
            <a:lvl4pPr defTabSz="717550">
              <a:defRPr kumimoji="1" sz="2400">
                <a:solidFill>
                  <a:schemeClr val="tx1"/>
                </a:solidFill>
                <a:latin typeface="Times New Roman" pitchFamily="18" charset="0"/>
                <a:ea typeface="宋体" pitchFamily="2" charset="-122"/>
              </a:defRPr>
            </a:lvl4pPr>
            <a:lvl5pPr defTabSz="717550">
              <a:defRPr kumimoji="1" sz="2400">
                <a:solidFill>
                  <a:schemeClr val="tx1"/>
                </a:solidFill>
                <a:latin typeface="Times New Roman" pitchFamily="18" charset="0"/>
                <a:ea typeface="宋体" pitchFamily="2" charset="-122"/>
              </a:defRPr>
            </a:lvl5pPr>
            <a:lvl6pPr defTabSz="717550" fontAlgn="base">
              <a:spcBef>
                <a:spcPct val="0"/>
              </a:spcBef>
              <a:spcAft>
                <a:spcPct val="0"/>
              </a:spcAft>
              <a:defRPr kumimoji="1" sz="2400">
                <a:solidFill>
                  <a:schemeClr val="tx1"/>
                </a:solidFill>
                <a:latin typeface="Times New Roman" pitchFamily="18" charset="0"/>
                <a:ea typeface="宋体" pitchFamily="2" charset="-122"/>
              </a:defRPr>
            </a:lvl6pPr>
            <a:lvl7pPr defTabSz="717550" fontAlgn="base">
              <a:spcBef>
                <a:spcPct val="0"/>
              </a:spcBef>
              <a:spcAft>
                <a:spcPct val="0"/>
              </a:spcAft>
              <a:defRPr kumimoji="1" sz="2400">
                <a:solidFill>
                  <a:schemeClr val="tx1"/>
                </a:solidFill>
                <a:latin typeface="Times New Roman" pitchFamily="18" charset="0"/>
                <a:ea typeface="宋体" pitchFamily="2" charset="-122"/>
              </a:defRPr>
            </a:lvl7pPr>
            <a:lvl8pPr defTabSz="717550" fontAlgn="base">
              <a:spcBef>
                <a:spcPct val="0"/>
              </a:spcBef>
              <a:spcAft>
                <a:spcPct val="0"/>
              </a:spcAft>
              <a:defRPr kumimoji="1" sz="2400">
                <a:solidFill>
                  <a:schemeClr val="tx1"/>
                </a:solidFill>
                <a:latin typeface="Times New Roman" pitchFamily="18" charset="0"/>
                <a:ea typeface="宋体" pitchFamily="2" charset="-122"/>
              </a:defRPr>
            </a:lvl8pPr>
            <a:lvl9pPr defTabSz="7175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MOV  AX  383</a:t>
            </a:r>
          </a:p>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MOV  BX  545</a:t>
            </a:r>
          </a:p>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ADD   BX  AX</a:t>
            </a:r>
          </a:p>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MOV  AX  1055</a:t>
            </a:r>
          </a:p>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SUB    AX  BX</a:t>
            </a:r>
          </a:p>
        </p:txBody>
      </p:sp>
      <p:sp>
        <p:nvSpPr>
          <p:cNvPr id="33" name="Rectangle 14"/>
          <p:cNvSpPr>
            <a:spLocks noChangeArrowheads="1"/>
          </p:cNvSpPr>
          <p:nvPr/>
        </p:nvSpPr>
        <p:spPr bwMode="auto">
          <a:xfrm>
            <a:off x="7857468" y="4641125"/>
            <a:ext cx="2160000" cy="1062175"/>
          </a:xfrm>
          <a:prstGeom prst="rect">
            <a:avLst/>
          </a:prstGeom>
          <a:solidFill>
            <a:schemeClr val="accent4">
              <a:lumMod val="40000"/>
              <a:lumOff val="60000"/>
            </a:schemeClr>
          </a:solidFill>
          <a:ln w="9525">
            <a:noFill/>
            <a:miter lim="800000"/>
            <a:headEnd/>
            <a:tailEnd/>
          </a:ln>
        </p:spPr>
        <p:txBody>
          <a:bodyPr anchor="ctr"/>
          <a:lstStyle>
            <a:lvl1pPr defTabSz="717550">
              <a:defRPr kumimoji="1" sz="2400">
                <a:solidFill>
                  <a:schemeClr val="tx1"/>
                </a:solidFill>
                <a:latin typeface="Times New Roman" pitchFamily="18" charset="0"/>
                <a:ea typeface="宋体" pitchFamily="2" charset="-122"/>
              </a:defRPr>
            </a:lvl1pPr>
            <a:lvl2pPr defTabSz="717550">
              <a:defRPr kumimoji="1" sz="2400">
                <a:solidFill>
                  <a:schemeClr val="tx1"/>
                </a:solidFill>
                <a:latin typeface="Times New Roman" pitchFamily="18" charset="0"/>
                <a:ea typeface="宋体" pitchFamily="2" charset="-122"/>
              </a:defRPr>
            </a:lvl2pPr>
            <a:lvl3pPr defTabSz="717550">
              <a:defRPr kumimoji="1" sz="2400">
                <a:solidFill>
                  <a:schemeClr val="tx1"/>
                </a:solidFill>
                <a:latin typeface="Times New Roman" pitchFamily="18" charset="0"/>
                <a:ea typeface="宋体" pitchFamily="2" charset="-122"/>
              </a:defRPr>
            </a:lvl3pPr>
            <a:lvl4pPr defTabSz="717550">
              <a:defRPr kumimoji="1" sz="2400">
                <a:solidFill>
                  <a:schemeClr val="tx1"/>
                </a:solidFill>
                <a:latin typeface="Times New Roman" pitchFamily="18" charset="0"/>
                <a:ea typeface="宋体" pitchFamily="2" charset="-122"/>
              </a:defRPr>
            </a:lvl4pPr>
            <a:lvl5pPr defTabSz="717550">
              <a:defRPr kumimoji="1" sz="2400">
                <a:solidFill>
                  <a:schemeClr val="tx1"/>
                </a:solidFill>
                <a:latin typeface="Times New Roman" pitchFamily="18" charset="0"/>
                <a:ea typeface="宋体" pitchFamily="2" charset="-122"/>
              </a:defRPr>
            </a:lvl5pPr>
            <a:lvl6pPr defTabSz="717550" fontAlgn="base">
              <a:spcBef>
                <a:spcPct val="0"/>
              </a:spcBef>
              <a:spcAft>
                <a:spcPct val="0"/>
              </a:spcAft>
              <a:defRPr kumimoji="1" sz="2400">
                <a:solidFill>
                  <a:schemeClr val="tx1"/>
                </a:solidFill>
                <a:latin typeface="Times New Roman" pitchFamily="18" charset="0"/>
                <a:ea typeface="宋体" pitchFamily="2" charset="-122"/>
              </a:defRPr>
            </a:lvl6pPr>
            <a:lvl7pPr defTabSz="717550" fontAlgn="base">
              <a:spcBef>
                <a:spcPct val="0"/>
              </a:spcBef>
              <a:spcAft>
                <a:spcPct val="0"/>
              </a:spcAft>
              <a:defRPr kumimoji="1" sz="2400">
                <a:solidFill>
                  <a:schemeClr val="tx1"/>
                </a:solidFill>
                <a:latin typeface="Times New Roman" pitchFamily="18" charset="0"/>
                <a:ea typeface="宋体" pitchFamily="2" charset="-122"/>
              </a:defRPr>
            </a:lvl7pPr>
            <a:lvl8pPr defTabSz="717550" fontAlgn="base">
              <a:spcBef>
                <a:spcPct val="0"/>
              </a:spcBef>
              <a:spcAft>
                <a:spcPct val="0"/>
              </a:spcAft>
              <a:defRPr kumimoji="1" sz="2400">
                <a:solidFill>
                  <a:schemeClr val="tx1"/>
                </a:solidFill>
                <a:latin typeface="Times New Roman" pitchFamily="18" charset="0"/>
                <a:ea typeface="宋体" pitchFamily="2" charset="-122"/>
              </a:defRPr>
            </a:lvl8pPr>
            <a:lvl9pPr defTabSz="71755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10000"/>
              </a:lnSpc>
            </a:pPr>
            <a:r>
              <a:rPr lang="en-US" altLang="zh-CN" sz="1200" dirty="0">
                <a:solidFill>
                  <a:schemeClr val="accent1"/>
                </a:solidFill>
                <a:latin typeface="Arial" panose="020B0604020202020204" pitchFamily="34" charset="0"/>
                <a:cs typeface="Arial" panose="020B0604020202020204" pitchFamily="34" charset="0"/>
              </a:rPr>
              <a:t>S=1055-(383+545)</a:t>
            </a:r>
          </a:p>
        </p:txBody>
      </p:sp>
      <p:grpSp>
        <p:nvGrpSpPr>
          <p:cNvPr id="36" name="组合 35"/>
          <p:cNvGrpSpPr/>
          <p:nvPr/>
        </p:nvGrpSpPr>
        <p:grpSpPr>
          <a:xfrm>
            <a:off x="1797436" y="2162952"/>
            <a:ext cx="2160000" cy="96639"/>
            <a:chOff x="1797436" y="2162952"/>
            <a:chExt cx="2160000" cy="96639"/>
          </a:xfrm>
        </p:grpSpPr>
        <p:sp>
          <p:nvSpPr>
            <p:cNvPr id="35" name="矩形 34"/>
            <p:cNvSpPr/>
            <p:nvPr/>
          </p:nvSpPr>
          <p:spPr>
            <a:xfrm>
              <a:off x="1797436" y="2162952"/>
              <a:ext cx="1313512" cy="966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797436" y="2162952"/>
              <a:ext cx="216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4792874" y="2147859"/>
            <a:ext cx="2160000" cy="96639"/>
            <a:chOff x="1797436" y="2162952"/>
            <a:chExt cx="2160000" cy="96639"/>
          </a:xfrm>
        </p:grpSpPr>
        <p:sp>
          <p:nvSpPr>
            <p:cNvPr id="38" name="矩形 37"/>
            <p:cNvSpPr/>
            <p:nvPr/>
          </p:nvSpPr>
          <p:spPr>
            <a:xfrm>
              <a:off x="1797436" y="2162952"/>
              <a:ext cx="1313512" cy="966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1797436" y="2162952"/>
              <a:ext cx="216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7857468" y="2162952"/>
            <a:ext cx="2160000" cy="96639"/>
            <a:chOff x="1797436" y="2162952"/>
            <a:chExt cx="2160000" cy="96639"/>
          </a:xfrm>
        </p:grpSpPr>
        <p:sp>
          <p:nvSpPr>
            <p:cNvPr id="41" name="矩形 40"/>
            <p:cNvSpPr/>
            <p:nvPr/>
          </p:nvSpPr>
          <p:spPr>
            <a:xfrm>
              <a:off x="1797436" y="2162952"/>
              <a:ext cx="1313512" cy="966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1797436" y="2162952"/>
              <a:ext cx="216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76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750"/>
                                        <p:tgtEl>
                                          <p:spTgt spid="25"/>
                                        </p:tgtEl>
                                      </p:cBhvr>
                                    </p:animEffect>
                                  </p:childTnLst>
                                </p:cTn>
                              </p:par>
                              <p:par>
                                <p:cTn id="8" presetID="22" presetClass="entr" presetSubtype="8" fill="hold" nodeType="withEffect">
                                  <p:stCondLst>
                                    <p:cond delay="25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1000"/>
                                        <p:tgtEl>
                                          <p:spTgt spid="36"/>
                                        </p:tgtEl>
                                      </p:cBhvr>
                                    </p:animEffect>
                                  </p:childTnLst>
                                </p:cTn>
                              </p:par>
                            </p:childTnLst>
                          </p:cTn>
                        </p:par>
                        <p:par>
                          <p:cTn id="11" fill="hold">
                            <p:stCondLst>
                              <p:cond delay="1250"/>
                            </p:stCondLst>
                            <p:childTnLst>
                              <p:par>
                                <p:cTn id="12" presetID="22" presetClass="entr" presetSubtype="8"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750"/>
                                        <p:tgtEl>
                                          <p:spTgt spid="27"/>
                                        </p:tgtEl>
                                      </p:cBhvr>
                                    </p:animEffect>
                                  </p:childTnLst>
                                </p:cTn>
                              </p:par>
                              <p:par>
                                <p:cTn id="15" presetID="22" presetClass="entr" presetSubtype="8" fill="hold" nodeType="withEffect">
                                  <p:stCondLst>
                                    <p:cond delay="25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1000"/>
                                        <p:tgtEl>
                                          <p:spTgt spid="37"/>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750"/>
                                        <p:tgtEl>
                                          <p:spTgt spid="29"/>
                                        </p:tgtEl>
                                      </p:cBhvr>
                                    </p:animEffect>
                                  </p:childTnLst>
                                </p:cTn>
                              </p:par>
                              <p:par>
                                <p:cTn id="22" presetID="22" presetClass="entr" presetSubtype="8" fill="hold" nodeType="withEffect">
                                  <p:stCondLst>
                                    <p:cond delay="25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10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10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anim calcmode="lin" valueType="num">
                                      <p:cBhvr>
                                        <p:cTn id="35" dur="500" fill="hold"/>
                                        <p:tgtEl>
                                          <p:spTgt spid="31"/>
                                        </p:tgtEl>
                                        <p:attrNameLst>
                                          <p:attrName>ppt_x</p:attrName>
                                        </p:attrNameLst>
                                      </p:cBhvr>
                                      <p:tavLst>
                                        <p:tav tm="0">
                                          <p:val>
                                            <p:strVal val="#ppt_x"/>
                                          </p:val>
                                        </p:tav>
                                        <p:tav tm="100000">
                                          <p:val>
                                            <p:strVal val="#ppt_x"/>
                                          </p:val>
                                        </p:tav>
                                      </p:tavLst>
                                    </p:anim>
                                    <p:anim calcmode="lin" valueType="num">
                                      <p:cBhvr>
                                        <p:cTn id="36"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10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anim calcmode="lin" valueType="num">
                                      <p:cBhvr>
                                        <p:cTn id="47" dur="500" fill="hold"/>
                                        <p:tgtEl>
                                          <p:spTgt spid="32"/>
                                        </p:tgtEl>
                                        <p:attrNameLst>
                                          <p:attrName>ppt_x</p:attrName>
                                        </p:attrNameLst>
                                      </p:cBhvr>
                                      <p:tavLst>
                                        <p:tav tm="0">
                                          <p:val>
                                            <p:strVal val="#ppt_x"/>
                                          </p:val>
                                        </p:tav>
                                        <p:tav tm="100000">
                                          <p:val>
                                            <p:strVal val="#ppt_x"/>
                                          </p:val>
                                        </p:tav>
                                      </p:tavLst>
                                    </p:anim>
                                    <p:anim calcmode="lin" valueType="num">
                                      <p:cBhvr>
                                        <p:cTn id="48"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up)">
                                      <p:cBhvr>
                                        <p:cTn id="53" dur="10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anim calcmode="lin" valueType="num">
                                      <p:cBhvr>
                                        <p:cTn id="59" dur="500" fill="hold"/>
                                        <p:tgtEl>
                                          <p:spTgt spid="33"/>
                                        </p:tgtEl>
                                        <p:attrNameLst>
                                          <p:attrName>ppt_x</p:attrName>
                                        </p:attrNameLst>
                                      </p:cBhvr>
                                      <p:tavLst>
                                        <p:tav tm="0">
                                          <p:val>
                                            <p:strVal val="#ppt_x"/>
                                          </p:val>
                                        </p:tav>
                                        <p:tav tm="100000">
                                          <p:val>
                                            <p:strVal val="#ppt_x"/>
                                          </p:val>
                                        </p:tav>
                                      </p:tavLst>
                                    </p:anim>
                                    <p:anim calcmode="lin" valueType="num">
                                      <p:cBhvr>
                                        <p:cTn id="60"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animBg="1"/>
      <p:bldP spid="32" grpId="0" animBg="1"/>
      <p:bldP spid="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47842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zh-CN" altLang="en-US" dirty="0">
                <a:solidFill>
                  <a:schemeClr val="tx1"/>
                </a:solidFill>
              </a:rPr>
              <a:t>计算机是由程序控制的，要使计算机按照人们的意图工作，必须用计算机语言编写程序。</a:t>
            </a:r>
          </a:p>
          <a:p>
            <a:pPr marL="342900" indent="-342900" algn="just">
              <a:lnSpc>
                <a:spcPct val="150000"/>
              </a:lnSpc>
              <a:buFont typeface="+mj-lt"/>
              <a:buAutoNum type="arabicPeriod"/>
              <a:defRPr/>
            </a:pPr>
            <a:r>
              <a:rPr lang="zh-CN" altLang="en-US" dirty="0">
                <a:solidFill>
                  <a:schemeClr val="tx1"/>
                </a:solidFill>
              </a:rPr>
              <a:t>机器语言和汇编语言依赖于具体计算机，属于低级语言，难学难用，无通用性。高级语言接近人类自然语言和数学语言，容易学习和推广，不依赖于具体计算机，通用性强。</a:t>
            </a:r>
          </a:p>
          <a:p>
            <a:pPr marL="342900" indent="-342900" algn="just">
              <a:lnSpc>
                <a:spcPct val="150000"/>
              </a:lnSpc>
              <a:buFont typeface="+mj-lt"/>
              <a:buAutoNum type="arabicPeriod"/>
              <a:defRPr/>
            </a:pPr>
            <a:r>
              <a:rPr lang="en-US" altLang="zh-CN" dirty="0">
                <a:solidFill>
                  <a:schemeClr val="tx1"/>
                </a:solidFill>
              </a:rPr>
              <a:t>C</a:t>
            </a:r>
            <a:r>
              <a:rPr lang="zh-CN" altLang="en-US" dirty="0">
                <a:solidFill>
                  <a:schemeClr val="tx1"/>
                </a:solidFill>
              </a:rPr>
              <a:t>语言是目前在世界上使用最广泛的一种计算机语言，语言简洁紧凑，使用方便灵活，功能很强，既有高级语言的优点，又具有低级语言的功能，既可用于编写系统软件，又可用于编写应用软件。掌握</a:t>
            </a:r>
            <a:r>
              <a:rPr lang="en-US" altLang="zh-CN" dirty="0">
                <a:solidFill>
                  <a:schemeClr val="tx1"/>
                </a:solidFill>
              </a:rPr>
              <a:t>C</a:t>
            </a:r>
            <a:r>
              <a:rPr lang="zh-CN" altLang="en-US" dirty="0">
                <a:solidFill>
                  <a:schemeClr val="tx1"/>
                </a:solidFill>
              </a:rPr>
              <a:t>语言程序设计是程序设计人员的一项基本功。</a:t>
            </a:r>
          </a:p>
          <a:p>
            <a:pPr marL="342900" indent="-342900" algn="just">
              <a:lnSpc>
                <a:spcPct val="150000"/>
              </a:lnSpc>
              <a:buFont typeface="+mj-lt"/>
              <a:buAutoNum type="arabicPeriod"/>
              <a:defRPr/>
            </a:pPr>
            <a:r>
              <a:rPr lang="zh-CN" altLang="en-US" dirty="0">
                <a:solidFill>
                  <a:schemeClr val="tx1"/>
                </a:solidFill>
              </a:rPr>
              <a:t>一个</a:t>
            </a:r>
            <a:r>
              <a:rPr lang="en-US" altLang="zh-CN" dirty="0">
                <a:solidFill>
                  <a:schemeClr val="tx1"/>
                </a:solidFill>
              </a:rPr>
              <a:t>C</a:t>
            </a:r>
            <a:r>
              <a:rPr lang="zh-CN" altLang="en-US" dirty="0">
                <a:solidFill>
                  <a:schemeClr val="tx1"/>
                </a:solidFill>
              </a:rPr>
              <a:t>语言程序是由一个或多个函数构成的，必须有一个</a:t>
            </a:r>
            <a:r>
              <a:rPr lang="en-US" altLang="zh-CN" dirty="0">
                <a:solidFill>
                  <a:schemeClr val="tx1"/>
                </a:solidFill>
              </a:rPr>
              <a:t>main</a:t>
            </a:r>
            <a:r>
              <a:rPr lang="zh-CN" altLang="en-US" dirty="0">
                <a:solidFill>
                  <a:schemeClr val="tx1"/>
                </a:solidFill>
              </a:rPr>
              <a:t>函数。程序由</a:t>
            </a:r>
            <a:r>
              <a:rPr lang="en-US" altLang="zh-CN" dirty="0">
                <a:solidFill>
                  <a:schemeClr val="tx1"/>
                </a:solidFill>
              </a:rPr>
              <a:t>main</a:t>
            </a:r>
            <a:r>
              <a:rPr lang="zh-CN" altLang="en-US" dirty="0">
                <a:solidFill>
                  <a:schemeClr val="tx1"/>
                </a:solidFill>
              </a:rPr>
              <a:t>函数开始执行。在函数体内可以包括若干语句，语句以分号结束。一行内可以写多个语句，一个语句可以分写为多行。</a:t>
            </a:r>
          </a:p>
          <a:p>
            <a:pPr marL="342900" indent="-342900" algn="just">
              <a:lnSpc>
                <a:spcPct val="150000"/>
              </a:lnSpc>
              <a:buFont typeface="+mj-lt"/>
              <a:buAutoNum type="arabicPeriod"/>
              <a:defRPr/>
            </a:pPr>
            <a:r>
              <a:rPr lang="zh-CN" altLang="en-US" dirty="0">
                <a:solidFill>
                  <a:schemeClr val="tx1"/>
                </a:solidFill>
              </a:rPr>
              <a:t>上机运行一个</a:t>
            </a:r>
            <a:r>
              <a:rPr lang="en-US" altLang="zh-CN" dirty="0">
                <a:solidFill>
                  <a:schemeClr val="tx1"/>
                </a:solidFill>
              </a:rPr>
              <a:t>C</a:t>
            </a:r>
            <a:r>
              <a:rPr lang="zh-CN" altLang="en-US" dirty="0">
                <a:solidFill>
                  <a:schemeClr val="tx1"/>
                </a:solidFill>
              </a:rPr>
              <a:t>程序必须经过</a:t>
            </a:r>
            <a:r>
              <a:rPr lang="en-US" altLang="zh-CN" dirty="0">
                <a:solidFill>
                  <a:schemeClr val="tx1"/>
                </a:solidFill>
              </a:rPr>
              <a:t>4</a:t>
            </a:r>
            <a:r>
              <a:rPr lang="zh-CN" altLang="en-US" dirty="0">
                <a:solidFill>
                  <a:schemeClr val="tx1"/>
                </a:solidFill>
              </a:rPr>
              <a:t>个步骤</a:t>
            </a:r>
            <a:r>
              <a:rPr lang="en-US" altLang="zh-CN" dirty="0">
                <a:solidFill>
                  <a:schemeClr val="tx1"/>
                </a:solidFill>
              </a:rPr>
              <a:t>:  </a:t>
            </a:r>
            <a:r>
              <a:rPr lang="zh-CN" altLang="en-US" dirty="0">
                <a:solidFill>
                  <a:schemeClr val="tx1"/>
                </a:solidFill>
              </a:rPr>
              <a:t>编辑、编译、连接、执行。要熟练掌握上机技巧。</a:t>
            </a:r>
          </a:p>
          <a:p>
            <a:pPr marL="342900" indent="-342900" algn="just">
              <a:lnSpc>
                <a:spcPct val="150000"/>
              </a:lnSpc>
              <a:buFont typeface="+mj-lt"/>
              <a:buAutoNum type="arabicPeriod"/>
              <a:defRPr/>
            </a:pPr>
            <a:r>
              <a:rPr lang="zh-CN" altLang="en-US" dirty="0">
                <a:solidFill>
                  <a:schemeClr val="tx1"/>
                </a:solidFill>
              </a:rPr>
              <a:t>程序设计的任务应当包括</a:t>
            </a:r>
            <a:r>
              <a:rPr lang="en-US" altLang="zh-CN" dirty="0">
                <a:solidFill>
                  <a:schemeClr val="tx1"/>
                </a:solidFill>
              </a:rPr>
              <a:t>:  ①</a:t>
            </a:r>
            <a:r>
              <a:rPr lang="zh-CN" altLang="en-US" dirty="0">
                <a:solidFill>
                  <a:schemeClr val="tx1"/>
                </a:solidFill>
              </a:rPr>
              <a:t>问题分析； ②设计算法和数据结构； ③编写程序； ④对源程序进行编辑、编译和连接； ⑤运行程序、分析结果； ⑥调试和测试程序； ⑦编写程序文档。</a:t>
            </a:r>
          </a:p>
        </p:txBody>
      </p:sp>
    </p:spTree>
    <p:extLst>
      <p:ext uri="{BB962C8B-B14F-4D97-AF65-F5344CB8AC3E}">
        <p14:creationId xmlns:p14="http://schemas.microsoft.com/office/powerpoint/2010/main" xmlns="" val="428176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496241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startAt="7"/>
              <a:defRPr/>
            </a:pPr>
            <a:r>
              <a:rPr lang="zh-CN" altLang="en-US" dirty="0">
                <a:solidFill>
                  <a:schemeClr val="tx1"/>
                </a:solidFill>
              </a:rPr>
              <a:t>算法</a:t>
            </a:r>
            <a:r>
              <a:rPr lang="en-US" altLang="zh-CN" dirty="0">
                <a:solidFill>
                  <a:schemeClr val="tx1"/>
                </a:solidFill>
              </a:rPr>
              <a:t>+</a:t>
            </a:r>
            <a:r>
              <a:rPr lang="zh-CN" altLang="en-US" dirty="0">
                <a:solidFill>
                  <a:schemeClr val="tx1"/>
                </a:solidFill>
              </a:rPr>
              <a:t>数据结构</a:t>
            </a:r>
            <a:r>
              <a:rPr lang="en-US" altLang="zh-CN" dirty="0">
                <a:solidFill>
                  <a:schemeClr val="tx1"/>
                </a:solidFill>
              </a:rPr>
              <a:t>=</a:t>
            </a:r>
            <a:r>
              <a:rPr lang="zh-CN" altLang="en-US" dirty="0">
                <a:solidFill>
                  <a:schemeClr val="tx1"/>
                </a:solidFill>
              </a:rPr>
              <a:t>程序。程序设计有</a:t>
            </a:r>
            <a:r>
              <a:rPr lang="en-US" altLang="zh-CN" dirty="0">
                <a:solidFill>
                  <a:schemeClr val="tx1"/>
                </a:solidFill>
              </a:rPr>
              <a:t>4</a:t>
            </a:r>
            <a:r>
              <a:rPr lang="zh-CN" altLang="en-US" dirty="0">
                <a:solidFill>
                  <a:schemeClr val="tx1"/>
                </a:solidFill>
              </a:rPr>
              <a:t>个要素</a:t>
            </a:r>
            <a:r>
              <a:rPr lang="en-US" altLang="zh-CN" dirty="0">
                <a:solidFill>
                  <a:schemeClr val="tx1"/>
                </a:solidFill>
              </a:rPr>
              <a:t>:  </a:t>
            </a:r>
            <a:r>
              <a:rPr lang="zh-CN" altLang="en-US" dirty="0">
                <a:solidFill>
                  <a:schemeClr val="tx1"/>
                </a:solidFill>
              </a:rPr>
              <a:t>算法是灵魂，数据结构是加工对象，语言是工具，编程采用结构化程序设计方法。算法是解题方法的精确描述。</a:t>
            </a:r>
          </a:p>
          <a:p>
            <a:pPr marL="342900" indent="-342900" algn="just">
              <a:lnSpc>
                <a:spcPct val="150000"/>
              </a:lnSpc>
              <a:buFont typeface="+mj-lt"/>
              <a:buAutoNum type="arabicPeriod" startAt="7"/>
              <a:defRPr/>
            </a:pPr>
            <a:r>
              <a:rPr lang="zh-CN" altLang="en-US" dirty="0">
                <a:solidFill>
                  <a:schemeClr val="tx1"/>
                </a:solidFill>
              </a:rPr>
              <a:t>表述算法可以用</a:t>
            </a:r>
            <a:r>
              <a:rPr lang="en-US" altLang="zh-CN" dirty="0">
                <a:solidFill>
                  <a:schemeClr val="tx1"/>
                </a:solidFill>
              </a:rPr>
              <a:t>:  </a:t>
            </a:r>
            <a:r>
              <a:rPr lang="zh-CN" altLang="en-US" dirty="0">
                <a:solidFill>
                  <a:schemeClr val="tx1"/>
                </a:solidFill>
              </a:rPr>
              <a:t>自然语言、传统流程图、结构化流程图、伪代码和计算机语言等工具。</a:t>
            </a:r>
          </a:p>
          <a:p>
            <a:pPr marL="342900" indent="-342900" algn="just">
              <a:lnSpc>
                <a:spcPct val="150000"/>
              </a:lnSpc>
              <a:buFont typeface="+mj-lt"/>
              <a:buAutoNum type="arabicPeriod" startAt="7"/>
              <a:defRPr/>
            </a:pPr>
            <a:r>
              <a:rPr lang="zh-CN" altLang="en-US" dirty="0">
                <a:solidFill>
                  <a:schemeClr val="tx1"/>
                </a:solidFill>
              </a:rPr>
              <a:t>结构化程序的三种基本结构是</a:t>
            </a:r>
            <a:r>
              <a:rPr lang="en-US" altLang="zh-CN" dirty="0">
                <a:solidFill>
                  <a:schemeClr val="tx1"/>
                </a:solidFill>
              </a:rPr>
              <a:t>:  </a:t>
            </a:r>
            <a:r>
              <a:rPr lang="zh-CN" altLang="en-US" dirty="0">
                <a:solidFill>
                  <a:schemeClr val="tx1"/>
                </a:solidFill>
              </a:rPr>
              <a:t>顺序结构、选择结构和循环结构。由三种基本结构可以构成一个结构化程序。</a:t>
            </a:r>
          </a:p>
          <a:p>
            <a:pPr marL="342900" indent="-342900" algn="just">
              <a:lnSpc>
                <a:spcPct val="150000"/>
              </a:lnSpc>
              <a:buFont typeface="+mj-lt"/>
              <a:buAutoNum type="arabicPeriod" startAt="7"/>
              <a:defRPr/>
            </a:pPr>
            <a:r>
              <a:rPr lang="zh-CN" altLang="en-US" dirty="0">
                <a:solidFill>
                  <a:schemeClr val="tx1"/>
                </a:solidFill>
              </a:rPr>
              <a:t>写出程序只是用计算机语言表示了算法，只有运行程序才是实现了算法。</a:t>
            </a:r>
          </a:p>
          <a:p>
            <a:pPr marL="342900" indent="-342900" algn="just">
              <a:lnSpc>
                <a:spcPct val="150000"/>
              </a:lnSpc>
              <a:buFont typeface="+mj-lt"/>
              <a:buAutoNum type="arabicPeriod" startAt="7"/>
              <a:defRPr/>
            </a:pPr>
            <a:r>
              <a:rPr lang="zh-CN" altLang="en-US" dirty="0">
                <a:solidFill>
                  <a:schemeClr val="tx1"/>
                </a:solidFill>
              </a:rPr>
              <a:t>对于规模较大任务，应当采取结构化程序设计方法，其要点是</a:t>
            </a:r>
            <a:r>
              <a:rPr lang="en-US" altLang="zh-CN" dirty="0">
                <a:solidFill>
                  <a:schemeClr val="tx1"/>
                </a:solidFill>
              </a:rPr>
              <a:t>:  </a:t>
            </a:r>
            <a:r>
              <a:rPr lang="zh-CN" altLang="en-US" dirty="0">
                <a:solidFill>
                  <a:schemeClr val="tx1"/>
                </a:solidFill>
              </a:rPr>
              <a:t>自顶向下，逐步细化。在编程时还要注意用模块化设计和结构化编程。</a:t>
            </a:r>
          </a:p>
          <a:p>
            <a:pPr marL="342900" indent="-342900" algn="just">
              <a:lnSpc>
                <a:spcPct val="150000"/>
              </a:lnSpc>
              <a:buFont typeface="+mj-lt"/>
              <a:buAutoNum type="arabicPeriod" startAt="7"/>
              <a:defRPr/>
            </a:pPr>
            <a:r>
              <a:rPr lang="zh-CN" altLang="en-US" dirty="0">
                <a:solidFill>
                  <a:schemeClr val="tx1"/>
                </a:solidFill>
              </a:rPr>
              <a:t>学习程序设计时要把重点放在学习分析问题和处理问题的方法上，这样有利于培养科学思维（包括计算思维）。</a:t>
            </a:r>
          </a:p>
        </p:txBody>
      </p:sp>
    </p:spTree>
    <p:extLst>
      <p:ext uri="{BB962C8B-B14F-4D97-AF65-F5344CB8AC3E}">
        <p14:creationId xmlns:p14="http://schemas.microsoft.com/office/powerpoint/2010/main" xmlns="" val="222355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语言的特点</a:t>
            </a:r>
          </a:p>
        </p:txBody>
      </p:sp>
      <p:sp>
        <p:nvSpPr>
          <p:cNvPr id="4" name="MH_SubTitle_1"/>
          <p:cNvSpPr/>
          <p:nvPr>
            <p:custDataLst>
              <p:tags r:id="rId1"/>
            </p:custDataLst>
          </p:nvPr>
        </p:nvSpPr>
        <p:spPr>
          <a:xfrm>
            <a:off x="5584431" y="1465263"/>
            <a:ext cx="3265487" cy="368300"/>
          </a:xfrm>
          <a:prstGeom prst="rect">
            <a:avLst/>
          </a:prstGeom>
        </p:spPr>
        <p:txBody>
          <a:bodyPr anchor="b">
            <a:noAutofit/>
          </a:bodyPr>
          <a:lstStyle/>
          <a:p>
            <a:pPr algn="ctr">
              <a:lnSpc>
                <a:spcPct val="120000"/>
              </a:lnSpc>
              <a:defRPr/>
            </a:pPr>
            <a:r>
              <a:rPr lang="zh-CN" altLang="en-US" sz="1500" dirty="0"/>
              <a:t> 语言简洁、紧凑，使用方便、灵活</a:t>
            </a:r>
            <a:endParaRPr lang="en-US" altLang="zh-CN" sz="1500" dirty="0"/>
          </a:p>
        </p:txBody>
      </p:sp>
      <p:grpSp>
        <p:nvGrpSpPr>
          <p:cNvPr id="3" name="组合 2"/>
          <p:cNvGrpSpPr/>
          <p:nvPr/>
        </p:nvGrpSpPr>
        <p:grpSpPr>
          <a:xfrm>
            <a:off x="4049746" y="1916114"/>
            <a:ext cx="3419475" cy="3419475"/>
            <a:chOff x="4049746" y="1916114"/>
            <a:chExt cx="3419475" cy="3419475"/>
          </a:xfrm>
        </p:grpSpPr>
        <p:sp>
          <p:nvSpPr>
            <p:cNvPr id="5" name="MH_Other_1"/>
            <p:cNvSpPr/>
            <p:nvPr>
              <p:custDataLst>
                <p:tags r:id="rId10"/>
              </p:custDataLst>
            </p:nvPr>
          </p:nvSpPr>
          <p:spPr>
            <a:xfrm rot="18900000" flipV="1">
              <a:off x="4995102" y="2520158"/>
              <a:ext cx="576263" cy="1260475"/>
            </a:xfrm>
            <a:prstGeom prst="triangle">
              <a:avLst/>
            </a:prstGeom>
            <a:gradFill flip="none" rotWithShape="1">
              <a:gsLst>
                <a:gs pos="0">
                  <a:schemeClr val="accent1">
                    <a:lumMod val="60000"/>
                    <a:lumOff val="40000"/>
                  </a:schemeClr>
                </a:gs>
                <a:gs pos="98844">
                  <a:schemeClr val="accent1">
                    <a:lumMod val="20000"/>
                    <a:lumOff val="80000"/>
                  </a:schemeClr>
                </a:gs>
              </a:gsLst>
              <a:lin ang="2700000" scaled="1"/>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3600" dirty="0">
                <a:latin typeface="微软雅黑" panose="020B0503020204020204" pitchFamily="34" charset="-122"/>
              </a:endParaRPr>
            </a:p>
          </p:txBody>
        </p:sp>
        <p:sp>
          <p:nvSpPr>
            <p:cNvPr id="6" name="MH_Other_2"/>
            <p:cNvSpPr/>
            <p:nvPr>
              <p:custDataLst>
                <p:tags r:id="rId11"/>
              </p:custDataLst>
            </p:nvPr>
          </p:nvSpPr>
          <p:spPr>
            <a:xfrm rot="16200000" flipV="1">
              <a:off x="4797458" y="2995614"/>
              <a:ext cx="577850" cy="1260475"/>
            </a:xfrm>
            <a:prstGeom prst="triangle">
              <a:avLst/>
            </a:prstGeom>
            <a:gradFill flip="none" rotWithShape="1">
              <a:gsLst>
                <a:gs pos="0">
                  <a:schemeClr val="accent1">
                    <a:lumMod val="60000"/>
                    <a:lumOff val="40000"/>
                  </a:schemeClr>
                </a:gs>
                <a:gs pos="98844">
                  <a:schemeClr val="accent1">
                    <a:lumMod val="20000"/>
                    <a:lumOff val="80000"/>
                  </a:schemeClr>
                </a:gs>
              </a:gsLst>
              <a:lin ang="2700000" scaled="1"/>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3600" dirty="0">
                <a:latin typeface="微软雅黑" panose="020B0503020204020204" pitchFamily="34" charset="-122"/>
              </a:endParaRPr>
            </a:p>
          </p:txBody>
        </p:sp>
        <p:sp>
          <p:nvSpPr>
            <p:cNvPr id="7" name="MH_Other_3"/>
            <p:cNvSpPr/>
            <p:nvPr>
              <p:custDataLst>
                <p:tags r:id="rId12"/>
              </p:custDataLst>
            </p:nvPr>
          </p:nvSpPr>
          <p:spPr>
            <a:xfrm rot="13500000" flipV="1">
              <a:off x="4994308" y="3471864"/>
              <a:ext cx="577850" cy="1260475"/>
            </a:xfrm>
            <a:prstGeom prst="triangle">
              <a:avLst/>
            </a:prstGeom>
            <a:gradFill flip="none" rotWithShape="1">
              <a:gsLst>
                <a:gs pos="0">
                  <a:schemeClr val="accent1">
                    <a:lumMod val="60000"/>
                    <a:lumOff val="40000"/>
                  </a:schemeClr>
                </a:gs>
                <a:gs pos="98844">
                  <a:schemeClr val="accent1">
                    <a:lumMod val="20000"/>
                    <a:lumOff val="80000"/>
                  </a:schemeClr>
                </a:gs>
              </a:gsLst>
              <a:lin ang="2700000" scaled="1"/>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3600" dirty="0">
                <a:latin typeface="微软雅黑" panose="020B0503020204020204" pitchFamily="34" charset="-122"/>
              </a:endParaRPr>
            </a:p>
          </p:txBody>
        </p:sp>
        <p:sp>
          <p:nvSpPr>
            <p:cNvPr id="8" name="MH_Other_4"/>
            <p:cNvSpPr/>
            <p:nvPr>
              <p:custDataLst>
                <p:tags r:id="rId13"/>
              </p:custDataLst>
            </p:nvPr>
          </p:nvSpPr>
          <p:spPr>
            <a:xfrm rot="10800000" flipV="1">
              <a:off x="5470558" y="3668714"/>
              <a:ext cx="577850" cy="1262063"/>
            </a:xfrm>
            <a:prstGeom prst="triangle">
              <a:avLst/>
            </a:prstGeom>
            <a:gradFill flip="none" rotWithShape="1">
              <a:gsLst>
                <a:gs pos="0">
                  <a:schemeClr val="accent1">
                    <a:lumMod val="60000"/>
                    <a:lumOff val="40000"/>
                  </a:schemeClr>
                </a:gs>
                <a:gs pos="98844">
                  <a:schemeClr val="accent1">
                    <a:lumMod val="20000"/>
                    <a:lumOff val="80000"/>
                  </a:schemeClr>
                </a:gs>
              </a:gsLst>
              <a:lin ang="2700000" scaled="1"/>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3600" dirty="0">
                <a:latin typeface="微软雅黑" panose="020B0503020204020204" pitchFamily="34" charset="-122"/>
              </a:endParaRPr>
            </a:p>
          </p:txBody>
        </p:sp>
        <p:sp>
          <p:nvSpPr>
            <p:cNvPr id="9" name="MH_Other_5"/>
            <p:cNvSpPr/>
            <p:nvPr>
              <p:custDataLst>
                <p:tags r:id="rId14"/>
              </p:custDataLst>
            </p:nvPr>
          </p:nvSpPr>
          <p:spPr>
            <a:xfrm rot="8100000" flipV="1">
              <a:off x="5946014" y="3471070"/>
              <a:ext cx="577850" cy="1262062"/>
            </a:xfrm>
            <a:prstGeom prst="triangle">
              <a:avLst/>
            </a:prstGeom>
            <a:gradFill flip="none" rotWithShape="1">
              <a:gsLst>
                <a:gs pos="0">
                  <a:schemeClr val="accent1">
                    <a:lumMod val="60000"/>
                    <a:lumOff val="40000"/>
                  </a:schemeClr>
                </a:gs>
                <a:gs pos="98844">
                  <a:schemeClr val="accent1">
                    <a:lumMod val="20000"/>
                    <a:lumOff val="80000"/>
                  </a:schemeClr>
                </a:gs>
              </a:gsLst>
              <a:lin ang="2700000" scaled="1"/>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3600" dirty="0">
                <a:latin typeface="微软雅黑" panose="020B0503020204020204" pitchFamily="34" charset="-122"/>
              </a:endParaRPr>
            </a:p>
          </p:txBody>
        </p:sp>
        <p:sp>
          <p:nvSpPr>
            <p:cNvPr id="10" name="MH_Other_6"/>
            <p:cNvSpPr/>
            <p:nvPr>
              <p:custDataLst>
                <p:tags r:id="rId15"/>
              </p:custDataLst>
            </p:nvPr>
          </p:nvSpPr>
          <p:spPr>
            <a:xfrm rot="5400000" flipV="1">
              <a:off x="6143658" y="2995614"/>
              <a:ext cx="577850" cy="1260475"/>
            </a:xfrm>
            <a:prstGeom prst="triangle">
              <a:avLst/>
            </a:prstGeom>
            <a:gradFill flip="none" rotWithShape="1">
              <a:gsLst>
                <a:gs pos="0">
                  <a:schemeClr val="accent1">
                    <a:lumMod val="60000"/>
                    <a:lumOff val="40000"/>
                  </a:schemeClr>
                </a:gs>
                <a:gs pos="98844">
                  <a:schemeClr val="accent1">
                    <a:lumMod val="20000"/>
                    <a:lumOff val="80000"/>
                  </a:schemeClr>
                </a:gs>
              </a:gsLst>
              <a:lin ang="2700000" scaled="1"/>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3600" dirty="0">
                <a:latin typeface="微软雅黑" panose="020B0503020204020204" pitchFamily="34" charset="-122"/>
              </a:endParaRPr>
            </a:p>
          </p:txBody>
        </p:sp>
        <p:sp>
          <p:nvSpPr>
            <p:cNvPr id="11" name="MH_Other_7"/>
            <p:cNvSpPr/>
            <p:nvPr>
              <p:custDataLst>
                <p:tags r:id="rId16"/>
              </p:custDataLst>
            </p:nvPr>
          </p:nvSpPr>
          <p:spPr>
            <a:xfrm rot="2700000" flipV="1">
              <a:off x="5946808" y="2519364"/>
              <a:ext cx="576262" cy="1262063"/>
            </a:xfrm>
            <a:prstGeom prst="triangle">
              <a:avLst/>
            </a:prstGeom>
            <a:gradFill flip="none" rotWithShape="1">
              <a:gsLst>
                <a:gs pos="0">
                  <a:schemeClr val="accent1">
                    <a:lumMod val="60000"/>
                    <a:lumOff val="40000"/>
                  </a:schemeClr>
                </a:gs>
                <a:gs pos="98844">
                  <a:schemeClr val="accent1">
                    <a:lumMod val="20000"/>
                    <a:lumOff val="80000"/>
                  </a:schemeClr>
                </a:gs>
              </a:gsLst>
              <a:lin ang="2700000" scaled="1"/>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3600" dirty="0">
                <a:latin typeface="微软雅黑" panose="020B0503020204020204" pitchFamily="34" charset="-122"/>
              </a:endParaRPr>
            </a:p>
          </p:txBody>
        </p:sp>
        <p:sp>
          <p:nvSpPr>
            <p:cNvPr id="12" name="MH_Other_8"/>
            <p:cNvSpPr/>
            <p:nvPr>
              <p:custDataLst>
                <p:tags r:id="rId17"/>
              </p:custDataLst>
            </p:nvPr>
          </p:nvSpPr>
          <p:spPr>
            <a:xfrm flipV="1">
              <a:off x="5470558" y="2322514"/>
              <a:ext cx="577850" cy="1262063"/>
            </a:xfrm>
            <a:prstGeom prst="triangle">
              <a:avLst/>
            </a:prstGeom>
            <a:gradFill flip="none" rotWithShape="1">
              <a:gsLst>
                <a:gs pos="0">
                  <a:schemeClr val="accent1">
                    <a:lumMod val="60000"/>
                    <a:lumOff val="40000"/>
                  </a:schemeClr>
                </a:gs>
                <a:gs pos="98844">
                  <a:schemeClr val="accent1">
                    <a:lumMod val="20000"/>
                    <a:lumOff val="80000"/>
                  </a:schemeClr>
                </a:gs>
              </a:gsLst>
              <a:lin ang="2700000" scaled="1"/>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3600" dirty="0">
                <a:latin typeface="微软雅黑" panose="020B0503020204020204" pitchFamily="34" charset="-122"/>
              </a:endParaRPr>
            </a:p>
          </p:txBody>
        </p:sp>
        <p:sp>
          <p:nvSpPr>
            <p:cNvPr id="13" name="MH_Other_9"/>
            <p:cNvSpPr/>
            <p:nvPr>
              <p:custDataLst>
                <p:tags r:id="rId18"/>
              </p:custDataLst>
            </p:nvPr>
          </p:nvSpPr>
          <p:spPr>
            <a:xfrm>
              <a:off x="5446746" y="1916114"/>
              <a:ext cx="625475" cy="625475"/>
            </a:xfrm>
            <a:prstGeom prst="ellipse">
              <a:avLst/>
            </a:prstGeom>
            <a:gradFill flip="none" rotWithShape="1">
              <a:gsLst>
                <a:gs pos="0">
                  <a:schemeClr val="accent1">
                    <a:lumMod val="60000"/>
                    <a:lumOff val="40000"/>
                  </a:schemeClr>
                </a:gs>
                <a:gs pos="98844">
                  <a:schemeClr val="accent1"/>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rgbClr val="FFFFFF"/>
                  </a:solidFill>
                  <a:latin typeface="微软雅黑" panose="020B0503020204020204" pitchFamily="34" charset="-122"/>
                </a:rPr>
                <a:t>01</a:t>
              </a:r>
              <a:endParaRPr lang="zh-CN" altLang="en-US" dirty="0">
                <a:solidFill>
                  <a:srgbClr val="FFFFFF"/>
                </a:solidFill>
                <a:latin typeface="微软雅黑" panose="020B0503020204020204" pitchFamily="34" charset="-122"/>
              </a:endParaRPr>
            </a:p>
          </p:txBody>
        </p:sp>
        <p:sp>
          <p:nvSpPr>
            <p:cNvPr id="14" name="MH_Other_10"/>
            <p:cNvSpPr/>
            <p:nvPr>
              <p:custDataLst>
                <p:tags r:id="rId19"/>
              </p:custDataLst>
            </p:nvPr>
          </p:nvSpPr>
          <p:spPr>
            <a:xfrm>
              <a:off x="6434171" y="2325689"/>
              <a:ext cx="625475" cy="625475"/>
            </a:xfrm>
            <a:prstGeom prst="ellipse">
              <a:avLst/>
            </a:prstGeom>
            <a:gradFill flip="none" rotWithShape="1">
              <a:gsLst>
                <a:gs pos="0">
                  <a:schemeClr val="accent1">
                    <a:lumMod val="60000"/>
                    <a:lumOff val="40000"/>
                  </a:schemeClr>
                </a:gs>
                <a:gs pos="98844">
                  <a:schemeClr val="accent1"/>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rgbClr val="FFFFFF"/>
                  </a:solidFill>
                  <a:latin typeface="微软雅黑" panose="020B0503020204020204" pitchFamily="34" charset="-122"/>
                </a:rPr>
                <a:t>02</a:t>
              </a:r>
              <a:endParaRPr lang="zh-CN" altLang="en-US" dirty="0">
                <a:solidFill>
                  <a:srgbClr val="FFFFFF"/>
                </a:solidFill>
                <a:latin typeface="微软雅黑" panose="020B0503020204020204" pitchFamily="34" charset="-122"/>
              </a:endParaRPr>
            </a:p>
          </p:txBody>
        </p:sp>
        <p:sp>
          <p:nvSpPr>
            <p:cNvPr id="15" name="MH_Other_11"/>
            <p:cNvSpPr/>
            <p:nvPr>
              <p:custDataLst>
                <p:tags r:id="rId20"/>
              </p:custDataLst>
            </p:nvPr>
          </p:nvSpPr>
          <p:spPr>
            <a:xfrm>
              <a:off x="6843746" y="3313114"/>
              <a:ext cx="625475" cy="625475"/>
            </a:xfrm>
            <a:prstGeom prst="ellipse">
              <a:avLst/>
            </a:prstGeom>
            <a:gradFill flip="none" rotWithShape="1">
              <a:gsLst>
                <a:gs pos="0">
                  <a:schemeClr val="accent1">
                    <a:lumMod val="60000"/>
                    <a:lumOff val="40000"/>
                  </a:schemeClr>
                </a:gs>
                <a:gs pos="98844">
                  <a:schemeClr val="accent1"/>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rgbClr val="FFFFFF"/>
                  </a:solidFill>
                  <a:latin typeface="微软雅黑" panose="020B0503020204020204" pitchFamily="34" charset="-122"/>
                </a:rPr>
                <a:t>03</a:t>
              </a:r>
              <a:endParaRPr lang="zh-CN" altLang="en-US" dirty="0">
                <a:solidFill>
                  <a:srgbClr val="FFFFFF"/>
                </a:solidFill>
                <a:latin typeface="微软雅黑" panose="020B0503020204020204" pitchFamily="34" charset="-122"/>
              </a:endParaRPr>
            </a:p>
          </p:txBody>
        </p:sp>
        <p:sp>
          <p:nvSpPr>
            <p:cNvPr id="16" name="MH_Other_12"/>
            <p:cNvSpPr/>
            <p:nvPr>
              <p:custDataLst>
                <p:tags r:id="rId21"/>
              </p:custDataLst>
            </p:nvPr>
          </p:nvSpPr>
          <p:spPr>
            <a:xfrm>
              <a:off x="6434171" y="4302127"/>
              <a:ext cx="625475" cy="623887"/>
            </a:xfrm>
            <a:prstGeom prst="ellipse">
              <a:avLst/>
            </a:prstGeom>
            <a:gradFill flip="none" rotWithShape="1">
              <a:gsLst>
                <a:gs pos="0">
                  <a:schemeClr val="accent1">
                    <a:lumMod val="60000"/>
                    <a:lumOff val="40000"/>
                  </a:schemeClr>
                </a:gs>
                <a:gs pos="98844">
                  <a:schemeClr val="accent1"/>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rgbClr val="FFFFFF"/>
                  </a:solidFill>
                  <a:latin typeface="微软雅黑" panose="020B0503020204020204" pitchFamily="34" charset="-122"/>
                </a:rPr>
                <a:t>04</a:t>
              </a:r>
              <a:endParaRPr lang="zh-CN" altLang="en-US" dirty="0">
                <a:solidFill>
                  <a:srgbClr val="FFFFFF"/>
                </a:solidFill>
                <a:latin typeface="微软雅黑" panose="020B0503020204020204" pitchFamily="34" charset="-122"/>
              </a:endParaRPr>
            </a:p>
          </p:txBody>
        </p:sp>
        <p:sp>
          <p:nvSpPr>
            <p:cNvPr id="17" name="MH_Other_13"/>
            <p:cNvSpPr/>
            <p:nvPr>
              <p:custDataLst>
                <p:tags r:id="rId22"/>
              </p:custDataLst>
            </p:nvPr>
          </p:nvSpPr>
          <p:spPr>
            <a:xfrm>
              <a:off x="5446746" y="4710114"/>
              <a:ext cx="625475" cy="625475"/>
            </a:xfrm>
            <a:prstGeom prst="ellipse">
              <a:avLst/>
            </a:prstGeom>
            <a:gradFill flip="none" rotWithShape="1">
              <a:gsLst>
                <a:gs pos="0">
                  <a:schemeClr val="accent1">
                    <a:lumMod val="60000"/>
                    <a:lumOff val="40000"/>
                  </a:schemeClr>
                </a:gs>
                <a:gs pos="98844">
                  <a:schemeClr val="accent1"/>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rgbClr val="FFFFFF"/>
                  </a:solidFill>
                  <a:latin typeface="微软雅黑" panose="020B0503020204020204" pitchFamily="34" charset="-122"/>
                </a:rPr>
                <a:t>05</a:t>
              </a:r>
              <a:endParaRPr lang="zh-CN" altLang="en-US" dirty="0">
                <a:solidFill>
                  <a:srgbClr val="FFFFFF"/>
                </a:solidFill>
                <a:latin typeface="微软雅黑" panose="020B0503020204020204" pitchFamily="34" charset="-122"/>
              </a:endParaRPr>
            </a:p>
          </p:txBody>
        </p:sp>
        <p:sp>
          <p:nvSpPr>
            <p:cNvPr id="18" name="MH_Other_14"/>
            <p:cNvSpPr/>
            <p:nvPr>
              <p:custDataLst>
                <p:tags r:id="rId23"/>
              </p:custDataLst>
            </p:nvPr>
          </p:nvSpPr>
          <p:spPr>
            <a:xfrm>
              <a:off x="4459321" y="4302127"/>
              <a:ext cx="625475" cy="623887"/>
            </a:xfrm>
            <a:prstGeom prst="ellipse">
              <a:avLst/>
            </a:prstGeom>
            <a:gradFill flip="none" rotWithShape="1">
              <a:gsLst>
                <a:gs pos="0">
                  <a:schemeClr val="accent1">
                    <a:lumMod val="60000"/>
                    <a:lumOff val="40000"/>
                  </a:schemeClr>
                </a:gs>
                <a:gs pos="98844">
                  <a:schemeClr val="accent1"/>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rgbClr val="FFFFFF"/>
                  </a:solidFill>
                  <a:latin typeface="微软雅黑" panose="020B0503020204020204" pitchFamily="34" charset="-122"/>
                </a:rPr>
                <a:t>06</a:t>
              </a:r>
              <a:endParaRPr lang="zh-CN" altLang="en-US" dirty="0">
                <a:solidFill>
                  <a:srgbClr val="FFFFFF"/>
                </a:solidFill>
                <a:latin typeface="微软雅黑" panose="020B0503020204020204" pitchFamily="34" charset="-122"/>
              </a:endParaRPr>
            </a:p>
          </p:txBody>
        </p:sp>
        <p:sp>
          <p:nvSpPr>
            <p:cNvPr id="19" name="MH_Other_15"/>
            <p:cNvSpPr/>
            <p:nvPr>
              <p:custDataLst>
                <p:tags r:id="rId24"/>
              </p:custDataLst>
            </p:nvPr>
          </p:nvSpPr>
          <p:spPr>
            <a:xfrm>
              <a:off x="4049746" y="3313114"/>
              <a:ext cx="625475" cy="625475"/>
            </a:xfrm>
            <a:prstGeom prst="ellipse">
              <a:avLst/>
            </a:prstGeom>
            <a:gradFill flip="none" rotWithShape="1">
              <a:gsLst>
                <a:gs pos="0">
                  <a:schemeClr val="accent1">
                    <a:lumMod val="60000"/>
                    <a:lumOff val="40000"/>
                  </a:schemeClr>
                </a:gs>
                <a:gs pos="98844">
                  <a:schemeClr val="accent1"/>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rgbClr val="FFFFFF"/>
                  </a:solidFill>
                  <a:latin typeface="微软雅黑" panose="020B0503020204020204" pitchFamily="34" charset="-122"/>
                </a:rPr>
                <a:t>07</a:t>
              </a:r>
              <a:endParaRPr lang="zh-CN" altLang="en-US" dirty="0">
                <a:solidFill>
                  <a:srgbClr val="FFFFFF"/>
                </a:solidFill>
                <a:latin typeface="微软雅黑" panose="020B0503020204020204" pitchFamily="34" charset="-122"/>
              </a:endParaRPr>
            </a:p>
          </p:txBody>
        </p:sp>
        <p:sp>
          <p:nvSpPr>
            <p:cNvPr id="20" name="MH_Other_16"/>
            <p:cNvSpPr/>
            <p:nvPr>
              <p:custDataLst>
                <p:tags r:id="rId25"/>
              </p:custDataLst>
            </p:nvPr>
          </p:nvSpPr>
          <p:spPr>
            <a:xfrm>
              <a:off x="4459321" y="2325689"/>
              <a:ext cx="625475" cy="625475"/>
            </a:xfrm>
            <a:prstGeom prst="ellipse">
              <a:avLst/>
            </a:prstGeom>
            <a:gradFill flip="none" rotWithShape="1">
              <a:gsLst>
                <a:gs pos="0">
                  <a:schemeClr val="accent1">
                    <a:lumMod val="60000"/>
                    <a:lumOff val="40000"/>
                  </a:schemeClr>
                </a:gs>
                <a:gs pos="98844">
                  <a:schemeClr val="accent1"/>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rgbClr val="FFFFFF"/>
                  </a:solidFill>
                  <a:latin typeface="微软雅黑" panose="020B0503020204020204" pitchFamily="34" charset="-122"/>
                </a:rPr>
                <a:t>08</a:t>
              </a:r>
              <a:endParaRPr lang="zh-CN" altLang="en-US" dirty="0">
                <a:solidFill>
                  <a:srgbClr val="FFFFFF"/>
                </a:solidFill>
                <a:latin typeface="微软雅黑" panose="020B0503020204020204" pitchFamily="34" charset="-122"/>
              </a:endParaRPr>
            </a:p>
          </p:txBody>
        </p:sp>
      </p:grpSp>
      <p:sp>
        <p:nvSpPr>
          <p:cNvPr id="21" name="MH_Title_1"/>
          <p:cNvSpPr/>
          <p:nvPr>
            <p:custDataLst>
              <p:tags r:id="rId2"/>
            </p:custDataLst>
          </p:nvPr>
        </p:nvSpPr>
        <p:spPr>
          <a:xfrm>
            <a:off x="5283233" y="3149601"/>
            <a:ext cx="952500" cy="952500"/>
          </a:xfrm>
          <a:prstGeom prst="ellipse">
            <a:avLst/>
          </a:prstGeom>
          <a:solidFill>
            <a:schemeClr val="accent1">
              <a:lumMod val="75000"/>
            </a:schemeClr>
          </a:solidFill>
          <a:ln w="254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sz="6000" b="1" dirty="0">
                <a:solidFill>
                  <a:srgbClr val="FFFFFF"/>
                </a:solidFill>
              </a:rPr>
              <a:t>C</a:t>
            </a:r>
            <a:endParaRPr lang="zh-CN" altLang="en-US" sz="6000" b="1" dirty="0">
              <a:solidFill>
                <a:srgbClr val="FFFFFF"/>
              </a:solidFill>
            </a:endParaRPr>
          </a:p>
        </p:txBody>
      </p:sp>
      <p:sp>
        <p:nvSpPr>
          <p:cNvPr id="22" name="MH_SubTitle_5"/>
          <p:cNvSpPr/>
          <p:nvPr>
            <p:custDataLst>
              <p:tags r:id="rId3"/>
            </p:custDataLst>
          </p:nvPr>
        </p:nvSpPr>
        <p:spPr>
          <a:xfrm>
            <a:off x="5931065" y="5354349"/>
            <a:ext cx="3425755" cy="368300"/>
          </a:xfrm>
          <a:prstGeom prst="rect">
            <a:avLst/>
          </a:prstGeom>
        </p:spPr>
        <p:txBody>
          <a:bodyPr>
            <a:noAutofit/>
          </a:bodyPr>
          <a:lstStyle/>
          <a:p>
            <a:pPr algn="ctr">
              <a:lnSpc>
                <a:spcPct val="120000"/>
              </a:lnSpc>
              <a:defRPr/>
            </a:pPr>
            <a:r>
              <a:rPr lang="zh-CN" altLang="en-US" sz="1500" dirty="0"/>
              <a:t>语法限制不太严格，程序设计自由度大</a:t>
            </a:r>
            <a:endParaRPr lang="en-US" altLang="zh-CN" sz="1500" dirty="0"/>
          </a:p>
        </p:txBody>
      </p:sp>
      <p:sp>
        <p:nvSpPr>
          <p:cNvPr id="23" name="MH_SubTitle_2"/>
          <p:cNvSpPr/>
          <p:nvPr>
            <p:custDataLst>
              <p:tags r:id="rId4"/>
            </p:custDataLst>
          </p:nvPr>
        </p:nvSpPr>
        <p:spPr>
          <a:xfrm>
            <a:off x="7085046" y="2376488"/>
            <a:ext cx="1281113" cy="368300"/>
          </a:xfrm>
          <a:prstGeom prst="rect">
            <a:avLst/>
          </a:prstGeom>
        </p:spPr>
        <p:txBody>
          <a:bodyPr anchor="ctr">
            <a:normAutofit lnSpcReduction="10000"/>
          </a:bodyPr>
          <a:lstStyle/>
          <a:p>
            <a:pPr>
              <a:lnSpc>
                <a:spcPct val="120000"/>
              </a:lnSpc>
              <a:defRPr/>
            </a:pPr>
            <a:r>
              <a:rPr lang="zh-CN" altLang="en-US" sz="1600" dirty="0"/>
              <a:t>运算符丰富</a:t>
            </a:r>
            <a:endParaRPr lang="en-US" altLang="zh-CN" sz="1600" dirty="0"/>
          </a:p>
        </p:txBody>
      </p:sp>
      <p:sp>
        <p:nvSpPr>
          <p:cNvPr id="24" name="MH_SubTitle_3"/>
          <p:cNvSpPr/>
          <p:nvPr>
            <p:custDataLst>
              <p:tags r:id="rId5"/>
            </p:custDataLst>
          </p:nvPr>
        </p:nvSpPr>
        <p:spPr>
          <a:xfrm>
            <a:off x="7503617" y="3417889"/>
            <a:ext cx="1652379" cy="366713"/>
          </a:xfrm>
          <a:prstGeom prst="rect">
            <a:avLst/>
          </a:prstGeom>
        </p:spPr>
        <p:txBody>
          <a:bodyPr anchor="ctr">
            <a:noAutofit/>
          </a:bodyPr>
          <a:lstStyle/>
          <a:p>
            <a:pPr>
              <a:lnSpc>
                <a:spcPct val="120000"/>
              </a:lnSpc>
              <a:defRPr/>
            </a:pPr>
            <a:r>
              <a:rPr lang="zh-CN" altLang="en-US" sz="1500" dirty="0"/>
              <a:t> 数据类型丰富</a:t>
            </a:r>
            <a:endParaRPr lang="en-US" altLang="zh-CN" sz="1500" dirty="0"/>
          </a:p>
        </p:txBody>
      </p:sp>
      <p:sp>
        <p:nvSpPr>
          <p:cNvPr id="25" name="MH_SubTitle_4"/>
          <p:cNvSpPr/>
          <p:nvPr>
            <p:custDataLst>
              <p:tags r:id="rId6"/>
            </p:custDataLst>
          </p:nvPr>
        </p:nvSpPr>
        <p:spPr>
          <a:xfrm>
            <a:off x="7156483" y="4457703"/>
            <a:ext cx="4683126" cy="368300"/>
          </a:xfrm>
          <a:prstGeom prst="rect">
            <a:avLst/>
          </a:prstGeom>
        </p:spPr>
        <p:txBody>
          <a:bodyPr anchor="ctr">
            <a:noAutofit/>
          </a:bodyPr>
          <a:lstStyle/>
          <a:p>
            <a:pPr>
              <a:lnSpc>
                <a:spcPct val="120000"/>
              </a:lnSpc>
              <a:defRPr/>
            </a:pPr>
            <a:r>
              <a:rPr lang="en-US" altLang="zh-CN" sz="1500"/>
              <a:t>C</a:t>
            </a:r>
            <a:r>
              <a:rPr lang="zh-CN" altLang="en-US" sz="1500" dirty="0"/>
              <a:t>语言是完全模块化和结构化的语言</a:t>
            </a:r>
            <a:endParaRPr lang="en-US" altLang="zh-CN" sz="1500" dirty="0"/>
          </a:p>
        </p:txBody>
      </p:sp>
      <p:sp>
        <p:nvSpPr>
          <p:cNvPr id="26" name="MH_SubTitle_8"/>
          <p:cNvSpPr/>
          <p:nvPr>
            <p:custDataLst>
              <p:tags r:id="rId7"/>
            </p:custDataLst>
          </p:nvPr>
        </p:nvSpPr>
        <p:spPr>
          <a:xfrm>
            <a:off x="937279" y="2376488"/>
            <a:ext cx="3476005" cy="368300"/>
          </a:xfrm>
          <a:prstGeom prst="rect">
            <a:avLst/>
          </a:prstGeom>
        </p:spPr>
        <p:txBody>
          <a:bodyPr anchor="ctr">
            <a:noAutofit/>
          </a:bodyPr>
          <a:lstStyle/>
          <a:p>
            <a:pPr algn="r">
              <a:lnSpc>
                <a:spcPct val="120000"/>
              </a:lnSpc>
              <a:defRPr/>
            </a:pPr>
            <a:r>
              <a:rPr lang="zh-CN" altLang="en-US" sz="1500"/>
              <a:t>程序可移植性好</a:t>
            </a:r>
            <a:endParaRPr lang="en-US" altLang="zh-CN" sz="1500" dirty="0"/>
          </a:p>
        </p:txBody>
      </p:sp>
      <p:sp>
        <p:nvSpPr>
          <p:cNvPr id="27" name="MH_SubTitle_7"/>
          <p:cNvSpPr/>
          <p:nvPr>
            <p:custDataLst>
              <p:tags r:id="rId8"/>
            </p:custDataLst>
          </p:nvPr>
        </p:nvSpPr>
        <p:spPr>
          <a:xfrm>
            <a:off x="509156" y="3417889"/>
            <a:ext cx="3515190" cy="366713"/>
          </a:xfrm>
          <a:prstGeom prst="rect">
            <a:avLst/>
          </a:prstGeom>
        </p:spPr>
        <p:txBody>
          <a:bodyPr anchor="ctr">
            <a:noAutofit/>
          </a:bodyPr>
          <a:lstStyle/>
          <a:p>
            <a:pPr algn="r">
              <a:lnSpc>
                <a:spcPct val="120000"/>
              </a:lnSpc>
              <a:defRPr/>
            </a:pPr>
            <a:r>
              <a:rPr lang="zh-CN" altLang="en-US" sz="1500"/>
              <a:t>生成目标代码质量高，程序执行效率高</a:t>
            </a:r>
            <a:endParaRPr lang="en-US" altLang="zh-CN" sz="1500"/>
          </a:p>
        </p:txBody>
      </p:sp>
      <p:sp>
        <p:nvSpPr>
          <p:cNvPr id="28" name="MH_SubTitle_6"/>
          <p:cNvSpPr/>
          <p:nvPr>
            <p:custDataLst>
              <p:tags r:id="rId9"/>
            </p:custDataLst>
          </p:nvPr>
        </p:nvSpPr>
        <p:spPr>
          <a:xfrm>
            <a:off x="374074" y="4300539"/>
            <a:ext cx="4039210" cy="957261"/>
          </a:xfrm>
          <a:prstGeom prst="rect">
            <a:avLst/>
          </a:prstGeom>
        </p:spPr>
        <p:txBody>
          <a:bodyPr anchor="ctr">
            <a:noAutofit/>
          </a:bodyPr>
          <a:lstStyle/>
          <a:p>
            <a:pPr algn="r">
              <a:lnSpc>
                <a:spcPct val="120000"/>
              </a:lnSpc>
              <a:defRPr/>
            </a:pPr>
            <a:r>
              <a:rPr lang="zh-CN" altLang="en-US" sz="1500" dirty="0"/>
              <a:t>允许直接访问</a:t>
            </a:r>
            <a:r>
              <a:rPr lang="zh-CN" altLang="en-US" sz="1500"/>
              <a:t>物理地址，允许进行</a:t>
            </a:r>
            <a:r>
              <a:rPr lang="zh-CN" altLang="en-US" sz="1500" dirty="0"/>
              <a:t>位</a:t>
            </a:r>
            <a:r>
              <a:rPr lang="en-US" altLang="zh-CN" sz="1500" dirty="0"/>
              <a:t>(bit</a:t>
            </a:r>
            <a:r>
              <a:rPr lang="en-US" altLang="zh-CN" sz="1500"/>
              <a:t>)</a:t>
            </a:r>
            <a:r>
              <a:rPr lang="zh-CN" altLang="en-US" sz="1500"/>
              <a:t>操作</a:t>
            </a:r>
            <a:endParaRPr lang="en-US" altLang="zh-CN" sz="1500" dirty="0"/>
          </a:p>
        </p:txBody>
      </p:sp>
    </p:spTree>
    <p:extLst>
      <p:ext uri="{BB962C8B-B14F-4D97-AF65-F5344CB8AC3E}">
        <p14:creationId xmlns:p14="http://schemas.microsoft.com/office/powerpoint/2010/main" xmlns="" val="236305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1000"/>
                                        <p:tgtEl>
                                          <p:spTgt spid="21"/>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par>
                                <p:cTn id="13" presetID="22" presetClass="entr" presetSubtype="8"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500"/>
                                        <p:tgtEl>
                                          <p:spTgt spid="4"/>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1500"/>
                                        <p:tgtEl>
                                          <p:spTgt spid="23"/>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1500"/>
                                        <p:tgtEl>
                                          <p:spTgt spid="24"/>
                                        </p:tgtEl>
                                      </p:cBhvr>
                                    </p:animEffect>
                                  </p:childTnLst>
                                </p:cTn>
                              </p:par>
                              <p:par>
                                <p:cTn id="22" presetID="22" presetClass="entr" presetSubtype="8" fill="hold" grpId="0" nodeType="withEffect">
                                  <p:stCondLst>
                                    <p:cond delay="25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1500"/>
                                        <p:tgtEl>
                                          <p:spTgt spid="25"/>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500"/>
                                        <p:tgtEl>
                                          <p:spTgt spid="22"/>
                                        </p:tgtEl>
                                      </p:cBhvr>
                                    </p:animEffect>
                                  </p:childTnLst>
                                </p:cTn>
                              </p:par>
                              <p:par>
                                <p:cTn id="28" presetID="22" presetClass="entr" presetSubtype="2" fill="hold" grpId="0" nodeType="withEffect">
                                  <p:stCondLst>
                                    <p:cond delay="250"/>
                                  </p:stCondLst>
                                  <p:childTnLst>
                                    <p:set>
                                      <p:cBhvr>
                                        <p:cTn id="29" dur="1" fill="hold">
                                          <p:stCondLst>
                                            <p:cond delay="0"/>
                                          </p:stCondLst>
                                        </p:cTn>
                                        <p:tgtEl>
                                          <p:spTgt spid="28"/>
                                        </p:tgtEl>
                                        <p:attrNameLst>
                                          <p:attrName>style.visibility</p:attrName>
                                        </p:attrNameLst>
                                      </p:cBhvr>
                                      <p:to>
                                        <p:strVal val="visible"/>
                                      </p:to>
                                    </p:set>
                                    <p:animEffect transition="in" filter="wipe(right)">
                                      <p:cBhvr>
                                        <p:cTn id="30" dur="1500"/>
                                        <p:tgtEl>
                                          <p:spTgt spid="28"/>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7"/>
                                        </p:tgtEl>
                                        <p:attrNameLst>
                                          <p:attrName>style.visibility</p:attrName>
                                        </p:attrNameLst>
                                      </p:cBhvr>
                                      <p:to>
                                        <p:strVal val="visible"/>
                                      </p:to>
                                    </p:set>
                                    <p:animEffect transition="in" filter="wipe(right)">
                                      <p:cBhvr>
                                        <p:cTn id="33" dur="1500"/>
                                        <p:tgtEl>
                                          <p:spTgt spid="27"/>
                                        </p:tgtEl>
                                      </p:cBhvr>
                                    </p:animEffect>
                                  </p:childTnLst>
                                </p:cTn>
                              </p:par>
                              <p:par>
                                <p:cTn id="34" presetID="22" presetClass="entr" presetSubtype="2" fill="hold" grpId="0" nodeType="withEffect">
                                  <p:stCondLst>
                                    <p:cond delay="250"/>
                                  </p:stCondLst>
                                  <p:childTnLst>
                                    <p:set>
                                      <p:cBhvr>
                                        <p:cTn id="35" dur="1" fill="hold">
                                          <p:stCondLst>
                                            <p:cond delay="0"/>
                                          </p:stCondLst>
                                        </p:cTn>
                                        <p:tgtEl>
                                          <p:spTgt spid="26"/>
                                        </p:tgtEl>
                                        <p:attrNameLst>
                                          <p:attrName>style.visibility</p:attrName>
                                        </p:attrNameLst>
                                      </p:cBhvr>
                                      <p:to>
                                        <p:strVal val="visible"/>
                                      </p:to>
                                    </p:set>
                                    <p:animEffect transition="in" filter="wipe(right)">
                                      <p:cBhvr>
                                        <p:cTn id="36"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animBg="1"/>
      <p:bldP spid="22" grpId="0"/>
      <p:bldP spid="23" grpId="0"/>
      <p:bldP spid="24" grpId="0"/>
      <p:bldP spid="25" grpId="0"/>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简单</a:t>
            </a:r>
            <a:r>
              <a:rPr lang="zh-CN" altLang="en-US" dirty="0"/>
              <a:t>的</a:t>
            </a:r>
            <a:r>
              <a:rPr lang="en-US" altLang="zh-CN" dirty="0"/>
              <a:t>C</a:t>
            </a:r>
            <a:r>
              <a:rPr lang="zh-CN" altLang="en-US" dirty="0"/>
              <a:t>语言程序</a:t>
            </a:r>
          </a:p>
        </p:txBody>
      </p:sp>
      <p:sp>
        <p:nvSpPr>
          <p:cNvPr id="3" name="内容占位符 2"/>
          <p:cNvSpPr>
            <a:spLocks noGrp="1"/>
          </p:cNvSpPr>
          <p:nvPr>
            <p:ph idx="1"/>
          </p:nvPr>
        </p:nvSpPr>
        <p:spPr>
          <a:xfrm>
            <a:off x="838199" y="1765877"/>
            <a:ext cx="9303327" cy="589584"/>
          </a:xfrm>
        </p:spPr>
        <p:txBody>
          <a:bodyPr>
            <a:norm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a:solidFill>
                  <a:schemeClr val="accent1"/>
                </a:solidFill>
              </a:rPr>
              <a:t>1.1】</a:t>
            </a:r>
            <a:r>
              <a:rPr lang="zh-CN" altLang="en-US" sz="2400">
                <a:solidFill>
                  <a:schemeClr val="accent1"/>
                </a:solidFill>
              </a:rPr>
              <a:t>在屏幕上显示输出一行信息：</a:t>
            </a:r>
            <a:r>
              <a:rPr lang="en-US" altLang="zh-CN" sz="2400">
                <a:solidFill>
                  <a:schemeClr val="accent1"/>
                </a:solidFill>
              </a:rPr>
              <a:t>Hello World!</a:t>
            </a:r>
            <a:endParaRPr lang="en-US" altLang="zh-CN" sz="2400" dirty="0">
              <a:solidFill>
                <a:schemeClr val="accent1"/>
              </a:solidFill>
            </a:endParaRPr>
          </a:p>
        </p:txBody>
      </p:sp>
      <p:sp>
        <p:nvSpPr>
          <p:cNvPr id="4" name="矩形 3"/>
          <p:cNvSpPr/>
          <p:nvPr/>
        </p:nvSpPr>
        <p:spPr>
          <a:xfrm>
            <a:off x="1060173" y="2355461"/>
            <a:ext cx="6771861" cy="400110"/>
          </a:xfrm>
          <a:prstGeom prst="rect">
            <a:avLst/>
          </a:prstGeom>
        </p:spPr>
        <p:txBody>
          <a:bodyPr wrap="square">
            <a:spAutoFit/>
          </a:bodyPr>
          <a:lstStyle/>
          <a:p>
            <a:r>
              <a:rPr lang="zh-CN" altLang="en-US" sz="2000" b="1" dirty="0"/>
              <a:t>解题思路</a:t>
            </a:r>
            <a:r>
              <a:rPr lang="en-US" altLang="zh-CN" sz="2000" b="1" dirty="0"/>
              <a:t>: </a:t>
            </a:r>
            <a:r>
              <a:rPr lang="zh-CN" altLang="en-US" sz="2000" dirty="0"/>
              <a:t>在主函数中用</a:t>
            </a:r>
            <a:r>
              <a:rPr lang="en-US" altLang="zh-CN" sz="2000" dirty="0" err="1"/>
              <a:t>printf</a:t>
            </a:r>
            <a:r>
              <a:rPr lang="zh-CN" altLang="en-US" sz="2000" dirty="0"/>
              <a:t>函数原样输出以上文字。</a:t>
            </a:r>
          </a:p>
        </p:txBody>
      </p:sp>
      <p:sp>
        <p:nvSpPr>
          <p:cNvPr id="7" name="圆角矩形 6"/>
          <p:cNvSpPr/>
          <p:nvPr/>
        </p:nvSpPr>
        <p:spPr>
          <a:xfrm>
            <a:off x="1060173" y="2945045"/>
            <a:ext cx="7010401" cy="168081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#include &lt;stdio.</a:t>
            </a:r>
            <a:r>
              <a:rPr lang="zh-CN" altLang="en-US" sz="1600"/>
              <a:t>h&gt;	</a:t>
            </a:r>
            <a:r>
              <a:rPr lang="en-US" altLang="zh-CN" sz="1600"/>
              <a:t>		</a:t>
            </a:r>
            <a:r>
              <a:rPr lang="zh-CN" altLang="en-US" sz="1600">
                <a:solidFill>
                  <a:srgbClr val="008000"/>
                </a:solidFill>
              </a:rPr>
              <a:t>//</a:t>
            </a:r>
            <a:r>
              <a:rPr lang="zh-CN" altLang="en-US" sz="1600" dirty="0">
                <a:solidFill>
                  <a:srgbClr val="008000"/>
                </a:solidFill>
              </a:rPr>
              <a:t>这是编译预处理指令</a:t>
            </a:r>
          </a:p>
          <a:p>
            <a:r>
              <a:rPr lang="zh-CN" altLang="en-US" sz="1600" dirty="0"/>
              <a:t>int </a:t>
            </a:r>
            <a:r>
              <a:rPr lang="zh-CN" altLang="en-US" sz="1600"/>
              <a:t>main()			</a:t>
            </a:r>
            <a:r>
              <a:rPr lang="en-US" altLang="zh-CN" sz="1600"/>
              <a:t>	</a:t>
            </a:r>
            <a:r>
              <a:rPr lang="zh-CN" altLang="en-US" sz="1600">
                <a:solidFill>
                  <a:srgbClr val="008000"/>
                </a:solidFill>
              </a:rPr>
              <a:t>//</a:t>
            </a:r>
            <a:r>
              <a:rPr lang="zh-CN" altLang="en-US" sz="1600" dirty="0">
                <a:solidFill>
                  <a:srgbClr val="008000"/>
                </a:solidFill>
              </a:rPr>
              <a:t>定义主函数 </a:t>
            </a:r>
          </a:p>
          <a:p>
            <a:r>
              <a:rPr lang="zh-CN" altLang="en-US" sz="1600"/>
              <a:t>{			</a:t>
            </a:r>
            <a:r>
              <a:rPr lang="en-US" altLang="zh-CN" sz="1600"/>
              <a:t>	</a:t>
            </a:r>
            <a:r>
              <a:rPr lang="zh-CN" altLang="en-US" sz="1600">
                <a:solidFill>
                  <a:srgbClr val="008000"/>
                </a:solidFill>
              </a:rPr>
              <a:t>//</a:t>
            </a:r>
            <a:r>
              <a:rPr lang="zh-CN" altLang="en-US" sz="1600" dirty="0">
                <a:solidFill>
                  <a:srgbClr val="008000"/>
                </a:solidFill>
              </a:rPr>
              <a:t>函数开始的标志 </a:t>
            </a:r>
          </a:p>
          <a:p>
            <a:r>
              <a:rPr lang="zh-CN" altLang="en-US" sz="1600" dirty="0"/>
              <a:t>    </a:t>
            </a:r>
            <a:r>
              <a:rPr lang="en-US" altLang="zh-CN" sz="1600" err="1"/>
              <a:t>printf</a:t>
            </a:r>
            <a:r>
              <a:rPr lang="en-US" altLang="zh-CN" sz="1600"/>
              <a:t>("Hello World!\</a:t>
            </a:r>
            <a:r>
              <a:rPr lang="en-US" altLang="zh-CN" sz="1600" dirty="0"/>
              <a:t>n</a:t>
            </a:r>
            <a:r>
              <a:rPr lang="en-US" altLang="zh-CN" sz="1600"/>
              <a:t>")</a:t>
            </a:r>
            <a:r>
              <a:rPr lang="zh-CN" altLang="en-US" sz="1600"/>
              <a:t>;	</a:t>
            </a:r>
            <a:r>
              <a:rPr lang="en-US" altLang="zh-CN" sz="1600"/>
              <a:t>	</a:t>
            </a:r>
            <a:r>
              <a:rPr lang="zh-CN" altLang="en-US" sz="1600">
                <a:solidFill>
                  <a:srgbClr val="008000"/>
                </a:solidFill>
              </a:rPr>
              <a:t>//</a:t>
            </a:r>
            <a:r>
              <a:rPr lang="zh-CN" altLang="en-US" sz="1600" dirty="0">
                <a:solidFill>
                  <a:srgbClr val="008000"/>
                </a:solidFill>
              </a:rPr>
              <a:t>输出所指定的一行信息</a:t>
            </a:r>
            <a:r>
              <a:rPr lang="zh-CN" altLang="en-US" sz="1600" dirty="0">
                <a:solidFill>
                  <a:srgbClr val="0070C0"/>
                </a:solidFill>
              </a:rPr>
              <a:t> </a:t>
            </a:r>
          </a:p>
          <a:p>
            <a:r>
              <a:rPr lang="zh-CN" altLang="en-US" sz="1600" dirty="0"/>
              <a:t>    return </a:t>
            </a:r>
            <a:r>
              <a:rPr lang="zh-CN" altLang="en-US" sz="1600"/>
              <a:t>0;			</a:t>
            </a:r>
            <a:r>
              <a:rPr lang="zh-CN" altLang="en-US" sz="1600">
                <a:solidFill>
                  <a:srgbClr val="008000"/>
                </a:solidFill>
              </a:rPr>
              <a:t>//</a:t>
            </a:r>
            <a:r>
              <a:rPr lang="zh-CN" altLang="en-US" sz="1600" dirty="0">
                <a:solidFill>
                  <a:srgbClr val="008000"/>
                </a:solidFill>
              </a:rPr>
              <a:t>函数执行完毕时返回函数值0</a:t>
            </a:r>
          </a:p>
          <a:p>
            <a:r>
              <a:rPr lang="zh-CN" altLang="en-US" sz="1600"/>
              <a:t>}			</a:t>
            </a:r>
            <a:r>
              <a:rPr lang="en-US" altLang="zh-CN" sz="1600"/>
              <a:t>	</a:t>
            </a:r>
            <a:r>
              <a:rPr lang="zh-CN" altLang="en-US" sz="1600">
                <a:solidFill>
                  <a:srgbClr val="008000"/>
                </a:solidFill>
              </a:rPr>
              <a:t>//</a:t>
            </a:r>
            <a:r>
              <a:rPr lang="zh-CN" altLang="en-US" sz="1600" dirty="0">
                <a:solidFill>
                  <a:srgbClr val="008000"/>
                </a:solidFill>
              </a:rPr>
              <a:t>函数结束的标志</a:t>
            </a:r>
          </a:p>
        </p:txBody>
      </p:sp>
      <p:pic>
        <p:nvPicPr>
          <p:cNvPr id="5" name="图片 4"/>
          <p:cNvPicPr>
            <a:picLocks noChangeAspect="1"/>
          </p:cNvPicPr>
          <p:nvPr/>
        </p:nvPicPr>
        <p:blipFill>
          <a:blip r:embed="rId2" cstate="print"/>
          <a:stretch>
            <a:fillRect/>
          </a:stretch>
        </p:blipFill>
        <p:spPr>
          <a:xfrm>
            <a:off x="8197128" y="2945045"/>
            <a:ext cx="3590925" cy="809625"/>
          </a:xfrm>
          <a:prstGeom prst="rect">
            <a:avLst/>
          </a:prstGeom>
        </p:spPr>
      </p:pic>
      <p:sp>
        <p:nvSpPr>
          <p:cNvPr id="6" name="椭圆形标注 5"/>
          <p:cNvSpPr/>
          <p:nvPr/>
        </p:nvSpPr>
        <p:spPr>
          <a:xfrm>
            <a:off x="9299865" y="1864224"/>
            <a:ext cx="1776844" cy="907284"/>
          </a:xfrm>
          <a:prstGeom prst="wedgeEllipseCallout">
            <a:avLst>
              <a:gd name="adj1" fmla="val -57776"/>
              <a:gd name="adj2" fmla="val 106021"/>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zh-CN" altLang="en-US">
                <a:solidFill>
                  <a:schemeClr val="accent2">
                    <a:lumMod val="50000"/>
                  </a:schemeClr>
                </a:solidFill>
              </a:rPr>
              <a:t>程序运行后输出的结果</a:t>
            </a:r>
          </a:p>
        </p:txBody>
      </p:sp>
      <p:sp>
        <p:nvSpPr>
          <p:cNvPr id="9" name="椭圆形标注 8"/>
          <p:cNvSpPr/>
          <p:nvPr/>
        </p:nvSpPr>
        <p:spPr>
          <a:xfrm>
            <a:off x="8946572" y="4172217"/>
            <a:ext cx="3034145" cy="907284"/>
          </a:xfrm>
          <a:prstGeom prst="wedgeEllipseCallout">
            <a:avLst>
              <a:gd name="adj1" fmla="val -49589"/>
              <a:gd name="adj2" fmla="val -111581"/>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r>
              <a:rPr lang="en-US" altLang="zh-CN" sz="1200">
                <a:solidFill>
                  <a:schemeClr val="accent2">
                    <a:lumMod val="50000"/>
                  </a:schemeClr>
                </a:solidFill>
              </a:rPr>
              <a:t>Visual C++</a:t>
            </a:r>
            <a:r>
              <a:rPr lang="zh-CN" altLang="en-US" sz="1200">
                <a:solidFill>
                  <a:schemeClr val="accent2">
                    <a:lumMod val="50000"/>
                  </a:schemeClr>
                </a:solidFill>
              </a:rPr>
              <a:t>系统在输出完运行结果后自动输出的信息，用户按任意键后，返回程序编辑窗口</a:t>
            </a:r>
          </a:p>
        </p:txBody>
      </p:sp>
    </p:spTree>
    <p:extLst>
      <p:ext uri="{BB962C8B-B14F-4D97-AF65-F5344CB8AC3E}">
        <p14:creationId xmlns:p14="http://schemas.microsoft.com/office/powerpoint/2010/main" xmlns="" val="335717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7" name="圆角矩形 6"/>
          <p:cNvSpPr/>
          <p:nvPr/>
        </p:nvSpPr>
        <p:spPr>
          <a:xfrm>
            <a:off x="899490" y="1474827"/>
            <a:ext cx="7010401" cy="168081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a:t>#include &lt;stdio.h&gt;	</a:t>
            </a:r>
            <a:r>
              <a:rPr lang="en-US" altLang="zh-CN" sz="1600"/>
              <a:t>		</a:t>
            </a:r>
            <a:r>
              <a:rPr lang="zh-CN" altLang="en-US" sz="1600">
                <a:solidFill>
                  <a:srgbClr val="008000"/>
                </a:solidFill>
              </a:rPr>
              <a:t>//这是编译预处理指令</a:t>
            </a:r>
          </a:p>
          <a:p>
            <a:r>
              <a:rPr lang="zh-CN" altLang="en-US" sz="1600"/>
              <a:t>int main()			</a:t>
            </a:r>
            <a:r>
              <a:rPr lang="en-US" altLang="zh-CN" sz="1600"/>
              <a:t>	</a:t>
            </a:r>
            <a:r>
              <a:rPr lang="zh-CN" altLang="en-US" sz="1600">
                <a:solidFill>
                  <a:srgbClr val="008000"/>
                </a:solidFill>
              </a:rPr>
              <a:t>//定义主函数 </a:t>
            </a:r>
          </a:p>
          <a:p>
            <a:r>
              <a:rPr lang="zh-CN" altLang="en-US" sz="1600"/>
              <a:t>{			</a:t>
            </a:r>
            <a:r>
              <a:rPr lang="en-US" altLang="zh-CN" sz="1600"/>
              <a:t>	</a:t>
            </a:r>
            <a:r>
              <a:rPr lang="zh-CN" altLang="en-US" sz="1600">
                <a:solidFill>
                  <a:srgbClr val="008000"/>
                </a:solidFill>
              </a:rPr>
              <a:t>//函数开始的标志 </a:t>
            </a:r>
          </a:p>
          <a:p>
            <a:r>
              <a:rPr lang="zh-CN" altLang="en-US" sz="1600"/>
              <a:t>    </a:t>
            </a:r>
            <a:r>
              <a:rPr lang="en-US" altLang="zh-CN" sz="1600"/>
              <a:t>printf("Hello World!\n")</a:t>
            </a:r>
            <a:r>
              <a:rPr lang="zh-CN" altLang="en-US" sz="1600"/>
              <a:t>;	</a:t>
            </a:r>
            <a:r>
              <a:rPr lang="en-US" altLang="zh-CN" sz="1600"/>
              <a:t>	</a:t>
            </a:r>
            <a:r>
              <a:rPr lang="zh-CN" altLang="en-US" sz="1600">
                <a:solidFill>
                  <a:srgbClr val="008000"/>
                </a:solidFill>
              </a:rPr>
              <a:t>//输出所指定的一行信息</a:t>
            </a:r>
            <a:r>
              <a:rPr lang="zh-CN" altLang="en-US" sz="1600">
                <a:solidFill>
                  <a:srgbClr val="0070C0"/>
                </a:solidFill>
              </a:rPr>
              <a:t> </a:t>
            </a:r>
          </a:p>
          <a:p>
            <a:r>
              <a:rPr lang="zh-CN" altLang="en-US" sz="1600"/>
              <a:t>    return 0;			</a:t>
            </a:r>
            <a:r>
              <a:rPr lang="zh-CN" altLang="en-US" sz="1600">
                <a:solidFill>
                  <a:srgbClr val="008000"/>
                </a:solidFill>
              </a:rPr>
              <a:t>//函数执行完毕时返回函数值0</a:t>
            </a:r>
          </a:p>
          <a:p>
            <a:r>
              <a:rPr lang="zh-CN" altLang="en-US" sz="1600"/>
              <a:t>}			</a:t>
            </a:r>
            <a:r>
              <a:rPr lang="en-US" altLang="zh-CN" sz="1600"/>
              <a:t>	</a:t>
            </a:r>
            <a:r>
              <a:rPr lang="zh-CN" altLang="en-US" sz="1600">
                <a:solidFill>
                  <a:srgbClr val="008000"/>
                </a:solidFill>
              </a:rPr>
              <a:t>//函数结束的标志</a:t>
            </a:r>
            <a:endParaRPr lang="zh-CN" altLang="en-US" sz="1600" dirty="0">
              <a:solidFill>
                <a:srgbClr val="008000"/>
              </a:solidFill>
            </a:endParaRPr>
          </a:p>
        </p:txBody>
      </p:sp>
      <p:sp>
        <p:nvSpPr>
          <p:cNvPr id="9" name="折角形 8"/>
          <p:cNvSpPr/>
          <p:nvPr/>
        </p:nvSpPr>
        <p:spPr>
          <a:xfrm>
            <a:off x="899490" y="3347880"/>
            <a:ext cx="10454310" cy="2685172"/>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nvGrpSpPr>
          <p:cNvPr id="18" name="组合 17"/>
          <p:cNvGrpSpPr/>
          <p:nvPr/>
        </p:nvGrpSpPr>
        <p:grpSpPr>
          <a:xfrm>
            <a:off x="1104900" y="3434644"/>
            <a:ext cx="1838740" cy="560717"/>
            <a:chOff x="8656983" y="1203671"/>
            <a:chExt cx="1838740" cy="497504"/>
          </a:xfrm>
        </p:grpSpPr>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56983" y="1203671"/>
              <a:ext cx="487017" cy="487017"/>
            </a:xfrm>
            <a:prstGeom prst="rect">
              <a:avLst/>
            </a:prstGeom>
          </p:spPr>
        </p:pic>
        <p:sp>
          <p:nvSpPr>
            <p:cNvPr id="13" name="文本框 12"/>
            <p:cNvSpPr txBox="1"/>
            <p:nvPr/>
          </p:nvSpPr>
          <p:spPr>
            <a:xfrm>
              <a:off x="9253331" y="1331843"/>
              <a:ext cx="1242392"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rPr>
                <a:t>程序分析</a:t>
              </a:r>
            </a:p>
          </p:txBody>
        </p:sp>
        <p:cxnSp>
          <p:nvCxnSpPr>
            <p:cNvPr id="15" name="直接连接符 14"/>
            <p:cNvCxnSpPr/>
            <p:nvPr/>
          </p:nvCxnSpPr>
          <p:spPr>
            <a:xfrm>
              <a:off x="8656983" y="1690688"/>
              <a:ext cx="18387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22073" y="4091463"/>
            <a:ext cx="10139570" cy="1754326"/>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en-US" altLang="zh-CN" b="1" dirty="0">
                <a:solidFill>
                  <a:srgbClr val="FFFF00"/>
                </a:solidFill>
              </a:rPr>
              <a:t>main</a:t>
            </a:r>
            <a:r>
              <a:rPr lang="zh-CN" altLang="en-US" sz="1600" dirty="0">
                <a:solidFill>
                  <a:schemeClr val="bg1"/>
                </a:solidFill>
              </a:rPr>
              <a:t>是函数的名字，表示“主函数”；每一个</a:t>
            </a:r>
            <a:r>
              <a:rPr lang="en-US" altLang="zh-CN" sz="1600" dirty="0">
                <a:solidFill>
                  <a:schemeClr val="bg1"/>
                </a:solidFill>
              </a:rPr>
              <a:t>C</a:t>
            </a:r>
            <a:r>
              <a:rPr lang="zh-CN" altLang="en-US" sz="1600" dirty="0">
                <a:solidFill>
                  <a:schemeClr val="bg1"/>
                </a:solidFill>
              </a:rPr>
              <a:t>语言程序都必须有一个 </a:t>
            </a:r>
            <a:r>
              <a:rPr lang="en-US" altLang="zh-CN" sz="1600" dirty="0">
                <a:solidFill>
                  <a:schemeClr val="bg1"/>
                </a:solidFill>
              </a:rPr>
              <a:t>main </a:t>
            </a:r>
            <a:r>
              <a:rPr lang="zh-CN" altLang="en-US" sz="1600" dirty="0">
                <a:solidFill>
                  <a:schemeClr val="bg1"/>
                </a:solidFill>
              </a:rPr>
              <a:t>函数。</a:t>
            </a:r>
            <a:endParaRPr lang="en-US" altLang="zh-CN" sz="1600" dirty="0">
              <a:solidFill>
                <a:schemeClr val="bg1"/>
              </a:solidFill>
            </a:endParaRPr>
          </a:p>
          <a:p>
            <a:pPr marL="285750" indent="-285750">
              <a:lnSpc>
                <a:spcPct val="150000"/>
              </a:lnSpc>
              <a:buClr>
                <a:schemeClr val="bg1"/>
              </a:buClr>
              <a:buFont typeface="Arial" panose="020B0604020202020204" pitchFamily="34" charset="0"/>
              <a:buChar char="•"/>
            </a:pPr>
            <a:r>
              <a:rPr lang="en-US" altLang="zh-CN" sz="1600" dirty="0">
                <a:solidFill>
                  <a:schemeClr val="bg1"/>
                </a:solidFill>
              </a:rPr>
              <a:t>main</a:t>
            </a:r>
            <a:r>
              <a:rPr lang="zh-CN" altLang="en-US" sz="1600" dirty="0">
                <a:solidFill>
                  <a:schemeClr val="bg1"/>
                </a:solidFill>
              </a:rPr>
              <a:t>前面的</a:t>
            </a:r>
            <a:r>
              <a:rPr lang="en-US" altLang="zh-CN" b="1" dirty="0" err="1">
                <a:solidFill>
                  <a:srgbClr val="FFFF00"/>
                </a:solidFill>
              </a:rPr>
              <a:t>int</a:t>
            </a:r>
            <a:r>
              <a:rPr lang="zh-CN" altLang="en-US" sz="1600" dirty="0">
                <a:solidFill>
                  <a:schemeClr val="bg1"/>
                </a:solidFill>
              </a:rPr>
              <a:t>表示此函数的类型是</a:t>
            </a:r>
            <a:r>
              <a:rPr lang="en-US" altLang="zh-CN" sz="1600" dirty="0" err="1">
                <a:solidFill>
                  <a:schemeClr val="bg1"/>
                </a:solidFill>
              </a:rPr>
              <a:t>int</a:t>
            </a:r>
            <a:r>
              <a:rPr lang="zh-CN" altLang="en-US" sz="1600" dirty="0">
                <a:solidFill>
                  <a:schemeClr val="bg1"/>
                </a:solidFill>
              </a:rPr>
              <a:t>类型</a:t>
            </a:r>
            <a:r>
              <a:rPr lang="en-US" altLang="zh-CN" sz="1600" dirty="0">
                <a:solidFill>
                  <a:schemeClr val="bg1"/>
                </a:solidFill>
              </a:rPr>
              <a:t>(</a:t>
            </a:r>
            <a:r>
              <a:rPr lang="zh-CN" altLang="en-US" sz="1600" dirty="0">
                <a:solidFill>
                  <a:schemeClr val="bg1"/>
                </a:solidFill>
              </a:rPr>
              <a:t>整型</a:t>
            </a:r>
            <a:r>
              <a:rPr lang="en-US" altLang="zh-CN" sz="1600" dirty="0">
                <a:solidFill>
                  <a:schemeClr val="bg1"/>
                </a:solidFill>
              </a:rPr>
              <a:t>)</a:t>
            </a:r>
            <a:r>
              <a:rPr lang="zh-CN" altLang="en-US" sz="1600" dirty="0">
                <a:solidFill>
                  <a:schemeClr val="bg1"/>
                </a:solidFill>
              </a:rPr>
              <a:t>，即在执行主函数后会得到一个值</a:t>
            </a:r>
            <a:r>
              <a:rPr lang="en-US" altLang="zh-CN" sz="1600" dirty="0">
                <a:solidFill>
                  <a:schemeClr val="bg1"/>
                </a:solidFill>
              </a:rPr>
              <a:t>(</a:t>
            </a:r>
            <a:r>
              <a:rPr lang="zh-CN" altLang="en-US" sz="1600" dirty="0">
                <a:solidFill>
                  <a:schemeClr val="bg1"/>
                </a:solidFill>
              </a:rPr>
              <a:t>即函数值</a:t>
            </a:r>
            <a:r>
              <a:rPr lang="en-US" altLang="zh-CN" sz="1600" dirty="0">
                <a:solidFill>
                  <a:schemeClr val="bg1"/>
                </a:solidFill>
              </a:rPr>
              <a:t>)</a:t>
            </a:r>
            <a:r>
              <a:rPr lang="zh-CN" altLang="en-US" sz="1600" dirty="0">
                <a:solidFill>
                  <a:schemeClr val="bg1"/>
                </a:solidFill>
              </a:rPr>
              <a:t>，其值为整型。</a:t>
            </a:r>
            <a:endParaRPr lang="en-US" altLang="zh-CN" sz="1600" dirty="0">
              <a:solidFill>
                <a:schemeClr val="bg1"/>
              </a:solidFill>
            </a:endParaRPr>
          </a:p>
          <a:p>
            <a:pPr marL="285750" indent="-285750">
              <a:lnSpc>
                <a:spcPct val="150000"/>
              </a:lnSpc>
              <a:buClr>
                <a:schemeClr val="bg1"/>
              </a:buClr>
              <a:buFont typeface="Arial" panose="020B0604020202020204" pitchFamily="34" charset="0"/>
              <a:buChar char="•"/>
            </a:pPr>
            <a:r>
              <a:rPr lang="en-US" altLang="zh-CN" b="1" dirty="0">
                <a:solidFill>
                  <a:srgbClr val="FFFF00"/>
                </a:solidFill>
              </a:rPr>
              <a:t>return 0;</a:t>
            </a:r>
            <a:r>
              <a:rPr lang="zh-CN" altLang="en-US" sz="1600" dirty="0">
                <a:solidFill>
                  <a:schemeClr val="bg1"/>
                </a:solidFill>
              </a:rPr>
              <a:t>的作用是当</a:t>
            </a:r>
            <a:r>
              <a:rPr lang="en-US" altLang="zh-CN" sz="1600" dirty="0">
                <a:solidFill>
                  <a:schemeClr val="bg1"/>
                </a:solidFill>
              </a:rPr>
              <a:t>main</a:t>
            </a:r>
            <a:r>
              <a:rPr lang="zh-CN" altLang="en-US" sz="1600" dirty="0">
                <a:solidFill>
                  <a:schemeClr val="bg1"/>
                </a:solidFill>
              </a:rPr>
              <a:t>函数执行结束前将整数</a:t>
            </a:r>
            <a:r>
              <a:rPr lang="en-US" altLang="zh-CN" sz="1600" dirty="0">
                <a:solidFill>
                  <a:schemeClr val="bg1"/>
                </a:solidFill>
              </a:rPr>
              <a:t>0</a:t>
            </a:r>
            <a:r>
              <a:rPr lang="zh-CN" altLang="en-US" sz="1600" dirty="0">
                <a:solidFill>
                  <a:schemeClr val="bg1"/>
                </a:solidFill>
              </a:rPr>
              <a:t>作为函数值，返回到调用函数处。</a:t>
            </a:r>
            <a:endParaRPr lang="en-US" altLang="zh-CN" sz="1600" dirty="0">
              <a:solidFill>
                <a:schemeClr val="bg1"/>
              </a:solidFill>
            </a:endParaRPr>
          </a:p>
          <a:p>
            <a:pPr marL="285750" indent="-285750">
              <a:lnSpc>
                <a:spcPct val="150000"/>
              </a:lnSpc>
              <a:buClr>
                <a:schemeClr val="bg1"/>
              </a:buClr>
              <a:buFont typeface="Arial" panose="020B0604020202020204" pitchFamily="34" charset="0"/>
              <a:buChar char="•"/>
            </a:pPr>
            <a:r>
              <a:rPr lang="zh-CN" altLang="en-US" sz="1600" dirty="0">
                <a:solidFill>
                  <a:schemeClr val="bg1"/>
                </a:solidFill>
              </a:rPr>
              <a:t>函数体由花括号</a:t>
            </a:r>
            <a:r>
              <a:rPr lang="en-US" altLang="zh-CN" b="1" dirty="0">
                <a:solidFill>
                  <a:srgbClr val="FFFF00"/>
                </a:solidFill>
              </a:rPr>
              <a:t>{}</a:t>
            </a:r>
            <a:r>
              <a:rPr lang="zh-CN" altLang="en-US" sz="1600" dirty="0">
                <a:solidFill>
                  <a:schemeClr val="bg1"/>
                </a:solidFill>
              </a:rPr>
              <a:t>括起来。</a:t>
            </a:r>
            <a:endParaRPr lang="en-US" altLang="zh-CN" sz="1600" dirty="0">
              <a:solidFill>
                <a:schemeClr val="bg1"/>
              </a:solidFill>
            </a:endParaRPr>
          </a:p>
        </p:txBody>
      </p:sp>
    </p:spTree>
    <p:extLst>
      <p:ext uri="{BB962C8B-B14F-4D97-AF65-F5344CB8AC3E}">
        <p14:creationId xmlns:p14="http://schemas.microsoft.com/office/powerpoint/2010/main" xmlns="" val="164851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wipe(up)">
                                      <p:cBhvr>
                                        <p:cTn id="16" dur="500"/>
                                        <p:tgtEl>
                                          <p:spTgt spid="1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
                                            <p:txEl>
                                              <p:pRg st="1" end="1"/>
                                            </p:txEl>
                                          </p:spTgt>
                                        </p:tgtEl>
                                        <p:attrNameLst>
                                          <p:attrName>style.visibility</p:attrName>
                                        </p:attrNameLst>
                                      </p:cBhvr>
                                      <p:to>
                                        <p:strVal val="visible"/>
                                      </p:to>
                                    </p:set>
                                    <p:animEffect transition="in" filter="wipe(up)">
                                      <p:cBhvr>
                                        <p:cTn id="21" dur="500"/>
                                        <p:tgtEl>
                                          <p:spTgt spid="1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
                                            <p:txEl>
                                              <p:pRg st="2" end="2"/>
                                            </p:txEl>
                                          </p:spTgt>
                                        </p:tgtEl>
                                        <p:attrNameLst>
                                          <p:attrName>style.visibility</p:attrName>
                                        </p:attrNameLst>
                                      </p:cBhvr>
                                      <p:to>
                                        <p:strVal val="visible"/>
                                      </p:to>
                                    </p:set>
                                    <p:animEffect transition="in" filter="wipe(up)">
                                      <p:cBhvr>
                                        <p:cTn id="26" dur="500"/>
                                        <p:tgtEl>
                                          <p:spTgt spid="1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Effect transition="in" filter="wipe(up)">
                                      <p:cBhvr>
                                        <p:cTn id="31"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7" name="圆角矩形 6"/>
          <p:cNvSpPr/>
          <p:nvPr/>
        </p:nvSpPr>
        <p:spPr>
          <a:xfrm>
            <a:off x="899490" y="1474827"/>
            <a:ext cx="7010401" cy="168081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#include &lt;stdio.</a:t>
            </a:r>
            <a:r>
              <a:rPr lang="zh-CN" altLang="en-US" sz="1600"/>
              <a:t>h&gt;	</a:t>
            </a:r>
            <a:r>
              <a:rPr lang="en-US" altLang="zh-CN" sz="1600"/>
              <a:t>		</a:t>
            </a:r>
            <a:r>
              <a:rPr lang="zh-CN" altLang="en-US" sz="1600">
                <a:solidFill>
                  <a:srgbClr val="008000"/>
                </a:solidFill>
              </a:rPr>
              <a:t>//</a:t>
            </a:r>
            <a:r>
              <a:rPr lang="zh-CN" altLang="en-US" sz="1600" dirty="0">
                <a:solidFill>
                  <a:srgbClr val="008000"/>
                </a:solidFill>
              </a:rPr>
              <a:t>这是编译预处理指令</a:t>
            </a:r>
          </a:p>
          <a:p>
            <a:r>
              <a:rPr lang="zh-CN" altLang="en-US" sz="1600" dirty="0"/>
              <a:t>int </a:t>
            </a:r>
            <a:r>
              <a:rPr lang="zh-CN" altLang="en-US" sz="1600"/>
              <a:t>main()			</a:t>
            </a:r>
            <a:r>
              <a:rPr lang="en-US" altLang="zh-CN" sz="1600"/>
              <a:t>	</a:t>
            </a:r>
            <a:r>
              <a:rPr lang="zh-CN" altLang="en-US" sz="1600">
                <a:solidFill>
                  <a:srgbClr val="008000"/>
                </a:solidFill>
              </a:rPr>
              <a:t>//</a:t>
            </a:r>
            <a:r>
              <a:rPr lang="zh-CN" altLang="en-US" sz="1600" dirty="0">
                <a:solidFill>
                  <a:srgbClr val="008000"/>
                </a:solidFill>
              </a:rPr>
              <a:t>定义主函数 </a:t>
            </a:r>
          </a:p>
          <a:p>
            <a:r>
              <a:rPr lang="zh-CN" altLang="en-US" sz="1600"/>
              <a:t>{			</a:t>
            </a:r>
            <a:r>
              <a:rPr lang="en-US" altLang="zh-CN" sz="1600"/>
              <a:t>	</a:t>
            </a:r>
            <a:r>
              <a:rPr lang="zh-CN" altLang="en-US" sz="1600">
                <a:solidFill>
                  <a:srgbClr val="008000"/>
                </a:solidFill>
              </a:rPr>
              <a:t>//</a:t>
            </a:r>
            <a:r>
              <a:rPr lang="zh-CN" altLang="en-US" sz="1600" dirty="0">
                <a:solidFill>
                  <a:srgbClr val="008000"/>
                </a:solidFill>
              </a:rPr>
              <a:t>函数开始的标志 </a:t>
            </a:r>
          </a:p>
          <a:p>
            <a:r>
              <a:rPr lang="zh-CN" altLang="en-US" sz="1600" dirty="0"/>
              <a:t>    </a:t>
            </a:r>
            <a:r>
              <a:rPr lang="en-US" altLang="zh-CN" sz="1600" dirty="0" err="1"/>
              <a:t>printf</a:t>
            </a:r>
            <a:r>
              <a:rPr lang="en-US" altLang="zh-CN" sz="1600" dirty="0"/>
              <a:t>("This is a C program.\n</a:t>
            </a:r>
            <a:r>
              <a:rPr lang="en-US" altLang="zh-CN" sz="1600"/>
              <a:t>")</a:t>
            </a:r>
            <a:r>
              <a:rPr lang="zh-CN" altLang="en-US" sz="1600"/>
              <a:t>;	</a:t>
            </a:r>
            <a:r>
              <a:rPr lang="zh-CN" altLang="en-US" sz="1600">
                <a:solidFill>
                  <a:srgbClr val="008000"/>
                </a:solidFill>
              </a:rPr>
              <a:t>//</a:t>
            </a:r>
            <a:r>
              <a:rPr lang="zh-CN" altLang="en-US" sz="1600" dirty="0">
                <a:solidFill>
                  <a:srgbClr val="008000"/>
                </a:solidFill>
              </a:rPr>
              <a:t>输出所指定的一行信息</a:t>
            </a:r>
            <a:r>
              <a:rPr lang="zh-CN" altLang="en-US" sz="1600" dirty="0">
                <a:solidFill>
                  <a:srgbClr val="0070C0"/>
                </a:solidFill>
              </a:rPr>
              <a:t> </a:t>
            </a:r>
          </a:p>
          <a:p>
            <a:r>
              <a:rPr lang="zh-CN" altLang="en-US" sz="1600" dirty="0"/>
              <a:t>    return </a:t>
            </a:r>
            <a:r>
              <a:rPr lang="zh-CN" altLang="en-US" sz="1600"/>
              <a:t>0;			</a:t>
            </a:r>
            <a:r>
              <a:rPr lang="zh-CN" altLang="en-US" sz="1600">
                <a:solidFill>
                  <a:srgbClr val="008000"/>
                </a:solidFill>
              </a:rPr>
              <a:t>//</a:t>
            </a:r>
            <a:r>
              <a:rPr lang="zh-CN" altLang="en-US" sz="1600" dirty="0">
                <a:solidFill>
                  <a:srgbClr val="008000"/>
                </a:solidFill>
              </a:rPr>
              <a:t>函数执行完毕时返回函数值0</a:t>
            </a:r>
          </a:p>
          <a:p>
            <a:r>
              <a:rPr lang="zh-CN" altLang="en-US" sz="1600"/>
              <a:t>}			</a:t>
            </a:r>
            <a:r>
              <a:rPr lang="en-US" altLang="zh-CN" sz="1600"/>
              <a:t>	</a:t>
            </a:r>
            <a:r>
              <a:rPr lang="zh-CN" altLang="en-US" sz="1600">
                <a:solidFill>
                  <a:srgbClr val="008000"/>
                </a:solidFill>
              </a:rPr>
              <a:t>//</a:t>
            </a:r>
            <a:r>
              <a:rPr lang="zh-CN" altLang="en-US" sz="1600" dirty="0">
                <a:solidFill>
                  <a:srgbClr val="008000"/>
                </a:solidFill>
              </a:rPr>
              <a:t>函数结束的标志</a:t>
            </a:r>
          </a:p>
        </p:txBody>
      </p:sp>
      <p:sp>
        <p:nvSpPr>
          <p:cNvPr id="9" name="折角形 8"/>
          <p:cNvSpPr/>
          <p:nvPr/>
        </p:nvSpPr>
        <p:spPr>
          <a:xfrm>
            <a:off x="899490" y="3347880"/>
            <a:ext cx="10454310" cy="253608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nvGrpSpPr>
          <p:cNvPr id="18" name="组合 17"/>
          <p:cNvGrpSpPr/>
          <p:nvPr/>
        </p:nvGrpSpPr>
        <p:grpSpPr>
          <a:xfrm>
            <a:off x="1104900" y="3434644"/>
            <a:ext cx="1838740" cy="560717"/>
            <a:chOff x="8656983" y="1203671"/>
            <a:chExt cx="1838740" cy="497504"/>
          </a:xfrm>
        </p:grpSpPr>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56983" y="1203671"/>
              <a:ext cx="487017" cy="487017"/>
            </a:xfrm>
            <a:prstGeom prst="rect">
              <a:avLst/>
            </a:prstGeom>
          </p:spPr>
        </p:pic>
        <p:sp>
          <p:nvSpPr>
            <p:cNvPr id="13" name="文本框 12"/>
            <p:cNvSpPr txBox="1"/>
            <p:nvPr/>
          </p:nvSpPr>
          <p:spPr>
            <a:xfrm>
              <a:off x="9253331" y="1331843"/>
              <a:ext cx="1242392"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rPr>
                <a:t>程序分析</a:t>
              </a:r>
            </a:p>
          </p:txBody>
        </p:sp>
        <p:cxnSp>
          <p:nvCxnSpPr>
            <p:cNvPr id="15" name="直接连接符 14"/>
            <p:cNvCxnSpPr/>
            <p:nvPr/>
          </p:nvCxnSpPr>
          <p:spPr>
            <a:xfrm>
              <a:off x="8656983" y="1690688"/>
              <a:ext cx="18387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22073" y="4091463"/>
            <a:ext cx="10139570" cy="1708160"/>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en-US" altLang="zh-CN" b="1" dirty="0" err="1">
                <a:solidFill>
                  <a:srgbClr val="FFFF00"/>
                </a:solidFill>
              </a:rPr>
              <a:t>printf</a:t>
            </a:r>
            <a:r>
              <a:rPr lang="zh-CN" altLang="en-US" sz="1600" dirty="0">
                <a:solidFill>
                  <a:schemeClr val="bg1"/>
                </a:solidFill>
              </a:rPr>
              <a:t>是</a:t>
            </a:r>
            <a:r>
              <a:rPr lang="en-US" altLang="zh-CN" sz="1600" dirty="0">
                <a:solidFill>
                  <a:schemeClr val="bg1"/>
                </a:solidFill>
              </a:rPr>
              <a:t>C</a:t>
            </a:r>
            <a:r>
              <a:rPr lang="zh-CN" altLang="en-US" sz="1600" dirty="0">
                <a:solidFill>
                  <a:schemeClr val="bg1"/>
                </a:solidFill>
              </a:rPr>
              <a:t>编译系统提供的函数库中的输出函数</a:t>
            </a:r>
            <a:r>
              <a:rPr lang="en-US" altLang="zh-CN" sz="1600" dirty="0">
                <a:solidFill>
                  <a:schemeClr val="bg1"/>
                </a:solidFill>
              </a:rPr>
              <a:t>(</a:t>
            </a:r>
            <a:r>
              <a:rPr lang="zh-CN" altLang="en-US" sz="1600" dirty="0">
                <a:solidFill>
                  <a:schemeClr val="bg1"/>
                </a:solidFill>
              </a:rPr>
              <a:t>详见第</a:t>
            </a:r>
            <a:r>
              <a:rPr lang="en-US" altLang="zh-CN" sz="1600" dirty="0">
                <a:solidFill>
                  <a:schemeClr val="bg1"/>
                </a:solidFill>
              </a:rPr>
              <a:t>4</a:t>
            </a:r>
            <a:r>
              <a:rPr lang="zh-CN" altLang="en-US" sz="1600" dirty="0">
                <a:solidFill>
                  <a:schemeClr val="bg1"/>
                </a:solidFill>
              </a:rPr>
              <a:t>章</a:t>
            </a:r>
            <a:r>
              <a:rPr lang="en-US" altLang="zh-CN" sz="1600" dirty="0">
                <a:solidFill>
                  <a:schemeClr val="bg1"/>
                </a:solidFill>
              </a:rPr>
              <a:t>)</a:t>
            </a:r>
            <a:r>
              <a:rPr lang="zh-CN" altLang="en-US" sz="1600" dirty="0">
                <a:solidFill>
                  <a:schemeClr val="bg1"/>
                </a:solidFill>
              </a:rPr>
              <a:t>。</a:t>
            </a:r>
            <a:r>
              <a:rPr lang="en-US" altLang="zh-CN" sz="1600" dirty="0" err="1">
                <a:solidFill>
                  <a:schemeClr val="bg1"/>
                </a:solidFill>
              </a:rPr>
              <a:t>printf</a:t>
            </a:r>
            <a:r>
              <a:rPr lang="zh-CN" altLang="en-US" sz="1600" dirty="0">
                <a:solidFill>
                  <a:schemeClr val="bg1"/>
                </a:solidFill>
              </a:rPr>
              <a:t>函数中</a:t>
            </a:r>
            <a:r>
              <a:rPr lang="zh-CN" altLang="en-US" b="1" dirty="0">
                <a:solidFill>
                  <a:srgbClr val="FFFF00"/>
                </a:solidFill>
              </a:rPr>
              <a:t>双引号</a:t>
            </a:r>
            <a:r>
              <a:rPr lang="zh-CN" altLang="en-US" sz="1600" dirty="0">
                <a:solidFill>
                  <a:schemeClr val="bg1"/>
                </a:solidFill>
              </a:rPr>
              <a:t>内的字符串</a:t>
            </a:r>
            <a:r>
              <a:rPr lang="en-US" altLang="zh-CN" sz="1600" dirty="0">
                <a:solidFill>
                  <a:schemeClr val="bg1"/>
                </a:solidFill>
              </a:rPr>
              <a:t>″This is a C program.″</a:t>
            </a:r>
            <a:r>
              <a:rPr lang="zh-CN" altLang="en-US" sz="1600" dirty="0">
                <a:solidFill>
                  <a:schemeClr val="bg1"/>
                </a:solidFill>
              </a:rPr>
              <a:t>按原样输出。</a:t>
            </a:r>
            <a:r>
              <a:rPr lang="en-US" altLang="zh-CN" b="1" dirty="0">
                <a:solidFill>
                  <a:srgbClr val="FFFF00"/>
                </a:solidFill>
              </a:rPr>
              <a:t>\n</a:t>
            </a:r>
            <a:r>
              <a:rPr lang="zh-CN" altLang="en-US" sz="1600" dirty="0">
                <a:solidFill>
                  <a:schemeClr val="bg1"/>
                </a:solidFill>
              </a:rPr>
              <a:t>是换行符，即在输出</a:t>
            </a:r>
            <a:r>
              <a:rPr lang="en-US" altLang="zh-CN" sz="1600" dirty="0">
                <a:solidFill>
                  <a:schemeClr val="bg1"/>
                </a:solidFill>
              </a:rPr>
              <a:t>″This is a C program.″</a:t>
            </a:r>
            <a:r>
              <a:rPr lang="zh-CN" altLang="en-US" sz="1600" dirty="0">
                <a:solidFill>
                  <a:schemeClr val="bg1"/>
                </a:solidFill>
              </a:rPr>
              <a:t>后，显示屏上的光标位置移到下一行的开头。</a:t>
            </a:r>
            <a:endParaRPr lang="en-US" altLang="zh-CN" sz="1600" dirty="0">
              <a:solidFill>
                <a:schemeClr val="bg1"/>
              </a:solidFill>
            </a:endParaRPr>
          </a:p>
          <a:p>
            <a:pPr marL="285750" indent="-285750">
              <a:lnSpc>
                <a:spcPct val="150000"/>
              </a:lnSpc>
              <a:buClr>
                <a:schemeClr val="bg1"/>
              </a:buClr>
              <a:buFont typeface="Arial" panose="020B0604020202020204" pitchFamily="34" charset="0"/>
              <a:buChar char="•"/>
            </a:pPr>
            <a:r>
              <a:rPr lang="zh-CN" altLang="en-US" sz="1600" dirty="0">
                <a:solidFill>
                  <a:schemeClr val="bg1"/>
                </a:solidFill>
              </a:rPr>
              <a:t>每个语句最后都有一个</a:t>
            </a:r>
            <a:r>
              <a:rPr lang="zh-CN" altLang="en-US" b="1" dirty="0">
                <a:solidFill>
                  <a:srgbClr val="FFFF00"/>
                </a:solidFill>
              </a:rPr>
              <a:t>分号</a:t>
            </a:r>
            <a:r>
              <a:rPr lang="zh-CN" altLang="en-US" sz="1600" dirty="0">
                <a:solidFill>
                  <a:schemeClr val="bg1"/>
                </a:solidFill>
              </a:rPr>
              <a:t>，表示语句结束。</a:t>
            </a:r>
          </a:p>
        </p:txBody>
      </p:sp>
    </p:spTree>
    <p:extLst>
      <p:ext uri="{BB962C8B-B14F-4D97-AF65-F5344CB8AC3E}">
        <p14:creationId xmlns:p14="http://schemas.microsoft.com/office/powerpoint/2010/main" xmlns="" val="418797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up)">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wipe(up)">
                                      <p:cBhvr>
                                        <p:cTn id="1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a:t>
            </a:r>
            <a:r>
              <a:rPr lang="en-US" altLang="zh-CN" dirty="0"/>
              <a:t>C</a:t>
            </a:r>
            <a:r>
              <a:rPr lang="zh-CN" altLang="en-US" dirty="0"/>
              <a:t>语言程序</a:t>
            </a:r>
          </a:p>
        </p:txBody>
      </p:sp>
      <p:sp>
        <p:nvSpPr>
          <p:cNvPr id="7" name="圆角矩形 6"/>
          <p:cNvSpPr/>
          <p:nvPr/>
        </p:nvSpPr>
        <p:spPr>
          <a:xfrm>
            <a:off x="899490" y="1474827"/>
            <a:ext cx="7010401" cy="168081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#include &lt;stdio.</a:t>
            </a:r>
            <a:r>
              <a:rPr lang="zh-CN" altLang="en-US" sz="1600"/>
              <a:t>h&gt;	</a:t>
            </a:r>
            <a:r>
              <a:rPr lang="en-US" altLang="zh-CN" sz="1600"/>
              <a:t>		</a:t>
            </a:r>
            <a:r>
              <a:rPr lang="zh-CN" altLang="en-US" sz="1600">
                <a:solidFill>
                  <a:srgbClr val="008000"/>
                </a:solidFill>
              </a:rPr>
              <a:t>//</a:t>
            </a:r>
            <a:r>
              <a:rPr lang="zh-CN" altLang="en-US" sz="1600" dirty="0">
                <a:solidFill>
                  <a:srgbClr val="008000"/>
                </a:solidFill>
              </a:rPr>
              <a:t>这是编译预处理指令</a:t>
            </a:r>
          </a:p>
          <a:p>
            <a:r>
              <a:rPr lang="zh-CN" altLang="en-US" sz="1600" dirty="0"/>
              <a:t>int </a:t>
            </a:r>
            <a:r>
              <a:rPr lang="zh-CN" altLang="en-US" sz="1600"/>
              <a:t>main()			</a:t>
            </a:r>
            <a:r>
              <a:rPr lang="en-US" altLang="zh-CN" sz="1600"/>
              <a:t>	</a:t>
            </a:r>
            <a:r>
              <a:rPr lang="zh-CN" altLang="en-US" sz="1600">
                <a:solidFill>
                  <a:srgbClr val="008000"/>
                </a:solidFill>
              </a:rPr>
              <a:t>//</a:t>
            </a:r>
            <a:r>
              <a:rPr lang="zh-CN" altLang="en-US" sz="1600" dirty="0">
                <a:solidFill>
                  <a:srgbClr val="008000"/>
                </a:solidFill>
              </a:rPr>
              <a:t>定义主函数 </a:t>
            </a:r>
          </a:p>
          <a:p>
            <a:r>
              <a:rPr lang="zh-CN" altLang="en-US" sz="1600"/>
              <a:t>{			</a:t>
            </a:r>
            <a:r>
              <a:rPr lang="en-US" altLang="zh-CN" sz="1600"/>
              <a:t>	</a:t>
            </a:r>
            <a:r>
              <a:rPr lang="zh-CN" altLang="en-US" sz="1600">
                <a:solidFill>
                  <a:srgbClr val="008000"/>
                </a:solidFill>
              </a:rPr>
              <a:t>//</a:t>
            </a:r>
            <a:r>
              <a:rPr lang="zh-CN" altLang="en-US" sz="1600" dirty="0">
                <a:solidFill>
                  <a:srgbClr val="008000"/>
                </a:solidFill>
              </a:rPr>
              <a:t>函数开始的标志 </a:t>
            </a:r>
          </a:p>
          <a:p>
            <a:r>
              <a:rPr lang="zh-CN" altLang="en-US" sz="1600" dirty="0"/>
              <a:t>    </a:t>
            </a:r>
            <a:r>
              <a:rPr lang="en-US" altLang="zh-CN" sz="1600" dirty="0" err="1"/>
              <a:t>printf</a:t>
            </a:r>
            <a:r>
              <a:rPr lang="en-US" altLang="zh-CN" sz="1600" dirty="0"/>
              <a:t>("This is a C program.\n</a:t>
            </a:r>
            <a:r>
              <a:rPr lang="en-US" altLang="zh-CN" sz="1600"/>
              <a:t>")</a:t>
            </a:r>
            <a:r>
              <a:rPr lang="zh-CN" altLang="en-US" sz="1600"/>
              <a:t>;	</a:t>
            </a:r>
            <a:r>
              <a:rPr lang="zh-CN" altLang="en-US" sz="1600">
                <a:solidFill>
                  <a:srgbClr val="008000"/>
                </a:solidFill>
              </a:rPr>
              <a:t>//</a:t>
            </a:r>
            <a:r>
              <a:rPr lang="zh-CN" altLang="en-US" sz="1600" dirty="0">
                <a:solidFill>
                  <a:srgbClr val="008000"/>
                </a:solidFill>
              </a:rPr>
              <a:t>输出所指定的一行信息</a:t>
            </a:r>
            <a:r>
              <a:rPr lang="zh-CN" altLang="en-US" sz="1600" dirty="0">
                <a:solidFill>
                  <a:srgbClr val="0070C0"/>
                </a:solidFill>
              </a:rPr>
              <a:t> </a:t>
            </a:r>
          </a:p>
          <a:p>
            <a:r>
              <a:rPr lang="zh-CN" altLang="en-US" sz="1600" dirty="0"/>
              <a:t>    return </a:t>
            </a:r>
            <a:r>
              <a:rPr lang="zh-CN" altLang="en-US" sz="1600"/>
              <a:t>0;			</a:t>
            </a:r>
            <a:r>
              <a:rPr lang="zh-CN" altLang="en-US" sz="1600">
                <a:solidFill>
                  <a:srgbClr val="008000"/>
                </a:solidFill>
              </a:rPr>
              <a:t>//</a:t>
            </a:r>
            <a:r>
              <a:rPr lang="zh-CN" altLang="en-US" sz="1600" dirty="0">
                <a:solidFill>
                  <a:srgbClr val="008000"/>
                </a:solidFill>
              </a:rPr>
              <a:t>函数执行完毕时返回函数值0</a:t>
            </a:r>
          </a:p>
          <a:p>
            <a:r>
              <a:rPr lang="zh-CN" altLang="en-US" sz="1600"/>
              <a:t>}			</a:t>
            </a:r>
            <a:r>
              <a:rPr lang="en-US" altLang="zh-CN" sz="1600"/>
              <a:t>	</a:t>
            </a:r>
            <a:r>
              <a:rPr lang="zh-CN" altLang="en-US" sz="1600">
                <a:solidFill>
                  <a:srgbClr val="008000"/>
                </a:solidFill>
              </a:rPr>
              <a:t>//</a:t>
            </a:r>
            <a:r>
              <a:rPr lang="zh-CN" altLang="en-US" sz="1600" dirty="0">
                <a:solidFill>
                  <a:srgbClr val="008000"/>
                </a:solidFill>
              </a:rPr>
              <a:t>函数结束的标志</a:t>
            </a:r>
          </a:p>
        </p:txBody>
      </p:sp>
      <p:sp>
        <p:nvSpPr>
          <p:cNvPr id="9" name="折角形 8"/>
          <p:cNvSpPr/>
          <p:nvPr/>
        </p:nvSpPr>
        <p:spPr>
          <a:xfrm>
            <a:off x="899490" y="3347881"/>
            <a:ext cx="10454310" cy="2615598"/>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nvGrpSpPr>
          <p:cNvPr id="18" name="组合 17"/>
          <p:cNvGrpSpPr/>
          <p:nvPr/>
        </p:nvGrpSpPr>
        <p:grpSpPr>
          <a:xfrm>
            <a:off x="1104900" y="3434644"/>
            <a:ext cx="1838740" cy="560717"/>
            <a:chOff x="8656983" y="1203671"/>
            <a:chExt cx="1838740" cy="497504"/>
          </a:xfrm>
        </p:grpSpPr>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56983" y="1203671"/>
              <a:ext cx="487017" cy="487017"/>
            </a:xfrm>
            <a:prstGeom prst="rect">
              <a:avLst/>
            </a:prstGeom>
          </p:spPr>
        </p:pic>
        <p:sp>
          <p:nvSpPr>
            <p:cNvPr id="13" name="文本框 12"/>
            <p:cNvSpPr txBox="1"/>
            <p:nvPr/>
          </p:nvSpPr>
          <p:spPr>
            <a:xfrm>
              <a:off x="9253331" y="1331843"/>
              <a:ext cx="1242392"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rPr>
                <a:t>程序分析</a:t>
              </a:r>
            </a:p>
          </p:txBody>
        </p:sp>
        <p:cxnSp>
          <p:nvCxnSpPr>
            <p:cNvPr id="15" name="直接连接符 14"/>
            <p:cNvCxnSpPr/>
            <p:nvPr/>
          </p:nvCxnSpPr>
          <p:spPr>
            <a:xfrm>
              <a:off x="8656983" y="1690688"/>
              <a:ext cx="18387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022073" y="4091463"/>
            <a:ext cx="9751015" cy="1708160"/>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zh-CN" altLang="en-US" sz="1600" dirty="0">
                <a:solidFill>
                  <a:schemeClr val="bg1"/>
                </a:solidFill>
              </a:rPr>
              <a:t>在使用函数库中的输入输出函数时，编译系统要求程序提供有关此函数的信息，程序第</a:t>
            </a:r>
            <a:r>
              <a:rPr lang="en-US" altLang="zh-CN" sz="1600" dirty="0">
                <a:solidFill>
                  <a:schemeClr val="bg1"/>
                </a:solidFill>
              </a:rPr>
              <a:t>1</a:t>
            </a:r>
            <a:r>
              <a:rPr lang="zh-CN" altLang="en-US" sz="1600" dirty="0">
                <a:solidFill>
                  <a:schemeClr val="bg1"/>
                </a:solidFill>
              </a:rPr>
              <a:t>行“</a:t>
            </a:r>
            <a:r>
              <a:rPr lang="en-US" altLang="zh-CN" b="1" dirty="0">
                <a:solidFill>
                  <a:srgbClr val="FFFF00"/>
                </a:solidFill>
              </a:rPr>
              <a:t>#include &lt;</a:t>
            </a:r>
            <a:r>
              <a:rPr lang="en-US" altLang="zh-CN" b="1" dirty="0" err="1">
                <a:solidFill>
                  <a:srgbClr val="FFFF00"/>
                </a:solidFill>
              </a:rPr>
              <a:t>stdio.h</a:t>
            </a:r>
            <a:r>
              <a:rPr lang="en-US" altLang="zh-CN" b="1" dirty="0">
                <a:solidFill>
                  <a:srgbClr val="FFFF00"/>
                </a:solidFill>
              </a:rPr>
              <a:t>&gt;</a:t>
            </a:r>
            <a:r>
              <a:rPr lang="en-US" altLang="zh-CN" sz="1600" dirty="0">
                <a:solidFill>
                  <a:schemeClr val="bg1"/>
                </a:solidFill>
              </a:rPr>
              <a:t>”</a:t>
            </a:r>
            <a:r>
              <a:rPr lang="zh-CN" altLang="en-US" sz="1600" dirty="0">
                <a:solidFill>
                  <a:schemeClr val="bg1"/>
                </a:solidFill>
              </a:rPr>
              <a:t>的作用就是用来提供这些信息的。</a:t>
            </a:r>
            <a:r>
              <a:rPr lang="en-US" altLang="zh-CN" b="1" dirty="0" err="1">
                <a:solidFill>
                  <a:srgbClr val="FFFF00"/>
                </a:solidFill>
              </a:rPr>
              <a:t>stdio.h</a:t>
            </a:r>
            <a:r>
              <a:rPr lang="zh-CN" altLang="en-US" sz="1600" dirty="0">
                <a:solidFill>
                  <a:schemeClr val="bg1"/>
                </a:solidFill>
              </a:rPr>
              <a:t>是系统提供的一个文件名，</a:t>
            </a:r>
            <a:r>
              <a:rPr lang="en-US" altLang="zh-CN" b="1" dirty="0" err="1">
                <a:solidFill>
                  <a:srgbClr val="FFFF00"/>
                </a:solidFill>
              </a:rPr>
              <a:t>stdio</a:t>
            </a:r>
            <a:r>
              <a:rPr lang="zh-CN" altLang="en-US" sz="1600" dirty="0">
                <a:solidFill>
                  <a:schemeClr val="bg1"/>
                </a:solidFill>
              </a:rPr>
              <a:t>是</a:t>
            </a:r>
            <a:r>
              <a:rPr lang="en-US" altLang="zh-CN" sz="1600" dirty="0">
                <a:solidFill>
                  <a:schemeClr val="bg1"/>
                </a:solidFill>
              </a:rPr>
              <a:t>standard input &amp; output</a:t>
            </a:r>
            <a:r>
              <a:rPr lang="zh-CN" altLang="en-US" sz="1600" dirty="0">
                <a:solidFill>
                  <a:schemeClr val="bg1"/>
                </a:solidFill>
              </a:rPr>
              <a:t>的缩写，文件后缀</a:t>
            </a:r>
            <a:r>
              <a:rPr lang="en-US" altLang="zh-CN" b="1" dirty="0">
                <a:solidFill>
                  <a:srgbClr val="FFFF00"/>
                </a:solidFill>
              </a:rPr>
              <a:t>.h</a:t>
            </a:r>
            <a:r>
              <a:rPr lang="zh-CN" altLang="en-US" sz="1600" dirty="0">
                <a:solidFill>
                  <a:schemeClr val="bg1"/>
                </a:solidFill>
              </a:rPr>
              <a:t>的意思是头文件</a:t>
            </a:r>
            <a:r>
              <a:rPr lang="en-US" altLang="zh-CN" sz="1600" dirty="0">
                <a:solidFill>
                  <a:schemeClr val="bg1"/>
                </a:solidFill>
              </a:rPr>
              <a:t>(header file)</a:t>
            </a:r>
            <a:r>
              <a:rPr lang="zh-CN" altLang="en-US" sz="1600" dirty="0">
                <a:solidFill>
                  <a:schemeClr val="bg1"/>
                </a:solidFill>
              </a:rPr>
              <a:t>，因为这些文件都是放在程序各文件模块的开头的。输入输出函数的相关信息已事先放在</a:t>
            </a:r>
            <a:r>
              <a:rPr lang="en-US" altLang="zh-CN" sz="1600" dirty="0" err="1">
                <a:solidFill>
                  <a:schemeClr val="bg1"/>
                </a:solidFill>
              </a:rPr>
              <a:t>stdio.h</a:t>
            </a:r>
            <a:r>
              <a:rPr lang="zh-CN" altLang="en-US" sz="1600" dirty="0">
                <a:solidFill>
                  <a:schemeClr val="bg1"/>
                </a:solidFill>
              </a:rPr>
              <a:t>文件中。</a:t>
            </a:r>
            <a:endParaRPr lang="en-US" altLang="zh-CN" sz="1400" dirty="0">
              <a:solidFill>
                <a:schemeClr val="bg1"/>
              </a:solidFill>
            </a:endParaRPr>
          </a:p>
        </p:txBody>
      </p:sp>
    </p:spTree>
    <p:extLst>
      <p:ext uri="{BB962C8B-B14F-4D97-AF65-F5344CB8AC3E}">
        <p14:creationId xmlns:p14="http://schemas.microsoft.com/office/powerpoint/2010/main" xmlns="" val="147915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up)">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0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3"/>
</p:tagLst>
</file>

<file path=ppt/tags/tag10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3"/>
</p:tagLst>
</file>

<file path=ppt/tags/tag10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4"/>
</p:tagLst>
</file>

<file path=ppt/tags/tag10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5"/>
</p:tagLst>
</file>

<file path=ppt/tags/tag10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10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7"/>
</p:tagLst>
</file>

<file path=ppt/tags/tag10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1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9"/>
</p:tagLst>
</file>

<file path=ppt/tags/tag11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ags/tag11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11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11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11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2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12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12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12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12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2"/>
</p:tagLst>
</file>

<file path=ppt/tags/tag13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3"/>
</p:tagLst>
</file>

<file path=ppt/tags/tag13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4"/>
</p:tagLst>
</file>

<file path=ppt/tags/tag13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5"/>
</p:tagLst>
</file>

<file path=ppt/tags/tag13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Text"/>
  <p:tag name="MH_ORDER" val="2"/>
</p:tagLst>
</file>

<file path=ppt/tags/tag14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7"/>
</p:tagLst>
</file>

<file path=ppt/tags/tag14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8"/>
</p:tagLst>
</file>

<file path=ppt/tags/tag14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9"/>
</p:tagLst>
</file>

<file path=ppt/tags/tag14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0"/>
</p:tagLst>
</file>

<file path=ppt/tags/tag14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1"/>
</p:tagLst>
</file>

<file path=ppt/tags/tag14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2"/>
</p:tagLst>
</file>

<file path=ppt/tags/tag14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3"/>
</p:tagLst>
</file>

<file path=ppt/tags/tag14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4"/>
</p:tagLst>
</file>

<file path=ppt/tags/tag14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5"/>
</p:tagLst>
</file>

<file path=ppt/tags/tag1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SubTitle"/>
  <p:tag name="MH_ORDER" val="2"/>
</p:tagLst>
</file>

<file path=ppt/tags/tag15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6"/>
</p:tagLst>
</file>

<file path=ppt/tags/tag15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7"/>
</p:tagLst>
</file>

<file path=ppt/tags/tag15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8"/>
</p:tagLst>
</file>

<file path=ppt/tags/tag15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3"/>
</p:tagLst>
</file>

<file path=ppt/tags/tag157.xml><?xml version="1.0" encoding="utf-8"?>
<p:tagLst xmlns:a="http://schemas.openxmlformats.org/drawingml/2006/main" xmlns:r="http://schemas.openxmlformats.org/officeDocument/2006/relationships" xmlns:p="http://schemas.openxmlformats.org/presentationml/2006/main">
  <p:tag name="MH" val="20181124233840"/>
  <p:tag name="MH_LIBRARY" val="GRAPHIC"/>
  <p:tag name="MH_TYPE" val="SubTitle"/>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81124233840"/>
  <p:tag name="MH_LIBRARY" val="GRAPHIC"/>
  <p:tag name="MH_TYPE" val="SubTitle"/>
  <p:tag name="MH_ORDER" val="2"/>
</p:tagLst>
</file>

<file path=ppt/tags/tag159.xml><?xml version="1.0" encoding="utf-8"?>
<p:tagLst xmlns:a="http://schemas.openxmlformats.org/drawingml/2006/main" xmlns:r="http://schemas.openxmlformats.org/officeDocument/2006/relationships" xmlns:p="http://schemas.openxmlformats.org/presentationml/2006/main">
  <p:tag name="MH" val="20181124233840"/>
  <p:tag name="MH_LIBRARY" val="GRAPHIC"/>
  <p:tag name="MH_TYPE" val="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3155910"/>
  <p:tag name="MH_LIBRARY" val="GRAPHIC"/>
  <p:tag name="MH_TYPE" val="SubTitle"/>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81124233840"/>
  <p:tag name="MH_LIBRARY" val="GRAPHIC"/>
  <p:tag name="MH_TYPE" val="Text"/>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81124233840"/>
  <p:tag name="MH_LIBRARY" val="GRAPHIC"/>
  <p:tag name="MH_TYPE" val="Text"/>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81124233840"/>
  <p:tag name="MH_LIBRARY" val="GRAPHIC"/>
</p:tagLst>
</file>

<file path=ppt/tags/tag163.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2"/>
</p:tagLst>
</file>

<file path=ppt/tags/tag165.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3"/>
</p:tagLst>
</file>

<file path=ppt/tags/tag166.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4"/>
</p:tagLst>
</file>

<file path=ppt/tags/tag167.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5"/>
</p:tagLst>
</file>

<file path=ppt/tags/tag168.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6"/>
</p:tagLst>
</file>

<file path=ppt/tags/tag169.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7"/>
</p:tagLst>
</file>

<file path=ppt/tags/tag17.xml><?xml version="1.0" encoding="utf-8"?>
<p:tagLst xmlns:a="http://schemas.openxmlformats.org/drawingml/2006/main" xmlns:r="http://schemas.openxmlformats.org/officeDocument/2006/relationships" xmlns:p="http://schemas.openxmlformats.org/presentationml/2006/main">
  <p:tag name="MH" val="20170803155910"/>
  <p:tag name="MH_LIBRARY" val="GRAPHIC"/>
  <p:tag name="MH_TYPE" val="Text"/>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8"/>
</p:tagLst>
</file>

<file path=ppt/tags/tag171.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9"/>
</p:tagLst>
</file>

<file path=ppt/tags/tag172.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10"/>
</p:tagLst>
</file>

<file path=ppt/tags/tag173.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11"/>
</p:tagLst>
</file>

<file path=ppt/tags/tag174.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Other"/>
  <p:tag name="MH_ORDER" val="12"/>
</p:tagLst>
</file>

<file path=ppt/tags/tag175.xml><?xml version="1.0" encoding="utf-8"?>
<p:tagLst xmlns:a="http://schemas.openxmlformats.org/drawingml/2006/main" xmlns:r="http://schemas.openxmlformats.org/officeDocument/2006/relationships" xmlns:p="http://schemas.openxmlformats.org/presentationml/2006/main">
  <p:tag name="MH" val="20181124234540"/>
  <p:tag name="MH_LIBRARY" val="GRAPHIC"/>
  <p:tag name="MH_TYPE" val="Title"/>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3155910"/>
  <p:tag name="MH_LIBRARY" val="GRAPHIC"/>
  <p:tag name="MH_TYPE" val="SubTitle"/>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3155910"/>
  <p:tag name="MH_LIBRARY" val="GRAPHIC"/>
  <p:tag name="MH_TYPE" val="Text"/>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3155910"/>
  <p:tag name="MH_LIBRARY" val="GRAPHIC"/>
  <p:tag name="MH_TYPE" val="SubTitle"/>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70803155910"/>
  <p:tag name="MH_LIBRARY" val="GRAPHIC"/>
  <p:tag name="MH_TYPE" val="Text"/>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SubTitle"/>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SubTitle"/>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SubTitle"/>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SubTitle"/>
  <p:tag name="MH_ORDER" val="8"/>
</p:tagLst>
</file>

<file path=ppt/tags/tag29.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SubTitle"/>
  <p:tag name="MH_ORDER" val="7"/>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SubTitle"/>
  <p:tag name="MH_ORDER" val="6"/>
</p:tagLst>
</file>

<file path=ppt/tags/tag31.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7"/>
</p:tagLst>
</file>

<file path=ppt/tags/tag38.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8"/>
</p:tagLst>
</file>

<file path=ppt/tags/tag39.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10"/>
</p:tagLst>
</file>

<file path=ppt/tags/tag41.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11"/>
</p:tagLst>
</file>

<file path=ppt/tags/tag42.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12"/>
</p:tagLst>
</file>

<file path=ppt/tags/tag43.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13"/>
</p:tagLst>
</file>

<file path=ppt/tags/tag44.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14"/>
</p:tagLst>
</file>

<file path=ppt/tags/tag45.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15"/>
</p:tagLst>
</file>

<file path=ppt/tags/tag46.xml><?xml version="1.0" encoding="utf-8"?>
<p:tagLst xmlns:a="http://schemas.openxmlformats.org/drawingml/2006/main" xmlns:r="http://schemas.openxmlformats.org/officeDocument/2006/relationships" xmlns:p="http://schemas.openxmlformats.org/presentationml/2006/main">
  <p:tag name="MH" val="20170803175132"/>
  <p:tag name="MH_LIBRARY" val="GRAPHIC"/>
  <p:tag name="MH_TYPE" val="Other"/>
  <p:tag name="MH_ORDER" val="16"/>
</p:tagLst>
</file>

<file path=ppt/tags/tag4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2"/>
</p:tagLst>
</file>

<file path=ppt/tags/tag4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3"/>
</p:tagLst>
</file>

<file path=ppt/tags/tag5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4"/>
</p:tagLst>
</file>

<file path=ppt/tags/tag5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5"/>
</p:tagLst>
</file>

<file path=ppt/tags/tag5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6"/>
</p:tagLst>
</file>

<file path=ppt/tags/tag5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7"/>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8"/>
</p:tagLst>
</file>

<file path=ppt/tags/tag6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8"/>
</p:tagLst>
</file>

<file path=ppt/tags/tag6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3"/>
</p:tagLst>
</file>

<file path=ppt/tags/tag6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4"/>
</p:tagLst>
</file>

<file path=ppt/tags/tag6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5"/>
</p:tagLst>
</file>

<file path=ppt/tags/tag6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6"/>
</p:tagLst>
</file>

<file path=ppt/tags/tag6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7"/>
</p:tagLst>
</file>

<file path=ppt/tags/tag6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8"/>
</p:tagLst>
</file>

<file path=ppt/tags/tag6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7"/>
</p:tagLst>
</file>

<file path=ppt/tags/tag7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8"/>
</p:tagLst>
</file>

<file path=ppt/tags/tag7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9"/>
</p:tagLst>
</file>

<file path=ppt/tags/tag7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0"/>
</p:tagLst>
</file>

<file path=ppt/tags/tag7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1"/>
</p:tagLst>
</file>

<file path=ppt/tags/tag7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3"/>
</p:tagLst>
</file>

<file path=ppt/tags/tag7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4"/>
</p:tagLst>
</file>

<file path=ppt/tags/tag7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5"/>
</p:tagLst>
</file>

<file path=ppt/tags/tag7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6"/>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5"/>
</p:tagLst>
</file>

<file path=ppt/tags/tag8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6"/>
</p:tagLst>
</file>

<file path=ppt/tags/tag8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0"/>
</p:tagLst>
</file>

<file path=ppt/tags/tag8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1"/>
</p:tagLst>
</file>

<file path=ppt/tags/tag8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2"/>
</p:tagLst>
</file>

<file path=ppt/tags/tag8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4"/>
</p:tagLst>
</file>

<file path=ppt/tags/tag8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7"/>
</p:tagLst>
</file>

<file path=ppt/tags/tag8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8"/>
</p:tagLst>
</file>

<file path=ppt/tags/tag8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9"/>
</p:tagLst>
</file>

<file path=ppt/tags/tag89.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90.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SubTitle"/>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4112855"/>
  <p:tag name="MH_LIBRARY" val="GRAPHIC"/>
  <p:tag name="MH_TYPE" val="Other"/>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itle"/>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2"/>
</p:tagLst>
</file>

<file path=ppt/tags/tag9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Title"/>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2564</TotalTime>
  <Words>3036</Words>
  <Application>Microsoft Office PowerPoint</Application>
  <PresentationFormat>自定义</PresentationFormat>
  <Paragraphs>492</Paragraphs>
  <Slides>41</Slides>
  <Notes>4</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C程序设计教程（第3版）</vt:lpstr>
      <vt:lpstr>幻灯片 2</vt:lpstr>
      <vt:lpstr>计算机程序</vt:lpstr>
      <vt:lpstr>计算机语言</vt:lpstr>
      <vt:lpstr>C语言的特点</vt:lpstr>
      <vt:lpstr>简单的C语言程序</vt:lpstr>
      <vt:lpstr>简单的C语言程序</vt:lpstr>
      <vt:lpstr>简单的C语言程序</vt:lpstr>
      <vt:lpstr>简单的C语言程序</vt:lpstr>
      <vt:lpstr>简单的C语言程序</vt:lpstr>
      <vt:lpstr>简单的C语言程序</vt:lpstr>
      <vt:lpstr>简单的C语言程序</vt:lpstr>
      <vt:lpstr>简单的C语言程序</vt:lpstr>
      <vt:lpstr>简单的C语言程序</vt:lpstr>
      <vt:lpstr>简单的C语言程序</vt:lpstr>
      <vt:lpstr>C语言程序的结构</vt:lpstr>
      <vt:lpstr>运行C程序的步骤与方法</vt:lpstr>
      <vt:lpstr>程序设计的任务</vt:lpstr>
      <vt:lpstr>算法——程序的灵魂</vt:lpstr>
      <vt:lpstr>算法——程序的灵魂</vt:lpstr>
      <vt:lpstr>算法</vt:lpstr>
      <vt:lpstr>算法——程序的灵魂</vt:lpstr>
      <vt:lpstr>算法——程序的灵魂</vt:lpstr>
      <vt:lpstr>用流程图表示算法</vt:lpstr>
      <vt:lpstr>三种基本结构</vt:lpstr>
      <vt:lpstr>三种基本结构</vt:lpstr>
      <vt:lpstr>算法的流程图表示举例</vt:lpstr>
      <vt:lpstr>三种基本结构的共同特点</vt:lpstr>
      <vt:lpstr>传统流程图的弊端</vt:lpstr>
      <vt:lpstr>用N-S流程图表示算法</vt:lpstr>
      <vt:lpstr>算法的流程图表示举例</vt:lpstr>
      <vt:lpstr>算法的流程图表示举例</vt:lpstr>
      <vt:lpstr>用伪代码表示算法</vt:lpstr>
      <vt:lpstr>算法的流程图表示举例</vt:lpstr>
      <vt:lpstr>用计算机语言表示算法</vt:lpstr>
      <vt:lpstr>结构化程序设计方法</vt:lpstr>
      <vt:lpstr>学习程序设计，培养科学思维</vt:lpstr>
      <vt:lpstr>学习程序设计，培养科学思维</vt:lpstr>
      <vt:lpstr>学习程序设计，培养科学思维</vt:lpstr>
      <vt:lpstr>总  结</vt:lpstr>
      <vt:lpstr>总  结</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121</cp:revision>
  <dcterms:created xsi:type="dcterms:W3CDTF">2017-08-03T06:51:45Z</dcterms:created>
  <dcterms:modified xsi:type="dcterms:W3CDTF">2019-02-22T07:40:31Z</dcterms:modified>
</cp:coreProperties>
</file>