
<file path=[Content_Types].xml><?xml version="1.0" encoding="utf-8"?>
<Types xmlns="http://schemas.openxmlformats.org/package/2006/content-types">
  <Override PartName="/ppt/slides/slide47.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slides/slide25.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tags/tag85.xml" ContentType="application/vnd.openxmlformats-officedocument.presentationml.tags+xml"/>
  <Override PartName="/ppt/tags/tag241.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tags/tag178.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diagrams/layout1.xml" ContentType="application/vnd.openxmlformats-officedocument.drawingml.diagramLayout+xml"/>
  <Override PartName="/ppt/tags/tag41.xml" ContentType="application/vnd.openxmlformats-officedocument.presentationml.tags+xml"/>
  <Override PartName="/ppt/tags/tag145.xml" ContentType="application/vnd.openxmlformats-officedocument.presentationml.tags+xml"/>
  <Override PartName="/ppt/tags/tag192.xml" ContentType="application/vnd.openxmlformats-officedocument.presentationml.tags+xml"/>
  <Override PartName="/ppt/diagrams/data2.xml" ContentType="application/vnd.openxmlformats-officedocument.drawingml.diagramData+xml"/>
  <Override PartName="/ppt/notesSlides/notesSlide7.xml" ContentType="application/vnd.openxmlformats-officedocument.presentationml.notesSlide+xml"/>
  <Override PartName="/ppt/tags/tag279.xml" ContentType="application/vnd.openxmlformats-officedocument.presentationml.tags+xml"/>
  <Override PartName="/ppt/tags/tag30.xml" ContentType="application/vnd.openxmlformats-officedocument.presentationml.tags+xml"/>
  <Override PartName="/ppt/tags/tag134.xml" ContentType="application/vnd.openxmlformats-officedocument.presentationml.tags+xml"/>
  <Override PartName="/ppt/tags/tag181.xml" ContentType="application/vnd.openxmlformats-officedocument.presentationml.tags+xml"/>
  <Override PartName="/ppt/tags/tag268.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tags/tag112.xml" ContentType="application/vnd.openxmlformats-officedocument.presentationml.tags+xml"/>
  <Override PartName="/ppt/tags/tag123.xml" ContentType="application/vnd.openxmlformats-officedocument.presentationml.tags+xml"/>
  <Override PartName="/ppt/tags/tag170.xml" ContentType="application/vnd.openxmlformats-officedocument.presentationml.tags+xml"/>
  <Override PartName="/ppt/tags/tag257.xml" ContentType="application/vnd.openxmlformats-officedocument.presentationml.tags+xml"/>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slides/slide33.xml" ContentType="application/vnd.openxmlformats-officedocument.presentationml.slide+xml"/>
  <Override PartName="/ppt/slides/slide44.xml" ContentType="application/vnd.openxmlformats-officedocument.presentationml.slide+xml"/>
  <Override PartName="/ppt/tags/tag68.xml" ContentType="application/vnd.openxmlformats-officedocument.presentationml.tags+xml"/>
  <Override PartName="/ppt/tags/tag224.xml" ContentType="application/vnd.openxmlformats-officedocument.presentationml.tags+xml"/>
  <Override PartName="/ppt/tags/tag235.xml" ContentType="application/vnd.openxmlformats-officedocument.presentationml.tags+xml"/>
  <Override PartName="/ppt/tags/tag271.xml" ContentType="application/vnd.openxmlformats-officedocument.presentationml.tags+xml"/>
  <Override PartName="/ppt/tags/tag282.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tags/tag213.xml" ContentType="application/vnd.openxmlformats-officedocument.presentationml.tags+xml"/>
  <Override PartName="/ppt/tags/tag260.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197.xml" ContentType="application/vnd.openxmlformats-officedocument.presentationml.tags+xml"/>
  <Override PartName="/ppt/tags/tag202.xml" ContentType="application/vnd.openxmlformats-officedocument.presentationml.tags+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tags/tag24.xml" ContentType="application/vnd.openxmlformats-officedocument.presentationml.tags+xml"/>
  <Override PartName="/ppt/tags/tag71.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tags/tag298.xml" ContentType="application/vnd.openxmlformats-officedocument.presentationml.tags+xml"/>
  <Override PartName="/ppt/slides/slide49.xml" ContentType="application/vnd.openxmlformats-officedocument.presentationml.slide+xml"/>
  <Override PartName="/ppt/notesSlides/notesSlide4.xml" ContentType="application/vnd.openxmlformats-officedocument.presentationml.notesSlide+xml"/>
  <Override PartName="/ppt/tags/tag106.xml" ContentType="application/vnd.openxmlformats-officedocument.presentationml.tags+xml"/>
  <Override PartName="/ppt/tags/tag142.xml" ContentType="application/vnd.openxmlformats-officedocument.presentationml.tags+xml"/>
  <Override PartName="/ppt/tags/tag153.xml" ContentType="application/vnd.openxmlformats-officedocument.presentationml.tags+xml"/>
  <Override PartName="/ppt/tags/tag287.xml" ContentType="application/vnd.openxmlformats-officedocument.presentationml.tags+xml"/>
  <Override PartName="/ppt/slides/slide38.xml" ContentType="application/vnd.openxmlformats-officedocument.presentationml.slide+xml"/>
  <Override PartName="/ppt/diagrams/colors1.xml" ContentType="application/vnd.openxmlformats-officedocument.drawingml.diagramColors+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slides/slide27.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tags/tag120.xml" ContentType="application/vnd.openxmlformats-officedocument.presentationml.tags+xml"/>
  <Override PartName="/ppt/tags/tag207.xml" ContentType="application/vnd.openxmlformats-officedocument.presentationml.tags+xml"/>
  <Override PartName="/ppt/tags/tag218.xml" ContentType="application/vnd.openxmlformats-officedocument.presentationml.tags+xml"/>
  <Override PartName="/ppt/tags/tag254.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tags/tag87.xml" ContentType="application/vnd.openxmlformats-officedocument.presentationml.tags+xml"/>
  <Override PartName="/ppt/tags/tag243.xml" ContentType="application/vnd.openxmlformats-officedocument.presentationml.tags+xml"/>
  <Override PartName="/ppt/tags/tag290.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tags/tag232.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169.xml" ContentType="application/vnd.openxmlformats-officedocument.presentationml.tags+xml"/>
  <Override PartName="/ppt/tags/tag210.xml" ContentType="application/vnd.openxmlformats-officedocument.presentationml.tags+xml"/>
  <Override PartName="/ppt/tags/tag221.xml" ContentType="application/vnd.openxmlformats-officedocument.presentationml.tags+xml"/>
  <Override PartName="/ppt/tags/tag43.xml" ContentType="application/vnd.openxmlformats-officedocument.presentationml.tags+xml"/>
  <Override PartName="/ppt/tags/tag90.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tags/tag114.xml" ContentType="application/vnd.openxmlformats-officedocument.presentationml.tags+xml"/>
  <Override PartName="/ppt/tags/tag125.xml" ContentType="application/vnd.openxmlformats-officedocument.presentationml.tags+xml"/>
  <Override PartName="/ppt/tags/tag161.xml" ContentType="application/vnd.openxmlformats-officedocument.presentationml.tags+xml"/>
  <Override PartName="/ppt/tags/tag172.xml" ContentType="application/vnd.openxmlformats-officedocument.presentationml.tags+xml"/>
  <Override PartName="/ppt/tags/tag259.xml" ContentType="application/vnd.openxmlformats-officedocument.presentationml.tags+xml"/>
  <Override PartName="/ppt/slides/slide57.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tags/tag300.xml" ContentType="application/vnd.openxmlformats-officedocument.presentationml.tags+xml"/>
  <Override PartName="/ppt/slides/slide46.xml" ContentType="application/vnd.openxmlformats-officedocument.presentationml.slide+xml"/>
  <Override PartName="/ppt/tags/tag226.xml" ContentType="application/vnd.openxmlformats-officedocument.presentationml.tags+xml"/>
  <Override PartName="/ppt/tags/tag237.xml" ContentType="application/vnd.openxmlformats-officedocument.presentationml.tags+xml"/>
  <Override PartName="/ppt/tags/tag273.xml" ContentType="application/vnd.openxmlformats-officedocument.presentationml.tags+xml"/>
  <Override PartName="/ppt/tags/tag284.xml" ContentType="application/vnd.openxmlformats-officedocument.presentationml.tags+xml"/>
  <Override PartName="/ppt/slides/slide24.xml" ContentType="application/vnd.openxmlformats-officedocument.presentationml.slide+xml"/>
  <Override PartName="/ppt/slides/slide35.xml" ContentType="application/vnd.openxmlformats-officedocument.presentationml.slide+xml"/>
  <Override PartName="/ppt/tags/tag59.xml" ContentType="application/vnd.openxmlformats-officedocument.presentationml.tags+xml"/>
  <Override PartName="/ppt/tags/tag215.xml" ContentType="application/vnd.openxmlformats-officedocument.presentationml.tags+xml"/>
  <Override PartName="/ppt/tags/tag262.xml" ContentType="application/vnd.openxmlformats-officedocument.presentationml.tags+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tags/tag188.xml" ContentType="application/vnd.openxmlformats-officedocument.presentationml.tags+xml"/>
  <Override PartName="/ppt/tags/tag199.xml" ContentType="application/vnd.openxmlformats-officedocument.presentationml.tags+xml"/>
  <Override PartName="/ppt/tags/tag204.xml" ContentType="application/vnd.openxmlformats-officedocument.presentationml.tags+xml"/>
  <Override PartName="/ppt/tags/tag251.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notesSlides/notesSlide6.xml" ContentType="application/vnd.openxmlformats-officedocument.presentationml.notesSlide+xml"/>
  <Override PartName="/ppt/tags/tag289.xml" ContentType="application/vnd.openxmlformats-officedocument.presentationml.tags+xml"/>
  <Override PartName="/ppt/diagrams/data1.xml" ContentType="application/vnd.openxmlformats-officedocument.drawingml.diagramData+xml"/>
  <Override PartName="/ppt/tags/tag133.xml" ContentType="application/vnd.openxmlformats-officedocument.presentationml.tags+xml"/>
  <Override PartName="/ppt/tags/tag144.xml" ContentType="application/vnd.openxmlformats-officedocument.presentationml.tags+xml"/>
  <Override PartName="/ppt/tags/tag180.xml" ContentType="application/vnd.openxmlformats-officedocument.presentationml.tags+xml"/>
  <Override PartName="/ppt/tags/tag191.xml" ContentType="application/vnd.openxmlformats-officedocument.presentationml.tags+xml"/>
  <Override PartName="/ppt/tags/tag278.xml" ContentType="application/vnd.openxmlformats-officedocument.presentationml.tags+xml"/>
  <Override PartName="/ppt/slides/slide29.xml" ContentType="application/vnd.openxmlformats-officedocument.presentationml.slide+xml"/>
  <Override PartName="/ppt/tags/tag122.xml" ContentType="application/vnd.openxmlformats-officedocument.presentationml.tags+xml"/>
  <Override PartName="/ppt/diagrams/drawing2.xml" ContentType="application/vnd.ms-office.drawingml.diagramDrawing+xml"/>
  <Override PartName="/ppt/tags/tag209.xml" ContentType="application/vnd.openxmlformats-officedocument.presentationml.tags+xml"/>
  <Override PartName="/ppt/tags/tag256.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tags/tag111.xml" ContentType="application/vnd.openxmlformats-officedocument.presentationml.tags+xml"/>
  <Override PartName="/ppt/diagrams/quickStyle2.xml" ContentType="application/vnd.openxmlformats-officedocument.drawingml.diagramStyle+xml"/>
  <Override PartName="/ppt/tags/tag245.xml" ContentType="application/vnd.openxmlformats-officedocument.presentationml.tags+xml"/>
  <Override PartName="/ppt/tags/tag292.xml" ContentType="application/vnd.openxmlformats-officedocument.presentationml.tags+xml"/>
  <Override PartName="/ppt/slides/slide43.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234.xml" ContentType="application/vnd.openxmlformats-officedocument.presentationml.tags+xml"/>
  <Override PartName="/ppt/tags/tag281.xml" ContentType="application/vnd.openxmlformats-officedocument.presentationml.tags+xml"/>
  <Override PartName="/ppt/slides/slide32.xml" ContentType="application/vnd.openxmlformats-officedocument.presentationml.slide+xml"/>
  <Override PartName="/ppt/tags/tag56.xml" ContentType="application/vnd.openxmlformats-officedocument.presentationml.tags+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tags/tag212.xml" ContentType="application/vnd.openxmlformats-officedocument.presentationml.tags+xml"/>
  <Override PartName="/ppt/tags/tag34.xml" ContentType="application/vnd.openxmlformats-officedocument.presentationml.tags+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slides/slide48.xml" ContentType="application/vnd.openxmlformats-officedocument.presentationml.slide+xml"/>
  <Override PartName="/ppt/notesSlides/notesSlide3.xml" ContentType="application/vnd.openxmlformats-officedocument.presentationml.notesSlide+xml"/>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tags/tag217.xml" ContentType="application/vnd.openxmlformats-officedocument.presentationml.tags+xml"/>
  <Override PartName="/ppt/tags/tag264.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tags/tag206.xml" ContentType="application/vnd.openxmlformats-officedocument.presentationml.tags+xml"/>
  <Override PartName="/ppt/tags/tag253.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tags/tag168.xml" ContentType="application/vnd.openxmlformats-officedocument.presentationml.tags+xml"/>
  <Override PartName="/ppt/tags/tag220.xml" ContentType="application/vnd.openxmlformats-officedocument.presentationml.tags+xml"/>
  <Default Extension="wdp" ContentType="image/vnd.ms-photo"/>
  <Override PartName="/ppt/tags/tag53.xml" ContentType="application/vnd.openxmlformats-officedocument.presentationml.tags+xml"/>
  <Override PartName="/ppt/tags/tag157.xml" ContentType="application/vnd.openxmlformats-officedocument.presentationml.tags+xml"/>
  <Override PartName="/ppt/diagrams/layout2.xml" ContentType="application/vnd.openxmlformats-officedocument.drawingml.diagramLayout+xml"/>
  <Override PartName="/ppt/notesSlides/notesSlide8.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tags/tag102.xml" ContentType="application/vnd.openxmlformats-officedocument.presentationml.tags+xml"/>
  <Override PartName="/ppt/tags/tag236.xml" ContentType="application/vnd.openxmlformats-officedocument.presentationml.tags+xml"/>
  <Override PartName="/ppt/tags/tag283.xml" ContentType="application/vnd.openxmlformats-officedocument.presentationml.tags+xml"/>
  <Override PartName="/ppt/slides/slide34.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tags/tag225.xml" ContentType="application/vnd.openxmlformats-officedocument.presentationml.tags+xml"/>
  <Override PartName="/ppt/tags/tag27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tags/tag250.xml" ContentType="application/vnd.openxmlformats-officedocument.presentationml.tags+xml"/>
  <Override PartName="/ppt/tags/tag261.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36.xml" ContentType="application/vnd.openxmlformats-officedocument.presentationml.tags+xml"/>
  <Override PartName="/ppt/tags/tag83.xml" ContentType="application/vnd.openxmlformats-officedocument.presentationml.tags+xml"/>
  <Override PartName="/ppt/tags/tag18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tags/tag165.xml" ContentType="application/vnd.openxmlformats-officedocument.presentationml.tags+xml"/>
  <Override PartName="/ppt/tags/tag176.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143.xml" ContentType="application/vnd.openxmlformats-officedocument.presentationml.tags+xml"/>
  <Override PartName="/ppt/notesSlides/notesSlide5.xml" ContentType="application/vnd.openxmlformats-officedocument.presentationml.notesSlide+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tags/tag132.xml" ContentType="application/vnd.openxmlformats-officedocument.presentationml.tags+xml"/>
  <Override PartName="/ppt/diagrams/colors2.xml" ContentType="application/vnd.openxmlformats-officedocument.drawingml.diagramColors+xml"/>
  <Override PartName="/ppt/tags/tag219.xml" ContentType="application/vnd.openxmlformats-officedocument.presentationml.tags+xml"/>
  <Override PartName="/ppt/tags/tag266.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tags/tag208.xml" ContentType="application/vnd.openxmlformats-officedocument.presentationml.tags+xml"/>
  <Override PartName="/ppt/tags/tag255.xml" ContentType="application/vnd.openxmlformats-officedocument.presentationml.tags+xml"/>
  <Override PartName="/ppt/slides/slide53.xml" ContentType="application/vnd.openxmlformats-officedocument.presentationml.slide+xml"/>
  <Override PartName="/ppt/tags/tag3.xml" ContentType="application/vnd.openxmlformats-officedocument.presentationml.tags+xml"/>
  <Override PartName="/ppt/diagrams/quickStyle1.xml" ContentType="application/vnd.openxmlformats-officedocument.drawingml.diagramStyle+xml"/>
  <Override PartName="/ppt/tags/tag77.xml" ContentType="application/vnd.openxmlformats-officedocument.presentationml.tags+xml"/>
  <Override PartName="/ppt/tags/tag88.xml" ContentType="application/vnd.openxmlformats-officedocument.presentationml.tags+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tags/tag222.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tags/tag159.xml" ContentType="application/vnd.openxmlformats-officedocument.presentationml.tags+xml"/>
  <Override PartName="/ppt/tags/tag211.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tags/tag227.xml" ContentType="application/vnd.openxmlformats-officedocument.presentationml.tags+xml"/>
  <Override PartName="/ppt/tags/tag274.xml" ContentType="application/vnd.openxmlformats-officedocument.presentationml.tags+xml"/>
  <Override PartName="/ppt/tags/tag49.xml" ContentType="application/vnd.openxmlformats-officedocument.presentationml.tags+xml"/>
  <Override PartName="/ppt/tags/tag96.xml" ContentType="application/vnd.openxmlformats-officedocument.presentationml.tags+xml"/>
  <Override PartName="/ppt/tags/tag205.xml" ContentType="application/vnd.openxmlformats-officedocument.presentationml.tags+xml"/>
  <Override PartName="/ppt/tags/tag252.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tags/tag230.xml" ContentType="application/vnd.openxmlformats-officedocument.presentationml.tags+xml"/>
  <Override PartName="/ppt/tags/tag52.xml" ContentType="application/vnd.openxmlformats-officedocument.presentationml.tags+xml"/>
  <Override PartName="/ppt/tags/tag16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8" r:id="rId2"/>
    <p:sldId id="344" r:id="rId3"/>
    <p:sldId id="345" r:id="rId4"/>
    <p:sldId id="286" r:id="rId5"/>
    <p:sldId id="287" r:id="rId6"/>
    <p:sldId id="346" r:id="rId7"/>
    <p:sldId id="265" r:id="rId8"/>
    <p:sldId id="288" r:id="rId9"/>
    <p:sldId id="289" r:id="rId10"/>
    <p:sldId id="290" r:id="rId11"/>
    <p:sldId id="292" r:id="rId12"/>
    <p:sldId id="294" r:id="rId13"/>
    <p:sldId id="347" r:id="rId14"/>
    <p:sldId id="296" r:id="rId15"/>
    <p:sldId id="295" r:id="rId16"/>
    <p:sldId id="297" r:id="rId17"/>
    <p:sldId id="348" r:id="rId18"/>
    <p:sldId id="349" r:id="rId19"/>
    <p:sldId id="298" r:id="rId20"/>
    <p:sldId id="299" r:id="rId21"/>
    <p:sldId id="293" r:id="rId22"/>
    <p:sldId id="300" r:id="rId23"/>
    <p:sldId id="350" r:id="rId24"/>
    <p:sldId id="351" r:id="rId25"/>
    <p:sldId id="352" r:id="rId26"/>
    <p:sldId id="353" r:id="rId27"/>
    <p:sldId id="301" r:id="rId28"/>
    <p:sldId id="302" r:id="rId29"/>
    <p:sldId id="303" r:id="rId30"/>
    <p:sldId id="354" r:id="rId31"/>
    <p:sldId id="305" r:id="rId32"/>
    <p:sldId id="355" r:id="rId33"/>
    <p:sldId id="306" r:id="rId34"/>
    <p:sldId id="307" r:id="rId35"/>
    <p:sldId id="308" r:id="rId36"/>
    <p:sldId id="309" r:id="rId37"/>
    <p:sldId id="310" r:id="rId38"/>
    <p:sldId id="311" r:id="rId39"/>
    <p:sldId id="313" r:id="rId40"/>
    <p:sldId id="312" r:id="rId41"/>
    <p:sldId id="314" r:id="rId42"/>
    <p:sldId id="315" r:id="rId43"/>
    <p:sldId id="318" r:id="rId44"/>
    <p:sldId id="317" r:id="rId45"/>
    <p:sldId id="319" r:id="rId46"/>
    <p:sldId id="320" r:id="rId47"/>
    <p:sldId id="321" r:id="rId48"/>
    <p:sldId id="322" r:id="rId49"/>
    <p:sldId id="325" r:id="rId50"/>
    <p:sldId id="327" r:id="rId51"/>
    <p:sldId id="328" r:id="rId52"/>
    <p:sldId id="326" r:id="rId53"/>
    <p:sldId id="329" r:id="rId54"/>
    <p:sldId id="330" r:id="rId55"/>
    <p:sldId id="331" r:id="rId56"/>
    <p:sldId id="323" r:id="rId57"/>
    <p:sldId id="332" r:id="rId58"/>
    <p:sldId id="334" r:id="rId59"/>
    <p:sldId id="335" r:id="rId60"/>
    <p:sldId id="336" r:id="rId61"/>
    <p:sldId id="337" r:id="rId62"/>
    <p:sldId id="338" r:id="rId63"/>
    <p:sldId id="339" r:id="rId64"/>
    <p:sldId id="340" r:id="rId65"/>
    <p:sldId id="341" r:id="rId66"/>
    <p:sldId id="342" r:id="rId67"/>
    <p:sldId id="316" r:id="rId68"/>
    <p:sldId id="356" r:id="rId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6274" autoAdjust="0"/>
  </p:normalViewPr>
  <p:slideViewPr>
    <p:cSldViewPr snapToGrid="0">
      <p:cViewPr varScale="1">
        <p:scale>
          <a:sx n="76" d="100"/>
          <a:sy n="76" d="100"/>
        </p:scale>
        <p:origin x="-84" y="-84"/>
      </p:cViewPr>
      <p:guideLst>
        <p:guide orient="horz" pos="2160"/>
        <p:guide pos="3840"/>
      </p:guideLst>
    </p:cSldViewPr>
  </p:slideViewPr>
  <p:notesTextViewPr>
    <p:cViewPr>
      <p:scale>
        <a:sx n="1" d="1"/>
        <a:sy n="1" d="1"/>
      </p:scale>
      <p:origin x="0" y="0"/>
    </p:cViewPr>
  </p:notesTextViewPr>
  <p:sorterViewPr>
    <p:cViewPr>
      <p:scale>
        <a:sx n="100" d="100"/>
        <a:sy n="100" d="100"/>
      </p:scale>
      <p:origin x="0" y="-752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F470D9-DEB8-48B6-B909-7A1C28DC575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9375FCE-87E8-46F9-BC86-F29014F005E7}">
      <dgm:prSet phldrT="[文本]" custT="1"/>
      <dgm:spPr/>
      <dgm:t>
        <a:bodyPr/>
        <a:lstStyle/>
        <a:p>
          <a:pPr>
            <a:lnSpc>
              <a:spcPct val="100000"/>
            </a:lnSpc>
          </a:pPr>
          <a:r>
            <a:rPr lang="zh-CN" altLang="en-US" sz="1600"/>
            <a:t>数据类型</a:t>
          </a:r>
        </a:p>
      </dgm:t>
    </dgm:pt>
    <dgm:pt modelId="{8CC52FBD-1242-43F0-B5EF-F144C49B322A}" type="parTrans" cxnId="{FA25683D-CFAB-4CE2-948D-A5988CCBA8F3}">
      <dgm:prSet/>
      <dgm:spPr/>
      <dgm:t>
        <a:bodyPr/>
        <a:lstStyle/>
        <a:p>
          <a:pPr>
            <a:lnSpc>
              <a:spcPct val="100000"/>
            </a:lnSpc>
          </a:pPr>
          <a:endParaRPr lang="zh-CN" altLang="en-US"/>
        </a:p>
      </dgm:t>
    </dgm:pt>
    <dgm:pt modelId="{791787EA-4894-4E22-94D2-4A4D45D1BB7B}" type="sibTrans" cxnId="{FA25683D-CFAB-4CE2-948D-A5988CCBA8F3}">
      <dgm:prSet/>
      <dgm:spPr/>
      <dgm:t>
        <a:bodyPr/>
        <a:lstStyle/>
        <a:p>
          <a:pPr>
            <a:lnSpc>
              <a:spcPct val="100000"/>
            </a:lnSpc>
          </a:pPr>
          <a:endParaRPr lang="zh-CN" altLang="en-US"/>
        </a:p>
      </dgm:t>
    </dgm:pt>
    <dgm:pt modelId="{5DB50963-ADBA-4EEA-BB4B-10198EC57587}">
      <dgm:prSet phldrT="[文本]" custT="1"/>
      <dgm:spPr/>
      <dgm:t>
        <a:bodyPr/>
        <a:lstStyle/>
        <a:p>
          <a:pPr>
            <a:lnSpc>
              <a:spcPct val="100000"/>
            </a:lnSpc>
          </a:pPr>
          <a:r>
            <a:rPr lang="zh-CN" altLang="en-US" sz="1600"/>
            <a:t>基本类型</a:t>
          </a:r>
        </a:p>
      </dgm:t>
    </dgm:pt>
    <dgm:pt modelId="{2E201219-69C9-48AC-86CE-A2844A81D197}" type="parTrans" cxnId="{A7C7F12E-E2ED-40B0-A59A-1711F5249BBE}">
      <dgm:prSet/>
      <dgm:spPr/>
      <dgm:t>
        <a:bodyPr/>
        <a:lstStyle/>
        <a:p>
          <a:pPr>
            <a:lnSpc>
              <a:spcPct val="100000"/>
            </a:lnSpc>
          </a:pPr>
          <a:endParaRPr lang="zh-CN" altLang="en-US"/>
        </a:p>
      </dgm:t>
    </dgm:pt>
    <dgm:pt modelId="{4C58A288-6468-4DEF-8430-47CEB20E5521}" type="sibTrans" cxnId="{A7C7F12E-E2ED-40B0-A59A-1711F5249BBE}">
      <dgm:prSet/>
      <dgm:spPr/>
      <dgm:t>
        <a:bodyPr/>
        <a:lstStyle/>
        <a:p>
          <a:pPr>
            <a:lnSpc>
              <a:spcPct val="100000"/>
            </a:lnSpc>
          </a:pPr>
          <a:endParaRPr lang="zh-CN" altLang="en-US"/>
        </a:p>
      </dgm:t>
    </dgm:pt>
    <dgm:pt modelId="{B457BC78-73F3-49C5-90D0-65E5385C9188}">
      <dgm:prSet phldrT="[文本]" custT="1"/>
      <dgm:spPr/>
      <dgm:t>
        <a:bodyPr/>
        <a:lstStyle/>
        <a:p>
          <a:pPr>
            <a:lnSpc>
              <a:spcPct val="100000"/>
            </a:lnSpc>
          </a:pPr>
          <a:r>
            <a:rPr lang="zh-CN" altLang="en-US" sz="1600"/>
            <a:t>整型类型</a:t>
          </a:r>
        </a:p>
      </dgm:t>
    </dgm:pt>
    <dgm:pt modelId="{1D73B758-E67C-4D90-8627-294D58FE98E5}" type="parTrans" cxnId="{31C9ED4F-2342-4AA6-83E4-E2EE8C88C009}">
      <dgm:prSet/>
      <dgm:spPr/>
      <dgm:t>
        <a:bodyPr/>
        <a:lstStyle/>
        <a:p>
          <a:pPr>
            <a:lnSpc>
              <a:spcPct val="100000"/>
            </a:lnSpc>
          </a:pPr>
          <a:endParaRPr lang="zh-CN" altLang="en-US"/>
        </a:p>
      </dgm:t>
    </dgm:pt>
    <dgm:pt modelId="{058DEED6-58AA-400A-9460-BDC12F797ED9}" type="sibTrans" cxnId="{31C9ED4F-2342-4AA6-83E4-E2EE8C88C009}">
      <dgm:prSet/>
      <dgm:spPr/>
      <dgm:t>
        <a:bodyPr/>
        <a:lstStyle/>
        <a:p>
          <a:pPr>
            <a:lnSpc>
              <a:spcPct val="100000"/>
            </a:lnSpc>
          </a:pPr>
          <a:endParaRPr lang="zh-CN" altLang="en-US"/>
        </a:p>
      </dgm:t>
    </dgm:pt>
    <dgm:pt modelId="{5122018B-93D5-421B-A0DF-352A6DA652F5}">
      <dgm:prSet phldrT="[文本]" custT="1"/>
      <dgm:spPr/>
      <dgm:t>
        <a:bodyPr/>
        <a:lstStyle/>
        <a:p>
          <a:pPr>
            <a:lnSpc>
              <a:spcPct val="100000"/>
            </a:lnSpc>
          </a:pPr>
          <a:r>
            <a:rPr lang="zh-CN" altLang="en-US" sz="1600"/>
            <a:t>浮点类型</a:t>
          </a:r>
        </a:p>
      </dgm:t>
    </dgm:pt>
    <dgm:pt modelId="{0ED9C249-09EF-4C50-8FE7-E90D87DEF76C}" type="parTrans" cxnId="{0D4F8D1E-9F67-4A99-AD34-2F1DBD98F136}">
      <dgm:prSet/>
      <dgm:spPr/>
      <dgm:t>
        <a:bodyPr/>
        <a:lstStyle/>
        <a:p>
          <a:pPr>
            <a:lnSpc>
              <a:spcPct val="100000"/>
            </a:lnSpc>
          </a:pPr>
          <a:endParaRPr lang="zh-CN" altLang="en-US"/>
        </a:p>
      </dgm:t>
    </dgm:pt>
    <dgm:pt modelId="{1CE49732-421F-4E16-B0FB-4C7C98AAB433}" type="sibTrans" cxnId="{0D4F8D1E-9F67-4A99-AD34-2F1DBD98F136}">
      <dgm:prSet/>
      <dgm:spPr/>
      <dgm:t>
        <a:bodyPr/>
        <a:lstStyle/>
        <a:p>
          <a:pPr>
            <a:lnSpc>
              <a:spcPct val="100000"/>
            </a:lnSpc>
          </a:pPr>
          <a:endParaRPr lang="zh-CN" altLang="en-US"/>
        </a:p>
      </dgm:t>
    </dgm:pt>
    <dgm:pt modelId="{C3C30BDC-66C1-4F4A-913F-2413224D9BA6}">
      <dgm:prSet phldrT="[文本]" custT="1"/>
      <dgm:spPr/>
      <dgm:t>
        <a:bodyPr/>
        <a:lstStyle/>
        <a:p>
          <a:pPr>
            <a:lnSpc>
              <a:spcPct val="100000"/>
            </a:lnSpc>
          </a:pPr>
          <a:r>
            <a:rPr lang="zh-CN" altLang="en-US" sz="1600"/>
            <a:t>枚举类型 </a:t>
          </a:r>
          <a:r>
            <a:rPr lang="en-US" altLang="zh-CN" sz="1600" err="1"/>
            <a:t>enum</a:t>
          </a:r>
          <a:endParaRPr lang="zh-CN" altLang="en-US" sz="1600"/>
        </a:p>
      </dgm:t>
    </dgm:pt>
    <dgm:pt modelId="{3F3AD70B-766B-44DE-8644-04466979A83C}" type="parTrans" cxnId="{D687EB65-89F6-480E-A74A-C6258F59B74B}">
      <dgm:prSet/>
      <dgm:spPr/>
      <dgm:t>
        <a:bodyPr/>
        <a:lstStyle/>
        <a:p>
          <a:pPr>
            <a:lnSpc>
              <a:spcPct val="100000"/>
            </a:lnSpc>
          </a:pPr>
          <a:endParaRPr lang="zh-CN" altLang="en-US"/>
        </a:p>
      </dgm:t>
    </dgm:pt>
    <dgm:pt modelId="{8E0DFA87-F749-4729-91E8-E500ED5412C5}" type="sibTrans" cxnId="{D687EB65-89F6-480E-A74A-C6258F59B74B}">
      <dgm:prSet/>
      <dgm:spPr/>
      <dgm:t>
        <a:bodyPr/>
        <a:lstStyle/>
        <a:p>
          <a:pPr>
            <a:lnSpc>
              <a:spcPct val="100000"/>
            </a:lnSpc>
          </a:pPr>
          <a:endParaRPr lang="zh-CN" altLang="en-US"/>
        </a:p>
      </dgm:t>
    </dgm:pt>
    <dgm:pt modelId="{53B1837A-449F-489E-B4DB-2D1C59530662}">
      <dgm:prSet phldrT="[文本]" custT="1"/>
      <dgm:spPr/>
      <dgm:t>
        <a:bodyPr/>
        <a:lstStyle/>
        <a:p>
          <a:pPr>
            <a:lnSpc>
              <a:spcPct val="100000"/>
            </a:lnSpc>
          </a:pPr>
          <a:r>
            <a:rPr lang="zh-CN" altLang="en-US" sz="1600"/>
            <a:t>空类型 </a:t>
          </a:r>
          <a:r>
            <a:rPr lang="en-US" altLang="zh-CN" sz="1600"/>
            <a:t>void</a:t>
          </a:r>
          <a:endParaRPr lang="zh-CN" altLang="en-US" sz="1600"/>
        </a:p>
      </dgm:t>
    </dgm:pt>
    <dgm:pt modelId="{F2A02839-BE33-4C02-AD70-C0C7058F8D55}" type="parTrans" cxnId="{70A6FD8A-3B53-4A88-B838-51634E531AB1}">
      <dgm:prSet/>
      <dgm:spPr/>
      <dgm:t>
        <a:bodyPr/>
        <a:lstStyle/>
        <a:p>
          <a:pPr>
            <a:lnSpc>
              <a:spcPct val="100000"/>
            </a:lnSpc>
          </a:pPr>
          <a:endParaRPr lang="zh-CN" altLang="en-US"/>
        </a:p>
      </dgm:t>
    </dgm:pt>
    <dgm:pt modelId="{0C1A3D2B-CC98-4F55-82EF-B77DFCCFE7D8}" type="sibTrans" cxnId="{70A6FD8A-3B53-4A88-B838-51634E531AB1}">
      <dgm:prSet/>
      <dgm:spPr/>
      <dgm:t>
        <a:bodyPr/>
        <a:lstStyle/>
        <a:p>
          <a:pPr>
            <a:lnSpc>
              <a:spcPct val="100000"/>
            </a:lnSpc>
          </a:pPr>
          <a:endParaRPr lang="zh-CN" altLang="en-US"/>
        </a:p>
      </dgm:t>
    </dgm:pt>
    <dgm:pt modelId="{4C1FD013-5041-47BD-BD2E-5A8BE4121636}">
      <dgm:prSet phldrT="[文本]" custT="1"/>
      <dgm:spPr/>
      <dgm:t>
        <a:bodyPr/>
        <a:lstStyle/>
        <a:p>
          <a:pPr>
            <a:lnSpc>
              <a:spcPct val="100000"/>
            </a:lnSpc>
          </a:pPr>
          <a:r>
            <a:rPr lang="zh-CN" altLang="en-US" sz="1600"/>
            <a:t>基本整型 </a:t>
          </a:r>
          <a:r>
            <a:rPr lang="en-US" altLang="zh-CN" sz="1600" err="1"/>
            <a:t>int</a:t>
          </a:r>
          <a:endParaRPr lang="zh-CN" altLang="en-US" sz="1600"/>
        </a:p>
      </dgm:t>
    </dgm:pt>
    <dgm:pt modelId="{2E8E954E-31B4-4C00-8CB9-69B5310889E2}" type="parTrans" cxnId="{5907DBFB-E53A-466F-8797-4D7D73D3A057}">
      <dgm:prSet/>
      <dgm:spPr/>
      <dgm:t>
        <a:bodyPr/>
        <a:lstStyle/>
        <a:p>
          <a:pPr>
            <a:lnSpc>
              <a:spcPct val="100000"/>
            </a:lnSpc>
          </a:pPr>
          <a:endParaRPr lang="zh-CN" altLang="en-US"/>
        </a:p>
      </dgm:t>
    </dgm:pt>
    <dgm:pt modelId="{69550963-0B22-40A9-83E8-5074E556227C}" type="sibTrans" cxnId="{5907DBFB-E53A-466F-8797-4D7D73D3A057}">
      <dgm:prSet/>
      <dgm:spPr/>
      <dgm:t>
        <a:bodyPr/>
        <a:lstStyle/>
        <a:p>
          <a:pPr>
            <a:lnSpc>
              <a:spcPct val="100000"/>
            </a:lnSpc>
          </a:pPr>
          <a:endParaRPr lang="zh-CN" altLang="en-US"/>
        </a:p>
      </dgm:t>
    </dgm:pt>
    <dgm:pt modelId="{8CA6752C-945B-4976-84DE-BADF262EA352}">
      <dgm:prSet phldrT="[文本]" custT="1"/>
      <dgm:spPr/>
      <dgm:t>
        <a:bodyPr/>
        <a:lstStyle/>
        <a:p>
          <a:pPr>
            <a:lnSpc>
              <a:spcPct val="100000"/>
            </a:lnSpc>
          </a:pPr>
          <a:r>
            <a:rPr lang="zh-CN" altLang="en-US" sz="1600"/>
            <a:t>短整型 </a:t>
          </a:r>
          <a:r>
            <a:rPr lang="en-US" altLang="zh-CN" sz="1600"/>
            <a:t>short </a:t>
          </a:r>
          <a:r>
            <a:rPr lang="en-US" altLang="zh-CN" sz="1600" err="1"/>
            <a:t>int</a:t>
          </a:r>
          <a:endParaRPr lang="zh-CN" altLang="en-US" sz="1600"/>
        </a:p>
      </dgm:t>
    </dgm:pt>
    <dgm:pt modelId="{5A803252-DCF8-457E-B30A-1313590E56A7}" type="parTrans" cxnId="{C6E47BF2-027E-4093-BBAF-4E63FF9D1580}">
      <dgm:prSet/>
      <dgm:spPr/>
      <dgm:t>
        <a:bodyPr/>
        <a:lstStyle/>
        <a:p>
          <a:pPr>
            <a:lnSpc>
              <a:spcPct val="100000"/>
            </a:lnSpc>
          </a:pPr>
          <a:endParaRPr lang="zh-CN" altLang="en-US"/>
        </a:p>
      </dgm:t>
    </dgm:pt>
    <dgm:pt modelId="{4E4CF83F-19AD-44A5-8D92-4C8852F44B19}" type="sibTrans" cxnId="{C6E47BF2-027E-4093-BBAF-4E63FF9D1580}">
      <dgm:prSet/>
      <dgm:spPr/>
      <dgm:t>
        <a:bodyPr/>
        <a:lstStyle/>
        <a:p>
          <a:pPr>
            <a:lnSpc>
              <a:spcPct val="100000"/>
            </a:lnSpc>
          </a:pPr>
          <a:endParaRPr lang="zh-CN" altLang="en-US"/>
        </a:p>
      </dgm:t>
    </dgm:pt>
    <dgm:pt modelId="{68281CBA-A431-4372-BAB1-F61FEFEB0AA8}">
      <dgm:prSet phldrT="[文本]" custT="1"/>
      <dgm:spPr/>
      <dgm:t>
        <a:bodyPr/>
        <a:lstStyle/>
        <a:p>
          <a:pPr>
            <a:lnSpc>
              <a:spcPct val="100000"/>
            </a:lnSpc>
          </a:pPr>
          <a:r>
            <a:rPr lang="zh-CN" altLang="en-US" sz="1600"/>
            <a:t>长整型 </a:t>
          </a:r>
          <a:r>
            <a:rPr lang="en-US" altLang="zh-CN" sz="1600"/>
            <a:t>long </a:t>
          </a:r>
          <a:r>
            <a:rPr lang="en-US" altLang="zh-CN" sz="1600" err="1"/>
            <a:t>int</a:t>
          </a:r>
          <a:endParaRPr lang="zh-CN" altLang="en-US" sz="1600"/>
        </a:p>
      </dgm:t>
    </dgm:pt>
    <dgm:pt modelId="{9ECCD359-B334-4A6C-A204-E3D4390ECC78}" type="parTrans" cxnId="{48CFEF66-6A3D-4AF6-B07D-55C1548B8B26}">
      <dgm:prSet/>
      <dgm:spPr/>
      <dgm:t>
        <a:bodyPr/>
        <a:lstStyle/>
        <a:p>
          <a:pPr>
            <a:lnSpc>
              <a:spcPct val="100000"/>
            </a:lnSpc>
          </a:pPr>
          <a:endParaRPr lang="zh-CN" altLang="en-US"/>
        </a:p>
      </dgm:t>
    </dgm:pt>
    <dgm:pt modelId="{E0D35119-EC87-495A-8AE4-4BF8EE83FBA0}" type="sibTrans" cxnId="{48CFEF66-6A3D-4AF6-B07D-55C1548B8B26}">
      <dgm:prSet/>
      <dgm:spPr/>
      <dgm:t>
        <a:bodyPr/>
        <a:lstStyle/>
        <a:p>
          <a:pPr>
            <a:lnSpc>
              <a:spcPct val="100000"/>
            </a:lnSpc>
          </a:pPr>
          <a:endParaRPr lang="zh-CN" altLang="en-US"/>
        </a:p>
      </dgm:t>
    </dgm:pt>
    <dgm:pt modelId="{2680979F-E1DF-4BB9-9DEC-39103FBC50B8}">
      <dgm:prSet phldrT="[文本]" custT="1"/>
      <dgm:spPr/>
      <dgm:t>
        <a:bodyPr/>
        <a:lstStyle/>
        <a:p>
          <a:pPr>
            <a:lnSpc>
              <a:spcPct val="100000"/>
            </a:lnSpc>
          </a:pPr>
          <a:r>
            <a:rPr lang="zh-CN" altLang="en-US" sz="1600"/>
            <a:t>*双长整型 </a:t>
          </a:r>
          <a:r>
            <a:rPr lang="en-US" altLang="zh-CN" sz="1600"/>
            <a:t>long </a:t>
          </a:r>
          <a:r>
            <a:rPr lang="en-US" altLang="zh-CN" sz="1600" err="1"/>
            <a:t>long</a:t>
          </a:r>
          <a:r>
            <a:rPr lang="en-US" altLang="zh-CN" sz="1600"/>
            <a:t> </a:t>
          </a:r>
          <a:r>
            <a:rPr lang="en-US" altLang="zh-CN" sz="1600" err="1"/>
            <a:t>int</a:t>
          </a:r>
          <a:endParaRPr lang="zh-CN" altLang="en-US" sz="1600"/>
        </a:p>
      </dgm:t>
    </dgm:pt>
    <dgm:pt modelId="{0D7F8A15-81D3-4E93-AAFB-C33C659B43A3}" type="parTrans" cxnId="{EA30D6A9-728E-420A-A9CE-D8144DA3F01F}">
      <dgm:prSet/>
      <dgm:spPr/>
      <dgm:t>
        <a:bodyPr/>
        <a:lstStyle/>
        <a:p>
          <a:pPr>
            <a:lnSpc>
              <a:spcPct val="100000"/>
            </a:lnSpc>
          </a:pPr>
          <a:endParaRPr lang="zh-CN" altLang="en-US"/>
        </a:p>
      </dgm:t>
    </dgm:pt>
    <dgm:pt modelId="{9139D007-7C52-4EF8-9946-11F4A9706142}" type="sibTrans" cxnId="{EA30D6A9-728E-420A-A9CE-D8144DA3F01F}">
      <dgm:prSet/>
      <dgm:spPr/>
      <dgm:t>
        <a:bodyPr/>
        <a:lstStyle/>
        <a:p>
          <a:pPr>
            <a:lnSpc>
              <a:spcPct val="100000"/>
            </a:lnSpc>
          </a:pPr>
          <a:endParaRPr lang="zh-CN" altLang="en-US"/>
        </a:p>
      </dgm:t>
    </dgm:pt>
    <dgm:pt modelId="{3EC8E833-1439-4167-8F6F-C47DB5B7E218}">
      <dgm:prSet phldrT="[文本]" custT="1"/>
      <dgm:spPr/>
      <dgm:t>
        <a:bodyPr/>
        <a:lstStyle/>
        <a:p>
          <a:pPr>
            <a:lnSpc>
              <a:spcPct val="100000"/>
            </a:lnSpc>
          </a:pPr>
          <a:r>
            <a:rPr lang="zh-CN" altLang="en-US" sz="1600"/>
            <a:t>字符型 </a:t>
          </a:r>
          <a:r>
            <a:rPr lang="en-US" altLang="zh-CN" sz="1600"/>
            <a:t>char</a:t>
          </a:r>
          <a:endParaRPr lang="zh-CN" altLang="en-US" sz="1600"/>
        </a:p>
      </dgm:t>
    </dgm:pt>
    <dgm:pt modelId="{607D6F17-3BDD-4141-891C-6CB998585147}" type="parTrans" cxnId="{886A9A28-CCDE-4888-B69B-127E4B435D7B}">
      <dgm:prSet/>
      <dgm:spPr/>
      <dgm:t>
        <a:bodyPr/>
        <a:lstStyle/>
        <a:p>
          <a:pPr>
            <a:lnSpc>
              <a:spcPct val="100000"/>
            </a:lnSpc>
          </a:pPr>
          <a:endParaRPr lang="zh-CN" altLang="en-US"/>
        </a:p>
      </dgm:t>
    </dgm:pt>
    <dgm:pt modelId="{991E027F-B028-4A81-A939-92DA2C1D5237}" type="sibTrans" cxnId="{886A9A28-CCDE-4888-B69B-127E4B435D7B}">
      <dgm:prSet/>
      <dgm:spPr/>
      <dgm:t>
        <a:bodyPr/>
        <a:lstStyle/>
        <a:p>
          <a:pPr>
            <a:lnSpc>
              <a:spcPct val="100000"/>
            </a:lnSpc>
          </a:pPr>
          <a:endParaRPr lang="zh-CN" altLang="en-US"/>
        </a:p>
      </dgm:t>
    </dgm:pt>
    <dgm:pt modelId="{BB0197D2-FC90-4BA7-88D0-43B2A6E98678}">
      <dgm:prSet phldrT="[文本]" custT="1"/>
      <dgm:spPr/>
      <dgm:t>
        <a:bodyPr/>
        <a:lstStyle/>
        <a:p>
          <a:pPr>
            <a:lnSpc>
              <a:spcPct val="100000"/>
            </a:lnSpc>
          </a:pPr>
          <a:r>
            <a:rPr lang="zh-CN" altLang="en-US" sz="1600"/>
            <a:t>*布尔型 </a:t>
          </a:r>
          <a:r>
            <a:rPr lang="en-US" altLang="zh-CN" sz="1600"/>
            <a:t>bool</a:t>
          </a:r>
          <a:endParaRPr lang="zh-CN" altLang="en-US" sz="1600"/>
        </a:p>
      </dgm:t>
    </dgm:pt>
    <dgm:pt modelId="{36305706-7466-49DC-81EA-13339B051324}" type="parTrans" cxnId="{3C688DB6-4A79-4CF5-81BF-231E836E365A}">
      <dgm:prSet/>
      <dgm:spPr/>
      <dgm:t>
        <a:bodyPr/>
        <a:lstStyle/>
        <a:p>
          <a:pPr>
            <a:lnSpc>
              <a:spcPct val="100000"/>
            </a:lnSpc>
          </a:pPr>
          <a:endParaRPr lang="zh-CN" altLang="en-US"/>
        </a:p>
      </dgm:t>
    </dgm:pt>
    <dgm:pt modelId="{ACCF2257-8929-45B0-8AFB-31D7D65F8B3E}" type="sibTrans" cxnId="{3C688DB6-4A79-4CF5-81BF-231E836E365A}">
      <dgm:prSet/>
      <dgm:spPr/>
      <dgm:t>
        <a:bodyPr/>
        <a:lstStyle/>
        <a:p>
          <a:pPr>
            <a:lnSpc>
              <a:spcPct val="100000"/>
            </a:lnSpc>
          </a:pPr>
          <a:endParaRPr lang="zh-CN" altLang="en-US"/>
        </a:p>
      </dgm:t>
    </dgm:pt>
    <dgm:pt modelId="{066ECC05-0409-4239-8791-28C1571D0967}">
      <dgm:prSet phldrT="[文本]" custT="1"/>
      <dgm:spPr/>
      <dgm:t>
        <a:bodyPr/>
        <a:lstStyle/>
        <a:p>
          <a:pPr>
            <a:lnSpc>
              <a:spcPct val="100000"/>
            </a:lnSpc>
          </a:pPr>
          <a:r>
            <a:rPr lang="zh-CN" altLang="en-US" sz="1600"/>
            <a:t>单精度浮点型 </a:t>
          </a:r>
          <a:r>
            <a:rPr lang="en-US" altLang="zh-CN" sz="1600"/>
            <a:t>float</a:t>
          </a:r>
          <a:endParaRPr lang="zh-CN" altLang="en-US" sz="1600"/>
        </a:p>
      </dgm:t>
    </dgm:pt>
    <dgm:pt modelId="{296066E3-D0E2-4870-A952-866418805749}" type="parTrans" cxnId="{F303BAA7-156B-4522-B171-20928A62AE7A}">
      <dgm:prSet/>
      <dgm:spPr/>
      <dgm:t>
        <a:bodyPr/>
        <a:lstStyle/>
        <a:p>
          <a:pPr>
            <a:lnSpc>
              <a:spcPct val="100000"/>
            </a:lnSpc>
          </a:pPr>
          <a:endParaRPr lang="zh-CN" altLang="en-US"/>
        </a:p>
      </dgm:t>
    </dgm:pt>
    <dgm:pt modelId="{DD30194E-2AF7-4D61-A422-48DD761AF38A}" type="sibTrans" cxnId="{F303BAA7-156B-4522-B171-20928A62AE7A}">
      <dgm:prSet/>
      <dgm:spPr/>
      <dgm:t>
        <a:bodyPr/>
        <a:lstStyle/>
        <a:p>
          <a:pPr>
            <a:lnSpc>
              <a:spcPct val="100000"/>
            </a:lnSpc>
          </a:pPr>
          <a:endParaRPr lang="zh-CN" altLang="en-US"/>
        </a:p>
      </dgm:t>
    </dgm:pt>
    <dgm:pt modelId="{632A2A28-3F37-4276-8BF0-47A9B5B562DB}">
      <dgm:prSet phldrT="[文本]" custT="1"/>
      <dgm:spPr/>
      <dgm:t>
        <a:bodyPr/>
        <a:lstStyle/>
        <a:p>
          <a:pPr>
            <a:lnSpc>
              <a:spcPct val="100000"/>
            </a:lnSpc>
          </a:pPr>
          <a:r>
            <a:rPr lang="zh-CN" altLang="en-US" sz="1600"/>
            <a:t>双精度浮点型 </a:t>
          </a:r>
          <a:r>
            <a:rPr lang="en-US" altLang="zh-CN" sz="1600"/>
            <a:t>double</a:t>
          </a:r>
          <a:endParaRPr lang="zh-CN" altLang="en-US" sz="1600"/>
        </a:p>
      </dgm:t>
    </dgm:pt>
    <dgm:pt modelId="{B6707441-1B7C-4A84-A2D3-A3BD8EBAA7AB}" type="parTrans" cxnId="{D3809BF8-5C0B-4E40-943C-86A7062FC105}">
      <dgm:prSet/>
      <dgm:spPr/>
      <dgm:t>
        <a:bodyPr/>
        <a:lstStyle/>
        <a:p>
          <a:pPr>
            <a:lnSpc>
              <a:spcPct val="100000"/>
            </a:lnSpc>
          </a:pPr>
          <a:endParaRPr lang="zh-CN" altLang="en-US"/>
        </a:p>
      </dgm:t>
    </dgm:pt>
    <dgm:pt modelId="{5B31617B-4C64-4DA4-A5D9-8582E30CE82E}" type="sibTrans" cxnId="{D3809BF8-5C0B-4E40-943C-86A7062FC105}">
      <dgm:prSet/>
      <dgm:spPr/>
      <dgm:t>
        <a:bodyPr/>
        <a:lstStyle/>
        <a:p>
          <a:pPr>
            <a:lnSpc>
              <a:spcPct val="100000"/>
            </a:lnSpc>
          </a:pPr>
          <a:endParaRPr lang="zh-CN" altLang="en-US"/>
        </a:p>
      </dgm:t>
    </dgm:pt>
    <dgm:pt modelId="{3089B8A0-DF5B-4C1B-B067-A45E829E272F}">
      <dgm:prSet phldrT="[文本]" custT="1"/>
      <dgm:spPr/>
      <dgm:t>
        <a:bodyPr/>
        <a:lstStyle/>
        <a:p>
          <a:pPr>
            <a:lnSpc>
              <a:spcPct val="100000"/>
            </a:lnSpc>
          </a:pPr>
          <a:r>
            <a:rPr lang="zh-CN" altLang="en-US" sz="1600"/>
            <a:t>复数浮点型 </a:t>
          </a:r>
          <a:r>
            <a:rPr lang="en-US" altLang="zh-CN" sz="1600" err="1"/>
            <a:t>float_complex,double_complex,long</a:t>
          </a:r>
          <a:r>
            <a:rPr lang="en-US" altLang="zh-CN" sz="1600"/>
            <a:t> long _complex</a:t>
          </a:r>
          <a:endParaRPr lang="zh-CN" altLang="en-US" sz="1600"/>
        </a:p>
      </dgm:t>
    </dgm:pt>
    <dgm:pt modelId="{A188E18E-6E94-48D5-956F-16CE1F0DBD89}" type="parTrans" cxnId="{539E4C00-2FB6-4806-B4D8-35042790663D}">
      <dgm:prSet/>
      <dgm:spPr/>
      <dgm:t>
        <a:bodyPr/>
        <a:lstStyle/>
        <a:p>
          <a:pPr>
            <a:lnSpc>
              <a:spcPct val="100000"/>
            </a:lnSpc>
          </a:pPr>
          <a:endParaRPr lang="zh-CN" altLang="en-US"/>
        </a:p>
      </dgm:t>
    </dgm:pt>
    <dgm:pt modelId="{DC021A1D-26B3-4753-956A-931344116E21}" type="sibTrans" cxnId="{539E4C00-2FB6-4806-B4D8-35042790663D}">
      <dgm:prSet/>
      <dgm:spPr/>
      <dgm:t>
        <a:bodyPr/>
        <a:lstStyle/>
        <a:p>
          <a:pPr>
            <a:lnSpc>
              <a:spcPct val="100000"/>
            </a:lnSpc>
          </a:pPr>
          <a:endParaRPr lang="zh-CN" altLang="en-US"/>
        </a:p>
      </dgm:t>
    </dgm:pt>
    <dgm:pt modelId="{C995926F-8DC2-4BDD-A218-E14619FF6F07}">
      <dgm:prSet phldrT="[文本]" custT="1"/>
      <dgm:spPr/>
      <dgm:t>
        <a:bodyPr/>
        <a:lstStyle/>
        <a:p>
          <a:pPr>
            <a:lnSpc>
              <a:spcPct val="100000"/>
            </a:lnSpc>
          </a:pPr>
          <a:r>
            <a:rPr lang="zh-CN" altLang="en-US" sz="1600"/>
            <a:t>派生类型</a:t>
          </a:r>
        </a:p>
      </dgm:t>
    </dgm:pt>
    <dgm:pt modelId="{6837865B-B9BB-44E5-9CC0-14F2C461E279}" type="parTrans" cxnId="{1B37341D-549A-497A-9036-429B73AD8CFA}">
      <dgm:prSet/>
      <dgm:spPr/>
      <dgm:t>
        <a:bodyPr/>
        <a:lstStyle/>
        <a:p>
          <a:pPr>
            <a:lnSpc>
              <a:spcPct val="100000"/>
            </a:lnSpc>
          </a:pPr>
          <a:endParaRPr lang="zh-CN" altLang="en-US"/>
        </a:p>
      </dgm:t>
    </dgm:pt>
    <dgm:pt modelId="{F9A2285D-D81C-4B1F-8B4B-B8C0F838C757}" type="sibTrans" cxnId="{1B37341D-549A-497A-9036-429B73AD8CFA}">
      <dgm:prSet/>
      <dgm:spPr/>
      <dgm:t>
        <a:bodyPr/>
        <a:lstStyle/>
        <a:p>
          <a:pPr>
            <a:lnSpc>
              <a:spcPct val="100000"/>
            </a:lnSpc>
          </a:pPr>
          <a:endParaRPr lang="zh-CN" altLang="en-US"/>
        </a:p>
      </dgm:t>
    </dgm:pt>
    <dgm:pt modelId="{9B40F874-95D7-44A2-B8D0-E19E7464D8A3}">
      <dgm:prSet phldrT="[文本]" custT="1"/>
      <dgm:spPr/>
      <dgm:t>
        <a:bodyPr/>
        <a:lstStyle/>
        <a:p>
          <a:pPr>
            <a:lnSpc>
              <a:spcPct val="100000"/>
            </a:lnSpc>
          </a:pPr>
          <a:r>
            <a:rPr lang="zh-CN" altLang="en-US" sz="1600"/>
            <a:t>指针类型 *</a:t>
          </a:r>
        </a:p>
      </dgm:t>
    </dgm:pt>
    <dgm:pt modelId="{DC7886F6-FD84-46B8-A22B-65E855C94291}" type="parTrans" cxnId="{1F728356-31F2-4690-86B9-7A5F8E539DE3}">
      <dgm:prSet/>
      <dgm:spPr/>
      <dgm:t>
        <a:bodyPr/>
        <a:lstStyle/>
        <a:p>
          <a:pPr>
            <a:lnSpc>
              <a:spcPct val="100000"/>
            </a:lnSpc>
          </a:pPr>
          <a:endParaRPr lang="zh-CN" altLang="en-US"/>
        </a:p>
      </dgm:t>
    </dgm:pt>
    <dgm:pt modelId="{7F4F2FC1-FA9A-489B-AD46-0F282B641DED}" type="sibTrans" cxnId="{1F728356-31F2-4690-86B9-7A5F8E539DE3}">
      <dgm:prSet/>
      <dgm:spPr/>
      <dgm:t>
        <a:bodyPr/>
        <a:lstStyle/>
        <a:p>
          <a:pPr>
            <a:lnSpc>
              <a:spcPct val="100000"/>
            </a:lnSpc>
          </a:pPr>
          <a:endParaRPr lang="zh-CN" altLang="en-US"/>
        </a:p>
      </dgm:t>
    </dgm:pt>
    <dgm:pt modelId="{91E7E1DB-01D4-402E-B8F5-1DB28498F9D6}">
      <dgm:prSet phldrT="[文本]" custT="1"/>
      <dgm:spPr/>
      <dgm:t>
        <a:bodyPr/>
        <a:lstStyle/>
        <a:p>
          <a:pPr>
            <a:lnSpc>
              <a:spcPct val="100000"/>
            </a:lnSpc>
          </a:pPr>
          <a:r>
            <a:rPr lang="zh-CN" altLang="en-US" sz="1600"/>
            <a:t>数组类型 </a:t>
          </a:r>
          <a:r>
            <a:rPr lang="en-US" altLang="zh-CN" sz="1600"/>
            <a:t>[ ]</a:t>
          </a:r>
          <a:endParaRPr lang="zh-CN" altLang="en-US" sz="1600"/>
        </a:p>
      </dgm:t>
    </dgm:pt>
    <dgm:pt modelId="{10B6C1DE-851B-40D8-A7F5-27C01AA76929}" type="parTrans" cxnId="{C9CB3724-2D10-4A4E-A658-C596B6BEE399}">
      <dgm:prSet/>
      <dgm:spPr/>
      <dgm:t>
        <a:bodyPr/>
        <a:lstStyle/>
        <a:p>
          <a:pPr>
            <a:lnSpc>
              <a:spcPct val="100000"/>
            </a:lnSpc>
          </a:pPr>
          <a:endParaRPr lang="zh-CN" altLang="en-US"/>
        </a:p>
      </dgm:t>
    </dgm:pt>
    <dgm:pt modelId="{62A1E843-69F4-48CC-A160-AEA5FC57E3A3}" type="sibTrans" cxnId="{C9CB3724-2D10-4A4E-A658-C596B6BEE399}">
      <dgm:prSet/>
      <dgm:spPr/>
      <dgm:t>
        <a:bodyPr/>
        <a:lstStyle/>
        <a:p>
          <a:pPr>
            <a:lnSpc>
              <a:spcPct val="100000"/>
            </a:lnSpc>
          </a:pPr>
          <a:endParaRPr lang="zh-CN" altLang="en-US"/>
        </a:p>
      </dgm:t>
    </dgm:pt>
    <dgm:pt modelId="{C5277248-18DE-4645-A7EF-4B30ECE636A1}">
      <dgm:prSet phldrT="[文本]" custT="1"/>
      <dgm:spPr/>
      <dgm:t>
        <a:bodyPr/>
        <a:lstStyle/>
        <a:p>
          <a:pPr>
            <a:lnSpc>
              <a:spcPct val="100000"/>
            </a:lnSpc>
          </a:pPr>
          <a:r>
            <a:rPr lang="zh-CN" altLang="en-US" sz="1600"/>
            <a:t>结构体类型 </a:t>
          </a:r>
          <a:r>
            <a:rPr lang="en-US" altLang="zh-CN" sz="1600"/>
            <a:t>union</a:t>
          </a:r>
          <a:endParaRPr lang="zh-CN" altLang="en-US" sz="1600"/>
        </a:p>
      </dgm:t>
    </dgm:pt>
    <dgm:pt modelId="{4BED6D14-7A7B-4951-B012-06C6A421F7AD}" type="parTrans" cxnId="{43F4EADC-F048-48A2-9058-49E73627EF95}">
      <dgm:prSet/>
      <dgm:spPr/>
      <dgm:t>
        <a:bodyPr/>
        <a:lstStyle/>
        <a:p>
          <a:pPr>
            <a:lnSpc>
              <a:spcPct val="100000"/>
            </a:lnSpc>
          </a:pPr>
          <a:endParaRPr lang="zh-CN" altLang="en-US"/>
        </a:p>
      </dgm:t>
    </dgm:pt>
    <dgm:pt modelId="{28204732-31DB-478F-8EF3-FF470FA271F4}" type="sibTrans" cxnId="{43F4EADC-F048-48A2-9058-49E73627EF95}">
      <dgm:prSet/>
      <dgm:spPr/>
      <dgm:t>
        <a:bodyPr/>
        <a:lstStyle/>
        <a:p>
          <a:pPr>
            <a:lnSpc>
              <a:spcPct val="100000"/>
            </a:lnSpc>
          </a:pPr>
          <a:endParaRPr lang="zh-CN" altLang="en-US"/>
        </a:p>
      </dgm:t>
    </dgm:pt>
    <dgm:pt modelId="{DB4FF6BD-68B4-41B7-855B-CE7EA8C00B2F}">
      <dgm:prSet phldrT="[文本]" custT="1"/>
      <dgm:spPr/>
      <dgm:t>
        <a:bodyPr/>
        <a:lstStyle/>
        <a:p>
          <a:pPr>
            <a:lnSpc>
              <a:spcPct val="100000"/>
            </a:lnSpc>
          </a:pPr>
          <a:r>
            <a:rPr lang="zh-CN" altLang="en-US" sz="1600"/>
            <a:t>函数类型</a:t>
          </a:r>
        </a:p>
      </dgm:t>
    </dgm:pt>
    <dgm:pt modelId="{30CFAA91-4C91-4036-A19C-2291C1F06F05}" type="parTrans" cxnId="{8DAF438B-6684-4424-B807-538D05107571}">
      <dgm:prSet/>
      <dgm:spPr/>
      <dgm:t>
        <a:bodyPr/>
        <a:lstStyle/>
        <a:p>
          <a:pPr>
            <a:lnSpc>
              <a:spcPct val="100000"/>
            </a:lnSpc>
          </a:pPr>
          <a:endParaRPr lang="zh-CN" altLang="en-US"/>
        </a:p>
      </dgm:t>
    </dgm:pt>
    <dgm:pt modelId="{004A55AD-3334-47FD-BDB9-F714652648AE}" type="sibTrans" cxnId="{8DAF438B-6684-4424-B807-538D05107571}">
      <dgm:prSet/>
      <dgm:spPr/>
      <dgm:t>
        <a:bodyPr/>
        <a:lstStyle/>
        <a:p>
          <a:pPr>
            <a:lnSpc>
              <a:spcPct val="100000"/>
            </a:lnSpc>
          </a:pPr>
          <a:endParaRPr lang="zh-CN" altLang="en-US"/>
        </a:p>
      </dgm:t>
    </dgm:pt>
    <dgm:pt modelId="{F6A558C9-00D7-458D-8E2C-A920FC5A844C}" type="pres">
      <dgm:prSet presAssocID="{F8F470D9-DEB8-48B6-B909-7A1C28DC5753}" presName="diagram" presStyleCnt="0">
        <dgm:presLayoutVars>
          <dgm:chPref val="1"/>
          <dgm:dir/>
          <dgm:animOne val="branch"/>
          <dgm:animLvl val="lvl"/>
          <dgm:resizeHandles val="exact"/>
        </dgm:presLayoutVars>
      </dgm:prSet>
      <dgm:spPr/>
      <dgm:t>
        <a:bodyPr/>
        <a:lstStyle/>
        <a:p>
          <a:endParaRPr lang="zh-CN" altLang="en-US"/>
        </a:p>
      </dgm:t>
    </dgm:pt>
    <dgm:pt modelId="{180D0327-1DEC-4C67-8D0C-7B275D71C3E9}" type="pres">
      <dgm:prSet presAssocID="{99375FCE-87E8-46F9-BC86-F29014F005E7}" presName="root1" presStyleCnt="0"/>
      <dgm:spPr/>
    </dgm:pt>
    <dgm:pt modelId="{DFA2932F-EC5C-46EE-8498-73ACDB91A3CB}" type="pres">
      <dgm:prSet presAssocID="{99375FCE-87E8-46F9-BC86-F29014F005E7}" presName="LevelOneTextNode" presStyleLbl="node0" presStyleIdx="0" presStyleCnt="1" custScaleX="220255">
        <dgm:presLayoutVars>
          <dgm:chPref val="3"/>
        </dgm:presLayoutVars>
      </dgm:prSet>
      <dgm:spPr/>
      <dgm:t>
        <a:bodyPr/>
        <a:lstStyle/>
        <a:p>
          <a:endParaRPr lang="zh-CN" altLang="en-US"/>
        </a:p>
      </dgm:t>
    </dgm:pt>
    <dgm:pt modelId="{7B041A89-F995-4946-A623-A776C092BCDA}" type="pres">
      <dgm:prSet presAssocID="{99375FCE-87E8-46F9-BC86-F29014F005E7}" presName="level2hierChild" presStyleCnt="0"/>
      <dgm:spPr/>
    </dgm:pt>
    <dgm:pt modelId="{B6990AA8-849C-4CE5-BC6B-BD2DF7474757}" type="pres">
      <dgm:prSet presAssocID="{2E201219-69C9-48AC-86CE-A2844A81D197}" presName="conn2-1" presStyleLbl="parChTrans1D2" presStyleIdx="0" presStyleCnt="4"/>
      <dgm:spPr/>
      <dgm:t>
        <a:bodyPr/>
        <a:lstStyle/>
        <a:p>
          <a:endParaRPr lang="zh-CN" altLang="en-US"/>
        </a:p>
      </dgm:t>
    </dgm:pt>
    <dgm:pt modelId="{F00EB5F7-3648-42B2-B971-7EF7BCB43185}" type="pres">
      <dgm:prSet presAssocID="{2E201219-69C9-48AC-86CE-A2844A81D197}" presName="connTx" presStyleLbl="parChTrans1D2" presStyleIdx="0" presStyleCnt="4"/>
      <dgm:spPr/>
      <dgm:t>
        <a:bodyPr/>
        <a:lstStyle/>
        <a:p>
          <a:endParaRPr lang="zh-CN" altLang="en-US"/>
        </a:p>
      </dgm:t>
    </dgm:pt>
    <dgm:pt modelId="{2A1E77C4-4D9A-40AC-8C14-421C2CBFD994}" type="pres">
      <dgm:prSet presAssocID="{5DB50963-ADBA-4EEA-BB4B-10198EC57587}" presName="root2" presStyleCnt="0"/>
      <dgm:spPr/>
    </dgm:pt>
    <dgm:pt modelId="{38FAB092-9F22-419D-B6CE-8D0DD7611935}" type="pres">
      <dgm:prSet presAssocID="{5DB50963-ADBA-4EEA-BB4B-10198EC57587}" presName="LevelTwoTextNode" presStyleLbl="node2" presStyleIdx="0" presStyleCnt="4" custScaleX="293878">
        <dgm:presLayoutVars>
          <dgm:chPref val="3"/>
        </dgm:presLayoutVars>
      </dgm:prSet>
      <dgm:spPr/>
      <dgm:t>
        <a:bodyPr/>
        <a:lstStyle/>
        <a:p>
          <a:endParaRPr lang="zh-CN" altLang="en-US"/>
        </a:p>
      </dgm:t>
    </dgm:pt>
    <dgm:pt modelId="{56968B1F-40C7-4FAE-979B-254A0D1E4E67}" type="pres">
      <dgm:prSet presAssocID="{5DB50963-ADBA-4EEA-BB4B-10198EC57587}" presName="level3hierChild" presStyleCnt="0"/>
      <dgm:spPr/>
    </dgm:pt>
    <dgm:pt modelId="{036FD041-22EF-449E-BBE1-6BD6C02A909D}" type="pres">
      <dgm:prSet presAssocID="{1D73B758-E67C-4D90-8627-294D58FE98E5}" presName="conn2-1" presStyleLbl="parChTrans1D3" presStyleIdx="0" presStyleCnt="6"/>
      <dgm:spPr/>
      <dgm:t>
        <a:bodyPr/>
        <a:lstStyle/>
        <a:p>
          <a:endParaRPr lang="zh-CN" altLang="en-US"/>
        </a:p>
      </dgm:t>
    </dgm:pt>
    <dgm:pt modelId="{C071C2F6-2FE9-425E-B94F-A6A1A353B29D}" type="pres">
      <dgm:prSet presAssocID="{1D73B758-E67C-4D90-8627-294D58FE98E5}" presName="connTx" presStyleLbl="parChTrans1D3" presStyleIdx="0" presStyleCnt="6"/>
      <dgm:spPr/>
      <dgm:t>
        <a:bodyPr/>
        <a:lstStyle/>
        <a:p>
          <a:endParaRPr lang="zh-CN" altLang="en-US"/>
        </a:p>
      </dgm:t>
    </dgm:pt>
    <dgm:pt modelId="{11400933-8A40-45FC-909C-63DA97CB9D88}" type="pres">
      <dgm:prSet presAssocID="{B457BC78-73F3-49C5-90D0-65E5385C9188}" presName="root2" presStyleCnt="0"/>
      <dgm:spPr/>
    </dgm:pt>
    <dgm:pt modelId="{854285C5-6CE1-4F42-B433-C982E7D0EA44}" type="pres">
      <dgm:prSet presAssocID="{B457BC78-73F3-49C5-90D0-65E5385C9188}" presName="LevelTwoTextNode" presStyleLbl="node3" presStyleIdx="0" presStyleCnt="6" custScaleX="293878">
        <dgm:presLayoutVars>
          <dgm:chPref val="3"/>
        </dgm:presLayoutVars>
      </dgm:prSet>
      <dgm:spPr/>
      <dgm:t>
        <a:bodyPr/>
        <a:lstStyle/>
        <a:p>
          <a:endParaRPr lang="zh-CN" altLang="en-US"/>
        </a:p>
      </dgm:t>
    </dgm:pt>
    <dgm:pt modelId="{03168992-8F13-4B6F-8074-A0E9939A2047}" type="pres">
      <dgm:prSet presAssocID="{B457BC78-73F3-49C5-90D0-65E5385C9188}" presName="level3hierChild" presStyleCnt="0"/>
      <dgm:spPr/>
    </dgm:pt>
    <dgm:pt modelId="{02046280-9146-49E4-B1A6-FC4FC6B0200B}" type="pres">
      <dgm:prSet presAssocID="{2E8E954E-31B4-4C00-8CB9-69B5310889E2}" presName="conn2-1" presStyleLbl="parChTrans1D4" presStyleIdx="0" presStyleCnt="9"/>
      <dgm:spPr/>
      <dgm:t>
        <a:bodyPr/>
        <a:lstStyle/>
        <a:p>
          <a:endParaRPr lang="zh-CN" altLang="en-US"/>
        </a:p>
      </dgm:t>
    </dgm:pt>
    <dgm:pt modelId="{C9F7D73D-12ED-4D3F-B5F3-75EEAB1FAD80}" type="pres">
      <dgm:prSet presAssocID="{2E8E954E-31B4-4C00-8CB9-69B5310889E2}" presName="connTx" presStyleLbl="parChTrans1D4" presStyleIdx="0" presStyleCnt="9"/>
      <dgm:spPr/>
      <dgm:t>
        <a:bodyPr/>
        <a:lstStyle/>
        <a:p>
          <a:endParaRPr lang="zh-CN" altLang="en-US"/>
        </a:p>
      </dgm:t>
    </dgm:pt>
    <dgm:pt modelId="{D31E3900-363C-4B41-BEAB-6471D1CC7E48}" type="pres">
      <dgm:prSet presAssocID="{4C1FD013-5041-47BD-BD2E-5A8BE4121636}" presName="root2" presStyleCnt="0"/>
      <dgm:spPr/>
    </dgm:pt>
    <dgm:pt modelId="{D78DF943-E569-439D-AB7C-850E9A5D2338}" type="pres">
      <dgm:prSet presAssocID="{4C1FD013-5041-47BD-BD2E-5A8BE4121636}" presName="LevelTwoTextNode" presStyleLbl="node4" presStyleIdx="0" presStyleCnt="9" custScaleX="1000408">
        <dgm:presLayoutVars>
          <dgm:chPref val="3"/>
        </dgm:presLayoutVars>
      </dgm:prSet>
      <dgm:spPr/>
      <dgm:t>
        <a:bodyPr/>
        <a:lstStyle/>
        <a:p>
          <a:endParaRPr lang="zh-CN" altLang="en-US"/>
        </a:p>
      </dgm:t>
    </dgm:pt>
    <dgm:pt modelId="{881FCDD0-CB6B-48C8-80B0-FF24365A903F}" type="pres">
      <dgm:prSet presAssocID="{4C1FD013-5041-47BD-BD2E-5A8BE4121636}" presName="level3hierChild" presStyleCnt="0"/>
      <dgm:spPr/>
    </dgm:pt>
    <dgm:pt modelId="{F961828B-9711-4529-BE6C-EC657D441049}" type="pres">
      <dgm:prSet presAssocID="{5A803252-DCF8-457E-B30A-1313590E56A7}" presName="conn2-1" presStyleLbl="parChTrans1D4" presStyleIdx="1" presStyleCnt="9"/>
      <dgm:spPr/>
      <dgm:t>
        <a:bodyPr/>
        <a:lstStyle/>
        <a:p>
          <a:endParaRPr lang="zh-CN" altLang="en-US"/>
        </a:p>
      </dgm:t>
    </dgm:pt>
    <dgm:pt modelId="{EDD965CC-6C1E-4D70-BD2E-44F5B99DCF26}" type="pres">
      <dgm:prSet presAssocID="{5A803252-DCF8-457E-B30A-1313590E56A7}" presName="connTx" presStyleLbl="parChTrans1D4" presStyleIdx="1" presStyleCnt="9"/>
      <dgm:spPr/>
      <dgm:t>
        <a:bodyPr/>
        <a:lstStyle/>
        <a:p>
          <a:endParaRPr lang="zh-CN" altLang="en-US"/>
        </a:p>
      </dgm:t>
    </dgm:pt>
    <dgm:pt modelId="{9F16A521-1202-4206-9F19-2AB4743513D6}" type="pres">
      <dgm:prSet presAssocID="{8CA6752C-945B-4976-84DE-BADF262EA352}" presName="root2" presStyleCnt="0"/>
      <dgm:spPr/>
    </dgm:pt>
    <dgm:pt modelId="{9619A577-19A6-42F4-8B44-BDE0EBF204CF}" type="pres">
      <dgm:prSet presAssocID="{8CA6752C-945B-4976-84DE-BADF262EA352}" presName="LevelTwoTextNode" presStyleLbl="node4" presStyleIdx="1" presStyleCnt="9" custScaleX="1000408">
        <dgm:presLayoutVars>
          <dgm:chPref val="3"/>
        </dgm:presLayoutVars>
      </dgm:prSet>
      <dgm:spPr/>
      <dgm:t>
        <a:bodyPr/>
        <a:lstStyle/>
        <a:p>
          <a:endParaRPr lang="zh-CN" altLang="en-US"/>
        </a:p>
      </dgm:t>
    </dgm:pt>
    <dgm:pt modelId="{07B5BDCC-D90E-420D-848C-464C33A06C9C}" type="pres">
      <dgm:prSet presAssocID="{8CA6752C-945B-4976-84DE-BADF262EA352}" presName="level3hierChild" presStyleCnt="0"/>
      <dgm:spPr/>
    </dgm:pt>
    <dgm:pt modelId="{3A26ECD8-B3DA-46E1-9297-4CB6E2130B90}" type="pres">
      <dgm:prSet presAssocID="{9ECCD359-B334-4A6C-A204-E3D4390ECC78}" presName="conn2-1" presStyleLbl="parChTrans1D4" presStyleIdx="2" presStyleCnt="9"/>
      <dgm:spPr/>
      <dgm:t>
        <a:bodyPr/>
        <a:lstStyle/>
        <a:p>
          <a:endParaRPr lang="zh-CN" altLang="en-US"/>
        </a:p>
      </dgm:t>
    </dgm:pt>
    <dgm:pt modelId="{BB04014A-3563-4565-B8FD-C6B024A6B5A9}" type="pres">
      <dgm:prSet presAssocID="{9ECCD359-B334-4A6C-A204-E3D4390ECC78}" presName="connTx" presStyleLbl="parChTrans1D4" presStyleIdx="2" presStyleCnt="9"/>
      <dgm:spPr/>
      <dgm:t>
        <a:bodyPr/>
        <a:lstStyle/>
        <a:p>
          <a:endParaRPr lang="zh-CN" altLang="en-US"/>
        </a:p>
      </dgm:t>
    </dgm:pt>
    <dgm:pt modelId="{5E4A2D5E-60FE-4BB2-8705-96B4A61C2F0D}" type="pres">
      <dgm:prSet presAssocID="{68281CBA-A431-4372-BAB1-F61FEFEB0AA8}" presName="root2" presStyleCnt="0"/>
      <dgm:spPr/>
    </dgm:pt>
    <dgm:pt modelId="{7F4DC484-67B0-46D5-9AE9-EFF875FD0AE2}" type="pres">
      <dgm:prSet presAssocID="{68281CBA-A431-4372-BAB1-F61FEFEB0AA8}" presName="LevelTwoTextNode" presStyleLbl="node4" presStyleIdx="2" presStyleCnt="9" custScaleX="1000408">
        <dgm:presLayoutVars>
          <dgm:chPref val="3"/>
        </dgm:presLayoutVars>
      </dgm:prSet>
      <dgm:spPr/>
      <dgm:t>
        <a:bodyPr/>
        <a:lstStyle/>
        <a:p>
          <a:endParaRPr lang="zh-CN" altLang="en-US"/>
        </a:p>
      </dgm:t>
    </dgm:pt>
    <dgm:pt modelId="{A3E76AAF-A4A4-4CCB-9F32-3CD03AEA0B9B}" type="pres">
      <dgm:prSet presAssocID="{68281CBA-A431-4372-BAB1-F61FEFEB0AA8}" presName="level3hierChild" presStyleCnt="0"/>
      <dgm:spPr/>
    </dgm:pt>
    <dgm:pt modelId="{19BDF6B5-5FF3-4DFA-8DF2-48C23656276E}" type="pres">
      <dgm:prSet presAssocID="{0D7F8A15-81D3-4E93-AAFB-C33C659B43A3}" presName="conn2-1" presStyleLbl="parChTrans1D4" presStyleIdx="3" presStyleCnt="9"/>
      <dgm:spPr/>
      <dgm:t>
        <a:bodyPr/>
        <a:lstStyle/>
        <a:p>
          <a:endParaRPr lang="zh-CN" altLang="en-US"/>
        </a:p>
      </dgm:t>
    </dgm:pt>
    <dgm:pt modelId="{323D4CD1-A464-4907-8669-4DB541323E8B}" type="pres">
      <dgm:prSet presAssocID="{0D7F8A15-81D3-4E93-AAFB-C33C659B43A3}" presName="connTx" presStyleLbl="parChTrans1D4" presStyleIdx="3" presStyleCnt="9"/>
      <dgm:spPr/>
      <dgm:t>
        <a:bodyPr/>
        <a:lstStyle/>
        <a:p>
          <a:endParaRPr lang="zh-CN" altLang="en-US"/>
        </a:p>
      </dgm:t>
    </dgm:pt>
    <dgm:pt modelId="{4C9B66C9-F777-447B-B6CD-92C14548D511}" type="pres">
      <dgm:prSet presAssocID="{2680979F-E1DF-4BB9-9DEC-39103FBC50B8}" presName="root2" presStyleCnt="0"/>
      <dgm:spPr/>
    </dgm:pt>
    <dgm:pt modelId="{233AE611-4B29-4274-B940-B74C7160E699}" type="pres">
      <dgm:prSet presAssocID="{2680979F-E1DF-4BB9-9DEC-39103FBC50B8}" presName="LevelTwoTextNode" presStyleLbl="node4" presStyleIdx="3" presStyleCnt="9" custScaleX="1000408">
        <dgm:presLayoutVars>
          <dgm:chPref val="3"/>
        </dgm:presLayoutVars>
      </dgm:prSet>
      <dgm:spPr/>
      <dgm:t>
        <a:bodyPr/>
        <a:lstStyle/>
        <a:p>
          <a:endParaRPr lang="zh-CN" altLang="en-US"/>
        </a:p>
      </dgm:t>
    </dgm:pt>
    <dgm:pt modelId="{68F9550D-9D60-4C10-8EEB-0EEB47C27E6F}" type="pres">
      <dgm:prSet presAssocID="{2680979F-E1DF-4BB9-9DEC-39103FBC50B8}" presName="level3hierChild" presStyleCnt="0"/>
      <dgm:spPr/>
    </dgm:pt>
    <dgm:pt modelId="{6715DB1C-EACE-460F-AF6A-4B691519ADB1}" type="pres">
      <dgm:prSet presAssocID="{607D6F17-3BDD-4141-891C-6CB998585147}" presName="conn2-1" presStyleLbl="parChTrans1D4" presStyleIdx="4" presStyleCnt="9"/>
      <dgm:spPr/>
      <dgm:t>
        <a:bodyPr/>
        <a:lstStyle/>
        <a:p>
          <a:endParaRPr lang="zh-CN" altLang="en-US"/>
        </a:p>
      </dgm:t>
    </dgm:pt>
    <dgm:pt modelId="{015661E4-F6A7-48AE-ADE1-F3F3F8C36413}" type="pres">
      <dgm:prSet presAssocID="{607D6F17-3BDD-4141-891C-6CB998585147}" presName="connTx" presStyleLbl="parChTrans1D4" presStyleIdx="4" presStyleCnt="9"/>
      <dgm:spPr/>
      <dgm:t>
        <a:bodyPr/>
        <a:lstStyle/>
        <a:p>
          <a:endParaRPr lang="zh-CN" altLang="en-US"/>
        </a:p>
      </dgm:t>
    </dgm:pt>
    <dgm:pt modelId="{0C53C8E3-8A32-4A99-A928-71BBB3BAF791}" type="pres">
      <dgm:prSet presAssocID="{3EC8E833-1439-4167-8F6F-C47DB5B7E218}" presName="root2" presStyleCnt="0"/>
      <dgm:spPr/>
    </dgm:pt>
    <dgm:pt modelId="{BE6ED02F-8E32-48F4-B923-5E808745E6BB}" type="pres">
      <dgm:prSet presAssocID="{3EC8E833-1439-4167-8F6F-C47DB5B7E218}" presName="LevelTwoTextNode" presStyleLbl="node4" presStyleIdx="4" presStyleCnt="9" custScaleX="1000408">
        <dgm:presLayoutVars>
          <dgm:chPref val="3"/>
        </dgm:presLayoutVars>
      </dgm:prSet>
      <dgm:spPr/>
      <dgm:t>
        <a:bodyPr/>
        <a:lstStyle/>
        <a:p>
          <a:endParaRPr lang="zh-CN" altLang="en-US"/>
        </a:p>
      </dgm:t>
    </dgm:pt>
    <dgm:pt modelId="{9324806B-91AD-481E-8FD5-BDA1B1521C84}" type="pres">
      <dgm:prSet presAssocID="{3EC8E833-1439-4167-8F6F-C47DB5B7E218}" presName="level3hierChild" presStyleCnt="0"/>
      <dgm:spPr/>
    </dgm:pt>
    <dgm:pt modelId="{2BFDF2C8-73F7-432E-A168-B0B6085C1ACB}" type="pres">
      <dgm:prSet presAssocID="{36305706-7466-49DC-81EA-13339B051324}" presName="conn2-1" presStyleLbl="parChTrans1D4" presStyleIdx="5" presStyleCnt="9"/>
      <dgm:spPr/>
      <dgm:t>
        <a:bodyPr/>
        <a:lstStyle/>
        <a:p>
          <a:endParaRPr lang="zh-CN" altLang="en-US"/>
        </a:p>
      </dgm:t>
    </dgm:pt>
    <dgm:pt modelId="{9D32E738-1DB7-45ED-A8C6-96BCF2BD83A3}" type="pres">
      <dgm:prSet presAssocID="{36305706-7466-49DC-81EA-13339B051324}" presName="connTx" presStyleLbl="parChTrans1D4" presStyleIdx="5" presStyleCnt="9"/>
      <dgm:spPr/>
      <dgm:t>
        <a:bodyPr/>
        <a:lstStyle/>
        <a:p>
          <a:endParaRPr lang="zh-CN" altLang="en-US"/>
        </a:p>
      </dgm:t>
    </dgm:pt>
    <dgm:pt modelId="{8C4FAE64-64C2-4537-A2D4-934DA0F63541}" type="pres">
      <dgm:prSet presAssocID="{BB0197D2-FC90-4BA7-88D0-43B2A6E98678}" presName="root2" presStyleCnt="0"/>
      <dgm:spPr/>
    </dgm:pt>
    <dgm:pt modelId="{590B3B2F-2D3F-4F51-91CD-AF3BF52E7EE3}" type="pres">
      <dgm:prSet presAssocID="{BB0197D2-FC90-4BA7-88D0-43B2A6E98678}" presName="LevelTwoTextNode" presStyleLbl="node4" presStyleIdx="5" presStyleCnt="9" custScaleX="1000408">
        <dgm:presLayoutVars>
          <dgm:chPref val="3"/>
        </dgm:presLayoutVars>
      </dgm:prSet>
      <dgm:spPr/>
      <dgm:t>
        <a:bodyPr/>
        <a:lstStyle/>
        <a:p>
          <a:endParaRPr lang="zh-CN" altLang="en-US"/>
        </a:p>
      </dgm:t>
    </dgm:pt>
    <dgm:pt modelId="{0AFBC219-5E23-484D-9A24-8D2F456AA77E}" type="pres">
      <dgm:prSet presAssocID="{BB0197D2-FC90-4BA7-88D0-43B2A6E98678}" presName="level3hierChild" presStyleCnt="0"/>
      <dgm:spPr/>
    </dgm:pt>
    <dgm:pt modelId="{2980161C-82AD-47D5-89D4-75E5093138B9}" type="pres">
      <dgm:prSet presAssocID="{0ED9C249-09EF-4C50-8FE7-E90D87DEF76C}" presName="conn2-1" presStyleLbl="parChTrans1D3" presStyleIdx="1" presStyleCnt="6"/>
      <dgm:spPr/>
      <dgm:t>
        <a:bodyPr/>
        <a:lstStyle/>
        <a:p>
          <a:endParaRPr lang="zh-CN" altLang="en-US"/>
        </a:p>
      </dgm:t>
    </dgm:pt>
    <dgm:pt modelId="{DB03CC64-5737-495D-BC59-01673B5F712E}" type="pres">
      <dgm:prSet presAssocID="{0ED9C249-09EF-4C50-8FE7-E90D87DEF76C}" presName="connTx" presStyleLbl="parChTrans1D3" presStyleIdx="1" presStyleCnt="6"/>
      <dgm:spPr/>
      <dgm:t>
        <a:bodyPr/>
        <a:lstStyle/>
        <a:p>
          <a:endParaRPr lang="zh-CN" altLang="en-US"/>
        </a:p>
      </dgm:t>
    </dgm:pt>
    <dgm:pt modelId="{EAA905C4-A1AE-4C62-BB32-A6660D8455F0}" type="pres">
      <dgm:prSet presAssocID="{5122018B-93D5-421B-A0DF-352A6DA652F5}" presName="root2" presStyleCnt="0"/>
      <dgm:spPr/>
    </dgm:pt>
    <dgm:pt modelId="{A9442264-2DB3-453B-95E6-1C246F0AE447}" type="pres">
      <dgm:prSet presAssocID="{5122018B-93D5-421B-A0DF-352A6DA652F5}" presName="LevelTwoTextNode" presStyleLbl="node3" presStyleIdx="1" presStyleCnt="6" custScaleX="293878">
        <dgm:presLayoutVars>
          <dgm:chPref val="3"/>
        </dgm:presLayoutVars>
      </dgm:prSet>
      <dgm:spPr/>
      <dgm:t>
        <a:bodyPr/>
        <a:lstStyle/>
        <a:p>
          <a:endParaRPr lang="zh-CN" altLang="en-US"/>
        </a:p>
      </dgm:t>
    </dgm:pt>
    <dgm:pt modelId="{F29B821B-DA0C-4B6A-BE72-AB92470E26E6}" type="pres">
      <dgm:prSet presAssocID="{5122018B-93D5-421B-A0DF-352A6DA652F5}" presName="level3hierChild" presStyleCnt="0"/>
      <dgm:spPr/>
    </dgm:pt>
    <dgm:pt modelId="{D07FCBE4-6D44-4C87-904F-7BD3E34C9C4B}" type="pres">
      <dgm:prSet presAssocID="{296066E3-D0E2-4870-A952-866418805749}" presName="conn2-1" presStyleLbl="parChTrans1D4" presStyleIdx="6" presStyleCnt="9"/>
      <dgm:spPr/>
      <dgm:t>
        <a:bodyPr/>
        <a:lstStyle/>
        <a:p>
          <a:endParaRPr lang="zh-CN" altLang="en-US"/>
        </a:p>
      </dgm:t>
    </dgm:pt>
    <dgm:pt modelId="{AF89E5BA-DC82-41C2-89AC-BC7D51FFAC1E}" type="pres">
      <dgm:prSet presAssocID="{296066E3-D0E2-4870-A952-866418805749}" presName="connTx" presStyleLbl="parChTrans1D4" presStyleIdx="6" presStyleCnt="9"/>
      <dgm:spPr/>
      <dgm:t>
        <a:bodyPr/>
        <a:lstStyle/>
        <a:p>
          <a:endParaRPr lang="zh-CN" altLang="en-US"/>
        </a:p>
      </dgm:t>
    </dgm:pt>
    <dgm:pt modelId="{0B2C73DB-0025-47D8-B076-B5EE9DF2FCD9}" type="pres">
      <dgm:prSet presAssocID="{066ECC05-0409-4239-8791-28C1571D0967}" presName="root2" presStyleCnt="0"/>
      <dgm:spPr/>
    </dgm:pt>
    <dgm:pt modelId="{EC3D432F-E791-40F3-8D38-BE92D698791A}" type="pres">
      <dgm:prSet presAssocID="{066ECC05-0409-4239-8791-28C1571D0967}" presName="LevelTwoTextNode" presStyleLbl="node4" presStyleIdx="6" presStyleCnt="9" custScaleX="1000408">
        <dgm:presLayoutVars>
          <dgm:chPref val="3"/>
        </dgm:presLayoutVars>
      </dgm:prSet>
      <dgm:spPr/>
      <dgm:t>
        <a:bodyPr/>
        <a:lstStyle/>
        <a:p>
          <a:endParaRPr lang="zh-CN" altLang="en-US"/>
        </a:p>
      </dgm:t>
    </dgm:pt>
    <dgm:pt modelId="{E5A57E31-D679-49DF-9F0A-40BF9EA4B79F}" type="pres">
      <dgm:prSet presAssocID="{066ECC05-0409-4239-8791-28C1571D0967}" presName="level3hierChild" presStyleCnt="0"/>
      <dgm:spPr/>
    </dgm:pt>
    <dgm:pt modelId="{752BDD05-619D-443C-8317-13FCBD676B18}" type="pres">
      <dgm:prSet presAssocID="{B6707441-1B7C-4A84-A2D3-A3BD8EBAA7AB}" presName="conn2-1" presStyleLbl="parChTrans1D4" presStyleIdx="7" presStyleCnt="9"/>
      <dgm:spPr/>
      <dgm:t>
        <a:bodyPr/>
        <a:lstStyle/>
        <a:p>
          <a:endParaRPr lang="zh-CN" altLang="en-US"/>
        </a:p>
      </dgm:t>
    </dgm:pt>
    <dgm:pt modelId="{5808996C-4D3E-4A93-85C7-18FA141397F0}" type="pres">
      <dgm:prSet presAssocID="{B6707441-1B7C-4A84-A2D3-A3BD8EBAA7AB}" presName="connTx" presStyleLbl="parChTrans1D4" presStyleIdx="7" presStyleCnt="9"/>
      <dgm:spPr/>
      <dgm:t>
        <a:bodyPr/>
        <a:lstStyle/>
        <a:p>
          <a:endParaRPr lang="zh-CN" altLang="en-US"/>
        </a:p>
      </dgm:t>
    </dgm:pt>
    <dgm:pt modelId="{97BB70F2-8831-403E-9651-F173ECF7B3B8}" type="pres">
      <dgm:prSet presAssocID="{632A2A28-3F37-4276-8BF0-47A9B5B562DB}" presName="root2" presStyleCnt="0"/>
      <dgm:spPr/>
    </dgm:pt>
    <dgm:pt modelId="{55BE17C1-C35C-44D5-99B8-12695C045DE8}" type="pres">
      <dgm:prSet presAssocID="{632A2A28-3F37-4276-8BF0-47A9B5B562DB}" presName="LevelTwoTextNode" presStyleLbl="node4" presStyleIdx="7" presStyleCnt="9" custScaleX="1000408">
        <dgm:presLayoutVars>
          <dgm:chPref val="3"/>
        </dgm:presLayoutVars>
      </dgm:prSet>
      <dgm:spPr/>
      <dgm:t>
        <a:bodyPr/>
        <a:lstStyle/>
        <a:p>
          <a:endParaRPr lang="zh-CN" altLang="en-US"/>
        </a:p>
      </dgm:t>
    </dgm:pt>
    <dgm:pt modelId="{605F6038-2FC5-405B-8406-7B424A7D24FB}" type="pres">
      <dgm:prSet presAssocID="{632A2A28-3F37-4276-8BF0-47A9B5B562DB}" presName="level3hierChild" presStyleCnt="0"/>
      <dgm:spPr/>
    </dgm:pt>
    <dgm:pt modelId="{06234FE8-0B7A-4EF1-9D52-9E3EC069D30A}" type="pres">
      <dgm:prSet presAssocID="{A188E18E-6E94-48D5-956F-16CE1F0DBD89}" presName="conn2-1" presStyleLbl="parChTrans1D4" presStyleIdx="8" presStyleCnt="9"/>
      <dgm:spPr/>
      <dgm:t>
        <a:bodyPr/>
        <a:lstStyle/>
        <a:p>
          <a:endParaRPr lang="zh-CN" altLang="en-US"/>
        </a:p>
      </dgm:t>
    </dgm:pt>
    <dgm:pt modelId="{99F4FF02-D0A7-4BEF-B956-CBFF56ADEC8C}" type="pres">
      <dgm:prSet presAssocID="{A188E18E-6E94-48D5-956F-16CE1F0DBD89}" presName="connTx" presStyleLbl="parChTrans1D4" presStyleIdx="8" presStyleCnt="9"/>
      <dgm:spPr/>
      <dgm:t>
        <a:bodyPr/>
        <a:lstStyle/>
        <a:p>
          <a:endParaRPr lang="zh-CN" altLang="en-US"/>
        </a:p>
      </dgm:t>
    </dgm:pt>
    <dgm:pt modelId="{09EB7CCE-C7A3-4CEF-AC08-F725A9728410}" type="pres">
      <dgm:prSet presAssocID="{3089B8A0-DF5B-4C1B-B067-A45E829E272F}" presName="root2" presStyleCnt="0"/>
      <dgm:spPr/>
    </dgm:pt>
    <dgm:pt modelId="{D7FA73BB-04C4-4DA6-B84F-5B75FEEB81B2}" type="pres">
      <dgm:prSet presAssocID="{3089B8A0-DF5B-4C1B-B067-A45E829E272F}" presName="LevelTwoTextNode" presStyleLbl="node4" presStyleIdx="8" presStyleCnt="9" custScaleX="1000408">
        <dgm:presLayoutVars>
          <dgm:chPref val="3"/>
        </dgm:presLayoutVars>
      </dgm:prSet>
      <dgm:spPr/>
      <dgm:t>
        <a:bodyPr/>
        <a:lstStyle/>
        <a:p>
          <a:endParaRPr lang="zh-CN" altLang="en-US"/>
        </a:p>
      </dgm:t>
    </dgm:pt>
    <dgm:pt modelId="{4AF01A91-1F12-4A70-AC82-1C6BE2B35A52}" type="pres">
      <dgm:prSet presAssocID="{3089B8A0-DF5B-4C1B-B067-A45E829E272F}" presName="level3hierChild" presStyleCnt="0"/>
      <dgm:spPr/>
    </dgm:pt>
    <dgm:pt modelId="{A66E6107-62CA-42DF-9914-7C3640C89870}" type="pres">
      <dgm:prSet presAssocID="{3F3AD70B-766B-44DE-8644-04466979A83C}" presName="conn2-1" presStyleLbl="parChTrans1D2" presStyleIdx="1" presStyleCnt="4"/>
      <dgm:spPr/>
      <dgm:t>
        <a:bodyPr/>
        <a:lstStyle/>
        <a:p>
          <a:endParaRPr lang="zh-CN" altLang="en-US"/>
        </a:p>
      </dgm:t>
    </dgm:pt>
    <dgm:pt modelId="{2A6A95C3-6417-48EF-AC2B-B4D9FDBB4B62}" type="pres">
      <dgm:prSet presAssocID="{3F3AD70B-766B-44DE-8644-04466979A83C}" presName="connTx" presStyleLbl="parChTrans1D2" presStyleIdx="1" presStyleCnt="4"/>
      <dgm:spPr/>
      <dgm:t>
        <a:bodyPr/>
        <a:lstStyle/>
        <a:p>
          <a:endParaRPr lang="zh-CN" altLang="en-US"/>
        </a:p>
      </dgm:t>
    </dgm:pt>
    <dgm:pt modelId="{0B979174-7AF1-4A7B-908B-AACDF8443161}" type="pres">
      <dgm:prSet presAssocID="{C3C30BDC-66C1-4F4A-913F-2413224D9BA6}" presName="root2" presStyleCnt="0"/>
      <dgm:spPr/>
    </dgm:pt>
    <dgm:pt modelId="{DE73F6A3-8DDD-470D-B6F0-7738A08F809A}" type="pres">
      <dgm:prSet presAssocID="{C3C30BDC-66C1-4F4A-913F-2413224D9BA6}" presName="LevelTwoTextNode" presStyleLbl="node2" presStyleIdx="1" presStyleCnt="4" custScaleX="293878">
        <dgm:presLayoutVars>
          <dgm:chPref val="3"/>
        </dgm:presLayoutVars>
      </dgm:prSet>
      <dgm:spPr/>
      <dgm:t>
        <a:bodyPr/>
        <a:lstStyle/>
        <a:p>
          <a:endParaRPr lang="zh-CN" altLang="en-US"/>
        </a:p>
      </dgm:t>
    </dgm:pt>
    <dgm:pt modelId="{919546ED-5B9F-47FF-A20A-2852636DECED}" type="pres">
      <dgm:prSet presAssocID="{C3C30BDC-66C1-4F4A-913F-2413224D9BA6}" presName="level3hierChild" presStyleCnt="0"/>
      <dgm:spPr/>
    </dgm:pt>
    <dgm:pt modelId="{6BDEA67C-C9C2-4CBE-9A70-FAEF124DC6C7}" type="pres">
      <dgm:prSet presAssocID="{F2A02839-BE33-4C02-AD70-C0C7058F8D55}" presName="conn2-1" presStyleLbl="parChTrans1D2" presStyleIdx="2" presStyleCnt="4"/>
      <dgm:spPr/>
      <dgm:t>
        <a:bodyPr/>
        <a:lstStyle/>
        <a:p>
          <a:endParaRPr lang="zh-CN" altLang="en-US"/>
        </a:p>
      </dgm:t>
    </dgm:pt>
    <dgm:pt modelId="{383904A1-765E-4040-8D00-A1EF680C12F4}" type="pres">
      <dgm:prSet presAssocID="{F2A02839-BE33-4C02-AD70-C0C7058F8D55}" presName="connTx" presStyleLbl="parChTrans1D2" presStyleIdx="2" presStyleCnt="4"/>
      <dgm:spPr/>
      <dgm:t>
        <a:bodyPr/>
        <a:lstStyle/>
        <a:p>
          <a:endParaRPr lang="zh-CN" altLang="en-US"/>
        </a:p>
      </dgm:t>
    </dgm:pt>
    <dgm:pt modelId="{15BD0BB1-A8FC-4F31-A2C3-DD15197DEE5D}" type="pres">
      <dgm:prSet presAssocID="{53B1837A-449F-489E-B4DB-2D1C59530662}" presName="root2" presStyleCnt="0"/>
      <dgm:spPr/>
    </dgm:pt>
    <dgm:pt modelId="{71CDB5A4-2C52-4804-BDB5-8A65A8A88575}" type="pres">
      <dgm:prSet presAssocID="{53B1837A-449F-489E-B4DB-2D1C59530662}" presName="LevelTwoTextNode" presStyleLbl="node2" presStyleIdx="2" presStyleCnt="4" custScaleX="293878">
        <dgm:presLayoutVars>
          <dgm:chPref val="3"/>
        </dgm:presLayoutVars>
      </dgm:prSet>
      <dgm:spPr/>
      <dgm:t>
        <a:bodyPr/>
        <a:lstStyle/>
        <a:p>
          <a:endParaRPr lang="zh-CN" altLang="en-US"/>
        </a:p>
      </dgm:t>
    </dgm:pt>
    <dgm:pt modelId="{D1CE7444-006B-49B2-886C-2CA15B71136C}" type="pres">
      <dgm:prSet presAssocID="{53B1837A-449F-489E-B4DB-2D1C59530662}" presName="level3hierChild" presStyleCnt="0"/>
      <dgm:spPr/>
    </dgm:pt>
    <dgm:pt modelId="{13543686-6086-43A7-A710-E304DD3B5C9A}" type="pres">
      <dgm:prSet presAssocID="{6837865B-B9BB-44E5-9CC0-14F2C461E279}" presName="conn2-1" presStyleLbl="parChTrans1D2" presStyleIdx="3" presStyleCnt="4"/>
      <dgm:spPr/>
      <dgm:t>
        <a:bodyPr/>
        <a:lstStyle/>
        <a:p>
          <a:endParaRPr lang="zh-CN" altLang="en-US"/>
        </a:p>
      </dgm:t>
    </dgm:pt>
    <dgm:pt modelId="{AACC371D-5071-4E29-BEFD-A11A0F4DF657}" type="pres">
      <dgm:prSet presAssocID="{6837865B-B9BB-44E5-9CC0-14F2C461E279}" presName="connTx" presStyleLbl="parChTrans1D2" presStyleIdx="3" presStyleCnt="4"/>
      <dgm:spPr/>
      <dgm:t>
        <a:bodyPr/>
        <a:lstStyle/>
        <a:p>
          <a:endParaRPr lang="zh-CN" altLang="en-US"/>
        </a:p>
      </dgm:t>
    </dgm:pt>
    <dgm:pt modelId="{5075D3BF-715B-49BC-B366-4293AFD2D4C3}" type="pres">
      <dgm:prSet presAssocID="{C995926F-8DC2-4BDD-A218-E14619FF6F07}" presName="root2" presStyleCnt="0"/>
      <dgm:spPr/>
    </dgm:pt>
    <dgm:pt modelId="{07122852-5630-47F3-9F83-2DA84748F58D}" type="pres">
      <dgm:prSet presAssocID="{C995926F-8DC2-4BDD-A218-E14619FF6F07}" presName="LevelTwoTextNode" presStyleLbl="node2" presStyleIdx="3" presStyleCnt="4" custScaleX="293878">
        <dgm:presLayoutVars>
          <dgm:chPref val="3"/>
        </dgm:presLayoutVars>
      </dgm:prSet>
      <dgm:spPr/>
      <dgm:t>
        <a:bodyPr/>
        <a:lstStyle/>
        <a:p>
          <a:endParaRPr lang="zh-CN" altLang="en-US"/>
        </a:p>
      </dgm:t>
    </dgm:pt>
    <dgm:pt modelId="{575E1562-B001-4B2D-9FE0-90F15E8556FB}" type="pres">
      <dgm:prSet presAssocID="{C995926F-8DC2-4BDD-A218-E14619FF6F07}" presName="level3hierChild" presStyleCnt="0"/>
      <dgm:spPr/>
    </dgm:pt>
    <dgm:pt modelId="{187D4ECE-0ECB-4B66-A3B7-2E0F1126BBA5}" type="pres">
      <dgm:prSet presAssocID="{DC7886F6-FD84-46B8-A22B-65E855C94291}" presName="conn2-1" presStyleLbl="parChTrans1D3" presStyleIdx="2" presStyleCnt="6"/>
      <dgm:spPr/>
      <dgm:t>
        <a:bodyPr/>
        <a:lstStyle/>
        <a:p>
          <a:endParaRPr lang="zh-CN" altLang="en-US"/>
        </a:p>
      </dgm:t>
    </dgm:pt>
    <dgm:pt modelId="{09FBFE28-C0AE-4B5A-8149-19AD3E30E823}" type="pres">
      <dgm:prSet presAssocID="{DC7886F6-FD84-46B8-A22B-65E855C94291}" presName="connTx" presStyleLbl="parChTrans1D3" presStyleIdx="2" presStyleCnt="6"/>
      <dgm:spPr/>
      <dgm:t>
        <a:bodyPr/>
        <a:lstStyle/>
        <a:p>
          <a:endParaRPr lang="zh-CN" altLang="en-US"/>
        </a:p>
      </dgm:t>
    </dgm:pt>
    <dgm:pt modelId="{BFA849C0-C3E6-489B-BD8E-E0AEFE480E95}" type="pres">
      <dgm:prSet presAssocID="{9B40F874-95D7-44A2-B8D0-E19E7464D8A3}" presName="root2" presStyleCnt="0"/>
      <dgm:spPr/>
    </dgm:pt>
    <dgm:pt modelId="{B22F0157-FC23-420A-82AA-CCFA30A3806A}" type="pres">
      <dgm:prSet presAssocID="{9B40F874-95D7-44A2-B8D0-E19E7464D8A3}" presName="LevelTwoTextNode" presStyleLbl="node3" presStyleIdx="2" presStyleCnt="6" custScaleX="293878">
        <dgm:presLayoutVars>
          <dgm:chPref val="3"/>
        </dgm:presLayoutVars>
      </dgm:prSet>
      <dgm:spPr/>
      <dgm:t>
        <a:bodyPr/>
        <a:lstStyle/>
        <a:p>
          <a:endParaRPr lang="zh-CN" altLang="en-US"/>
        </a:p>
      </dgm:t>
    </dgm:pt>
    <dgm:pt modelId="{884D1557-4F7F-4042-9118-8D3E4A0D30A4}" type="pres">
      <dgm:prSet presAssocID="{9B40F874-95D7-44A2-B8D0-E19E7464D8A3}" presName="level3hierChild" presStyleCnt="0"/>
      <dgm:spPr/>
    </dgm:pt>
    <dgm:pt modelId="{3E63B4C8-18E5-4D35-B91D-741452CBD1CE}" type="pres">
      <dgm:prSet presAssocID="{10B6C1DE-851B-40D8-A7F5-27C01AA76929}" presName="conn2-1" presStyleLbl="parChTrans1D3" presStyleIdx="3" presStyleCnt="6"/>
      <dgm:spPr/>
      <dgm:t>
        <a:bodyPr/>
        <a:lstStyle/>
        <a:p>
          <a:endParaRPr lang="zh-CN" altLang="en-US"/>
        </a:p>
      </dgm:t>
    </dgm:pt>
    <dgm:pt modelId="{65D727EF-3014-41E6-BDF4-843B5A38D64A}" type="pres">
      <dgm:prSet presAssocID="{10B6C1DE-851B-40D8-A7F5-27C01AA76929}" presName="connTx" presStyleLbl="parChTrans1D3" presStyleIdx="3" presStyleCnt="6"/>
      <dgm:spPr/>
      <dgm:t>
        <a:bodyPr/>
        <a:lstStyle/>
        <a:p>
          <a:endParaRPr lang="zh-CN" altLang="en-US"/>
        </a:p>
      </dgm:t>
    </dgm:pt>
    <dgm:pt modelId="{340D1965-81A0-4F51-8423-400B13CD76A2}" type="pres">
      <dgm:prSet presAssocID="{91E7E1DB-01D4-402E-B8F5-1DB28498F9D6}" presName="root2" presStyleCnt="0"/>
      <dgm:spPr/>
    </dgm:pt>
    <dgm:pt modelId="{CC06FC97-57E2-4C8E-97D2-AB4BB305498F}" type="pres">
      <dgm:prSet presAssocID="{91E7E1DB-01D4-402E-B8F5-1DB28498F9D6}" presName="LevelTwoTextNode" presStyleLbl="node3" presStyleIdx="3" presStyleCnt="6" custScaleX="293878">
        <dgm:presLayoutVars>
          <dgm:chPref val="3"/>
        </dgm:presLayoutVars>
      </dgm:prSet>
      <dgm:spPr/>
      <dgm:t>
        <a:bodyPr/>
        <a:lstStyle/>
        <a:p>
          <a:endParaRPr lang="zh-CN" altLang="en-US"/>
        </a:p>
      </dgm:t>
    </dgm:pt>
    <dgm:pt modelId="{A25A50C7-5AA6-4FA1-86A1-01C7821AC824}" type="pres">
      <dgm:prSet presAssocID="{91E7E1DB-01D4-402E-B8F5-1DB28498F9D6}" presName="level3hierChild" presStyleCnt="0"/>
      <dgm:spPr/>
    </dgm:pt>
    <dgm:pt modelId="{C4D781F4-6FF3-4EC1-B429-1C37C84379F4}" type="pres">
      <dgm:prSet presAssocID="{4BED6D14-7A7B-4951-B012-06C6A421F7AD}" presName="conn2-1" presStyleLbl="parChTrans1D3" presStyleIdx="4" presStyleCnt="6"/>
      <dgm:spPr/>
      <dgm:t>
        <a:bodyPr/>
        <a:lstStyle/>
        <a:p>
          <a:endParaRPr lang="zh-CN" altLang="en-US"/>
        </a:p>
      </dgm:t>
    </dgm:pt>
    <dgm:pt modelId="{ED620C46-8D45-4205-93A8-B99D366F1AC6}" type="pres">
      <dgm:prSet presAssocID="{4BED6D14-7A7B-4951-B012-06C6A421F7AD}" presName="connTx" presStyleLbl="parChTrans1D3" presStyleIdx="4" presStyleCnt="6"/>
      <dgm:spPr/>
      <dgm:t>
        <a:bodyPr/>
        <a:lstStyle/>
        <a:p>
          <a:endParaRPr lang="zh-CN" altLang="en-US"/>
        </a:p>
      </dgm:t>
    </dgm:pt>
    <dgm:pt modelId="{AB009490-965B-497A-9B11-EF26499EAFE5}" type="pres">
      <dgm:prSet presAssocID="{C5277248-18DE-4645-A7EF-4B30ECE636A1}" presName="root2" presStyleCnt="0"/>
      <dgm:spPr/>
    </dgm:pt>
    <dgm:pt modelId="{6F6F0635-C4B0-484E-BD17-54C1D208D7BA}" type="pres">
      <dgm:prSet presAssocID="{C5277248-18DE-4645-A7EF-4B30ECE636A1}" presName="LevelTwoTextNode" presStyleLbl="node3" presStyleIdx="4" presStyleCnt="6" custScaleX="293878">
        <dgm:presLayoutVars>
          <dgm:chPref val="3"/>
        </dgm:presLayoutVars>
      </dgm:prSet>
      <dgm:spPr/>
      <dgm:t>
        <a:bodyPr/>
        <a:lstStyle/>
        <a:p>
          <a:endParaRPr lang="zh-CN" altLang="en-US"/>
        </a:p>
      </dgm:t>
    </dgm:pt>
    <dgm:pt modelId="{E50F0D94-8DB6-4B4D-B863-56775C11F46B}" type="pres">
      <dgm:prSet presAssocID="{C5277248-18DE-4645-A7EF-4B30ECE636A1}" presName="level3hierChild" presStyleCnt="0"/>
      <dgm:spPr/>
    </dgm:pt>
    <dgm:pt modelId="{FD858F46-B97C-4FA7-9DF3-AABA7D549D7C}" type="pres">
      <dgm:prSet presAssocID="{30CFAA91-4C91-4036-A19C-2291C1F06F05}" presName="conn2-1" presStyleLbl="parChTrans1D3" presStyleIdx="5" presStyleCnt="6"/>
      <dgm:spPr/>
      <dgm:t>
        <a:bodyPr/>
        <a:lstStyle/>
        <a:p>
          <a:endParaRPr lang="zh-CN" altLang="en-US"/>
        </a:p>
      </dgm:t>
    </dgm:pt>
    <dgm:pt modelId="{EA4A8B15-009A-43BF-A50C-5BD6554DB9A9}" type="pres">
      <dgm:prSet presAssocID="{30CFAA91-4C91-4036-A19C-2291C1F06F05}" presName="connTx" presStyleLbl="parChTrans1D3" presStyleIdx="5" presStyleCnt="6"/>
      <dgm:spPr/>
      <dgm:t>
        <a:bodyPr/>
        <a:lstStyle/>
        <a:p>
          <a:endParaRPr lang="zh-CN" altLang="en-US"/>
        </a:p>
      </dgm:t>
    </dgm:pt>
    <dgm:pt modelId="{BBF6A84C-7244-4644-8C6F-561D94BD9CC0}" type="pres">
      <dgm:prSet presAssocID="{DB4FF6BD-68B4-41B7-855B-CE7EA8C00B2F}" presName="root2" presStyleCnt="0"/>
      <dgm:spPr/>
    </dgm:pt>
    <dgm:pt modelId="{3FD0CACF-FBFA-48E1-BCB3-B02BD668D2B5}" type="pres">
      <dgm:prSet presAssocID="{DB4FF6BD-68B4-41B7-855B-CE7EA8C00B2F}" presName="LevelTwoTextNode" presStyleLbl="node3" presStyleIdx="5" presStyleCnt="6" custScaleX="293878">
        <dgm:presLayoutVars>
          <dgm:chPref val="3"/>
        </dgm:presLayoutVars>
      </dgm:prSet>
      <dgm:spPr/>
      <dgm:t>
        <a:bodyPr/>
        <a:lstStyle/>
        <a:p>
          <a:endParaRPr lang="zh-CN" altLang="en-US"/>
        </a:p>
      </dgm:t>
    </dgm:pt>
    <dgm:pt modelId="{FAC0C840-2395-44A2-BFE9-0DD0DB5D9344}" type="pres">
      <dgm:prSet presAssocID="{DB4FF6BD-68B4-41B7-855B-CE7EA8C00B2F}" presName="level3hierChild" presStyleCnt="0"/>
      <dgm:spPr/>
    </dgm:pt>
  </dgm:ptLst>
  <dgm:cxnLst>
    <dgm:cxn modelId="{93B0013F-F813-4A75-9973-3D7067C25F6D}" type="presOf" srcId="{5A803252-DCF8-457E-B30A-1313590E56A7}" destId="{EDD965CC-6C1E-4D70-BD2E-44F5B99DCF26}" srcOrd="1" destOrd="0" presId="urn:microsoft.com/office/officeart/2005/8/layout/hierarchy2"/>
    <dgm:cxn modelId="{6A8DE193-3987-463A-A879-3A8D3847D58E}" type="presOf" srcId="{10B6C1DE-851B-40D8-A7F5-27C01AA76929}" destId="{3E63B4C8-18E5-4D35-B91D-741452CBD1CE}" srcOrd="0" destOrd="0" presId="urn:microsoft.com/office/officeart/2005/8/layout/hierarchy2"/>
    <dgm:cxn modelId="{617D419B-B022-40E9-B2F1-114E2927D80D}" type="presOf" srcId="{F2A02839-BE33-4C02-AD70-C0C7058F8D55}" destId="{383904A1-765E-4040-8D00-A1EF680C12F4}" srcOrd="1" destOrd="0" presId="urn:microsoft.com/office/officeart/2005/8/layout/hierarchy2"/>
    <dgm:cxn modelId="{F9B4196B-ABFF-4409-89E2-E021927A53D0}" type="presOf" srcId="{5DB50963-ADBA-4EEA-BB4B-10198EC57587}" destId="{38FAB092-9F22-419D-B6CE-8D0DD7611935}" srcOrd="0" destOrd="0" presId="urn:microsoft.com/office/officeart/2005/8/layout/hierarchy2"/>
    <dgm:cxn modelId="{D4FEDAB3-F7E9-4070-9512-50C031920680}" type="presOf" srcId="{A188E18E-6E94-48D5-956F-16CE1F0DBD89}" destId="{06234FE8-0B7A-4EF1-9D52-9E3EC069D30A}" srcOrd="0" destOrd="0" presId="urn:microsoft.com/office/officeart/2005/8/layout/hierarchy2"/>
    <dgm:cxn modelId="{441370BF-35D4-4A90-9A8E-21CF93F7444E}" type="presOf" srcId="{4C1FD013-5041-47BD-BD2E-5A8BE4121636}" destId="{D78DF943-E569-439D-AB7C-850E9A5D2338}" srcOrd="0" destOrd="0" presId="urn:microsoft.com/office/officeart/2005/8/layout/hierarchy2"/>
    <dgm:cxn modelId="{B611867B-92D1-440A-85ED-4A2488FC35A5}" type="presOf" srcId="{2680979F-E1DF-4BB9-9DEC-39103FBC50B8}" destId="{233AE611-4B29-4274-B940-B74C7160E699}" srcOrd="0" destOrd="0" presId="urn:microsoft.com/office/officeart/2005/8/layout/hierarchy2"/>
    <dgm:cxn modelId="{C288B658-A780-4968-9A21-CA57DAB236D3}" type="presOf" srcId="{C5277248-18DE-4645-A7EF-4B30ECE636A1}" destId="{6F6F0635-C4B0-484E-BD17-54C1D208D7BA}" srcOrd="0" destOrd="0" presId="urn:microsoft.com/office/officeart/2005/8/layout/hierarchy2"/>
    <dgm:cxn modelId="{843CAFC5-A424-41AA-AEB7-41D0BD468A04}" type="presOf" srcId="{066ECC05-0409-4239-8791-28C1571D0967}" destId="{EC3D432F-E791-40F3-8D38-BE92D698791A}" srcOrd="0" destOrd="0" presId="urn:microsoft.com/office/officeart/2005/8/layout/hierarchy2"/>
    <dgm:cxn modelId="{2D9CDE97-4B3E-461E-8505-159E14C30B40}" type="presOf" srcId="{607D6F17-3BDD-4141-891C-6CB998585147}" destId="{015661E4-F6A7-48AE-ADE1-F3F3F8C36413}" srcOrd="1" destOrd="0" presId="urn:microsoft.com/office/officeart/2005/8/layout/hierarchy2"/>
    <dgm:cxn modelId="{F8CAF9F0-C6F4-4079-B779-B0870BC009FE}" type="presOf" srcId="{53B1837A-449F-489E-B4DB-2D1C59530662}" destId="{71CDB5A4-2C52-4804-BDB5-8A65A8A88575}" srcOrd="0" destOrd="0" presId="urn:microsoft.com/office/officeart/2005/8/layout/hierarchy2"/>
    <dgm:cxn modelId="{99660E38-AE88-484C-BE72-D03818F96393}" type="presOf" srcId="{4BED6D14-7A7B-4951-B012-06C6A421F7AD}" destId="{C4D781F4-6FF3-4EC1-B429-1C37C84379F4}" srcOrd="0" destOrd="0" presId="urn:microsoft.com/office/officeart/2005/8/layout/hierarchy2"/>
    <dgm:cxn modelId="{19FC1C8C-3873-498A-9893-F61B9B999884}" type="presOf" srcId="{0D7F8A15-81D3-4E93-AAFB-C33C659B43A3}" destId="{19BDF6B5-5FF3-4DFA-8DF2-48C23656276E}" srcOrd="0" destOrd="0" presId="urn:microsoft.com/office/officeart/2005/8/layout/hierarchy2"/>
    <dgm:cxn modelId="{8F8EA1E1-8501-4701-B970-87C6F2A6C6A1}" type="presOf" srcId="{1D73B758-E67C-4D90-8627-294D58FE98E5}" destId="{036FD041-22EF-449E-BBE1-6BD6C02A909D}" srcOrd="0" destOrd="0" presId="urn:microsoft.com/office/officeart/2005/8/layout/hierarchy2"/>
    <dgm:cxn modelId="{9EFC94E9-105E-4B7A-90E6-E64E7C1D0CF1}" type="presOf" srcId="{5A803252-DCF8-457E-B30A-1313590E56A7}" destId="{F961828B-9711-4529-BE6C-EC657D441049}" srcOrd="0" destOrd="0" presId="urn:microsoft.com/office/officeart/2005/8/layout/hierarchy2"/>
    <dgm:cxn modelId="{3D32D5E4-1AD6-4B5B-8A35-4D561BEB7140}" type="presOf" srcId="{296066E3-D0E2-4870-A952-866418805749}" destId="{AF89E5BA-DC82-41C2-89AC-BC7D51FFAC1E}" srcOrd="1" destOrd="0" presId="urn:microsoft.com/office/officeart/2005/8/layout/hierarchy2"/>
    <dgm:cxn modelId="{46C9D889-D9D4-47DB-918A-2AF15ADCCA9E}" type="presOf" srcId="{B457BC78-73F3-49C5-90D0-65E5385C9188}" destId="{854285C5-6CE1-4F42-B433-C982E7D0EA44}" srcOrd="0" destOrd="0" presId="urn:microsoft.com/office/officeart/2005/8/layout/hierarchy2"/>
    <dgm:cxn modelId="{48CFEF66-6A3D-4AF6-B07D-55C1548B8B26}" srcId="{B457BC78-73F3-49C5-90D0-65E5385C9188}" destId="{68281CBA-A431-4372-BAB1-F61FEFEB0AA8}" srcOrd="2" destOrd="0" parTransId="{9ECCD359-B334-4A6C-A204-E3D4390ECC78}" sibTransId="{E0D35119-EC87-495A-8AE4-4BF8EE83FBA0}"/>
    <dgm:cxn modelId="{18A28C16-B9BF-4E9A-90D2-8C03C6D68214}" type="presOf" srcId="{8CA6752C-945B-4976-84DE-BADF262EA352}" destId="{9619A577-19A6-42F4-8B44-BDE0EBF204CF}" srcOrd="0" destOrd="0" presId="urn:microsoft.com/office/officeart/2005/8/layout/hierarchy2"/>
    <dgm:cxn modelId="{0D4F8D1E-9F67-4A99-AD34-2F1DBD98F136}" srcId="{5DB50963-ADBA-4EEA-BB4B-10198EC57587}" destId="{5122018B-93D5-421B-A0DF-352A6DA652F5}" srcOrd="1" destOrd="0" parTransId="{0ED9C249-09EF-4C50-8FE7-E90D87DEF76C}" sibTransId="{1CE49732-421F-4E16-B0FB-4C7C98AAB433}"/>
    <dgm:cxn modelId="{7F1F2D19-6B0A-4F5B-8E9A-4DD60FB5BF34}" type="presOf" srcId="{0D7F8A15-81D3-4E93-AAFB-C33C659B43A3}" destId="{323D4CD1-A464-4907-8669-4DB541323E8B}" srcOrd="1" destOrd="0" presId="urn:microsoft.com/office/officeart/2005/8/layout/hierarchy2"/>
    <dgm:cxn modelId="{43F4EADC-F048-48A2-9058-49E73627EF95}" srcId="{C995926F-8DC2-4BDD-A218-E14619FF6F07}" destId="{C5277248-18DE-4645-A7EF-4B30ECE636A1}" srcOrd="2" destOrd="0" parTransId="{4BED6D14-7A7B-4951-B012-06C6A421F7AD}" sibTransId="{28204732-31DB-478F-8EF3-FF470FA271F4}"/>
    <dgm:cxn modelId="{D11A2574-5CAA-4C60-9FD8-B00B366171F5}" type="presOf" srcId="{DB4FF6BD-68B4-41B7-855B-CE7EA8C00B2F}" destId="{3FD0CACF-FBFA-48E1-BCB3-B02BD668D2B5}" srcOrd="0" destOrd="0" presId="urn:microsoft.com/office/officeart/2005/8/layout/hierarchy2"/>
    <dgm:cxn modelId="{D687EB65-89F6-480E-A74A-C6258F59B74B}" srcId="{99375FCE-87E8-46F9-BC86-F29014F005E7}" destId="{C3C30BDC-66C1-4F4A-913F-2413224D9BA6}" srcOrd="1" destOrd="0" parTransId="{3F3AD70B-766B-44DE-8644-04466979A83C}" sibTransId="{8E0DFA87-F749-4729-91E8-E500ED5412C5}"/>
    <dgm:cxn modelId="{28D0E00D-096C-4E65-8EAC-5F0B92276A52}" type="presOf" srcId="{9ECCD359-B334-4A6C-A204-E3D4390ECC78}" destId="{3A26ECD8-B3DA-46E1-9297-4CB6E2130B90}" srcOrd="0" destOrd="0" presId="urn:microsoft.com/office/officeart/2005/8/layout/hierarchy2"/>
    <dgm:cxn modelId="{F2AE67EA-D39B-4FF5-A4D6-44315A15C504}" type="presOf" srcId="{3F3AD70B-766B-44DE-8644-04466979A83C}" destId="{2A6A95C3-6417-48EF-AC2B-B4D9FDBB4B62}" srcOrd="1" destOrd="0" presId="urn:microsoft.com/office/officeart/2005/8/layout/hierarchy2"/>
    <dgm:cxn modelId="{31C9ED4F-2342-4AA6-83E4-E2EE8C88C009}" srcId="{5DB50963-ADBA-4EEA-BB4B-10198EC57587}" destId="{B457BC78-73F3-49C5-90D0-65E5385C9188}" srcOrd="0" destOrd="0" parTransId="{1D73B758-E67C-4D90-8627-294D58FE98E5}" sibTransId="{058DEED6-58AA-400A-9460-BDC12F797ED9}"/>
    <dgm:cxn modelId="{081D3F3A-FE06-4421-A0A3-B3C5EC056739}" type="presOf" srcId="{9ECCD359-B334-4A6C-A204-E3D4390ECC78}" destId="{BB04014A-3563-4565-B8FD-C6B024A6B5A9}" srcOrd="1" destOrd="0" presId="urn:microsoft.com/office/officeart/2005/8/layout/hierarchy2"/>
    <dgm:cxn modelId="{31CD613C-4845-4933-A728-526D9E2EF9CE}" type="presOf" srcId="{9B40F874-95D7-44A2-B8D0-E19E7464D8A3}" destId="{B22F0157-FC23-420A-82AA-CCFA30A3806A}" srcOrd="0" destOrd="0" presId="urn:microsoft.com/office/officeart/2005/8/layout/hierarchy2"/>
    <dgm:cxn modelId="{A5833CC1-B256-43B5-818B-4B66242243A1}" type="presOf" srcId="{296066E3-D0E2-4870-A952-866418805749}" destId="{D07FCBE4-6D44-4C87-904F-7BD3E34C9C4B}" srcOrd="0" destOrd="0" presId="urn:microsoft.com/office/officeart/2005/8/layout/hierarchy2"/>
    <dgm:cxn modelId="{FA25683D-CFAB-4CE2-948D-A5988CCBA8F3}" srcId="{F8F470D9-DEB8-48B6-B909-7A1C28DC5753}" destId="{99375FCE-87E8-46F9-BC86-F29014F005E7}" srcOrd="0" destOrd="0" parTransId="{8CC52FBD-1242-43F0-B5EF-F144C49B322A}" sibTransId="{791787EA-4894-4E22-94D2-4A4D45D1BB7B}"/>
    <dgm:cxn modelId="{886A9A28-CCDE-4888-B69B-127E4B435D7B}" srcId="{B457BC78-73F3-49C5-90D0-65E5385C9188}" destId="{3EC8E833-1439-4167-8F6F-C47DB5B7E218}" srcOrd="4" destOrd="0" parTransId="{607D6F17-3BDD-4141-891C-6CB998585147}" sibTransId="{991E027F-B028-4A81-A939-92DA2C1D5237}"/>
    <dgm:cxn modelId="{A7C7F12E-E2ED-40B0-A59A-1711F5249BBE}" srcId="{99375FCE-87E8-46F9-BC86-F29014F005E7}" destId="{5DB50963-ADBA-4EEA-BB4B-10198EC57587}" srcOrd="0" destOrd="0" parTransId="{2E201219-69C9-48AC-86CE-A2844A81D197}" sibTransId="{4C58A288-6468-4DEF-8430-47CEB20E5521}"/>
    <dgm:cxn modelId="{E3C61DD1-F33E-467F-BFD3-E4E04694BC00}" type="presOf" srcId="{B6707441-1B7C-4A84-A2D3-A3BD8EBAA7AB}" destId="{5808996C-4D3E-4A93-85C7-18FA141397F0}" srcOrd="1" destOrd="0" presId="urn:microsoft.com/office/officeart/2005/8/layout/hierarchy2"/>
    <dgm:cxn modelId="{FCB8F0E0-EE3C-4507-AC64-C18250C66DC9}" type="presOf" srcId="{99375FCE-87E8-46F9-BC86-F29014F005E7}" destId="{DFA2932F-EC5C-46EE-8498-73ACDB91A3CB}" srcOrd="0" destOrd="0" presId="urn:microsoft.com/office/officeart/2005/8/layout/hierarchy2"/>
    <dgm:cxn modelId="{8DAF438B-6684-4424-B807-538D05107571}" srcId="{C995926F-8DC2-4BDD-A218-E14619FF6F07}" destId="{DB4FF6BD-68B4-41B7-855B-CE7EA8C00B2F}" srcOrd="3" destOrd="0" parTransId="{30CFAA91-4C91-4036-A19C-2291C1F06F05}" sibTransId="{004A55AD-3334-47FD-BDB9-F714652648AE}"/>
    <dgm:cxn modelId="{42315927-F3C1-489F-9B61-794E96356E6D}" type="presOf" srcId="{2E8E954E-31B4-4C00-8CB9-69B5310889E2}" destId="{02046280-9146-49E4-B1A6-FC4FC6B0200B}" srcOrd="0" destOrd="0" presId="urn:microsoft.com/office/officeart/2005/8/layout/hierarchy2"/>
    <dgm:cxn modelId="{5577A4EE-0406-4AFA-846C-A2AED75ED584}" type="presOf" srcId="{C995926F-8DC2-4BDD-A218-E14619FF6F07}" destId="{07122852-5630-47F3-9F83-2DA84748F58D}" srcOrd="0" destOrd="0" presId="urn:microsoft.com/office/officeart/2005/8/layout/hierarchy2"/>
    <dgm:cxn modelId="{F303BAA7-156B-4522-B171-20928A62AE7A}" srcId="{5122018B-93D5-421B-A0DF-352A6DA652F5}" destId="{066ECC05-0409-4239-8791-28C1571D0967}" srcOrd="0" destOrd="0" parTransId="{296066E3-D0E2-4870-A952-866418805749}" sibTransId="{DD30194E-2AF7-4D61-A422-48DD761AF38A}"/>
    <dgm:cxn modelId="{5907DBFB-E53A-466F-8797-4D7D73D3A057}" srcId="{B457BC78-73F3-49C5-90D0-65E5385C9188}" destId="{4C1FD013-5041-47BD-BD2E-5A8BE4121636}" srcOrd="0" destOrd="0" parTransId="{2E8E954E-31B4-4C00-8CB9-69B5310889E2}" sibTransId="{69550963-0B22-40A9-83E8-5074E556227C}"/>
    <dgm:cxn modelId="{41187E1D-BF19-4E3D-A208-2B53071F3D20}" type="presOf" srcId="{36305706-7466-49DC-81EA-13339B051324}" destId="{2BFDF2C8-73F7-432E-A168-B0B6085C1ACB}" srcOrd="0" destOrd="0" presId="urn:microsoft.com/office/officeart/2005/8/layout/hierarchy2"/>
    <dgm:cxn modelId="{8770F245-44AF-4E3D-A38B-1A00A1A757D9}" type="presOf" srcId="{3089B8A0-DF5B-4C1B-B067-A45E829E272F}" destId="{D7FA73BB-04C4-4DA6-B84F-5B75FEEB81B2}" srcOrd="0" destOrd="0" presId="urn:microsoft.com/office/officeart/2005/8/layout/hierarchy2"/>
    <dgm:cxn modelId="{6DA9B7D8-2309-4CB6-9D8F-AD73A2C352B3}" type="presOf" srcId="{607D6F17-3BDD-4141-891C-6CB998585147}" destId="{6715DB1C-EACE-460F-AF6A-4B691519ADB1}" srcOrd="0" destOrd="0" presId="urn:microsoft.com/office/officeart/2005/8/layout/hierarchy2"/>
    <dgm:cxn modelId="{0CFE8AF6-8F49-45EE-94F0-342E12099C97}" type="presOf" srcId="{DC7886F6-FD84-46B8-A22B-65E855C94291}" destId="{09FBFE28-C0AE-4B5A-8149-19AD3E30E823}" srcOrd="1" destOrd="0" presId="urn:microsoft.com/office/officeart/2005/8/layout/hierarchy2"/>
    <dgm:cxn modelId="{70A6FD8A-3B53-4A88-B838-51634E531AB1}" srcId="{99375FCE-87E8-46F9-BC86-F29014F005E7}" destId="{53B1837A-449F-489E-B4DB-2D1C59530662}" srcOrd="2" destOrd="0" parTransId="{F2A02839-BE33-4C02-AD70-C0C7058F8D55}" sibTransId="{0C1A3D2B-CC98-4F55-82EF-B77DFCCFE7D8}"/>
    <dgm:cxn modelId="{5FD10C34-CB06-466E-9788-CDFB9CDC3F3E}" type="presOf" srcId="{5122018B-93D5-421B-A0DF-352A6DA652F5}" destId="{A9442264-2DB3-453B-95E6-1C246F0AE447}" srcOrd="0" destOrd="0" presId="urn:microsoft.com/office/officeart/2005/8/layout/hierarchy2"/>
    <dgm:cxn modelId="{3C688DB6-4A79-4CF5-81BF-231E836E365A}" srcId="{B457BC78-73F3-49C5-90D0-65E5385C9188}" destId="{BB0197D2-FC90-4BA7-88D0-43B2A6E98678}" srcOrd="5" destOrd="0" parTransId="{36305706-7466-49DC-81EA-13339B051324}" sibTransId="{ACCF2257-8929-45B0-8AFB-31D7D65F8B3E}"/>
    <dgm:cxn modelId="{1B37341D-549A-497A-9036-429B73AD8CFA}" srcId="{99375FCE-87E8-46F9-BC86-F29014F005E7}" destId="{C995926F-8DC2-4BDD-A218-E14619FF6F07}" srcOrd="3" destOrd="0" parTransId="{6837865B-B9BB-44E5-9CC0-14F2C461E279}" sibTransId="{F9A2285D-D81C-4B1F-8B4B-B8C0F838C757}"/>
    <dgm:cxn modelId="{E6534478-4D7A-437A-B9EB-3128966029BD}" type="presOf" srcId="{10B6C1DE-851B-40D8-A7F5-27C01AA76929}" destId="{65D727EF-3014-41E6-BDF4-843B5A38D64A}" srcOrd="1" destOrd="0" presId="urn:microsoft.com/office/officeart/2005/8/layout/hierarchy2"/>
    <dgm:cxn modelId="{D3809BF8-5C0B-4E40-943C-86A7062FC105}" srcId="{5122018B-93D5-421B-A0DF-352A6DA652F5}" destId="{632A2A28-3F37-4276-8BF0-47A9B5B562DB}" srcOrd="1" destOrd="0" parTransId="{B6707441-1B7C-4A84-A2D3-A3BD8EBAA7AB}" sibTransId="{5B31617B-4C64-4DA4-A5D9-8582E30CE82E}"/>
    <dgm:cxn modelId="{46C2F456-93BD-459F-A16C-D8F491B71CC5}" type="presOf" srcId="{68281CBA-A431-4372-BAB1-F61FEFEB0AA8}" destId="{7F4DC484-67B0-46D5-9AE9-EFF875FD0AE2}" srcOrd="0" destOrd="0" presId="urn:microsoft.com/office/officeart/2005/8/layout/hierarchy2"/>
    <dgm:cxn modelId="{539E4C00-2FB6-4806-B4D8-35042790663D}" srcId="{5122018B-93D5-421B-A0DF-352A6DA652F5}" destId="{3089B8A0-DF5B-4C1B-B067-A45E829E272F}" srcOrd="2" destOrd="0" parTransId="{A188E18E-6E94-48D5-956F-16CE1F0DBD89}" sibTransId="{DC021A1D-26B3-4753-956A-931344116E21}"/>
    <dgm:cxn modelId="{8823C3C6-16B3-4039-B61F-C0BEC2DB9945}" type="presOf" srcId="{36305706-7466-49DC-81EA-13339B051324}" destId="{9D32E738-1DB7-45ED-A8C6-96BCF2BD83A3}" srcOrd="1" destOrd="0" presId="urn:microsoft.com/office/officeart/2005/8/layout/hierarchy2"/>
    <dgm:cxn modelId="{C6E47BF2-027E-4093-BBAF-4E63FF9D1580}" srcId="{B457BC78-73F3-49C5-90D0-65E5385C9188}" destId="{8CA6752C-945B-4976-84DE-BADF262EA352}" srcOrd="1" destOrd="0" parTransId="{5A803252-DCF8-457E-B30A-1313590E56A7}" sibTransId="{4E4CF83F-19AD-44A5-8D92-4C8852F44B19}"/>
    <dgm:cxn modelId="{EEE7AA34-451A-4662-AF03-B4F95C5D0D97}" type="presOf" srcId="{F2A02839-BE33-4C02-AD70-C0C7058F8D55}" destId="{6BDEA67C-C9C2-4CBE-9A70-FAEF124DC6C7}" srcOrd="0" destOrd="0" presId="urn:microsoft.com/office/officeart/2005/8/layout/hierarchy2"/>
    <dgm:cxn modelId="{94B30C29-8C14-4E56-AC1D-A16ECE632931}" type="presOf" srcId="{A188E18E-6E94-48D5-956F-16CE1F0DBD89}" destId="{99F4FF02-D0A7-4BEF-B956-CBFF56ADEC8C}" srcOrd="1" destOrd="0" presId="urn:microsoft.com/office/officeart/2005/8/layout/hierarchy2"/>
    <dgm:cxn modelId="{9F6FB0AC-133D-4B64-944D-7D99C4BC8903}" type="presOf" srcId="{91E7E1DB-01D4-402E-B8F5-1DB28498F9D6}" destId="{CC06FC97-57E2-4C8E-97D2-AB4BB305498F}" srcOrd="0" destOrd="0" presId="urn:microsoft.com/office/officeart/2005/8/layout/hierarchy2"/>
    <dgm:cxn modelId="{FF4EFCF5-0C50-444D-ACDF-A6A18B5381F6}" type="presOf" srcId="{2E201219-69C9-48AC-86CE-A2844A81D197}" destId="{F00EB5F7-3648-42B2-B971-7EF7BCB43185}" srcOrd="1" destOrd="0" presId="urn:microsoft.com/office/officeart/2005/8/layout/hierarchy2"/>
    <dgm:cxn modelId="{172E68CE-1C33-4DD7-8B99-5C1D81CDDC8C}" type="presOf" srcId="{30CFAA91-4C91-4036-A19C-2291C1F06F05}" destId="{EA4A8B15-009A-43BF-A50C-5BD6554DB9A9}" srcOrd="1" destOrd="0" presId="urn:microsoft.com/office/officeart/2005/8/layout/hierarchy2"/>
    <dgm:cxn modelId="{C9CB3724-2D10-4A4E-A658-C596B6BEE399}" srcId="{C995926F-8DC2-4BDD-A218-E14619FF6F07}" destId="{91E7E1DB-01D4-402E-B8F5-1DB28498F9D6}" srcOrd="1" destOrd="0" parTransId="{10B6C1DE-851B-40D8-A7F5-27C01AA76929}" sibTransId="{62A1E843-69F4-48CC-A160-AEA5FC57E3A3}"/>
    <dgm:cxn modelId="{4E4C030B-650A-4353-8E20-C7BEAD3D4DA6}" type="presOf" srcId="{1D73B758-E67C-4D90-8627-294D58FE98E5}" destId="{C071C2F6-2FE9-425E-B94F-A6A1A353B29D}" srcOrd="1" destOrd="0" presId="urn:microsoft.com/office/officeart/2005/8/layout/hierarchy2"/>
    <dgm:cxn modelId="{EA30D6A9-728E-420A-A9CE-D8144DA3F01F}" srcId="{B457BC78-73F3-49C5-90D0-65E5385C9188}" destId="{2680979F-E1DF-4BB9-9DEC-39103FBC50B8}" srcOrd="3" destOrd="0" parTransId="{0D7F8A15-81D3-4E93-AAFB-C33C659B43A3}" sibTransId="{9139D007-7C52-4EF8-9946-11F4A9706142}"/>
    <dgm:cxn modelId="{96062FDA-D664-4F10-B08E-838E58237A34}" type="presOf" srcId="{6837865B-B9BB-44E5-9CC0-14F2C461E279}" destId="{AACC371D-5071-4E29-BEFD-A11A0F4DF657}" srcOrd="1" destOrd="0" presId="urn:microsoft.com/office/officeart/2005/8/layout/hierarchy2"/>
    <dgm:cxn modelId="{54A031E2-3F73-46B2-AECD-4A3DA75F618F}" type="presOf" srcId="{F8F470D9-DEB8-48B6-B909-7A1C28DC5753}" destId="{F6A558C9-00D7-458D-8E2C-A920FC5A844C}" srcOrd="0" destOrd="0" presId="urn:microsoft.com/office/officeart/2005/8/layout/hierarchy2"/>
    <dgm:cxn modelId="{D2333FB5-71BC-4282-B80A-3463C6C9C4F8}" type="presOf" srcId="{0ED9C249-09EF-4C50-8FE7-E90D87DEF76C}" destId="{2980161C-82AD-47D5-89D4-75E5093138B9}" srcOrd="0" destOrd="0" presId="urn:microsoft.com/office/officeart/2005/8/layout/hierarchy2"/>
    <dgm:cxn modelId="{28018C84-BB95-4E25-B637-E0B105F1EF07}" type="presOf" srcId="{30CFAA91-4C91-4036-A19C-2291C1F06F05}" destId="{FD858F46-B97C-4FA7-9DF3-AABA7D549D7C}" srcOrd="0" destOrd="0" presId="urn:microsoft.com/office/officeart/2005/8/layout/hierarchy2"/>
    <dgm:cxn modelId="{B0925592-07A6-47AE-956B-34EBF4405DE0}" type="presOf" srcId="{3F3AD70B-766B-44DE-8644-04466979A83C}" destId="{A66E6107-62CA-42DF-9914-7C3640C89870}" srcOrd="0" destOrd="0" presId="urn:microsoft.com/office/officeart/2005/8/layout/hierarchy2"/>
    <dgm:cxn modelId="{777E6028-451B-4298-9446-4E7D6A2292CC}" type="presOf" srcId="{2E8E954E-31B4-4C00-8CB9-69B5310889E2}" destId="{C9F7D73D-12ED-4D3F-B5F3-75EEAB1FAD80}" srcOrd="1" destOrd="0" presId="urn:microsoft.com/office/officeart/2005/8/layout/hierarchy2"/>
    <dgm:cxn modelId="{1F728356-31F2-4690-86B9-7A5F8E539DE3}" srcId="{C995926F-8DC2-4BDD-A218-E14619FF6F07}" destId="{9B40F874-95D7-44A2-B8D0-E19E7464D8A3}" srcOrd="0" destOrd="0" parTransId="{DC7886F6-FD84-46B8-A22B-65E855C94291}" sibTransId="{7F4F2FC1-FA9A-489B-AD46-0F282B641DED}"/>
    <dgm:cxn modelId="{D0F29899-69A6-4AF8-906E-7E007CB7B987}" type="presOf" srcId="{2E201219-69C9-48AC-86CE-A2844A81D197}" destId="{B6990AA8-849C-4CE5-BC6B-BD2DF7474757}" srcOrd="0" destOrd="0" presId="urn:microsoft.com/office/officeart/2005/8/layout/hierarchy2"/>
    <dgm:cxn modelId="{5D5855B8-9920-4AF0-890B-6DFA011988AA}" type="presOf" srcId="{4BED6D14-7A7B-4951-B012-06C6A421F7AD}" destId="{ED620C46-8D45-4205-93A8-B99D366F1AC6}" srcOrd="1" destOrd="0" presId="urn:microsoft.com/office/officeart/2005/8/layout/hierarchy2"/>
    <dgm:cxn modelId="{38B75998-763B-4844-88D1-FA2CA3499A36}" type="presOf" srcId="{3EC8E833-1439-4167-8F6F-C47DB5B7E218}" destId="{BE6ED02F-8E32-48F4-B923-5E808745E6BB}" srcOrd="0" destOrd="0" presId="urn:microsoft.com/office/officeart/2005/8/layout/hierarchy2"/>
    <dgm:cxn modelId="{E480D61F-01E1-4B5B-A020-A0AFDCAE1B21}" type="presOf" srcId="{632A2A28-3F37-4276-8BF0-47A9B5B562DB}" destId="{55BE17C1-C35C-44D5-99B8-12695C045DE8}" srcOrd="0" destOrd="0" presId="urn:microsoft.com/office/officeart/2005/8/layout/hierarchy2"/>
    <dgm:cxn modelId="{543D59FE-19EA-4F4C-819F-EA158747F88F}" type="presOf" srcId="{C3C30BDC-66C1-4F4A-913F-2413224D9BA6}" destId="{DE73F6A3-8DDD-470D-B6F0-7738A08F809A}" srcOrd="0" destOrd="0" presId="urn:microsoft.com/office/officeart/2005/8/layout/hierarchy2"/>
    <dgm:cxn modelId="{ECD6FEF3-11DE-4D28-B319-106F2E8E0E15}" type="presOf" srcId="{DC7886F6-FD84-46B8-A22B-65E855C94291}" destId="{187D4ECE-0ECB-4B66-A3B7-2E0F1126BBA5}" srcOrd="0" destOrd="0" presId="urn:microsoft.com/office/officeart/2005/8/layout/hierarchy2"/>
    <dgm:cxn modelId="{1188790F-D843-4B1F-A40B-3C7E49A25B10}" type="presOf" srcId="{6837865B-B9BB-44E5-9CC0-14F2C461E279}" destId="{13543686-6086-43A7-A710-E304DD3B5C9A}" srcOrd="0" destOrd="0" presId="urn:microsoft.com/office/officeart/2005/8/layout/hierarchy2"/>
    <dgm:cxn modelId="{C87A9D0A-6315-4DBD-917D-A3000BDC9795}" type="presOf" srcId="{B6707441-1B7C-4A84-A2D3-A3BD8EBAA7AB}" destId="{752BDD05-619D-443C-8317-13FCBD676B18}" srcOrd="0" destOrd="0" presId="urn:microsoft.com/office/officeart/2005/8/layout/hierarchy2"/>
    <dgm:cxn modelId="{AA19F894-DF94-4E2A-974F-30D3A5DDB67A}" type="presOf" srcId="{0ED9C249-09EF-4C50-8FE7-E90D87DEF76C}" destId="{DB03CC64-5737-495D-BC59-01673B5F712E}" srcOrd="1" destOrd="0" presId="urn:microsoft.com/office/officeart/2005/8/layout/hierarchy2"/>
    <dgm:cxn modelId="{AFF018D2-FB61-435D-981C-4A994CE47EE5}" type="presOf" srcId="{BB0197D2-FC90-4BA7-88D0-43B2A6E98678}" destId="{590B3B2F-2D3F-4F51-91CD-AF3BF52E7EE3}" srcOrd="0" destOrd="0" presId="urn:microsoft.com/office/officeart/2005/8/layout/hierarchy2"/>
    <dgm:cxn modelId="{E8B74C23-8FA2-4724-AA66-D96F77C850BF}" type="presParOf" srcId="{F6A558C9-00D7-458D-8E2C-A920FC5A844C}" destId="{180D0327-1DEC-4C67-8D0C-7B275D71C3E9}" srcOrd="0" destOrd="0" presId="urn:microsoft.com/office/officeart/2005/8/layout/hierarchy2"/>
    <dgm:cxn modelId="{127A82B0-EAF8-4E1B-87D5-BC0E7857A38C}" type="presParOf" srcId="{180D0327-1DEC-4C67-8D0C-7B275D71C3E9}" destId="{DFA2932F-EC5C-46EE-8498-73ACDB91A3CB}" srcOrd="0" destOrd="0" presId="urn:microsoft.com/office/officeart/2005/8/layout/hierarchy2"/>
    <dgm:cxn modelId="{DAB386C4-B856-4988-9105-60B501C9AC6B}" type="presParOf" srcId="{180D0327-1DEC-4C67-8D0C-7B275D71C3E9}" destId="{7B041A89-F995-4946-A623-A776C092BCDA}" srcOrd="1" destOrd="0" presId="urn:microsoft.com/office/officeart/2005/8/layout/hierarchy2"/>
    <dgm:cxn modelId="{5A872C8F-E165-430E-A95A-0BB265083EE4}" type="presParOf" srcId="{7B041A89-F995-4946-A623-A776C092BCDA}" destId="{B6990AA8-849C-4CE5-BC6B-BD2DF7474757}" srcOrd="0" destOrd="0" presId="urn:microsoft.com/office/officeart/2005/8/layout/hierarchy2"/>
    <dgm:cxn modelId="{8405C775-13D6-4F3F-AA0A-F54FDE168EB1}" type="presParOf" srcId="{B6990AA8-849C-4CE5-BC6B-BD2DF7474757}" destId="{F00EB5F7-3648-42B2-B971-7EF7BCB43185}" srcOrd="0" destOrd="0" presId="urn:microsoft.com/office/officeart/2005/8/layout/hierarchy2"/>
    <dgm:cxn modelId="{33E54646-876C-4C38-9FF5-C8566FC8DDCA}" type="presParOf" srcId="{7B041A89-F995-4946-A623-A776C092BCDA}" destId="{2A1E77C4-4D9A-40AC-8C14-421C2CBFD994}" srcOrd="1" destOrd="0" presId="urn:microsoft.com/office/officeart/2005/8/layout/hierarchy2"/>
    <dgm:cxn modelId="{AC823134-2B42-44D6-A1F3-84043D04A210}" type="presParOf" srcId="{2A1E77C4-4D9A-40AC-8C14-421C2CBFD994}" destId="{38FAB092-9F22-419D-B6CE-8D0DD7611935}" srcOrd="0" destOrd="0" presId="urn:microsoft.com/office/officeart/2005/8/layout/hierarchy2"/>
    <dgm:cxn modelId="{D28B498F-4CF3-4D91-8FDE-B0C3F83A5D89}" type="presParOf" srcId="{2A1E77C4-4D9A-40AC-8C14-421C2CBFD994}" destId="{56968B1F-40C7-4FAE-979B-254A0D1E4E67}" srcOrd="1" destOrd="0" presId="urn:microsoft.com/office/officeart/2005/8/layout/hierarchy2"/>
    <dgm:cxn modelId="{20BCA6B1-DC64-4A1A-A1F0-FD9F9E551069}" type="presParOf" srcId="{56968B1F-40C7-4FAE-979B-254A0D1E4E67}" destId="{036FD041-22EF-449E-BBE1-6BD6C02A909D}" srcOrd="0" destOrd="0" presId="urn:microsoft.com/office/officeart/2005/8/layout/hierarchy2"/>
    <dgm:cxn modelId="{51B96654-E00D-4DB7-B124-11939CBB78E5}" type="presParOf" srcId="{036FD041-22EF-449E-BBE1-6BD6C02A909D}" destId="{C071C2F6-2FE9-425E-B94F-A6A1A353B29D}" srcOrd="0" destOrd="0" presId="urn:microsoft.com/office/officeart/2005/8/layout/hierarchy2"/>
    <dgm:cxn modelId="{6D0A5DD5-773B-4542-A511-BCCFD43A117A}" type="presParOf" srcId="{56968B1F-40C7-4FAE-979B-254A0D1E4E67}" destId="{11400933-8A40-45FC-909C-63DA97CB9D88}" srcOrd="1" destOrd="0" presId="urn:microsoft.com/office/officeart/2005/8/layout/hierarchy2"/>
    <dgm:cxn modelId="{A31F7813-9CD5-4FB7-B346-FFEAF4FC3FC7}" type="presParOf" srcId="{11400933-8A40-45FC-909C-63DA97CB9D88}" destId="{854285C5-6CE1-4F42-B433-C982E7D0EA44}" srcOrd="0" destOrd="0" presId="urn:microsoft.com/office/officeart/2005/8/layout/hierarchy2"/>
    <dgm:cxn modelId="{6CA3FEBF-AD02-41FE-838C-68A73A19D7BB}" type="presParOf" srcId="{11400933-8A40-45FC-909C-63DA97CB9D88}" destId="{03168992-8F13-4B6F-8074-A0E9939A2047}" srcOrd="1" destOrd="0" presId="urn:microsoft.com/office/officeart/2005/8/layout/hierarchy2"/>
    <dgm:cxn modelId="{2A3359E5-9EDD-41ED-829D-BB047A7C18BC}" type="presParOf" srcId="{03168992-8F13-4B6F-8074-A0E9939A2047}" destId="{02046280-9146-49E4-B1A6-FC4FC6B0200B}" srcOrd="0" destOrd="0" presId="urn:microsoft.com/office/officeart/2005/8/layout/hierarchy2"/>
    <dgm:cxn modelId="{7D140FA9-1773-48E1-8DE5-894A4BC3D5B0}" type="presParOf" srcId="{02046280-9146-49E4-B1A6-FC4FC6B0200B}" destId="{C9F7D73D-12ED-4D3F-B5F3-75EEAB1FAD80}" srcOrd="0" destOrd="0" presId="urn:microsoft.com/office/officeart/2005/8/layout/hierarchy2"/>
    <dgm:cxn modelId="{35E65CD2-26BD-4A63-8037-176577990A81}" type="presParOf" srcId="{03168992-8F13-4B6F-8074-A0E9939A2047}" destId="{D31E3900-363C-4B41-BEAB-6471D1CC7E48}" srcOrd="1" destOrd="0" presId="urn:microsoft.com/office/officeart/2005/8/layout/hierarchy2"/>
    <dgm:cxn modelId="{C40F0FB2-26F4-454A-9BA0-DBEA06B8084D}" type="presParOf" srcId="{D31E3900-363C-4B41-BEAB-6471D1CC7E48}" destId="{D78DF943-E569-439D-AB7C-850E9A5D2338}" srcOrd="0" destOrd="0" presId="urn:microsoft.com/office/officeart/2005/8/layout/hierarchy2"/>
    <dgm:cxn modelId="{F31238AE-D9F7-46B8-ABB2-F5BCDD35BCA0}" type="presParOf" srcId="{D31E3900-363C-4B41-BEAB-6471D1CC7E48}" destId="{881FCDD0-CB6B-48C8-80B0-FF24365A903F}" srcOrd="1" destOrd="0" presId="urn:microsoft.com/office/officeart/2005/8/layout/hierarchy2"/>
    <dgm:cxn modelId="{3B1F8E76-D026-4667-A1F0-1B6151E4FF81}" type="presParOf" srcId="{03168992-8F13-4B6F-8074-A0E9939A2047}" destId="{F961828B-9711-4529-BE6C-EC657D441049}" srcOrd="2" destOrd="0" presId="urn:microsoft.com/office/officeart/2005/8/layout/hierarchy2"/>
    <dgm:cxn modelId="{16881333-4479-4BD5-ACBA-47B6C86D544B}" type="presParOf" srcId="{F961828B-9711-4529-BE6C-EC657D441049}" destId="{EDD965CC-6C1E-4D70-BD2E-44F5B99DCF26}" srcOrd="0" destOrd="0" presId="urn:microsoft.com/office/officeart/2005/8/layout/hierarchy2"/>
    <dgm:cxn modelId="{28A306AC-5673-4CC8-9E64-253479DD8EDA}" type="presParOf" srcId="{03168992-8F13-4B6F-8074-A0E9939A2047}" destId="{9F16A521-1202-4206-9F19-2AB4743513D6}" srcOrd="3" destOrd="0" presId="urn:microsoft.com/office/officeart/2005/8/layout/hierarchy2"/>
    <dgm:cxn modelId="{DAA9A3F2-C871-4854-9115-B88A34A69938}" type="presParOf" srcId="{9F16A521-1202-4206-9F19-2AB4743513D6}" destId="{9619A577-19A6-42F4-8B44-BDE0EBF204CF}" srcOrd="0" destOrd="0" presId="urn:microsoft.com/office/officeart/2005/8/layout/hierarchy2"/>
    <dgm:cxn modelId="{90E67FCC-7835-4596-B095-433FA96DED3A}" type="presParOf" srcId="{9F16A521-1202-4206-9F19-2AB4743513D6}" destId="{07B5BDCC-D90E-420D-848C-464C33A06C9C}" srcOrd="1" destOrd="0" presId="urn:microsoft.com/office/officeart/2005/8/layout/hierarchy2"/>
    <dgm:cxn modelId="{6199011C-1CC8-40C0-8295-C047690604D9}" type="presParOf" srcId="{03168992-8F13-4B6F-8074-A0E9939A2047}" destId="{3A26ECD8-B3DA-46E1-9297-4CB6E2130B90}" srcOrd="4" destOrd="0" presId="urn:microsoft.com/office/officeart/2005/8/layout/hierarchy2"/>
    <dgm:cxn modelId="{F6102A7B-D545-4149-85F8-856A795956E3}" type="presParOf" srcId="{3A26ECD8-B3DA-46E1-9297-4CB6E2130B90}" destId="{BB04014A-3563-4565-B8FD-C6B024A6B5A9}" srcOrd="0" destOrd="0" presId="urn:microsoft.com/office/officeart/2005/8/layout/hierarchy2"/>
    <dgm:cxn modelId="{59E1A5DE-AC45-4F8B-B1DE-3A093500A5AE}" type="presParOf" srcId="{03168992-8F13-4B6F-8074-A0E9939A2047}" destId="{5E4A2D5E-60FE-4BB2-8705-96B4A61C2F0D}" srcOrd="5" destOrd="0" presId="urn:microsoft.com/office/officeart/2005/8/layout/hierarchy2"/>
    <dgm:cxn modelId="{68396553-61B0-483D-ABAD-91DDE7CB2DF3}" type="presParOf" srcId="{5E4A2D5E-60FE-4BB2-8705-96B4A61C2F0D}" destId="{7F4DC484-67B0-46D5-9AE9-EFF875FD0AE2}" srcOrd="0" destOrd="0" presId="urn:microsoft.com/office/officeart/2005/8/layout/hierarchy2"/>
    <dgm:cxn modelId="{DC975A32-F280-4DAC-AEB8-53A55A119C33}" type="presParOf" srcId="{5E4A2D5E-60FE-4BB2-8705-96B4A61C2F0D}" destId="{A3E76AAF-A4A4-4CCB-9F32-3CD03AEA0B9B}" srcOrd="1" destOrd="0" presId="urn:microsoft.com/office/officeart/2005/8/layout/hierarchy2"/>
    <dgm:cxn modelId="{6574A072-E916-4DAF-AA1C-326FC8DE1DBE}" type="presParOf" srcId="{03168992-8F13-4B6F-8074-A0E9939A2047}" destId="{19BDF6B5-5FF3-4DFA-8DF2-48C23656276E}" srcOrd="6" destOrd="0" presId="urn:microsoft.com/office/officeart/2005/8/layout/hierarchy2"/>
    <dgm:cxn modelId="{D864A22A-D4AB-485D-A840-CD1C37E558ED}" type="presParOf" srcId="{19BDF6B5-5FF3-4DFA-8DF2-48C23656276E}" destId="{323D4CD1-A464-4907-8669-4DB541323E8B}" srcOrd="0" destOrd="0" presId="urn:microsoft.com/office/officeart/2005/8/layout/hierarchy2"/>
    <dgm:cxn modelId="{AC9E71B6-C25F-4E69-A48D-FBD5865189E4}" type="presParOf" srcId="{03168992-8F13-4B6F-8074-A0E9939A2047}" destId="{4C9B66C9-F777-447B-B6CD-92C14548D511}" srcOrd="7" destOrd="0" presId="urn:microsoft.com/office/officeart/2005/8/layout/hierarchy2"/>
    <dgm:cxn modelId="{470EC21F-5B86-4D34-BB61-535E63E935C8}" type="presParOf" srcId="{4C9B66C9-F777-447B-B6CD-92C14548D511}" destId="{233AE611-4B29-4274-B940-B74C7160E699}" srcOrd="0" destOrd="0" presId="urn:microsoft.com/office/officeart/2005/8/layout/hierarchy2"/>
    <dgm:cxn modelId="{98D27696-8D46-4FE6-93EC-F8AA6F138A2E}" type="presParOf" srcId="{4C9B66C9-F777-447B-B6CD-92C14548D511}" destId="{68F9550D-9D60-4C10-8EEB-0EEB47C27E6F}" srcOrd="1" destOrd="0" presId="urn:microsoft.com/office/officeart/2005/8/layout/hierarchy2"/>
    <dgm:cxn modelId="{CCB33B00-3041-4E03-9287-1D218FF913B3}" type="presParOf" srcId="{03168992-8F13-4B6F-8074-A0E9939A2047}" destId="{6715DB1C-EACE-460F-AF6A-4B691519ADB1}" srcOrd="8" destOrd="0" presId="urn:microsoft.com/office/officeart/2005/8/layout/hierarchy2"/>
    <dgm:cxn modelId="{0B0C2490-B897-4DC1-8279-421A2C531BDC}" type="presParOf" srcId="{6715DB1C-EACE-460F-AF6A-4B691519ADB1}" destId="{015661E4-F6A7-48AE-ADE1-F3F3F8C36413}" srcOrd="0" destOrd="0" presId="urn:microsoft.com/office/officeart/2005/8/layout/hierarchy2"/>
    <dgm:cxn modelId="{2B0E2B82-E1ED-46ED-B193-39772F1ED2F6}" type="presParOf" srcId="{03168992-8F13-4B6F-8074-A0E9939A2047}" destId="{0C53C8E3-8A32-4A99-A928-71BBB3BAF791}" srcOrd="9" destOrd="0" presId="urn:microsoft.com/office/officeart/2005/8/layout/hierarchy2"/>
    <dgm:cxn modelId="{41EC7FC1-9085-4C7A-80BB-4D6BAEDD87F0}" type="presParOf" srcId="{0C53C8E3-8A32-4A99-A928-71BBB3BAF791}" destId="{BE6ED02F-8E32-48F4-B923-5E808745E6BB}" srcOrd="0" destOrd="0" presId="urn:microsoft.com/office/officeart/2005/8/layout/hierarchy2"/>
    <dgm:cxn modelId="{BD17BBDF-349D-4A83-8F58-4E2AA7C369BF}" type="presParOf" srcId="{0C53C8E3-8A32-4A99-A928-71BBB3BAF791}" destId="{9324806B-91AD-481E-8FD5-BDA1B1521C84}" srcOrd="1" destOrd="0" presId="urn:microsoft.com/office/officeart/2005/8/layout/hierarchy2"/>
    <dgm:cxn modelId="{53375002-CDD5-4FE5-BE87-B0730C93D3B8}" type="presParOf" srcId="{03168992-8F13-4B6F-8074-A0E9939A2047}" destId="{2BFDF2C8-73F7-432E-A168-B0B6085C1ACB}" srcOrd="10" destOrd="0" presId="urn:microsoft.com/office/officeart/2005/8/layout/hierarchy2"/>
    <dgm:cxn modelId="{C6DF0D53-2312-4D80-B4F0-CD957FA50FD7}" type="presParOf" srcId="{2BFDF2C8-73F7-432E-A168-B0B6085C1ACB}" destId="{9D32E738-1DB7-45ED-A8C6-96BCF2BD83A3}" srcOrd="0" destOrd="0" presId="urn:microsoft.com/office/officeart/2005/8/layout/hierarchy2"/>
    <dgm:cxn modelId="{39112E41-586A-4A08-9D18-D0326D2BA85F}" type="presParOf" srcId="{03168992-8F13-4B6F-8074-A0E9939A2047}" destId="{8C4FAE64-64C2-4537-A2D4-934DA0F63541}" srcOrd="11" destOrd="0" presId="urn:microsoft.com/office/officeart/2005/8/layout/hierarchy2"/>
    <dgm:cxn modelId="{1171A4D4-9BB6-4E2F-AB1D-50256498A31E}" type="presParOf" srcId="{8C4FAE64-64C2-4537-A2D4-934DA0F63541}" destId="{590B3B2F-2D3F-4F51-91CD-AF3BF52E7EE3}" srcOrd="0" destOrd="0" presId="urn:microsoft.com/office/officeart/2005/8/layout/hierarchy2"/>
    <dgm:cxn modelId="{43A8EA95-87C5-4B9C-A656-A8A020D0684C}" type="presParOf" srcId="{8C4FAE64-64C2-4537-A2D4-934DA0F63541}" destId="{0AFBC219-5E23-484D-9A24-8D2F456AA77E}" srcOrd="1" destOrd="0" presId="urn:microsoft.com/office/officeart/2005/8/layout/hierarchy2"/>
    <dgm:cxn modelId="{000EE1C5-6704-4279-BB86-ECDD3E48B65D}" type="presParOf" srcId="{56968B1F-40C7-4FAE-979B-254A0D1E4E67}" destId="{2980161C-82AD-47D5-89D4-75E5093138B9}" srcOrd="2" destOrd="0" presId="urn:microsoft.com/office/officeart/2005/8/layout/hierarchy2"/>
    <dgm:cxn modelId="{E1CE2A88-1C78-4E11-BA4C-3DEC28FCF5B9}" type="presParOf" srcId="{2980161C-82AD-47D5-89D4-75E5093138B9}" destId="{DB03CC64-5737-495D-BC59-01673B5F712E}" srcOrd="0" destOrd="0" presId="urn:microsoft.com/office/officeart/2005/8/layout/hierarchy2"/>
    <dgm:cxn modelId="{2C0A426A-CAB5-49A6-AECA-C216AB54C462}" type="presParOf" srcId="{56968B1F-40C7-4FAE-979B-254A0D1E4E67}" destId="{EAA905C4-A1AE-4C62-BB32-A6660D8455F0}" srcOrd="3" destOrd="0" presId="urn:microsoft.com/office/officeart/2005/8/layout/hierarchy2"/>
    <dgm:cxn modelId="{26827C85-8991-44B5-A37D-517EA3236F78}" type="presParOf" srcId="{EAA905C4-A1AE-4C62-BB32-A6660D8455F0}" destId="{A9442264-2DB3-453B-95E6-1C246F0AE447}" srcOrd="0" destOrd="0" presId="urn:microsoft.com/office/officeart/2005/8/layout/hierarchy2"/>
    <dgm:cxn modelId="{06BF5D47-5BF1-40AA-A13D-6F19A423332E}" type="presParOf" srcId="{EAA905C4-A1AE-4C62-BB32-A6660D8455F0}" destId="{F29B821B-DA0C-4B6A-BE72-AB92470E26E6}" srcOrd="1" destOrd="0" presId="urn:microsoft.com/office/officeart/2005/8/layout/hierarchy2"/>
    <dgm:cxn modelId="{B3F8A0F5-A093-4854-826E-CDE6C0D2F9D0}" type="presParOf" srcId="{F29B821B-DA0C-4B6A-BE72-AB92470E26E6}" destId="{D07FCBE4-6D44-4C87-904F-7BD3E34C9C4B}" srcOrd="0" destOrd="0" presId="urn:microsoft.com/office/officeart/2005/8/layout/hierarchy2"/>
    <dgm:cxn modelId="{7EE33378-F1B7-4AF9-AA73-1B96A216AE0F}" type="presParOf" srcId="{D07FCBE4-6D44-4C87-904F-7BD3E34C9C4B}" destId="{AF89E5BA-DC82-41C2-89AC-BC7D51FFAC1E}" srcOrd="0" destOrd="0" presId="urn:microsoft.com/office/officeart/2005/8/layout/hierarchy2"/>
    <dgm:cxn modelId="{609A689C-F3AF-4010-8A2A-77F31A70A213}" type="presParOf" srcId="{F29B821B-DA0C-4B6A-BE72-AB92470E26E6}" destId="{0B2C73DB-0025-47D8-B076-B5EE9DF2FCD9}" srcOrd="1" destOrd="0" presId="urn:microsoft.com/office/officeart/2005/8/layout/hierarchy2"/>
    <dgm:cxn modelId="{E2ABB598-6AEC-41B0-B2C1-75DB696C82E5}" type="presParOf" srcId="{0B2C73DB-0025-47D8-B076-B5EE9DF2FCD9}" destId="{EC3D432F-E791-40F3-8D38-BE92D698791A}" srcOrd="0" destOrd="0" presId="urn:microsoft.com/office/officeart/2005/8/layout/hierarchy2"/>
    <dgm:cxn modelId="{23FBEF22-A75F-4989-B882-536674E6712E}" type="presParOf" srcId="{0B2C73DB-0025-47D8-B076-B5EE9DF2FCD9}" destId="{E5A57E31-D679-49DF-9F0A-40BF9EA4B79F}" srcOrd="1" destOrd="0" presId="urn:microsoft.com/office/officeart/2005/8/layout/hierarchy2"/>
    <dgm:cxn modelId="{358395A3-CFD1-4B09-88C0-58E65A1A0717}" type="presParOf" srcId="{F29B821B-DA0C-4B6A-BE72-AB92470E26E6}" destId="{752BDD05-619D-443C-8317-13FCBD676B18}" srcOrd="2" destOrd="0" presId="urn:microsoft.com/office/officeart/2005/8/layout/hierarchy2"/>
    <dgm:cxn modelId="{FB657471-4E5B-449D-A291-7E538D5F692A}" type="presParOf" srcId="{752BDD05-619D-443C-8317-13FCBD676B18}" destId="{5808996C-4D3E-4A93-85C7-18FA141397F0}" srcOrd="0" destOrd="0" presId="urn:microsoft.com/office/officeart/2005/8/layout/hierarchy2"/>
    <dgm:cxn modelId="{08E77B20-67A4-43D0-86B8-34C576C13B67}" type="presParOf" srcId="{F29B821B-DA0C-4B6A-BE72-AB92470E26E6}" destId="{97BB70F2-8831-403E-9651-F173ECF7B3B8}" srcOrd="3" destOrd="0" presId="urn:microsoft.com/office/officeart/2005/8/layout/hierarchy2"/>
    <dgm:cxn modelId="{D9778177-0AC8-4FA1-885D-B2CA2D6D5FBA}" type="presParOf" srcId="{97BB70F2-8831-403E-9651-F173ECF7B3B8}" destId="{55BE17C1-C35C-44D5-99B8-12695C045DE8}" srcOrd="0" destOrd="0" presId="urn:microsoft.com/office/officeart/2005/8/layout/hierarchy2"/>
    <dgm:cxn modelId="{6F58A208-92EE-49FE-B1F7-FB634EA89E39}" type="presParOf" srcId="{97BB70F2-8831-403E-9651-F173ECF7B3B8}" destId="{605F6038-2FC5-405B-8406-7B424A7D24FB}" srcOrd="1" destOrd="0" presId="urn:microsoft.com/office/officeart/2005/8/layout/hierarchy2"/>
    <dgm:cxn modelId="{9DDDD225-3EFF-4FFC-95A4-38E9CAE3F1E3}" type="presParOf" srcId="{F29B821B-DA0C-4B6A-BE72-AB92470E26E6}" destId="{06234FE8-0B7A-4EF1-9D52-9E3EC069D30A}" srcOrd="4" destOrd="0" presId="urn:microsoft.com/office/officeart/2005/8/layout/hierarchy2"/>
    <dgm:cxn modelId="{69FF52C6-FA24-4CAA-B852-0A996B8752DC}" type="presParOf" srcId="{06234FE8-0B7A-4EF1-9D52-9E3EC069D30A}" destId="{99F4FF02-D0A7-4BEF-B956-CBFF56ADEC8C}" srcOrd="0" destOrd="0" presId="urn:microsoft.com/office/officeart/2005/8/layout/hierarchy2"/>
    <dgm:cxn modelId="{D7BB7A09-9D8C-41A2-86E5-9936A94FD7C2}" type="presParOf" srcId="{F29B821B-DA0C-4B6A-BE72-AB92470E26E6}" destId="{09EB7CCE-C7A3-4CEF-AC08-F725A9728410}" srcOrd="5" destOrd="0" presId="urn:microsoft.com/office/officeart/2005/8/layout/hierarchy2"/>
    <dgm:cxn modelId="{F3B6F725-8B0B-40A2-852D-6FFED8C3B3DE}" type="presParOf" srcId="{09EB7CCE-C7A3-4CEF-AC08-F725A9728410}" destId="{D7FA73BB-04C4-4DA6-B84F-5B75FEEB81B2}" srcOrd="0" destOrd="0" presId="urn:microsoft.com/office/officeart/2005/8/layout/hierarchy2"/>
    <dgm:cxn modelId="{63054D09-D482-4C2E-B262-C5EA803E4EB7}" type="presParOf" srcId="{09EB7CCE-C7A3-4CEF-AC08-F725A9728410}" destId="{4AF01A91-1F12-4A70-AC82-1C6BE2B35A52}" srcOrd="1" destOrd="0" presId="urn:microsoft.com/office/officeart/2005/8/layout/hierarchy2"/>
    <dgm:cxn modelId="{E4D024D4-1675-4586-A0D8-2CA8AB587025}" type="presParOf" srcId="{7B041A89-F995-4946-A623-A776C092BCDA}" destId="{A66E6107-62CA-42DF-9914-7C3640C89870}" srcOrd="2" destOrd="0" presId="urn:microsoft.com/office/officeart/2005/8/layout/hierarchy2"/>
    <dgm:cxn modelId="{C2C77C14-A22E-4382-A9E3-0BF57E48017F}" type="presParOf" srcId="{A66E6107-62CA-42DF-9914-7C3640C89870}" destId="{2A6A95C3-6417-48EF-AC2B-B4D9FDBB4B62}" srcOrd="0" destOrd="0" presId="urn:microsoft.com/office/officeart/2005/8/layout/hierarchy2"/>
    <dgm:cxn modelId="{E15BA374-64E5-415E-B7C8-F5C10AD78F87}" type="presParOf" srcId="{7B041A89-F995-4946-A623-A776C092BCDA}" destId="{0B979174-7AF1-4A7B-908B-AACDF8443161}" srcOrd="3" destOrd="0" presId="urn:microsoft.com/office/officeart/2005/8/layout/hierarchy2"/>
    <dgm:cxn modelId="{8491C8B0-8A20-42C7-A939-0C543EB065E4}" type="presParOf" srcId="{0B979174-7AF1-4A7B-908B-AACDF8443161}" destId="{DE73F6A3-8DDD-470D-B6F0-7738A08F809A}" srcOrd="0" destOrd="0" presId="urn:microsoft.com/office/officeart/2005/8/layout/hierarchy2"/>
    <dgm:cxn modelId="{FA538F59-1B56-4921-99C1-64BF0080F860}" type="presParOf" srcId="{0B979174-7AF1-4A7B-908B-AACDF8443161}" destId="{919546ED-5B9F-47FF-A20A-2852636DECED}" srcOrd="1" destOrd="0" presId="urn:microsoft.com/office/officeart/2005/8/layout/hierarchy2"/>
    <dgm:cxn modelId="{EFDE9208-C910-48FB-B409-8FBCB0754A36}" type="presParOf" srcId="{7B041A89-F995-4946-A623-A776C092BCDA}" destId="{6BDEA67C-C9C2-4CBE-9A70-FAEF124DC6C7}" srcOrd="4" destOrd="0" presId="urn:microsoft.com/office/officeart/2005/8/layout/hierarchy2"/>
    <dgm:cxn modelId="{AE91D15F-E061-4A32-8731-D4A2EF0FCC6C}" type="presParOf" srcId="{6BDEA67C-C9C2-4CBE-9A70-FAEF124DC6C7}" destId="{383904A1-765E-4040-8D00-A1EF680C12F4}" srcOrd="0" destOrd="0" presId="urn:microsoft.com/office/officeart/2005/8/layout/hierarchy2"/>
    <dgm:cxn modelId="{BA725BFE-6B13-417C-BC1A-D1ACDE7B7A88}" type="presParOf" srcId="{7B041A89-F995-4946-A623-A776C092BCDA}" destId="{15BD0BB1-A8FC-4F31-A2C3-DD15197DEE5D}" srcOrd="5" destOrd="0" presId="urn:microsoft.com/office/officeart/2005/8/layout/hierarchy2"/>
    <dgm:cxn modelId="{54A4865C-DC7C-4999-A135-AE0B0E27D333}" type="presParOf" srcId="{15BD0BB1-A8FC-4F31-A2C3-DD15197DEE5D}" destId="{71CDB5A4-2C52-4804-BDB5-8A65A8A88575}" srcOrd="0" destOrd="0" presId="urn:microsoft.com/office/officeart/2005/8/layout/hierarchy2"/>
    <dgm:cxn modelId="{06F11CD0-6F14-43C7-8294-0EBF77C316E0}" type="presParOf" srcId="{15BD0BB1-A8FC-4F31-A2C3-DD15197DEE5D}" destId="{D1CE7444-006B-49B2-886C-2CA15B71136C}" srcOrd="1" destOrd="0" presId="urn:microsoft.com/office/officeart/2005/8/layout/hierarchy2"/>
    <dgm:cxn modelId="{A2E356BA-25BA-4B06-8668-030359786EAC}" type="presParOf" srcId="{7B041A89-F995-4946-A623-A776C092BCDA}" destId="{13543686-6086-43A7-A710-E304DD3B5C9A}" srcOrd="6" destOrd="0" presId="urn:microsoft.com/office/officeart/2005/8/layout/hierarchy2"/>
    <dgm:cxn modelId="{9ECE53CF-8C13-4ACD-AF62-CEA6DB2B0A70}" type="presParOf" srcId="{13543686-6086-43A7-A710-E304DD3B5C9A}" destId="{AACC371D-5071-4E29-BEFD-A11A0F4DF657}" srcOrd="0" destOrd="0" presId="urn:microsoft.com/office/officeart/2005/8/layout/hierarchy2"/>
    <dgm:cxn modelId="{A697E6C2-7328-4D97-9842-48E0BBB11959}" type="presParOf" srcId="{7B041A89-F995-4946-A623-A776C092BCDA}" destId="{5075D3BF-715B-49BC-B366-4293AFD2D4C3}" srcOrd="7" destOrd="0" presId="urn:microsoft.com/office/officeart/2005/8/layout/hierarchy2"/>
    <dgm:cxn modelId="{42044F66-D65B-4156-AC0B-6D3C0419B495}" type="presParOf" srcId="{5075D3BF-715B-49BC-B366-4293AFD2D4C3}" destId="{07122852-5630-47F3-9F83-2DA84748F58D}" srcOrd="0" destOrd="0" presId="urn:microsoft.com/office/officeart/2005/8/layout/hierarchy2"/>
    <dgm:cxn modelId="{4179E9E7-6BCC-4870-B45F-9AFCE2CF6780}" type="presParOf" srcId="{5075D3BF-715B-49BC-B366-4293AFD2D4C3}" destId="{575E1562-B001-4B2D-9FE0-90F15E8556FB}" srcOrd="1" destOrd="0" presId="urn:microsoft.com/office/officeart/2005/8/layout/hierarchy2"/>
    <dgm:cxn modelId="{FA3D7794-04FC-4CA5-AC53-1E0B11FF26F5}" type="presParOf" srcId="{575E1562-B001-4B2D-9FE0-90F15E8556FB}" destId="{187D4ECE-0ECB-4B66-A3B7-2E0F1126BBA5}" srcOrd="0" destOrd="0" presId="urn:microsoft.com/office/officeart/2005/8/layout/hierarchy2"/>
    <dgm:cxn modelId="{08D17C9A-0686-466F-9B91-5AF63A12F3B1}" type="presParOf" srcId="{187D4ECE-0ECB-4B66-A3B7-2E0F1126BBA5}" destId="{09FBFE28-C0AE-4B5A-8149-19AD3E30E823}" srcOrd="0" destOrd="0" presId="urn:microsoft.com/office/officeart/2005/8/layout/hierarchy2"/>
    <dgm:cxn modelId="{2C7D1823-0B0D-4BC7-A76B-FC055B042591}" type="presParOf" srcId="{575E1562-B001-4B2D-9FE0-90F15E8556FB}" destId="{BFA849C0-C3E6-489B-BD8E-E0AEFE480E95}" srcOrd="1" destOrd="0" presId="urn:microsoft.com/office/officeart/2005/8/layout/hierarchy2"/>
    <dgm:cxn modelId="{E35B3320-5EBC-4FF4-92E1-9FD02B7FBC35}" type="presParOf" srcId="{BFA849C0-C3E6-489B-BD8E-E0AEFE480E95}" destId="{B22F0157-FC23-420A-82AA-CCFA30A3806A}" srcOrd="0" destOrd="0" presId="urn:microsoft.com/office/officeart/2005/8/layout/hierarchy2"/>
    <dgm:cxn modelId="{76F3ABBC-98D7-4AAD-82D8-58D74EF239AE}" type="presParOf" srcId="{BFA849C0-C3E6-489B-BD8E-E0AEFE480E95}" destId="{884D1557-4F7F-4042-9118-8D3E4A0D30A4}" srcOrd="1" destOrd="0" presId="urn:microsoft.com/office/officeart/2005/8/layout/hierarchy2"/>
    <dgm:cxn modelId="{159C4651-1BFB-4A4C-95E0-7078D85A4D57}" type="presParOf" srcId="{575E1562-B001-4B2D-9FE0-90F15E8556FB}" destId="{3E63B4C8-18E5-4D35-B91D-741452CBD1CE}" srcOrd="2" destOrd="0" presId="urn:microsoft.com/office/officeart/2005/8/layout/hierarchy2"/>
    <dgm:cxn modelId="{057B4755-DC7B-4C89-8C5B-A6925279FA46}" type="presParOf" srcId="{3E63B4C8-18E5-4D35-B91D-741452CBD1CE}" destId="{65D727EF-3014-41E6-BDF4-843B5A38D64A}" srcOrd="0" destOrd="0" presId="urn:microsoft.com/office/officeart/2005/8/layout/hierarchy2"/>
    <dgm:cxn modelId="{90027565-6F6B-4024-9858-4A46B1C0E3D7}" type="presParOf" srcId="{575E1562-B001-4B2D-9FE0-90F15E8556FB}" destId="{340D1965-81A0-4F51-8423-400B13CD76A2}" srcOrd="3" destOrd="0" presId="urn:microsoft.com/office/officeart/2005/8/layout/hierarchy2"/>
    <dgm:cxn modelId="{B98C5879-017F-4CC1-BFF3-CE3479D78C58}" type="presParOf" srcId="{340D1965-81A0-4F51-8423-400B13CD76A2}" destId="{CC06FC97-57E2-4C8E-97D2-AB4BB305498F}" srcOrd="0" destOrd="0" presId="urn:microsoft.com/office/officeart/2005/8/layout/hierarchy2"/>
    <dgm:cxn modelId="{4974F660-E9FF-4CF9-97BA-3FE8499EA480}" type="presParOf" srcId="{340D1965-81A0-4F51-8423-400B13CD76A2}" destId="{A25A50C7-5AA6-4FA1-86A1-01C7821AC824}" srcOrd="1" destOrd="0" presId="urn:microsoft.com/office/officeart/2005/8/layout/hierarchy2"/>
    <dgm:cxn modelId="{8391CA51-4AB7-4B42-85A4-B23E8D231437}" type="presParOf" srcId="{575E1562-B001-4B2D-9FE0-90F15E8556FB}" destId="{C4D781F4-6FF3-4EC1-B429-1C37C84379F4}" srcOrd="4" destOrd="0" presId="urn:microsoft.com/office/officeart/2005/8/layout/hierarchy2"/>
    <dgm:cxn modelId="{861184C4-001E-44DD-A9FB-45FDA9239D1A}" type="presParOf" srcId="{C4D781F4-6FF3-4EC1-B429-1C37C84379F4}" destId="{ED620C46-8D45-4205-93A8-B99D366F1AC6}" srcOrd="0" destOrd="0" presId="urn:microsoft.com/office/officeart/2005/8/layout/hierarchy2"/>
    <dgm:cxn modelId="{37C6F4CA-40D5-41D7-B1AA-D9926FE4961C}" type="presParOf" srcId="{575E1562-B001-4B2D-9FE0-90F15E8556FB}" destId="{AB009490-965B-497A-9B11-EF26499EAFE5}" srcOrd="5" destOrd="0" presId="urn:microsoft.com/office/officeart/2005/8/layout/hierarchy2"/>
    <dgm:cxn modelId="{C117A540-8C08-4C22-9FD4-4A990791128C}" type="presParOf" srcId="{AB009490-965B-497A-9B11-EF26499EAFE5}" destId="{6F6F0635-C4B0-484E-BD17-54C1D208D7BA}" srcOrd="0" destOrd="0" presId="urn:microsoft.com/office/officeart/2005/8/layout/hierarchy2"/>
    <dgm:cxn modelId="{BBD850D5-2808-48F0-92F3-8EB5A27168DC}" type="presParOf" srcId="{AB009490-965B-497A-9B11-EF26499EAFE5}" destId="{E50F0D94-8DB6-4B4D-B863-56775C11F46B}" srcOrd="1" destOrd="0" presId="urn:microsoft.com/office/officeart/2005/8/layout/hierarchy2"/>
    <dgm:cxn modelId="{1CBF7C9A-5801-4A6B-94E9-F9E788310EA4}" type="presParOf" srcId="{575E1562-B001-4B2D-9FE0-90F15E8556FB}" destId="{FD858F46-B97C-4FA7-9DF3-AABA7D549D7C}" srcOrd="6" destOrd="0" presId="urn:microsoft.com/office/officeart/2005/8/layout/hierarchy2"/>
    <dgm:cxn modelId="{51EA8C86-1364-4559-AB71-AF523FB0DCF5}" type="presParOf" srcId="{FD858F46-B97C-4FA7-9DF3-AABA7D549D7C}" destId="{EA4A8B15-009A-43BF-A50C-5BD6554DB9A9}" srcOrd="0" destOrd="0" presId="urn:microsoft.com/office/officeart/2005/8/layout/hierarchy2"/>
    <dgm:cxn modelId="{93A5D871-C941-440D-8F02-CE8330B678EA}" type="presParOf" srcId="{575E1562-B001-4B2D-9FE0-90F15E8556FB}" destId="{BBF6A84C-7244-4644-8C6F-561D94BD9CC0}" srcOrd="7" destOrd="0" presId="urn:microsoft.com/office/officeart/2005/8/layout/hierarchy2"/>
    <dgm:cxn modelId="{91F7EF01-827B-4AEC-A23F-E6AA893CAB27}" type="presParOf" srcId="{BBF6A84C-7244-4644-8C6F-561D94BD9CC0}" destId="{3FD0CACF-FBFA-48E1-BCB3-B02BD668D2B5}" srcOrd="0" destOrd="0" presId="urn:microsoft.com/office/officeart/2005/8/layout/hierarchy2"/>
    <dgm:cxn modelId="{D31D0405-76FC-4870-AC6C-E54F7E3CD97A}" type="presParOf" srcId="{BBF6A84C-7244-4644-8C6F-561D94BD9CC0}" destId="{FAC0C840-2395-44A2-BFE9-0DD0DB5D9344}"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a:latin typeface="+mn-ea"/>
              <a:ea typeface="+mn-ea"/>
            </a:rPr>
            <a:t>C</a:t>
          </a:r>
          <a:r>
            <a:rPr lang="zh-CN" altLang="en-US" sz="2000" b="0">
              <a:latin typeface="+mn-ea"/>
              <a:ea typeface="+mn-ea"/>
            </a:rPr>
            <a:t>程序</a:t>
          </a:r>
        </a:p>
      </dgm:t>
    </dgm:pt>
    <dgm:pt modelId="{1307D1B2-59E4-4C00-ABE0-F2653EF32CC5}" type="parTrans" cxnId="{AD95D83D-86BE-4EB6-B187-FF631C2AF1A3}">
      <dgm:prSet/>
      <dgm:spPr/>
      <dgm:t>
        <a:bodyPr/>
        <a:lstStyle/>
        <a:p>
          <a:endParaRPr lang="zh-CN" altLang="en-US"/>
        </a:p>
      </dgm:t>
    </dgm:pt>
    <dgm:pt modelId="{8A2858A8-2B63-42AD-99DE-1F8C20A84CD1}" type="sibTrans" cxnId="{AD95D83D-86BE-4EB6-B187-FF631C2AF1A3}">
      <dgm:prSet/>
      <dgm:spPr/>
      <dgm:t>
        <a:bodyPr/>
        <a:lstStyle/>
        <a:p>
          <a:endParaRPr lang="zh-CN" altLang="en-US"/>
        </a:p>
      </dgm:t>
    </dgm:pt>
    <dgm:pt modelId="{BA048FED-C3D0-4108-A17B-64594C2C0405}">
      <dgm:prSet phldrT="[文本]" custT="1"/>
      <dgm:spPr/>
      <dgm:t>
        <a:bodyPr/>
        <a:lstStyle/>
        <a:p>
          <a:r>
            <a:rPr lang="zh-CN" altLang="en-US" sz="2000" b="0">
              <a:latin typeface="+mn-ea"/>
              <a:ea typeface="+mn-ea"/>
            </a:rPr>
            <a:t>源程序文件</a:t>
          </a:r>
          <a:r>
            <a:rPr lang="en-US" altLang="zh-CN" sz="2000" b="0">
              <a:latin typeface="+mn-ea"/>
              <a:ea typeface="+mn-ea"/>
            </a:rPr>
            <a:t>1</a:t>
          </a:r>
          <a:endParaRPr lang="zh-CN" altLang="en-US" sz="2000" b="0">
            <a:latin typeface="+mn-ea"/>
            <a:ea typeface="+mn-ea"/>
          </a:endParaRPr>
        </a:p>
      </dgm:t>
    </dgm:pt>
    <dgm:pt modelId="{9312D5FC-F4C7-4237-B35D-BC038A91E396}" type="parTrans" cxnId="{46F78374-53DB-45A9-8663-322400AAC71D}">
      <dgm:prSet/>
      <dgm:spPr/>
      <dgm:t>
        <a:bodyPr/>
        <a:lstStyle/>
        <a:p>
          <a:endParaRPr lang="zh-CN" altLang="en-US"/>
        </a:p>
      </dgm:t>
    </dgm:pt>
    <dgm:pt modelId="{BA5EDE3C-5323-4AE8-9F2D-F06858651487}" type="sibTrans" cxnId="{46F78374-53DB-45A9-8663-322400AAC71D}">
      <dgm:prSet/>
      <dgm:spPr/>
      <dgm:t>
        <a:bodyPr/>
        <a:lstStyle/>
        <a:p>
          <a:endParaRPr lang="zh-CN" altLang="en-US"/>
        </a:p>
      </dgm:t>
    </dgm:pt>
    <dgm:pt modelId="{452DFCCA-1E13-475F-807E-AE42C496A822}">
      <dgm:prSet phldrT="[文本]" custT="1"/>
      <dgm:spPr/>
      <dgm:t>
        <a:bodyPr/>
        <a:lstStyle/>
        <a:p>
          <a:r>
            <a:rPr lang="zh-CN" altLang="en-US" sz="2000" b="0">
              <a:latin typeface="+mn-ea"/>
              <a:ea typeface="+mn-ea"/>
            </a:rPr>
            <a:t>源程序文件</a:t>
          </a:r>
          <a:r>
            <a:rPr lang="en-US" altLang="zh-CN" sz="2000" b="0">
              <a:latin typeface="+mn-ea"/>
              <a:ea typeface="+mn-ea"/>
            </a:rPr>
            <a:t>2</a:t>
          </a:r>
          <a:endParaRPr lang="zh-CN" altLang="en-US" sz="2000" b="0">
            <a:latin typeface="+mn-ea"/>
            <a:ea typeface="+mn-ea"/>
          </a:endParaRPr>
        </a:p>
      </dgm:t>
    </dgm:pt>
    <dgm:pt modelId="{9D11C630-8C57-4F8C-94D7-36C2D55D8824}" type="parTrans" cxnId="{699BB9A2-212F-4B4C-B447-0F2EE67A4E9D}">
      <dgm:prSet/>
      <dgm:spPr/>
      <dgm:t>
        <a:bodyPr/>
        <a:lstStyle/>
        <a:p>
          <a:endParaRPr lang="zh-CN" altLang="en-US"/>
        </a:p>
      </dgm:t>
    </dgm:pt>
    <dgm:pt modelId="{7CB8FABF-09CC-4802-B0BF-CA14548F3CE3}" type="sibTrans" cxnId="{699BB9A2-212F-4B4C-B447-0F2EE67A4E9D}">
      <dgm:prSet/>
      <dgm:spPr/>
      <dgm:t>
        <a:bodyPr/>
        <a:lstStyle/>
        <a:p>
          <a:endParaRPr lang="zh-CN" altLang="en-US"/>
        </a:p>
      </dgm:t>
    </dgm:pt>
    <dgm:pt modelId="{3983342C-6778-4F4C-8DF5-DB2070592288}">
      <dgm:prSet phldrT="[文本]" custT="1"/>
      <dgm:spPr/>
      <dgm:t>
        <a:bodyPr/>
        <a:lstStyle/>
        <a:p>
          <a:r>
            <a:rPr lang="zh-CN" altLang="en-US" sz="2000" b="0">
              <a:latin typeface="+mn-ea"/>
              <a:ea typeface="+mn-ea"/>
            </a:rPr>
            <a:t>源程序文件</a:t>
          </a:r>
          <a:r>
            <a:rPr lang="en-US" altLang="zh-CN" sz="2000" b="0">
              <a:latin typeface="+mn-ea"/>
              <a:ea typeface="+mn-ea"/>
            </a:rPr>
            <a:t>n</a:t>
          </a:r>
          <a:endParaRPr lang="zh-CN" altLang="en-US" sz="2000" b="0">
            <a:latin typeface="+mn-ea"/>
            <a:ea typeface="+mn-ea"/>
          </a:endParaRPr>
        </a:p>
      </dgm:t>
    </dgm:pt>
    <dgm:pt modelId="{50288EF0-4649-47C5-BD00-43BFDBF95E88}" type="parTrans" cxnId="{4F96B09D-20F8-4035-92F5-C44C0B3D3C09}">
      <dgm:prSet/>
      <dgm:spPr/>
      <dgm:t>
        <a:bodyPr/>
        <a:lstStyle/>
        <a:p>
          <a:endParaRPr lang="zh-CN" altLang="en-US"/>
        </a:p>
      </dgm:t>
    </dgm:pt>
    <dgm:pt modelId="{8ABFF883-539F-4F93-9CF8-79FECCBD359D}" type="sibTrans" cxnId="{4F96B09D-20F8-4035-92F5-C44C0B3D3C09}">
      <dgm:prSet/>
      <dgm:spPr/>
      <dgm:t>
        <a:bodyPr/>
        <a:lstStyle/>
        <a:p>
          <a:endParaRPr lang="zh-CN" altLang="en-US"/>
        </a:p>
      </dgm:t>
    </dgm:pt>
    <dgm:pt modelId="{4E011EFF-37F6-4971-9769-2EB04E4D699D}">
      <dgm:prSet phldrT="[文本]" custT="1"/>
      <dgm:spPr/>
      <dgm:t>
        <a:bodyPr/>
        <a:lstStyle/>
        <a:p>
          <a:r>
            <a:rPr lang="zh-CN" altLang="en-US" sz="2000" b="0">
              <a:latin typeface="+mn-ea"/>
              <a:ea typeface="+mn-ea"/>
            </a:rPr>
            <a:t>预处理指令</a:t>
          </a:r>
        </a:p>
      </dgm:t>
    </dgm:pt>
    <dgm:pt modelId="{FB39061F-59C0-446B-B663-7D32C9DAB30C}" type="parTrans" cxnId="{BE13FB25-F626-43D4-9B5D-9B7A77EC96EA}">
      <dgm:prSet/>
      <dgm:spPr/>
      <dgm:t>
        <a:bodyPr/>
        <a:lstStyle/>
        <a:p>
          <a:endParaRPr lang="zh-CN" altLang="en-US"/>
        </a:p>
      </dgm:t>
    </dgm:pt>
    <dgm:pt modelId="{41AB781D-B308-4DAC-83E3-082FEA1CD474}" type="sibTrans" cxnId="{BE13FB25-F626-43D4-9B5D-9B7A77EC96EA}">
      <dgm:prSet/>
      <dgm:spPr/>
      <dgm:t>
        <a:bodyPr/>
        <a:lstStyle/>
        <a:p>
          <a:endParaRPr lang="zh-CN" altLang="en-US"/>
        </a:p>
      </dgm:t>
    </dgm:pt>
    <dgm:pt modelId="{259CEFE1-3644-41B5-BE28-AE0FCA1FDA4D}">
      <dgm:prSet phldrT="[文本]" custT="1"/>
      <dgm:spPr/>
      <dgm:t>
        <a:bodyPr/>
        <a:lstStyle/>
        <a:p>
          <a:r>
            <a:rPr lang="zh-CN" altLang="en-US" sz="2000" b="0">
              <a:latin typeface="+mn-ea"/>
              <a:ea typeface="+mn-ea"/>
            </a:rPr>
            <a:t>数据声明</a:t>
          </a:r>
        </a:p>
      </dgm:t>
    </dgm:pt>
    <dgm:pt modelId="{AD4652B8-E730-430B-8A33-E6084CD961D0}" type="parTrans" cxnId="{4F11AAB2-4156-47E7-8BD5-DC0F45996F44}">
      <dgm:prSet/>
      <dgm:spPr/>
      <dgm:t>
        <a:bodyPr/>
        <a:lstStyle/>
        <a:p>
          <a:endParaRPr lang="zh-CN" altLang="en-US"/>
        </a:p>
      </dgm:t>
    </dgm:pt>
    <dgm:pt modelId="{37871F2C-9243-4B7C-9121-745D7C7A5C3B}" type="sibTrans" cxnId="{4F11AAB2-4156-47E7-8BD5-DC0F45996F44}">
      <dgm:prSet/>
      <dgm:spPr/>
      <dgm:t>
        <a:bodyPr/>
        <a:lstStyle/>
        <a:p>
          <a:endParaRPr lang="zh-CN" altLang="en-US"/>
        </a:p>
      </dgm:t>
    </dgm:pt>
    <dgm:pt modelId="{8C81D322-F425-44FB-B58B-AFEAF0A319EE}">
      <dgm:prSet phldrT="[文本]" custT="1"/>
      <dgm:spPr/>
      <dgm:t>
        <a:bodyPr/>
        <a:lstStyle/>
        <a:p>
          <a:r>
            <a:rPr lang="zh-CN" altLang="en-US" sz="2000" b="0">
              <a:latin typeface="+mn-ea"/>
              <a:ea typeface="+mn-ea"/>
            </a:rPr>
            <a:t>函数</a:t>
          </a:r>
          <a:r>
            <a:rPr lang="en-US" altLang="zh-CN" sz="2000" b="0">
              <a:latin typeface="+mn-ea"/>
              <a:ea typeface="+mn-ea"/>
            </a:rPr>
            <a:t>1</a:t>
          </a:r>
          <a:endParaRPr lang="zh-CN" altLang="en-US" sz="2000" b="0">
            <a:latin typeface="+mn-ea"/>
            <a:ea typeface="+mn-ea"/>
          </a:endParaRPr>
        </a:p>
      </dgm:t>
    </dgm:pt>
    <dgm:pt modelId="{4093B970-ADB2-47B0-B3CA-48998BAD647C}" type="parTrans" cxnId="{F792F3FC-3AB0-498C-BF15-4C9616F7B8CC}">
      <dgm:prSet/>
      <dgm:spPr/>
      <dgm:t>
        <a:bodyPr/>
        <a:lstStyle/>
        <a:p>
          <a:endParaRPr lang="zh-CN" altLang="en-US"/>
        </a:p>
      </dgm:t>
    </dgm:pt>
    <dgm:pt modelId="{77684A93-7A59-4AB7-A9CA-DEDC7D539B17}" type="sibTrans" cxnId="{F792F3FC-3AB0-498C-BF15-4C9616F7B8CC}">
      <dgm:prSet/>
      <dgm:spPr/>
      <dgm:t>
        <a:bodyPr/>
        <a:lstStyle/>
        <a:p>
          <a:endParaRPr lang="zh-CN" altLang="en-US"/>
        </a:p>
      </dgm:t>
    </dgm:pt>
    <dgm:pt modelId="{E6B7E06B-30B5-4B49-92EA-B8F70621A9BD}">
      <dgm:prSet phldrT="[文本]" custT="1"/>
      <dgm:spPr/>
      <dgm:t>
        <a:bodyPr/>
        <a:lstStyle/>
        <a:p>
          <a:r>
            <a:rPr lang="zh-CN" altLang="en-US" sz="2000" b="0">
              <a:latin typeface="+mn-ea"/>
              <a:ea typeface="+mn-ea"/>
            </a:rPr>
            <a:t>函数</a:t>
          </a:r>
          <a:r>
            <a:rPr lang="en-US" altLang="zh-CN" sz="2000" b="0">
              <a:latin typeface="+mn-ea"/>
              <a:ea typeface="+mn-ea"/>
            </a:rPr>
            <a:t>n</a:t>
          </a:r>
          <a:endParaRPr lang="zh-CN" altLang="en-US" sz="2000" b="0">
            <a:latin typeface="+mn-ea"/>
            <a:ea typeface="+mn-ea"/>
          </a:endParaRPr>
        </a:p>
      </dgm:t>
    </dgm:pt>
    <dgm:pt modelId="{619DA1F0-4A24-4567-9996-A63EBD061BBC}" type="parTrans" cxnId="{E9051801-46CE-42B3-B4C5-F203E151D3EE}">
      <dgm:prSet/>
      <dgm:spPr/>
      <dgm:t>
        <a:bodyPr/>
        <a:lstStyle/>
        <a:p>
          <a:endParaRPr lang="zh-CN" altLang="en-US"/>
        </a:p>
      </dgm:t>
    </dgm:pt>
    <dgm:pt modelId="{698EDEFB-EF3D-4BE1-818B-C787DB86172A}" type="sibTrans" cxnId="{E9051801-46CE-42B3-B4C5-F203E151D3EE}">
      <dgm:prSet/>
      <dgm:spPr/>
      <dgm:t>
        <a:bodyPr/>
        <a:lstStyle/>
        <a:p>
          <a:endParaRPr lang="zh-CN" altLang="en-US"/>
        </a:p>
      </dgm:t>
    </dgm:pt>
    <dgm:pt modelId="{4AF1D475-F249-4F53-96D4-2A3E4F7F6160}">
      <dgm:prSet phldrT="[文本]" custT="1"/>
      <dgm:spPr/>
      <dgm:t>
        <a:bodyPr/>
        <a:lstStyle/>
        <a:p>
          <a:r>
            <a:rPr lang="zh-CN" altLang="en-US" sz="2000" b="0">
              <a:latin typeface="+mn-ea"/>
              <a:ea typeface="+mn-ea"/>
            </a:rPr>
            <a:t>函数首部</a:t>
          </a:r>
        </a:p>
      </dgm:t>
    </dgm:pt>
    <dgm:pt modelId="{9B49984C-675B-4F95-941E-C971AB1B5E71}" type="parTrans" cxnId="{23FFD609-47B4-49F4-B0DF-3CBCBB91D39E}">
      <dgm:prSet/>
      <dgm:spPr/>
      <dgm:t>
        <a:bodyPr/>
        <a:lstStyle/>
        <a:p>
          <a:endParaRPr lang="zh-CN" altLang="en-US"/>
        </a:p>
      </dgm:t>
    </dgm:pt>
    <dgm:pt modelId="{DAF8F9A2-C27D-40CD-B547-2C2557B167C3}" type="sibTrans" cxnId="{23FFD609-47B4-49F4-B0DF-3CBCBB91D39E}">
      <dgm:prSet/>
      <dgm:spPr/>
      <dgm:t>
        <a:bodyPr/>
        <a:lstStyle/>
        <a:p>
          <a:endParaRPr lang="zh-CN" altLang="en-US"/>
        </a:p>
      </dgm:t>
    </dgm:pt>
    <dgm:pt modelId="{982288AE-89BB-4C3E-86B4-B2C63F4509D4}">
      <dgm:prSet phldrT="[文本]" custT="1"/>
      <dgm:spPr/>
      <dgm:t>
        <a:bodyPr/>
        <a:lstStyle/>
        <a:p>
          <a:r>
            <a:rPr lang="zh-CN" altLang="en-US" sz="2000" b="0">
              <a:latin typeface="+mn-ea"/>
              <a:ea typeface="+mn-ea"/>
            </a:rPr>
            <a:t>函数体</a:t>
          </a:r>
        </a:p>
      </dgm:t>
    </dgm:pt>
    <dgm:pt modelId="{7B0AA2FD-B728-495D-B7D8-70DC7FF38FC1}" type="parTrans" cxnId="{86954ACA-BA31-42BE-B2E1-3B7F1FD16197}">
      <dgm:prSet/>
      <dgm:spPr/>
      <dgm:t>
        <a:bodyPr/>
        <a:lstStyle/>
        <a:p>
          <a:endParaRPr lang="zh-CN" altLang="en-US"/>
        </a:p>
      </dgm:t>
    </dgm:pt>
    <dgm:pt modelId="{22C3F974-DB8C-4DC3-87DF-603CCD5F2940}" type="sibTrans" cxnId="{86954ACA-BA31-42BE-B2E1-3B7F1FD16197}">
      <dgm:prSet/>
      <dgm:spPr/>
      <dgm:t>
        <a:bodyPr/>
        <a:lstStyle/>
        <a:p>
          <a:endParaRPr lang="zh-CN" altLang="en-US"/>
        </a:p>
      </dgm:t>
    </dgm:pt>
    <dgm:pt modelId="{5F48CFC0-D53A-4344-A3E7-13ACE1FCF0D1}">
      <dgm:prSet phldrT="[文本]" custT="1"/>
      <dgm:spPr/>
      <dgm:t>
        <a:bodyPr/>
        <a:lstStyle/>
        <a:p>
          <a:r>
            <a:rPr lang="zh-CN" altLang="en-US" sz="2000" b="0">
              <a:latin typeface="+mn-ea"/>
              <a:ea typeface="+mn-ea"/>
            </a:rPr>
            <a:t>数据声明</a:t>
          </a:r>
        </a:p>
      </dgm:t>
    </dgm:pt>
    <dgm:pt modelId="{5EF12C9D-3173-448F-B030-24DDA8A31D90}" type="parTrans" cxnId="{A738A25A-6A40-4BB4-92EE-5327B6A802A6}">
      <dgm:prSet/>
      <dgm:spPr/>
      <dgm:t>
        <a:bodyPr/>
        <a:lstStyle/>
        <a:p>
          <a:endParaRPr lang="zh-CN" altLang="en-US"/>
        </a:p>
      </dgm:t>
    </dgm:pt>
    <dgm:pt modelId="{FCB76B3E-4220-4AD7-95E5-3877C4B8AE36}" type="sibTrans" cxnId="{A738A25A-6A40-4BB4-92EE-5327B6A802A6}">
      <dgm:prSet/>
      <dgm:spPr/>
      <dgm:t>
        <a:bodyPr/>
        <a:lstStyle/>
        <a:p>
          <a:endParaRPr lang="zh-CN" altLang="en-US"/>
        </a:p>
      </dgm:t>
    </dgm:pt>
    <dgm:pt modelId="{BF0C69B3-B861-452B-AA57-C7F194A4312C}">
      <dgm:prSet phldrT="[文本]" custT="1"/>
      <dgm:spPr/>
      <dgm:t>
        <a:bodyPr/>
        <a:lstStyle/>
        <a:p>
          <a:r>
            <a:rPr lang="zh-CN" altLang="en-US" sz="2000" b="0">
              <a:latin typeface="+mn-ea"/>
              <a:ea typeface="+mn-ea"/>
            </a:rPr>
            <a:t>执行语句</a:t>
          </a:r>
        </a:p>
      </dgm:t>
    </dgm:pt>
    <dgm:pt modelId="{4663788F-AD0D-41E7-B511-D88A2E3AF314}" type="parTrans" cxnId="{6451FB0C-1D1C-4139-A34F-40CEEF0B4CAA}">
      <dgm:prSet/>
      <dgm:spPr/>
      <dgm:t>
        <a:bodyPr/>
        <a:lstStyle/>
        <a:p>
          <a:endParaRPr lang="zh-CN" altLang="en-US"/>
        </a:p>
      </dgm:t>
    </dgm:pt>
    <dgm:pt modelId="{E4DFB605-4598-49ED-8622-9E30490E6F50}" type="sibTrans" cxnId="{6451FB0C-1D1C-4139-A34F-40CEEF0B4CAA}">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a:latin typeface="+mn-ea"/>
              <a:ea typeface="+mn-ea"/>
            </a:rPr>
            <a:t>……</a:t>
          </a:r>
          <a:endParaRPr lang="zh-CN" altLang="en-US" sz="2000" b="0">
            <a:latin typeface="+mn-ea"/>
            <a:ea typeface="+mn-ea"/>
          </a:endParaRPr>
        </a:p>
      </dgm:t>
    </dgm:pt>
    <dgm:pt modelId="{034B0EDC-C16F-484F-97DE-238DC88961B9}" type="parTrans" cxnId="{D8228088-9363-4EEF-AC02-6B84E0B339C3}">
      <dgm:prSet/>
      <dgm:spPr/>
      <dgm:t>
        <a:bodyPr/>
        <a:lstStyle/>
        <a:p>
          <a:endParaRPr lang="zh-CN" altLang="en-US"/>
        </a:p>
      </dgm:t>
    </dgm:pt>
    <dgm:pt modelId="{1027869C-19B6-4E86-972B-63B69E2D6FFE}" type="sibTrans" cxnId="{D8228088-9363-4EEF-AC02-6B84E0B339C3}">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a:latin typeface="+mn-ea"/>
              <a:ea typeface="+mn-ea"/>
            </a:rPr>
            <a:t>……</a:t>
          </a:r>
          <a:endParaRPr lang="zh-CN" altLang="en-US" sz="2000" b="0">
            <a:latin typeface="+mn-ea"/>
            <a:ea typeface="+mn-ea"/>
          </a:endParaRPr>
        </a:p>
      </dgm:t>
    </dgm:pt>
    <dgm:pt modelId="{8D169B7C-38FA-4D87-867A-06FEE587530A}" type="parTrans" cxnId="{E88EF2A0-BF7E-4053-82CD-6B30974E2CFC}">
      <dgm:prSet/>
      <dgm:spPr/>
      <dgm:t>
        <a:bodyPr/>
        <a:lstStyle/>
        <a:p>
          <a:endParaRPr lang="zh-CN" altLang="en-US"/>
        </a:p>
      </dgm:t>
    </dgm:pt>
    <dgm:pt modelId="{2D441AF7-DBA4-40E1-BC46-688A2543CB0C}" type="sibTrans" cxnId="{E88EF2A0-BF7E-4053-82CD-6B30974E2CFC}">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t>
        <a:bodyPr/>
        <a:lstStyle/>
        <a:p>
          <a:endParaRPr lang="zh-CN" altLang="en-US"/>
        </a:p>
      </dgm:t>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t>
        <a:bodyPr/>
        <a:lstStyle/>
        <a:p>
          <a:endParaRPr lang="zh-CN" altLang="en-US"/>
        </a:p>
      </dgm:t>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t>
        <a:bodyPr/>
        <a:lstStyle/>
        <a:p>
          <a:endParaRPr lang="zh-CN" altLang="en-US"/>
        </a:p>
      </dgm:t>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t>
        <a:bodyPr/>
        <a:lstStyle/>
        <a:p>
          <a:endParaRPr lang="zh-CN" altLang="en-US"/>
        </a:p>
      </dgm:t>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t>
        <a:bodyPr/>
        <a:lstStyle/>
        <a:p>
          <a:endParaRPr lang="zh-CN" altLang="en-US"/>
        </a:p>
      </dgm:t>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t>
        <a:bodyPr/>
        <a:lstStyle/>
        <a:p>
          <a:endParaRPr lang="zh-CN" altLang="en-US"/>
        </a:p>
      </dgm:t>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t>
        <a:bodyPr/>
        <a:lstStyle/>
        <a:p>
          <a:endParaRPr lang="zh-CN" altLang="en-US"/>
        </a:p>
      </dgm:t>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t>
        <a:bodyPr/>
        <a:lstStyle/>
        <a:p>
          <a:endParaRPr lang="zh-CN" altLang="en-US"/>
        </a:p>
      </dgm:t>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t>
        <a:bodyPr/>
        <a:lstStyle/>
        <a:p>
          <a:endParaRPr lang="zh-CN" altLang="en-US"/>
        </a:p>
      </dgm:t>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t>
        <a:bodyPr/>
        <a:lstStyle/>
        <a:p>
          <a:endParaRPr lang="zh-CN" altLang="en-US"/>
        </a:p>
      </dgm:t>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t>
        <a:bodyPr/>
        <a:lstStyle/>
        <a:p>
          <a:endParaRPr lang="zh-CN" altLang="en-US"/>
        </a:p>
      </dgm:t>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t>
        <a:bodyPr/>
        <a:lstStyle/>
        <a:p>
          <a:endParaRPr lang="zh-CN" altLang="en-US"/>
        </a:p>
      </dgm:t>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t>
        <a:bodyPr/>
        <a:lstStyle/>
        <a:p>
          <a:endParaRPr lang="zh-CN" altLang="en-US"/>
        </a:p>
      </dgm:t>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t>
        <a:bodyPr/>
        <a:lstStyle/>
        <a:p>
          <a:endParaRPr lang="zh-CN" altLang="en-US"/>
        </a:p>
      </dgm:t>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t>
        <a:bodyPr/>
        <a:lstStyle/>
        <a:p>
          <a:endParaRPr lang="zh-CN" altLang="en-US"/>
        </a:p>
      </dgm:t>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t>
        <a:bodyPr/>
        <a:lstStyle/>
        <a:p>
          <a:endParaRPr lang="zh-CN" altLang="en-US"/>
        </a:p>
      </dgm:t>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t>
        <a:bodyPr/>
        <a:lstStyle/>
        <a:p>
          <a:endParaRPr lang="zh-CN" altLang="en-US"/>
        </a:p>
      </dgm:t>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t>
        <a:bodyPr/>
        <a:lstStyle/>
        <a:p>
          <a:endParaRPr lang="zh-CN" altLang="en-US"/>
        </a:p>
      </dgm:t>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t>
        <a:bodyPr/>
        <a:lstStyle/>
        <a:p>
          <a:endParaRPr lang="zh-CN" altLang="en-US"/>
        </a:p>
      </dgm:t>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t>
        <a:bodyPr/>
        <a:lstStyle/>
        <a:p>
          <a:endParaRPr lang="zh-CN" altLang="en-US"/>
        </a:p>
      </dgm:t>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t>
        <a:bodyPr/>
        <a:lstStyle/>
        <a:p>
          <a:endParaRPr lang="zh-CN" altLang="en-US"/>
        </a:p>
      </dgm:t>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t>
        <a:bodyPr/>
        <a:lstStyle/>
        <a:p>
          <a:endParaRPr lang="zh-CN" altLang="en-US"/>
        </a:p>
      </dgm:t>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t>
        <a:bodyPr/>
        <a:lstStyle/>
        <a:p>
          <a:endParaRPr lang="zh-CN" altLang="en-US"/>
        </a:p>
      </dgm:t>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t>
        <a:bodyPr/>
        <a:lstStyle/>
        <a:p>
          <a:endParaRPr lang="zh-CN" altLang="en-US"/>
        </a:p>
      </dgm:t>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t>
        <a:bodyPr/>
        <a:lstStyle/>
        <a:p>
          <a:endParaRPr lang="zh-CN" altLang="en-US"/>
        </a:p>
      </dgm:t>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t>
        <a:bodyPr/>
        <a:lstStyle/>
        <a:p>
          <a:endParaRPr lang="zh-CN" altLang="en-US"/>
        </a:p>
      </dgm:t>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t>
        <a:bodyPr/>
        <a:lstStyle/>
        <a:p>
          <a:endParaRPr lang="zh-CN" altLang="en-US"/>
        </a:p>
      </dgm:t>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t>
        <a:bodyPr/>
        <a:lstStyle/>
        <a:p>
          <a:endParaRPr lang="zh-CN" altLang="en-US"/>
        </a:p>
      </dgm:t>
    </dgm:pt>
    <dgm:pt modelId="{301EAC65-84AF-431E-868C-0F586F0E37B5}" type="pres">
      <dgm:prSet presAssocID="{3983342C-6778-4F4C-8DF5-DB2070592288}" presName="hierChild3" presStyleCnt="0"/>
      <dgm:spPr/>
    </dgm:pt>
  </dgm:ptLst>
  <dgm:cxnLst>
    <dgm:cxn modelId="{8B90C05A-2041-4CCA-A29E-97C280F231EC}" type="presOf" srcId="{9D11C630-8C57-4F8C-94D7-36C2D55D8824}" destId="{14338D9C-E55D-4F15-BEBA-E99360731CF5}" srcOrd="0" destOrd="0" presId="urn:microsoft.com/office/officeart/2005/8/layout/hierarchy1"/>
    <dgm:cxn modelId="{E88EF2A0-BF7E-4053-82CD-6B30974E2CFC}" srcId="{452DFCCA-1E13-475F-807E-AE42C496A822}" destId="{C60803FD-929F-4DAC-95A5-6962AD80A453}" srcOrd="3" destOrd="0" parTransId="{8D169B7C-38FA-4D87-867A-06FEE587530A}" sibTransId="{2D441AF7-DBA4-40E1-BC46-688A2543CB0C}"/>
    <dgm:cxn modelId="{46F78374-53DB-45A9-8663-322400AAC71D}" srcId="{6E967685-68EA-41DC-8E4C-7F46962BE53C}" destId="{BA048FED-C3D0-4108-A17B-64594C2C0405}" srcOrd="0" destOrd="0" parTransId="{9312D5FC-F4C7-4237-B35D-BC038A91E396}" sibTransId="{BA5EDE3C-5323-4AE8-9F2D-F06858651487}"/>
    <dgm:cxn modelId="{0A503F04-2836-48C7-8087-3FB658BC1C74}" type="presOf" srcId="{8D169B7C-38FA-4D87-867A-06FEE587530A}" destId="{213C3E8F-868B-486F-97C2-5624E5B1B440}" srcOrd="0" destOrd="0" presId="urn:microsoft.com/office/officeart/2005/8/layout/hierarchy1"/>
    <dgm:cxn modelId="{A389E088-23C3-4D99-A706-12A3B79B2EFE}" type="presOf" srcId="{FB39061F-59C0-446B-B663-7D32C9DAB30C}" destId="{D69DF1B7-E819-4C57-BB8C-7791BE2191BF}"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D4C8E002-AD5C-40D9-8A7A-61442D01028C}" type="presOf" srcId="{AD4652B8-E730-430B-8A33-E6084CD961D0}" destId="{DD943899-CD4F-4A6A-8E7F-11349FC93D4B}" srcOrd="0" destOrd="0" presId="urn:microsoft.com/office/officeart/2005/8/layout/hierarchy1"/>
    <dgm:cxn modelId="{E9051801-46CE-42B3-B4C5-F203E151D3EE}" srcId="{452DFCCA-1E13-475F-807E-AE42C496A822}" destId="{E6B7E06B-30B5-4B49-92EA-B8F70621A9BD}" srcOrd="4" destOrd="0" parTransId="{619DA1F0-4A24-4567-9996-A63EBD061BBC}" sibTransId="{698EDEFB-EF3D-4BE1-818B-C787DB86172A}"/>
    <dgm:cxn modelId="{2EA358EB-6E66-4F39-BE14-54D1040E28F6}" type="presOf" srcId="{259CEFE1-3644-41B5-BE28-AE0FCA1FDA4D}" destId="{E36818F4-7E25-45F2-8E79-9DC9A1CFA7AA}" srcOrd="0" destOrd="0" presId="urn:microsoft.com/office/officeart/2005/8/layout/hierarchy1"/>
    <dgm:cxn modelId="{54B0C7A9-2FBA-4B40-9CE3-C0C8B9CE022A}" type="presOf" srcId="{0414D89D-AEF8-440F-B8CE-C9B4316886CB}" destId="{00391075-BE06-4C0E-A052-60B49255D618}"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C8D90CD8-A4C4-4082-8EE6-E97884584AB9}" type="presOf" srcId="{7B0AA2FD-B728-495D-B7D8-70DC7FF38FC1}" destId="{4D9D4F76-AACD-4919-B590-C1111B484AF7}" srcOrd="0" destOrd="0" presId="urn:microsoft.com/office/officeart/2005/8/layout/hierarchy1"/>
    <dgm:cxn modelId="{9B454821-6223-48CE-BAC9-4D00CE36D367}" type="presOf" srcId="{982288AE-89BB-4C3E-86B4-B2C63F4509D4}" destId="{8CCBD36D-573A-464D-AB6B-F238D9EF7509}" srcOrd="0" destOrd="0" presId="urn:microsoft.com/office/officeart/2005/8/layout/hierarchy1"/>
    <dgm:cxn modelId="{67382A38-D96E-43F2-BDDE-011D3C323B84}" type="presOf" srcId="{3983342C-6778-4F4C-8DF5-DB2070592288}" destId="{5D43757A-561B-455C-A396-806BA02E8279}" srcOrd="0" destOrd="0" presId="urn:microsoft.com/office/officeart/2005/8/layout/hierarchy1"/>
    <dgm:cxn modelId="{9130CACA-EFA1-4B25-A610-D7246F1F21BD}" type="presOf" srcId="{9B49984C-675B-4F95-941E-C971AB1B5E71}" destId="{A41E6159-4B5F-4AB2-A2A4-75F8D4BB8CA3}" srcOrd="0" destOrd="0" presId="urn:microsoft.com/office/officeart/2005/8/layout/hierarchy1"/>
    <dgm:cxn modelId="{6E724ED4-31F6-4797-A519-EE36A7C9C7B6}" type="presOf" srcId="{EADFEEB6-165C-4E70-895A-6C5EB5FEE2B9}" destId="{EAAA9751-3721-40E0-B8B3-579138293000}" srcOrd="0" destOrd="0" presId="urn:microsoft.com/office/officeart/2005/8/layout/hierarchy1"/>
    <dgm:cxn modelId="{AD95D83D-86BE-4EB6-B187-FF631C2AF1A3}" srcId="{EADFEEB6-165C-4E70-895A-6C5EB5FEE2B9}" destId="{6E967685-68EA-41DC-8E4C-7F46962BE53C}" srcOrd="0" destOrd="0" parTransId="{1307D1B2-59E4-4C00-ABE0-F2653EF32CC5}" sibTransId="{8A2858A8-2B63-42AD-99DE-1F8C20A84CD1}"/>
    <dgm:cxn modelId="{4D24921E-1373-49F6-A843-63396D28F2A2}" type="presOf" srcId="{452DFCCA-1E13-475F-807E-AE42C496A822}" destId="{60DAD33C-85AD-4DD2-9B7C-0C86F67B1B5B}"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97612B28-0A64-4B35-858B-611ECE864BEC}" type="presOf" srcId="{9312D5FC-F4C7-4237-B35D-BC038A91E396}" destId="{B5CD1A1E-7672-4226-B079-4CF1DECD6C38}"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64E5CDE8-55BB-4A90-A1D3-CEDDB7DB51EA}" type="presOf" srcId="{4AF1D475-F249-4F53-96D4-2A3E4F7F6160}" destId="{78389421-6BC1-4742-8335-6F0DE14C5BD6}" srcOrd="0" destOrd="0" presId="urn:microsoft.com/office/officeart/2005/8/layout/hierarchy1"/>
    <dgm:cxn modelId="{4F11AAB2-4156-47E7-8BD5-DC0F45996F44}" srcId="{452DFCCA-1E13-475F-807E-AE42C496A822}" destId="{259CEFE1-3644-41B5-BE28-AE0FCA1FDA4D}" srcOrd="1" destOrd="0" parTransId="{AD4652B8-E730-430B-8A33-E6084CD961D0}" sibTransId="{37871F2C-9243-4B7C-9121-745D7C7A5C3B}"/>
    <dgm:cxn modelId="{C73FF59A-22EC-482A-B98F-3B30641C0850}" type="presOf" srcId="{034B0EDC-C16F-484F-97DE-238DC88961B9}" destId="{15C3BF6C-AE0D-4680-ABA0-6E0D541D1577}" srcOrd="0" destOrd="0" presId="urn:microsoft.com/office/officeart/2005/8/layout/hierarchy1"/>
    <dgm:cxn modelId="{EDA8E8DF-ABA6-4F7D-B99E-3F3032D3931F}" type="presOf" srcId="{E6B7E06B-30B5-4B49-92EA-B8F70621A9BD}" destId="{0A87B4D3-6CF2-47A1-AA5D-C4B5D705C3C5}" srcOrd="0" destOrd="0" presId="urn:microsoft.com/office/officeart/2005/8/layout/hierarchy1"/>
    <dgm:cxn modelId="{23FFD609-47B4-49F4-B0DF-3CBCBB91D39E}" srcId="{8C81D322-F425-44FB-B58B-AFEAF0A319EE}" destId="{4AF1D475-F249-4F53-96D4-2A3E4F7F6160}" srcOrd="0" destOrd="0" parTransId="{9B49984C-675B-4F95-941E-C971AB1B5E71}" sibTransId="{DAF8F9A2-C27D-40CD-B547-2C2557B167C3}"/>
    <dgm:cxn modelId="{699BB9A2-212F-4B4C-B447-0F2EE67A4E9D}" srcId="{6E967685-68EA-41DC-8E4C-7F46962BE53C}" destId="{452DFCCA-1E13-475F-807E-AE42C496A822}" srcOrd="1" destOrd="0" parTransId="{9D11C630-8C57-4F8C-94D7-36C2D55D8824}" sibTransId="{7CB8FABF-09CC-4802-B0BF-CA14548F3CE3}"/>
    <dgm:cxn modelId="{4F96B09D-20F8-4035-92F5-C44C0B3D3C09}" srcId="{6E967685-68EA-41DC-8E4C-7F46962BE53C}" destId="{3983342C-6778-4F4C-8DF5-DB2070592288}" srcOrd="3" destOrd="0" parTransId="{50288EF0-4649-47C5-BD00-43BFDBF95E88}" sibTransId="{8ABFF883-539F-4F93-9CF8-79FECCBD359D}"/>
    <dgm:cxn modelId="{D78413DC-5FD1-46B3-B1F9-ACDE7CD63B70}" type="presOf" srcId="{4093B970-ADB2-47B0-B3CA-48998BAD647C}" destId="{251E9983-E675-4BA5-8E2C-10EF69A8989D}" srcOrd="0" destOrd="0" presId="urn:microsoft.com/office/officeart/2005/8/layout/hierarchy1"/>
    <dgm:cxn modelId="{D8228088-9363-4EEF-AC02-6B84E0B339C3}" srcId="{6E967685-68EA-41DC-8E4C-7F46962BE53C}" destId="{0414D89D-AEF8-440F-B8CE-C9B4316886CB}" srcOrd="2" destOrd="0" parTransId="{034B0EDC-C16F-484F-97DE-238DC88961B9}" sibTransId="{1027869C-19B6-4E86-972B-63B69E2D6FFE}"/>
    <dgm:cxn modelId="{0A1D868F-DF51-499F-9961-08332D1DAFE1}" type="presOf" srcId="{4E011EFF-37F6-4971-9769-2EB04E4D699D}" destId="{95AF3699-A0DA-47F0-8F0D-3DE031834FEC}" srcOrd="0" destOrd="0" presId="urn:microsoft.com/office/officeart/2005/8/layout/hierarchy1"/>
    <dgm:cxn modelId="{8F4E4C10-085D-4DCE-B538-5B1B0E3DDE84}" type="presOf" srcId="{5EF12C9D-3173-448F-B030-24DDA8A31D90}" destId="{DE53E483-DA6E-420F-956A-6703D7E3A085}" srcOrd="0" destOrd="0" presId="urn:microsoft.com/office/officeart/2005/8/layout/hierarchy1"/>
    <dgm:cxn modelId="{8C8D1025-1961-4B4C-A03D-8BA0E0BB9216}" type="presOf" srcId="{BA048FED-C3D0-4108-A17B-64594C2C0405}" destId="{F66962D9-0A87-4346-A9F9-284051CF8E21}"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DB76987A-A0F7-4D96-8400-61DA47681883}" type="presOf" srcId="{50288EF0-4649-47C5-BD00-43BFDBF95E88}" destId="{88778ADB-A854-4126-A6F5-CE10FB9FF245}"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6451FB0C-1D1C-4139-A34F-40CEEF0B4CAA}" srcId="{982288AE-89BB-4C3E-86B4-B2C63F4509D4}" destId="{BF0C69B3-B861-452B-AA57-C7F194A4312C}" srcOrd="1" destOrd="0" parTransId="{4663788F-AD0D-41E7-B511-D88A2E3AF314}" sibTransId="{E4DFB605-4598-49ED-8622-9E30490E6F50}"/>
    <dgm:cxn modelId="{4AFE488F-00D1-41AD-A773-1ECB85FF654C}" type="presOf" srcId="{C60803FD-929F-4DAC-95A5-6962AD80A453}" destId="{0E59D94F-553B-417E-BE7C-3C58FA423651}"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639BD2C2-1077-44FE-B350-F8A856BBC67F}" type="presOf" srcId="{8C81D322-F425-44FB-B58B-AFEAF0A319EE}" destId="{F2E19DCD-49C4-4721-819D-444EC49D177B}"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6D0A06DA-ADBB-425D-A9FD-FC6587F26C67}" type="presOf" srcId="{5F48CFC0-D53A-4344-A3E7-13ACE1FCF0D1}" destId="{B6F06E70-3A19-4D11-939A-0EE45858207B}" srcOrd="0" destOrd="0" presId="urn:microsoft.com/office/officeart/2005/8/layout/hierarchy1"/>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FA2932F-EC5C-46EE-8498-73ACDB91A3CB}">
      <dsp:nvSpPr>
        <dsp:cNvPr id="0" name=""/>
        <dsp:cNvSpPr/>
      </dsp:nvSpPr>
      <dsp:spPr>
        <a:xfrm>
          <a:off x="14336" y="2572761"/>
          <a:ext cx="1226778"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数据类型</a:t>
          </a:r>
        </a:p>
      </dsp:txBody>
      <dsp:txXfrm>
        <a:off x="14336" y="2572761"/>
        <a:ext cx="1226778" cy="278490"/>
      </dsp:txXfrm>
    </dsp:sp>
    <dsp:sp modelId="{B6990AA8-849C-4CE5-BC6B-BD2DF7474757}">
      <dsp:nvSpPr>
        <dsp:cNvPr id="0" name=""/>
        <dsp:cNvSpPr/>
      </dsp:nvSpPr>
      <dsp:spPr>
        <a:xfrm rot="17179538">
          <a:off x="956219" y="2325975"/>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179538">
        <a:off x="1332696" y="2311878"/>
        <a:ext cx="39629" cy="39629"/>
      </dsp:txXfrm>
    </dsp:sp>
    <dsp:sp modelId="{38FAB092-9F22-419D-B6CE-8D0DD7611935}">
      <dsp:nvSpPr>
        <dsp:cNvPr id="0" name=""/>
        <dsp:cNvSpPr/>
      </dsp:nvSpPr>
      <dsp:spPr>
        <a:xfrm>
          <a:off x="1463907" y="1812134"/>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基本类型</a:t>
          </a:r>
        </a:p>
      </dsp:txBody>
      <dsp:txXfrm>
        <a:off x="1463907" y="1812134"/>
        <a:ext cx="1636844" cy="278490"/>
      </dsp:txXfrm>
    </dsp:sp>
    <dsp:sp modelId="{036FD041-22EF-449E-BBE1-6BD6C02A909D}">
      <dsp:nvSpPr>
        <dsp:cNvPr id="0" name=""/>
        <dsp:cNvSpPr/>
      </dsp:nvSpPr>
      <dsp:spPr>
        <a:xfrm rot="17230830">
          <a:off x="2835023" y="1585364"/>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230830">
        <a:off x="3193292" y="1572226"/>
        <a:ext cx="37712" cy="37712"/>
      </dsp:txXfrm>
    </dsp:sp>
    <dsp:sp modelId="{854285C5-6CE1-4F42-B433-C982E7D0EA44}">
      <dsp:nvSpPr>
        <dsp:cNvPr id="0" name=""/>
        <dsp:cNvSpPr/>
      </dsp:nvSpPr>
      <dsp:spPr>
        <a:xfrm>
          <a:off x="3323544" y="1091540"/>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整型类型</a:t>
          </a:r>
        </a:p>
      </dsp:txBody>
      <dsp:txXfrm>
        <a:off x="3323544" y="1091540"/>
        <a:ext cx="1636844" cy="278490"/>
      </dsp:txXfrm>
    </dsp:sp>
    <dsp:sp modelId="{02046280-9146-49E4-B1A6-FC4FC6B0200B}">
      <dsp:nvSpPr>
        <dsp:cNvPr id="0" name=""/>
        <dsp:cNvSpPr/>
      </dsp:nvSpPr>
      <dsp:spPr>
        <a:xfrm rot="17132988">
          <a:off x="4656245" y="82473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132988">
        <a:off x="5051008" y="809678"/>
        <a:ext cx="41553" cy="41553"/>
      </dsp:txXfrm>
    </dsp:sp>
    <dsp:sp modelId="{D78DF943-E569-439D-AB7C-850E9A5D2338}">
      <dsp:nvSpPr>
        <dsp:cNvPr id="0" name=""/>
        <dsp:cNvSpPr/>
      </dsp:nvSpPr>
      <dsp:spPr>
        <a:xfrm>
          <a:off x="5183181" y="29088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基本整型 </a:t>
          </a:r>
          <a:r>
            <a:rPr lang="en-US" altLang="zh-CN" sz="1600" kern="1200" err="1"/>
            <a:t>int</a:t>
          </a:r>
          <a:endParaRPr lang="zh-CN" altLang="en-US" sz="1600" kern="1200"/>
        </a:p>
      </dsp:txBody>
      <dsp:txXfrm>
        <a:off x="5183181" y="290880"/>
        <a:ext cx="5572082" cy="278490"/>
      </dsp:txXfrm>
    </dsp:sp>
    <dsp:sp modelId="{F961828B-9711-4529-BE6C-EC657D441049}">
      <dsp:nvSpPr>
        <dsp:cNvPr id="0" name=""/>
        <dsp:cNvSpPr/>
      </dsp:nvSpPr>
      <dsp:spPr>
        <a:xfrm rot="17692822">
          <a:off x="4807013" y="984869"/>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692822">
        <a:off x="5058546" y="977349"/>
        <a:ext cx="26477" cy="26477"/>
      </dsp:txXfrm>
    </dsp:sp>
    <dsp:sp modelId="{9619A577-19A6-42F4-8B44-BDE0EBF204CF}">
      <dsp:nvSpPr>
        <dsp:cNvPr id="0" name=""/>
        <dsp:cNvSpPr/>
      </dsp:nvSpPr>
      <dsp:spPr>
        <a:xfrm>
          <a:off x="5183181" y="61114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短整型 </a:t>
          </a:r>
          <a:r>
            <a:rPr lang="en-US" altLang="zh-CN" sz="1600" kern="1200"/>
            <a:t>short </a:t>
          </a:r>
          <a:r>
            <a:rPr lang="en-US" altLang="zh-CN" sz="1600" kern="1200" err="1"/>
            <a:t>int</a:t>
          </a:r>
          <a:endParaRPr lang="zh-CN" altLang="en-US" sz="1600" kern="1200"/>
        </a:p>
      </dsp:txBody>
      <dsp:txXfrm>
        <a:off x="5183181" y="611144"/>
        <a:ext cx="5572082" cy="278490"/>
      </dsp:txXfrm>
    </dsp:sp>
    <dsp:sp modelId="{3A26ECD8-B3DA-46E1-9297-4CB6E2130B90}">
      <dsp:nvSpPr>
        <dsp:cNvPr id="0" name=""/>
        <dsp:cNvSpPr/>
      </dsp:nvSpPr>
      <dsp:spPr>
        <a:xfrm rot="19457599">
          <a:off x="4934600" y="1145001"/>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9457599">
        <a:off x="5064926" y="1143860"/>
        <a:ext cx="13718" cy="13718"/>
      </dsp:txXfrm>
    </dsp:sp>
    <dsp:sp modelId="{7F4DC484-67B0-46D5-9AE9-EFF875FD0AE2}">
      <dsp:nvSpPr>
        <dsp:cNvPr id="0" name=""/>
        <dsp:cNvSpPr/>
      </dsp:nvSpPr>
      <dsp:spPr>
        <a:xfrm>
          <a:off x="5183181" y="93140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长整型 </a:t>
          </a:r>
          <a:r>
            <a:rPr lang="en-US" altLang="zh-CN" sz="1600" kern="1200"/>
            <a:t>long </a:t>
          </a:r>
          <a:r>
            <a:rPr lang="en-US" altLang="zh-CN" sz="1600" kern="1200" err="1"/>
            <a:t>int</a:t>
          </a:r>
          <a:endParaRPr lang="zh-CN" altLang="en-US" sz="1600" kern="1200"/>
        </a:p>
      </dsp:txBody>
      <dsp:txXfrm>
        <a:off x="5183181" y="931408"/>
        <a:ext cx="5572082" cy="278490"/>
      </dsp:txXfrm>
    </dsp:sp>
    <dsp:sp modelId="{19BDF6B5-5FF3-4DFA-8DF2-48C23656276E}">
      <dsp:nvSpPr>
        <dsp:cNvPr id="0" name=""/>
        <dsp:cNvSpPr/>
      </dsp:nvSpPr>
      <dsp:spPr>
        <a:xfrm rot="2142401">
          <a:off x="4934600" y="1305133"/>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2142401">
        <a:off x="5064926" y="1303992"/>
        <a:ext cx="13718" cy="13718"/>
      </dsp:txXfrm>
    </dsp:sp>
    <dsp:sp modelId="{233AE611-4B29-4274-B940-B74C7160E699}">
      <dsp:nvSpPr>
        <dsp:cNvPr id="0" name=""/>
        <dsp:cNvSpPr/>
      </dsp:nvSpPr>
      <dsp:spPr>
        <a:xfrm>
          <a:off x="5183181" y="125167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*双长整型 </a:t>
          </a:r>
          <a:r>
            <a:rPr lang="en-US" altLang="zh-CN" sz="1600" kern="1200"/>
            <a:t>long </a:t>
          </a:r>
          <a:r>
            <a:rPr lang="en-US" altLang="zh-CN" sz="1600" kern="1200" err="1"/>
            <a:t>long</a:t>
          </a:r>
          <a:r>
            <a:rPr lang="en-US" altLang="zh-CN" sz="1600" kern="1200"/>
            <a:t> </a:t>
          </a:r>
          <a:r>
            <a:rPr lang="en-US" altLang="zh-CN" sz="1600" kern="1200" err="1"/>
            <a:t>int</a:t>
          </a:r>
          <a:endParaRPr lang="zh-CN" altLang="en-US" sz="1600" kern="1200"/>
        </a:p>
      </dsp:txBody>
      <dsp:txXfrm>
        <a:off x="5183181" y="1251672"/>
        <a:ext cx="5572082" cy="278490"/>
      </dsp:txXfrm>
    </dsp:sp>
    <dsp:sp modelId="{6715DB1C-EACE-460F-AF6A-4B691519ADB1}">
      <dsp:nvSpPr>
        <dsp:cNvPr id="0" name=""/>
        <dsp:cNvSpPr/>
      </dsp:nvSpPr>
      <dsp:spPr>
        <a:xfrm rot="3907178">
          <a:off x="4807013" y="1465265"/>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3907178">
        <a:off x="5058546" y="1457745"/>
        <a:ext cx="26477" cy="26477"/>
      </dsp:txXfrm>
    </dsp:sp>
    <dsp:sp modelId="{BE6ED02F-8E32-48F4-B923-5E808745E6BB}">
      <dsp:nvSpPr>
        <dsp:cNvPr id="0" name=""/>
        <dsp:cNvSpPr/>
      </dsp:nvSpPr>
      <dsp:spPr>
        <a:xfrm>
          <a:off x="5183181" y="1571936"/>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字符型 </a:t>
          </a:r>
          <a:r>
            <a:rPr lang="en-US" altLang="zh-CN" sz="1600" kern="1200"/>
            <a:t>char</a:t>
          </a:r>
          <a:endParaRPr lang="zh-CN" altLang="en-US" sz="1600" kern="1200"/>
        </a:p>
      </dsp:txBody>
      <dsp:txXfrm>
        <a:off x="5183181" y="1571936"/>
        <a:ext cx="5572082" cy="278490"/>
      </dsp:txXfrm>
    </dsp:sp>
    <dsp:sp modelId="{2BFDF2C8-73F7-432E-A168-B0B6085C1ACB}">
      <dsp:nvSpPr>
        <dsp:cNvPr id="0" name=""/>
        <dsp:cNvSpPr/>
      </dsp:nvSpPr>
      <dsp:spPr>
        <a:xfrm rot="4467012">
          <a:off x="4656245" y="1625397"/>
          <a:ext cx="831079" cy="11436"/>
        </a:xfrm>
        <a:custGeom>
          <a:avLst/>
          <a:gdLst/>
          <a:ahLst/>
          <a:cxnLst/>
          <a:rect l="0" t="0" r="0" b="0"/>
          <a:pathLst>
            <a:path>
              <a:moveTo>
                <a:pt x="0" y="5718"/>
              </a:moveTo>
              <a:lnTo>
                <a:pt x="83107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4467012">
        <a:off x="5051008" y="1610338"/>
        <a:ext cx="41553" cy="41553"/>
      </dsp:txXfrm>
    </dsp:sp>
    <dsp:sp modelId="{590B3B2F-2D3F-4F51-91CD-AF3BF52E7EE3}">
      <dsp:nvSpPr>
        <dsp:cNvPr id="0" name=""/>
        <dsp:cNvSpPr/>
      </dsp:nvSpPr>
      <dsp:spPr>
        <a:xfrm>
          <a:off x="5183181" y="1892200"/>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*布尔型 </a:t>
          </a:r>
          <a:r>
            <a:rPr lang="en-US" altLang="zh-CN" sz="1600" kern="1200"/>
            <a:t>bool</a:t>
          </a:r>
          <a:endParaRPr lang="zh-CN" altLang="en-US" sz="1600" kern="1200"/>
        </a:p>
      </dsp:txBody>
      <dsp:txXfrm>
        <a:off x="5183181" y="1892200"/>
        <a:ext cx="5572082" cy="278490"/>
      </dsp:txXfrm>
    </dsp:sp>
    <dsp:sp modelId="{2980161C-82AD-47D5-89D4-75E5093138B9}">
      <dsp:nvSpPr>
        <dsp:cNvPr id="0" name=""/>
        <dsp:cNvSpPr/>
      </dsp:nvSpPr>
      <dsp:spPr>
        <a:xfrm rot="4369170">
          <a:off x="2835023" y="2305958"/>
          <a:ext cx="754249" cy="11436"/>
        </a:xfrm>
        <a:custGeom>
          <a:avLst/>
          <a:gdLst/>
          <a:ahLst/>
          <a:cxnLst/>
          <a:rect l="0" t="0" r="0" b="0"/>
          <a:pathLst>
            <a:path>
              <a:moveTo>
                <a:pt x="0" y="5718"/>
              </a:moveTo>
              <a:lnTo>
                <a:pt x="75424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4369170">
        <a:off x="3193292" y="2292820"/>
        <a:ext cx="37712" cy="37712"/>
      </dsp:txXfrm>
    </dsp:sp>
    <dsp:sp modelId="{A9442264-2DB3-453B-95E6-1C246F0AE447}">
      <dsp:nvSpPr>
        <dsp:cNvPr id="0" name=""/>
        <dsp:cNvSpPr/>
      </dsp:nvSpPr>
      <dsp:spPr>
        <a:xfrm>
          <a:off x="3323544" y="253272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浮点类型</a:t>
          </a:r>
        </a:p>
      </dsp:txBody>
      <dsp:txXfrm>
        <a:off x="3323544" y="2532728"/>
        <a:ext cx="1636844" cy="278490"/>
      </dsp:txXfrm>
    </dsp:sp>
    <dsp:sp modelId="{D07FCBE4-6D44-4C87-904F-7BD3E34C9C4B}">
      <dsp:nvSpPr>
        <dsp:cNvPr id="0" name=""/>
        <dsp:cNvSpPr/>
      </dsp:nvSpPr>
      <dsp:spPr>
        <a:xfrm rot="18289469">
          <a:off x="4876717" y="2506123"/>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8289469">
        <a:off x="5062032" y="2502088"/>
        <a:ext cx="19506" cy="19506"/>
      </dsp:txXfrm>
    </dsp:sp>
    <dsp:sp modelId="{EC3D432F-E791-40F3-8D38-BE92D698791A}">
      <dsp:nvSpPr>
        <dsp:cNvPr id="0" name=""/>
        <dsp:cNvSpPr/>
      </dsp:nvSpPr>
      <dsp:spPr>
        <a:xfrm>
          <a:off x="5183181" y="2212464"/>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单精度浮点型 </a:t>
          </a:r>
          <a:r>
            <a:rPr lang="en-US" altLang="zh-CN" sz="1600" kern="1200"/>
            <a:t>float</a:t>
          </a:r>
          <a:endParaRPr lang="zh-CN" altLang="en-US" sz="1600" kern="1200"/>
        </a:p>
      </dsp:txBody>
      <dsp:txXfrm>
        <a:off x="5183181" y="2212464"/>
        <a:ext cx="5572082" cy="278490"/>
      </dsp:txXfrm>
    </dsp:sp>
    <dsp:sp modelId="{752BDD05-619D-443C-8317-13FCBD676B18}">
      <dsp:nvSpPr>
        <dsp:cNvPr id="0" name=""/>
        <dsp:cNvSpPr/>
      </dsp:nvSpPr>
      <dsp:spPr>
        <a:xfrm>
          <a:off x="4960389" y="2666255"/>
          <a:ext cx="222792" cy="11436"/>
        </a:xfrm>
        <a:custGeom>
          <a:avLst/>
          <a:gdLst/>
          <a:ahLst/>
          <a:cxnLst/>
          <a:rect l="0" t="0" r="0" b="0"/>
          <a:pathLst>
            <a:path>
              <a:moveTo>
                <a:pt x="0" y="5718"/>
              </a:moveTo>
              <a:lnTo>
                <a:pt x="222792"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a:off x="5066215" y="2666404"/>
        <a:ext cx="11139" cy="11139"/>
      </dsp:txXfrm>
    </dsp:sp>
    <dsp:sp modelId="{55BE17C1-C35C-44D5-99B8-12695C045DE8}">
      <dsp:nvSpPr>
        <dsp:cNvPr id="0" name=""/>
        <dsp:cNvSpPr/>
      </dsp:nvSpPr>
      <dsp:spPr>
        <a:xfrm>
          <a:off x="5183181" y="2532728"/>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双精度浮点型 </a:t>
          </a:r>
          <a:r>
            <a:rPr lang="en-US" altLang="zh-CN" sz="1600" kern="1200"/>
            <a:t>double</a:t>
          </a:r>
          <a:endParaRPr lang="zh-CN" altLang="en-US" sz="1600" kern="1200"/>
        </a:p>
      </dsp:txBody>
      <dsp:txXfrm>
        <a:off x="5183181" y="2532728"/>
        <a:ext cx="5572082" cy="278490"/>
      </dsp:txXfrm>
    </dsp:sp>
    <dsp:sp modelId="{06234FE8-0B7A-4EF1-9D52-9E3EC069D30A}">
      <dsp:nvSpPr>
        <dsp:cNvPr id="0" name=""/>
        <dsp:cNvSpPr/>
      </dsp:nvSpPr>
      <dsp:spPr>
        <a:xfrm rot="3310531">
          <a:off x="4876717" y="2826387"/>
          <a:ext cx="390135" cy="11436"/>
        </a:xfrm>
        <a:custGeom>
          <a:avLst/>
          <a:gdLst/>
          <a:ahLst/>
          <a:cxnLst/>
          <a:rect l="0" t="0" r="0" b="0"/>
          <a:pathLst>
            <a:path>
              <a:moveTo>
                <a:pt x="0" y="5718"/>
              </a:moveTo>
              <a:lnTo>
                <a:pt x="390135"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3310531">
        <a:off x="5062032" y="2822352"/>
        <a:ext cx="19506" cy="19506"/>
      </dsp:txXfrm>
    </dsp:sp>
    <dsp:sp modelId="{D7FA73BB-04C4-4DA6-B84F-5B75FEEB81B2}">
      <dsp:nvSpPr>
        <dsp:cNvPr id="0" name=""/>
        <dsp:cNvSpPr/>
      </dsp:nvSpPr>
      <dsp:spPr>
        <a:xfrm>
          <a:off x="5183181" y="2852992"/>
          <a:ext cx="5572082"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复数浮点型 </a:t>
          </a:r>
          <a:r>
            <a:rPr lang="en-US" altLang="zh-CN" sz="1600" kern="1200" err="1"/>
            <a:t>float_complex,double_complex,long</a:t>
          </a:r>
          <a:r>
            <a:rPr lang="en-US" altLang="zh-CN" sz="1600" kern="1200"/>
            <a:t> long _complex</a:t>
          </a:r>
          <a:endParaRPr lang="zh-CN" altLang="en-US" sz="1600" kern="1200"/>
        </a:p>
      </dsp:txBody>
      <dsp:txXfrm>
        <a:off x="5183181" y="2852992"/>
        <a:ext cx="5572082" cy="278490"/>
      </dsp:txXfrm>
    </dsp:sp>
    <dsp:sp modelId="{A66E6107-62CA-42DF-9914-7C3640C89870}">
      <dsp:nvSpPr>
        <dsp:cNvPr id="0" name=""/>
        <dsp:cNvSpPr/>
      </dsp:nvSpPr>
      <dsp:spPr>
        <a:xfrm rot="17810170">
          <a:off x="1105754" y="2486107"/>
          <a:ext cx="493514" cy="11436"/>
        </a:xfrm>
        <a:custGeom>
          <a:avLst/>
          <a:gdLst/>
          <a:ahLst/>
          <a:cxnLst/>
          <a:rect l="0" t="0" r="0" b="0"/>
          <a:pathLst>
            <a:path>
              <a:moveTo>
                <a:pt x="0" y="5718"/>
              </a:moveTo>
              <a:lnTo>
                <a:pt x="49351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810170">
        <a:off x="1340173" y="2479487"/>
        <a:ext cx="24675" cy="24675"/>
      </dsp:txXfrm>
    </dsp:sp>
    <dsp:sp modelId="{DE73F6A3-8DDD-470D-B6F0-7738A08F809A}">
      <dsp:nvSpPr>
        <dsp:cNvPr id="0" name=""/>
        <dsp:cNvSpPr/>
      </dsp:nvSpPr>
      <dsp:spPr>
        <a:xfrm>
          <a:off x="1463907" y="2132398"/>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枚举类型 </a:t>
          </a:r>
          <a:r>
            <a:rPr lang="en-US" altLang="zh-CN" sz="1600" kern="1200" err="1"/>
            <a:t>enum</a:t>
          </a:r>
          <a:endParaRPr lang="zh-CN" altLang="en-US" sz="1600" kern="1200"/>
        </a:p>
      </dsp:txBody>
      <dsp:txXfrm>
        <a:off x="1463907" y="2132398"/>
        <a:ext cx="1636844" cy="278490"/>
      </dsp:txXfrm>
    </dsp:sp>
    <dsp:sp modelId="{6BDEA67C-C9C2-4CBE-9A70-FAEF124DC6C7}">
      <dsp:nvSpPr>
        <dsp:cNvPr id="0" name=""/>
        <dsp:cNvSpPr/>
      </dsp:nvSpPr>
      <dsp:spPr>
        <a:xfrm rot="19900353">
          <a:off x="1225960" y="2646239"/>
          <a:ext cx="253101" cy="11436"/>
        </a:xfrm>
        <a:custGeom>
          <a:avLst/>
          <a:gdLst/>
          <a:ahLst/>
          <a:cxnLst/>
          <a:rect l="0" t="0" r="0" b="0"/>
          <a:pathLst>
            <a:path>
              <a:moveTo>
                <a:pt x="0" y="5718"/>
              </a:moveTo>
              <a:lnTo>
                <a:pt x="253101"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9900353">
        <a:off x="1346183" y="2645630"/>
        <a:ext cx="12655" cy="12655"/>
      </dsp:txXfrm>
    </dsp:sp>
    <dsp:sp modelId="{71CDB5A4-2C52-4804-BDB5-8A65A8A88575}">
      <dsp:nvSpPr>
        <dsp:cNvPr id="0" name=""/>
        <dsp:cNvSpPr/>
      </dsp:nvSpPr>
      <dsp:spPr>
        <a:xfrm>
          <a:off x="1463907" y="245266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空类型 </a:t>
          </a:r>
          <a:r>
            <a:rPr lang="en-US" altLang="zh-CN" sz="1600" kern="1200"/>
            <a:t>void</a:t>
          </a:r>
          <a:endParaRPr lang="zh-CN" altLang="en-US" sz="1600" kern="1200"/>
        </a:p>
      </dsp:txBody>
      <dsp:txXfrm>
        <a:off x="1463907" y="2452662"/>
        <a:ext cx="1636844" cy="278490"/>
      </dsp:txXfrm>
    </dsp:sp>
    <dsp:sp modelId="{13543686-6086-43A7-A710-E304DD3B5C9A}">
      <dsp:nvSpPr>
        <dsp:cNvPr id="0" name=""/>
        <dsp:cNvSpPr/>
      </dsp:nvSpPr>
      <dsp:spPr>
        <a:xfrm rot="4420462">
          <a:off x="956219" y="3086602"/>
          <a:ext cx="792584" cy="11436"/>
        </a:xfrm>
        <a:custGeom>
          <a:avLst/>
          <a:gdLst/>
          <a:ahLst/>
          <a:cxnLst/>
          <a:rect l="0" t="0" r="0" b="0"/>
          <a:pathLst>
            <a:path>
              <a:moveTo>
                <a:pt x="0" y="5718"/>
              </a:moveTo>
              <a:lnTo>
                <a:pt x="792584" y="57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4420462">
        <a:off x="1332696" y="3072506"/>
        <a:ext cx="39629" cy="39629"/>
      </dsp:txXfrm>
    </dsp:sp>
    <dsp:sp modelId="{07122852-5630-47F3-9F83-2DA84748F58D}">
      <dsp:nvSpPr>
        <dsp:cNvPr id="0" name=""/>
        <dsp:cNvSpPr/>
      </dsp:nvSpPr>
      <dsp:spPr>
        <a:xfrm>
          <a:off x="1463907" y="3333389"/>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派生类型</a:t>
          </a:r>
        </a:p>
      </dsp:txBody>
      <dsp:txXfrm>
        <a:off x="1463907" y="3333389"/>
        <a:ext cx="1636844" cy="278490"/>
      </dsp:txXfrm>
    </dsp:sp>
    <dsp:sp modelId="{187D4ECE-0ECB-4B66-A3B7-2E0F1126BBA5}">
      <dsp:nvSpPr>
        <dsp:cNvPr id="0" name=""/>
        <dsp:cNvSpPr/>
      </dsp:nvSpPr>
      <dsp:spPr>
        <a:xfrm rot="17692822">
          <a:off x="2947376" y="3226717"/>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7692822">
        <a:off x="3198909" y="3219197"/>
        <a:ext cx="26477" cy="26477"/>
      </dsp:txXfrm>
    </dsp:sp>
    <dsp:sp modelId="{B22F0157-FC23-420A-82AA-CCFA30A3806A}">
      <dsp:nvSpPr>
        <dsp:cNvPr id="0" name=""/>
        <dsp:cNvSpPr/>
      </dsp:nvSpPr>
      <dsp:spPr>
        <a:xfrm>
          <a:off x="3323544" y="2852992"/>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指针类型 *</a:t>
          </a:r>
        </a:p>
      </dsp:txBody>
      <dsp:txXfrm>
        <a:off x="3323544" y="2852992"/>
        <a:ext cx="1636844" cy="278490"/>
      </dsp:txXfrm>
    </dsp:sp>
    <dsp:sp modelId="{3E63B4C8-18E5-4D35-B91D-741452CBD1CE}">
      <dsp:nvSpPr>
        <dsp:cNvPr id="0" name=""/>
        <dsp:cNvSpPr/>
      </dsp:nvSpPr>
      <dsp:spPr>
        <a:xfrm rot="19457599">
          <a:off x="3074963" y="3386849"/>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19457599">
        <a:off x="3205289" y="3385709"/>
        <a:ext cx="13718" cy="13718"/>
      </dsp:txXfrm>
    </dsp:sp>
    <dsp:sp modelId="{CC06FC97-57E2-4C8E-97D2-AB4BB305498F}">
      <dsp:nvSpPr>
        <dsp:cNvPr id="0" name=""/>
        <dsp:cNvSpPr/>
      </dsp:nvSpPr>
      <dsp:spPr>
        <a:xfrm>
          <a:off x="3323544" y="3173257"/>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数组类型 </a:t>
          </a:r>
          <a:r>
            <a:rPr lang="en-US" altLang="zh-CN" sz="1600" kern="1200"/>
            <a:t>[ ]</a:t>
          </a:r>
          <a:endParaRPr lang="zh-CN" altLang="en-US" sz="1600" kern="1200"/>
        </a:p>
      </dsp:txBody>
      <dsp:txXfrm>
        <a:off x="3323544" y="3173257"/>
        <a:ext cx="1636844" cy="278490"/>
      </dsp:txXfrm>
    </dsp:sp>
    <dsp:sp modelId="{C4D781F4-6FF3-4EC1-B429-1C37C84379F4}">
      <dsp:nvSpPr>
        <dsp:cNvPr id="0" name=""/>
        <dsp:cNvSpPr/>
      </dsp:nvSpPr>
      <dsp:spPr>
        <a:xfrm rot="2142401">
          <a:off x="3074963" y="3546982"/>
          <a:ext cx="274369" cy="11436"/>
        </a:xfrm>
        <a:custGeom>
          <a:avLst/>
          <a:gdLst/>
          <a:ahLst/>
          <a:cxnLst/>
          <a:rect l="0" t="0" r="0" b="0"/>
          <a:pathLst>
            <a:path>
              <a:moveTo>
                <a:pt x="0" y="5718"/>
              </a:moveTo>
              <a:lnTo>
                <a:pt x="274369"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2142401">
        <a:off x="3205289" y="3545841"/>
        <a:ext cx="13718" cy="13718"/>
      </dsp:txXfrm>
    </dsp:sp>
    <dsp:sp modelId="{6F6F0635-C4B0-484E-BD17-54C1D208D7BA}">
      <dsp:nvSpPr>
        <dsp:cNvPr id="0" name=""/>
        <dsp:cNvSpPr/>
      </dsp:nvSpPr>
      <dsp:spPr>
        <a:xfrm>
          <a:off x="3323544" y="3493521"/>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结构体类型 </a:t>
          </a:r>
          <a:r>
            <a:rPr lang="en-US" altLang="zh-CN" sz="1600" kern="1200"/>
            <a:t>union</a:t>
          </a:r>
          <a:endParaRPr lang="zh-CN" altLang="en-US" sz="1600" kern="1200"/>
        </a:p>
      </dsp:txBody>
      <dsp:txXfrm>
        <a:off x="3323544" y="3493521"/>
        <a:ext cx="1636844" cy="278490"/>
      </dsp:txXfrm>
    </dsp:sp>
    <dsp:sp modelId="{FD858F46-B97C-4FA7-9DF3-AABA7D549D7C}">
      <dsp:nvSpPr>
        <dsp:cNvPr id="0" name=""/>
        <dsp:cNvSpPr/>
      </dsp:nvSpPr>
      <dsp:spPr>
        <a:xfrm rot="3907178">
          <a:off x="2947376" y="3707114"/>
          <a:ext cx="529544" cy="11436"/>
        </a:xfrm>
        <a:custGeom>
          <a:avLst/>
          <a:gdLst/>
          <a:ahLst/>
          <a:cxnLst/>
          <a:rect l="0" t="0" r="0" b="0"/>
          <a:pathLst>
            <a:path>
              <a:moveTo>
                <a:pt x="0" y="5718"/>
              </a:moveTo>
              <a:lnTo>
                <a:pt x="529544" y="571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100000"/>
            </a:lnSpc>
            <a:spcBef>
              <a:spcPct val="0"/>
            </a:spcBef>
            <a:spcAft>
              <a:spcPct val="35000"/>
            </a:spcAft>
          </a:pPr>
          <a:endParaRPr lang="zh-CN" altLang="en-US" sz="500" kern="1200"/>
        </a:p>
      </dsp:txBody>
      <dsp:txXfrm rot="3907178">
        <a:off x="3198909" y="3699593"/>
        <a:ext cx="26477" cy="26477"/>
      </dsp:txXfrm>
    </dsp:sp>
    <dsp:sp modelId="{3FD0CACF-FBFA-48E1-BCB3-B02BD668D2B5}">
      <dsp:nvSpPr>
        <dsp:cNvPr id="0" name=""/>
        <dsp:cNvSpPr/>
      </dsp:nvSpPr>
      <dsp:spPr>
        <a:xfrm>
          <a:off x="3323544" y="3813785"/>
          <a:ext cx="1636844" cy="2784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100000"/>
            </a:lnSpc>
            <a:spcBef>
              <a:spcPct val="0"/>
            </a:spcBef>
            <a:spcAft>
              <a:spcPct val="35000"/>
            </a:spcAft>
          </a:pPr>
          <a:r>
            <a:rPr lang="zh-CN" altLang="en-US" sz="1600" kern="1200"/>
            <a:t>函数类型</a:t>
          </a:r>
        </a:p>
      </dsp:txBody>
      <dsp:txXfrm>
        <a:off x="3323544" y="3813785"/>
        <a:ext cx="1636844" cy="27849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pPr/>
              <a:t>2019-2-22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pPr/>
              <a:t>‹#›</a:t>
            </a:fld>
            <a:endParaRPr lang="zh-CN" altLang="en-US"/>
          </a:p>
        </p:txBody>
      </p:sp>
    </p:spTree>
    <p:extLst>
      <p:ext uri="{BB962C8B-B14F-4D97-AF65-F5344CB8AC3E}">
        <p14:creationId xmlns:p14="http://schemas.microsoft.com/office/powerpoint/2010/main" xmlns="" val="3340275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a:t>
            </a:fld>
            <a:endParaRPr lang="zh-CN" altLang="en-US"/>
          </a:p>
        </p:txBody>
      </p:sp>
    </p:spTree>
    <p:extLst>
      <p:ext uri="{BB962C8B-B14F-4D97-AF65-F5344CB8AC3E}">
        <p14:creationId xmlns:p14="http://schemas.microsoft.com/office/powerpoint/2010/main" xmlns="" val="404745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46</a:t>
            </a:fld>
            <a:endParaRPr lang="zh-CN" altLang="en-US"/>
          </a:p>
        </p:txBody>
      </p:sp>
    </p:spTree>
    <p:extLst>
      <p:ext uri="{BB962C8B-B14F-4D97-AF65-F5344CB8AC3E}">
        <p14:creationId xmlns:p14="http://schemas.microsoft.com/office/powerpoint/2010/main" xmlns="" val="1121298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47</a:t>
            </a:fld>
            <a:endParaRPr lang="zh-CN" altLang="en-US"/>
          </a:p>
        </p:txBody>
      </p:sp>
    </p:spTree>
    <p:extLst>
      <p:ext uri="{BB962C8B-B14F-4D97-AF65-F5344CB8AC3E}">
        <p14:creationId xmlns:p14="http://schemas.microsoft.com/office/powerpoint/2010/main" xmlns="" val="716103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48</a:t>
            </a:fld>
            <a:endParaRPr lang="zh-CN" altLang="en-US"/>
          </a:p>
        </p:txBody>
      </p:sp>
    </p:spTree>
    <p:extLst>
      <p:ext uri="{BB962C8B-B14F-4D97-AF65-F5344CB8AC3E}">
        <p14:creationId xmlns:p14="http://schemas.microsoft.com/office/powerpoint/2010/main" xmlns="" val="4276072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pPr/>
              <a:t>58</a:t>
            </a:fld>
            <a:endParaRPr lang="zh-CN" altLang="en-US">
              <a:latin typeface="Calibri" panose="020F0502020204030204" pitchFamily="34" charset="0"/>
            </a:endParaRPr>
          </a:p>
        </p:txBody>
      </p:sp>
    </p:spTree>
    <p:extLst>
      <p:ext uri="{BB962C8B-B14F-4D97-AF65-F5344CB8AC3E}">
        <p14:creationId xmlns:p14="http://schemas.microsoft.com/office/powerpoint/2010/main" xmlns="" val="89340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指数形式</a:t>
            </a:r>
            <a:r>
              <a:rPr lang="zh-CN" altLang="en-US"/>
              <a:t>：由于在计算机输入或输出时无法表示上角或下角，故规定以字母</a:t>
            </a:r>
            <a:r>
              <a:rPr lang="en-US" altLang="zh-CN"/>
              <a:t>e</a:t>
            </a:r>
            <a:r>
              <a:rPr lang="zh-CN" altLang="en-US"/>
              <a:t>或</a:t>
            </a:r>
            <a:r>
              <a:rPr lang="en-US" altLang="zh-CN"/>
              <a:t>E</a:t>
            </a:r>
            <a:r>
              <a:rPr lang="zh-CN" altLang="en-US"/>
              <a:t>代表以</a:t>
            </a:r>
            <a:r>
              <a:rPr lang="en-US" altLang="zh-CN"/>
              <a:t>10</a:t>
            </a:r>
            <a:r>
              <a:rPr lang="zh-CN" altLang="en-US"/>
              <a:t>为底的指数。但应注意</a:t>
            </a:r>
            <a:r>
              <a:rPr lang="en-US" altLang="zh-CN"/>
              <a:t>: e</a:t>
            </a:r>
            <a:r>
              <a:rPr lang="zh-CN" altLang="en-US"/>
              <a:t>或</a:t>
            </a:r>
            <a:r>
              <a:rPr lang="en-US" altLang="zh-CN"/>
              <a:t>E</a:t>
            </a:r>
            <a:r>
              <a:rPr lang="zh-CN" altLang="en-US"/>
              <a:t>之前必须有数字，且</a:t>
            </a:r>
            <a:r>
              <a:rPr lang="en-US" altLang="zh-CN"/>
              <a:t>e</a:t>
            </a:r>
            <a:r>
              <a:rPr lang="zh-CN" altLang="en-US"/>
              <a:t>或</a:t>
            </a:r>
            <a:r>
              <a:rPr lang="en-US" altLang="zh-CN"/>
              <a:t>E</a:t>
            </a:r>
            <a:r>
              <a:rPr lang="zh-CN" altLang="en-US"/>
              <a:t>后面必须为整数。如不能写成</a:t>
            </a:r>
            <a:r>
              <a:rPr lang="en-US" altLang="zh-CN"/>
              <a:t>e4</a:t>
            </a:r>
            <a:r>
              <a:rPr lang="zh-CN" altLang="en-US"/>
              <a:t>，</a:t>
            </a:r>
            <a:r>
              <a:rPr lang="en-US" altLang="zh-CN"/>
              <a:t>12e2.5</a:t>
            </a:r>
            <a:r>
              <a:rPr lang="zh-CN" altLang="en-US"/>
              <a:t>。</a:t>
            </a:r>
            <a:endParaRPr lang="en-US" altLang="zh-CN"/>
          </a:p>
          <a:p>
            <a:r>
              <a:rPr lang="zh-CN" altLang="en-US" b="1"/>
              <a:t>普通字符</a:t>
            </a:r>
            <a:r>
              <a:rPr lang="zh-CN" altLang="en-US"/>
              <a:t>：用单撇号括起来的一个字符。</a:t>
            </a:r>
            <a:endParaRPr lang="en-US" altLang="zh-CN"/>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t>转义字符</a:t>
            </a:r>
            <a:r>
              <a:rPr lang="zh-CN" altLang="en-US"/>
              <a:t>：</a:t>
            </a:r>
            <a:r>
              <a:rPr lang="en-US" altLang="zh-CN"/>
              <a:t>C</a:t>
            </a:r>
            <a:r>
              <a:rPr lang="zh-CN" altLang="en-US"/>
              <a:t>语言还允许用一种特殊形式的字符常量，就是以字符“</a:t>
            </a:r>
            <a:r>
              <a:rPr lang="en-US" altLang="zh-CN"/>
              <a:t>\”</a:t>
            </a:r>
            <a:r>
              <a:rPr lang="zh-CN" altLang="en-US"/>
              <a:t>开头的字符序列。这是一种在屏幕上无法显示的“控制字符”。</a:t>
            </a:r>
            <a:endParaRPr lang="en-US" altLang="zh-CN"/>
          </a:p>
          <a:p>
            <a:r>
              <a:rPr lang="zh-CN" altLang="en-US" b="1"/>
              <a:t>字符串常量</a:t>
            </a:r>
            <a:r>
              <a:rPr lang="zh-CN" altLang="en-US"/>
              <a:t>：用双引号把若干个字符括起来，字符串常量是双引号中的全部字符</a:t>
            </a:r>
            <a:r>
              <a:rPr lang="en-US" altLang="zh-CN"/>
              <a:t>(</a:t>
            </a:r>
            <a:r>
              <a:rPr lang="zh-CN" altLang="en-US"/>
              <a:t>但不包括双引号本身</a:t>
            </a:r>
            <a:r>
              <a:rPr lang="en-US" altLang="zh-CN"/>
              <a:t>)</a:t>
            </a:r>
            <a:r>
              <a:rPr lang="zh-CN" altLang="en-US"/>
              <a:t>。</a:t>
            </a:r>
            <a:endParaRPr lang="en-US" altLang="zh-CN"/>
          </a:p>
          <a:p>
            <a:r>
              <a:rPr lang="zh-CN" altLang="en-US" b="1"/>
              <a:t>符号常量</a:t>
            </a:r>
            <a:r>
              <a:rPr lang="zh-CN" altLang="en-US"/>
              <a:t>：</a:t>
            </a:r>
            <a:r>
              <a:rPr lang="zh-CN" altLang="en-US" sz="1200">
                <a:latin typeface="+mn-lt"/>
                <a:ea typeface="+mn-ea"/>
              </a:rPr>
              <a:t>用</a:t>
            </a:r>
            <a:r>
              <a:rPr lang="en-US" altLang="zh-CN" sz="1200">
                <a:latin typeface="+mn-lt"/>
                <a:ea typeface="+mn-ea"/>
              </a:rPr>
              <a:t>#define</a:t>
            </a:r>
            <a:r>
              <a:rPr lang="zh-CN" altLang="en-US" sz="1200">
                <a:latin typeface="+mn-lt"/>
                <a:ea typeface="+mn-ea"/>
              </a:rPr>
              <a:t>指令，指定用一个符号名称代表一个常量。</a:t>
            </a:r>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9</a:t>
            </a:fld>
            <a:endParaRPr lang="zh-CN" altLang="en-US"/>
          </a:p>
        </p:txBody>
      </p:sp>
    </p:spTree>
    <p:extLst>
      <p:ext uri="{BB962C8B-B14F-4D97-AF65-F5344CB8AC3E}">
        <p14:creationId xmlns:p14="http://schemas.microsoft.com/office/powerpoint/2010/main" xmlns="" val="63598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误差与溢出</a:t>
            </a:r>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27</a:t>
            </a:fld>
            <a:endParaRPr lang="zh-CN" altLang="en-US"/>
          </a:p>
        </p:txBody>
      </p:sp>
    </p:spTree>
    <p:extLst>
      <p:ext uri="{BB962C8B-B14F-4D97-AF65-F5344CB8AC3E}">
        <p14:creationId xmlns:p14="http://schemas.microsoft.com/office/powerpoint/2010/main" xmlns="" val="434691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BD43698-6811-4628-A8A6-EB5BFEDCE80D}" type="slidenum">
              <a:rPr lang="zh-CN" altLang="en-US" smtClean="0"/>
              <a:pPr/>
              <a:t>32</a:t>
            </a:fld>
            <a:endParaRPr lang="zh-CN" altLang="en-US"/>
          </a:p>
        </p:txBody>
      </p:sp>
    </p:spTree>
    <p:extLst>
      <p:ext uri="{BB962C8B-B14F-4D97-AF65-F5344CB8AC3E}">
        <p14:creationId xmlns:p14="http://schemas.microsoft.com/office/powerpoint/2010/main" xmlns="" val="51403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xmlns="" val="19125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9A31313-2701-46A5-8D55-ACC63E43B94A}" type="slidenum">
              <a:rPr lang="zh-CN" altLang="en-US" smtClean="0">
                <a:latin typeface="Calibri" panose="020F0502020204030204" pitchFamily="34" charset="0"/>
              </a:rPr>
              <a:pPr/>
              <a:t>39</a:t>
            </a:fld>
            <a:endParaRPr lang="zh-CN" altLang="en-US">
              <a:latin typeface="Calibri" panose="020F0502020204030204" pitchFamily="34" charset="0"/>
            </a:endParaRPr>
          </a:p>
        </p:txBody>
      </p:sp>
    </p:spTree>
    <p:extLst>
      <p:ext uri="{BB962C8B-B14F-4D97-AF65-F5344CB8AC3E}">
        <p14:creationId xmlns:p14="http://schemas.microsoft.com/office/powerpoint/2010/main" xmlns="" val="3562975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43</a:t>
            </a:fld>
            <a:endParaRPr lang="zh-CN" altLang="en-US"/>
          </a:p>
        </p:txBody>
      </p:sp>
    </p:spTree>
    <p:extLst>
      <p:ext uri="{BB962C8B-B14F-4D97-AF65-F5344CB8AC3E}">
        <p14:creationId xmlns:p14="http://schemas.microsoft.com/office/powerpoint/2010/main" xmlns="" val="379876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44</a:t>
            </a:fld>
            <a:endParaRPr lang="zh-CN" altLang="en-US"/>
          </a:p>
        </p:txBody>
      </p:sp>
    </p:spTree>
    <p:extLst>
      <p:ext uri="{BB962C8B-B14F-4D97-AF65-F5344CB8AC3E}">
        <p14:creationId xmlns:p14="http://schemas.microsoft.com/office/powerpoint/2010/main" xmlns="" val="161636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45</a:t>
            </a:fld>
            <a:endParaRPr lang="zh-CN" altLang="en-US"/>
          </a:p>
        </p:txBody>
      </p:sp>
    </p:spTree>
    <p:extLst>
      <p:ext uri="{BB962C8B-B14F-4D97-AF65-F5344CB8AC3E}">
        <p14:creationId xmlns:p14="http://schemas.microsoft.com/office/powerpoint/2010/main" xmlns="" val="257438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511305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4105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257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29757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193427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63925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6135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84702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40111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18235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03BE4FF-4FD3-4C1E-8C0A-F7315B6A3FD7}" type="datetimeFigureOut">
              <a:rPr lang="zh-CN" altLang="en-US" smtClean="0"/>
              <a:pPr/>
              <a:t>2019-2-22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20792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pPr/>
              <a:t>2019-2-22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xmlns="" val="39156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s>
</file>

<file path=ppt/slides/_rels/slide1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Layout" Target="../slideLayouts/slideLayout7.xml"/><Relationship Id="rId5" Type="http://schemas.openxmlformats.org/officeDocument/2006/relationships/tags" Target="../tags/tag47.xml"/><Relationship Id="rId4" Type="http://schemas.openxmlformats.org/officeDocument/2006/relationships/tags" Target="../tags/tag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55.xml"/><Relationship Id="rId13" Type="http://schemas.openxmlformats.org/officeDocument/2006/relationships/tags" Target="../tags/tag60.xml"/><Relationship Id="rId18" Type="http://schemas.openxmlformats.org/officeDocument/2006/relationships/slideLayout" Target="../slideLayouts/slideLayout2.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tags" Target="../tags/tag59.xml"/><Relationship Id="rId17" Type="http://schemas.openxmlformats.org/officeDocument/2006/relationships/tags" Target="../tags/tag64.xml"/><Relationship Id="rId2" Type="http://schemas.openxmlformats.org/officeDocument/2006/relationships/tags" Target="../tags/tag49.xml"/><Relationship Id="rId16" Type="http://schemas.openxmlformats.org/officeDocument/2006/relationships/tags" Target="../tags/tag63.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tags" Target="../tags/tag58.xml"/><Relationship Id="rId5" Type="http://schemas.openxmlformats.org/officeDocument/2006/relationships/tags" Target="../tags/tag52.xml"/><Relationship Id="rId15" Type="http://schemas.openxmlformats.org/officeDocument/2006/relationships/tags" Target="../tags/tag62.xml"/><Relationship Id="rId10" Type="http://schemas.openxmlformats.org/officeDocument/2006/relationships/tags" Target="../tags/tag57.xml"/><Relationship Id="rId4" Type="http://schemas.openxmlformats.org/officeDocument/2006/relationships/tags" Target="../tags/tag51.xml"/><Relationship Id="rId9" Type="http://schemas.openxmlformats.org/officeDocument/2006/relationships/tags" Target="../tags/tag56.xml"/><Relationship Id="rId14" Type="http://schemas.openxmlformats.org/officeDocument/2006/relationships/tags" Target="../tags/tag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7.xml"/><Relationship Id="rId21" Type="http://schemas.openxmlformats.org/officeDocument/2006/relationships/slideLayout" Target="../slideLayouts/slideLayout2.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notesSlide" Target="../notesSlides/notesSlide4.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slideLayout" Target="../slideLayouts/slideLayout6.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s>
</file>

<file path=ppt/slides/_rels/slide33.xml.rels><?xml version="1.0" encoding="UTF-8" standalone="yes"?>
<Relationships xmlns="http://schemas.openxmlformats.org/package/2006/relationships"><Relationship Id="rId13" Type="http://schemas.openxmlformats.org/officeDocument/2006/relationships/tags" Target="../tags/tag114.xml"/><Relationship Id="rId18" Type="http://schemas.openxmlformats.org/officeDocument/2006/relationships/tags" Target="../tags/tag119.xml"/><Relationship Id="rId26" Type="http://schemas.openxmlformats.org/officeDocument/2006/relationships/tags" Target="../tags/tag127.xml"/><Relationship Id="rId39" Type="http://schemas.openxmlformats.org/officeDocument/2006/relationships/tags" Target="../tags/tag140.xml"/><Relationship Id="rId21" Type="http://schemas.openxmlformats.org/officeDocument/2006/relationships/tags" Target="../tags/tag122.xml"/><Relationship Id="rId34" Type="http://schemas.openxmlformats.org/officeDocument/2006/relationships/tags" Target="../tags/tag135.xml"/><Relationship Id="rId42" Type="http://schemas.openxmlformats.org/officeDocument/2006/relationships/tags" Target="../tags/tag143.xml"/><Relationship Id="rId47" Type="http://schemas.openxmlformats.org/officeDocument/2006/relationships/tags" Target="../tags/tag148.xml"/><Relationship Id="rId50" Type="http://schemas.openxmlformats.org/officeDocument/2006/relationships/tags" Target="../tags/tag151.xml"/><Relationship Id="rId55" Type="http://schemas.openxmlformats.org/officeDocument/2006/relationships/tags" Target="../tags/tag156.xml"/><Relationship Id="rId63" Type="http://schemas.openxmlformats.org/officeDocument/2006/relationships/tags" Target="../tags/tag164.xml"/><Relationship Id="rId7" Type="http://schemas.openxmlformats.org/officeDocument/2006/relationships/tags" Target="../tags/tag108.xml"/><Relationship Id="rId2" Type="http://schemas.openxmlformats.org/officeDocument/2006/relationships/tags" Target="../tags/tag103.xml"/><Relationship Id="rId16" Type="http://schemas.openxmlformats.org/officeDocument/2006/relationships/tags" Target="../tags/tag117.xml"/><Relationship Id="rId29" Type="http://schemas.openxmlformats.org/officeDocument/2006/relationships/tags" Target="../tags/tag130.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24" Type="http://schemas.openxmlformats.org/officeDocument/2006/relationships/tags" Target="../tags/tag125.xml"/><Relationship Id="rId32" Type="http://schemas.openxmlformats.org/officeDocument/2006/relationships/tags" Target="../tags/tag133.xml"/><Relationship Id="rId37" Type="http://schemas.openxmlformats.org/officeDocument/2006/relationships/tags" Target="../tags/tag138.xml"/><Relationship Id="rId40" Type="http://schemas.openxmlformats.org/officeDocument/2006/relationships/tags" Target="../tags/tag141.xml"/><Relationship Id="rId45" Type="http://schemas.openxmlformats.org/officeDocument/2006/relationships/tags" Target="../tags/tag146.xml"/><Relationship Id="rId53" Type="http://schemas.openxmlformats.org/officeDocument/2006/relationships/tags" Target="../tags/tag154.xml"/><Relationship Id="rId58" Type="http://schemas.openxmlformats.org/officeDocument/2006/relationships/tags" Target="../tags/tag159.xml"/><Relationship Id="rId66" Type="http://schemas.openxmlformats.org/officeDocument/2006/relationships/slideLayout" Target="../slideLayouts/slideLayout2.xml"/><Relationship Id="rId5" Type="http://schemas.openxmlformats.org/officeDocument/2006/relationships/tags" Target="../tags/tag106.xml"/><Relationship Id="rId15" Type="http://schemas.openxmlformats.org/officeDocument/2006/relationships/tags" Target="../tags/tag116.xml"/><Relationship Id="rId23" Type="http://schemas.openxmlformats.org/officeDocument/2006/relationships/tags" Target="../tags/tag124.xml"/><Relationship Id="rId28" Type="http://schemas.openxmlformats.org/officeDocument/2006/relationships/tags" Target="../tags/tag129.xml"/><Relationship Id="rId36" Type="http://schemas.openxmlformats.org/officeDocument/2006/relationships/tags" Target="../tags/tag137.xml"/><Relationship Id="rId49" Type="http://schemas.openxmlformats.org/officeDocument/2006/relationships/tags" Target="../tags/tag150.xml"/><Relationship Id="rId57" Type="http://schemas.openxmlformats.org/officeDocument/2006/relationships/tags" Target="../tags/tag158.xml"/><Relationship Id="rId61" Type="http://schemas.openxmlformats.org/officeDocument/2006/relationships/tags" Target="../tags/tag162.xml"/><Relationship Id="rId10" Type="http://schemas.openxmlformats.org/officeDocument/2006/relationships/tags" Target="../tags/tag111.xml"/><Relationship Id="rId19" Type="http://schemas.openxmlformats.org/officeDocument/2006/relationships/tags" Target="../tags/tag120.xml"/><Relationship Id="rId31" Type="http://schemas.openxmlformats.org/officeDocument/2006/relationships/tags" Target="../tags/tag132.xml"/><Relationship Id="rId44" Type="http://schemas.openxmlformats.org/officeDocument/2006/relationships/tags" Target="../tags/tag145.xml"/><Relationship Id="rId52" Type="http://schemas.openxmlformats.org/officeDocument/2006/relationships/tags" Target="../tags/tag153.xml"/><Relationship Id="rId60" Type="http://schemas.openxmlformats.org/officeDocument/2006/relationships/tags" Target="../tags/tag161.xml"/><Relationship Id="rId65" Type="http://schemas.openxmlformats.org/officeDocument/2006/relationships/tags" Target="../tags/tag166.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 Id="rId22" Type="http://schemas.openxmlformats.org/officeDocument/2006/relationships/tags" Target="../tags/tag123.xml"/><Relationship Id="rId27" Type="http://schemas.openxmlformats.org/officeDocument/2006/relationships/tags" Target="../tags/tag128.xml"/><Relationship Id="rId30" Type="http://schemas.openxmlformats.org/officeDocument/2006/relationships/tags" Target="../tags/tag131.xml"/><Relationship Id="rId35" Type="http://schemas.openxmlformats.org/officeDocument/2006/relationships/tags" Target="../tags/tag136.xml"/><Relationship Id="rId43" Type="http://schemas.openxmlformats.org/officeDocument/2006/relationships/tags" Target="../tags/tag144.xml"/><Relationship Id="rId48" Type="http://schemas.openxmlformats.org/officeDocument/2006/relationships/tags" Target="../tags/tag149.xml"/><Relationship Id="rId56" Type="http://schemas.openxmlformats.org/officeDocument/2006/relationships/tags" Target="../tags/tag157.xml"/><Relationship Id="rId64" Type="http://schemas.openxmlformats.org/officeDocument/2006/relationships/tags" Target="../tags/tag165.xml"/><Relationship Id="rId8" Type="http://schemas.openxmlformats.org/officeDocument/2006/relationships/tags" Target="../tags/tag109.xml"/><Relationship Id="rId51" Type="http://schemas.openxmlformats.org/officeDocument/2006/relationships/tags" Target="../tags/tag152.xml"/><Relationship Id="rId3" Type="http://schemas.openxmlformats.org/officeDocument/2006/relationships/tags" Target="../tags/tag104.xml"/><Relationship Id="rId12" Type="http://schemas.openxmlformats.org/officeDocument/2006/relationships/tags" Target="../tags/tag113.xml"/><Relationship Id="rId17" Type="http://schemas.openxmlformats.org/officeDocument/2006/relationships/tags" Target="../tags/tag118.xml"/><Relationship Id="rId25" Type="http://schemas.openxmlformats.org/officeDocument/2006/relationships/tags" Target="../tags/tag126.xml"/><Relationship Id="rId33" Type="http://schemas.openxmlformats.org/officeDocument/2006/relationships/tags" Target="../tags/tag134.xml"/><Relationship Id="rId38" Type="http://schemas.openxmlformats.org/officeDocument/2006/relationships/tags" Target="../tags/tag139.xml"/><Relationship Id="rId46" Type="http://schemas.openxmlformats.org/officeDocument/2006/relationships/tags" Target="../tags/tag147.xml"/><Relationship Id="rId59" Type="http://schemas.openxmlformats.org/officeDocument/2006/relationships/tags" Target="../tags/tag160.xml"/><Relationship Id="rId67" Type="http://schemas.openxmlformats.org/officeDocument/2006/relationships/notesSlide" Target="../notesSlides/notesSlide5.xml"/><Relationship Id="rId20" Type="http://schemas.openxmlformats.org/officeDocument/2006/relationships/tags" Target="../tags/tag121.xml"/><Relationship Id="rId41" Type="http://schemas.openxmlformats.org/officeDocument/2006/relationships/tags" Target="../tags/tag142.xml"/><Relationship Id="rId54" Type="http://schemas.openxmlformats.org/officeDocument/2006/relationships/tags" Target="../tags/tag155.xml"/><Relationship Id="rId62" Type="http://schemas.openxmlformats.org/officeDocument/2006/relationships/tags" Target="../tags/tag163.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slideLayout" Target="../slideLayouts/slideLayout2.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s>
</file>

<file path=ppt/slides/_rels/slide37.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tags" Target="../tags/tag185.xml"/><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tags" Target="../tags/tag184.xml"/><Relationship Id="rId2" Type="http://schemas.openxmlformats.org/officeDocument/2006/relationships/tags" Target="../tags/tag174.xml"/><Relationship Id="rId16" Type="http://schemas.openxmlformats.org/officeDocument/2006/relationships/slideLayout" Target="../slideLayouts/slideLayout2.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5" Type="http://schemas.openxmlformats.org/officeDocument/2006/relationships/tags" Target="../tags/tag177.xml"/><Relationship Id="rId15" Type="http://schemas.openxmlformats.org/officeDocument/2006/relationships/tags" Target="../tags/tag187.xml"/><Relationship Id="rId10" Type="http://schemas.openxmlformats.org/officeDocument/2006/relationships/tags" Target="../tags/tag182.xml"/><Relationship Id="rId4" Type="http://schemas.openxmlformats.org/officeDocument/2006/relationships/tags" Target="../tags/tag176.xml"/><Relationship Id="rId9" Type="http://schemas.openxmlformats.org/officeDocument/2006/relationships/tags" Target="../tags/tag181.xml"/><Relationship Id="rId14" Type="http://schemas.openxmlformats.org/officeDocument/2006/relationships/tags" Target="../tags/tag186.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90.xml"/><Relationship Id="rId7" Type="http://schemas.openxmlformats.org/officeDocument/2006/relationships/slideLayout" Target="../slideLayouts/slideLayout6.xml"/><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8" Type="http://schemas.openxmlformats.org/officeDocument/2006/relationships/slideLayout" Target="../slideLayouts/slideLayout6.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9" Type="http://schemas.openxmlformats.org/officeDocument/2006/relationships/notesSlide" Target="../notesSlides/notesSlide7.xml"/></Relationships>
</file>

<file path=ppt/slides/_rels/slide44.xml.rels><?xml version="1.0" encoding="UTF-8" standalone="yes"?>
<Relationships xmlns="http://schemas.openxmlformats.org/package/2006/relationships"><Relationship Id="rId8" Type="http://schemas.openxmlformats.org/officeDocument/2006/relationships/tags" Target="../tags/tag208.xml"/><Relationship Id="rId3" Type="http://schemas.openxmlformats.org/officeDocument/2006/relationships/tags" Target="../tags/tag203.xml"/><Relationship Id="rId7" Type="http://schemas.openxmlformats.org/officeDocument/2006/relationships/tags" Target="../tags/tag207.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notesSlide" Target="../notesSlides/notesSlide8.xml"/><Relationship Id="rId5" Type="http://schemas.openxmlformats.org/officeDocument/2006/relationships/tags" Target="../tags/tag205.xml"/><Relationship Id="rId10" Type="http://schemas.openxmlformats.org/officeDocument/2006/relationships/slideLayout" Target="../slideLayouts/slideLayout6.xml"/><Relationship Id="rId4" Type="http://schemas.openxmlformats.org/officeDocument/2006/relationships/tags" Target="../tags/tag204.xml"/><Relationship Id="rId9" Type="http://schemas.openxmlformats.org/officeDocument/2006/relationships/tags" Target="../tags/tag209.xml"/></Relationships>
</file>

<file path=ppt/slides/_rels/slide45.xml.rels><?xml version="1.0" encoding="UTF-8" standalone="yes"?>
<Relationships xmlns="http://schemas.openxmlformats.org/package/2006/relationships"><Relationship Id="rId8" Type="http://schemas.openxmlformats.org/officeDocument/2006/relationships/tags" Target="../tags/tag217.xml"/><Relationship Id="rId3" Type="http://schemas.openxmlformats.org/officeDocument/2006/relationships/tags" Target="../tags/tag212.xml"/><Relationship Id="rId7" Type="http://schemas.openxmlformats.org/officeDocument/2006/relationships/tags" Target="../tags/tag216.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notesSlide" Target="../notesSlides/notesSlide9.xml"/><Relationship Id="rId5" Type="http://schemas.openxmlformats.org/officeDocument/2006/relationships/tags" Target="../tags/tag214.xml"/><Relationship Id="rId10" Type="http://schemas.openxmlformats.org/officeDocument/2006/relationships/slideLayout" Target="../slideLayouts/slideLayout6.xml"/><Relationship Id="rId4" Type="http://schemas.openxmlformats.org/officeDocument/2006/relationships/tags" Target="../tags/tag213.xml"/><Relationship Id="rId9" Type="http://schemas.openxmlformats.org/officeDocument/2006/relationships/tags" Target="../tags/tag218.xml"/></Relationships>
</file>

<file path=ppt/slides/_rels/slide46.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notesSlide" Target="../notesSlides/notesSlide10.xml"/><Relationship Id="rId5" Type="http://schemas.openxmlformats.org/officeDocument/2006/relationships/tags" Target="../tags/tag223.xml"/><Relationship Id="rId10" Type="http://schemas.openxmlformats.org/officeDocument/2006/relationships/slideLayout" Target="../slideLayouts/slideLayout6.xml"/><Relationship Id="rId4" Type="http://schemas.openxmlformats.org/officeDocument/2006/relationships/tags" Target="../tags/tag222.xml"/><Relationship Id="rId9" Type="http://schemas.openxmlformats.org/officeDocument/2006/relationships/tags" Target="../tags/tag227.xml"/></Relationships>
</file>

<file path=ppt/slides/_rels/slide47.xml.rels><?xml version="1.0" encoding="UTF-8" standalone="yes"?>
<Relationships xmlns="http://schemas.openxmlformats.org/package/2006/relationships"><Relationship Id="rId8" Type="http://schemas.openxmlformats.org/officeDocument/2006/relationships/tags" Target="../tags/tag235.xml"/><Relationship Id="rId3" Type="http://schemas.openxmlformats.org/officeDocument/2006/relationships/tags" Target="../tags/tag230.xml"/><Relationship Id="rId7" Type="http://schemas.openxmlformats.org/officeDocument/2006/relationships/tags" Target="../tags/tag234.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11" Type="http://schemas.openxmlformats.org/officeDocument/2006/relationships/notesSlide" Target="../notesSlides/notesSlide11.xml"/><Relationship Id="rId5" Type="http://schemas.openxmlformats.org/officeDocument/2006/relationships/tags" Target="../tags/tag232.xml"/><Relationship Id="rId10" Type="http://schemas.openxmlformats.org/officeDocument/2006/relationships/slideLayout" Target="../slideLayouts/slideLayout6.xml"/><Relationship Id="rId4" Type="http://schemas.openxmlformats.org/officeDocument/2006/relationships/tags" Target="../tags/tag231.xml"/><Relationship Id="rId9" Type="http://schemas.openxmlformats.org/officeDocument/2006/relationships/tags" Target="../tags/tag236.xml"/></Relationships>
</file>

<file path=ppt/slides/_rels/slide48.xml.rels><?xml version="1.0" encoding="UTF-8" standalone="yes"?>
<Relationships xmlns="http://schemas.openxmlformats.org/package/2006/relationships"><Relationship Id="rId8" Type="http://schemas.openxmlformats.org/officeDocument/2006/relationships/tags" Target="../tags/tag244.xml"/><Relationship Id="rId3" Type="http://schemas.openxmlformats.org/officeDocument/2006/relationships/tags" Target="../tags/tag239.xml"/><Relationship Id="rId7" Type="http://schemas.openxmlformats.org/officeDocument/2006/relationships/tags" Target="../tags/tag243.xml"/><Relationship Id="rId12" Type="http://schemas.openxmlformats.org/officeDocument/2006/relationships/notesSlide" Target="../notesSlides/notesSlide12.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slideLayout" Target="../slideLayouts/slideLayout6.xml"/><Relationship Id="rId5" Type="http://schemas.openxmlformats.org/officeDocument/2006/relationships/tags" Target="../tags/tag241.xml"/><Relationship Id="rId10" Type="http://schemas.openxmlformats.org/officeDocument/2006/relationships/tags" Target="../tags/tag246.xml"/><Relationship Id="rId4" Type="http://schemas.openxmlformats.org/officeDocument/2006/relationships/tags" Target="../tags/tag240.xml"/><Relationship Id="rId9" Type="http://schemas.openxmlformats.org/officeDocument/2006/relationships/tags" Target="../tags/tag24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8.xml"/><Relationship Id="rId1" Type="http://schemas.openxmlformats.org/officeDocument/2006/relationships/tags" Target="../tags/tag24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slideLayout" Target="../slideLayouts/slideLayout7.xml"/><Relationship Id="rId5" Type="http://schemas.openxmlformats.org/officeDocument/2006/relationships/tags" Target="../tags/tag253.xml"/><Relationship Id="rId4" Type="http://schemas.openxmlformats.org/officeDocument/2006/relationships/tags" Target="../tags/tag25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5.xml"/><Relationship Id="rId1" Type="http://schemas.openxmlformats.org/officeDocument/2006/relationships/tags" Target="../tags/tag254.xml"/></Relationships>
</file>

<file path=ppt/slides/_rels/slide52.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slideLayout" Target="../slideLayouts/slideLayout7.xml"/><Relationship Id="rId5" Type="http://schemas.openxmlformats.org/officeDocument/2006/relationships/tags" Target="../tags/tag260.xml"/><Relationship Id="rId4" Type="http://schemas.openxmlformats.org/officeDocument/2006/relationships/tags" Target="../tags/tag259.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2.xml"/><Relationship Id="rId1" Type="http://schemas.openxmlformats.org/officeDocument/2006/relationships/tags" Target="../tags/tag261.xml"/></Relationships>
</file>

<file path=ppt/slides/_rels/slide54.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slideLayout" Target="../slideLayouts/slideLayout7.xml"/><Relationship Id="rId5" Type="http://schemas.openxmlformats.org/officeDocument/2006/relationships/tags" Target="../tags/tag267.xml"/><Relationship Id="rId4" Type="http://schemas.openxmlformats.org/officeDocument/2006/relationships/tags" Target="../tags/tag266.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9.xml"/><Relationship Id="rId1" Type="http://schemas.openxmlformats.org/officeDocument/2006/relationships/tags" Target="../tags/tag268.xml"/><Relationship Id="rId5" Type="http://schemas.openxmlformats.org/officeDocument/2006/relationships/image" Target="../media/image13.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8" Type="http://schemas.openxmlformats.org/officeDocument/2006/relationships/tags" Target="../tags/tag277.xml"/><Relationship Id="rId13" Type="http://schemas.openxmlformats.org/officeDocument/2006/relationships/tags" Target="../tags/tag282.xml"/><Relationship Id="rId18" Type="http://schemas.openxmlformats.org/officeDocument/2006/relationships/image" Target="../media/image17.png"/><Relationship Id="rId3" Type="http://schemas.openxmlformats.org/officeDocument/2006/relationships/tags" Target="../tags/tag272.xml"/><Relationship Id="rId7" Type="http://schemas.openxmlformats.org/officeDocument/2006/relationships/tags" Target="../tags/tag276.xml"/><Relationship Id="rId12" Type="http://schemas.openxmlformats.org/officeDocument/2006/relationships/tags" Target="../tags/tag281.xml"/><Relationship Id="rId17" Type="http://schemas.openxmlformats.org/officeDocument/2006/relationships/notesSlide" Target="../notesSlides/notesSlide13.xml"/><Relationship Id="rId2" Type="http://schemas.openxmlformats.org/officeDocument/2006/relationships/tags" Target="../tags/tag271.xml"/><Relationship Id="rId16" Type="http://schemas.openxmlformats.org/officeDocument/2006/relationships/slideLayout" Target="../slideLayouts/slideLayout2.xml"/><Relationship Id="rId1" Type="http://schemas.openxmlformats.org/officeDocument/2006/relationships/tags" Target="../tags/tag270.xml"/><Relationship Id="rId6" Type="http://schemas.openxmlformats.org/officeDocument/2006/relationships/tags" Target="../tags/tag275.xml"/><Relationship Id="rId11" Type="http://schemas.openxmlformats.org/officeDocument/2006/relationships/tags" Target="../tags/tag280.xml"/><Relationship Id="rId5" Type="http://schemas.openxmlformats.org/officeDocument/2006/relationships/tags" Target="../tags/tag274.xml"/><Relationship Id="rId15" Type="http://schemas.openxmlformats.org/officeDocument/2006/relationships/tags" Target="../tags/tag284.xml"/><Relationship Id="rId10" Type="http://schemas.openxmlformats.org/officeDocument/2006/relationships/tags" Target="../tags/tag279.xml"/><Relationship Id="rId4" Type="http://schemas.openxmlformats.org/officeDocument/2006/relationships/tags" Target="../tags/tag273.xml"/><Relationship Id="rId9" Type="http://schemas.openxmlformats.org/officeDocument/2006/relationships/tags" Target="../tags/tag278.xml"/><Relationship Id="rId14" Type="http://schemas.openxmlformats.org/officeDocument/2006/relationships/tags" Target="../tags/tag28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6.xml"/></Relationships>
</file>

<file path=ppt/slides/_rels/slide61.xml.rels><?xml version="1.0" encoding="UTF-8" standalone="yes"?>
<Relationships xmlns="http://schemas.openxmlformats.org/package/2006/relationships"><Relationship Id="rId3" Type="http://schemas.openxmlformats.org/officeDocument/2006/relationships/tags" Target="../tags/tag289.xml"/><Relationship Id="rId7" Type="http://schemas.openxmlformats.org/officeDocument/2006/relationships/image" Target="../media/image19.png"/><Relationship Id="rId2" Type="http://schemas.openxmlformats.org/officeDocument/2006/relationships/tags" Target="../tags/tag288.xml"/><Relationship Id="rId1" Type="http://schemas.openxmlformats.org/officeDocument/2006/relationships/tags" Target="../tags/tag287.xml"/><Relationship Id="rId6" Type="http://schemas.openxmlformats.org/officeDocument/2006/relationships/image" Target="../media/image18.png"/><Relationship Id="rId5" Type="http://schemas.openxmlformats.org/officeDocument/2006/relationships/image" Target="../media/image7.png"/><Relationship Id="rId4"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0.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1.xml"/></Relationships>
</file>

<file path=ppt/slides/_rels/slide64.xml.rels><?xml version="1.0" encoding="UTF-8" standalone="yes"?>
<Relationships xmlns="http://schemas.openxmlformats.org/package/2006/relationships"><Relationship Id="rId3" Type="http://schemas.openxmlformats.org/officeDocument/2006/relationships/tags" Target="../tags/tag294.xml"/><Relationship Id="rId7" Type="http://schemas.openxmlformats.org/officeDocument/2006/relationships/slideLayout" Target="../slideLayouts/slideLayout6.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98.xml"/></Relationships>
</file>

<file path=ppt/slides/_rels/slide6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9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0.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slideLayout" Target="../slideLayouts/slideLayout2.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9.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notesSlide" Target="../notesSlides/notesSlide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slideLayout" Target="../slideLayouts/slideLayout2.xml"/><Relationship Id="rId2" Type="http://schemas.openxmlformats.org/officeDocument/2006/relationships/tags" Target="../tags/tag26.xml"/><Relationship Id="rId16" Type="http://schemas.openxmlformats.org/officeDocument/2006/relationships/tags" Target="../tags/tag40.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3"/>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4"/>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5"/>
            </p:custDataLst>
          </p:nvPr>
        </p:nvSpPr>
        <p:spPr>
          <a:xfrm>
            <a:off x="7104063" y="2312988"/>
            <a:ext cx="614362"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2</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6"/>
            </p:custDataLst>
          </p:nvPr>
        </p:nvSpPr>
        <p:spPr bwMode="auto">
          <a:xfrm>
            <a:off x="4002089" y="3171826"/>
            <a:ext cx="342011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Aft>
                <a:spcPts val="600"/>
              </a:spcAft>
            </a:pPr>
            <a:r>
              <a:rPr lang="zh-CN" altLang="en-US" sz="2400">
                <a:solidFill>
                  <a:srgbClr val="FFFFFF"/>
                </a:solidFill>
                <a:latin typeface="微软雅黑" panose="020B0503020204020204" pitchFamily="34" charset="-122"/>
                <a:ea typeface="微软雅黑" panose="020B0503020204020204" pitchFamily="34" charset="-122"/>
              </a:rPr>
              <a:t>最简单的</a:t>
            </a:r>
            <a:r>
              <a:rPr lang="en-US" altLang="zh-CN" sz="2400">
                <a:solidFill>
                  <a:srgbClr val="FFFFFF"/>
                </a:solidFill>
                <a:latin typeface="微软雅黑" panose="020B0503020204020204" pitchFamily="34" charset="-122"/>
                <a:ea typeface="微软雅黑" panose="020B0503020204020204" pitchFamily="34" charset="-122"/>
              </a:rPr>
              <a:t>C</a:t>
            </a:r>
            <a:r>
              <a:rPr lang="zh-CN" altLang="en-US" sz="2400">
                <a:solidFill>
                  <a:srgbClr val="FFFFFF"/>
                </a:solidFill>
                <a:latin typeface="微软雅黑" panose="020B0503020204020204" pitchFamily="34" charset="-122"/>
                <a:ea typeface="微软雅黑" panose="020B0503020204020204" pitchFamily="34" charset="-122"/>
              </a:rPr>
              <a:t>程序设计</a:t>
            </a:r>
            <a:endParaRPr lang="en-US" altLang="zh-CN" sz="2400">
              <a:solidFill>
                <a:srgbClr val="FFFFFF"/>
              </a:solidFill>
              <a:latin typeface="微软雅黑" panose="020B0503020204020204" pitchFamily="34" charset="-122"/>
              <a:ea typeface="微软雅黑" panose="020B0503020204020204" pitchFamily="34" charset="-122"/>
            </a:endParaRPr>
          </a:p>
          <a:p>
            <a:pPr algn="r" eaLnBrk="1" hangingPunct="1">
              <a:spcAft>
                <a:spcPts val="600"/>
              </a:spcAft>
            </a:pPr>
            <a:r>
              <a:rPr lang="en-US" altLang="zh-CN" sz="2400">
                <a:solidFill>
                  <a:srgbClr val="FFFFFF"/>
                </a:solidFill>
                <a:latin typeface="微软雅黑" panose="020B0503020204020204" pitchFamily="34" charset="-122"/>
                <a:ea typeface="微软雅黑" panose="020B0503020204020204" pitchFamily="34" charset="-122"/>
              </a:rPr>
              <a:t>——</a:t>
            </a:r>
            <a:r>
              <a:rPr lang="zh-CN" altLang="en-US" sz="2400">
                <a:solidFill>
                  <a:srgbClr val="FFFFFF"/>
                </a:solidFill>
                <a:latin typeface="微软雅黑" panose="020B0503020204020204" pitchFamily="34" charset="-122"/>
                <a:ea typeface="微软雅黑" panose="020B0503020204020204" pitchFamily="34" charset="-122"/>
              </a:rPr>
              <a:t>顺序程序设计</a:t>
            </a:r>
          </a:p>
        </p:txBody>
      </p:sp>
      <p:sp>
        <p:nvSpPr>
          <p:cNvPr id="27" name="文本框 26"/>
          <p:cNvSpPr txBox="1"/>
          <p:nvPr>
            <p:custDataLst>
              <p:tags r:id="rId7"/>
            </p:custDataLst>
          </p:nvPr>
        </p:nvSpPr>
        <p:spPr>
          <a:xfrm>
            <a:off x="6535738" y="2570164"/>
            <a:ext cx="647700" cy="585787"/>
          </a:xfrm>
          <a:prstGeom prst="rect">
            <a:avLst/>
          </a:prstGeom>
          <a:noFill/>
        </p:spPr>
        <p:txBody>
          <a:bodyPr wrap="none"/>
          <a:lstStyle/>
          <a:p>
            <a:pPr>
              <a:defRPr/>
            </a:pPr>
            <a:r>
              <a:rPr lang="zh-CN" altLang="en-US" sz="32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8"/>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a:solidFill>
                  <a:prstClr val="white"/>
                </a:solidFill>
              </a:rPr>
              <a:t>章</a:t>
            </a:r>
          </a:p>
        </p:txBody>
      </p:sp>
    </p:spTree>
    <p:custDataLst>
      <p:tags r:id="rId1"/>
    </p:custDataLst>
    <p:extLst>
      <p:ext uri="{BB962C8B-B14F-4D97-AF65-F5344CB8AC3E}">
        <p14:creationId xmlns:p14="http://schemas.microsoft.com/office/powerpoint/2010/main" xmlns="" val="76647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a:solidFill>
                  <a:srgbClr val="FFFFFF"/>
                </a:solidFill>
                <a:latin typeface="微软雅黑" panose="020B0503020204020204" pitchFamily="34" charset="-122"/>
                <a:ea typeface="微软雅黑" panose="020B0503020204020204" pitchFamily="34" charset="-122"/>
              </a:rPr>
              <a:t>变 量</a:t>
            </a:r>
            <a:endPar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文本框 4"/>
          <p:cNvSpPr txBox="1"/>
          <p:nvPr/>
        </p:nvSpPr>
        <p:spPr>
          <a:xfrm>
            <a:off x="1929250" y="2227634"/>
            <a:ext cx="6449438" cy="2308324"/>
          </a:xfrm>
          <a:prstGeom prst="rect">
            <a:avLst/>
          </a:prstGeom>
          <a:noFill/>
        </p:spPr>
        <p:txBody>
          <a:bodyPr wrap="square" rtlCol="0">
            <a:spAutoFit/>
          </a:bodyPr>
          <a:lstStyle/>
          <a:p>
            <a:pPr>
              <a:lnSpc>
                <a:spcPct val="200000"/>
              </a:lnSpc>
            </a:pPr>
            <a:r>
              <a:rPr lang="zh-CN" altLang="en-US" dirty="0"/>
              <a:t>变量代表一个有名字的、具有特定属性的一个存储单元。</a:t>
            </a:r>
            <a:endParaRPr lang="en-US" altLang="zh-CN" dirty="0"/>
          </a:p>
          <a:p>
            <a:pPr>
              <a:lnSpc>
                <a:spcPct val="200000"/>
              </a:lnSpc>
            </a:pPr>
            <a:r>
              <a:rPr lang="zh-CN" altLang="en-US" dirty="0"/>
              <a:t>变量用来存放数据，也就是存放变量的值。</a:t>
            </a:r>
            <a:endParaRPr lang="en-US" altLang="zh-CN" dirty="0"/>
          </a:p>
          <a:p>
            <a:pPr>
              <a:lnSpc>
                <a:spcPct val="200000"/>
              </a:lnSpc>
            </a:pPr>
            <a:r>
              <a:rPr lang="zh-CN" altLang="en-US" dirty="0"/>
              <a:t>在程序运行期间，变量的值是可以改变的。</a:t>
            </a:r>
          </a:p>
          <a:p>
            <a:pPr>
              <a:lnSpc>
                <a:spcPct val="200000"/>
              </a:lnSpc>
            </a:pPr>
            <a:r>
              <a:rPr lang="zh-CN" altLang="en-US" dirty="0"/>
              <a:t>变量必须先定义，后使用。</a:t>
            </a:r>
          </a:p>
        </p:txBody>
      </p:sp>
      <p:grpSp>
        <p:nvGrpSpPr>
          <p:cNvPr id="15" name="组合 14"/>
          <p:cNvGrpSpPr/>
          <p:nvPr/>
        </p:nvGrpSpPr>
        <p:grpSpPr>
          <a:xfrm>
            <a:off x="7927197" y="2227634"/>
            <a:ext cx="3048776" cy="2308324"/>
            <a:chOff x="8235310" y="2227634"/>
            <a:chExt cx="3048776" cy="2308324"/>
          </a:xfrm>
        </p:grpSpPr>
        <p:sp>
          <p:nvSpPr>
            <p:cNvPr id="6" name="文本框 5"/>
            <p:cNvSpPr txBox="1"/>
            <p:nvPr/>
          </p:nvSpPr>
          <p:spPr>
            <a:xfrm>
              <a:off x="8686801" y="2928026"/>
              <a:ext cx="408561" cy="461665"/>
            </a:xfrm>
            <a:prstGeom prst="rect">
              <a:avLst/>
            </a:prstGeom>
            <a:noFill/>
          </p:spPr>
          <p:txBody>
            <a:bodyPr wrap="square" rtlCol="0">
              <a:spAutoFit/>
            </a:bodyPr>
            <a:lstStyle/>
            <a:p>
              <a:pPr algn="ctr"/>
              <a:r>
                <a:rPr lang="en-US" altLang="zh-CN" sz="2400" b="1">
                  <a:solidFill>
                    <a:srgbClr val="FF0000"/>
                  </a:solidFill>
                </a:rPr>
                <a:t>a</a:t>
              </a:r>
              <a:endParaRPr lang="zh-CN" altLang="en-US" sz="2400" b="1">
                <a:solidFill>
                  <a:srgbClr val="FF0000"/>
                </a:solidFill>
              </a:endParaRPr>
            </a:p>
          </p:txBody>
        </p:sp>
        <p:sp>
          <p:nvSpPr>
            <p:cNvPr id="7" name="矩形 6"/>
            <p:cNvSpPr/>
            <p:nvPr/>
          </p:nvSpPr>
          <p:spPr>
            <a:xfrm>
              <a:off x="8686801" y="3297358"/>
              <a:ext cx="408562" cy="4575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t>3</a:t>
              </a:r>
              <a:endParaRPr lang="zh-CN" altLang="en-US"/>
            </a:p>
          </p:txBody>
        </p:sp>
        <p:sp>
          <p:nvSpPr>
            <p:cNvPr id="8" name="线形标注 2(无边框) 7"/>
            <p:cNvSpPr/>
            <p:nvPr/>
          </p:nvSpPr>
          <p:spPr>
            <a:xfrm>
              <a:off x="9747115" y="2767520"/>
              <a:ext cx="1536971" cy="321012"/>
            </a:xfrm>
            <a:prstGeom prst="callout2">
              <a:avLst>
                <a:gd name="adj1" fmla="val 18750"/>
                <a:gd name="adj2" fmla="val -8333"/>
                <a:gd name="adj3" fmla="val 18750"/>
                <a:gd name="adj4" fmla="val -16667"/>
                <a:gd name="adj5" fmla="val 131077"/>
                <a:gd name="adj6" fmla="val -50547"/>
              </a:avLst>
            </a:prstGeom>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变量名</a:t>
              </a:r>
            </a:p>
          </p:txBody>
        </p:sp>
        <p:sp>
          <p:nvSpPr>
            <p:cNvPr id="9" name="线形标注 2(无边框) 8"/>
            <p:cNvSpPr/>
            <p:nvPr/>
          </p:nvSpPr>
          <p:spPr>
            <a:xfrm>
              <a:off x="9747114" y="3229185"/>
              <a:ext cx="1536971" cy="321012"/>
            </a:xfrm>
            <a:prstGeom prst="callout2">
              <a:avLst>
                <a:gd name="adj1" fmla="val 18750"/>
                <a:gd name="adj2" fmla="val -8333"/>
                <a:gd name="adj3" fmla="val 18750"/>
                <a:gd name="adj4" fmla="val -16667"/>
                <a:gd name="adj5" fmla="val 85227"/>
                <a:gd name="adj6" fmla="val -50464"/>
              </a:avLst>
            </a:prstGeom>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变量值</a:t>
              </a:r>
            </a:p>
          </p:txBody>
        </p:sp>
        <p:sp>
          <p:nvSpPr>
            <p:cNvPr id="10" name="线形标注 2(无边框) 9"/>
            <p:cNvSpPr/>
            <p:nvPr/>
          </p:nvSpPr>
          <p:spPr>
            <a:xfrm>
              <a:off x="9747114" y="3690850"/>
              <a:ext cx="1536971" cy="321012"/>
            </a:xfrm>
            <a:prstGeom prst="callout2">
              <a:avLst>
                <a:gd name="adj1" fmla="val 18750"/>
                <a:gd name="adj2" fmla="val -8333"/>
                <a:gd name="adj3" fmla="val 18750"/>
                <a:gd name="adj4" fmla="val -16667"/>
                <a:gd name="adj5" fmla="val -20833"/>
                <a:gd name="adj6" fmla="val -42870"/>
              </a:avLst>
            </a:prstGeom>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存储单元</a:t>
              </a:r>
            </a:p>
          </p:txBody>
        </p:sp>
        <p:cxnSp>
          <p:nvCxnSpPr>
            <p:cNvPr id="12" name="直接连接符 11"/>
            <p:cNvCxnSpPr/>
            <p:nvPr/>
          </p:nvCxnSpPr>
          <p:spPr>
            <a:xfrm>
              <a:off x="8235310" y="2227634"/>
              <a:ext cx="0" cy="2308324"/>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14" name="MH_Title_1"/>
          <p:cNvSpPr/>
          <p:nvPr>
            <p:custDataLst>
              <p:tags r:id="rId2"/>
            </p:custDataLst>
          </p:nvPr>
        </p:nvSpPr>
        <p:spPr>
          <a:xfrm>
            <a:off x="1929250" y="4703677"/>
            <a:ext cx="5989356"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dist">
              <a:defRPr/>
            </a:pPr>
            <a:r>
              <a:rPr lang="zh-CN" altLang="en-US" sz="2000" dirty="0">
                <a:solidFill>
                  <a:srgbClr val="FFFFFF"/>
                </a:solidFill>
                <a:latin typeface="微软雅黑" panose="020B0503020204020204" pitchFamily="34" charset="-122"/>
                <a:ea typeface="微软雅黑" panose="020B0503020204020204" pitchFamily="34" charset="-122"/>
              </a:rPr>
              <a:t>变量定义的一般形式： </a:t>
            </a:r>
            <a:r>
              <a:rPr lang="zh-CN" altLang="en-US" sz="2000" b="1" dirty="0">
                <a:solidFill>
                  <a:srgbClr val="FFFFFF"/>
                </a:solidFill>
                <a:latin typeface="微软雅黑" panose="020B0503020204020204" pitchFamily="34" charset="-122"/>
                <a:ea typeface="微软雅黑" panose="020B0503020204020204" pitchFamily="34" charset="-122"/>
              </a:rPr>
              <a:t>类型名 变量名</a:t>
            </a:r>
            <a:r>
              <a:rPr lang="en-US" altLang="zh-CN" sz="2000" b="1" dirty="0">
                <a:solidFill>
                  <a:srgbClr val="FFFFFF"/>
                </a:solidFill>
                <a:latin typeface="微软雅黑" panose="020B0503020204020204" pitchFamily="34" charset="-122"/>
                <a:ea typeface="微软雅黑" panose="020B0503020204020204" pitchFamily="34" charset="-122"/>
              </a:rPr>
              <a:t>=</a:t>
            </a:r>
            <a:r>
              <a:rPr lang="zh-CN" altLang="en-US" sz="2000" b="1" dirty="0">
                <a:solidFill>
                  <a:srgbClr val="FFFFFF"/>
                </a:solidFill>
                <a:latin typeface="微软雅黑" panose="020B0503020204020204" pitchFamily="34" charset="-122"/>
                <a:ea typeface="微软雅黑" panose="020B0503020204020204" pitchFamily="34" charset="-122"/>
              </a:rPr>
              <a:t>初值；</a:t>
            </a:r>
            <a:endPar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16" name="圆角矩形 15"/>
          <p:cNvSpPr/>
          <p:nvPr/>
        </p:nvSpPr>
        <p:spPr>
          <a:xfrm>
            <a:off x="1929250" y="5275059"/>
            <a:ext cx="7449369" cy="803406"/>
          </a:xfrm>
          <a:prstGeom prst="roundRect">
            <a:avLst>
              <a:gd name="adj" fmla="val 10456"/>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dirty="0"/>
              <a:t>	</a:t>
            </a:r>
            <a:r>
              <a:rPr lang="en-US" altLang="zh-CN" sz="1600" dirty="0" err="1"/>
              <a:t>int</a:t>
            </a:r>
            <a:r>
              <a:rPr lang="en-US" altLang="zh-CN" sz="1600" dirty="0"/>
              <a:t> </a:t>
            </a:r>
            <a:r>
              <a:rPr lang="en-US" altLang="zh-CN" sz="1600" dirty="0" err="1"/>
              <a:t>a,b,c</a:t>
            </a:r>
            <a:r>
              <a:rPr lang="en-US" altLang="zh-CN" sz="1600" dirty="0"/>
              <a:t>;				</a:t>
            </a:r>
            <a:r>
              <a:rPr lang="en-US" altLang="zh-CN" sz="1600" dirty="0">
                <a:solidFill>
                  <a:srgbClr val="00B050"/>
                </a:solidFill>
              </a:rPr>
              <a:t>//</a:t>
            </a:r>
            <a:r>
              <a:rPr lang="zh-CN" altLang="en-US" sz="1600" dirty="0">
                <a:solidFill>
                  <a:srgbClr val="00B050"/>
                </a:solidFill>
              </a:rPr>
              <a:t>定义</a:t>
            </a:r>
            <a:r>
              <a:rPr lang="en-US" altLang="zh-CN" sz="1600" dirty="0" err="1">
                <a:solidFill>
                  <a:srgbClr val="00B050"/>
                </a:solidFill>
              </a:rPr>
              <a:t>a,b,c</a:t>
            </a:r>
            <a:r>
              <a:rPr lang="zh-CN" altLang="en-US" sz="1600" dirty="0">
                <a:solidFill>
                  <a:srgbClr val="00B050"/>
                </a:solidFill>
              </a:rPr>
              <a:t>为整型变量</a:t>
            </a:r>
            <a:endParaRPr lang="en-US" altLang="zh-CN" sz="1600" dirty="0">
              <a:solidFill>
                <a:srgbClr val="00B050"/>
              </a:solidFill>
            </a:endParaRPr>
          </a:p>
          <a:p>
            <a:pPr defTabSz="357188">
              <a:lnSpc>
                <a:spcPct val="120000"/>
              </a:lnSpc>
            </a:pPr>
            <a:r>
              <a:rPr lang="en-US" altLang="zh-CN" sz="1600" dirty="0"/>
              <a:t>	float m=3.5,n=-7.8,p;	</a:t>
            </a:r>
            <a:r>
              <a:rPr lang="en-US" altLang="zh-CN" sz="1600" dirty="0">
                <a:solidFill>
                  <a:srgbClr val="00B050"/>
                </a:solidFill>
              </a:rPr>
              <a:t>//</a:t>
            </a:r>
            <a:r>
              <a:rPr lang="zh-CN" altLang="en-US" sz="1600" dirty="0">
                <a:solidFill>
                  <a:srgbClr val="00B050"/>
                </a:solidFill>
              </a:rPr>
              <a:t>定义</a:t>
            </a:r>
            <a:r>
              <a:rPr lang="en-US" altLang="zh-CN" sz="1600" dirty="0" err="1">
                <a:solidFill>
                  <a:srgbClr val="00B050"/>
                </a:solidFill>
              </a:rPr>
              <a:t>m,n,p</a:t>
            </a:r>
            <a:r>
              <a:rPr lang="zh-CN" altLang="en-US" sz="1600" dirty="0">
                <a:solidFill>
                  <a:srgbClr val="00B050"/>
                </a:solidFill>
              </a:rPr>
              <a:t>为浮点型变量并对</a:t>
            </a:r>
            <a:r>
              <a:rPr lang="en-US" altLang="zh-CN" sz="1600" dirty="0">
                <a:solidFill>
                  <a:srgbClr val="00B050"/>
                </a:solidFill>
              </a:rPr>
              <a:t>m</a:t>
            </a:r>
            <a:r>
              <a:rPr lang="zh-CN" altLang="en-US" sz="1600" dirty="0">
                <a:solidFill>
                  <a:srgbClr val="00B050"/>
                </a:solidFill>
              </a:rPr>
              <a:t>和</a:t>
            </a:r>
            <a:r>
              <a:rPr lang="en-US" altLang="zh-CN" sz="1600" dirty="0">
                <a:solidFill>
                  <a:srgbClr val="00B050"/>
                </a:solidFill>
              </a:rPr>
              <a:t>n</a:t>
            </a:r>
            <a:r>
              <a:rPr lang="zh-CN" altLang="en-US" sz="1600" dirty="0">
                <a:solidFill>
                  <a:srgbClr val="00B050"/>
                </a:solidFill>
              </a:rPr>
              <a:t>指定初值</a:t>
            </a:r>
            <a:endParaRPr lang="en-US" altLang="zh-CN" sz="1600" dirty="0">
              <a:solidFill>
                <a:srgbClr val="00B050"/>
              </a:solidFill>
            </a:endParaRPr>
          </a:p>
        </p:txBody>
      </p:sp>
    </p:spTree>
    <p:extLst>
      <p:ext uri="{BB962C8B-B14F-4D97-AF65-F5344CB8AC3E}">
        <p14:creationId xmlns:p14="http://schemas.microsoft.com/office/powerpoint/2010/main" xmlns="" val="1303947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5" name="直接连接符 64"/>
          <p:cNvCxnSpPr/>
          <p:nvPr/>
        </p:nvCxnSpPr>
        <p:spPr>
          <a:xfrm>
            <a:off x="7619084" y="2207756"/>
            <a:ext cx="0" cy="254314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6" name="MH_Title_1"/>
          <p:cNvSpPr/>
          <p:nvPr>
            <p:custDataLst>
              <p:tags r:id="rId2"/>
            </p:custDataLst>
          </p:nvPr>
        </p:nvSpPr>
        <p:spPr>
          <a:xfrm>
            <a:off x="1038358" y="1188514"/>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标 识 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6449438" cy="2308324"/>
          </a:xfrm>
          <a:prstGeom prst="rect">
            <a:avLst/>
          </a:prstGeom>
          <a:noFill/>
        </p:spPr>
        <p:txBody>
          <a:bodyPr wrap="square" rtlCol="0">
            <a:spAutoFit/>
          </a:bodyPr>
          <a:lstStyle/>
          <a:p>
            <a:pPr>
              <a:lnSpc>
                <a:spcPct val="200000"/>
              </a:lnSpc>
            </a:pPr>
            <a:r>
              <a:rPr lang="zh-CN" altLang="en-US" dirty="0"/>
              <a:t>标识符就是一个对象的名字。用于标识变量、符号常量、函数、数组、类型等</a:t>
            </a:r>
          </a:p>
          <a:p>
            <a:pPr>
              <a:lnSpc>
                <a:spcPct val="200000"/>
              </a:lnSpc>
            </a:pPr>
            <a:r>
              <a:rPr lang="zh-CN" altLang="en-US" dirty="0"/>
              <a:t>标识符只能由字母、数字和下划线</a:t>
            </a:r>
            <a:r>
              <a:rPr lang="en-US" altLang="zh-CN" dirty="0"/>
              <a:t>3</a:t>
            </a:r>
            <a:r>
              <a:rPr lang="zh-CN" altLang="en-US" dirty="0"/>
              <a:t>种字符组成，且第</a:t>
            </a:r>
            <a:r>
              <a:rPr lang="en-US" altLang="zh-CN" dirty="0"/>
              <a:t>1</a:t>
            </a:r>
            <a:r>
              <a:rPr lang="zh-CN" altLang="en-US" dirty="0"/>
              <a:t>个字符必须为字母或下划线</a:t>
            </a:r>
          </a:p>
        </p:txBody>
      </p:sp>
      <p:sp>
        <p:nvSpPr>
          <p:cNvPr id="68" name="MH_Other_1"/>
          <p:cNvSpPr/>
          <p:nvPr>
            <p:custDataLst>
              <p:tags r:id="rId3"/>
            </p:custDataLst>
          </p:nvPr>
        </p:nvSpPr>
        <p:spPr>
          <a:xfrm>
            <a:off x="7987404" y="220775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69" name="MH_SubTitle_1"/>
          <p:cNvSpPr/>
          <p:nvPr>
            <p:custDataLst>
              <p:tags r:id="rId4"/>
            </p:custDataLst>
          </p:nvPr>
        </p:nvSpPr>
        <p:spPr>
          <a:xfrm>
            <a:off x="8762104" y="220775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fontScale="92500" lnSpcReduction="10000"/>
          </a:bodyPr>
          <a:lstStyle/>
          <a:p>
            <a:pPr marL="285750" indent="-285750">
              <a:lnSpc>
                <a:spcPct val="130000"/>
              </a:lnSpc>
              <a:buFont typeface="Arial" panose="020B0604020202020204" pitchFamily="34" charset="0"/>
              <a:buChar char="•"/>
              <a:defRPr/>
            </a:pPr>
            <a:r>
              <a:rPr lang="zh-CN" altLang="en-US">
                <a:solidFill>
                  <a:srgbClr val="1C1C1C"/>
                </a:solidFill>
              </a:rPr>
              <a:t>变量名中区分大小写字母</a:t>
            </a:r>
          </a:p>
          <a:p>
            <a:pPr marL="285750" indent="-285750">
              <a:lnSpc>
                <a:spcPct val="130000"/>
              </a:lnSpc>
              <a:buFont typeface="Arial" panose="020B0604020202020204" pitchFamily="34" charset="0"/>
              <a:buChar char="•"/>
              <a:defRPr/>
            </a:pPr>
            <a:r>
              <a:rPr lang="zh-CN" altLang="en-US">
                <a:solidFill>
                  <a:srgbClr val="1C1C1C"/>
                </a:solidFill>
              </a:rPr>
              <a:t>不能使用关键字作为变量名</a:t>
            </a:r>
            <a:endParaRPr lang="en-US" altLang="zh-CN">
              <a:solidFill>
                <a:srgbClr val="1C1C1C"/>
              </a:solidFill>
            </a:endParaRPr>
          </a:p>
          <a:p>
            <a:pPr marL="285750" indent="-285750">
              <a:lnSpc>
                <a:spcPct val="130000"/>
              </a:lnSpc>
              <a:buFont typeface="Arial" panose="020B0604020202020204" pitchFamily="34" charset="0"/>
              <a:buChar char="•"/>
              <a:defRPr/>
            </a:pPr>
            <a:r>
              <a:rPr lang="zh-CN" altLang="en-US">
                <a:solidFill>
                  <a:srgbClr val="1C1C1C"/>
                </a:solidFill>
              </a:rPr>
              <a:t>变量的名字应该尽量反映变量在程序中的作用与含义</a:t>
            </a:r>
          </a:p>
          <a:p>
            <a:pPr>
              <a:lnSpc>
                <a:spcPct val="130000"/>
              </a:lnSpc>
              <a:defRPr/>
            </a:pPr>
            <a:endParaRPr lang="zh-CN" altLang="en-US">
              <a:solidFill>
                <a:srgbClr val="1C1C1C"/>
              </a:solidFill>
            </a:endParaRPr>
          </a:p>
        </p:txBody>
      </p:sp>
      <p:sp>
        <p:nvSpPr>
          <p:cNvPr id="70" name="MH_Other_2"/>
          <p:cNvSpPr/>
          <p:nvPr>
            <p:custDataLst>
              <p:tags r:id="rId5"/>
            </p:custDataLst>
          </p:nvPr>
        </p:nvSpPr>
        <p:spPr>
          <a:xfrm rot="16200000">
            <a:off x="10949471" y="436526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xmlns="" val="3727898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139" y="491411"/>
            <a:ext cx="2769704" cy="887204"/>
          </a:xfrm>
        </p:spPr>
        <p:txBody>
          <a:bodyPr>
            <a:normAutofit fontScale="90000"/>
          </a:bodyPr>
          <a:lstStyle/>
          <a:p>
            <a:pPr>
              <a:lnSpc>
                <a:spcPct val="120000"/>
              </a:lnSpc>
            </a:pPr>
            <a:r>
              <a:rPr lang="en-US" altLang="zh-CN" sz="2800"/>
              <a:t>C</a:t>
            </a:r>
            <a:r>
              <a:rPr lang="zh-CN" altLang="en-US" sz="2800"/>
              <a:t>语言中的关键字</a:t>
            </a:r>
          </a:p>
        </p:txBody>
      </p:sp>
      <p:graphicFrame>
        <p:nvGraphicFramePr>
          <p:cNvPr id="7" name="表格 6"/>
          <p:cNvGraphicFramePr>
            <a:graphicFrameLocks noGrp="1"/>
          </p:cNvGraphicFramePr>
          <p:nvPr>
            <p:extLst>
              <p:ext uri="{D42A27DB-BD31-4B8C-83A1-F6EECF244321}">
                <p14:modId xmlns:p14="http://schemas.microsoft.com/office/powerpoint/2010/main" xmlns="" val="2058882450"/>
              </p:ext>
            </p:extLst>
          </p:nvPr>
        </p:nvGraphicFramePr>
        <p:xfrm>
          <a:off x="1674743" y="1679710"/>
          <a:ext cx="8935280" cy="3841608"/>
        </p:xfrm>
        <a:graphic>
          <a:graphicData uri="http://schemas.openxmlformats.org/drawingml/2006/table">
            <a:tbl>
              <a:tblPr>
                <a:tableStyleId>{073A0DAA-6AF3-43AB-8588-CEC1D06C72B9}</a:tableStyleId>
              </a:tblPr>
              <a:tblGrid>
                <a:gridCol w="2233820">
                  <a:extLst>
                    <a:ext uri="{9D8B030D-6E8A-4147-A177-3AD203B41FA5}">
                      <a16:colId xmlns:a16="http://schemas.microsoft.com/office/drawing/2014/main" xmlns="" val="1166991910"/>
                    </a:ext>
                  </a:extLst>
                </a:gridCol>
                <a:gridCol w="2233820">
                  <a:extLst>
                    <a:ext uri="{9D8B030D-6E8A-4147-A177-3AD203B41FA5}">
                      <a16:colId xmlns:a16="http://schemas.microsoft.com/office/drawing/2014/main" xmlns="" val="2813130590"/>
                    </a:ext>
                  </a:extLst>
                </a:gridCol>
                <a:gridCol w="2233820">
                  <a:extLst>
                    <a:ext uri="{9D8B030D-6E8A-4147-A177-3AD203B41FA5}">
                      <a16:colId xmlns:a16="http://schemas.microsoft.com/office/drawing/2014/main" xmlns="" val="256894029"/>
                    </a:ext>
                  </a:extLst>
                </a:gridCol>
                <a:gridCol w="2233820">
                  <a:extLst>
                    <a:ext uri="{9D8B030D-6E8A-4147-A177-3AD203B41FA5}">
                      <a16:colId xmlns:a16="http://schemas.microsoft.com/office/drawing/2014/main" xmlns="" val="1714364357"/>
                    </a:ext>
                  </a:extLst>
                </a:gridCol>
              </a:tblGrid>
              <a:tr h="480201">
                <a:tc>
                  <a:txBody>
                    <a:bodyPr/>
                    <a:lstStyle/>
                    <a:p>
                      <a:pPr algn="just">
                        <a:spcAft>
                          <a:spcPts val="0"/>
                        </a:spcAft>
                      </a:pPr>
                      <a:r>
                        <a:rPr lang="en-US" sz="2000" kern="100">
                          <a:solidFill>
                            <a:schemeClr val="accent1"/>
                          </a:solidFill>
                          <a:effectLst/>
                          <a:latin typeface="+mn-ea"/>
                          <a:ea typeface="+mn-ea"/>
                        </a:rPr>
                        <a:t>Auto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break</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case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char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601046954"/>
                  </a:ext>
                </a:extLst>
              </a:tr>
              <a:tr h="480201">
                <a:tc>
                  <a:txBody>
                    <a:bodyPr/>
                    <a:lstStyle/>
                    <a:p>
                      <a:pPr algn="just">
                        <a:spcAft>
                          <a:spcPts val="0"/>
                        </a:spcAft>
                      </a:pPr>
                      <a:r>
                        <a:rPr lang="en-US" sz="2000" kern="100">
                          <a:solidFill>
                            <a:schemeClr val="accent1"/>
                          </a:solidFill>
                          <a:effectLst/>
                          <a:latin typeface="+mn-ea"/>
                          <a:ea typeface="+mn-ea"/>
                        </a:rPr>
                        <a:t>const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continue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default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764697598"/>
                  </a:ext>
                </a:extLst>
              </a:tr>
              <a:tr h="480201">
                <a:tc>
                  <a:txBody>
                    <a:bodyPr/>
                    <a:lstStyle/>
                    <a:p>
                      <a:pPr algn="just">
                        <a:spcAft>
                          <a:spcPts val="0"/>
                        </a:spcAft>
                      </a:pPr>
                      <a:r>
                        <a:rPr lang="en-US" sz="2000" kern="100">
                          <a:solidFill>
                            <a:schemeClr val="accent1"/>
                          </a:solidFill>
                          <a:effectLst/>
                          <a:latin typeface="+mn-ea"/>
                          <a:ea typeface="+mn-ea"/>
                        </a:rPr>
                        <a:t>double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else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enum</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extern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758470112"/>
                  </a:ext>
                </a:extLst>
              </a:tr>
              <a:tr h="480201">
                <a:tc>
                  <a:txBody>
                    <a:bodyPr/>
                    <a:lstStyle/>
                    <a:p>
                      <a:pPr algn="just">
                        <a:spcAft>
                          <a:spcPts val="0"/>
                        </a:spcAft>
                      </a:pPr>
                      <a:r>
                        <a:rPr lang="en-US" sz="2000" kern="100">
                          <a:solidFill>
                            <a:schemeClr val="accent1"/>
                          </a:solidFill>
                          <a:effectLst/>
                          <a:latin typeface="+mn-ea"/>
                          <a:ea typeface="+mn-ea"/>
                        </a:rPr>
                        <a:t>float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for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goto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if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760609956"/>
                  </a:ext>
                </a:extLst>
              </a:tr>
              <a:tr h="480201">
                <a:tc>
                  <a:txBody>
                    <a:bodyPr/>
                    <a:lstStyle/>
                    <a:p>
                      <a:pPr algn="just">
                        <a:spcAft>
                          <a:spcPts val="0"/>
                        </a:spcAft>
                      </a:pPr>
                      <a:r>
                        <a:rPr lang="en-US" sz="2000" kern="100">
                          <a:solidFill>
                            <a:schemeClr val="accent1"/>
                          </a:solidFill>
                          <a:effectLst/>
                          <a:latin typeface="+mn-ea"/>
                          <a:ea typeface="+mn-ea"/>
                        </a:rPr>
                        <a:t>int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long</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register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return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413643017"/>
                  </a:ext>
                </a:extLst>
              </a:tr>
              <a:tr h="480201">
                <a:tc>
                  <a:txBody>
                    <a:bodyPr/>
                    <a:lstStyle/>
                    <a:p>
                      <a:pPr algn="just">
                        <a:spcAft>
                          <a:spcPts val="0"/>
                        </a:spcAft>
                      </a:pPr>
                      <a:r>
                        <a:rPr lang="en-US" sz="2000" kern="100">
                          <a:solidFill>
                            <a:schemeClr val="accent1"/>
                          </a:solidFill>
                          <a:effectLst/>
                          <a:latin typeface="+mn-ea"/>
                          <a:ea typeface="+mn-ea"/>
                        </a:rPr>
                        <a:t>short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sizeof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static</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776555313"/>
                  </a:ext>
                </a:extLst>
              </a:tr>
              <a:tr h="480201">
                <a:tc>
                  <a:txBody>
                    <a:bodyPr/>
                    <a:lstStyle/>
                    <a:p>
                      <a:pPr algn="just">
                        <a:spcAft>
                          <a:spcPts val="0"/>
                        </a:spcAft>
                      </a:pPr>
                      <a:r>
                        <a:rPr lang="en-US" sz="2000" kern="100">
                          <a:solidFill>
                            <a:schemeClr val="accent1"/>
                          </a:solidFill>
                          <a:effectLst/>
                          <a:latin typeface="+mn-ea"/>
                          <a:ea typeface="+mn-ea"/>
                        </a:rPr>
                        <a:t>struct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switch</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typedef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union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634962525"/>
                  </a:ext>
                </a:extLst>
              </a:tr>
              <a:tr h="480201">
                <a:tc>
                  <a:txBody>
                    <a:bodyPr/>
                    <a:lstStyle/>
                    <a:p>
                      <a:pPr algn="just">
                        <a:spcAft>
                          <a:spcPts val="0"/>
                        </a:spcAft>
                      </a:pPr>
                      <a:r>
                        <a:rPr lang="en-US" sz="2000" kern="100">
                          <a:solidFill>
                            <a:schemeClr val="accent1"/>
                          </a:solidFill>
                          <a:effectLst/>
                          <a:latin typeface="+mn-ea"/>
                          <a:ea typeface="+mn-ea"/>
                        </a:rPr>
                        <a:t>unsigned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void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volatile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while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217517111"/>
                  </a:ext>
                </a:extLst>
              </a:tr>
            </a:tbl>
          </a:graphicData>
        </a:graphic>
      </p:graphicFrame>
    </p:spTree>
    <p:extLst>
      <p:ext uri="{BB962C8B-B14F-4D97-AF65-F5344CB8AC3E}">
        <p14:creationId xmlns:p14="http://schemas.microsoft.com/office/powerpoint/2010/main" xmlns="" val="289334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整型数据</a:t>
            </a:r>
          </a:p>
        </p:txBody>
      </p:sp>
      <p:sp>
        <p:nvSpPr>
          <p:cNvPr id="5" name="MH_Other_1"/>
          <p:cNvSpPr/>
          <p:nvPr>
            <p:custDataLst>
              <p:tags r:id="rId1"/>
            </p:custDataLst>
          </p:nvPr>
        </p:nvSpPr>
        <p:spPr>
          <a:xfrm rot="8100000">
            <a:off x="4040232" y="3329372"/>
            <a:ext cx="259262" cy="3017250"/>
          </a:xfrm>
          <a:prstGeom prst="triangle">
            <a:avLst/>
          </a:prstGeom>
          <a:solidFill>
            <a:srgbClr val="F0F0F0"/>
          </a:solidFill>
          <a:ln w="25400" cap="flat" cmpd="sng" algn="ctr">
            <a:noFill/>
            <a:prstDash val="solid"/>
          </a:ln>
          <a:effectLst>
            <a:innerShdw blurRad="114300">
              <a:prstClr val="black">
                <a:alpha val="28000"/>
              </a:prstClr>
            </a:innerShdw>
          </a:effectLst>
        </p:spPr>
        <p:txBody>
          <a:bodyPr anchor="ctr"/>
          <a:lstStyle/>
          <a:p>
            <a:pPr algn="ctr">
              <a:defRPr/>
            </a:pPr>
            <a:endParaRPr lang="en-US" sz="1350" kern="0">
              <a:solidFill>
                <a:sysClr val="window" lastClr="C7EDCC"/>
              </a:solidFill>
              <a:latin typeface="Calibri"/>
            </a:endParaRPr>
          </a:p>
        </p:txBody>
      </p:sp>
      <p:sp>
        <p:nvSpPr>
          <p:cNvPr id="6" name="MH_Other_2"/>
          <p:cNvSpPr/>
          <p:nvPr>
            <p:custDataLst>
              <p:tags r:id="rId2"/>
            </p:custDataLst>
          </p:nvPr>
        </p:nvSpPr>
        <p:spPr>
          <a:xfrm rot="2700000">
            <a:off x="4040232" y="1630867"/>
            <a:ext cx="259262" cy="3017250"/>
          </a:xfrm>
          <a:prstGeom prst="triangle">
            <a:avLst/>
          </a:prstGeom>
          <a:solidFill>
            <a:srgbClr val="F0F0F0"/>
          </a:solidFill>
          <a:ln w="25400" cap="flat" cmpd="sng" algn="ctr">
            <a:noFill/>
            <a:prstDash val="solid"/>
          </a:ln>
          <a:effectLst>
            <a:innerShdw blurRad="114300">
              <a:prstClr val="black">
                <a:alpha val="28000"/>
              </a:prstClr>
            </a:innerShdw>
          </a:effectLst>
        </p:spPr>
        <p:txBody>
          <a:bodyPr anchor="ctr"/>
          <a:lstStyle/>
          <a:p>
            <a:pPr algn="ctr">
              <a:defRPr/>
            </a:pPr>
            <a:endParaRPr lang="en-US" sz="1350" kern="0">
              <a:solidFill>
                <a:sysClr val="window" lastClr="C7EDCC"/>
              </a:solidFill>
              <a:latin typeface="Calibri"/>
            </a:endParaRPr>
          </a:p>
        </p:txBody>
      </p:sp>
      <p:sp>
        <p:nvSpPr>
          <p:cNvPr id="7" name="MH_Other_3"/>
          <p:cNvSpPr/>
          <p:nvPr>
            <p:custDataLst>
              <p:tags r:id="rId3"/>
            </p:custDataLst>
          </p:nvPr>
        </p:nvSpPr>
        <p:spPr>
          <a:xfrm rot="5400000">
            <a:off x="4234402" y="2519112"/>
            <a:ext cx="259262" cy="3017250"/>
          </a:xfrm>
          <a:prstGeom prst="triangle">
            <a:avLst/>
          </a:prstGeom>
          <a:solidFill>
            <a:srgbClr val="F0F0F0"/>
          </a:solidFill>
          <a:ln w="25400" cap="flat" cmpd="sng" algn="ctr">
            <a:noFill/>
            <a:prstDash val="solid"/>
          </a:ln>
          <a:effectLst>
            <a:innerShdw blurRad="114300">
              <a:prstClr val="black">
                <a:alpha val="28000"/>
              </a:prstClr>
            </a:innerShdw>
          </a:effectLst>
        </p:spPr>
        <p:txBody>
          <a:bodyPr anchor="ctr"/>
          <a:lstStyle/>
          <a:p>
            <a:pPr algn="ctr">
              <a:defRPr/>
            </a:pPr>
            <a:endParaRPr lang="en-US" sz="1350" kern="0">
              <a:solidFill>
                <a:sysClr val="window" lastClr="C7EDCC"/>
              </a:solidFill>
              <a:latin typeface="Calibri"/>
            </a:endParaRPr>
          </a:p>
        </p:txBody>
      </p:sp>
      <p:sp>
        <p:nvSpPr>
          <p:cNvPr id="8" name="MH_Other_4"/>
          <p:cNvSpPr/>
          <p:nvPr>
            <p:custDataLst>
              <p:tags r:id="rId4"/>
            </p:custDataLst>
          </p:nvPr>
        </p:nvSpPr>
        <p:spPr>
          <a:xfrm>
            <a:off x="5062539" y="3378200"/>
            <a:ext cx="1309687" cy="1309688"/>
          </a:xfrm>
          <a:prstGeom prst="ellipse">
            <a:avLst/>
          </a:prstGeom>
          <a:solidFill>
            <a:schemeClr val="accent1"/>
          </a:solidFill>
          <a:ln w="25400" cap="flat" cmpd="sng" algn="ctr">
            <a:noFill/>
            <a:prstDash val="solid"/>
          </a:ln>
          <a:effectLst/>
        </p:spPr>
        <p:txBody>
          <a:bodyPr lIns="0" tIns="0" rIns="0" bIns="0" anchor="ctr">
            <a:normAutofit/>
          </a:bodyPr>
          <a:lstStyle/>
          <a:p>
            <a:pPr algn="ctr">
              <a:defRPr/>
            </a:pPr>
            <a:endParaRPr lang="en-US" sz="1350" kern="0">
              <a:solidFill>
                <a:sysClr val="window" lastClr="C7EDCC"/>
              </a:solidFill>
              <a:latin typeface="Calibri"/>
            </a:endParaRPr>
          </a:p>
        </p:txBody>
      </p:sp>
      <p:sp>
        <p:nvSpPr>
          <p:cNvPr id="9" name="MH_Other_5"/>
          <p:cNvSpPr/>
          <p:nvPr>
            <p:custDataLst>
              <p:tags r:id="rId5"/>
            </p:custDataLst>
          </p:nvPr>
        </p:nvSpPr>
        <p:spPr>
          <a:xfrm>
            <a:off x="4157664" y="1858964"/>
            <a:ext cx="1309687" cy="1309687"/>
          </a:xfrm>
          <a:prstGeom prst="ellipse">
            <a:avLst/>
          </a:prstGeom>
          <a:solidFill>
            <a:schemeClr val="accent1"/>
          </a:solidFill>
          <a:ln w="25400" cap="flat" cmpd="sng" algn="ctr">
            <a:noFill/>
            <a:prstDash val="solid"/>
          </a:ln>
          <a:effectLst/>
        </p:spPr>
        <p:txBody>
          <a:bodyPr lIns="0" tIns="0" rIns="0" bIns="0" anchor="ctr">
            <a:normAutofit/>
          </a:bodyPr>
          <a:lstStyle/>
          <a:p>
            <a:pPr algn="ctr">
              <a:defRPr/>
            </a:pPr>
            <a:endParaRPr lang="en-US" sz="1350" kern="0">
              <a:solidFill>
                <a:sysClr val="window" lastClr="C7EDCC"/>
              </a:solidFill>
              <a:latin typeface="Calibri"/>
            </a:endParaRPr>
          </a:p>
        </p:txBody>
      </p:sp>
      <p:sp>
        <p:nvSpPr>
          <p:cNvPr id="10" name="MH_Other_6"/>
          <p:cNvSpPr/>
          <p:nvPr>
            <p:custDataLst>
              <p:tags r:id="rId6"/>
            </p:custDataLst>
          </p:nvPr>
        </p:nvSpPr>
        <p:spPr>
          <a:xfrm>
            <a:off x="4157664" y="4897438"/>
            <a:ext cx="1309687" cy="1308100"/>
          </a:xfrm>
          <a:prstGeom prst="ellipse">
            <a:avLst/>
          </a:prstGeom>
          <a:solidFill>
            <a:schemeClr val="accent1"/>
          </a:solidFill>
          <a:ln w="25400" cap="flat" cmpd="sng" algn="ctr">
            <a:noFill/>
            <a:prstDash val="solid"/>
          </a:ln>
          <a:effectLst/>
        </p:spPr>
        <p:txBody>
          <a:bodyPr lIns="0" tIns="0" rIns="0" bIns="0" anchor="ctr">
            <a:normAutofit/>
          </a:bodyPr>
          <a:lstStyle/>
          <a:p>
            <a:pPr algn="ctr">
              <a:defRPr/>
            </a:pPr>
            <a:endParaRPr lang="en-US" sz="1350" kern="0">
              <a:solidFill>
                <a:sysClr val="window" lastClr="C7EDCC"/>
              </a:solidFill>
              <a:latin typeface="Calibri"/>
            </a:endParaRPr>
          </a:p>
        </p:txBody>
      </p:sp>
      <p:sp>
        <p:nvSpPr>
          <p:cNvPr id="11" name="MH_SubTitle_2"/>
          <p:cNvSpPr/>
          <p:nvPr>
            <p:custDataLst>
              <p:tags r:id="rId7"/>
            </p:custDataLst>
          </p:nvPr>
        </p:nvSpPr>
        <p:spPr>
          <a:xfrm>
            <a:off x="5143501" y="3459164"/>
            <a:ext cx="1146175" cy="1146175"/>
          </a:xfrm>
          <a:prstGeom prst="ellipse">
            <a:avLst/>
          </a:prstGeom>
          <a:solidFill>
            <a:sysClr val="window" lastClr="C7EDCC"/>
          </a:solidFill>
          <a:ln w="25400" cap="flat" cmpd="sng" algn="ctr">
            <a:noFill/>
            <a:prstDash val="solid"/>
          </a:ln>
          <a:effectLst/>
        </p:spPr>
        <p:txBody>
          <a:bodyPr lIns="0" tIns="288000" rIns="0" bIns="0" anchor="ctr">
            <a:noAutofit/>
          </a:bodyPr>
          <a:lstStyle/>
          <a:p>
            <a:pPr algn="ctr">
              <a:defRPr/>
            </a:pPr>
            <a:r>
              <a:rPr lang="zh-CN" altLang="en-US" sz="2000" kern="0" dirty="0">
                <a:solidFill>
                  <a:srgbClr val="000000"/>
                </a:solidFill>
              </a:rPr>
              <a:t>八进制</a:t>
            </a:r>
            <a:endParaRPr lang="en-US" altLang="zh-CN" sz="2000" kern="0" dirty="0">
              <a:solidFill>
                <a:srgbClr val="000000"/>
              </a:solidFill>
            </a:endParaRPr>
          </a:p>
          <a:p>
            <a:pPr algn="ctr">
              <a:defRPr/>
            </a:pPr>
            <a:r>
              <a:rPr lang="zh-CN" altLang="en-US" sz="2000" kern="0" dirty="0">
                <a:solidFill>
                  <a:srgbClr val="000000"/>
                </a:solidFill>
              </a:rPr>
              <a:t>整数</a:t>
            </a:r>
            <a:endParaRPr lang="en-US" sz="2000" kern="0" dirty="0">
              <a:solidFill>
                <a:srgbClr val="000000"/>
              </a:solidFill>
            </a:endParaRPr>
          </a:p>
        </p:txBody>
      </p:sp>
      <p:sp>
        <p:nvSpPr>
          <p:cNvPr id="12" name="MH_Other_7"/>
          <p:cNvSpPr/>
          <p:nvPr>
            <p:custDataLst>
              <p:tags r:id="rId8"/>
            </p:custDataLst>
          </p:nvPr>
        </p:nvSpPr>
        <p:spPr>
          <a:xfrm>
            <a:off x="5235576" y="3521075"/>
            <a:ext cx="963613" cy="344488"/>
          </a:xfrm>
          <a:custGeom>
            <a:avLst/>
            <a:gdLst/>
            <a:ahLst/>
            <a:cxnLst/>
            <a:rect l="l" t="t" r="r" b="b"/>
            <a:pathLst>
              <a:path w="1538370" h="548701">
                <a:moveTo>
                  <a:pt x="769185" y="0"/>
                </a:moveTo>
                <a:cubicBezTo>
                  <a:pt x="1125831" y="0"/>
                  <a:pt x="1428933" y="229248"/>
                  <a:pt x="1538370" y="548701"/>
                </a:cubicBezTo>
                <a:lnTo>
                  <a:pt x="0" y="548701"/>
                </a:lnTo>
                <a:cubicBezTo>
                  <a:pt x="109438" y="229248"/>
                  <a:pt x="412539" y="0"/>
                  <a:pt x="769185" y="0"/>
                </a:cubicBezTo>
                <a:close/>
              </a:path>
            </a:pathLst>
          </a:custGeom>
          <a:solidFill>
            <a:schemeClr val="accent2"/>
          </a:solidFill>
          <a:ln w="25400" cap="flat" cmpd="sng" algn="ctr">
            <a:noFill/>
            <a:prstDash val="solid"/>
          </a:ln>
          <a:effectLst/>
        </p:spPr>
        <p:txBody>
          <a:bodyPr anchor="ctr"/>
          <a:lstStyle/>
          <a:p>
            <a:pPr algn="ctr">
              <a:defRPr/>
            </a:pPr>
            <a:r>
              <a:rPr lang="en-US" sz="2000" kern="0" dirty="0">
                <a:solidFill>
                  <a:srgbClr val="FFFFFF"/>
                </a:solidFill>
                <a:latin typeface="Arial Rounded MT Bold" panose="020F0704030504030204" pitchFamily="34" charset="0"/>
              </a:rPr>
              <a:t>02</a:t>
            </a:r>
          </a:p>
        </p:txBody>
      </p:sp>
      <p:sp>
        <p:nvSpPr>
          <p:cNvPr id="13" name="MH_SubTitle_1"/>
          <p:cNvSpPr/>
          <p:nvPr>
            <p:custDataLst>
              <p:tags r:id="rId9"/>
            </p:custDataLst>
          </p:nvPr>
        </p:nvSpPr>
        <p:spPr>
          <a:xfrm>
            <a:off x="4240214" y="1941514"/>
            <a:ext cx="1144587" cy="1146175"/>
          </a:xfrm>
          <a:prstGeom prst="ellipse">
            <a:avLst/>
          </a:prstGeom>
          <a:solidFill>
            <a:sysClr val="window" lastClr="C7EDCC"/>
          </a:solidFill>
          <a:ln w="25400" cap="flat" cmpd="sng" algn="ctr">
            <a:noFill/>
            <a:prstDash val="solid"/>
          </a:ln>
          <a:effectLst/>
        </p:spPr>
        <p:txBody>
          <a:bodyPr lIns="0" tIns="288000" rIns="0" bIns="0" anchor="ctr">
            <a:noAutofit/>
          </a:bodyPr>
          <a:lstStyle/>
          <a:p>
            <a:pPr algn="ctr">
              <a:defRPr/>
            </a:pPr>
            <a:r>
              <a:rPr lang="zh-CN" altLang="en-US" sz="2000" kern="0" dirty="0">
                <a:solidFill>
                  <a:srgbClr val="000000"/>
                </a:solidFill>
              </a:rPr>
              <a:t>十进制</a:t>
            </a:r>
            <a:endParaRPr lang="en-US" altLang="zh-CN" sz="2000" kern="0" dirty="0">
              <a:solidFill>
                <a:srgbClr val="000000"/>
              </a:solidFill>
            </a:endParaRPr>
          </a:p>
          <a:p>
            <a:pPr algn="ctr">
              <a:defRPr/>
            </a:pPr>
            <a:r>
              <a:rPr lang="zh-CN" altLang="en-US" sz="2000" kern="0" dirty="0">
                <a:solidFill>
                  <a:srgbClr val="000000"/>
                </a:solidFill>
              </a:rPr>
              <a:t>整数</a:t>
            </a:r>
            <a:endParaRPr lang="en-US" sz="2000" kern="0" dirty="0">
              <a:solidFill>
                <a:srgbClr val="000000"/>
              </a:solidFill>
            </a:endParaRPr>
          </a:p>
        </p:txBody>
      </p:sp>
      <p:sp>
        <p:nvSpPr>
          <p:cNvPr id="14" name="MH_Other_8"/>
          <p:cNvSpPr/>
          <p:nvPr>
            <p:custDataLst>
              <p:tags r:id="rId10"/>
            </p:custDataLst>
          </p:nvPr>
        </p:nvSpPr>
        <p:spPr>
          <a:xfrm>
            <a:off x="4330701" y="2001839"/>
            <a:ext cx="963613" cy="344487"/>
          </a:xfrm>
          <a:custGeom>
            <a:avLst/>
            <a:gdLst/>
            <a:ahLst/>
            <a:cxnLst/>
            <a:rect l="l" t="t" r="r" b="b"/>
            <a:pathLst>
              <a:path w="1538370" h="548701">
                <a:moveTo>
                  <a:pt x="769185" y="0"/>
                </a:moveTo>
                <a:cubicBezTo>
                  <a:pt x="1125831" y="0"/>
                  <a:pt x="1428933" y="229248"/>
                  <a:pt x="1538370" y="548701"/>
                </a:cubicBezTo>
                <a:lnTo>
                  <a:pt x="0" y="548701"/>
                </a:lnTo>
                <a:cubicBezTo>
                  <a:pt x="109438" y="229248"/>
                  <a:pt x="412539" y="0"/>
                  <a:pt x="769185" y="0"/>
                </a:cubicBezTo>
                <a:close/>
              </a:path>
            </a:pathLst>
          </a:custGeom>
          <a:solidFill>
            <a:schemeClr val="accent2"/>
          </a:solidFill>
          <a:ln w="25400" cap="flat" cmpd="sng" algn="ctr">
            <a:noFill/>
            <a:prstDash val="solid"/>
          </a:ln>
          <a:effectLst/>
        </p:spPr>
        <p:txBody>
          <a:bodyPr anchor="ctr"/>
          <a:lstStyle/>
          <a:p>
            <a:pPr algn="ctr">
              <a:defRPr/>
            </a:pPr>
            <a:r>
              <a:rPr lang="en-US" sz="2000" kern="0" dirty="0">
                <a:solidFill>
                  <a:srgbClr val="FFFFFF"/>
                </a:solidFill>
                <a:latin typeface="Arial Rounded MT Bold" panose="020F0704030504030204" pitchFamily="34" charset="0"/>
              </a:rPr>
              <a:t>01</a:t>
            </a:r>
          </a:p>
        </p:txBody>
      </p:sp>
      <p:sp>
        <p:nvSpPr>
          <p:cNvPr id="15" name="MH_SubTitle_3"/>
          <p:cNvSpPr/>
          <p:nvPr>
            <p:custDataLst>
              <p:tags r:id="rId11"/>
            </p:custDataLst>
          </p:nvPr>
        </p:nvSpPr>
        <p:spPr>
          <a:xfrm>
            <a:off x="4240214" y="4978401"/>
            <a:ext cx="1144587" cy="1146175"/>
          </a:xfrm>
          <a:prstGeom prst="ellipse">
            <a:avLst/>
          </a:prstGeom>
          <a:solidFill>
            <a:sysClr val="window" lastClr="C7EDCC"/>
          </a:solidFill>
          <a:ln w="25400" cap="flat" cmpd="sng" algn="ctr">
            <a:noFill/>
            <a:prstDash val="solid"/>
          </a:ln>
          <a:effectLst/>
        </p:spPr>
        <p:txBody>
          <a:bodyPr lIns="0" tIns="288000" rIns="0" bIns="0" anchor="ctr">
            <a:noAutofit/>
          </a:bodyPr>
          <a:lstStyle/>
          <a:p>
            <a:pPr algn="ctr">
              <a:defRPr/>
            </a:pPr>
            <a:r>
              <a:rPr lang="zh-CN" altLang="en-US" sz="2000" kern="0" dirty="0">
                <a:solidFill>
                  <a:srgbClr val="000000"/>
                </a:solidFill>
              </a:rPr>
              <a:t>十六进制整数</a:t>
            </a:r>
            <a:endParaRPr lang="en-US" sz="2000" kern="0" dirty="0">
              <a:solidFill>
                <a:srgbClr val="000000"/>
              </a:solidFill>
            </a:endParaRPr>
          </a:p>
        </p:txBody>
      </p:sp>
      <p:sp>
        <p:nvSpPr>
          <p:cNvPr id="16" name="MH_Other_9"/>
          <p:cNvSpPr/>
          <p:nvPr>
            <p:custDataLst>
              <p:tags r:id="rId12"/>
            </p:custDataLst>
          </p:nvPr>
        </p:nvSpPr>
        <p:spPr>
          <a:xfrm>
            <a:off x="4330701" y="5040314"/>
            <a:ext cx="963613" cy="344487"/>
          </a:xfrm>
          <a:custGeom>
            <a:avLst/>
            <a:gdLst/>
            <a:ahLst/>
            <a:cxnLst/>
            <a:rect l="l" t="t" r="r" b="b"/>
            <a:pathLst>
              <a:path w="1538370" h="548701">
                <a:moveTo>
                  <a:pt x="769185" y="0"/>
                </a:moveTo>
                <a:cubicBezTo>
                  <a:pt x="1125831" y="0"/>
                  <a:pt x="1428933" y="229248"/>
                  <a:pt x="1538370" y="548701"/>
                </a:cubicBezTo>
                <a:lnTo>
                  <a:pt x="0" y="548701"/>
                </a:lnTo>
                <a:cubicBezTo>
                  <a:pt x="109438" y="229248"/>
                  <a:pt x="412539" y="0"/>
                  <a:pt x="769185" y="0"/>
                </a:cubicBezTo>
                <a:close/>
              </a:path>
            </a:pathLst>
          </a:custGeom>
          <a:solidFill>
            <a:schemeClr val="accent2"/>
          </a:solidFill>
          <a:ln w="25400" cap="flat" cmpd="sng" algn="ctr">
            <a:noFill/>
            <a:prstDash val="solid"/>
          </a:ln>
          <a:effectLst/>
        </p:spPr>
        <p:txBody>
          <a:bodyPr anchor="ctr"/>
          <a:lstStyle/>
          <a:p>
            <a:pPr algn="ctr">
              <a:defRPr/>
            </a:pPr>
            <a:r>
              <a:rPr lang="en-US" sz="2000" kern="0" dirty="0">
                <a:solidFill>
                  <a:srgbClr val="FFFFFF"/>
                </a:solidFill>
                <a:latin typeface="Arial Rounded MT Bold" panose="020F0704030504030204" pitchFamily="34" charset="0"/>
              </a:rPr>
              <a:t>03</a:t>
            </a:r>
          </a:p>
        </p:txBody>
      </p:sp>
      <p:sp>
        <p:nvSpPr>
          <p:cNvPr id="17" name="MH_Other_10"/>
          <p:cNvSpPr/>
          <p:nvPr>
            <p:custDataLst>
              <p:tags r:id="rId13"/>
            </p:custDataLst>
          </p:nvPr>
        </p:nvSpPr>
        <p:spPr>
          <a:xfrm>
            <a:off x="2152651" y="3038476"/>
            <a:ext cx="1978025" cy="1978025"/>
          </a:xfrm>
          <a:prstGeom prst="ellipse">
            <a:avLst/>
          </a:prstGeom>
          <a:solidFill>
            <a:schemeClr val="accent1"/>
          </a:solidFill>
          <a:ln w="25400" cap="flat" cmpd="sng" algn="ctr">
            <a:noFill/>
            <a:prstDash val="solid"/>
          </a:ln>
          <a:effectLst/>
        </p:spPr>
        <p:txBody>
          <a:bodyPr lIns="0" tIns="0" rIns="0" bIns="0" anchor="ctr">
            <a:normAutofit/>
          </a:bodyPr>
          <a:lstStyle/>
          <a:p>
            <a:pPr algn="ctr">
              <a:defRPr/>
            </a:pPr>
            <a:endParaRPr lang="zh-CN" altLang="en-US" sz="1350" kern="0">
              <a:solidFill>
                <a:sysClr val="window" lastClr="C7EDCC"/>
              </a:solidFill>
              <a:latin typeface="Calibri"/>
            </a:endParaRPr>
          </a:p>
        </p:txBody>
      </p:sp>
      <p:sp>
        <p:nvSpPr>
          <p:cNvPr id="18" name="MH_Title_1"/>
          <p:cNvSpPr/>
          <p:nvPr>
            <p:custDataLst>
              <p:tags r:id="rId14"/>
            </p:custDataLst>
          </p:nvPr>
        </p:nvSpPr>
        <p:spPr>
          <a:xfrm>
            <a:off x="2308226" y="3195639"/>
            <a:ext cx="1666875" cy="1665287"/>
          </a:xfrm>
          <a:prstGeom prst="ellipse">
            <a:avLst/>
          </a:prstGeom>
          <a:solidFill>
            <a:srgbClr val="FFFFFF"/>
          </a:solidFill>
          <a:ln w="25400" cap="flat" cmpd="sng" algn="ctr">
            <a:noFill/>
            <a:prstDash val="solid"/>
          </a:ln>
          <a:effectLst/>
        </p:spPr>
        <p:txBody>
          <a:bodyPr lIns="0" tIns="0" rIns="0" bIns="0" anchor="ctr">
            <a:normAutofit/>
          </a:bodyPr>
          <a:lstStyle/>
          <a:p>
            <a:pPr algn="ctr">
              <a:defRPr/>
            </a:pPr>
            <a:r>
              <a:rPr lang="zh-CN" altLang="en-US" sz="2000" kern="0" dirty="0">
                <a:solidFill>
                  <a:srgbClr val="000000"/>
                </a:solidFill>
              </a:rPr>
              <a:t>整型常量的形式</a:t>
            </a:r>
          </a:p>
        </p:txBody>
      </p:sp>
      <p:sp>
        <p:nvSpPr>
          <p:cNvPr id="19" name="MH_Text_1"/>
          <p:cNvSpPr txBox="1">
            <a:spLocks noChangeArrowheads="1"/>
          </p:cNvSpPr>
          <p:nvPr>
            <p:custDataLst>
              <p:tags r:id="rId15"/>
            </p:custDataLst>
          </p:nvPr>
        </p:nvSpPr>
        <p:spPr bwMode="auto">
          <a:xfrm>
            <a:off x="5611813" y="2070101"/>
            <a:ext cx="3770312" cy="887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defRPr/>
            </a:pPr>
            <a:r>
              <a:rPr lang="zh-CN" altLang="en-US" dirty="0">
                <a:latin typeface="+mn-lt"/>
                <a:ea typeface="+mn-ea"/>
                <a:cs typeface="Arial" panose="020B0604020202020204" pitchFamily="34" charset="0"/>
              </a:rPr>
              <a:t>如：</a:t>
            </a:r>
            <a:r>
              <a:rPr lang="en-US" altLang="zh-CN" dirty="0">
                <a:latin typeface="+mn-lt"/>
                <a:ea typeface="+mn-ea"/>
                <a:cs typeface="Arial" panose="020B0604020202020204" pitchFamily="34" charset="0"/>
              </a:rPr>
              <a:t>123,-456</a:t>
            </a:r>
            <a:r>
              <a:rPr lang="zh-CN" altLang="en-US" dirty="0">
                <a:latin typeface="+mn-lt"/>
                <a:ea typeface="+mn-ea"/>
                <a:cs typeface="Arial" panose="020B0604020202020204" pitchFamily="34" charset="0"/>
              </a:rPr>
              <a:t>，</a:t>
            </a:r>
            <a:r>
              <a:rPr lang="en-US" altLang="zh-CN" dirty="0">
                <a:latin typeface="+mn-lt"/>
                <a:ea typeface="+mn-ea"/>
                <a:cs typeface="Arial" panose="020B0604020202020204" pitchFamily="34" charset="0"/>
              </a:rPr>
              <a:t>4</a:t>
            </a:r>
          </a:p>
        </p:txBody>
      </p:sp>
      <p:sp>
        <p:nvSpPr>
          <p:cNvPr id="20" name="MH_Text_2"/>
          <p:cNvSpPr txBox="1">
            <a:spLocks noChangeArrowheads="1"/>
          </p:cNvSpPr>
          <p:nvPr>
            <p:custDataLst>
              <p:tags r:id="rId16"/>
            </p:custDataLst>
          </p:nvPr>
        </p:nvSpPr>
        <p:spPr bwMode="auto">
          <a:xfrm>
            <a:off x="6543675" y="3582988"/>
            <a:ext cx="3771900"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defRPr/>
            </a:pPr>
            <a:r>
              <a:rPr lang="zh-CN" altLang="en-US" dirty="0">
                <a:latin typeface="+mn-lt"/>
                <a:ea typeface="+mn-ea"/>
                <a:cs typeface="Arial" panose="020B0604020202020204" pitchFamily="34" charset="0"/>
              </a:rPr>
              <a:t>以</a:t>
            </a:r>
            <a:r>
              <a:rPr lang="en-US" altLang="zh-CN" dirty="0">
                <a:latin typeface="+mn-lt"/>
                <a:ea typeface="+mn-ea"/>
                <a:cs typeface="Arial" panose="020B0604020202020204" pitchFamily="34" charset="0"/>
              </a:rPr>
              <a:t>0</a:t>
            </a:r>
            <a:r>
              <a:rPr lang="zh-CN" altLang="en-US" dirty="0">
                <a:latin typeface="+mn-lt"/>
                <a:ea typeface="+mn-ea"/>
                <a:cs typeface="Arial" panose="020B0604020202020204" pitchFamily="34" charset="0"/>
              </a:rPr>
              <a:t>开头的数是八进制数</a:t>
            </a:r>
            <a:endParaRPr lang="en-US" altLang="zh-CN" dirty="0">
              <a:latin typeface="+mn-lt"/>
              <a:ea typeface="+mn-ea"/>
              <a:cs typeface="Arial" panose="020B0604020202020204" pitchFamily="34" charset="0"/>
            </a:endParaRPr>
          </a:p>
          <a:p>
            <a:pPr eaLnBrk="1" hangingPunct="1">
              <a:lnSpc>
                <a:spcPct val="120000"/>
              </a:lnSpc>
              <a:defRPr/>
            </a:pPr>
            <a:r>
              <a:rPr lang="zh-CN" altLang="en-US" dirty="0">
                <a:latin typeface="+mn-lt"/>
                <a:ea typeface="+mn-ea"/>
                <a:cs typeface="Arial" panose="020B0604020202020204" pitchFamily="34" charset="0"/>
              </a:rPr>
              <a:t>如：</a:t>
            </a:r>
            <a:r>
              <a:rPr lang="en-US" altLang="zh-CN" dirty="0">
                <a:latin typeface="+mn-lt"/>
                <a:ea typeface="+mn-ea"/>
                <a:cs typeface="Arial" panose="020B0604020202020204" pitchFamily="34" charset="0"/>
              </a:rPr>
              <a:t>0123</a:t>
            </a:r>
            <a:r>
              <a:rPr lang="zh-CN" altLang="en-US" dirty="0">
                <a:latin typeface="+mn-lt"/>
                <a:ea typeface="+mn-ea"/>
                <a:cs typeface="Arial" panose="020B0604020202020204" pitchFamily="34" charset="0"/>
              </a:rPr>
              <a:t>表示八进制数</a:t>
            </a:r>
            <a:r>
              <a:rPr lang="en-US" altLang="zh-CN" dirty="0">
                <a:latin typeface="+mn-lt"/>
                <a:ea typeface="+mn-ea"/>
                <a:cs typeface="Arial" panose="020B0604020202020204" pitchFamily="34" charset="0"/>
              </a:rPr>
              <a:t>123</a:t>
            </a:r>
          </a:p>
        </p:txBody>
      </p:sp>
      <p:sp>
        <p:nvSpPr>
          <p:cNvPr id="21" name="MH_Text_3"/>
          <p:cNvSpPr txBox="1">
            <a:spLocks noChangeArrowheads="1"/>
          </p:cNvSpPr>
          <p:nvPr>
            <p:custDataLst>
              <p:tags r:id="rId17"/>
            </p:custDataLst>
          </p:nvPr>
        </p:nvSpPr>
        <p:spPr bwMode="auto">
          <a:xfrm>
            <a:off x="5640388" y="5106988"/>
            <a:ext cx="3770312" cy="88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defRPr/>
            </a:pPr>
            <a:r>
              <a:rPr lang="zh-CN" altLang="en-US" dirty="0">
                <a:latin typeface="+mn-lt"/>
                <a:ea typeface="+mn-ea"/>
                <a:cs typeface="Arial" panose="020B0604020202020204" pitchFamily="34" charset="0"/>
              </a:rPr>
              <a:t>以</a:t>
            </a:r>
            <a:r>
              <a:rPr lang="en-US" altLang="zh-CN" dirty="0">
                <a:latin typeface="+mn-lt"/>
                <a:ea typeface="+mn-ea"/>
                <a:cs typeface="Arial" panose="020B0604020202020204" pitchFamily="34" charset="0"/>
              </a:rPr>
              <a:t>0x</a:t>
            </a:r>
            <a:r>
              <a:rPr lang="zh-CN" altLang="en-US" dirty="0">
                <a:latin typeface="+mn-lt"/>
                <a:ea typeface="+mn-ea"/>
                <a:cs typeface="Arial" panose="020B0604020202020204" pitchFamily="34" charset="0"/>
              </a:rPr>
              <a:t>开头的数是十六进制数</a:t>
            </a:r>
            <a:endParaRPr lang="en-US" altLang="zh-CN" dirty="0">
              <a:latin typeface="+mn-lt"/>
              <a:ea typeface="+mn-ea"/>
              <a:cs typeface="Arial" panose="020B0604020202020204" pitchFamily="34" charset="0"/>
            </a:endParaRPr>
          </a:p>
          <a:p>
            <a:pPr eaLnBrk="1" hangingPunct="1">
              <a:lnSpc>
                <a:spcPct val="120000"/>
              </a:lnSpc>
              <a:defRPr/>
            </a:pPr>
            <a:r>
              <a:rPr lang="zh-CN" altLang="en-US" dirty="0">
                <a:latin typeface="+mn-lt"/>
                <a:ea typeface="+mn-ea"/>
                <a:cs typeface="Arial" panose="020B0604020202020204" pitchFamily="34" charset="0"/>
              </a:rPr>
              <a:t>如：</a:t>
            </a:r>
            <a:r>
              <a:rPr lang="en-US" altLang="zh-CN" dirty="0">
                <a:latin typeface="+mn-lt"/>
                <a:ea typeface="+mn-ea"/>
                <a:cs typeface="Arial" panose="020B0604020202020204" pitchFamily="34" charset="0"/>
              </a:rPr>
              <a:t>0x123</a:t>
            </a:r>
            <a:r>
              <a:rPr lang="zh-CN" altLang="en-US" dirty="0">
                <a:latin typeface="+mn-lt"/>
                <a:ea typeface="+mn-ea"/>
                <a:cs typeface="Arial" panose="020B0604020202020204" pitchFamily="34" charset="0"/>
              </a:rPr>
              <a:t>表示十六进制</a:t>
            </a:r>
            <a:r>
              <a:rPr lang="en-US" altLang="zh-CN" dirty="0">
                <a:latin typeface="+mn-lt"/>
                <a:ea typeface="+mn-ea"/>
                <a:cs typeface="Arial" panose="020B0604020202020204" pitchFamily="34" charset="0"/>
              </a:rPr>
              <a:t>123</a:t>
            </a:r>
          </a:p>
        </p:txBody>
      </p:sp>
    </p:spTree>
    <p:extLst>
      <p:ext uri="{BB962C8B-B14F-4D97-AF65-F5344CB8AC3E}">
        <p14:creationId xmlns:p14="http://schemas.microsoft.com/office/powerpoint/2010/main" xmlns="" val="2328699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整型数据在内存中的存储方式</a:t>
            </a:r>
          </a:p>
        </p:txBody>
      </p:sp>
      <p:graphicFrame>
        <p:nvGraphicFramePr>
          <p:cNvPr id="4" name="表格 3"/>
          <p:cNvGraphicFramePr>
            <a:graphicFrameLocks noGrp="1"/>
          </p:cNvGraphicFramePr>
          <p:nvPr>
            <p:extLst>
              <p:ext uri="{D42A27DB-BD31-4B8C-83A1-F6EECF244321}">
                <p14:modId xmlns:p14="http://schemas.microsoft.com/office/powerpoint/2010/main" xmlns="" val="1431042989"/>
              </p:ext>
            </p:extLst>
          </p:nvPr>
        </p:nvGraphicFramePr>
        <p:xfrm>
          <a:off x="1925984" y="307524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xmlns="" val="98612937"/>
                  </a:ext>
                </a:extLst>
              </a:tr>
            </a:tbl>
          </a:graphicData>
        </a:graphic>
      </p:graphicFrame>
      <p:sp>
        <p:nvSpPr>
          <p:cNvPr id="5" name="文本框 4"/>
          <p:cNvSpPr txBox="1"/>
          <p:nvPr/>
        </p:nvSpPr>
        <p:spPr>
          <a:xfrm>
            <a:off x="1816654" y="2560166"/>
            <a:ext cx="8617226" cy="369332"/>
          </a:xfrm>
          <a:prstGeom prst="rect">
            <a:avLst/>
          </a:prstGeom>
          <a:noFill/>
        </p:spPr>
        <p:txBody>
          <a:bodyPr wrap="square" rtlCol="0">
            <a:spAutoFit/>
          </a:bodyPr>
          <a:lstStyle/>
          <a:p>
            <a:r>
              <a:rPr lang="zh-CN" altLang="en-US" dirty="0"/>
              <a:t>十进制数</a:t>
            </a:r>
            <a:r>
              <a:rPr lang="en-US" altLang="zh-CN" dirty="0"/>
              <a:t>10</a:t>
            </a:r>
            <a:r>
              <a:rPr lang="zh-CN" altLang="en-US" dirty="0"/>
              <a:t>的二进制形式是</a:t>
            </a:r>
            <a:r>
              <a:rPr lang="en-US" altLang="zh-CN" dirty="0"/>
              <a:t>1010</a:t>
            </a:r>
            <a:r>
              <a:rPr lang="zh-CN" altLang="en-US" dirty="0"/>
              <a:t>，在内存中存放的情况：</a:t>
            </a:r>
          </a:p>
        </p:txBody>
      </p:sp>
      <p:sp>
        <p:nvSpPr>
          <p:cNvPr id="6" name="文本框 5"/>
          <p:cNvSpPr txBox="1"/>
          <p:nvPr/>
        </p:nvSpPr>
        <p:spPr>
          <a:xfrm>
            <a:off x="1816654" y="3791894"/>
            <a:ext cx="8461554" cy="646331"/>
          </a:xfrm>
          <a:prstGeom prst="rect">
            <a:avLst/>
          </a:prstGeom>
          <a:noFill/>
        </p:spPr>
        <p:txBody>
          <a:bodyPr wrap="square" rtlCol="0">
            <a:spAutoFit/>
          </a:bodyPr>
          <a:lstStyle/>
          <a:p>
            <a:r>
              <a:rPr lang="zh-CN" altLang="en-US" dirty="0"/>
              <a:t>实际上数值是以补码表示的。正整数的补码与原码一样。负整数的补码是①将此数绝对值的二进制形式；②除最高位符号位外其他数取反；③加</a:t>
            </a:r>
            <a:r>
              <a:rPr lang="en-US" altLang="zh-CN" dirty="0"/>
              <a:t>1</a:t>
            </a:r>
            <a:r>
              <a:rPr lang="zh-CN" altLang="en-US" dirty="0"/>
              <a:t>。</a:t>
            </a:r>
            <a:r>
              <a:rPr lang="en-US" altLang="zh-CN" dirty="0"/>
              <a:t>-10</a:t>
            </a:r>
            <a:r>
              <a:rPr lang="zh-CN" altLang="en-US" dirty="0"/>
              <a:t>的补码：</a:t>
            </a:r>
          </a:p>
        </p:txBody>
      </p:sp>
      <p:graphicFrame>
        <p:nvGraphicFramePr>
          <p:cNvPr id="7" name="表格 6"/>
          <p:cNvGraphicFramePr>
            <a:graphicFrameLocks noGrp="1"/>
          </p:cNvGraphicFramePr>
          <p:nvPr>
            <p:extLst>
              <p:ext uri="{D42A27DB-BD31-4B8C-83A1-F6EECF244321}">
                <p14:modId xmlns:p14="http://schemas.microsoft.com/office/powerpoint/2010/main" xmlns="" val="498106447"/>
              </p:ext>
            </p:extLst>
          </p:nvPr>
        </p:nvGraphicFramePr>
        <p:xfrm>
          <a:off x="1925983" y="4518838"/>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a:t>1</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a:t>0</a:t>
                      </a:r>
                      <a:endParaRPr lang="zh-CN" altLang="en-US"/>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xmlns="" val="98612937"/>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1917832804"/>
              </p:ext>
            </p:extLst>
          </p:nvPr>
        </p:nvGraphicFramePr>
        <p:xfrm>
          <a:off x="1925983" y="5310134"/>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xmlns="" val="98612937"/>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xmlns="" val="4001496454"/>
              </p:ext>
            </p:extLst>
          </p:nvPr>
        </p:nvGraphicFramePr>
        <p:xfrm>
          <a:off x="1925983" y="6101430"/>
          <a:ext cx="8128000" cy="3708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xmlns="" val="224624319"/>
                    </a:ext>
                  </a:extLst>
                </a:gridCol>
                <a:gridCol w="508000">
                  <a:extLst>
                    <a:ext uri="{9D8B030D-6E8A-4147-A177-3AD203B41FA5}">
                      <a16:colId xmlns:a16="http://schemas.microsoft.com/office/drawing/2014/main" xmlns="" val="2261346643"/>
                    </a:ext>
                  </a:extLst>
                </a:gridCol>
                <a:gridCol w="508000">
                  <a:extLst>
                    <a:ext uri="{9D8B030D-6E8A-4147-A177-3AD203B41FA5}">
                      <a16:colId xmlns:a16="http://schemas.microsoft.com/office/drawing/2014/main" xmlns="" val="3815325983"/>
                    </a:ext>
                  </a:extLst>
                </a:gridCol>
                <a:gridCol w="508000">
                  <a:extLst>
                    <a:ext uri="{9D8B030D-6E8A-4147-A177-3AD203B41FA5}">
                      <a16:colId xmlns:a16="http://schemas.microsoft.com/office/drawing/2014/main" xmlns="" val="598163510"/>
                    </a:ext>
                  </a:extLst>
                </a:gridCol>
                <a:gridCol w="508000">
                  <a:extLst>
                    <a:ext uri="{9D8B030D-6E8A-4147-A177-3AD203B41FA5}">
                      <a16:colId xmlns:a16="http://schemas.microsoft.com/office/drawing/2014/main" xmlns="" val="2266021610"/>
                    </a:ext>
                  </a:extLst>
                </a:gridCol>
                <a:gridCol w="508000">
                  <a:extLst>
                    <a:ext uri="{9D8B030D-6E8A-4147-A177-3AD203B41FA5}">
                      <a16:colId xmlns:a16="http://schemas.microsoft.com/office/drawing/2014/main" xmlns="" val="4103658521"/>
                    </a:ext>
                  </a:extLst>
                </a:gridCol>
                <a:gridCol w="508000">
                  <a:extLst>
                    <a:ext uri="{9D8B030D-6E8A-4147-A177-3AD203B41FA5}">
                      <a16:colId xmlns:a16="http://schemas.microsoft.com/office/drawing/2014/main" xmlns="" val="4074240248"/>
                    </a:ext>
                  </a:extLst>
                </a:gridCol>
                <a:gridCol w="508000">
                  <a:extLst>
                    <a:ext uri="{9D8B030D-6E8A-4147-A177-3AD203B41FA5}">
                      <a16:colId xmlns:a16="http://schemas.microsoft.com/office/drawing/2014/main" xmlns="" val="3697389497"/>
                    </a:ext>
                  </a:extLst>
                </a:gridCol>
                <a:gridCol w="508000">
                  <a:extLst>
                    <a:ext uri="{9D8B030D-6E8A-4147-A177-3AD203B41FA5}">
                      <a16:colId xmlns:a16="http://schemas.microsoft.com/office/drawing/2014/main" xmlns="" val="2708776348"/>
                    </a:ext>
                  </a:extLst>
                </a:gridCol>
                <a:gridCol w="508000">
                  <a:extLst>
                    <a:ext uri="{9D8B030D-6E8A-4147-A177-3AD203B41FA5}">
                      <a16:colId xmlns:a16="http://schemas.microsoft.com/office/drawing/2014/main" xmlns="" val="1202612134"/>
                    </a:ext>
                  </a:extLst>
                </a:gridCol>
                <a:gridCol w="508000">
                  <a:extLst>
                    <a:ext uri="{9D8B030D-6E8A-4147-A177-3AD203B41FA5}">
                      <a16:colId xmlns:a16="http://schemas.microsoft.com/office/drawing/2014/main" xmlns="" val="1318054597"/>
                    </a:ext>
                  </a:extLst>
                </a:gridCol>
                <a:gridCol w="508000">
                  <a:extLst>
                    <a:ext uri="{9D8B030D-6E8A-4147-A177-3AD203B41FA5}">
                      <a16:colId xmlns:a16="http://schemas.microsoft.com/office/drawing/2014/main" xmlns="" val="4033450748"/>
                    </a:ext>
                  </a:extLst>
                </a:gridCol>
                <a:gridCol w="508000">
                  <a:extLst>
                    <a:ext uri="{9D8B030D-6E8A-4147-A177-3AD203B41FA5}">
                      <a16:colId xmlns:a16="http://schemas.microsoft.com/office/drawing/2014/main" xmlns="" val="2644798999"/>
                    </a:ext>
                  </a:extLst>
                </a:gridCol>
                <a:gridCol w="508000">
                  <a:extLst>
                    <a:ext uri="{9D8B030D-6E8A-4147-A177-3AD203B41FA5}">
                      <a16:colId xmlns:a16="http://schemas.microsoft.com/office/drawing/2014/main" xmlns="" val="4052903049"/>
                    </a:ext>
                  </a:extLst>
                </a:gridCol>
                <a:gridCol w="508000">
                  <a:extLst>
                    <a:ext uri="{9D8B030D-6E8A-4147-A177-3AD203B41FA5}">
                      <a16:colId xmlns:a16="http://schemas.microsoft.com/office/drawing/2014/main" xmlns="" val="2605602486"/>
                    </a:ext>
                  </a:extLst>
                </a:gridCol>
                <a:gridCol w="508000">
                  <a:extLst>
                    <a:ext uri="{9D8B030D-6E8A-4147-A177-3AD203B41FA5}">
                      <a16:colId xmlns:a16="http://schemas.microsoft.com/office/drawing/2014/main" xmlns="" val="4005818484"/>
                    </a:ext>
                  </a:extLst>
                </a:gridCol>
              </a:tblGrid>
              <a:tr h="370840">
                <a:tc>
                  <a:txBody>
                    <a:bodyPr/>
                    <a:lstStyle/>
                    <a:p>
                      <a:pPr algn="ctr"/>
                      <a:r>
                        <a:rPr lang="en-US" altLang="zh-CN"/>
                        <a:t>0</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a:t>1</a:t>
                      </a:r>
                      <a:endParaRPr lang="zh-CN" altLang="en-US"/>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a:t>1</a:t>
                      </a:r>
                      <a:endParaRPr lang="zh-CN" altLang="en-US"/>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xmlns="" val="98612937"/>
                  </a:ext>
                </a:extLst>
              </a:tr>
            </a:tbl>
          </a:graphicData>
        </a:graphic>
      </p:graphicFrame>
      <p:sp>
        <p:nvSpPr>
          <p:cNvPr id="10" name="圆角矩形 9"/>
          <p:cNvSpPr/>
          <p:nvPr/>
        </p:nvSpPr>
        <p:spPr>
          <a:xfrm>
            <a:off x="1816653" y="1536182"/>
            <a:ext cx="8237330" cy="803406"/>
          </a:xfrm>
          <a:prstGeom prst="roundRect">
            <a:avLst>
              <a:gd name="adj" fmla="val 10456"/>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dirty="0"/>
              <a:t>	</a:t>
            </a:r>
            <a:r>
              <a:rPr lang="en-US" altLang="zh-CN" sz="1600" dirty="0" err="1"/>
              <a:t>int</a:t>
            </a:r>
            <a:r>
              <a:rPr lang="en-US" altLang="zh-CN" sz="1600" dirty="0"/>
              <a:t> </a:t>
            </a:r>
            <a:r>
              <a:rPr lang="en-US" altLang="zh-CN" sz="1600" dirty="0" err="1"/>
              <a:t>i</a:t>
            </a:r>
            <a:r>
              <a:rPr lang="en-US" altLang="zh-CN" sz="1600" dirty="0"/>
              <a:t>;			</a:t>
            </a:r>
            <a:r>
              <a:rPr lang="en-US" altLang="zh-CN" sz="1600" dirty="0">
                <a:solidFill>
                  <a:srgbClr val="00B050"/>
                </a:solidFill>
              </a:rPr>
              <a:t>//</a:t>
            </a:r>
            <a:r>
              <a:rPr lang="zh-CN" altLang="en-US" sz="1600" dirty="0">
                <a:solidFill>
                  <a:srgbClr val="00B050"/>
                </a:solidFill>
              </a:rPr>
              <a:t>定义</a:t>
            </a:r>
            <a:r>
              <a:rPr lang="en-US" altLang="zh-CN" sz="1600" dirty="0" err="1">
                <a:solidFill>
                  <a:srgbClr val="00B050"/>
                </a:solidFill>
              </a:rPr>
              <a:t>i</a:t>
            </a:r>
            <a:r>
              <a:rPr lang="zh-CN" altLang="en-US" sz="1600" dirty="0">
                <a:solidFill>
                  <a:srgbClr val="00B050"/>
                </a:solidFill>
              </a:rPr>
              <a:t>为整型变量</a:t>
            </a:r>
            <a:endParaRPr lang="en-US" altLang="zh-CN" sz="1600" dirty="0">
              <a:solidFill>
                <a:srgbClr val="00B050"/>
              </a:solidFill>
            </a:endParaRPr>
          </a:p>
          <a:p>
            <a:pPr defTabSz="357188">
              <a:lnSpc>
                <a:spcPct val="120000"/>
              </a:lnSpc>
            </a:pPr>
            <a:r>
              <a:rPr lang="en-US" altLang="zh-CN" sz="1600" dirty="0"/>
              <a:t>	</a:t>
            </a:r>
            <a:r>
              <a:rPr lang="en-US" altLang="zh-CN" sz="1600" dirty="0" err="1"/>
              <a:t>i</a:t>
            </a:r>
            <a:r>
              <a:rPr lang="en-US" altLang="zh-CN" sz="1600" dirty="0"/>
              <a:t>=10;			</a:t>
            </a:r>
            <a:r>
              <a:rPr lang="en-US" altLang="zh-CN" sz="1600" dirty="0">
                <a:solidFill>
                  <a:srgbClr val="00B050"/>
                </a:solidFill>
              </a:rPr>
              <a:t>//</a:t>
            </a:r>
            <a:r>
              <a:rPr lang="zh-CN" altLang="en-US" sz="1600" dirty="0">
                <a:solidFill>
                  <a:srgbClr val="00B050"/>
                </a:solidFill>
              </a:rPr>
              <a:t>给</a:t>
            </a:r>
            <a:r>
              <a:rPr lang="en-US" altLang="zh-CN" sz="1600" dirty="0" err="1">
                <a:solidFill>
                  <a:srgbClr val="00B050"/>
                </a:solidFill>
              </a:rPr>
              <a:t>i</a:t>
            </a:r>
            <a:r>
              <a:rPr lang="zh-CN" altLang="en-US" sz="1600" dirty="0">
                <a:solidFill>
                  <a:srgbClr val="00B050"/>
                </a:solidFill>
              </a:rPr>
              <a:t>赋以整数</a:t>
            </a:r>
            <a:r>
              <a:rPr lang="en-US" altLang="zh-CN" sz="1600" dirty="0">
                <a:solidFill>
                  <a:srgbClr val="00B050"/>
                </a:solidFill>
              </a:rPr>
              <a:t>10</a:t>
            </a:r>
          </a:p>
        </p:txBody>
      </p:sp>
      <p:sp>
        <p:nvSpPr>
          <p:cNvPr id="3" name="文本框 2"/>
          <p:cNvSpPr txBox="1"/>
          <p:nvPr/>
        </p:nvSpPr>
        <p:spPr>
          <a:xfrm>
            <a:off x="1186961" y="4473393"/>
            <a:ext cx="747814" cy="2031325"/>
          </a:xfrm>
          <a:prstGeom prst="rect">
            <a:avLst/>
          </a:prstGeom>
          <a:noFill/>
        </p:spPr>
        <p:txBody>
          <a:bodyPr wrap="square" rtlCol="0">
            <a:spAutoFit/>
          </a:bodyPr>
          <a:lstStyle/>
          <a:p>
            <a:r>
              <a:rPr lang="zh-CN" altLang="en-US" dirty="0"/>
              <a:t>原码：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补码：</a:t>
            </a:r>
          </a:p>
        </p:txBody>
      </p:sp>
    </p:spTree>
    <p:extLst>
      <p:ext uri="{BB962C8B-B14F-4D97-AF65-F5344CB8AC3E}">
        <p14:creationId xmlns:p14="http://schemas.microsoft.com/office/powerpoint/2010/main" xmlns="" val="2795560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dirty="0"/>
              <a:t>整型数据的分类</a:t>
            </a:r>
          </a:p>
        </p:txBody>
      </p:sp>
      <p:graphicFrame>
        <p:nvGraphicFramePr>
          <p:cNvPr id="4" name="表格 3"/>
          <p:cNvGraphicFramePr>
            <a:graphicFrameLocks noGrp="1"/>
          </p:cNvGraphicFramePr>
          <p:nvPr>
            <p:extLst>
              <p:ext uri="{D42A27DB-BD31-4B8C-83A1-F6EECF244321}">
                <p14:modId xmlns:p14="http://schemas.microsoft.com/office/powerpoint/2010/main" xmlns="" val="1767248360"/>
              </p:ext>
            </p:extLst>
          </p:nvPr>
        </p:nvGraphicFramePr>
        <p:xfrm>
          <a:off x="629478" y="1591297"/>
          <a:ext cx="10893738" cy="2276375"/>
        </p:xfrm>
        <a:graphic>
          <a:graphicData uri="http://schemas.openxmlformats.org/drawingml/2006/table">
            <a:tbl>
              <a:tblPr firstRow="1">
                <a:tableStyleId>{5C22544A-7EE6-4342-B048-85BDC9FD1C3A}</a:tableStyleId>
              </a:tblPr>
              <a:tblGrid>
                <a:gridCol w="1865147">
                  <a:extLst>
                    <a:ext uri="{9D8B030D-6E8A-4147-A177-3AD203B41FA5}">
                      <a16:colId xmlns:a16="http://schemas.microsoft.com/office/drawing/2014/main" xmlns="" val="3483772124"/>
                    </a:ext>
                  </a:extLst>
                </a:gridCol>
                <a:gridCol w="2274273">
                  <a:extLst>
                    <a:ext uri="{9D8B030D-6E8A-4147-A177-3AD203B41FA5}">
                      <a16:colId xmlns:a16="http://schemas.microsoft.com/office/drawing/2014/main" xmlns="" val="4208210293"/>
                    </a:ext>
                  </a:extLst>
                </a:gridCol>
                <a:gridCol w="1019343">
                  <a:extLst>
                    <a:ext uri="{9D8B030D-6E8A-4147-A177-3AD203B41FA5}">
                      <a16:colId xmlns:a16="http://schemas.microsoft.com/office/drawing/2014/main" xmlns="" val="451109453"/>
                    </a:ext>
                  </a:extLst>
                </a:gridCol>
                <a:gridCol w="5734975">
                  <a:extLst>
                    <a:ext uri="{9D8B030D-6E8A-4147-A177-3AD203B41FA5}">
                      <a16:colId xmlns:a16="http://schemas.microsoft.com/office/drawing/2014/main" xmlns="" val="3125793378"/>
                    </a:ext>
                  </a:extLst>
                </a:gridCol>
              </a:tblGrid>
              <a:tr h="786855">
                <a:tc>
                  <a:txBody>
                    <a:bodyPr/>
                    <a:lstStyle/>
                    <a:p>
                      <a:pPr marL="0" marR="0" indent="0" algn="ctr" defTabSz="914400" rtl="0" eaLnBrk="1" fontAlgn="auto" latinLnBrk="0" hangingPunct="1">
                        <a:lnSpc>
                          <a:spcPct val="100000"/>
                        </a:lnSpc>
                        <a:spcBef>
                          <a:spcPts val="0"/>
                        </a:spcBef>
                        <a:spcAft>
                          <a:spcPts val="0"/>
                        </a:spcAft>
                        <a:buClrTx/>
                        <a:buSzTx/>
                        <a:buFontTx/>
                        <a:buNone/>
                        <a:tabLst>
                          <a:tab pos="2637155" algn="ctr"/>
                          <a:tab pos="5274310" algn="r"/>
                          <a:tab pos="266700" algn="l"/>
                        </a:tabLst>
                        <a:defRPr/>
                      </a:pPr>
                      <a:r>
                        <a:rPr lang="zh-CN" altLang="zh-CN" sz="1600" kern="100">
                          <a:effectLst/>
                          <a:latin typeface="+mn-ea"/>
                          <a:ea typeface="+mn-ea"/>
                        </a:rPr>
                        <a:t>整型数据类型</a:t>
                      </a:r>
                      <a:r>
                        <a:rPr lang="zh-CN" altLang="en-US" sz="1600" kern="100">
                          <a:effectLst/>
                          <a:latin typeface="+mn-ea"/>
                          <a:ea typeface="+mn-ea"/>
                        </a:rPr>
                        <a:t>名称</a:t>
                      </a:r>
                      <a:endParaRPr lang="zh-CN" alt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dirty="0">
                          <a:effectLst/>
                          <a:latin typeface="+mn-ea"/>
                          <a:ea typeface="+mn-ea"/>
                        </a:rPr>
                        <a:t>整型数据类型</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dirty="0">
                          <a:effectLst/>
                          <a:latin typeface="+mn-ea"/>
                          <a:ea typeface="+mn-ea"/>
                          <a:cs typeface="Times New Roman" panose="02020603050405020304" pitchFamily="18" charset="0"/>
                        </a:rPr>
                        <a:t>取值范围</a:t>
                      </a:r>
                      <a:endParaRPr lang="zh-CN" sz="16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112799532"/>
                  </a:ext>
                </a:extLst>
              </a:tr>
              <a:tr h="372380">
                <a:tc>
                  <a:txBody>
                    <a:bodyPr/>
                    <a:lstStyle/>
                    <a:p>
                      <a:pPr algn="l">
                        <a:lnSpc>
                          <a:spcPct val="100000"/>
                        </a:lnSpc>
                        <a:spcAft>
                          <a:spcPts val="0"/>
                        </a:spcAft>
                      </a:pPr>
                      <a:r>
                        <a:rPr lang="zh-CN" altLang="en-US" sz="1600" kern="100">
                          <a:effectLst/>
                          <a:latin typeface="+mn-ea"/>
                          <a:ea typeface="+mn-ea"/>
                          <a:cs typeface="Times New Roman" panose="02020603050405020304" pitchFamily="18" charset="0"/>
                        </a:rPr>
                        <a:t>基本型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err="1">
                          <a:effectLst/>
                          <a:latin typeface="+mn-ea"/>
                          <a:ea typeface="+mn-ea"/>
                        </a:rPr>
                        <a:t>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-2147483648~2147483647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305162859"/>
                  </a:ext>
                </a:extLst>
              </a:tr>
              <a:tr h="372380">
                <a:tc>
                  <a:txBody>
                    <a:bodyPr/>
                    <a:lstStyle/>
                    <a:p>
                      <a:pPr algn="l">
                        <a:lnSpc>
                          <a:spcPct val="100000"/>
                        </a:lnSpc>
                        <a:spcAft>
                          <a:spcPts val="0"/>
                        </a:spcAft>
                      </a:pPr>
                      <a:r>
                        <a:rPr lang="zh-CN" altLang="en-US" sz="1600" kern="100">
                          <a:effectLst/>
                          <a:latin typeface="+mn-ea"/>
                          <a:ea typeface="+mn-ea"/>
                          <a:cs typeface="Times New Roman" panose="02020603050405020304" pitchFamily="18" charset="0"/>
                        </a:rPr>
                        <a:t>短整型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 int</a:t>
                      </a:r>
                      <a:r>
                        <a:rPr lang="en-US" sz="1600" kern="100" baseline="0">
                          <a:effectLst/>
                          <a:latin typeface="+mn-ea"/>
                          <a:ea typeface="+mn-ea"/>
                        </a:rPr>
                        <a:t> /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-32768~32767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192538708"/>
                  </a:ext>
                </a:extLst>
              </a:tr>
              <a:tr h="372380">
                <a:tc>
                  <a:txBody>
                    <a:bodyPr/>
                    <a:lstStyle/>
                    <a:p>
                      <a:pPr algn="l">
                        <a:lnSpc>
                          <a:spcPct val="100000"/>
                        </a:lnSpc>
                        <a:spcAft>
                          <a:spcPts val="0"/>
                        </a:spcAft>
                      </a:pPr>
                      <a:r>
                        <a:rPr lang="zh-CN" altLang="en-US" sz="1600" kern="100">
                          <a:effectLst/>
                          <a:latin typeface="+mn-ea"/>
                          <a:ea typeface="+mn-ea"/>
                          <a:cs typeface="Times New Roman" panose="02020603050405020304" pitchFamily="18" charset="0"/>
                        </a:rPr>
                        <a:t>长整型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int /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-2147483648~2147483647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336184398"/>
                  </a:ext>
                </a:extLst>
              </a:tr>
              <a:tr h="372380">
                <a:tc>
                  <a:txBody>
                    <a:bodyPr/>
                    <a:lstStyle/>
                    <a:p>
                      <a:pPr algn="l">
                        <a:lnSpc>
                          <a:spcPct val="100000"/>
                        </a:lnSpc>
                        <a:spcAft>
                          <a:spcPts val="0"/>
                        </a:spcAft>
                      </a:pPr>
                      <a:r>
                        <a:rPr lang="zh-CN" altLang="en-US" sz="1600" kern="100">
                          <a:effectLst/>
                          <a:latin typeface="+mn-ea"/>
                          <a:ea typeface="+mn-ea"/>
                          <a:cs typeface="Times New Roman" panose="02020603050405020304" pitchFamily="18" charset="0"/>
                        </a:rPr>
                        <a:t>双长整型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long int / long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-9223372036854775808~9223372036854775807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616070313"/>
                  </a:ext>
                </a:extLst>
              </a:tr>
            </a:tbl>
          </a:graphicData>
        </a:graphic>
      </p:graphicFrame>
      <p:sp>
        <p:nvSpPr>
          <p:cNvPr id="5" name="矩形 4"/>
          <p:cNvSpPr/>
          <p:nvPr/>
        </p:nvSpPr>
        <p:spPr>
          <a:xfrm>
            <a:off x="629478" y="4312678"/>
            <a:ext cx="10999304" cy="1068113"/>
          </a:xfrm>
          <a:prstGeom prst="rect">
            <a:avLst/>
          </a:prstGeom>
        </p:spPr>
        <p:txBody>
          <a:bodyPr wrap="square">
            <a:spAutoFit/>
          </a:bodyPr>
          <a:lstStyle/>
          <a:p>
            <a:pPr>
              <a:lnSpc>
                <a:spcPct val="120000"/>
              </a:lnSpc>
            </a:pPr>
            <a:r>
              <a:rPr lang="zh-CN" altLang="en-US">
                <a:solidFill>
                  <a:schemeClr val="tx1">
                    <a:lumMod val="65000"/>
                    <a:lumOff val="35000"/>
                  </a:schemeClr>
                </a:solidFill>
              </a:rPr>
              <a:t>说明: C标准没有具体规定各种类型数据所占用存储单元的长度，只要求sizeof(short)≤sizeof(int)≤sizeof(long)≤sizeof(long long)，具体由各编译系统自行决定的。</a:t>
            </a:r>
            <a:endParaRPr lang="en-US" altLang="zh-CN">
              <a:solidFill>
                <a:schemeClr val="tx1">
                  <a:lumMod val="65000"/>
                  <a:lumOff val="35000"/>
                </a:schemeClr>
              </a:solidFill>
            </a:endParaRPr>
          </a:p>
          <a:p>
            <a:pPr>
              <a:lnSpc>
                <a:spcPct val="120000"/>
              </a:lnSpc>
            </a:pPr>
            <a:r>
              <a:rPr lang="zh-CN" altLang="en-US">
                <a:solidFill>
                  <a:schemeClr val="tx1">
                    <a:lumMod val="65000"/>
                    <a:lumOff val="35000"/>
                  </a:schemeClr>
                </a:solidFill>
              </a:rPr>
              <a:t>sizeof是测量类型或变量长度的运算符。</a:t>
            </a:r>
          </a:p>
        </p:txBody>
      </p:sp>
    </p:spTree>
    <p:extLst>
      <p:ext uri="{BB962C8B-B14F-4D97-AF65-F5344CB8AC3E}">
        <p14:creationId xmlns:p14="http://schemas.microsoft.com/office/powerpoint/2010/main" xmlns="" val="335257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5304733" y="1849005"/>
            <a:ext cx="5554534" cy="2812570"/>
            <a:chOff x="8050696" y="5019261"/>
            <a:chExt cx="7097490" cy="2812570"/>
          </a:xfrm>
          <a:effectLst>
            <a:outerShdw blurRad="63500" sx="102000" sy="102000" algn="ctr" rotWithShape="0">
              <a:prstClr val="black">
                <a:alpha val="40000"/>
              </a:prstClr>
            </a:outerShdw>
          </a:effectLst>
        </p:grpSpPr>
        <p:sp>
          <p:nvSpPr>
            <p:cNvPr id="18" name="剪去单角的矩形 17"/>
            <p:cNvSpPr/>
            <p:nvPr/>
          </p:nvSpPr>
          <p:spPr>
            <a:xfrm>
              <a:off x="8050696" y="5019261"/>
              <a:ext cx="7097490" cy="2812570"/>
            </a:xfrm>
            <a:prstGeom prst="snip1Rect">
              <a:avLst>
                <a:gd name="adj" fmla="val 106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08210" y="5064435"/>
              <a:ext cx="372602" cy="327600"/>
            </a:xfrm>
            <a:prstGeom prst="rect">
              <a:avLst/>
            </a:prstGeom>
          </p:spPr>
        </p:pic>
        <p:sp>
          <p:nvSpPr>
            <p:cNvPr id="24" name="文本框 23"/>
            <p:cNvSpPr txBox="1"/>
            <p:nvPr/>
          </p:nvSpPr>
          <p:spPr>
            <a:xfrm>
              <a:off x="8388004" y="5054496"/>
              <a:ext cx="6553595" cy="1938992"/>
            </a:xfrm>
            <a:prstGeom prst="rect">
              <a:avLst/>
            </a:prstGeom>
            <a:noFill/>
          </p:spPr>
          <p:txBody>
            <a:bodyPr wrap="square" rtlCol="0">
              <a:spAutoFit/>
            </a:bodyPr>
            <a:lstStyle/>
            <a:p>
              <a:endParaRPr lang="en-US" altLang="zh-CN" sz="1400">
                <a:solidFill>
                  <a:schemeClr val="bg1"/>
                </a:solidFill>
              </a:endParaRPr>
            </a:p>
            <a:p>
              <a:r>
                <a:rPr lang="en-US" altLang="zh-CN" sz="1400">
                  <a:solidFill>
                    <a:schemeClr val="bg1"/>
                  </a:solidFill>
                </a:rPr>
                <a:t>  </a:t>
              </a:r>
              <a:r>
                <a:rPr lang="en-US" altLang="zh-CN">
                  <a:solidFill>
                    <a:schemeClr val="bg1"/>
                  </a:solidFill>
                </a:rPr>
                <a:t>a:				    </a:t>
              </a:r>
              <a:r>
                <a:rPr lang="zh-CN" altLang="en-US">
                  <a:solidFill>
                    <a:schemeClr val="bg1"/>
                  </a:solidFill>
                </a:rPr>
                <a:t>→</a:t>
              </a:r>
              <a:r>
                <a:rPr lang="en-US" altLang="zh-CN">
                  <a:solidFill>
                    <a:schemeClr val="bg1"/>
                  </a:solidFill>
                </a:rPr>
                <a:t>32767</a:t>
              </a:r>
              <a:endParaRPr lang="en-US" altLang="zh-CN" sz="1400">
                <a:solidFill>
                  <a:schemeClr val="bg1"/>
                </a:solidFill>
              </a:endParaRPr>
            </a:p>
            <a:p>
              <a:endParaRPr lang="en-US" altLang="zh-CN" sz="1400">
                <a:solidFill>
                  <a:schemeClr val="bg1"/>
                </a:solidFill>
              </a:endParaRPr>
            </a:p>
            <a:p>
              <a:r>
                <a:rPr lang="en-US" altLang="zh-CN" sz="1400">
                  <a:solidFill>
                    <a:schemeClr val="bg1"/>
                  </a:solidFill>
                </a:rPr>
                <a:t>  </a:t>
              </a:r>
              <a:r>
                <a:rPr lang="en-US" altLang="zh-CN">
                  <a:solidFill>
                    <a:schemeClr val="bg1"/>
                  </a:solidFill>
                </a:rPr>
                <a:t>b</a:t>
              </a:r>
              <a:r>
                <a:rPr lang="zh-CN" altLang="en-US">
                  <a:solidFill>
                    <a:schemeClr val="bg1"/>
                  </a:solidFill>
                </a:rPr>
                <a:t>：</a:t>
              </a:r>
              <a:r>
                <a:rPr lang="en-US" altLang="zh-CN">
                  <a:solidFill>
                    <a:schemeClr val="bg1"/>
                  </a:solidFill>
                </a:rPr>
                <a:t>				    </a:t>
              </a:r>
              <a:r>
                <a:rPr lang="zh-CN" altLang="en-US">
                  <a:solidFill>
                    <a:schemeClr val="bg1"/>
                  </a:solidFill>
                </a:rPr>
                <a:t>→</a:t>
              </a:r>
              <a:r>
                <a:rPr lang="en-US" altLang="zh-CN">
                  <a:solidFill>
                    <a:schemeClr val="bg1"/>
                  </a:solidFill>
                </a:rPr>
                <a:t>-32768</a:t>
              </a:r>
            </a:p>
            <a:p>
              <a:endParaRPr lang="en-US" altLang="zh-CN" sz="1400">
                <a:solidFill>
                  <a:schemeClr val="bg1"/>
                </a:solidFill>
              </a:endParaRPr>
            </a:p>
            <a:p>
              <a:r>
                <a:rPr lang="zh-CN" altLang="en-US" sz="1400">
                  <a:solidFill>
                    <a:schemeClr val="bg1"/>
                  </a:solidFill>
                </a:rPr>
                <a:t>一个</a:t>
              </a:r>
              <a:r>
                <a:rPr lang="en-US" altLang="zh-CN" sz="1400">
                  <a:solidFill>
                    <a:schemeClr val="bg1"/>
                  </a:solidFill>
                </a:rPr>
                <a:t>2</a:t>
              </a:r>
              <a:r>
                <a:rPr lang="zh-CN" altLang="en-US" sz="1400">
                  <a:solidFill>
                    <a:schemeClr val="bg1"/>
                  </a:solidFill>
                </a:rPr>
                <a:t>字节的短整型变量只能容纳</a:t>
              </a:r>
              <a:r>
                <a:rPr lang="en-US" altLang="zh-CN" sz="1400">
                  <a:solidFill>
                    <a:schemeClr val="bg1"/>
                  </a:solidFill>
                </a:rPr>
                <a:t>-32768~32767</a:t>
              </a:r>
              <a:r>
                <a:rPr lang="zh-CN" altLang="en-US" sz="1400">
                  <a:solidFill>
                    <a:schemeClr val="bg1"/>
                  </a:solidFill>
                </a:rPr>
                <a:t>的数，无法表示大于</a:t>
              </a:r>
              <a:r>
                <a:rPr lang="en-US" altLang="zh-CN" sz="1400">
                  <a:solidFill>
                    <a:schemeClr val="bg1"/>
                  </a:solidFill>
                </a:rPr>
                <a:t>32767</a:t>
              </a:r>
              <a:r>
                <a:rPr lang="zh-CN" altLang="en-US" sz="1400">
                  <a:solidFill>
                    <a:schemeClr val="bg1"/>
                  </a:solidFill>
                </a:rPr>
                <a:t>或小于</a:t>
              </a:r>
              <a:r>
                <a:rPr lang="en-US" altLang="zh-CN" sz="1400">
                  <a:solidFill>
                    <a:schemeClr val="bg1"/>
                  </a:solidFill>
                </a:rPr>
                <a:t>-32768</a:t>
              </a:r>
              <a:r>
                <a:rPr lang="zh-CN" altLang="en-US" sz="1400">
                  <a:solidFill>
                    <a:schemeClr val="bg1"/>
                  </a:solidFill>
                </a:rPr>
                <a:t>的数。遇到次情况就发生“</a:t>
              </a:r>
              <a:r>
                <a:rPr lang="zh-CN" altLang="en-US" sz="1400" b="1">
                  <a:solidFill>
                    <a:srgbClr val="C00000"/>
                  </a:solidFill>
                </a:rPr>
                <a:t>溢出</a:t>
              </a:r>
              <a:r>
                <a:rPr lang="zh-CN" altLang="en-US" sz="1400">
                  <a:solidFill>
                    <a:schemeClr val="bg1"/>
                  </a:solidFill>
                </a:rPr>
                <a:t>”。</a:t>
              </a:r>
              <a:endParaRPr lang="en-US" altLang="zh-CN" sz="1400">
                <a:solidFill>
                  <a:schemeClr val="bg1"/>
                </a:solidFill>
              </a:endParaRPr>
            </a:p>
            <a:p>
              <a:r>
                <a:rPr lang="zh-CN" altLang="en-US" sz="1400">
                  <a:solidFill>
                    <a:schemeClr val="bg1"/>
                  </a:solidFill>
                </a:rPr>
                <a:t>如果将变量</a:t>
              </a:r>
              <a:r>
                <a:rPr lang="en-US" altLang="zh-CN" sz="1400">
                  <a:solidFill>
                    <a:schemeClr val="bg1"/>
                  </a:solidFill>
                </a:rPr>
                <a:t>b</a:t>
              </a:r>
              <a:r>
                <a:rPr lang="zh-CN" altLang="en-US" sz="1400">
                  <a:solidFill>
                    <a:schemeClr val="bg1"/>
                  </a:solidFill>
                </a:rPr>
                <a:t>改为</a:t>
              </a:r>
              <a:r>
                <a:rPr lang="en-US" altLang="zh-CN" sz="1400">
                  <a:solidFill>
                    <a:schemeClr val="bg1"/>
                  </a:solidFill>
                </a:rPr>
                <a:t>int</a:t>
              </a:r>
              <a:r>
                <a:rPr lang="zh-CN" altLang="en-US" sz="1400">
                  <a:solidFill>
                    <a:schemeClr val="bg1"/>
                  </a:solidFill>
                </a:rPr>
                <a:t>或</a:t>
              </a:r>
              <a:r>
                <a:rPr lang="en-US" altLang="zh-CN" sz="1400">
                  <a:solidFill>
                    <a:schemeClr val="bg1"/>
                  </a:solidFill>
                </a:rPr>
                <a:t>long</a:t>
              </a:r>
              <a:r>
                <a:rPr lang="zh-CN" altLang="en-US" sz="1400">
                  <a:solidFill>
                    <a:schemeClr val="bg1"/>
                  </a:solidFill>
                </a:rPr>
                <a:t>型就能得到正确的结果</a:t>
              </a:r>
              <a:r>
                <a:rPr lang="en-US" altLang="zh-CN" sz="1400">
                  <a:solidFill>
                    <a:schemeClr val="bg1"/>
                  </a:solidFill>
                </a:rPr>
                <a:t>32768</a:t>
              </a:r>
              <a:r>
                <a:rPr lang="zh-CN" altLang="en-US" sz="1400">
                  <a:solidFill>
                    <a:schemeClr val="bg1"/>
                  </a:solidFill>
                </a:rPr>
                <a:t>。</a:t>
              </a:r>
            </a:p>
          </p:txBody>
        </p:sp>
      </p:grpSp>
      <p:sp>
        <p:nvSpPr>
          <p:cNvPr id="2" name="标题 1"/>
          <p:cNvSpPr>
            <a:spLocks noGrp="1"/>
          </p:cNvSpPr>
          <p:nvPr>
            <p:ph type="title"/>
          </p:nvPr>
        </p:nvSpPr>
        <p:spPr>
          <a:xfrm>
            <a:off x="629478" y="504273"/>
            <a:ext cx="10515600" cy="1325563"/>
          </a:xfrm>
        </p:spPr>
        <p:txBody>
          <a:bodyPr/>
          <a:lstStyle/>
          <a:p>
            <a:r>
              <a:rPr lang="zh-CN" altLang="en-US" dirty="0"/>
              <a:t>整型数据的溢出</a:t>
            </a:r>
          </a:p>
        </p:txBody>
      </p:sp>
      <p:sp>
        <p:nvSpPr>
          <p:cNvPr id="8" name="内容占位符 2"/>
          <p:cNvSpPr>
            <a:spLocks noGrp="1"/>
          </p:cNvSpPr>
          <p:nvPr>
            <p:ph idx="1"/>
          </p:nvPr>
        </p:nvSpPr>
        <p:spPr>
          <a:xfrm>
            <a:off x="888922" y="1417784"/>
            <a:ext cx="8774841" cy="650157"/>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2.4】</a:t>
            </a:r>
            <a:r>
              <a:rPr lang="zh-CN" altLang="en-US" sz="2000">
                <a:solidFill>
                  <a:schemeClr val="accent1"/>
                </a:solidFill>
              </a:rPr>
              <a:t>整型数据的溢出。</a:t>
            </a:r>
            <a:endParaRPr lang="en-US" altLang="zh-CN" sz="2000" dirty="0">
              <a:solidFill>
                <a:schemeClr val="accent1"/>
              </a:solidFill>
            </a:endParaRPr>
          </a:p>
        </p:txBody>
      </p:sp>
      <p:sp>
        <p:nvSpPr>
          <p:cNvPr id="9" name="矩形 8"/>
          <p:cNvSpPr/>
          <p:nvPr/>
        </p:nvSpPr>
        <p:spPr>
          <a:xfrm>
            <a:off x="5568712" y="3770001"/>
            <a:ext cx="5022348" cy="584775"/>
          </a:xfrm>
          <a:prstGeom prst="rect">
            <a:avLst/>
          </a:prstGeom>
        </p:spPr>
        <p:txBody>
          <a:bodyPr wrap="square">
            <a:spAutoFit/>
          </a:bodyPr>
          <a:lstStyle/>
          <a:p>
            <a:r>
              <a:rPr lang="zh-CN" altLang="en-US" sz="1600" b="1"/>
              <a:t>说明</a:t>
            </a:r>
            <a:r>
              <a:rPr lang="en-US" altLang="zh-CN" sz="1600" b="1"/>
              <a:t>: </a:t>
            </a:r>
            <a:r>
              <a:rPr lang="zh-CN" altLang="en-US" sz="1600"/>
              <a:t> 用计算机实现计算和数学上的纯理论计算是不相同的，计算机的计算是通过工程的方法实现的。</a:t>
            </a:r>
            <a:endParaRPr lang="zh-CN" altLang="zh-CN" sz="1600" dirty="0"/>
          </a:p>
        </p:txBody>
      </p:sp>
      <p:sp>
        <p:nvSpPr>
          <p:cNvPr id="10" name="圆角矩形 9"/>
          <p:cNvSpPr/>
          <p:nvPr/>
        </p:nvSpPr>
        <p:spPr>
          <a:xfrm>
            <a:off x="1111318" y="1885248"/>
            <a:ext cx="3318639" cy="2828796"/>
          </a:xfrm>
          <a:prstGeom prst="roundRect">
            <a:avLst>
              <a:gd name="adj" fmla="val 1957"/>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a:t>#include&lt;stdio.h&gt;</a:t>
            </a:r>
          </a:p>
          <a:p>
            <a:pPr defTabSz="357188">
              <a:lnSpc>
                <a:spcPct val="120000"/>
              </a:lnSpc>
            </a:pPr>
            <a:r>
              <a:rPr lang="en-US" altLang="zh-CN" sz="1600"/>
              <a:t>int main()</a:t>
            </a:r>
          </a:p>
          <a:p>
            <a:pPr defTabSz="357188">
              <a:lnSpc>
                <a:spcPct val="120000"/>
              </a:lnSpc>
            </a:pPr>
            <a:r>
              <a:rPr lang="en-US" altLang="zh-CN" sz="1600"/>
              <a:t>{</a:t>
            </a:r>
          </a:p>
          <a:p>
            <a:pPr defTabSz="357188">
              <a:lnSpc>
                <a:spcPct val="120000"/>
              </a:lnSpc>
            </a:pPr>
            <a:r>
              <a:rPr lang="en-US" altLang="zh-CN" sz="1600"/>
              <a:t>	short int a,b;</a:t>
            </a:r>
          </a:p>
          <a:p>
            <a:pPr defTabSz="357188">
              <a:lnSpc>
                <a:spcPct val="120000"/>
              </a:lnSpc>
            </a:pPr>
            <a:r>
              <a:rPr lang="en-US" altLang="zh-CN" sz="1600"/>
              <a:t>	a=32767;</a:t>
            </a:r>
          </a:p>
          <a:p>
            <a:pPr defTabSz="357188">
              <a:lnSpc>
                <a:spcPct val="120000"/>
              </a:lnSpc>
            </a:pPr>
            <a:r>
              <a:rPr lang="en-US" altLang="zh-CN" sz="1600"/>
              <a:t>	b=a+1;</a:t>
            </a:r>
          </a:p>
          <a:p>
            <a:pPr defTabSz="357188">
              <a:lnSpc>
                <a:spcPct val="120000"/>
              </a:lnSpc>
            </a:pPr>
            <a:r>
              <a:rPr lang="en-US" altLang="zh-CN" sz="1600"/>
              <a:t>	printf("a=%d,a+1=%d\n",a,b);</a:t>
            </a:r>
          </a:p>
          <a:p>
            <a:pPr defTabSz="357188">
              <a:lnSpc>
                <a:spcPct val="120000"/>
              </a:lnSpc>
            </a:pPr>
            <a:r>
              <a:rPr lang="en-US" altLang="zh-CN" sz="1600"/>
              <a:t>	return 0;</a:t>
            </a:r>
          </a:p>
          <a:p>
            <a:pPr defTabSz="357188">
              <a:lnSpc>
                <a:spcPct val="120000"/>
              </a:lnSpc>
            </a:pPr>
            <a:r>
              <a:rPr lang="en-US" altLang="zh-CN" sz="1600"/>
              <a:t>}</a:t>
            </a:r>
            <a:endParaRPr lang="en-US" altLang="zh-CN" sz="1600" dirty="0"/>
          </a:p>
        </p:txBody>
      </p:sp>
      <p:pic>
        <p:nvPicPr>
          <p:cNvPr id="4" name="图片 3"/>
          <p:cNvPicPr>
            <a:picLocks noChangeAspect="1"/>
          </p:cNvPicPr>
          <p:nvPr/>
        </p:nvPicPr>
        <p:blipFill>
          <a:blip r:embed="rId3" cstate="print"/>
          <a:stretch>
            <a:fillRect/>
          </a:stretch>
        </p:blipFill>
        <p:spPr>
          <a:xfrm>
            <a:off x="1111318" y="4887897"/>
            <a:ext cx="4972050" cy="1219200"/>
          </a:xfrm>
          <a:prstGeom prst="rect">
            <a:avLst/>
          </a:prstGeom>
        </p:spPr>
      </p:pic>
      <p:sp>
        <p:nvSpPr>
          <p:cNvPr id="5" name="矩形 4"/>
          <p:cNvSpPr/>
          <p:nvPr/>
        </p:nvSpPr>
        <p:spPr>
          <a:xfrm>
            <a:off x="2026271" y="5184559"/>
            <a:ext cx="506027" cy="159798"/>
          </a:xfrm>
          <a:prstGeom prst="rect">
            <a:avLst/>
          </a:prstGeom>
          <a:noFill/>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xmlns="" val="2034391349"/>
              </p:ext>
            </p:extLst>
          </p:nvPr>
        </p:nvGraphicFramePr>
        <p:xfrm>
          <a:off x="6083368" y="2112328"/>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60900284"/>
                    </a:ext>
                  </a:extLst>
                </a:gridCol>
                <a:gridCol w="208280">
                  <a:extLst>
                    <a:ext uri="{9D8B030D-6E8A-4147-A177-3AD203B41FA5}">
                      <a16:colId xmlns:a16="http://schemas.microsoft.com/office/drawing/2014/main" xmlns="" val="389122521"/>
                    </a:ext>
                  </a:extLst>
                </a:gridCol>
                <a:gridCol w="208280">
                  <a:extLst>
                    <a:ext uri="{9D8B030D-6E8A-4147-A177-3AD203B41FA5}">
                      <a16:colId xmlns:a16="http://schemas.microsoft.com/office/drawing/2014/main" xmlns="" val="275517611"/>
                    </a:ext>
                  </a:extLst>
                </a:gridCol>
                <a:gridCol w="208280">
                  <a:extLst>
                    <a:ext uri="{9D8B030D-6E8A-4147-A177-3AD203B41FA5}">
                      <a16:colId xmlns:a16="http://schemas.microsoft.com/office/drawing/2014/main" xmlns="" val="3049606077"/>
                    </a:ext>
                  </a:extLst>
                </a:gridCol>
                <a:gridCol w="208280">
                  <a:extLst>
                    <a:ext uri="{9D8B030D-6E8A-4147-A177-3AD203B41FA5}">
                      <a16:colId xmlns:a16="http://schemas.microsoft.com/office/drawing/2014/main" xmlns="" val="1200241239"/>
                    </a:ext>
                  </a:extLst>
                </a:gridCol>
                <a:gridCol w="208280">
                  <a:extLst>
                    <a:ext uri="{9D8B030D-6E8A-4147-A177-3AD203B41FA5}">
                      <a16:colId xmlns:a16="http://schemas.microsoft.com/office/drawing/2014/main" xmlns="" val="747604320"/>
                    </a:ext>
                  </a:extLst>
                </a:gridCol>
                <a:gridCol w="208280">
                  <a:extLst>
                    <a:ext uri="{9D8B030D-6E8A-4147-A177-3AD203B41FA5}">
                      <a16:colId xmlns:a16="http://schemas.microsoft.com/office/drawing/2014/main" xmlns="" val="4001253597"/>
                    </a:ext>
                  </a:extLst>
                </a:gridCol>
                <a:gridCol w="208280">
                  <a:extLst>
                    <a:ext uri="{9D8B030D-6E8A-4147-A177-3AD203B41FA5}">
                      <a16:colId xmlns:a16="http://schemas.microsoft.com/office/drawing/2014/main" xmlns="" val="2291225257"/>
                    </a:ext>
                  </a:extLst>
                </a:gridCol>
                <a:gridCol w="208280">
                  <a:extLst>
                    <a:ext uri="{9D8B030D-6E8A-4147-A177-3AD203B41FA5}">
                      <a16:colId xmlns:a16="http://schemas.microsoft.com/office/drawing/2014/main" xmlns="" val="2930317808"/>
                    </a:ext>
                  </a:extLst>
                </a:gridCol>
                <a:gridCol w="208280">
                  <a:extLst>
                    <a:ext uri="{9D8B030D-6E8A-4147-A177-3AD203B41FA5}">
                      <a16:colId xmlns:a16="http://schemas.microsoft.com/office/drawing/2014/main" xmlns="" val="654203391"/>
                    </a:ext>
                  </a:extLst>
                </a:gridCol>
                <a:gridCol w="208280">
                  <a:extLst>
                    <a:ext uri="{9D8B030D-6E8A-4147-A177-3AD203B41FA5}">
                      <a16:colId xmlns:a16="http://schemas.microsoft.com/office/drawing/2014/main" xmlns="" val="2780234486"/>
                    </a:ext>
                  </a:extLst>
                </a:gridCol>
                <a:gridCol w="208280">
                  <a:extLst>
                    <a:ext uri="{9D8B030D-6E8A-4147-A177-3AD203B41FA5}">
                      <a16:colId xmlns:a16="http://schemas.microsoft.com/office/drawing/2014/main" xmlns="" val="1060814240"/>
                    </a:ext>
                  </a:extLst>
                </a:gridCol>
                <a:gridCol w="208280">
                  <a:extLst>
                    <a:ext uri="{9D8B030D-6E8A-4147-A177-3AD203B41FA5}">
                      <a16:colId xmlns:a16="http://schemas.microsoft.com/office/drawing/2014/main" xmlns="" val="3105116572"/>
                    </a:ext>
                  </a:extLst>
                </a:gridCol>
                <a:gridCol w="208280">
                  <a:extLst>
                    <a:ext uri="{9D8B030D-6E8A-4147-A177-3AD203B41FA5}">
                      <a16:colId xmlns:a16="http://schemas.microsoft.com/office/drawing/2014/main" xmlns="" val="804364475"/>
                    </a:ext>
                  </a:extLst>
                </a:gridCol>
                <a:gridCol w="208280">
                  <a:extLst>
                    <a:ext uri="{9D8B030D-6E8A-4147-A177-3AD203B41FA5}">
                      <a16:colId xmlns:a16="http://schemas.microsoft.com/office/drawing/2014/main" xmlns="" val="1595201004"/>
                    </a:ext>
                  </a:extLst>
                </a:gridCol>
                <a:gridCol w="208280">
                  <a:extLst>
                    <a:ext uri="{9D8B030D-6E8A-4147-A177-3AD203B41FA5}">
                      <a16:colId xmlns:a16="http://schemas.microsoft.com/office/drawing/2014/main" xmlns="" val="924028837"/>
                    </a:ext>
                  </a:extLst>
                </a:gridCol>
              </a:tblGrid>
              <a:tr h="370840">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extLst>
                  <a:ext uri="{0D108BD9-81ED-4DB2-BD59-A6C34878D82A}">
                    <a16:rowId xmlns:a16="http://schemas.microsoft.com/office/drawing/2014/main" xmlns="" val="1342743839"/>
                  </a:ext>
                </a:extLst>
              </a:tr>
            </a:tbl>
          </a:graphicData>
        </a:graphic>
      </p:graphicFrame>
      <p:graphicFrame>
        <p:nvGraphicFramePr>
          <p:cNvPr id="25" name="表格 24"/>
          <p:cNvGraphicFramePr>
            <a:graphicFrameLocks noGrp="1"/>
          </p:cNvGraphicFramePr>
          <p:nvPr>
            <p:extLst>
              <p:ext uri="{D42A27DB-BD31-4B8C-83A1-F6EECF244321}">
                <p14:modId xmlns:p14="http://schemas.microsoft.com/office/powerpoint/2010/main" xmlns="" val="3596989935"/>
              </p:ext>
            </p:extLst>
          </p:nvPr>
        </p:nvGraphicFramePr>
        <p:xfrm>
          <a:off x="6083368" y="2610612"/>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60900284"/>
                    </a:ext>
                  </a:extLst>
                </a:gridCol>
                <a:gridCol w="208280">
                  <a:extLst>
                    <a:ext uri="{9D8B030D-6E8A-4147-A177-3AD203B41FA5}">
                      <a16:colId xmlns:a16="http://schemas.microsoft.com/office/drawing/2014/main" xmlns="" val="389122521"/>
                    </a:ext>
                  </a:extLst>
                </a:gridCol>
                <a:gridCol w="208280">
                  <a:extLst>
                    <a:ext uri="{9D8B030D-6E8A-4147-A177-3AD203B41FA5}">
                      <a16:colId xmlns:a16="http://schemas.microsoft.com/office/drawing/2014/main" xmlns="" val="275517611"/>
                    </a:ext>
                  </a:extLst>
                </a:gridCol>
                <a:gridCol w="208280">
                  <a:extLst>
                    <a:ext uri="{9D8B030D-6E8A-4147-A177-3AD203B41FA5}">
                      <a16:colId xmlns:a16="http://schemas.microsoft.com/office/drawing/2014/main" xmlns="" val="3049606077"/>
                    </a:ext>
                  </a:extLst>
                </a:gridCol>
                <a:gridCol w="208280">
                  <a:extLst>
                    <a:ext uri="{9D8B030D-6E8A-4147-A177-3AD203B41FA5}">
                      <a16:colId xmlns:a16="http://schemas.microsoft.com/office/drawing/2014/main" xmlns="" val="1200241239"/>
                    </a:ext>
                  </a:extLst>
                </a:gridCol>
                <a:gridCol w="208280">
                  <a:extLst>
                    <a:ext uri="{9D8B030D-6E8A-4147-A177-3AD203B41FA5}">
                      <a16:colId xmlns:a16="http://schemas.microsoft.com/office/drawing/2014/main" xmlns="" val="747604320"/>
                    </a:ext>
                  </a:extLst>
                </a:gridCol>
                <a:gridCol w="208280">
                  <a:extLst>
                    <a:ext uri="{9D8B030D-6E8A-4147-A177-3AD203B41FA5}">
                      <a16:colId xmlns:a16="http://schemas.microsoft.com/office/drawing/2014/main" xmlns="" val="4001253597"/>
                    </a:ext>
                  </a:extLst>
                </a:gridCol>
                <a:gridCol w="208280">
                  <a:extLst>
                    <a:ext uri="{9D8B030D-6E8A-4147-A177-3AD203B41FA5}">
                      <a16:colId xmlns:a16="http://schemas.microsoft.com/office/drawing/2014/main" xmlns="" val="2291225257"/>
                    </a:ext>
                  </a:extLst>
                </a:gridCol>
                <a:gridCol w="208280">
                  <a:extLst>
                    <a:ext uri="{9D8B030D-6E8A-4147-A177-3AD203B41FA5}">
                      <a16:colId xmlns:a16="http://schemas.microsoft.com/office/drawing/2014/main" xmlns="" val="2930317808"/>
                    </a:ext>
                  </a:extLst>
                </a:gridCol>
                <a:gridCol w="208280">
                  <a:extLst>
                    <a:ext uri="{9D8B030D-6E8A-4147-A177-3AD203B41FA5}">
                      <a16:colId xmlns:a16="http://schemas.microsoft.com/office/drawing/2014/main" xmlns="" val="654203391"/>
                    </a:ext>
                  </a:extLst>
                </a:gridCol>
                <a:gridCol w="208280">
                  <a:extLst>
                    <a:ext uri="{9D8B030D-6E8A-4147-A177-3AD203B41FA5}">
                      <a16:colId xmlns:a16="http://schemas.microsoft.com/office/drawing/2014/main" xmlns="" val="2780234486"/>
                    </a:ext>
                  </a:extLst>
                </a:gridCol>
                <a:gridCol w="208280">
                  <a:extLst>
                    <a:ext uri="{9D8B030D-6E8A-4147-A177-3AD203B41FA5}">
                      <a16:colId xmlns:a16="http://schemas.microsoft.com/office/drawing/2014/main" xmlns="" val="1060814240"/>
                    </a:ext>
                  </a:extLst>
                </a:gridCol>
                <a:gridCol w="208280">
                  <a:extLst>
                    <a:ext uri="{9D8B030D-6E8A-4147-A177-3AD203B41FA5}">
                      <a16:colId xmlns:a16="http://schemas.microsoft.com/office/drawing/2014/main" xmlns="" val="3105116572"/>
                    </a:ext>
                  </a:extLst>
                </a:gridCol>
                <a:gridCol w="208280">
                  <a:extLst>
                    <a:ext uri="{9D8B030D-6E8A-4147-A177-3AD203B41FA5}">
                      <a16:colId xmlns:a16="http://schemas.microsoft.com/office/drawing/2014/main" xmlns="" val="804364475"/>
                    </a:ext>
                  </a:extLst>
                </a:gridCol>
                <a:gridCol w="208280">
                  <a:extLst>
                    <a:ext uri="{9D8B030D-6E8A-4147-A177-3AD203B41FA5}">
                      <a16:colId xmlns:a16="http://schemas.microsoft.com/office/drawing/2014/main" xmlns="" val="1595201004"/>
                    </a:ext>
                  </a:extLst>
                </a:gridCol>
                <a:gridCol w="208280">
                  <a:extLst>
                    <a:ext uri="{9D8B030D-6E8A-4147-A177-3AD203B41FA5}">
                      <a16:colId xmlns:a16="http://schemas.microsoft.com/office/drawing/2014/main" xmlns="" val="924028837"/>
                    </a:ext>
                  </a:extLst>
                </a:gridCol>
              </a:tblGrid>
              <a:tr h="370840">
                <a:tc>
                  <a:txBody>
                    <a:bodyPr/>
                    <a:lstStyle/>
                    <a:p>
                      <a:pPr algn="ctr"/>
                      <a:r>
                        <a:rPr lang="en-US" altLang="zh-CN" sz="1600" b="0"/>
                        <a:t>1</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extLst>
                  <a:ext uri="{0D108BD9-81ED-4DB2-BD59-A6C34878D82A}">
                    <a16:rowId xmlns:a16="http://schemas.microsoft.com/office/drawing/2014/main" xmlns="" val="1342743839"/>
                  </a:ext>
                </a:extLst>
              </a:tr>
            </a:tbl>
          </a:graphicData>
        </a:graphic>
      </p:graphicFrame>
    </p:spTree>
    <p:extLst>
      <p:ext uri="{BB962C8B-B14F-4D97-AF65-F5344CB8AC3E}">
        <p14:creationId xmlns:p14="http://schemas.microsoft.com/office/powerpoint/2010/main" xmlns="" val="376078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*无符号整型变量</a:t>
            </a:r>
          </a:p>
        </p:txBody>
      </p:sp>
      <p:graphicFrame>
        <p:nvGraphicFramePr>
          <p:cNvPr id="4" name="表格 3"/>
          <p:cNvGraphicFramePr>
            <a:graphicFrameLocks noGrp="1"/>
          </p:cNvGraphicFramePr>
          <p:nvPr>
            <p:extLst>
              <p:ext uri="{D42A27DB-BD31-4B8C-83A1-F6EECF244321}">
                <p14:modId xmlns:p14="http://schemas.microsoft.com/office/powerpoint/2010/main" xmlns="" val="3217579694"/>
              </p:ext>
            </p:extLst>
          </p:nvPr>
        </p:nvGraphicFramePr>
        <p:xfrm>
          <a:off x="766638" y="2798305"/>
          <a:ext cx="10999304" cy="3765895"/>
        </p:xfrm>
        <a:graphic>
          <a:graphicData uri="http://schemas.openxmlformats.org/drawingml/2006/table">
            <a:tbl>
              <a:tblPr firstRow="1">
                <a:tableStyleId>{5C22544A-7EE6-4342-B048-85BDC9FD1C3A}</a:tableStyleId>
              </a:tblPr>
              <a:tblGrid>
                <a:gridCol w="2312504">
                  <a:extLst>
                    <a:ext uri="{9D8B030D-6E8A-4147-A177-3AD203B41FA5}">
                      <a16:colId xmlns:a16="http://schemas.microsoft.com/office/drawing/2014/main" xmlns="" val="2895769726"/>
                    </a:ext>
                  </a:extLst>
                </a:gridCol>
                <a:gridCol w="2037522">
                  <a:extLst>
                    <a:ext uri="{9D8B030D-6E8A-4147-A177-3AD203B41FA5}">
                      <a16:colId xmlns:a16="http://schemas.microsoft.com/office/drawing/2014/main" xmlns="" val="4208210293"/>
                    </a:ext>
                  </a:extLst>
                </a:gridCol>
                <a:gridCol w="815009">
                  <a:extLst>
                    <a:ext uri="{9D8B030D-6E8A-4147-A177-3AD203B41FA5}">
                      <a16:colId xmlns:a16="http://schemas.microsoft.com/office/drawing/2014/main" xmlns="" val="451109453"/>
                    </a:ext>
                  </a:extLst>
                </a:gridCol>
                <a:gridCol w="5834269">
                  <a:extLst>
                    <a:ext uri="{9D8B030D-6E8A-4147-A177-3AD203B41FA5}">
                      <a16:colId xmlns:a16="http://schemas.microsoft.com/office/drawing/2014/main" xmlns="" val="3125793378"/>
                    </a:ext>
                  </a:extLst>
                </a:gridCol>
              </a:tblGrid>
              <a:tr h="786855">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缺省形式的</a:t>
                      </a:r>
                      <a:endParaRPr lang="en-US" altLang="zh-CN" sz="1600" kern="100">
                        <a:effectLst/>
                        <a:latin typeface="+mn-ea"/>
                        <a:ea typeface="+mn-ea"/>
                      </a:endParaRPr>
                    </a:p>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112799532"/>
                  </a:ext>
                </a:extLst>
              </a:tr>
              <a:tr h="372380">
                <a:tc>
                  <a:txBody>
                    <a:bodyPr/>
                    <a:lstStyle/>
                    <a:p>
                      <a:pPr algn="l">
                        <a:lnSpc>
                          <a:spcPct val="100000"/>
                        </a:lnSpc>
                        <a:spcAft>
                          <a:spcPts val="0"/>
                        </a:spcAft>
                      </a:pPr>
                      <a:r>
                        <a:rPr lang="en-US" sz="1600" kern="100">
                          <a:effectLst/>
                          <a:latin typeface="+mn-ea"/>
                          <a:ea typeface="+mn-ea"/>
                        </a:rPr>
                        <a:t>[signed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err="1">
                          <a:effectLst/>
                          <a:latin typeface="+mn-ea"/>
                          <a:ea typeface="+mn-ea"/>
                        </a:rPr>
                        <a:t>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-2147483648~2147483647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305162859"/>
                  </a:ext>
                </a:extLst>
              </a:tr>
              <a:tr h="372380">
                <a:tc>
                  <a:txBody>
                    <a:bodyPr/>
                    <a:lstStyle/>
                    <a:p>
                      <a:pPr algn="l">
                        <a:lnSpc>
                          <a:spcPct val="100000"/>
                        </a:lnSpc>
                        <a:spcAft>
                          <a:spcPts val="0"/>
                        </a:spcAft>
                      </a:pPr>
                      <a:r>
                        <a:rPr lang="en-US" sz="1600" kern="100">
                          <a:effectLst/>
                          <a:latin typeface="+mn-ea"/>
                          <a:ea typeface="+mn-ea"/>
                        </a:rPr>
                        <a:t>unsigned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0~4294967295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32</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791419951"/>
                  </a:ext>
                </a:extLst>
              </a:tr>
              <a:tr h="372380">
                <a:tc>
                  <a:txBody>
                    <a:bodyPr/>
                    <a:lstStyle/>
                    <a:p>
                      <a:pPr algn="l">
                        <a:lnSpc>
                          <a:spcPct val="100000"/>
                        </a:lnSpc>
                        <a:spcAft>
                          <a:spcPts val="0"/>
                        </a:spcAft>
                      </a:pPr>
                      <a:r>
                        <a:rPr lang="en-US" sz="1600" kern="100">
                          <a:effectLst/>
                          <a:latin typeface="+mn-ea"/>
                          <a:ea typeface="+mn-ea"/>
                        </a:rPr>
                        <a:t>[signed]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-32768~32767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192538708"/>
                  </a:ext>
                </a:extLst>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0~65535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16</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834662125"/>
                  </a:ext>
                </a:extLst>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-2147483648~2147483647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336184398"/>
                  </a:ext>
                </a:extLst>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0~4294967295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32</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735001428"/>
                  </a:ext>
                </a:extLst>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-9223372036854775808~9223372036854775807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616070313"/>
                  </a:ext>
                </a:extLst>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0~18446744073709551615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64</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978486471"/>
                  </a:ext>
                </a:extLst>
              </a:tr>
            </a:tbl>
          </a:graphicData>
        </a:graphic>
      </p:graphicFrame>
      <p:sp>
        <p:nvSpPr>
          <p:cNvPr id="5" name="矩形 4"/>
          <p:cNvSpPr/>
          <p:nvPr/>
        </p:nvSpPr>
        <p:spPr>
          <a:xfrm>
            <a:off x="766638" y="1376377"/>
            <a:ext cx="10999304" cy="1421928"/>
          </a:xfrm>
          <a:prstGeom prst="rect">
            <a:avLst/>
          </a:prstGeom>
        </p:spPr>
        <p:txBody>
          <a:bodyPr wrap="square">
            <a:spAutoFit/>
          </a:bodyPr>
          <a:lstStyle/>
          <a:p>
            <a:pPr>
              <a:lnSpc>
                <a:spcPct val="120000"/>
              </a:lnSpc>
            </a:pPr>
            <a:r>
              <a:rPr lang="zh-CN" altLang="en-US">
                <a:solidFill>
                  <a:schemeClr val="tx1">
                    <a:lumMod val="65000"/>
                    <a:lumOff val="35000"/>
                  </a:schemeClr>
                </a:solidFill>
              </a:rPr>
              <a:t>在定义</a:t>
            </a:r>
            <a:r>
              <a:rPr lang="en-US" altLang="zh-CN">
                <a:solidFill>
                  <a:schemeClr val="tx1">
                    <a:lumMod val="65000"/>
                    <a:lumOff val="35000"/>
                  </a:schemeClr>
                </a:solidFill>
              </a:rPr>
              <a:t>int, short int</a:t>
            </a:r>
            <a:r>
              <a:rPr lang="zh-CN" altLang="en-US">
                <a:solidFill>
                  <a:schemeClr val="tx1">
                    <a:lumMod val="65000"/>
                    <a:lumOff val="35000"/>
                  </a:schemeClr>
                </a:solidFill>
              </a:rPr>
              <a:t>和</a:t>
            </a:r>
            <a:r>
              <a:rPr lang="en-US" altLang="zh-CN">
                <a:solidFill>
                  <a:schemeClr val="tx1">
                    <a:lumMod val="65000"/>
                    <a:lumOff val="35000"/>
                  </a:schemeClr>
                </a:solidFill>
              </a:rPr>
              <a:t>long int</a:t>
            </a:r>
            <a:r>
              <a:rPr lang="zh-CN" altLang="en-US">
                <a:solidFill>
                  <a:schemeClr val="tx1">
                    <a:lumMod val="65000"/>
                    <a:lumOff val="35000"/>
                  </a:schemeClr>
                </a:solidFill>
              </a:rPr>
              <a:t>类型变量时，都可以加修饰符</a:t>
            </a:r>
            <a:r>
              <a:rPr lang="en-US" altLang="zh-CN">
                <a:solidFill>
                  <a:schemeClr val="tx1">
                    <a:lumMod val="65000"/>
                    <a:lumOff val="35000"/>
                  </a:schemeClr>
                </a:solidFill>
              </a:rPr>
              <a:t>unsigned</a:t>
            </a:r>
            <a:r>
              <a:rPr lang="zh-CN" altLang="en-US">
                <a:solidFill>
                  <a:schemeClr val="tx1">
                    <a:lumMod val="65000"/>
                    <a:lumOff val="35000"/>
                  </a:schemeClr>
                </a:solidFill>
              </a:rPr>
              <a:t>，以指定为“无符号整数”。</a:t>
            </a:r>
            <a:endParaRPr lang="en-US" altLang="zh-CN">
              <a:solidFill>
                <a:schemeClr val="tx1">
                  <a:lumMod val="65000"/>
                  <a:lumOff val="35000"/>
                </a:schemeClr>
              </a:solidFill>
            </a:endParaRPr>
          </a:p>
          <a:p>
            <a:pPr>
              <a:lnSpc>
                <a:spcPct val="120000"/>
              </a:lnSpc>
            </a:pPr>
            <a:r>
              <a:rPr lang="zh-CN" altLang="en-US">
                <a:solidFill>
                  <a:schemeClr val="tx1">
                    <a:lumMod val="65000"/>
                    <a:lumOff val="35000"/>
                  </a:schemeClr>
                </a:solidFill>
              </a:rPr>
              <a:t>加修饰符</a:t>
            </a:r>
            <a:r>
              <a:rPr lang="en-US" altLang="zh-CN">
                <a:solidFill>
                  <a:schemeClr val="tx1">
                    <a:lumMod val="65000"/>
                    <a:lumOff val="35000"/>
                  </a:schemeClr>
                </a:solidFill>
              </a:rPr>
              <a:t>signed</a:t>
            </a:r>
            <a:r>
              <a:rPr lang="zh-CN" altLang="en-US">
                <a:solidFill>
                  <a:schemeClr val="tx1">
                    <a:lumMod val="65000"/>
                    <a:lumOff val="35000"/>
                  </a:schemeClr>
                </a:solidFill>
              </a:rPr>
              <a:t>或缺省，则表示“有符号整数”。</a:t>
            </a:r>
            <a:endParaRPr lang="en-US" altLang="zh-CN">
              <a:solidFill>
                <a:schemeClr val="tx1">
                  <a:lumMod val="65000"/>
                  <a:lumOff val="35000"/>
                </a:schemeClr>
              </a:solidFill>
            </a:endParaRPr>
          </a:p>
          <a:p>
            <a:pPr>
              <a:lnSpc>
                <a:spcPct val="120000"/>
              </a:lnSpc>
            </a:pPr>
            <a:r>
              <a:rPr lang="zh-CN" altLang="en-US">
                <a:solidFill>
                  <a:schemeClr val="tx1">
                    <a:lumMod val="65000"/>
                    <a:lumOff val="35000"/>
                  </a:schemeClr>
                </a:solidFill>
              </a:rPr>
              <a:t>对无符号整数用“</a:t>
            </a:r>
            <a:r>
              <a:rPr lang="en-US" altLang="zh-CN">
                <a:solidFill>
                  <a:schemeClr val="tx1">
                    <a:lumMod val="65000"/>
                    <a:lumOff val="35000"/>
                  </a:schemeClr>
                </a:solidFill>
              </a:rPr>
              <a:t>%u</a:t>
            </a:r>
            <a:r>
              <a:rPr lang="zh-CN" altLang="en-US">
                <a:solidFill>
                  <a:schemeClr val="tx1">
                    <a:lumMod val="65000"/>
                    <a:lumOff val="35000"/>
                  </a:schemeClr>
                </a:solidFill>
              </a:rPr>
              <a:t>”格式输出，表示无符号十进制数。对有符号整数一般用“</a:t>
            </a:r>
            <a:r>
              <a:rPr lang="en-US" altLang="zh-CN">
                <a:solidFill>
                  <a:schemeClr val="tx1">
                    <a:lumMod val="65000"/>
                    <a:lumOff val="35000"/>
                  </a:schemeClr>
                </a:solidFill>
              </a:rPr>
              <a:t>%d</a:t>
            </a:r>
            <a:r>
              <a:rPr lang="zh-CN" altLang="en-US">
                <a:solidFill>
                  <a:schemeClr val="tx1">
                    <a:lumMod val="65000"/>
                    <a:lumOff val="35000"/>
                  </a:schemeClr>
                </a:solidFill>
              </a:rPr>
              <a:t>”格式输出。</a:t>
            </a:r>
            <a:endParaRPr lang="en-US" altLang="zh-CN">
              <a:solidFill>
                <a:schemeClr val="tx1">
                  <a:lumMod val="65000"/>
                  <a:lumOff val="35000"/>
                </a:schemeClr>
              </a:solidFill>
            </a:endParaRPr>
          </a:p>
          <a:p>
            <a:pPr>
              <a:lnSpc>
                <a:spcPct val="120000"/>
              </a:lnSpc>
            </a:pPr>
            <a:r>
              <a:rPr lang="zh-CN" altLang="en-US">
                <a:solidFill>
                  <a:schemeClr val="tx1">
                    <a:lumMod val="65000"/>
                    <a:lumOff val="35000"/>
                  </a:schemeClr>
                </a:solidFill>
              </a:rPr>
              <a:t>在将一个变量定位为无符号整型后，不应向它赋予一个负值，否则会得到错误的结果。</a:t>
            </a:r>
          </a:p>
        </p:txBody>
      </p:sp>
    </p:spTree>
    <p:extLst>
      <p:ext uri="{BB962C8B-B14F-4D97-AF65-F5344CB8AC3E}">
        <p14:creationId xmlns:p14="http://schemas.microsoft.com/office/powerpoint/2010/main" xmlns="" val="375790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*怎样确定整型常量的类型</a:t>
            </a:r>
          </a:p>
        </p:txBody>
      </p:sp>
      <p:sp>
        <p:nvSpPr>
          <p:cNvPr id="5" name="矩形 4"/>
          <p:cNvSpPr/>
          <p:nvPr/>
        </p:nvSpPr>
        <p:spPr>
          <a:xfrm>
            <a:off x="828782" y="1520735"/>
            <a:ext cx="10999304" cy="461665"/>
          </a:xfrm>
          <a:prstGeom prst="rect">
            <a:avLst/>
          </a:prstGeom>
        </p:spPr>
        <p:txBody>
          <a:bodyPr wrap="square">
            <a:spAutoFit/>
          </a:bodyPr>
          <a:lstStyle/>
          <a:p>
            <a:pPr>
              <a:lnSpc>
                <a:spcPct val="120000"/>
              </a:lnSpc>
            </a:pPr>
            <a:r>
              <a:rPr lang="zh-CN" altLang="en-US" sz="2000">
                <a:solidFill>
                  <a:schemeClr val="tx1">
                    <a:lumMod val="65000"/>
                    <a:lumOff val="35000"/>
                  </a:schemeClr>
                </a:solidFill>
              </a:rPr>
              <a:t>从整型常量的字面上看它的类型，整型常量的类型按下面的规则处理：</a:t>
            </a:r>
          </a:p>
        </p:txBody>
      </p:sp>
      <p:cxnSp>
        <p:nvCxnSpPr>
          <p:cNvPr id="6" name="MH_Other_1"/>
          <p:cNvCxnSpPr/>
          <p:nvPr>
            <p:custDataLst>
              <p:tags r:id="rId1"/>
            </p:custDataLst>
          </p:nvPr>
        </p:nvCxnSpPr>
        <p:spPr>
          <a:xfrm>
            <a:off x="2995614" y="2479675"/>
            <a:ext cx="1436687" cy="0"/>
          </a:xfrm>
          <a:prstGeom prst="line">
            <a:avLst/>
          </a:prstGeom>
          <a:ln>
            <a:solidFill>
              <a:schemeClr val="tx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MH_Other_2"/>
          <p:cNvSpPr/>
          <p:nvPr>
            <p:custDataLst>
              <p:tags r:id="rId2"/>
            </p:custDataLst>
          </p:nvPr>
        </p:nvSpPr>
        <p:spPr>
          <a:xfrm>
            <a:off x="2344739" y="2427288"/>
            <a:ext cx="1138237" cy="682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3"/>
          <p:cNvSpPr txBox="1">
            <a:spLocks/>
          </p:cNvSpPr>
          <p:nvPr>
            <p:custDataLst>
              <p:tags r:id="rId3"/>
            </p:custDataLst>
          </p:nvPr>
        </p:nvSpPr>
        <p:spPr bwMode="auto">
          <a:xfrm>
            <a:off x="1922464" y="1939925"/>
            <a:ext cx="257175"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4000" i="1">
                <a:solidFill>
                  <a:schemeClr val="accent1"/>
                </a:solidFill>
              </a:rPr>
              <a:t>1</a:t>
            </a:r>
            <a:endParaRPr lang="zh-CN" altLang="en-US" sz="4000" i="1">
              <a:solidFill>
                <a:schemeClr val="accent1"/>
              </a:solidFill>
            </a:endParaRPr>
          </a:p>
        </p:txBody>
      </p:sp>
      <p:cxnSp>
        <p:nvCxnSpPr>
          <p:cNvPr id="9" name="MH_Other_4"/>
          <p:cNvCxnSpPr/>
          <p:nvPr>
            <p:custDataLst>
              <p:tags r:id="rId4"/>
            </p:custDataLst>
          </p:nvPr>
        </p:nvCxnSpPr>
        <p:spPr>
          <a:xfrm>
            <a:off x="5776914" y="2479675"/>
            <a:ext cx="1436687" cy="0"/>
          </a:xfrm>
          <a:prstGeom prst="line">
            <a:avLst/>
          </a:prstGeom>
          <a:ln>
            <a:solidFill>
              <a:schemeClr val="tx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MH_Other_5"/>
          <p:cNvSpPr/>
          <p:nvPr>
            <p:custDataLst>
              <p:tags r:id="rId5"/>
            </p:custDataLst>
          </p:nvPr>
        </p:nvSpPr>
        <p:spPr>
          <a:xfrm>
            <a:off x="5126039" y="2427288"/>
            <a:ext cx="1138237" cy="6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2"/>
              </a:solidFill>
            </a:endParaRPr>
          </a:p>
        </p:txBody>
      </p:sp>
      <p:sp>
        <p:nvSpPr>
          <p:cNvPr id="11" name="MH_Other_6"/>
          <p:cNvSpPr txBox="1">
            <a:spLocks/>
          </p:cNvSpPr>
          <p:nvPr>
            <p:custDataLst>
              <p:tags r:id="rId6"/>
            </p:custDataLst>
          </p:nvPr>
        </p:nvSpPr>
        <p:spPr bwMode="auto">
          <a:xfrm>
            <a:off x="4705350" y="1939925"/>
            <a:ext cx="255588" cy="8925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4000" i="1">
                <a:solidFill>
                  <a:schemeClr val="accent2"/>
                </a:solidFill>
              </a:rPr>
              <a:t>2</a:t>
            </a:r>
            <a:endParaRPr lang="zh-CN" altLang="en-US" sz="4000" i="1">
              <a:solidFill>
                <a:schemeClr val="accent2"/>
              </a:solidFill>
            </a:endParaRPr>
          </a:p>
        </p:txBody>
      </p:sp>
      <p:cxnSp>
        <p:nvCxnSpPr>
          <p:cNvPr id="12" name="MH_Other_7"/>
          <p:cNvCxnSpPr/>
          <p:nvPr>
            <p:custDataLst>
              <p:tags r:id="rId7"/>
            </p:custDataLst>
          </p:nvPr>
        </p:nvCxnSpPr>
        <p:spPr>
          <a:xfrm>
            <a:off x="8558214" y="2479675"/>
            <a:ext cx="1438275" cy="0"/>
          </a:xfrm>
          <a:prstGeom prst="line">
            <a:avLst/>
          </a:prstGeom>
          <a:ln>
            <a:solidFill>
              <a:schemeClr val="tx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 name="MH_Other_8"/>
          <p:cNvSpPr/>
          <p:nvPr>
            <p:custDataLst>
              <p:tags r:id="rId8"/>
            </p:custDataLst>
          </p:nvPr>
        </p:nvSpPr>
        <p:spPr>
          <a:xfrm>
            <a:off x="7908925" y="2427288"/>
            <a:ext cx="1138238" cy="682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9"/>
          <p:cNvSpPr txBox="1">
            <a:spLocks/>
          </p:cNvSpPr>
          <p:nvPr>
            <p:custDataLst>
              <p:tags r:id="rId9"/>
            </p:custDataLst>
          </p:nvPr>
        </p:nvSpPr>
        <p:spPr>
          <a:xfrm>
            <a:off x="7486650" y="1939925"/>
            <a:ext cx="255588" cy="892552"/>
          </a:xfrm>
          <a:prstGeom prst="rect">
            <a:avLst/>
          </a:prstGeom>
          <a:noFill/>
        </p:spPr>
        <p:txBody>
          <a:bodyPr>
            <a:spAutoFit/>
          </a:bodyPr>
          <a:lstStyle>
            <a:defPPr>
              <a:defRPr lang="zh-CN"/>
            </a:defPPr>
            <a:lvl1pPr>
              <a:lnSpc>
                <a:spcPct val="130000"/>
              </a:lnSpc>
              <a:defRPr sz="1200"/>
            </a:lvl1pPr>
          </a:lstStyle>
          <a:p>
            <a:pPr>
              <a:defRPr/>
            </a:pPr>
            <a:r>
              <a:rPr lang="en-US" altLang="zh-CN" sz="4000" i="1" dirty="0">
                <a:solidFill>
                  <a:schemeClr val="accent3"/>
                </a:solidFill>
              </a:rPr>
              <a:t>3</a:t>
            </a:r>
            <a:endParaRPr lang="zh-CN" altLang="en-US" sz="4000" i="1" dirty="0">
              <a:solidFill>
                <a:schemeClr val="accent3"/>
              </a:solidFill>
            </a:endParaRPr>
          </a:p>
        </p:txBody>
      </p:sp>
      <p:cxnSp>
        <p:nvCxnSpPr>
          <p:cNvPr id="15" name="MH_Other_10"/>
          <p:cNvCxnSpPr/>
          <p:nvPr>
            <p:custDataLst>
              <p:tags r:id="rId10"/>
            </p:custDataLst>
          </p:nvPr>
        </p:nvCxnSpPr>
        <p:spPr>
          <a:xfrm>
            <a:off x="4479925" y="4399610"/>
            <a:ext cx="1436688" cy="0"/>
          </a:xfrm>
          <a:prstGeom prst="line">
            <a:avLst/>
          </a:prstGeom>
          <a:ln>
            <a:solidFill>
              <a:schemeClr val="tx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MH_Other_12"/>
          <p:cNvSpPr txBox="1">
            <a:spLocks/>
          </p:cNvSpPr>
          <p:nvPr>
            <p:custDataLst>
              <p:tags r:id="rId11"/>
            </p:custDataLst>
          </p:nvPr>
        </p:nvSpPr>
        <p:spPr>
          <a:xfrm>
            <a:off x="3406776" y="3859213"/>
            <a:ext cx="257175" cy="892552"/>
          </a:xfrm>
          <a:prstGeom prst="rect">
            <a:avLst/>
          </a:prstGeom>
          <a:noFill/>
        </p:spPr>
        <p:txBody>
          <a:bodyPr>
            <a:spAutoFit/>
          </a:bodyPr>
          <a:lstStyle>
            <a:defPPr>
              <a:defRPr lang="zh-CN"/>
            </a:defPPr>
            <a:lvl1pPr>
              <a:lnSpc>
                <a:spcPct val="130000"/>
              </a:lnSpc>
              <a:defRPr sz="1200"/>
            </a:lvl1pPr>
          </a:lstStyle>
          <a:p>
            <a:pPr>
              <a:defRPr/>
            </a:pPr>
            <a:r>
              <a:rPr lang="en-US" altLang="zh-CN" sz="4000" i="1" dirty="0">
                <a:solidFill>
                  <a:schemeClr val="accent4"/>
                </a:solidFill>
              </a:rPr>
              <a:t>4</a:t>
            </a:r>
            <a:endParaRPr lang="zh-CN" altLang="en-US" sz="4000" i="1" dirty="0">
              <a:solidFill>
                <a:schemeClr val="accent4"/>
              </a:solidFill>
            </a:endParaRPr>
          </a:p>
        </p:txBody>
      </p:sp>
      <p:cxnSp>
        <p:nvCxnSpPr>
          <p:cNvPr id="17" name="MH_Other_13"/>
          <p:cNvCxnSpPr/>
          <p:nvPr>
            <p:custDataLst>
              <p:tags r:id="rId12"/>
            </p:custDataLst>
          </p:nvPr>
        </p:nvCxnSpPr>
        <p:spPr>
          <a:xfrm>
            <a:off x="7556500" y="4399610"/>
            <a:ext cx="1436688" cy="0"/>
          </a:xfrm>
          <a:prstGeom prst="line">
            <a:avLst/>
          </a:prstGeom>
          <a:ln>
            <a:solidFill>
              <a:schemeClr val="tx1">
                <a:lumMod val="9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MH_Other_14"/>
          <p:cNvSpPr/>
          <p:nvPr>
            <p:custDataLst>
              <p:tags r:id="rId13"/>
            </p:custDataLst>
          </p:nvPr>
        </p:nvSpPr>
        <p:spPr>
          <a:xfrm>
            <a:off x="6905625" y="4346576"/>
            <a:ext cx="1138238" cy="6826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2"/>
              </a:solidFill>
            </a:endParaRPr>
          </a:p>
        </p:txBody>
      </p:sp>
      <p:sp>
        <p:nvSpPr>
          <p:cNvPr id="19" name="MH_Other_15"/>
          <p:cNvSpPr txBox="1">
            <a:spLocks/>
          </p:cNvSpPr>
          <p:nvPr>
            <p:custDataLst>
              <p:tags r:id="rId14"/>
            </p:custDataLst>
          </p:nvPr>
        </p:nvSpPr>
        <p:spPr>
          <a:xfrm>
            <a:off x="6483351" y="3859213"/>
            <a:ext cx="257175" cy="892552"/>
          </a:xfrm>
          <a:prstGeom prst="rect">
            <a:avLst/>
          </a:prstGeom>
          <a:noFill/>
        </p:spPr>
        <p:txBody>
          <a:bodyPr>
            <a:spAutoFit/>
          </a:bodyPr>
          <a:lstStyle>
            <a:defPPr>
              <a:defRPr lang="zh-CN"/>
            </a:defPPr>
            <a:lvl1pPr>
              <a:lnSpc>
                <a:spcPct val="130000"/>
              </a:lnSpc>
              <a:defRPr sz="1200"/>
            </a:lvl1pPr>
          </a:lstStyle>
          <a:p>
            <a:pPr>
              <a:defRPr/>
            </a:pPr>
            <a:r>
              <a:rPr lang="en-US" altLang="zh-CN" sz="4000" i="1" dirty="0">
                <a:solidFill>
                  <a:schemeClr val="accent6"/>
                </a:solidFill>
              </a:rPr>
              <a:t>5</a:t>
            </a:r>
            <a:endParaRPr lang="zh-CN" altLang="en-US" sz="4000" i="1" dirty="0">
              <a:solidFill>
                <a:schemeClr val="accent6"/>
              </a:solidFill>
            </a:endParaRPr>
          </a:p>
        </p:txBody>
      </p:sp>
      <p:sp>
        <p:nvSpPr>
          <p:cNvPr id="20" name="MH_SubTitle_1"/>
          <p:cNvSpPr txBox="1">
            <a:spLocks/>
          </p:cNvSpPr>
          <p:nvPr>
            <p:custDataLst>
              <p:tags r:id="rId15"/>
            </p:custDataLst>
          </p:nvPr>
        </p:nvSpPr>
        <p:spPr bwMode="auto">
          <a:xfrm>
            <a:off x="2281239" y="2601913"/>
            <a:ext cx="2376487" cy="1173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600">
                <a:latin typeface="+mn-lt"/>
                <a:ea typeface="+mn-ea"/>
                <a:cs typeface="Arial" panose="020B0604020202020204" pitchFamily="34" charset="0"/>
              </a:rPr>
              <a:t>在</a:t>
            </a:r>
            <a:r>
              <a:rPr lang="en-US" altLang="zh-CN" sz="1600">
                <a:latin typeface="+mn-lt"/>
                <a:ea typeface="+mn-ea"/>
                <a:cs typeface="Arial" panose="020B0604020202020204" pitchFamily="34" charset="0"/>
              </a:rPr>
              <a:t>-32768</a:t>
            </a:r>
            <a:r>
              <a:rPr lang="zh-CN" altLang="en-US" sz="1600">
                <a:latin typeface="+mn-lt"/>
                <a:ea typeface="+mn-ea"/>
                <a:cs typeface="Arial" panose="020B0604020202020204" pitchFamily="34" charset="0"/>
              </a:rPr>
              <a:t>～</a:t>
            </a:r>
            <a:r>
              <a:rPr lang="en-US" altLang="zh-CN" sz="1600">
                <a:latin typeface="+mn-lt"/>
                <a:ea typeface="+mn-ea"/>
                <a:cs typeface="Arial" panose="020B0604020202020204" pitchFamily="34" charset="0"/>
              </a:rPr>
              <a:t>32767</a:t>
            </a:r>
            <a:r>
              <a:rPr lang="zh-CN" altLang="en-US" sz="1600">
                <a:latin typeface="+mn-lt"/>
                <a:ea typeface="+mn-ea"/>
                <a:cs typeface="Arial" panose="020B0604020202020204" pitchFamily="34" charset="0"/>
              </a:rPr>
              <a:t>的整数为</a:t>
            </a:r>
            <a:r>
              <a:rPr lang="en-US" altLang="zh-CN" sz="1600">
                <a:latin typeface="+mn-lt"/>
                <a:ea typeface="+mn-ea"/>
                <a:cs typeface="Arial" panose="020B0604020202020204" pitchFamily="34" charset="0"/>
              </a:rPr>
              <a:t>short</a:t>
            </a:r>
            <a:r>
              <a:rPr lang="zh-CN" altLang="en-US" sz="1600">
                <a:latin typeface="+mn-lt"/>
                <a:ea typeface="+mn-ea"/>
                <a:cs typeface="Arial" panose="020B0604020202020204" pitchFamily="34" charset="0"/>
              </a:rPr>
              <a:t>型，分配</a:t>
            </a:r>
            <a:r>
              <a:rPr lang="en-US" altLang="zh-CN" sz="1600">
                <a:latin typeface="+mn-lt"/>
                <a:ea typeface="+mn-ea"/>
                <a:cs typeface="Arial" panose="020B0604020202020204" pitchFamily="34" charset="0"/>
              </a:rPr>
              <a:t>2</a:t>
            </a:r>
            <a:r>
              <a:rPr lang="zh-CN" altLang="en-US" sz="1600">
                <a:latin typeface="+mn-lt"/>
                <a:ea typeface="+mn-ea"/>
                <a:cs typeface="Arial" panose="020B0604020202020204" pitchFamily="34" charset="0"/>
              </a:rPr>
              <a:t>个字节。它可以赋值给</a:t>
            </a:r>
            <a:r>
              <a:rPr lang="en-US" altLang="zh-CN" sz="1600">
                <a:latin typeface="+mn-lt"/>
                <a:ea typeface="+mn-ea"/>
                <a:cs typeface="Arial" panose="020B0604020202020204" pitchFamily="34" charset="0"/>
              </a:rPr>
              <a:t>short,int</a:t>
            </a:r>
            <a:r>
              <a:rPr lang="zh-CN" altLang="en-US" sz="1600">
                <a:latin typeface="+mn-lt"/>
                <a:ea typeface="+mn-ea"/>
                <a:cs typeface="Arial" panose="020B0604020202020204" pitchFamily="34" charset="0"/>
              </a:rPr>
              <a:t>和</a:t>
            </a:r>
            <a:r>
              <a:rPr lang="en-US" altLang="zh-CN" sz="1600">
                <a:latin typeface="+mn-lt"/>
                <a:ea typeface="+mn-ea"/>
                <a:cs typeface="Arial" panose="020B0604020202020204" pitchFamily="34" charset="0"/>
              </a:rPr>
              <a:t>long int</a:t>
            </a:r>
            <a:r>
              <a:rPr lang="zh-CN" altLang="en-US" sz="1600">
                <a:latin typeface="+mn-lt"/>
                <a:ea typeface="+mn-ea"/>
                <a:cs typeface="Arial" panose="020B0604020202020204" pitchFamily="34" charset="0"/>
              </a:rPr>
              <a:t>型变量。</a:t>
            </a:r>
          </a:p>
        </p:txBody>
      </p:sp>
      <p:sp>
        <p:nvSpPr>
          <p:cNvPr id="21" name="MH_SubTitle_2"/>
          <p:cNvSpPr txBox="1">
            <a:spLocks/>
          </p:cNvSpPr>
          <p:nvPr>
            <p:custDataLst>
              <p:tags r:id="rId16"/>
            </p:custDataLst>
          </p:nvPr>
        </p:nvSpPr>
        <p:spPr bwMode="auto">
          <a:xfrm>
            <a:off x="5062539" y="2601913"/>
            <a:ext cx="2679699" cy="1173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600">
                <a:latin typeface="+mn-lt"/>
                <a:ea typeface="+mn-ea"/>
                <a:cs typeface="Arial" panose="020B0604020202020204" pitchFamily="34" charset="0"/>
              </a:rPr>
              <a:t>在</a:t>
            </a:r>
            <a:r>
              <a:rPr lang="en-US" altLang="zh-CN" sz="1600">
                <a:latin typeface="+mn-lt"/>
                <a:ea typeface="+mn-ea"/>
                <a:cs typeface="Arial" panose="020B0604020202020204" pitchFamily="34" charset="0"/>
              </a:rPr>
              <a:t>-2147483648</a:t>
            </a:r>
            <a:r>
              <a:rPr lang="zh-CN" altLang="en-US" sz="1600">
                <a:latin typeface="+mn-lt"/>
                <a:ea typeface="+mn-ea"/>
                <a:cs typeface="Arial" panose="020B0604020202020204" pitchFamily="34" charset="0"/>
              </a:rPr>
              <a:t>～</a:t>
            </a:r>
            <a:r>
              <a:rPr lang="en-US" altLang="zh-CN" sz="1600">
                <a:latin typeface="+mn-lt"/>
                <a:ea typeface="+mn-ea"/>
                <a:cs typeface="Arial" panose="020B0604020202020204" pitchFamily="34" charset="0"/>
              </a:rPr>
              <a:t>2147483647</a:t>
            </a:r>
            <a:r>
              <a:rPr lang="zh-CN" altLang="en-US" sz="1600">
                <a:latin typeface="+mn-lt"/>
                <a:ea typeface="+mn-ea"/>
                <a:cs typeface="Arial" panose="020B0604020202020204" pitchFamily="34" charset="0"/>
              </a:rPr>
              <a:t>的整数为</a:t>
            </a:r>
            <a:r>
              <a:rPr lang="en-US" altLang="zh-CN" sz="1600">
                <a:latin typeface="+mn-lt"/>
                <a:ea typeface="+mn-ea"/>
                <a:cs typeface="Arial" panose="020B0604020202020204" pitchFamily="34" charset="0"/>
              </a:rPr>
              <a:t>int</a:t>
            </a:r>
            <a:r>
              <a:rPr lang="zh-CN" altLang="en-US" sz="1600">
                <a:latin typeface="+mn-lt"/>
                <a:ea typeface="+mn-ea"/>
                <a:cs typeface="Arial" panose="020B0604020202020204" pitchFamily="34" charset="0"/>
              </a:rPr>
              <a:t>型，分配</a:t>
            </a:r>
            <a:r>
              <a:rPr lang="en-US" altLang="zh-CN" sz="1600">
                <a:latin typeface="+mn-lt"/>
                <a:ea typeface="+mn-ea"/>
                <a:cs typeface="Arial" panose="020B0604020202020204" pitchFamily="34" charset="0"/>
              </a:rPr>
              <a:t>4</a:t>
            </a:r>
            <a:r>
              <a:rPr lang="zh-CN" altLang="en-US" sz="1600">
                <a:latin typeface="+mn-lt"/>
                <a:ea typeface="+mn-ea"/>
                <a:cs typeface="Arial" panose="020B0604020202020204" pitchFamily="34" charset="0"/>
              </a:rPr>
              <a:t>个字节。可以赋值给</a:t>
            </a:r>
            <a:r>
              <a:rPr lang="en-US" altLang="zh-CN" sz="1600">
                <a:latin typeface="+mn-lt"/>
                <a:ea typeface="+mn-ea"/>
                <a:cs typeface="Arial" panose="020B0604020202020204" pitchFamily="34" charset="0"/>
              </a:rPr>
              <a:t>int</a:t>
            </a:r>
            <a:r>
              <a:rPr lang="zh-CN" altLang="en-US" sz="1600">
                <a:latin typeface="+mn-lt"/>
                <a:ea typeface="+mn-ea"/>
                <a:cs typeface="Arial" panose="020B0604020202020204" pitchFamily="34" charset="0"/>
              </a:rPr>
              <a:t>或</a:t>
            </a:r>
            <a:r>
              <a:rPr lang="en-US" altLang="zh-CN" sz="1600">
                <a:latin typeface="+mn-lt"/>
                <a:ea typeface="+mn-ea"/>
                <a:cs typeface="Arial" panose="020B0604020202020204" pitchFamily="34" charset="0"/>
              </a:rPr>
              <a:t>long int</a:t>
            </a:r>
            <a:r>
              <a:rPr lang="zh-CN" altLang="en-US" sz="1600">
                <a:latin typeface="+mn-lt"/>
                <a:ea typeface="+mn-ea"/>
                <a:cs typeface="Arial" panose="020B0604020202020204" pitchFamily="34" charset="0"/>
              </a:rPr>
              <a:t>型变量。</a:t>
            </a:r>
          </a:p>
        </p:txBody>
      </p:sp>
      <p:sp>
        <p:nvSpPr>
          <p:cNvPr id="22" name="MH_SubTitle_3"/>
          <p:cNvSpPr txBox="1">
            <a:spLocks/>
          </p:cNvSpPr>
          <p:nvPr>
            <p:custDataLst>
              <p:tags r:id="rId17"/>
            </p:custDataLst>
          </p:nvPr>
        </p:nvSpPr>
        <p:spPr bwMode="auto">
          <a:xfrm>
            <a:off x="7845425" y="2601913"/>
            <a:ext cx="2374900" cy="1173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600">
                <a:latin typeface="+mn-lt"/>
                <a:ea typeface="+mn-ea"/>
                <a:cs typeface="Arial" panose="020B0604020202020204" pitchFamily="34" charset="0"/>
              </a:rPr>
              <a:t>在</a:t>
            </a:r>
            <a:r>
              <a:rPr lang="en-US" altLang="zh-CN" sz="1600">
                <a:latin typeface="+mn-lt"/>
                <a:ea typeface="+mn-ea"/>
                <a:cs typeface="Arial" panose="020B0604020202020204" pitchFamily="34" charset="0"/>
              </a:rPr>
              <a:t>long long</a:t>
            </a:r>
            <a:r>
              <a:rPr lang="zh-CN" altLang="en-US" sz="1600">
                <a:latin typeface="+mn-lt"/>
                <a:ea typeface="+mn-ea"/>
                <a:cs typeface="Arial" panose="020B0604020202020204" pitchFamily="34" charset="0"/>
              </a:rPr>
              <a:t>型的范围内的整数为</a:t>
            </a:r>
            <a:r>
              <a:rPr lang="en-US" altLang="zh-CN" sz="1600">
                <a:latin typeface="+mn-lt"/>
                <a:ea typeface="+mn-ea"/>
                <a:cs typeface="Arial" panose="020B0604020202020204" pitchFamily="34" charset="0"/>
              </a:rPr>
              <a:t>long long</a:t>
            </a:r>
            <a:r>
              <a:rPr lang="zh-CN" altLang="en-US" sz="1600">
                <a:latin typeface="+mn-lt"/>
                <a:ea typeface="+mn-ea"/>
                <a:cs typeface="Arial" panose="020B0604020202020204" pitchFamily="34" charset="0"/>
              </a:rPr>
              <a:t>型，分配</a:t>
            </a:r>
            <a:r>
              <a:rPr lang="en-US" altLang="zh-CN" sz="1600">
                <a:latin typeface="+mn-lt"/>
                <a:ea typeface="+mn-ea"/>
                <a:cs typeface="Arial" panose="020B0604020202020204" pitchFamily="34" charset="0"/>
              </a:rPr>
              <a:t>8</a:t>
            </a:r>
            <a:r>
              <a:rPr lang="zh-CN" altLang="en-US" sz="1600">
                <a:latin typeface="+mn-lt"/>
                <a:ea typeface="+mn-ea"/>
                <a:cs typeface="Arial" panose="020B0604020202020204" pitchFamily="34" charset="0"/>
              </a:rPr>
              <a:t>个字节。可以赋值给</a:t>
            </a:r>
            <a:r>
              <a:rPr lang="en-US" altLang="zh-CN" sz="1600">
                <a:latin typeface="+mn-lt"/>
                <a:ea typeface="+mn-ea"/>
                <a:cs typeface="Arial" panose="020B0604020202020204" pitchFamily="34" charset="0"/>
              </a:rPr>
              <a:t>long long</a:t>
            </a:r>
            <a:r>
              <a:rPr lang="zh-CN" altLang="en-US" sz="1600">
                <a:latin typeface="+mn-lt"/>
                <a:ea typeface="+mn-ea"/>
                <a:cs typeface="Arial" panose="020B0604020202020204" pitchFamily="34" charset="0"/>
              </a:rPr>
              <a:t>型变量。</a:t>
            </a:r>
          </a:p>
        </p:txBody>
      </p:sp>
      <p:sp>
        <p:nvSpPr>
          <p:cNvPr id="23" name="MH_SubTitle_4"/>
          <p:cNvSpPr txBox="1">
            <a:spLocks/>
          </p:cNvSpPr>
          <p:nvPr>
            <p:custDataLst>
              <p:tags r:id="rId18"/>
            </p:custDataLst>
          </p:nvPr>
        </p:nvSpPr>
        <p:spPr bwMode="auto">
          <a:xfrm>
            <a:off x="3765550" y="4521201"/>
            <a:ext cx="2376488" cy="117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600">
                <a:latin typeface="+mn-lt"/>
                <a:ea typeface="+mn-ea"/>
                <a:cs typeface="Arial" panose="020B0604020202020204" pitchFamily="34" charset="0"/>
              </a:rPr>
              <a:t>在一个整常量后面加一个字母</a:t>
            </a:r>
            <a:r>
              <a:rPr lang="en-US" altLang="zh-CN" sz="1600">
                <a:latin typeface="+mn-lt"/>
                <a:ea typeface="+mn-ea"/>
                <a:cs typeface="Arial" panose="020B0604020202020204" pitchFamily="34" charset="0"/>
              </a:rPr>
              <a:t>l</a:t>
            </a:r>
            <a:r>
              <a:rPr lang="zh-CN" altLang="en-US" sz="1600">
                <a:latin typeface="+mn-lt"/>
                <a:ea typeface="+mn-ea"/>
                <a:cs typeface="Arial" panose="020B0604020202020204" pitchFamily="34" charset="0"/>
              </a:rPr>
              <a:t>或</a:t>
            </a:r>
            <a:r>
              <a:rPr lang="en-US" altLang="zh-CN" sz="1600">
                <a:latin typeface="+mn-lt"/>
                <a:ea typeface="+mn-ea"/>
                <a:cs typeface="Arial" panose="020B0604020202020204" pitchFamily="34" charset="0"/>
              </a:rPr>
              <a:t>L</a:t>
            </a:r>
            <a:r>
              <a:rPr lang="zh-CN" altLang="en-US" sz="1600">
                <a:latin typeface="+mn-lt"/>
                <a:ea typeface="+mn-ea"/>
                <a:cs typeface="Arial" panose="020B0604020202020204" pitchFamily="34" charset="0"/>
              </a:rPr>
              <a:t>，认为是</a:t>
            </a:r>
            <a:r>
              <a:rPr lang="en-US" altLang="zh-CN" sz="1600">
                <a:latin typeface="+mn-lt"/>
                <a:ea typeface="+mn-ea"/>
                <a:cs typeface="Arial" panose="020B0604020202020204" pitchFamily="34" charset="0"/>
              </a:rPr>
              <a:t>long int</a:t>
            </a:r>
            <a:r>
              <a:rPr lang="zh-CN" altLang="en-US" sz="1600">
                <a:latin typeface="+mn-lt"/>
                <a:ea typeface="+mn-ea"/>
                <a:cs typeface="Arial" panose="020B0604020202020204" pitchFamily="34" charset="0"/>
              </a:rPr>
              <a:t>型常量，例如</a:t>
            </a:r>
            <a:r>
              <a:rPr lang="en-US" altLang="zh-CN" sz="1600">
                <a:latin typeface="+mn-lt"/>
                <a:ea typeface="+mn-ea"/>
                <a:cs typeface="Arial" panose="020B0604020202020204" pitchFamily="34" charset="0"/>
              </a:rPr>
              <a:t>123l</a:t>
            </a:r>
            <a:r>
              <a:rPr lang="zh-CN" altLang="en-US" sz="1600">
                <a:latin typeface="+mn-lt"/>
                <a:ea typeface="+mn-ea"/>
                <a:cs typeface="Arial" panose="020B0604020202020204" pitchFamily="34" charset="0"/>
              </a:rPr>
              <a:t>，</a:t>
            </a:r>
            <a:r>
              <a:rPr lang="en-US" altLang="zh-CN" sz="1600">
                <a:latin typeface="+mn-lt"/>
                <a:ea typeface="+mn-ea"/>
                <a:cs typeface="Arial" panose="020B0604020202020204" pitchFamily="34" charset="0"/>
              </a:rPr>
              <a:t>432L</a:t>
            </a:r>
            <a:r>
              <a:rPr lang="zh-CN" altLang="en-US" sz="1600">
                <a:latin typeface="+mn-lt"/>
                <a:ea typeface="+mn-ea"/>
                <a:cs typeface="Arial" panose="020B0604020202020204" pitchFamily="34" charset="0"/>
              </a:rPr>
              <a:t>，</a:t>
            </a:r>
            <a:r>
              <a:rPr lang="en-US" altLang="zh-CN" sz="1600">
                <a:latin typeface="+mn-lt"/>
                <a:ea typeface="+mn-ea"/>
                <a:cs typeface="Arial" panose="020B0604020202020204" pitchFamily="34" charset="0"/>
              </a:rPr>
              <a:t>0L</a:t>
            </a:r>
            <a:r>
              <a:rPr lang="zh-CN" altLang="en-US" sz="1600">
                <a:latin typeface="+mn-lt"/>
                <a:ea typeface="+mn-ea"/>
                <a:cs typeface="Arial" panose="020B0604020202020204" pitchFamily="34" charset="0"/>
              </a:rPr>
              <a:t>等。</a:t>
            </a:r>
          </a:p>
        </p:txBody>
      </p:sp>
      <p:sp>
        <p:nvSpPr>
          <p:cNvPr id="24" name="MH_SubTitle_5"/>
          <p:cNvSpPr txBox="1">
            <a:spLocks/>
          </p:cNvSpPr>
          <p:nvPr>
            <p:custDataLst>
              <p:tags r:id="rId19"/>
            </p:custDataLst>
          </p:nvPr>
        </p:nvSpPr>
        <p:spPr bwMode="auto">
          <a:xfrm>
            <a:off x="6842125" y="4521201"/>
            <a:ext cx="2376488" cy="1173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30000"/>
              </a:lnSpc>
              <a:defRPr/>
            </a:pPr>
            <a:r>
              <a:rPr lang="zh-CN" altLang="en-US" sz="1600">
                <a:latin typeface="+mn-lt"/>
                <a:ea typeface="+mn-ea"/>
                <a:cs typeface="Arial" panose="020B0604020202020204" pitchFamily="34" charset="0"/>
              </a:rPr>
              <a:t>一个整常量后面加一个字母</a:t>
            </a:r>
            <a:r>
              <a:rPr lang="en-US" altLang="zh-CN" sz="1600">
                <a:latin typeface="+mn-lt"/>
                <a:ea typeface="+mn-ea"/>
                <a:cs typeface="Arial" panose="020B0604020202020204" pitchFamily="34" charset="0"/>
              </a:rPr>
              <a:t>u</a:t>
            </a:r>
            <a:r>
              <a:rPr lang="zh-CN" altLang="en-US" sz="1600">
                <a:latin typeface="+mn-lt"/>
                <a:ea typeface="+mn-ea"/>
                <a:cs typeface="Arial" panose="020B0604020202020204" pitchFamily="34" charset="0"/>
              </a:rPr>
              <a:t>或</a:t>
            </a:r>
            <a:r>
              <a:rPr lang="en-US" altLang="zh-CN" sz="1600">
                <a:latin typeface="+mn-lt"/>
                <a:ea typeface="+mn-ea"/>
                <a:cs typeface="Arial" panose="020B0604020202020204" pitchFamily="34" charset="0"/>
              </a:rPr>
              <a:t>U</a:t>
            </a:r>
            <a:r>
              <a:rPr lang="zh-CN" altLang="en-US" sz="1600">
                <a:latin typeface="+mn-lt"/>
                <a:ea typeface="+mn-ea"/>
                <a:cs typeface="Arial" panose="020B0604020202020204" pitchFamily="34" charset="0"/>
              </a:rPr>
              <a:t>，认为是</a:t>
            </a:r>
            <a:r>
              <a:rPr lang="en-US" altLang="zh-CN" sz="1600">
                <a:latin typeface="+mn-lt"/>
                <a:ea typeface="+mn-ea"/>
                <a:cs typeface="Arial" panose="020B0604020202020204" pitchFamily="34" charset="0"/>
              </a:rPr>
              <a:t>unsigned int</a:t>
            </a:r>
            <a:r>
              <a:rPr lang="zh-CN" altLang="en-US" sz="1600">
                <a:latin typeface="+mn-lt"/>
                <a:ea typeface="+mn-ea"/>
                <a:cs typeface="Arial" panose="020B0604020202020204" pitchFamily="34" charset="0"/>
              </a:rPr>
              <a:t>型，如</a:t>
            </a:r>
            <a:r>
              <a:rPr lang="en-US" altLang="zh-CN" sz="1600">
                <a:latin typeface="+mn-lt"/>
                <a:ea typeface="+mn-ea"/>
                <a:cs typeface="Arial" panose="020B0604020202020204" pitchFamily="34" charset="0"/>
              </a:rPr>
              <a:t>12345u</a:t>
            </a:r>
            <a:r>
              <a:rPr lang="zh-CN" altLang="en-US" sz="1600">
                <a:latin typeface="+mn-lt"/>
                <a:ea typeface="+mn-ea"/>
                <a:cs typeface="Arial" panose="020B0604020202020204" pitchFamily="34" charset="0"/>
              </a:rPr>
              <a:t>。</a:t>
            </a:r>
          </a:p>
        </p:txBody>
      </p:sp>
      <p:sp>
        <p:nvSpPr>
          <p:cNvPr id="25" name="MH_Other_11"/>
          <p:cNvSpPr/>
          <p:nvPr>
            <p:custDataLst>
              <p:tags r:id="rId20"/>
            </p:custDataLst>
          </p:nvPr>
        </p:nvSpPr>
        <p:spPr>
          <a:xfrm>
            <a:off x="3829050" y="4346576"/>
            <a:ext cx="1138238" cy="682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accent2"/>
              </a:solidFill>
            </a:endParaRPr>
          </a:p>
        </p:txBody>
      </p:sp>
    </p:spTree>
    <p:extLst>
      <p:ext uri="{BB962C8B-B14F-4D97-AF65-F5344CB8AC3E}">
        <p14:creationId xmlns:p14="http://schemas.microsoft.com/office/powerpoint/2010/main" xmlns="" val="308926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9478" y="504273"/>
            <a:ext cx="10515600" cy="1325563"/>
          </a:xfrm>
        </p:spPr>
        <p:txBody>
          <a:bodyPr/>
          <a:lstStyle/>
          <a:p>
            <a:r>
              <a:rPr lang="zh-CN" altLang="en-US"/>
              <a:t>字符型数据</a:t>
            </a:r>
          </a:p>
        </p:txBody>
      </p:sp>
      <p:sp>
        <p:nvSpPr>
          <p:cNvPr id="3" name="矩形 2"/>
          <p:cNvSpPr/>
          <p:nvPr/>
        </p:nvSpPr>
        <p:spPr>
          <a:xfrm>
            <a:off x="1249017" y="2060030"/>
            <a:ext cx="9644270" cy="4339650"/>
          </a:xfrm>
          <a:prstGeom prst="rect">
            <a:avLst/>
          </a:prstGeom>
        </p:spPr>
        <p:txBody>
          <a:bodyPr wrap="square">
            <a:spAutoFit/>
          </a:bodyPr>
          <a:lstStyle/>
          <a:p>
            <a:pPr>
              <a:lnSpc>
                <a:spcPct val="150000"/>
              </a:lnSpc>
            </a:pPr>
            <a:r>
              <a:rPr lang="zh-CN" altLang="en-US" sz="2400" b="1">
                <a:solidFill>
                  <a:schemeClr val="accent1"/>
                </a:solidFill>
              </a:rPr>
              <a:t>字符常量：</a:t>
            </a:r>
            <a:endParaRPr lang="en-US" altLang="zh-CN" sz="2400" b="1">
              <a:solidFill>
                <a:schemeClr val="accent1"/>
              </a:solidFill>
            </a:endParaRPr>
          </a:p>
          <a:p>
            <a:pPr>
              <a:lnSpc>
                <a:spcPct val="150000"/>
              </a:lnSpc>
            </a:pPr>
            <a:r>
              <a:rPr lang="zh-CN" altLang="en-US" sz="2000" b="1"/>
              <a:t>普通字符</a:t>
            </a:r>
            <a:endParaRPr lang="en-US" altLang="zh-CN" sz="2000" b="1"/>
          </a:p>
          <a:p>
            <a:pPr marL="342900" indent="-342900">
              <a:lnSpc>
                <a:spcPct val="150000"/>
              </a:lnSpc>
              <a:buFont typeface="Arial" panose="020B0604020202020204" pitchFamily="34" charset="0"/>
              <a:buChar char="•"/>
            </a:pPr>
            <a:r>
              <a:rPr lang="zh-CN" altLang="en-US" sz="2000"/>
              <a:t>字母</a:t>
            </a:r>
            <a:r>
              <a:rPr lang="en-US" altLang="zh-CN" sz="2000"/>
              <a:t>: </a:t>
            </a:r>
            <a:r>
              <a:rPr lang="zh-CN" altLang="en-US" sz="2000"/>
              <a:t>大写英文字母</a:t>
            </a:r>
            <a:r>
              <a:rPr lang="en-US" altLang="zh-CN" sz="2000"/>
              <a:t>A~Z</a:t>
            </a:r>
            <a:r>
              <a:rPr lang="zh-CN" altLang="en-US" sz="2000"/>
              <a:t>，小写英文字母</a:t>
            </a:r>
            <a:r>
              <a:rPr lang="en-US" altLang="zh-CN" sz="2000" err="1"/>
              <a:t>a~z</a:t>
            </a:r>
            <a:endParaRPr lang="en-US" altLang="zh-CN" sz="2000"/>
          </a:p>
          <a:p>
            <a:pPr marL="342900" indent="-342900">
              <a:lnSpc>
                <a:spcPct val="150000"/>
              </a:lnSpc>
              <a:buFont typeface="Arial" panose="020B0604020202020204" pitchFamily="34" charset="0"/>
              <a:buChar char="•"/>
            </a:pPr>
            <a:r>
              <a:rPr lang="zh-CN" altLang="en-US" sz="2000"/>
              <a:t>数字</a:t>
            </a:r>
            <a:r>
              <a:rPr lang="en-US" altLang="zh-CN" sz="2000"/>
              <a:t>: 0</a:t>
            </a:r>
            <a:r>
              <a:rPr lang="zh-CN" altLang="en-US" sz="2000"/>
              <a:t>～</a:t>
            </a:r>
            <a:r>
              <a:rPr lang="en-US" altLang="zh-CN" sz="2000"/>
              <a:t>9</a:t>
            </a:r>
            <a:endParaRPr lang="zh-CN" altLang="en-US" sz="2000"/>
          </a:p>
          <a:p>
            <a:pPr marL="342900" indent="-342900">
              <a:lnSpc>
                <a:spcPct val="150000"/>
              </a:lnSpc>
              <a:buFont typeface="Arial" panose="020B0604020202020204" pitchFamily="34" charset="0"/>
              <a:buChar char="•"/>
            </a:pPr>
            <a:r>
              <a:rPr lang="zh-CN" altLang="en-US" sz="2000"/>
              <a:t>专门符号</a:t>
            </a:r>
            <a:r>
              <a:rPr lang="en-US" altLang="zh-CN" sz="2000"/>
              <a:t>: 29</a:t>
            </a:r>
            <a:r>
              <a:rPr lang="zh-CN" altLang="en-US" sz="2000"/>
              <a:t>个</a:t>
            </a:r>
            <a:r>
              <a:rPr lang="en-US" altLang="zh-CN" sz="2000"/>
              <a:t>,</a:t>
            </a:r>
            <a:r>
              <a:rPr lang="zh-CN" altLang="en-US" sz="2000"/>
              <a:t>包括</a:t>
            </a:r>
            <a:endParaRPr lang="en-US" altLang="zh-CN" sz="2000"/>
          </a:p>
          <a:p>
            <a:pPr>
              <a:lnSpc>
                <a:spcPct val="150000"/>
              </a:lnSpc>
            </a:pPr>
            <a:r>
              <a:rPr lang="en-US" altLang="zh-CN" sz="2000"/>
              <a:t>	! "  #  &amp;  '  (  )  </a:t>
            </a:r>
            <a:r>
              <a:rPr lang="zh-CN" altLang="en-US" sz="2000"/>
              <a:t>*</a:t>
            </a:r>
            <a:r>
              <a:rPr lang="en-US" altLang="zh-CN" sz="2000"/>
              <a:t>  +  ,  -  .  /  :  ;  &lt;  =  &gt;  ?  [  \  ]  ^  _  `  {  |  }  ~</a:t>
            </a:r>
          </a:p>
          <a:p>
            <a:pPr marL="342900" indent="-342900">
              <a:lnSpc>
                <a:spcPct val="150000"/>
              </a:lnSpc>
              <a:buFont typeface="Arial" panose="020B0604020202020204" pitchFamily="34" charset="0"/>
              <a:buChar char="•"/>
            </a:pPr>
            <a:r>
              <a:rPr lang="zh-CN" altLang="en-US" sz="2000"/>
              <a:t>空格符</a:t>
            </a:r>
            <a:r>
              <a:rPr lang="en-US" altLang="zh-CN" sz="2000"/>
              <a:t>: </a:t>
            </a:r>
            <a:r>
              <a:rPr lang="zh-CN" altLang="en-US" sz="2000"/>
              <a:t>空格、水平制表符</a:t>
            </a:r>
            <a:r>
              <a:rPr lang="en-US" altLang="zh-CN" sz="2000"/>
              <a:t>(tab)</a:t>
            </a:r>
            <a:r>
              <a:rPr lang="zh-CN" altLang="en-US" sz="2000"/>
              <a:t>、垂直制表符、换行、换页</a:t>
            </a:r>
            <a:r>
              <a:rPr lang="en-US" altLang="zh-CN" sz="2000"/>
              <a:t>(form feed)</a:t>
            </a:r>
            <a:endParaRPr lang="zh-CN" altLang="en-US" sz="2000"/>
          </a:p>
          <a:p>
            <a:pPr marL="342900" indent="-342900">
              <a:lnSpc>
                <a:spcPct val="150000"/>
              </a:lnSpc>
              <a:buFont typeface="Arial" panose="020B0604020202020204" pitchFamily="34" charset="0"/>
              <a:buChar char="•"/>
            </a:pPr>
            <a:r>
              <a:rPr lang="zh-CN" altLang="en-US" sz="2000"/>
              <a:t>不能显示的字符</a:t>
            </a:r>
            <a:r>
              <a:rPr lang="en-US" altLang="zh-CN" sz="2000"/>
              <a:t>: </a:t>
            </a:r>
            <a:r>
              <a:rPr lang="zh-CN" altLang="en-US" sz="2000"/>
              <a:t>空</a:t>
            </a:r>
            <a:r>
              <a:rPr lang="en-US" altLang="zh-CN" sz="2000"/>
              <a:t>(null)</a:t>
            </a:r>
            <a:r>
              <a:rPr lang="zh-CN" altLang="en-US" sz="2000"/>
              <a:t>字符</a:t>
            </a:r>
            <a:r>
              <a:rPr lang="en-US" altLang="zh-CN" sz="2000"/>
              <a:t>(</a:t>
            </a:r>
            <a:r>
              <a:rPr lang="zh-CN" altLang="en-US" sz="2000"/>
              <a:t>以</a:t>
            </a:r>
            <a:r>
              <a:rPr lang="en-US" altLang="zh-CN" sz="2000"/>
              <a:t>'\0'</a:t>
            </a:r>
            <a:r>
              <a:rPr lang="zh-CN" altLang="en-US" sz="2000"/>
              <a:t>表示</a:t>
            </a:r>
            <a:r>
              <a:rPr lang="en-US" altLang="zh-CN" sz="2000"/>
              <a:t>)</a:t>
            </a:r>
            <a:r>
              <a:rPr lang="zh-CN" altLang="en-US" sz="2000"/>
              <a:t>、警告</a:t>
            </a:r>
            <a:r>
              <a:rPr lang="en-US" altLang="zh-CN" sz="2000"/>
              <a:t>(</a:t>
            </a:r>
            <a:r>
              <a:rPr lang="zh-CN" altLang="en-US" sz="2000"/>
              <a:t>以</a:t>
            </a:r>
            <a:r>
              <a:rPr lang="en-US" altLang="zh-CN" sz="2000"/>
              <a:t>'\a'</a:t>
            </a:r>
            <a:r>
              <a:rPr lang="zh-CN" altLang="en-US" sz="2000"/>
              <a:t>表示</a:t>
            </a:r>
            <a:r>
              <a:rPr lang="en-US" altLang="zh-CN" sz="2000"/>
              <a:t>)</a:t>
            </a:r>
            <a:r>
              <a:rPr lang="zh-CN" altLang="en-US" sz="2000"/>
              <a:t>、退格</a:t>
            </a:r>
            <a:r>
              <a:rPr lang="en-US" altLang="zh-CN" sz="2000"/>
              <a:t>(</a:t>
            </a:r>
            <a:r>
              <a:rPr lang="zh-CN" altLang="en-US" sz="2000"/>
              <a:t>以</a:t>
            </a:r>
            <a:r>
              <a:rPr lang="en-US" altLang="zh-CN" sz="2000"/>
              <a:t>'\b'</a:t>
            </a:r>
            <a:r>
              <a:rPr lang="zh-CN" altLang="en-US" sz="2000"/>
              <a:t>表示</a:t>
            </a:r>
            <a:r>
              <a:rPr lang="en-US" altLang="zh-CN" sz="2000"/>
              <a:t>)</a:t>
            </a:r>
            <a:r>
              <a:rPr lang="zh-CN" altLang="en-US" sz="2000"/>
              <a:t>、回车</a:t>
            </a:r>
            <a:r>
              <a:rPr lang="en-US" altLang="zh-CN" sz="2000"/>
              <a:t>(</a:t>
            </a:r>
            <a:r>
              <a:rPr lang="zh-CN" altLang="en-US" sz="2000"/>
              <a:t>以</a:t>
            </a:r>
            <a:r>
              <a:rPr lang="en-US" altLang="zh-CN" sz="2000"/>
              <a:t>'\r'</a:t>
            </a:r>
            <a:r>
              <a:rPr lang="zh-CN" altLang="en-US" sz="2000"/>
              <a:t>表示</a:t>
            </a:r>
            <a:r>
              <a:rPr lang="en-US" altLang="zh-CN" sz="2000"/>
              <a:t>)</a:t>
            </a:r>
            <a:r>
              <a:rPr lang="zh-CN" altLang="en-US" sz="2000"/>
              <a:t>等</a:t>
            </a:r>
          </a:p>
        </p:txBody>
      </p:sp>
      <p:sp>
        <p:nvSpPr>
          <p:cNvPr id="4" name="矩形 3"/>
          <p:cNvSpPr/>
          <p:nvPr/>
        </p:nvSpPr>
        <p:spPr>
          <a:xfrm>
            <a:off x="828782" y="1520735"/>
            <a:ext cx="10999304" cy="437877"/>
          </a:xfrm>
          <a:prstGeom prst="rect">
            <a:avLst/>
          </a:prstGeom>
        </p:spPr>
        <p:txBody>
          <a:bodyPr wrap="square">
            <a:spAutoFit/>
          </a:bodyPr>
          <a:lstStyle/>
          <a:p>
            <a:pPr>
              <a:lnSpc>
                <a:spcPct val="120000"/>
              </a:lnSpc>
            </a:pPr>
            <a:r>
              <a:rPr lang="zh-CN" altLang="en-US" sz="2000">
                <a:solidFill>
                  <a:schemeClr val="tx1">
                    <a:lumMod val="65000"/>
                    <a:lumOff val="35000"/>
                  </a:schemeClr>
                </a:solidFill>
              </a:rPr>
              <a:t>由于字符是按其代码（整数）形式存储的，因此</a:t>
            </a:r>
            <a:r>
              <a:rPr lang="en-US" altLang="zh-CN" sz="2000">
                <a:solidFill>
                  <a:schemeClr val="tx1">
                    <a:lumMod val="65000"/>
                    <a:lumOff val="35000"/>
                  </a:schemeClr>
                </a:solidFill>
              </a:rPr>
              <a:t>C99</a:t>
            </a:r>
            <a:r>
              <a:rPr lang="zh-CN" altLang="en-US" sz="2000">
                <a:solidFill>
                  <a:schemeClr val="tx1">
                    <a:lumMod val="65000"/>
                    <a:lumOff val="35000"/>
                  </a:schemeClr>
                </a:solidFill>
              </a:rPr>
              <a:t>把字符型数据作为整数类型的一种</a:t>
            </a:r>
          </a:p>
        </p:txBody>
      </p:sp>
    </p:spTree>
    <p:extLst>
      <p:ext uri="{BB962C8B-B14F-4D97-AF65-F5344CB8AC3E}">
        <p14:creationId xmlns:p14="http://schemas.microsoft.com/office/powerpoint/2010/main" xmlns="" val="2292701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161489" y="2315183"/>
            <a:ext cx="1994170" cy="1994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38100" dist="38100" dir="2700000" algn="tl">
                    <a:srgbClr val="000000">
                      <a:alpha val="43137"/>
                    </a:srgbClr>
                  </a:outerShdw>
                </a:effectLst>
              </a:rPr>
              <a:t>算法</a:t>
            </a:r>
          </a:p>
        </p:txBody>
      </p:sp>
      <p:sp>
        <p:nvSpPr>
          <p:cNvPr id="3" name="椭圆 2"/>
          <p:cNvSpPr/>
          <p:nvPr/>
        </p:nvSpPr>
        <p:spPr>
          <a:xfrm>
            <a:off x="7377354" y="2315183"/>
            <a:ext cx="1994170" cy="1994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effectLst>
                  <a:outerShdw blurRad="38100" dist="38100" dir="2700000" algn="tl">
                    <a:srgbClr val="000000">
                      <a:alpha val="43137"/>
                    </a:srgbClr>
                  </a:outerShdw>
                </a:effectLst>
              </a:rPr>
              <a:t>语法</a:t>
            </a:r>
          </a:p>
        </p:txBody>
      </p:sp>
      <p:cxnSp>
        <p:nvCxnSpPr>
          <p:cNvPr id="5" name="直接连接符 4"/>
          <p:cNvCxnSpPr>
            <a:stCxn id="2" idx="6"/>
            <a:endCxn id="3" idx="2"/>
          </p:cNvCxnSpPr>
          <p:nvPr/>
        </p:nvCxnSpPr>
        <p:spPr>
          <a:xfrm>
            <a:off x="5155659" y="3312268"/>
            <a:ext cx="222169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318418" y="2789048"/>
            <a:ext cx="1896177" cy="523220"/>
          </a:xfrm>
          <a:prstGeom prst="rect">
            <a:avLst/>
          </a:prstGeom>
          <a:noFill/>
        </p:spPr>
        <p:txBody>
          <a:bodyPr wrap="square" rtlCol="0">
            <a:spAutoFit/>
          </a:bodyPr>
          <a:lstStyle/>
          <a:p>
            <a:pPr algn="ctr"/>
            <a:r>
              <a:rPr lang="zh-CN" altLang="en-US" sz="2800" dirty="0"/>
              <a:t>程序设计</a:t>
            </a:r>
          </a:p>
        </p:txBody>
      </p:sp>
    </p:spTree>
    <p:extLst>
      <p:ext uri="{BB962C8B-B14F-4D97-AF65-F5344CB8AC3E}">
        <p14:creationId xmlns:p14="http://schemas.microsoft.com/office/powerpoint/2010/main" xmlns="" val="4143326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87" y="478367"/>
            <a:ext cx="10515600" cy="1325563"/>
          </a:xfrm>
        </p:spPr>
        <p:txBody>
          <a:bodyPr/>
          <a:lstStyle/>
          <a:p>
            <a:r>
              <a:rPr lang="en-US" altLang="zh-CN"/>
              <a:t>ASCII</a:t>
            </a:r>
            <a:r>
              <a:rPr lang="zh-CN" altLang="en-US"/>
              <a:t>码表</a:t>
            </a:r>
          </a:p>
        </p:txBody>
      </p:sp>
      <p:pic>
        <p:nvPicPr>
          <p:cNvPr id="4" name="图片 3"/>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xmlns="">
                  <a14:imgLayer r:embed="rId6">
                    <a14:imgEffect>
                      <a14:sharpenSoften amount="50000"/>
                    </a14:imgEffect>
                    <a14:imgEffect>
                      <a14:brightnessContrast contrast="-20000"/>
                    </a14:imgEffect>
                  </a14:imgLayer>
                </a14:imgProps>
              </a:ext>
              <a:ext uri="{28A0092B-C50C-407E-A947-70E740481C1C}">
                <a14:useLocalDpi xmlns:a14="http://schemas.microsoft.com/office/drawing/2010/main" xmlns="" val="0"/>
              </a:ext>
            </a:extLst>
          </a:blip>
          <a:stretch>
            <a:fillRect/>
          </a:stretch>
        </p:blipFill>
        <p:spPr>
          <a:xfrm>
            <a:off x="5431907" y="401624"/>
            <a:ext cx="5765280" cy="6185083"/>
          </a:xfrm>
          <a:prstGeom prst="rect">
            <a:avLst/>
          </a:prstGeom>
        </p:spPr>
      </p:pic>
      <p:sp>
        <p:nvSpPr>
          <p:cNvPr id="5" name="MH_Other_1"/>
          <p:cNvSpPr/>
          <p:nvPr>
            <p:custDataLst>
              <p:tags r:id="rId1"/>
            </p:custDataLst>
          </p:nvPr>
        </p:nvSpPr>
        <p:spPr>
          <a:xfrm>
            <a:off x="702487" y="192193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6" name="MH_SubTitle_1"/>
          <p:cNvSpPr/>
          <p:nvPr>
            <p:custDataLst>
              <p:tags r:id="rId2"/>
            </p:custDataLst>
          </p:nvPr>
        </p:nvSpPr>
        <p:spPr>
          <a:xfrm>
            <a:off x="1477187" y="1921935"/>
            <a:ext cx="3644899"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和整数</a:t>
            </a:r>
            <a:r>
              <a:rPr lang="en-US" altLang="zh-CN" sz="1600">
                <a:solidFill>
                  <a:srgbClr val="1C1C1C"/>
                </a:solidFill>
              </a:rPr>
              <a:t>1</a:t>
            </a:r>
            <a:r>
              <a:rPr lang="zh-CN" altLang="en-US" sz="1600">
                <a:solidFill>
                  <a:srgbClr val="1C1C1C"/>
                </a:solidFill>
              </a:rPr>
              <a:t>是不同的概念。</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只是代表一个形状为</a:t>
            </a:r>
            <a:r>
              <a:rPr lang="en-US" altLang="zh-CN" sz="1600">
                <a:solidFill>
                  <a:srgbClr val="1C1C1C"/>
                </a:solidFill>
              </a:rPr>
              <a:t>′1′</a:t>
            </a:r>
            <a:r>
              <a:rPr lang="zh-CN" altLang="en-US" sz="1600">
                <a:solidFill>
                  <a:srgbClr val="1C1C1C"/>
                </a:solidFill>
              </a:rPr>
              <a:t>的符号，在需要时按原样输出，在内存中以</a:t>
            </a:r>
            <a:r>
              <a:rPr lang="en-US" altLang="zh-CN" sz="1600">
                <a:solidFill>
                  <a:srgbClr val="1C1C1C"/>
                </a:solidFill>
              </a:rPr>
              <a:t>ASCII</a:t>
            </a:r>
            <a:r>
              <a:rPr lang="zh-CN" altLang="en-US" sz="1600">
                <a:solidFill>
                  <a:srgbClr val="1C1C1C"/>
                </a:solidFill>
              </a:rPr>
              <a:t>码形式存储，占</a:t>
            </a:r>
            <a:r>
              <a:rPr lang="en-US" altLang="zh-CN" sz="1600">
                <a:solidFill>
                  <a:srgbClr val="1C1C1C"/>
                </a:solidFill>
              </a:rPr>
              <a:t>1</a:t>
            </a:r>
            <a:r>
              <a:rPr lang="zh-CN" altLang="en-US" sz="1600">
                <a:solidFill>
                  <a:srgbClr val="1C1C1C"/>
                </a:solidFill>
              </a:rPr>
              <a:t>个字节。</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而整数</a:t>
            </a:r>
            <a:r>
              <a:rPr lang="en-US" altLang="zh-CN" sz="1600">
                <a:solidFill>
                  <a:srgbClr val="1C1C1C"/>
                </a:solidFill>
              </a:rPr>
              <a:t>1</a:t>
            </a:r>
            <a:r>
              <a:rPr lang="zh-CN" altLang="en-US" sz="1600">
                <a:solidFill>
                  <a:srgbClr val="1C1C1C"/>
                </a:solidFill>
              </a:rPr>
              <a:t>是以整数存储方式</a:t>
            </a:r>
            <a:r>
              <a:rPr lang="en-US" altLang="zh-CN" sz="1600">
                <a:solidFill>
                  <a:srgbClr val="1C1C1C"/>
                </a:solidFill>
              </a:rPr>
              <a:t>(</a:t>
            </a:r>
            <a:r>
              <a:rPr lang="zh-CN" altLang="en-US" sz="1600">
                <a:solidFill>
                  <a:srgbClr val="1C1C1C"/>
                </a:solidFill>
              </a:rPr>
              <a:t>二进制补码方式</a:t>
            </a:r>
            <a:r>
              <a:rPr lang="en-US" altLang="zh-CN" sz="1600">
                <a:solidFill>
                  <a:srgbClr val="1C1C1C"/>
                </a:solidFill>
              </a:rPr>
              <a:t>)</a:t>
            </a:r>
            <a:r>
              <a:rPr lang="zh-CN" altLang="en-US" sz="1600">
                <a:solidFill>
                  <a:srgbClr val="1C1C1C"/>
                </a:solidFill>
              </a:rPr>
              <a:t>存储的，占</a:t>
            </a:r>
            <a:r>
              <a:rPr lang="en-US" altLang="zh-CN" sz="1600">
                <a:solidFill>
                  <a:srgbClr val="1C1C1C"/>
                </a:solidFill>
              </a:rPr>
              <a:t>2</a:t>
            </a:r>
            <a:r>
              <a:rPr lang="zh-CN" altLang="en-US" sz="1600">
                <a:solidFill>
                  <a:srgbClr val="1C1C1C"/>
                </a:solidFill>
              </a:rPr>
              <a:t>个或</a:t>
            </a:r>
            <a:r>
              <a:rPr lang="en-US" altLang="zh-CN" sz="1600">
                <a:solidFill>
                  <a:srgbClr val="1C1C1C"/>
                </a:solidFill>
              </a:rPr>
              <a:t>4</a:t>
            </a:r>
            <a:r>
              <a:rPr lang="zh-CN" altLang="en-US" sz="1600">
                <a:solidFill>
                  <a:srgbClr val="1C1C1C"/>
                </a:solidFill>
              </a:rPr>
              <a:t>个字节。</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整数运算</a:t>
            </a:r>
            <a:r>
              <a:rPr lang="en-US" altLang="zh-CN" sz="1600">
                <a:solidFill>
                  <a:srgbClr val="1C1C1C"/>
                </a:solidFill>
              </a:rPr>
              <a:t>1+1</a:t>
            </a:r>
            <a:r>
              <a:rPr lang="zh-CN" altLang="en-US" sz="1600">
                <a:solidFill>
                  <a:srgbClr val="1C1C1C"/>
                </a:solidFill>
              </a:rPr>
              <a:t>等于整数</a:t>
            </a:r>
            <a:r>
              <a:rPr lang="en-US" altLang="zh-CN" sz="1600">
                <a:solidFill>
                  <a:srgbClr val="1C1C1C"/>
                </a:solidFill>
              </a:rPr>
              <a:t>2</a:t>
            </a:r>
            <a:r>
              <a:rPr lang="zh-CN" altLang="en-US" sz="1600">
                <a:solidFill>
                  <a:srgbClr val="1C1C1C"/>
                </a:solidFill>
              </a:rPr>
              <a:t>，而字符</a:t>
            </a:r>
            <a:r>
              <a:rPr lang="en-US" altLang="zh-CN" sz="1600">
                <a:solidFill>
                  <a:srgbClr val="1C1C1C"/>
                </a:solidFill>
              </a:rPr>
              <a:t>′1′+′1′</a:t>
            </a:r>
            <a:r>
              <a:rPr lang="zh-CN" altLang="en-US" sz="1600">
                <a:solidFill>
                  <a:srgbClr val="1C1C1C"/>
                </a:solidFill>
              </a:rPr>
              <a:t>并不等于整数</a:t>
            </a:r>
            <a:r>
              <a:rPr lang="en-US" altLang="zh-CN" sz="1600">
                <a:solidFill>
                  <a:srgbClr val="1C1C1C"/>
                </a:solidFill>
              </a:rPr>
              <a:t>2</a:t>
            </a:r>
            <a:r>
              <a:rPr lang="zh-CN" altLang="en-US" sz="1600">
                <a:solidFill>
                  <a:srgbClr val="1C1C1C"/>
                </a:solidFill>
              </a:rPr>
              <a:t>或字符</a:t>
            </a:r>
            <a:r>
              <a:rPr lang="en-US" altLang="zh-CN" sz="1600">
                <a:solidFill>
                  <a:srgbClr val="1C1C1C"/>
                </a:solidFill>
              </a:rPr>
              <a:t>′2′</a:t>
            </a:r>
            <a:r>
              <a:rPr lang="zh-CN" altLang="en-US" sz="1600">
                <a:solidFill>
                  <a:srgbClr val="1C1C1C"/>
                </a:solidFill>
              </a:rPr>
              <a:t>。</a:t>
            </a:r>
          </a:p>
        </p:txBody>
      </p:sp>
      <p:sp>
        <p:nvSpPr>
          <p:cNvPr id="7" name="MH_Other_2"/>
          <p:cNvSpPr/>
          <p:nvPr>
            <p:custDataLst>
              <p:tags r:id="rId3"/>
            </p:custDataLst>
          </p:nvPr>
        </p:nvSpPr>
        <p:spPr>
          <a:xfrm rot="16200000">
            <a:off x="4820461" y="62109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xmlns="" val="114167122"/>
              </p:ext>
            </p:extLst>
          </p:nvPr>
        </p:nvGraphicFramePr>
        <p:xfrm>
          <a:off x="2466516" y="3695436"/>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260900284"/>
                    </a:ext>
                  </a:extLst>
                </a:gridCol>
                <a:gridCol w="208280">
                  <a:extLst>
                    <a:ext uri="{9D8B030D-6E8A-4147-A177-3AD203B41FA5}">
                      <a16:colId xmlns:a16="http://schemas.microsoft.com/office/drawing/2014/main" xmlns="" val="389122521"/>
                    </a:ext>
                  </a:extLst>
                </a:gridCol>
                <a:gridCol w="208280">
                  <a:extLst>
                    <a:ext uri="{9D8B030D-6E8A-4147-A177-3AD203B41FA5}">
                      <a16:colId xmlns:a16="http://schemas.microsoft.com/office/drawing/2014/main" xmlns="" val="275517611"/>
                    </a:ext>
                  </a:extLst>
                </a:gridCol>
                <a:gridCol w="208280">
                  <a:extLst>
                    <a:ext uri="{9D8B030D-6E8A-4147-A177-3AD203B41FA5}">
                      <a16:colId xmlns:a16="http://schemas.microsoft.com/office/drawing/2014/main" xmlns="" val="3049606077"/>
                    </a:ext>
                  </a:extLst>
                </a:gridCol>
                <a:gridCol w="208280">
                  <a:extLst>
                    <a:ext uri="{9D8B030D-6E8A-4147-A177-3AD203B41FA5}">
                      <a16:colId xmlns:a16="http://schemas.microsoft.com/office/drawing/2014/main" xmlns="" val="1200241239"/>
                    </a:ext>
                  </a:extLst>
                </a:gridCol>
                <a:gridCol w="208280">
                  <a:extLst>
                    <a:ext uri="{9D8B030D-6E8A-4147-A177-3AD203B41FA5}">
                      <a16:colId xmlns:a16="http://schemas.microsoft.com/office/drawing/2014/main" xmlns="" val="747604320"/>
                    </a:ext>
                  </a:extLst>
                </a:gridCol>
                <a:gridCol w="208280">
                  <a:extLst>
                    <a:ext uri="{9D8B030D-6E8A-4147-A177-3AD203B41FA5}">
                      <a16:colId xmlns:a16="http://schemas.microsoft.com/office/drawing/2014/main" xmlns="" val="4001253597"/>
                    </a:ext>
                  </a:extLst>
                </a:gridCol>
                <a:gridCol w="208280">
                  <a:extLst>
                    <a:ext uri="{9D8B030D-6E8A-4147-A177-3AD203B41FA5}">
                      <a16:colId xmlns:a16="http://schemas.microsoft.com/office/drawing/2014/main" xmlns="" val="2291225257"/>
                    </a:ext>
                  </a:extLst>
                </a:gridCol>
              </a:tblGrid>
              <a:tr h="370840">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extLst>
                  <a:ext uri="{0D108BD9-81ED-4DB2-BD59-A6C34878D82A}">
                    <a16:rowId xmlns:a16="http://schemas.microsoft.com/office/drawing/2014/main" xmlns="" val="1342743839"/>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xmlns="" val="569502823"/>
              </p:ext>
            </p:extLst>
          </p:nvPr>
        </p:nvGraphicFramePr>
        <p:xfrm>
          <a:off x="1638793" y="4918570"/>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xmlns="" val="1488054893"/>
                    </a:ext>
                  </a:extLst>
                </a:gridCol>
                <a:gridCol w="208280">
                  <a:extLst>
                    <a:ext uri="{9D8B030D-6E8A-4147-A177-3AD203B41FA5}">
                      <a16:colId xmlns:a16="http://schemas.microsoft.com/office/drawing/2014/main" xmlns="" val="823199903"/>
                    </a:ext>
                  </a:extLst>
                </a:gridCol>
                <a:gridCol w="208280">
                  <a:extLst>
                    <a:ext uri="{9D8B030D-6E8A-4147-A177-3AD203B41FA5}">
                      <a16:colId xmlns:a16="http://schemas.microsoft.com/office/drawing/2014/main" xmlns="" val="1783793917"/>
                    </a:ext>
                  </a:extLst>
                </a:gridCol>
                <a:gridCol w="208280">
                  <a:extLst>
                    <a:ext uri="{9D8B030D-6E8A-4147-A177-3AD203B41FA5}">
                      <a16:colId xmlns:a16="http://schemas.microsoft.com/office/drawing/2014/main" xmlns="" val="1947501418"/>
                    </a:ext>
                  </a:extLst>
                </a:gridCol>
                <a:gridCol w="208280">
                  <a:extLst>
                    <a:ext uri="{9D8B030D-6E8A-4147-A177-3AD203B41FA5}">
                      <a16:colId xmlns:a16="http://schemas.microsoft.com/office/drawing/2014/main" xmlns="" val="1219634496"/>
                    </a:ext>
                  </a:extLst>
                </a:gridCol>
                <a:gridCol w="208280">
                  <a:extLst>
                    <a:ext uri="{9D8B030D-6E8A-4147-A177-3AD203B41FA5}">
                      <a16:colId xmlns:a16="http://schemas.microsoft.com/office/drawing/2014/main" xmlns="" val="470505903"/>
                    </a:ext>
                  </a:extLst>
                </a:gridCol>
                <a:gridCol w="208280">
                  <a:extLst>
                    <a:ext uri="{9D8B030D-6E8A-4147-A177-3AD203B41FA5}">
                      <a16:colId xmlns:a16="http://schemas.microsoft.com/office/drawing/2014/main" xmlns="" val="2931338857"/>
                    </a:ext>
                  </a:extLst>
                </a:gridCol>
                <a:gridCol w="208280">
                  <a:extLst>
                    <a:ext uri="{9D8B030D-6E8A-4147-A177-3AD203B41FA5}">
                      <a16:colId xmlns:a16="http://schemas.microsoft.com/office/drawing/2014/main" xmlns="" val="3841631594"/>
                    </a:ext>
                  </a:extLst>
                </a:gridCol>
                <a:gridCol w="208280">
                  <a:extLst>
                    <a:ext uri="{9D8B030D-6E8A-4147-A177-3AD203B41FA5}">
                      <a16:colId xmlns:a16="http://schemas.microsoft.com/office/drawing/2014/main" xmlns="" val="659454923"/>
                    </a:ext>
                  </a:extLst>
                </a:gridCol>
                <a:gridCol w="208280">
                  <a:extLst>
                    <a:ext uri="{9D8B030D-6E8A-4147-A177-3AD203B41FA5}">
                      <a16:colId xmlns:a16="http://schemas.microsoft.com/office/drawing/2014/main" xmlns="" val="4002445390"/>
                    </a:ext>
                  </a:extLst>
                </a:gridCol>
                <a:gridCol w="208280">
                  <a:extLst>
                    <a:ext uri="{9D8B030D-6E8A-4147-A177-3AD203B41FA5}">
                      <a16:colId xmlns:a16="http://schemas.microsoft.com/office/drawing/2014/main" xmlns="" val="2451409952"/>
                    </a:ext>
                  </a:extLst>
                </a:gridCol>
                <a:gridCol w="208280">
                  <a:extLst>
                    <a:ext uri="{9D8B030D-6E8A-4147-A177-3AD203B41FA5}">
                      <a16:colId xmlns:a16="http://schemas.microsoft.com/office/drawing/2014/main" xmlns="" val="2884865763"/>
                    </a:ext>
                  </a:extLst>
                </a:gridCol>
                <a:gridCol w="208280">
                  <a:extLst>
                    <a:ext uri="{9D8B030D-6E8A-4147-A177-3AD203B41FA5}">
                      <a16:colId xmlns:a16="http://schemas.microsoft.com/office/drawing/2014/main" xmlns="" val="4125656477"/>
                    </a:ext>
                  </a:extLst>
                </a:gridCol>
                <a:gridCol w="208280">
                  <a:extLst>
                    <a:ext uri="{9D8B030D-6E8A-4147-A177-3AD203B41FA5}">
                      <a16:colId xmlns:a16="http://schemas.microsoft.com/office/drawing/2014/main" xmlns="" val="405322438"/>
                    </a:ext>
                  </a:extLst>
                </a:gridCol>
                <a:gridCol w="208280">
                  <a:extLst>
                    <a:ext uri="{9D8B030D-6E8A-4147-A177-3AD203B41FA5}">
                      <a16:colId xmlns:a16="http://schemas.microsoft.com/office/drawing/2014/main" xmlns="" val="3598382260"/>
                    </a:ext>
                  </a:extLst>
                </a:gridCol>
                <a:gridCol w="208280">
                  <a:extLst>
                    <a:ext uri="{9D8B030D-6E8A-4147-A177-3AD203B41FA5}">
                      <a16:colId xmlns:a16="http://schemas.microsoft.com/office/drawing/2014/main" xmlns="" val="662649759"/>
                    </a:ext>
                  </a:extLst>
                </a:gridCol>
              </a:tblGrid>
              <a:tr h="370840">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extLst>
                  <a:ext uri="{0D108BD9-81ED-4DB2-BD59-A6C34878D82A}">
                    <a16:rowId xmlns:a16="http://schemas.microsoft.com/office/drawing/2014/main" xmlns="" val="3084811874"/>
                  </a:ext>
                </a:extLst>
              </a:tr>
            </a:tbl>
          </a:graphicData>
        </a:graphic>
      </p:graphicFrame>
    </p:spTree>
    <p:extLst>
      <p:ext uri="{BB962C8B-B14F-4D97-AF65-F5344CB8AC3E}">
        <p14:creationId xmlns:p14="http://schemas.microsoft.com/office/powerpoint/2010/main" xmlns="" val="3881244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94335"/>
            <a:ext cx="1752600" cy="1324940"/>
          </a:xfrm>
        </p:spPr>
        <p:txBody>
          <a:bodyPr>
            <a:noAutofit/>
          </a:bodyPr>
          <a:lstStyle/>
          <a:p>
            <a:pPr>
              <a:lnSpc>
                <a:spcPct val="150000"/>
              </a:lnSpc>
            </a:pPr>
            <a:r>
              <a:rPr lang="zh-CN" altLang="en-US" sz="2400" b="1">
                <a:solidFill>
                  <a:schemeClr val="accent1"/>
                </a:solidFill>
              </a:rPr>
              <a:t>字符常量：</a:t>
            </a:r>
            <a:r>
              <a:rPr lang="en-US" altLang="zh-CN" sz="2400" b="1">
                <a:solidFill>
                  <a:schemeClr val="accent1"/>
                </a:solidFill>
              </a:rPr>
              <a:t/>
            </a:r>
            <a:br>
              <a:rPr lang="en-US" altLang="zh-CN" sz="2400" b="1">
                <a:solidFill>
                  <a:schemeClr val="accent1"/>
                </a:solidFill>
              </a:rPr>
            </a:br>
            <a:r>
              <a:rPr lang="zh-CN" altLang="en-US" sz="2000"/>
              <a:t>转义字符</a:t>
            </a:r>
            <a:endParaRPr lang="zh-CN" altLang="en-US" sz="2400"/>
          </a:p>
        </p:txBody>
      </p:sp>
      <p:graphicFrame>
        <p:nvGraphicFramePr>
          <p:cNvPr id="3" name="表格 2"/>
          <p:cNvGraphicFramePr>
            <a:graphicFrameLocks noGrp="1"/>
          </p:cNvGraphicFramePr>
          <p:nvPr>
            <p:extLst>
              <p:ext uri="{D42A27DB-BD31-4B8C-83A1-F6EECF244321}">
                <p14:modId xmlns:p14="http://schemas.microsoft.com/office/powerpoint/2010/main" xmlns="" val="1606469626"/>
              </p:ext>
            </p:extLst>
          </p:nvPr>
        </p:nvGraphicFramePr>
        <p:xfrm>
          <a:off x="2422525" y="1329266"/>
          <a:ext cx="8127999" cy="445008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xmlns="" val="1678943188"/>
                    </a:ext>
                  </a:extLst>
                </a:gridCol>
                <a:gridCol w="4250266">
                  <a:extLst>
                    <a:ext uri="{9D8B030D-6E8A-4147-A177-3AD203B41FA5}">
                      <a16:colId xmlns:a16="http://schemas.microsoft.com/office/drawing/2014/main" xmlns="" val="3155885217"/>
                    </a:ext>
                  </a:extLst>
                </a:gridCol>
                <a:gridCol w="2709333">
                  <a:extLst>
                    <a:ext uri="{9D8B030D-6E8A-4147-A177-3AD203B41FA5}">
                      <a16:colId xmlns:a16="http://schemas.microsoft.com/office/drawing/2014/main" xmlns="" val="2057985566"/>
                    </a:ext>
                  </a:extLst>
                </a:gridCol>
              </a:tblGrid>
              <a:tr h="370840">
                <a:tc>
                  <a:txBody>
                    <a:bodyPr/>
                    <a:lstStyle/>
                    <a:p>
                      <a:r>
                        <a:rPr lang="zh-CN" altLang="en-US"/>
                        <a:t>字符形式</a:t>
                      </a:r>
                    </a:p>
                  </a:txBody>
                  <a:tcPr/>
                </a:tc>
                <a:tc>
                  <a:txBody>
                    <a:bodyPr/>
                    <a:lstStyle/>
                    <a:p>
                      <a:r>
                        <a:rPr lang="zh-CN" altLang="en-US"/>
                        <a:t>含义</a:t>
                      </a:r>
                    </a:p>
                  </a:txBody>
                  <a:tcPr/>
                </a:tc>
                <a:tc>
                  <a:txBody>
                    <a:bodyPr/>
                    <a:lstStyle/>
                    <a:p>
                      <a:r>
                        <a:rPr lang="en-US" altLang="zh-CN"/>
                        <a:t>ASCII</a:t>
                      </a:r>
                      <a:r>
                        <a:rPr lang="zh-CN" altLang="en-US"/>
                        <a:t>代码</a:t>
                      </a:r>
                    </a:p>
                  </a:txBody>
                  <a:tcPr/>
                </a:tc>
                <a:extLst>
                  <a:ext uri="{0D108BD9-81ED-4DB2-BD59-A6C34878D82A}">
                    <a16:rowId xmlns:a16="http://schemas.microsoft.com/office/drawing/2014/main" xmlns="" val="1491908648"/>
                  </a:ext>
                </a:extLst>
              </a:tr>
              <a:tr h="370840">
                <a:tc>
                  <a:txBody>
                    <a:bodyPr/>
                    <a:lstStyle/>
                    <a:p>
                      <a:r>
                        <a:rPr lang="en-US" altLang="zh-CN"/>
                        <a:t>\n</a:t>
                      </a:r>
                      <a:endParaRPr lang="zh-CN" altLang="en-US"/>
                    </a:p>
                  </a:txBody>
                  <a:tcPr/>
                </a:tc>
                <a:tc>
                  <a:txBody>
                    <a:bodyPr/>
                    <a:lstStyle/>
                    <a:p>
                      <a:r>
                        <a:rPr lang="zh-CN" altLang="en-US"/>
                        <a:t>换行，将当前位置意到下一行开头</a:t>
                      </a:r>
                    </a:p>
                  </a:txBody>
                  <a:tcPr/>
                </a:tc>
                <a:tc>
                  <a:txBody>
                    <a:bodyPr/>
                    <a:lstStyle/>
                    <a:p>
                      <a:r>
                        <a:rPr lang="en-US" altLang="zh-CN"/>
                        <a:t>10</a:t>
                      </a:r>
                      <a:endParaRPr lang="zh-CN" altLang="en-US"/>
                    </a:p>
                  </a:txBody>
                  <a:tcPr/>
                </a:tc>
                <a:extLst>
                  <a:ext uri="{0D108BD9-81ED-4DB2-BD59-A6C34878D82A}">
                    <a16:rowId xmlns:a16="http://schemas.microsoft.com/office/drawing/2014/main" xmlns="" val="2334512472"/>
                  </a:ext>
                </a:extLst>
              </a:tr>
              <a:tr h="370840">
                <a:tc>
                  <a:txBody>
                    <a:bodyPr/>
                    <a:lstStyle/>
                    <a:p>
                      <a:r>
                        <a:rPr lang="en-US" altLang="zh-CN"/>
                        <a:t>\t</a:t>
                      </a:r>
                      <a:endParaRPr lang="zh-CN" altLang="en-US"/>
                    </a:p>
                  </a:txBody>
                  <a:tcPr/>
                </a:tc>
                <a:tc>
                  <a:txBody>
                    <a:bodyPr/>
                    <a:lstStyle/>
                    <a:p>
                      <a:r>
                        <a:rPr lang="zh-CN" altLang="en-US"/>
                        <a:t>水平制表（跳到下一个</a:t>
                      </a:r>
                      <a:r>
                        <a:rPr lang="en-US" altLang="zh-CN"/>
                        <a:t>Tab</a:t>
                      </a:r>
                      <a:r>
                        <a:rPr lang="zh-CN" altLang="en-US"/>
                        <a:t>位置）</a:t>
                      </a:r>
                    </a:p>
                  </a:txBody>
                  <a:tcPr/>
                </a:tc>
                <a:tc>
                  <a:txBody>
                    <a:bodyPr/>
                    <a:lstStyle/>
                    <a:p>
                      <a:r>
                        <a:rPr lang="en-US" altLang="zh-CN"/>
                        <a:t>9</a:t>
                      </a:r>
                      <a:endParaRPr lang="zh-CN" altLang="en-US"/>
                    </a:p>
                  </a:txBody>
                  <a:tcPr/>
                </a:tc>
                <a:extLst>
                  <a:ext uri="{0D108BD9-81ED-4DB2-BD59-A6C34878D82A}">
                    <a16:rowId xmlns:a16="http://schemas.microsoft.com/office/drawing/2014/main" xmlns="" val="3689434473"/>
                  </a:ext>
                </a:extLst>
              </a:tr>
              <a:tr h="370840">
                <a:tc>
                  <a:txBody>
                    <a:bodyPr/>
                    <a:lstStyle/>
                    <a:p>
                      <a:r>
                        <a:rPr lang="en-US" altLang="zh-CN"/>
                        <a:t>\b</a:t>
                      </a:r>
                      <a:endParaRPr lang="zh-CN" altLang="en-US"/>
                    </a:p>
                  </a:txBody>
                  <a:tcPr/>
                </a:tc>
                <a:tc>
                  <a:txBody>
                    <a:bodyPr/>
                    <a:lstStyle/>
                    <a:p>
                      <a:r>
                        <a:rPr lang="zh-CN" altLang="en-US"/>
                        <a:t>退格，将当前位置移到前一列</a:t>
                      </a:r>
                    </a:p>
                  </a:txBody>
                  <a:tcPr/>
                </a:tc>
                <a:tc>
                  <a:txBody>
                    <a:bodyPr/>
                    <a:lstStyle/>
                    <a:p>
                      <a:r>
                        <a:rPr lang="en-US" altLang="zh-CN"/>
                        <a:t>8</a:t>
                      </a:r>
                      <a:endParaRPr lang="zh-CN" altLang="en-US"/>
                    </a:p>
                  </a:txBody>
                  <a:tcPr/>
                </a:tc>
                <a:extLst>
                  <a:ext uri="{0D108BD9-81ED-4DB2-BD59-A6C34878D82A}">
                    <a16:rowId xmlns:a16="http://schemas.microsoft.com/office/drawing/2014/main" xmlns="" val="2067893359"/>
                  </a:ext>
                </a:extLst>
              </a:tr>
              <a:tr h="370840">
                <a:tc>
                  <a:txBody>
                    <a:bodyPr/>
                    <a:lstStyle/>
                    <a:p>
                      <a:r>
                        <a:rPr lang="en-US" altLang="zh-CN"/>
                        <a:t>\r</a:t>
                      </a:r>
                      <a:endParaRPr lang="zh-CN" altLang="en-US"/>
                    </a:p>
                  </a:txBody>
                  <a:tcPr/>
                </a:tc>
                <a:tc>
                  <a:txBody>
                    <a:bodyPr/>
                    <a:lstStyle/>
                    <a:p>
                      <a:r>
                        <a:rPr lang="zh-CN" altLang="en-US"/>
                        <a:t>回车，将当前位置移到本行开头</a:t>
                      </a:r>
                    </a:p>
                  </a:txBody>
                  <a:tcPr/>
                </a:tc>
                <a:tc>
                  <a:txBody>
                    <a:bodyPr/>
                    <a:lstStyle/>
                    <a:p>
                      <a:r>
                        <a:rPr lang="en-US" altLang="zh-CN"/>
                        <a:t>13</a:t>
                      </a:r>
                      <a:endParaRPr lang="zh-CN" altLang="en-US"/>
                    </a:p>
                  </a:txBody>
                  <a:tcPr/>
                </a:tc>
                <a:extLst>
                  <a:ext uri="{0D108BD9-81ED-4DB2-BD59-A6C34878D82A}">
                    <a16:rowId xmlns:a16="http://schemas.microsoft.com/office/drawing/2014/main" xmlns="" val="2081365537"/>
                  </a:ext>
                </a:extLst>
              </a:tr>
              <a:tr h="370840">
                <a:tc>
                  <a:txBody>
                    <a:bodyPr/>
                    <a:lstStyle/>
                    <a:p>
                      <a:r>
                        <a:rPr lang="en-US" altLang="zh-CN"/>
                        <a:t>\f</a:t>
                      </a:r>
                      <a:endParaRPr lang="zh-CN" altLang="en-US"/>
                    </a:p>
                  </a:txBody>
                  <a:tcPr/>
                </a:tc>
                <a:tc>
                  <a:txBody>
                    <a:bodyPr/>
                    <a:lstStyle/>
                    <a:p>
                      <a:r>
                        <a:rPr lang="zh-CN" altLang="en-US"/>
                        <a:t>换页，将当前位置移到下页开头</a:t>
                      </a:r>
                    </a:p>
                  </a:txBody>
                  <a:tcPr/>
                </a:tc>
                <a:tc>
                  <a:txBody>
                    <a:bodyPr/>
                    <a:lstStyle/>
                    <a:p>
                      <a:r>
                        <a:rPr lang="en-US" altLang="zh-CN"/>
                        <a:t>12</a:t>
                      </a:r>
                      <a:endParaRPr lang="zh-CN" altLang="en-US"/>
                    </a:p>
                  </a:txBody>
                  <a:tcPr/>
                </a:tc>
                <a:extLst>
                  <a:ext uri="{0D108BD9-81ED-4DB2-BD59-A6C34878D82A}">
                    <a16:rowId xmlns:a16="http://schemas.microsoft.com/office/drawing/2014/main" xmlns="" val="2310986796"/>
                  </a:ext>
                </a:extLst>
              </a:tr>
              <a:tr h="370840">
                <a:tc>
                  <a:txBody>
                    <a:bodyPr/>
                    <a:lstStyle/>
                    <a:p>
                      <a:r>
                        <a:rPr lang="en-US" altLang="zh-CN"/>
                        <a:t>\a</a:t>
                      </a:r>
                      <a:endParaRPr lang="zh-CN" altLang="en-US"/>
                    </a:p>
                  </a:txBody>
                  <a:tcPr/>
                </a:tc>
                <a:tc>
                  <a:txBody>
                    <a:bodyPr/>
                    <a:lstStyle/>
                    <a:p>
                      <a:r>
                        <a:rPr lang="zh-CN" altLang="en-US"/>
                        <a:t>发出铃声</a:t>
                      </a:r>
                    </a:p>
                  </a:txBody>
                  <a:tcPr/>
                </a:tc>
                <a:tc>
                  <a:txBody>
                    <a:bodyPr/>
                    <a:lstStyle/>
                    <a:p>
                      <a:r>
                        <a:rPr lang="en-US" altLang="zh-CN"/>
                        <a:t>7</a:t>
                      </a:r>
                      <a:endParaRPr lang="zh-CN" altLang="en-US"/>
                    </a:p>
                  </a:txBody>
                  <a:tcPr/>
                </a:tc>
                <a:extLst>
                  <a:ext uri="{0D108BD9-81ED-4DB2-BD59-A6C34878D82A}">
                    <a16:rowId xmlns:a16="http://schemas.microsoft.com/office/drawing/2014/main" xmlns="" val="914223261"/>
                  </a:ext>
                </a:extLst>
              </a:tr>
              <a:tr h="370840">
                <a:tc>
                  <a:txBody>
                    <a:bodyPr/>
                    <a:lstStyle/>
                    <a:p>
                      <a:r>
                        <a:rPr lang="en-US" altLang="zh-CN"/>
                        <a:t>\\</a:t>
                      </a:r>
                      <a:endParaRPr lang="zh-CN" altLang="en-US"/>
                    </a:p>
                  </a:txBody>
                  <a:tcPr/>
                </a:tc>
                <a:tc>
                  <a:txBody>
                    <a:bodyPr/>
                    <a:lstStyle/>
                    <a:p>
                      <a:r>
                        <a:rPr lang="zh-CN" altLang="en-US"/>
                        <a:t>代表一个反斜杠字符“</a:t>
                      </a:r>
                      <a:r>
                        <a:rPr lang="en-US" altLang="zh-CN"/>
                        <a:t>\</a:t>
                      </a:r>
                      <a:r>
                        <a:rPr lang="zh-CN" altLang="en-US"/>
                        <a:t>”</a:t>
                      </a:r>
                    </a:p>
                  </a:txBody>
                  <a:tcPr/>
                </a:tc>
                <a:tc>
                  <a:txBody>
                    <a:bodyPr/>
                    <a:lstStyle/>
                    <a:p>
                      <a:r>
                        <a:rPr lang="en-US" altLang="zh-CN"/>
                        <a:t>92</a:t>
                      </a:r>
                      <a:endParaRPr lang="zh-CN" altLang="en-US"/>
                    </a:p>
                  </a:txBody>
                  <a:tcPr/>
                </a:tc>
                <a:extLst>
                  <a:ext uri="{0D108BD9-81ED-4DB2-BD59-A6C34878D82A}">
                    <a16:rowId xmlns:a16="http://schemas.microsoft.com/office/drawing/2014/main" xmlns="" val="1094530974"/>
                  </a:ext>
                </a:extLst>
              </a:tr>
              <a:tr h="370840">
                <a:tc>
                  <a:txBody>
                    <a:bodyPr/>
                    <a:lstStyle/>
                    <a:p>
                      <a:r>
                        <a:rPr lang="en-US" altLang="zh-CN"/>
                        <a:t>\'</a:t>
                      </a:r>
                      <a:endParaRPr lang="zh-CN" altLang="en-US"/>
                    </a:p>
                  </a:txBody>
                  <a:tcPr/>
                </a:tc>
                <a:tc>
                  <a:txBody>
                    <a:bodyPr/>
                    <a:lstStyle/>
                    <a:p>
                      <a:r>
                        <a:rPr lang="zh-CN" altLang="en-US"/>
                        <a:t>代表一个单引号字符</a:t>
                      </a:r>
                    </a:p>
                  </a:txBody>
                  <a:tcPr/>
                </a:tc>
                <a:tc>
                  <a:txBody>
                    <a:bodyPr/>
                    <a:lstStyle/>
                    <a:p>
                      <a:r>
                        <a:rPr lang="en-US" altLang="zh-CN"/>
                        <a:t>39</a:t>
                      </a:r>
                      <a:endParaRPr lang="zh-CN" altLang="en-US"/>
                    </a:p>
                  </a:txBody>
                  <a:tcPr/>
                </a:tc>
                <a:extLst>
                  <a:ext uri="{0D108BD9-81ED-4DB2-BD59-A6C34878D82A}">
                    <a16:rowId xmlns:a16="http://schemas.microsoft.com/office/drawing/2014/main" xmlns="" val="259596777"/>
                  </a:ext>
                </a:extLst>
              </a:tr>
              <a:tr h="370840">
                <a:tc>
                  <a:txBody>
                    <a:bodyPr/>
                    <a:lstStyle/>
                    <a:p>
                      <a:r>
                        <a:rPr lang="en-US" altLang="zh-CN"/>
                        <a:t>\"</a:t>
                      </a:r>
                      <a:endParaRPr lang="zh-CN" altLang="en-US"/>
                    </a:p>
                  </a:txBody>
                  <a:tcPr/>
                </a:tc>
                <a:tc>
                  <a:txBody>
                    <a:bodyPr/>
                    <a:lstStyle/>
                    <a:p>
                      <a:r>
                        <a:rPr lang="zh-CN" altLang="en-US"/>
                        <a:t>代表一个双引号字符</a:t>
                      </a:r>
                    </a:p>
                  </a:txBody>
                  <a:tcPr/>
                </a:tc>
                <a:tc>
                  <a:txBody>
                    <a:bodyPr/>
                    <a:lstStyle/>
                    <a:p>
                      <a:r>
                        <a:rPr lang="en-US" altLang="zh-CN"/>
                        <a:t>34</a:t>
                      </a:r>
                      <a:endParaRPr lang="zh-CN" altLang="en-US"/>
                    </a:p>
                  </a:txBody>
                  <a:tcPr/>
                </a:tc>
                <a:extLst>
                  <a:ext uri="{0D108BD9-81ED-4DB2-BD59-A6C34878D82A}">
                    <a16:rowId xmlns:a16="http://schemas.microsoft.com/office/drawing/2014/main" xmlns="" val="3622070024"/>
                  </a:ext>
                </a:extLst>
              </a:tr>
              <a:tr h="370840">
                <a:tc>
                  <a:txBody>
                    <a:bodyPr/>
                    <a:lstStyle/>
                    <a:p>
                      <a:r>
                        <a:rPr lang="en-US" altLang="zh-CN"/>
                        <a:t>\ddd</a:t>
                      </a:r>
                      <a:endParaRPr lang="zh-CN" altLang="en-US"/>
                    </a:p>
                  </a:txBody>
                  <a:tcPr/>
                </a:tc>
                <a:tc>
                  <a:txBody>
                    <a:bodyPr/>
                    <a:lstStyle/>
                    <a:p>
                      <a:r>
                        <a:rPr lang="zh-CN" altLang="en-US"/>
                        <a:t>以</a:t>
                      </a:r>
                      <a:r>
                        <a:rPr lang="en-US" altLang="zh-CN"/>
                        <a:t>1~3</a:t>
                      </a:r>
                      <a:r>
                        <a:rPr lang="zh-CN" altLang="en-US"/>
                        <a:t>位八进制数所代表的字符</a:t>
                      </a:r>
                    </a:p>
                  </a:txBody>
                  <a:tcPr/>
                </a:tc>
                <a:tc>
                  <a:txBody>
                    <a:bodyPr/>
                    <a:lstStyle/>
                    <a:p>
                      <a:endParaRPr lang="zh-CN" altLang="en-US"/>
                    </a:p>
                  </a:txBody>
                  <a:tcPr/>
                </a:tc>
                <a:extLst>
                  <a:ext uri="{0D108BD9-81ED-4DB2-BD59-A6C34878D82A}">
                    <a16:rowId xmlns:a16="http://schemas.microsoft.com/office/drawing/2014/main" xmlns="" val="3711082618"/>
                  </a:ext>
                </a:extLst>
              </a:tr>
              <a:tr h="370840">
                <a:tc>
                  <a:txBody>
                    <a:bodyPr/>
                    <a:lstStyle/>
                    <a:p>
                      <a:r>
                        <a:rPr lang="en-US" altLang="zh-CN"/>
                        <a:t>\hhh</a:t>
                      </a:r>
                      <a:endParaRPr lang="zh-CN" altLang="en-US"/>
                    </a:p>
                  </a:txBody>
                  <a:tcPr/>
                </a:tc>
                <a:tc>
                  <a:txBody>
                    <a:bodyPr/>
                    <a:lstStyle/>
                    <a:p>
                      <a:r>
                        <a:rPr lang="zh-CN" altLang="en-US"/>
                        <a:t>以</a:t>
                      </a:r>
                      <a:r>
                        <a:rPr lang="en-US" altLang="zh-CN"/>
                        <a:t>1~2</a:t>
                      </a:r>
                      <a:r>
                        <a:rPr lang="zh-CN" altLang="en-US"/>
                        <a:t>位十六进制数所代表的字符</a:t>
                      </a:r>
                    </a:p>
                  </a:txBody>
                  <a:tcPr/>
                </a:tc>
                <a:tc>
                  <a:txBody>
                    <a:bodyPr/>
                    <a:lstStyle/>
                    <a:p>
                      <a:endParaRPr lang="zh-CN" altLang="en-US"/>
                    </a:p>
                  </a:txBody>
                  <a:tcPr/>
                </a:tc>
                <a:extLst>
                  <a:ext uri="{0D108BD9-81ED-4DB2-BD59-A6C34878D82A}">
                    <a16:rowId xmlns:a16="http://schemas.microsoft.com/office/drawing/2014/main" xmlns="" val="1944608847"/>
                  </a:ext>
                </a:extLst>
              </a:tr>
            </a:tbl>
          </a:graphicData>
        </a:graphic>
      </p:graphicFrame>
    </p:spTree>
    <p:extLst>
      <p:ext uri="{BB962C8B-B14F-4D97-AF65-F5344CB8AC3E}">
        <p14:creationId xmlns:p14="http://schemas.microsoft.com/office/powerpoint/2010/main" xmlns="" val="4080067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字符变量</a:t>
            </a:r>
          </a:p>
        </p:txBody>
      </p:sp>
      <p:sp>
        <p:nvSpPr>
          <p:cNvPr id="5" name="矩形 4"/>
          <p:cNvSpPr/>
          <p:nvPr/>
        </p:nvSpPr>
        <p:spPr>
          <a:xfrm>
            <a:off x="838200" y="1690688"/>
            <a:ext cx="4302781" cy="369332"/>
          </a:xfrm>
          <a:prstGeom prst="rect">
            <a:avLst/>
          </a:prstGeom>
        </p:spPr>
        <p:txBody>
          <a:bodyPr wrap="none">
            <a:spAutoFit/>
          </a:bodyPr>
          <a:lstStyle/>
          <a:p>
            <a:r>
              <a:rPr lang="zh-CN" altLang="en-US"/>
              <a:t>字符变量是用类型符char定义字符变量。</a:t>
            </a:r>
          </a:p>
        </p:txBody>
      </p:sp>
      <p:sp>
        <p:nvSpPr>
          <p:cNvPr id="6" name="圆角矩形 5"/>
          <p:cNvSpPr/>
          <p:nvPr/>
        </p:nvSpPr>
        <p:spPr>
          <a:xfrm>
            <a:off x="838200" y="2185313"/>
            <a:ext cx="11019183" cy="1710412"/>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char c1,c2;	</a:t>
            </a:r>
            <a:r>
              <a:rPr lang="en-US" altLang="zh-CN">
                <a:solidFill>
                  <a:srgbClr val="008000"/>
                </a:solidFill>
              </a:rPr>
              <a:t>//</a:t>
            </a:r>
            <a:r>
              <a:rPr lang="zh-CN" altLang="en-US">
                <a:solidFill>
                  <a:srgbClr val="008000"/>
                </a:solidFill>
              </a:rPr>
              <a:t>定义</a:t>
            </a:r>
            <a:r>
              <a:rPr lang="en-US" altLang="zh-CN">
                <a:solidFill>
                  <a:srgbClr val="008000"/>
                </a:solidFill>
              </a:rPr>
              <a:t>c1</a:t>
            </a:r>
            <a:r>
              <a:rPr lang="zh-CN" altLang="en-US">
                <a:solidFill>
                  <a:srgbClr val="008000"/>
                </a:solidFill>
              </a:rPr>
              <a:t>和</a:t>
            </a:r>
            <a:r>
              <a:rPr lang="en-US" altLang="zh-CN">
                <a:solidFill>
                  <a:srgbClr val="008000"/>
                </a:solidFill>
              </a:rPr>
              <a:t>c2</a:t>
            </a:r>
            <a:r>
              <a:rPr lang="zh-CN" altLang="en-US">
                <a:solidFill>
                  <a:srgbClr val="008000"/>
                </a:solidFill>
              </a:rPr>
              <a:t>为字符型变量，在其中可以存放一个字符。</a:t>
            </a:r>
            <a:endParaRPr lang="en-US" altLang="zh-CN">
              <a:solidFill>
                <a:srgbClr val="008000"/>
              </a:solidFill>
            </a:endParaRPr>
          </a:p>
          <a:p>
            <a:r>
              <a:rPr lang="en-US" altLang="zh-CN">
                <a:solidFill>
                  <a:schemeClr val="tx1"/>
                </a:solidFill>
              </a:rPr>
              <a:t>c1='a';</a:t>
            </a:r>
          </a:p>
          <a:p>
            <a:r>
              <a:rPr lang="en-US" altLang="zh-CN">
                <a:solidFill>
                  <a:schemeClr val="tx1"/>
                </a:solidFill>
              </a:rPr>
              <a:t>c2='b';</a:t>
            </a:r>
          </a:p>
          <a:p>
            <a:r>
              <a:rPr lang="en-US" altLang="zh-CN">
                <a:solidFill>
                  <a:srgbClr val="008000"/>
                </a:solidFill>
              </a:rPr>
              <a:t>//</a:t>
            </a:r>
            <a:r>
              <a:rPr lang="zh-CN" altLang="en-US">
                <a:solidFill>
                  <a:srgbClr val="008000"/>
                </a:solidFill>
              </a:rPr>
              <a:t>将字符常量放到字符变量中，实际上并不是把该字符本身放到变量的内存单元中，而是将该字符对应的</a:t>
            </a:r>
            <a:r>
              <a:rPr lang="en-US" altLang="zh-CN">
                <a:solidFill>
                  <a:srgbClr val="008000"/>
                </a:solidFill>
              </a:rPr>
              <a:t>ASCII</a:t>
            </a:r>
            <a:r>
              <a:rPr lang="zh-CN" altLang="en-US">
                <a:solidFill>
                  <a:srgbClr val="008000"/>
                </a:solidFill>
              </a:rPr>
              <a:t>代码放到变量的存储单元中。可以把字符变量看成只有一个字节的整型变量。</a:t>
            </a:r>
            <a:endParaRPr lang="en-US" altLang="zh-CN">
              <a:solidFill>
                <a:srgbClr val="008000"/>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348407006"/>
              </p:ext>
            </p:extLst>
          </p:nvPr>
        </p:nvGraphicFramePr>
        <p:xfrm>
          <a:off x="1838325" y="4344193"/>
          <a:ext cx="8127999" cy="1112520"/>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xmlns="" val="747139862"/>
                    </a:ext>
                  </a:extLst>
                </a:gridCol>
                <a:gridCol w="2709333">
                  <a:extLst>
                    <a:ext uri="{9D8B030D-6E8A-4147-A177-3AD203B41FA5}">
                      <a16:colId xmlns:a16="http://schemas.microsoft.com/office/drawing/2014/main" xmlns="" val="3204290484"/>
                    </a:ext>
                  </a:extLst>
                </a:gridCol>
                <a:gridCol w="2709333">
                  <a:extLst>
                    <a:ext uri="{9D8B030D-6E8A-4147-A177-3AD203B41FA5}">
                      <a16:colId xmlns:a16="http://schemas.microsoft.com/office/drawing/2014/main" xmlns="" val="2278848930"/>
                    </a:ext>
                  </a:extLst>
                </a:gridCol>
              </a:tblGrid>
              <a:tr h="370840">
                <a:tc>
                  <a:txBody>
                    <a:bodyPr/>
                    <a:lstStyle/>
                    <a:p>
                      <a:pPr algn="ctr"/>
                      <a:r>
                        <a:rPr lang="zh-CN" altLang="en-US"/>
                        <a:t>变量名</a:t>
                      </a:r>
                    </a:p>
                  </a:txBody>
                  <a:tcPr/>
                </a:tc>
                <a:tc>
                  <a:txBody>
                    <a:bodyPr/>
                    <a:lstStyle/>
                    <a:p>
                      <a:pPr algn="ctr"/>
                      <a:r>
                        <a:rPr lang="zh-CN" altLang="en-US"/>
                        <a:t>变量的值</a:t>
                      </a:r>
                    </a:p>
                  </a:txBody>
                  <a:tcPr/>
                </a:tc>
                <a:tc>
                  <a:txBody>
                    <a:bodyPr/>
                    <a:lstStyle/>
                    <a:p>
                      <a:pPr algn="ctr"/>
                      <a:r>
                        <a:rPr lang="zh-CN" altLang="en-US"/>
                        <a:t>变量的实际存放形式</a:t>
                      </a:r>
                    </a:p>
                  </a:txBody>
                  <a:tcPr/>
                </a:tc>
                <a:extLst>
                  <a:ext uri="{0D108BD9-81ED-4DB2-BD59-A6C34878D82A}">
                    <a16:rowId xmlns:a16="http://schemas.microsoft.com/office/drawing/2014/main" xmlns="" val="1400709279"/>
                  </a:ext>
                </a:extLst>
              </a:tr>
              <a:tr h="370840">
                <a:tc>
                  <a:txBody>
                    <a:bodyPr/>
                    <a:lstStyle/>
                    <a:p>
                      <a:pPr algn="ctr"/>
                      <a:r>
                        <a:rPr lang="en-US" altLang="zh-CN"/>
                        <a:t>c1</a:t>
                      </a:r>
                      <a:endParaRPr lang="zh-CN" altLang="en-US"/>
                    </a:p>
                  </a:txBody>
                  <a:tcPr/>
                </a:tc>
                <a:tc>
                  <a:txBody>
                    <a:bodyPr/>
                    <a:lstStyle/>
                    <a:p>
                      <a:pPr algn="ctr"/>
                      <a:r>
                        <a:rPr lang="en-US" altLang="zh-CN"/>
                        <a:t>97</a:t>
                      </a:r>
                      <a:endParaRPr lang="zh-CN" altLang="en-US"/>
                    </a:p>
                  </a:txBody>
                  <a:tcPr/>
                </a:tc>
                <a:tc>
                  <a:txBody>
                    <a:bodyPr/>
                    <a:lstStyle/>
                    <a:p>
                      <a:pPr algn="ctr"/>
                      <a:r>
                        <a:rPr lang="en-US" altLang="zh-CN"/>
                        <a:t>01100001</a:t>
                      </a:r>
                      <a:endParaRPr lang="zh-CN" altLang="en-US"/>
                    </a:p>
                  </a:txBody>
                  <a:tcPr/>
                </a:tc>
                <a:extLst>
                  <a:ext uri="{0D108BD9-81ED-4DB2-BD59-A6C34878D82A}">
                    <a16:rowId xmlns:a16="http://schemas.microsoft.com/office/drawing/2014/main" xmlns="" val="947652369"/>
                  </a:ext>
                </a:extLst>
              </a:tr>
              <a:tr h="370840">
                <a:tc>
                  <a:txBody>
                    <a:bodyPr/>
                    <a:lstStyle/>
                    <a:p>
                      <a:pPr algn="ctr"/>
                      <a:r>
                        <a:rPr lang="en-US" altLang="zh-CN"/>
                        <a:t>c2</a:t>
                      </a:r>
                      <a:endParaRPr lang="zh-CN" altLang="en-US"/>
                    </a:p>
                  </a:txBody>
                  <a:tcPr/>
                </a:tc>
                <a:tc>
                  <a:txBody>
                    <a:bodyPr/>
                    <a:lstStyle/>
                    <a:p>
                      <a:pPr algn="ctr"/>
                      <a:r>
                        <a:rPr lang="en-US" altLang="zh-CN"/>
                        <a:t>98</a:t>
                      </a:r>
                      <a:endParaRPr lang="zh-CN" altLang="en-US"/>
                    </a:p>
                  </a:txBody>
                  <a:tcPr/>
                </a:tc>
                <a:tc>
                  <a:txBody>
                    <a:bodyPr/>
                    <a:lstStyle/>
                    <a:p>
                      <a:pPr algn="ctr"/>
                      <a:r>
                        <a:rPr lang="en-US" altLang="zh-CN"/>
                        <a:t>01100010</a:t>
                      </a:r>
                      <a:endParaRPr lang="zh-CN" altLang="en-US"/>
                    </a:p>
                  </a:txBody>
                  <a:tcPr/>
                </a:tc>
                <a:extLst>
                  <a:ext uri="{0D108BD9-81ED-4DB2-BD59-A6C34878D82A}">
                    <a16:rowId xmlns:a16="http://schemas.microsoft.com/office/drawing/2014/main" xmlns="" val="2220588132"/>
                  </a:ext>
                </a:extLst>
              </a:tr>
            </a:tbl>
          </a:graphicData>
        </a:graphic>
      </p:graphicFrame>
    </p:spTree>
    <p:extLst>
      <p:ext uri="{BB962C8B-B14F-4D97-AF65-F5344CB8AC3E}">
        <p14:creationId xmlns:p14="http://schemas.microsoft.com/office/powerpoint/2010/main" xmlns="" val="2404157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字符变量</a:t>
            </a:r>
          </a:p>
        </p:txBody>
      </p:sp>
      <p:sp>
        <p:nvSpPr>
          <p:cNvPr id="5" name="矩形 4"/>
          <p:cNvSpPr/>
          <p:nvPr/>
        </p:nvSpPr>
        <p:spPr>
          <a:xfrm>
            <a:off x="838200" y="1217756"/>
            <a:ext cx="10691190" cy="1892121"/>
          </a:xfrm>
          <a:prstGeom prst="rect">
            <a:avLst/>
          </a:prstGeom>
        </p:spPr>
        <p:txBody>
          <a:bodyPr wrap="square">
            <a:spAutoFit/>
          </a:bodyPr>
          <a:lstStyle/>
          <a:p>
            <a:pPr>
              <a:lnSpc>
                <a:spcPct val="150000"/>
              </a:lnSpc>
            </a:pPr>
            <a:r>
              <a:rPr lang="zh-CN" altLang="en-US" sz="2000"/>
              <a:t>字符型数据和整型数据之间可以通用。</a:t>
            </a:r>
            <a:endParaRPr lang="en-US" altLang="zh-CN" sz="2000"/>
          </a:p>
          <a:p>
            <a:pPr>
              <a:lnSpc>
                <a:spcPct val="150000"/>
              </a:lnSpc>
            </a:pPr>
            <a:r>
              <a:rPr lang="zh-CN" altLang="en-US" sz="2000"/>
              <a:t>在输出字符变量的值时，可以选择以十进制整数形式输出（用格式符“</a:t>
            </a:r>
            <a:r>
              <a:rPr lang="en-US" altLang="zh-CN" sz="2000"/>
              <a:t>%d”</a:t>
            </a:r>
            <a:r>
              <a:rPr lang="zh-CN" altLang="en-US" sz="2000"/>
              <a:t>），或以字符形式输出（用格式符“</a:t>
            </a:r>
            <a:r>
              <a:rPr lang="en-US" altLang="zh-CN" sz="2000"/>
              <a:t>%c”</a:t>
            </a:r>
            <a:r>
              <a:rPr lang="zh-CN" altLang="en-US" sz="2000"/>
              <a:t>）。</a:t>
            </a:r>
            <a:endParaRPr lang="en-US" altLang="zh-CN" sz="2000"/>
          </a:p>
          <a:p>
            <a:pPr>
              <a:lnSpc>
                <a:spcPct val="150000"/>
              </a:lnSpc>
            </a:pPr>
            <a:r>
              <a:rPr lang="zh-CN" altLang="en-US" sz="2000"/>
              <a:t>因此，也可以对字符数据进行算术运算。</a:t>
            </a:r>
          </a:p>
        </p:txBody>
      </p:sp>
      <p:sp>
        <p:nvSpPr>
          <p:cNvPr id="6" name="圆角矩形 5"/>
          <p:cNvSpPr/>
          <p:nvPr/>
        </p:nvSpPr>
        <p:spPr>
          <a:xfrm>
            <a:off x="1126435" y="3693275"/>
            <a:ext cx="7093226" cy="297189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#include&lt;stdio.h&gt;</a:t>
            </a:r>
          </a:p>
          <a:p>
            <a:r>
              <a:rPr lang="en-US" altLang="zh-CN"/>
              <a:t>int main()</a:t>
            </a:r>
          </a:p>
          <a:p>
            <a:r>
              <a:rPr lang="en-US" altLang="zh-CN"/>
              <a:t>{</a:t>
            </a:r>
          </a:p>
          <a:p>
            <a:r>
              <a:rPr lang="en-US" altLang="zh-CN"/>
              <a:t>	char c1,c2;</a:t>
            </a:r>
          </a:p>
          <a:p>
            <a:r>
              <a:rPr lang="en-US" altLang="zh-CN"/>
              <a:t>	c1=97;</a:t>
            </a:r>
          </a:p>
          <a:p>
            <a:r>
              <a:rPr lang="en-US" altLang="zh-CN"/>
              <a:t>	c2=98;</a:t>
            </a:r>
          </a:p>
          <a:p>
            <a:r>
              <a:rPr lang="en-US" altLang="zh-CN"/>
              <a:t>	printf("c1=%c,c2=%c\n",c1,c2);	</a:t>
            </a:r>
            <a:r>
              <a:rPr lang="en-US" altLang="zh-CN">
                <a:solidFill>
                  <a:srgbClr val="008000"/>
                </a:solidFill>
              </a:rPr>
              <a:t>//</a:t>
            </a:r>
            <a:r>
              <a:rPr lang="zh-CN" altLang="en-US">
                <a:solidFill>
                  <a:srgbClr val="008000"/>
                </a:solidFill>
              </a:rPr>
              <a:t>用字符形式输出</a:t>
            </a:r>
            <a:endParaRPr lang="en-US" altLang="zh-CN">
              <a:solidFill>
                <a:srgbClr val="008000"/>
              </a:solidFill>
            </a:endParaRPr>
          </a:p>
          <a:p>
            <a:r>
              <a:rPr lang="en-US" altLang="zh-CN"/>
              <a:t>	printf("c1=%d,c2=%d\n",c1,c2);	</a:t>
            </a:r>
            <a:r>
              <a:rPr lang="en-US" altLang="zh-CN">
                <a:solidFill>
                  <a:srgbClr val="008000"/>
                </a:solidFill>
              </a:rPr>
              <a:t>//</a:t>
            </a:r>
            <a:r>
              <a:rPr lang="zh-CN" altLang="en-US">
                <a:solidFill>
                  <a:srgbClr val="008000"/>
                </a:solidFill>
              </a:rPr>
              <a:t>用十进制形式输出</a:t>
            </a:r>
            <a:endParaRPr lang="en-US" altLang="zh-CN">
              <a:solidFill>
                <a:srgbClr val="008000"/>
              </a:solidFill>
            </a:endParaRPr>
          </a:p>
          <a:p>
            <a:r>
              <a:rPr lang="en-US" altLang="zh-CN"/>
              <a:t>	return 0;</a:t>
            </a:r>
          </a:p>
          <a:p>
            <a:r>
              <a:rPr lang="en-US" altLang="zh-CN"/>
              <a:t>}</a:t>
            </a:r>
            <a:endParaRPr lang="en-US" altLang="zh-CN">
              <a:solidFill>
                <a:srgbClr val="008000"/>
              </a:solidFill>
            </a:endParaRPr>
          </a:p>
        </p:txBody>
      </p:sp>
      <p:sp>
        <p:nvSpPr>
          <p:cNvPr id="7" name="内容占位符 2"/>
          <p:cNvSpPr>
            <a:spLocks noGrp="1"/>
          </p:cNvSpPr>
          <p:nvPr>
            <p:ph idx="1"/>
          </p:nvPr>
        </p:nvSpPr>
        <p:spPr>
          <a:xfrm>
            <a:off x="838200" y="3109877"/>
            <a:ext cx="8774841" cy="650157"/>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2.5】</a:t>
            </a:r>
            <a:r>
              <a:rPr lang="zh-CN" altLang="en-US" sz="2000">
                <a:solidFill>
                  <a:schemeClr val="accent1"/>
                </a:solidFill>
              </a:rPr>
              <a:t>向字符变量赋予整数。</a:t>
            </a:r>
            <a:endParaRPr lang="en-US" altLang="zh-CN" sz="2000" dirty="0">
              <a:solidFill>
                <a:schemeClr val="accent1"/>
              </a:solidFill>
            </a:endParaRPr>
          </a:p>
        </p:txBody>
      </p:sp>
      <p:pic>
        <p:nvPicPr>
          <p:cNvPr id="8" name="图片 7"/>
          <p:cNvPicPr>
            <a:picLocks noChangeAspect="1"/>
          </p:cNvPicPr>
          <p:nvPr/>
        </p:nvPicPr>
        <p:blipFill>
          <a:blip r:embed="rId2" cstate="print"/>
          <a:stretch>
            <a:fillRect/>
          </a:stretch>
        </p:blipFill>
        <p:spPr>
          <a:xfrm>
            <a:off x="6852615" y="3896243"/>
            <a:ext cx="4676775" cy="1314450"/>
          </a:xfrm>
          <a:prstGeom prst="rect">
            <a:avLst/>
          </a:prstGeom>
        </p:spPr>
      </p:pic>
      <p:sp>
        <p:nvSpPr>
          <p:cNvPr id="9" name="圆角矩形 8"/>
          <p:cNvSpPr/>
          <p:nvPr/>
        </p:nvSpPr>
        <p:spPr>
          <a:xfrm>
            <a:off x="1947138" y="4553468"/>
            <a:ext cx="3837436" cy="4092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int c1,c2;		//</a:t>
            </a:r>
            <a:r>
              <a:rPr lang="zh-CN" altLang="en-US"/>
              <a:t>结果？为什么？</a:t>
            </a:r>
          </a:p>
        </p:txBody>
      </p:sp>
    </p:spTree>
    <p:extLst>
      <p:ext uri="{BB962C8B-B14F-4D97-AF65-F5344CB8AC3E}">
        <p14:creationId xmlns:p14="http://schemas.microsoft.com/office/powerpoint/2010/main" xmlns="" val="222050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字符变量</a:t>
            </a:r>
          </a:p>
        </p:txBody>
      </p:sp>
      <p:sp>
        <p:nvSpPr>
          <p:cNvPr id="6" name="圆角矩形 5"/>
          <p:cNvSpPr/>
          <p:nvPr/>
        </p:nvSpPr>
        <p:spPr>
          <a:xfrm>
            <a:off x="1080053" y="2593133"/>
            <a:ext cx="7093226" cy="3127782"/>
          </a:xfrm>
          <a:prstGeom prst="roundRect">
            <a:avLst>
              <a:gd name="adj" fmla="val 2789"/>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#include&lt;stdio.h&gt;</a:t>
            </a:r>
          </a:p>
          <a:p>
            <a:r>
              <a:rPr lang="en-US" altLang="zh-CN"/>
              <a:t>int main()</a:t>
            </a:r>
          </a:p>
          <a:p>
            <a:r>
              <a:rPr lang="en-US" altLang="zh-CN"/>
              <a:t>{</a:t>
            </a:r>
          </a:p>
          <a:p>
            <a:r>
              <a:rPr lang="en-US" altLang="zh-CN"/>
              <a:t>	char c1,c2;</a:t>
            </a:r>
          </a:p>
          <a:p>
            <a:r>
              <a:rPr lang="en-US" altLang="zh-CN"/>
              <a:t>	c1='a';		</a:t>
            </a:r>
            <a:r>
              <a:rPr lang="en-US" altLang="zh-CN">
                <a:solidFill>
                  <a:srgbClr val="008000"/>
                </a:solidFill>
              </a:rPr>
              <a:t>//</a:t>
            </a:r>
            <a:r>
              <a:rPr lang="zh-CN" altLang="en-US">
                <a:solidFill>
                  <a:srgbClr val="008000"/>
                </a:solidFill>
              </a:rPr>
              <a:t>将</a:t>
            </a:r>
            <a:r>
              <a:rPr lang="en-US" altLang="zh-CN">
                <a:solidFill>
                  <a:srgbClr val="008000"/>
                </a:solidFill>
              </a:rPr>
              <a:t>97</a:t>
            </a:r>
            <a:r>
              <a:rPr lang="zh-CN" altLang="en-US">
                <a:solidFill>
                  <a:srgbClr val="008000"/>
                </a:solidFill>
              </a:rPr>
              <a:t>存入</a:t>
            </a:r>
            <a:r>
              <a:rPr lang="en-US" altLang="zh-CN">
                <a:solidFill>
                  <a:srgbClr val="008000"/>
                </a:solidFill>
              </a:rPr>
              <a:t>c1 </a:t>
            </a:r>
          </a:p>
          <a:p>
            <a:r>
              <a:rPr lang="en-US" altLang="zh-CN"/>
              <a:t>	c2='b';		</a:t>
            </a:r>
            <a:r>
              <a:rPr lang="en-US" altLang="zh-CN">
                <a:solidFill>
                  <a:srgbClr val="008000"/>
                </a:solidFill>
              </a:rPr>
              <a:t>//</a:t>
            </a:r>
            <a:r>
              <a:rPr lang="zh-CN" altLang="en-US">
                <a:solidFill>
                  <a:srgbClr val="008000"/>
                </a:solidFill>
              </a:rPr>
              <a:t>将</a:t>
            </a:r>
            <a:r>
              <a:rPr lang="en-US" altLang="zh-CN">
                <a:solidFill>
                  <a:srgbClr val="008000"/>
                </a:solidFill>
              </a:rPr>
              <a:t>98</a:t>
            </a:r>
            <a:r>
              <a:rPr lang="zh-CN" altLang="en-US">
                <a:solidFill>
                  <a:srgbClr val="008000"/>
                </a:solidFill>
              </a:rPr>
              <a:t>存入</a:t>
            </a:r>
            <a:r>
              <a:rPr lang="en-US" altLang="zh-CN">
                <a:solidFill>
                  <a:srgbClr val="008000"/>
                </a:solidFill>
              </a:rPr>
              <a:t>c2 </a:t>
            </a:r>
          </a:p>
          <a:p>
            <a:r>
              <a:rPr lang="en-US" altLang="zh-CN"/>
              <a:t>	c1=c1-32;	</a:t>
            </a:r>
            <a:r>
              <a:rPr lang="en-US" altLang="zh-CN">
                <a:solidFill>
                  <a:srgbClr val="008000"/>
                </a:solidFill>
              </a:rPr>
              <a:t>//c1</a:t>
            </a:r>
            <a:r>
              <a:rPr lang="zh-CN" altLang="en-US">
                <a:solidFill>
                  <a:srgbClr val="008000"/>
                </a:solidFill>
              </a:rPr>
              <a:t>的值为</a:t>
            </a:r>
            <a:r>
              <a:rPr lang="en-US" altLang="zh-CN">
                <a:solidFill>
                  <a:srgbClr val="008000"/>
                </a:solidFill>
              </a:rPr>
              <a:t>65 </a:t>
            </a:r>
          </a:p>
          <a:p>
            <a:r>
              <a:rPr lang="en-US" altLang="zh-CN"/>
              <a:t>	c2=c2-32;	</a:t>
            </a:r>
            <a:r>
              <a:rPr lang="en-US" altLang="zh-CN">
                <a:solidFill>
                  <a:srgbClr val="008000"/>
                </a:solidFill>
              </a:rPr>
              <a:t>//c2</a:t>
            </a:r>
            <a:r>
              <a:rPr lang="zh-CN" altLang="en-US">
                <a:solidFill>
                  <a:srgbClr val="008000"/>
                </a:solidFill>
              </a:rPr>
              <a:t>的值为</a:t>
            </a:r>
            <a:r>
              <a:rPr lang="en-US" altLang="zh-CN">
                <a:solidFill>
                  <a:srgbClr val="008000"/>
                </a:solidFill>
              </a:rPr>
              <a:t>66 </a:t>
            </a:r>
          </a:p>
          <a:p>
            <a:r>
              <a:rPr lang="en-US" altLang="zh-CN"/>
              <a:t>	printf("%c,%c\n",c1,c2);	</a:t>
            </a:r>
            <a:r>
              <a:rPr lang="en-US" altLang="zh-CN">
                <a:solidFill>
                  <a:srgbClr val="008000"/>
                </a:solidFill>
              </a:rPr>
              <a:t>//</a:t>
            </a:r>
            <a:r>
              <a:rPr lang="zh-CN" altLang="en-US">
                <a:solidFill>
                  <a:srgbClr val="008000"/>
                </a:solidFill>
              </a:rPr>
              <a:t>以字符形式输出</a:t>
            </a:r>
            <a:r>
              <a:rPr lang="en-US" altLang="zh-CN">
                <a:solidFill>
                  <a:srgbClr val="008000"/>
                </a:solidFill>
              </a:rPr>
              <a:t>c1</a:t>
            </a:r>
            <a:r>
              <a:rPr lang="zh-CN" altLang="en-US">
                <a:solidFill>
                  <a:srgbClr val="008000"/>
                </a:solidFill>
              </a:rPr>
              <a:t>和</a:t>
            </a:r>
            <a:r>
              <a:rPr lang="en-US" altLang="zh-CN">
                <a:solidFill>
                  <a:srgbClr val="008000"/>
                </a:solidFill>
              </a:rPr>
              <a:t>c2 </a:t>
            </a:r>
          </a:p>
          <a:p>
            <a:r>
              <a:rPr lang="en-US" altLang="zh-CN"/>
              <a:t>	return 0;</a:t>
            </a:r>
          </a:p>
          <a:p>
            <a:r>
              <a:rPr lang="en-US" altLang="zh-CN"/>
              <a:t>}</a:t>
            </a:r>
            <a:endParaRPr lang="en-US" altLang="zh-CN">
              <a:solidFill>
                <a:srgbClr val="008000"/>
              </a:solidFill>
            </a:endParaRPr>
          </a:p>
        </p:txBody>
      </p:sp>
      <p:sp>
        <p:nvSpPr>
          <p:cNvPr id="7" name="内容占位符 2"/>
          <p:cNvSpPr>
            <a:spLocks noGrp="1"/>
          </p:cNvSpPr>
          <p:nvPr>
            <p:ph idx="1"/>
          </p:nvPr>
        </p:nvSpPr>
        <p:spPr>
          <a:xfrm>
            <a:off x="838200" y="1407471"/>
            <a:ext cx="8774841" cy="650157"/>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2.6】</a:t>
            </a:r>
            <a:r>
              <a:rPr lang="zh-CN" altLang="en-US" sz="2000">
                <a:solidFill>
                  <a:schemeClr val="accent1"/>
                </a:solidFill>
              </a:rPr>
              <a:t>把小写字母转换为相应的大写字母。</a:t>
            </a:r>
            <a:endParaRPr lang="en-US" altLang="zh-CN" sz="2000" dirty="0">
              <a:solidFill>
                <a:schemeClr val="accent1"/>
              </a:solidFill>
            </a:endParaRPr>
          </a:p>
        </p:txBody>
      </p:sp>
      <p:sp>
        <p:nvSpPr>
          <p:cNvPr id="10" name="矩形 9"/>
          <p:cNvSpPr/>
          <p:nvPr/>
        </p:nvSpPr>
        <p:spPr>
          <a:xfrm>
            <a:off x="1000483" y="1885247"/>
            <a:ext cx="9972317" cy="707886"/>
          </a:xfrm>
          <a:prstGeom prst="rect">
            <a:avLst/>
          </a:prstGeom>
        </p:spPr>
        <p:txBody>
          <a:bodyPr wrap="square">
            <a:spAutoFit/>
          </a:bodyPr>
          <a:lstStyle/>
          <a:p>
            <a:r>
              <a:rPr lang="zh-CN" altLang="en-US" sz="2000" b="1" dirty="0"/>
              <a:t>解题</a:t>
            </a:r>
            <a:r>
              <a:rPr lang="zh-CN" altLang="en-US" sz="2000" b="1"/>
              <a:t>思路</a:t>
            </a:r>
            <a:r>
              <a:rPr lang="en-US" altLang="zh-CN" sz="2000" b="1"/>
              <a:t>: </a:t>
            </a:r>
            <a:r>
              <a:rPr lang="zh-CN" altLang="en-US" sz="2000"/>
              <a:t> 找到大小写字母之间转换的规律：小写字母与大写字母</a:t>
            </a:r>
            <a:r>
              <a:rPr lang="en-US" altLang="zh-CN" sz="2000"/>
              <a:t>ASCII</a:t>
            </a:r>
            <a:r>
              <a:rPr lang="zh-CN" altLang="en-US" sz="2000"/>
              <a:t>代码的差值为</a:t>
            </a:r>
            <a:r>
              <a:rPr lang="en-US" altLang="zh-CN" sz="2000"/>
              <a:t>32</a:t>
            </a:r>
            <a:r>
              <a:rPr lang="zh-CN" altLang="en-US" sz="2000"/>
              <a:t>。</a:t>
            </a:r>
            <a:r>
              <a:rPr lang="en-US" altLang="zh-CN" sz="2000"/>
              <a:t>C</a:t>
            </a:r>
            <a:r>
              <a:rPr lang="zh-CN" altLang="en-US" sz="2000"/>
              <a:t>语言允许字符数据与整数直接进行算术运算。</a:t>
            </a:r>
            <a:endParaRPr lang="zh-CN" altLang="zh-CN" sz="2000" dirty="0"/>
          </a:p>
        </p:txBody>
      </p:sp>
      <p:pic>
        <p:nvPicPr>
          <p:cNvPr id="3" name="图片 2"/>
          <p:cNvPicPr>
            <a:picLocks noChangeAspect="1"/>
          </p:cNvPicPr>
          <p:nvPr/>
        </p:nvPicPr>
        <p:blipFill>
          <a:blip r:embed="rId2" cstate="print"/>
          <a:stretch>
            <a:fillRect/>
          </a:stretch>
        </p:blipFill>
        <p:spPr>
          <a:xfrm>
            <a:off x="6701873" y="2787692"/>
            <a:ext cx="4552950" cy="1247775"/>
          </a:xfrm>
          <a:prstGeom prst="rect">
            <a:avLst/>
          </a:prstGeom>
        </p:spPr>
      </p:pic>
    </p:spTree>
    <p:extLst>
      <p:ext uri="{BB962C8B-B14F-4D97-AF65-F5344CB8AC3E}">
        <p14:creationId xmlns:p14="http://schemas.microsoft.com/office/powerpoint/2010/main" xmlns="" val="3155058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831850"/>
            <a:ext cx="10515600" cy="1325563"/>
          </a:xfrm>
        </p:spPr>
        <p:txBody>
          <a:bodyPr/>
          <a:lstStyle/>
          <a:p>
            <a:pPr algn="ctr"/>
            <a:r>
              <a:rPr lang="zh-CN" altLang="en-US"/>
              <a:t>字符型数据的存储空间和值的范围</a:t>
            </a:r>
          </a:p>
        </p:txBody>
      </p:sp>
      <p:graphicFrame>
        <p:nvGraphicFramePr>
          <p:cNvPr id="4" name="内容占位符 3"/>
          <p:cNvGraphicFramePr>
            <a:graphicFrameLocks noGrp="1"/>
          </p:cNvGraphicFramePr>
          <p:nvPr>
            <p:ph idx="1"/>
            <p:extLst>
              <p:ext uri="{D42A27DB-BD31-4B8C-83A1-F6EECF244321}">
                <p14:modId xmlns:p14="http://schemas.microsoft.com/office/powerpoint/2010/main" xmlns="" val="1025208156"/>
              </p:ext>
            </p:extLst>
          </p:nvPr>
        </p:nvGraphicFramePr>
        <p:xfrm>
          <a:off x="914400" y="2292350"/>
          <a:ext cx="10515600" cy="1188720"/>
        </p:xfrm>
        <a:graphic>
          <a:graphicData uri="http://schemas.openxmlformats.org/drawingml/2006/table">
            <a:tbl>
              <a:tblPr firstRow="1" bandRow="1">
                <a:tableStyleId>{5C22544A-7EE6-4342-B048-85BDC9FD1C3A}</a:tableStyleId>
              </a:tblPr>
              <a:tblGrid>
                <a:gridCol w="4171950">
                  <a:extLst>
                    <a:ext uri="{9D8B030D-6E8A-4147-A177-3AD203B41FA5}">
                      <a16:colId xmlns:a16="http://schemas.microsoft.com/office/drawing/2014/main" xmlns="" val="2602366669"/>
                    </a:ext>
                  </a:extLst>
                </a:gridCol>
                <a:gridCol w="1781175">
                  <a:extLst>
                    <a:ext uri="{9D8B030D-6E8A-4147-A177-3AD203B41FA5}">
                      <a16:colId xmlns:a16="http://schemas.microsoft.com/office/drawing/2014/main" xmlns="" val="2297926833"/>
                    </a:ext>
                  </a:extLst>
                </a:gridCol>
                <a:gridCol w="4562475">
                  <a:extLst>
                    <a:ext uri="{9D8B030D-6E8A-4147-A177-3AD203B41FA5}">
                      <a16:colId xmlns:a16="http://schemas.microsoft.com/office/drawing/2014/main" xmlns="" val="803342494"/>
                    </a:ext>
                  </a:extLst>
                </a:gridCol>
              </a:tblGrid>
              <a:tr h="370840">
                <a:tc>
                  <a:txBody>
                    <a:bodyPr/>
                    <a:lstStyle/>
                    <a:p>
                      <a:pPr algn="ctr"/>
                      <a:r>
                        <a:rPr lang="zh-CN" altLang="en-US" sz="2000"/>
                        <a:t>类型</a:t>
                      </a:r>
                    </a:p>
                  </a:txBody>
                  <a:tcPr/>
                </a:tc>
                <a:tc>
                  <a:txBody>
                    <a:bodyPr/>
                    <a:lstStyle/>
                    <a:p>
                      <a:pPr algn="ctr"/>
                      <a:r>
                        <a:rPr lang="zh-CN" altLang="en-US" sz="2000"/>
                        <a:t>字节数</a:t>
                      </a:r>
                    </a:p>
                  </a:txBody>
                  <a:tcPr/>
                </a:tc>
                <a:tc>
                  <a:txBody>
                    <a:bodyPr/>
                    <a:lstStyle/>
                    <a:p>
                      <a:pPr algn="ctr"/>
                      <a:r>
                        <a:rPr lang="zh-CN" altLang="en-US" sz="2000"/>
                        <a:t>取值范围</a:t>
                      </a:r>
                    </a:p>
                  </a:txBody>
                  <a:tcPr/>
                </a:tc>
                <a:extLst>
                  <a:ext uri="{0D108BD9-81ED-4DB2-BD59-A6C34878D82A}">
                    <a16:rowId xmlns:a16="http://schemas.microsoft.com/office/drawing/2014/main" xmlns="" val="3795649556"/>
                  </a:ext>
                </a:extLst>
              </a:tr>
              <a:tr h="370840">
                <a:tc>
                  <a:txBody>
                    <a:bodyPr/>
                    <a:lstStyle/>
                    <a:p>
                      <a:r>
                        <a:rPr lang="en-US" altLang="zh-CN" sz="2000"/>
                        <a:t>[signed] char</a:t>
                      </a:r>
                      <a:r>
                        <a:rPr lang="zh-CN" altLang="en-US" sz="2000"/>
                        <a:t>（有符号字符型）</a:t>
                      </a:r>
                    </a:p>
                  </a:txBody>
                  <a:tcPr/>
                </a:tc>
                <a:tc>
                  <a:txBody>
                    <a:bodyPr/>
                    <a:lstStyle/>
                    <a:p>
                      <a:pPr algn="ctr"/>
                      <a:r>
                        <a:rPr lang="en-US" altLang="zh-CN" sz="2000"/>
                        <a:t>1</a:t>
                      </a:r>
                      <a:endParaRPr lang="zh-CN" altLang="en-US" sz="2000"/>
                    </a:p>
                  </a:txBody>
                  <a:tcPr/>
                </a:tc>
                <a:tc>
                  <a:txBody>
                    <a:bodyPr/>
                    <a:lstStyle/>
                    <a:p>
                      <a:r>
                        <a:rPr lang="en-US" altLang="zh-CN" sz="2000"/>
                        <a:t>-128~127</a:t>
                      </a:r>
                      <a:r>
                        <a:rPr lang="zh-CN" altLang="en-US" sz="2000"/>
                        <a:t>，即</a:t>
                      </a:r>
                      <a:r>
                        <a:rPr lang="en-US" altLang="zh-CN" sz="2000"/>
                        <a:t>-2</a:t>
                      </a:r>
                      <a:r>
                        <a:rPr lang="en-US" altLang="zh-CN" sz="2000" baseline="30000"/>
                        <a:t>7</a:t>
                      </a:r>
                      <a:r>
                        <a:rPr lang="en-US" altLang="zh-CN" sz="2000"/>
                        <a:t>~</a:t>
                      </a:r>
                      <a:r>
                        <a:rPr lang="zh-CN" altLang="en-US" sz="2000"/>
                        <a:t>（</a:t>
                      </a:r>
                      <a:r>
                        <a:rPr lang="en-US" altLang="zh-CN" sz="2000"/>
                        <a:t>2</a:t>
                      </a:r>
                      <a:r>
                        <a:rPr lang="en-US" altLang="zh-CN" sz="2000" kern="1200" baseline="30000">
                          <a:solidFill>
                            <a:schemeClr val="dk1"/>
                          </a:solidFill>
                          <a:latin typeface="+mn-lt"/>
                          <a:ea typeface="+mn-ea"/>
                          <a:cs typeface="+mn-cs"/>
                        </a:rPr>
                        <a:t>7</a:t>
                      </a:r>
                      <a:r>
                        <a:rPr lang="en-US" altLang="zh-CN" sz="2000"/>
                        <a:t>-1</a:t>
                      </a:r>
                      <a:r>
                        <a:rPr lang="zh-CN" altLang="en-US" sz="2000"/>
                        <a:t>）</a:t>
                      </a:r>
                    </a:p>
                  </a:txBody>
                  <a:tcPr/>
                </a:tc>
                <a:extLst>
                  <a:ext uri="{0D108BD9-81ED-4DB2-BD59-A6C34878D82A}">
                    <a16:rowId xmlns:a16="http://schemas.microsoft.com/office/drawing/2014/main" xmlns="" val="407283771"/>
                  </a:ext>
                </a:extLst>
              </a:tr>
              <a:tr h="370840">
                <a:tc>
                  <a:txBody>
                    <a:bodyPr/>
                    <a:lstStyle/>
                    <a:p>
                      <a:r>
                        <a:rPr lang="en-US" altLang="zh-CN" sz="2000"/>
                        <a:t>unsigned char</a:t>
                      </a:r>
                      <a:r>
                        <a:rPr lang="zh-CN" altLang="en-US" sz="2000"/>
                        <a:t>（无符号字符型）</a:t>
                      </a:r>
                    </a:p>
                  </a:txBody>
                  <a:tcPr/>
                </a:tc>
                <a:tc>
                  <a:txBody>
                    <a:bodyPr/>
                    <a:lstStyle/>
                    <a:p>
                      <a:pPr algn="ctr"/>
                      <a:r>
                        <a:rPr lang="en-US" altLang="zh-CN" sz="2000"/>
                        <a:t>1</a:t>
                      </a:r>
                      <a:endParaRPr lang="zh-CN" altLang="en-US" sz="2000"/>
                    </a:p>
                  </a:txBody>
                  <a:tcPr/>
                </a:tc>
                <a:tc>
                  <a:txBody>
                    <a:bodyPr/>
                    <a:lstStyle/>
                    <a:p>
                      <a:r>
                        <a:rPr lang="en-US" altLang="zh-CN" sz="2000"/>
                        <a:t>0~255</a:t>
                      </a:r>
                      <a:r>
                        <a:rPr lang="zh-CN" altLang="en-US" sz="2000"/>
                        <a:t>，即</a:t>
                      </a:r>
                      <a:r>
                        <a:rPr lang="en-US" altLang="zh-CN" sz="2000"/>
                        <a:t>0~2</a:t>
                      </a:r>
                      <a:r>
                        <a:rPr lang="en-US" altLang="zh-CN" sz="2000" kern="1200" baseline="30000">
                          <a:solidFill>
                            <a:schemeClr val="dk1"/>
                          </a:solidFill>
                          <a:latin typeface="+mn-lt"/>
                          <a:ea typeface="+mn-ea"/>
                          <a:cs typeface="+mn-cs"/>
                        </a:rPr>
                        <a:t>8</a:t>
                      </a:r>
                      <a:r>
                        <a:rPr lang="en-US" altLang="zh-CN" sz="2000"/>
                        <a:t>-1</a:t>
                      </a:r>
                      <a:endParaRPr lang="zh-CN" altLang="en-US" sz="2000"/>
                    </a:p>
                  </a:txBody>
                  <a:tcPr/>
                </a:tc>
                <a:extLst>
                  <a:ext uri="{0D108BD9-81ED-4DB2-BD59-A6C34878D82A}">
                    <a16:rowId xmlns:a16="http://schemas.microsoft.com/office/drawing/2014/main" xmlns="" val="1325272140"/>
                  </a:ext>
                </a:extLst>
              </a:tr>
            </a:tbl>
          </a:graphicData>
        </a:graphic>
      </p:graphicFrame>
      <p:sp>
        <p:nvSpPr>
          <p:cNvPr id="5" name="文本框 4"/>
          <p:cNvSpPr txBox="1"/>
          <p:nvPr/>
        </p:nvSpPr>
        <p:spPr>
          <a:xfrm>
            <a:off x="914400" y="3705225"/>
            <a:ext cx="10429875" cy="1200329"/>
          </a:xfrm>
          <a:prstGeom prst="rect">
            <a:avLst/>
          </a:prstGeom>
          <a:noFill/>
        </p:spPr>
        <p:txBody>
          <a:bodyPr wrap="square" rtlCol="0">
            <a:spAutoFit/>
          </a:bodyPr>
          <a:lstStyle/>
          <a:p>
            <a:r>
              <a:rPr lang="zh-CN" altLang="en-US" b="1"/>
              <a:t>说明：</a:t>
            </a:r>
            <a:r>
              <a:rPr lang="zh-CN" altLang="en-US"/>
              <a:t>在使用有符号字符型变量时，允许存储的值为</a:t>
            </a:r>
            <a:r>
              <a:rPr lang="en-US" altLang="zh-CN"/>
              <a:t>-128</a:t>
            </a:r>
            <a:r>
              <a:rPr lang="zh-CN" altLang="en-US"/>
              <a:t>～</a:t>
            </a:r>
            <a:r>
              <a:rPr lang="en-US" altLang="zh-CN"/>
              <a:t>127</a:t>
            </a:r>
            <a:r>
              <a:rPr lang="zh-CN" altLang="en-US"/>
              <a:t>，但字符的代码不可能为负值，所以在存储字符时实际上只用到</a:t>
            </a:r>
            <a:r>
              <a:rPr lang="en-US" altLang="zh-CN"/>
              <a:t>0</a:t>
            </a:r>
            <a:r>
              <a:rPr lang="zh-CN" altLang="en-US"/>
              <a:t>～</a:t>
            </a:r>
            <a:r>
              <a:rPr lang="en-US" altLang="zh-CN"/>
              <a:t>127</a:t>
            </a:r>
            <a:r>
              <a:rPr lang="zh-CN" altLang="en-US"/>
              <a:t>这一部分，其第</a:t>
            </a:r>
            <a:r>
              <a:rPr lang="en-US" altLang="zh-CN"/>
              <a:t>1</a:t>
            </a:r>
            <a:r>
              <a:rPr lang="zh-CN" altLang="en-US"/>
              <a:t>位都是</a:t>
            </a:r>
            <a:r>
              <a:rPr lang="en-US" altLang="zh-CN"/>
              <a:t>0</a:t>
            </a:r>
            <a:r>
              <a:rPr lang="zh-CN" altLang="en-US"/>
              <a:t>。</a:t>
            </a:r>
          </a:p>
          <a:p>
            <a:r>
              <a:rPr lang="zh-CN" altLang="en-US"/>
              <a:t>如果将一个负整数赋给有符号字符型变量是合法的，但它不代表一个字符，而作为一字节整型变量存储负整数。</a:t>
            </a:r>
          </a:p>
        </p:txBody>
      </p:sp>
    </p:spTree>
    <p:extLst>
      <p:ext uri="{BB962C8B-B14F-4D97-AF65-F5344CB8AC3E}">
        <p14:creationId xmlns:p14="http://schemas.microsoft.com/office/powerpoint/2010/main" xmlns="" val="3034891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494335"/>
            <a:ext cx="10553701" cy="1324940"/>
          </a:xfrm>
        </p:spPr>
        <p:txBody>
          <a:bodyPr>
            <a:noAutofit/>
          </a:bodyPr>
          <a:lstStyle/>
          <a:p>
            <a:pPr>
              <a:lnSpc>
                <a:spcPct val="150000"/>
              </a:lnSpc>
            </a:pPr>
            <a:r>
              <a:rPr lang="zh-CN" altLang="en-US" sz="2400" b="1">
                <a:solidFill>
                  <a:schemeClr val="accent1"/>
                </a:solidFill>
              </a:rPr>
              <a:t>字符串常量</a:t>
            </a:r>
            <a:r>
              <a:rPr lang="en-US" altLang="zh-CN" sz="2400" b="1">
                <a:solidFill>
                  <a:schemeClr val="accent1"/>
                </a:solidFill>
              </a:rPr>
              <a:t/>
            </a:r>
            <a:br>
              <a:rPr lang="en-US" altLang="zh-CN" sz="2400" b="1">
                <a:solidFill>
                  <a:schemeClr val="accent1"/>
                </a:solidFill>
              </a:rPr>
            </a:br>
            <a:r>
              <a:rPr lang="zh-CN" altLang="en-US" sz="2000">
                <a:solidFill>
                  <a:schemeClr val="tx1">
                    <a:lumMod val="75000"/>
                    <a:lumOff val="25000"/>
                  </a:schemeClr>
                </a:solidFill>
              </a:rPr>
              <a:t>一对双引号括起来的字符序列。</a:t>
            </a:r>
            <a:r>
              <a:rPr lang="en-US" altLang="zh-CN" sz="2000">
                <a:solidFill>
                  <a:schemeClr val="tx1">
                    <a:lumMod val="75000"/>
                    <a:lumOff val="25000"/>
                  </a:schemeClr>
                </a:solidFill>
              </a:rPr>
              <a:t/>
            </a:r>
            <a:br>
              <a:rPr lang="en-US" altLang="zh-CN" sz="2000">
                <a:solidFill>
                  <a:schemeClr val="tx1">
                    <a:lumMod val="75000"/>
                    <a:lumOff val="25000"/>
                  </a:schemeClr>
                </a:solidFill>
              </a:rPr>
            </a:br>
            <a:r>
              <a:rPr lang="zh-CN" altLang="en-US" sz="2000">
                <a:solidFill>
                  <a:schemeClr val="tx1">
                    <a:lumMod val="75000"/>
                    <a:lumOff val="25000"/>
                  </a:schemeClr>
                </a:solidFill>
              </a:rPr>
              <a:t>例如：</a:t>
            </a:r>
            <a:r>
              <a:rPr lang="en-US" altLang="zh-CN" sz="2000">
                <a:solidFill>
                  <a:schemeClr val="tx1">
                    <a:lumMod val="75000"/>
                    <a:lumOff val="25000"/>
                  </a:schemeClr>
                </a:solidFill>
              </a:rPr>
              <a:t>"How do you do.", "CHINA", "a", "$123.45"</a:t>
            </a:r>
            <a:endParaRPr lang="zh-CN" altLang="en-US" sz="2400">
              <a:solidFill>
                <a:schemeClr val="tx1">
                  <a:lumMod val="75000"/>
                  <a:lumOff val="25000"/>
                </a:schemeClr>
              </a:solidFill>
            </a:endParaRPr>
          </a:p>
        </p:txBody>
      </p:sp>
      <p:sp>
        <p:nvSpPr>
          <p:cNvPr id="4" name="圆角矩形 3"/>
          <p:cNvSpPr/>
          <p:nvPr/>
        </p:nvSpPr>
        <p:spPr>
          <a:xfrm>
            <a:off x="956228" y="1945433"/>
            <a:ext cx="7093226" cy="378667"/>
          </a:xfrm>
          <a:prstGeom prst="roundRect">
            <a:avLst>
              <a:gd name="adj" fmla="val 12851"/>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printf("How do you do.");	</a:t>
            </a:r>
            <a:r>
              <a:rPr lang="en-US" altLang="zh-CN">
                <a:solidFill>
                  <a:srgbClr val="008000"/>
                </a:solidFill>
              </a:rPr>
              <a:t>//</a:t>
            </a:r>
            <a:r>
              <a:rPr lang="zh-CN" altLang="en-US">
                <a:solidFill>
                  <a:srgbClr val="008000"/>
                </a:solidFill>
              </a:rPr>
              <a:t>用</a:t>
            </a:r>
            <a:r>
              <a:rPr lang="en-US" altLang="zh-CN">
                <a:solidFill>
                  <a:srgbClr val="008000"/>
                </a:solidFill>
              </a:rPr>
              <a:t>printf</a:t>
            </a:r>
            <a:r>
              <a:rPr lang="zh-CN" altLang="en-US">
                <a:solidFill>
                  <a:srgbClr val="008000"/>
                </a:solidFill>
              </a:rPr>
              <a:t>函数输出一个字符串</a:t>
            </a:r>
            <a:r>
              <a:rPr lang="en-US" altLang="zh-CN">
                <a:solidFill>
                  <a:srgbClr val="008000"/>
                </a:solidFill>
              </a:rPr>
              <a:t> </a:t>
            </a:r>
          </a:p>
        </p:txBody>
      </p:sp>
      <p:sp>
        <p:nvSpPr>
          <p:cNvPr id="5" name="矩形 4"/>
          <p:cNvSpPr/>
          <p:nvPr/>
        </p:nvSpPr>
        <p:spPr>
          <a:xfrm>
            <a:off x="847724" y="2412158"/>
            <a:ext cx="3609976" cy="55399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nSpc>
                <a:spcPct val="150000"/>
              </a:lnSpc>
            </a:pPr>
            <a:r>
              <a:rPr lang="zh-CN" altLang="en-US" sz="2000">
                <a:solidFill>
                  <a:schemeClr val="bg1"/>
                </a:solidFill>
              </a:rPr>
              <a:t>区别字符常量和字符串常量：</a:t>
            </a:r>
          </a:p>
        </p:txBody>
      </p:sp>
      <p:sp>
        <p:nvSpPr>
          <p:cNvPr id="6" name="圆角矩形 5"/>
          <p:cNvSpPr/>
          <p:nvPr/>
        </p:nvSpPr>
        <p:spPr>
          <a:xfrm>
            <a:off x="1504412" y="3032831"/>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char c; c='a';</a:t>
            </a:r>
            <a:endParaRPr lang="en-US" altLang="zh-CN">
              <a:solidFill>
                <a:srgbClr val="008000"/>
              </a:solidFill>
            </a:endParaRPr>
          </a:p>
        </p:txBody>
      </p:sp>
      <p:sp>
        <p:nvSpPr>
          <p:cNvPr id="7" name="圆角矩形 6"/>
          <p:cNvSpPr/>
          <p:nvPr/>
        </p:nvSpPr>
        <p:spPr>
          <a:xfrm>
            <a:off x="1504412" y="3751164"/>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char c; c="a";	</a:t>
            </a:r>
            <a:r>
              <a:rPr lang="en-US" altLang="zh-CN">
                <a:solidFill>
                  <a:srgbClr val="008000"/>
                </a:solidFill>
              </a:rPr>
              <a:t>//</a:t>
            </a:r>
            <a:r>
              <a:rPr lang="zh-CN" altLang="en-US">
                <a:solidFill>
                  <a:srgbClr val="008000"/>
                </a:solidFill>
              </a:rPr>
              <a:t>不能把一个字符串常量赋给一个字符变量</a:t>
            </a:r>
            <a:endParaRPr lang="en-US" altLang="zh-CN">
              <a:solidFill>
                <a:srgbClr val="008000"/>
              </a:solidFill>
            </a:endParaRPr>
          </a:p>
        </p:txBody>
      </p:sp>
      <p:pic>
        <p:nvPicPr>
          <p:cNvPr id="8" name="图片 7"/>
          <p:cNvPicPr>
            <a:picLocks noChangeAspect="1"/>
          </p:cNvPicPr>
          <p:nvPr/>
        </p:nvPicPr>
        <p:blipFill>
          <a:blip r:embed="rId2" cstate="print"/>
          <a:stretch>
            <a:fillRect/>
          </a:stretch>
        </p:blipFill>
        <p:spPr>
          <a:xfrm>
            <a:off x="847724" y="3693370"/>
            <a:ext cx="542925" cy="552450"/>
          </a:xfrm>
          <a:prstGeom prst="rect">
            <a:avLst/>
          </a:prstGeom>
        </p:spPr>
      </p:pic>
      <p:pic>
        <p:nvPicPr>
          <p:cNvPr id="9" name="图片 8"/>
          <p:cNvPicPr>
            <a:picLocks noChangeAspect="1"/>
          </p:cNvPicPr>
          <p:nvPr/>
        </p:nvPicPr>
        <p:blipFill>
          <a:blip r:embed="rId3" cstate="print"/>
          <a:stretch>
            <a:fillRect/>
          </a:stretch>
        </p:blipFill>
        <p:spPr>
          <a:xfrm>
            <a:off x="838199" y="2979800"/>
            <a:ext cx="552450" cy="542925"/>
          </a:xfrm>
          <a:prstGeom prst="rect">
            <a:avLst/>
          </a:prstGeom>
        </p:spPr>
      </p:pic>
      <p:sp>
        <p:nvSpPr>
          <p:cNvPr id="10" name="矩形 9"/>
          <p:cNvSpPr/>
          <p:nvPr/>
        </p:nvSpPr>
        <p:spPr>
          <a:xfrm>
            <a:off x="838198" y="4469497"/>
            <a:ext cx="10115551" cy="1477328"/>
          </a:xfrm>
          <a:prstGeom prst="rect">
            <a:avLst/>
          </a:prstGeom>
        </p:spPr>
        <p:txBody>
          <a:bodyPr wrap="square">
            <a:spAutoFit/>
          </a:bodyPr>
          <a:lstStyle/>
          <a:p>
            <a:r>
              <a:rPr lang="zh-CN" altLang="en-US" b="1">
                <a:solidFill>
                  <a:schemeClr val="tx1">
                    <a:lumMod val="65000"/>
                    <a:lumOff val="35000"/>
                  </a:schemeClr>
                </a:solidFill>
              </a:rPr>
              <a:t>C规定</a:t>
            </a:r>
            <a:r>
              <a:rPr lang="zh-CN" altLang="en-US">
                <a:solidFill>
                  <a:schemeClr val="tx1">
                    <a:lumMod val="65000"/>
                    <a:lumOff val="35000"/>
                  </a:schemeClr>
                </a:solidFill>
              </a:rPr>
              <a:t>:  在每一个字符串常量的结尾加一个字符串结束标志'\0'（ASCII码为0的空字符），以便编译系统据此判断字符串是否结束。字符串常量"</a:t>
            </a:r>
            <a:r>
              <a:rPr lang="en-US" altLang="zh-CN">
                <a:solidFill>
                  <a:schemeClr val="tx1">
                    <a:lumMod val="65000"/>
                    <a:lumOff val="35000"/>
                  </a:schemeClr>
                </a:solidFill>
              </a:rPr>
              <a:t>a</a:t>
            </a:r>
            <a:r>
              <a:rPr lang="zh-CN" altLang="en-US">
                <a:solidFill>
                  <a:schemeClr val="tx1">
                    <a:lumMod val="65000"/>
                    <a:lumOff val="35000"/>
                  </a:schemeClr>
                </a:solidFill>
              </a:rPr>
              <a:t>"，实际上在内存中是:  </a:t>
            </a:r>
            <a:r>
              <a:rPr lang="en-US" altLang="zh-CN">
                <a:solidFill>
                  <a:schemeClr val="tx1">
                    <a:lumMod val="65000"/>
                    <a:lumOff val="35000"/>
                  </a:schemeClr>
                </a:solidFill>
              </a:rPr>
              <a:t>a</a:t>
            </a:r>
            <a:r>
              <a:rPr lang="zh-CN" altLang="en-US">
                <a:solidFill>
                  <a:schemeClr val="tx1">
                    <a:lumMod val="65000"/>
                    <a:lumOff val="35000"/>
                  </a:schemeClr>
                </a:solidFill>
              </a:rPr>
              <a:t>\0它占</a:t>
            </a:r>
            <a:r>
              <a:rPr lang="en-US" altLang="zh-CN">
                <a:solidFill>
                  <a:schemeClr val="tx1">
                    <a:lumMod val="65000"/>
                    <a:lumOff val="35000"/>
                  </a:schemeClr>
                </a:solidFill>
              </a:rPr>
              <a:t>2</a:t>
            </a:r>
            <a:r>
              <a:rPr lang="zh-CN" altLang="en-US">
                <a:solidFill>
                  <a:schemeClr val="tx1">
                    <a:lumMod val="65000"/>
                    <a:lumOff val="35000"/>
                  </a:schemeClr>
                </a:solidFill>
              </a:rPr>
              <a:t>个字节内存单元，字符常量</a:t>
            </a:r>
            <a:r>
              <a:rPr lang="en-US" altLang="zh-CN">
                <a:solidFill>
                  <a:schemeClr val="tx1">
                    <a:lumMod val="65000"/>
                    <a:lumOff val="35000"/>
                  </a:schemeClr>
                </a:solidFill>
              </a:rPr>
              <a:t>'a'</a:t>
            </a:r>
            <a:r>
              <a:rPr lang="zh-CN" altLang="en-US">
                <a:solidFill>
                  <a:schemeClr val="tx1">
                    <a:lumMod val="65000"/>
                    <a:lumOff val="35000"/>
                  </a:schemeClr>
                </a:solidFill>
              </a:rPr>
              <a:t>以及字符变量</a:t>
            </a:r>
            <a:r>
              <a:rPr lang="en-US" altLang="zh-CN">
                <a:solidFill>
                  <a:schemeClr val="tx1">
                    <a:lumMod val="65000"/>
                    <a:lumOff val="35000"/>
                  </a:schemeClr>
                </a:solidFill>
              </a:rPr>
              <a:t>c</a:t>
            </a:r>
            <a:r>
              <a:rPr lang="zh-CN" altLang="en-US">
                <a:solidFill>
                  <a:schemeClr val="tx1">
                    <a:lumMod val="65000"/>
                    <a:lumOff val="35000"/>
                  </a:schemeClr>
                </a:solidFill>
              </a:rPr>
              <a:t>都只占</a:t>
            </a:r>
            <a:r>
              <a:rPr lang="en-US" altLang="zh-CN">
                <a:solidFill>
                  <a:schemeClr val="tx1">
                    <a:lumMod val="65000"/>
                    <a:lumOff val="35000"/>
                  </a:schemeClr>
                </a:solidFill>
              </a:rPr>
              <a:t>1</a:t>
            </a:r>
            <a:r>
              <a:rPr lang="zh-CN" altLang="en-US">
                <a:solidFill>
                  <a:schemeClr val="tx1">
                    <a:lumMod val="65000"/>
                    <a:lumOff val="35000"/>
                  </a:schemeClr>
                </a:solidFill>
              </a:rPr>
              <a:t>个字节内存单元。</a:t>
            </a:r>
            <a:endParaRPr lang="en-US" altLang="zh-CN">
              <a:solidFill>
                <a:schemeClr val="tx1">
                  <a:lumMod val="65000"/>
                  <a:lumOff val="35000"/>
                </a:schemeClr>
              </a:solidFill>
            </a:endParaRPr>
          </a:p>
          <a:p>
            <a:endParaRPr lang="zh-CN" altLang="en-US">
              <a:solidFill>
                <a:schemeClr val="tx1">
                  <a:lumMod val="65000"/>
                  <a:lumOff val="35000"/>
                </a:schemeClr>
              </a:solidFill>
            </a:endParaRPr>
          </a:p>
          <a:p>
            <a:r>
              <a:rPr lang="zh-CN" altLang="en-US" b="1">
                <a:solidFill>
                  <a:schemeClr val="tx1">
                    <a:lumMod val="65000"/>
                    <a:lumOff val="35000"/>
                  </a:schemeClr>
                </a:solidFill>
              </a:rPr>
              <a:t>注意</a:t>
            </a:r>
            <a:r>
              <a:rPr lang="zh-CN" altLang="en-US">
                <a:solidFill>
                  <a:schemeClr val="tx1">
                    <a:lumMod val="65000"/>
                    <a:lumOff val="35000"/>
                  </a:schemeClr>
                </a:solidFill>
              </a:rPr>
              <a:t>: 在写字符串时不必加'\0'，'\0'字符是系统自动加上的。</a:t>
            </a:r>
          </a:p>
        </p:txBody>
      </p:sp>
    </p:spTree>
    <p:extLst>
      <p:ext uri="{BB962C8B-B14F-4D97-AF65-F5344CB8AC3E}">
        <p14:creationId xmlns:p14="http://schemas.microsoft.com/office/powerpoint/2010/main" xmlns="" val="3122608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浮点型数据</a:t>
            </a:r>
          </a:p>
        </p:txBody>
      </p:sp>
      <p:sp>
        <p:nvSpPr>
          <p:cNvPr id="3" name="文本框 2"/>
          <p:cNvSpPr txBox="1"/>
          <p:nvPr/>
        </p:nvSpPr>
        <p:spPr>
          <a:xfrm>
            <a:off x="1540565" y="1490633"/>
            <a:ext cx="7046844" cy="400110"/>
          </a:xfrm>
          <a:prstGeom prst="rect">
            <a:avLst/>
          </a:prstGeom>
          <a:noFill/>
        </p:spPr>
        <p:txBody>
          <a:bodyPr wrap="square" rtlCol="0">
            <a:spAutoFit/>
          </a:bodyPr>
          <a:lstStyle/>
          <a:p>
            <a:pPr algn="dist"/>
            <a:r>
              <a:rPr lang="en-US" altLang="zh-CN" sz="2000">
                <a:solidFill>
                  <a:schemeClr val="accent1"/>
                </a:solidFill>
              </a:rPr>
              <a:t>123.456=123.456</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0</a:t>
            </a:r>
            <a:r>
              <a:rPr lang="en-US" altLang="zh-CN" sz="2000">
                <a:solidFill>
                  <a:schemeClr val="accent1"/>
                </a:solidFill>
              </a:rPr>
              <a:t>=1.23456</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2</a:t>
            </a:r>
            <a:r>
              <a:rPr lang="en-US" altLang="zh-CN" sz="2000">
                <a:solidFill>
                  <a:schemeClr val="accent1"/>
                </a:solidFill>
              </a:rPr>
              <a:t>=1234.56</a:t>
            </a:r>
            <a:r>
              <a:rPr lang="zh-CN" altLang="en-US" sz="2000">
                <a:solidFill>
                  <a:schemeClr val="accent1"/>
                </a:solidFill>
              </a:rPr>
              <a:t>*</a:t>
            </a:r>
            <a:r>
              <a:rPr lang="en-US" altLang="zh-CN" sz="2000">
                <a:solidFill>
                  <a:schemeClr val="accent1"/>
                </a:solidFill>
              </a:rPr>
              <a:t>10</a:t>
            </a:r>
            <a:r>
              <a:rPr lang="en-US" altLang="zh-CN" sz="2000" baseline="30000">
                <a:solidFill>
                  <a:schemeClr val="accent1"/>
                </a:solidFill>
              </a:rPr>
              <a:t>-1</a:t>
            </a:r>
            <a:endParaRPr lang="zh-CN" altLang="en-US" sz="2000" baseline="30000">
              <a:solidFill>
                <a:schemeClr val="accent1"/>
              </a:solidFill>
            </a:endParaRPr>
          </a:p>
        </p:txBody>
      </p:sp>
      <p:sp>
        <p:nvSpPr>
          <p:cNvPr id="4" name="文本框 3"/>
          <p:cNvSpPr txBox="1"/>
          <p:nvPr/>
        </p:nvSpPr>
        <p:spPr>
          <a:xfrm>
            <a:off x="1540565" y="1890743"/>
            <a:ext cx="9581322" cy="2169825"/>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由于小数点位置可以浮动，所以实数的指数形式称为</a:t>
            </a:r>
            <a:r>
              <a:rPr lang="zh-CN" altLang="en-US" b="1">
                <a:solidFill>
                  <a:schemeClr val="tx1">
                    <a:lumMod val="75000"/>
                    <a:lumOff val="25000"/>
                  </a:schemeClr>
                </a:solidFill>
              </a:rPr>
              <a:t>浮点数</a:t>
            </a:r>
            <a:r>
              <a:rPr lang="zh-CN" altLang="en-US">
                <a:solidFill>
                  <a:schemeClr val="tx1">
                    <a:lumMod val="75000"/>
                    <a:lumOff val="25000"/>
                  </a:schemeClr>
                </a:solidFill>
              </a:rPr>
              <a:t>。</a:t>
            </a:r>
            <a:endParaRPr lang="en-US" altLang="zh-CN">
              <a:solidFill>
                <a:schemeClr val="tx1">
                  <a:lumMod val="75000"/>
                  <a:lumOff val="25000"/>
                </a:schemeClr>
              </a:solidFill>
            </a:endParaRPr>
          </a:p>
          <a:p>
            <a:pPr>
              <a:lnSpc>
                <a:spcPct val="150000"/>
              </a:lnSpc>
            </a:pPr>
            <a:r>
              <a:rPr lang="zh-CN" altLang="en-US">
                <a:solidFill>
                  <a:schemeClr val="tx1">
                    <a:lumMod val="75000"/>
                    <a:lumOff val="25000"/>
                  </a:schemeClr>
                </a:solidFill>
              </a:rPr>
              <a:t>用指数形式表示可以有</a:t>
            </a:r>
            <a:r>
              <a:rPr lang="en-US" altLang="zh-CN">
                <a:solidFill>
                  <a:schemeClr val="tx1">
                    <a:lumMod val="75000"/>
                    <a:lumOff val="25000"/>
                  </a:schemeClr>
                </a:solidFill>
              </a:rPr>
              <a:t>1.23456e2</a:t>
            </a:r>
            <a:r>
              <a:rPr lang="zh-CN" altLang="en-US">
                <a:solidFill>
                  <a:schemeClr val="tx1">
                    <a:lumMod val="75000"/>
                    <a:lumOff val="25000"/>
                  </a:schemeClr>
                </a:solidFill>
              </a:rPr>
              <a:t>，</a:t>
            </a:r>
            <a:r>
              <a:rPr lang="en-US" altLang="zh-CN">
                <a:solidFill>
                  <a:schemeClr val="tx1">
                    <a:lumMod val="75000"/>
                    <a:lumOff val="25000"/>
                  </a:schemeClr>
                </a:solidFill>
              </a:rPr>
              <a:t>1234.56e-1</a:t>
            </a:r>
            <a:r>
              <a:rPr lang="zh-CN" altLang="en-US">
                <a:solidFill>
                  <a:schemeClr val="tx1">
                    <a:lumMod val="75000"/>
                    <a:lumOff val="25000"/>
                  </a:schemeClr>
                </a:solidFill>
              </a:rPr>
              <a:t>等，在字母</a:t>
            </a:r>
            <a:r>
              <a:rPr lang="en-US" altLang="zh-CN">
                <a:solidFill>
                  <a:schemeClr val="tx1">
                    <a:lumMod val="75000"/>
                    <a:lumOff val="25000"/>
                  </a:schemeClr>
                </a:solidFill>
              </a:rPr>
              <a:t>e</a:t>
            </a:r>
            <a:r>
              <a:rPr lang="zh-CN" altLang="en-US">
                <a:solidFill>
                  <a:schemeClr val="tx1">
                    <a:lumMod val="75000"/>
                    <a:lumOff val="25000"/>
                  </a:schemeClr>
                </a:solidFill>
              </a:rPr>
              <a:t>或</a:t>
            </a:r>
            <a:r>
              <a:rPr lang="en-US" altLang="zh-CN">
                <a:solidFill>
                  <a:schemeClr val="tx1">
                    <a:lumMod val="75000"/>
                    <a:lumOff val="25000"/>
                  </a:schemeClr>
                </a:solidFill>
              </a:rPr>
              <a:t>E</a:t>
            </a:r>
            <a:r>
              <a:rPr lang="zh-CN" altLang="en-US">
                <a:solidFill>
                  <a:schemeClr val="tx1">
                    <a:lumMod val="75000"/>
                    <a:lumOff val="25000"/>
                  </a:schemeClr>
                </a:solidFill>
              </a:rPr>
              <a:t>前的小数部分中，小数点左边只有一位非零数字的表示形式，即</a:t>
            </a:r>
            <a:r>
              <a:rPr lang="en-US" altLang="zh-CN">
                <a:solidFill>
                  <a:schemeClr val="tx1">
                    <a:lumMod val="75000"/>
                    <a:lumOff val="25000"/>
                  </a:schemeClr>
                </a:solidFill>
              </a:rPr>
              <a:t>1.23456e2</a:t>
            </a:r>
            <a:r>
              <a:rPr lang="zh-CN" altLang="en-US">
                <a:solidFill>
                  <a:schemeClr val="tx1">
                    <a:lumMod val="75000"/>
                    <a:lumOff val="25000"/>
                  </a:schemeClr>
                </a:solidFill>
              </a:rPr>
              <a:t>形式为</a:t>
            </a:r>
            <a:r>
              <a:rPr lang="zh-CN" altLang="en-US" b="1">
                <a:solidFill>
                  <a:schemeClr val="tx1">
                    <a:lumMod val="75000"/>
                    <a:lumOff val="25000"/>
                  </a:schemeClr>
                </a:solidFill>
              </a:rPr>
              <a:t>标准化的指数形式</a:t>
            </a:r>
            <a:r>
              <a:rPr lang="zh-CN" altLang="en-US">
                <a:solidFill>
                  <a:schemeClr val="tx1">
                    <a:lumMod val="75000"/>
                    <a:lumOff val="25000"/>
                  </a:schemeClr>
                </a:solidFill>
              </a:rPr>
              <a:t>。</a:t>
            </a:r>
            <a:endParaRPr lang="en-US" altLang="zh-CN">
              <a:solidFill>
                <a:schemeClr val="tx1">
                  <a:lumMod val="75000"/>
                  <a:lumOff val="25000"/>
                </a:schemeClr>
              </a:solidFill>
            </a:endParaRPr>
          </a:p>
          <a:p>
            <a:pPr>
              <a:lnSpc>
                <a:spcPct val="150000"/>
              </a:lnSpc>
            </a:pPr>
            <a:r>
              <a:rPr lang="zh-CN" altLang="en-US">
                <a:solidFill>
                  <a:schemeClr val="tx1">
                    <a:lumMod val="75000"/>
                    <a:lumOff val="25000"/>
                  </a:schemeClr>
                </a:solidFill>
              </a:rPr>
              <a:t>浮点数类型包括</a:t>
            </a:r>
            <a:r>
              <a:rPr lang="en-US" altLang="zh-CN">
                <a:solidFill>
                  <a:schemeClr val="tx1">
                    <a:lumMod val="75000"/>
                    <a:lumOff val="25000"/>
                  </a:schemeClr>
                </a:solidFill>
              </a:rPr>
              <a:t>float(</a:t>
            </a:r>
            <a:r>
              <a:rPr lang="zh-CN" altLang="en-US">
                <a:solidFill>
                  <a:schemeClr val="tx1">
                    <a:lumMod val="75000"/>
                    <a:lumOff val="25000"/>
                  </a:schemeClr>
                </a:solidFill>
              </a:rPr>
              <a:t>单精度浮点型</a:t>
            </a:r>
            <a:r>
              <a:rPr lang="en-US" altLang="zh-CN">
                <a:solidFill>
                  <a:schemeClr val="tx1">
                    <a:lumMod val="75000"/>
                    <a:lumOff val="25000"/>
                  </a:schemeClr>
                </a:solidFill>
              </a:rPr>
              <a:t>)</a:t>
            </a:r>
            <a:r>
              <a:rPr lang="zh-CN" altLang="en-US">
                <a:solidFill>
                  <a:schemeClr val="tx1">
                    <a:lumMod val="75000"/>
                    <a:lumOff val="25000"/>
                  </a:schemeClr>
                </a:solidFill>
              </a:rPr>
              <a:t>、</a:t>
            </a:r>
            <a:r>
              <a:rPr lang="en-US" altLang="zh-CN">
                <a:solidFill>
                  <a:schemeClr val="tx1">
                    <a:lumMod val="75000"/>
                    <a:lumOff val="25000"/>
                  </a:schemeClr>
                </a:solidFill>
              </a:rPr>
              <a:t>double(</a:t>
            </a:r>
            <a:r>
              <a:rPr lang="zh-CN" altLang="en-US">
                <a:solidFill>
                  <a:schemeClr val="tx1">
                    <a:lumMod val="75000"/>
                    <a:lumOff val="25000"/>
                  </a:schemeClr>
                </a:solidFill>
              </a:rPr>
              <a:t>双精度浮点型</a:t>
            </a:r>
            <a:r>
              <a:rPr lang="en-US" altLang="zh-CN">
                <a:solidFill>
                  <a:schemeClr val="tx1">
                    <a:lumMod val="75000"/>
                    <a:lumOff val="25000"/>
                  </a:schemeClr>
                </a:solidFill>
              </a:rPr>
              <a:t>)</a:t>
            </a:r>
            <a:r>
              <a:rPr lang="zh-CN" altLang="en-US">
                <a:solidFill>
                  <a:schemeClr val="tx1">
                    <a:lumMod val="75000"/>
                    <a:lumOff val="25000"/>
                  </a:schemeClr>
                </a:solidFill>
              </a:rPr>
              <a:t>、</a:t>
            </a:r>
            <a:r>
              <a:rPr lang="en-US" altLang="zh-CN">
                <a:solidFill>
                  <a:schemeClr val="tx1">
                    <a:lumMod val="75000"/>
                    <a:lumOff val="25000"/>
                  </a:schemeClr>
                </a:solidFill>
              </a:rPr>
              <a:t>long double(</a:t>
            </a:r>
            <a:r>
              <a:rPr lang="zh-CN" altLang="en-US">
                <a:solidFill>
                  <a:schemeClr val="tx1">
                    <a:lumMod val="75000"/>
                    <a:lumOff val="25000"/>
                  </a:schemeClr>
                </a:solidFill>
              </a:rPr>
              <a:t>长双精度浮点型</a:t>
            </a:r>
            <a:r>
              <a:rPr lang="en-US" altLang="zh-CN">
                <a:solidFill>
                  <a:schemeClr val="tx1">
                    <a:lumMod val="75000"/>
                    <a:lumOff val="25000"/>
                  </a:schemeClr>
                </a:solidFill>
              </a:rPr>
              <a:t>)</a:t>
            </a:r>
            <a:r>
              <a:rPr lang="zh-CN" altLang="en-US">
                <a:solidFill>
                  <a:schemeClr val="tx1">
                    <a:lumMod val="75000"/>
                    <a:lumOff val="25000"/>
                  </a:schemeClr>
                </a:solidFill>
              </a:rPr>
              <a:t>。</a:t>
            </a:r>
          </a:p>
          <a:p>
            <a:pPr>
              <a:lnSpc>
                <a:spcPct val="150000"/>
              </a:lnSpc>
            </a:pPr>
            <a:endParaRPr lang="zh-CN" altLang="en-US">
              <a:solidFill>
                <a:schemeClr val="tx1">
                  <a:lumMod val="75000"/>
                  <a:lumOff val="25000"/>
                </a:schemeClr>
              </a:solidFill>
            </a:endParaRPr>
          </a:p>
        </p:txBody>
      </p:sp>
      <p:graphicFrame>
        <p:nvGraphicFramePr>
          <p:cNvPr id="9" name="表格 8"/>
          <p:cNvGraphicFramePr>
            <a:graphicFrameLocks noGrp="1"/>
          </p:cNvGraphicFramePr>
          <p:nvPr>
            <p:extLst>
              <p:ext uri="{D42A27DB-BD31-4B8C-83A1-F6EECF244321}">
                <p14:modId xmlns:p14="http://schemas.microsoft.com/office/powerpoint/2010/main" xmlns="" val="836106053"/>
              </p:ext>
            </p:extLst>
          </p:nvPr>
        </p:nvGraphicFramePr>
        <p:xfrm>
          <a:off x="2097154" y="3995849"/>
          <a:ext cx="2216426" cy="370840"/>
        </p:xfrm>
        <a:graphic>
          <a:graphicData uri="http://schemas.openxmlformats.org/drawingml/2006/table">
            <a:tbl>
              <a:tblPr firstRow="1" bandRow="1">
                <a:tableStyleId>{5C22544A-7EE6-4342-B048-85BDC9FD1C3A}</a:tableStyleId>
              </a:tblPr>
              <a:tblGrid>
                <a:gridCol w="319611">
                  <a:extLst>
                    <a:ext uri="{9D8B030D-6E8A-4147-A177-3AD203B41FA5}">
                      <a16:colId xmlns:a16="http://schemas.microsoft.com/office/drawing/2014/main" xmlns="" val="39462466"/>
                    </a:ext>
                  </a:extLst>
                </a:gridCol>
                <a:gridCol w="1625842">
                  <a:extLst>
                    <a:ext uri="{9D8B030D-6E8A-4147-A177-3AD203B41FA5}">
                      <a16:colId xmlns:a16="http://schemas.microsoft.com/office/drawing/2014/main" xmlns="" val="3954258625"/>
                    </a:ext>
                  </a:extLst>
                </a:gridCol>
                <a:gridCol w="270973">
                  <a:extLst>
                    <a:ext uri="{9D8B030D-6E8A-4147-A177-3AD203B41FA5}">
                      <a16:colId xmlns:a16="http://schemas.microsoft.com/office/drawing/2014/main" xmlns="" val="2298114930"/>
                    </a:ext>
                  </a:extLst>
                </a:gridCol>
              </a:tblGrid>
              <a:tr h="370840">
                <a:tc>
                  <a:txBody>
                    <a:bodyPr/>
                    <a:lstStyle/>
                    <a:p>
                      <a:pPr algn="dist"/>
                      <a:r>
                        <a:rPr lang="en-US" altLang="zh-CN"/>
                        <a:t>+</a:t>
                      </a:r>
                      <a:endParaRPr lang="zh-CN" altLang="en-US"/>
                    </a:p>
                  </a:txBody>
                  <a:tcPr/>
                </a:tc>
                <a:tc>
                  <a:txBody>
                    <a:bodyPr/>
                    <a:lstStyle/>
                    <a:p>
                      <a:pPr algn="dist"/>
                      <a:r>
                        <a:rPr lang="en-US" altLang="zh-CN"/>
                        <a:t>.314159</a:t>
                      </a:r>
                      <a:endParaRPr lang="zh-CN" altLang="en-US"/>
                    </a:p>
                  </a:txBody>
                  <a:tcPr/>
                </a:tc>
                <a:tc>
                  <a:txBody>
                    <a:bodyPr/>
                    <a:lstStyle/>
                    <a:p>
                      <a:pPr algn="dist"/>
                      <a:r>
                        <a:rPr lang="en-US" altLang="zh-CN"/>
                        <a:t>1</a:t>
                      </a:r>
                      <a:endParaRPr lang="zh-CN" altLang="en-US"/>
                    </a:p>
                  </a:txBody>
                  <a:tcPr/>
                </a:tc>
                <a:extLst>
                  <a:ext uri="{0D108BD9-81ED-4DB2-BD59-A6C34878D82A}">
                    <a16:rowId xmlns:a16="http://schemas.microsoft.com/office/drawing/2014/main" xmlns="" val="3048531523"/>
                  </a:ext>
                </a:extLst>
              </a:tr>
            </a:tbl>
          </a:graphicData>
        </a:graphic>
      </p:graphicFrame>
      <p:cxnSp>
        <p:nvCxnSpPr>
          <p:cNvPr id="11" name="直接箭头连接符 10"/>
          <p:cNvCxnSpPr/>
          <p:nvPr/>
        </p:nvCxnSpPr>
        <p:spPr>
          <a:xfrm flipV="1">
            <a:off x="2256181" y="4366689"/>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329608" y="4366689"/>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154555" y="4366689"/>
            <a:ext cx="0" cy="996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948068" y="4686268"/>
            <a:ext cx="2703444" cy="338554"/>
          </a:xfrm>
          <a:prstGeom prst="rect">
            <a:avLst/>
          </a:prstGeom>
          <a:solidFill>
            <a:schemeClr val="bg1"/>
          </a:solidFill>
        </p:spPr>
        <p:txBody>
          <a:bodyPr wrap="square" rtlCol="0">
            <a:spAutoFit/>
          </a:bodyPr>
          <a:lstStyle/>
          <a:p>
            <a:r>
              <a:rPr lang="zh-CN" altLang="en-US" sz="1600"/>
              <a:t>数符</a:t>
            </a:r>
            <a:r>
              <a:rPr lang="en-US" altLang="zh-CN" sz="1600"/>
              <a:t>	</a:t>
            </a:r>
            <a:r>
              <a:rPr lang="zh-CN" altLang="en-US" sz="1600"/>
              <a:t>小数部分</a:t>
            </a:r>
            <a:r>
              <a:rPr lang="en-US" altLang="zh-CN" sz="1600"/>
              <a:t>	  </a:t>
            </a:r>
            <a:r>
              <a:rPr lang="zh-CN" altLang="en-US" sz="1600"/>
              <a:t>指数</a:t>
            </a:r>
          </a:p>
        </p:txBody>
      </p:sp>
      <p:sp>
        <p:nvSpPr>
          <p:cNvPr id="15" name="文本框 14"/>
          <p:cNvSpPr txBox="1"/>
          <p:nvPr/>
        </p:nvSpPr>
        <p:spPr>
          <a:xfrm>
            <a:off x="1948067" y="5406551"/>
            <a:ext cx="5088835" cy="338554"/>
          </a:xfrm>
          <a:prstGeom prst="rect">
            <a:avLst/>
          </a:prstGeom>
          <a:solidFill>
            <a:schemeClr val="bg1"/>
          </a:solidFill>
        </p:spPr>
        <p:txBody>
          <a:bodyPr wrap="square" rtlCol="0">
            <a:spAutoFit/>
          </a:bodyPr>
          <a:lstStyle/>
          <a:p>
            <a:r>
              <a:rPr lang="en-US" altLang="zh-CN" sz="1600"/>
              <a:t>   +	.314159	  10</a:t>
            </a:r>
            <a:r>
              <a:rPr lang="en-US" altLang="zh-CN" sz="1600" baseline="30000"/>
              <a:t>1		</a:t>
            </a:r>
            <a:r>
              <a:rPr lang="en-US" altLang="zh-CN" sz="1600"/>
              <a:t>3.14159</a:t>
            </a:r>
            <a:endParaRPr lang="zh-CN" altLang="en-US" sz="1600" baseline="30000"/>
          </a:p>
        </p:txBody>
      </p:sp>
      <p:cxnSp>
        <p:nvCxnSpPr>
          <p:cNvPr id="17" name="直接箭头连接符 16"/>
          <p:cNvCxnSpPr/>
          <p:nvPr/>
        </p:nvCxnSpPr>
        <p:spPr>
          <a:xfrm>
            <a:off x="4542181" y="5575828"/>
            <a:ext cx="934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6470926" y="358247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19" name="MH_SubTitle_1"/>
          <p:cNvSpPr/>
          <p:nvPr>
            <p:custDataLst>
              <p:tags r:id="rId2"/>
            </p:custDataLst>
          </p:nvPr>
        </p:nvSpPr>
        <p:spPr>
          <a:xfrm>
            <a:off x="7245626" y="3582474"/>
            <a:ext cx="3627783" cy="2559577"/>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chemeClr val="tx1">
                    <a:lumMod val="75000"/>
                    <a:lumOff val="25000"/>
                  </a:schemeClr>
                </a:solidFill>
              </a:rPr>
              <a:t>由于用二进制形式表示一个实数以及存储单元的长度是有限的，因此不可能得到完全精确的值，只能存储成有限的精确度。小数部分占的位（bit）数愈多，数的有效数字愈多，精度也就愈高。指数部分占的位数愈多，则能表示的数值范围愈大。</a:t>
            </a:r>
          </a:p>
        </p:txBody>
      </p:sp>
      <p:sp>
        <p:nvSpPr>
          <p:cNvPr id="20" name="MH_Other_2"/>
          <p:cNvSpPr/>
          <p:nvPr>
            <p:custDataLst>
              <p:tags r:id="rId3"/>
            </p:custDataLst>
          </p:nvPr>
        </p:nvSpPr>
        <p:spPr>
          <a:xfrm rot="16200000">
            <a:off x="10571784" y="5840426"/>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xmlns="" val="3423218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实型数据</a:t>
            </a:r>
          </a:p>
        </p:txBody>
      </p:sp>
      <p:graphicFrame>
        <p:nvGraphicFramePr>
          <p:cNvPr id="4" name="表格 3"/>
          <p:cNvGraphicFramePr>
            <a:graphicFrameLocks noGrp="1"/>
          </p:cNvGraphicFramePr>
          <p:nvPr>
            <p:extLst>
              <p:ext uri="{D42A27DB-BD31-4B8C-83A1-F6EECF244321}">
                <p14:modId xmlns:p14="http://schemas.microsoft.com/office/powerpoint/2010/main" xmlns="" val="4175178554"/>
              </p:ext>
            </p:extLst>
          </p:nvPr>
        </p:nvGraphicFramePr>
        <p:xfrm>
          <a:off x="1562652" y="2061448"/>
          <a:ext cx="9066696" cy="2743200"/>
        </p:xfrm>
        <a:graphic>
          <a:graphicData uri="http://schemas.openxmlformats.org/drawingml/2006/table">
            <a:tbl>
              <a:tblPr firstRow="1">
                <a:tableStyleId>{5C22544A-7EE6-4342-B048-85BDC9FD1C3A}</a:tableStyleId>
              </a:tblPr>
              <a:tblGrid>
                <a:gridCol w="1649896">
                  <a:extLst>
                    <a:ext uri="{9D8B030D-6E8A-4147-A177-3AD203B41FA5}">
                      <a16:colId xmlns:a16="http://schemas.microsoft.com/office/drawing/2014/main" xmlns="" val="1590773303"/>
                    </a:ext>
                  </a:extLst>
                </a:gridCol>
                <a:gridCol w="1013791">
                  <a:extLst>
                    <a:ext uri="{9D8B030D-6E8A-4147-A177-3AD203B41FA5}">
                      <a16:colId xmlns:a16="http://schemas.microsoft.com/office/drawing/2014/main" xmlns="" val="4262790485"/>
                    </a:ext>
                  </a:extLst>
                </a:gridCol>
                <a:gridCol w="1351722">
                  <a:extLst>
                    <a:ext uri="{9D8B030D-6E8A-4147-A177-3AD203B41FA5}">
                      <a16:colId xmlns:a16="http://schemas.microsoft.com/office/drawing/2014/main" xmlns="" val="517018629"/>
                    </a:ext>
                  </a:extLst>
                </a:gridCol>
                <a:gridCol w="5051287">
                  <a:extLst>
                    <a:ext uri="{9D8B030D-6E8A-4147-A177-3AD203B41FA5}">
                      <a16:colId xmlns:a16="http://schemas.microsoft.com/office/drawing/2014/main" xmlns="" val="948962904"/>
                    </a:ext>
                  </a:extLst>
                </a:gridCol>
              </a:tblGrid>
              <a:tr h="370840">
                <a:tc>
                  <a:txBody>
                    <a:bodyPr/>
                    <a:lstStyle/>
                    <a:p>
                      <a:pPr algn="ctr">
                        <a:lnSpc>
                          <a:spcPct val="150000"/>
                        </a:lnSpc>
                      </a:pPr>
                      <a:r>
                        <a:rPr lang="zh-CN" altLang="en-US" sz="2000"/>
                        <a:t>类型</a:t>
                      </a:r>
                    </a:p>
                  </a:txBody>
                  <a:tcPr anchor="ctr"/>
                </a:tc>
                <a:tc>
                  <a:txBody>
                    <a:bodyPr/>
                    <a:lstStyle/>
                    <a:p>
                      <a:pPr algn="ctr">
                        <a:lnSpc>
                          <a:spcPct val="150000"/>
                        </a:lnSpc>
                      </a:pPr>
                      <a:r>
                        <a:rPr lang="zh-CN" altLang="en-US" sz="2000"/>
                        <a:t>字节数</a:t>
                      </a:r>
                    </a:p>
                  </a:txBody>
                  <a:tcPr anchor="ctr"/>
                </a:tc>
                <a:tc>
                  <a:txBody>
                    <a:bodyPr/>
                    <a:lstStyle/>
                    <a:p>
                      <a:pPr algn="ctr">
                        <a:lnSpc>
                          <a:spcPct val="150000"/>
                        </a:lnSpc>
                      </a:pPr>
                      <a:r>
                        <a:rPr lang="zh-CN" altLang="en-US" sz="2000"/>
                        <a:t>有效数字</a:t>
                      </a:r>
                    </a:p>
                  </a:txBody>
                  <a:tcPr anchor="ctr"/>
                </a:tc>
                <a:tc>
                  <a:txBody>
                    <a:bodyPr/>
                    <a:lstStyle/>
                    <a:p>
                      <a:pPr algn="ctr">
                        <a:lnSpc>
                          <a:spcPct val="150000"/>
                        </a:lnSpc>
                      </a:pPr>
                      <a:r>
                        <a:rPr lang="zh-CN" altLang="en-US" sz="2000"/>
                        <a:t>数值范围（绝对值）</a:t>
                      </a:r>
                    </a:p>
                  </a:txBody>
                  <a:tcPr anchor="ctr"/>
                </a:tc>
                <a:extLst>
                  <a:ext uri="{0D108BD9-81ED-4DB2-BD59-A6C34878D82A}">
                    <a16:rowId xmlns:a16="http://schemas.microsoft.com/office/drawing/2014/main" xmlns="" val="4066261796"/>
                  </a:ext>
                </a:extLst>
              </a:tr>
              <a:tr h="370840">
                <a:tc>
                  <a:txBody>
                    <a:bodyPr/>
                    <a:lstStyle/>
                    <a:p>
                      <a:pPr algn="ctr">
                        <a:lnSpc>
                          <a:spcPct val="150000"/>
                        </a:lnSpc>
                      </a:pPr>
                      <a:r>
                        <a:rPr lang="en-US" altLang="zh-CN" sz="2000"/>
                        <a:t>float</a:t>
                      </a:r>
                      <a:endParaRPr lang="zh-CN" altLang="en-US" sz="2000"/>
                    </a:p>
                  </a:txBody>
                  <a:tcPr anchor="ctr"/>
                </a:tc>
                <a:tc>
                  <a:txBody>
                    <a:bodyPr/>
                    <a:lstStyle/>
                    <a:p>
                      <a:pPr algn="ctr">
                        <a:lnSpc>
                          <a:spcPct val="150000"/>
                        </a:lnSpc>
                      </a:pPr>
                      <a:r>
                        <a:rPr lang="en-US" altLang="zh-CN" sz="2000"/>
                        <a:t>4</a:t>
                      </a:r>
                      <a:endParaRPr lang="zh-CN" altLang="en-US" sz="2000"/>
                    </a:p>
                  </a:txBody>
                  <a:tcPr anchor="ctr"/>
                </a:tc>
                <a:tc>
                  <a:txBody>
                    <a:bodyPr/>
                    <a:lstStyle/>
                    <a:p>
                      <a:pPr algn="ctr">
                        <a:lnSpc>
                          <a:spcPct val="150000"/>
                        </a:lnSpc>
                      </a:pPr>
                      <a:r>
                        <a:rPr lang="en-US" altLang="zh-CN" sz="2000"/>
                        <a:t>6</a:t>
                      </a:r>
                      <a:endParaRPr lang="zh-CN" altLang="en-US" sz="2000"/>
                    </a:p>
                  </a:txBody>
                  <a:tcPr anchor="ctr"/>
                </a:tc>
                <a:tc>
                  <a:txBody>
                    <a:bodyPr/>
                    <a:lstStyle/>
                    <a:p>
                      <a:pPr algn="dist">
                        <a:lnSpc>
                          <a:spcPct val="150000"/>
                        </a:lnSpc>
                      </a:pPr>
                      <a:r>
                        <a:rPr lang="en-US" altLang="zh-CN" sz="2000"/>
                        <a:t>0</a:t>
                      </a:r>
                      <a:r>
                        <a:rPr lang="zh-CN" altLang="en-US" sz="2000"/>
                        <a:t>以及</a:t>
                      </a:r>
                      <a:r>
                        <a:rPr lang="en-US" altLang="zh-CN" sz="2000"/>
                        <a:t>1.2</a:t>
                      </a:r>
                      <a:r>
                        <a:rPr lang="zh-CN" altLang="en-US" sz="2000"/>
                        <a:t>*</a:t>
                      </a:r>
                      <a:r>
                        <a:rPr lang="en-US" altLang="zh-CN" sz="2000"/>
                        <a:t>10</a:t>
                      </a:r>
                      <a:r>
                        <a:rPr lang="en-US" altLang="zh-CN" sz="2000" baseline="30000"/>
                        <a:t>-38</a:t>
                      </a:r>
                      <a:r>
                        <a:rPr lang="en-US" altLang="zh-CN" sz="2000"/>
                        <a:t>~3.4</a:t>
                      </a:r>
                      <a:r>
                        <a:rPr lang="zh-CN" altLang="en-US" sz="2000"/>
                        <a:t>*</a:t>
                      </a:r>
                      <a:r>
                        <a:rPr lang="en-US" altLang="zh-CN" sz="2000"/>
                        <a:t>10</a:t>
                      </a:r>
                      <a:r>
                        <a:rPr lang="en-US" altLang="zh-CN" sz="2000" baseline="30000"/>
                        <a:t>38</a:t>
                      </a:r>
                      <a:endParaRPr lang="zh-CN" altLang="en-US" sz="2000" baseline="30000"/>
                    </a:p>
                  </a:txBody>
                  <a:tcPr marL="900000" marR="900000" anchor="ctr"/>
                </a:tc>
                <a:extLst>
                  <a:ext uri="{0D108BD9-81ED-4DB2-BD59-A6C34878D82A}">
                    <a16:rowId xmlns:a16="http://schemas.microsoft.com/office/drawing/2014/main" xmlns="" val="899240883"/>
                  </a:ext>
                </a:extLst>
              </a:tr>
              <a:tr h="370840">
                <a:tc>
                  <a:txBody>
                    <a:bodyPr/>
                    <a:lstStyle/>
                    <a:p>
                      <a:pPr algn="ctr">
                        <a:lnSpc>
                          <a:spcPct val="150000"/>
                        </a:lnSpc>
                      </a:pPr>
                      <a:r>
                        <a:rPr lang="en-US" altLang="zh-CN" sz="2000"/>
                        <a:t>double</a:t>
                      </a:r>
                      <a:endParaRPr lang="zh-CN" altLang="en-US" sz="2000"/>
                    </a:p>
                  </a:txBody>
                  <a:tcPr anchor="ctr"/>
                </a:tc>
                <a:tc>
                  <a:txBody>
                    <a:bodyPr/>
                    <a:lstStyle/>
                    <a:p>
                      <a:pPr algn="ctr">
                        <a:lnSpc>
                          <a:spcPct val="150000"/>
                        </a:lnSpc>
                      </a:pPr>
                      <a:r>
                        <a:rPr lang="en-US" altLang="zh-CN" sz="2000"/>
                        <a:t>8</a:t>
                      </a:r>
                      <a:endParaRPr lang="zh-CN" altLang="en-US" sz="2000"/>
                    </a:p>
                  </a:txBody>
                  <a:tcPr anchor="ctr"/>
                </a:tc>
                <a:tc>
                  <a:txBody>
                    <a:bodyPr/>
                    <a:lstStyle/>
                    <a:p>
                      <a:pPr algn="ctr">
                        <a:lnSpc>
                          <a:spcPct val="150000"/>
                        </a:lnSpc>
                      </a:pPr>
                      <a:r>
                        <a:rPr lang="en-US" altLang="zh-CN" sz="200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a:t>0</a:t>
                      </a:r>
                      <a:r>
                        <a:rPr lang="zh-CN" altLang="en-US" sz="2000"/>
                        <a:t>以及</a:t>
                      </a:r>
                      <a:r>
                        <a:rPr lang="en-US" altLang="zh-CN" sz="2000"/>
                        <a:t>2.3</a:t>
                      </a:r>
                      <a:r>
                        <a:rPr lang="zh-CN" altLang="en-US" sz="2000"/>
                        <a:t>*</a:t>
                      </a:r>
                      <a:r>
                        <a:rPr lang="en-US" altLang="zh-CN" sz="2000"/>
                        <a:t>10</a:t>
                      </a:r>
                      <a:r>
                        <a:rPr lang="en-US" altLang="zh-CN" sz="2000" baseline="30000"/>
                        <a:t>-308</a:t>
                      </a:r>
                      <a:r>
                        <a:rPr lang="en-US" altLang="zh-CN" sz="2000"/>
                        <a:t>~1.7</a:t>
                      </a:r>
                      <a:r>
                        <a:rPr lang="zh-CN" altLang="en-US" sz="2000"/>
                        <a:t>*</a:t>
                      </a:r>
                      <a:r>
                        <a:rPr lang="en-US" altLang="zh-CN" sz="2000"/>
                        <a:t>10</a:t>
                      </a:r>
                      <a:r>
                        <a:rPr lang="en-US" altLang="zh-CN" sz="2000" baseline="30000"/>
                        <a:t>308</a:t>
                      </a:r>
                      <a:endParaRPr lang="zh-CN" altLang="en-US" sz="2000" baseline="30000"/>
                    </a:p>
                  </a:txBody>
                  <a:tcPr marL="900000" marR="900000" anchor="ctr"/>
                </a:tc>
                <a:extLst>
                  <a:ext uri="{0D108BD9-81ED-4DB2-BD59-A6C34878D82A}">
                    <a16:rowId xmlns:a16="http://schemas.microsoft.com/office/drawing/2014/main" xmlns="" val="913522912"/>
                  </a:ext>
                </a:extLst>
              </a:tr>
              <a:tr h="370840">
                <a:tc rowSpan="2">
                  <a:txBody>
                    <a:bodyPr/>
                    <a:lstStyle/>
                    <a:p>
                      <a:pPr algn="ctr">
                        <a:lnSpc>
                          <a:spcPct val="150000"/>
                        </a:lnSpc>
                      </a:pPr>
                      <a:r>
                        <a:rPr lang="en-US" altLang="zh-CN" sz="2000"/>
                        <a:t>long double</a:t>
                      </a:r>
                      <a:endParaRPr lang="zh-CN" altLang="en-US" sz="2000"/>
                    </a:p>
                  </a:txBody>
                  <a:tcPr anchor="ctr"/>
                </a:tc>
                <a:tc>
                  <a:txBody>
                    <a:bodyPr/>
                    <a:lstStyle/>
                    <a:p>
                      <a:pPr algn="ctr">
                        <a:lnSpc>
                          <a:spcPct val="150000"/>
                        </a:lnSpc>
                      </a:pPr>
                      <a:r>
                        <a:rPr lang="en-US" altLang="zh-CN" sz="2000"/>
                        <a:t>8</a:t>
                      </a:r>
                      <a:endParaRPr lang="zh-CN" altLang="en-US" sz="2000"/>
                    </a:p>
                  </a:txBody>
                  <a:tcPr anchor="ctr"/>
                </a:tc>
                <a:tc>
                  <a:txBody>
                    <a:bodyPr/>
                    <a:lstStyle/>
                    <a:p>
                      <a:pPr algn="ctr">
                        <a:lnSpc>
                          <a:spcPct val="150000"/>
                        </a:lnSpc>
                      </a:pPr>
                      <a:r>
                        <a:rPr lang="en-US" altLang="zh-CN" sz="2000"/>
                        <a:t>15</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a:t>0</a:t>
                      </a:r>
                      <a:r>
                        <a:rPr lang="zh-CN" altLang="en-US" sz="2000"/>
                        <a:t>以及</a:t>
                      </a:r>
                      <a:r>
                        <a:rPr lang="en-US" altLang="zh-CN" sz="2000"/>
                        <a:t>2.3</a:t>
                      </a:r>
                      <a:r>
                        <a:rPr lang="zh-CN" altLang="en-US" sz="2000"/>
                        <a:t>*</a:t>
                      </a:r>
                      <a:r>
                        <a:rPr lang="en-US" altLang="zh-CN" sz="2000"/>
                        <a:t>10</a:t>
                      </a:r>
                      <a:r>
                        <a:rPr lang="en-US" altLang="zh-CN" sz="2000" baseline="30000"/>
                        <a:t>-308</a:t>
                      </a:r>
                      <a:r>
                        <a:rPr lang="en-US" altLang="zh-CN" sz="2000"/>
                        <a:t>~1.7</a:t>
                      </a:r>
                      <a:r>
                        <a:rPr lang="zh-CN" altLang="en-US" sz="2000"/>
                        <a:t>*</a:t>
                      </a:r>
                      <a:r>
                        <a:rPr lang="en-US" altLang="zh-CN" sz="2000"/>
                        <a:t>10</a:t>
                      </a:r>
                      <a:r>
                        <a:rPr lang="en-US" altLang="zh-CN" sz="2000" baseline="30000"/>
                        <a:t>308</a:t>
                      </a:r>
                      <a:endParaRPr lang="zh-CN" altLang="en-US" sz="2000" baseline="30000"/>
                    </a:p>
                  </a:txBody>
                  <a:tcPr marL="900000" marR="900000" anchor="ctr"/>
                </a:tc>
                <a:extLst>
                  <a:ext uri="{0D108BD9-81ED-4DB2-BD59-A6C34878D82A}">
                    <a16:rowId xmlns:a16="http://schemas.microsoft.com/office/drawing/2014/main" xmlns="" val="2586992659"/>
                  </a:ext>
                </a:extLst>
              </a:tr>
              <a:tr h="370840">
                <a:tc vMerge="1">
                  <a:txBody>
                    <a:bodyPr/>
                    <a:lstStyle/>
                    <a:p>
                      <a:endParaRPr lang="zh-CN" altLang="en-US" dirty="0"/>
                    </a:p>
                  </a:txBody>
                  <a:tcPr/>
                </a:tc>
                <a:tc>
                  <a:txBody>
                    <a:bodyPr/>
                    <a:lstStyle/>
                    <a:p>
                      <a:pPr algn="ctr">
                        <a:lnSpc>
                          <a:spcPct val="150000"/>
                        </a:lnSpc>
                      </a:pPr>
                      <a:r>
                        <a:rPr lang="en-US" altLang="zh-CN" sz="2000"/>
                        <a:t>16</a:t>
                      </a:r>
                      <a:endParaRPr lang="zh-CN" altLang="en-US" sz="2000"/>
                    </a:p>
                  </a:txBody>
                  <a:tcPr anchor="ctr"/>
                </a:tc>
                <a:tc>
                  <a:txBody>
                    <a:bodyPr/>
                    <a:lstStyle/>
                    <a:p>
                      <a:pPr algn="ctr">
                        <a:lnSpc>
                          <a:spcPct val="150000"/>
                        </a:lnSpc>
                      </a:pPr>
                      <a:r>
                        <a:rPr lang="en-US" altLang="zh-CN" sz="2000"/>
                        <a:t>19</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a:t>0</a:t>
                      </a:r>
                      <a:r>
                        <a:rPr lang="zh-CN" altLang="en-US" sz="2000"/>
                        <a:t>以及</a:t>
                      </a:r>
                      <a:r>
                        <a:rPr lang="en-US" altLang="zh-CN" sz="2000"/>
                        <a:t>3.4</a:t>
                      </a:r>
                      <a:r>
                        <a:rPr lang="zh-CN" altLang="en-US" sz="2000"/>
                        <a:t>*</a:t>
                      </a:r>
                      <a:r>
                        <a:rPr lang="en-US" altLang="zh-CN" sz="2000"/>
                        <a:t>10</a:t>
                      </a:r>
                      <a:r>
                        <a:rPr lang="en-US" altLang="zh-CN" sz="2000" baseline="30000"/>
                        <a:t>-4932</a:t>
                      </a:r>
                      <a:r>
                        <a:rPr lang="en-US" altLang="zh-CN" sz="2000"/>
                        <a:t>~1.1</a:t>
                      </a:r>
                      <a:r>
                        <a:rPr lang="zh-CN" altLang="en-US" sz="2000"/>
                        <a:t>*</a:t>
                      </a:r>
                      <a:r>
                        <a:rPr lang="en-US" altLang="zh-CN" sz="2000"/>
                        <a:t>10</a:t>
                      </a:r>
                      <a:r>
                        <a:rPr lang="en-US" altLang="zh-CN" sz="2000" baseline="30000"/>
                        <a:t>4932</a:t>
                      </a:r>
                      <a:endParaRPr lang="zh-CN" altLang="en-US" sz="2000" baseline="30000"/>
                    </a:p>
                  </a:txBody>
                  <a:tcPr marL="900000" marR="900000" anchor="ctr"/>
                </a:tc>
                <a:extLst>
                  <a:ext uri="{0D108BD9-81ED-4DB2-BD59-A6C34878D82A}">
                    <a16:rowId xmlns:a16="http://schemas.microsoft.com/office/drawing/2014/main" xmlns="" val="3662252631"/>
                  </a:ext>
                </a:extLst>
              </a:tr>
            </a:tbl>
          </a:graphicData>
        </a:graphic>
      </p:graphicFrame>
    </p:spTree>
    <p:extLst>
      <p:ext uri="{BB962C8B-B14F-4D97-AF65-F5344CB8AC3E}">
        <p14:creationId xmlns:p14="http://schemas.microsoft.com/office/powerpoint/2010/main" xmlns="" val="2069580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浮点型常量的类型</a:t>
            </a:r>
          </a:p>
        </p:txBody>
      </p:sp>
      <p:sp>
        <p:nvSpPr>
          <p:cNvPr id="3" name="内容占位符 2"/>
          <p:cNvSpPr>
            <a:spLocks noGrp="1"/>
          </p:cNvSpPr>
          <p:nvPr>
            <p:ph idx="1"/>
          </p:nvPr>
        </p:nvSpPr>
        <p:spPr>
          <a:xfrm>
            <a:off x="838200" y="1473269"/>
            <a:ext cx="10515600" cy="434837"/>
          </a:xfrm>
        </p:spPr>
        <p:txBody>
          <a:bodyPr>
            <a:normAutofit/>
          </a:bodyPr>
          <a:lstStyle/>
          <a:p>
            <a:pPr marL="0" indent="0">
              <a:lnSpc>
                <a:spcPct val="100000"/>
              </a:lnSpc>
              <a:buNone/>
            </a:pPr>
            <a:r>
              <a:rPr lang="en-US" altLang="zh-CN" sz="2000">
                <a:latin typeface="+mn-ea"/>
                <a:ea typeface="+mn-ea"/>
              </a:rPr>
              <a:t>C</a:t>
            </a:r>
            <a:r>
              <a:rPr lang="zh-CN" altLang="en-US" sz="2000">
                <a:latin typeface="+mn-ea"/>
                <a:ea typeface="+mn-ea"/>
              </a:rPr>
              <a:t>编译系统把浮点型常量都按双精度处理，分配</a:t>
            </a:r>
            <a:r>
              <a:rPr lang="en-US" altLang="zh-CN" sz="2000">
                <a:latin typeface="+mn-ea"/>
                <a:ea typeface="+mn-ea"/>
              </a:rPr>
              <a:t>8</a:t>
            </a:r>
            <a:r>
              <a:rPr lang="zh-CN" altLang="en-US" sz="2000">
                <a:latin typeface="+mn-ea"/>
                <a:ea typeface="+mn-ea"/>
              </a:rPr>
              <a:t>个字节。</a:t>
            </a:r>
          </a:p>
        </p:txBody>
      </p:sp>
      <p:sp>
        <p:nvSpPr>
          <p:cNvPr id="5" name="圆角矩形 4"/>
          <p:cNvSpPr/>
          <p:nvPr/>
        </p:nvSpPr>
        <p:spPr>
          <a:xfrm>
            <a:off x="956228" y="1945433"/>
            <a:ext cx="10397572" cy="1226392"/>
          </a:xfrm>
          <a:prstGeom prst="roundRect">
            <a:avLst>
              <a:gd name="adj" fmla="val 6281"/>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double d;</a:t>
            </a:r>
          </a:p>
          <a:p>
            <a:r>
              <a:rPr lang="en-US" altLang="zh-CN"/>
              <a:t>d=2.45678*4523.65;</a:t>
            </a:r>
          </a:p>
          <a:p>
            <a:r>
              <a:rPr lang="en-US" altLang="zh-CN">
                <a:solidFill>
                  <a:srgbClr val="008000"/>
                </a:solidFill>
              </a:rPr>
              <a:t>//</a:t>
            </a:r>
            <a:r>
              <a:rPr lang="zh-CN" altLang="en-US">
                <a:solidFill>
                  <a:srgbClr val="008000"/>
                </a:solidFill>
              </a:rPr>
              <a:t>系统把</a:t>
            </a:r>
            <a:r>
              <a:rPr lang="en-US" altLang="zh-CN">
                <a:solidFill>
                  <a:srgbClr val="008000"/>
                </a:solidFill>
              </a:rPr>
              <a:t>2.45678</a:t>
            </a:r>
            <a:r>
              <a:rPr lang="zh-CN" altLang="en-US">
                <a:solidFill>
                  <a:srgbClr val="008000"/>
                </a:solidFill>
              </a:rPr>
              <a:t>和</a:t>
            </a:r>
            <a:r>
              <a:rPr lang="en-US" altLang="zh-CN">
                <a:solidFill>
                  <a:srgbClr val="008000"/>
                </a:solidFill>
              </a:rPr>
              <a:t>4523.65</a:t>
            </a:r>
            <a:r>
              <a:rPr lang="zh-CN" altLang="en-US">
                <a:solidFill>
                  <a:srgbClr val="008000"/>
                </a:solidFill>
              </a:rPr>
              <a:t>作为双精度数，乘积也是一个双精度数赋给双精度浮点型变量</a:t>
            </a:r>
            <a:r>
              <a:rPr lang="en-US" altLang="zh-CN">
                <a:solidFill>
                  <a:srgbClr val="008000"/>
                </a:solidFill>
              </a:rPr>
              <a:t>d</a:t>
            </a:r>
            <a:r>
              <a:rPr lang="zh-CN" altLang="en-US">
                <a:solidFill>
                  <a:srgbClr val="008000"/>
                </a:solidFill>
              </a:rPr>
              <a:t>。由于双精度数可以提供</a:t>
            </a:r>
            <a:r>
              <a:rPr lang="en-US" altLang="zh-CN">
                <a:solidFill>
                  <a:srgbClr val="008000"/>
                </a:solidFill>
              </a:rPr>
              <a:t>15</a:t>
            </a:r>
            <a:r>
              <a:rPr lang="zh-CN" altLang="en-US">
                <a:solidFill>
                  <a:srgbClr val="008000"/>
                </a:solidFill>
              </a:rPr>
              <a:t>～</a:t>
            </a:r>
            <a:r>
              <a:rPr lang="en-US" altLang="zh-CN">
                <a:solidFill>
                  <a:srgbClr val="008000"/>
                </a:solidFill>
              </a:rPr>
              <a:t>16</a:t>
            </a:r>
            <a:r>
              <a:rPr lang="zh-CN" altLang="en-US">
                <a:solidFill>
                  <a:srgbClr val="008000"/>
                </a:solidFill>
              </a:rPr>
              <a:t>位有效数字，这样做可以使计算结果更精确</a:t>
            </a:r>
            <a:r>
              <a:rPr lang="en-US" altLang="zh-CN">
                <a:solidFill>
                  <a:srgbClr val="008000"/>
                </a:solidFill>
              </a:rPr>
              <a:t>(</a:t>
            </a:r>
            <a:r>
              <a:rPr lang="zh-CN" altLang="en-US">
                <a:solidFill>
                  <a:srgbClr val="008000"/>
                </a:solidFill>
              </a:rPr>
              <a:t>但运算速度会降低</a:t>
            </a:r>
            <a:r>
              <a:rPr lang="en-US" altLang="zh-CN">
                <a:solidFill>
                  <a:srgbClr val="008000"/>
                </a:solidFill>
              </a:rPr>
              <a:t>)</a:t>
            </a:r>
            <a:r>
              <a:rPr lang="zh-CN" altLang="en-US">
                <a:solidFill>
                  <a:srgbClr val="008000"/>
                </a:solidFill>
              </a:rPr>
              <a:t>。</a:t>
            </a:r>
            <a:r>
              <a:rPr lang="en-US" altLang="zh-CN">
                <a:solidFill>
                  <a:srgbClr val="008000"/>
                </a:solidFill>
              </a:rPr>
              <a:t> </a:t>
            </a:r>
          </a:p>
        </p:txBody>
      </p:sp>
      <p:sp>
        <p:nvSpPr>
          <p:cNvPr id="6" name="圆角矩形 5"/>
          <p:cNvSpPr/>
          <p:nvPr/>
        </p:nvSpPr>
        <p:spPr>
          <a:xfrm>
            <a:off x="956228" y="3355133"/>
            <a:ext cx="10397572" cy="1226392"/>
          </a:xfrm>
          <a:prstGeom prst="roundRect">
            <a:avLst>
              <a:gd name="adj" fmla="val 5504"/>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float f;</a:t>
            </a:r>
          </a:p>
          <a:p>
            <a:r>
              <a:rPr lang="en-US" altLang="zh-CN"/>
              <a:t>f=3.141592654;</a:t>
            </a:r>
          </a:p>
          <a:p>
            <a:r>
              <a:rPr lang="en-US" altLang="zh-CN">
                <a:solidFill>
                  <a:srgbClr val="008000"/>
                </a:solidFill>
              </a:rPr>
              <a:t>//</a:t>
            </a:r>
            <a:r>
              <a:rPr lang="zh-CN" altLang="en-US">
                <a:solidFill>
                  <a:srgbClr val="008000"/>
                </a:solidFill>
              </a:rPr>
              <a:t>如果把一个浮点型常量赋给一个单精度浮点变量，会提示精度损失，值保证</a:t>
            </a:r>
            <a:r>
              <a:rPr lang="en-US" altLang="zh-CN">
                <a:solidFill>
                  <a:srgbClr val="008000"/>
                </a:solidFill>
              </a:rPr>
              <a:t>6~7</a:t>
            </a:r>
            <a:r>
              <a:rPr lang="zh-CN" altLang="en-US">
                <a:solidFill>
                  <a:srgbClr val="008000"/>
                </a:solidFill>
              </a:rPr>
              <a:t>位有效位数</a:t>
            </a:r>
            <a:endParaRPr lang="en-US" altLang="zh-CN">
              <a:solidFill>
                <a:srgbClr val="008000"/>
              </a:solidFill>
            </a:endParaRPr>
          </a:p>
          <a:p>
            <a:r>
              <a:rPr lang="en-US" altLang="zh-CN">
                <a:solidFill>
                  <a:srgbClr val="008000"/>
                </a:solidFill>
              </a:rPr>
              <a:t>//</a:t>
            </a:r>
            <a:r>
              <a:rPr lang="zh-CN" altLang="en-US">
                <a:solidFill>
                  <a:srgbClr val="008000"/>
                </a:solidFill>
              </a:rPr>
              <a:t>若要表示单精度浮点常量，可在数值后加</a:t>
            </a:r>
            <a:r>
              <a:rPr lang="en-US" altLang="zh-CN">
                <a:solidFill>
                  <a:srgbClr val="008000"/>
                </a:solidFill>
              </a:rPr>
              <a:t>f</a:t>
            </a:r>
            <a:r>
              <a:rPr lang="zh-CN" altLang="en-US">
                <a:solidFill>
                  <a:srgbClr val="008000"/>
                </a:solidFill>
              </a:rPr>
              <a:t>或</a:t>
            </a:r>
            <a:r>
              <a:rPr lang="en-US" altLang="zh-CN">
                <a:solidFill>
                  <a:srgbClr val="008000"/>
                </a:solidFill>
              </a:rPr>
              <a:t>F</a:t>
            </a:r>
            <a:r>
              <a:rPr lang="zh-CN" altLang="en-US">
                <a:solidFill>
                  <a:srgbClr val="008000"/>
                </a:solidFill>
              </a:rPr>
              <a:t>（如</a:t>
            </a:r>
            <a:r>
              <a:rPr lang="en-US" altLang="zh-CN">
                <a:solidFill>
                  <a:srgbClr val="008000"/>
                </a:solidFill>
              </a:rPr>
              <a:t>1.23f</a:t>
            </a:r>
            <a:r>
              <a:rPr lang="zh-CN" altLang="en-US">
                <a:solidFill>
                  <a:srgbClr val="008000"/>
                </a:solidFill>
              </a:rPr>
              <a:t>）</a:t>
            </a:r>
            <a:endParaRPr lang="en-US" altLang="zh-CN">
              <a:solidFill>
                <a:srgbClr val="008000"/>
              </a:solidFill>
            </a:endParaRPr>
          </a:p>
        </p:txBody>
      </p:sp>
    </p:spTree>
    <p:extLst>
      <p:ext uri="{BB962C8B-B14F-4D97-AF65-F5344CB8AC3E}">
        <p14:creationId xmlns:p14="http://schemas.microsoft.com/office/powerpoint/2010/main" xmlns="" val="311037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66198" y="2435192"/>
            <a:ext cx="1684421" cy="1684421"/>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提出问题</a:t>
            </a:r>
          </a:p>
        </p:txBody>
      </p:sp>
      <p:sp>
        <p:nvSpPr>
          <p:cNvPr id="3" name="椭圆 2"/>
          <p:cNvSpPr/>
          <p:nvPr/>
        </p:nvSpPr>
        <p:spPr>
          <a:xfrm>
            <a:off x="5457525" y="2435192"/>
            <a:ext cx="1684421" cy="1684421"/>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解决问题</a:t>
            </a:r>
          </a:p>
        </p:txBody>
      </p:sp>
      <p:sp>
        <p:nvSpPr>
          <p:cNvPr id="4" name="椭圆 3"/>
          <p:cNvSpPr/>
          <p:nvPr/>
        </p:nvSpPr>
        <p:spPr>
          <a:xfrm>
            <a:off x="8248852" y="2435191"/>
            <a:ext cx="1684421" cy="1684421"/>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归纳分析</a:t>
            </a:r>
          </a:p>
        </p:txBody>
      </p:sp>
      <p:cxnSp>
        <p:nvCxnSpPr>
          <p:cNvPr id="6" name="直接连接符 5"/>
          <p:cNvCxnSpPr>
            <a:stCxn id="2" idx="6"/>
            <a:endCxn id="3" idx="2"/>
          </p:cNvCxnSpPr>
          <p:nvPr/>
        </p:nvCxnSpPr>
        <p:spPr>
          <a:xfrm>
            <a:off x="4350619" y="3277403"/>
            <a:ext cx="11069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141946" y="3277401"/>
            <a:ext cx="11069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82833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浮点型数据的舍入误差</a:t>
            </a:r>
          </a:p>
        </p:txBody>
      </p:sp>
      <p:sp>
        <p:nvSpPr>
          <p:cNvPr id="6" name="圆角矩形 5"/>
          <p:cNvSpPr/>
          <p:nvPr/>
        </p:nvSpPr>
        <p:spPr>
          <a:xfrm>
            <a:off x="1080053" y="2593133"/>
            <a:ext cx="7093226" cy="2340817"/>
          </a:xfrm>
          <a:prstGeom prst="roundRect">
            <a:avLst>
              <a:gd name="adj" fmla="val 2789"/>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a:t>#include&lt;stdio.h&gt;</a:t>
            </a:r>
          </a:p>
          <a:p>
            <a:r>
              <a:rPr lang="en-US" altLang="zh-CN"/>
              <a:t>int main()</a:t>
            </a:r>
          </a:p>
          <a:p>
            <a:r>
              <a:rPr lang="en-US" altLang="zh-CN"/>
              <a:t>{</a:t>
            </a:r>
          </a:p>
          <a:p>
            <a:r>
              <a:rPr lang="en-US" altLang="zh-CN"/>
              <a:t>	float a;</a:t>
            </a:r>
          </a:p>
          <a:p>
            <a:r>
              <a:rPr lang="en-US" altLang="zh-CN"/>
              <a:t>	a=3.141592612;</a:t>
            </a:r>
          </a:p>
          <a:p>
            <a:r>
              <a:rPr lang="en-US" altLang="zh-CN"/>
              <a:t>	printf("a=%f\n",a);</a:t>
            </a:r>
          </a:p>
          <a:p>
            <a:r>
              <a:rPr lang="en-US" altLang="zh-CN"/>
              <a:t>	return 0;</a:t>
            </a:r>
          </a:p>
          <a:p>
            <a:r>
              <a:rPr lang="en-US" altLang="zh-CN"/>
              <a:t>}</a:t>
            </a:r>
            <a:endParaRPr lang="en-US" altLang="zh-CN">
              <a:solidFill>
                <a:srgbClr val="008000"/>
              </a:solidFill>
            </a:endParaRPr>
          </a:p>
        </p:txBody>
      </p:sp>
      <p:sp>
        <p:nvSpPr>
          <p:cNvPr id="7" name="内容占位符 2"/>
          <p:cNvSpPr>
            <a:spLocks noGrp="1"/>
          </p:cNvSpPr>
          <p:nvPr>
            <p:ph idx="1"/>
          </p:nvPr>
        </p:nvSpPr>
        <p:spPr>
          <a:xfrm>
            <a:off x="838200" y="1407471"/>
            <a:ext cx="8774841" cy="650157"/>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2.7】</a:t>
            </a:r>
            <a:r>
              <a:rPr lang="zh-CN" altLang="en-US" sz="2000">
                <a:solidFill>
                  <a:schemeClr val="accent1"/>
                </a:solidFill>
              </a:rPr>
              <a:t>检查浮点型数据的舍入误差。</a:t>
            </a:r>
            <a:endParaRPr lang="en-US" altLang="zh-CN" sz="2000" dirty="0">
              <a:solidFill>
                <a:schemeClr val="accent1"/>
              </a:solidFill>
            </a:endParaRPr>
          </a:p>
        </p:txBody>
      </p:sp>
      <p:sp>
        <p:nvSpPr>
          <p:cNvPr id="10" name="矩形 9"/>
          <p:cNvSpPr/>
          <p:nvPr/>
        </p:nvSpPr>
        <p:spPr>
          <a:xfrm>
            <a:off x="1000483" y="1885247"/>
            <a:ext cx="9972317" cy="400110"/>
          </a:xfrm>
          <a:prstGeom prst="rect">
            <a:avLst/>
          </a:prstGeom>
        </p:spPr>
        <p:txBody>
          <a:bodyPr wrap="square">
            <a:spAutoFit/>
          </a:bodyPr>
          <a:lstStyle/>
          <a:p>
            <a:r>
              <a:rPr lang="zh-CN" altLang="en-US" sz="2000" b="1" dirty="0"/>
              <a:t>解题</a:t>
            </a:r>
            <a:r>
              <a:rPr lang="zh-CN" altLang="en-US" sz="2000" b="1"/>
              <a:t>思路</a:t>
            </a:r>
            <a:r>
              <a:rPr lang="en-US" altLang="zh-CN" sz="2000" b="1"/>
              <a:t>: </a:t>
            </a:r>
            <a:r>
              <a:rPr lang="zh-CN" altLang="en-US" sz="2000"/>
              <a:t> 将一个双精度数赋给一个单精度浮点型变量，检查其误差。</a:t>
            </a:r>
            <a:endParaRPr lang="zh-CN" altLang="zh-CN" sz="2000" dirty="0"/>
          </a:p>
        </p:txBody>
      </p:sp>
      <p:pic>
        <p:nvPicPr>
          <p:cNvPr id="4" name="图片 3"/>
          <p:cNvPicPr>
            <a:picLocks noChangeAspect="1"/>
          </p:cNvPicPr>
          <p:nvPr/>
        </p:nvPicPr>
        <p:blipFill>
          <a:blip r:embed="rId2" cstate="print"/>
          <a:stretch>
            <a:fillRect/>
          </a:stretch>
        </p:blipFill>
        <p:spPr>
          <a:xfrm>
            <a:off x="7148512" y="2852737"/>
            <a:ext cx="4562475" cy="1133475"/>
          </a:xfrm>
          <a:prstGeom prst="rect">
            <a:avLst/>
          </a:prstGeom>
        </p:spPr>
      </p:pic>
    </p:spTree>
    <p:extLst>
      <p:ext uri="{BB962C8B-B14F-4D97-AF65-F5344CB8AC3E}">
        <p14:creationId xmlns:p14="http://schemas.microsoft.com/office/powerpoint/2010/main" xmlns="" val="804271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用表达式进行数据的运算</a:t>
            </a:r>
          </a:p>
        </p:txBody>
      </p:sp>
    </p:spTree>
    <p:extLst>
      <p:ext uri="{BB962C8B-B14F-4D97-AF65-F5344CB8AC3E}">
        <p14:creationId xmlns:p14="http://schemas.microsoft.com/office/powerpoint/2010/main" xmlns="" val="951695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MH_SubTitle_5"/>
          <p:cNvSpPr/>
          <p:nvPr>
            <p:custDataLst>
              <p:tags r:id="rId2"/>
            </p:custDataLst>
          </p:nvPr>
        </p:nvSpPr>
        <p:spPr>
          <a:xfrm>
            <a:off x="5260974" y="5221289"/>
            <a:ext cx="5004000" cy="511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defRPr/>
            </a:pPr>
            <a:r>
              <a:rPr lang="zh-CN" altLang="en-US" b="1">
                <a:solidFill>
                  <a:srgbClr val="FFFFFF"/>
                </a:solidFill>
              </a:rPr>
              <a:t>逗号表达式  </a:t>
            </a:r>
            <a:r>
              <a:rPr lang="zh-CN" altLang="en-US">
                <a:solidFill>
                  <a:srgbClr val="FFFFFF"/>
                </a:solidFill>
              </a:rPr>
              <a:t>如</a:t>
            </a:r>
            <a:r>
              <a:rPr lang="en-US" altLang="zh-CN">
                <a:solidFill>
                  <a:srgbClr val="FFFFFF"/>
                </a:solidFill>
              </a:rPr>
              <a:t>x=3,y=4,z=5</a:t>
            </a:r>
            <a:endParaRPr lang="zh-CN" altLang="en-US" dirty="0">
              <a:solidFill>
                <a:srgbClr val="FFFFFF"/>
              </a:solidFill>
            </a:endParaRPr>
          </a:p>
        </p:txBody>
      </p:sp>
      <p:sp>
        <p:nvSpPr>
          <p:cNvPr id="14" name="MH_SubTitle_4"/>
          <p:cNvSpPr/>
          <p:nvPr>
            <p:custDataLst>
              <p:tags r:id="rId3"/>
            </p:custDataLst>
          </p:nvPr>
        </p:nvSpPr>
        <p:spPr>
          <a:xfrm>
            <a:off x="5260974" y="4467226"/>
            <a:ext cx="5004000" cy="511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defRPr/>
            </a:pPr>
            <a:r>
              <a:rPr lang="zh-CN" altLang="en-US" b="1">
                <a:solidFill>
                  <a:srgbClr val="FFFFFF"/>
                </a:solidFill>
              </a:rPr>
              <a:t>赋值表达式  </a:t>
            </a:r>
            <a:r>
              <a:rPr lang="zh-CN" altLang="en-US">
                <a:solidFill>
                  <a:srgbClr val="FFFFFF"/>
                </a:solidFill>
              </a:rPr>
              <a:t>如</a:t>
            </a:r>
            <a:r>
              <a:rPr lang="en-US" altLang="zh-CN">
                <a:solidFill>
                  <a:srgbClr val="FFFFFF"/>
                </a:solidFill>
              </a:rPr>
              <a:t>a=5.6</a:t>
            </a:r>
            <a:endParaRPr lang="zh-CN" altLang="en-US" dirty="0">
              <a:solidFill>
                <a:srgbClr val="FFFFFF"/>
              </a:solidFill>
            </a:endParaRPr>
          </a:p>
        </p:txBody>
      </p:sp>
      <p:sp>
        <p:nvSpPr>
          <p:cNvPr id="12" name="MH_SubTitle_2"/>
          <p:cNvSpPr/>
          <p:nvPr>
            <p:custDataLst>
              <p:tags r:id="rId4"/>
            </p:custDataLst>
          </p:nvPr>
        </p:nvSpPr>
        <p:spPr>
          <a:xfrm>
            <a:off x="5260974" y="2957514"/>
            <a:ext cx="5004000" cy="511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defRPr/>
            </a:pPr>
            <a:r>
              <a:rPr lang="zh-CN" altLang="en-US" b="1">
                <a:solidFill>
                  <a:srgbClr val="FFFFFF"/>
                </a:solidFill>
              </a:rPr>
              <a:t>关系表达式  </a:t>
            </a:r>
            <a:r>
              <a:rPr lang="zh-CN" altLang="en-US">
                <a:solidFill>
                  <a:srgbClr val="FFFFFF"/>
                </a:solidFill>
              </a:rPr>
              <a:t>如</a:t>
            </a:r>
            <a:r>
              <a:rPr lang="en-US" altLang="zh-CN">
                <a:solidFill>
                  <a:srgbClr val="FFFFFF"/>
                </a:solidFill>
              </a:rPr>
              <a:t>x&gt;0, y&lt;z+6</a:t>
            </a:r>
            <a:endParaRPr lang="zh-CN" altLang="en-US" dirty="0">
              <a:solidFill>
                <a:srgbClr val="FFFFFF"/>
              </a:solidFill>
            </a:endParaRPr>
          </a:p>
        </p:txBody>
      </p:sp>
      <p:sp>
        <p:nvSpPr>
          <p:cNvPr id="13" name="MH_SubTitle_3"/>
          <p:cNvSpPr/>
          <p:nvPr>
            <p:custDataLst>
              <p:tags r:id="rId5"/>
            </p:custDataLst>
          </p:nvPr>
        </p:nvSpPr>
        <p:spPr>
          <a:xfrm>
            <a:off x="5260974" y="3713164"/>
            <a:ext cx="5004000" cy="509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defRPr/>
            </a:pPr>
            <a:r>
              <a:rPr lang="zh-CN" altLang="en-US" b="1">
                <a:solidFill>
                  <a:srgbClr val="FFFFFF"/>
                </a:solidFill>
              </a:rPr>
              <a:t>逻辑表达式</a:t>
            </a:r>
            <a:r>
              <a:rPr lang="zh-CN" altLang="en-US">
                <a:solidFill>
                  <a:srgbClr val="FFFFFF"/>
                </a:solidFill>
              </a:rPr>
              <a:t>  如</a:t>
            </a:r>
            <a:r>
              <a:rPr lang="en-US" altLang="zh-CN">
                <a:solidFill>
                  <a:srgbClr val="FFFFFF"/>
                </a:solidFill>
              </a:rPr>
              <a:t>x&gt;0&amp;&amp;y&gt;0</a:t>
            </a:r>
            <a:endParaRPr lang="zh-CN" altLang="en-US" dirty="0">
              <a:solidFill>
                <a:srgbClr val="FFFFFF"/>
              </a:solidFill>
            </a:endParaRPr>
          </a:p>
        </p:txBody>
      </p:sp>
      <p:sp>
        <p:nvSpPr>
          <p:cNvPr id="11" name="MH_SubTitle_1"/>
          <p:cNvSpPr/>
          <p:nvPr>
            <p:custDataLst>
              <p:tags r:id="rId6"/>
            </p:custDataLst>
          </p:nvPr>
        </p:nvSpPr>
        <p:spPr>
          <a:xfrm>
            <a:off x="5260974" y="2203451"/>
            <a:ext cx="5004000" cy="511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defRPr/>
            </a:pPr>
            <a:r>
              <a:rPr lang="zh-CN" altLang="en-US" b="1">
                <a:solidFill>
                  <a:srgbClr val="FFFFFF"/>
                </a:solidFill>
              </a:rPr>
              <a:t>算术表达式</a:t>
            </a:r>
            <a:r>
              <a:rPr lang="zh-CN" altLang="en-US">
                <a:solidFill>
                  <a:srgbClr val="FFFFFF"/>
                </a:solidFill>
              </a:rPr>
              <a:t>  如</a:t>
            </a:r>
            <a:r>
              <a:rPr lang="en-US" altLang="zh-CN">
                <a:solidFill>
                  <a:srgbClr val="FFFFFF"/>
                </a:solidFill>
              </a:rPr>
              <a:t>2+6.7</a:t>
            </a:r>
            <a:r>
              <a:rPr lang="zh-CN" altLang="en-US">
                <a:solidFill>
                  <a:srgbClr val="FFFFFF"/>
                </a:solidFill>
              </a:rPr>
              <a:t>*</a:t>
            </a:r>
            <a:r>
              <a:rPr lang="en-US" altLang="zh-CN">
                <a:solidFill>
                  <a:srgbClr val="FFFFFF"/>
                </a:solidFill>
              </a:rPr>
              <a:t>3.5+sin(0.5)</a:t>
            </a:r>
            <a:endParaRPr lang="zh-CN" altLang="en-US" dirty="0">
              <a:solidFill>
                <a:srgbClr val="FFFFFF"/>
              </a:solidFill>
            </a:endParaRPr>
          </a:p>
        </p:txBody>
      </p:sp>
      <p:sp>
        <p:nvSpPr>
          <p:cNvPr id="10" name="MH_Other_1"/>
          <p:cNvSpPr/>
          <p:nvPr>
            <p:custDataLst>
              <p:tags r:id="rId7"/>
            </p:custDataLst>
          </p:nvPr>
        </p:nvSpPr>
        <p:spPr>
          <a:xfrm>
            <a:off x="5153025" y="1758869"/>
            <a:ext cx="215900" cy="4232356"/>
          </a:xfrm>
          <a:prstGeom prst="rect">
            <a:avLst/>
          </a:prstGeom>
          <a:solidFill>
            <a:schemeClr val="bg1">
              <a:lumMod val="85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mn-ea"/>
            </a:endParaRPr>
          </a:p>
        </p:txBody>
      </p:sp>
      <p:sp>
        <p:nvSpPr>
          <p:cNvPr id="5" name="MH_Other_2"/>
          <p:cNvSpPr/>
          <p:nvPr>
            <p:custDataLst>
              <p:tags r:id="rId8"/>
            </p:custDataLst>
          </p:nvPr>
        </p:nvSpPr>
        <p:spPr>
          <a:xfrm>
            <a:off x="1949450" y="1824832"/>
            <a:ext cx="3311525" cy="42291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srgbClr val="FFFFFF"/>
              </a:solidFill>
              <a:latin typeface="+mn-ea"/>
            </a:endParaRPr>
          </a:p>
        </p:txBody>
      </p:sp>
      <p:sp>
        <p:nvSpPr>
          <p:cNvPr id="3084" name="MH_Title_1"/>
          <p:cNvSpPr txBox="1">
            <a:spLocks noChangeArrowheads="1"/>
          </p:cNvSpPr>
          <p:nvPr>
            <p:custDataLst>
              <p:tags r:id="rId9"/>
            </p:custDataLst>
          </p:nvPr>
        </p:nvSpPr>
        <p:spPr bwMode="auto">
          <a:xfrm>
            <a:off x="2365375" y="2528890"/>
            <a:ext cx="23717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2000" b="1">
                <a:solidFill>
                  <a:srgbClr val="FFFFFF"/>
                </a:solidFill>
                <a:latin typeface="+mn-lt"/>
                <a:ea typeface="+mn-ea"/>
              </a:rPr>
              <a:t>C</a:t>
            </a:r>
            <a:r>
              <a:rPr lang="zh-CN" altLang="en-US" sz="2000" b="1">
                <a:solidFill>
                  <a:srgbClr val="FFFFFF"/>
                </a:solidFill>
                <a:latin typeface="+mn-lt"/>
                <a:ea typeface="+mn-ea"/>
              </a:rPr>
              <a:t>表达式</a:t>
            </a:r>
            <a:endParaRPr lang="zh-CN" altLang="en-US" sz="2000" b="1" dirty="0">
              <a:solidFill>
                <a:srgbClr val="FFFFFF"/>
              </a:solidFill>
              <a:latin typeface="+mn-lt"/>
              <a:ea typeface="+mn-ea"/>
            </a:endParaRPr>
          </a:p>
        </p:txBody>
      </p:sp>
      <p:sp>
        <p:nvSpPr>
          <p:cNvPr id="3085" name="MH_Desc_1"/>
          <p:cNvSpPr txBox="1">
            <a:spLocks noChangeArrowheads="1"/>
          </p:cNvSpPr>
          <p:nvPr>
            <p:custDataLst>
              <p:tags r:id="rId10"/>
            </p:custDataLst>
          </p:nvPr>
        </p:nvSpPr>
        <p:spPr bwMode="auto">
          <a:xfrm>
            <a:off x="2365375" y="3132140"/>
            <a:ext cx="2371725" cy="2090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en-US" altLang="zh-CN" sz="1600">
                <a:solidFill>
                  <a:srgbClr val="FFFFFF"/>
                </a:solidFill>
                <a:latin typeface="+mn-lt"/>
                <a:ea typeface="+mn-ea"/>
              </a:rPr>
              <a:t>C</a:t>
            </a:r>
            <a:r>
              <a:rPr lang="zh-CN" altLang="en-US" sz="1600">
                <a:solidFill>
                  <a:srgbClr val="FFFFFF"/>
                </a:solidFill>
                <a:latin typeface="+mn-lt"/>
                <a:ea typeface="+mn-ea"/>
              </a:rPr>
              <a:t>表达式是指把符合</a:t>
            </a:r>
            <a:r>
              <a:rPr lang="en-US" altLang="zh-CN" sz="1600">
                <a:solidFill>
                  <a:srgbClr val="FFFFFF"/>
                </a:solidFill>
                <a:latin typeface="+mn-lt"/>
                <a:ea typeface="+mn-ea"/>
              </a:rPr>
              <a:t>C</a:t>
            </a:r>
            <a:r>
              <a:rPr lang="zh-CN" altLang="en-US" sz="1600">
                <a:solidFill>
                  <a:srgbClr val="FFFFFF"/>
                </a:solidFill>
                <a:latin typeface="+mn-lt"/>
                <a:ea typeface="+mn-ea"/>
              </a:rPr>
              <a:t>语言规定的、用运算符和括号将数据（包括常量、变量、函数）连接起来的式子</a:t>
            </a:r>
            <a:endParaRPr lang="en-US" altLang="zh-CN" sz="1600" dirty="0">
              <a:solidFill>
                <a:srgbClr val="FFFFFF"/>
              </a:solidFill>
              <a:latin typeface="+mn-lt"/>
              <a:ea typeface="+mn-ea"/>
            </a:endParaRPr>
          </a:p>
        </p:txBody>
      </p:sp>
      <p:sp>
        <p:nvSpPr>
          <p:cNvPr id="3086" name="MH_PageTitle"/>
          <p:cNvSpPr>
            <a:spLocks noGrp="1"/>
          </p:cNvSpPr>
          <p:nvPr>
            <p:ph type="title"/>
            <p:custDataLst>
              <p:tags r:id="rId11"/>
            </p:custDataLst>
          </p:nvPr>
        </p:nvSpPr>
        <p:spPr/>
        <p:txBody>
          <a:bodyPr>
            <a:normAutofit/>
          </a:bodyPr>
          <a:lstStyle/>
          <a:p>
            <a:pPr eaLnBrk="1" hangingPunct="1"/>
            <a:r>
              <a:rPr lang="en-US" altLang="zh-CN" sz="3200" b="1"/>
              <a:t>C</a:t>
            </a:r>
            <a:r>
              <a:rPr lang="zh-CN" altLang="en-US" sz="3200" b="1"/>
              <a:t>表达式</a:t>
            </a:r>
          </a:p>
        </p:txBody>
      </p:sp>
    </p:spTree>
    <p:custDataLst>
      <p:tags r:id="rId1"/>
    </p:custDataLst>
    <p:extLst>
      <p:ext uri="{BB962C8B-B14F-4D97-AF65-F5344CB8AC3E}">
        <p14:creationId xmlns:p14="http://schemas.microsoft.com/office/powerpoint/2010/main" xmlns="" val="288028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576" y="314497"/>
            <a:ext cx="2085961" cy="814985"/>
          </a:xfrm>
        </p:spPr>
        <p:txBody>
          <a:bodyPr/>
          <a:lstStyle/>
          <a:p>
            <a:r>
              <a:rPr lang="zh-CN" altLang="en-US"/>
              <a:t>运算符</a:t>
            </a:r>
          </a:p>
        </p:txBody>
      </p:sp>
      <p:grpSp>
        <p:nvGrpSpPr>
          <p:cNvPr id="72" name="组合 71"/>
          <p:cNvGrpSpPr/>
          <p:nvPr/>
        </p:nvGrpSpPr>
        <p:grpSpPr>
          <a:xfrm>
            <a:off x="3057114" y="365126"/>
            <a:ext cx="7126287" cy="502426"/>
            <a:chOff x="1119188" y="1342819"/>
            <a:chExt cx="7126287" cy="573911"/>
          </a:xfrm>
        </p:grpSpPr>
        <p:sp>
          <p:nvSpPr>
            <p:cNvPr id="5" name="MH_Other_1"/>
            <p:cNvSpPr/>
            <p:nvPr>
              <p:custDataLst>
                <p:tags r:id="rId6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6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6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6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6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  </a:t>
              </a:r>
              <a:r>
                <a:rPr lang="zh-CN" altLang="en-US" b="1">
                  <a:solidFill>
                    <a:schemeClr val="tx1">
                      <a:lumMod val="65000"/>
                      <a:lumOff val="35000"/>
                    </a:schemeClr>
                  </a:solidFill>
                  <a:latin typeface="+mn-lt"/>
                  <a:ea typeface="+mn-ea"/>
                </a:rPr>
                <a:t>*  </a:t>
              </a:r>
              <a:r>
                <a:rPr lang="en-US" altLang="zh-CN" b="1">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3057114" y="831063"/>
            <a:ext cx="7128116" cy="498904"/>
            <a:chOff x="1229037" y="1944580"/>
            <a:chExt cx="7128116" cy="569888"/>
          </a:xfrm>
        </p:grpSpPr>
        <p:sp>
          <p:nvSpPr>
            <p:cNvPr id="7"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6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关系运算符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3057114" y="1293478"/>
            <a:ext cx="7126287" cy="502426"/>
            <a:chOff x="2777888" y="2002457"/>
            <a:chExt cx="7126287" cy="573911"/>
          </a:xfrm>
        </p:grpSpPr>
        <p:sp>
          <p:nvSpPr>
            <p:cNvPr id="66"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3057114" y="1759415"/>
            <a:ext cx="7128116" cy="498904"/>
            <a:chOff x="1229037" y="1944580"/>
            <a:chExt cx="7128116" cy="569888"/>
          </a:xfrm>
        </p:grpSpPr>
        <p:sp>
          <p:nvSpPr>
            <p:cNvPr id="77"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4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5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3057114" y="2221830"/>
            <a:ext cx="7126287" cy="502426"/>
            <a:chOff x="2777888" y="2002457"/>
            <a:chExt cx="7126287" cy="573911"/>
          </a:xfrm>
        </p:grpSpPr>
        <p:sp>
          <p:nvSpPr>
            <p:cNvPr id="83"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45"/>
              </p:custDataLst>
            </p:nvPr>
          </p:nvSpPr>
          <p:spPr bwMode="auto">
            <a:xfrm>
              <a:off x="3424174" y="2045322"/>
              <a:ext cx="559483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赋值运算符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a:solidFill>
                    <a:schemeClr val="tx1">
                      <a:lumMod val="65000"/>
                      <a:lumOff val="35000"/>
                    </a:schemeClr>
                  </a:solidFill>
                  <a:latin typeface="+mn-lt"/>
                  <a:ea typeface="+mn-ea"/>
                </a:rPr>
                <a:t>及其扩展赋值运算符</a:t>
              </a:r>
            </a:p>
          </p:txBody>
        </p:sp>
      </p:grpSp>
      <p:grpSp>
        <p:nvGrpSpPr>
          <p:cNvPr id="88" name="组合 87"/>
          <p:cNvGrpSpPr/>
          <p:nvPr/>
        </p:nvGrpSpPr>
        <p:grpSpPr>
          <a:xfrm>
            <a:off x="3057114" y="2687767"/>
            <a:ext cx="7128116" cy="498904"/>
            <a:chOff x="1229037" y="1944580"/>
            <a:chExt cx="7128116" cy="569888"/>
          </a:xfrm>
        </p:grpSpPr>
        <p:sp>
          <p:nvSpPr>
            <p:cNvPr id="89"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3057114"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逗号运算符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3057114" y="3616119"/>
            <a:ext cx="7128116" cy="498904"/>
            <a:chOff x="1229037" y="1944580"/>
            <a:chExt cx="7128116" cy="569888"/>
          </a:xfrm>
        </p:grpSpPr>
        <p:sp>
          <p:nvSpPr>
            <p:cNvPr id="101"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指针运算符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3057114" y="4078534"/>
            <a:ext cx="7126287" cy="502426"/>
            <a:chOff x="2777888" y="2002457"/>
            <a:chExt cx="7126287" cy="573911"/>
          </a:xfrm>
        </p:grpSpPr>
        <p:sp>
          <p:nvSpPr>
            <p:cNvPr id="107"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2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求字节数运算符</a:t>
              </a:r>
              <a:r>
                <a:rPr lang="en-US" altLang="zh-CN" b="1">
                  <a:solidFill>
                    <a:schemeClr val="accent1">
                      <a:lumMod val="75000"/>
                    </a:schemeClr>
                  </a:solidFill>
                  <a:latin typeface="+mn-lt"/>
                  <a:ea typeface="+mn-ea"/>
                </a:rPr>
                <a:t>		</a:t>
              </a:r>
              <a:r>
                <a:rPr lang="en-US" altLang="zh-CN" b="1" err="1">
                  <a:solidFill>
                    <a:schemeClr val="tx1">
                      <a:lumMod val="65000"/>
                      <a:lumOff val="35000"/>
                    </a:schemeClr>
                  </a:solidFill>
                  <a:latin typeface="+mn-lt"/>
                  <a:ea typeface="+mn-ea"/>
                </a:rPr>
                <a:t>sizeof</a:t>
              </a:r>
              <a:endParaRPr lang="zh-CN" altLang="en-US" b="1">
                <a:solidFill>
                  <a:schemeClr val="tx1">
                    <a:lumMod val="65000"/>
                    <a:lumOff val="35000"/>
                  </a:schemeClr>
                </a:solidFill>
                <a:latin typeface="+mn-lt"/>
                <a:ea typeface="+mn-ea"/>
              </a:endParaRPr>
            </a:p>
          </p:txBody>
        </p:sp>
      </p:grpSp>
      <p:grpSp>
        <p:nvGrpSpPr>
          <p:cNvPr id="112" name="组合 111"/>
          <p:cNvGrpSpPr/>
          <p:nvPr/>
        </p:nvGrpSpPr>
        <p:grpSpPr>
          <a:xfrm>
            <a:off x="3057114" y="4544471"/>
            <a:ext cx="7128116" cy="498904"/>
            <a:chOff x="1229037" y="1944580"/>
            <a:chExt cx="7128116" cy="569888"/>
          </a:xfrm>
        </p:grpSpPr>
        <p:sp>
          <p:nvSpPr>
            <p:cNvPr id="113"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1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2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强制类型转换运算符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a:solidFill>
                    <a:schemeClr val="tx1">
                      <a:lumMod val="65000"/>
                      <a:lumOff val="35000"/>
                    </a:schemeClr>
                  </a:solidFill>
                  <a:latin typeface="+mn-lt"/>
                  <a:ea typeface="+mn-ea"/>
                </a:rPr>
                <a:t>类型</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18" name="组合 117"/>
          <p:cNvGrpSpPr/>
          <p:nvPr/>
        </p:nvGrpSpPr>
        <p:grpSpPr>
          <a:xfrm>
            <a:off x="3057114" y="5006886"/>
            <a:ext cx="7126287" cy="502426"/>
            <a:chOff x="2777888" y="2002457"/>
            <a:chExt cx="7126287" cy="573911"/>
          </a:xfrm>
        </p:grpSpPr>
        <p:sp>
          <p:nvSpPr>
            <p:cNvPr id="119"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3057114" y="5472823"/>
            <a:ext cx="7128116" cy="498904"/>
            <a:chOff x="1229037" y="1944580"/>
            <a:chExt cx="7128116" cy="569888"/>
          </a:xfrm>
        </p:grpSpPr>
        <p:sp>
          <p:nvSpPr>
            <p:cNvPr id="125"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1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3057114" y="5935232"/>
            <a:ext cx="7126287" cy="502426"/>
            <a:chOff x="2777888" y="2002457"/>
            <a:chExt cx="7126287" cy="573911"/>
          </a:xfrm>
        </p:grpSpPr>
        <p:sp>
          <p:nvSpPr>
            <p:cNvPr id="131" name="MH_Other_1"/>
            <p:cNvSpPr/>
            <p:nvPr>
              <p:custDataLst>
                <p:tags r:id="rId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a:solidFill>
                    <a:schemeClr val="accent1">
                      <a:lumMod val="75000"/>
                    </a:schemeClr>
                  </a:solidFill>
                  <a:latin typeface="+mn-lt"/>
                  <a:ea typeface="+mn-ea"/>
                </a:rPr>
                <a:t>			</a:t>
              </a:r>
              <a:r>
                <a:rPr lang="zh-CN" altLang="en-US" b="1">
                  <a:solidFill>
                    <a:schemeClr val="tx1">
                      <a:lumMod val="65000"/>
                      <a:lumOff val="35000"/>
                    </a:schemeClr>
                  </a:solidFill>
                  <a:latin typeface="+mn-lt"/>
                  <a:ea typeface="+mn-ea"/>
                </a:rPr>
                <a:t>如函数调用运算符</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xmlns="" val="186068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常用的算数运算符</a:t>
            </a:r>
          </a:p>
        </p:txBody>
      </p:sp>
      <p:graphicFrame>
        <p:nvGraphicFramePr>
          <p:cNvPr id="4" name="表格 3"/>
          <p:cNvGraphicFramePr>
            <a:graphicFrameLocks noGrp="1"/>
          </p:cNvGraphicFramePr>
          <p:nvPr>
            <p:extLst>
              <p:ext uri="{D42A27DB-BD31-4B8C-83A1-F6EECF244321}">
                <p14:modId xmlns:p14="http://schemas.microsoft.com/office/powerpoint/2010/main" xmlns="" val="4178390085"/>
              </p:ext>
            </p:extLst>
          </p:nvPr>
        </p:nvGraphicFramePr>
        <p:xfrm>
          <a:off x="948369" y="1564395"/>
          <a:ext cx="7392320" cy="4731630"/>
        </p:xfrm>
        <a:graphic>
          <a:graphicData uri="http://schemas.openxmlformats.org/drawingml/2006/table">
            <a:tbl>
              <a:tblPr firstRow="1" bandRow="1">
                <a:tableStyleId>{5C22544A-7EE6-4342-B048-85BDC9FD1C3A}</a:tableStyleId>
              </a:tblPr>
              <a:tblGrid>
                <a:gridCol w="1035313">
                  <a:extLst>
                    <a:ext uri="{9D8B030D-6E8A-4147-A177-3AD203B41FA5}">
                      <a16:colId xmlns:a16="http://schemas.microsoft.com/office/drawing/2014/main" xmlns="" val="3890676953"/>
                    </a:ext>
                  </a:extLst>
                </a:gridCol>
                <a:gridCol w="2660847">
                  <a:extLst>
                    <a:ext uri="{9D8B030D-6E8A-4147-A177-3AD203B41FA5}">
                      <a16:colId xmlns:a16="http://schemas.microsoft.com/office/drawing/2014/main" xmlns="" val="3235808983"/>
                    </a:ext>
                  </a:extLst>
                </a:gridCol>
                <a:gridCol w="1315911">
                  <a:extLst>
                    <a:ext uri="{9D8B030D-6E8A-4147-A177-3AD203B41FA5}">
                      <a16:colId xmlns:a16="http://schemas.microsoft.com/office/drawing/2014/main" xmlns="" val="2685979042"/>
                    </a:ext>
                  </a:extLst>
                </a:gridCol>
                <a:gridCol w="2380249">
                  <a:extLst>
                    <a:ext uri="{9D8B030D-6E8A-4147-A177-3AD203B41FA5}">
                      <a16:colId xmlns:a16="http://schemas.microsoft.com/office/drawing/2014/main" xmlns="" val="1527270349"/>
                    </a:ext>
                  </a:extLst>
                </a:gridCol>
              </a:tblGrid>
              <a:tr h="473163">
                <a:tc>
                  <a:txBody>
                    <a:bodyPr/>
                    <a:lstStyle/>
                    <a:p>
                      <a:pPr algn="ctr">
                        <a:lnSpc>
                          <a:spcPct val="20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350747444"/>
                  </a:ext>
                </a:extLst>
              </a:tr>
              <a:tr h="473163">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a:t>
                      </a: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699790426"/>
                  </a:ext>
                </a:extLst>
              </a:tr>
              <a:tr h="473163">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107255402"/>
                  </a:ext>
                </a:extLst>
              </a:tr>
              <a:tr h="473163">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2351891970"/>
                  </a:ext>
                </a:extLst>
              </a:tr>
              <a:tr h="473163">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425223898"/>
                  </a:ext>
                </a:extLst>
              </a:tr>
              <a:tr h="473163">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求余运算符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的余数</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284805515"/>
                  </a:ext>
                </a:extLst>
              </a:tr>
              <a:tr h="473163">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3418200445"/>
                  </a:ext>
                </a:extLst>
              </a:tr>
              <a:tr h="473163">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的差</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4131608951"/>
                  </a:ext>
                </a:extLst>
              </a:tr>
              <a:tr h="473163">
                <a:tc>
                  <a:txBody>
                    <a:bodyPr/>
                    <a:lstStyle/>
                    <a:p>
                      <a:pPr algn="ctr">
                        <a:lnSpc>
                          <a:spcPct val="200000"/>
                        </a:lnSpc>
                        <a:spcAft>
                          <a:spcPts val="0"/>
                        </a:spcAft>
                      </a:pPr>
                      <a:r>
                        <a:rPr lang="en-US" altLang="zh-CN" sz="1800" kern="100">
                          <a:effectLst/>
                          <a:latin typeface="+mn-ea"/>
                          <a:ea typeface="+mn-ea"/>
                          <a:cs typeface="Times New Roman" panose="02020603050405020304" pitchFamily="18" charset="0"/>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altLang="en-US" sz="1800" kern="100">
                          <a:effectLst/>
                          <a:latin typeface="+mn-ea"/>
                          <a:ea typeface="+mn-ea"/>
                          <a:cs typeface="Times New Roman" panose="02020603050405020304" pitchFamily="18" charset="0"/>
                        </a:rPr>
                        <a:t>自加</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altLang="zh-CN" sz="1800" kern="100">
                          <a:effectLst/>
                          <a:latin typeface="+mn-ea"/>
                          <a:ea typeface="+mn-ea"/>
                          <a:cs typeface="Times New Roman" panose="02020603050405020304" pitchFamily="18" charset="0"/>
                        </a:rPr>
                        <a:t>a++,</a:t>
                      </a:r>
                      <a:r>
                        <a:rPr lang="en-US" altLang="zh-CN" sz="1800" kern="100" baseline="0">
                          <a:effectLst/>
                          <a:latin typeface="+mn-ea"/>
                          <a:ea typeface="+mn-ea"/>
                          <a:cs typeface="Times New Roman" panose="02020603050405020304" pitchFamily="18" charset="0"/>
                        </a:rPr>
                        <a:t> ++a</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altLang="zh-CN" sz="1800" kern="100">
                          <a:effectLst/>
                          <a:latin typeface="+mn-ea"/>
                          <a:ea typeface="+mn-ea"/>
                          <a:cs typeface="Times New Roman" panose="02020603050405020304" pitchFamily="18" charset="0"/>
                        </a:rPr>
                        <a:t>a</a:t>
                      </a:r>
                      <a:r>
                        <a:rPr lang="zh-CN" altLang="en-US" sz="1800" kern="100">
                          <a:effectLst/>
                          <a:latin typeface="+mn-ea"/>
                          <a:ea typeface="+mn-ea"/>
                          <a:cs typeface="Times New Roman" panose="02020603050405020304" pitchFamily="18" charset="0"/>
                        </a:rPr>
                        <a:t>的值加</a:t>
                      </a:r>
                      <a:r>
                        <a:rPr lang="en-US" altLang="zh-CN" sz="1800" kern="100">
                          <a:effectLst/>
                          <a:latin typeface="+mn-ea"/>
                          <a:ea typeface="+mn-ea"/>
                          <a:cs typeface="Times New Roman" panose="02020603050405020304" pitchFamily="18" charset="0"/>
                        </a:rPr>
                        <a:t>1</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1260750855"/>
                  </a:ext>
                </a:extLst>
              </a:tr>
              <a:tr h="473163">
                <a:tc>
                  <a:txBody>
                    <a:bodyPr/>
                    <a:lstStyle/>
                    <a:p>
                      <a:pPr algn="ctr">
                        <a:lnSpc>
                          <a:spcPct val="200000"/>
                        </a:lnSpc>
                        <a:spcAft>
                          <a:spcPts val="0"/>
                        </a:spcAft>
                      </a:pPr>
                      <a:r>
                        <a:rPr lang="en-US" altLang="zh-CN" sz="1800" kern="100">
                          <a:effectLst/>
                          <a:latin typeface="+mn-ea"/>
                          <a:ea typeface="+mn-ea"/>
                          <a:cs typeface="Times New Roman" panose="02020603050405020304" pitchFamily="18" charset="0"/>
                        </a:rPr>
                        <a:t>--</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zh-CN" altLang="en-US" sz="1800" kern="100">
                          <a:effectLst/>
                          <a:latin typeface="+mn-ea"/>
                          <a:ea typeface="+mn-ea"/>
                          <a:cs typeface="Times New Roman" panose="02020603050405020304" pitchFamily="18" charset="0"/>
                        </a:rPr>
                        <a:t>自减</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altLang="zh-CN" sz="1800" kern="100">
                          <a:effectLst/>
                          <a:latin typeface="+mn-ea"/>
                          <a:ea typeface="+mn-ea"/>
                          <a:cs typeface="Times New Roman" panose="02020603050405020304" pitchFamily="18" charset="0"/>
                        </a:rPr>
                        <a:t>a--, --a</a:t>
                      </a:r>
                      <a:endParaRPr lang="zh-CN" sz="1800" kern="100">
                        <a:effectLst/>
                        <a:latin typeface="+mn-ea"/>
                        <a:ea typeface="+mn-ea"/>
                        <a:cs typeface="Times New Roman" panose="02020603050405020304" pitchFamily="18" charset="0"/>
                      </a:endParaRPr>
                    </a:p>
                  </a:txBody>
                  <a:tcPr marL="68580" marR="68580" marT="0" marB="0" anchor="ctr"/>
                </a:tc>
                <a:tc>
                  <a:txBody>
                    <a:bodyPr/>
                    <a:lstStyle/>
                    <a:p>
                      <a:pPr algn="ctr">
                        <a:lnSpc>
                          <a:spcPct val="200000"/>
                        </a:lnSpc>
                        <a:spcAft>
                          <a:spcPts val="0"/>
                        </a:spcAft>
                      </a:pPr>
                      <a:r>
                        <a:rPr lang="en-US" altLang="zh-CN" sz="1800" kern="100">
                          <a:effectLst/>
                          <a:latin typeface="+mn-ea"/>
                          <a:ea typeface="+mn-ea"/>
                          <a:cs typeface="Times New Roman" panose="02020603050405020304" pitchFamily="18" charset="0"/>
                        </a:rPr>
                        <a:t>a</a:t>
                      </a:r>
                      <a:r>
                        <a:rPr lang="zh-CN" altLang="en-US" sz="1800" kern="100">
                          <a:effectLst/>
                          <a:latin typeface="+mn-ea"/>
                          <a:ea typeface="+mn-ea"/>
                          <a:cs typeface="Times New Roman" panose="02020603050405020304" pitchFamily="18" charset="0"/>
                        </a:rPr>
                        <a:t>的值减</a:t>
                      </a:r>
                      <a:r>
                        <a:rPr lang="en-US" altLang="zh-CN" sz="1800" kern="100">
                          <a:effectLst/>
                          <a:latin typeface="+mn-ea"/>
                          <a:ea typeface="+mn-ea"/>
                          <a:cs typeface="Times New Roman" panose="02020603050405020304" pitchFamily="18" charset="0"/>
                        </a:rPr>
                        <a:t>1</a:t>
                      </a:r>
                      <a:endParaRPr lang="zh-CN" sz="18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xmlns="" val="457008936"/>
                  </a:ext>
                </a:extLst>
              </a:tr>
            </a:tbl>
          </a:graphicData>
        </a:graphic>
      </p:graphicFrame>
      <p:grpSp>
        <p:nvGrpSpPr>
          <p:cNvPr id="5" name="组合 4"/>
          <p:cNvGrpSpPr/>
          <p:nvPr/>
        </p:nvGrpSpPr>
        <p:grpSpPr>
          <a:xfrm>
            <a:off x="8447429" y="3363870"/>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两个实数相除的结果是双精度实数，两个整数相除的结果为整数</a:t>
              </a:r>
            </a:p>
          </p:txBody>
        </p:sp>
      </p:grpSp>
      <p:grpSp>
        <p:nvGrpSpPr>
          <p:cNvPr id="14" name="组合 13"/>
          <p:cNvGrpSpPr/>
          <p:nvPr/>
        </p:nvGrpSpPr>
        <p:grpSpPr>
          <a:xfrm>
            <a:off x="8447429" y="3951909"/>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a:solidFill>
                    <a:schemeClr val="bg1"/>
                  </a:solidFill>
                </a:rPr>
                <a:t>%</a:t>
              </a:r>
              <a:r>
                <a:rPr lang="zh-CN" altLang="en-US" sz="1400">
                  <a:solidFill>
                    <a:schemeClr val="bg1"/>
                  </a:solidFill>
                </a:rPr>
                <a:t>运算符要求参加运算的运算对象</a:t>
              </a:r>
              <a:r>
                <a:rPr lang="en-US" altLang="zh-CN" sz="1400">
                  <a:solidFill>
                    <a:schemeClr val="bg1"/>
                  </a:solidFill>
                </a:rPr>
                <a:t>(</a:t>
              </a:r>
              <a:r>
                <a:rPr lang="zh-CN" altLang="en-US" sz="1400">
                  <a:solidFill>
                    <a:schemeClr val="bg1"/>
                  </a:solidFill>
                </a:rPr>
                <a:t>即操作数</a:t>
              </a:r>
              <a:r>
                <a:rPr lang="en-US" altLang="zh-CN" sz="1400">
                  <a:solidFill>
                    <a:schemeClr val="bg1"/>
                  </a:solidFill>
                </a:rPr>
                <a:t>)</a:t>
              </a:r>
              <a:r>
                <a:rPr lang="zh-CN" altLang="en-US" sz="1400">
                  <a:solidFill>
                    <a:schemeClr val="bg1"/>
                  </a:solidFill>
                </a:rPr>
                <a:t>为整数，结果也是整数</a:t>
              </a:r>
            </a:p>
          </p:txBody>
        </p:sp>
      </p:grpSp>
    </p:spTree>
    <p:extLst>
      <p:ext uri="{BB962C8B-B14F-4D97-AF65-F5344CB8AC3E}">
        <p14:creationId xmlns:p14="http://schemas.microsoft.com/office/powerpoint/2010/main" xmlns="" val="208713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自增（</a:t>
            </a:r>
            <a:r>
              <a:rPr lang="en-US" altLang="zh-CN"/>
              <a:t>++</a:t>
            </a:r>
            <a:r>
              <a:rPr lang="zh-CN" altLang="en-US"/>
              <a:t>）自减（</a:t>
            </a:r>
            <a:r>
              <a:rPr lang="en-US" altLang="zh-CN"/>
              <a:t>--</a:t>
            </a:r>
            <a:r>
              <a:rPr lang="zh-CN" altLang="en-US"/>
              <a:t>）运算符</a:t>
            </a:r>
          </a:p>
        </p:txBody>
      </p:sp>
      <p:sp>
        <p:nvSpPr>
          <p:cNvPr id="4" name="矩形 3"/>
          <p:cNvSpPr/>
          <p:nvPr/>
        </p:nvSpPr>
        <p:spPr>
          <a:xfrm>
            <a:off x="2620179" y="1877975"/>
            <a:ext cx="6951642" cy="969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a:t>++</a:t>
            </a:r>
            <a:r>
              <a:rPr lang="en-US" altLang="zh-CN" sz="2000" err="1"/>
              <a:t>i</a:t>
            </a:r>
            <a:r>
              <a:rPr lang="zh-CN" altLang="en-US" sz="2000"/>
              <a:t>，</a:t>
            </a:r>
            <a:r>
              <a:rPr lang="en-US" altLang="zh-CN" sz="2000"/>
              <a:t>--</a:t>
            </a:r>
            <a:r>
              <a:rPr lang="en-US" altLang="zh-CN" sz="2000" err="1"/>
              <a:t>i</a:t>
            </a:r>
            <a:r>
              <a:rPr lang="en-US" altLang="zh-CN" sz="2000"/>
              <a:t>		</a:t>
            </a:r>
            <a:r>
              <a:rPr lang="zh-CN" altLang="en-US" sz="2000"/>
              <a:t>在使用ｉ之前，先使ｉ的值加</a:t>
            </a:r>
            <a:r>
              <a:rPr lang="en-US" altLang="zh-CN" sz="2000"/>
              <a:t>/</a:t>
            </a:r>
            <a:r>
              <a:rPr lang="zh-CN" altLang="en-US" sz="2000"/>
              <a:t>减</a:t>
            </a:r>
            <a:r>
              <a:rPr lang="en-US" altLang="zh-CN" sz="2000"/>
              <a:t>1</a:t>
            </a:r>
          </a:p>
          <a:p>
            <a:pPr>
              <a:lnSpc>
                <a:spcPct val="150000"/>
              </a:lnSpc>
            </a:pPr>
            <a:r>
              <a:rPr lang="en-US" altLang="zh-CN" sz="2000" err="1"/>
              <a:t>i</a:t>
            </a:r>
            <a:r>
              <a:rPr lang="en-US" altLang="zh-CN" sz="2000"/>
              <a:t>++</a:t>
            </a:r>
            <a:r>
              <a:rPr lang="zh-CN" altLang="en-US" sz="2000"/>
              <a:t>，</a:t>
            </a:r>
            <a:r>
              <a:rPr lang="en-US" altLang="zh-CN" sz="2000" err="1"/>
              <a:t>i</a:t>
            </a:r>
            <a:r>
              <a:rPr lang="en-US" altLang="zh-CN" sz="2000"/>
              <a:t>--		</a:t>
            </a:r>
            <a:r>
              <a:rPr lang="zh-CN" altLang="en-US" sz="2000"/>
              <a:t>在使用ｉ之后，使ｉ的值加</a:t>
            </a:r>
            <a:r>
              <a:rPr lang="en-US" altLang="zh-CN" sz="2000"/>
              <a:t>/</a:t>
            </a:r>
            <a:r>
              <a:rPr lang="zh-CN" altLang="en-US" sz="2000"/>
              <a:t>减</a:t>
            </a:r>
            <a:r>
              <a:rPr lang="en-US" altLang="zh-CN" sz="2000"/>
              <a:t>1</a:t>
            </a:r>
            <a:endParaRPr lang="zh-CN" altLang="en-US" sz="2000"/>
          </a:p>
        </p:txBody>
      </p:sp>
      <p:sp>
        <p:nvSpPr>
          <p:cNvPr id="5" name="矩形 4"/>
          <p:cNvSpPr/>
          <p:nvPr/>
        </p:nvSpPr>
        <p:spPr>
          <a:xfrm>
            <a:off x="2144617" y="3003483"/>
            <a:ext cx="8762081" cy="400110"/>
          </a:xfrm>
          <a:prstGeom prst="rect">
            <a:avLst/>
          </a:prstGeom>
        </p:spPr>
        <p:txBody>
          <a:bodyPr wrap="square">
            <a:spAutoFit/>
          </a:bodyPr>
          <a:lstStyle/>
          <a:p>
            <a:r>
              <a:rPr lang="zh-CN" altLang="en-US" sz="2000"/>
              <a:t> ++i是先执行i=i+1，再使用i的值；而i++是先使用i的值，再执行i=i+1。</a:t>
            </a:r>
          </a:p>
        </p:txBody>
      </p:sp>
      <p:sp>
        <p:nvSpPr>
          <p:cNvPr id="6" name="圆角矩形 5"/>
          <p:cNvSpPr/>
          <p:nvPr/>
        </p:nvSpPr>
        <p:spPr>
          <a:xfrm>
            <a:off x="1261511" y="3615503"/>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en-US" altLang="zh-CN" err="1">
                <a:solidFill>
                  <a:srgbClr val="008000"/>
                </a:solidFill>
              </a:rPr>
              <a:t>i</a:t>
            </a:r>
            <a:r>
              <a:rPr lang="zh-CN" altLang="en-US">
                <a:solidFill>
                  <a:srgbClr val="008000"/>
                </a:solidFill>
              </a:rPr>
              <a:t>的值先变成</a:t>
            </a:r>
            <a:r>
              <a:rPr lang="en-US" altLang="zh-CN">
                <a:solidFill>
                  <a:srgbClr val="008000"/>
                </a:solidFill>
              </a:rPr>
              <a:t>4, </a:t>
            </a:r>
            <a:r>
              <a:rPr lang="zh-CN" altLang="en-US">
                <a:solidFill>
                  <a:srgbClr val="008000"/>
                </a:solidFill>
              </a:rPr>
              <a:t>再赋给ｊ</a:t>
            </a:r>
            <a:r>
              <a:rPr lang="en-US" altLang="zh-CN">
                <a:solidFill>
                  <a:srgbClr val="008000"/>
                </a:solidFill>
              </a:rPr>
              <a:t>,j</a:t>
            </a:r>
            <a:r>
              <a:rPr lang="zh-CN" altLang="en-US">
                <a:solidFill>
                  <a:srgbClr val="008000"/>
                </a:solidFill>
              </a:rPr>
              <a:t>的值为４</a:t>
            </a:r>
            <a:endParaRPr lang="en-US" altLang="zh-CN">
              <a:solidFill>
                <a:srgbClr val="008000"/>
              </a:solidFill>
            </a:endParaRPr>
          </a:p>
        </p:txBody>
      </p:sp>
      <p:sp>
        <p:nvSpPr>
          <p:cNvPr id="7" name="圆角矩形 6"/>
          <p:cNvSpPr/>
          <p:nvPr/>
        </p:nvSpPr>
        <p:spPr>
          <a:xfrm>
            <a:off x="1261511" y="4518084"/>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zh-CN" altLang="en-US">
                <a:solidFill>
                  <a:srgbClr val="008000"/>
                </a:solidFill>
              </a:rPr>
              <a:t>先将 </a:t>
            </a:r>
            <a:r>
              <a:rPr lang="en-US" altLang="zh-CN" err="1">
                <a:solidFill>
                  <a:srgbClr val="008000"/>
                </a:solidFill>
              </a:rPr>
              <a:t>i</a:t>
            </a:r>
            <a:r>
              <a:rPr lang="zh-CN" altLang="en-US">
                <a:solidFill>
                  <a:srgbClr val="008000"/>
                </a:solidFill>
              </a:rPr>
              <a:t>的值</a:t>
            </a:r>
            <a:r>
              <a:rPr lang="en-US" altLang="zh-CN">
                <a:solidFill>
                  <a:srgbClr val="008000"/>
                </a:solidFill>
              </a:rPr>
              <a:t>3</a:t>
            </a:r>
            <a:r>
              <a:rPr lang="zh-CN" altLang="en-US">
                <a:solidFill>
                  <a:srgbClr val="008000"/>
                </a:solidFill>
              </a:rPr>
              <a:t>赋给ｊ</a:t>
            </a:r>
            <a:r>
              <a:rPr lang="en-US" altLang="zh-CN">
                <a:solidFill>
                  <a:srgbClr val="008000"/>
                </a:solidFill>
              </a:rPr>
              <a:t>,</a:t>
            </a:r>
            <a:r>
              <a:rPr lang="zh-CN" altLang="en-US">
                <a:solidFill>
                  <a:srgbClr val="008000"/>
                </a:solidFill>
              </a:rPr>
              <a:t>ｊ的值为３，然后ｉ变为４</a:t>
            </a:r>
            <a:endParaRPr lang="en-US" altLang="zh-CN">
              <a:solidFill>
                <a:srgbClr val="008000"/>
              </a:solidFill>
            </a:endParaRPr>
          </a:p>
        </p:txBody>
      </p:sp>
      <p:sp>
        <p:nvSpPr>
          <p:cNvPr id="8" name="圆角矩形 7"/>
          <p:cNvSpPr/>
          <p:nvPr/>
        </p:nvSpPr>
        <p:spPr>
          <a:xfrm>
            <a:off x="7706378" y="3615503"/>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p>
          <a:p>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输出４</a:t>
            </a:r>
            <a:endParaRPr lang="en-US" altLang="zh-CN">
              <a:solidFill>
                <a:srgbClr val="008000"/>
              </a:solidFill>
            </a:endParaRPr>
          </a:p>
        </p:txBody>
      </p:sp>
      <p:sp>
        <p:nvSpPr>
          <p:cNvPr id="9" name="圆角矩形 8"/>
          <p:cNvSpPr/>
          <p:nvPr/>
        </p:nvSpPr>
        <p:spPr>
          <a:xfrm>
            <a:off x="7706378" y="4518084"/>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p>
          <a:p>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a:t>
            </a:r>
            <a:r>
              <a:rPr lang="en-US" altLang="zh-CN">
                <a:solidFill>
                  <a:srgbClr val="008000"/>
                </a:solidFill>
              </a:rPr>
              <a:t>3</a:t>
            </a:r>
          </a:p>
        </p:txBody>
      </p:sp>
      <p:cxnSp>
        <p:nvCxnSpPr>
          <p:cNvPr id="10" name="直接连接符 9"/>
          <p:cNvCxnSpPr/>
          <p:nvPr/>
        </p:nvCxnSpPr>
        <p:spPr>
          <a:xfrm>
            <a:off x="7442456" y="3615503"/>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61511" y="5420665"/>
            <a:ext cx="974433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建议谨慎使用++和--运算符，只用最简单的形式，即i++，i--，且把它们作为单独的表达式。</a:t>
            </a:r>
          </a:p>
        </p:txBody>
      </p:sp>
    </p:spTree>
    <p:extLst>
      <p:ext uri="{BB962C8B-B14F-4D97-AF65-F5344CB8AC3E}">
        <p14:creationId xmlns:p14="http://schemas.microsoft.com/office/powerpoint/2010/main" xmlns="" val="737905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851" y="944419"/>
            <a:ext cx="7165383" cy="622052"/>
          </a:xfrm>
        </p:spPr>
        <p:txBody>
          <a:bodyPr>
            <a:normAutofit/>
          </a:bodyPr>
          <a:lstStyle/>
          <a:p>
            <a:r>
              <a:rPr lang="zh-CN" altLang="en-US"/>
              <a:t>运算符的优先级与结合性</a:t>
            </a:r>
          </a:p>
        </p:txBody>
      </p:sp>
      <p:sp>
        <p:nvSpPr>
          <p:cNvPr id="5" name="内容占位符 2"/>
          <p:cNvSpPr txBox="1">
            <a:spLocks/>
          </p:cNvSpPr>
          <p:nvPr/>
        </p:nvSpPr>
        <p:spPr>
          <a:xfrm>
            <a:off x="860234" y="1531602"/>
            <a:ext cx="10515600"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a:solidFill>
                  <a:schemeClr val="tx1">
                    <a:lumMod val="65000"/>
                    <a:lumOff val="35000"/>
                  </a:schemeClr>
                </a:solidFill>
                <a:latin typeface="+mn-ea"/>
                <a:ea typeface="+mn-ea"/>
              </a:rPr>
              <a:t>在表达式求值时要考虑运算符的优先级，按</a:t>
            </a:r>
            <a:r>
              <a:rPr lang="zh-CN" altLang="en-US" sz="2000" b="1">
                <a:solidFill>
                  <a:schemeClr val="tx1">
                    <a:lumMod val="65000"/>
                    <a:lumOff val="35000"/>
                  </a:schemeClr>
                </a:solidFill>
                <a:latin typeface="+mn-ea"/>
                <a:ea typeface="+mn-ea"/>
              </a:rPr>
              <a:t>运算符的优先级别</a:t>
            </a:r>
            <a:r>
              <a:rPr lang="zh-CN" altLang="en-US" sz="2000">
                <a:solidFill>
                  <a:schemeClr val="tx1">
                    <a:lumMod val="65000"/>
                    <a:lumOff val="35000"/>
                  </a:schemeClr>
                </a:solidFill>
                <a:latin typeface="+mn-ea"/>
                <a:ea typeface="+mn-ea"/>
              </a:rPr>
              <a:t>高低次序执行，例如先乘除后加减。如果在一个运算对象两侧的运算符的优先级别相同，则按</a:t>
            </a:r>
            <a:r>
              <a:rPr lang="en-US" altLang="zh-CN" sz="2000">
                <a:solidFill>
                  <a:schemeClr val="tx1">
                    <a:lumMod val="65000"/>
                    <a:lumOff val="35000"/>
                  </a:schemeClr>
                </a:solidFill>
                <a:latin typeface="+mn-ea"/>
                <a:ea typeface="+mn-ea"/>
              </a:rPr>
              <a:t>C</a:t>
            </a:r>
            <a:r>
              <a:rPr lang="zh-CN" altLang="en-US" sz="2000">
                <a:solidFill>
                  <a:schemeClr val="tx1">
                    <a:lumMod val="65000"/>
                    <a:lumOff val="35000"/>
                  </a:schemeClr>
                </a:solidFill>
                <a:latin typeface="+mn-ea"/>
                <a:ea typeface="+mn-ea"/>
              </a:rPr>
              <a:t>语言规定的“</a:t>
            </a:r>
            <a:r>
              <a:rPr lang="zh-CN" altLang="en-US" sz="2000" b="1">
                <a:solidFill>
                  <a:schemeClr val="tx1">
                    <a:lumMod val="65000"/>
                    <a:lumOff val="35000"/>
                  </a:schemeClr>
                </a:solidFill>
                <a:latin typeface="+mn-ea"/>
                <a:ea typeface="+mn-ea"/>
              </a:rPr>
              <a:t>结合方向</a:t>
            </a:r>
            <a:r>
              <a:rPr lang="zh-CN" altLang="en-US" sz="2000">
                <a:solidFill>
                  <a:schemeClr val="tx1">
                    <a:lumMod val="65000"/>
                    <a:lumOff val="35000"/>
                  </a:schemeClr>
                </a:solidFill>
                <a:latin typeface="+mn-ea"/>
                <a:ea typeface="+mn-ea"/>
              </a:rPr>
              <a:t>”处理。</a:t>
            </a:r>
          </a:p>
          <a:p>
            <a:pPr marL="0" indent="0">
              <a:lnSpc>
                <a:spcPct val="150000"/>
              </a:lnSpc>
              <a:buNone/>
            </a:pPr>
            <a:r>
              <a:rPr lang="zh-CN" altLang="en-US" sz="2000">
                <a:solidFill>
                  <a:schemeClr val="tx1">
                    <a:lumMod val="65000"/>
                    <a:lumOff val="35000"/>
                  </a:schemeClr>
                </a:solidFill>
                <a:latin typeface="+mn-ea"/>
                <a:ea typeface="+mn-ea"/>
              </a:rPr>
              <a:t>    </a:t>
            </a:r>
            <a:r>
              <a:rPr lang="en-US" altLang="zh-CN" sz="2000">
                <a:solidFill>
                  <a:schemeClr val="tx1">
                    <a:lumMod val="65000"/>
                    <a:lumOff val="35000"/>
                  </a:schemeClr>
                </a:solidFill>
                <a:latin typeface="+mn-ea"/>
                <a:ea typeface="+mn-ea"/>
              </a:rPr>
              <a:t>C</a:t>
            </a:r>
            <a:r>
              <a:rPr lang="zh-CN" altLang="en-US" sz="2000">
                <a:solidFill>
                  <a:schemeClr val="tx1">
                    <a:lumMod val="65000"/>
                    <a:lumOff val="35000"/>
                  </a:schemeClr>
                </a:solidFill>
                <a:latin typeface="+mn-ea"/>
                <a:ea typeface="+mn-ea"/>
              </a:rPr>
              <a:t>语言规定了各种运算符的结合方向</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也称为</a:t>
            </a:r>
            <a:r>
              <a:rPr lang="zh-CN" altLang="en-US" sz="2000" b="1">
                <a:solidFill>
                  <a:schemeClr val="tx1">
                    <a:lumMod val="65000"/>
                    <a:lumOff val="35000"/>
                  </a:schemeClr>
                </a:solidFill>
                <a:latin typeface="+mn-ea"/>
                <a:ea typeface="+mn-ea"/>
              </a:rPr>
              <a:t>结合性</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，算术运算符的结合方向为“自左至右”，又称“</a:t>
            </a:r>
            <a:r>
              <a:rPr lang="zh-CN" altLang="en-US" sz="2000" b="1">
                <a:solidFill>
                  <a:schemeClr val="tx1">
                    <a:lumMod val="65000"/>
                    <a:lumOff val="35000"/>
                  </a:schemeClr>
                </a:solidFill>
                <a:latin typeface="+mn-ea"/>
                <a:ea typeface="+mn-ea"/>
              </a:rPr>
              <a:t>左结合性</a:t>
            </a:r>
            <a:r>
              <a:rPr lang="zh-CN" altLang="en-US" sz="2000">
                <a:solidFill>
                  <a:schemeClr val="tx1">
                    <a:lumMod val="65000"/>
                    <a:lumOff val="35000"/>
                  </a:schemeClr>
                </a:solidFill>
                <a:latin typeface="+mn-ea"/>
                <a:ea typeface="+mn-ea"/>
              </a:rPr>
              <a:t>”，即运算对象先与左面的运算符结合，因此在求</a:t>
            </a:r>
            <a:r>
              <a:rPr lang="en-US" altLang="zh-CN" sz="2000">
                <a:solidFill>
                  <a:schemeClr val="tx1">
                    <a:lumMod val="65000"/>
                    <a:lumOff val="35000"/>
                  </a:schemeClr>
                </a:solidFill>
                <a:latin typeface="+mn-ea"/>
                <a:ea typeface="+mn-ea"/>
              </a:rPr>
              <a:t>a-b+c</a:t>
            </a:r>
            <a:r>
              <a:rPr lang="zh-CN" altLang="en-US" sz="2000">
                <a:solidFill>
                  <a:schemeClr val="tx1">
                    <a:lumMod val="65000"/>
                    <a:lumOff val="35000"/>
                  </a:schemeClr>
                </a:solidFill>
                <a:latin typeface="+mn-ea"/>
                <a:ea typeface="+mn-ea"/>
              </a:rPr>
              <a:t>时，</a:t>
            </a:r>
            <a:r>
              <a:rPr lang="en-US" altLang="zh-CN" sz="2000">
                <a:solidFill>
                  <a:schemeClr val="tx1">
                    <a:lumMod val="65000"/>
                    <a:lumOff val="35000"/>
                  </a:schemeClr>
                </a:solidFill>
                <a:latin typeface="+mn-ea"/>
                <a:ea typeface="+mn-ea"/>
              </a:rPr>
              <a:t>b</a:t>
            </a:r>
            <a:r>
              <a:rPr lang="zh-CN" altLang="en-US" sz="2000">
                <a:solidFill>
                  <a:schemeClr val="tx1">
                    <a:lumMod val="65000"/>
                    <a:lumOff val="35000"/>
                  </a:schemeClr>
                </a:solidFill>
                <a:latin typeface="+mn-ea"/>
                <a:ea typeface="+mn-ea"/>
              </a:rPr>
              <a:t>先与减号结合，执行</a:t>
            </a:r>
            <a:r>
              <a:rPr lang="en-US" altLang="zh-CN" sz="2000">
                <a:solidFill>
                  <a:schemeClr val="tx1">
                    <a:lumMod val="65000"/>
                    <a:lumOff val="35000"/>
                  </a:schemeClr>
                </a:solidFill>
                <a:latin typeface="+mn-ea"/>
                <a:ea typeface="+mn-ea"/>
              </a:rPr>
              <a:t>a-b</a:t>
            </a:r>
            <a:r>
              <a:rPr lang="zh-CN" altLang="en-US" sz="2000">
                <a:solidFill>
                  <a:schemeClr val="tx1">
                    <a:lumMod val="65000"/>
                    <a:lumOff val="35000"/>
                  </a:schemeClr>
                </a:solidFill>
                <a:latin typeface="+mn-ea"/>
                <a:ea typeface="+mn-ea"/>
              </a:rPr>
              <a:t>的运算，再执行加</a:t>
            </a:r>
            <a:r>
              <a:rPr lang="en-US" altLang="zh-CN" sz="2000">
                <a:solidFill>
                  <a:schemeClr val="tx1">
                    <a:lumMod val="65000"/>
                    <a:lumOff val="35000"/>
                  </a:schemeClr>
                </a:solidFill>
                <a:latin typeface="+mn-ea"/>
                <a:ea typeface="+mn-ea"/>
              </a:rPr>
              <a:t>c</a:t>
            </a:r>
            <a:r>
              <a:rPr lang="zh-CN" altLang="en-US" sz="2000">
                <a:solidFill>
                  <a:schemeClr val="tx1">
                    <a:lumMod val="65000"/>
                    <a:lumOff val="35000"/>
                  </a:schemeClr>
                </a:solidFill>
                <a:latin typeface="+mn-ea"/>
                <a:ea typeface="+mn-ea"/>
              </a:rPr>
              <a:t>的运算。有些运算符</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如</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的结合方向为“自右至左”，即</a:t>
            </a:r>
            <a:r>
              <a:rPr lang="zh-CN" altLang="en-US" sz="2000" b="1">
                <a:solidFill>
                  <a:schemeClr val="tx1">
                    <a:lumMod val="65000"/>
                    <a:lumOff val="35000"/>
                  </a:schemeClr>
                </a:solidFill>
                <a:latin typeface="+mn-ea"/>
                <a:ea typeface="+mn-ea"/>
              </a:rPr>
              <a:t>右结合性</a:t>
            </a:r>
            <a:r>
              <a:rPr lang="zh-CN" altLang="en-US" sz="2000">
                <a:solidFill>
                  <a:schemeClr val="tx1">
                    <a:lumMod val="65000"/>
                    <a:lumOff val="35000"/>
                  </a:schemeClr>
                </a:solidFill>
                <a:latin typeface="+mn-ea"/>
                <a:ea typeface="+mn-ea"/>
              </a:rPr>
              <a:t>。</a:t>
            </a:r>
          </a:p>
        </p:txBody>
      </p:sp>
      <p:grpSp>
        <p:nvGrpSpPr>
          <p:cNvPr id="6" name="组合 5"/>
          <p:cNvGrpSpPr/>
          <p:nvPr/>
        </p:nvGrpSpPr>
        <p:grpSpPr>
          <a:xfrm>
            <a:off x="860234" y="875362"/>
            <a:ext cx="8280000" cy="657226"/>
            <a:chOff x="3275013" y="1898650"/>
            <a:chExt cx="8280000" cy="657226"/>
          </a:xfrm>
        </p:grpSpPr>
        <p:sp>
          <p:nvSpPr>
            <p:cNvPr id="7"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6"/>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3"/>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xmlns="" val="194828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425877"/>
            <a:ext cx="10515600" cy="4351338"/>
          </a:xfrm>
        </p:spPr>
        <p:txBody>
          <a:bodyPr>
            <a:normAutofit/>
          </a:bodyPr>
          <a:lstStyle/>
          <a:p>
            <a:pPr marL="0" indent="0">
              <a:lnSpc>
                <a:spcPct val="120000"/>
              </a:lnSpc>
              <a:spcBef>
                <a:spcPts val="600"/>
              </a:spcBef>
              <a:spcAft>
                <a:spcPts val="600"/>
              </a:spcAft>
              <a:buNone/>
            </a:pPr>
            <a:r>
              <a:rPr lang="zh-CN" altLang="en-US" sz="2000">
                <a:solidFill>
                  <a:schemeClr val="accent1"/>
                </a:solidFill>
                <a:latin typeface="+mn-ea"/>
                <a:ea typeface="+mn-ea"/>
              </a:rPr>
              <a:t>如果一个运算符两侧的数据类型不同，则先自动进行类型转换，使二者成为同一种类型，然后进行运算。整型、实型、字符型数据间可以进行混合运算。</a:t>
            </a:r>
            <a:r>
              <a:rPr lang="zh-CN" altLang="en-US" sz="2000" b="1">
                <a:solidFill>
                  <a:schemeClr val="accent1"/>
                </a:solidFill>
                <a:latin typeface="+mn-ea"/>
                <a:ea typeface="+mn-ea"/>
              </a:rPr>
              <a:t>规律</a:t>
            </a:r>
            <a:r>
              <a:rPr lang="zh-CN" altLang="en-US" sz="2000">
                <a:solidFill>
                  <a:schemeClr val="accent1"/>
                </a:solidFill>
                <a:latin typeface="+mn-ea"/>
                <a:ea typeface="+mn-ea"/>
              </a:rPr>
              <a:t>为</a:t>
            </a:r>
            <a:r>
              <a:rPr lang="en-US" altLang="zh-CN" sz="2000">
                <a:solidFill>
                  <a:schemeClr val="accent1"/>
                </a:solidFill>
                <a:latin typeface="+mn-ea"/>
                <a:ea typeface="+mn-ea"/>
              </a:rPr>
              <a:t>: </a:t>
            </a:r>
          </a:p>
          <a:p>
            <a:pPr marL="457200" lvl="1" indent="0">
              <a:lnSpc>
                <a:spcPct val="120000"/>
              </a:lnSpc>
              <a:spcBef>
                <a:spcPts val="600"/>
              </a:spcBef>
              <a:spcAft>
                <a:spcPts val="600"/>
              </a:spcAft>
              <a:buNone/>
            </a:pP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运算的两个数中有一个数为</a:t>
            </a:r>
            <a:r>
              <a:rPr lang="en-US" altLang="zh-CN" sz="2000">
                <a:solidFill>
                  <a:schemeClr val="tx1">
                    <a:lumMod val="65000"/>
                    <a:lumOff val="35000"/>
                  </a:schemeClr>
                </a:solidFill>
                <a:latin typeface="+mn-ea"/>
                <a:ea typeface="+mn-ea"/>
              </a:rPr>
              <a:t>float</a:t>
            </a:r>
            <a:r>
              <a:rPr lang="zh-CN" altLang="en-US" sz="2000">
                <a:solidFill>
                  <a:schemeClr val="tx1">
                    <a:lumMod val="65000"/>
                    <a:lumOff val="35000"/>
                  </a:schemeClr>
                </a:solidFill>
                <a:latin typeface="+mn-ea"/>
                <a:ea typeface="+mn-ea"/>
              </a:rPr>
              <a:t>或</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型，结果是</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型，因为系统将所有</a:t>
            </a:r>
            <a:r>
              <a:rPr lang="en-US" altLang="zh-CN" sz="2000">
                <a:solidFill>
                  <a:schemeClr val="tx1">
                    <a:lumMod val="65000"/>
                    <a:lumOff val="35000"/>
                  </a:schemeClr>
                </a:solidFill>
                <a:latin typeface="+mn-ea"/>
                <a:ea typeface="+mn-ea"/>
              </a:rPr>
              <a:t>float</a:t>
            </a:r>
            <a:r>
              <a:rPr lang="zh-CN" altLang="en-US" sz="2000">
                <a:solidFill>
                  <a:schemeClr val="tx1">
                    <a:lumMod val="65000"/>
                    <a:lumOff val="35000"/>
                  </a:schemeClr>
                </a:solidFill>
                <a:latin typeface="+mn-ea"/>
                <a:ea typeface="+mn-ea"/>
              </a:rPr>
              <a:t>型数据都先转换为</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型，然后进行运算。</a:t>
            </a:r>
          </a:p>
          <a:p>
            <a:pPr marL="914400" lvl="2" indent="0">
              <a:lnSpc>
                <a:spcPct val="120000"/>
              </a:lnSpc>
              <a:spcBef>
                <a:spcPts val="600"/>
              </a:spcBef>
              <a:spcAft>
                <a:spcPts val="600"/>
              </a:spcAft>
              <a:buNone/>
            </a:pPr>
            <a:r>
              <a:rPr lang="zh-CN" altLang="en-US">
                <a:solidFill>
                  <a:schemeClr val="tx1">
                    <a:lumMod val="65000"/>
                    <a:lumOff val="35000"/>
                  </a:schemeClr>
                </a:solidFill>
                <a:latin typeface="+mn-ea"/>
                <a:ea typeface="+mn-ea"/>
              </a:rPr>
              <a:t>如果</a:t>
            </a:r>
            <a:r>
              <a:rPr lang="en-US" altLang="zh-CN" err="1">
                <a:solidFill>
                  <a:schemeClr val="tx1">
                    <a:lumMod val="65000"/>
                    <a:lumOff val="35000"/>
                  </a:schemeClr>
                </a:solidFill>
                <a:latin typeface="+mn-ea"/>
                <a:ea typeface="+mn-ea"/>
              </a:rPr>
              <a:t>int</a:t>
            </a:r>
            <a:r>
              <a:rPr lang="zh-CN" altLang="en-US">
                <a:solidFill>
                  <a:schemeClr val="tx1">
                    <a:lumMod val="65000"/>
                    <a:lumOff val="35000"/>
                  </a:schemeClr>
                </a:solidFill>
                <a:latin typeface="+mn-ea"/>
                <a:ea typeface="+mn-ea"/>
              </a:rPr>
              <a:t>型与</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或</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型数据进行运算，先把</a:t>
            </a:r>
            <a:r>
              <a:rPr lang="en-US" altLang="zh-CN" err="1">
                <a:solidFill>
                  <a:schemeClr val="tx1">
                    <a:lumMod val="65000"/>
                    <a:lumOff val="35000"/>
                  </a:schemeClr>
                </a:solidFill>
                <a:latin typeface="+mn-ea"/>
                <a:ea typeface="+mn-ea"/>
              </a:rPr>
              <a:t>int</a:t>
            </a:r>
            <a:r>
              <a:rPr lang="zh-CN" altLang="en-US">
                <a:solidFill>
                  <a:schemeClr val="tx1">
                    <a:lumMod val="65000"/>
                    <a:lumOff val="35000"/>
                  </a:schemeClr>
                </a:solidFill>
                <a:latin typeface="+mn-ea"/>
                <a:ea typeface="+mn-ea"/>
              </a:rPr>
              <a:t>型和</a:t>
            </a:r>
            <a:r>
              <a:rPr lang="en-US" altLang="zh-CN">
                <a:solidFill>
                  <a:schemeClr val="tx1">
                    <a:lumMod val="65000"/>
                    <a:lumOff val="35000"/>
                  </a:schemeClr>
                </a:solidFill>
                <a:latin typeface="+mn-ea"/>
                <a:ea typeface="+mn-ea"/>
              </a:rPr>
              <a:t>float</a:t>
            </a:r>
            <a:r>
              <a:rPr lang="zh-CN" altLang="en-US">
                <a:solidFill>
                  <a:schemeClr val="tx1">
                    <a:lumMod val="65000"/>
                    <a:lumOff val="35000"/>
                  </a:schemeClr>
                </a:solidFill>
                <a:latin typeface="+mn-ea"/>
                <a:ea typeface="+mn-ea"/>
              </a:rPr>
              <a:t>型数据转换为</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型，然后进行运算，结果是</a:t>
            </a:r>
            <a:r>
              <a:rPr lang="en-US" altLang="zh-CN">
                <a:solidFill>
                  <a:schemeClr val="tx1">
                    <a:lumMod val="65000"/>
                    <a:lumOff val="35000"/>
                  </a:schemeClr>
                </a:solidFill>
                <a:latin typeface="+mn-ea"/>
                <a:ea typeface="+mn-ea"/>
              </a:rPr>
              <a:t>double</a:t>
            </a:r>
            <a:r>
              <a:rPr lang="zh-CN" altLang="en-US">
                <a:solidFill>
                  <a:schemeClr val="tx1">
                    <a:lumMod val="65000"/>
                    <a:lumOff val="35000"/>
                  </a:schemeClr>
                </a:solidFill>
                <a:latin typeface="+mn-ea"/>
                <a:ea typeface="+mn-ea"/>
              </a:rPr>
              <a:t>型。</a:t>
            </a:r>
          </a:p>
          <a:p>
            <a:pPr marL="1371600" lvl="3" indent="0">
              <a:lnSpc>
                <a:spcPct val="120000"/>
              </a:lnSpc>
              <a:spcBef>
                <a:spcPts val="600"/>
              </a:spcBef>
              <a:spcAft>
                <a:spcPts val="600"/>
              </a:spcAft>
              <a:buNone/>
            </a:pPr>
            <a:r>
              <a:rPr lang="zh-CN" altLang="en-US" sz="2000">
                <a:solidFill>
                  <a:schemeClr val="tx1">
                    <a:lumMod val="65000"/>
                    <a:lumOff val="35000"/>
                  </a:schemeClr>
                </a:solidFill>
                <a:latin typeface="+mn-ea"/>
                <a:ea typeface="+mn-ea"/>
              </a:rPr>
              <a:t>字符</a:t>
            </a:r>
            <a:r>
              <a:rPr lang="en-US" altLang="zh-CN" sz="2000">
                <a:solidFill>
                  <a:schemeClr val="tx1">
                    <a:lumMod val="65000"/>
                    <a:lumOff val="35000"/>
                  </a:schemeClr>
                </a:solidFill>
                <a:latin typeface="+mn-ea"/>
                <a:ea typeface="+mn-ea"/>
              </a:rPr>
              <a:t>(char)</a:t>
            </a:r>
            <a:r>
              <a:rPr lang="zh-CN" altLang="en-US" sz="2000">
                <a:solidFill>
                  <a:schemeClr val="tx1">
                    <a:lumMod val="65000"/>
                    <a:lumOff val="35000"/>
                  </a:schemeClr>
                </a:solidFill>
                <a:latin typeface="+mn-ea"/>
                <a:ea typeface="+mn-ea"/>
              </a:rPr>
              <a:t>型数据与整型数据进行运算，就是把字符的</a:t>
            </a:r>
            <a:r>
              <a:rPr lang="en-US" altLang="zh-CN" sz="2000">
                <a:solidFill>
                  <a:schemeClr val="tx1">
                    <a:lumMod val="65000"/>
                    <a:lumOff val="35000"/>
                  </a:schemeClr>
                </a:solidFill>
                <a:latin typeface="+mn-ea"/>
                <a:ea typeface="+mn-ea"/>
              </a:rPr>
              <a:t>ASCII</a:t>
            </a:r>
            <a:r>
              <a:rPr lang="zh-CN" altLang="en-US" sz="2000">
                <a:solidFill>
                  <a:schemeClr val="tx1">
                    <a:lumMod val="65000"/>
                    <a:lumOff val="35000"/>
                  </a:schemeClr>
                </a:solidFill>
                <a:latin typeface="+mn-ea"/>
                <a:ea typeface="+mn-ea"/>
              </a:rPr>
              <a:t>代码与整型数据进行运算。如果字符型数据与实型数据进行运算，则将字符的</a:t>
            </a:r>
            <a:r>
              <a:rPr lang="en-US" altLang="zh-CN" sz="2000">
                <a:solidFill>
                  <a:schemeClr val="tx1">
                    <a:lumMod val="65000"/>
                    <a:lumOff val="35000"/>
                  </a:schemeClr>
                </a:solidFill>
                <a:latin typeface="+mn-ea"/>
                <a:ea typeface="+mn-ea"/>
              </a:rPr>
              <a:t>ASCII</a:t>
            </a:r>
            <a:r>
              <a:rPr lang="zh-CN" altLang="en-US" sz="2000">
                <a:solidFill>
                  <a:schemeClr val="tx1">
                    <a:lumMod val="65000"/>
                    <a:lumOff val="35000"/>
                  </a:schemeClr>
                </a:solidFill>
                <a:latin typeface="+mn-ea"/>
                <a:ea typeface="+mn-ea"/>
              </a:rPr>
              <a:t>代码转换为</a:t>
            </a:r>
            <a:r>
              <a:rPr lang="en-US" altLang="zh-CN" sz="2000">
                <a:solidFill>
                  <a:schemeClr val="tx1">
                    <a:lumMod val="65000"/>
                    <a:lumOff val="35000"/>
                  </a:schemeClr>
                </a:solidFill>
                <a:latin typeface="+mn-ea"/>
                <a:ea typeface="+mn-ea"/>
              </a:rPr>
              <a:t>double</a:t>
            </a:r>
            <a:r>
              <a:rPr lang="zh-CN" altLang="en-US" sz="2000">
                <a:solidFill>
                  <a:schemeClr val="tx1">
                    <a:lumMod val="65000"/>
                    <a:lumOff val="35000"/>
                  </a:schemeClr>
                </a:solidFill>
                <a:latin typeface="+mn-ea"/>
                <a:ea typeface="+mn-ea"/>
              </a:rPr>
              <a:t>型数据，然后进行运算。</a:t>
            </a:r>
          </a:p>
        </p:txBody>
      </p:sp>
      <p:grpSp>
        <p:nvGrpSpPr>
          <p:cNvPr id="4" name="组合 3"/>
          <p:cNvGrpSpPr/>
          <p:nvPr/>
        </p:nvGrpSpPr>
        <p:grpSpPr>
          <a:xfrm>
            <a:off x="915318" y="2450115"/>
            <a:ext cx="519154" cy="542829"/>
            <a:chOff x="2371725" y="1671639"/>
            <a:chExt cx="974725" cy="1019175"/>
          </a:xfrm>
        </p:grpSpPr>
        <p:sp>
          <p:nvSpPr>
            <p:cNvPr id="5"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6"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a:spLocks/>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0" name="组合 9"/>
          <p:cNvGrpSpPr/>
          <p:nvPr/>
        </p:nvGrpSpPr>
        <p:grpSpPr>
          <a:xfrm>
            <a:off x="1325399" y="3348034"/>
            <a:ext cx="518400" cy="5436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5" name="MH_Other_15"/>
            <p:cNvSpPr>
              <a:spLocks/>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6" name="组合 15"/>
          <p:cNvGrpSpPr/>
          <p:nvPr/>
        </p:nvGrpSpPr>
        <p:grpSpPr>
          <a:xfrm>
            <a:off x="1796065" y="4180399"/>
            <a:ext cx="519154" cy="542829"/>
            <a:chOff x="2371725" y="1671639"/>
            <a:chExt cx="974725" cy="1019175"/>
          </a:xfrm>
        </p:grpSpPr>
        <p:sp>
          <p:nvSpPr>
            <p:cNvPr id="17"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8"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9"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20"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21" name="MH_Other_5"/>
            <p:cNvSpPr>
              <a:spLocks/>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spTree>
    <p:extLst>
      <p:ext uri="{BB962C8B-B14F-4D97-AF65-F5344CB8AC3E}">
        <p14:creationId xmlns:p14="http://schemas.microsoft.com/office/powerpoint/2010/main" xmlns="" val="1579572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23" name="圆角矩形 22"/>
          <p:cNvSpPr/>
          <p:nvPr/>
        </p:nvSpPr>
        <p:spPr>
          <a:xfrm>
            <a:off x="919989" y="1489248"/>
            <a:ext cx="3541843" cy="152015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i;</a:t>
            </a:r>
          </a:p>
          <a:p>
            <a:r>
              <a:rPr lang="en-US" altLang="zh-CN"/>
              <a:t>float f;</a:t>
            </a:r>
          </a:p>
          <a:p>
            <a:r>
              <a:rPr lang="en-US" altLang="zh-CN"/>
              <a:t>double d;</a:t>
            </a:r>
          </a:p>
          <a:p>
            <a:r>
              <a:rPr lang="en-US" altLang="zh-CN"/>
              <a:t>long n;</a:t>
            </a:r>
          </a:p>
          <a:p>
            <a:r>
              <a:rPr lang="en-US" altLang="zh-CN" err="1"/>
              <a:t>printf</a:t>
            </a:r>
            <a:r>
              <a:rPr lang="en-US" altLang="zh-CN"/>
              <a:t>("%lf",50+'b'+i*f-d/n);</a:t>
            </a:r>
            <a:endParaRPr lang="en-US" altLang="zh-CN">
              <a:solidFill>
                <a:srgbClr val="008000"/>
              </a:solidFill>
            </a:endParaRPr>
          </a:p>
        </p:txBody>
      </p:sp>
      <p:sp>
        <p:nvSpPr>
          <p:cNvPr id="24" name="折角形 23"/>
          <p:cNvSpPr/>
          <p:nvPr/>
        </p:nvSpPr>
        <p:spPr>
          <a:xfrm>
            <a:off x="899491" y="3105508"/>
            <a:ext cx="8945846" cy="314105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 name="组合 24"/>
          <p:cNvGrpSpPr/>
          <p:nvPr/>
        </p:nvGrpSpPr>
        <p:grpSpPr>
          <a:xfrm>
            <a:off x="1104900" y="3192273"/>
            <a:ext cx="1905000" cy="560717"/>
            <a:chOff x="8656983" y="1203671"/>
            <a:chExt cx="1905000" cy="497504"/>
          </a:xfrm>
        </p:grpSpPr>
        <p:pic>
          <p:nvPicPr>
            <p:cNvPr id="26" name="图片 2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656983" y="1203671"/>
              <a:ext cx="487017" cy="487017"/>
            </a:xfrm>
            <a:prstGeom prst="rect">
              <a:avLst/>
            </a:prstGeom>
          </p:spPr>
        </p:pic>
        <p:sp>
          <p:nvSpPr>
            <p:cNvPr id="27" name="文本框 26"/>
            <p:cNvSpPr txBox="1"/>
            <p:nvPr/>
          </p:nvSpPr>
          <p:spPr>
            <a:xfrm>
              <a:off x="9253331" y="1331843"/>
              <a:ext cx="1242392" cy="369332"/>
            </a:xfrm>
            <a:prstGeom prst="rect">
              <a:avLst/>
            </a:prstGeom>
            <a:noFill/>
          </p:spPr>
          <p:txBody>
            <a:bodyPr wrap="square" rtlCol="0">
              <a:spAutoFit/>
            </a:bodyPr>
            <a:lstStyle/>
            <a:p>
              <a:pPr algn="dist"/>
              <a:r>
                <a:rPr lang="zh-CN" altLang="en-US" b="1">
                  <a:solidFill>
                    <a:schemeClr val="bg1"/>
                  </a:solidFill>
                  <a:latin typeface="微软雅黑" panose="020B0503020204020204" pitchFamily="34" charset="-122"/>
                  <a:ea typeface="微软雅黑" panose="020B0503020204020204" pitchFamily="34" charset="-122"/>
                </a:rPr>
                <a:t>程序分析</a:t>
              </a:r>
            </a:p>
          </p:txBody>
        </p:sp>
        <p:cxnSp>
          <p:nvCxnSpPr>
            <p:cNvPr id="28" name="直接连接符 27"/>
            <p:cNvCxnSpPr/>
            <p:nvPr/>
          </p:nvCxnSpPr>
          <p:spPr>
            <a:xfrm>
              <a:off x="8656983" y="1690688"/>
              <a:ext cx="1905000" cy="10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1022073" y="3849092"/>
            <a:ext cx="10139570" cy="2354491"/>
          </a:xfrm>
          <a:prstGeom prst="rect">
            <a:avLst/>
          </a:prstGeom>
          <a:noFill/>
        </p:spPr>
        <p:txBody>
          <a:bodyPr wrap="square" rtlCol="0">
            <a:spAutoFit/>
          </a:bodyPr>
          <a:lstStyle/>
          <a:p>
            <a:pPr>
              <a:lnSpc>
                <a:spcPct val="150000"/>
              </a:lnSpc>
              <a:buClr>
                <a:schemeClr val="bg1"/>
              </a:buClr>
            </a:pPr>
            <a:r>
              <a:rPr lang="en-US" altLang="zh-CN" b="1">
                <a:solidFill>
                  <a:srgbClr val="FFFF00"/>
                </a:solidFill>
              </a:rPr>
              <a:t>50+'b'+i*f-d/n</a:t>
            </a:r>
          </a:p>
          <a:p>
            <a:pPr>
              <a:lnSpc>
                <a:spcPct val="150000"/>
              </a:lnSpc>
              <a:buClr>
                <a:schemeClr val="bg1"/>
              </a:buClr>
            </a:pPr>
            <a:r>
              <a:rPr lang="zh-CN" altLang="en-US" sz="1600">
                <a:solidFill>
                  <a:schemeClr val="bg1"/>
                </a:solidFill>
              </a:rPr>
              <a:t>① 进行</a:t>
            </a:r>
            <a:r>
              <a:rPr lang="en-US" altLang="zh-CN" sz="1600">
                <a:solidFill>
                  <a:schemeClr val="bg1"/>
                </a:solidFill>
              </a:rPr>
              <a:t>50+'b'</a:t>
            </a:r>
            <a:r>
              <a:rPr lang="zh-CN" altLang="en-US" sz="1600">
                <a:solidFill>
                  <a:schemeClr val="bg1"/>
                </a:solidFill>
              </a:rPr>
              <a:t>的运算，先将</a:t>
            </a:r>
            <a:r>
              <a:rPr lang="en-US" altLang="zh-CN" sz="1600">
                <a:solidFill>
                  <a:schemeClr val="bg1"/>
                </a:solidFill>
              </a:rPr>
              <a:t>'b'</a:t>
            </a:r>
            <a:r>
              <a:rPr lang="zh-CN" altLang="en-US" sz="1600">
                <a:solidFill>
                  <a:schemeClr val="bg1"/>
                </a:solidFill>
              </a:rPr>
              <a:t>转换成整数</a:t>
            </a:r>
            <a:r>
              <a:rPr lang="en-US" altLang="zh-CN" sz="1600">
                <a:solidFill>
                  <a:schemeClr val="bg1"/>
                </a:solidFill>
              </a:rPr>
              <a:t>98</a:t>
            </a:r>
            <a:r>
              <a:rPr lang="zh-CN" altLang="en-US" sz="1600">
                <a:solidFill>
                  <a:schemeClr val="bg1"/>
                </a:solidFill>
              </a:rPr>
              <a:t>，运算结果为</a:t>
            </a:r>
            <a:r>
              <a:rPr lang="en-US" altLang="zh-CN" sz="1600">
                <a:solidFill>
                  <a:schemeClr val="bg1"/>
                </a:solidFill>
              </a:rPr>
              <a:t>148</a:t>
            </a:r>
            <a:r>
              <a:rPr lang="zh-CN" altLang="en-US" sz="1600">
                <a:solidFill>
                  <a:schemeClr val="bg1"/>
                </a:solidFill>
              </a:rPr>
              <a:t>。</a:t>
            </a:r>
          </a:p>
          <a:p>
            <a:pPr>
              <a:lnSpc>
                <a:spcPct val="150000"/>
              </a:lnSpc>
              <a:buClr>
                <a:schemeClr val="bg1"/>
              </a:buClr>
            </a:pPr>
            <a:r>
              <a:rPr lang="zh-CN" altLang="en-US" sz="1600">
                <a:solidFill>
                  <a:schemeClr val="bg1"/>
                </a:solidFill>
              </a:rPr>
              <a:t>② 由于“</a:t>
            </a:r>
            <a:r>
              <a:rPr lang="en-US" altLang="zh-CN" sz="1600">
                <a:solidFill>
                  <a:schemeClr val="bg1"/>
                </a:solidFill>
              </a:rPr>
              <a:t>*</a:t>
            </a:r>
            <a:r>
              <a:rPr lang="zh-CN" altLang="en-US" sz="1600">
                <a:solidFill>
                  <a:schemeClr val="bg1"/>
                </a:solidFill>
              </a:rPr>
              <a:t>”比“</a:t>
            </a:r>
            <a:r>
              <a:rPr lang="en-US" altLang="zh-CN" sz="1600">
                <a:solidFill>
                  <a:schemeClr val="bg1"/>
                </a:solidFill>
              </a:rPr>
              <a:t>+”</a:t>
            </a:r>
            <a:r>
              <a:rPr lang="zh-CN" altLang="en-US" sz="1600">
                <a:solidFill>
                  <a:schemeClr val="bg1"/>
                </a:solidFill>
              </a:rPr>
              <a:t>优先，先进行</a:t>
            </a:r>
            <a:r>
              <a:rPr lang="en-US" altLang="zh-CN" sz="1600">
                <a:solidFill>
                  <a:schemeClr val="bg1"/>
                </a:solidFill>
              </a:rPr>
              <a:t>i*f</a:t>
            </a:r>
            <a:r>
              <a:rPr lang="zh-CN" altLang="en-US" sz="1600">
                <a:solidFill>
                  <a:schemeClr val="bg1"/>
                </a:solidFill>
              </a:rPr>
              <a:t>的运算。先将</a:t>
            </a:r>
            <a:r>
              <a:rPr lang="en-US" altLang="zh-CN" sz="1600">
                <a:solidFill>
                  <a:schemeClr val="bg1"/>
                </a:solidFill>
              </a:rPr>
              <a:t>i</a:t>
            </a:r>
            <a:r>
              <a:rPr lang="zh-CN" altLang="en-US" sz="1600">
                <a:solidFill>
                  <a:schemeClr val="bg1"/>
                </a:solidFill>
              </a:rPr>
              <a:t>与</a:t>
            </a:r>
            <a:r>
              <a:rPr lang="en-US" altLang="zh-CN" sz="1600">
                <a:solidFill>
                  <a:schemeClr val="bg1"/>
                </a:solidFill>
              </a:rPr>
              <a:t>f</a:t>
            </a:r>
            <a:r>
              <a:rPr lang="zh-CN" altLang="en-US" sz="1600">
                <a:solidFill>
                  <a:schemeClr val="bg1"/>
                </a:solidFill>
              </a:rPr>
              <a:t>都转成</a:t>
            </a:r>
            <a:r>
              <a:rPr lang="en-US" altLang="zh-CN" sz="1600">
                <a:solidFill>
                  <a:schemeClr val="bg1"/>
                </a:solidFill>
              </a:rPr>
              <a:t>double</a:t>
            </a:r>
            <a:r>
              <a:rPr lang="zh-CN" altLang="en-US" sz="1600">
                <a:solidFill>
                  <a:schemeClr val="bg1"/>
                </a:solidFill>
              </a:rPr>
              <a:t>型，运算结果为</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a:solidFill>
                  <a:schemeClr val="bg1"/>
                </a:solidFill>
              </a:rPr>
              <a:t>③ 整数</a:t>
            </a:r>
            <a:r>
              <a:rPr lang="en-US" altLang="zh-CN" sz="1600">
                <a:solidFill>
                  <a:schemeClr val="bg1"/>
                </a:solidFill>
              </a:rPr>
              <a:t>148</a:t>
            </a:r>
            <a:r>
              <a:rPr lang="zh-CN" altLang="en-US" sz="1600">
                <a:solidFill>
                  <a:schemeClr val="bg1"/>
                </a:solidFill>
              </a:rPr>
              <a:t>与</a:t>
            </a:r>
            <a:r>
              <a:rPr lang="en-US" altLang="zh-CN" sz="1600">
                <a:solidFill>
                  <a:schemeClr val="bg1"/>
                </a:solidFill>
              </a:rPr>
              <a:t>i*f</a:t>
            </a:r>
            <a:r>
              <a:rPr lang="zh-CN" altLang="en-US" sz="1600">
                <a:solidFill>
                  <a:schemeClr val="bg1"/>
                </a:solidFill>
              </a:rPr>
              <a:t>的积相加。先将整数</a:t>
            </a:r>
            <a:r>
              <a:rPr lang="en-US" altLang="zh-CN" sz="1600">
                <a:solidFill>
                  <a:schemeClr val="bg1"/>
                </a:solidFill>
              </a:rPr>
              <a:t>148</a:t>
            </a:r>
            <a:r>
              <a:rPr lang="zh-CN" altLang="en-US" sz="1600">
                <a:solidFill>
                  <a:schemeClr val="bg1"/>
                </a:solidFill>
              </a:rPr>
              <a:t>转换成双精度数</a:t>
            </a:r>
            <a:r>
              <a:rPr lang="en-US" altLang="zh-CN" sz="1600">
                <a:solidFill>
                  <a:schemeClr val="bg1"/>
                </a:solidFill>
              </a:rPr>
              <a:t>(</a:t>
            </a:r>
            <a:r>
              <a:rPr lang="zh-CN" altLang="en-US" sz="1600">
                <a:solidFill>
                  <a:schemeClr val="bg1"/>
                </a:solidFill>
              </a:rPr>
              <a:t>按双精度型数据存储</a:t>
            </a:r>
            <a:r>
              <a:rPr lang="en-US" altLang="zh-CN" sz="1600">
                <a:solidFill>
                  <a:schemeClr val="bg1"/>
                </a:solidFill>
              </a:rPr>
              <a:t>)</a:t>
            </a:r>
            <a:r>
              <a:rPr lang="zh-CN" altLang="en-US" sz="1600">
                <a:solidFill>
                  <a:schemeClr val="bg1"/>
                </a:solidFill>
              </a:rPr>
              <a:t>，结果为</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a:solidFill>
                  <a:schemeClr val="bg1"/>
                </a:solidFill>
              </a:rPr>
              <a:t>④ 将变量</a:t>
            </a:r>
            <a:r>
              <a:rPr lang="en-US" altLang="zh-CN" sz="1600">
                <a:solidFill>
                  <a:schemeClr val="bg1"/>
                </a:solidFill>
              </a:rPr>
              <a:t>n</a:t>
            </a:r>
            <a:r>
              <a:rPr lang="zh-CN" altLang="en-US" sz="1600">
                <a:solidFill>
                  <a:schemeClr val="bg1"/>
                </a:solidFill>
              </a:rPr>
              <a:t>化成</a:t>
            </a:r>
            <a:r>
              <a:rPr lang="en-US" altLang="zh-CN" sz="1600">
                <a:solidFill>
                  <a:schemeClr val="bg1"/>
                </a:solidFill>
              </a:rPr>
              <a:t>double</a:t>
            </a:r>
            <a:r>
              <a:rPr lang="zh-CN" altLang="en-US" sz="1600">
                <a:solidFill>
                  <a:schemeClr val="bg1"/>
                </a:solidFill>
              </a:rPr>
              <a:t>型，</a:t>
            </a:r>
            <a:r>
              <a:rPr lang="en-US" altLang="zh-CN" sz="1600">
                <a:solidFill>
                  <a:schemeClr val="bg1"/>
                </a:solidFill>
              </a:rPr>
              <a:t>d/n</a:t>
            </a:r>
            <a:r>
              <a:rPr lang="zh-CN" altLang="en-US" sz="1600">
                <a:solidFill>
                  <a:schemeClr val="bg1"/>
                </a:solidFill>
              </a:rPr>
              <a:t>结果为</a:t>
            </a:r>
            <a:r>
              <a:rPr lang="en-US" altLang="zh-CN" sz="1600">
                <a:solidFill>
                  <a:schemeClr val="bg1"/>
                </a:solidFill>
              </a:rPr>
              <a:t>double</a:t>
            </a:r>
            <a:r>
              <a:rPr lang="zh-CN" altLang="en-US" sz="1600">
                <a:solidFill>
                  <a:schemeClr val="bg1"/>
                </a:solidFill>
              </a:rPr>
              <a:t>型。</a:t>
            </a:r>
          </a:p>
          <a:p>
            <a:pPr>
              <a:lnSpc>
                <a:spcPct val="150000"/>
              </a:lnSpc>
              <a:buClr>
                <a:schemeClr val="bg1"/>
              </a:buClr>
            </a:pPr>
            <a:r>
              <a:rPr lang="zh-CN" altLang="en-US" sz="1600">
                <a:solidFill>
                  <a:schemeClr val="bg1"/>
                </a:solidFill>
              </a:rPr>
              <a:t>⑤ 将</a:t>
            </a:r>
            <a:r>
              <a:rPr lang="en-US" altLang="zh-CN" sz="1600">
                <a:solidFill>
                  <a:schemeClr val="bg1"/>
                </a:solidFill>
              </a:rPr>
              <a:t>50+'b'+i*f</a:t>
            </a:r>
            <a:r>
              <a:rPr lang="zh-CN" altLang="en-US" sz="1600">
                <a:solidFill>
                  <a:schemeClr val="bg1"/>
                </a:solidFill>
              </a:rPr>
              <a:t>的结果与</a:t>
            </a:r>
            <a:r>
              <a:rPr lang="en-US" altLang="zh-CN" sz="1600">
                <a:solidFill>
                  <a:schemeClr val="bg1"/>
                </a:solidFill>
              </a:rPr>
              <a:t>d/n</a:t>
            </a:r>
            <a:r>
              <a:rPr lang="zh-CN" altLang="en-US" sz="1600">
                <a:solidFill>
                  <a:schemeClr val="bg1"/>
                </a:solidFill>
              </a:rPr>
              <a:t>的商相减，结果为</a:t>
            </a:r>
            <a:r>
              <a:rPr lang="en-US" altLang="zh-CN" sz="1600">
                <a:solidFill>
                  <a:schemeClr val="bg1"/>
                </a:solidFill>
              </a:rPr>
              <a:t>double</a:t>
            </a:r>
            <a:r>
              <a:rPr lang="zh-CN" altLang="en-US" sz="1600">
                <a:solidFill>
                  <a:schemeClr val="bg1"/>
                </a:solidFill>
              </a:rPr>
              <a:t>型。</a:t>
            </a:r>
            <a:endParaRPr lang="en-US" altLang="zh-CN" sz="1600">
              <a:solidFill>
                <a:schemeClr val="bg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xmlns="" val="4181002839"/>
              </p:ext>
            </p:extLst>
          </p:nvPr>
        </p:nvGraphicFramePr>
        <p:xfrm>
          <a:off x="7589232" y="1004294"/>
          <a:ext cx="3244419" cy="2926080"/>
        </p:xfrm>
        <a:graphic>
          <a:graphicData uri="http://schemas.openxmlformats.org/drawingml/2006/table">
            <a:tbl>
              <a:tblPr firstRow="1">
                <a:effectLst>
                  <a:outerShdw blurRad="63500" sx="102000" sy="102000" algn="ctr" rotWithShape="0">
                    <a:prstClr val="black">
                      <a:alpha val="40000"/>
                    </a:prstClr>
                  </a:outerShdw>
                </a:effectLst>
                <a:tableStyleId>{5C22544A-7EE6-4342-B048-85BDC9FD1C3A}</a:tableStyleId>
              </a:tblPr>
              <a:tblGrid>
                <a:gridCol w="506355">
                  <a:extLst>
                    <a:ext uri="{9D8B030D-6E8A-4147-A177-3AD203B41FA5}">
                      <a16:colId xmlns:a16="http://schemas.microsoft.com/office/drawing/2014/main" xmlns="" val="2465744780"/>
                    </a:ext>
                  </a:extLst>
                </a:gridCol>
                <a:gridCol w="1210720">
                  <a:extLst>
                    <a:ext uri="{9D8B030D-6E8A-4147-A177-3AD203B41FA5}">
                      <a16:colId xmlns:a16="http://schemas.microsoft.com/office/drawing/2014/main" xmlns="" val="661520549"/>
                    </a:ext>
                  </a:extLst>
                </a:gridCol>
                <a:gridCol w="1527344">
                  <a:extLst>
                    <a:ext uri="{9D8B030D-6E8A-4147-A177-3AD203B41FA5}">
                      <a16:colId xmlns:a16="http://schemas.microsoft.com/office/drawing/2014/main" xmlns="" val="263206988"/>
                    </a:ext>
                  </a:extLst>
                </a:gridCol>
              </a:tblGrid>
              <a:tr h="206860">
                <a:tc gridSpan="3">
                  <a:txBody>
                    <a:bodyPr/>
                    <a:lstStyle/>
                    <a:p>
                      <a:pPr algn="ctr"/>
                      <a:r>
                        <a:rPr lang="zh-CN" altLang="en-US"/>
                        <a:t>转换的规则</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algn="ct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85363887"/>
                  </a:ext>
                </a:extLst>
              </a:tr>
              <a:tr h="206860">
                <a:tc>
                  <a:txBody>
                    <a:bodyPr/>
                    <a:lstStyle/>
                    <a:p>
                      <a:pPr algn="ctr"/>
                      <a:r>
                        <a:rPr lang="zh-CN" altLang="en-US"/>
                        <a:t>高</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a:t>double</a:t>
                      </a: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a:t>← </a:t>
                      </a:r>
                      <a:r>
                        <a:rPr lang="en-US" altLang="zh-CN"/>
                        <a:t>float</a:t>
                      </a: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044556288"/>
                  </a:ext>
                </a:extLst>
              </a:tr>
              <a:tr h="206860">
                <a:tc rowSpan="5">
                  <a:txBody>
                    <a:bodyPr/>
                    <a:lstStyle/>
                    <a:p>
                      <a:pPr algn="ct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zh-CN" altLang="en-US"/>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733644629"/>
                  </a:ext>
                </a:extLst>
              </a:tr>
              <a:tr h="206860">
                <a:tc vMerge="1">
                  <a:txBody>
                    <a:bodyPr/>
                    <a:lstStyle/>
                    <a:p>
                      <a:endParaRPr lang="zh-CN" altLang="en-US"/>
                    </a:p>
                  </a:txBody>
                  <a:tcPr>
                    <a:solidFill>
                      <a:schemeClr val="accent2">
                        <a:lumMod val="40000"/>
                        <a:lumOff val="60000"/>
                      </a:schemeClr>
                    </a:solidFill>
                  </a:tcPr>
                </a:tc>
                <a:tc>
                  <a:txBody>
                    <a:bodyPr/>
                    <a:lstStyle/>
                    <a:p>
                      <a:pPr algn="ctr"/>
                      <a:r>
                        <a:rPr lang="en-US" altLang="zh-CN"/>
                        <a:t>long</a:t>
                      </a: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346315369"/>
                  </a:ext>
                </a:extLst>
              </a:tr>
              <a:tr h="206860">
                <a:tc vMerge="1">
                  <a:txBody>
                    <a:bodyPr/>
                    <a:lstStyle/>
                    <a:p>
                      <a:endParaRPr lang="zh-CN" altLang="en-US"/>
                    </a:p>
                  </a:txBody>
                  <a:tcP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163629683"/>
                  </a:ext>
                </a:extLst>
              </a:tr>
              <a:tr h="206860">
                <a:tc vMerge="1">
                  <a:txBody>
                    <a:bodyPr/>
                    <a:lstStyle/>
                    <a:p>
                      <a:endParaRPr lang="zh-CN" altLang="en-US"/>
                    </a:p>
                  </a:txBody>
                  <a:tcPr>
                    <a:solidFill>
                      <a:schemeClr val="accent2">
                        <a:lumMod val="40000"/>
                        <a:lumOff val="60000"/>
                      </a:schemeClr>
                    </a:solidFill>
                  </a:tcPr>
                </a:tc>
                <a:tc>
                  <a:txBody>
                    <a:bodyPr/>
                    <a:lstStyle/>
                    <a:p>
                      <a:pPr algn="ctr"/>
                      <a:r>
                        <a:rPr lang="en-US" altLang="zh-CN"/>
                        <a:t>unsigned</a:t>
                      </a: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700217502"/>
                  </a:ext>
                </a:extLst>
              </a:tr>
              <a:tr h="206860">
                <a:tc vMerge="1">
                  <a:txBody>
                    <a:bodyPr/>
                    <a:lstStyle/>
                    <a:p>
                      <a:endParaRPr lang="zh-CN" altLang="en-US"/>
                    </a:p>
                  </a:txBody>
                  <a:tcPr>
                    <a:solidFill>
                      <a:schemeClr val="accent2">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538603384"/>
                  </a:ext>
                </a:extLst>
              </a:tr>
              <a:tr h="206860">
                <a:tc>
                  <a:txBody>
                    <a:bodyPr/>
                    <a:lstStyle/>
                    <a:p>
                      <a:pPr algn="ctr"/>
                      <a:r>
                        <a:rPr lang="zh-CN" altLang="en-US"/>
                        <a:t>低</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a:t>int</a:t>
                      </a: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zh-CN" altLang="en-US"/>
                        <a:t>← </a:t>
                      </a:r>
                      <a:r>
                        <a:rPr lang="en-US" altLang="zh-CN"/>
                        <a:t>char, short</a:t>
                      </a:r>
                      <a:endParaRPr lang="zh-CN" altLang="en-US"/>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45700842"/>
                  </a:ext>
                </a:extLst>
              </a:tr>
            </a:tbl>
          </a:graphicData>
        </a:graphic>
      </p:graphicFrame>
      <p:cxnSp>
        <p:nvCxnSpPr>
          <p:cNvPr id="5" name="直接箭头连接符 4"/>
          <p:cNvCxnSpPr/>
          <p:nvPr/>
        </p:nvCxnSpPr>
        <p:spPr>
          <a:xfrm flipH="1" flipV="1">
            <a:off x="7830782" y="1690688"/>
            <a:ext cx="19412" cy="1854172"/>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52009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038851"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r>
              <a:rPr lang="zh-CN" altLang="en-US" sz="2000">
                <a:solidFill>
                  <a:srgbClr val="FFFFFF"/>
                </a:solidFill>
                <a:latin typeface="+mn-lt"/>
                <a:ea typeface="+mn-ea"/>
              </a:rPr>
              <a:t>强制类型转换</a:t>
            </a:r>
          </a:p>
        </p:txBody>
      </p:sp>
      <p:sp>
        <p:nvSpPr>
          <p:cNvPr id="3075" name="MH_SubTitle_1"/>
          <p:cNvSpPr>
            <a:spLocks/>
          </p:cNvSpPr>
          <p:nvPr>
            <p:custDataLst>
              <p:tags r:id="rId3"/>
            </p:custDataLst>
          </p:nvPr>
        </p:nvSpPr>
        <p:spPr bwMode="auto">
          <a:xfrm>
            <a:off x="2703514"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180000" rIns="180000" anchor="ctr">
            <a:normAutofit lnSpcReduction="100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000">
                <a:solidFill>
                  <a:srgbClr val="FFFFFF"/>
                </a:solidFill>
                <a:latin typeface="+mn-lt"/>
                <a:ea typeface="+mn-ea"/>
              </a:rPr>
              <a:t>自动类型转换</a:t>
            </a:r>
          </a:p>
        </p:txBody>
      </p:sp>
      <p:sp>
        <p:nvSpPr>
          <p:cNvPr id="13" name="MH_Title_1"/>
          <p:cNvSpPr/>
          <p:nvPr>
            <p:custDataLst>
              <p:tags r:id="rId4"/>
            </p:custDataLst>
          </p:nvPr>
        </p:nvSpPr>
        <p:spPr>
          <a:xfrm>
            <a:off x="4913313" y="2278064"/>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a:solidFill>
                  <a:schemeClr val="accent1"/>
                </a:solidFill>
              </a:rPr>
              <a:t>类型</a:t>
            </a:r>
            <a:endParaRPr lang="en-US" altLang="zh-CN" sz="3200">
              <a:solidFill>
                <a:schemeClr val="accent1"/>
              </a:solidFill>
            </a:endParaRPr>
          </a:p>
          <a:p>
            <a:pPr algn="ctr">
              <a:defRPr/>
            </a:pPr>
            <a:r>
              <a:rPr lang="zh-CN" altLang="en-US" sz="3200">
                <a:solidFill>
                  <a:schemeClr val="accent1"/>
                </a:solidFill>
              </a:rPr>
              <a:t>转换</a:t>
            </a:r>
          </a:p>
        </p:txBody>
      </p:sp>
      <p:sp>
        <p:nvSpPr>
          <p:cNvPr id="8" name="MH_Text_1"/>
          <p:cNvSpPr>
            <a:spLocks noChangeArrowheads="1"/>
          </p:cNvSpPr>
          <p:nvPr>
            <p:custDataLst>
              <p:tags r:id="rId5"/>
            </p:custDataLst>
          </p:nvPr>
        </p:nvSpPr>
        <p:spPr bwMode="auto">
          <a:xfrm>
            <a:off x="2703514" y="1995489"/>
            <a:ext cx="2066925" cy="2136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在运算时不必用户干预，系统自动进行的类型转换。</a:t>
            </a:r>
            <a:endParaRPr lang="en-US" altLang="zh-CN" sz="1600">
              <a:solidFill>
                <a:schemeClr val="tx1">
                  <a:lumMod val="50000"/>
                  <a:lumOff val="50000"/>
                </a:schemeClr>
              </a:solidFill>
              <a:latin typeface="+mn-lt"/>
              <a:ea typeface="+mn-ea"/>
            </a:endParaRPr>
          </a:p>
        </p:txBody>
      </p:sp>
      <p:sp>
        <p:nvSpPr>
          <p:cNvPr id="9" name="MH_Text_2"/>
          <p:cNvSpPr>
            <a:spLocks noChangeArrowheads="1"/>
          </p:cNvSpPr>
          <p:nvPr>
            <p:custDataLst>
              <p:tags r:id="rId6"/>
            </p:custDataLst>
          </p:nvPr>
        </p:nvSpPr>
        <p:spPr bwMode="auto">
          <a:xfrm>
            <a:off x="7237414" y="2574926"/>
            <a:ext cx="2066925" cy="172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44000" rIns="0" bIns="14400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a:solidFill>
                  <a:schemeClr val="tx1">
                    <a:lumMod val="50000"/>
                    <a:lumOff val="50000"/>
                  </a:schemeClr>
                </a:solidFill>
                <a:latin typeface="+mn-lt"/>
                <a:ea typeface="+mn-ea"/>
              </a:rPr>
              <a:t>当自动类型转换不能实现目的时，可以用强制类型转换。</a:t>
            </a:r>
          </a:p>
        </p:txBody>
      </p:sp>
    </p:spTree>
    <p:custDataLst>
      <p:tags r:id="rId1"/>
    </p:custDataLst>
    <p:extLst>
      <p:ext uri="{BB962C8B-B14F-4D97-AF65-F5344CB8AC3E}">
        <p14:creationId xmlns:p14="http://schemas.microsoft.com/office/powerpoint/2010/main" xmlns="" val="102079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顺序程序设计举例</a:t>
            </a:r>
          </a:p>
        </p:txBody>
      </p:sp>
      <p:sp>
        <p:nvSpPr>
          <p:cNvPr id="3" name="内容占位符 2"/>
          <p:cNvSpPr>
            <a:spLocks noGrp="1"/>
          </p:cNvSpPr>
          <p:nvPr>
            <p:ph idx="1"/>
          </p:nvPr>
        </p:nvSpPr>
        <p:spPr>
          <a:xfrm>
            <a:off x="888923" y="1417784"/>
            <a:ext cx="7392478" cy="650157"/>
          </a:xfrm>
        </p:spPr>
        <p:txBody>
          <a:bodyPr>
            <a:noAutofit/>
          </a:body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2.1】</a:t>
            </a:r>
            <a:r>
              <a:rPr lang="zh-CN" altLang="en-US" sz="2000" dirty="0">
                <a:solidFill>
                  <a:schemeClr val="accent1"/>
                </a:solidFill>
              </a:rPr>
              <a:t>输入三角形的三边长，求三角形面积。</a:t>
            </a:r>
            <a:endParaRPr lang="en-US" altLang="zh-CN" sz="2000" dirty="0">
              <a:solidFill>
                <a:schemeClr val="accent1"/>
              </a:solidFill>
            </a:endParaRPr>
          </a:p>
        </p:txBody>
      </p:sp>
      <mc:AlternateContent xmlns:mc="http://schemas.openxmlformats.org/markup-compatibility/2006">
        <mc:Choice xmlns:a14="http://schemas.microsoft.com/office/drawing/2010/main" xmlns="" Requires="a14">
          <p:sp>
            <p:nvSpPr>
              <p:cNvPr id="36" name="矩形 35"/>
              <p:cNvSpPr/>
              <p:nvPr/>
            </p:nvSpPr>
            <p:spPr>
              <a:xfrm>
                <a:off x="1000483" y="1885247"/>
                <a:ext cx="9817042" cy="1080617"/>
              </a:xfrm>
              <a:prstGeom prst="rect">
                <a:avLst/>
              </a:prstGeom>
            </p:spPr>
            <p:txBody>
              <a:bodyPr wrap="square">
                <a:spAutoFit/>
              </a:bodyPr>
              <a:lstStyle/>
              <a:p>
                <a:r>
                  <a:rPr lang="zh-CN" altLang="en-US" sz="2000" b="1" dirty="0"/>
                  <a:t>解题思路</a:t>
                </a:r>
                <a:r>
                  <a:rPr lang="en-US" altLang="zh-CN" sz="2000" b="1" dirty="0"/>
                  <a:t>: </a:t>
                </a:r>
                <a:r>
                  <a:rPr lang="zh-CN" altLang="en-US" sz="2000" dirty="0"/>
                  <a:t> 设输入的三边长</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符合构成三角形的条件。</a:t>
                </a:r>
                <a:endParaRPr lang="en-US" altLang="zh-CN" sz="2000" dirty="0"/>
              </a:p>
              <a:p>
                <a:r>
                  <a:rPr lang="en-US" altLang="zh-CN" sz="2000" dirty="0"/>
                  <a:t>	    </a:t>
                </a:r>
                <a:r>
                  <a:rPr lang="zh-CN" altLang="en-US" sz="2000" dirty="0"/>
                  <a:t>已知边长求三角形的面积公式为：</a:t>
                </a:r>
                <a:endParaRPr lang="en-US" altLang="zh-CN" sz="2000" dirty="0"/>
              </a:p>
              <a:p>
                <a:r>
                  <a:rPr lang="en-US" altLang="zh-CN" sz="2000" b="0" dirty="0"/>
                  <a:t>                  </a:t>
                </a:r>
                <a14:m>
                  <m:oMath xmlns:m="http://schemas.openxmlformats.org/officeDocument/2006/math">
                    <m:r>
                      <m:rPr>
                        <m:sty m:val="p"/>
                      </m:rPr>
                      <a:rPr lang="en-US" altLang="zh-CN" sz="2000" b="0" i="0" smtClean="0">
                        <a:latin typeface="Cambria Math" panose="02040503050406030204" pitchFamily="18" charset="0"/>
                      </a:rPr>
                      <m:t>area</m:t>
                    </m:r>
                    <m:r>
                      <a:rPr lang="en-US" altLang="zh-CN" sz="2000">
                        <a:latin typeface="Cambria Math" panose="02040503050406030204" pitchFamily="18" charset="0"/>
                      </a:rPr>
                      <m:t>=</m:t>
                    </m:r>
                    <m:rad>
                      <m:radPr>
                        <m:degHide m:val="on"/>
                        <m:ctrlPr>
                          <a:rPr lang="en-US" altLang="zh-CN" sz="2000" i="1" smtClean="0">
                            <a:latin typeface="Cambria Math" panose="02040503050406030204" pitchFamily="18" charset="0"/>
                          </a:rPr>
                        </m:ctrlPr>
                      </m:radPr>
                      <m:deg/>
                      <m:e>
                        <m:r>
                          <m:rPr>
                            <m:sty m:val="p"/>
                          </m:rPr>
                          <a:rPr lang="en-US" altLang="zh-CN" sz="2000" i="1">
                            <a:latin typeface="Cambria Math" panose="02040503050406030204" pitchFamily="18" charset="0"/>
                          </a:rPr>
                          <m:t>s</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e>
                    </m:rad>
                    <m:r>
                      <a:rPr lang="zh-CN" altLang="en-US" sz="2000" i="1">
                        <a:latin typeface="Cambria Math" panose="02040503050406030204" pitchFamily="18" charset="0"/>
                      </a:rPr>
                      <m:t>，</m:t>
                    </m:r>
                  </m:oMath>
                </a14:m>
                <a:r>
                  <a:rPr lang="zh-CN" altLang="en-US" sz="2000" dirty="0"/>
                  <a:t>其中，</a:t>
                </a:r>
                <a:r>
                  <a:rPr lang="en-US" altLang="zh-CN" sz="2000" dirty="0"/>
                  <a:t>s=(</a:t>
                </a:r>
                <a:r>
                  <a:rPr lang="en-US" altLang="zh-CN" sz="2000" dirty="0" err="1"/>
                  <a:t>a+b+c</a:t>
                </a:r>
                <a:r>
                  <a:rPr lang="en-US" altLang="zh-CN" sz="2000" dirty="0"/>
                  <a:t>)/2</a:t>
                </a:r>
                <a:r>
                  <a:rPr lang="zh-CN" altLang="en-US" sz="2000" dirty="0"/>
                  <a:t>。</a:t>
                </a:r>
                <a:endParaRPr lang="zh-CN" altLang="zh-CN" sz="2000" dirty="0"/>
              </a:p>
            </p:txBody>
          </p:sp>
        </mc:Choice>
        <mc:Fallback>
          <p:sp>
            <p:nvSpPr>
              <p:cNvPr id="36" name="矩形 35"/>
              <p:cNvSpPr>
                <a:spLocks noRot="1" noChangeAspect="1" noMove="1" noResize="1" noEditPoints="1" noAdjustHandles="1" noChangeArrowheads="1" noChangeShapeType="1" noTextEdit="1"/>
              </p:cNvSpPr>
              <p:nvPr/>
            </p:nvSpPr>
            <p:spPr>
              <a:xfrm>
                <a:off x="1000483" y="1885247"/>
                <a:ext cx="9817042" cy="1080617"/>
              </a:xfrm>
              <a:prstGeom prst="rect">
                <a:avLst/>
              </a:prstGeom>
              <a:blipFill>
                <a:blip r:embed="rId2" cstate="print"/>
                <a:stretch>
                  <a:fillRect l="-621" t="-2809" b="-7303"/>
                </a:stretch>
              </a:blipFill>
            </p:spPr>
            <p:txBody>
              <a:bodyPr/>
              <a:lstStyle/>
              <a:p>
                <a:r>
                  <a:rPr lang="zh-CN" altLang="en-US">
                    <a:noFill/>
                  </a:rPr>
                  <a:t> </a:t>
                </a:r>
              </a:p>
            </p:txBody>
          </p:sp>
        </mc:Fallback>
      </mc:AlternateContent>
      <p:sp>
        <p:nvSpPr>
          <p:cNvPr id="37" name="圆角矩形 36"/>
          <p:cNvSpPr/>
          <p:nvPr/>
        </p:nvSpPr>
        <p:spPr>
          <a:xfrm>
            <a:off x="1088341" y="3050391"/>
            <a:ext cx="7495395" cy="3584360"/>
          </a:xfrm>
          <a:prstGeom prst="roundRect">
            <a:avLst>
              <a:gd name="adj" fmla="val 1576"/>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dirty="0"/>
              <a:t>#include&lt;</a:t>
            </a:r>
            <a:r>
              <a:rPr lang="en-US" altLang="zh-CN" sz="1600" dirty="0" err="1"/>
              <a:t>stdio.h</a:t>
            </a:r>
            <a:r>
              <a:rPr lang="en-US" altLang="zh-CN" sz="1600" dirty="0"/>
              <a:t>&gt;</a:t>
            </a:r>
          </a:p>
          <a:p>
            <a:pPr defTabSz="357188">
              <a:lnSpc>
                <a:spcPct val="120000"/>
              </a:lnSpc>
            </a:pPr>
            <a:r>
              <a:rPr lang="en-US" altLang="zh-CN" sz="1600" dirty="0"/>
              <a:t>#include&lt;</a:t>
            </a:r>
            <a:r>
              <a:rPr lang="en-US" altLang="zh-CN" sz="1600" dirty="0" err="1"/>
              <a:t>math.h</a:t>
            </a:r>
            <a:r>
              <a:rPr lang="en-US" altLang="zh-CN" sz="1600" dirty="0"/>
              <a:t>&gt;</a:t>
            </a:r>
          </a:p>
          <a:p>
            <a:pPr defTabSz="357188">
              <a:lnSpc>
                <a:spcPct val="120000"/>
              </a:lnSpc>
            </a:pPr>
            <a:r>
              <a:rPr lang="en-US" altLang="zh-CN" sz="1600" dirty="0" err="1"/>
              <a:t>int</a:t>
            </a:r>
            <a:r>
              <a:rPr lang="en-US" altLang="zh-CN" sz="1600" dirty="0"/>
              <a:t> main()</a:t>
            </a:r>
          </a:p>
          <a:p>
            <a:pPr defTabSz="357188">
              <a:lnSpc>
                <a:spcPct val="120000"/>
              </a:lnSpc>
            </a:pPr>
            <a:r>
              <a:rPr lang="en-US" altLang="zh-CN" sz="1600" dirty="0"/>
              <a:t>{</a:t>
            </a:r>
          </a:p>
          <a:p>
            <a:pPr defTabSz="357188">
              <a:lnSpc>
                <a:spcPct val="120000"/>
              </a:lnSpc>
            </a:pPr>
            <a:r>
              <a:rPr lang="en-US" altLang="zh-CN" sz="1600" dirty="0"/>
              <a:t>	float </a:t>
            </a:r>
            <a:r>
              <a:rPr lang="en-US" altLang="zh-CN" sz="1600" dirty="0" err="1"/>
              <a:t>a,b,c,s,area</a:t>
            </a:r>
            <a:r>
              <a:rPr lang="en-US" altLang="zh-CN" sz="1600" dirty="0"/>
              <a:t>;	</a:t>
            </a:r>
            <a:r>
              <a:rPr lang="en-US" altLang="zh-CN" sz="1600" dirty="0">
                <a:solidFill>
                  <a:srgbClr val="00B050"/>
                </a:solidFill>
              </a:rPr>
              <a:t>//</a:t>
            </a:r>
            <a:r>
              <a:rPr lang="en-US" altLang="zh-CN" sz="1600" dirty="0" err="1">
                <a:solidFill>
                  <a:srgbClr val="00B050"/>
                </a:solidFill>
              </a:rPr>
              <a:t>a,b,c,area</a:t>
            </a:r>
            <a:r>
              <a:rPr lang="zh-CN" altLang="en-US" sz="1600" dirty="0">
                <a:solidFill>
                  <a:srgbClr val="00B050"/>
                </a:solidFill>
              </a:rPr>
              <a:t>不一定是整数，因此定位为实型</a:t>
            </a:r>
            <a:endParaRPr lang="en-US" altLang="zh-CN" sz="1600" dirty="0">
              <a:solidFill>
                <a:srgbClr val="00B050"/>
              </a:solidFill>
            </a:endParaRPr>
          </a:p>
          <a:p>
            <a:pPr defTabSz="357188">
              <a:lnSpc>
                <a:spcPct val="120000"/>
              </a:lnSpc>
            </a:pPr>
            <a:r>
              <a:rPr lang="en-US" altLang="zh-CN" sz="1600" dirty="0"/>
              <a:t>	</a:t>
            </a:r>
            <a:r>
              <a:rPr lang="en-US" altLang="zh-CN" sz="1600" dirty="0" err="1"/>
              <a:t>scanf</a:t>
            </a:r>
            <a:r>
              <a:rPr lang="en-US" altLang="zh-CN" sz="1600" dirty="0"/>
              <a:t>("%</a:t>
            </a:r>
            <a:r>
              <a:rPr lang="en-US" altLang="zh-CN" sz="1600" dirty="0" err="1"/>
              <a:t>f,%f,%f",&amp;a,&amp;b,&amp;c</a:t>
            </a:r>
            <a:r>
              <a:rPr lang="en-US" altLang="zh-CN" sz="1600" dirty="0"/>
              <a:t>);</a:t>
            </a:r>
          </a:p>
          <a:p>
            <a:pPr defTabSz="357188">
              <a:lnSpc>
                <a:spcPct val="120000"/>
              </a:lnSpc>
            </a:pPr>
            <a:r>
              <a:rPr lang="en-US" altLang="zh-CN" sz="1600" dirty="0"/>
              <a:t>	s=(</a:t>
            </a:r>
            <a:r>
              <a:rPr lang="en-US" altLang="zh-CN" sz="1600" dirty="0" err="1"/>
              <a:t>a+b+c</a:t>
            </a:r>
            <a:r>
              <a:rPr lang="en-US" altLang="zh-CN" sz="1600" dirty="0"/>
              <a:t>)/2.0;</a:t>
            </a:r>
          </a:p>
          <a:p>
            <a:pPr defTabSz="357188">
              <a:lnSpc>
                <a:spcPct val="120000"/>
              </a:lnSpc>
            </a:pPr>
            <a:r>
              <a:rPr lang="en-US" altLang="zh-CN" sz="1600" dirty="0"/>
              <a:t>	area=</a:t>
            </a:r>
            <a:r>
              <a:rPr lang="en-US" altLang="zh-CN" sz="1600" dirty="0" err="1"/>
              <a:t>sqrt</a:t>
            </a:r>
            <a:r>
              <a:rPr lang="en-US" altLang="zh-CN" sz="1600" dirty="0"/>
              <a:t>(s*(s-a)*(s-b)*(s-c));</a:t>
            </a:r>
            <a:r>
              <a:rPr lang="en-US" altLang="zh-CN" sz="1600" dirty="0">
                <a:solidFill>
                  <a:srgbClr val="00B050"/>
                </a:solidFill>
              </a:rPr>
              <a:t> //</a:t>
            </a:r>
            <a:r>
              <a:rPr lang="en-US" altLang="zh-CN" sz="1600" dirty="0" err="1">
                <a:solidFill>
                  <a:srgbClr val="00B050"/>
                </a:solidFill>
              </a:rPr>
              <a:t>sqrt</a:t>
            </a:r>
            <a:r>
              <a:rPr lang="zh-CN" altLang="en-US" sz="1600" dirty="0">
                <a:solidFill>
                  <a:srgbClr val="00B050"/>
                </a:solidFill>
              </a:rPr>
              <a:t>为求平方根的函数，在</a:t>
            </a:r>
            <a:r>
              <a:rPr lang="en-US" altLang="zh-CN" sz="1600" dirty="0" err="1">
                <a:solidFill>
                  <a:srgbClr val="00B050"/>
                </a:solidFill>
              </a:rPr>
              <a:t>math.h</a:t>
            </a:r>
            <a:r>
              <a:rPr lang="zh-CN" altLang="en-US" sz="1600" dirty="0">
                <a:solidFill>
                  <a:srgbClr val="00B050"/>
                </a:solidFill>
              </a:rPr>
              <a:t>头文件中</a:t>
            </a:r>
            <a:endParaRPr lang="en-US" altLang="zh-CN" sz="1600" dirty="0"/>
          </a:p>
          <a:p>
            <a:pPr defTabSz="357188">
              <a:lnSpc>
                <a:spcPct val="120000"/>
              </a:lnSpc>
            </a:pPr>
            <a:r>
              <a:rPr lang="en-US" altLang="zh-CN" sz="1600" dirty="0"/>
              <a:t>	</a:t>
            </a:r>
            <a:r>
              <a:rPr lang="en-US" altLang="zh-CN" sz="1600" dirty="0" err="1"/>
              <a:t>printf</a:t>
            </a:r>
            <a:r>
              <a:rPr lang="en-US" altLang="zh-CN" sz="1600" dirty="0"/>
              <a:t>("a=%f\</a:t>
            </a:r>
            <a:r>
              <a:rPr lang="en-US" altLang="zh-CN" sz="1600" dirty="0" err="1"/>
              <a:t>nb</a:t>
            </a:r>
            <a:r>
              <a:rPr lang="en-US" altLang="zh-CN" sz="1600" dirty="0"/>
              <a:t>=%f\</a:t>
            </a:r>
            <a:r>
              <a:rPr lang="en-US" altLang="zh-CN" sz="1600" dirty="0" err="1"/>
              <a:t>nc</a:t>
            </a:r>
            <a:r>
              <a:rPr lang="en-US" altLang="zh-CN" sz="1600" dirty="0"/>
              <a:t>=%f\</a:t>
            </a:r>
            <a:r>
              <a:rPr lang="en-US" altLang="zh-CN" sz="1600" dirty="0" err="1"/>
              <a:t>narea</a:t>
            </a:r>
            <a:r>
              <a:rPr lang="en-US" altLang="zh-CN" sz="1600" dirty="0"/>
              <a:t>=%f\n",</a:t>
            </a:r>
            <a:r>
              <a:rPr lang="en-US" altLang="zh-CN" sz="1600" dirty="0" err="1"/>
              <a:t>a,b,c,area</a:t>
            </a:r>
            <a:r>
              <a:rPr lang="en-US" altLang="zh-CN" sz="1600" dirty="0"/>
              <a:t>);</a:t>
            </a:r>
          </a:p>
          <a:p>
            <a:pPr defTabSz="357188">
              <a:lnSpc>
                <a:spcPct val="120000"/>
              </a:lnSpc>
            </a:pPr>
            <a:r>
              <a:rPr lang="en-US" altLang="zh-CN" sz="1600" dirty="0"/>
              <a:t>	</a:t>
            </a:r>
            <a:r>
              <a:rPr lang="en-US" altLang="zh-CN" sz="1600" dirty="0">
                <a:solidFill>
                  <a:srgbClr val="00B050"/>
                </a:solidFill>
              </a:rPr>
              <a:t>//</a:t>
            </a:r>
            <a:r>
              <a:rPr lang="zh-CN" altLang="en-US" sz="1600" dirty="0">
                <a:solidFill>
                  <a:srgbClr val="00B050"/>
                </a:solidFill>
              </a:rPr>
              <a:t>用</a:t>
            </a:r>
            <a:r>
              <a:rPr lang="en-US" altLang="zh-CN" sz="1600" dirty="0" err="1">
                <a:solidFill>
                  <a:srgbClr val="00B050"/>
                </a:solidFill>
              </a:rPr>
              <a:t>scanf</a:t>
            </a:r>
            <a:r>
              <a:rPr lang="zh-CN" altLang="en-US" sz="1600" dirty="0">
                <a:solidFill>
                  <a:srgbClr val="00B050"/>
                </a:solidFill>
              </a:rPr>
              <a:t>和</a:t>
            </a:r>
            <a:r>
              <a:rPr lang="en-US" altLang="zh-CN" sz="1600" dirty="0" err="1">
                <a:solidFill>
                  <a:srgbClr val="00B050"/>
                </a:solidFill>
              </a:rPr>
              <a:t>printf</a:t>
            </a:r>
            <a:r>
              <a:rPr lang="zh-CN" altLang="en-US" sz="1600" dirty="0">
                <a:solidFill>
                  <a:srgbClr val="00B050"/>
                </a:solidFill>
              </a:rPr>
              <a:t>输入输出实型变量时，使用格式声明符</a:t>
            </a:r>
            <a:r>
              <a:rPr lang="en-US" altLang="zh-CN" sz="1600" dirty="0">
                <a:solidFill>
                  <a:srgbClr val="00B050"/>
                </a:solidFill>
              </a:rPr>
              <a:t>%f</a:t>
            </a:r>
            <a:endParaRPr lang="en-US" altLang="zh-CN" sz="1600" dirty="0"/>
          </a:p>
          <a:p>
            <a:pPr defTabSz="357188">
              <a:lnSpc>
                <a:spcPct val="120000"/>
              </a:lnSpc>
            </a:pPr>
            <a:r>
              <a:rPr lang="en-US" altLang="zh-CN" sz="1600" dirty="0"/>
              <a:t>	return 0;</a:t>
            </a:r>
          </a:p>
          <a:p>
            <a:pPr defTabSz="357188">
              <a:lnSpc>
                <a:spcPct val="120000"/>
              </a:lnSpc>
            </a:pPr>
            <a:r>
              <a:rPr lang="en-US" altLang="zh-CN" sz="1600" dirty="0"/>
              <a:t>}</a:t>
            </a:r>
          </a:p>
        </p:txBody>
      </p:sp>
      <p:pic>
        <p:nvPicPr>
          <p:cNvPr id="4" name="图片 3"/>
          <p:cNvPicPr>
            <a:picLocks noChangeAspect="1"/>
          </p:cNvPicPr>
          <p:nvPr/>
        </p:nvPicPr>
        <p:blipFill>
          <a:blip r:embed="rId3" cstate="print"/>
          <a:stretch>
            <a:fillRect/>
          </a:stretch>
        </p:blipFill>
        <p:spPr>
          <a:xfrm>
            <a:off x="7265806" y="2965864"/>
            <a:ext cx="4791075" cy="2162175"/>
          </a:xfrm>
          <a:prstGeom prst="rect">
            <a:avLst/>
          </a:prstGeom>
        </p:spPr>
      </p:pic>
    </p:spTree>
    <p:extLst>
      <p:ext uri="{BB962C8B-B14F-4D97-AF65-F5344CB8AC3E}">
        <p14:creationId xmlns:p14="http://schemas.microsoft.com/office/powerpoint/2010/main" xmlns="" val="1854543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强制类型转换运算符</a:t>
            </a:r>
          </a:p>
        </p:txBody>
      </p:sp>
      <p:sp>
        <p:nvSpPr>
          <p:cNvPr id="4" name="矩形 3"/>
          <p:cNvSpPr/>
          <p:nvPr/>
        </p:nvSpPr>
        <p:spPr>
          <a:xfrm>
            <a:off x="927100" y="1411288"/>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a:t>
            </a:r>
            <a:r>
              <a:rPr lang="zh-CN" altLang="en-US" sz="2400" b="1"/>
              <a:t>类型名</a:t>
            </a:r>
            <a:r>
              <a:rPr lang="en-US" altLang="zh-CN" sz="2400" b="1"/>
              <a:t>)(</a:t>
            </a:r>
            <a:r>
              <a:rPr lang="zh-CN" altLang="en-US" sz="2400" b="1"/>
              <a:t>表达式</a:t>
            </a:r>
            <a:r>
              <a:rPr lang="en-US" altLang="zh-CN" sz="2400" b="1"/>
              <a:t>)</a:t>
            </a:r>
            <a:endParaRPr lang="zh-CN" altLang="en-US" sz="2400" b="1"/>
          </a:p>
        </p:txBody>
      </p:sp>
      <p:sp>
        <p:nvSpPr>
          <p:cNvPr id="5" name="圆角矩形 4"/>
          <p:cNvSpPr/>
          <p:nvPr/>
        </p:nvSpPr>
        <p:spPr>
          <a:xfrm>
            <a:off x="927100" y="2327299"/>
            <a:ext cx="10426700"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(double)a		</a:t>
            </a:r>
            <a:r>
              <a:rPr lang="zh-CN" altLang="en-US">
                <a:solidFill>
                  <a:srgbClr val="0070C0"/>
                </a:solidFill>
              </a:rPr>
              <a:t>将ａ转换成</a:t>
            </a:r>
            <a:r>
              <a:rPr lang="en-US" altLang="zh-CN">
                <a:solidFill>
                  <a:srgbClr val="0070C0"/>
                </a:solidFill>
              </a:rPr>
              <a:t>double</a:t>
            </a:r>
            <a:r>
              <a:rPr lang="zh-CN" altLang="en-US">
                <a:solidFill>
                  <a:srgbClr val="0070C0"/>
                </a:solidFill>
              </a:rPr>
              <a:t>型</a:t>
            </a:r>
          </a:p>
          <a:p>
            <a:pPr defTabSz="363538"/>
            <a:r>
              <a:rPr lang="en-US" altLang="zh-CN"/>
              <a:t>(</a:t>
            </a:r>
            <a:r>
              <a:rPr lang="en-US" altLang="zh-CN" err="1"/>
              <a:t>int</a:t>
            </a:r>
            <a:r>
              <a:rPr lang="en-US" altLang="zh-CN"/>
              <a:t>)(</a:t>
            </a:r>
            <a:r>
              <a:rPr lang="en-US" altLang="zh-CN" err="1"/>
              <a:t>x+y</a:t>
            </a:r>
            <a:r>
              <a:rPr lang="en-US" altLang="zh-CN"/>
              <a:t>)		</a:t>
            </a:r>
            <a:r>
              <a:rPr lang="zh-CN" altLang="en-US">
                <a:solidFill>
                  <a:srgbClr val="0070C0"/>
                </a:solidFill>
              </a:rPr>
              <a:t>将</a:t>
            </a:r>
            <a:r>
              <a:rPr lang="en-US" altLang="zh-CN" err="1">
                <a:solidFill>
                  <a:srgbClr val="0070C0"/>
                </a:solidFill>
              </a:rPr>
              <a:t>x+y</a:t>
            </a:r>
            <a:r>
              <a:rPr lang="zh-CN" altLang="en-US">
                <a:solidFill>
                  <a:srgbClr val="0070C0"/>
                </a:solidFill>
              </a:rPr>
              <a:t>的值转换成</a:t>
            </a:r>
            <a:r>
              <a:rPr lang="en-US" altLang="zh-CN" err="1">
                <a:solidFill>
                  <a:srgbClr val="0070C0"/>
                </a:solidFill>
              </a:rPr>
              <a:t>int</a:t>
            </a:r>
            <a:r>
              <a:rPr lang="zh-CN" altLang="en-US">
                <a:solidFill>
                  <a:srgbClr val="0070C0"/>
                </a:solidFill>
              </a:rPr>
              <a:t>型</a:t>
            </a:r>
          </a:p>
          <a:p>
            <a:pPr defTabSz="363538"/>
            <a:r>
              <a:rPr lang="en-US" altLang="zh-CN"/>
              <a:t>(float)(5%3)		</a:t>
            </a:r>
            <a:r>
              <a:rPr lang="zh-CN" altLang="en-US">
                <a:solidFill>
                  <a:srgbClr val="0070C0"/>
                </a:solidFill>
              </a:rPr>
              <a:t>将</a:t>
            </a:r>
            <a:r>
              <a:rPr lang="en-US" altLang="zh-CN">
                <a:solidFill>
                  <a:srgbClr val="0070C0"/>
                </a:solidFill>
              </a:rPr>
              <a:t>5%3</a:t>
            </a:r>
            <a:r>
              <a:rPr lang="zh-CN" altLang="en-US">
                <a:solidFill>
                  <a:srgbClr val="0070C0"/>
                </a:solidFill>
              </a:rPr>
              <a:t>的值转换成</a:t>
            </a:r>
            <a:r>
              <a:rPr lang="en-US" altLang="zh-CN">
                <a:solidFill>
                  <a:srgbClr val="0070C0"/>
                </a:solidFill>
              </a:rPr>
              <a:t>float</a:t>
            </a:r>
            <a:r>
              <a:rPr lang="zh-CN" altLang="en-US">
                <a:solidFill>
                  <a:srgbClr val="0070C0"/>
                </a:solidFill>
              </a:rPr>
              <a:t>型</a:t>
            </a:r>
          </a:p>
          <a:p>
            <a:pPr defTabSz="363538"/>
            <a:r>
              <a:rPr lang="en-US" altLang="zh-CN"/>
              <a:t>(</a:t>
            </a:r>
            <a:r>
              <a:rPr lang="en-US" altLang="zh-CN" err="1"/>
              <a:t>int</a:t>
            </a:r>
            <a:r>
              <a:rPr lang="en-US" altLang="zh-CN"/>
              <a:t>)</a:t>
            </a:r>
            <a:r>
              <a:rPr lang="en-US" altLang="zh-CN" err="1"/>
              <a:t>x+y</a:t>
            </a:r>
            <a:r>
              <a:rPr lang="en-US" altLang="zh-CN"/>
              <a:t>		</a:t>
            </a:r>
            <a:r>
              <a:rPr lang="zh-CN" altLang="en-US">
                <a:solidFill>
                  <a:srgbClr val="0070C0"/>
                </a:solidFill>
              </a:rPr>
              <a:t>只将</a:t>
            </a:r>
            <a:r>
              <a:rPr lang="en-US" altLang="zh-CN">
                <a:solidFill>
                  <a:srgbClr val="0070C0"/>
                </a:solidFill>
              </a:rPr>
              <a:t>x</a:t>
            </a:r>
            <a:r>
              <a:rPr lang="zh-CN" altLang="en-US">
                <a:solidFill>
                  <a:srgbClr val="0070C0"/>
                </a:solidFill>
              </a:rPr>
              <a:t>转换成整型，然后与</a:t>
            </a:r>
            <a:r>
              <a:rPr lang="en-US" altLang="zh-CN">
                <a:solidFill>
                  <a:srgbClr val="0070C0"/>
                </a:solidFill>
              </a:rPr>
              <a:t>y</a:t>
            </a:r>
            <a:r>
              <a:rPr lang="zh-CN" altLang="en-US">
                <a:solidFill>
                  <a:srgbClr val="0070C0"/>
                </a:solidFill>
              </a:rPr>
              <a:t>相加</a:t>
            </a:r>
            <a:endParaRPr lang="en-US" altLang="zh-CN">
              <a:solidFill>
                <a:srgbClr val="0070C0"/>
              </a:solidFill>
            </a:endParaRPr>
          </a:p>
          <a:p>
            <a:pPr defTabSz="363538"/>
            <a:endParaRPr lang="en-US" altLang="zh-CN"/>
          </a:p>
          <a:p>
            <a:pPr defTabSz="363538"/>
            <a:r>
              <a:rPr lang="en-US" altLang="zh-CN" err="1"/>
              <a:t>int</a:t>
            </a:r>
            <a:r>
              <a:rPr lang="en-US" altLang="zh-CN"/>
              <a:t> a; float </a:t>
            </a:r>
            <a:r>
              <a:rPr lang="en-US" altLang="zh-CN" err="1"/>
              <a:t>x,y;double</a:t>
            </a:r>
            <a:r>
              <a:rPr lang="en-US" altLang="zh-CN"/>
              <a:t> b;</a:t>
            </a:r>
            <a:endParaRPr lang="zh-CN" altLang="en-US"/>
          </a:p>
          <a:p>
            <a:pPr defTabSz="363538"/>
            <a:r>
              <a:rPr lang="en-US" altLang="zh-CN"/>
              <a:t>a=(</a:t>
            </a:r>
            <a:r>
              <a:rPr lang="en-US" altLang="zh-CN" err="1"/>
              <a:t>int</a:t>
            </a:r>
            <a:r>
              <a:rPr lang="en-US" altLang="zh-CN"/>
              <a:t>)x</a:t>
            </a:r>
          </a:p>
          <a:p>
            <a:pPr defTabSz="363538"/>
            <a:r>
              <a:rPr lang="zh-CN" altLang="en-US">
                <a:solidFill>
                  <a:srgbClr val="0070C0"/>
                </a:solidFill>
              </a:rPr>
              <a:t>进行强制类型运算</a:t>
            </a:r>
            <a:r>
              <a:rPr lang="en-US" altLang="zh-CN">
                <a:solidFill>
                  <a:srgbClr val="0070C0"/>
                </a:solidFill>
              </a:rPr>
              <a:t>(</a:t>
            </a:r>
            <a:r>
              <a:rPr lang="en-US" altLang="zh-CN" err="1">
                <a:solidFill>
                  <a:srgbClr val="0070C0"/>
                </a:solidFill>
              </a:rPr>
              <a:t>int</a:t>
            </a:r>
            <a:r>
              <a:rPr lang="en-US" altLang="zh-CN">
                <a:solidFill>
                  <a:srgbClr val="0070C0"/>
                </a:solidFill>
              </a:rPr>
              <a:t>)x</a:t>
            </a:r>
            <a:r>
              <a:rPr lang="zh-CN" altLang="en-US">
                <a:solidFill>
                  <a:srgbClr val="0070C0"/>
                </a:solidFill>
              </a:rPr>
              <a:t>后得到一个</a:t>
            </a:r>
            <a:r>
              <a:rPr lang="en-US" altLang="zh-CN" err="1">
                <a:solidFill>
                  <a:srgbClr val="0070C0"/>
                </a:solidFill>
              </a:rPr>
              <a:t>int</a:t>
            </a:r>
            <a:r>
              <a:rPr lang="zh-CN" altLang="en-US">
                <a:solidFill>
                  <a:srgbClr val="0070C0"/>
                </a:solidFill>
              </a:rPr>
              <a:t>类型的临时值，它的值等于ｘ的整数部分，把它赋给</a:t>
            </a:r>
            <a:r>
              <a:rPr lang="en-US" altLang="zh-CN">
                <a:solidFill>
                  <a:srgbClr val="0070C0"/>
                </a:solidFill>
              </a:rPr>
              <a:t>a</a:t>
            </a:r>
            <a:r>
              <a:rPr lang="zh-CN" altLang="en-US">
                <a:solidFill>
                  <a:srgbClr val="0070C0"/>
                </a:solidFill>
              </a:rPr>
              <a:t>，注意</a:t>
            </a:r>
            <a:r>
              <a:rPr lang="en-US" altLang="zh-CN">
                <a:solidFill>
                  <a:srgbClr val="0070C0"/>
                </a:solidFill>
              </a:rPr>
              <a:t>x</a:t>
            </a:r>
            <a:r>
              <a:rPr lang="zh-CN" altLang="en-US">
                <a:solidFill>
                  <a:srgbClr val="0070C0"/>
                </a:solidFill>
              </a:rPr>
              <a:t>的值和类型都未变化，仍为</a:t>
            </a:r>
            <a:r>
              <a:rPr lang="en-US" altLang="zh-CN">
                <a:solidFill>
                  <a:srgbClr val="0070C0"/>
                </a:solidFill>
              </a:rPr>
              <a:t>float</a:t>
            </a:r>
            <a:r>
              <a:rPr lang="zh-CN" altLang="en-US">
                <a:solidFill>
                  <a:srgbClr val="0070C0"/>
                </a:solidFill>
              </a:rPr>
              <a:t>型。该临时值在赋值后就不再存在了。</a:t>
            </a:r>
          </a:p>
        </p:txBody>
      </p:sp>
    </p:spTree>
    <p:extLst>
      <p:ext uri="{BB962C8B-B14F-4D97-AF65-F5344CB8AC3E}">
        <p14:creationId xmlns:p14="http://schemas.microsoft.com/office/powerpoint/2010/main" xmlns="" val="3014764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10833652" cy="2387600"/>
          </a:xfrm>
        </p:spPr>
        <p:txBody>
          <a:bodyPr/>
          <a:lstStyle/>
          <a:p>
            <a:r>
              <a:rPr lang="zh-CN" altLang="en-US"/>
              <a:t>最常用的</a:t>
            </a:r>
            <a:r>
              <a:rPr lang="en-US" altLang="zh-CN"/>
              <a:t>C</a:t>
            </a:r>
            <a:r>
              <a:rPr lang="zh-CN" altLang="en-US"/>
              <a:t>语句</a:t>
            </a:r>
            <a:r>
              <a:rPr lang="en-US" altLang="zh-CN"/>
              <a:t>——</a:t>
            </a:r>
            <a:r>
              <a:rPr lang="zh-CN" altLang="en-US"/>
              <a:t>赋值语句</a:t>
            </a:r>
          </a:p>
        </p:txBody>
      </p:sp>
    </p:spTree>
    <p:extLst>
      <p:ext uri="{BB962C8B-B14F-4D97-AF65-F5344CB8AC3E}">
        <p14:creationId xmlns:p14="http://schemas.microsoft.com/office/powerpoint/2010/main" xmlns="" val="1215005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程序结构</a:t>
            </a:r>
          </a:p>
        </p:txBody>
      </p:sp>
      <p:graphicFrame>
        <p:nvGraphicFramePr>
          <p:cNvPr id="4" name="图示 3"/>
          <p:cNvGraphicFramePr/>
          <p:nvPr>
            <p:extLst>
              <p:ext uri="{D42A27DB-BD31-4B8C-83A1-F6EECF244321}">
                <p14:modId xmlns:p14="http://schemas.microsoft.com/office/powerpoint/2010/main" xmlns="" val="2303806456"/>
              </p:ext>
            </p:extLst>
          </p:nvPr>
        </p:nvGraphicFramePr>
        <p:xfrm>
          <a:off x="1079500" y="1460500"/>
          <a:ext cx="9753600" cy="48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51259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a:spLocks/>
              </p:cNvSpPr>
              <p:nvPr>
                <p:custDataLst>
                  <p:tags r:id="rId2"/>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3"/>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4"/>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5"/>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11" name="MH_SubTitle_5"/>
              <p:cNvSpPr>
                <a:spLocks/>
              </p:cNvSpPr>
              <p:nvPr>
                <p:custDataLst>
                  <p:tags r:id="rId6"/>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t" anchorCtr="0" compatLnSpc="1">
                <a:prstTxWarp prst="textNoShape">
                  <a:avLst/>
                </a:prstTxWarp>
                <a:normAutofit/>
              </a:bodyPr>
              <a:lstStyle/>
              <a:p>
                <a:endParaRPr lang="zh-CN" altLang="en-US">
                  <a:solidFill>
                    <a:srgbClr val="FFFFFF"/>
                  </a:solidFill>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800" b="1">
                    <a:solidFill>
                      <a:schemeClr val="accent1"/>
                    </a:solidFill>
                  </a:rPr>
                  <a:t>C </a:t>
                </a:r>
                <a:r>
                  <a:rPr lang="zh-CN" altLang="en-US" sz="2800" b="1">
                    <a:solidFill>
                      <a:schemeClr val="accent1"/>
                    </a:solidFill>
                  </a:rPr>
                  <a:t>语 句</a:t>
                </a:r>
                <a:endParaRPr lang="en-US" sz="2800" b="1">
                  <a:solidFill>
                    <a:schemeClr val="accent1"/>
                  </a:solidFill>
                </a:endParaRPr>
              </a:p>
            </p:txBody>
          </p:sp>
        </p:grpSp>
        <p:sp>
          <p:nvSpPr>
            <p:cNvPr id="3" name="文本框 2"/>
            <p:cNvSpPr txBox="1"/>
            <p:nvPr/>
          </p:nvSpPr>
          <p:spPr>
            <a:xfrm>
              <a:off x="3492500" y="3926899"/>
              <a:ext cx="1218757" cy="369332"/>
            </a:xfrm>
            <a:prstGeom prst="rect">
              <a:avLst/>
            </a:prstGeom>
            <a:noFill/>
          </p:spPr>
          <p:txBody>
            <a:bodyPr wrap="square" rtlCol="0">
              <a:spAutoFit/>
            </a:bodyPr>
            <a:lstStyle/>
            <a:p>
              <a:r>
                <a:rPr lang="zh-CN" altLang="en-US">
                  <a:solidFill>
                    <a:schemeClr val="bg1"/>
                  </a:solidFill>
                </a:rPr>
                <a:t>控制语句</a:t>
              </a:r>
            </a:p>
          </p:txBody>
        </p:sp>
      </p:grpSp>
    </p:spTree>
    <p:custDataLst>
      <p:tags r:id="rId1"/>
    </p:custDataLst>
    <p:extLst>
      <p:ext uri="{BB962C8B-B14F-4D97-AF65-F5344CB8AC3E}">
        <p14:creationId xmlns:p14="http://schemas.microsoft.com/office/powerpoint/2010/main" xmlns="" val="3087606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MH_Text_1"/>
          <p:cNvSpPr/>
          <p:nvPr>
            <p:custDataLst>
              <p:tags r:id="rId2"/>
            </p:custDataLst>
          </p:nvPr>
        </p:nvSpPr>
        <p:spPr>
          <a:xfrm>
            <a:off x="774700" y="622301"/>
            <a:ext cx="6150088"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① if()…else…</a:t>
            </a:r>
            <a:r>
              <a:rPr lang="zh-CN" altLang="en-US">
                <a:solidFill>
                  <a:srgbClr val="000000"/>
                </a:solidFill>
              </a:rPr>
              <a:t>（条件语句）</a:t>
            </a:r>
          </a:p>
          <a:p>
            <a:pPr lvl="0" algn="just">
              <a:lnSpc>
                <a:spcPct val="150000"/>
              </a:lnSpc>
              <a:defRPr/>
            </a:pPr>
            <a:r>
              <a:rPr lang="zh-CN" altLang="en-US">
                <a:solidFill>
                  <a:srgbClr val="000000"/>
                </a:solidFill>
              </a:rPr>
              <a:t>② </a:t>
            </a:r>
            <a:r>
              <a:rPr lang="en-US" altLang="zh-CN">
                <a:solidFill>
                  <a:srgbClr val="000000"/>
                </a:solidFill>
              </a:rPr>
              <a:t>for()…</a:t>
            </a:r>
            <a:r>
              <a:rPr lang="zh-CN" altLang="en-US">
                <a:solidFill>
                  <a:srgbClr val="000000"/>
                </a:solidFill>
              </a:rPr>
              <a:t>（循环语句）</a:t>
            </a:r>
          </a:p>
          <a:p>
            <a:pPr lvl="0" algn="just">
              <a:lnSpc>
                <a:spcPct val="150000"/>
              </a:lnSpc>
              <a:defRPr/>
            </a:pPr>
            <a:r>
              <a:rPr lang="zh-CN" altLang="en-US">
                <a:solidFill>
                  <a:srgbClr val="000000"/>
                </a:solidFill>
              </a:rPr>
              <a:t>③ </a:t>
            </a:r>
            <a:r>
              <a:rPr lang="en-US" altLang="zh-CN">
                <a:solidFill>
                  <a:srgbClr val="000000"/>
                </a:solidFill>
              </a:rPr>
              <a:t>while()…</a:t>
            </a:r>
            <a:r>
              <a:rPr lang="zh-CN" altLang="en-US">
                <a:solidFill>
                  <a:srgbClr val="000000"/>
                </a:solidFill>
              </a:rPr>
              <a:t>（循环语句）</a:t>
            </a:r>
          </a:p>
          <a:p>
            <a:pPr lvl="0" algn="just">
              <a:lnSpc>
                <a:spcPct val="150000"/>
              </a:lnSpc>
              <a:defRPr/>
            </a:pPr>
            <a:r>
              <a:rPr lang="zh-CN" altLang="en-US">
                <a:solidFill>
                  <a:srgbClr val="000000"/>
                </a:solidFill>
              </a:rPr>
              <a:t>④ </a:t>
            </a:r>
            <a:r>
              <a:rPr lang="en-US" altLang="zh-CN">
                <a:solidFill>
                  <a:srgbClr val="000000"/>
                </a:solidFill>
              </a:rPr>
              <a:t>do…while ()</a:t>
            </a:r>
            <a:r>
              <a:rPr lang="zh-CN" altLang="en-US">
                <a:solidFill>
                  <a:srgbClr val="000000"/>
                </a:solidFill>
              </a:rPr>
              <a:t>（循环语句）</a:t>
            </a:r>
          </a:p>
          <a:p>
            <a:pPr lvl="0" algn="just">
              <a:lnSpc>
                <a:spcPct val="150000"/>
              </a:lnSpc>
              <a:defRPr/>
            </a:pPr>
            <a:r>
              <a:rPr lang="zh-CN" altLang="en-US">
                <a:solidFill>
                  <a:srgbClr val="000000"/>
                </a:solidFill>
              </a:rPr>
              <a:t>⑤ </a:t>
            </a:r>
            <a:r>
              <a:rPr lang="en-US" altLang="zh-CN">
                <a:solidFill>
                  <a:srgbClr val="000000"/>
                </a:solidFill>
              </a:rPr>
              <a:t>continue</a:t>
            </a:r>
            <a:r>
              <a:rPr lang="zh-CN" altLang="en-US">
                <a:solidFill>
                  <a:srgbClr val="000000"/>
                </a:solidFill>
              </a:rPr>
              <a:t>（结束本次循环语句）</a:t>
            </a:r>
          </a:p>
          <a:p>
            <a:pPr lvl="0" algn="just">
              <a:lnSpc>
                <a:spcPct val="150000"/>
              </a:lnSpc>
              <a:defRPr/>
            </a:pPr>
            <a:r>
              <a:rPr lang="zh-CN" altLang="en-US">
                <a:solidFill>
                  <a:srgbClr val="000000"/>
                </a:solidFill>
              </a:rPr>
              <a:t>⑥ </a:t>
            </a:r>
            <a:r>
              <a:rPr lang="en-US" altLang="zh-CN">
                <a:solidFill>
                  <a:srgbClr val="000000"/>
                </a:solidFill>
              </a:rPr>
              <a:t>break</a:t>
            </a:r>
            <a:r>
              <a:rPr lang="zh-CN" altLang="en-US">
                <a:solidFill>
                  <a:srgbClr val="000000"/>
                </a:solidFill>
              </a:rPr>
              <a:t>（中止执行</a:t>
            </a:r>
            <a:r>
              <a:rPr lang="en-US" altLang="zh-CN">
                <a:solidFill>
                  <a:srgbClr val="000000"/>
                </a:solidFill>
              </a:rPr>
              <a:t>switch</a:t>
            </a:r>
            <a:r>
              <a:rPr lang="zh-CN" altLang="en-US">
                <a:solidFill>
                  <a:srgbClr val="000000"/>
                </a:solidFill>
              </a:rPr>
              <a:t>或循环语句）</a:t>
            </a:r>
          </a:p>
          <a:p>
            <a:pPr lvl="0" algn="just">
              <a:lnSpc>
                <a:spcPct val="150000"/>
              </a:lnSpc>
              <a:defRPr/>
            </a:pPr>
            <a:r>
              <a:rPr lang="zh-CN" altLang="en-US">
                <a:solidFill>
                  <a:srgbClr val="000000"/>
                </a:solidFill>
              </a:rPr>
              <a:t>⑦ </a:t>
            </a:r>
            <a:r>
              <a:rPr lang="en-US" altLang="zh-CN">
                <a:solidFill>
                  <a:srgbClr val="000000"/>
                </a:solidFill>
              </a:rPr>
              <a:t>switch</a:t>
            </a:r>
            <a:r>
              <a:rPr lang="zh-CN" altLang="en-US">
                <a:solidFill>
                  <a:srgbClr val="000000"/>
                </a:solidFill>
              </a:rPr>
              <a:t>（多分支选择语句）</a:t>
            </a:r>
          </a:p>
          <a:p>
            <a:pPr lvl="0" algn="just">
              <a:lnSpc>
                <a:spcPct val="150000"/>
              </a:lnSpc>
              <a:defRPr/>
            </a:pPr>
            <a:r>
              <a:rPr lang="zh-CN" altLang="en-US">
                <a:solidFill>
                  <a:srgbClr val="000000"/>
                </a:solidFill>
              </a:rPr>
              <a:t>⑧ </a:t>
            </a:r>
            <a:r>
              <a:rPr lang="en-US" altLang="zh-CN">
                <a:solidFill>
                  <a:srgbClr val="000000"/>
                </a:solidFill>
              </a:rPr>
              <a:t>return</a:t>
            </a:r>
            <a:r>
              <a:rPr lang="zh-CN" altLang="en-US">
                <a:solidFill>
                  <a:srgbClr val="000000"/>
                </a:solidFill>
              </a:rPr>
              <a:t>（从函数返回语句）</a:t>
            </a:r>
          </a:p>
          <a:p>
            <a:pPr lvl="0" algn="just">
              <a:lnSpc>
                <a:spcPct val="150000"/>
              </a:lnSpc>
              <a:defRPr/>
            </a:pPr>
            <a:r>
              <a:rPr lang="zh-CN" altLang="en-US">
                <a:solidFill>
                  <a:srgbClr val="000000"/>
                </a:solidFill>
              </a:rPr>
              <a:t>⑨ </a:t>
            </a:r>
            <a:r>
              <a:rPr lang="en-US" altLang="zh-CN" err="1">
                <a:solidFill>
                  <a:srgbClr val="000000"/>
                </a:solidFill>
              </a:rPr>
              <a:t>goto</a:t>
            </a:r>
            <a:r>
              <a:rPr lang="zh-CN" altLang="en-US">
                <a:solidFill>
                  <a:srgbClr val="000000"/>
                </a:solidFill>
              </a:rPr>
              <a:t>（转向语句，在结构化程序中基本不用</a:t>
            </a:r>
            <a:r>
              <a:rPr lang="en-US" altLang="zh-CN" err="1">
                <a:solidFill>
                  <a:srgbClr val="000000"/>
                </a:solidFill>
              </a:rPr>
              <a:t>goto</a:t>
            </a:r>
            <a:r>
              <a:rPr lang="zh-CN" altLang="en-US">
                <a:solidFill>
                  <a:srgbClr val="000000"/>
                </a:solidFill>
              </a:rPr>
              <a:t>语句）</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en-US" altLang="zh-CN">
                <a:solidFill>
                  <a:srgbClr val="000000"/>
                </a:solidFill>
              </a:rPr>
              <a:t>()</a:t>
            </a:r>
            <a:r>
              <a:rPr lang="zh-CN" altLang="en-US">
                <a:solidFill>
                  <a:srgbClr val="000000"/>
                </a:solidFill>
              </a:rPr>
              <a:t>表示括号中是一个判别条件</a:t>
            </a:r>
            <a:endParaRPr lang="en-US" altLang="zh-CN">
              <a:solidFill>
                <a:srgbClr val="000000"/>
              </a:solidFill>
            </a:endParaRPr>
          </a:p>
          <a:p>
            <a:pPr lvl="0" algn="just">
              <a:lnSpc>
                <a:spcPct val="150000"/>
              </a:lnSpc>
              <a:defRPr/>
            </a:pPr>
            <a:r>
              <a:rPr lang="en-US" altLang="zh-CN">
                <a:solidFill>
                  <a:srgbClr val="000000"/>
                </a:solidFill>
              </a:rPr>
              <a:t>…</a:t>
            </a:r>
            <a:r>
              <a:rPr lang="zh-CN" altLang="en-US">
                <a:solidFill>
                  <a:srgbClr val="000000"/>
                </a:solidFill>
              </a:rPr>
              <a:t>表示内嵌的语句</a:t>
            </a:r>
          </a:p>
        </p:txBody>
      </p:sp>
      <p:sp>
        <p:nvSpPr>
          <p:cNvPr id="39" name="MH_Other_1"/>
          <p:cNvSpPr/>
          <p:nvPr>
            <p:custDataLst>
              <p:tags r:id="rId3"/>
            </p:custDataLst>
          </p:nvPr>
        </p:nvSpPr>
        <p:spPr>
          <a:xfrm>
            <a:off x="774700" y="284827"/>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490718" y="3632200"/>
            <a:ext cx="5084524" cy="2452467"/>
            <a:chOff x="4484118" y="3352800"/>
            <a:chExt cx="5084524" cy="2452467"/>
          </a:xfrm>
        </p:grpSpPr>
        <p:sp>
          <p:nvSpPr>
            <p:cNvPr id="41" name="MH_SubTitle_1"/>
            <p:cNvSpPr>
              <a:spLocks/>
            </p:cNvSpPr>
            <p:nvPr>
              <p:custDataLst>
                <p:tags r:id="rId4"/>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7"/>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grpSp>
    </p:spTree>
    <p:custDataLst>
      <p:tags r:id="rId1"/>
    </p:custDataLst>
    <p:extLst>
      <p:ext uri="{BB962C8B-B14F-4D97-AF65-F5344CB8AC3E}">
        <p14:creationId xmlns:p14="http://schemas.microsoft.com/office/powerpoint/2010/main" xmlns="" val="2651591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3136899" y="1371600"/>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函数调用语句由一个函数调用加一个分号构成。</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其中</a:t>
            </a:r>
            <a:r>
              <a:rPr lang="en-US" altLang="zh-CN" err="1">
                <a:solidFill>
                  <a:srgbClr val="000000"/>
                </a:solidFill>
              </a:rPr>
              <a:t>printf</a:t>
            </a:r>
            <a:r>
              <a:rPr lang="en-US" altLang="zh-CN">
                <a:solidFill>
                  <a:srgbClr val="000000"/>
                </a:solidFill>
              </a:rPr>
              <a:t>("This is a C statement. ")</a:t>
            </a:r>
            <a:r>
              <a:rPr lang="zh-CN" altLang="en-US">
                <a:solidFill>
                  <a:srgbClr val="000000"/>
                </a:solidFill>
              </a:rPr>
              <a:t>是一个函数调用，加一个分号成为一个语句。</a:t>
            </a:r>
          </a:p>
        </p:txBody>
      </p:sp>
      <p:sp>
        <p:nvSpPr>
          <p:cNvPr id="39" name="MH_Other_1"/>
          <p:cNvSpPr/>
          <p:nvPr>
            <p:custDataLst>
              <p:tags r:id="rId3"/>
            </p:custDataLst>
          </p:nvPr>
        </p:nvSpPr>
        <p:spPr>
          <a:xfrm>
            <a:off x="3136899" y="1034660"/>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680200" y="3492500"/>
            <a:ext cx="4895042" cy="2592167"/>
            <a:chOff x="4673600" y="3213100"/>
            <a:chExt cx="4895042" cy="2592167"/>
          </a:xfrm>
        </p:grpSpPr>
        <p:sp>
          <p:nvSpPr>
            <p:cNvPr id="41" name="MH_SubTitle_1"/>
            <p:cNvSpPr>
              <a:spLocks/>
            </p:cNvSpPr>
            <p:nvPr>
              <p:custDataLst>
                <p:tags r:id="rId4"/>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7"/>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grpSp>
      <p:sp>
        <p:nvSpPr>
          <p:cNvPr id="11" name="圆角矩形 10"/>
          <p:cNvSpPr/>
          <p:nvPr/>
        </p:nvSpPr>
        <p:spPr>
          <a:xfrm>
            <a:off x="3776402" y="2063745"/>
            <a:ext cx="3857512" cy="454001"/>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err="1">
                <a:solidFill>
                  <a:srgbClr val="000000"/>
                </a:solidFill>
              </a:rPr>
              <a:t>printf</a:t>
            </a:r>
            <a:r>
              <a:rPr lang="en-US" altLang="zh-CN">
                <a:solidFill>
                  <a:srgbClr val="000000"/>
                </a:solidFill>
              </a:rPr>
              <a:t>("This is a C statement. ");</a:t>
            </a:r>
          </a:p>
        </p:txBody>
      </p:sp>
    </p:spTree>
    <p:custDataLst>
      <p:tags r:id="rId1"/>
    </p:custDataLst>
    <p:extLst>
      <p:ext uri="{BB962C8B-B14F-4D97-AF65-F5344CB8AC3E}">
        <p14:creationId xmlns:p14="http://schemas.microsoft.com/office/powerpoint/2010/main" xmlns="" val="1513465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a:spLocks/>
          </p:cNvSpPr>
          <p:nvPr>
            <p:custDataLst>
              <p:tags r:id="rId2"/>
            </p:custDataLst>
          </p:nvPr>
        </p:nvSpPr>
        <p:spPr bwMode="auto">
          <a:xfrm>
            <a:off x="4172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3"/>
            </p:custDataLst>
          </p:nvPr>
        </p:nvSpPr>
        <p:spPr>
          <a:xfrm>
            <a:off x="3572531" y="685009"/>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表达式语句由</a:t>
            </a:r>
            <a:r>
              <a:rPr lang="zh-CN" altLang="en-US" b="1">
                <a:solidFill>
                  <a:srgbClr val="000000"/>
                </a:solidFill>
              </a:rPr>
              <a:t>一个表达式加一个分号构成</a:t>
            </a:r>
            <a:r>
              <a:rPr lang="zh-CN" altLang="en-US">
                <a:solidFill>
                  <a:srgbClr val="000000"/>
                </a:solidFill>
              </a:rPr>
              <a:t>，最典型的是由赋值表达式构成一个赋值语句。例如</a:t>
            </a:r>
            <a:r>
              <a:rPr lang="en-US" altLang="zh-CN">
                <a:solidFill>
                  <a:srgbClr val="000000"/>
                </a:solidFill>
              </a:rPr>
              <a:t>: </a:t>
            </a:r>
          </a:p>
          <a:p>
            <a:pPr lvl="0" algn="just">
              <a:lnSpc>
                <a:spcPct val="150000"/>
              </a:lnSpc>
              <a:defRPr/>
            </a:pPr>
            <a:r>
              <a:rPr lang="en-US" altLang="zh-CN">
                <a:solidFill>
                  <a:srgbClr val="000000"/>
                </a:solidFill>
              </a:rPr>
              <a:t>a=3</a:t>
            </a:r>
          </a:p>
          <a:p>
            <a:pPr lvl="0" algn="just">
              <a:lnSpc>
                <a:spcPct val="150000"/>
              </a:lnSpc>
              <a:defRPr/>
            </a:pPr>
            <a:r>
              <a:rPr lang="zh-CN" altLang="en-US">
                <a:solidFill>
                  <a:srgbClr val="000000"/>
                </a:solidFill>
              </a:rPr>
              <a:t>是一个赋值表达式，而</a:t>
            </a:r>
          </a:p>
          <a:p>
            <a:pPr lvl="0" algn="just">
              <a:lnSpc>
                <a:spcPct val="150000"/>
              </a:lnSpc>
              <a:defRPr/>
            </a:pPr>
            <a:r>
              <a:rPr lang="en-US" altLang="zh-CN">
                <a:solidFill>
                  <a:srgbClr val="000000"/>
                </a:solidFill>
              </a:rPr>
              <a:t>a=3;</a:t>
            </a:r>
          </a:p>
          <a:p>
            <a:pPr lvl="0" algn="just">
              <a:lnSpc>
                <a:spcPct val="150000"/>
              </a:lnSpc>
              <a:defRPr/>
            </a:pPr>
            <a:r>
              <a:rPr lang="zh-CN" altLang="en-US">
                <a:solidFill>
                  <a:srgbClr val="000000"/>
                </a:solidFill>
              </a:rPr>
              <a:t>是一个赋值语句。</a:t>
            </a:r>
          </a:p>
        </p:txBody>
      </p:sp>
      <p:sp>
        <p:nvSpPr>
          <p:cNvPr id="39" name="MH_Other_1"/>
          <p:cNvSpPr/>
          <p:nvPr>
            <p:custDataLst>
              <p:tags r:id="rId4"/>
            </p:custDataLst>
          </p:nvPr>
        </p:nvSpPr>
        <p:spPr>
          <a:xfrm>
            <a:off x="3572531" y="345033"/>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5"/>
            </p:custDataLst>
          </p:nvPr>
        </p:nvSpPr>
        <p:spPr bwMode="auto">
          <a:xfrm>
            <a:off x="3644900" y="47153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6"/>
            </p:custDataLst>
          </p:nvPr>
        </p:nvSpPr>
        <p:spPr bwMode="auto">
          <a:xfrm>
            <a:off x="5346972"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7"/>
            </p:custDataLst>
          </p:nvPr>
        </p:nvSpPr>
        <p:spPr bwMode="auto">
          <a:xfrm>
            <a:off x="6215645" y="38004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6324499" y="46757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xmlns="" val="305071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3830210" y="1066009"/>
            <a:ext cx="5136519"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a:t>
            </a:r>
          </a:p>
          <a:p>
            <a:pPr lvl="0" algn="just">
              <a:lnSpc>
                <a:spcPct val="150000"/>
              </a:lnSpc>
              <a:defRPr/>
            </a:pPr>
            <a:r>
              <a:rPr lang="zh-CN" altLang="en-US">
                <a:solidFill>
                  <a:srgbClr val="000000"/>
                </a:solidFill>
              </a:rPr>
              <a:t>只有一个分号的语句即为空语句。</a:t>
            </a:r>
            <a:endParaRPr lang="en-US" altLang="zh-CN">
              <a:solidFill>
                <a:srgbClr val="000000"/>
              </a:solidFill>
            </a:endParaRPr>
          </a:p>
          <a:p>
            <a:pPr lvl="0" algn="just">
              <a:lnSpc>
                <a:spcPct val="150000"/>
              </a:lnSpc>
              <a:defRPr/>
            </a:pPr>
            <a:r>
              <a:rPr lang="zh-CN" altLang="en-US">
                <a:solidFill>
                  <a:srgbClr val="000000"/>
                </a:solidFill>
              </a:rPr>
              <a:t>可以用来作为流程的转向点</a:t>
            </a:r>
            <a:r>
              <a:rPr lang="en-US" altLang="zh-CN">
                <a:solidFill>
                  <a:srgbClr val="000000"/>
                </a:solidFill>
              </a:rPr>
              <a:t>(</a:t>
            </a:r>
            <a:r>
              <a:rPr lang="zh-CN" altLang="en-US">
                <a:solidFill>
                  <a:srgbClr val="000000"/>
                </a:solidFill>
              </a:rPr>
              <a:t>流程从程序其他地方转到此语句处</a:t>
            </a:r>
            <a:r>
              <a:rPr lang="en-US" altLang="zh-CN">
                <a:solidFill>
                  <a:srgbClr val="000000"/>
                </a:solidFill>
              </a:rPr>
              <a:t>)</a:t>
            </a:r>
            <a:r>
              <a:rPr lang="zh-CN" altLang="en-US">
                <a:solidFill>
                  <a:srgbClr val="000000"/>
                </a:solidFill>
              </a:rPr>
              <a:t>；</a:t>
            </a:r>
            <a:endParaRPr lang="en-US" altLang="zh-CN">
              <a:solidFill>
                <a:srgbClr val="000000"/>
              </a:solidFill>
            </a:endParaRPr>
          </a:p>
          <a:p>
            <a:pPr lvl="0" algn="just">
              <a:lnSpc>
                <a:spcPct val="150000"/>
              </a:lnSpc>
              <a:defRPr/>
            </a:pPr>
            <a:r>
              <a:rPr lang="zh-CN" altLang="en-US">
                <a:solidFill>
                  <a:srgbClr val="000000"/>
                </a:solidFill>
              </a:rPr>
              <a:t>也可用来作为循环语句中的循环体（循环体是空语句，表示循环体什么也不做）。</a:t>
            </a:r>
          </a:p>
        </p:txBody>
      </p:sp>
      <p:sp>
        <p:nvSpPr>
          <p:cNvPr id="39" name="MH_Other_1"/>
          <p:cNvSpPr/>
          <p:nvPr>
            <p:custDataLst>
              <p:tags r:id="rId5"/>
            </p:custDataLst>
          </p:nvPr>
        </p:nvSpPr>
        <p:spPr>
          <a:xfrm>
            <a:off x="3830210" y="726032"/>
            <a:ext cx="5136519" cy="390239"/>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3" name="MH_SubTitle_4"/>
          <p:cNvSpPr>
            <a:spLocks/>
          </p:cNvSpPr>
          <p:nvPr>
            <p:custDataLst>
              <p:tags r:id="rId7"/>
            </p:custDataLst>
          </p:nvPr>
        </p:nvSpPr>
        <p:spPr bwMode="auto">
          <a:xfrm>
            <a:off x="3002544" y="3670300"/>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3111399" y="4866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xmlns="" val="4669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5255192" y="963735"/>
            <a:ext cx="6301808" cy="509509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可以用</a:t>
            </a:r>
            <a:r>
              <a:rPr lang="en-US" altLang="zh-CN">
                <a:solidFill>
                  <a:srgbClr val="000000"/>
                </a:solidFill>
              </a:rPr>
              <a:t>{}</a:t>
            </a:r>
            <a:r>
              <a:rPr lang="zh-CN" altLang="en-US">
                <a:solidFill>
                  <a:srgbClr val="000000"/>
                </a:solidFill>
              </a:rPr>
              <a:t>把一些语句和声明括起来成为复合语句</a:t>
            </a:r>
            <a:r>
              <a:rPr lang="en-US" altLang="zh-CN">
                <a:solidFill>
                  <a:srgbClr val="000000"/>
                </a:solidFill>
              </a:rPr>
              <a:t>(</a:t>
            </a:r>
            <a:r>
              <a:rPr lang="zh-CN" altLang="en-US">
                <a:solidFill>
                  <a:srgbClr val="000000"/>
                </a:solidFill>
              </a:rPr>
              <a:t>又称语句块</a:t>
            </a:r>
            <a:r>
              <a:rPr lang="en-US" altLang="zh-CN">
                <a:solidFill>
                  <a:srgbClr val="000000"/>
                </a:solidFill>
              </a:rPr>
              <a:t>)</a:t>
            </a:r>
            <a:r>
              <a:rPr lang="zh-CN" altLang="en-US">
                <a:solidFill>
                  <a:srgbClr val="000000"/>
                </a:solidFill>
              </a:rPr>
              <a:t>。</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复合语句常用在</a:t>
            </a:r>
            <a:r>
              <a:rPr lang="en-US" altLang="zh-CN">
                <a:solidFill>
                  <a:srgbClr val="000000"/>
                </a:solidFill>
              </a:rPr>
              <a:t>if</a:t>
            </a:r>
            <a:r>
              <a:rPr lang="zh-CN" altLang="en-US">
                <a:solidFill>
                  <a:srgbClr val="000000"/>
                </a:solidFill>
              </a:rPr>
              <a:t>语句或循环中，此时程序需要连续执行一组语句。</a:t>
            </a:r>
          </a:p>
          <a:p>
            <a:pPr lvl="1" algn="just">
              <a:lnSpc>
                <a:spcPct val="150000"/>
              </a:lnSpc>
              <a:defRPr/>
            </a:pPr>
            <a:r>
              <a:rPr lang="en-US" altLang="zh-CN">
                <a:solidFill>
                  <a:srgbClr val="000000"/>
                </a:solidFill>
              </a:rPr>
              <a:t>	</a:t>
            </a:r>
            <a:r>
              <a:rPr lang="zh-CN" altLang="en-US">
                <a:solidFill>
                  <a:schemeClr val="accent1"/>
                </a:solidFill>
              </a:rPr>
              <a:t>复合语句中最后一个语句末尾的分号不能忽略不写。</a:t>
            </a:r>
          </a:p>
        </p:txBody>
      </p:sp>
      <p:sp>
        <p:nvSpPr>
          <p:cNvPr id="39" name="MH_Other_1"/>
          <p:cNvSpPr/>
          <p:nvPr>
            <p:custDataLst>
              <p:tags r:id="rId5"/>
            </p:custDataLst>
          </p:nvPr>
        </p:nvSpPr>
        <p:spPr>
          <a:xfrm>
            <a:off x="5255192" y="626260"/>
            <a:ext cx="630180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3" name="MH_SubTitle_4"/>
          <p:cNvSpPr>
            <a:spLocks/>
          </p:cNvSpPr>
          <p:nvPr>
            <p:custDataLst>
              <p:tags r:id="rId7"/>
            </p:custDataLst>
          </p:nvPr>
        </p:nvSpPr>
        <p:spPr bwMode="auto">
          <a:xfrm>
            <a:off x="3002545" y="3990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3111399" y="4699000"/>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
        <p:nvSpPr>
          <p:cNvPr id="11" name="圆角矩形 10"/>
          <p:cNvSpPr/>
          <p:nvPr/>
        </p:nvSpPr>
        <p:spPr>
          <a:xfrm>
            <a:off x="6077897" y="1717077"/>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t>
            </a:r>
          </a:p>
          <a:p>
            <a:pPr lvl="0" algn="just" defTabSz="355600">
              <a:defRPr/>
            </a:pPr>
            <a:r>
              <a:rPr lang="en-US" altLang="zh-CN">
                <a:solidFill>
                  <a:srgbClr val="000000"/>
                </a:solidFill>
              </a:rPr>
              <a:t>	float pi=3.14159, r=2.5, area; </a:t>
            </a:r>
            <a:r>
              <a:rPr lang="en-US" altLang="zh-CN">
                <a:solidFill>
                  <a:srgbClr val="008000"/>
                </a:solidFill>
              </a:rPr>
              <a:t>//</a:t>
            </a:r>
            <a:r>
              <a:rPr lang="zh-CN" altLang="en-US">
                <a:solidFill>
                  <a:srgbClr val="008000"/>
                </a:solidFill>
              </a:rPr>
              <a:t>定义变量</a:t>
            </a:r>
          </a:p>
          <a:p>
            <a:pPr lvl="0" algn="just" defTabSz="355600">
              <a:defRPr/>
            </a:pPr>
            <a:r>
              <a:rPr lang="zh-CN" altLang="en-US">
                <a:solidFill>
                  <a:srgbClr val="000000"/>
                </a:solidFill>
              </a:rPr>
              <a:t>	</a:t>
            </a:r>
            <a:r>
              <a:rPr lang="en-US" altLang="zh-CN">
                <a:solidFill>
                  <a:srgbClr val="000000"/>
                </a:solidFill>
              </a:rPr>
              <a:t>area=pi*r*r;</a:t>
            </a:r>
          </a:p>
          <a:p>
            <a:pPr lvl="0" algn="just" defTabSz="355600">
              <a:defRPr/>
            </a:pPr>
            <a:r>
              <a:rPr lang="en-US" altLang="zh-CN">
                <a:solidFill>
                  <a:srgbClr val="000000"/>
                </a:solidFill>
              </a:rPr>
              <a:t>	</a:t>
            </a:r>
            <a:r>
              <a:rPr lang="en-US" altLang="zh-CN" err="1">
                <a:solidFill>
                  <a:srgbClr val="000000"/>
                </a:solidFill>
              </a:rPr>
              <a:t>printf</a:t>
            </a:r>
            <a:r>
              <a:rPr lang="en-US" altLang="zh-CN">
                <a:solidFill>
                  <a:srgbClr val="000000"/>
                </a:solidFill>
              </a:rPr>
              <a:t>("area=%</a:t>
            </a:r>
            <a:r>
              <a:rPr lang="en-US" altLang="zh-CN" err="1">
                <a:solidFill>
                  <a:srgbClr val="000000"/>
                </a:solidFill>
              </a:rPr>
              <a:t>f",area</a:t>
            </a:r>
            <a:r>
              <a:rPr lang="en-US" altLang="zh-CN">
                <a:solidFill>
                  <a:srgbClr val="000000"/>
                </a:solidFill>
              </a:rPr>
              <a:t>);</a:t>
            </a:r>
          </a:p>
          <a:p>
            <a:pPr lvl="0" algn="just">
              <a:defRPr/>
            </a:pPr>
            <a:r>
              <a:rPr lang="en-US" altLang="zh-CN">
                <a:solidFill>
                  <a:srgbClr val="000000"/>
                </a:solidFill>
              </a:rPr>
              <a:t>}</a:t>
            </a:r>
          </a:p>
        </p:txBody>
      </p:sp>
      <p:sp>
        <p:nvSpPr>
          <p:cNvPr id="13" name="MH_Other_1"/>
          <p:cNvSpPr/>
          <p:nvPr>
            <p:custDataLst>
              <p:tags r:id="rId10"/>
            </p:custDataLst>
          </p:nvPr>
        </p:nvSpPr>
        <p:spPr>
          <a:xfrm>
            <a:off x="5345724" y="4393797"/>
            <a:ext cx="662352" cy="44654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EFFFF"/>
                </a:solidFill>
              </a:rPr>
              <a:t>注意</a:t>
            </a:r>
          </a:p>
        </p:txBody>
      </p:sp>
    </p:spTree>
    <p:custDataLst>
      <p:tags r:id="rId1"/>
    </p:custDataLst>
    <p:extLst>
      <p:ext uri="{BB962C8B-B14F-4D97-AF65-F5344CB8AC3E}">
        <p14:creationId xmlns:p14="http://schemas.microsoft.com/office/powerpoint/2010/main" xmlns="" val="431991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赋值运算符“</a:t>
            </a:r>
            <a:r>
              <a:rPr lang="en-US" altLang="zh-CN" sz="2400" b="1">
                <a:solidFill>
                  <a:srgbClr val="FFFFFF"/>
                </a:solidFill>
                <a:latin typeface="微软雅黑" panose="020B0503020204020204" pitchFamily="34" charset="-122"/>
                <a:ea typeface="微软雅黑" panose="020B0503020204020204" pitchFamily="34" charset="-122"/>
              </a:rPr>
              <a:t>=</a:t>
            </a:r>
            <a:r>
              <a:rPr lang="zh-CN" altLang="en-US" sz="2400" b="1">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9667742" cy="1754326"/>
          </a:xfrm>
          <a:prstGeom prst="rect">
            <a:avLst/>
          </a:prstGeom>
          <a:noFill/>
        </p:spPr>
        <p:txBody>
          <a:bodyPr wrap="square" rtlCol="0">
            <a:spAutoFit/>
          </a:bodyPr>
          <a:lstStyle/>
          <a:p>
            <a:pPr>
              <a:lnSpc>
                <a:spcPct val="200000"/>
              </a:lnSpc>
            </a:pPr>
            <a:r>
              <a:rPr lang="zh-CN" altLang="en-US"/>
              <a:t>“</a:t>
            </a:r>
            <a:r>
              <a:rPr lang="en-US" altLang="zh-CN"/>
              <a:t>=</a:t>
            </a:r>
            <a:r>
              <a:rPr lang="zh-CN" altLang="en-US"/>
              <a:t>”的作用是将一个数据赋给一个变量。</a:t>
            </a:r>
            <a:endParaRPr lang="en-US" altLang="zh-CN"/>
          </a:p>
          <a:p>
            <a:pPr>
              <a:lnSpc>
                <a:spcPct val="200000"/>
              </a:lnSpc>
            </a:pPr>
            <a:r>
              <a:rPr lang="zh-CN" altLang="en-US"/>
              <a:t>例如：</a:t>
            </a:r>
            <a:r>
              <a:rPr lang="en-US" altLang="zh-CN"/>
              <a:t>a=5</a:t>
            </a:r>
            <a:r>
              <a:rPr lang="zh-CN" altLang="en-US"/>
              <a:t>的作用是执行一次赋值操作（或称</a:t>
            </a:r>
            <a:r>
              <a:rPr lang="zh-CN" altLang="en-US" b="1"/>
              <a:t>赋值运算</a:t>
            </a:r>
            <a:r>
              <a:rPr lang="zh-CN" altLang="en-US"/>
              <a:t>）。把常量</a:t>
            </a:r>
            <a:r>
              <a:rPr lang="en-US" altLang="zh-CN"/>
              <a:t>5</a:t>
            </a:r>
            <a:r>
              <a:rPr lang="zh-CN" altLang="en-US"/>
              <a:t>赋给变量</a:t>
            </a:r>
            <a:r>
              <a:rPr lang="en-US" altLang="zh-CN"/>
              <a:t>a</a:t>
            </a:r>
            <a:r>
              <a:rPr lang="zh-CN" altLang="en-US"/>
              <a:t>。</a:t>
            </a:r>
            <a:endParaRPr lang="en-US" altLang="zh-CN"/>
          </a:p>
          <a:p>
            <a:pPr>
              <a:lnSpc>
                <a:spcPct val="200000"/>
              </a:lnSpc>
            </a:pPr>
            <a:r>
              <a:rPr lang="zh-CN" altLang="en-US"/>
              <a:t>也可以将一个表达式的值赋给一个变量。</a:t>
            </a:r>
          </a:p>
        </p:txBody>
      </p:sp>
    </p:spTree>
    <p:custDataLst>
      <p:tags r:id="rId1"/>
    </p:custDataLst>
    <p:extLst>
      <p:ext uri="{BB962C8B-B14F-4D97-AF65-F5344CB8AC3E}">
        <p14:creationId xmlns:p14="http://schemas.microsoft.com/office/powerpoint/2010/main" xmlns="" val="99690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931" y="1485193"/>
            <a:ext cx="7286021" cy="1020561"/>
          </a:xfrm>
        </p:spPr>
        <p:txBody>
          <a:bodyPr>
            <a:noAutofit/>
          </a:bodyPr>
          <a:lstStyle/>
          <a:p>
            <a:pPr marL="0" indent="0">
              <a:lnSpc>
                <a:spcPct val="150000"/>
              </a:lnSpc>
              <a:buNone/>
            </a:pPr>
            <a:r>
              <a:rPr lang="en-US" altLang="zh-CN" sz="1800" dirty="0">
                <a:solidFill>
                  <a:schemeClr val="accent1"/>
                </a:solidFill>
              </a:rPr>
              <a:t>【</a:t>
            </a:r>
            <a:r>
              <a:rPr lang="zh-CN" altLang="en-US" sz="1800" dirty="0">
                <a:solidFill>
                  <a:schemeClr val="accent1"/>
                </a:solidFill>
              </a:rPr>
              <a:t>例</a:t>
            </a:r>
            <a:r>
              <a:rPr lang="en-US" altLang="zh-CN" sz="1800" dirty="0">
                <a:solidFill>
                  <a:schemeClr val="accent1"/>
                </a:solidFill>
              </a:rPr>
              <a:t>2.2】</a:t>
            </a:r>
            <a:r>
              <a:rPr lang="zh-CN" altLang="en-US" sz="1800" dirty="0">
                <a:solidFill>
                  <a:schemeClr val="accent1"/>
                </a:solidFill>
              </a:rPr>
              <a:t>中国在</a:t>
            </a:r>
            <a:r>
              <a:rPr lang="en-US" altLang="zh-CN" sz="1800" dirty="0">
                <a:solidFill>
                  <a:schemeClr val="accent1"/>
                </a:solidFill>
              </a:rPr>
              <a:t>2010</a:t>
            </a:r>
            <a:r>
              <a:rPr lang="zh-CN" altLang="en-US" sz="1800" dirty="0">
                <a:solidFill>
                  <a:schemeClr val="accent1"/>
                </a:solidFill>
              </a:rPr>
              <a:t>年</a:t>
            </a:r>
            <a:r>
              <a:rPr lang="en-US" altLang="zh-CN" sz="1800" dirty="0">
                <a:solidFill>
                  <a:schemeClr val="accent1"/>
                </a:solidFill>
              </a:rPr>
              <a:t>11</a:t>
            </a:r>
            <a:r>
              <a:rPr lang="zh-CN" altLang="en-US" sz="1800" dirty="0">
                <a:solidFill>
                  <a:schemeClr val="accent1"/>
                </a:solidFill>
              </a:rPr>
              <a:t>月</a:t>
            </a:r>
            <a:r>
              <a:rPr lang="en-US" altLang="zh-CN" sz="1800" dirty="0">
                <a:solidFill>
                  <a:schemeClr val="accent1"/>
                </a:solidFill>
              </a:rPr>
              <a:t>1</a:t>
            </a:r>
            <a:r>
              <a:rPr lang="zh-CN" altLang="en-US" sz="1800" dirty="0">
                <a:solidFill>
                  <a:schemeClr val="accent1"/>
                </a:solidFill>
              </a:rPr>
              <a:t>日第</a:t>
            </a:r>
            <a:r>
              <a:rPr lang="en-US" altLang="zh-CN" sz="1800" dirty="0">
                <a:solidFill>
                  <a:schemeClr val="accent1"/>
                </a:solidFill>
              </a:rPr>
              <a:t>6</a:t>
            </a:r>
            <a:r>
              <a:rPr lang="zh-CN" altLang="en-US" sz="1800" dirty="0">
                <a:solidFill>
                  <a:schemeClr val="accent1"/>
                </a:solidFill>
              </a:rPr>
              <a:t>次全国人口普查，全国人口为</a:t>
            </a:r>
            <a:r>
              <a:rPr lang="en-US" altLang="zh-CN" sz="1800" dirty="0">
                <a:solidFill>
                  <a:schemeClr val="accent1"/>
                </a:solidFill>
              </a:rPr>
              <a:t>1370536875</a:t>
            </a:r>
            <a:r>
              <a:rPr lang="zh-CN" altLang="en-US" sz="1800" dirty="0">
                <a:solidFill>
                  <a:schemeClr val="accent1"/>
                </a:solidFill>
              </a:rPr>
              <a:t>人，假设年增长率为</a:t>
            </a:r>
            <a:r>
              <a:rPr lang="en-US" altLang="zh-CN" sz="1800" dirty="0">
                <a:solidFill>
                  <a:schemeClr val="accent1"/>
                </a:solidFill>
              </a:rPr>
              <a:t>0.5%</a:t>
            </a:r>
            <a:r>
              <a:rPr lang="zh-CN" altLang="en-US" sz="1800" dirty="0">
                <a:solidFill>
                  <a:schemeClr val="accent1"/>
                </a:solidFill>
              </a:rPr>
              <a:t>，计算到</a:t>
            </a:r>
            <a:r>
              <a:rPr lang="en-US" altLang="zh-CN" sz="1800" dirty="0">
                <a:solidFill>
                  <a:schemeClr val="accent1"/>
                </a:solidFill>
              </a:rPr>
              <a:t>2050</a:t>
            </a:r>
            <a:r>
              <a:rPr lang="zh-CN" altLang="en-US" sz="1800" dirty="0">
                <a:solidFill>
                  <a:schemeClr val="accent1"/>
                </a:solidFill>
              </a:rPr>
              <a:t>年有多少人口。</a:t>
            </a:r>
            <a:endParaRPr lang="en-US" altLang="zh-CN" sz="1800" dirty="0">
              <a:solidFill>
                <a:schemeClr val="accent1"/>
              </a:solidFill>
            </a:endParaRPr>
          </a:p>
        </p:txBody>
      </p:sp>
      <p:sp>
        <p:nvSpPr>
          <p:cNvPr id="27" name="MH_SubTitle_1"/>
          <p:cNvSpPr/>
          <p:nvPr>
            <p:custDataLst>
              <p:tags r:id="rId1"/>
            </p:custDataLst>
          </p:nvPr>
        </p:nvSpPr>
        <p:spPr>
          <a:xfrm>
            <a:off x="8167226" y="666315"/>
            <a:ext cx="3448050" cy="222712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50000"/>
              </a:lnSpc>
              <a:defRPr/>
            </a:pPr>
            <a:r>
              <a:rPr lang="en-US" altLang="zh-CN" b="1" dirty="0">
                <a:solidFill>
                  <a:schemeClr val="accent1">
                    <a:lumMod val="75000"/>
                  </a:schemeClr>
                </a:solidFill>
                <a:latin typeface="+mn-ea"/>
              </a:rPr>
              <a:t>N-S</a:t>
            </a:r>
            <a:r>
              <a:rPr lang="zh-CN" altLang="en-US" b="1" dirty="0">
                <a:solidFill>
                  <a:schemeClr val="accent1">
                    <a:lumMod val="75000"/>
                  </a:schemeClr>
                </a:solidFill>
                <a:latin typeface="+mn-ea"/>
              </a:rPr>
              <a:t>流程图</a:t>
            </a:r>
          </a:p>
        </p:txBody>
      </p:sp>
      <p:sp>
        <p:nvSpPr>
          <p:cNvPr id="34" name="MH_Text_1"/>
          <p:cNvSpPr/>
          <p:nvPr>
            <p:custDataLst>
              <p:tags r:id="rId2"/>
            </p:custDataLst>
          </p:nvPr>
        </p:nvSpPr>
        <p:spPr>
          <a:xfrm>
            <a:off x="8384644" y="1228104"/>
            <a:ext cx="3019425" cy="1431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mc:Choice xmlns:a14="http://schemas.microsoft.com/office/drawing/2010/main" xmlns="" Requires="a14">
          <p:graphicFrame>
            <p:nvGraphicFramePr>
              <p:cNvPr id="35" name="表格 34"/>
              <p:cNvGraphicFramePr>
                <a:graphicFrameLocks noGrp="1"/>
              </p:cNvGraphicFramePr>
              <p:nvPr>
                <p:extLst>
                  <p:ext uri="{D42A27DB-BD31-4B8C-83A1-F6EECF244321}">
                    <p14:modId xmlns:p14="http://schemas.microsoft.com/office/powerpoint/2010/main" val="2452361663"/>
                  </p:ext>
                </p:extLst>
              </p:nvPr>
            </p:nvGraphicFramePr>
            <p:xfrm>
              <a:off x="8535757" y="1390044"/>
              <a:ext cx="2765147" cy="1076960"/>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val="2098594108"/>
                        </a:ext>
                      </a:extLst>
                    </a:gridCol>
                  </a:tblGrid>
                  <a:tr h="370840">
                    <a:tc>
                      <a:txBody>
                        <a:bodyPr/>
                        <a:lstStyle/>
                        <a:p>
                          <a:r>
                            <a:rPr lang="zh-CN" altLang="en-US" sz="1600" dirty="0">
                              <a:solidFill>
                                <a:schemeClr val="bg1"/>
                              </a:solidFill>
                            </a:rPr>
                            <a:t>输入</a:t>
                          </a:r>
                          <a:r>
                            <a:rPr lang="en-US" altLang="zh-CN" sz="1600" dirty="0">
                              <a:solidFill>
                                <a:schemeClr val="bg1"/>
                              </a:solidFill>
                            </a:rPr>
                            <a:t>p0</a:t>
                          </a:r>
                          <a:r>
                            <a:rPr lang="zh-CN" altLang="en-US" sz="1600" dirty="0">
                              <a:solidFill>
                                <a:schemeClr val="bg1"/>
                              </a:solidFill>
                            </a:rPr>
                            <a:t>的值</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568801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kern="1200" dirty="0">
                              <a:solidFill>
                                <a:schemeClr val="bg1"/>
                              </a:solidFill>
                              <a:effectLst/>
                              <a:latin typeface="+mn-lt"/>
                              <a:ea typeface="+mn-ea"/>
                              <a:cs typeface="+mn-cs"/>
                            </a:rPr>
                            <a:t>计算</a:t>
                          </a:r>
                          <a14:m>
                            <m:oMath xmlns:m="http://schemas.openxmlformats.org/officeDocument/2006/math">
                              <m:r>
                                <m:rPr>
                                  <m:sty m:val="p"/>
                                </m:rPr>
                                <a:rPr lang="en-US" altLang="zh-CN" sz="1600" b="0" i="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𝑝</m:t>
                              </m:r>
                              <m:r>
                                <a:rPr lang="en-US" altLang="zh-CN" sz="1600" b="0" i="1" smtClean="0">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b="0" i="1"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𝑟</m:t>
                                  </m:r>
                                </m:e>
                              </m:d>
                              <m:r>
                                <m:rPr>
                                  <m:sty m:val="p"/>
                                </m:rPr>
                                <a:rPr lang="en-US" altLang="zh-CN" sz="1600" b="0" i="1" baseline="30000" smtClean="0">
                                  <a:solidFill>
                                    <a:schemeClr val="bg1"/>
                                  </a:solidFill>
                                  <a:latin typeface="Cambria Math" panose="02040503050406030204" pitchFamily="18" charset="0"/>
                                </a:rPr>
                                <m:t>y</m:t>
                              </m:r>
                            </m:oMath>
                          </a14:m>
                          <a:endParaRPr lang="zh-CN" altLang="zh-CN" sz="1600" kern="1200" baseline="30000" dirty="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6144271"/>
                      </a:ext>
                    </a:extLst>
                  </a:tr>
                  <a:tr h="223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chemeClr val="bg1"/>
                              </a:solidFill>
                            </a:rPr>
                            <a:t>输出</a:t>
                          </a:r>
                          <a:r>
                            <a:rPr lang="en-US" altLang="zh-CN" sz="1600" dirty="0">
                              <a:solidFill>
                                <a:schemeClr val="bg1"/>
                              </a:solidFill>
                            </a:rPr>
                            <a:t>p1</a:t>
                          </a:r>
                          <a:r>
                            <a:rPr lang="zh-CN" altLang="en-US" sz="1600" dirty="0">
                              <a:solidFill>
                                <a:schemeClr val="bg1"/>
                              </a:solidFill>
                            </a:rPr>
                            <a:t>的值</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65742854"/>
                      </a:ext>
                    </a:extLst>
                  </a:tr>
                </a:tbl>
              </a:graphicData>
            </a:graphic>
          </p:graphicFrame>
        </mc:Choice>
        <mc:Fallback>
          <p:graphicFrame>
            <p:nvGraphicFramePr>
              <p:cNvPr id="35" name="表格 34"/>
              <p:cNvGraphicFramePr>
                <a:graphicFrameLocks noGrp="1"/>
              </p:cNvGraphicFramePr>
              <p:nvPr>
                <p:extLst>
                  <p:ext uri="{D42A27DB-BD31-4B8C-83A1-F6EECF244321}">
                    <p14:modId xmlns:p14="http://schemas.microsoft.com/office/powerpoint/2010/main" xmlns="" xmlns:a14="http://schemas.microsoft.com/office/drawing/2010/main" val="2452361663"/>
                  </p:ext>
                </p:extLst>
              </p:nvPr>
            </p:nvGraphicFramePr>
            <p:xfrm>
              <a:off x="8535757" y="1390044"/>
              <a:ext cx="2765147" cy="1076960"/>
            </p:xfrm>
            <a:graphic>
              <a:graphicData uri="http://schemas.openxmlformats.org/drawingml/2006/table">
                <a:tbl>
                  <a:tblPr>
                    <a:tableStyleId>{5DA37D80-6434-44D0-A028-1B22A696006F}</a:tableStyleId>
                  </a:tblPr>
                  <a:tblGrid>
                    <a:gridCol w="2765147">
                      <a:extLst>
                        <a:ext uri="{9D8B030D-6E8A-4147-A177-3AD203B41FA5}">
                          <a16:colId xmlns:a16="http://schemas.microsoft.com/office/drawing/2014/main" xmlns="" xmlns:a14="http://schemas.microsoft.com/office/drawing/2010/main" val="2098594108"/>
                        </a:ext>
                      </a:extLst>
                    </a:gridCol>
                  </a:tblGrid>
                  <a:tr h="370840">
                    <a:tc>
                      <a:txBody>
                        <a:bodyPr/>
                        <a:lstStyle/>
                        <a:p>
                          <a:r>
                            <a:rPr lang="zh-CN" altLang="en-US" sz="1600" dirty="0" smtClean="0">
                              <a:solidFill>
                                <a:schemeClr val="bg1"/>
                              </a:solidFill>
                            </a:rPr>
                            <a:t>输入</a:t>
                          </a:r>
                          <a:r>
                            <a:rPr lang="en-US" altLang="zh-CN" sz="1600" dirty="0" smtClean="0">
                              <a:solidFill>
                                <a:schemeClr val="bg1"/>
                              </a:solidFill>
                            </a:rPr>
                            <a:t>p0</a:t>
                          </a:r>
                          <a:r>
                            <a:rPr lang="zh-CN" altLang="en-US" sz="1600" dirty="0" smtClean="0">
                              <a:solidFill>
                                <a:schemeClr val="bg1"/>
                              </a:solidFill>
                            </a:rPr>
                            <a:t>的值</a:t>
                          </a:r>
                          <a:endParaRPr lang="zh-CN" altLang="en-US" sz="16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2156880107"/>
                      </a:ext>
                    </a:extLst>
                  </a:tr>
                  <a:tr h="37084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5"/>
                          <a:stretch>
                            <a:fillRect l="-220" t="-104918" r="-441" b="-111475"/>
                          </a:stretch>
                        </a:blipFill>
                      </a:tcPr>
                    </a:tc>
                    <a:extLst>
                      <a:ext uri="{0D108BD9-81ED-4DB2-BD59-A6C34878D82A}">
                        <a16:rowId xmlns:a16="http://schemas.microsoft.com/office/drawing/2014/main" xmlns="" xmlns:a14="http://schemas.microsoft.com/office/drawing/2010/main" val="121614427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bg1"/>
                              </a:solidFill>
                            </a:rPr>
                            <a:t>输出</a:t>
                          </a:r>
                          <a:r>
                            <a:rPr lang="en-US" altLang="zh-CN" sz="1600" dirty="0" smtClean="0">
                              <a:solidFill>
                                <a:schemeClr val="bg1"/>
                              </a:solidFill>
                            </a:rPr>
                            <a:t>p1</a:t>
                          </a:r>
                          <a:r>
                            <a:rPr lang="zh-CN" altLang="en-US" sz="1600" dirty="0" smtClean="0">
                              <a:solidFill>
                                <a:schemeClr val="bg1"/>
                              </a:solidFill>
                            </a:rPr>
                            <a:t>的值</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xmlns:a14="http://schemas.microsoft.com/office/drawing/2010/main" val="965742854"/>
                      </a:ext>
                    </a:extLst>
                  </a:tr>
                </a:tbl>
              </a:graphicData>
            </a:graphic>
          </p:graphicFrame>
        </mc:Fallback>
      </mc:AlternateContent>
      <p:sp>
        <p:nvSpPr>
          <p:cNvPr id="36" name="矩形 35"/>
          <p:cNvSpPr/>
          <p:nvPr/>
        </p:nvSpPr>
        <p:spPr>
          <a:xfrm>
            <a:off x="785304" y="2584651"/>
            <a:ext cx="6573253" cy="369332"/>
          </a:xfrm>
          <a:prstGeom prst="rect">
            <a:avLst/>
          </a:prstGeom>
        </p:spPr>
        <p:txBody>
          <a:bodyPr wrap="square">
            <a:spAutoFit/>
          </a:bodyPr>
          <a:lstStyle/>
          <a:p>
            <a:r>
              <a:rPr lang="zh-CN" altLang="en-US" b="1" dirty="0"/>
              <a:t>解题思路</a:t>
            </a:r>
            <a:r>
              <a:rPr lang="en-US" altLang="zh-CN" b="1" dirty="0"/>
              <a:t>: </a:t>
            </a:r>
            <a:r>
              <a:rPr lang="zh-CN" altLang="en-US" dirty="0"/>
              <a:t> 设人口基数为</a:t>
            </a:r>
            <a:r>
              <a:rPr lang="en-US" altLang="zh-CN" dirty="0"/>
              <a:t>p0</a:t>
            </a:r>
            <a:r>
              <a:rPr lang="zh-CN" altLang="en-US" dirty="0"/>
              <a:t>，则</a:t>
            </a:r>
            <a:r>
              <a:rPr lang="en-US" altLang="zh-CN" dirty="0"/>
              <a:t>y</a:t>
            </a:r>
            <a:r>
              <a:rPr lang="zh-CN" altLang="en-US" dirty="0"/>
              <a:t>年后的人口数</a:t>
            </a:r>
            <a:r>
              <a:rPr lang="en-US" altLang="zh-CN" dirty="0"/>
              <a:t>p1=p0(1+r)</a:t>
            </a:r>
            <a:r>
              <a:rPr lang="en-US" altLang="zh-CN" baseline="30000" dirty="0"/>
              <a:t>y</a:t>
            </a:r>
            <a:r>
              <a:rPr lang="zh-CN" altLang="en-US" dirty="0"/>
              <a:t> 。</a:t>
            </a:r>
            <a:endParaRPr lang="en-US" altLang="zh-CN" baseline="30000" dirty="0"/>
          </a:p>
        </p:txBody>
      </p:sp>
      <p:sp>
        <p:nvSpPr>
          <p:cNvPr id="37" name="圆角矩形 36"/>
          <p:cNvSpPr/>
          <p:nvPr/>
        </p:nvSpPr>
        <p:spPr>
          <a:xfrm>
            <a:off x="838200" y="3194629"/>
            <a:ext cx="7329026" cy="3506736"/>
          </a:xfrm>
          <a:prstGeom prst="roundRect">
            <a:avLst>
              <a:gd name="adj" fmla="val 2512"/>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400" dirty="0"/>
              <a:t>#include&lt;</a:t>
            </a:r>
            <a:r>
              <a:rPr lang="en-US" altLang="zh-CN" sz="1400" dirty="0" err="1"/>
              <a:t>stdio.h</a:t>
            </a:r>
            <a:r>
              <a:rPr lang="en-US" altLang="zh-CN" sz="1400" dirty="0"/>
              <a:t>&gt;</a:t>
            </a:r>
          </a:p>
          <a:p>
            <a:pPr defTabSz="357188">
              <a:lnSpc>
                <a:spcPct val="120000"/>
              </a:lnSpc>
            </a:pPr>
            <a:r>
              <a:rPr lang="en-US" altLang="zh-CN" sz="1400" dirty="0"/>
              <a:t>#include&lt;</a:t>
            </a:r>
            <a:r>
              <a:rPr lang="en-US" altLang="zh-CN" sz="1400" dirty="0" err="1"/>
              <a:t>math.h</a:t>
            </a:r>
            <a:r>
              <a:rPr lang="en-US" altLang="zh-CN" sz="1400" dirty="0"/>
              <a:t>&gt;</a:t>
            </a:r>
          </a:p>
          <a:p>
            <a:pPr defTabSz="357188">
              <a:lnSpc>
                <a:spcPct val="120000"/>
              </a:lnSpc>
            </a:pPr>
            <a:r>
              <a:rPr lang="en-US" altLang="zh-CN" sz="1400" dirty="0" err="1"/>
              <a:t>int</a:t>
            </a:r>
            <a:r>
              <a:rPr lang="en-US" altLang="zh-CN" sz="1400" dirty="0"/>
              <a:t> main()</a:t>
            </a:r>
          </a:p>
          <a:p>
            <a:pPr defTabSz="357188">
              <a:lnSpc>
                <a:spcPct val="120000"/>
              </a:lnSpc>
            </a:pPr>
            <a:r>
              <a:rPr lang="en-US" altLang="zh-CN" sz="1400" dirty="0"/>
              <a:t>{</a:t>
            </a:r>
          </a:p>
          <a:p>
            <a:pPr defTabSz="357188">
              <a:lnSpc>
                <a:spcPct val="120000"/>
              </a:lnSpc>
            </a:pPr>
            <a:r>
              <a:rPr lang="en-US" altLang="zh-CN" sz="1400" dirty="0"/>
              <a:t>	double p0,p1,r;	</a:t>
            </a:r>
            <a:r>
              <a:rPr lang="en-US" altLang="zh-CN" sz="1400" dirty="0">
                <a:solidFill>
                  <a:srgbClr val="00B050"/>
                </a:solidFill>
              </a:rPr>
              <a:t>//</a:t>
            </a:r>
            <a:r>
              <a:rPr lang="zh-CN" altLang="en-US" sz="1400" dirty="0">
                <a:solidFill>
                  <a:srgbClr val="00B050"/>
                </a:solidFill>
              </a:rPr>
              <a:t>为了提高运算精度，把变量都定义为双精度型</a:t>
            </a:r>
            <a:endParaRPr lang="en-US" altLang="zh-CN" sz="1400" dirty="0">
              <a:solidFill>
                <a:srgbClr val="00B050"/>
              </a:solidFill>
            </a:endParaRPr>
          </a:p>
          <a:p>
            <a:pPr defTabSz="357188">
              <a:lnSpc>
                <a:spcPct val="120000"/>
              </a:lnSpc>
            </a:pPr>
            <a:r>
              <a:rPr lang="en-US" altLang="zh-CN" sz="1400" dirty="0"/>
              <a:t>	</a:t>
            </a:r>
            <a:r>
              <a:rPr lang="en-US" altLang="zh-CN" sz="1400" dirty="0" err="1"/>
              <a:t>int</a:t>
            </a:r>
            <a:r>
              <a:rPr lang="en-US" altLang="zh-CN" sz="1400" dirty="0"/>
              <a:t> y;</a:t>
            </a:r>
          </a:p>
          <a:p>
            <a:pPr defTabSz="357188">
              <a:lnSpc>
                <a:spcPct val="120000"/>
              </a:lnSpc>
            </a:pPr>
            <a:r>
              <a:rPr lang="en-US" altLang="zh-CN" sz="1400" dirty="0"/>
              <a:t>	p0=1370536875;</a:t>
            </a:r>
          </a:p>
          <a:p>
            <a:pPr defTabSz="357188">
              <a:lnSpc>
                <a:spcPct val="120000"/>
              </a:lnSpc>
            </a:pPr>
            <a:r>
              <a:rPr lang="en-US" altLang="zh-CN" sz="1400" dirty="0"/>
              <a:t>	y=2050-2010;</a:t>
            </a:r>
          </a:p>
          <a:p>
            <a:pPr defTabSz="357188">
              <a:lnSpc>
                <a:spcPct val="120000"/>
              </a:lnSpc>
            </a:pPr>
            <a:r>
              <a:rPr lang="en-US" altLang="zh-CN" sz="1400" dirty="0"/>
              <a:t>	r=0.005;</a:t>
            </a:r>
          </a:p>
          <a:p>
            <a:pPr defTabSz="357188">
              <a:lnSpc>
                <a:spcPct val="120000"/>
              </a:lnSpc>
            </a:pPr>
            <a:r>
              <a:rPr lang="en-US" altLang="zh-CN" sz="1400" dirty="0"/>
              <a:t>	p1=p0*pow(1+r,y);	</a:t>
            </a:r>
            <a:r>
              <a:rPr lang="en-US" altLang="zh-CN" sz="1400" dirty="0">
                <a:solidFill>
                  <a:srgbClr val="00B050"/>
                </a:solidFill>
              </a:rPr>
              <a:t>//pow(</a:t>
            </a:r>
            <a:r>
              <a:rPr lang="en-US" altLang="zh-CN" sz="1400" dirty="0" err="1">
                <a:solidFill>
                  <a:srgbClr val="00B050"/>
                </a:solidFill>
              </a:rPr>
              <a:t>a,b</a:t>
            </a:r>
            <a:r>
              <a:rPr lang="en-US" altLang="zh-CN" sz="1400" dirty="0">
                <a:solidFill>
                  <a:srgbClr val="00B050"/>
                </a:solidFill>
              </a:rPr>
              <a:t>)</a:t>
            </a:r>
            <a:r>
              <a:rPr lang="zh-CN" altLang="en-US" sz="1400" dirty="0">
                <a:solidFill>
                  <a:srgbClr val="00B050"/>
                </a:solidFill>
              </a:rPr>
              <a:t>函数用于求</a:t>
            </a:r>
            <a:r>
              <a:rPr lang="en-US" altLang="zh-CN" sz="1400" dirty="0">
                <a:solidFill>
                  <a:srgbClr val="00B050"/>
                </a:solidFill>
              </a:rPr>
              <a:t>a</a:t>
            </a:r>
            <a:r>
              <a:rPr lang="zh-CN" altLang="en-US" sz="1400" dirty="0">
                <a:solidFill>
                  <a:srgbClr val="00B050"/>
                </a:solidFill>
              </a:rPr>
              <a:t>的</a:t>
            </a:r>
            <a:r>
              <a:rPr lang="en-US" altLang="zh-CN" sz="1400" dirty="0">
                <a:solidFill>
                  <a:srgbClr val="00B050"/>
                </a:solidFill>
              </a:rPr>
              <a:t>y</a:t>
            </a:r>
            <a:r>
              <a:rPr lang="zh-CN" altLang="en-US" sz="1400" dirty="0">
                <a:solidFill>
                  <a:srgbClr val="00B050"/>
                </a:solidFill>
              </a:rPr>
              <a:t>次幂，包含在</a:t>
            </a:r>
            <a:r>
              <a:rPr lang="en-US" altLang="zh-CN" sz="1400" dirty="0" err="1">
                <a:solidFill>
                  <a:srgbClr val="00B050"/>
                </a:solidFill>
              </a:rPr>
              <a:t>math.h</a:t>
            </a:r>
            <a:r>
              <a:rPr lang="zh-CN" altLang="en-US" sz="1400" dirty="0">
                <a:solidFill>
                  <a:srgbClr val="00B050"/>
                </a:solidFill>
              </a:rPr>
              <a:t>头文件中</a:t>
            </a:r>
            <a:endParaRPr lang="en-US" altLang="zh-CN" sz="1400" dirty="0">
              <a:solidFill>
                <a:srgbClr val="00B050"/>
              </a:solidFill>
            </a:endParaRPr>
          </a:p>
          <a:p>
            <a:pPr defTabSz="357188">
              <a:lnSpc>
                <a:spcPct val="120000"/>
              </a:lnSpc>
            </a:pPr>
            <a:r>
              <a:rPr lang="en-US" altLang="zh-CN" sz="1400" dirty="0"/>
              <a:t>	</a:t>
            </a:r>
            <a:r>
              <a:rPr lang="en-US" altLang="zh-CN" sz="1400" dirty="0" err="1"/>
              <a:t>printf</a:t>
            </a:r>
            <a:r>
              <a:rPr lang="en-US" altLang="zh-CN" sz="1400" dirty="0"/>
              <a:t>(“p1=%f\n”,p1);	</a:t>
            </a:r>
            <a:r>
              <a:rPr lang="en-US" altLang="zh-CN" sz="1400" dirty="0">
                <a:solidFill>
                  <a:srgbClr val="00B050"/>
                </a:solidFill>
              </a:rPr>
              <a:t>//</a:t>
            </a:r>
            <a:r>
              <a:rPr lang="zh-CN" altLang="en-US" sz="1400" dirty="0">
                <a:solidFill>
                  <a:srgbClr val="00B050"/>
                </a:solidFill>
              </a:rPr>
              <a:t>若输出时不输出小数部分，可用</a:t>
            </a:r>
            <a:r>
              <a:rPr lang="en-US" altLang="zh-CN" sz="1400" dirty="0" err="1">
                <a:solidFill>
                  <a:srgbClr val="00B050"/>
                </a:solidFill>
              </a:rPr>
              <a:t>printf</a:t>
            </a:r>
            <a:r>
              <a:rPr lang="en-US" altLang="zh-CN" sz="1400" dirty="0">
                <a:solidFill>
                  <a:srgbClr val="00B050"/>
                </a:solidFill>
              </a:rPr>
              <a:t>(“p1=%12.0f\n”,p1);</a:t>
            </a:r>
          </a:p>
          <a:p>
            <a:pPr defTabSz="357188">
              <a:lnSpc>
                <a:spcPct val="120000"/>
              </a:lnSpc>
            </a:pPr>
            <a:r>
              <a:rPr lang="en-US" altLang="zh-CN" sz="1400" dirty="0"/>
              <a:t>	return 0;</a:t>
            </a:r>
          </a:p>
          <a:p>
            <a:pPr defTabSz="357188">
              <a:lnSpc>
                <a:spcPct val="120000"/>
              </a:lnSpc>
            </a:pPr>
            <a:r>
              <a:rPr lang="en-US" altLang="zh-CN" sz="1400" dirty="0"/>
              <a:t>}</a:t>
            </a:r>
          </a:p>
        </p:txBody>
      </p:sp>
      <p:pic>
        <p:nvPicPr>
          <p:cNvPr id="5" name="图片 4"/>
          <p:cNvPicPr>
            <a:picLocks noChangeAspect="1"/>
          </p:cNvPicPr>
          <p:nvPr/>
        </p:nvPicPr>
        <p:blipFill>
          <a:blip r:embed="rId6" cstate="print"/>
          <a:stretch>
            <a:fillRect/>
          </a:stretch>
        </p:blipFill>
        <p:spPr>
          <a:xfrm>
            <a:off x="6865059" y="3874916"/>
            <a:ext cx="4762500" cy="1381125"/>
          </a:xfrm>
          <a:prstGeom prst="rect">
            <a:avLst/>
          </a:prstGeom>
        </p:spPr>
      </p:pic>
      <p:sp>
        <p:nvSpPr>
          <p:cNvPr id="22" name="标题 1"/>
          <p:cNvSpPr>
            <a:spLocks noGrp="1"/>
          </p:cNvSpPr>
          <p:nvPr>
            <p:ph type="title"/>
          </p:nvPr>
        </p:nvSpPr>
        <p:spPr/>
        <p:txBody>
          <a:bodyPr/>
          <a:lstStyle/>
          <a:p>
            <a:r>
              <a:rPr lang="zh-CN" altLang="en-US" dirty="0"/>
              <a:t>顺序程序设计举例</a:t>
            </a:r>
          </a:p>
        </p:txBody>
      </p:sp>
    </p:spTree>
    <p:extLst>
      <p:ext uri="{BB962C8B-B14F-4D97-AF65-F5344CB8AC3E}">
        <p14:creationId xmlns:p14="http://schemas.microsoft.com/office/powerpoint/2010/main" xmlns="" val="2490132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720858" y="10541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 ： </a:t>
            </a:r>
            <a:r>
              <a:rPr lang="zh-CN" altLang="en-US" sz="24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720858" y="1826756"/>
            <a:ext cx="7520526" cy="3970318"/>
          </a:xfrm>
          <a:prstGeom prst="rect">
            <a:avLst/>
          </a:prstGeom>
          <a:noFill/>
        </p:spPr>
        <p:txBody>
          <a:bodyPr wrap="square" rtlCol="0">
            <a:spAutoFit/>
          </a:bodyPr>
          <a:lstStyle/>
          <a:p>
            <a:pPr>
              <a:lnSpc>
                <a:spcPct val="200000"/>
              </a:lnSpc>
            </a:pPr>
            <a:r>
              <a:rPr lang="zh-CN" altLang="en-US"/>
              <a:t>赋值表达式的作用是将一个表达式的值赋给一个变量，因此赋值表达式具有计算和赋值的双重功能。</a:t>
            </a:r>
            <a:endParaRPr lang="en-US" altLang="zh-CN"/>
          </a:p>
          <a:p>
            <a:pPr>
              <a:lnSpc>
                <a:spcPct val="200000"/>
              </a:lnSpc>
            </a:pPr>
            <a:r>
              <a:rPr lang="zh-CN" altLang="en-US"/>
              <a:t>对赋值表达式求解的</a:t>
            </a:r>
            <a:r>
              <a:rPr lang="zh-CN" altLang="en-US" b="1"/>
              <a:t>过程</a:t>
            </a:r>
            <a:r>
              <a:rPr lang="zh-CN" altLang="en-US"/>
              <a:t>是</a:t>
            </a:r>
            <a:r>
              <a:rPr lang="en-US" altLang="zh-CN"/>
              <a:t>: </a:t>
            </a:r>
          </a:p>
          <a:p>
            <a:pPr>
              <a:lnSpc>
                <a:spcPct val="200000"/>
              </a:lnSpc>
            </a:pPr>
            <a:r>
              <a:rPr lang="zh-CN" altLang="en-US"/>
              <a:t>①求赋值运算符右侧的“表达式”的值，②赋给赋值运算符左侧的变量。既然是一个表达式，就应该有一个值，</a:t>
            </a:r>
            <a:r>
              <a:rPr lang="zh-CN" altLang="en-US" b="1"/>
              <a:t>表达式的值等于赋值后左侧变量的值</a:t>
            </a:r>
            <a:r>
              <a:rPr lang="zh-CN" altLang="en-US"/>
              <a:t>。</a:t>
            </a:r>
          </a:p>
          <a:p>
            <a:pPr>
              <a:lnSpc>
                <a:spcPct val="200000"/>
              </a:lnSpc>
            </a:pPr>
            <a:r>
              <a:rPr lang="zh-CN" altLang="en-US"/>
              <a:t>赋值运算符左侧应该是一个可修改值的“</a:t>
            </a:r>
            <a:r>
              <a:rPr lang="zh-CN" altLang="en-US" b="1">
                <a:solidFill>
                  <a:schemeClr val="accent1"/>
                </a:solidFill>
              </a:rPr>
              <a:t>左值</a:t>
            </a:r>
            <a:r>
              <a:rPr lang="zh-CN" altLang="en-US"/>
              <a:t>”</a:t>
            </a:r>
            <a:r>
              <a:rPr lang="en-US" altLang="zh-CN"/>
              <a:t>(left value</a:t>
            </a:r>
            <a:r>
              <a:rPr lang="zh-CN" altLang="en-US"/>
              <a:t>，简写为</a:t>
            </a:r>
            <a:r>
              <a:rPr lang="en-US" altLang="zh-CN" err="1"/>
              <a:t>lvalue</a:t>
            </a:r>
            <a:r>
              <a:rPr lang="en-US" altLang="zh-CN"/>
              <a:t>)</a:t>
            </a:r>
            <a:r>
              <a:rPr lang="zh-CN" altLang="en-US"/>
              <a:t>。</a:t>
            </a:r>
            <a:endParaRPr lang="en-US" altLang="zh-CN"/>
          </a:p>
          <a:p>
            <a:pPr>
              <a:lnSpc>
                <a:spcPct val="200000"/>
              </a:lnSpc>
            </a:pPr>
            <a:r>
              <a:rPr lang="zh-CN" altLang="en-US"/>
              <a:t>能出现在赋值运算符右侧的表达式称为“</a:t>
            </a:r>
            <a:r>
              <a:rPr lang="zh-CN" altLang="en-US" b="1">
                <a:solidFill>
                  <a:schemeClr val="accent1"/>
                </a:solidFill>
              </a:rPr>
              <a:t>右值</a:t>
            </a:r>
            <a:r>
              <a:rPr lang="zh-CN" altLang="en-US"/>
              <a:t>”</a:t>
            </a:r>
            <a:r>
              <a:rPr lang="en-US" altLang="zh-CN"/>
              <a:t>(right value</a:t>
            </a:r>
            <a:r>
              <a:rPr lang="zh-CN" altLang="en-US"/>
              <a:t>，简写为</a:t>
            </a:r>
            <a:r>
              <a:rPr lang="en-US" altLang="zh-CN" err="1"/>
              <a:t>rvalue</a:t>
            </a:r>
            <a:r>
              <a:rPr lang="en-US" altLang="zh-CN"/>
              <a:t>)</a:t>
            </a:r>
            <a:r>
              <a:rPr lang="zh-CN" altLang="en-US"/>
              <a:t>。</a:t>
            </a:r>
          </a:p>
        </p:txBody>
      </p:sp>
      <p:cxnSp>
        <p:nvCxnSpPr>
          <p:cNvPr id="5" name="直接连接符 4"/>
          <p:cNvCxnSpPr/>
          <p:nvPr/>
        </p:nvCxnSpPr>
        <p:spPr>
          <a:xfrm>
            <a:off x="8520784" y="2036373"/>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673204"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p:cNvSpPr/>
          <p:nvPr>
            <p:custDataLst>
              <p:tags r:id="rId4"/>
            </p:custDataLst>
          </p:nvPr>
        </p:nvSpPr>
        <p:spPr>
          <a:xfrm>
            <a:off x="9447903"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并不是任何形式的数据都可以作为左值的，</a:t>
            </a:r>
            <a:r>
              <a:rPr lang="zh-CN" altLang="en-US" b="1">
                <a:solidFill>
                  <a:srgbClr val="1C1C1C"/>
                </a:solidFill>
              </a:rPr>
              <a:t>左值应当为存储空间并可以被赋值</a:t>
            </a:r>
            <a:r>
              <a:rPr lang="zh-CN" altLang="en-US">
                <a:solidFill>
                  <a:srgbClr val="1C1C1C"/>
                </a:solidFill>
              </a:rPr>
              <a:t>。变量可以作为左值，而算术表达式</a:t>
            </a:r>
            <a:r>
              <a:rPr lang="en-US" altLang="zh-CN" err="1">
                <a:solidFill>
                  <a:srgbClr val="1C1C1C"/>
                </a:solidFill>
              </a:rPr>
              <a:t>a+b</a:t>
            </a:r>
            <a:r>
              <a:rPr lang="zh-CN" altLang="en-US">
                <a:solidFill>
                  <a:srgbClr val="1C1C1C"/>
                </a:solidFill>
              </a:rPr>
              <a:t>就不能作为左值，常量也不能作为左值。</a:t>
            </a: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333645"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xmlns="" val="3514943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334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 ： </a:t>
            </a:r>
            <a:r>
              <a:rPr lang="zh-CN" altLang="en-US" sz="24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1090156"/>
            <a:ext cx="11102842" cy="5216813"/>
          </a:xfrm>
          <a:prstGeom prst="rect">
            <a:avLst/>
          </a:prstGeom>
          <a:noFill/>
        </p:spPr>
        <p:txBody>
          <a:bodyPr wrap="square" rtlCol="0">
            <a:spAutoFit/>
          </a:bodyPr>
          <a:lstStyle/>
          <a:p>
            <a:pPr>
              <a:lnSpc>
                <a:spcPct val="150000"/>
              </a:lnSpc>
            </a:pPr>
            <a:r>
              <a:rPr lang="en-US" altLang="zh-CN" sz="2400" b="1">
                <a:solidFill>
                  <a:schemeClr val="accent1"/>
                </a:solidFill>
              </a:rPr>
              <a:t>a=(b=5)</a:t>
            </a:r>
          </a:p>
          <a:p>
            <a:pPr>
              <a:lnSpc>
                <a:spcPct val="150000"/>
              </a:lnSpc>
            </a:pPr>
            <a:r>
              <a:rPr lang="zh-CN" altLang="en-US"/>
              <a:t>括号内的</a:t>
            </a:r>
            <a:r>
              <a:rPr lang="en-US" altLang="zh-CN"/>
              <a:t>b=5</a:t>
            </a:r>
            <a:r>
              <a:rPr lang="zh-CN" altLang="en-US"/>
              <a:t>是一个赋值表达式，它的值等于</a:t>
            </a:r>
            <a:r>
              <a:rPr lang="en-US" altLang="zh-CN"/>
              <a:t>5</a:t>
            </a:r>
            <a:r>
              <a:rPr lang="zh-CN" altLang="en-US"/>
              <a:t>。执行表达式“</a:t>
            </a:r>
            <a:r>
              <a:rPr lang="en-US" altLang="zh-CN"/>
              <a:t>a=(b=5)”</a:t>
            </a:r>
            <a:r>
              <a:rPr lang="zh-CN" altLang="en-US"/>
              <a:t>，就是执行</a:t>
            </a:r>
            <a:r>
              <a:rPr lang="en-US" altLang="zh-CN"/>
              <a:t>b=5</a:t>
            </a:r>
            <a:r>
              <a:rPr lang="zh-CN" altLang="en-US"/>
              <a:t>和</a:t>
            </a:r>
            <a:r>
              <a:rPr lang="en-US" altLang="zh-CN"/>
              <a:t>a=b</a:t>
            </a:r>
            <a:r>
              <a:rPr lang="zh-CN" altLang="en-US"/>
              <a:t>两个赋值表达式。因此</a:t>
            </a:r>
            <a:r>
              <a:rPr lang="en-US" altLang="zh-CN"/>
              <a:t>a</a:t>
            </a:r>
            <a:r>
              <a:rPr lang="zh-CN" altLang="en-US"/>
              <a:t>的值等于</a:t>
            </a:r>
            <a:r>
              <a:rPr lang="en-US" altLang="zh-CN"/>
              <a:t>5</a:t>
            </a:r>
            <a:r>
              <a:rPr lang="zh-CN" altLang="en-US"/>
              <a:t>，整个赋值表达式的值也等于</a:t>
            </a:r>
            <a:r>
              <a:rPr lang="en-US" altLang="zh-CN"/>
              <a:t>5</a:t>
            </a:r>
            <a:r>
              <a:rPr lang="zh-CN" altLang="en-US"/>
              <a:t>。赋值运算符按照“自右而左”的结合顺序，因此，</a:t>
            </a:r>
            <a:r>
              <a:rPr lang="en-US" altLang="zh-CN"/>
              <a:t>(b=5)</a:t>
            </a:r>
            <a:r>
              <a:rPr lang="zh-CN" altLang="en-US"/>
              <a:t>外面的括号可以不要，即</a:t>
            </a:r>
            <a:r>
              <a:rPr lang="en-US" altLang="zh-CN"/>
              <a:t>a=(b=5)</a:t>
            </a:r>
            <a:r>
              <a:rPr lang="zh-CN" altLang="en-US"/>
              <a:t>和</a:t>
            </a:r>
            <a:r>
              <a:rPr lang="en-US" altLang="zh-CN"/>
              <a:t>a=b=5</a:t>
            </a:r>
            <a:r>
              <a:rPr lang="zh-CN" altLang="en-US"/>
              <a:t>等价，都是先求</a:t>
            </a:r>
            <a:r>
              <a:rPr lang="en-US" altLang="zh-CN"/>
              <a:t>b=5</a:t>
            </a:r>
            <a:r>
              <a:rPr lang="zh-CN" altLang="en-US"/>
              <a:t>的值（得</a:t>
            </a:r>
            <a:r>
              <a:rPr lang="en-US" altLang="zh-CN"/>
              <a:t>5</a:t>
            </a:r>
            <a:r>
              <a:rPr lang="zh-CN" altLang="en-US"/>
              <a:t>），然后再赋给</a:t>
            </a:r>
            <a:r>
              <a:rPr lang="en-US" altLang="zh-CN"/>
              <a:t>a</a:t>
            </a:r>
            <a:r>
              <a:rPr lang="zh-CN" altLang="en-US"/>
              <a:t>。</a:t>
            </a:r>
            <a:endParaRPr lang="en-US" altLang="zh-CN"/>
          </a:p>
          <a:p>
            <a:pPr>
              <a:lnSpc>
                <a:spcPct val="150000"/>
              </a:lnSpc>
            </a:pPr>
            <a:endParaRPr lang="en-US" altLang="zh-CN"/>
          </a:p>
          <a:p>
            <a:pPr>
              <a:lnSpc>
                <a:spcPct val="150000"/>
              </a:lnSpc>
            </a:pPr>
            <a:endParaRPr lang="en-US" altLang="zh-CN"/>
          </a:p>
          <a:p>
            <a:pPr>
              <a:lnSpc>
                <a:spcPct val="150000"/>
              </a:lnSpc>
            </a:pPr>
            <a:endParaRPr lang="en-US" altLang="zh-CN"/>
          </a:p>
          <a:p>
            <a:pPr>
              <a:lnSpc>
                <a:spcPct val="150000"/>
              </a:lnSpc>
            </a:pPr>
            <a:endParaRPr lang="en-US" altLang="zh-CN"/>
          </a:p>
          <a:p>
            <a:pPr>
              <a:lnSpc>
                <a:spcPct val="150000"/>
              </a:lnSpc>
            </a:pPr>
            <a:endParaRPr lang="en-US" altLang="zh-CN"/>
          </a:p>
          <a:p>
            <a:pPr>
              <a:lnSpc>
                <a:spcPct val="150000"/>
              </a:lnSpc>
            </a:pPr>
            <a:r>
              <a:rPr lang="zh-CN" altLang="en-US"/>
              <a:t>赋值表达式使得赋值操作不仅可以出现在赋值语句中，而且可以出现在其他语句中</a:t>
            </a:r>
            <a:r>
              <a:rPr lang="en-US" altLang="zh-CN"/>
              <a:t>(</a:t>
            </a:r>
            <a:r>
              <a:rPr lang="zh-CN" altLang="en-US"/>
              <a:t>如输出语句、循环语句等</a:t>
            </a:r>
            <a:r>
              <a:rPr lang="en-US" altLang="zh-CN"/>
              <a:t>)</a:t>
            </a:r>
          </a:p>
          <a:p>
            <a:pPr>
              <a:lnSpc>
                <a:spcPct val="150000"/>
              </a:lnSpc>
            </a:pPr>
            <a:r>
              <a:rPr lang="zh-CN" altLang="en-US"/>
              <a:t>如</a:t>
            </a:r>
            <a:r>
              <a:rPr lang="en-US" altLang="zh-CN"/>
              <a:t>: </a:t>
            </a:r>
            <a:r>
              <a:rPr lang="en-US" altLang="zh-CN" err="1"/>
              <a:t>printf</a:t>
            </a:r>
            <a:r>
              <a:rPr lang="en-US" altLang="zh-CN"/>
              <a:t>("%d", a=b);</a:t>
            </a:r>
          </a:p>
          <a:p>
            <a:pPr>
              <a:lnSpc>
                <a:spcPct val="150000"/>
              </a:lnSpc>
            </a:pPr>
            <a:r>
              <a:rPr lang="zh-CN" altLang="en-US"/>
              <a:t>如果</a:t>
            </a:r>
            <a:r>
              <a:rPr lang="en-US" altLang="zh-CN"/>
              <a:t>b</a:t>
            </a:r>
            <a:r>
              <a:rPr lang="zh-CN" altLang="en-US"/>
              <a:t>的值为</a:t>
            </a:r>
            <a:r>
              <a:rPr lang="en-US" altLang="zh-CN"/>
              <a:t>3</a:t>
            </a:r>
            <a:r>
              <a:rPr lang="zh-CN" altLang="en-US"/>
              <a:t>，则输出</a:t>
            </a:r>
            <a:r>
              <a:rPr lang="en-US" altLang="zh-CN"/>
              <a:t>a</a:t>
            </a:r>
            <a:r>
              <a:rPr lang="zh-CN" altLang="en-US"/>
              <a:t>的值</a:t>
            </a:r>
            <a:r>
              <a:rPr lang="en-US" altLang="zh-CN"/>
              <a:t>(</a:t>
            </a:r>
            <a:r>
              <a:rPr lang="zh-CN" altLang="en-US"/>
              <a:t>也是表达式</a:t>
            </a:r>
            <a:r>
              <a:rPr lang="en-US" altLang="zh-CN"/>
              <a:t>a=b</a:t>
            </a:r>
            <a:r>
              <a:rPr lang="zh-CN" altLang="en-US"/>
              <a:t>的值</a:t>
            </a:r>
            <a:r>
              <a:rPr lang="en-US" altLang="zh-CN"/>
              <a:t>)</a:t>
            </a:r>
            <a:r>
              <a:rPr lang="zh-CN" altLang="en-US"/>
              <a:t>为</a:t>
            </a:r>
            <a:r>
              <a:rPr lang="en-US" altLang="zh-CN"/>
              <a:t>3</a:t>
            </a:r>
            <a:r>
              <a:rPr lang="zh-CN" altLang="en-US"/>
              <a:t>。在一个</a:t>
            </a:r>
            <a:r>
              <a:rPr lang="en-US" altLang="zh-CN" err="1"/>
              <a:t>printf</a:t>
            </a:r>
            <a:r>
              <a:rPr lang="zh-CN" altLang="en-US"/>
              <a:t>函数中完成了赋值和输出双重功能。</a:t>
            </a:r>
          </a:p>
        </p:txBody>
      </p:sp>
      <p:sp>
        <p:nvSpPr>
          <p:cNvPr id="9" name="圆角矩形 8"/>
          <p:cNvSpPr/>
          <p:nvPr/>
        </p:nvSpPr>
        <p:spPr>
          <a:xfrm>
            <a:off x="695458" y="3084222"/>
            <a:ext cx="10671042"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a=b=c=5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err="1">
                <a:solidFill>
                  <a:srgbClr val="0070C0"/>
                </a:solidFill>
              </a:rPr>
              <a:t>a,b,c</a:t>
            </a:r>
            <a:r>
              <a:rPr lang="zh-CN" altLang="en-US">
                <a:solidFill>
                  <a:srgbClr val="0070C0"/>
                </a:solidFill>
              </a:rPr>
              <a:t>值均为</a:t>
            </a:r>
            <a:r>
              <a:rPr lang="en-US" altLang="zh-CN">
                <a:solidFill>
                  <a:srgbClr val="0070C0"/>
                </a:solidFill>
              </a:rPr>
              <a:t>5</a:t>
            </a:r>
            <a:endParaRPr lang="zh-CN" altLang="en-US">
              <a:solidFill>
                <a:srgbClr val="0070C0"/>
              </a:solidFill>
            </a:endParaRPr>
          </a:p>
          <a:p>
            <a:pPr algn="just">
              <a:lnSpc>
                <a:spcPct val="120000"/>
              </a:lnSpc>
              <a:defRPr/>
            </a:pPr>
            <a:r>
              <a:rPr lang="en-US" altLang="zh-CN">
                <a:solidFill>
                  <a:srgbClr val="000000"/>
                </a:solidFill>
              </a:rPr>
              <a:t>a=5+(c=6) 	</a:t>
            </a:r>
            <a:r>
              <a:rPr lang="zh-CN" altLang="en-US">
                <a:solidFill>
                  <a:srgbClr val="0070C0"/>
                </a:solidFill>
              </a:rPr>
              <a:t>表达式值为</a:t>
            </a:r>
            <a:r>
              <a:rPr lang="en-US" altLang="zh-CN">
                <a:solidFill>
                  <a:srgbClr val="0070C0"/>
                </a:solidFill>
              </a:rPr>
              <a:t>11</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11</a:t>
            </a:r>
            <a:r>
              <a:rPr lang="zh-CN" altLang="en-US">
                <a:solidFill>
                  <a:srgbClr val="0070C0"/>
                </a:solidFill>
              </a:rPr>
              <a:t>，</a:t>
            </a:r>
            <a:r>
              <a:rPr lang="en-US" altLang="zh-CN">
                <a:solidFill>
                  <a:srgbClr val="0070C0"/>
                </a:solidFill>
              </a:rPr>
              <a:t>c</a:t>
            </a:r>
            <a:r>
              <a:rPr lang="zh-CN" altLang="en-US">
                <a:solidFill>
                  <a:srgbClr val="0070C0"/>
                </a:solidFill>
              </a:rPr>
              <a:t>值为</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a=(b=4)+(c=6) 	</a:t>
            </a:r>
            <a:r>
              <a:rPr lang="zh-CN" altLang="en-US">
                <a:solidFill>
                  <a:srgbClr val="0070C0"/>
                </a:solidFill>
              </a:rPr>
              <a:t>表达式值为</a:t>
            </a:r>
            <a:r>
              <a:rPr lang="en-US" altLang="zh-CN">
                <a:solidFill>
                  <a:srgbClr val="0070C0"/>
                </a:solidFill>
              </a:rPr>
              <a:t>10</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10</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4</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a=(b=10)/(c=2)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a:solidFill>
                  <a:srgbClr val="0070C0"/>
                </a:solidFill>
              </a:rPr>
              <a:t>a</a:t>
            </a:r>
            <a:r>
              <a:rPr lang="zh-CN" altLang="en-US">
                <a:solidFill>
                  <a:srgbClr val="0070C0"/>
                </a:solidFill>
              </a:rPr>
              <a:t>等于</a:t>
            </a:r>
            <a:r>
              <a:rPr lang="en-US" altLang="zh-CN">
                <a:solidFill>
                  <a:srgbClr val="0070C0"/>
                </a:solidFill>
              </a:rPr>
              <a:t>5</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10</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2</a:t>
            </a:r>
          </a:p>
          <a:p>
            <a:pPr algn="just">
              <a:lnSpc>
                <a:spcPct val="120000"/>
              </a:lnSpc>
              <a:defRPr/>
            </a:pPr>
            <a:r>
              <a:rPr lang="en-US" altLang="zh-CN">
                <a:solidFill>
                  <a:srgbClr val="000000"/>
                </a:solidFill>
              </a:rPr>
              <a:t>a=(b=3*4)</a:t>
            </a:r>
            <a:r>
              <a:rPr lang="en-US" altLang="zh-CN">
                <a:solidFill>
                  <a:srgbClr val="0070C0"/>
                </a:solidFill>
              </a:rPr>
              <a:t>	</a:t>
            </a:r>
            <a:r>
              <a:rPr lang="zh-CN" altLang="en-US">
                <a:solidFill>
                  <a:srgbClr val="0070C0"/>
                </a:solidFill>
              </a:rPr>
              <a:t>将</a:t>
            </a:r>
            <a:r>
              <a:rPr lang="en-US" altLang="zh-CN">
                <a:solidFill>
                  <a:srgbClr val="0070C0"/>
                </a:solidFill>
              </a:rPr>
              <a:t>3</a:t>
            </a:r>
            <a:r>
              <a:rPr lang="zh-CN" altLang="en-US">
                <a:solidFill>
                  <a:srgbClr val="0070C0"/>
                </a:solidFill>
              </a:rPr>
              <a:t>*</a:t>
            </a:r>
            <a:r>
              <a:rPr lang="en-US" altLang="zh-CN">
                <a:solidFill>
                  <a:srgbClr val="0070C0"/>
                </a:solidFill>
              </a:rPr>
              <a:t>4</a:t>
            </a:r>
            <a:r>
              <a:rPr lang="zh-CN" altLang="en-US">
                <a:solidFill>
                  <a:srgbClr val="0070C0"/>
                </a:solidFill>
              </a:rPr>
              <a:t>的值先赋给</a:t>
            </a:r>
            <a:r>
              <a:rPr lang="en-US" altLang="zh-CN">
                <a:solidFill>
                  <a:srgbClr val="0070C0"/>
                </a:solidFill>
              </a:rPr>
              <a:t>b</a:t>
            </a:r>
            <a:r>
              <a:rPr lang="zh-CN" altLang="en-US">
                <a:solidFill>
                  <a:srgbClr val="0070C0"/>
                </a:solidFill>
              </a:rPr>
              <a:t>，再把</a:t>
            </a:r>
            <a:r>
              <a:rPr lang="en-US" altLang="zh-CN">
                <a:solidFill>
                  <a:srgbClr val="0070C0"/>
                </a:solidFill>
              </a:rPr>
              <a:t>b</a:t>
            </a:r>
            <a:r>
              <a:rPr lang="zh-CN" altLang="en-US">
                <a:solidFill>
                  <a:srgbClr val="0070C0"/>
                </a:solidFill>
              </a:rPr>
              <a:t>的值赋给</a:t>
            </a:r>
            <a:r>
              <a:rPr lang="en-US" altLang="zh-CN">
                <a:solidFill>
                  <a:srgbClr val="0070C0"/>
                </a:solidFill>
              </a:rPr>
              <a:t>a</a:t>
            </a:r>
            <a:r>
              <a:rPr lang="zh-CN" altLang="en-US">
                <a:solidFill>
                  <a:srgbClr val="0070C0"/>
                </a:solidFill>
              </a:rPr>
              <a:t>，</a:t>
            </a:r>
            <a:r>
              <a:rPr lang="en-US" altLang="zh-CN" err="1">
                <a:solidFill>
                  <a:srgbClr val="0070C0"/>
                </a:solidFill>
              </a:rPr>
              <a:t>a,b</a:t>
            </a:r>
            <a:r>
              <a:rPr lang="zh-CN" altLang="en-US">
                <a:solidFill>
                  <a:srgbClr val="0070C0"/>
                </a:solidFill>
              </a:rPr>
              <a:t>值均为</a:t>
            </a:r>
            <a:r>
              <a:rPr lang="en-US" altLang="zh-CN">
                <a:solidFill>
                  <a:srgbClr val="0070C0"/>
                </a:solidFill>
              </a:rPr>
              <a:t>12</a:t>
            </a:r>
          </a:p>
        </p:txBody>
      </p:sp>
    </p:spTree>
    <p:custDataLst>
      <p:tags r:id="rId1"/>
    </p:custDataLst>
    <p:extLst>
      <p:ext uri="{BB962C8B-B14F-4D97-AF65-F5344CB8AC3E}">
        <p14:creationId xmlns:p14="http://schemas.microsoft.com/office/powerpoint/2010/main" xmlns="" val="22803225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1591739"/>
            <a:ext cx="7051542" cy="3970318"/>
          </a:xfrm>
          <a:prstGeom prst="rect">
            <a:avLst/>
          </a:prstGeom>
          <a:noFill/>
        </p:spPr>
        <p:txBody>
          <a:bodyPr wrap="square" rtlCol="0">
            <a:spAutoFit/>
          </a:bodyPr>
          <a:lstStyle/>
          <a:p>
            <a:pPr>
              <a:lnSpc>
                <a:spcPct val="200000"/>
              </a:lnSpc>
            </a:pPr>
            <a:r>
              <a:rPr lang="zh-CN" altLang="en-US"/>
              <a:t>在赋值符</a:t>
            </a:r>
            <a:r>
              <a:rPr lang="en-US" altLang="zh-CN"/>
              <a:t>=</a:t>
            </a:r>
            <a:r>
              <a:rPr lang="zh-CN" altLang="en-US"/>
              <a:t>之前加上其他运算符，可以构成复合的运算符。</a:t>
            </a:r>
            <a:endParaRPr lang="en-US" altLang="zh-CN"/>
          </a:p>
          <a:p>
            <a:pPr>
              <a:lnSpc>
                <a:spcPct val="200000"/>
              </a:lnSpc>
            </a:pPr>
            <a:endParaRPr lang="en-US" altLang="zh-CN"/>
          </a:p>
          <a:p>
            <a:pPr>
              <a:lnSpc>
                <a:spcPct val="200000"/>
              </a:lnSpc>
            </a:pPr>
            <a:endParaRPr lang="en-US" altLang="zh-CN"/>
          </a:p>
          <a:p>
            <a:pPr>
              <a:lnSpc>
                <a:spcPct val="200000"/>
              </a:lnSpc>
            </a:pPr>
            <a:endParaRPr lang="en-US" altLang="zh-CN"/>
          </a:p>
          <a:p>
            <a:pPr>
              <a:lnSpc>
                <a:spcPct val="200000"/>
              </a:lnSpc>
            </a:pPr>
            <a:endParaRPr lang="en-US" altLang="zh-CN"/>
          </a:p>
          <a:p>
            <a:pPr>
              <a:lnSpc>
                <a:spcPct val="200000"/>
              </a:lnSpc>
            </a:pPr>
            <a:r>
              <a:rPr lang="zh-CN" altLang="en-US"/>
              <a:t>凡是二元（二目）运算符，都可以与赋值符一起组合成复合赋值符。</a:t>
            </a:r>
            <a:endParaRPr lang="en-US" altLang="zh-CN"/>
          </a:p>
          <a:p>
            <a:pPr>
              <a:lnSpc>
                <a:spcPct val="200000"/>
              </a:lnSpc>
            </a:pPr>
            <a:r>
              <a:rPr lang="zh-CN" altLang="en-US"/>
              <a:t>有关算术运算的复合赋值运算符有</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p>
        </p:txBody>
      </p:sp>
      <p:sp>
        <p:nvSpPr>
          <p:cNvPr id="4" name="圆角矩形 3"/>
          <p:cNvSpPr/>
          <p:nvPr/>
        </p:nvSpPr>
        <p:spPr>
          <a:xfrm>
            <a:off x="1038358" y="2434560"/>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a+=3	</a:t>
            </a:r>
            <a:r>
              <a:rPr lang="zh-CN" altLang="en-US">
                <a:solidFill>
                  <a:srgbClr val="0070C0"/>
                </a:solidFill>
              </a:rPr>
              <a:t>等价于</a:t>
            </a:r>
            <a:r>
              <a:rPr lang="en-US" altLang="zh-CN">
                <a:solidFill>
                  <a:srgbClr val="0070C0"/>
                </a:solidFill>
              </a:rPr>
              <a:t>a=a+3</a:t>
            </a:r>
          </a:p>
          <a:p>
            <a:pPr lvl="0" algn="just">
              <a:defRPr/>
            </a:pPr>
            <a:endParaRPr lang="en-US" altLang="zh-CN">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=y+8 	</a:t>
            </a:r>
            <a:r>
              <a:rPr lang="zh-CN" altLang="en-US">
                <a:solidFill>
                  <a:srgbClr val="0070C0"/>
                </a:solidFill>
              </a:rPr>
              <a:t>等价于</a:t>
            </a:r>
            <a:r>
              <a:rPr lang="en-US" altLang="zh-CN">
                <a:solidFill>
                  <a:srgbClr val="0070C0"/>
                </a:solidFill>
              </a:rPr>
              <a:t>x=x</a:t>
            </a:r>
            <a:r>
              <a:rPr lang="zh-CN" altLang="en-US">
                <a:solidFill>
                  <a:srgbClr val="0070C0"/>
                </a:solidFill>
              </a:rPr>
              <a:t>*</a:t>
            </a:r>
            <a:r>
              <a:rPr lang="en-US" altLang="zh-CN">
                <a:solidFill>
                  <a:srgbClr val="0070C0"/>
                </a:solidFill>
              </a:rPr>
              <a:t>(y+8)</a:t>
            </a:r>
            <a:endParaRPr lang="zh-CN" altLang="en-US">
              <a:solidFill>
                <a:srgbClr val="0070C0"/>
              </a:solidFill>
            </a:endParaRPr>
          </a:p>
          <a:p>
            <a:pPr lvl="0" algn="just">
              <a:defRPr/>
            </a:pPr>
            <a:endParaRPr lang="zh-CN" altLang="en-US">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=3	</a:t>
            </a:r>
            <a:r>
              <a:rPr lang="zh-CN" altLang="en-US">
                <a:solidFill>
                  <a:srgbClr val="0070C0"/>
                </a:solidFill>
              </a:rPr>
              <a:t>等价于</a:t>
            </a:r>
            <a:r>
              <a:rPr lang="en-US" altLang="zh-CN">
                <a:solidFill>
                  <a:srgbClr val="0070C0"/>
                </a:solidFill>
              </a:rPr>
              <a:t>x=x</a:t>
            </a:r>
            <a:r>
              <a:rPr lang="zh-CN" altLang="en-US">
                <a:solidFill>
                  <a:srgbClr val="0070C0"/>
                </a:solidFill>
              </a:rPr>
              <a:t>％</a:t>
            </a:r>
            <a:r>
              <a:rPr lang="en-US" altLang="zh-CN">
                <a:solidFill>
                  <a:srgbClr val="0070C0"/>
                </a:solidFill>
              </a:rPr>
              <a:t>3</a:t>
            </a:r>
          </a:p>
        </p:txBody>
      </p:sp>
      <p:cxnSp>
        <p:nvCxnSpPr>
          <p:cNvPr id="5" name="直接连接符 4"/>
          <p:cNvCxnSpPr/>
          <p:nvPr/>
        </p:nvCxnSpPr>
        <p:spPr>
          <a:xfrm>
            <a:off x="8088984" y="1801356"/>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266804" y="2432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p:cNvSpPr/>
          <p:nvPr>
            <p:custDataLst>
              <p:tags r:id="rId4"/>
            </p:custDataLst>
          </p:nvPr>
        </p:nvSpPr>
        <p:spPr>
          <a:xfrm>
            <a:off x="9041504" y="243251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a:solidFill>
                  <a:srgbClr val="1C1C1C"/>
                </a:solidFill>
              </a:rPr>
              <a:t>如果赋值符右边是包含若干项的表达式，则相当于它</a:t>
            </a:r>
            <a:r>
              <a:rPr lang="zh-CN" altLang="en-US" b="1">
                <a:solidFill>
                  <a:schemeClr val="accent1"/>
                </a:solidFill>
              </a:rPr>
              <a:t>有括号</a:t>
            </a:r>
            <a:r>
              <a:rPr lang="zh-CN" altLang="en-US">
                <a:solidFill>
                  <a:srgbClr val="1C1C1C"/>
                </a:solidFill>
              </a:rPr>
              <a:t>。例如，</a:t>
            </a:r>
            <a:endParaRPr lang="en-US" altLang="zh-CN">
              <a:solidFill>
                <a:srgbClr val="1C1C1C"/>
              </a:solidFill>
            </a:endParaRPr>
          </a:p>
          <a:p>
            <a:pPr>
              <a:lnSpc>
                <a:spcPct val="130000"/>
              </a:lnSpc>
              <a:defRPr/>
            </a:pPr>
            <a:r>
              <a:rPr lang="en-US" altLang="zh-CN">
                <a:solidFill>
                  <a:srgbClr val="1C1C1C"/>
                </a:solidFill>
              </a:rPr>
              <a:t>x%=y+3</a:t>
            </a:r>
            <a:r>
              <a:rPr lang="zh-CN" altLang="en-US">
                <a:solidFill>
                  <a:srgbClr val="1C1C1C"/>
                </a:solidFill>
              </a:rPr>
              <a:t>等价于</a:t>
            </a:r>
            <a:r>
              <a:rPr lang="en-US" altLang="zh-CN">
                <a:solidFill>
                  <a:srgbClr val="1C1C1C"/>
                </a:solidFill>
              </a:rPr>
              <a:t>x=x%(y+3)</a:t>
            </a:r>
            <a:r>
              <a:rPr lang="zh-CN" altLang="en-US">
                <a:solidFill>
                  <a:srgbClr val="1C1C1C"/>
                </a:solidFill>
              </a:rPr>
              <a:t>，切勿错写为</a:t>
            </a:r>
            <a:r>
              <a:rPr lang="en-US" altLang="zh-CN">
                <a:solidFill>
                  <a:srgbClr val="1C1C1C"/>
                </a:solidFill>
              </a:rPr>
              <a:t>x=x%y+3</a:t>
            </a:r>
            <a:r>
              <a:rPr lang="zh-CN" altLang="en-US">
                <a:solidFill>
                  <a:srgbClr val="1C1C1C"/>
                </a:solidFill>
              </a:rPr>
              <a:t>。</a:t>
            </a:r>
            <a:endParaRPr lang="en-US" altLang="zh-CN">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5"/>
            </p:custDataLst>
          </p:nvPr>
        </p:nvSpPr>
        <p:spPr>
          <a:xfrm rot="16200000">
            <a:off x="11228871" y="459002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extLst>
      <p:ext uri="{BB962C8B-B14F-4D97-AF65-F5344CB8AC3E}">
        <p14:creationId xmlns:p14="http://schemas.microsoft.com/office/powerpoint/2010/main" xmlns="" val="35575219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987400"/>
            <a:ext cx="7520526" cy="507831"/>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如果赋值运算符两侧的类型一致，则直接进行赋值。</a:t>
            </a:r>
          </a:p>
        </p:txBody>
      </p:sp>
      <p:sp>
        <p:nvSpPr>
          <p:cNvPr id="9" name="圆角矩形 8"/>
          <p:cNvSpPr/>
          <p:nvPr/>
        </p:nvSpPr>
        <p:spPr>
          <a:xfrm>
            <a:off x="742396" y="1498547"/>
            <a:ext cx="5718042"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p>
          <a:p>
            <a:pPr lvl="0" algn="just">
              <a:lnSpc>
                <a:spcPct val="120000"/>
              </a:lnSpc>
              <a:defRPr/>
            </a:pPr>
            <a:r>
              <a:rPr lang="en-US" altLang="zh-CN">
                <a:solidFill>
                  <a:srgbClr val="000000"/>
                </a:solidFill>
              </a:rPr>
              <a:t>i=54321;	</a:t>
            </a:r>
            <a:r>
              <a:rPr lang="en-US" altLang="zh-CN">
                <a:solidFill>
                  <a:srgbClr val="008000"/>
                </a:solidFill>
              </a:rPr>
              <a:t>//</a:t>
            </a:r>
            <a:r>
              <a:rPr lang="zh-CN" altLang="en-US">
                <a:solidFill>
                  <a:srgbClr val="008000"/>
                </a:solidFill>
              </a:rPr>
              <a:t>直接将整数</a:t>
            </a:r>
            <a:r>
              <a:rPr lang="en-US" altLang="zh-CN">
                <a:solidFill>
                  <a:srgbClr val="008000"/>
                </a:solidFill>
              </a:rPr>
              <a:t>54321</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742396" y="2359330"/>
            <a:ext cx="11164682" cy="4471993"/>
          </a:xfrm>
          <a:prstGeom prst="rect">
            <a:avLst/>
          </a:prstGeom>
          <a:noFill/>
        </p:spPr>
        <p:txBody>
          <a:bodyPr wrap="square" rtlCol="0">
            <a:spAutoFit/>
          </a:bodyPr>
          <a:lstStyle/>
          <a:p>
            <a:pPr>
              <a:lnSpc>
                <a:spcPct val="120000"/>
              </a:lnSpc>
              <a:spcAft>
                <a:spcPts val="600"/>
              </a:spcAft>
            </a:pPr>
            <a:r>
              <a:rPr lang="zh-CN" altLang="en-US" sz="1600">
                <a:solidFill>
                  <a:schemeClr val="tx1">
                    <a:lumMod val="75000"/>
                    <a:lumOff val="25000"/>
                  </a:schemeClr>
                </a:solidFill>
              </a:rPr>
              <a:t>如果赋值运算符两侧的类型不一致，但都是基本类型时，在赋值时要进行类型转换。类型转换是由系统自动进行的，转换的规则是：</a:t>
            </a:r>
            <a:endParaRPr lang="en-US" altLang="zh-CN" sz="160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sz="1600">
                <a:solidFill>
                  <a:schemeClr val="tx1">
                    <a:lumMod val="75000"/>
                    <a:lumOff val="25000"/>
                  </a:schemeClr>
                </a:solidFill>
              </a:rPr>
              <a:t>将浮点型数据（包括单、双精度）赋给整型变量时，先对浮点数取整，即舍弃小数部分，然后赋予整型变量。</a:t>
            </a:r>
            <a:endParaRPr lang="en-US" altLang="zh-CN" sz="160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sz="1600">
                <a:solidFill>
                  <a:schemeClr val="tx1">
                    <a:lumMod val="75000"/>
                    <a:lumOff val="25000"/>
                  </a:schemeClr>
                </a:solidFill>
              </a:rPr>
              <a:t>将整型数据赋给单、双精度变量时，数值不变，但以浮点数形式存储到变量中。</a:t>
            </a:r>
            <a:endParaRPr lang="en-US" altLang="zh-CN" sz="160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sz="1600">
                <a:solidFill>
                  <a:schemeClr val="tx1">
                    <a:lumMod val="75000"/>
                    <a:lumOff val="25000"/>
                  </a:schemeClr>
                </a:solidFill>
              </a:rPr>
              <a:t>将一个</a:t>
            </a:r>
            <a:r>
              <a:rPr lang="en-US" altLang="zh-CN" sz="1600">
                <a:solidFill>
                  <a:schemeClr val="tx1">
                    <a:lumMod val="75000"/>
                    <a:lumOff val="25000"/>
                  </a:schemeClr>
                </a:solidFill>
              </a:rPr>
              <a:t>double</a:t>
            </a:r>
            <a:r>
              <a:rPr lang="zh-CN" altLang="en-US" sz="1600">
                <a:solidFill>
                  <a:schemeClr val="tx1">
                    <a:lumMod val="75000"/>
                    <a:lumOff val="25000"/>
                  </a:schemeClr>
                </a:solidFill>
              </a:rPr>
              <a:t>型数据赋给</a:t>
            </a:r>
            <a:r>
              <a:rPr lang="en-US" altLang="zh-CN" sz="1600">
                <a:solidFill>
                  <a:schemeClr val="tx1">
                    <a:lumMod val="75000"/>
                    <a:lumOff val="25000"/>
                  </a:schemeClr>
                </a:solidFill>
              </a:rPr>
              <a:t>float</a:t>
            </a:r>
            <a:r>
              <a:rPr lang="zh-CN" altLang="en-US" sz="1600">
                <a:solidFill>
                  <a:schemeClr val="tx1">
                    <a:lumMod val="75000"/>
                    <a:lumOff val="25000"/>
                  </a:schemeClr>
                </a:solidFill>
              </a:rPr>
              <a:t>变量时，先将双精度数转换为单精度，即只取</a:t>
            </a:r>
            <a:r>
              <a:rPr lang="en-US" altLang="zh-CN" sz="1600">
                <a:solidFill>
                  <a:schemeClr val="tx1">
                    <a:lumMod val="75000"/>
                    <a:lumOff val="25000"/>
                  </a:schemeClr>
                </a:solidFill>
              </a:rPr>
              <a:t>6</a:t>
            </a:r>
            <a:r>
              <a:rPr lang="zh-CN" altLang="en-US" sz="1600">
                <a:solidFill>
                  <a:schemeClr val="tx1">
                    <a:lumMod val="75000"/>
                    <a:lumOff val="25000"/>
                  </a:schemeClr>
                </a:solidFill>
              </a:rPr>
              <a:t>～</a:t>
            </a:r>
            <a:r>
              <a:rPr lang="en-US" altLang="zh-CN" sz="1600">
                <a:solidFill>
                  <a:schemeClr val="tx1">
                    <a:lumMod val="75000"/>
                    <a:lumOff val="25000"/>
                  </a:schemeClr>
                </a:solidFill>
              </a:rPr>
              <a:t>7</a:t>
            </a:r>
            <a:r>
              <a:rPr lang="zh-CN" altLang="en-US" sz="1600">
                <a:solidFill>
                  <a:schemeClr val="tx1">
                    <a:lumMod val="75000"/>
                    <a:lumOff val="25000"/>
                  </a:schemeClr>
                </a:solidFill>
              </a:rPr>
              <a:t>位有效数字，存储到</a:t>
            </a:r>
            <a:r>
              <a:rPr lang="en-US" altLang="zh-CN" sz="1600">
                <a:solidFill>
                  <a:schemeClr val="tx1">
                    <a:lumMod val="75000"/>
                    <a:lumOff val="25000"/>
                  </a:schemeClr>
                </a:solidFill>
              </a:rPr>
              <a:t>float</a:t>
            </a:r>
            <a:r>
              <a:rPr lang="zh-CN" altLang="en-US" sz="1600">
                <a:solidFill>
                  <a:schemeClr val="tx1">
                    <a:lumMod val="75000"/>
                    <a:lumOff val="25000"/>
                  </a:schemeClr>
                </a:solidFill>
              </a:rPr>
              <a:t>型变量的</a:t>
            </a:r>
            <a:r>
              <a:rPr lang="en-US" altLang="zh-CN" sz="1600">
                <a:solidFill>
                  <a:schemeClr val="tx1">
                    <a:lumMod val="75000"/>
                    <a:lumOff val="25000"/>
                  </a:schemeClr>
                </a:solidFill>
              </a:rPr>
              <a:t>4</a:t>
            </a:r>
            <a:r>
              <a:rPr lang="zh-CN" altLang="en-US" sz="1600">
                <a:solidFill>
                  <a:schemeClr val="tx1">
                    <a:lumMod val="75000"/>
                    <a:lumOff val="25000"/>
                  </a:schemeClr>
                </a:solidFill>
              </a:rPr>
              <a:t>个字节中。应注意双精度数值的大小不能超出</a:t>
            </a:r>
            <a:r>
              <a:rPr lang="en-US" altLang="zh-CN" sz="1600">
                <a:solidFill>
                  <a:schemeClr val="tx1">
                    <a:lumMod val="75000"/>
                    <a:lumOff val="25000"/>
                  </a:schemeClr>
                </a:solidFill>
              </a:rPr>
              <a:t>float</a:t>
            </a:r>
            <a:r>
              <a:rPr lang="zh-CN" altLang="en-US" sz="1600">
                <a:solidFill>
                  <a:schemeClr val="tx1">
                    <a:lumMod val="75000"/>
                    <a:lumOff val="25000"/>
                  </a:schemeClr>
                </a:solidFill>
              </a:rPr>
              <a:t>型变量的数值范围；将一个</a:t>
            </a:r>
            <a:r>
              <a:rPr lang="en-US" altLang="zh-CN" sz="1600">
                <a:solidFill>
                  <a:schemeClr val="tx1">
                    <a:lumMod val="75000"/>
                    <a:lumOff val="25000"/>
                  </a:schemeClr>
                </a:solidFill>
              </a:rPr>
              <a:t>float</a:t>
            </a:r>
            <a:r>
              <a:rPr lang="zh-CN" altLang="en-US" sz="1600">
                <a:solidFill>
                  <a:schemeClr val="tx1">
                    <a:lumMod val="75000"/>
                    <a:lumOff val="25000"/>
                  </a:schemeClr>
                </a:solidFill>
              </a:rPr>
              <a:t>型数据赋给</a:t>
            </a:r>
            <a:r>
              <a:rPr lang="en-US" altLang="zh-CN" sz="1600">
                <a:solidFill>
                  <a:schemeClr val="tx1">
                    <a:lumMod val="75000"/>
                    <a:lumOff val="25000"/>
                  </a:schemeClr>
                </a:solidFill>
              </a:rPr>
              <a:t>double</a:t>
            </a:r>
            <a:r>
              <a:rPr lang="zh-CN" altLang="en-US" sz="1600">
                <a:solidFill>
                  <a:schemeClr val="tx1">
                    <a:lumMod val="75000"/>
                    <a:lumOff val="25000"/>
                  </a:schemeClr>
                </a:solidFill>
              </a:rPr>
              <a:t>型变量时，数值不变，在内存中以</a:t>
            </a:r>
            <a:r>
              <a:rPr lang="en-US" altLang="zh-CN" sz="1600">
                <a:solidFill>
                  <a:schemeClr val="tx1">
                    <a:lumMod val="75000"/>
                    <a:lumOff val="25000"/>
                  </a:schemeClr>
                </a:solidFill>
              </a:rPr>
              <a:t>8</a:t>
            </a:r>
            <a:r>
              <a:rPr lang="zh-CN" altLang="en-US" sz="1600">
                <a:solidFill>
                  <a:schemeClr val="tx1">
                    <a:lumMod val="75000"/>
                    <a:lumOff val="25000"/>
                  </a:schemeClr>
                </a:solidFill>
              </a:rPr>
              <a:t>个字节存储，有效位数扩展到</a:t>
            </a:r>
            <a:r>
              <a:rPr lang="en-US" altLang="zh-CN" sz="1600">
                <a:solidFill>
                  <a:schemeClr val="tx1">
                    <a:lumMod val="75000"/>
                    <a:lumOff val="25000"/>
                  </a:schemeClr>
                </a:solidFill>
              </a:rPr>
              <a:t>15</a:t>
            </a:r>
            <a:r>
              <a:rPr lang="zh-CN" altLang="en-US" sz="1600">
                <a:solidFill>
                  <a:schemeClr val="tx1">
                    <a:lumMod val="75000"/>
                    <a:lumOff val="25000"/>
                  </a:schemeClr>
                </a:solidFill>
              </a:rPr>
              <a:t>位。</a:t>
            </a:r>
          </a:p>
          <a:p>
            <a:pPr marL="342900" indent="-342900">
              <a:lnSpc>
                <a:spcPct val="120000"/>
              </a:lnSpc>
              <a:spcAft>
                <a:spcPts val="600"/>
              </a:spcAft>
              <a:buClr>
                <a:schemeClr val="accent1"/>
              </a:buClr>
              <a:buFont typeface="+mj-lt"/>
              <a:buAutoNum type="arabicPeriod"/>
              <a:defRPr/>
            </a:pPr>
            <a:r>
              <a:rPr lang="zh-CN" altLang="en-US" sz="1600">
                <a:solidFill>
                  <a:schemeClr val="tx1">
                    <a:lumMod val="75000"/>
                    <a:lumOff val="25000"/>
                  </a:schemeClr>
                </a:solidFill>
              </a:rPr>
              <a:t>字符型数据赋给整型变量时，将字符的</a:t>
            </a:r>
            <a:r>
              <a:rPr lang="en-US" altLang="zh-CN" sz="1600">
                <a:solidFill>
                  <a:schemeClr val="tx1">
                    <a:lumMod val="75000"/>
                    <a:lumOff val="25000"/>
                  </a:schemeClr>
                </a:solidFill>
              </a:rPr>
              <a:t>ASCII</a:t>
            </a:r>
            <a:r>
              <a:rPr lang="zh-CN" altLang="en-US" sz="1600">
                <a:solidFill>
                  <a:schemeClr val="tx1">
                    <a:lumMod val="75000"/>
                    <a:lumOff val="25000"/>
                  </a:schemeClr>
                </a:solidFill>
              </a:rPr>
              <a:t>代码赋给整型变量。</a:t>
            </a:r>
            <a:endParaRPr lang="en-US" altLang="zh-CN" sz="160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sz="1600">
                <a:solidFill>
                  <a:schemeClr val="tx1">
                    <a:lumMod val="75000"/>
                    <a:lumOff val="25000"/>
                  </a:schemeClr>
                </a:solidFill>
              </a:rPr>
              <a:t>将一个占字节多的整型数据赋给一个占字节少的整型变量或字符变量时，只将其低字节原封不动地送到被赋值的变量（即发生“截断”）。</a:t>
            </a:r>
            <a:endParaRPr lang="en-US" altLang="zh-CN" sz="160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sz="1600">
                <a:solidFill>
                  <a:schemeClr val="tx1">
                    <a:lumMod val="75000"/>
                    <a:lumOff val="25000"/>
                  </a:schemeClr>
                </a:solidFill>
              </a:rPr>
              <a:t>将有符号整型变量赋给长度相同的无符号整型变量时，按字节原样赋值</a:t>
            </a:r>
            <a:r>
              <a:rPr lang="en-US" altLang="zh-CN" sz="1600">
                <a:solidFill>
                  <a:schemeClr val="tx1">
                    <a:lumMod val="75000"/>
                    <a:lumOff val="25000"/>
                  </a:schemeClr>
                </a:solidFill>
              </a:rPr>
              <a:t>(</a:t>
            </a:r>
            <a:r>
              <a:rPr lang="zh-CN" altLang="en-US" sz="1600">
                <a:solidFill>
                  <a:schemeClr val="tx1">
                    <a:lumMod val="75000"/>
                    <a:lumOff val="25000"/>
                  </a:schemeClr>
                </a:solidFill>
              </a:rPr>
              <a:t>连原有表示符号的最高位也作为数值一起传送</a:t>
            </a:r>
            <a:r>
              <a:rPr lang="en-US" altLang="zh-CN" sz="1600">
                <a:solidFill>
                  <a:schemeClr val="tx1">
                    <a:lumMod val="75000"/>
                    <a:lumOff val="25000"/>
                  </a:schemeClr>
                </a:solidFill>
              </a:rPr>
              <a:t>)</a:t>
            </a:r>
            <a:r>
              <a:rPr lang="zh-CN" altLang="en-US" sz="1600">
                <a:solidFill>
                  <a:schemeClr val="tx1">
                    <a:lumMod val="75000"/>
                    <a:lumOff val="25000"/>
                  </a:schemeClr>
                </a:solidFill>
              </a:rPr>
              <a:t>。将无符号整型变量赋给长度相同的有符号整型变量时，应注意不要超出有符号整型变量的数值范围，否则会出错。</a:t>
            </a:r>
            <a:endParaRPr lang="en-US" altLang="zh-CN" sz="1600">
              <a:solidFill>
                <a:schemeClr val="tx1">
                  <a:lumMod val="75000"/>
                  <a:lumOff val="25000"/>
                </a:schemeClr>
              </a:solidFill>
            </a:endParaRPr>
          </a:p>
          <a:p>
            <a:pPr>
              <a:lnSpc>
                <a:spcPct val="120000"/>
              </a:lnSpc>
              <a:spcAft>
                <a:spcPts val="600"/>
              </a:spcAft>
              <a:buClr>
                <a:schemeClr val="accent1"/>
              </a:buClr>
              <a:defRPr/>
            </a:pPr>
            <a:r>
              <a:rPr lang="zh-CN" altLang="en-US" sz="1600" b="1">
                <a:solidFill>
                  <a:schemeClr val="accent1"/>
                </a:solidFill>
              </a:rPr>
              <a:t>总结：整型数据间赋值，按存储单元中的存储形式直接传送。实型数据间及整型与实型间赋值，先转换</a:t>
            </a:r>
            <a:r>
              <a:rPr lang="en-US" altLang="zh-CN" sz="1600" b="1">
                <a:solidFill>
                  <a:schemeClr val="accent1"/>
                </a:solidFill>
              </a:rPr>
              <a:t>(</a:t>
            </a:r>
            <a:r>
              <a:rPr lang="zh-CN" altLang="en-US" sz="1600" b="1">
                <a:solidFill>
                  <a:schemeClr val="accent1"/>
                </a:solidFill>
              </a:rPr>
              <a:t>类型</a:t>
            </a:r>
            <a:r>
              <a:rPr lang="en-US" altLang="zh-CN" sz="1600" b="1">
                <a:solidFill>
                  <a:schemeClr val="accent1"/>
                </a:solidFill>
              </a:rPr>
              <a:t>)</a:t>
            </a:r>
            <a:r>
              <a:rPr lang="zh-CN" altLang="en-US" sz="1600" b="1">
                <a:solidFill>
                  <a:schemeClr val="accent1"/>
                </a:solidFill>
              </a:rPr>
              <a:t>后赋值。</a:t>
            </a:r>
          </a:p>
        </p:txBody>
      </p:sp>
    </p:spTree>
    <p:custDataLst>
      <p:tags r:id="rId1"/>
    </p:custDataLst>
    <p:extLst>
      <p:ext uri="{BB962C8B-B14F-4D97-AF65-F5344CB8AC3E}">
        <p14:creationId xmlns:p14="http://schemas.microsoft.com/office/powerpoint/2010/main" xmlns="" val="2233916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1002489"/>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7" y="1570024"/>
            <a:ext cx="9557495" cy="1015663"/>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rPr>
              <a:t>C</a:t>
            </a:r>
            <a:r>
              <a:rPr lang="zh-CN" altLang="en-US" sz="2000">
                <a:solidFill>
                  <a:schemeClr val="tx1">
                    <a:lumMod val="75000"/>
                    <a:lumOff val="25000"/>
                  </a:schemeClr>
                </a:solidFill>
              </a:rPr>
              <a:t>语言的赋值语句属于表达式语句，由一个赋值表达式加一个分号组成。</a:t>
            </a:r>
            <a:endParaRPr lang="en-US" altLang="zh-CN" sz="2000">
              <a:solidFill>
                <a:schemeClr val="tx1">
                  <a:lumMod val="75000"/>
                  <a:lumOff val="25000"/>
                </a:schemeClr>
              </a:solidFill>
            </a:endParaRPr>
          </a:p>
          <a:p>
            <a:pPr>
              <a:lnSpc>
                <a:spcPct val="150000"/>
              </a:lnSpc>
            </a:pPr>
            <a:r>
              <a:rPr lang="zh-CN" altLang="en-US" sz="2000">
                <a:solidFill>
                  <a:schemeClr val="tx1">
                    <a:lumMod val="75000"/>
                    <a:lumOff val="25000"/>
                  </a:schemeClr>
                </a:solidFill>
              </a:rPr>
              <a:t>在一个表达式中可以包含另一个表达式。</a:t>
            </a:r>
          </a:p>
        </p:txBody>
      </p:sp>
      <p:sp>
        <p:nvSpPr>
          <p:cNvPr id="9" name="圆角矩形 8"/>
          <p:cNvSpPr/>
          <p:nvPr/>
        </p:nvSpPr>
        <p:spPr>
          <a:xfrm>
            <a:off x="836794" y="2738424"/>
            <a:ext cx="4445325" cy="224660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if ((a=b)&gt;0)max=a;</a:t>
            </a:r>
          </a:p>
          <a:p>
            <a:pPr lvl="0" algn="just">
              <a:lnSpc>
                <a:spcPct val="120000"/>
              </a:lnSpc>
              <a:defRPr/>
            </a:pPr>
            <a:r>
              <a:rPr lang="en-US" altLang="zh-CN">
                <a:solidFill>
                  <a:srgbClr val="008000"/>
                </a:solidFill>
              </a:rPr>
              <a:t>/</a:t>
            </a:r>
            <a:r>
              <a:rPr lang="zh-CN" altLang="en-US">
                <a:solidFill>
                  <a:srgbClr val="008000"/>
                </a:solidFill>
              </a:rPr>
              <a:t>*先进行赋值运算（将</a:t>
            </a:r>
            <a:r>
              <a:rPr lang="en-US" altLang="zh-CN">
                <a:solidFill>
                  <a:srgbClr val="008000"/>
                </a:solidFill>
              </a:rPr>
              <a:t>b</a:t>
            </a:r>
            <a:r>
              <a:rPr lang="zh-CN" altLang="en-US">
                <a:solidFill>
                  <a:srgbClr val="008000"/>
                </a:solidFill>
              </a:rPr>
              <a:t>的值赋给</a:t>
            </a:r>
            <a:r>
              <a:rPr lang="en-US" altLang="zh-CN">
                <a:solidFill>
                  <a:srgbClr val="008000"/>
                </a:solidFill>
              </a:rPr>
              <a:t>a</a:t>
            </a:r>
            <a:r>
              <a:rPr lang="zh-CN" altLang="en-US">
                <a:solidFill>
                  <a:srgbClr val="008000"/>
                </a:solidFill>
              </a:rPr>
              <a:t>），然后判断</a:t>
            </a:r>
            <a:r>
              <a:rPr lang="en-US" altLang="zh-CN">
                <a:solidFill>
                  <a:srgbClr val="008000"/>
                </a:solidFill>
              </a:rPr>
              <a:t>a</a:t>
            </a:r>
            <a:r>
              <a:rPr lang="zh-CN" altLang="en-US">
                <a:solidFill>
                  <a:srgbClr val="008000"/>
                </a:solidFill>
              </a:rPr>
              <a:t>是否大于</a:t>
            </a:r>
            <a:r>
              <a:rPr lang="en-US" altLang="zh-CN">
                <a:solidFill>
                  <a:srgbClr val="008000"/>
                </a:solidFill>
              </a:rPr>
              <a:t>0</a:t>
            </a:r>
            <a:r>
              <a:rPr lang="zh-CN" altLang="en-US">
                <a:solidFill>
                  <a:srgbClr val="008000"/>
                </a:solidFill>
              </a:rPr>
              <a:t>，如大于</a:t>
            </a:r>
            <a:r>
              <a:rPr lang="en-US" altLang="zh-CN">
                <a:solidFill>
                  <a:srgbClr val="008000"/>
                </a:solidFill>
              </a:rPr>
              <a:t>0</a:t>
            </a:r>
            <a:r>
              <a:rPr lang="zh-CN" altLang="en-US">
                <a:solidFill>
                  <a:srgbClr val="008000"/>
                </a:solidFill>
              </a:rPr>
              <a:t>，执行</a:t>
            </a:r>
            <a:r>
              <a:rPr lang="en-US" altLang="zh-CN">
                <a:solidFill>
                  <a:srgbClr val="008000"/>
                </a:solidFill>
              </a:rPr>
              <a:t>max=a</a:t>
            </a:r>
            <a:r>
              <a:rPr lang="zh-CN" altLang="en-US">
                <a:solidFill>
                  <a:srgbClr val="008000"/>
                </a:solidFill>
              </a:rPr>
              <a:t>。</a:t>
            </a:r>
            <a:endParaRPr lang="en-US" altLang="zh-CN">
              <a:solidFill>
                <a:srgbClr val="008000"/>
              </a:solidFill>
            </a:endParaRPr>
          </a:p>
          <a:p>
            <a:pPr lvl="0" algn="just">
              <a:lnSpc>
                <a:spcPct val="120000"/>
              </a:lnSpc>
              <a:defRPr/>
            </a:pPr>
            <a:r>
              <a:rPr lang="zh-CN" altLang="en-US">
                <a:solidFill>
                  <a:srgbClr val="008000"/>
                </a:solidFill>
              </a:rPr>
              <a:t>请注意，在</a:t>
            </a:r>
            <a:r>
              <a:rPr lang="en-US" altLang="zh-CN">
                <a:solidFill>
                  <a:srgbClr val="008000"/>
                </a:solidFill>
              </a:rPr>
              <a:t>if</a:t>
            </a:r>
            <a:r>
              <a:rPr lang="zh-CN" altLang="en-US">
                <a:solidFill>
                  <a:srgbClr val="008000"/>
                </a:solidFill>
              </a:rPr>
              <a:t>语句中的</a:t>
            </a:r>
            <a:r>
              <a:rPr lang="en-US" altLang="zh-CN">
                <a:solidFill>
                  <a:srgbClr val="008000"/>
                </a:solidFill>
              </a:rPr>
              <a:t>a=b</a:t>
            </a:r>
            <a:r>
              <a:rPr lang="zh-CN" altLang="en-US">
                <a:solidFill>
                  <a:srgbClr val="008000"/>
                </a:solidFill>
              </a:rPr>
              <a:t>不是赋值语句，而是赋值表达式。*</a:t>
            </a:r>
            <a:r>
              <a:rPr lang="en-US" altLang="zh-CN">
                <a:solidFill>
                  <a:srgbClr val="008000"/>
                </a:solidFill>
              </a:rPr>
              <a:t>/</a:t>
            </a:r>
          </a:p>
        </p:txBody>
      </p:sp>
      <p:sp>
        <p:nvSpPr>
          <p:cNvPr id="7" name="MH_Other_1"/>
          <p:cNvSpPr/>
          <p:nvPr>
            <p:custDataLst>
              <p:tags r:id="rId3"/>
            </p:custDataLst>
          </p:nvPr>
        </p:nvSpPr>
        <p:spPr>
          <a:xfrm>
            <a:off x="6735188" y="273842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8" name="MH_SubTitle_1"/>
          <p:cNvSpPr/>
          <p:nvPr>
            <p:custDataLst>
              <p:tags r:id="rId4"/>
            </p:custDataLst>
          </p:nvPr>
        </p:nvSpPr>
        <p:spPr>
          <a:xfrm>
            <a:off x="7524437" y="2738424"/>
            <a:ext cx="3594278" cy="22466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b="1">
                <a:solidFill>
                  <a:srgbClr val="1C1C1C"/>
                </a:solidFill>
              </a:rPr>
              <a:t>区分赋值表达式和赋值语句。</a:t>
            </a:r>
          </a:p>
          <a:p>
            <a:pPr>
              <a:lnSpc>
                <a:spcPct val="130000"/>
              </a:lnSpc>
              <a:defRPr/>
            </a:pPr>
            <a:r>
              <a:rPr lang="zh-CN" altLang="en-US">
                <a:solidFill>
                  <a:srgbClr val="1C1C1C"/>
                </a:solidFill>
              </a:rPr>
              <a:t>赋值表达式的末尾没有分号，而赋值语句的末尾必须有分号。在一个表达式中可以包含一个或多个赋值表达式，但绝不能包含赋值语句。</a:t>
            </a:r>
          </a:p>
        </p:txBody>
      </p:sp>
      <p:sp>
        <p:nvSpPr>
          <p:cNvPr id="10" name="MH_Other_2"/>
          <p:cNvSpPr/>
          <p:nvPr>
            <p:custDataLst>
              <p:tags r:id="rId5"/>
            </p:custDataLst>
          </p:nvPr>
        </p:nvSpPr>
        <p:spPr>
          <a:xfrm rot="16200000">
            <a:off x="10817090" y="468340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nvCxnSpPr>
        <p:spPr>
          <a:xfrm>
            <a:off x="6234784" y="2708613"/>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11368565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93" y="1375471"/>
            <a:ext cx="9557495" cy="507127"/>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可以用赋值语句对变量赋值，也可以在定义变量时对变量赋以初值。</a:t>
            </a:r>
          </a:p>
        </p:txBody>
      </p:sp>
      <p:sp>
        <p:nvSpPr>
          <p:cNvPr id="9" name="圆角矩形 8"/>
          <p:cNvSpPr/>
          <p:nvPr/>
        </p:nvSpPr>
        <p:spPr>
          <a:xfrm>
            <a:off x="997014" y="2046933"/>
            <a:ext cx="8579580" cy="181494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 		</a:t>
            </a:r>
            <a:r>
              <a:rPr lang="en-US" altLang="zh-CN">
                <a:solidFill>
                  <a:srgbClr val="008000"/>
                </a:solidFill>
              </a:rPr>
              <a:t>//</a:t>
            </a:r>
            <a:r>
              <a:rPr lang="zh-CN" altLang="en-US">
                <a:solidFill>
                  <a:srgbClr val="008000"/>
                </a:solidFill>
              </a:rPr>
              <a:t>指定</a:t>
            </a:r>
            <a:r>
              <a:rPr lang="en-US" altLang="zh-CN">
                <a:solidFill>
                  <a:srgbClr val="008000"/>
                </a:solidFill>
              </a:rPr>
              <a:t>a</a:t>
            </a:r>
            <a:r>
              <a:rPr lang="zh-CN" altLang="en-US">
                <a:solidFill>
                  <a:srgbClr val="008000"/>
                </a:solidFill>
              </a:rPr>
              <a:t>为整型变量，初值为</a:t>
            </a:r>
            <a:r>
              <a:rPr lang="en-US" altLang="zh-CN">
                <a:solidFill>
                  <a:srgbClr val="008000"/>
                </a:solidFill>
              </a:rPr>
              <a:t>3</a:t>
            </a:r>
            <a:r>
              <a:rPr lang="zh-CN" altLang="en-US">
                <a:solidFill>
                  <a:srgbClr val="008000"/>
                </a:solidFill>
              </a:rPr>
              <a:t>；相当于</a:t>
            </a:r>
            <a:r>
              <a:rPr lang="en-US" altLang="zh-CN" err="1">
                <a:solidFill>
                  <a:srgbClr val="008000"/>
                </a:solidFill>
              </a:rPr>
              <a:t>int</a:t>
            </a:r>
            <a:r>
              <a:rPr lang="en-US" altLang="zh-CN">
                <a:solidFill>
                  <a:srgbClr val="008000"/>
                </a:solidFill>
              </a:rPr>
              <a:t> a; a=3;</a:t>
            </a:r>
          </a:p>
          <a:p>
            <a:pPr lvl="0" algn="just">
              <a:lnSpc>
                <a:spcPct val="120000"/>
              </a:lnSpc>
              <a:defRPr/>
            </a:pPr>
            <a:r>
              <a:rPr lang="en-US" altLang="zh-CN">
                <a:solidFill>
                  <a:srgbClr val="000000"/>
                </a:solidFill>
              </a:rPr>
              <a:t>float f=3.56;	</a:t>
            </a:r>
            <a:r>
              <a:rPr lang="en-US" altLang="zh-CN">
                <a:solidFill>
                  <a:srgbClr val="008000"/>
                </a:solidFill>
              </a:rPr>
              <a:t>//</a:t>
            </a:r>
            <a:r>
              <a:rPr lang="zh-CN" altLang="en-US">
                <a:solidFill>
                  <a:srgbClr val="008000"/>
                </a:solidFill>
              </a:rPr>
              <a:t>指定</a:t>
            </a:r>
            <a:r>
              <a:rPr lang="en-US" altLang="zh-CN">
                <a:solidFill>
                  <a:srgbClr val="008000"/>
                </a:solidFill>
              </a:rPr>
              <a:t>f</a:t>
            </a:r>
            <a:r>
              <a:rPr lang="zh-CN" altLang="en-US">
                <a:solidFill>
                  <a:srgbClr val="008000"/>
                </a:solidFill>
              </a:rPr>
              <a:t>为浮点型变量，初值为</a:t>
            </a:r>
            <a:r>
              <a:rPr lang="en-US" altLang="zh-CN">
                <a:solidFill>
                  <a:srgbClr val="008000"/>
                </a:solidFill>
              </a:rPr>
              <a:t>3.56</a:t>
            </a:r>
          </a:p>
          <a:p>
            <a:pPr lvl="0" algn="just">
              <a:lnSpc>
                <a:spcPct val="120000"/>
              </a:lnSpc>
              <a:defRPr/>
            </a:pPr>
            <a:r>
              <a:rPr lang="en-US" altLang="zh-CN">
                <a:solidFill>
                  <a:srgbClr val="000000"/>
                </a:solidFill>
              </a:rPr>
              <a:t>char c=′a′;	</a:t>
            </a:r>
            <a:r>
              <a:rPr lang="en-US" altLang="zh-CN">
                <a:solidFill>
                  <a:srgbClr val="008000"/>
                </a:solidFill>
              </a:rPr>
              <a:t>//</a:t>
            </a:r>
            <a:r>
              <a:rPr lang="zh-CN" altLang="en-US">
                <a:solidFill>
                  <a:srgbClr val="008000"/>
                </a:solidFill>
              </a:rPr>
              <a:t>指定</a:t>
            </a:r>
            <a:r>
              <a:rPr lang="en-US" altLang="zh-CN">
                <a:solidFill>
                  <a:srgbClr val="008000"/>
                </a:solidFill>
              </a:rPr>
              <a:t>c</a:t>
            </a:r>
            <a:r>
              <a:rPr lang="zh-CN" altLang="en-US">
                <a:solidFill>
                  <a:srgbClr val="008000"/>
                </a:solidFill>
              </a:rPr>
              <a:t>为字符变量，初值为</a:t>
            </a:r>
            <a:r>
              <a:rPr lang="en-US" altLang="zh-CN">
                <a:solidFill>
                  <a:srgbClr val="008000"/>
                </a:solidFill>
              </a:rPr>
              <a:t>′a′</a:t>
            </a:r>
          </a:p>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a,b,c</a:t>
            </a:r>
            <a:r>
              <a:rPr lang="en-US" altLang="zh-CN">
                <a:solidFill>
                  <a:srgbClr val="000000"/>
                </a:solidFill>
              </a:rPr>
              <a:t>=5</a:t>
            </a:r>
            <a:r>
              <a:rPr lang="zh-CN" altLang="en-US">
                <a:solidFill>
                  <a:srgbClr val="000000"/>
                </a:solidFill>
              </a:rPr>
              <a:t>；</a:t>
            </a:r>
            <a:r>
              <a:rPr lang="en-US" altLang="zh-CN">
                <a:solidFill>
                  <a:srgbClr val="008000"/>
                </a:solidFill>
              </a:rPr>
              <a:t>	//</a:t>
            </a:r>
            <a:r>
              <a:rPr lang="zh-CN" altLang="en-US">
                <a:solidFill>
                  <a:srgbClr val="008000"/>
                </a:solidFill>
              </a:rPr>
              <a:t>指定</a:t>
            </a:r>
            <a:r>
              <a:rPr lang="en-US" altLang="zh-CN">
                <a:solidFill>
                  <a:srgbClr val="008000"/>
                </a:solidFill>
              </a:rPr>
              <a:t>a,</a:t>
            </a:r>
            <a:r>
              <a:rPr lang="zh-CN" altLang="en-US">
                <a:solidFill>
                  <a:srgbClr val="008000"/>
                </a:solidFill>
              </a:rPr>
              <a:t>ｂ</a:t>
            </a:r>
            <a:r>
              <a:rPr lang="en-US" altLang="zh-CN">
                <a:solidFill>
                  <a:srgbClr val="008000"/>
                </a:solidFill>
              </a:rPr>
              <a:t>,c</a:t>
            </a:r>
            <a:r>
              <a:rPr lang="zh-CN" altLang="en-US">
                <a:solidFill>
                  <a:srgbClr val="008000"/>
                </a:solidFill>
              </a:rPr>
              <a:t>为整型变量，但只对</a:t>
            </a:r>
            <a:r>
              <a:rPr lang="en-US" altLang="zh-CN">
                <a:solidFill>
                  <a:srgbClr val="008000"/>
                </a:solidFill>
              </a:rPr>
              <a:t>c</a:t>
            </a:r>
            <a:r>
              <a:rPr lang="zh-CN" altLang="en-US">
                <a:solidFill>
                  <a:srgbClr val="008000"/>
                </a:solidFill>
              </a:rPr>
              <a:t>初始化，</a:t>
            </a:r>
            <a:r>
              <a:rPr lang="en-US" altLang="zh-CN">
                <a:solidFill>
                  <a:srgbClr val="008000"/>
                </a:solidFill>
              </a:rPr>
              <a:t>c</a:t>
            </a:r>
            <a:r>
              <a:rPr lang="zh-CN" altLang="en-US">
                <a:solidFill>
                  <a:srgbClr val="008000"/>
                </a:solidFill>
              </a:rPr>
              <a:t>的初值为５；</a:t>
            </a:r>
            <a:endParaRPr lang="en-US" altLang="zh-CN">
              <a:solidFill>
                <a:srgbClr val="008000"/>
              </a:solidFill>
            </a:endParaRPr>
          </a:p>
          <a:p>
            <a:pPr lvl="0" algn="just">
              <a:lnSpc>
                <a:spcPct val="120000"/>
              </a:lnSpc>
              <a:defRPr/>
            </a:pPr>
            <a:r>
              <a:rPr lang="en-US" altLang="zh-CN">
                <a:solidFill>
                  <a:srgbClr val="008000"/>
                </a:solidFill>
              </a:rPr>
              <a:t>		//</a:t>
            </a:r>
            <a:r>
              <a:rPr lang="zh-CN" altLang="en-US">
                <a:solidFill>
                  <a:srgbClr val="008000"/>
                </a:solidFill>
              </a:rPr>
              <a:t>相当于</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c=5;</a:t>
            </a:r>
          </a:p>
        </p:txBody>
      </p:sp>
      <p:sp>
        <p:nvSpPr>
          <p:cNvPr id="2" name="矩形 1"/>
          <p:cNvSpPr/>
          <p:nvPr/>
        </p:nvSpPr>
        <p:spPr>
          <a:xfrm>
            <a:off x="997014" y="4026216"/>
            <a:ext cx="4606118" cy="553998"/>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对几个变量赋予同一个初值：</a:t>
            </a:r>
          </a:p>
        </p:txBody>
      </p:sp>
      <p:sp>
        <p:nvSpPr>
          <p:cNvPr id="12" name="圆角矩形 11"/>
          <p:cNvSpPr/>
          <p:nvPr/>
        </p:nvSpPr>
        <p:spPr>
          <a:xfrm>
            <a:off x="1653702" y="4580214"/>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a=3,b=3,c=3;</a:t>
            </a:r>
            <a:endParaRPr lang="en-US" altLang="zh-CN">
              <a:solidFill>
                <a:srgbClr val="008000"/>
              </a:solidFill>
            </a:endParaRPr>
          </a:p>
        </p:txBody>
      </p:sp>
      <p:sp>
        <p:nvSpPr>
          <p:cNvPr id="13" name="圆角矩形 12"/>
          <p:cNvSpPr/>
          <p:nvPr/>
        </p:nvSpPr>
        <p:spPr>
          <a:xfrm>
            <a:off x="1653702" y="5298547"/>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a=b=c=3;	</a:t>
            </a:r>
            <a:r>
              <a:rPr lang="en-US" altLang="zh-CN">
                <a:solidFill>
                  <a:srgbClr val="008000"/>
                </a:solidFill>
              </a:rPr>
              <a:t>//</a:t>
            </a:r>
            <a:r>
              <a:rPr lang="zh-CN" altLang="en-US">
                <a:solidFill>
                  <a:srgbClr val="008000"/>
                </a:solidFill>
              </a:rPr>
              <a:t>可以先定义，再用赋值语句，即</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a=b=c=3;</a:t>
            </a:r>
          </a:p>
        </p:txBody>
      </p:sp>
      <p:pic>
        <p:nvPicPr>
          <p:cNvPr id="3" name="图片 2"/>
          <p:cNvPicPr>
            <a:picLocks noChangeAspect="1"/>
          </p:cNvPicPr>
          <p:nvPr/>
        </p:nvPicPr>
        <p:blipFill>
          <a:blip r:embed="rId4" cstate="print"/>
          <a:stretch>
            <a:fillRect/>
          </a:stretch>
        </p:blipFill>
        <p:spPr>
          <a:xfrm>
            <a:off x="997014" y="5240753"/>
            <a:ext cx="542925" cy="552450"/>
          </a:xfrm>
          <a:prstGeom prst="rect">
            <a:avLst/>
          </a:prstGeom>
        </p:spPr>
      </p:pic>
      <p:pic>
        <p:nvPicPr>
          <p:cNvPr id="4" name="图片 3"/>
          <p:cNvPicPr>
            <a:picLocks noChangeAspect="1"/>
          </p:cNvPicPr>
          <p:nvPr/>
        </p:nvPicPr>
        <p:blipFill>
          <a:blip r:embed="rId5" cstate="print"/>
          <a:stretch>
            <a:fillRect/>
          </a:stretch>
        </p:blipFill>
        <p:spPr>
          <a:xfrm>
            <a:off x="987489" y="4527183"/>
            <a:ext cx="552450" cy="542925"/>
          </a:xfrm>
          <a:prstGeom prst="rect">
            <a:avLst/>
          </a:prstGeom>
        </p:spPr>
      </p:pic>
    </p:spTree>
    <p:custDataLst>
      <p:tags r:id="rId1"/>
    </p:custDataLst>
    <p:extLst>
      <p:ext uri="{BB962C8B-B14F-4D97-AF65-F5344CB8AC3E}">
        <p14:creationId xmlns:p14="http://schemas.microsoft.com/office/powerpoint/2010/main" xmlns="" val="6490612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对变量赋初值</a:t>
            </a:r>
          </a:p>
        </p:txBody>
      </p:sp>
      <p:sp>
        <p:nvSpPr>
          <p:cNvPr id="5"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a:solidFill>
                  <a:schemeClr val="accent1"/>
                </a:solidFill>
              </a:rPr>
              <a:t>【</a:t>
            </a:r>
            <a:r>
              <a:rPr lang="zh-CN" altLang="en-US" sz="2400">
                <a:solidFill>
                  <a:schemeClr val="accent1"/>
                </a:solidFill>
              </a:rPr>
              <a:t>例</a:t>
            </a:r>
            <a:r>
              <a:rPr lang="en-US" altLang="zh-CN" sz="2400">
                <a:solidFill>
                  <a:schemeClr val="accent1"/>
                </a:solidFill>
              </a:rPr>
              <a:t>2.8】</a:t>
            </a:r>
            <a:r>
              <a:rPr lang="zh-CN" altLang="en-US" sz="2400">
                <a:solidFill>
                  <a:schemeClr val="accent1"/>
                </a:solidFill>
              </a:rPr>
              <a:t>有两个整型变量</a:t>
            </a:r>
            <a:r>
              <a:rPr lang="en-US" altLang="zh-CN" sz="2400">
                <a:solidFill>
                  <a:schemeClr val="accent1"/>
                </a:solidFill>
              </a:rPr>
              <a:t>a</a:t>
            </a:r>
            <a:r>
              <a:rPr lang="zh-CN" altLang="en-US" sz="2400">
                <a:solidFill>
                  <a:schemeClr val="accent1"/>
                </a:solidFill>
              </a:rPr>
              <a:t>和</a:t>
            </a:r>
            <a:r>
              <a:rPr lang="en-US" altLang="zh-CN" sz="2400">
                <a:solidFill>
                  <a:schemeClr val="accent1"/>
                </a:solidFill>
              </a:rPr>
              <a:t>b</a:t>
            </a:r>
            <a:r>
              <a:rPr lang="zh-CN" altLang="en-US" sz="2400">
                <a:solidFill>
                  <a:schemeClr val="accent1"/>
                </a:solidFill>
              </a:rPr>
              <a:t>，要求把它们的值互换。</a:t>
            </a:r>
            <a:endParaRPr lang="en-US" altLang="zh-CN" sz="2400">
              <a:solidFill>
                <a:schemeClr val="accent1"/>
              </a:solidFill>
            </a:endParaRPr>
          </a:p>
        </p:txBody>
      </p:sp>
      <p:sp>
        <p:nvSpPr>
          <p:cNvPr id="6" name="矩形 5"/>
          <p:cNvSpPr/>
          <p:nvPr/>
        </p:nvSpPr>
        <p:spPr>
          <a:xfrm>
            <a:off x="1036733" y="1861624"/>
            <a:ext cx="10038162" cy="1430456"/>
          </a:xfrm>
          <a:prstGeom prst="rect">
            <a:avLst/>
          </a:prstGeom>
        </p:spPr>
        <p:txBody>
          <a:bodyPr wrap="square">
            <a:spAutoFit/>
          </a:bodyPr>
          <a:lstStyle/>
          <a:p>
            <a:pPr>
              <a:lnSpc>
                <a:spcPct val="150000"/>
              </a:lnSpc>
            </a:pPr>
            <a:r>
              <a:rPr lang="zh-CN" altLang="en-US" sz="2000" b="1"/>
              <a:t>解题思路</a:t>
            </a:r>
            <a:r>
              <a:rPr lang="en-US" altLang="zh-CN" sz="2000" b="1"/>
              <a:t>: </a:t>
            </a:r>
            <a:r>
              <a:rPr lang="zh-CN" altLang="en-US" sz="2000"/>
              <a:t> 假设关键是想出把两个变量的值互换的方法。不能把两个变量直接互相赋值：</a:t>
            </a:r>
            <a:r>
              <a:rPr lang="en-US" altLang="zh-CN" sz="2000"/>
              <a:t>a=b;                          //</a:t>
            </a:r>
            <a:r>
              <a:rPr lang="zh-CN" altLang="en-US" sz="2000"/>
              <a:t>把变量</a:t>
            </a:r>
            <a:r>
              <a:rPr lang="en-US" altLang="zh-CN" sz="2000"/>
              <a:t>b</a:t>
            </a:r>
            <a:r>
              <a:rPr lang="zh-CN" altLang="en-US" sz="2000"/>
              <a:t>的值赋给变量</a:t>
            </a:r>
            <a:r>
              <a:rPr lang="en-US" altLang="zh-CN" sz="2000"/>
              <a:t>a,a</a:t>
            </a:r>
            <a:r>
              <a:rPr lang="zh-CN" altLang="en-US" sz="2000"/>
              <a:t>的值等于</a:t>
            </a:r>
            <a:r>
              <a:rPr lang="en-US" altLang="zh-CN" sz="2000"/>
              <a:t>b</a:t>
            </a:r>
            <a:r>
              <a:rPr lang="zh-CN" altLang="en-US" sz="2000"/>
              <a:t>的值</a:t>
            </a:r>
          </a:p>
          <a:p>
            <a:pPr>
              <a:lnSpc>
                <a:spcPct val="150000"/>
              </a:lnSpc>
            </a:pPr>
            <a:r>
              <a:rPr lang="en-US" altLang="zh-CN" sz="2000"/>
              <a:t>b=a;                          //</a:t>
            </a:r>
            <a:r>
              <a:rPr lang="zh-CN" altLang="en-US" sz="2000"/>
              <a:t>再把变量</a:t>
            </a:r>
            <a:r>
              <a:rPr lang="en-US" altLang="zh-CN" sz="2000"/>
              <a:t>a</a:t>
            </a:r>
            <a:r>
              <a:rPr lang="zh-CN" altLang="en-US" sz="2000"/>
              <a:t>的值赋给变量</a:t>
            </a:r>
            <a:r>
              <a:rPr lang="en-US" altLang="zh-CN" sz="2000"/>
              <a:t>b,</a:t>
            </a:r>
            <a:r>
              <a:rPr lang="zh-CN" altLang="en-US" sz="2000"/>
              <a:t>变量</a:t>
            </a:r>
            <a:r>
              <a:rPr lang="en-US" altLang="zh-CN" sz="2000"/>
              <a:t>b</a:t>
            </a:r>
            <a:r>
              <a:rPr lang="zh-CN" altLang="en-US" sz="2000"/>
              <a:t>值没有改变</a:t>
            </a:r>
            <a:endParaRPr lang="en-US" altLang="zh-CN" sz="2000"/>
          </a:p>
        </p:txBody>
      </p:sp>
      <p:sp>
        <p:nvSpPr>
          <p:cNvPr id="7" name="圆角矩形 6"/>
          <p:cNvSpPr/>
          <p:nvPr/>
        </p:nvSpPr>
        <p:spPr>
          <a:xfrm>
            <a:off x="1036733" y="3399183"/>
            <a:ext cx="6813852" cy="327197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a:t>#include&lt;stdio.h&gt;</a:t>
            </a:r>
          </a:p>
          <a:p>
            <a:pPr defTabSz="363538"/>
            <a:r>
              <a:rPr lang="en-US" altLang="zh-CN"/>
              <a:t>int main()</a:t>
            </a:r>
          </a:p>
          <a:p>
            <a:pPr defTabSz="363538"/>
            <a:r>
              <a:rPr lang="en-US" altLang="zh-CN"/>
              <a:t>{</a:t>
            </a:r>
          </a:p>
          <a:p>
            <a:pPr defTabSz="363538"/>
            <a:r>
              <a:rPr lang="en-US" altLang="zh-CN"/>
              <a:t>	int a=3,b=4,temp;</a:t>
            </a:r>
          </a:p>
          <a:p>
            <a:pPr defTabSz="363538"/>
            <a:r>
              <a:rPr lang="en-US" altLang="zh-CN"/>
              <a:t>	temp=a;</a:t>
            </a:r>
          </a:p>
          <a:p>
            <a:pPr defTabSz="363538"/>
            <a:r>
              <a:rPr lang="en-US" altLang="zh-CN"/>
              <a:t>	a=b;</a:t>
            </a:r>
          </a:p>
          <a:p>
            <a:pPr defTabSz="363538"/>
            <a:r>
              <a:rPr lang="en-US" altLang="zh-CN"/>
              <a:t>	b=temp;</a:t>
            </a:r>
          </a:p>
          <a:p>
            <a:pPr defTabSz="363538"/>
            <a:r>
              <a:rPr lang="en-US" altLang="zh-CN"/>
              <a:t>	printf("a=%d,b=%d\n",a,b);</a:t>
            </a:r>
          </a:p>
          <a:p>
            <a:pPr defTabSz="363538"/>
            <a:r>
              <a:rPr lang="en-US" altLang="zh-CN"/>
              <a:t>	return 0;</a:t>
            </a:r>
          </a:p>
          <a:p>
            <a:pPr defTabSz="363538"/>
            <a:r>
              <a:rPr lang="en-US" altLang="zh-CN"/>
              <a:t>}</a:t>
            </a:r>
            <a:endParaRPr lang="en-US" altLang="zh-CN">
              <a:solidFill>
                <a:srgbClr val="008000"/>
              </a:solidFill>
            </a:endParaRPr>
          </a:p>
        </p:txBody>
      </p:sp>
      <p:grpSp>
        <p:nvGrpSpPr>
          <p:cNvPr id="9" name="组合 8"/>
          <p:cNvGrpSpPr/>
          <p:nvPr/>
        </p:nvGrpSpPr>
        <p:grpSpPr>
          <a:xfrm>
            <a:off x="3473291" y="4342682"/>
            <a:ext cx="4637039" cy="377687"/>
            <a:chOff x="8050696" y="5019261"/>
            <a:chExt cx="4637039"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497892"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2" name="文本框 11"/>
            <p:cNvSpPr txBox="1"/>
            <p:nvPr/>
          </p:nvSpPr>
          <p:spPr>
            <a:xfrm>
              <a:off x="8388005" y="5054496"/>
              <a:ext cx="4299730" cy="307777"/>
            </a:xfrm>
            <a:prstGeom prst="rect">
              <a:avLst/>
            </a:prstGeom>
            <a:noFill/>
          </p:spPr>
          <p:txBody>
            <a:bodyPr wrap="square" rtlCol="0">
              <a:spAutoFit/>
            </a:bodyPr>
            <a:lstStyle/>
            <a:p>
              <a:r>
                <a:rPr lang="zh-CN" altLang="en-US" sz="1400">
                  <a:solidFill>
                    <a:schemeClr val="bg1"/>
                  </a:solidFill>
                </a:rPr>
                <a:t>为了实现两个变量的值互换</a:t>
              </a:r>
              <a:r>
                <a:rPr lang="en-US" altLang="zh-CN" sz="1400">
                  <a:solidFill>
                    <a:schemeClr val="bg1"/>
                  </a:solidFill>
                </a:rPr>
                <a:t>,</a:t>
              </a:r>
              <a:r>
                <a:rPr lang="zh-CN" altLang="en-US" sz="1400">
                  <a:solidFill>
                    <a:schemeClr val="bg1"/>
                  </a:solidFill>
                </a:rPr>
                <a:t>必须借助于第三个变量</a:t>
              </a:r>
            </a:p>
          </p:txBody>
        </p:sp>
      </p:grpSp>
      <p:pic>
        <p:nvPicPr>
          <p:cNvPr id="2" name="图片 1"/>
          <p:cNvPicPr>
            <a:picLocks noChangeAspect="1"/>
          </p:cNvPicPr>
          <p:nvPr/>
        </p:nvPicPr>
        <p:blipFill>
          <a:blip r:embed="rId3" cstate="print"/>
          <a:stretch>
            <a:fillRect/>
          </a:stretch>
        </p:blipFill>
        <p:spPr>
          <a:xfrm>
            <a:off x="6697357" y="5423033"/>
            <a:ext cx="4543425" cy="1085850"/>
          </a:xfrm>
          <a:prstGeom prst="rect">
            <a:avLst/>
          </a:prstGeom>
        </p:spPr>
      </p:pic>
    </p:spTree>
    <p:extLst>
      <p:ext uri="{BB962C8B-B14F-4D97-AF65-F5344CB8AC3E}">
        <p14:creationId xmlns:p14="http://schemas.microsoft.com/office/powerpoint/2010/main" xmlns="" val="223840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数据的输入输出</a:t>
            </a:r>
          </a:p>
        </p:txBody>
      </p:sp>
    </p:spTree>
    <p:extLst>
      <p:ext uri="{BB962C8B-B14F-4D97-AF65-F5344CB8AC3E}">
        <p14:creationId xmlns:p14="http://schemas.microsoft.com/office/powerpoint/2010/main" xmlns="" val="22418915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94310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3"/>
            </p:custDataLst>
          </p:nvPr>
        </p:nvCxnSpPr>
        <p:spPr>
          <a:xfrm>
            <a:off x="1263785" y="194309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7303" y="2031240"/>
            <a:ext cx="2163798" cy="41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输入输出是以计算机主机为主体而言的</a:t>
            </a:r>
          </a:p>
        </p:txBody>
      </p:sp>
      <p:cxnSp>
        <p:nvCxnSpPr>
          <p:cNvPr id="9" name="MH_Other_3"/>
          <p:cNvCxnSpPr/>
          <p:nvPr>
            <p:custDataLst>
              <p:tags r:id="rId5"/>
            </p:custDataLst>
          </p:nvPr>
        </p:nvCxnSpPr>
        <p:spPr>
          <a:xfrm>
            <a:off x="4333495" y="194309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382" y="1764541"/>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1</a:t>
            </a:r>
            <a:endParaRPr lang="zh-CN" altLang="en-US" sz="4050">
              <a:solidFill>
                <a:schemeClr val="accent1"/>
              </a:solidFill>
              <a:latin typeface="Arial Black" pitchFamily="34" charset="0"/>
              <a:ea typeface="微软雅黑" panose="020B0503020204020204" pitchFamily="34" charset="-122"/>
            </a:endParaRPr>
          </a:p>
        </p:txBody>
      </p:sp>
      <p:sp>
        <p:nvSpPr>
          <p:cNvPr id="3080" name="MH_SubTitle_2"/>
          <p:cNvSpPr txBox="1">
            <a:spLocks noChangeArrowheads="1"/>
          </p:cNvSpPr>
          <p:nvPr>
            <p:custDataLst>
              <p:tags r:id="rId7"/>
            </p:custDataLst>
          </p:nvPr>
        </p:nvSpPr>
        <p:spPr bwMode="auto">
          <a:xfrm>
            <a:off x="5038345" y="1990656"/>
            <a:ext cx="2161026" cy="41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a:latin typeface="+mn-lt"/>
                <a:ea typeface="+mn-ea"/>
              </a:rPr>
              <a:t>C</a:t>
            </a:r>
            <a:r>
              <a:rPr lang="zh-CN" altLang="en-US" b="1">
                <a:latin typeface="+mn-lt"/>
                <a:ea typeface="+mn-ea"/>
              </a:rPr>
              <a:t>语言本身不提供输入输出语句</a:t>
            </a:r>
          </a:p>
        </p:txBody>
      </p:sp>
      <p:sp>
        <p:nvSpPr>
          <p:cNvPr id="5129" name="MH_Text_2"/>
          <p:cNvSpPr txBox="1">
            <a:spLocks noChangeArrowheads="1"/>
          </p:cNvSpPr>
          <p:nvPr>
            <p:custDataLst>
              <p:tags r:id="rId8"/>
            </p:custDataLst>
          </p:nvPr>
        </p:nvSpPr>
        <p:spPr bwMode="auto">
          <a:xfrm>
            <a:off x="4980386" y="3266819"/>
            <a:ext cx="2623028" cy="1843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a:solidFill>
                  <a:schemeClr val="tx1">
                    <a:lumMod val="65000"/>
                    <a:lumOff val="35000"/>
                  </a:schemeClr>
                </a:solidFill>
                <a:latin typeface="+mn-lt"/>
                <a:ea typeface="+mn-ea"/>
              </a:rPr>
              <a:t>输入和输出操作是由</a:t>
            </a:r>
            <a:r>
              <a:rPr lang="en-US" altLang="zh-CN" sz="1600">
                <a:solidFill>
                  <a:schemeClr val="tx1">
                    <a:lumMod val="65000"/>
                    <a:lumOff val="35000"/>
                  </a:schemeClr>
                </a:solidFill>
                <a:latin typeface="+mn-lt"/>
                <a:ea typeface="+mn-ea"/>
              </a:rPr>
              <a:t>C</a:t>
            </a:r>
            <a:r>
              <a:rPr lang="zh-CN" altLang="en-US" sz="1600">
                <a:solidFill>
                  <a:schemeClr val="tx1">
                    <a:lumMod val="65000"/>
                    <a:lumOff val="35000"/>
                  </a:schemeClr>
                </a:solidFill>
                <a:latin typeface="+mn-lt"/>
                <a:ea typeface="+mn-ea"/>
              </a:rPr>
              <a:t>标准函数库中的函数来实现的。</a:t>
            </a:r>
            <a:endParaRPr lang="en-US" altLang="zh-CN" sz="160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优点：</a:t>
            </a:r>
            <a:endParaRPr lang="en-US" altLang="zh-CN" sz="160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简化编译系统简化</a:t>
            </a:r>
            <a:endParaRPr lang="en-US" altLang="zh-CN" sz="160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增强通用性和可移植性</a:t>
            </a:r>
            <a:endParaRPr lang="en-US" altLang="zh-CN" sz="1600">
              <a:solidFill>
                <a:schemeClr val="tx1">
                  <a:lumMod val="65000"/>
                  <a:lumOff val="35000"/>
                </a:schemeClr>
              </a:solidFill>
              <a:latin typeface="+mn-lt"/>
              <a:ea typeface="+mn-ea"/>
            </a:endParaRPr>
          </a:p>
        </p:txBody>
      </p:sp>
      <p:cxnSp>
        <p:nvCxnSpPr>
          <p:cNvPr id="22" name="MH_Other_5"/>
          <p:cNvCxnSpPr/>
          <p:nvPr>
            <p:custDataLst>
              <p:tags r:id="rId9"/>
            </p:custDataLst>
          </p:nvPr>
        </p:nvCxnSpPr>
        <p:spPr>
          <a:xfrm>
            <a:off x="7766850" y="194303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3695" y="1690687"/>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2</a:t>
            </a:r>
            <a:endParaRPr lang="zh-CN" altLang="en-US" sz="4050">
              <a:solidFill>
                <a:schemeClr val="accent1"/>
              </a:solidFill>
              <a:latin typeface="Arial Black" pitchFamily="34" charset="0"/>
              <a:ea typeface="微软雅黑" panose="020B0503020204020204" pitchFamily="34" charset="-122"/>
            </a:endParaRPr>
          </a:p>
        </p:txBody>
      </p:sp>
      <p:sp>
        <p:nvSpPr>
          <p:cNvPr id="3084" name="MH_SubTitle_3"/>
          <p:cNvSpPr txBox="1">
            <a:spLocks noChangeArrowheads="1"/>
          </p:cNvSpPr>
          <p:nvPr>
            <p:custDataLst>
              <p:tags r:id="rId11"/>
            </p:custDataLst>
          </p:nvPr>
        </p:nvSpPr>
        <p:spPr bwMode="auto">
          <a:xfrm>
            <a:off x="8387563" y="2190805"/>
            <a:ext cx="3161706" cy="417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把有关头文件放在本程序中</a:t>
            </a:r>
          </a:p>
        </p:txBody>
      </p:sp>
      <p:sp>
        <p:nvSpPr>
          <p:cNvPr id="5133" name="MH_Text_3"/>
          <p:cNvSpPr txBox="1">
            <a:spLocks noChangeArrowheads="1"/>
          </p:cNvSpPr>
          <p:nvPr>
            <p:custDataLst>
              <p:tags r:id="rId12"/>
            </p:custDataLst>
          </p:nvPr>
        </p:nvSpPr>
        <p:spPr bwMode="auto">
          <a:xfrm>
            <a:off x="8766557" y="2885614"/>
            <a:ext cx="2016337" cy="3812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a:solidFill>
                  <a:schemeClr val="accent1"/>
                </a:solidFill>
                <a:latin typeface="+mn-lt"/>
                <a:ea typeface="+mn-ea"/>
              </a:rPr>
              <a:t>#include&lt;</a:t>
            </a:r>
            <a:r>
              <a:rPr lang="en-US" altLang="zh-CN" sz="1600" b="1" err="1">
                <a:solidFill>
                  <a:schemeClr val="accent1"/>
                </a:solidFill>
                <a:latin typeface="+mn-lt"/>
                <a:ea typeface="+mn-ea"/>
              </a:rPr>
              <a:t>stdio.h</a:t>
            </a:r>
            <a:r>
              <a:rPr lang="en-US" altLang="zh-CN" sz="1600" b="1">
                <a:solidFill>
                  <a:schemeClr val="accent1"/>
                </a:solidFill>
                <a:latin typeface="+mn-lt"/>
                <a:ea typeface="+mn-ea"/>
              </a:rPr>
              <a:t>&gt;</a:t>
            </a:r>
          </a:p>
        </p:txBody>
      </p:sp>
      <p:sp>
        <p:nvSpPr>
          <p:cNvPr id="27" name="MH_Other_7"/>
          <p:cNvSpPr txBox="1"/>
          <p:nvPr>
            <p:custDataLst>
              <p:tags r:id="rId13"/>
            </p:custDataLst>
          </p:nvPr>
        </p:nvSpPr>
        <p:spPr>
          <a:xfrm>
            <a:off x="8043075" y="1690619"/>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3</a:t>
            </a:r>
            <a:endParaRPr lang="zh-CN" altLang="en-US" sz="4050">
              <a:solidFill>
                <a:schemeClr val="accent1"/>
              </a:solidFill>
              <a:latin typeface="Arial Black" pitchFamily="34" charset="0"/>
              <a:ea typeface="微软雅黑" panose="020B0503020204020204" pitchFamily="34" charset="-122"/>
            </a:endParaRPr>
          </a:p>
        </p:txBody>
      </p:sp>
      <p:sp>
        <p:nvSpPr>
          <p:cNvPr id="3088" name="MH_PageTitle"/>
          <p:cNvSpPr>
            <a:spLocks noGrp="1"/>
          </p:cNvSpPr>
          <p:nvPr>
            <p:ph type="title"/>
            <p:custDataLst>
              <p:tags r:id="rId14"/>
            </p:custDataLst>
          </p:nvPr>
        </p:nvSpPr>
        <p:spPr/>
        <p:txBody>
          <a:bodyPr/>
          <a:lstStyle/>
          <a:p>
            <a:pPr eaLnBrk="1" hangingPunct="1"/>
            <a:r>
              <a:rPr lang="zh-CN" altLang="en-US"/>
              <a:t>有关输入输出的概念</a:t>
            </a:r>
          </a:p>
        </p:txBody>
      </p:sp>
      <p:grpSp>
        <p:nvGrpSpPr>
          <p:cNvPr id="15" name="组合 14"/>
          <p:cNvGrpSpPr/>
          <p:nvPr/>
        </p:nvGrpSpPr>
        <p:grpSpPr>
          <a:xfrm>
            <a:off x="1785981" y="3176816"/>
            <a:ext cx="2102855" cy="1766606"/>
            <a:chOff x="1894068" y="2664331"/>
            <a:chExt cx="2102855" cy="1766606"/>
          </a:xfrm>
        </p:grpSpPr>
        <p:sp>
          <p:nvSpPr>
            <p:cNvPr id="25" name="KSO_Shape"/>
            <p:cNvSpPr>
              <a:spLocks/>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8" cstate="print">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cstate="print">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a:t>输出</a:t>
              </a:r>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a:t>输入</a:t>
              </a:r>
            </a:p>
          </p:txBody>
        </p:sp>
      </p:grpSp>
      <p:sp>
        <p:nvSpPr>
          <p:cNvPr id="40" name="MH_Desc_1"/>
          <p:cNvSpPr/>
          <p:nvPr>
            <p:custDataLst>
              <p:tags r:id="rId15"/>
            </p:custDataLst>
          </p:nvPr>
        </p:nvSpPr>
        <p:spPr>
          <a:xfrm>
            <a:off x="8387562" y="336358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gn="just">
              <a:spcBef>
                <a:spcPts val="600"/>
              </a:spcBef>
              <a:spcAft>
                <a:spcPts val="600"/>
              </a:spcAft>
              <a:defRPr/>
            </a:pPr>
            <a:r>
              <a:rPr lang="en-US" altLang="zh-CN" sz="1400">
                <a:solidFill>
                  <a:schemeClr val="tx1"/>
                </a:solidFill>
              </a:rPr>
              <a:t>#include</a:t>
            </a:r>
            <a:r>
              <a:rPr lang="zh-CN" altLang="en-US" sz="1400">
                <a:solidFill>
                  <a:schemeClr val="tx1"/>
                </a:solidFill>
              </a:rPr>
              <a:t>指令说明</a:t>
            </a:r>
            <a:endParaRPr lang="en-US" altLang="zh-CN" sz="1400">
              <a:solidFill>
                <a:schemeClr val="tx1"/>
              </a:solidFill>
            </a:endParaRPr>
          </a:p>
          <a:p>
            <a:pPr algn="just">
              <a:spcBef>
                <a:spcPts val="600"/>
              </a:spcBef>
              <a:spcAft>
                <a:spcPts val="600"/>
              </a:spcAft>
              <a:defRPr/>
            </a:pPr>
            <a:r>
              <a:rPr lang="zh-CN" altLang="en-US" sz="1400">
                <a:solidFill>
                  <a:schemeClr val="tx1"/>
                </a:solidFill>
              </a:rPr>
              <a:t>三种形式：</a:t>
            </a:r>
            <a:endParaRPr lang="en-US" altLang="zh-CN"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"c:\cpp\include\myfile.h"</a:t>
            </a:r>
            <a:r>
              <a:rPr lang="zh-CN" altLang="en-US" sz="1400">
                <a:solidFill>
                  <a:schemeClr val="accent1"/>
                </a:solidFill>
                <a:sym typeface="Wingdings 2"/>
              </a:rPr>
              <a:t> </a:t>
            </a:r>
            <a:r>
              <a:rPr lang="en-US" altLang="zh-CN" sz="1400">
                <a:solidFill>
                  <a:schemeClr val="tx1"/>
                </a:solidFill>
              </a:rPr>
              <a:t> </a:t>
            </a:r>
            <a:endParaRPr lang="zh-CN" altLang="en-US"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a:t>
            </a:r>
            <a:r>
              <a:rPr lang="en-US" altLang="zh-CN" sz="1400" err="1">
                <a:solidFill>
                  <a:schemeClr val="tx1"/>
                </a:solidFill>
              </a:rPr>
              <a:t>myfile.h</a:t>
            </a:r>
            <a:r>
              <a:rPr lang="en-US" altLang="zh-CN" sz="1400">
                <a:solidFill>
                  <a:schemeClr val="tx1"/>
                </a:solidFill>
              </a:rPr>
              <a:t>“</a:t>
            </a:r>
            <a:r>
              <a:rPr lang="zh-CN" altLang="en-US" sz="1400">
                <a:solidFill>
                  <a:schemeClr val="accent1"/>
                </a:solidFill>
                <a:sym typeface="Wingdings 2"/>
              </a:rPr>
              <a:t> </a:t>
            </a:r>
            <a:endParaRPr lang="en-US" altLang="zh-CN"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&lt;</a:t>
            </a:r>
            <a:r>
              <a:rPr lang="en-US" altLang="zh-CN" sz="1400" err="1">
                <a:solidFill>
                  <a:schemeClr val="tx1"/>
                </a:solidFill>
              </a:rPr>
              <a:t>myfile.h</a:t>
            </a:r>
            <a:r>
              <a:rPr lang="en-US" altLang="zh-CN" sz="1400">
                <a:solidFill>
                  <a:schemeClr val="tx1"/>
                </a:solidFill>
              </a:rPr>
              <a:t>&gt;</a:t>
            </a:r>
            <a:r>
              <a:rPr lang="zh-CN" altLang="en-US" sz="1400">
                <a:solidFill>
                  <a:schemeClr val="accent1"/>
                </a:solidFill>
                <a:sym typeface="Wingdings 2"/>
              </a:rPr>
              <a:t> </a:t>
            </a:r>
            <a:endParaRPr lang="en-US" altLang="zh-CN" sz="1400">
              <a:solidFill>
                <a:schemeClr val="tx1"/>
              </a:solidFill>
            </a:endParaRPr>
          </a:p>
          <a:p>
            <a:pPr marL="0" lvl="1" indent="0">
              <a:buNone/>
            </a:pPr>
            <a:endParaRPr lang="en-US" altLang="zh-CN" sz="1400">
              <a:solidFill>
                <a:schemeClr val="tx1"/>
              </a:solidFill>
            </a:endParaRPr>
          </a:p>
          <a:p>
            <a:pPr marL="0" lvl="1"/>
            <a:r>
              <a:rPr lang="zh-CN" altLang="en-US" sz="1400">
                <a:solidFill>
                  <a:schemeClr val="accent1"/>
                </a:solidFill>
                <a:sym typeface="Wingdings 2"/>
              </a:rPr>
              <a:t></a:t>
            </a:r>
            <a:r>
              <a:rPr lang="zh-CN" altLang="en-US" sz="1400">
                <a:solidFill>
                  <a:schemeClr val="tx1"/>
                </a:solidFill>
              </a:rPr>
              <a:t>按指定路径查找文件</a:t>
            </a:r>
            <a:endParaRPr lang="en-US" altLang="zh-CN" sz="1400">
              <a:solidFill>
                <a:schemeClr val="tx1"/>
              </a:solidFill>
            </a:endParaRPr>
          </a:p>
          <a:p>
            <a:pPr marL="0" lvl="1"/>
            <a:r>
              <a:rPr lang="zh-CN" altLang="en-US" sz="1400">
                <a:solidFill>
                  <a:schemeClr val="accent1"/>
                </a:solidFill>
                <a:sym typeface="Wingdings 2"/>
              </a:rPr>
              <a:t></a:t>
            </a:r>
            <a:r>
              <a:rPr lang="zh-CN" altLang="en-US" sz="1400">
                <a:solidFill>
                  <a:schemeClr val="tx1"/>
                </a:solidFill>
              </a:rPr>
              <a:t>源程序文件所在目录</a:t>
            </a:r>
          </a:p>
          <a:p>
            <a:pPr marL="0" lvl="1"/>
            <a:r>
              <a:rPr lang="zh-CN" altLang="en-US" sz="1400">
                <a:solidFill>
                  <a:schemeClr val="accent1"/>
                </a:solidFill>
                <a:sym typeface="Wingdings 2"/>
              </a:rPr>
              <a:t></a:t>
            </a:r>
            <a:r>
              <a:rPr lang="en-US" altLang="zh-CN" sz="1400">
                <a:solidFill>
                  <a:schemeClr val="tx1"/>
                </a:solidFill>
              </a:rPr>
              <a:t>C</a:t>
            </a:r>
            <a:r>
              <a:rPr lang="zh-CN" altLang="en-US" sz="1400">
                <a:solidFill>
                  <a:schemeClr val="tx1"/>
                </a:solidFill>
              </a:rPr>
              <a:t>编译系统指定的</a:t>
            </a:r>
            <a:r>
              <a:rPr lang="en-US" altLang="zh-CN" sz="1400">
                <a:solidFill>
                  <a:schemeClr val="tx1"/>
                </a:solidFill>
              </a:rPr>
              <a:t>include</a:t>
            </a:r>
            <a:r>
              <a:rPr lang="zh-CN" altLang="en-US" sz="1400">
                <a:solidFill>
                  <a:schemeClr val="tx1"/>
                </a:solidFill>
              </a:rPr>
              <a:t>目录</a:t>
            </a:r>
          </a:p>
        </p:txBody>
      </p:sp>
    </p:spTree>
    <p:custDataLst>
      <p:tags r:id="rId1"/>
    </p:custDataLst>
    <p:extLst>
      <p:ext uri="{BB962C8B-B14F-4D97-AF65-F5344CB8AC3E}">
        <p14:creationId xmlns:p14="http://schemas.microsoft.com/office/powerpoint/2010/main" xmlns="" val="1374217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err="1"/>
              <a:t>printf</a:t>
            </a:r>
            <a:r>
              <a:rPr lang="zh-CN" altLang="en-US"/>
              <a:t>函数</a:t>
            </a:r>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用来向终端（或系统隐含指定的输出设备）输出若干个任意类型的数据。</a:t>
            </a: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t>printf</a:t>
            </a:r>
            <a:r>
              <a:rPr lang="zh-CN" altLang="en-US" b="1"/>
              <a:t>（格式控制，输出表列）</a:t>
            </a:r>
          </a:p>
        </p:txBody>
      </p:sp>
      <p:grpSp>
        <p:nvGrpSpPr>
          <p:cNvPr id="14" name="组合 13"/>
          <p:cNvGrpSpPr/>
          <p:nvPr/>
        </p:nvGrpSpPr>
        <p:grpSpPr>
          <a:xfrm>
            <a:off x="6613016" y="1981614"/>
            <a:ext cx="274633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a:t>printf("a=%d,b=%c\n", i, c )</a:t>
              </a:r>
              <a:endParaRPr lang="en-US" altLang="zh-CN" sz="1600" noProof="1">
                <a:solidFill>
                  <a:srgbClr val="008000"/>
                </a:solidFill>
              </a:endParaRPr>
            </a:p>
          </p:txBody>
        </p:sp>
        <p:sp>
          <p:nvSpPr>
            <p:cNvPr id="7" name="线形标注 2(带强调线) 6"/>
            <p:cNvSpPr/>
            <p:nvPr/>
          </p:nvSpPr>
          <p:spPr>
            <a:xfrm rot="16200000">
              <a:off x="6339693" y="1969444"/>
              <a:ext cx="193537" cy="213603"/>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a:t>普通字符 格式声明</a:t>
              </a:r>
            </a:p>
          </p:txBody>
        </p:sp>
        <p:sp>
          <p:nvSpPr>
            <p:cNvPr id="9" name="线形标注 2(带强调线) 8"/>
            <p:cNvSpPr/>
            <p:nvPr/>
          </p:nvSpPr>
          <p:spPr>
            <a:xfrm rot="16200000">
              <a:off x="7062894" y="1976682"/>
              <a:ext cx="213070" cy="218661"/>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645437" y="1923120"/>
              <a:ext cx="190986" cy="308113"/>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59426" y="2759340"/>
              <a:ext cx="1989444" cy="307777"/>
            </a:xfrm>
            <a:prstGeom prst="rect">
              <a:avLst/>
            </a:prstGeom>
            <a:noFill/>
          </p:spPr>
          <p:txBody>
            <a:bodyPr wrap="square" rtlCol="0">
              <a:spAutoFit/>
            </a:bodyPr>
            <a:lstStyle/>
            <a:p>
              <a:r>
                <a:rPr lang="zh-CN" altLang="en-US" sz="1400"/>
                <a:t>格式控制 </a:t>
              </a:r>
              <a:r>
                <a:rPr lang="en-US" altLang="zh-CN" sz="1400"/>
                <a:t>	 </a:t>
              </a:r>
              <a:r>
                <a:rPr lang="zh-CN" altLang="en-US" sz="1400" spc="-50"/>
                <a:t>输出列表</a:t>
              </a:r>
            </a:p>
          </p:txBody>
        </p:sp>
      </p:grpSp>
      <p:sp>
        <p:nvSpPr>
          <p:cNvPr id="15" name="MH_Desc_1"/>
          <p:cNvSpPr/>
          <p:nvPr>
            <p:custDataLst>
              <p:tags r:id="rId1"/>
            </p:custDataLst>
          </p:nvPr>
        </p:nvSpPr>
        <p:spPr>
          <a:xfrm>
            <a:off x="1636643" y="2764044"/>
            <a:ext cx="4843670" cy="36665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”是用双引号括起来的一个字符串，称为格式控制字符串，简称格式字符串。包括：</a:t>
            </a:r>
            <a:r>
              <a:rPr lang="en-US" altLang="zh-CN" sz="1400">
                <a:solidFill>
                  <a:schemeClr val="tx1"/>
                </a:solidFill>
              </a:rPr>
              <a:t> </a:t>
            </a:r>
          </a:p>
          <a:p>
            <a:pPr algn="just">
              <a:lnSpc>
                <a:spcPct val="150000"/>
              </a:lnSpc>
              <a:defRPr/>
            </a:pPr>
            <a:r>
              <a:rPr lang="en-US" altLang="zh-CN" sz="1400">
                <a:solidFill>
                  <a:schemeClr val="tx1"/>
                </a:solidFill>
              </a:rPr>
              <a:t>① </a:t>
            </a:r>
            <a:r>
              <a:rPr lang="zh-CN" altLang="en-US" sz="1400" b="1">
                <a:solidFill>
                  <a:schemeClr val="tx1"/>
                </a:solidFill>
              </a:rPr>
              <a:t>格式声明</a:t>
            </a:r>
            <a:r>
              <a:rPr lang="zh-CN" altLang="en-US" sz="1400">
                <a:solidFill>
                  <a:schemeClr val="tx1"/>
                </a:solidFill>
              </a:rPr>
              <a:t>。格式声明由“</a:t>
            </a:r>
            <a:r>
              <a:rPr lang="en-US" altLang="zh-CN" sz="1400">
                <a:solidFill>
                  <a:schemeClr val="tx1"/>
                </a:solidFill>
              </a:rPr>
              <a:t>%</a:t>
            </a:r>
            <a:r>
              <a:rPr lang="zh-CN" altLang="en-US" sz="1400">
                <a:solidFill>
                  <a:schemeClr val="tx1"/>
                </a:solidFill>
              </a:rPr>
              <a:t>”和格式字符组成。作用是将输出的数据转换为指定的格式后输出。</a:t>
            </a:r>
          </a:p>
          <a:p>
            <a:pPr algn="just">
              <a:lnSpc>
                <a:spcPct val="150000"/>
              </a:lnSpc>
              <a:defRPr/>
            </a:pPr>
            <a:r>
              <a:rPr lang="zh-CN" altLang="en-US" sz="1400">
                <a:solidFill>
                  <a:schemeClr val="tx1"/>
                </a:solidFill>
              </a:rPr>
              <a:t>② </a:t>
            </a:r>
            <a:r>
              <a:rPr lang="zh-CN" altLang="en-US" sz="1400" b="1">
                <a:solidFill>
                  <a:schemeClr val="tx1"/>
                </a:solidFill>
              </a:rPr>
              <a:t>普通字符</a:t>
            </a:r>
            <a:r>
              <a:rPr lang="zh-CN" altLang="en-US" sz="1400">
                <a:solidFill>
                  <a:schemeClr val="tx1"/>
                </a:solidFill>
              </a:rPr>
              <a:t>。普通字符即需要在输出时原样输出的字符。</a:t>
            </a:r>
            <a:endParaRPr lang="en-US" altLang="zh-CN" sz="1400">
              <a:solidFill>
                <a:schemeClr val="tx1"/>
              </a:solidFill>
            </a:endParaRPr>
          </a:p>
          <a:p>
            <a:pPr algn="just">
              <a:lnSpc>
                <a:spcPct val="150000"/>
              </a:lnSpc>
              <a:defRPr/>
            </a:pPr>
            <a:r>
              <a:rPr lang="zh-CN" altLang="en-US" sz="1400">
                <a:solidFill>
                  <a:schemeClr val="tx1"/>
                </a:solidFill>
              </a:rPr>
              <a:t> </a:t>
            </a:r>
            <a:r>
              <a:rPr lang="en-US" altLang="zh-CN" sz="1400">
                <a:solidFill>
                  <a:schemeClr val="tx1"/>
                </a:solidFill>
              </a:rPr>
              <a:t>(2) </a:t>
            </a:r>
            <a:r>
              <a:rPr lang="zh-CN" altLang="en-US" sz="1400" b="1">
                <a:solidFill>
                  <a:schemeClr val="tx1"/>
                </a:solidFill>
              </a:rPr>
              <a:t>输出表列</a:t>
            </a:r>
            <a:r>
              <a:rPr lang="zh-CN" altLang="en-US" sz="1400">
                <a:solidFill>
                  <a:schemeClr val="tx1"/>
                </a:solidFill>
              </a:rPr>
              <a:t>是程序需要输出的一些数据，可以是常量、变量或表达式。</a:t>
            </a:r>
            <a:endParaRPr lang="en-US" altLang="zh-CN" sz="1400">
              <a:solidFill>
                <a:schemeClr val="tx1"/>
              </a:solidFill>
            </a:endParaRPr>
          </a:p>
          <a:p>
            <a:pPr algn="just">
              <a:lnSpc>
                <a:spcPct val="150000"/>
              </a:lnSpc>
              <a:defRPr/>
            </a:pPr>
            <a:r>
              <a:rPr lang="en-US" altLang="zh-CN" sz="1400">
                <a:solidFill>
                  <a:schemeClr val="tx1"/>
                </a:solidFill>
              </a:rPr>
              <a:t>printf</a:t>
            </a:r>
            <a:r>
              <a:rPr lang="zh-CN" altLang="en-US" sz="1400">
                <a:solidFill>
                  <a:schemeClr val="tx1"/>
                </a:solidFill>
              </a:rPr>
              <a:t>函数的一般形式可表示为</a:t>
            </a:r>
            <a:endParaRPr lang="en-US" altLang="zh-CN" sz="1400">
              <a:solidFill>
                <a:schemeClr val="tx1"/>
              </a:solidFill>
            </a:endParaRPr>
          </a:p>
          <a:p>
            <a:pPr algn="ctr">
              <a:lnSpc>
                <a:spcPct val="150000"/>
              </a:lnSpc>
              <a:defRPr/>
            </a:pPr>
            <a:r>
              <a:rPr lang="en-US" altLang="zh-CN" sz="1400" b="1">
                <a:solidFill>
                  <a:srgbClr val="FF0000"/>
                </a:solidFill>
              </a:rPr>
              <a:t>printf(</a:t>
            </a:r>
            <a:r>
              <a:rPr lang="zh-CN" altLang="en-US" sz="1400" b="1">
                <a:solidFill>
                  <a:srgbClr val="FF0000"/>
                </a:solidFill>
              </a:rPr>
              <a:t>参数</a:t>
            </a:r>
            <a:r>
              <a:rPr lang="en-US" altLang="zh-CN" sz="1400" b="1">
                <a:solidFill>
                  <a:srgbClr val="FF0000"/>
                </a:solidFill>
              </a:rPr>
              <a:t>1, </a:t>
            </a:r>
            <a:r>
              <a:rPr lang="zh-CN" altLang="en-US" sz="1400" b="1">
                <a:solidFill>
                  <a:srgbClr val="FF0000"/>
                </a:solidFill>
              </a:rPr>
              <a:t>参数</a:t>
            </a:r>
            <a:r>
              <a:rPr lang="en-US" altLang="zh-CN" sz="1400" b="1">
                <a:solidFill>
                  <a:srgbClr val="FF0000"/>
                </a:solidFill>
              </a:rPr>
              <a:t>2, </a:t>
            </a:r>
            <a:r>
              <a:rPr lang="zh-CN" altLang="en-US" sz="1400" b="1">
                <a:solidFill>
                  <a:srgbClr val="FF0000"/>
                </a:solidFill>
              </a:rPr>
              <a:t>参数</a:t>
            </a:r>
            <a:r>
              <a:rPr lang="en-US" altLang="zh-CN" sz="1400" b="1">
                <a:solidFill>
                  <a:srgbClr val="FF0000"/>
                </a:solidFill>
              </a:rPr>
              <a:t>3, ……, </a:t>
            </a:r>
            <a:r>
              <a:rPr lang="zh-CN" altLang="en-US" sz="1400" b="1">
                <a:solidFill>
                  <a:srgbClr val="FF0000"/>
                </a:solidFill>
              </a:rPr>
              <a:t>参数</a:t>
            </a:r>
            <a:r>
              <a:rPr lang="en-US" altLang="zh-CN" sz="1400" b="1">
                <a:solidFill>
                  <a:srgbClr val="FF0000"/>
                </a:solidFill>
              </a:rPr>
              <a:t>n)</a:t>
            </a:r>
          </a:p>
          <a:p>
            <a:pPr algn="just">
              <a:lnSpc>
                <a:spcPct val="150000"/>
              </a:lnSpc>
              <a:defRPr/>
            </a:pPr>
            <a:r>
              <a:rPr lang="zh-CN" altLang="en-US" sz="1400">
                <a:solidFill>
                  <a:schemeClr val="tx1"/>
                </a:solidFill>
              </a:rPr>
              <a:t>参数</a:t>
            </a:r>
            <a:r>
              <a:rPr lang="en-US" altLang="zh-CN" sz="1400">
                <a:solidFill>
                  <a:schemeClr val="tx1"/>
                </a:solidFill>
              </a:rPr>
              <a:t>1</a:t>
            </a:r>
            <a:r>
              <a:rPr lang="zh-CN" altLang="en-US" sz="1400">
                <a:solidFill>
                  <a:schemeClr val="tx1"/>
                </a:solidFill>
              </a:rPr>
              <a:t>是格式控制字符串，参数</a:t>
            </a:r>
            <a:r>
              <a:rPr lang="en-US" altLang="zh-CN" sz="1400">
                <a:solidFill>
                  <a:schemeClr val="tx1"/>
                </a:solidFill>
              </a:rPr>
              <a:t>2~</a:t>
            </a:r>
            <a:r>
              <a:rPr lang="zh-CN" altLang="en-US" sz="1400">
                <a:solidFill>
                  <a:schemeClr val="tx1"/>
                </a:solidFill>
              </a:rPr>
              <a:t>参数</a:t>
            </a:r>
            <a:r>
              <a:rPr lang="en-US" altLang="zh-CN" sz="1400">
                <a:solidFill>
                  <a:schemeClr val="tx1"/>
                </a:solidFill>
              </a:rPr>
              <a:t>n</a:t>
            </a:r>
            <a:r>
              <a:rPr lang="zh-CN" altLang="en-US" sz="1400">
                <a:solidFill>
                  <a:schemeClr val="tx1"/>
                </a:solidFill>
              </a:rPr>
              <a:t>是需要输出的数据。执行</a:t>
            </a:r>
            <a:r>
              <a:rPr lang="en-US" altLang="zh-CN" sz="1400">
                <a:solidFill>
                  <a:schemeClr val="tx1"/>
                </a:solidFill>
              </a:rPr>
              <a:t>printf</a:t>
            </a:r>
            <a:r>
              <a:rPr lang="zh-CN" altLang="en-US" sz="1400">
                <a:solidFill>
                  <a:schemeClr val="tx1"/>
                </a:solidFill>
              </a:rPr>
              <a:t>函数时，将参数</a:t>
            </a:r>
            <a:r>
              <a:rPr lang="en-US" altLang="zh-CN" sz="1400">
                <a:solidFill>
                  <a:schemeClr val="tx1"/>
                </a:solidFill>
              </a:rPr>
              <a:t>2~</a:t>
            </a:r>
            <a:r>
              <a:rPr lang="zh-CN" altLang="en-US" sz="1400">
                <a:solidFill>
                  <a:schemeClr val="tx1"/>
                </a:solidFill>
              </a:rPr>
              <a:t>参数</a:t>
            </a:r>
            <a:r>
              <a:rPr lang="en-US" altLang="zh-CN" sz="1400">
                <a:solidFill>
                  <a:schemeClr val="tx1"/>
                </a:solidFill>
              </a:rPr>
              <a:t>n</a:t>
            </a:r>
            <a:r>
              <a:rPr lang="zh-CN" altLang="en-US" sz="1400">
                <a:solidFill>
                  <a:schemeClr val="tx1"/>
                </a:solidFill>
              </a:rPr>
              <a:t>按参数</a:t>
            </a:r>
            <a:r>
              <a:rPr lang="en-US" altLang="zh-CN" sz="1400">
                <a:solidFill>
                  <a:schemeClr val="tx1"/>
                </a:solidFill>
              </a:rPr>
              <a:t>1</a:t>
            </a:r>
            <a:r>
              <a:rPr lang="zh-CN" altLang="en-US" sz="1400">
                <a:solidFill>
                  <a:schemeClr val="tx1"/>
                </a:solidFill>
              </a:rPr>
              <a:t>指定的格式输出。</a:t>
            </a:r>
          </a:p>
        </p:txBody>
      </p:sp>
    </p:spTree>
    <p:extLst>
      <p:ext uri="{BB962C8B-B14F-4D97-AF65-F5344CB8AC3E}">
        <p14:creationId xmlns:p14="http://schemas.microsoft.com/office/powerpoint/2010/main" xmlns="" val="408650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顺序程序设计举例</a:t>
            </a:r>
          </a:p>
        </p:txBody>
      </p:sp>
      <p:sp>
        <p:nvSpPr>
          <p:cNvPr id="3" name="内容占位符 2"/>
          <p:cNvSpPr>
            <a:spLocks noGrp="1"/>
          </p:cNvSpPr>
          <p:nvPr>
            <p:ph idx="1"/>
          </p:nvPr>
        </p:nvSpPr>
        <p:spPr>
          <a:xfrm>
            <a:off x="888922" y="1417784"/>
            <a:ext cx="8774841" cy="650157"/>
          </a:xfrm>
        </p:spPr>
        <p:txBody>
          <a:bodyPr>
            <a:noAutofit/>
          </a:body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2.3】</a:t>
            </a:r>
            <a:r>
              <a:rPr lang="zh-CN" altLang="en-US" sz="2000" dirty="0">
                <a:solidFill>
                  <a:schemeClr val="accent1"/>
                </a:solidFill>
              </a:rPr>
              <a:t>求</a:t>
            </a:r>
            <a:r>
              <a:rPr lang="en-US" altLang="zh-CN" sz="2000" dirty="0">
                <a:solidFill>
                  <a:schemeClr val="accent1"/>
                </a:solidFill>
              </a:rPr>
              <a:t>ax</a:t>
            </a:r>
            <a:r>
              <a:rPr lang="en-US" altLang="zh-CN" sz="2000" baseline="30000" dirty="0">
                <a:solidFill>
                  <a:schemeClr val="accent1"/>
                </a:solidFill>
              </a:rPr>
              <a:t>2</a:t>
            </a:r>
            <a:r>
              <a:rPr lang="en-US" altLang="zh-CN" sz="2000" dirty="0">
                <a:solidFill>
                  <a:schemeClr val="accent1"/>
                </a:solidFill>
              </a:rPr>
              <a:t>+bx+c=0</a:t>
            </a:r>
            <a:r>
              <a:rPr lang="zh-CN" altLang="en-US" sz="2000" dirty="0">
                <a:solidFill>
                  <a:schemeClr val="accent1"/>
                </a:solidFill>
              </a:rPr>
              <a:t>方程的根。</a:t>
            </a:r>
            <a:r>
              <a:rPr lang="en-US" altLang="zh-CN" sz="2000" dirty="0">
                <a:solidFill>
                  <a:schemeClr val="accent1"/>
                </a:solidFill>
              </a:rPr>
              <a:t>a</a:t>
            </a:r>
            <a:r>
              <a:rPr lang="zh-CN" altLang="en-US" sz="2000" dirty="0">
                <a:solidFill>
                  <a:schemeClr val="accent1"/>
                </a:solidFill>
              </a:rPr>
              <a:t>，</a:t>
            </a:r>
            <a:r>
              <a:rPr lang="en-US" altLang="zh-CN" sz="2000" dirty="0">
                <a:solidFill>
                  <a:schemeClr val="accent1"/>
                </a:solidFill>
              </a:rPr>
              <a:t>b</a:t>
            </a:r>
            <a:r>
              <a:rPr lang="zh-CN" altLang="en-US" sz="2000" dirty="0">
                <a:solidFill>
                  <a:schemeClr val="accent1"/>
                </a:solidFill>
              </a:rPr>
              <a:t>，</a:t>
            </a:r>
            <a:r>
              <a:rPr lang="en-US" altLang="zh-CN" sz="2000" dirty="0">
                <a:solidFill>
                  <a:schemeClr val="accent1"/>
                </a:solidFill>
              </a:rPr>
              <a:t>c</a:t>
            </a:r>
            <a:r>
              <a:rPr lang="zh-CN" altLang="en-US" sz="2000" dirty="0">
                <a:solidFill>
                  <a:schemeClr val="accent1"/>
                </a:solidFill>
              </a:rPr>
              <a:t>由键盘输入，设</a:t>
            </a:r>
            <a:r>
              <a:rPr lang="en-US" altLang="zh-CN" sz="2000" dirty="0">
                <a:solidFill>
                  <a:schemeClr val="accent1"/>
                </a:solidFill>
              </a:rPr>
              <a:t>b</a:t>
            </a:r>
            <a:r>
              <a:rPr lang="en-US" altLang="zh-CN" sz="2000" baseline="30000" dirty="0">
                <a:solidFill>
                  <a:schemeClr val="accent1"/>
                </a:solidFill>
              </a:rPr>
              <a:t>2</a:t>
            </a:r>
            <a:r>
              <a:rPr lang="en-US" altLang="zh-CN" sz="2000" dirty="0">
                <a:solidFill>
                  <a:schemeClr val="accent1"/>
                </a:solidFill>
              </a:rPr>
              <a:t>-4ac≥0</a:t>
            </a:r>
            <a:r>
              <a:rPr lang="zh-CN" altLang="en-US" sz="2000" dirty="0">
                <a:solidFill>
                  <a:schemeClr val="accent1"/>
                </a:solidFill>
              </a:rPr>
              <a:t>。</a:t>
            </a:r>
            <a:endParaRPr lang="en-US" altLang="zh-CN" sz="2000" dirty="0">
              <a:solidFill>
                <a:schemeClr val="accent1"/>
              </a:solidFill>
            </a:endParaRPr>
          </a:p>
        </p:txBody>
      </p:sp>
      <mc:AlternateContent xmlns:mc="http://schemas.openxmlformats.org/markup-compatibility/2006">
        <mc:Choice xmlns:a14="http://schemas.microsoft.com/office/drawing/2010/main" xmlns="" Requires="a14">
          <p:sp>
            <p:nvSpPr>
              <p:cNvPr id="36" name="矩形 35"/>
              <p:cNvSpPr/>
              <p:nvPr/>
            </p:nvSpPr>
            <p:spPr>
              <a:xfrm>
                <a:off x="1000483" y="1885247"/>
                <a:ext cx="9972317" cy="1106970"/>
              </a:xfrm>
              <a:prstGeom prst="rect">
                <a:avLst/>
              </a:prstGeom>
            </p:spPr>
            <p:txBody>
              <a:bodyPr wrap="square">
                <a:spAutoFit/>
              </a:bodyPr>
              <a:lstStyle/>
              <a:p>
                <a:r>
                  <a:rPr lang="zh-CN" altLang="en-US" sz="2000" b="1" dirty="0"/>
                  <a:t>解题思路</a:t>
                </a:r>
                <a:r>
                  <a:rPr lang="en-US" altLang="zh-CN" sz="2000" b="1" dirty="0"/>
                  <a:t>: </a:t>
                </a:r>
                <a:r>
                  <a:rPr lang="zh-CN" altLang="en-US" sz="2000" dirty="0"/>
                  <a:t> 根据代数知识，若</a:t>
                </a:r>
                <a:r>
                  <a:rPr lang="en-US" altLang="zh-CN" sz="2000" dirty="0"/>
                  <a:t>b</a:t>
                </a:r>
                <a:r>
                  <a:rPr lang="en-US" altLang="zh-CN" sz="2000" baseline="30000" dirty="0"/>
                  <a:t>2</a:t>
                </a:r>
                <a:r>
                  <a:rPr lang="en-US" altLang="zh-CN" sz="2000" dirty="0"/>
                  <a:t>-4ac≥0 </a:t>
                </a:r>
                <a:r>
                  <a:rPr lang="zh-CN" altLang="en-US" sz="2000" dirty="0"/>
                  <a:t>，则一元二次方程的根为：</a:t>
                </a:r>
                <a14:m>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r>
                          <a:rPr lang="en-US" altLang="zh-CN" sz="2000" b="0" i="1" smtClean="0">
                            <a:latin typeface="Cambria Math" panose="02040503050406030204" pitchFamily="18" charset="0"/>
                          </a:rPr>
                          <m:t>+</m:t>
                        </m:r>
                        <m:rad>
                          <m:radPr>
                            <m:degHide m:val="on"/>
                            <m:ctrlPr>
                              <a:rPr lang="en-US" altLang="zh-CN" sz="2000" b="0" i="1" smtClean="0">
                                <a:latin typeface="Cambria Math" panose="02040503050406030204" pitchFamily="18" charset="0"/>
                              </a:rPr>
                            </m:ctrlPr>
                          </m:radPr>
                          <m:deg/>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𝑏</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−4</m:t>
                            </m:r>
                            <m:r>
                              <a:rPr lang="en-US" altLang="zh-CN" sz="2000" b="0" i="1" smtClean="0">
                                <a:latin typeface="Cambria Math" panose="02040503050406030204" pitchFamily="18" charset="0"/>
                              </a:rPr>
                              <m:t>𝑎𝑐</m:t>
                            </m:r>
                          </m:e>
                        </m:rad>
                      </m:num>
                      <m:den>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𝑎</m:t>
                        </m:r>
                      </m:den>
                    </m:f>
                  </m:oMath>
                </a14:m>
                <a:r>
                  <a:rPr lang="en-US" altLang="zh-CN" sz="2000" dirty="0"/>
                  <a:t> , </a:t>
                </a:r>
              </a:p>
              <a:p>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𝑏</m:t>
                        </m:r>
                        <m:r>
                          <a:rPr lang="en-US" altLang="zh-CN" sz="2000" b="0" i="1" smtClean="0">
                            <a:latin typeface="Cambria Math" panose="02040503050406030204" pitchFamily="18" charset="0"/>
                          </a:rPr>
                          <m:t>−</m:t>
                        </m:r>
                        <m:rad>
                          <m:radPr>
                            <m:degHide m:val="on"/>
                            <m:ctrlPr>
                              <a:rPr lang="en-US" altLang="zh-CN" sz="2000" i="1">
                                <a:latin typeface="Cambria Math" panose="02040503050406030204" pitchFamily="18" charset="0"/>
                              </a:rPr>
                            </m:ctrlPr>
                          </m:radPr>
                          <m:deg/>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𝑏</m:t>
                                </m:r>
                              </m:e>
                              <m:sup>
                                <m:r>
                                  <a:rPr lang="en-US" altLang="zh-CN" sz="2000" i="1">
                                    <a:latin typeface="Cambria Math" panose="02040503050406030204" pitchFamily="18" charset="0"/>
                                  </a:rPr>
                                  <m:t>2</m:t>
                                </m:r>
                              </m:sup>
                            </m:sSup>
                            <m:r>
                              <a:rPr lang="en-US" altLang="zh-CN" sz="2000" i="1">
                                <a:latin typeface="Cambria Math" panose="02040503050406030204" pitchFamily="18" charset="0"/>
                              </a:rPr>
                              <m:t>−4</m:t>
                            </m:r>
                            <m:r>
                              <a:rPr lang="en-US" altLang="zh-CN" sz="2000" i="1">
                                <a:latin typeface="Cambria Math" panose="02040503050406030204" pitchFamily="18" charset="0"/>
                              </a:rPr>
                              <m:t>𝑎𝑐</m:t>
                            </m:r>
                          </m:e>
                        </m:rad>
                      </m:num>
                      <m:den>
                        <m:r>
                          <a:rPr lang="en-US" altLang="zh-CN" sz="2000" i="1">
                            <a:latin typeface="Cambria Math" panose="02040503050406030204" pitchFamily="18" charset="0"/>
                          </a:rPr>
                          <m:t>2</m:t>
                        </m:r>
                        <m:r>
                          <a:rPr lang="en-US" altLang="zh-CN" sz="2000" i="1">
                            <a:latin typeface="Cambria Math" panose="02040503050406030204" pitchFamily="18" charset="0"/>
                          </a:rPr>
                          <m:t>𝑎</m:t>
                        </m:r>
                      </m:den>
                    </m:f>
                  </m:oMath>
                </a14:m>
                <a:r>
                  <a:rPr lang="zh-CN" altLang="en-US" sz="2000" dirty="0"/>
                  <a:t>可将其分为两项</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𝑏</m:t>
                        </m:r>
                      </m:num>
                      <m:den>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𝑎</m:t>
                        </m:r>
                      </m:den>
                    </m:f>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𝑞</m:t>
                    </m:r>
                    <m:r>
                      <a:rPr lang="en-US" altLang="zh-CN" sz="2000" b="0" i="1" dirty="0" smtClean="0">
                        <a:latin typeface="Cambria Math" panose="02040503050406030204" pitchFamily="18" charset="0"/>
                      </a:rPr>
                      <m:t>=</m:t>
                    </m:r>
                    <m:f>
                      <m:fPr>
                        <m:ctrlPr>
                          <a:rPr lang="en-US" altLang="zh-CN" sz="2000" b="0" i="1" dirty="0" smtClean="0">
                            <a:latin typeface="Cambria Math" panose="02040503050406030204" pitchFamily="18" charset="0"/>
                          </a:rPr>
                        </m:ctrlPr>
                      </m:fPr>
                      <m:num>
                        <m:rad>
                          <m:radPr>
                            <m:degHide m:val="on"/>
                            <m:ctrlPr>
                              <a:rPr lang="en-US" altLang="zh-CN" sz="2000" b="0" i="1" dirty="0" smtClean="0">
                                <a:latin typeface="Cambria Math" panose="02040503050406030204" pitchFamily="18" charset="0"/>
                              </a:rPr>
                            </m:ctrlPr>
                          </m:radPr>
                          <m:deg/>
                          <m:e>
                            <m:sSup>
                              <m:sSupPr>
                                <m:ctrlPr>
                                  <a:rPr lang="en-US" altLang="zh-CN" sz="2000" b="0" i="1" dirty="0" smtClean="0">
                                    <a:latin typeface="Cambria Math" panose="02040503050406030204" pitchFamily="18" charset="0"/>
                                  </a:rPr>
                                </m:ctrlPr>
                              </m:sSupPr>
                              <m:e>
                                <m:r>
                                  <a:rPr lang="en-US" altLang="zh-CN" sz="2000" b="0" i="1" dirty="0" smtClean="0">
                                    <a:latin typeface="Cambria Math" panose="02040503050406030204" pitchFamily="18" charset="0"/>
                                  </a:rPr>
                                  <m:t>𝑏</m:t>
                                </m:r>
                              </m:e>
                              <m:sup>
                                <m:r>
                                  <a:rPr lang="en-US" altLang="zh-CN" sz="2000" b="0" i="1" dirty="0" smtClean="0">
                                    <a:latin typeface="Cambria Math" panose="02040503050406030204" pitchFamily="18" charset="0"/>
                                  </a:rPr>
                                  <m:t>2</m:t>
                                </m:r>
                              </m:sup>
                            </m:sSup>
                            <m:r>
                              <a:rPr lang="en-US" altLang="zh-CN" sz="2000" b="0" i="1" dirty="0" smtClean="0">
                                <a:latin typeface="Cambria Math" panose="02040503050406030204" pitchFamily="18" charset="0"/>
                              </a:rPr>
                              <m:t>−4</m:t>
                            </m:r>
                            <m:r>
                              <a:rPr lang="en-US" altLang="zh-CN" sz="2000" b="0" i="1" dirty="0" smtClean="0">
                                <a:latin typeface="Cambria Math" panose="02040503050406030204" pitchFamily="18" charset="0"/>
                              </a:rPr>
                              <m:t>𝑎𝑐</m:t>
                            </m:r>
                          </m:e>
                        </m:rad>
                      </m:num>
                      <m:den>
                        <m:r>
                          <a:rPr lang="en-US" altLang="zh-CN" sz="2000" b="0" i="1" dirty="0" smtClean="0">
                            <a:latin typeface="Cambria Math" panose="02040503050406030204" pitchFamily="18" charset="0"/>
                          </a:rPr>
                          <m:t>2</m:t>
                        </m:r>
                        <m:r>
                          <a:rPr lang="en-US" altLang="zh-CN" sz="2000" b="0" i="1" dirty="0" smtClean="0">
                            <a:latin typeface="Cambria Math" panose="02040503050406030204" pitchFamily="18" charset="0"/>
                          </a:rPr>
                          <m:t>𝑎</m:t>
                        </m:r>
                      </m:den>
                    </m:f>
                  </m:oMath>
                </a14:m>
                <a:r>
                  <a:rPr lang="zh-CN" altLang="en-US" sz="2000" dirty="0"/>
                  <a:t>。则</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oMath>
                </a14:m>
                <a:r>
                  <a:rPr lang="zh-CN" altLang="en-US" sz="2000" dirty="0"/>
                  <a:t>，</a:t>
                </a:r>
                <a14:m>
                  <m:oMath xmlns:m="http://schemas.openxmlformats.org/officeDocument/2006/math">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x</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smtClean="0">
                        <a:latin typeface="Cambria Math" panose="02040503050406030204" pitchFamily="18" charset="0"/>
                      </a:rPr>
                      <m:t>−</m:t>
                    </m:r>
                    <m:r>
                      <a:rPr lang="en-US" altLang="zh-CN" sz="2000" i="1">
                        <a:latin typeface="Cambria Math" panose="02040503050406030204" pitchFamily="18" charset="0"/>
                      </a:rPr>
                      <m:t>𝑞</m:t>
                    </m:r>
                    <m:r>
                      <a:rPr lang="zh-CN" altLang="en-US" sz="2000" i="1" smtClean="0">
                        <a:latin typeface="Cambria Math" panose="02040503050406030204" pitchFamily="18" charset="0"/>
                      </a:rPr>
                      <m:t>。</m:t>
                    </m:r>
                  </m:oMath>
                </a14:m>
                <a:endParaRPr lang="zh-CN" altLang="zh-CN" sz="2000" dirty="0"/>
              </a:p>
            </p:txBody>
          </p:sp>
        </mc:Choice>
        <mc:Fallback>
          <p:sp>
            <p:nvSpPr>
              <p:cNvPr id="36" name="矩形 35"/>
              <p:cNvSpPr>
                <a:spLocks noRot="1" noChangeAspect="1" noMove="1" noResize="1" noEditPoints="1" noAdjustHandles="1" noChangeArrowheads="1" noChangeShapeType="1" noTextEdit="1"/>
              </p:cNvSpPr>
              <p:nvPr/>
            </p:nvSpPr>
            <p:spPr>
              <a:xfrm>
                <a:off x="1000483" y="1885247"/>
                <a:ext cx="9972317" cy="1106970"/>
              </a:xfrm>
              <a:prstGeom prst="rect">
                <a:avLst/>
              </a:prstGeom>
              <a:blipFill>
                <a:blip r:embed="rId2" cstate="print"/>
                <a:stretch>
                  <a:fillRect l="-611" b="-3297"/>
                </a:stretch>
              </a:blipFill>
            </p:spPr>
            <p:txBody>
              <a:bodyPr/>
              <a:lstStyle/>
              <a:p>
                <a:r>
                  <a:rPr lang="zh-CN" altLang="en-US">
                    <a:noFill/>
                  </a:rPr>
                  <a:t> </a:t>
                </a:r>
              </a:p>
            </p:txBody>
          </p:sp>
        </mc:Fallback>
      </mc:AlternateContent>
      <p:sp>
        <p:nvSpPr>
          <p:cNvPr id="37" name="圆角矩形 36"/>
          <p:cNvSpPr/>
          <p:nvPr/>
        </p:nvSpPr>
        <p:spPr>
          <a:xfrm>
            <a:off x="1062463" y="2992216"/>
            <a:ext cx="5338338" cy="3865783"/>
          </a:xfrm>
          <a:prstGeom prst="roundRect">
            <a:avLst>
              <a:gd name="adj" fmla="val 1957"/>
            </a:avLst>
          </a:prstGeom>
        </p:spPr>
        <p:style>
          <a:lnRef idx="2">
            <a:schemeClr val="accent1"/>
          </a:lnRef>
          <a:fillRef idx="1">
            <a:schemeClr val="lt1"/>
          </a:fillRef>
          <a:effectRef idx="0">
            <a:schemeClr val="accent1"/>
          </a:effectRef>
          <a:fontRef idx="minor">
            <a:schemeClr val="dk1"/>
          </a:fontRef>
        </p:style>
        <p:txBody>
          <a:bodyPr rtlCol="0" anchor="t"/>
          <a:lstStyle/>
          <a:p>
            <a:pPr defTabSz="357188">
              <a:lnSpc>
                <a:spcPct val="120000"/>
              </a:lnSpc>
            </a:pPr>
            <a:r>
              <a:rPr lang="en-US" altLang="zh-CN" sz="1600" dirty="0"/>
              <a:t>#include&lt;</a:t>
            </a:r>
            <a:r>
              <a:rPr lang="en-US" altLang="zh-CN" sz="1600" dirty="0" err="1"/>
              <a:t>stdio.h</a:t>
            </a:r>
            <a:r>
              <a:rPr lang="en-US" altLang="zh-CN" sz="1600" dirty="0"/>
              <a:t>&gt;</a:t>
            </a:r>
          </a:p>
          <a:p>
            <a:pPr defTabSz="357188">
              <a:lnSpc>
                <a:spcPct val="120000"/>
              </a:lnSpc>
            </a:pPr>
            <a:r>
              <a:rPr lang="en-US" altLang="zh-CN" sz="1600" dirty="0"/>
              <a:t>#include&lt;</a:t>
            </a:r>
            <a:r>
              <a:rPr lang="en-US" altLang="zh-CN" sz="1600" dirty="0" err="1"/>
              <a:t>math.h</a:t>
            </a:r>
            <a:r>
              <a:rPr lang="en-US" altLang="zh-CN" sz="1600" dirty="0"/>
              <a:t>&gt;</a:t>
            </a:r>
          </a:p>
          <a:p>
            <a:pPr defTabSz="357188">
              <a:lnSpc>
                <a:spcPct val="120000"/>
              </a:lnSpc>
            </a:pPr>
            <a:r>
              <a:rPr lang="en-US" altLang="zh-CN" sz="1600" dirty="0" err="1"/>
              <a:t>int</a:t>
            </a:r>
            <a:r>
              <a:rPr lang="en-US" altLang="zh-CN" sz="1600" dirty="0"/>
              <a:t> main()</a:t>
            </a:r>
          </a:p>
          <a:p>
            <a:pPr defTabSz="357188">
              <a:lnSpc>
                <a:spcPct val="120000"/>
              </a:lnSpc>
            </a:pPr>
            <a:r>
              <a:rPr lang="en-US" altLang="zh-CN" sz="1600" dirty="0"/>
              <a:t>{</a:t>
            </a:r>
          </a:p>
          <a:p>
            <a:pPr defTabSz="357188">
              <a:lnSpc>
                <a:spcPct val="120000"/>
              </a:lnSpc>
            </a:pPr>
            <a:r>
              <a:rPr lang="en-US" altLang="zh-CN" sz="1600" dirty="0"/>
              <a:t>	double a,b,c,disc,x1,x2,p,q;</a:t>
            </a:r>
          </a:p>
          <a:p>
            <a:pPr defTabSz="357188">
              <a:lnSpc>
                <a:spcPct val="120000"/>
              </a:lnSpc>
            </a:pPr>
            <a:r>
              <a:rPr lang="en-US" altLang="zh-CN" sz="1600" dirty="0"/>
              <a:t>	</a:t>
            </a:r>
            <a:r>
              <a:rPr lang="en-US" altLang="zh-CN" sz="1600" dirty="0" err="1"/>
              <a:t>scanf</a:t>
            </a:r>
            <a:r>
              <a:rPr lang="en-US" altLang="zh-CN" sz="1600" dirty="0"/>
              <a:t>("%</a:t>
            </a:r>
            <a:r>
              <a:rPr lang="en-US" altLang="zh-CN" sz="1600" dirty="0" err="1"/>
              <a:t>lf,%lf,%lf",&amp;a,&amp;b,&amp;c</a:t>
            </a:r>
            <a:r>
              <a:rPr lang="en-US" altLang="zh-CN" sz="1600" dirty="0"/>
              <a:t>);</a:t>
            </a:r>
          </a:p>
          <a:p>
            <a:pPr defTabSz="357188">
              <a:lnSpc>
                <a:spcPct val="120000"/>
              </a:lnSpc>
            </a:pPr>
            <a:r>
              <a:rPr lang="en-US" altLang="zh-CN" sz="1600" dirty="0"/>
              <a:t>	disc=b*b-4*a*c;</a:t>
            </a:r>
          </a:p>
          <a:p>
            <a:pPr defTabSz="357188">
              <a:lnSpc>
                <a:spcPct val="120000"/>
              </a:lnSpc>
            </a:pPr>
            <a:r>
              <a:rPr lang="en-US" altLang="zh-CN" sz="1600" dirty="0"/>
              <a:t>	p=-b/(2*a);</a:t>
            </a:r>
          </a:p>
          <a:p>
            <a:pPr defTabSz="357188">
              <a:lnSpc>
                <a:spcPct val="120000"/>
              </a:lnSpc>
            </a:pPr>
            <a:r>
              <a:rPr lang="en-US" altLang="zh-CN" sz="1600" dirty="0"/>
              <a:t>	q=</a:t>
            </a:r>
            <a:r>
              <a:rPr lang="en-US" altLang="zh-CN" sz="1600" dirty="0" err="1"/>
              <a:t>sqrt</a:t>
            </a:r>
            <a:r>
              <a:rPr lang="en-US" altLang="zh-CN" sz="1600" dirty="0"/>
              <a:t>(disc)/(2*a);</a:t>
            </a:r>
          </a:p>
          <a:p>
            <a:pPr defTabSz="357188">
              <a:lnSpc>
                <a:spcPct val="120000"/>
              </a:lnSpc>
            </a:pPr>
            <a:r>
              <a:rPr lang="en-US" altLang="zh-CN" sz="1600" dirty="0"/>
              <a:t>	x1=p+q;x2=p-q;</a:t>
            </a:r>
          </a:p>
          <a:p>
            <a:pPr defTabSz="357188">
              <a:lnSpc>
                <a:spcPct val="120000"/>
              </a:lnSpc>
            </a:pPr>
            <a:r>
              <a:rPr lang="en-US" altLang="zh-CN" sz="1600" dirty="0"/>
              <a:t>	</a:t>
            </a:r>
            <a:r>
              <a:rPr lang="en-US" altLang="zh-CN" sz="1600" dirty="0" err="1"/>
              <a:t>printf</a:t>
            </a:r>
            <a:r>
              <a:rPr lang="en-US" altLang="zh-CN" sz="1600" dirty="0"/>
              <a:t>("x1=%5.2f\nx2=%5.2f\n",x1,x2);</a:t>
            </a:r>
          </a:p>
          <a:p>
            <a:pPr defTabSz="357188">
              <a:lnSpc>
                <a:spcPct val="120000"/>
              </a:lnSpc>
            </a:pPr>
            <a:r>
              <a:rPr lang="en-US" altLang="zh-CN" sz="1600" dirty="0"/>
              <a:t>	return 0;</a:t>
            </a:r>
          </a:p>
          <a:p>
            <a:pPr defTabSz="357188">
              <a:lnSpc>
                <a:spcPct val="120000"/>
              </a:lnSpc>
            </a:pPr>
            <a:r>
              <a:rPr lang="en-US" altLang="zh-CN" sz="1600" dirty="0"/>
              <a:t>}</a:t>
            </a:r>
          </a:p>
        </p:txBody>
      </p:sp>
      <p:pic>
        <p:nvPicPr>
          <p:cNvPr id="5" name="图片 4"/>
          <p:cNvPicPr>
            <a:picLocks noChangeAspect="1"/>
          </p:cNvPicPr>
          <p:nvPr/>
        </p:nvPicPr>
        <p:blipFill>
          <a:blip r:embed="rId3" cstate="print"/>
          <a:stretch>
            <a:fillRect/>
          </a:stretch>
        </p:blipFill>
        <p:spPr>
          <a:xfrm>
            <a:off x="6723392" y="3887157"/>
            <a:ext cx="4438650" cy="1609725"/>
          </a:xfrm>
          <a:prstGeom prst="rect">
            <a:avLst/>
          </a:prstGeom>
        </p:spPr>
      </p:pic>
    </p:spTree>
    <p:extLst>
      <p:ext uri="{BB962C8B-B14F-4D97-AF65-F5344CB8AC3E}">
        <p14:creationId xmlns:p14="http://schemas.microsoft.com/office/powerpoint/2010/main" xmlns="" val="2144222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zh-CN" altLang="en-US"/>
              <a:t>基本的格式字符</a:t>
            </a:r>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extLst>
              <p:ext uri="{D42A27DB-BD31-4B8C-83A1-F6EECF244321}">
                <p14:modId xmlns:p14="http://schemas.microsoft.com/office/powerpoint/2010/main" xmlns="" val="321248504"/>
              </p:ext>
            </p:extLst>
          </p:nvPr>
        </p:nvGraphicFramePr>
        <p:xfrm>
          <a:off x="6522969" y="219072"/>
          <a:ext cx="4792730" cy="4293600"/>
        </p:xfrm>
        <a:graphic>
          <a:graphicData uri="http://schemas.openxmlformats.org/drawingml/2006/table">
            <a:tbl>
              <a:tblPr firstRow="1" firstCol="1">
                <a:tableStyleId>{21E4AEA4-8DFA-4A89-87EB-49C32662AFE0}</a:tableStyleId>
              </a:tblPr>
              <a:tblGrid>
                <a:gridCol w="564222">
                  <a:extLst>
                    <a:ext uri="{9D8B030D-6E8A-4147-A177-3AD203B41FA5}">
                      <a16:colId xmlns:a16="http://schemas.microsoft.com/office/drawing/2014/main" xmlns="" val="20000"/>
                    </a:ext>
                  </a:extLst>
                </a:gridCol>
                <a:gridCol w="4228508">
                  <a:extLst>
                    <a:ext uri="{9D8B030D-6E8A-4147-A177-3AD203B41FA5}">
                      <a16:colId xmlns:a16="http://schemas.microsoft.com/office/drawing/2014/main" xmlns=""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格式</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360000">
                <a:tc>
                  <a:txBody>
                    <a:bodyPr/>
                    <a:lstStyle/>
                    <a:p>
                      <a:pPr algn="ctr" fontAlgn="auto">
                        <a:lnSpc>
                          <a:spcPct val="100000"/>
                        </a:lnSpc>
                        <a:spcBef>
                          <a:spcPts val="0"/>
                        </a:spcBef>
                        <a:spcAft>
                          <a:spcPts val="0"/>
                        </a:spcAft>
                      </a:pPr>
                      <a:r>
                        <a:rPr lang="en-US" sz="1400" b="1" kern="100" dirty="0">
                          <a:latin typeface="+mn-ea"/>
                          <a:ea typeface="+mn-ea"/>
                        </a:rPr>
                        <a:t>o</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以十六进制无符号形式输出整数（不输出前导符</a:t>
                      </a:r>
                      <a:r>
                        <a:rPr lang="en-US" altLang="zh-CN" sz="1400" b="0" kern="100">
                          <a:latin typeface="+mn-ea"/>
                          <a:ea typeface="+mn-ea"/>
                        </a:rPr>
                        <a:t>0x</a:t>
                      </a:r>
                      <a:r>
                        <a:rPr lang="zh-CN" altLang="en-US" sz="1400" b="0" kern="100">
                          <a:latin typeface="+mn-ea"/>
                          <a:ea typeface="+mn-ea"/>
                        </a:rPr>
                        <a:t>），用</a:t>
                      </a:r>
                      <a:r>
                        <a:rPr lang="en-US" altLang="zh-CN" sz="1400" b="0" kern="100">
                          <a:latin typeface="+mn-ea"/>
                          <a:ea typeface="+mn-ea"/>
                        </a:rPr>
                        <a:t>x</a:t>
                      </a:r>
                      <a:r>
                        <a:rPr lang="zh-CN" altLang="en-US" sz="1400" b="0" kern="100">
                          <a:latin typeface="+mn-ea"/>
                          <a:ea typeface="+mn-ea"/>
                        </a:rPr>
                        <a:t>则输出十六进制数的</a:t>
                      </a:r>
                      <a:r>
                        <a:rPr lang="en-US" altLang="zh-CN" sz="1400" b="0" kern="100">
                          <a:latin typeface="+mn-ea"/>
                          <a:ea typeface="+mn-ea"/>
                        </a:rPr>
                        <a:t>a</a:t>
                      </a:r>
                      <a:r>
                        <a:rPr lang="zh-CN" altLang="en-US" sz="1400" b="0" kern="100">
                          <a:latin typeface="+mn-ea"/>
                          <a:ea typeface="+mn-ea"/>
                        </a:rPr>
                        <a:t>～</a:t>
                      </a:r>
                      <a:r>
                        <a:rPr lang="en-US" altLang="zh-CN" sz="1400" b="0" kern="100">
                          <a:latin typeface="+mn-ea"/>
                          <a:ea typeface="+mn-ea"/>
                        </a:rPr>
                        <a:t>f</a:t>
                      </a:r>
                      <a:r>
                        <a:rPr lang="zh-CN" altLang="en-US" sz="1400" b="0" kern="100">
                          <a:latin typeface="+mn-ea"/>
                          <a:ea typeface="+mn-ea"/>
                        </a:rPr>
                        <a:t>时以小写形式输出，用</a:t>
                      </a:r>
                      <a:r>
                        <a:rPr lang="en-US" altLang="zh-CN" sz="1400" b="0" kern="100">
                          <a:latin typeface="+mn-ea"/>
                          <a:ea typeface="+mn-ea"/>
                        </a:rPr>
                        <a:t>X</a:t>
                      </a:r>
                      <a:r>
                        <a:rPr lang="zh-CN" altLang="en-US" sz="1400" b="0" kern="10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360000">
                <a:tc>
                  <a:txBody>
                    <a:bodyPr/>
                    <a:lstStyle/>
                    <a:p>
                      <a:pPr algn="ctr" fontAlgn="auto">
                        <a:lnSpc>
                          <a:spcPct val="100000"/>
                        </a:lnSpc>
                        <a:spcBef>
                          <a:spcPts val="0"/>
                        </a:spcBef>
                        <a:spcAft>
                          <a:spcPts val="0"/>
                        </a:spcAft>
                      </a:pPr>
                      <a:r>
                        <a:rPr lang="en-US" sz="1400" b="1" kern="100">
                          <a:latin typeface="+mn-ea"/>
                          <a:ea typeface="+mn-ea"/>
                        </a:rPr>
                        <a:t>u</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2447167622"/>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4"/>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a:rPr>
                        <a:t>以小数形式输出单、双精度数，隐含输出</a:t>
                      </a:r>
                      <a:r>
                        <a:rPr lang="en-US" altLang="zh-CN" sz="1400" b="0" kern="100">
                          <a:latin typeface="+mn-ea"/>
                          <a:ea typeface="+mn-ea"/>
                          <a:cs typeface="Times New Roman"/>
                        </a:rPr>
                        <a:t>6</a:t>
                      </a:r>
                      <a:r>
                        <a:rPr lang="zh-CN" altLang="en-US" sz="1400" b="0" kern="10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2423899563"/>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e,E</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以指数形式输出实数，用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r>
                        <a:rPr lang="zh-CN" altLang="en-US" sz="1400" b="0" kern="100">
                          <a:latin typeface="+mn-ea"/>
                          <a:ea typeface="+mn-ea"/>
                        </a:rPr>
                        <a:t>，用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5"/>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a:rPr>
                        <a:t>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a:rPr>
                        <a:t>选用</a:t>
                      </a:r>
                      <a:r>
                        <a:rPr lang="en-US" altLang="zh-CN" sz="1400" b="0" kern="100">
                          <a:latin typeface="+mn-ea"/>
                          <a:ea typeface="+mn-ea"/>
                          <a:cs typeface="Times New Roman"/>
                        </a:rPr>
                        <a:t>%f</a:t>
                      </a:r>
                      <a:r>
                        <a:rPr lang="zh-CN" altLang="en-US" sz="1400" b="0" kern="100">
                          <a:latin typeface="+mn-ea"/>
                          <a:ea typeface="+mn-ea"/>
                          <a:cs typeface="Times New Roman"/>
                        </a:rPr>
                        <a:t>或</a:t>
                      </a:r>
                      <a:r>
                        <a:rPr lang="en-US" altLang="zh-CN" sz="1400" b="0" kern="100">
                          <a:latin typeface="+mn-ea"/>
                          <a:ea typeface="+mn-ea"/>
                          <a:cs typeface="Times New Roman"/>
                        </a:rPr>
                        <a:t>%e</a:t>
                      </a:r>
                      <a:r>
                        <a:rPr lang="zh-CN" altLang="en-US" sz="1400" b="0" kern="100">
                          <a:latin typeface="+mn-ea"/>
                          <a:ea typeface="+mn-ea"/>
                          <a:cs typeface="Times New Roman"/>
                        </a:rPr>
                        <a:t>格式中输出宽度较短的一种格式，不输出无意义的</a:t>
                      </a:r>
                      <a:r>
                        <a:rPr lang="en-US" altLang="zh-CN" sz="1400" b="0" kern="100">
                          <a:latin typeface="+mn-ea"/>
                          <a:ea typeface="+mn-ea"/>
                          <a:cs typeface="Times New Roman"/>
                        </a:rPr>
                        <a:t>0</a:t>
                      </a:r>
                      <a:r>
                        <a:rPr lang="zh-CN" altLang="en-US" sz="1400" b="0" kern="100">
                          <a:latin typeface="+mn-ea"/>
                          <a:ea typeface="+mn-ea"/>
                          <a:cs typeface="Times New Roman"/>
                        </a:rPr>
                        <a:t>。用</a:t>
                      </a:r>
                      <a:r>
                        <a:rPr lang="en-US" altLang="zh-CN" sz="1400" b="0" kern="100">
                          <a:latin typeface="+mn-ea"/>
                          <a:ea typeface="+mn-ea"/>
                          <a:cs typeface="Times New Roman"/>
                        </a:rPr>
                        <a:t>G</a:t>
                      </a:r>
                      <a:r>
                        <a:rPr lang="zh-CN" altLang="en-US" sz="1400" b="0" kern="10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252971361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xmlns="" val="3475294062"/>
              </p:ext>
            </p:extLst>
          </p:nvPr>
        </p:nvGraphicFramePr>
        <p:xfrm>
          <a:off x="6522969" y="4611867"/>
          <a:ext cx="4792730" cy="2000160"/>
        </p:xfrm>
        <a:graphic>
          <a:graphicData uri="http://schemas.openxmlformats.org/drawingml/2006/table">
            <a:tbl>
              <a:tblPr firstRow="1" firstCol="1">
                <a:tableStyleId>{21E4AEA4-8DFA-4A89-87EB-49C32662AFE0}</a:tableStyleId>
              </a:tblPr>
              <a:tblGrid>
                <a:gridCol w="1468506">
                  <a:extLst>
                    <a:ext uri="{9D8B030D-6E8A-4147-A177-3AD203B41FA5}">
                      <a16:colId xmlns:a16="http://schemas.microsoft.com/office/drawing/2014/main" xmlns="" val="20000"/>
                    </a:ext>
                  </a:extLst>
                </a:gridCol>
                <a:gridCol w="3324224">
                  <a:extLst>
                    <a:ext uri="{9D8B030D-6E8A-4147-A177-3AD203B41FA5}">
                      <a16:colId xmlns:a16="http://schemas.microsoft.com/office/drawing/2014/main" xmlns=""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附加字符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360000">
                <a:tc>
                  <a:txBody>
                    <a:bodyPr/>
                    <a:lstStyle/>
                    <a:p>
                      <a:pPr algn="ctr" fontAlgn="auto">
                        <a:lnSpc>
                          <a:spcPct val="100000"/>
                        </a:lnSpc>
                        <a:spcBef>
                          <a:spcPts val="0"/>
                        </a:spcBef>
                        <a:spcAft>
                          <a:spcPts val="0"/>
                        </a:spcAft>
                      </a:pPr>
                      <a:r>
                        <a:rPr lang="en-US" altLang="zh-CN" sz="1400" b="1" kern="10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长整型整数，可加在格式符ｄ、ｏ、ｘ、ｕ前面）</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360000">
                <a:tc>
                  <a:txBody>
                    <a:bodyPr/>
                    <a:lstStyle/>
                    <a:p>
                      <a:pPr algn="ctr" fontAlgn="auto">
                        <a:lnSpc>
                          <a:spcPct val="100000"/>
                        </a:lnSpc>
                        <a:spcBef>
                          <a:spcPts val="0"/>
                        </a:spcBef>
                        <a:spcAft>
                          <a:spcPts val="0"/>
                        </a:spcAft>
                      </a:pPr>
                      <a:r>
                        <a:rPr lang="en-US" sz="1400" b="1" kern="100">
                          <a:latin typeface="+mn-ea"/>
                          <a:ea typeface="+mn-ea"/>
                        </a:rPr>
                        <a:t>m</a:t>
                      </a:r>
                      <a:endParaRPr lang="en-US" altLang="zh-CN" sz="1400" b="1" kern="100">
                        <a:latin typeface="+mn-ea"/>
                        <a:ea typeface="+mn-ea"/>
                      </a:endParaRPr>
                    </a:p>
                    <a:p>
                      <a:pPr algn="ctr" fontAlgn="auto">
                        <a:lnSpc>
                          <a:spcPct val="100000"/>
                        </a:lnSpc>
                        <a:spcBef>
                          <a:spcPts val="0"/>
                        </a:spcBef>
                        <a:spcAft>
                          <a:spcPts val="0"/>
                        </a:spcAft>
                      </a:pPr>
                      <a:r>
                        <a:rPr lang="en-US" altLang="zh-CN" sz="1400" b="1" kern="100">
                          <a:latin typeface="+mn-ea"/>
                          <a:ea typeface="+mn-ea"/>
                        </a:rPr>
                        <a:t>(</a:t>
                      </a:r>
                      <a:r>
                        <a:rPr lang="zh-CN" altLang="en-US" sz="1400" b="1" kern="100">
                          <a:latin typeface="+mn-ea"/>
                          <a:ea typeface="+mn-ea"/>
                        </a:rPr>
                        <a:t>代表一个正整数</a:t>
                      </a:r>
                      <a:r>
                        <a:rPr lang="en-US" altLang="zh-CN" sz="1400" b="1" kern="100">
                          <a:latin typeface="+mn-ea"/>
                          <a:ea typeface="+mn-ea"/>
                        </a:rPr>
                        <a:t>)</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数据最小宽度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360000">
                <a:tc>
                  <a:txBody>
                    <a:bodyPr/>
                    <a:lstStyle/>
                    <a:p>
                      <a:pPr algn="ctr" fontAlgn="auto">
                        <a:lnSpc>
                          <a:spcPct val="100000"/>
                        </a:lnSpc>
                        <a:spcBef>
                          <a:spcPts val="0"/>
                        </a:spcBef>
                        <a:spcAft>
                          <a:spcPts val="0"/>
                        </a:spcAft>
                      </a:pPr>
                      <a:r>
                        <a:rPr lang="en-US" sz="1400" b="1" kern="100">
                          <a:latin typeface="+mn-ea"/>
                          <a:ea typeface="+mn-ea"/>
                        </a:rPr>
                        <a:t>n</a:t>
                      </a:r>
                    </a:p>
                    <a:p>
                      <a:pPr algn="ctr" fontAlgn="auto">
                        <a:lnSpc>
                          <a:spcPct val="100000"/>
                        </a:lnSpc>
                        <a:spcBef>
                          <a:spcPts val="0"/>
                        </a:spcBef>
                        <a:spcAft>
                          <a:spcPts val="0"/>
                        </a:spcAft>
                      </a:pPr>
                      <a:r>
                        <a:rPr lang="en-US" altLang="zh-CN" sz="1400" b="1" kern="100">
                          <a:latin typeface="+mn-ea"/>
                          <a:ea typeface="+mn-ea"/>
                        </a:rPr>
                        <a:t>(</a:t>
                      </a:r>
                      <a:r>
                        <a:rPr lang="zh-CN" altLang="en-US" sz="1400" b="1" kern="100">
                          <a:latin typeface="+mn-ea"/>
                          <a:ea typeface="+mn-ea"/>
                        </a:rPr>
                        <a:t>代表一个正整数</a:t>
                      </a:r>
                      <a:r>
                        <a:rPr lang="en-US" altLang="zh-CN" sz="1400" b="1" kern="10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对实数，表示输出ｎ位小数；对字符串，表示截取的字符个数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360000">
                <a:tc>
                  <a:txBody>
                    <a:bodyPr/>
                    <a:lstStyle/>
                    <a:p>
                      <a:pPr algn="ctr" fontAlgn="auto">
                        <a:lnSpc>
                          <a:spcPct val="100000"/>
                        </a:lnSpc>
                        <a:spcBef>
                          <a:spcPts val="0"/>
                        </a:spcBef>
                        <a:spcAft>
                          <a:spcPts val="0"/>
                        </a:spcAft>
                      </a:pPr>
                      <a:r>
                        <a:rPr lang="en-US" sz="1400" b="1" kern="100">
                          <a:latin typeface="+mn-ea"/>
                          <a:ea typeface="+mn-ea"/>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输出的数字或字符在域内向左靠</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rPr>
              <a:t>(1) printf</a:t>
            </a:r>
            <a:r>
              <a:rPr lang="zh-CN" altLang="en-US" sz="1600">
                <a:solidFill>
                  <a:schemeClr val="tx1"/>
                </a:solidFill>
              </a:rPr>
              <a:t>函数输出时，务必注意输出对象的类型应与格式说明匹配，否则将会出现错误。</a:t>
            </a:r>
          </a:p>
          <a:p>
            <a:pPr algn="just">
              <a:lnSpc>
                <a:spcPct val="120000"/>
              </a:lnSpc>
              <a:spcAft>
                <a:spcPts val="600"/>
              </a:spcAft>
              <a:defRPr/>
            </a:pPr>
            <a:r>
              <a:rPr lang="en-US" altLang="zh-CN" sz="1600">
                <a:solidFill>
                  <a:schemeClr val="tx1"/>
                </a:solidFill>
              </a:rPr>
              <a:t>(2) </a:t>
            </a:r>
            <a:r>
              <a:rPr lang="zh-CN" altLang="en-US" sz="1600">
                <a:solidFill>
                  <a:schemeClr val="tx1"/>
                </a:solidFill>
              </a:rPr>
              <a:t>除了</a:t>
            </a:r>
            <a:r>
              <a:rPr lang="en-US" altLang="zh-CN" sz="1600">
                <a:solidFill>
                  <a:schemeClr val="tx1"/>
                </a:solidFill>
              </a:rPr>
              <a:t>X,E,G</a:t>
            </a:r>
            <a:r>
              <a:rPr lang="zh-CN" altLang="en-US" sz="1600">
                <a:solidFill>
                  <a:schemeClr val="tx1"/>
                </a:solidFill>
              </a:rPr>
              <a:t>外，其他格式字符必须用小写字母，如</a:t>
            </a:r>
            <a:r>
              <a:rPr lang="en-US" altLang="zh-CN" sz="1600">
                <a:solidFill>
                  <a:schemeClr val="tx1"/>
                </a:solidFill>
              </a:rPr>
              <a:t>%d</a:t>
            </a:r>
            <a:r>
              <a:rPr lang="zh-CN" altLang="en-US" sz="1600">
                <a:solidFill>
                  <a:schemeClr val="tx1"/>
                </a:solidFill>
              </a:rPr>
              <a:t>不能写成</a:t>
            </a:r>
            <a:r>
              <a:rPr lang="en-US" altLang="zh-CN" sz="1600">
                <a:solidFill>
                  <a:schemeClr val="tx1"/>
                </a:solidFill>
              </a:rPr>
              <a:t>%D</a:t>
            </a:r>
            <a:r>
              <a:rPr lang="zh-CN" altLang="en-US" sz="1600">
                <a:solidFill>
                  <a:schemeClr val="tx1"/>
                </a:solidFill>
              </a:rPr>
              <a:t>。</a:t>
            </a:r>
          </a:p>
          <a:p>
            <a:pPr algn="just">
              <a:lnSpc>
                <a:spcPct val="120000"/>
              </a:lnSpc>
              <a:spcAft>
                <a:spcPts val="600"/>
              </a:spcAft>
              <a:defRPr/>
            </a:pPr>
            <a:r>
              <a:rPr lang="en-US" altLang="zh-CN" sz="1600">
                <a:solidFill>
                  <a:schemeClr val="tx1"/>
                </a:solidFill>
              </a:rPr>
              <a:t>(3) </a:t>
            </a:r>
            <a:r>
              <a:rPr lang="zh-CN" altLang="en-US" sz="1600">
                <a:solidFill>
                  <a:schemeClr val="tx1"/>
                </a:solidFill>
              </a:rPr>
              <a:t>可以在</a:t>
            </a:r>
            <a:r>
              <a:rPr lang="en-US" altLang="zh-CN" sz="1600">
                <a:solidFill>
                  <a:schemeClr val="tx1"/>
                </a:solidFill>
              </a:rPr>
              <a:t>printf</a:t>
            </a:r>
            <a:r>
              <a:rPr lang="zh-CN" altLang="en-US" sz="1600">
                <a:solidFill>
                  <a:schemeClr val="tx1"/>
                </a:solidFill>
              </a:rPr>
              <a:t>函数中的格式控制字符串内包含转义字符，如</a:t>
            </a:r>
            <a:r>
              <a:rPr lang="en-US" altLang="zh-CN" sz="1600">
                <a:solidFill>
                  <a:schemeClr val="tx1"/>
                </a:solidFill>
              </a:rPr>
              <a:t>\n,\t,\b,\r,\f</a:t>
            </a:r>
            <a:r>
              <a:rPr lang="zh-CN" altLang="en-US" sz="1600">
                <a:solidFill>
                  <a:schemeClr val="tx1"/>
                </a:solidFill>
              </a:rPr>
              <a:t>和</a:t>
            </a:r>
            <a:r>
              <a:rPr lang="en-US" altLang="zh-CN" sz="1600">
                <a:solidFill>
                  <a:schemeClr val="tx1"/>
                </a:solidFill>
              </a:rPr>
              <a:t>\377</a:t>
            </a:r>
            <a:r>
              <a:rPr lang="zh-CN" altLang="en-US" sz="1600">
                <a:solidFill>
                  <a:schemeClr val="tx1"/>
                </a:solidFill>
              </a:rPr>
              <a:t>等。</a:t>
            </a:r>
          </a:p>
          <a:p>
            <a:pPr algn="just">
              <a:lnSpc>
                <a:spcPct val="120000"/>
              </a:lnSpc>
              <a:spcAft>
                <a:spcPts val="600"/>
              </a:spcAft>
              <a:defRPr/>
            </a:pPr>
            <a:r>
              <a:rPr lang="en-US" altLang="zh-CN" sz="1600">
                <a:solidFill>
                  <a:schemeClr val="tx1"/>
                </a:solidFill>
              </a:rPr>
              <a:t>(4) </a:t>
            </a:r>
            <a:r>
              <a:rPr lang="zh-CN" altLang="en-US" sz="1600">
                <a:solidFill>
                  <a:schemeClr val="tx1"/>
                </a:solidFill>
              </a:rPr>
              <a:t>一个格式声明以“</a:t>
            </a:r>
            <a:r>
              <a:rPr lang="en-US" altLang="zh-CN" sz="1600">
                <a:solidFill>
                  <a:schemeClr val="tx1"/>
                </a:solidFill>
              </a:rPr>
              <a:t>%”</a:t>
            </a:r>
            <a:r>
              <a:rPr lang="zh-CN" altLang="en-US" sz="1600">
                <a:solidFill>
                  <a:schemeClr val="tx1"/>
                </a:solidFill>
              </a:rPr>
              <a:t>开头，以格式字符之一为结束，中间可以插入附加字符（也称修饰符）。</a:t>
            </a:r>
            <a:endParaRPr lang="en-US" altLang="zh-CN" sz="1600">
              <a:solidFill>
                <a:schemeClr val="tx1"/>
              </a:solidFill>
            </a:endParaRPr>
          </a:p>
          <a:p>
            <a:pPr algn="just">
              <a:lnSpc>
                <a:spcPct val="120000"/>
              </a:lnSpc>
              <a:spcAft>
                <a:spcPts val="600"/>
              </a:spcAft>
              <a:defRPr/>
            </a:pPr>
            <a:r>
              <a:rPr lang="zh-CN" altLang="en-US" sz="1600">
                <a:solidFill>
                  <a:schemeClr val="tx1"/>
                </a:solidFill>
              </a:rPr>
              <a:t>如用</a:t>
            </a:r>
            <a:r>
              <a:rPr lang="en-US" altLang="zh-CN" sz="1600" b="1">
                <a:solidFill>
                  <a:schemeClr val="accent1"/>
                </a:solidFill>
              </a:rPr>
              <a:t>%m.nf</a:t>
            </a:r>
            <a:r>
              <a:rPr lang="zh-CN" altLang="en-US" sz="1600">
                <a:solidFill>
                  <a:schemeClr val="tx1"/>
                </a:solidFill>
              </a:rPr>
              <a:t>可指定输出实数的宽度和小数位数。</a:t>
            </a:r>
            <a:endParaRPr lang="en-US" altLang="zh-CN" sz="1600">
              <a:solidFill>
                <a:schemeClr val="tx1"/>
              </a:solidFill>
            </a:endParaRPr>
          </a:p>
          <a:p>
            <a:pPr algn="just">
              <a:lnSpc>
                <a:spcPct val="120000"/>
              </a:lnSpc>
              <a:spcAft>
                <a:spcPts val="600"/>
              </a:spcAft>
              <a:defRPr/>
            </a:pPr>
            <a:r>
              <a:rPr lang="en-US" altLang="zh-CN" sz="1600">
                <a:solidFill>
                  <a:schemeClr val="tx1"/>
                </a:solidFill>
              </a:rPr>
              <a:t>(5) </a:t>
            </a:r>
            <a:r>
              <a:rPr lang="zh-CN" altLang="en-US" sz="1600">
                <a:solidFill>
                  <a:schemeClr val="tx1"/>
                </a:solidFill>
              </a:rPr>
              <a:t>如果想输出字符“</a:t>
            </a:r>
            <a:r>
              <a:rPr lang="en-US" altLang="zh-CN" sz="1600">
                <a:solidFill>
                  <a:schemeClr val="tx1"/>
                </a:solidFill>
              </a:rPr>
              <a:t>%”</a:t>
            </a:r>
            <a:r>
              <a:rPr lang="zh-CN" altLang="en-US" sz="1600">
                <a:solidFill>
                  <a:schemeClr val="tx1"/>
                </a:solidFill>
              </a:rPr>
              <a:t>，应该在“格式控制字符串”中用连续两个“</a:t>
            </a:r>
            <a:r>
              <a:rPr lang="en-US" altLang="zh-CN" sz="1600">
                <a:solidFill>
                  <a:schemeClr val="tx1"/>
                </a:solidFill>
              </a:rPr>
              <a:t>%”</a:t>
            </a:r>
            <a:r>
              <a:rPr lang="zh-CN" altLang="en-US" sz="1600">
                <a:solidFill>
                  <a:schemeClr val="tx1"/>
                </a:solidFill>
              </a:rPr>
              <a:t>表示，如：</a:t>
            </a:r>
            <a:r>
              <a:rPr lang="en-US" altLang="zh-CN" sz="1600">
                <a:solidFill>
                  <a:schemeClr val="tx1"/>
                </a:solidFill>
              </a:rPr>
              <a:t>printf(″%f%%\n″,1.0/3);</a:t>
            </a:r>
          </a:p>
        </p:txBody>
      </p:sp>
    </p:spTree>
    <p:extLst>
      <p:ext uri="{BB962C8B-B14F-4D97-AF65-F5344CB8AC3E}">
        <p14:creationId xmlns:p14="http://schemas.microsoft.com/office/powerpoint/2010/main" xmlns="" val="2983593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printf</a:t>
            </a:r>
            <a:r>
              <a:rPr lang="zh-CN" altLang="en-US"/>
              <a:t>函数举例</a:t>
            </a:r>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2.9】</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a:t>
            </a:r>
            <a:endParaRPr lang="en-US" altLang="zh-CN" sz="2000">
              <a:solidFill>
                <a:schemeClr val="accent1"/>
              </a:solidFill>
            </a:endParaRPr>
          </a:p>
        </p:txBody>
      </p:sp>
      <p:sp>
        <p:nvSpPr>
          <p:cNvPr id="7" name="圆角矩形 6"/>
          <p:cNvSpPr/>
          <p:nvPr/>
        </p:nvSpPr>
        <p:spPr>
          <a:xfrm>
            <a:off x="1096063" y="1973552"/>
            <a:ext cx="2628212" cy="2105025"/>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a,b;</a:t>
            </a:r>
          </a:p>
          <a:p>
            <a:pPr defTabSz="363538"/>
            <a:r>
              <a:rPr lang="en-US" altLang="zh-CN" sz="1600"/>
              <a:t>	a=11.1111111111;</a:t>
            </a:r>
          </a:p>
          <a:p>
            <a:pPr defTabSz="363538"/>
            <a:r>
              <a:rPr lang="en-US" altLang="zh-CN" sz="1600"/>
              <a:t>	b=22.2222222222;</a:t>
            </a:r>
          </a:p>
          <a:p>
            <a:pPr defTabSz="363538"/>
            <a:r>
              <a:rPr lang="en-US" altLang="zh-CN" sz="1600"/>
              <a:t>	printf("a+b=%f\n",a+b);</a:t>
            </a:r>
          </a:p>
          <a:p>
            <a:pPr defTabSz="363538"/>
            <a:r>
              <a:rPr lang="en-US" altLang="zh-CN" sz="1600"/>
              <a:t>	return 0;</a:t>
            </a:r>
          </a:p>
          <a:p>
            <a:pPr defTabSz="363538"/>
            <a:r>
              <a:rPr lang="en-US" altLang="zh-CN" sz="1600"/>
              <a:t>}</a:t>
            </a:r>
            <a:endParaRPr lang="en-US" altLang="zh-CN" sz="1600">
              <a:solidFill>
                <a:srgbClr val="008000"/>
              </a:solidFill>
            </a:endParaRPr>
          </a:p>
        </p:txBody>
      </p:sp>
      <p:grpSp>
        <p:nvGrpSpPr>
          <p:cNvPr id="13" name="组合 12"/>
          <p:cNvGrpSpPr/>
          <p:nvPr/>
        </p:nvGrpSpPr>
        <p:grpSpPr>
          <a:xfrm>
            <a:off x="4122102" y="3058418"/>
            <a:ext cx="3907473" cy="773898"/>
            <a:chOff x="8050697" y="5019262"/>
            <a:chExt cx="3907473" cy="773898"/>
          </a:xfrm>
          <a:effectLst>
            <a:outerShdw blurRad="63500" sx="102000" sy="102000" algn="ctr" rotWithShape="0">
              <a:prstClr val="black">
                <a:alpha val="40000"/>
              </a:prstClr>
            </a:outerShdw>
          </a:effectLst>
        </p:grpSpPr>
        <p:sp>
          <p:nvSpPr>
            <p:cNvPr id="14" name="剪去单角的矩形 13"/>
            <p:cNvSpPr/>
            <p:nvPr/>
          </p:nvSpPr>
          <p:spPr>
            <a:xfrm>
              <a:off x="8050697" y="5019262"/>
              <a:ext cx="3907473" cy="773897"/>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738664"/>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和</a:t>
              </a:r>
              <a:r>
                <a:rPr lang="en-US" altLang="zh-CN" sz="1400">
                  <a:solidFill>
                    <a:schemeClr val="bg1"/>
                  </a:solidFill>
                </a:rPr>
                <a:t>b</a:t>
              </a:r>
              <a:r>
                <a:rPr lang="zh-CN" altLang="en-US" sz="1400">
                  <a:solidFill>
                    <a:schemeClr val="bg1"/>
                  </a:solidFill>
                </a:rPr>
                <a:t>是双精度型，小数点后有</a:t>
              </a:r>
              <a:r>
                <a:rPr lang="en-US" altLang="zh-CN" sz="1400">
                  <a:solidFill>
                    <a:schemeClr val="bg1"/>
                  </a:solidFill>
                </a:rPr>
                <a:t>10</a:t>
              </a:r>
              <a:r>
                <a:rPr lang="zh-CN" altLang="en-US" sz="1400">
                  <a:solidFill>
                    <a:schemeClr val="bg1"/>
                  </a:solidFill>
                </a:rPr>
                <a:t>位数字，</a:t>
              </a:r>
              <a:r>
                <a:rPr lang="en-US" altLang="zh-CN" sz="1400">
                  <a:solidFill>
                    <a:schemeClr val="bg1"/>
                  </a:solidFill>
                </a:rPr>
                <a:t>a+b</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sp>
        <p:nvSpPr>
          <p:cNvPr id="17" name="圆角矩形 16"/>
          <p:cNvSpPr/>
          <p:nvPr/>
        </p:nvSpPr>
        <p:spPr>
          <a:xfrm>
            <a:off x="1096063" y="4361441"/>
            <a:ext cx="2628212" cy="1353559"/>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printf("%5.0f\n",1/3.0);</a:t>
            </a:r>
          </a:p>
          <a:p>
            <a:pPr defTabSz="363538"/>
            <a:r>
              <a:rPr lang="en-US" altLang="zh-CN" sz="1600"/>
              <a:t>	return 0;</a:t>
            </a:r>
          </a:p>
          <a:p>
            <a:pPr defTabSz="363538"/>
            <a:r>
              <a:rPr lang="en-US" altLang="zh-CN" sz="1600"/>
              <a:t>}</a:t>
            </a:r>
            <a:endParaRPr lang="en-US" altLang="zh-CN" sz="1600">
              <a:solidFill>
                <a:srgbClr val="008000"/>
              </a:solidFill>
            </a:endParaRPr>
          </a:p>
        </p:txBody>
      </p:sp>
      <p:grpSp>
        <p:nvGrpSpPr>
          <p:cNvPr id="18" name="组合 17"/>
          <p:cNvGrpSpPr/>
          <p:nvPr/>
        </p:nvGrpSpPr>
        <p:grpSpPr>
          <a:xfrm>
            <a:off x="4122102"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wrap="square" rtlCol="0">
              <a:spAutoFit/>
            </a:bodyPr>
            <a:lstStyle/>
            <a:p>
              <a:r>
                <a:rPr lang="zh-CN" altLang="en-US" sz="1400">
                  <a:solidFill>
                    <a:schemeClr val="bg1"/>
                  </a:solidFill>
                </a:rPr>
                <a:t>一个双精度数只能保证</a:t>
              </a:r>
              <a:r>
                <a:rPr lang="en-US" altLang="zh-CN" sz="1400">
                  <a:solidFill>
                    <a:schemeClr val="bg1"/>
                  </a:solidFill>
                </a:rPr>
                <a:t>15</a:t>
              </a:r>
              <a:r>
                <a:rPr lang="zh-CN" altLang="en-US" sz="1400">
                  <a:solidFill>
                    <a:schemeClr val="bg1"/>
                  </a:solidFill>
                </a:rPr>
                <a:t>位有效数字的精确度，即使指定小数位数为</a:t>
              </a:r>
              <a:r>
                <a:rPr lang="en-US" altLang="zh-CN" sz="1400">
                  <a:solidFill>
                    <a:schemeClr val="bg1"/>
                  </a:solidFill>
                </a:rPr>
                <a:t>50(</a:t>
              </a:r>
              <a:r>
                <a:rPr lang="zh-CN" altLang="en-US" sz="1400">
                  <a:solidFill>
                    <a:schemeClr val="bg1"/>
                  </a:solidFill>
                </a:rPr>
                <a:t>如用</a:t>
              </a:r>
              <a:r>
                <a:rPr lang="en-US" altLang="zh-CN" sz="1400">
                  <a:solidFill>
                    <a:schemeClr val="bg1"/>
                  </a:solidFill>
                </a:rPr>
                <a:t>%55.50f)</a:t>
              </a:r>
              <a:r>
                <a:rPr lang="zh-CN" altLang="en-US" sz="1400">
                  <a:solidFill>
                    <a:schemeClr val="bg1"/>
                  </a:solidFill>
                </a:rPr>
                <a:t>，也不能保证输出的</a:t>
              </a:r>
              <a:r>
                <a:rPr lang="en-US" altLang="zh-CN" sz="1400">
                  <a:solidFill>
                    <a:schemeClr val="bg1"/>
                  </a:solidFill>
                </a:rPr>
                <a:t>50</a:t>
              </a:r>
              <a:r>
                <a:rPr lang="zh-CN" altLang="en-US" sz="1400">
                  <a:solidFill>
                    <a:schemeClr val="bg1"/>
                  </a:solidFill>
                </a:rPr>
                <a:t>位都是有效的数字。</a:t>
              </a:r>
              <a:endParaRPr lang="zh-CN" altLang="en-US" sz="1400" err="1">
                <a:solidFill>
                  <a:schemeClr val="bg1"/>
                </a:solidFill>
              </a:endParaRPr>
            </a:p>
          </p:txBody>
        </p:sp>
      </p:grpSp>
      <p:cxnSp>
        <p:nvCxnSpPr>
          <p:cNvPr id="26" name="直接连接符 25"/>
          <p:cNvCxnSpPr/>
          <p:nvPr/>
        </p:nvCxnSpPr>
        <p:spPr>
          <a:xfrm>
            <a:off x="8320759" y="1857375"/>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473179"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28" name="MH_SubTitle_1"/>
          <p:cNvSpPr/>
          <p:nvPr>
            <p:custDataLst>
              <p:tags r:id="rId2"/>
            </p:custDataLst>
          </p:nvPr>
        </p:nvSpPr>
        <p:spPr>
          <a:xfrm>
            <a:off x="9247878"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p>
        </p:txBody>
      </p:sp>
      <p:sp>
        <p:nvSpPr>
          <p:cNvPr id="29" name="MH_Other_2"/>
          <p:cNvSpPr/>
          <p:nvPr>
            <p:custDataLst>
              <p:tags r:id="rId3"/>
            </p:custDataLst>
          </p:nvPr>
        </p:nvSpPr>
        <p:spPr>
          <a:xfrm rot="16200000">
            <a:off x="11133620"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p:cNvPicPr>
            <a:picLocks noChangeAspect="1"/>
          </p:cNvPicPr>
          <p:nvPr/>
        </p:nvPicPr>
        <p:blipFill>
          <a:blip r:embed="rId6" cstate="print"/>
          <a:stretch>
            <a:fillRect/>
          </a:stretch>
        </p:blipFill>
        <p:spPr>
          <a:xfrm>
            <a:off x="4122102" y="2057636"/>
            <a:ext cx="3495676" cy="883118"/>
          </a:xfrm>
          <a:prstGeom prst="rect">
            <a:avLst/>
          </a:prstGeom>
        </p:spPr>
      </p:pic>
      <p:pic>
        <p:nvPicPr>
          <p:cNvPr id="6" name="图片 5"/>
          <p:cNvPicPr>
            <a:picLocks noChangeAspect="1"/>
          </p:cNvPicPr>
          <p:nvPr/>
        </p:nvPicPr>
        <p:blipFill>
          <a:blip r:embed="rId7" cstate="print"/>
          <a:stretch>
            <a:fillRect/>
          </a:stretch>
        </p:blipFill>
        <p:spPr>
          <a:xfrm>
            <a:off x="4122102" y="4013692"/>
            <a:ext cx="3448051" cy="878484"/>
          </a:xfrm>
          <a:prstGeom prst="rect">
            <a:avLst/>
          </a:prstGeom>
        </p:spPr>
      </p:pic>
    </p:spTree>
    <p:extLst>
      <p:ext uri="{BB962C8B-B14F-4D97-AF65-F5344CB8AC3E}">
        <p14:creationId xmlns:p14="http://schemas.microsoft.com/office/powerpoint/2010/main" xmlns="" val="2529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a:t>scanf</a:t>
            </a:r>
            <a:r>
              <a:rPr lang="zh-CN" altLang="en-US"/>
              <a:t>函数</a:t>
            </a:r>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用来输入数据。</a:t>
            </a: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scanf</a:t>
            </a:r>
            <a:r>
              <a:rPr lang="zh-CN" altLang="en-US" b="1"/>
              <a:t>（格式控制，地址表列）</a:t>
            </a:r>
          </a:p>
        </p:txBody>
      </p:sp>
      <p:grpSp>
        <p:nvGrpSpPr>
          <p:cNvPr id="14" name="组合 13"/>
          <p:cNvGrpSpPr/>
          <p:nvPr/>
        </p:nvGrpSpPr>
        <p:grpSpPr>
          <a:xfrm>
            <a:off x="6613016" y="1981614"/>
            <a:ext cx="3426334" cy="1217402"/>
            <a:chOff x="5622416" y="1878223"/>
            <a:chExt cx="3426334" cy="1217402"/>
          </a:xfrm>
        </p:grpSpPr>
        <p:sp>
          <p:nvSpPr>
            <p:cNvPr id="5" name="圆角矩形 4"/>
            <p:cNvSpPr/>
            <p:nvPr/>
          </p:nvSpPr>
          <p:spPr>
            <a:xfrm>
              <a:off x="5622416" y="1878223"/>
              <a:ext cx="342633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a:t>scanf("a=%f,b=%f,c=%f", &amp;a, &amp;b, &amp;c );</a:t>
              </a:r>
              <a:endParaRPr lang="en-US" altLang="zh-CN" sz="1600" noProof="1">
                <a:solidFill>
                  <a:srgbClr val="008000"/>
                </a:solidFill>
              </a:endParaRPr>
            </a:p>
          </p:txBody>
        </p:sp>
        <p:sp>
          <p:nvSpPr>
            <p:cNvPr id="7" name="线形标注 2(带强调线) 6"/>
            <p:cNvSpPr/>
            <p:nvPr/>
          </p:nvSpPr>
          <p:spPr>
            <a:xfrm rot="16200000">
              <a:off x="6321520" y="1959246"/>
              <a:ext cx="193537" cy="234000"/>
            </a:xfrm>
            <a:prstGeom prst="accentCallout2">
              <a:avLst>
                <a:gd name="adj1" fmla="val 18750"/>
                <a:gd name="adj2" fmla="val -8333"/>
                <a:gd name="adj3" fmla="val 57301"/>
                <a:gd name="adj4" fmla="val -8251"/>
                <a:gd name="adj5" fmla="val 56482"/>
                <a:gd name="adj6" fmla="val -10315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a:t>普通字符 格式声明</a:t>
              </a:r>
            </a:p>
          </p:txBody>
        </p:sp>
        <p:sp>
          <p:nvSpPr>
            <p:cNvPr id="9" name="线形标注 2(带强调线) 8"/>
            <p:cNvSpPr/>
            <p:nvPr/>
          </p:nvSpPr>
          <p:spPr>
            <a:xfrm rot="16200000">
              <a:off x="6979532"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8154752" y="1568409"/>
              <a:ext cx="181451" cy="1008000"/>
            </a:xfrm>
            <a:prstGeom prst="accentCallout2">
              <a:avLst>
                <a:gd name="adj1" fmla="val 18750"/>
                <a:gd name="adj2" fmla="val -8333"/>
                <a:gd name="adj3" fmla="val 57301"/>
                <a:gd name="adj4" fmla="val -8251"/>
                <a:gd name="adj5" fmla="val 57820"/>
                <a:gd name="adj6" fmla="val -314787"/>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3" y="2759340"/>
              <a:ext cx="2542581" cy="307777"/>
            </a:xfrm>
            <a:prstGeom prst="rect">
              <a:avLst/>
            </a:prstGeom>
            <a:noFill/>
          </p:spPr>
          <p:txBody>
            <a:bodyPr wrap="square" rtlCol="0">
              <a:spAutoFit/>
            </a:bodyPr>
            <a:lstStyle/>
            <a:p>
              <a:r>
                <a:rPr lang="zh-CN" altLang="en-US" sz="1400"/>
                <a:t>格式控制</a:t>
              </a:r>
              <a:r>
                <a:rPr lang="en-US" altLang="zh-CN" sz="1400"/>
                <a:t>	            </a:t>
              </a:r>
              <a:r>
                <a:rPr lang="zh-CN" altLang="en-US" sz="1400"/>
                <a:t>地址</a:t>
              </a:r>
              <a:r>
                <a:rPr lang="zh-CN" altLang="en-US" sz="1400" spc="-50"/>
                <a:t>列表</a:t>
              </a:r>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”是用双引号括起来的一个字符串，含义同</a:t>
            </a:r>
            <a:r>
              <a:rPr lang="en-US" altLang="zh-CN" sz="1400">
                <a:solidFill>
                  <a:schemeClr val="tx1"/>
                </a:solidFill>
              </a:rPr>
              <a:t>printf</a:t>
            </a:r>
            <a:r>
              <a:rPr lang="zh-CN" altLang="en-US" sz="1400">
                <a:solidFill>
                  <a:schemeClr val="tx1"/>
                </a:solidFill>
              </a:rPr>
              <a:t>函数。包括：</a:t>
            </a:r>
            <a:r>
              <a:rPr lang="en-US" altLang="zh-CN" sz="1400">
                <a:solidFill>
                  <a:schemeClr val="tx1"/>
                </a:solidFill>
              </a:rPr>
              <a:t> </a:t>
            </a:r>
          </a:p>
          <a:p>
            <a:pPr algn="just">
              <a:lnSpc>
                <a:spcPct val="150000"/>
              </a:lnSpc>
              <a:defRPr/>
            </a:pPr>
            <a:r>
              <a:rPr lang="en-US" altLang="zh-CN" sz="1400">
                <a:solidFill>
                  <a:schemeClr val="tx1"/>
                </a:solidFill>
              </a:rPr>
              <a:t>① </a:t>
            </a:r>
            <a:r>
              <a:rPr lang="zh-CN" altLang="en-US" sz="1400" b="1">
                <a:solidFill>
                  <a:schemeClr val="tx1"/>
                </a:solidFill>
              </a:rPr>
              <a:t>格式声明</a:t>
            </a:r>
            <a:r>
              <a:rPr lang="zh-CN" altLang="en-US" sz="1400">
                <a:solidFill>
                  <a:schemeClr val="tx1"/>
                </a:solidFill>
              </a:rPr>
              <a:t>。以</a:t>
            </a:r>
            <a:r>
              <a:rPr lang="en-US" altLang="zh-CN" sz="1400">
                <a:solidFill>
                  <a:schemeClr val="tx1"/>
                </a:solidFill>
              </a:rPr>
              <a:t>%</a:t>
            </a:r>
            <a:r>
              <a:rPr lang="zh-CN" altLang="en-US" sz="1400">
                <a:solidFill>
                  <a:schemeClr val="tx1"/>
                </a:solidFill>
              </a:rPr>
              <a:t>开始，以一个格式字符结束，中间可以插入附加的字符。</a:t>
            </a:r>
          </a:p>
          <a:p>
            <a:pPr algn="just">
              <a:lnSpc>
                <a:spcPct val="150000"/>
              </a:lnSpc>
              <a:defRPr/>
            </a:pPr>
            <a:r>
              <a:rPr lang="zh-CN" altLang="en-US" sz="1400">
                <a:solidFill>
                  <a:schemeClr val="tx1"/>
                </a:solidFill>
              </a:rPr>
              <a:t>② </a:t>
            </a:r>
            <a:r>
              <a:rPr lang="zh-CN" altLang="en-US" sz="1400" b="1">
                <a:solidFill>
                  <a:schemeClr val="tx1"/>
                </a:solidFill>
              </a:rPr>
              <a:t>普通字符</a:t>
            </a:r>
            <a:r>
              <a:rPr lang="zh-CN" altLang="en-US" sz="1400">
                <a:solidFill>
                  <a:schemeClr val="tx1"/>
                </a:solidFill>
              </a:rPr>
              <a:t>。</a:t>
            </a:r>
            <a:endParaRPr lang="en-US" altLang="zh-CN" sz="1400">
              <a:solidFill>
                <a:schemeClr val="tx1"/>
              </a:solidFill>
            </a:endParaRPr>
          </a:p>
          <a:p>
            <a:pPr algn="just">
              <a:lnSpc>
                <a:spcPct val="150000"/>
              </a:lnSpc>
              <a:defRPr/>
            </a:pPr>
            <a:r>
              <a:rPr lang="zh-CN" altLang="en-US" sz="1400">
                <a:solidFill>
                  <a:schemeClr val="tx1"/>
                </a:solidFill>
              </a:rPr>
              <a:t> </a:t>
            </a:r>
            <a:r>
              <a:rPr lang="en-US" altLang="zh-CN" sz="1400">
                <a:solidFill>
                  <a:schemeClr val="tx1"/>
                </a:solidFill>
              </a:rPr>
              <a:t>(2) </a:t>
            </a:r>
            <a:r>
              <a:rPr lang="zh-CN" altLang="en-US" sz="1400" b="1">
                <a:solidFill>
                  <a:schemeClr val="tx1"/>
                </a:solidFill>
              </a:rPr>
              <a:t>地址表列</a:t>
            </a:r>
            <a:r>
              <a:rPr lang="zh-CN" altLang="en-US" sz="1400">
                <a:solidFill>
                  <a:schemeClr val="tx1"/>
                </a:solidFill>
              </a:rPr>
              <a:t>是由若干个地址组成的表列，可以是变量的地址，或字符串的首地址。</a:t>
            </a:r>
          </a:p>
        </p:txBody>
      </p:sp>
    </p:spTree>
    <p:extLst>
      <p:ext uri="{BB962C8B-B14F-4D97-AF65-F5344CB8AC3E}">
        <p14:creationId xmlns:p14="http://schemas.microsoft.com/office/powerpoint/2010/main" xmlns="" val="1671204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a:t>scanf</a:t>
            </a:r>
            <a:r>
              <a:rPr lang="zh-CN" altLang="en-US"/>
              <a:t>函数</a:t>
            </a:r>
            <a:r>
              <a:rPr lang="en-US" altLang="zh-CN"/>
              <a:t>——</a:t>
            </a:r>
            <a:r>
              <a:rPr lang="zh-CN" altLang="en-US"/>
              <a:t>格式声明</a:t>
            </a:r>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extLst>
              <p:ext uri="{D42A27DB-BD31-4B8C-83A1-F6EECF244321}">
                <p14:modId xmlns:p14="http://schemas.microsoft.com/office/powerpoint/2010/main" xmlns="" val="2960840365"/>
              </p:ext>
            </p:extLst>
          </p:nvPr>
        </p:nvGraphicFramePr>
        <p:xfrm>
          <a:off x="6522966" y="531069"/>
          <a:ext cx="5023763" cy="3586800"/>
        </p:xfrm>
        <a:graphic>
          <a:graphicData uri="http://schemas.openxmlformats.org/drawingml/2006/table">
            <a:tbl>
              <a:tblPr firstRow="1" firstCol="1">
                <a:tableStyleId>{21E4AEA4-8DFA-4A89-87EB-49C32662AFE0}</a:tableStyleId>
              </a:tblPr>
              <a:tblGrid>
                <a:gridCol w="748848">
                  <a:extLst>
                    <a:ext uri="{9D8B030D-6E8A-4147-A177-3AD203B41FA5}">
                      <a16:colId xmlns:a16="http://schemas.microsoft.com/office/drawing/2014/main" xmlns="" val="20000"/>
                    </a:ext>
                  </a:extLst>
                </a:gridCol>
                <a:gridCol w="4274915">
                  <a:extLst>
                    <a:ext uri="{9D8B030D-6E8A-4147-A177-3AD203B41FA5}">
                      <a16:colId xmlns:a16="http://schemas.microsoft.com/office/drawing/2014/main" xmlns=""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格式</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输入有符号的十进制整数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u</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输入无符号的十进制整数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360000">
                <a:tc>
                  <a:txBody>
                    <a:bodyPr/>
                    <a:lstStyle/>
                    <a:p>
                      <a:pPr algn="ctr" fontAlgn="auto">
                        <a:lnSpc>
                          <a:spcPct val="100000"/>
                        </a:lnSpc>
                        <a:spcBef>
                          <a:spcPts val="0"/>
                        </a:spcBef>
                        <a:spcAft>
                          <a:spcPts val="0"/>
                        </a:spcAft>
                      </a:pPr>
                      <a:r>
                        <a:rPr lang="en-US" altLang="zh-CN" sz="1400" b="1" kern="100">
                          <a:latin typeface="+mn-ea"/>
                          <a:ea typeface="+mn-ea"/>
                        </a:rPr>
                        <a:t>o</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输入无符号的八进制整数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a:rPr>
                        <a:t>输入无符号的十六进制整数</a:t>
                      </a:r>
                      <a:r>
                        <a:rPr lang="en-US" altLang="zh-CN" sz="1400" b="0" kern="100">
                          <a:latin typeface="+mn-ea"/>
                          <a:ea typeface="+mn-ea"/>
                          <a:cs typeface="Times New Roman"/>
                        </a:rPr>
                        <a:t>(</a:t>
                      </a:r>
                      <a:r>
                        <a:rPr lang="zh-CN" altLang="en-US" sz="1400" b="0" kern="100">
                          <a:latin typeface="+mn-ea"/>
                          <a:ea typeface="+mn-ea"/>
                          <a:cs typeface="Times New Roman"/>
                        </a:rPr>
                        <a:t>大小写作用相同</a:t>
                      </a:r>
                      <a:r>
                        <a:rPr lang="en-US" altLang="zh-CN" sz="1400" b="0" kern="100">
                          <a:latin typeface="+mn-ea"/>
                          <a:ea typeface="+mn-ea"/>
                          <a:cs typeface="Times New Roman"/>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输入单个字符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2447167622"/>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s</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输入字符串，将字符串送到一个字符数组中，在输入时以非空白字符开始，以第一个空白字符结束。字符串以串结束标志</a:t>
                      </a:r>
                      <a:r>
                        <a:rPr lang="en-US" altLang="zh-CN" sz="1400" b="0" kern="100">
                          <a:latin typeface="+mn-ea"/>
                          <a:ea typeface="+mn-ea"/>
                        </a:rPr>
                        <a:t>′\0′</a:t>
                      </a:r>
                      <a:r>
                        <a:rPr lang="zh-CN" altLang="en-US" sz="1400" b="0" kern="100">
                          <a:latin typeface="+mn-ea"/>
                          <a:ea typeface="+mn-ea"/>
                        </a:rPr>
                        <a:t>作为其最后一个字符</a:t>
                      </a:r>
                    </a:p>
                  </a:txBody>
                  <a:tcPr marL="68580" marR="68580" marT="0" marB="0" anchor="ctr"/>
                </a:tc>
                <a:extLst>
                  <a:ext uri="{0D108BD9-81ED-4DB2-BD59-A6C34878D82A}">
                    <a16:rowId xmlns:a16="http://schemas.microsoft.com/office/drawing/2014/main" xmlns="" val="10004"/>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Times New Roman"/>
                        </a:rPr>
                        <a:t>f</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输入实数，可以用小数形式或指数形式输入</a:t>
                      </a:r>
                      <a:endParaRPr lang="zh-CN" alt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2423899563"/>
                  </a:ext>
                </a:extLst>
              </a:tr>
              <a:tr h="360000">
                <a:tc>
                  <a:txBody>
                    <a:bodyPr/>
                    <a:lstStyle/>
                    <a:p>
                      <a:pPr algn="ctr" fontAlgn="auto">
                        <a:lnSpc>
                          <a:spcPct val="100000"/>
                        </a:lnSpc>
                        <a:spcBef>
                          <a:spcPts val="0"/>
                        </a:spcBef>
                        <a:spcAft>
                          <a:spcPts val="0"/>
                        </a:spcAft>
                      </a:pPr>
                      <a:r>
                        <a:rPr lang="en-US" altLang="zh-CN" sz="1400" b="1" kern="100">
                          <a:latin typeface="+mn-ea"/>
                          <a:ea typeface="+mn-ea"/>
                          <a:cs typeface="+mn-cs"/>
                        </a:rPr>
                        <a:t>e,E,g,G</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与</a:t>
                      </a:r>
                      <a:r>
                        <a:rPr lang="en-US" altLang="zh-CN" sz="1400" b="0" kern="100">
                          <a:latin typeface="+mn-ea"/>
                          <a:ea typeface="+mn-ea"/>
                        </a:rPr>
                        <a:t>f</a:t>
                      </a:r>
                      <a:r>
                        <a:rPr lang="zh-CN" altLang="en-US" sz="1400" b="0" kern="100">
                          <a:latin typeface="+mn-ea"/>
                          <a:ea typeface="+mn-ea"/>
                        </a:rPr>
                        <a:t>作用相同，</a:t>
                      </a:r>
                      <a:r>
                        <a:rPr lang="en-US" altLang="zh-CN" sz="1400" b="0" kern="100">
                          <a:latin typeface="+mn-ea"/>
                          <a:ea typeface="+mn-ea"/>
                        </a:rPr>
                        <a:t>e</a:t>
                      </a:r>
                      <a:r>
                        <a:rPr lang="zh-CN" altLang="en-US" sz="1400" b="0" kern="100">
                          <a:latin typeface="+mn-ea"/>
                          <a:ea typeface="+mn-ea"/>
                        </a:rPr>
                        <a:t>与</a:t>
                      </a:r>
                      <a:r>
                        <a:rPr lang="en-US" altLang="zh-CN" sz="1400" b="0" kern="100">
                          <a:latin typeface="+mn-ea"/>
                          <a:ea typeface="+mn-ea"/>
                        </a:rPr>
                        <a:t>f</a:t>
                      </a:r>
                      <a:r>
                        <a:rPr lang="zh-CN" altLang="en-US" sz="1400" b="0" kern="100">
                          <a:latin typeface="+mn-ea"/>
                          <a:ea typeface="+mn-ea"/>
                        </a:rPr>
                        <a:t>、</a:t>
                      </a:r>
                      <a:r>
                        <a:rPr lang="en-US" altLang="zh-CN" sz="1400" b="0" kern="100">
                          <a:latin typeface="+mn-ea"/>
                          <a:ea typeface="+mn-ea"/>
                        </a:rPr>
                        <a:t>g</a:t>
                      </a:r>
                      <a:r>
                        <a:rPr lang="zh-CN" altLang="en-US" sz="1400" b="0" kern="100">
                          <a:latin typeface="+mn-ea"/>
                          <a:ea typeface="+mn-ea"/>
                        </a:rPr>
                        <a:t>可以互相替换</a:t>
                      </a:r>
                      <a:r>
                        <a:rPr lang="en-US" altLang="zh-CN" sz="1400" b="0" kern="100">
                          <a:latin typeface="+mn-ea"/>
                          <a:ea typeface="+mn-ea"/>
                        </a:rPr>
                        <a:t>(</a:t>
                      </a:r>
                      <a:r>
                        <a:rPr lang="zh-CN" altLang="en-US" sz="1400" b="0" kern="100">
                          <a:latin typeface="+mn-ea"/>
                          <a:ea typeface="+mn-ea"/>
                        </a:rPr>
                        <a:t>大小写作用相同</a:t>
                      </a:r>
                      <a:r>
                        <a:rPr lang="en-US" altLang="zh-CN" sz="1400" b="0" kern="10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xmlns="" val="589124537"/>
              </p:ext>
            </p:extLst>
          </p:nvPr>
        </p:nvGraphicFramePr>
        <p:xfrm>
          <a:off x="6522967" y="4305435"/>
          <a:ext cx="5023763" cy="1933440"/>
        </p:xfrm>
        <a:graphic>
          <a:graphicData uri="http://schemas.openxmlformats.org/drawingml/2006/table">
            <a:tbl>
              <a:tblPr firstRow="1" firstCol="1">
                <a:tableStyleId>{21E4AEA4-8DFA-4A89-87EB-49C32662AFE0}</a:tableStyleId>
              </a:tblPr>
              <a:tblGrid>
                <a:gridCol w="733867">
                  <a:extLst>
                    <a:ext uri="{9D8B030D-6E8A-4147-A177-3AD203B41FA5}">
                      <a16:colId xmlns:a16="http://schemas.microsoft.com/office/drawing/2014/main" xmlns="" val="20000"/>
                    </a:ext>
                  </a:extLst>
                </a:gridCol>
                <a:gridCol w="4289896">
                  <a:extLst>
                    <a:ext uri="{9D8B030D-6E8A-4147-A177-3AD203B41FA5}">
                      <a16:colId xmlns:a16="http://schemas.microsoft.com/office/drawing/2014/main" xmlns="" val="20001"/>
                    </a:ext>
                  </a:extLst>
                </a:gridCol>
              </a:tblGrid>
              <a:tr h="360000">
                <a:tc>
                  <a:txBody>
                    <a:bodyPr/>
                    <a:lstStyle/>
                    <a:p>
                      <a:pPr algn="ctr" fontAlgn="auto">
                        <a:lnSpc>
                          <a:spcPct val="100000"/>
                        </a:lnSpc>
                        <a:spcBef>
                          <a:spcPts val="0"/>
                        </a:spcBef>
                        <a:spcAft>
                          <a:spcPts val="0"/>
                        </a:spcAft>
                      </a:pPr>
                      <a:r>
                        <a:rPr lang="zh-CN" altLang="en-US" sz="1400" b="1" kern="100">
                          <a:latin typeface="+mn-ea"/>
                          <a:ea typeface="+mn-ea"/>
                        </a:rPr>
                        <a:t>附加</a:t>
                      </a:r>
                      <a:endParaRPr lang="en-US" altLang="zh-CN" sz="1400" b="1" kern="100">
                        <a:latin typeface="+mn-ea"/>
                        <a:ea typeface="+mn-ea"/>
                      </a:endParaRPr>
                    </a:p>
                    <a:p>
                      <a:pPr algn="ctr" fontAlgn="auto">
                        <a:lnSpc>
                          <a:spcPct val="100000"/>
                        </a:lnSpc>
                        <a:spcBef>
                          <a:spcPts val="0"/>
                        </a:spcBef>
                        <a:spcAft>
                          <a:spcPts val="0"/>
                        </a:spcAft>
                      </a:pPr>
                      <a:r>
                        <a:rPr lang="zh-CN" altLang="en-US" sz="1400" b="1" kern="100">
                          <a:latin typeface="+mn-ea"/>
                          <a:ea typeface="+mn-ea"/>
                        </a:rPr>
                        <a:t>字符</a:t>
                      </a:r>
                      <a:endParaRPr lang="zh-CN" sz="1400" b="1" kern="100" dirty="0">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latin typeface="+mn-ea"/>
                          <a:ea typeface="+mn-ea"/>
                        </a:rPr>
                        <a:t>说    明</a:t>
                      </a:r>
                      <a:endParaRPr lang="zh-CN" sz="1400" b="1"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0"/>
                  </a:ext>
                </a:extLst>
              </a:tr>
              <a:tr h="360000">
                <a:tc>
                  <a:txBody>
                    <a:bodyPr/>
                    <a:lstStyle/>
                    <a:p>
                      <a:pPr algn="ctr" fontAlgn="auto">
                        <a:lnSpc>
                          <a:spcPct val="100000"/>
                        </a:lnSpc>
                        <a:spcBef>
                          <a:spcPts val="0"/>
                        </a:spcBef>
                        <a:spcAft>
                          <a:spcPts val="0"/>
                        </a:spcAft>
                      </a:pPr>
                      <a:r>
                        <a:rPr lang="en-US" altLang="zh-CN" sz="1400" b="1" kern="100">
                          <a:latin typeface="+mn-ea"/>
                          <a:ea typeface="+mn-ea"/>
                        </a:rPr>
                        <a:t>l</a:t>
                      </a:r>
                      <a:endParaRPr lang="zh-CN" sz="1400" b="1" kern="100" dirty="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输入长整型数据（可用</a:t>
                      </a:r>
                      <a:r>
                        <a:rPr lang="en-US" altLang="zh-CN" sz="1400" b="0" kern="100">
                          <a:latin typeface="+mn-ea"/>
                          <a:ea typeface="+mn-ea"/>
                        </a:rPr>
                        <a:t>%ld</a:t>
                      </a:r>
                      <a:r>
                        <a:rPr lang="zh-CN" altLang="en-US" sz="1400" b="0" kern="100">
                          <a:latin typeface="+mn-ea"/>
                          <a:ea typeface="+mn-ea"/>
                        </a:rPr>
                        <a:t>，</a:t>
                      </a:r>
                      <a:r>
                        <a:rPr lang="en-US" altLang="zh-CN" sz="1400" b="0" kern="100">
                          <a:latin typeface="+mn-ea"/>
                          <a:ea typeface="+mn-ea"/>
                        </a:rPr>
                        <a:t>%lo</a:t>
                      </a:r>
                      <a:r>
                        <a:rPr lang="zh-CN" altLang="en-US" sz="1400" b="0" kern="100">
                          <a:latin typeface="+mn-ea"/>
                          <a:ea typeface="+mn-ea"/>
                        </a:rPr>
                        <a:t>，</a:t>
                      </a:r>
                      <a:r>
                        <a:rPr lang="en-US" altLang="zh-CN" sz="1400" b="0" kern="100">
                          <a:latin typeface="+mn-ea"/>
                          <a:ea typeface="+mn-ea"/>
                        </a:rPr>
                        <a:t>%lx</a:t>
                      </a:r>
                      <a:r>
                        <a:rPr lang="zh-CN" altLang="en-US" sz="1400" b="0" kern="100">
                          <a:latin typeface="+mn-ea"/>
                          <a:ea typeface="+mn-ea"/>
                        </a:rPr>
                        <a:t>，</a:t>
                      </a:r>
                      <a:r>
                        <a:rPr lang="en-US" altLang="zh-CN" sz="1400" b="0" kern="100">
                          <a:latin typeface="+mn-ea"/>
                          <a:ea typeface="+mn-ea"/>
                        </a:rPr>
                        <a:t>%lu</a:t>
                      </a:r>
                      <a:r>
                        <a:rPr lang="zh-CN" altLang="en-US" sz="1400" b="0" kern="100">
                          <a:latin typeface="+mn-ea"/>
                          <a:ea typeface="+mn-ea"/>
                        </a:rPr>
                        <a:t>）以及</a:t>
                      </a:r>
                      <a:r>
                        <a:rPr lang="en-US" altLang="zh-CN" sz="1400" b="0" kern="100">
                          <a:latin typeface="+mn-ea"/>
                          <a:ea typeface="+mn-ea"/>
                        </a:rPr>
                        <a:t>double</a:t>
                      </a:r>
                      <a:r>
                        <a:rPr lang="zh-CN" altLang="en-US" sz="1400" b="0" kern="100">
                          <a:latin typeface="+mn-ea"/>
                          <a:ea typeface="+mn-ea"/>
                        </a:rPr>
                        <a:t>型数据（用</a:t>
                      </a:r>
                      <a:r>
                        <a:rPr lang="en-US" altLang="zh-CN" sz="1400" b="0" kern="100">
                          <a:latin typeface="+mn-ea"/>
                          <a:ea typeface="+mn-ea"/>
                        </a:rPr>
                        <a:t>%lf</a:t>
                      </a:r>
                      <a:r>
                        <a:rPr lang="zh-CN" altLang="en-US" sz="1400" b="0" kern="100">
                          <a:latin typeface="+mn-ea"/>
                          <a:ea typeface="+mn-ea"/>
                        </a:rPr>
                        <a:t>或</a:t>
                      </a:r>
                      <a:r>
                        <a:rPr lang="en-US" altLang="zh-CN" sz="1400" b="0" kern="100">
                          <a:latin typeface="+mn-ea"/>
                          <a:ea typeface="+mn-ea"/>
                        </a:rPr>
                        <a:t>%le</a:t>
                      </a:r>
                      <a:r>
                        <a:rPr lang="zh-CN" altLang="en-US" sz="1400" b="0" kern="10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1"/>
                  </a:ext>
                </a:extLst>
              </a:tr>
              <a:tr h="360000">
                <a:tc>
                  <a:txBody>
                    <a:bodyPr/>
                    <a:lstStyle/>
                    <a:p>
                      <a:pPr algn="ctr" fontAlgn="auto">
                        <a:lnSpc>
                          <a:spcPct val="100000"/>
                        </a:lnSpc>
                        <a:spcBef>
                          <a:spcPts val="0"/>
                        </a:spcBef>
                        <a:spcAft>
                          <a:spcPts val="0"/>
                        </a:spcAft>
                      </a:pPr>
                      <a:r>
                        <a:rPr lang="en-US" sz="1400" b="1" kern="100">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输入短整型数据（可用</a:t>
                      </a:r>
                      <a:r>
                        <a:rPr lang="en-US" altLang="zh-CN" sz="1400" b="0" kern="100">
                          <a:latin typeface="+mn-ea"/>
                          <a:ea typeface="+mn-ea"/>
                        </a:rPr>
                        <a:t>%hd</a:t>
                      </a:r>
                      <a:r>
                        <a:rPr lang="zh-CN" altLang="en-US" sz="1400" b="0" kern="100">
                          <a:latin typeface="+mn-ea"/>
                          <a:ea typeface="+mn-ea"/>
                        </a:rPr>
                        <a:t>，</a:t>
                      </a:r>
                      <a:r>
                        <a:rPr lang="en-US" altLang="zh-CN" sz="1400" b="0" kern="100">
                          <a:latin typeface="+mn-ea"/>
                          <a:ea typeface="+mn-ea"/>
                        </a:rPr>
                        <a:t>%ho</a:t>
                      </a:r>
                      <a:r>
                        <a:rPr lang="zh-CN" altLang="en-US" sz="1400" b="0" kern="100">
                          <a:latin typeface="+mn-ea"/>
                          <a:ea typeface="+mn-ea"/>
                        </a:rPr>
                        <a:t>，</a:t>
                      </a:r>
                      <a:r>
                        <a:rPr lang="en-US" altLang="zh-CN" sz="1400" b="0" kern="100">
                          <a:latin typeface="+mn-ea"/>
                          <a:ea typeface="+mn-ea"/>
                        </a:rPr>
                        <a:t>%hx</a:t>
                      </a:r>
                      <a:r>
                        <a:rPr lang="zh-CN" altLang="en-US" sz="1400" b="0" kern="100">
                          <a:latin typeface="+mn-ea"/>
                          <a:ea typeface="+mn-ea"/>
                        </a:rPr>
                        <a:t>）</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2"/>
                  </a:ext>
                </a:extLst>
              </a:tr>
              <a:tr h="360000">
                <a:tc>
                  <a:txBody>
                    <a:bodyPr/>
                    <a:lstStyle/>
                    <a:p>
                      <a:pPr algn="ctr" fontAlgn="auto">
                        <a:lnSpc>
                          <a:spcPct val="100000"/>
                        </a:lnSpc>
                        <a:spcBef>
                          <a:spcPts val="0"/>
                        </a:spcBef>
                        <a:spcAft>
                          <a:spcPts val="0"/>
                        </a:spcAft>
                      </a:pPr>
                      <a:r>
                        <a:rPr lang="zh-CN" altLang="en-US" sz="1400" b="1" kern="100">
                          <a:latin typeface="+mn-ea"/>
                          <a:ea typeface="+mn-ea"/>
                        </a:rPr>
                        <a:t>域宽</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指定输入数据所占宽度（列数），域宽应为正整数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3155728579"/>
                  </a:ext>
                </a:extLst>
              </a:tr>
              <a:tr h="360000">
                <a:tc>
                  <a:txBody>
                    <a:bodyPr/>
                    <a:lstStyle/>
                    <a:p>
                      <a:pPr algn="ctr" fontAlgn="auto">
                        <a:lnSpc>
                          <a:spcPct val="100000"/>
                        </a:lnSpc>
                        <a:spcBef>
                          <a:spcPts val="0"/>
                        </a:spcBef>
                        <a:spcAft>
                          <a:spcPts val="0"/>
                        </a:spcAft>
                      </a:pPr>
                      <a:r>
                        <a:rPr lang="zh-CN" altLang="en-US" sz="1400" b="1" kern="100">
                          <a:latin typeface="+mn-ea"/>
                          <a:ea typeface="+mn-ea"/>
                          <a:cs typeface="+mn-cs"/>
                        </a:rPr>
                        <a:t>*</a:t>
                      </a:r>
                      <a:endParaRPr lang="zh-CN" sz="1400" b="1" kern="100">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本输入项在读入后不赋给相应的变量</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xmlns="" val="10003"/>
                  </a:ext>
                </a:extLst>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spcBef>
                <a:spcPts val="600"/>
              </a:spcBef>
              <a:defRPr/>
            </a:pPr>
            <a:r>
              <a:rPr lang="en-US" altLang="zh-CN" sz="1600">
                <a:solidFill>
                  <a:schemeClr val="tx1"/>
                </a:solidFill>
              </a:rPr>
              <a:t>(1) scanf</a:t>
            </a:r>
            <a:r>
              <a:rPr lang="zh-CN" altLang="en-US" sz="1600">
                <a:solidFill>
                  <a:schemeClr val="tx1"/>
                </a:solidFill>
              </a:rPr>
              <a:t>函数中的格式控制后面应当是</a:t>
            </a:r>
            <a:r>
              <a:rPr lang="zh-CN" altLang="en-US" sz="1600" b="1">
                <a:solidFill>
                  <a:schemeClr val="tx1"/>
                </a:solidFill>
              </a:rPr>
              <a:t>变量地址</a:t>
            </a:r>
            <a:r>
              <a:rPr lang="zh-CN" altLang="en-US" sz="1600">
                <a:solidFill>
                  <a:schemeClr val="tx1"/>
                </a:solidFill>
              </a:rPr>
              <a:t>，而不是变量名。</a:t>
            </a:r>
            <a:endParaRPr lang="en-US" altLang="zh-CN" sz="1600">
              <a:solidFill>
                <a:schemeClr val="tx1"/>
              </a:solidFill>
            </a:endParaRPr>
          </a:p>
          <a:p>
            <a:pPr algn="just">
              <a:spcBef>
                <a:spcPts val="600"/>
              </a:spcBef>
              <a:defRPr/>
            </a:pPr>
            <a:r>
              <a:rPr lang="zh-CN" altLang="en-US" sz="1600">
                <a:solidFill>
                  <a:schemeClr val="tx1"/>
                </a:solidFill>
              </a:rPr>
              <a:t>应与上述格式说明匹配，否则将会出现错误。</a:t>
            </a:r>
          </a:p>
          <a:p>
            <a:pPr algn="just">
              <a:spcBef>
                <a:spcPts val="600"/>
              </a:spcBef>
              <a:defRPr/>
            </a:pPr>
            <a:r>
              <a:rPr lang="en-US" altLang="zh-CN" sz="1600">
                <a:solidFill>
                  <a:schemeClr val="tx1"/>
                </a:solidFill>
              </a:rPr>
              <a:t>(2)</a:t>
            </a:r>
            <a:r>
              <a:rPr lang="zh-CN" altLang="en-US" sz="1600">
                <a:solidFill>
                  <a:schemeClr val="tx1"/>
                </a:solidFill>
              </a:rPr>
              <a:t>如果在格式控制字符串中除了格式声明以外还有其他字符，则在输入数据时在对应的位置上应输入与这些字符相同的字符。</a:t>
            </a:r>
            <a:endParaRPr lang="en-US" altLang="zh-CN" sz="1600">
              <a:solidFill>
                <a:schemeClr val="tx1"/>
              </a:solidFill>
            </a:endParaRPr>
          </a:p>
          <a:p>
            <a:pPr algn="just">
              <a:spcBef>
                <a:spcPts val="600"/>
              </a:spcBef>
              <a:defRPr/>
            </a:pPr>
            <a:r>
              <a:rPr lang="en-US" altLang="zh-CN" sz="1600">
                <a:solidFill>
                  <a:schemeClr val="tx1"/>
                </a:solidFill>
              </a:rPr>
              <a:t>(3)</a:t>
            </a:r>
            <a:r>
              <a:rPr lang="zh-CN" altLang="en-US" sz="1600">
                <a:solidFill>
                  <a:schemeClr val="tx1"/>
                </a:solidFill>
              </a:rPr>
              <a:t>在用“</a:t>
            </a:r>
            <a:r>
              <a:rPr lang="en-US" altLang="zh-CN" sz="1600">
                <a:solidFill>
                  <a:schemeClr val="tx1"/>
                </a:solidFill>
              </a:rPr>
              <a:t>%c”</a:t>
            </a:r>
            <a:r>
              <a:rPr lang="zh-CN" altLang="en-US" sz="1600">
                <a:solidFill>
                  <a:schemeClr val="tx1"/>
                </a:solidFill>
              </a:rPr>
              <a:t>格式声明输入字符时，空格字符和“转义字符”中的字符都作为有效字符输入。</a:t>
            </a:r>
            <a:endParaRPr lang="en-US" altLang="zh-CN" sz="1600">
              <a:solidFill>
                <a:schemeClr val="tx1"/>
              </a:solidFill>
            </a:endParaRPr>
          </a:p>
          <a:p>
            <a:pPr algn="just">
              <a:spcBef>
                <a:spcPts val="600"/>
              </a:spcBef>
              <a:defRPr/>
            </a:pPr>
            <a:r>
              <a:rPr lang="en-US" altLang="zh-CN" sz="1600">
                <a:solidFill>
                  <a:schemeClr val="tx1"/>
                </a:solidFill>
              </a:rPr>
              <a:t>(4)</a:t>
            </a:r>
            <a:r>
              <a:rPr lang="zh-CN" altLang="en-US" sz="1600">
                <a:solidFill>
                  <a:schemeClr val="tx1"/>
                </a:solidFill>
              </a:rPr>
              <a:t>在输入数值数据时，如输入空格、回车、</a:t>
            </a:r>
            <a:r>
              <a:rPr lang="en-US" altLang="zh-CN" sz="1600">
                <a:solidFill>
                  <a:schemeClr val="tx1"/>
                </a:solidFill>
              </a:rPr>
              <a:t>Tab</a:t>
            </a:r>
            <a:r>
              <a:rPr lang="zh-CN" altLang="en-US" sz="1600">
                <a:solidFill>
                  <a:schemeClr val="tx1"/>
                </a:solidFill>
              </a:rPr>
              <a:t>键或遇非法字符</a:t>
            </a:r>
            <a:r>
              <a:rPr lang="en-US" altLang="zh-CN" sz="1600">
                <a:solidFill>
                  <a:schemeClr val="tx1"/>
                </a:solidFill>
              </a:rPr>
              <a:t>(</a:t>
            </a:r>
            <a:r>
              <a:rPr lang="zh-CN" altLang="en-US" sz="1600">
                <a:solidFill>
                  <a:schemeClr val="tx1"/>
                </a:solidFill>
              </a:rPr>
              <a:t>不属于数值的字符</a:t>
            </a:r>
            <a:r>
              <a:rPr lang="en-US" altLang="zh-CN" sz="1600">
                <a:solidFill>
                  <a:schemeClr val="tx1"/>
                </a:solidFill>
              </a:rPr>
              <a:t>)</a:t>
            </a:r>
            <a:r>
              <a:rPr lang="zh-CN" altLang="en-US" sz="1600">
                <a:solidFill>
                  <a:schemeClr val="tx1"/>
                </a:solidFill>
              </a:rPr>
              <a:t>，认为该数据结束。</a:t>
            </a:r>
            <a:endParaRPr lang="en-US" altLang="zh-CN" sz="1600">
              <a:solidFill>
                <a:schemeClr val="tx1"/>
              </a:solidFill>
            </a:endParaRPr>
          </a:p>
          <a:p>
            <a:pPr algn="just">
              <a:spcBef>
                <a:spcPts val="600"/>
              </a:spcBef>
              <a:defRPr/>
            </a:pPr>
            <a:r>
              <a:rPr lang="en-US" altLang="zh-CN" sz="1600">
                <a:solidFill>
                  <a:schemeClr val="tx1"/>
                </a:solidFill>
              </a:rPr>
              <a:t>(5)</a:t>
            </a:r>
            <a:r>
              <a:rPr lang="zh-CN" altLang="en-US" sz="1600">
                <a:solidFill>
                  <a:schemeClr val="tx1"/>
                </a:solidFill>
              </a:rPr>
              <a:t>可以指定输入数据所占的列数，系统自动按它截取所需数据。</a:t>
            </a:r>
            <a:endParaRPr lang="en-US" altLang="zh-CN" sz="1600">
              <a:solidFill>
                <a:schemeClr val="tx1"/>
              </a:solidFill>
            </a:endParaRPr>
          </a:p>
          <a:p>
            <a:pPr algn="just">
              <a:spcBef>
                <a:spcPts val="600"/>
              </a:spcBef>
              <a:defRPr/>
            </a:pPr>
            <a:r>
              <a:rPr lang="en-US" altLang="zh-CN" sz="1600">
                <a:solidFill>
                  <a:schemeClr val="tx1"/>
                </a:solidFill>
              </a:rPr>
              <a:t>(6)</a:t>
            </a:r>
            <a:r>
              <a:rPr lang="zh-CN" altLang="en-US" sz="1600">
                <a:solidFill>
                  <a:schemeClr val="tx1"/>
                </a:solidFill>
              </a:rPr>
              <a:t>输入数据时不能规定精度。</a:t>
            </a:r>
            <a:endParaRPr lang="en-US" altLang="zh-CN" sz="1600">
              <a:solidFill>
                <a:schemeClr val="tx1"/>
              </a:solidFill>
            </a:endParaRPr>
          </a:p>
          <a:p>
            <a:pPr algn="just">
              <a:spcBef>
                <a:spcPts val="600"/>
              </a:spcBef>
              <a:defRPr/>
            </a:pPr>
            <a:endParaRPr lang="en-US" altLang="zh-CN" sz="1600">
              <a:solidFill>
                <a:schemeClr val="tx1"/>
              </a:solidFill>
            </a:endParaRPr>
          </a:p>
          <a:p>
            <a:pPr algn="just">
              <a:spcBef>
                <a:spcPts val="600"/>
              </a:spcBef>
              <a:defRPr/>
            </a:pPr>
            <a:endParaRPr lang="en-US" altLang="zh-CN" sz="1600">
              <a:solidFill>
                <a:schemeClr val="tx1"/>
              </a:solidFill>
            </a:endParaRPr>
          </a:p>
        </p:txBody>
      </p:sp>
    </p:spTree>
    <p:extLst>
      <p:ext uri="{BB962C8B-B14F-4D97-AF65-F5344CB8AC3E}">
        <p14:creationId xmlns:p14="http://schemas.microsoft.com/office/powerpoint/2010/main" xmlns="" val="42057415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a:solidFill>
                    <a:srgbClr val="FEFFFF"/>
                  </a:solidFill>
                </a:rPr>
                <a:t>字符</a:t>
              </a:r>
              <a:endParaRPr lang="en-US" altLang="zh-CN" sz="3200">
                <a:solidFill>
                  <a:srgbClr val="FEFFFF"/>
                </a:solidFill>
              </a:endParaRPr>
            </a:p>
            <a:p>
              <a:pPr algn="ctr">
                <a:lnSpc>
                  <a:spcPct val="150000"/>
                </a:lnSpc>
                <a:defRPr/>
              </a:pPr>
              <a:r>
                <a:rPr lang="zh-CN" altLang="en-US" sz="3200">
                  <a:solidFill>
                    <a:srgbClr val="FEFFFF"/>
                  </a:solidFill>
                </a:rPr>
                <a:t>函数</a:t>
              </a: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a:t>输 入</a:t>
              </a:r>
              <a:r>
                <a:rPr lang="en-US" altLang="zh-CN" sz="2800"/>
                <a:t>		    </a:t>
              </a:r>
              <a:r>
                <a:rPr lang="zh-CN" altLang="en-US" sz="2800"/>
                <a:t>输 出</a:t>
              </a:r>
            </a:p>
          </p:txBody>
        </p:sp>
      </p:grpSp>
    </p:spTree>
    <p:custDataLst>
      <p:tags r:id="rId1"/>
    </p:custDataLst>
    <p:extLst>
      <p:ext uri="{BB962C8B-B14F-4D97-AF65-F5344CB8AC3E}">
        <p14:creationId xmlns:p14="http://schemas.microsoft.com/office/powerpoint/2010/main" xmlns="" val="39172976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putchar</a:t>
            </a:r>
            <a:r>
              <a:rPr lang="zh-CN" altLang="en-US"/>
              <a:t>函数</a:t>
            </a:r>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从计算机向显示器输出一个字符。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putchar(c)</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2.10】</a:t>
            </a:r>
            <a:r>
              <a:rPr lang="zh-CN" altLang="en-US" sz="2000">
                <a:solidFill>
                  <a:schemeClr val="accent1"/>
                </a:solidFill>
              </a:rPr>
              <a:t>先后输出</a:t>
            </a:r>
            <a:r>
              <a:rPr lang="en-US" altLang="zh-CN" sz="2000">
                <a:solidFill>
                  <a:schemeClr val="accent1"/>
                </a:solidFill>
              </a:rPr>
              <a:t>BOY</a:t>
            </a:r>
            <a:r>
              <a:rPr lang="zh-CN" altLang="en-US" sz="2000">
                <a:solidFill>
                  <a:schemeClr val="accent1"/>
                </a:solidFill>
              </a:rPr>
              <a:t>三个字符。</a:t>
            </a:r>
          </a:p>
        </p:txBody>
      </p:sp>
      <p:sp>
        <p:nvSpPr>
          <p:cNvPr id="17" name="矩形 16"/>
          <p:cNvSpPr/>
          <p:nvPr/>
        </p:nvSpPr>
        <p:spPr>
          <a:xfrm>
            <a:off x="1129748" y="2657869"/>
            <a:ext cx="4803914" cy="923330"/>
          </a:xfrm>
          <a:prstGeom prst="rect">
            <a:avLst/>
          </a:prstGeom>
        </p:spPr>
        <p:txBody>
          <a:bodyPr wrap="square">
            <a:spAutoFit/>
          </a:bodyPr>
          <a:lstStyle/>
          <a:p>
            <a:r>
              <a:rPr lang="zh-CN" altLang="en-US" b="1"/>
              <a:t>解题思路</a:t>
            </a:r>
            <a:r>
              <a:rPr lang="en-US" altLang="zh-CN" b="1"/>
              <a:t>: </a:t>
            </a:r>
            <a:r>
              <a:rPr lang="zh-CN" altLang="en-US"/>
              <a:t> 定义</a:t>
            </a:r>
            <a:r>
              <a:rPr lang="en-US" altLang="zh-CN"/>
              <a:t>3</a:t>
            </a:r>
            <a:r>
              <a:rPr lang="zh-CN" altLang="en-US"/>
              <a:t>个字符变量，分别赋以初值</a:t>
            </a:r>
            <a:r>
              <a:rPr lang="en-US" altLang="zh-CN"/>
              <a:t>′B′</a:t>
            </a:r>
            <a:r>
              <a:rPr lang="zh-CN" altLang="en-US"/>
              <a:t>，</a:t>
            </a:r>
            <a:r>
              <a:rPr lang="en-US" altLang="zh-CN"/>
              <a:t>′O′</a:t>
            </a:r>
            <a:r>
              <a:rPr lang="zh-CN" altLang="en-US"/>
              <a:t>，</a:t>
            </a:r>
            <a:r>
              <a:rPr lang="en-US" altLang="zh-CN"/>
              <a:t>′Y′</a:t>
            </a:r>
            <a:r>
              <a:rPr lang="zh-CN" altLang="en-US"/>
              <a:t>，然后用</a:t>
            </a:r>
            <a:r>
              <a:rPr lang="en-US" altLang="zh-CN"/>
              <a:t>putchar</a:t>
            </a:r>
            <a:r>
              <a:rPr lang="zh-CN" altLang="en-US"/>
              <a:t>函数输出这</a:t>
            </a:r>
            <a:r>
              <a:rPr lang="en-US" altLang="zh-CN"/>
              <a:t>3</a:t>
            </a:r>
            <a:r>
              <a:rPr lang="zh-CN" altLang="en-US"/>
              <a:t>个字符变量的值。</a:t>
            </a:r>
          </a:p>
        </p:txBody>
      </p:sp>
      <p:sp>
        <p:nvSpPr>
          <p:cNvPr id="18" name="圆角矩形 17"/>
          <p:cNvSpPr/>
          <p:nvPr/>
        </p:nvSpPr>
        <p:spPr>
          <a:xfrm>
            <a:off x="1129748" y="3724817"/>
            <a:ext cx="5551292"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a='B',b='O',c='Y';	</a:t>
            </a:r>
            <a:r>
              <a:rPr lang="en-US" altLang="zh-CN" sz="1600">
                <a:solidFill>
                  <a:srgbClr val="008000"/>
                </a:solidFill>
              </a:rPr>
              <a:t>//</a:t>
            </a:r>
            <a:r>
              <a:rPr lang="zh-CN" altLang="en-US" sz="1600">
                <a:solidFill>
                  <a:srgbClr val="008000"/>
                </a:solidFill>
              </a:rPr>
              <a:t>定义</a:t>
            </a:r>
            <a:r>
              <a:rPr lang="en-US" altLang="zh-CN" sz="1600">
                <a:solidFill>
                  <a:srgbClr val="008000"/>
                </a:solidFill>
              </a:rPr>
              <a:t>3</a:t>
            </a:r>
            <a:r>
              <a:rPr lang="zh-CN" altLang="en-US" sz="1600">
                <a:solidFill>
                  <a:srgbClr val="008000"/>
                </a:solidFill>
              </a:rPr>
              <a:t>个字符变量并初始化</a:t>
            </a:r>
          </a:p>
          <a:p>
            <a:pPr defTabSz="363538"/>
            <a:r>
              <a:rPr lang="zh-CN" altLang="en-US" sz="1600"/>
              <a:t>	</a:t>
            </a:r>
            <a:r>
              <a:rPr lang="en-US" altLang="zh-CN" sz="1600"/>
              <a:t>putchar(a);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B</a:t>
            </a:r>
          </a:p>
          <a:p>
            <a:pPr defTabSz="363538"/>
            <a:r>
              <a:rPr lang="en-US" altLang="zh-CN" sz="1600"/>
              <a:t>	putchar(b);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O</a:t>
            </a:r>
          </a:p>
          <a:p>
            <a:pPr defTabSz="363538"/>
            <a:r>
              <a:rPr lang="en-US" altLang="zh-CN" sz="1600"/>
              <a:t>	putchar(c);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Y</a:t>
            </a:r>
          </a:p>
          <a:p>
            <a:pPr defTabSz="363538"/>
            <a:r>
              <a:rPr lang="en-US" altLang="zh-CN" sz="1600"/>
              <a:t>	putchar ('\n');			</a:t>
            </a:r>
            <a:r>
              <a:rPr lang="en-US" altLang="zh-CN" sz="1600">
                <a:solidFill>
                  <a:srgbClr val="008000"/>
                </a:solidFill>
              </a:rPr>
              <a:t>//</a:t>
            </a:r>
            <a:r>
              <a:rPr lang="zh-CN" altLang="en-US" sz="1600">
                <a:solidFill>
                  <a:srgbClr val="008000"/>
                </a:solidFill>
              </a:rPr>
              <a:t>向显示器输出一个换行符</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pic>
        <p:nvPicPr>
          <p:cNvPr id="6" name="图片 5"/>
          <p:cNvPicPr>
            <a:picLocks noChangeAspect="1"/>
          </p:cNvPicPr>
          <p:nvPr/>
        </p:nvPicPr>
        <p:blipFill>
          <a:blip r:embed="rId3" cstate="print"/>
          <a:stretch>
            <a:fillRect/>
          </a:stretch>
        </p:blipFill>
        <p:spPr>
          <a:xfrm>
            <a:off x="7337744" y="2763851"/>
            <a:ext cx="3467100" cy="819150"/>
          </a:xfrm>
          <a:prstGeom prst="rect">
            <a:avLst/>
          </a:prstGeom>
        </p:spPr>
      </p:pic>
      <p:sp>
        <p:nvSpPr>
          <p:cNvPr id="19" name="圆角矩形 18"/>
          <p:cNvSpPr/>
          <p:nvPr/>
        </p:nvSpPr>
        <p:spPr>
          <a:xfrm>
            <a:off x="6863008" y="3724817"/>
            <a:ext cx="39418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a:t>
            </a:r>
            <a:r>
              <a:rPr lang="en-US" altLang="zh-CN" sz="1600">
                <a:solidFill>
                  <a:srgbClr val="FF0000"/>
                </a:solidFill>
              </a:rPr>
              <a:t>int a=66,b=79,c=89;</a:t>
            </a:r>
          </a:p>
          <a:p>
            <a:pPr defTabSz="363538"/>
            <a:r>
              <a:rPr lang="en-US" altLang="zh-CN" sz="1600"/>
              <a:t> </a:t>
            </a:r>
            <a:r>
              <a:rPr lang="zh-CN" altLang="en-US" sz="1600"/>
              <a:t>	</a:t>
            </a:r>
            <a:r>
              <a:rPr lang="en-US" altLang="zh-CN" sz="1600"/>
              <a:t>putchar(a);	</a:t>
            </a:r>
          </a:p>
          <a:p>
            <a:pPr defTabSz="363538"/>
            <a:r>
              <a:rPr lang="en-US" altLang="zh-CN" sz="1600"/>
              <a:t>	putchar(b);	</a:t>
            </a:r>
          </a:p>
          <a:p>
            <a:pPr defTabSz="363538"/>
            <a:r>
              <a:rPr lang="en-US" altLang="zh-CN" sz="1600"/>
              <a:t>	putchar(c);</a:t>
            </a:r>
          </a:p>
          <a:p>
            <a:pPr defTabSz="363538"/>
            <a:r>
              <a:rPr lang="en-US" altLang="zh-CN" sz="1600"/>
              <a:t> 	putchar ('\n');</a:t>
            </a:r>
          </a:p>
          <a:p>
            <a:pPr defTabSz="363538"/>
            <a:r>
              <a:rPr lang="en-US" altLang="zh-CN" sz="1600"/>
              <a:t> </a:t>
            </a:r>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20" name="MH_Desc_1"/>
          <p:cNvSpPr/>
          <p:nvPr>
            <p:custDataLst>
              <p:tags r:id="rId1"/>
            </p:custDataLst>
          </p:nvPr>
        </p:nvSpPr>
        <p:spPr>
          <a:xfrm>
            <a:off x="6171554" y="675861"/>
            <a:ext cx="4633290"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putchar</a:t>
            </a:r>
            <a:r>
              <a:rPr lang="zh-CN" altLang="en-US">
                <a:solidFill>
                  <a:schemeClr val="tx1"/>
                </a:solidFill>
              </a:rPr>
              <a:t>函数既可以输出</a:t>
            </a:r>
            <a:r>
              <a:rPr lang="zh-CN" altLang="en-US" b="1">
                <a:solidFill>
                  <a:schemeClr val="tx1"/>
                </a:solidFill>
              </a:rPr>
              <a:t>可显示字符</a:t>
            </a:r>
            <a:r>
              <a:rPr lang="zh-CN" altLang="en-US">
                <a:solidFill>
                  <a:schemeClr val="tx1"/>
                </a:solidFill>
              </a:rPr>
              <a:t>，也可以输出</a:t>
            </a:r>
            <a:r>
              <a:rPr lang="zh-CN" altLang="en-US" b="1">
                <a:solidFill>
                  <a:schemeClr val="tx1"/>
                </a:solidFill>
              </a:rPr>
              <a:t>控制字符</a:t>
            </a:r>
            <a:r>
              <a:rPr lang="zh-CN" altLang="en-US">
                <a:solidFill>
                  <a:schemeClr val="tx1"/>
                </a:solidFill>
              </a:rPr>
              <a:t>和</a:t>
            </a:r>
            <a:r>
              <a:rPr lang="zh-CN" altLang="en-US" b="1">
                <a:solidFill>
                  <a:schemeClr val="tx1"/>
                </a:solidFill>
              </a:rPr>
              <a:t>转义字符</a:t>
            </a:r>
            <a:r>
              <a:rPr lang="zh-CN" altLang="en-US">
                <a:solidFill>
                  <a:schemeClr val="tx1"/>
                </a:solidFill>
              </a:rPr>
              <a:t>。</a:t>
            </a:r>
            <a:endParaRPr lang="en-US" altLang="zh-CN">
              <a:solidFill>
                <a:schemeClr val="tx1"/>
              </a:solidFill>
            </a:endParaRPr>
          </a:p>
          <a:p>
            <a:pPr algn="just">
              <a:lnSpc>
                <a:spcPct val="120000"/>
              </a:lnSpc>
              <a:spcBef>
                <a:spcPts val="600"/>
              </a:spcBef>
              <a:spcAft>
                <a:spcPts val="600"/>
              </a:spcAft>
              <a:defRPr/>
            </a:pPr>
            <a:r>
              <a:rPr lang="en-US" altLang="zh-CN">
                <a:solidFill>
                  <a:schemeClr val="tx1"/>
                </a:solidFill>
              </a:rPr>
              <a:t>putchar(c)</a:t>
            </a:r>
            <a:r>
              <a:rPr lang="zh-CN" altLang="en-US">
                <a:solidFill>
                  <a:schemeClr val="tx1"/>
                </a:solidFill>
              </a:rPr>
              <a:t>中的</a:t>
            </a:r>
            <a:r>
              <a:rPr lang="en-US" altLang="zh-CN">
                <a:solidFill>
                  <a:schemeClr val="tx1"/>
                </a:solidFill>
              </a:rPr>
              <a:t>c</a:t>
            </a:r>
            <a:r>
              <a:rPr lang="zh-CN" altLang="en-US">
                <a:solidFill>
                  <a:schemeClr val="tx1"/>
                </a:solidFill>
              </a:rPr>
              <a:t>可以是</a:t>
            </a:r>
            <a:r>
              <a:rPr lang="zh-CN" altLang="en-US" b="1">
                <a:solidFill>
                  <a:schemeClr val="tx1"/>
                </a:solidFill>
              </a:rPr>
              <a:t>字符常量、整型常量、字符变量</a:t>
            </a:r>
            <a:r>
              <a:rPr lang="zh-CN" altLang="en-US">
                <a:solidFill>
                  <a:schemeClr val="tx1"/>
                </a:solidFill>
              </a:rPr>
              <a:t>或</a:t>
            </a:r>
            <a:r>
              <a:rPr lang="zh-CN" altLang="en-US" b="1">
                <a:solidFill>
                  <a:schemeClr val="tx1"/>
                </a:solidFill>
              </a:rPr>
              <a:t>整型变量</a:t>
            </a:r>
            <a:r>
              <a:rPr lang="en-US" altLang="zh-CN">
                <a:solidFill>
                  <a:schemeClr val="tx1"/>
                </a:solidFill>
              </a:rPr>
              <a:t>(</a:t>
            </a:r>
            <a:r>
              <a:rPr lang="zh-CN" altLang="en-US">
                <a:solidFill>
                  <a:schemeClr val="tx1"/>
                </a:solidFill>
              </a:rPr>
              <a:t>其值在字符的</a:t>
            </a:r>
            <a:r>
              <a:rPr lang="en-US" altLang="zh-CN">
                <a:solidFill>
                  <a:schemeClr val="tx1"/>
                </a:solidFill>
              </a:rPr>
              <a:t>ASCII</a:t>
            </a:r>
            <a:r>
              <a:rPr lang="zh-CN" altLang="en-US">
                <a:solidFill>
                  <a:schemeClr val="tx1"/>
                </a:solidFill>
              </a:rPr>
              <a:t>代码范围内</a:t>
            </a:r>
            <a:r>
              <a:rPr lang="en-US" altLang="zh-CN">
                <a:solidFill>
                  <a:schemeClr val="tx1"/>
                </a:solidFill>
              </a:rPr>
              <a:t>)</a:t>
            </a:r>
            <a:r>
              <a:rPr lang="zh-CN" altLang="en-US">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xmlns="" val="8537247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getchar</a:t>
            </a:r>
            <a:r>
              <a:rPr lang="zh-CN" altLang="en-US"/>
              <a:t>函数</a:t>
            </a:r>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向计算机输入一个字符。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getchar()</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2.11】</a:t>
            </a:r>
            <a:r>
              <a:rPr lang="zh-CN" altLang="en-US" sz="2000">
                <a:solidFill>
                  <a:schemeClr val="accent1"/>
                </a:solidFill>
              </a:rPr>
              <a:t>从键盘输入</a:t>
            </a:r>
            <a:r>
              <a:rPr lang="en-US" altLang="zh-CN" sz="2000">
                <a:solidFill>
                  <a:schemeClr val="accent1"/>
                </a:solidFill>
              </a:rPr>
              <a:t>BOY 3</a:t>
            </a:r>
            <a:r>
              <a:rPr lang="zh-CN" altLang="en-US" sz="2000">
                <a:solidFill>
                  <a:schemeClr val="accent1"/>
                </a:solidFill>
              </a:rPr>
              <a:t>个字符，然后把它们输出到屏幕。</a:t>
            </a:r>
          </a:p>
        </p:txBody>
      </p:sp>
      <p:sp>
        <p:nvSpPr>
          <p:cNvPr id="17" name="矩形 16"/>
          <p:cNvSpPr/>
          <p:nvPr/>
        </p:nvSpPr>
        <p:spPr>
          <a:xfrm>
            <a:off x="1129748" y="2657869"/>
            <a:ext cx="5041806" cy="646331"/>
          </a:xfrm>
          <a:prstGeom prst="rect">
            <a:avLst/>
          </a:prstGeom>
        </p:spPr>
        <p:txBody>
          <a:bodyPr wrap="square">
            <a:spAutoFit/>
          </a:bodyPr>
          <a:lstStyle/>
          <a:p>
            <a:r>
              <a:rPr lang="zh-CN" altLang="en-US" b="1" dirty="0"/>
              <a:t>解题思路</a:t>
            </a:r>
            <a:r>
              <a:rPr lang="en-US" altLang="zh-CN" b="1" dirty="0"/>
              <a:t>: </a:t>
            </a:r>
            <a:r>
              <a:rPr lang="zh-CN" altLang="en-US" dirty="0"/>
              <a:t> 用</a:t>
            </a:r>
            <a:r>
              <a:rPr lang="en-US" altLang="zh-CN" dirty="0"/>
              <a:t>3</a:t>
            </a:r>
            <a:r>
              <a:rPr lang="zh-CN" altLang="en-US" dirty="0"/>
              <a:t>个</a:t>
            </a:r>
            <a:r>
              <a:rPr lang="en-US" altLang="zh-CN" dirty="0" err="1"/>
              <a:t>getchar</a:t>
            </a:r>
            <a:r>
              <a:rPr lang="zh-CN" altLang="en-US" dirty="0"/>
              <a:t>函数先后从键盘向计算机输入</a:t>
            </a:r>
            <a:r>
              <a:rPr lang="en-US" altLang="zh-CN" dirty="0"/>
              <a:t>BOY 3</a:t>
            </a:r>
            <a:r>
              <a:rPr lang="zh-CN" altLang="en-US" dirty="0"/>
              <a:t>个字符，然后用</a:t>
            </a:r>
            <a:r>
              <a:rPr lang="en-US" altLang="zh-CN" dirty="0" err="1"/>
              <a:t>putchar</a:t>
            </a:r>
            <a:r>
              <a:rPr lang="zh-CN" altLang="en-US" dirty="0"/>
              <a:t>函数输出。</a:t>
            </a:r>
          </a:p>
        </p:txBody>
      </p:sp>
      <p:sp>
        <p:nvSpPr>
          <p:cNvPr id="18" name="圆角矩形 17"/>
          <p:cNvSpPr/>
          <p:nvPr/>
        </p:nvSpPr>
        <p:spPr>
          <a:xfrm>
            <a:off x="1129747" y="3340034"/>
            <a:ext cx="5489713"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char a,b,c;	</a:t>
            </a:r>
            <a:r>
              <a:rPr lang="en-US" altLang="zh-CN" sz="1600">
                <a:solidFill>
                  <a:srgbClr val="008000"/>
                </a:solidFill>
              </a:rPr>
              <a:t>//</a:t>
            </a:r>
            <a:r>
              <a:rPr lang="zh-CN" altLang="en-US" sz="1600">
                <a:solidFill>
                  <a:srgbClr val="008000"/>
                </a:solidFill>
              </a:rPr>
              <a:t>定义字符变量</a:t>
            </a:r>
            <a:r>
              <a:rPr lang="en-US" altLang="zh-CN" sz="1600">
                <a:solidFill>
                  <a:srgbClr val="008000"/>
                </a:solidFill>
              </a:rPr>
              <a:t>a,b,c</a:t>
            </a:r>
          </a:p>
          <a:p>
            <a:pPr defTabSz="363538"/>
            <a:r>
              <a:rPr lang="en-US" altLang="zh-CN" sz="1600"/>
              <a:t>	a=getchar();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a</a:t>
            </a:r>
          </a:p>
          <a:p>
            <a:pPr defTabSz="363538"/>
            <a:r>
              <a:rPr lang="en-US" altLang="zh-CN" sz="1600"/>
              <a:t>	b=getchar();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b</a:t>
            </a:r>
          </a:p>
          <a:p>
            <a:pPr defTabSz="363538"/>
            <a:r>
              <a:rPr lang="en-US" altLang="zh-CN" sz="1600"/>
              <a:t>	c=getchar();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c</a:t>
            </a:r>
          </a:p>
          <a:p>
            <a:pPr defTabSz="363538"/>
            <a:r>
              <a:rPr lang="en-US" altLang="zh-CN" sz="1600"/>
              <a:t>	putchar(a);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a</a:t>
            </a:r>
            <a:r>
              <a:rPr lang="zh-CN" altLang="en-US" sz="1600">
                <a:solidFill>
                  <a:srgbClr val="008000"/>
                </a:solidFill>
              </a:rPr>
              <a:t>的值输出</a:t>
            </a:r>
          </a:p>
          <a:p>
            <a:pPr defTabSz="363538"/>
            <a:r>
              <a:rPr lang="zh-CN" altLang="en-US" sz="1600"/>
              <a:t>	</a:t>
            </a:r>
            <a:r>
              <a:rPr lang="en-US" altLang="zh-CN" sz="1600"/>
              <a:t>putchar(b);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b</a:t>
            </a:r>
            <a:r>
              <a:rPr lang="zh-CN" altLang="en-US" sz="1600">
                <a:solidFill>
                  <a:srgbClr val="008000"/>
                </a:solidFill>
              </a:rPr>
              <a:t>的值输出 </a:t>
            </a:r>
          </a:p>
          <a:p>
            <a:pPr defTabSz="363538"/>
            <a:r>
              <a:rPr lang="zh-CN" altLang="en-US" sz="1600"/>
              <a:t>	</a:t>
            </a:r>
            <a:r>
              <a:rPr lang="en-US" altLang="zh-CN" sz="1600"/>
              <a:t>putchar(c);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c</a:t>
            </a:r>
            <a:r>
              <a:rPr lang="zh-CN" altLang="en-US" sz="1600">
                <a:solidFill>
                  <a:srgbClr val="008000"/>
                </a:solidFill>
              </a:rPr>
              <a:t>的值输出</a:t>
            </a:r>
          </a:p>
          <a:p>
            <a:pPr defTabSz="363538"/>
            <a:r>
              <a:rPr lang="zh-CN" altLang="en-US" sz="1600"/>
              <a:t>	</a:t>
            </a:r>
            <a:r>
              <a:rPr lang="en-US" altLang="zh-CN" sz="1600"/>
              <a:t>putchar('\n');</a:t>
            </a:r>
            <a:r>
              <a:rPr lang="en-US" altLang="zh-CN" sz="1600">
                <a:solidFill>
                  <a:srgbClr val="008000"/>
                </a:solidFill>
              </a:rPr>
              <a:t>//</a:t>
            </a:r>
            <a:r>
              <a:rPr lang="zh-CN" altLang="en-US" sz="1600">
                <a:solidFill>
                  <a:srgbClr val="008000"/>
                </a:solidFill>
              </a:rPr>
              <a:t>换行</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20" name="MH_Desc_1"/>
          <p:cNvSpPr/>
          <p:nvPr>
            <p:custDataLst>
              <p:tags r:id="rId1"/>
            </p:custDataLst>
          </p:nvPr>
        </p:nvSpPr>
        <p:spPr>
          <a:xfrm>
            <a:off x="7926999" y="2168968"/>
            <a:ext cx="3830992"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a:solidFill>
                  <a:schemeClr val="tx1"/>
                </a:solidFill>
              </a:rPr>
              <a:t>函数</a:t>
            </a:r>
            <a:r>
              <a:rPr lang="zh-CN" altLang="en-US" b="1">
                <a:solidFill>
                  <a:schemeClr val="tx1"/>
                </a:solidFill>
              </a:rPr>
              <a:t>没有参数</a:t>
            </a:r>
            <a:r>
              <a:rPr lang="zh-CN" altLang="en-US">
                <a:solidFill>
                  <a:schemeClr val="tx1"/>
                </a:solidFill>
              </a:rPr>
              <a:t>。</a:t>
            </a:r>
            <a:endParaRPr lang="en-US" altLang="zh-CN">
              <a:solidFill>
                <a:schemeClr val="tx1"/>
              </a:solidFill>
            </a:endParaRPr>
          </a:p>
          <a:p>
            <a:pPr algn="just">
              <a:lnSpc>
                <a:spcPct val="120000"/>
              </a:lnSpc>
              <a:spcBef>
                <a:spcPts val="600"/>
              </a:spcBef>
              <a:defRPr/>
            </a:pPr>
            <a:r>
              <a:rPr lang="zh-CN" altLang="en-US">
                <a:solidFill>
                  <a:schemeClr val="tx1"/>
                </a:solidFill>
              </a:rPr>
              <a:t>函数的值就是从输入设备得到的字符。</a:t>
            </a:r>
            <a:endParaRPr lang="en-US" altLang="zh-CN">
              <a:solidFill>
                <a:schemeClr val="tx1"/>
              </a:solidFill>
            </a:endParaRPr>
          </a:p>
          <a:p>
            <a:pPr algn="just">
              <a:lnSpc>
                <a:spcPct val="120000"/>
              </a:lnSpc>
              <a:spcBef>
                <a:spcPts val="600"/>
              </a:spcBef>
              <a:defRPr/>
            </a:pPr>
            <a:r>
              <a:rPr lang="zh-CN" altLang="en-US" b="1">
                <a:solidFill>
                  <a:schemeClr val="tx1"/>
                </a:solidFill>
              </a:rPr>
              <a:t>只能接收一个字符</a:t>
            </a:r>
            <a:r>
              <a:rPr lang="zh-CN" altLang="en-US">
                <a:solidFill>
                  <a:schemeClr val="tx1"/>
                </a:solidFill>
              </a:rPr>
              <a:t>。</a:t>
            </a:r>
            <a:endParaRPr lang="en-US" altLang="zh-CN">
              <a:solidFill>
                <a:schemeClr val="tx1"/>
              </a:solidFill>
            </a:endParaRPr>
          </a:p>
          <a:p>
            <a:pPr algn="just">
              <a:lnSpc>
                <a:spcPct val="120000"/>
              </a:lnSpc>
              <a:spcBef>
                <a:spcPts val="600"/>
              </a:spcBef>
              <a:defRPr/>
            </a:pPr>
            <a:r>
              <a:rPr lang="zh-CN" altLang="en-US">
                <a:solidFill>
                  <a:schemeClr val="tx1"/>
                </a:solidFill>
              </a:rPr>
              <a:t>如果想输入多个字符就要用多个函数。</a:t>
            </a:r>
            <a:endParaRPr lang="en-US" altLang="zh-CN">
              <a:solidFill>
                <a:schemeClr val="tx1"/>
              </a:solidFill>
            </a:endParaRPr>
          </a:p>
          <a:p>
            <a:pPr algn="just">
              <a:lnSpc>
                <a:spcPct val="120000"/>
              </a:lnSpc>
              <a:spcBef>
                <a:spcPts val="600"/>
              </a:spcBef>
              <a:defRPr/>
            </a:pPr>
            <a:r>
              <a:rPr lang="zh-CN" altLang="en-US">
                <a:solidFill>
                  <a:schemeClr val="tx1"/>
                </a:solidFill>
              </a:rPr>
              <a:t>不仅可以从输入设备获得一个可显示的字符，而且可以获得控制字符。</a:t>
            </a:r>
          </a:p>
          <a:p>
            <a:pPr algn="just">
              <a:lnSpc>
                <a:spcPct val="120000"/>
              </a:lnSpc>
              <a:spcBef>
                <a:spcPts val="600"/>
              </a:spcBef>
              <a:defRPr/>
            </a:pPr>
            <a:r>
              <a:rPr lang="zh-CN" altLang="en-US">
                <a:solidFill>
                  <a:schemeClr val="tx1"/>
                </a:solidFill>
              </a:rPr>
              <a:t>用</a:t>
            </a:r>
            <a:r>
              <a:rPr lang="en-US" altLang="zh-CN">
                <a:solidFill>
                  <a:schemeClr val="tx1"/>
                </a:solidFill>
              </a:rPr>
              <a:t>getchar</a:t>
            </a:r>
            <a:r>
              <a:rPr lang="zh-CN" altLang="en-US">
                <a:solidFill>
                  <a:schemeClr val="tx1"/>
                </a:solidFill>
              </a:rPr>
              <a:t>函数得到的字符可以赋给一个字符变量或整型变量，也可以作为表达式的一部分。如，</a:t>
            </a:r>
            <a:r>
              <a:rPr lang="en-US" altLang="zh-CN">
                <a:solidFill>
                  <a:schemeClr val="tx1"/>
                </a:solidFill>
              </a:rPr>
              <a:t>putchar(getchar());</a:t>
            </a:r>
            <a:r>
              <a:rPr lang="zh-CN" altLang="en-US">
                <a:solidFill>
                  <a:schemeClr val="tx1"/>
                </a:solidFill>
              </a:rPr>
              <a:t>将接收到的字符输出。</a:t>
            </a:r>
            <a:endParaRPr lang="en-US" altLang="zh-CN">
              <a:solidFill>
                <a:schemeClr val="tx1"/>
              </a:solidFill>
            </a:endParaRPr>
          </a:p>
        </p:txBody>
      </p:sp>
      <p:pic>
        <p:nvPicPr>
          <p:cNvPr id="5" name="图片 4"/>
          <p:cNvPicPr>
            <a:picLocks noChangeAspect="1"/>
          </p:cNvPicPr>
          <p:nvPr/>
        </p:nvPicPr>
        <p:blipFill>
          <a:blip r:embed="rId3" cstate="print"/>
          <a:stretch>
            <a:fillRect/>
          </a:stretch>
        </p:blipFill>
        <p:spPr>
          <a:xfrm>
            <a:off x="3590925" y="5748708"/>
            <a:ext cx="3467100" cy="876300"/>
          </a:xfrm>
          <a:prstGeom prst="rect">
            <a:avLst/>
          </a:prstGeom>
        </p:spPr>
      </p:pic>
    </p:spTree>
    <p:extLst>
      <p:ext uri="{BB962C8B-B14F-4D97-AF65-F5344CB8AC3E}">
        <p14:creationId xmlns:p14="http://schemas.microsoft.com/office/powerpoint/2010/main" xmlns="" val="17930593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466035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a:defRPr/>
            </a:pPr>
            <a:r>
              <a:rPr lang="zh-CN" altLang="en-US" sz="1600" dirty="0">
                <a:solidFill>
                  <a:schemeClr val="tx1"/>
                </a:solidFill>
              </a:rPr>
              <a:t>在</a:t>
            </a:r>
            <a:r>
              <a:rPr lang="en-US" altLang="zh-CN" sz="1600" dirty="0">
                <a:solidFill>
                  <a:schemeClr val="tx1"/>
                </a:solidFill>
              </a:rPr>
              <a:t>C</a:t>
            </a:r>
            <a:r>
              <a:rPr lang="zh-CN" altLang="en-US" sz="1600" dirty="0">
                <a:solidFill>
                  <a:schemeClr val="tx1"/>
                </a:solidFill>
              </a:rPr>
              <a:t>语言中，数据都是属于一定的类型的。不同类型的数据在计算机中所占的空间大小和存储方式是不同的。整数以其二进制数 </a:t>
            </a:r>
            <a:r>
              <a:rPr lang="en-US" altLang="zh-CN" sz="1600" dirty="0">
                <a:solidFill>
                  <a:schemeClr val="tx1"/>
                </a:solidFill>
              </a:rPr>
              <a:t>(</a:t>
            </a:r>
            <a:r>
              <a:rPr lang="zh-CN" altLang="en-US" sz="1600" dirty="0">
                <a:solidFill>
                  <a:schemeClr val="tx1"/>
                </a:solidFill>
              </a:rPr>
              <a:t>补码</a:t>
            </a:r>
            <a:r>
              <a:rPr lang="en-US" altLang="zh-CN" sz="1600" dirty="0">
                <a:solidFill>
                  <a:schemeClr val="tx1"/>
                </a:solidFill>
              </a:rPr>
              <a:t>) </a:t>
            </a:r>
            <a:r>
              <a:rPr lang="zh-CN" altLang="en-US" sz="1600" dirty="0">
                <a:solidFill>
                  <a:schemeClr val="tx1"/>
                </a:solidFill>
              </a:rPr>
              <a:t>形式存储，字符型数据以其对应的</a:t>
            </a:r>
            <a:r>
              <a:rPr lang="en-US" altLang="zh-CN" sz="1600" dirty="0">
                <a:solidFill>
                  <a:schemeClr val="tx1"/>
                </a:solidFill>
              </a:rPr>
              <a:t>ASCII</a:t>
            </a:r>
            <a:r>
              <a:rPr lang="zh-CN" altLang="en-US" sz="1600" dirty="0">
                <a:solidFill>
                  <a:schemeClr val="tx1"/>
                </a:solidFill>
              </a:rPr>
              <a:t>代码形式存储，实数以指数形式存储。程序中定义变量的作用是对变量指定类型，并据此分配存储空间</a:t>
            </a:r>
            <a:r>
              <a:rPr lang="en-US" altLang="zh-CN" sz="1600" dirty="0">
                <a:solidFill>
                  <a:schemeClr val="tx1"/>
                </a:solidFill>
              </a:rPr>
              <a:t>(</a:t>
            </a:r>
            <a:r>
              <a:rPr lang="zh-CN" altLang="en-US" sz="1600" dirty="0">
                <a:solidFill>
                  <a:schemeClr val="tx1"/>
                </a:solidFill>
              </a:rPr>
              <a:t>以便存放数据</a:t>
            </a:r>
            <a:r>
              <a:rPr lang="en-US" altLang="zh-CN" sz="1600" dirty="0">
                <a:solidFill>
                  <a:schemeClr val="tx1"/>
                </a:solidFill>
              </a:rPr>
              <a:t>)</a:t>
            </a:r>
            <a:r>
              <a:rPr lang="zh-CN" altLang="en-US" sz="1600" dirty="0">
                <a:solidFill>
                  <a:schemeClr val="tx1"/>
                </a:solidFill>
              </a:rPr>
              <a:t>。要了解所用的</a:t>
            </a:r>
            <a:r>
              <a:rPr lang="en-US" altLang="zh-CN" sz="1600" dirty="0">
                <a:solidFill>
                  <a:schemeClr val="tx1"/>
                </a:solidFill>
              </a:rPr>
              <a:t>C</a:t>
            </a:r>
            <a:r>
              <a:rPr lang="zh-CN" altLang="en-US" sz="1600" dirty="0">
                <a:solidFill>
                  <a:schemeClr val="tx1"/>
                </a:solidFill>
              </a:rPr>
              <a:t>编译系统为各类型数据所分配的存储单元数。</a:t>
            </a:r>
          </a:p>
          <a:p>
            <a:pPr marL="342900" indent="-342900" algn="just">
              <a:lnSpc>
                <a:spcPct val="150000"/>
              </a:lnSpc>
              <a:buFont typeface="+mj-lt"/>
              <a:buAutoNum type="arabicPeriod"/>
              <a:defRPr/>
            </a:pPr>
            <a:r>
              <a:rPr lang="zh-CN" altLang="en-US" sz="1600" dirty="0">
                <a:solidFill>
                  <a:schemeClr val="tx1"/>
                </a:solidFill>
              </a:rPr>
              <a:t>要区分类型与变量。类型是抽象的，不占存储单元，变量是具体存储的，占用存储空间。</a:t>
            </a:r>
          </a:p>
          <a:p>
            <a:pPr marL="342900" indent="-342900" algn="just">
              <a:lnSpc>
                <a:spcPct val="150000"/>
              </a:lnSpc>
              <a:buFont typeface="+mj-lt"/>
              <a:buAutoNum type="arabicPeriod"/>
              <a:defRPr/>
            </a:pPr>
            <a:r>
              <a:rPr lang="zh-CN" altLang="en-US" sz="1600" dirty="0">
                <a:solidFill>
                  <a:schemeClr val="tx1"/>
                </a:solidFill>
              </a:rPr>
              <a:t>标识符用来标识一个对象</a:t>
            </a:r>
            <a:r>
              <a:rPr lang="en-US" altLang="zh-CN" sz="1600" dirty="0">
                <a:solidFill>
                  <a:schemeClr val="tx1"/>
                </a:solidFill>
              </a:rPr>
              <a:t>(</a:t>
            </a:r>
            <a:r>
              <a:rPr lang="zh-CN" altLang="en-US" sz="1600" dirty="0">
                <a:solidFill>
                  <a:schemeClr val="tx1"/>
                </a:solidFill>
              </a:rPr>
              <a:t>包括变量、符号常量、函数、字符、数组、文件、类型等</a:t>
            </a:r>
            <a:r>
              <a:rPr lang="en-US" altLang="zh-CN" sz="1600" dirty="0">
                <a:solidFill>
                  <a:schemeClr val="tx1"/>
                </a:solidFill>
              </a:rPr>
              <a:t>)</a:t>
            </a:r>
            <a:r>
              <a:rPr lang="zh-CN" altLang="en-US" sz="1600" dirty="0">
                <a:solidFill>
                  <a:schemeClr val="tx1"/>
                </a:solidFill>
              </a:rPr>
              <a:t>。变量名必须符合</a:t>
            </a:r>
            <a:r>
              <a:rPr lang="en-US" altLang="zh-CN" sz="1600" dirty="0">
                <a:solidFill>
                  <a:schemeClr val="tx1"/>
                </a:solidFill>
              </a:rPr>
              <a:t>C</a:t>
            </a:r>
            <a:r>
              <a:rPr lang="zh-CN" altLang="en-US" sz="1600" dirty="0">
                <a:solidFill>
                  <a:schemeClr val="tx1"/>
                </a:solidFill>
              </a:rPr>
              <a:t>标识符的命名规则，不要使用系统已有定义的关键字和系统预定义的标识符。变量名要尽量“见名知义”。</a:t>
            </a:r>
          </a:p>
          <a:p>
            <a:pPr marL="342900" indent="-342900" algn="just">
              <a:lnSpc>
                <a:spcPct val="150000"/>
              </a:lnSpc>
              <a:buFont typeface="+mj-lt"/>
              <a:buAutoNum type="arabicPeriod"/>
              <a:defRPr/>
            </a:pPr>
            <a:r>
              <a:rPr lang="zh-CN" altLang="en-US" sz="1600" dirty="0">
                <a:solidFill>
                  <a:schemeClr val="tx1"/>
                </a:solidFill>
              </a:rPr>
              <a:t>要区别字符和字符串。</a:t>
            </a:r>
            <a:r>
              <a:rPr lang="en-US" altLang="zh-CN" sz="1600" dirty="0">
                <a:solidFill>
                  <a:schemeClr val="tx1"/>
                </a:solidFill>
              </a:rPr>
              <a:t>'a'</a:t>
            </a:r>
            <a:r>
              <a:rPr lang="zh-CN" altLang="en-US" sz="1600" dirty="0">
                <a:solidFill>
                  <a:schemeClr val="tx1"/>
                </a:solidFill>
              </a:rPr>
              <a:t>是一个字符，</a:t>
            </a:r>
            <a:r>
              <a:rPr lang="en-US" altLang="zh-CN" sz="1600" dirty="0">
                <a:solidFill>
                  <a:schemeClr val="tx1"/>
                </a:solidFill>
              </a:rPr>
              <a:t>"a" </a:t>
            </a:r>
            <a:r>
              <a:rPr lang="zh-CN" altLang="en-US" sz="1600" dirty="0">
                <a:solidFill>
                  <a:schemeClr val="tx1"/>
                </a:solidFill>
              </a:rPr>
              <a:t>是一个字符串，它包括</a:t>
            </a:r>
            <a:r>
              <a:rPr lang="en-US" altLang="zh-CN" sz="1600" dirty="0">
                <a:solidFill>
                  <a:schemeClr val="tx1"/>
                </a:solidFill>
              </a:rPr>
              <a:t>'a'</a:t>
            </a:r>
            <a:r>
              <a:rPr lang="zh-CN" altLang="en-US" sz="1600" dirty="0">
                <a:solidFill>
                  <a:schemeClr val="tx1"/>
                </a:solidFill>
              </a:rPr>
              <a:t>和</a:t>
            </a:r>
            <a:r>
              <a:rPr lang="en-US" altLang="zh-CN" sz="1600" dirty="0">
                <a:solidFill>
                  <a:schemeClr val="tx1"/>
                </a:solidFill>
              </a:rPr>
              <a:t>'\\0'</a:t>
            </a:r>
            <a:r>
              <a:rPr lang="zh-CN" altLang="en-US" sz="1600" dirty="0">
                <a:solidFill>
                  <a:schemeClr val="tx1"/>
                </a:solidFill>
              </a:rPr>
              <a:t>两个字符。一个字符</a:t>
            </a:r>
            <a:r>
              <a:rPr lang="en-US" altLang="zh-CN" sz="1600" dirty="0">
                <a:solidFill>
                  <a:schemeClr val="tx1"/>
                </a:solidFill>
              </a:rPr>
              <a:t>(char)</a:t>
            </a:r>
            <a:r>
              <a:rPr lang="zh-CN" altLang="en-US" sz="1600" dirty="0">
                <a:solidFill>
                  <a:schemeClr val="tx1"/>
                </a:solidFill>
              </a:rPr>
              <a:t>型变量只能存放</a:t>
            </a:r>
            <a:r>
              <a:rPr lang="en-US" altLang="zh-CN" sz="1600" dirty="0">
                <a:solidFill>
                  <a:schemeClr val="tx1"/>
                </a:solidFill>
              </a:rPr>
              <a:t>1</a:t>
            </a:r>
            <a:r>
              <a:rPr lang="zh-CN" altLang="en-US" sz="1600" dirty="0">
                <a:solidFill>
                  <a:schemeClr val="tx1"/>
                </a:solidFill>
              </a:rPr>
              <a:t>个字符。</a:t>
            </a:r>
          </a:p>
          <a:p>
            <a:pPr marL="342900" indent="-342900" algn="just">
              <a:lnSpc>
                <a:spcPct val="150000"/>
              </a:lnSpc>
              <a:buFont typeface="+mj-lt"/>
              <a:buAutoNum type="arabicPeriod"/>
              <a:defRPr/>
            </a:pPr>
            <a:r>
              <a:rPr lang="zh-CN" altLang="en-US" sz="1600" dirty="0">
                <a:solidFill>
                  <a:schemeClr val="tx1"/>
                </a:solidFill>
              </a:rPr>
              <a:t>不仅要注意运算符的优先级，还要注意其结合方向。多数运算符的结合方向是自左而右，要注意那些自右而左的运算符。</a:t>
            </a:r>
          </a:p>
          <a:p>
            <a:pPr marL="342900" indent="-342900" algn="just">
              <a:lnSpc>
                <a:spcPct val="150000"/>
              </a:lnSpc>
              <a:buFont typeface="+mj-lt"/>
              <a:buAutoNum type="arabicPeriod"/>
              <a:defRPr/>
            </a:pPr>
            <a:r>
              <a:rPr lang="zh-CN" altLang="en-US" sz="1600" dirty="0">
                <a:solidFill>
                  <a:schemeClr val="tx1"/>
                </a:solidFill>
              </a:rPr>
              <a:t>使用</a:t>
            </a:r>
            <a:r>
              <a:rPr lang="en-US" altLang="zh-CN" sz="1600" dirty="0">
                <a:solidFill>
                  <a:schemeClr val="tx1"/>
                </a:solidFill>
              </a:rPr>
              <a:t>++(</a:t>
            </a:r>
            <a:r>
              <a:rPr lang="zh-CN" altLang="en-US" sz="1600" dirty="0">
                <a:solidFill>
                  <a:schemeClr val="tx1"/>
                </a:solidFill>
              </a:rPr>
              <a:t>自加</a:t>
            </a:r>
            <a:r>
              <a:rPr lang="en-US" altLang="zh-CN" sz="1600" dirty="0">
                <a:solidFill>
                  <a:schemeClr val="tx1"/>
                </a:solidFill>
              </a:rPr>
              <a:t>)</a:t>
            </a:r>
            <a:r>
              <a:rPr lang="zh-CN" altLang="en-US" sz="1600" dirty="0">
                <a:solidFill>
                  <a:schemeClr val="tx1"/>
                </a:solidFill>
              </a:rPr>
              <a:t>和</a:t>
            </a:r>
            <a:r>
              <a:rPr lang="en-US" altLang="zh-CN" sz="1600" dirty="0">
                <a:solidFill>
                  <a:schemeClr val="tx1"/>
                </a:solidFill>
              </a:rPr>
              <a:t>--(</a:t>
            </a:r>
            <a:r>
              <a:rPr lang="zh-CN" altLang="en-US" sz="1600" dirty="0">
                <a:solidFill>
                  <a:schemeClr val="tx1"/>
                </a:solidFill>
              </a:rPr>
              <a:t>自减</a:t>
            </a:r>
            <a:r>
              <a:rPr lang="en-US" altLang="zh-CN" sz="1600" dirty="0">
                <a:solidFill>
                  <a:schemeClr val="tx1"/>
                </a:solidFill>
              </a:rPr>
              <a:t>)</a:t>
            </a:r>
            <a:r>
              <a:rPr lang="zh-CN" altLang="en-US" sz="1600" dirty="0">
                <a:solidFill>
                  <a:schemeClr val="tx1"/>
                </a:solidFill>
              </a:rPr>
              <a:t>是</a:t>
            </a:r>
            <a:r>
              <a:rPr lang="en-US" altLang="zh-CN" sz="1600" dirty="0">
                <a:solidFill>
                  <a:schemeClr val="tx1"/>
                </a:solidFill>
              </a:rPr>
              <a:t>C</a:t>
            </a:r>
            <a:r>
              <a:rPr lang="zh-CN" altLang="en-US" sz="1600" dirty="0">
                <a:solidFill>
                  <a:schemeClr val="tx1"/>
                </a:solidFill>
              </a:rPr>
              <a:t>的一个特色，可以使程序清晰、简练，但用得不适当，也会产生副作用。初学时一般只使用最简单的形式，如</a:t>
            </a:r>
            <a:r>
              <a:rPr lang="en-US" altLang="zh-CN" sz="1600" dirty="0" err="1">
                <a:solidFill>
                  <a:schemeClr val="tx1"/>
                </a:solidFill>
              </a:rPr>
              <a:t>i</a:t>
            </a:r>
            <a:r>
              <a:rPr lang="en-US" altLang="zh-CN" sz="1600" dirty="0">
                <a:solidFill>
                  <a:schemeClr val="tx1"/>
                </a:solidFill>
              </a:rPr>
              <a:t>++</a:t>
            </a:r>
            <a:r>
              <a:rPr lang="zh-CN" altLang="en-US" sz="1600" dirty="0">
                <a:solidFill>
                  <a:schemeClr val="tx1"/>
                </a:solidFill>
              </a:rPr>
              <a:t>，</a:t>
            </a:r>
            <a:r>
              <a:rPr lang="en-US" altLang="zh-CN" sz="1600" dirty="0">
                <a:solidFill>
                  <a:schemeClr val="tx1"/>
                </a:solidFill>
              </a:rPr>
              <a:t>p--</a:t>
            </a:r>
            <a:r>
              <a:rPr lang="zh-CN" altLang="en-US" sz="1600" dirty="0">
                <a:solidFill>
                  <a:schemeClr val="tx1"/>
                </a:solidFill>
              </a:rPr>
              <a:t>。</a:t>
            </a:r>
          </a:p>
        </p:txBody>
      </p:sp>
    </p:spTree>
    <p:extLst>
      <p:ext uri="{BB962C8B-B14F-4D97-AF65-F5344CB8AC3E}">
        <p14:creationId xmlns:p14="http://schemas.microsoft.com/office/powerpoint/2010/main" xmlns="" val="428176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4805" y="203024"/>
            <a:ext cx="11147460" cy="1325563"/>
          </a:xfrm>
        </p:spPr>
        <p:txBody>
          <a:bodyPr/>
          <a:lstStyle/>
          <a:p>
            <a:pPr algn="ctr"/>
            <a:r>
              <a:rPr lang="zh-CN" altLang="en-US"/>
              <a:t>总  结</a:t>
            </a:r>
          </a:p>
        </p:txBody>
      </p:sp>
      <p:sp>
        <p:nvSpPr>
          <p:cNvPr id="15" name="MH_Desc_1"/>
          <p:cNvSpPr/>
          <p:nvPr>
            <p:custDataLst>
              <p:tags r:id="rId1"/>
            </p:custDataLst>
          </p:nvPr>
        </p:nvSpPr>
        <p:spPr>
          <a:xfrm>
            <a:off x="554805" y="1191803"/>
            <a:ext cx="11147460" cy="49494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marL="342900" indent="-342900" algn="just">
              <a:lnSpc>
                <a:spcPct val="150000"/>
              </a:lnSpc>
              <a:buFont typeface="+mj-lt"/>
              <a:buAutoNum type="arabicPeriod" startAt="7"/>
              <a:defRPr/>
            </a:pPr>
            <a:r>
              <a:rPr lang="en-US" altLang="zh-CN" sz="1600" dirty="0">
                <a:solidFill>
                  <a:schemeClr val="tx1"/>
                </a:solidFill>
              </a:rPr>
              <a:t>C</a:t>
            </a:r>
            <a:r>
              <a:rPr lang="zh-CN" altLang="en-US" sz="1600" dirty="0">
                <a:solidFill>
                  <a:schemeClr val="tx1"/>
                </a:solidFill>
              </a:rPr>
              <a:t>语言中的语句的作用是使计算机执行特定的操作，所以称为执行语句。程序中对变量的定义是在程序编译时处理的，在程序运行时不产生相应的操作，它们不是</a:t>
            </a:r>
            <a:r>
              <a:rPr lang="en-US" altLang="zh-CN" sz="1600" dirty="0">
                <a:solidFill>
                  <a:schemeClr val="tx1"/>
                </a:solidFill>
              </a:rPr>
              <a:t>C</a:t>
            </a:r>
            <a:r>
              <a:rPr lang="zh-CN" altLang="en-US" sz="1600" dirty="0">
                <a:solidFill>
                  <a:schemeClr val="tx1"/>
                </a:solidFill>
              </a:rPr>
              <a:t>语句。</a:t>
            </a:r>
          </a:p>
          <a:p>
            <a:pPr marL="342900" indent="-342900" algn="just">
              <a:lnSpc>
                <a:spcPct val="150000"/>
              </a:lnSpc>
              <a:buFont typeface="+mj-lt"/>
              <a:buAutoNum type="arabicPeriod" startAt="7"/>
              <a:defRPr/>
            </a:pPr>
            <a:r>
              <a:rPr lang="zh-CN" altLang="en-US" sz="1600" dirty="0">
                <a:solidFill>
                  <a:schemeClr val="tx1"/>
                </a:solidFill>
              </a:rPr>
              <a:t>表达式加一个分号就成为一个</a:t>
            </a:r>
            <a:r>
              <a:rPr lang="en-US" altLang="zh-CN" sz="1600" dirty="0">
                <a:solidFill>
                  <a:schemeClr val="tx1"/>
                </a:solidFill>
              </a:rPr>
              <a:t>C</a:t>
            </a:r>
            <a:r>
              <a:rPr lang="zh-CN" altLang="en-US" sz="1600" dirty="0">
                <a:solidFill>
                  <a:schemeClr val="tx1"/>
                </a:solidFill>
              </a:rPr>
              <a:t>语句。赋值表达式加一个分号就成为赋值语句。</a:t>
            </a:r>
            <a:r>
              <a:rPr lang="en-US" altLang="zh-CN" sz="1600" dirty="0">
                <a:solidFill>
                  <a:schemeClr val="tx1"/>
                </a:solidFill>
              </a:rPr>
              <a:t>C</a:t>
            </a:r>
            <a:r>
              <a:rPr lang="zh-CN" altLang="en-US" sz="1600" dirty="0">
                <a:solidFill>
                  <a:schemeClr val="tx1"/>
                </a:solidFill>
              </a:rPr>
              <a:t>程序中的计算功能主要是由赋值语句来实现的。</a:t>
            </a:r>
          </a:p>
          <a:p>
            <a:pPr marL="342900" indent="-342900" algn="just">
              <a:lnSpc>
                <a:spcPct val="150000"/>
              </a:lnSpc>
              <a:buFont typeface="+mj-lt"/>
              <a:buAutoNum type="arabicPeriod" startAt="7"/>
              <a:defRPr/>
            </a:pPr>
            <a:r>
              <a:rPr lang="zh-CN" altLang="en-US" sz="1600" dirty="0">
                <a:solidFill>
                  <a:schemeClr val="tx1"/>
                </a:solidFill>
              </a:rPr>
              <a:t>在赋值时要注意赋值号</a:t>
            </a:r>
            <a:r>
              <a:rPr lang="en-US" altLang="zh-CN" sz="1600" dirty="0">
                <a:solidFill>
                  <a:schemeClr val="tx1"/>
                </a:solidFill>
              </a:rPr>
              <a:t>(“=”)</a:t>
            </a:r>
            <a:r>
              <a:rPr lang="zh-CN" altLang="en-US" sz="1600" dirty="0">
                <a:solidFill>
                  <a:schemeClr val="tx1"/>
                </a:solidFill>
              </a:rPr>
              <a:t>两侧的数据类型是否一致。如果都是数值型数据可以进行赋值，这种情况称为赋值兼容。但若两侧的数据的具体的数值类型不一致，在赋值时要进行类型转换，将赋值号右侧的数据转换成赋值号左侧的变量的类型，然后再赋值。注意可能发生的数据失真。</a:t>
            </a:r>
          </a:p>
          <a:p>
            <a:pPr marL="342900" indent="-342900" algn="just">
              <a:lnSpc>
                <a:spcPct val="150000"/>
              </a:lnSpc>
              <a:buFont typeface="+mj-lt"/>
              <a:buAutoNum type="arabicPeriod" startAt="7"/>
              <a:defRPr/>
            </a:pPr>
            <a:r>
              <a:rPr lang="zh-CN" altLang="en-US" sz="1600" dirty="0">
                <a:solidFill>
                  <a:schemeClr val="tx1"/>
                </a:solidFill>
              </a:rPr>
              <a:t>在</a:t>
            </a:r>
            <a:r>
              <a:rPr lang="en-US" altLang="zh-CN" sz="1600" dirty="0">
                <a:solidFill>
                  <a:schemeClr val="tx1"/>
                </a:solidFill>
              </a:rPr>
              <a:t>C</a:t>
            </a:r>
            <a:r>
              <a:rPr lang="zh-CN" altLang="en-US" sz="1600" dirty="0">
                <a:solidFill>
                  <a:schemeClr val="tx1"/>
                </a:solidFill>
              </a:rPr>
              <a:t>程序中，数据的输入输出主要是通过调用</a:t>
            </a:r>
            <a:r>
              <a:rPr lang="en-US" altLang="zh-CN" sz="1600" dirty="0" err="1">
                <a:solidFill>
                  <a:schemeClr val="tx1"/>
                </a:solidFill>
              </a:rPr>
              <a:t>scanf</a:t>
            </a:r>
            <a:r>
              <a:rPr lang="zh-CN" altLang="en-US" sz="1600" dirty="0">
                <a:solidFill>
                  <a:schemeClr val="tx1"/>
                </a:solidFill>
              </a:rPr>
              <a:t>函数和</a:t>
            </a:r>
            <a:r>
              <a:rPr lang="en-US" altLang="zh-CN" sz="1600" dirty="0" err="1">
                <a:solidFill>
                  <a:schemeClr val="tx1"/>
                </a:solidFill>
              </a:rPr>
              <a:t>printf</a:t>
            </a:r>
            <a:r>
              <a:rPr lang="zh-CN" altLang="en-US" sz="1600" dirty="0">
                <a:solidFill>
                  <a:schemeClr val="tx1"/>
                </a:solidFill>
              </a:rPr>
              <a:t>函数实现的。</a:t>
            </a:r>
            <a:r>
              <a:rPr lang="en-US" altLang="zh-CN" sz="1600" dirty="0" err="1">
                <a:solidFill>
                  <a:schemeClr val="tx1"/>
                </a:solidFill>
              </a:rPr>
              <a:t>scanf</a:t>
            </a:r>
            <a:r>
              <a:rPr lang="zh-CN" altLang="en-US" sz="1600" dirty="0">
                <a:solidFill>
                  <a:schemeClr val="tx1"/>
                </a:solidFill>
              </a:rPr>
              <a:t>和</a:t>
            </a:r>
            <a:r>
              <a:rPr lang="en-US" altLang="zh-CN" sz="1600" dirty="0" err="1">
                <a:solidFill>
                  <a:schemeClr val="tx1"/>
                </a:solidFill>
              </a:rPr>
              <a:t>printf</a:t>
            </a:r>
            <a:r>
              <a:rPr lang="zh-CN" altLang="en-US" sz="1600" dirty="0">
                <a:solidFill>
                  <a:schemeClr val="tx1"/>
                </a:solidFill>
              </a:rPr>
              <a:t>不是</a:t>
            </a:r>
            <a:r>
              <a:rPr lang="en-US" altLang="zh-CN" sz="1600" dirty="0">
                <a:solidFill>
                  <a:schemeClr val="tx1"/>
                </a:solidFill>
              </a:rPr>
              <a:t>C</a:t>
            </a:r>
            <a:r>
              <a:rPr lang="zh-CN" altLang="en-US" sz="1600" dirty="0">
                <a:solidFill>
                  <a:schemeClr val="tx1"/>
                </a:solidFill>
              </a:rPr>
              <a:t>语言标准中规定的语句，而是</a:t>
            </a:r>
            <a:r>
              <a:rPr lang="en-US" altLang="zh-CN" sz="1600" dirty="0">
                <a:solidFill>
                  <a:schemeClr val="tx1"/>
                </a:solidFill>
              </a:rPr>
              <a:t>C</a:t>
            </a:r>
            <a:r>
              <a:rPr lang="zh-CN" altLang="en-US" sz="1600" dirty="0">
                <a:solidFill>
                  <a:schemeClr val="tx1"/>
                </a:solidFill>
              </a:rPr>
              <a:t>编译系统提供的函数库中提供的标准函数。要熟练掌握</a:t>
            </a:r>
            <a:r>
              <a:rPr lang="en-US" altLang="zh-CN" sz="1600" dirty="0" err="1">
                <a:solidFill>
                  <a:schemeClr val="tx1"/>
                </a:solidFill>
              </a:rPr>
              <a:t>scanf</a:t>
            </a:r>
            <a:r>
              <a:rPr lang="zh-CN" altLang="en-US" sz="1600" dirty="0">
                <a:solidFill>
                  <a:schemeClr val="tx1"/>
                </a:solidFill>
              </a:rPr>
              <a:t>函数和</a:t>
            </a:r>
            <a:r>
              <a:rPr lang="en-US" altLang="zh-CN" sz="1600" dirty="0" err="1">
                <a:solidFill>
                  <a:schemeClr val="tx1"/>
                </a:solidFill>
              </a:rPr>
              <a:t>printf</a:t>
            </a:r>
            <a:r>
              <a:rPr lang="zh-CN" altLang="en-US" sz="1600" dirty="0">
                <a:solidFill>
                  <a:schemeClr val="tx1"/>
                </a:solidFill>
              </a:rPr>
              <a:t>函数的应用。</a:t>
            </a:r>
          </a:p>
          <a:p>
            <a:pPr marL="342900" indent="-342900" algn="just">
              <a:lnSpc>
                <a:spcPct val="150000"/>
              </a:lnSpc>
              <a:buFont typeface="+mj-lt"/>
              <a:buAutoNum type="arabicPeriod" startAt="7"/>
              <a:defRPr/>
            </a:pPr>
            <a:r>
              <a:rPr lang="zh-CN" altLang="en-US" sz="1600" dirty="0">
                <a:solidFill>
                  <a:schemeClr val="tx1"/>
                </a:solidFill>
              </a:rPr>
              <a:t>熟悉几个名词</a:t>
            </a:r>
            <a:r>
              <a:rPr lang="en-US" altLang="zh-CN" sz="1600" dirty="0">
                <a:solidFill>
                  <a:schemeClr val="tx1"/>
                </a:solidFill>
              </a:rPr>
              <a:t>:  </a:t>
            </a:r>
            <a:r>
              <a:rPr lang="zh-CN" altLang="en-US" sz="1600" b="1" dirty="0">
                <a:solidFill>
                  <a:schemeClr val="tx1"/>
                </a:solidFill>
              </a:rPr>
              <a:t>格式控制</a:t>
            </a:r>
            <a:r>
              <a:rPr lang="en-US" altLang="zh-CN" sz="1600" dirty="0">
                <a:solidFill>
                  <a:schemeClr val="tx1"/>
                </a:solidFill>
              </a:rPr>
              <a:t>(</a:t>
            </a:r>
            <a:r>
              <a:rPr lang="zh-CN" altLang="en-US" sz="1600" dirty="0">
                <a:solidFill>
                  <a:schemeClr val="tx1"/>
                </a:solidFill>
              </a:rPr>
              <a:t>也称转换控制字符串或格式字符串</a:t>
            </a:r>
            <a:r>
              <a:rPr lang="en-US" altLang="zh-CN" sz="1600" dirty="0">
                <a:solidFill>
                  <a:schemeClr val="tx1"/>
                </a:solidFill>
              </a:rPr>
              <a:t>):  </a:t>
            </a:r>
            <a:r>
              <a:rPr lang="en-US" altLang="zh-CN" sz="1600" dirty="0" err="1">
                <a:solidFill>
                  <a:schemeClr val="tx1"/>
                </a:solidFill>
              </a:rPr>
              <a:t>scanf</a:t>
            </a:r>
            <a:r>
              <a:rPr lang="zh-CN" altLang="en-US" sz="1600" dirty="0">
                <a:solidFill>
                  <a:schemeClr val="tx1"/>
                </a:solidFill>
              </a:rPr>
              <a:t>函数和</a:t>
            </a:r>
            <a:r>
              <a:rPr lang="en-US" altLang="zh-CN" sz="1600" dirty="0" err="1">
                <a:solidFill>
                  <a:schemeClr val="tx1"/>
                </a:solidFill>
              </a:rPr>
              <a:t>printf</a:t>
            </a:r>
            <a:r>
              <a:rPr lang="zh-CN" altLang="en-US" sz="1600" dirty="0">
                <a:solidFill>
                  <a:schemeClr val="tx1"/>
                </a:solidFill>
              </a:rPr>
              <a:t>函数中双撇号中的部分。</a:t>
            </a:r>
            <a:r>
              <a:rPr lang="zh-CN" altLang="en-US" sz="1600" b="1" dirty="0">
                <a:solidFill>
                  <a:schemeClr val="tx1"/>
                </a:solidFill>
              </a:rPr>
              <a:t>格式声明</a:t>
            </a:r>
            <a:r>
              <a:rPr lang="en-US" altLang="zh-CN" sz="1600" dirty="0">
                <a:solidFill>
                  <a:schemeClr val="tx1"/>
                </a:solidFill>
              </a:rPr>
              <a:t>:  </a:t>
            </a:r>
            <a:r>
              <a:rPr lang="zh-CN" altLang="en-US" sz="1600" dirty="0">
                <a:solidFill>
                  <a:schemeClr val="tx1"/>
                </a:solidFill>
              </a:rPr>
              <a:t>由</a:t>
            </a:r>
            <a:r>
              <a:rPr lang="en-US" altLang="zh-CN" sz="1600" dirty="0">
                <a:solidFill>
                  <a:schemeClr val="tx1"/>
                </a:solidFill>
              </a:rPr>
              <a:t>%</a:t>
            </a:r>
            <a:r>
              <a:rPr lang="zh-CN" altLang="en-US" sz="1600" dirty="0">
                <a:solidFill>
                  <a:schemeClr val="tx1"/>
                </a:solidFill>
              </a:rPr>
              <a:t>和格式字符组成，如</a:t>
            </a:r>
            <a:r>
              <a:rPr lang="en-US" altLang="zh-CN" sz="1600" dirty="0">
                <a:solidFill>
                  <a:schemeClr val="tx1"/>
                </a:solidFill>
              </a:rPr>
              <a:t>%d,%c,%7.2f</a:t>
            </a:r>
            <a:r>
              <a:rPr lang="zh-CN" altLang="en-US" sz="1600" dirty="0">
                <a:solidFill>
                  <a:schemeClr val="tx1"/>
                </a:solidFill>
              </a:rPr>
              <a:t>。</a:t>
            </a:r>
            <a:r>
              <a:rPr lang="zh-CN" altLang="en-US" sz="1600" b="1" dirty="0">
                <a:solidFill>
                  <a:schemeClr val="tx1"/>
                </a:solidFill>
              </a:rPr>
              <a:t>格式字符</a:t>
            </a:r>
            <a:r>
              <a:rPr lang="zh-CN" altLang="en-US" sz="1600" dirty="0">
                <a:solidFill>
                  <a:schemeClr val="tx1"/>
                </a:solidFill>
              </a:rPr>
              <a:t>：用来指定各种输出格式，如</a:t>
            </a:r>
            <a:r>
              <a:rPr lang="en-US" altLang="zh-CN" sz="1600" dirty="0" err="1">
                <a:solidFill>
                  <a:schemeClr val="tx1"/>
                </a:solidFill>
              </a:rPr>
              <a:t>d,c,f,e,g</a:t>
            </a:r>
            <a:r>
              <a:rPr lang="zh-CN" altLang="en-US" sz="1600" dirty="0">
                <a:solidFill>
                  <a:schemeClr val="tx1"/>
                </a:solidFill>
              </a:rPr>
              <a:t>等。</a:t>
            </a:r>
            <a:r>
              <a:rPr lang="zh-CN" altLang="en-US" sz="1600" b="1" dirty="0">
                <a:solidFill>
                  <a:schemeClr val="tx1"/>
                </a:solidFill>
              </a:rPr>
              <a:t>附加格式字符</a:t>
            </a:r>
            <a:r>
              <a:rPr lang="en-US" altLang="zh-CN" sz="1600" dirty="0">
                <a:solidFill>
                  <a:schemeClr val="tx1"/>
                </a:solidFill>
              </a:rPr>
              <a:t>(</a:t>
            </a:r>
            <a:r>
              <a:rPr lang="zh-CN" altLang="en-US" sz="1600" dirty="0">
                <a:solidFill>
                  <a:schemeClr val="tx1"/>
                </a:solidFill>
              </a:rPr>
              <a:t>也称修饰符</a:t>
            </a:r>
            <a:r>
              <a:rPr lang="en-US" altLang="zh-CN" sz="1600" dirty="0">
                <a:solidFill>
                  <a:schemeClr val="tx1"/>
                </a:solidFill>
              </a:rPr>
              <a:t>):  </a:t>
            </a:r>
            <a:r>
              <a:rPr lang="zh-CN" altLang="en-US" sz="1600" dirty="0">
                <a:solidFill>
                  <a:schemeClr val="tx1"/>
                </a:solidFill>
              </a:rPr>
              <a:t>对格式字符的作用作补充说明，如</a:t>
            </a:r>
            <a:r>
              <a:rPr lang="en-US" altLang="zh-CN" sz="1600" dirty="0">
                <a:solidFill>
                  <a:schemeClr val="tx1"/>
                </a:solidFill>
              </a:rPr>
              <a:t>%3d,%7.2f,%-10.3f</a:t>
            </a:r>
            <a:r>
              <a:rPr lang="zh-CN" altLang="en-US" sz="1600" dirty="0">
                <a:solidFill>
                  <a:schemeClr val="tx1"/>
                </a:solidFill>
              </a:rPr>
              <a:t>中有下画线的字符。</a:t>
            </a:r>
          </a:p>
          <a:p>
            <a:pPr marL="342900" indent="-342900" algn="just">
              <a:lnSpc>
                <a:spcPct val="150000"/>
              </a:lnSpc>
              <a:buFont typeface="+mj-lt"/>
              <a:buAutoNum type="arabicPeriod" startAt="7"/>
              <a:defRPr/>
            </a:pPr>
            <a:r>
              <a:rPr lang="zh-CN" altLang="en-US" sz="1600" dirty="0">
                <a:solidFill>
                  <a:schemeClr val="tx1"/>
                </a:solidFill>
              </a:rPr>
              <a:t>赋值语句和输入输出语句是顺序程序结构中最基本的语句，它们不产生流程的跳转。学习编写简单的程序，并上机调试。</a:t>
            </a:r>
          </a:p>
        </p:txBody>
      </p:sp>
    </p:spTree>
    <p:extLst>
      <p:ext uri="{BB962C8B-B14F-4D97-AF65-F5344CB8AC3E}">
        <p14:creationId xmlns:p14="http://schemas.microsoft.com/office/powerpoint/2010/main" xmlns="" val="94253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数据类型</a:t>
            </a:r>
          </a:p>
        </p:txBody>
      </p:sp>
      <p:sp>
        <p:nvSpPr>
          <p:cNvPr id="3" name="内容占位符 2"/>
          <p:cNvSpPr>
            <a:spLocks noGrp="1"/>
          </p:cNvSpPr>
          <p:nvPr>
            <p:ph idx="1"/>
          </p:nvPr>
        </p:nvSpPr>
        <p:spPr>
          <a:xfrm>
            <a:off x="838200" y="1395897"/>
            <a:ext cx="10344150" cy="589584"/>
          </a:xfrm>
        </p:spPr>
        <p:txBody>
          <a:bodyPr>
            <a:noAutofit/>
          </a:bodyPr>
          <a:lstStyle/>
          <a:p>
            <a:pPr marL="0" indent="0">
              <a:lnSpc>
                <a:spcPct val="120000"/>
              </a:lnSpc>
              <a:buNone/>
            </a:pPr>
            <a:r>
              <a:rPr lang="zh-CN" altLang="en-US" sz="2000">
                <a:solidFill>
                  <a:schemeClr val="tx1">
                    <a:lumMod val="65000"/>
                    <a:lumOff val="35000"/>
                  </a:schemeClr>
                </a:solidFill>
              </a:rPr>
              <a:t>所谓类型，就是对数据分配存储单元的安排，包括存储单元的长度</a:t>
            </a:r>
            <a:r>
              <a:rPr lang="en-US" altLang="zh-CN" sz="2000">
                <a:solidFill>
                  <a:schemeClr val="tx1">
                    <a:lumMod val="65000"/>
                    <a:lumOff val="35000"/>
                  </a:schemeClr>
                </a:solidFill>
              </a:rPr>
              <a:t>(</a:t>
            </a:r>
            <a:r>
              <a:rPr lang="zh-CN" altLang="en-US" sz="2000">
                <a:solidFill>
                  <a:schemeClr val="tx1">
                    <a:lumMod val="65000"/>
                    <a:lumOff val="35000"/>
                  </a:schemeClr>
                </a:solidFill>
              </a:rPr>
              <a:t>占多少字节</a:t>
            </a:r>
            <a:r>
              <a:rPr lang="en-US" altLang="zh-CN" sz="2000">
                <a:solidFill>
                  <a:schemeClr val="tx1">
                    <a:lumMod val="65000"/>
                    <a:lumOff val="35000"/>
                  </a:schemeClr>
                </a:solidFill>
              </a:rPr>
              <a:t>)</a:t>
            </a:r>
            <a:r>
              <a:rPr lang="zh-CN" altLang="en-US" sz="2000">
                <a:solidFill>
                  <a:schemeClr val="tx1">
                    <a:lumMod val="65000"/>
                    <a:lumOff val="35000"/>
                  </a:schemeClr>
                </a:solidFill>
              </a:rPr>
              <a:t>以及数据的存储形式。不同的类型分配不同的长度和存储形式。</a:t>
            </a:r>
            <a:endParaRPr lang="en-US" altLang="zh-CN" sz="2000">
              <a:solidFill>
                <a:schemeClr val="tx1">
                  <a:lumMod val="65000"/>
                  <a:lumOff val="35000"/>
                </a:schemeClr>
              </a:solidFill>
            </a:endParaRPr>
          </a:p>
        </p:txBody>
      </p:sp>
      <p:graphicFrame>
        <p:nvGraphicFramePr>
          <p:cNvPr id="4" name="图示 3"/>
          <p:cNvGraphicFramePr/>
          <p:nvPr>
            <p:extLst>
              <p:ext uri="{D42A27DB-BD31-4B8C-83A1-F6EECF244321}">
                <p14:modId xmlns:p14="http://schemas.microsoft.com/office/powerpoint/2010/main" xmlns="" val="24430805"/>
              </p:ext>
            </p:extLst>
          </p:nvPr>
        </p:nvGraphicFramePr>
        <p:xfrm>
          <a:off x="711199" y="2186609"/>
          <a:ext cx="10769601" cy="4383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4344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11677"/>
            <a:ext cx="10515600" cy="679011"/>
          </a:xfrm>
        </p:spPr>
        <p:txBody>
          <a:bodyPr>
            <a:normAutofit/>
          </a:bodyPr>
          <a:lstStyle/>
          <a:p>
            <a:pPr algn="ctr"/>
            <a:r>
              <a:rPr lang="zh-CN" altLang="en-US" sz="2800"/>
              <a:t>在计算机高级语言中，数据的两种表现形式：</a:t>
            </a:r>
          </a:p>
        </p:txBody>
      </p:sp>
      <p:sp>
        <p:nvSpPr>
          <p:cNvPr id="4" name="MH_SubTitle_1"/>
          <p:cNvSpPr/>
          <p:nvPr>
            <p:custDataLst>
              <p:tags r:id="rId1"/>
            </p:custDataLst>
          </p:nvPr>
        </p:nvSpPr>
        <p:spPr>
          <a:xfrm>
            <a:off x="3679826"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a:solidFill>
                  <a:srgbClr val="FFFFFF"/>
                </a:solidFill>
              </a:rPr>
              <a:t>常量</a:t>
            </a:r>
          </a:p>
        </p:txBody>
      </p:sp>
      <p:sp>
        <p:nvSpPr>
          <p:cNvPr id="5" name="MH_Other_1"/>
          <p:cNvSpPr/>
          <p:nvPr>
            <p:custDataLst>
              <p:tags r:id="rId2"/>
            </p:custDataLst>
          </p:nvPr>
        </p:nvSpPr>
        <p:spPr>
          <a:xfrm>
            <a:off x="3603625"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A</a:t>
            </a:r>
            <a:endParaRPr lang="zh-CN" altLang="en-US" b="1" err="1">
              <a:solidFill>
                <a:srgbClr val="FFFFFF"/>
              </a:solidFill>
            </a:endParaRPr>
          </a:p>
        </p:txBody>
      </p:sp>
      <p:sp>
        <p:nvSpPr>
          <p:cNvPr id="6" name="MH_Other_2"/>
          <p:cNvSpPr/>
          <p:nvPr>
            <p:custDataLst>
              <p:tags r:id="rId3"/>
            </p:custDataLst>
          </p:nvPr>
        </p:nvSpPr>
        <p:spPr>
          <a:xfrm flipH="1">
            <a:off x="3402014" y="3451225"/>
            <a:ext cx="268287" cy="268288"/>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4"/>
            </p:custDataLst>
          </p:nvPr>
        </p:nvSpPr>
        <p:spPr>
          <a:xfrm flipH="1">
            <a:off x="3446464" y="3195639"/>
            <a:ext cx="198437" cy="198437"/>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5"/>
            </p:custDataLst>
          </p:nvPr>
        </p:nvSpPr>
        <p:spPr>
          <a:xfrm flipH="1">
            <a:off x="3328989" y="3348038"/>
            <a:ext cx="134937" cy="1333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p:nvPr>
            <p:custDataLst>
              <p:tags r:id="rId6"/>
            </p:custDataLst>
          </p:nvPr>
        </p:nvSpPr>
        <p:spPr>
          <a:xfrm flipH="1">
            <a:off x="3267076" y="3257551"/>
            <a:ext cx="74613"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0" name="MH_Other_6"/>
          <p:cNvSpPr/>
          <p:nvPr>
            <p:custDataLst>
              <p:tags r:id="rId7"/>
            </p:custDataLst>
          </p:nvPr>
        </p:nvSpPr>
        <p:spPr>
          <a:xfrm flipH="1">
            <a:off x="3184525" y="3424238"/>
            <a:ext cx="57150"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1" name="MH_SubTitle_2"/>
          <p:cNvSpPr/>
          <p:nvPr>
            <p:custDataLst>
              <p:tags r:id="rId8"/>
            </p:custDataLst>
          </p:nvPr>
        </p:nvSpPr>
        <p:spPr>
          <a:xfrm>
            <a:off x="7042151" y="2590801"/>
            <a:ext cx="1685925" cy="1685925"/>
          </a:xfrm>
          <a:prstGeom prst="diamond">
            <a:avLst/>
          </a:prstGeom>
          <a:solidFill>
            <a:schemeClr val="accent1"/>
          </a:solidFill>
        </p:spPr>
        <p:txBody>
          <a:bodyPr lIns="0" tIns="0" rIns="0" bIns="0" anchor="ctr">
            <a:normAutofit/>
          </a:bodyPr>
          <a:lstStyle/>
          <a:p>
            <a:pPr algn="ctr">
              <a:lnSpc>
                <a:spcPct val="130000"/>
              </a:lnSpc>
              <a:defRPr/>
            </a:pPr>
            <a:r>
              <a:rPr lang="zh-CN" altLang="en-US" sz="2400">
                <a:solidFill>
                  <a:srgbClr val="FFFFFF"/>
                </a:solidFill>
              </a:rPr>
              <a:t>变量</a:t>
            </a:r>
          </a:p>
        </p:txBody>
      </p:sp>
      <p:sp>
        <p:nvSpPr>
          <p:cNvPr id="12" name="MH_Other_7"/>
          <p:cNvSpPr/>
          <p:nvPr>
            <p:custDataLst>
              <p:tags r:id="rId9"/>
            </p:custDataLst>
          </p:nvPr>
        </p:nvSpPr>
        <p:spPr>
          <a:xfrm>
            <a:off x="6965950" y="3233738"/>
            <a:ext cx="400050" cy="400050"/>
          </a:xfrm>
          <a:prstGeom prst="diamond">
            <a:avLst/>
          </a:prstGeom>
          <a:solidFill>
            <a:schemeClr val="accent1">
              <a:lumMod val="40000"/>
              <a:lumOff val="60000"/>
            </a:schemeClr>
          </a:solidFill>
        </p:spPr>
        <p:txBody>
          <a:bodyPr lIns="0" tIns="0" rIns="0" bIns="0" anchor="ctr"/>
          <a:lstStyle/>
          <a:p>
            <a:pPr algn="ctr">
              <a:defRPr/>
            </a:pPr>
            <a:r>
              <a:rPr lang="en-US" altLang="zh-CN" b="1">
                <a:solidFill>
                  <a:srgbClr val="FFFFFF"/>
                </a:solidFill>
              </a:rPr>
              <a:t>B</a:t>
            </a:r>
            <a:endParaRPr lang="zh-CN" altLang="en-US" b="1" err="1">
              <a:solidFill>
                <a:srgbClr val="FFFFFF"/>
              </a:solidFill>
            </a:endParaRPr>
          </a:p>
        </p:txBody>
      </p:sp>
      <p:sp>
        <p:nvSpPr>
          <p:cNvPr id="13" name="MH_Other_8"/>
          <p:cNvSpPr/>
          <p:nvPr>
            <p:custDataLst>
              <p:tags r:id="rId10"/>
            </p:custDataLst>
          </p:nvPr>
        </p:nvSpPr>
        <p:spPr>
          <a:xfrm flipH="1">
            <a:off x="6762751" y="3451225"/>
            <a:ext cx="269875" cy="268288"/>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4" name="MH_Other_9"/>
          <p:cNvSpPr/>
          <p:nvPr>
            <p:custDataLst>
              <p:tags r:id="rId11"/>
            </p:custDataLst>
          </p:nvPr>
        </p:nvSpPr>
        <p:spPr>
          <a:xfrm flipH="1">
            <a:off x="6807201" y="3195639"/>
            <a:ext cx="200025" cy="198437"/>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5" name="MH_Other_10"/>
          <p:cNvSpPr/>
          <p:nvPr>
            <p:custDataLst>
              <p:tags r:id="rId12"/>
            </p:custDataLst>
          </p:nvPr>
        </p:nvSpPr>
        <p:spPr>
          <a:xfrm flipH="1">
            <a:off x="6691313" y="3348038"/>
            <a:ext cx="133350" cy="133350"/>
          </a:xfrm>
          <a:prstGeom prst="diamond">
            <a:avLst/>
          </a:prstGeom>
          <a:solidFill>
            <a:schemeClr val="accent1">
              <a:lumMod val="40000"/>
              <a:lumOff val="60000"/>
            </a:schemeClr>
          </a:solidFill>
        </p:spPr>
        <p:txBody>
          <a:bodyPr lIns="0" tIns="0" rIns="0" bIns="0" anchor="ctr"/>
          <a:lstStyle/>
          <a:p>
            <a:pPr algn="ctr">
              <a:defRPr/>
            </a:pPr>
            <a:endParaRPr lang="zh-CN" altLang="en-US" b="1" err="1">
              <a:solidFill>
                <a:srgbClr val="FFFFFF"/>
              </a:solidFill>
            </a:endParaRPr>
          </a:p>
        </p:txBody>
      </p:sp>
      <p:sp>
        <p:nvSpPr>
          <p:cNvPr id="16" name="MH_Other_11"/>
          <p:cNvSpPr/>
          <p:nvPr>
            <p:custDataLst>
              <p:tags r:id="rId13"/>
            </p:custDataLst>
          </p:nvPr>
        </p:nvSpPr>
        <p:spPr>
          <a:xfrm flipH="1">
            <a:off x="6627813" y="3257551"/>
            <a:ext cx="76200" cy="74613"/>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
        <p:nvSpPr>
          <p:cNvPr id="17" name="MH_Other_12"/>
          <p:cNvSpPr/>
          <p:nvPr>
            <p:custDataLst>
              <p:tags r:id="rId14"/>
            </p:custDataLst>
          </p:nvPr>
        </p:nvSpPr>
        <p:spPr>
          <a:xfrm flipH="1">
            <a:off x="6545264" y="3424238"/>
            <a:ext cx="58737" cy="57150"/>
          </a:xfrm>
          <a:prstGeom prst="diamond">
            <a:avLst/>
          </a:prstGeom>
          <a:solidFill>
            <a:schemeClr val="accent1">
              <a:lumMod val="40000"/>
              <a:lumOff val="60000"/>
            </a:schemeClr>
          </a:solidFill>
        </p:spPr>
        <p:txBody>
          <a:bodyPr anchor="ctr"/>
          <a:lstStyle/>
          <a:p>
            <a:pPr algn="just">
              <a:lnSpc>
                <a:spcPct val="130000"/>
              </a:lnSpc>
              <a:defRPr/>
            </a:pPr>
            <a:endParaRPr lang="zh-CN" altLang="en-US" err="1">
              <a:solidFill>
                <a:srgbClr val="FFFFFF"/>
              </a:solidFill>
            </a:endParaRPr>
          </a:p>
        </p:txBody>
      </p:sp>
    </p:spTree>
    <p:extLst>
      <p:ext uri="{BB962C8B-B14F-4D97-AF65-F5344CB8AC3E}">
        <p14:creationId xmlns:p14="http://schemas.microsoft.com/office/powerpoint/2010/main" xmlns="" val="353715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Title_1"/>
          <p:cNvSpPr/>
          <p:nvPr>
            <p:custDataLst>
              <p:tags r:id="rId1"/>
            </p:custDataLst>
          </p:nvPr>
        </p:nvSpPr>
        <p:spPr>
          <a:xfrm>
            <a:off x="1346471" y="1208392"/>
            <a:ext cx="2187575"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常 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 name="MH_SubTitle_1"/>
          <p:cNvSpPr txBox="1"/>
          <p:nvPr>
            <p:custDataLst>
              <p:tags r:id="rId2"/>
            </p:custDataLst>
          </p:nvPr>
        </p:nvSpPr>
        <p:spPr>
          <a:xfrm>
            <a:off x="2267221" y="2064055"/>
            <a:ext cx="2041525" cy="338137"/>
          </a:xfrm>
          <a:prstGeom prst="rect">
            <a:avLst/>
          </a:prstGeom>
          <a:noFill/>
        </p:spPr>
        <p:txBody>
          <a:bodyPr lIns="0" tIns="0" rIns="0" bIns="0" anchor="ctr">
            <a:normAutofit/>
          </a:bodyPr>
          <a:lstStyle/>
          <a:p>
            <a:pPr>
              <a:defRPr/>
            </a:pPr>
            <a:r>
              <a:rPr lang="zh-CN" altLang="en-US" sz="2000"/>
              <a:t>整型常量</a:t>
            </a:r>
          </a:p>
        </p:txBody>
      </p:sp>
      <p:sp>
        <p:nvSpPr>
          <p:cNvPr id="6" name="MH_Other_1"/>
          <p:cNvSpPr txBox="1">
            <a:spLocks noChangeArrowheads="1"/>
          </p:cNvSpPr>
          <p:nvPr>
            <p:custDataLst>
              <p:tags r:id="rId3"/>
            </p:custDataLst>
          </p:nvPr>
        </p:nvSpPr>
        <p:spPr bwMode="auto">
          <a:xfrm>
            <a:off x="3829088" y="2089455"/>
            <a:ext cx="583047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1000,12345,0,-345</a:t>
            </a:r>
            <a:endParaRPr lang="zh-CN" altLang="en-US" sz="1600">
              <a:latin typeface="+mn-lt"/>
              <a:ea typeface="+mn-ea"/>
            </a:endParaRPr>
          </a:p>
        </p:txBody>
      </p:sp>
      <p:sp>
        <p:nvSpPr>
          <p:cNvPr id="7" name="MH_Other_2"/>
          <p:cNvSpPr txBox="1">
            <a:spLocks noChangeArrowheads="1"/>
          </p:cNvSpPr>
          <p:nvPr>
            <p:custDataLst>
              <p:tags r:id="rId4"/>
            </p:custDataLst>
          </p:nvPr>
        </p:nvSpPr>
        <p:spPr bwMode="auto">
          <a:xfrm>
            <a:off x="1887808" y="2449817"/>
            <a:ext cx="468312"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2</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8" name="MH_SubTitle_2"/>
          <p:cNvSpPr txBox="1"/>
          <p:nvPr>
            <p:custDataLst>
              <p:tags r:id="rId5"/>
            </p:custDataLst>
          </p:nvPr>
        </p:nvSpPr>
        <p:spPr>
          <a:xfrm>
            <a:off x="2430734" y="2784780"/>
            <a:ext cx="2041525" cy="338137"/>
          </a:xfrm>
          <a:prstGeom prst="rect">
            <a:avLst/>
          </a:prstGeom>
          <a:noFill/>
        </p:spPr>
        <p:txBody>
          <a:bodyPr lIns="0" tIns="0" rIns="0" bIns="0" anchor="ctr">
            <a:normAutofit/>
          </a:bodyPr>
          <a:lstStyle/>
          <a:p>
            <a:pPr>
              <a:defRPr/>
            </a:pPr>
            <a:r>
              <a:rPr lang="zh-CN" altLang="en-US" sz="2000"/>
              <a:t>实型常量</a:t>
            </a:r>
          </a:p>
        </p:txBody>
      </p:sp>
      <p:sp>
        <p:nvSpPr>
          <p:cNvPr id="9" name="MH_Other_3"/>
          <p:cNvSpPr txBox="1">
            <a:spLocks noChangeArrowheads="1"/>
          </p:cNvSpPr>
          <p:nvPr>
            <p:custDataLst>
              <p:tags r:id="rId6"/>
            </p:custDataLst>
          </p:nvPr>
        </p:nvSpPr>
        <p:spPr bwMode="auto">
          <a:xfrm>
            <a:off x="3994186" y="2810180"/>
            <a:ext cx="6696511"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a:t>
            </a:r>
            <a:r>
              <a:rPr lang="zh-CN" altLang="en-US" sz="1600" b="1">
                <a:latin typeface="+mn-lt"/>
                <a:ea typeface="+mn-ea"/>
              </a:rPr>
              <a:t>小数形式</a:t>
            </a:r>
            <a:r>
              <a:rPr lang="en-US" altLang="zh-CN" sz="1600">
                <a:latin typeface="+mn-lt"/>
                <a:ea typeface="+mn-ea"/>
              </a:rPr>
              <a:t>123.456</a:t>
            </a:r>
            <a:r>
              <a:rPr lang="zh-CN" altLang="en-US" sz="1600">
                <a:latin typeface="+mn-lt"/>
                <a:ea typeface="+mn-ea"/>
              </a:rPr>
              <a:t>；</a:t>
            </a:r>
            <a:r>
              <a:rPr lang="zh-CN" altLang="en-US" sz="1600" b="1">
                <a:latin typeface="+mn-lt"/>
                <a:ea typeface="+mn-ea"/>
              </a:rPr>
              <a:t>指数形式</a:t>
            </a:r>
            <a:r>
              <a:rPr lang="en-US" altLang="zh-CN" sz="1600">
                <a:latin typeface="+mn-lt"/>
                <a:ea typeface="+mn-ea"/>
              </a:rPr>
              <a:t>12.34e3,-34.8E-23</a:t>
            </a:r>
            <a:endParaRPr lang="zh-CN" altLang="en-US" sz="1600">
              <a:latin typeface="+mn-lt"/>
              <a:ea typeface="+mn-ea"/>
            </a:endParaRPr>
          </a:p>
        </p:txBody>
      </p:sp>
      <p:sp>
        <p:nvSpPr>
          <p:cNvPr id="10" name="MH_Other_4"/>
          <p:cNvSpPr txBox="1">
            <a:spLocks noChangeArrowheads="1"/>
          </p:cNvSpPr>
          <p:nvPr>
            <p:custDataLst>
              <p:tags r:id="rId7"/>
            </p:custDataLst>
          </p:nvPr>
        </p:nvSpPr>
        <p:spPr bwMode="auto">
          <a:xfrm>
            <a:off x="2048146" y="3157842"/>
            <a:ext cx="468313"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3</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1" name="MH_SubTitle_3"/>
          <p:cNvSpPr txBox="1"/>
          <p:nvPr>
            <p:custDataLst>
              <p:tags r:id="rId8"/>
            </p:custDataLst>
          </p:nvPr>
        </p:nvSpPr>
        <p:spPr>
          <a:xfrm>
            <a:off x="2595834" y="3503916"/>
            <a:ext cx="2041525" cy="338138"/>
          </a:xfrm>
          <a:prstGeom prst="rect">
            <a:avLst/>
          </a:prstGeom>
          <a:noFill/>
        </p:spPr>
        <p:txBody>
          <a:bodyPr lIns="0" tIns="0" rIns="0" bIns="0" anchor="ctr">
            <a:normAutofit/>
          </a:bodyPr>
          <a:lstStyle/>
          <a:p>
            <a:pPr>
              <a:defRPr/>
            </a:pPr>
            <a:r>
              <a:rPr lang="zh-CN" altLang="en-US" sz="2000"/>
              <a:t>字符常量</a:t>
            </a:r>
          </a:p>
        </p:txBody>
      </p:sp>
      <p:sp>
        <p:nvSpPr>
          <p:cNvPr id="12" name="MH_Other_5"/>
          <p:cNvSpPr txBox="1">
            <a:spLocks noChangeArrowheads="1"/>
          </p:cNvSpPr>
          <p:nvPr>
            <p:custDataLst>
              <p:tags r:id="rId9"/>
            </p:custDataLst>
          </p:nvPr>
        </p:nvSpPr>
        <p:spPr bwMode="auto">
          <a:xfrm>
            <a:off x="4157699" y="3529316"/>
            <a:ext cx="71927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a:latin typeface="+mn-lt"/>
                <a:ea typeface="+mn-ea"/>
              </a:rPr>
              <a:t>.………………………………………… </a:t>
            </a:r>
            <a:r>
              <a:rPr lang="zh-CN" altLang="en-US" sz="1600" b="1">
                <a:latin typeface="+mn-lt"/>
                <a:ea typeface="+mn-ea"/>
              </a:rPr>
              <a:t>普通字符</a:t>
            </a:r>
            <a:r>
              <a:rPr lang="en-US" altLang="zh-CN" sz="1600">
                <a:latin typeface="+mn-lt"/>
                <a:ea typeface="+mn-ea"/>
              </a:rPr>
              <a:t>’</a:t>
            </a:r>
            <a:r>
              <a:rPr lang="en-US" altLang="zh-CN" sz="1600" err="1">
                <a:latin typeface="+mn-lt"/>
                <a:ea typeface="+mn-ea"/>
              </a:rPr>
              <a:t>a’,’Z</a:t>
            </a:r>
            <a:r>
              <a:rPr lang="en-US" altLang="zh-CN" sz="1600">
                <a:latin typeface="+mn-lt"/>
                <a:ea typeface="+mn-ea"/>
              </a:rPr>
              <a:t>’,</a:t>
            </a:r>
            <a:r>
              <a:rPr lang="en-US" altLang="zh-CN" sz="1600"/>
              <a:t> ’3’, ’?’,</a:t>
            </a:r>
            <a:r>
              <a:rPr lang="en-US" altLang="zh-CN" sz="1600">
                <a:latin typeface="+mn-lt"/>
                <a:ea typeface="+mn-ea"/>
              </a:rPr>
              <a:t>’#’</a:t>
            </a:r>
            <a:r>
              <a:rPr lang="zh-CN" altLang="en-US" sz="1600">
                <a:latin typeface="+mn-lt"/>
                <a:ea typeface="+mn-ea"/>
              </a:rPr>
              <a:t>；</a:t>
            </a:r>
            <a:r>
              <a:rPr lang="zh-CN" altLang="en-US" sz="1600" b="1">
                <a:latin typeface="+mn-lt"/>
                <a:ea typeface="+mn-ea"/>
              </a:rPr>
              <a:t>转义字符</a:t>
            </a:r>
            <a:r>
              <a:rPr lang="en-US" altLang="zh-CN" sz="1600">
                <a:latin typeface="+mn-lt"/>
                <a:ea typeface="+mn-ea"/>
              </a:rPr>
              <a:t>’\n’,’\012’,’\h1B’</a:t>
            </a:r>
            <a:endParaRPr lang="zh-CN" altLang="en-US" sz="1600">
              <a:latin typeface="+mn-lt"/>
              <a:ea typeface="+mn-ea"/>
            </a:endParaRPr>
          </a:p>
        </p:txBody>
      </p:sp>
      <p:sp>
        <p:nvSpPr>
          <p:cNvPr id="13" name="MH_Other_6"/>
          <p:cNvSpPr txBox="1">
            <a:spLocks noChangeArrowheads="1"/>
          </p:cNvSpPr>
          <p:nvPr>
            <p:custDataLst>
              <p:tags r:id="rId10"/>
            </p:custDataLst>
          </p:nvPr>
        </p:nvSpPr>
        <p:spPr bwMode="auto">
          <a:xfrm>
            <a:off x="2206896" y="3864279"/>
            <a:ext cx="46831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4</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4" name="MH_SubTitle_4"/>
          <p:cNvSpPr txBox="1"/>
          <p:nvPr>
            <p:custDataLst>
              <p:tags r:id="rId11"/>
            </p:custDataLst>
          </p:nvPr>
        </p:nvSpPr>
        <p:spPr>
          <a:xfrm>
            <a:off x="2759346" y="4223055"/>
            <a:ext cx="2041525" cy="338137"/>
          </a:xfrm>
          <a:prstGeom prst="rect">
            <a:avLst/>
          </a:prstGeom>
          <a:noFill/>
        </p:spPr>
        <p:txBody>
          <a:bodyPr lIns="0" tIns="0" rIns="0" bIns="0" anchor="ctr">
            <a:normAutofit/>
          </a:bodyPr>
          <a:lstStyle/>
          <a:p>
            <a:pPr>
              <a:defRPr/>
            </a:pPr>
            <a:r>
              <a:rPr lang="zh-CN" altLang="en-US" sz="2000"/>
              <a:t>字符串常量</a:t>
            </a:r>
          </a:p>
        </p:txBody>
      </p:sp>
      <p:sp>
        <p:nvSpPr>
          <p:cNvPr id="15" name="MH_Other_7"/>
          <p:cNvSpPr txBox="1">
            <a:spLocks noChangeArrowheads="1"/>
          </p:cNvSpPr>
          <p:nvPr>
            <p:custDataLst>
              <p:tags r:id="rId12"/>
            </p:custDataLst>
          </p:nvPr>
        </p:nvSpPr>
        <p:spPr bwMode="auto">
          <a:xfrm>
            <a:off x="4321213" y="4248455"/>
            <a:ext cx="5830478"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600">
                <a:latin typeface="+mn-lt"/>
                <a:ea typeface="+mn-ea"/>
              </a:rPr>
              <a:t>.………………………………………… “123”,”boy”</a:t>
            </a:r>
            <a:endParaRPr lang="zh-CN" altLang="en-US" sz="1600">
              <a:latin typeface="+mn-lt"/>
              <a:ea typeface="+mn-ea"/>
            </a:endParaRPr>
          </a:p>
        </p:txBody>
      </p:sp>
      <p:sp>
        <p:nvSpPr>
          <p:cNvPr id="16" name="MH_Other_8"/>
          <p:cNvSpPr txBox="1">
            <a:spLocks noChangeArrowheads="1"/>
          </p:cNvSpPr>
          <p:nvPr>
            <p:custDataLst>
              <p:tags r:id="rId13"/>
            </p:custDataLst>
          </p:nvPr>
        </p:nvSpPr>
        <p:spPr bwMode="auto">
          <a:xfrm>
            <a:off x="2367233" y="4572304"/>
            <a:ext cx="468312"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5</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17" name="MH_SubTitle_5"/>
          <p:cNvSpPr txBox="1"/>
          <p:nvPr>
            <p:custDataLst>
              <p:tags r:id="rId14"/>
            </p:custDataLst>
          </p:nvPr>
        </p:nvSpPr>
        <p:spPr>
          <a:xfrm>
            <a:off x="2924446" y="4942191"/>
            <a:ext cx="2041525" cy="338138"/>
          </a:xfrm>
          <a:prstGeom prst="rect">
            <a:avLst/>
          </a:prstGeom>
          <a:noFill/>
        </p:spPr>
        <p:txBody>
          <a:bodyPr lIns="0" tIns="0" rIns="0" bIns="0" anchor="ctr">
            <a:normAutofit/>
          </a:bodyPr>
          <a:lstStyle/>
          <a:p>
            <a:pPr>
              <a:defRPr/>
            </a:pPr>
            <a:r>
              <a:rPr lang="zh-CN" altLang="en-US" sz="2000"/>
              <a:t>符号常量</a:t>
            </a:r>
          </a:p>
        </p:txBody>
      </p:sp>
      <p:sp>
        <p:nvSpPr>
          <p:cNvPr id="18" name="MH_Other_9"/>
          <p:cNvSpPr txBox="1">
            <a:spLocks noChangeArrowheads="1"/>
          </p:cNvSpPr>
          <p:nvPr>
            <p:custDataLst>
              <p:tags r:id="rId15"/>
            </p:custDataLst>
          </p:nvPr>
        </p:nvSpPr>
        <p:spPr bwMode="auto">
          <a:xfrm>
            <a:off x="4486313" y="4967591"/>
            <a:ext cx="6291934"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en-US" altLang="zh-CN" sz="1600">
                <a:latin typeface="+mn-lt"/>
                <a:ea typeface="+mn-ea"/>
              </a:rPr>
              <a:t>.…………………………………………#define PI 3.1416    //</a:t>
            </a:r>
            <a:r>
              <a:rPr lang="zh-CN" altLang="en-US" sz="1600">
                <a:latin typeface="+mn-lt"/>
                <a:ea typeface="+mn-ea"/>
              </a:rPr>
              <a:t>注意行末没有分号</a:t>
            </a:r>
          </a:p>
        </p:txBody>
      </p:sp>
      <p:sp>
        <p:nvSpPr>
          <p:cNvPr id="19" name="MH_Other_10"/>
          <p:cNvSpPr txBox="1">
            <a:spLocks noChangeArrowheads="1"/>
          </p:cNvSpPr>
          <p:nvPr>
            <p:custDataLst>
              <p:tags r:id="rId16"/>
            </p:custDataLst>
          </p:nvPr>
        </p:nvSpPr>
        <p:spPr bwMode="auto">
          <a:xfrm>
            <a:off x="1729059" y="1741792"/>
            <a:ext cx="466725" cy="785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500">
                <a:solidFill>
                  <a:schemeClr val="accent1"/>
                </a:solidFill>
                <a:latin typeface="Baskerville Old Face" panose="02020602080505020303" pitchFamily="18" charset="0"/>
                <a:ea typeface="微软雅黑" panose="020B0503020204020204" pitchFamily="34" charset="-122"/>
              </a:rPr>
              <a:t>1</a:t>
            </a:r>
            <a:endParaRPr lang="zh-CN" altLang="en-US" sz="4500">
              <a:solidFill>
                <a:schemeClr val="accent1"/>
              </a:solidFill>
              <a:latin typeface="Baskerville Old Face" panose="02020602080505020303" pitchFamily="18" charset="0"/>
              <a:ea typeface="微软雅黑" panose="020B0503020204020204" pitchFamily="34" charset="-122"/>
            </a:endParaRPr>
          </a:p>
        </p:txBody>
      </p:sp>
      <p:sp>
        <p:nvSpPr>
          <p:cNvPr id="2" name="文本框 1"/>
          <p:cNvSpPr txBox="1"/>
          <p:nvPr/>
        </p:nvSpPr>
        <p:spPr>
          <a:xfrm>
            <a:off x="3451496" y="1299381"/>
            <a:ext cx="4874965" cy="369332"/>
          </a:xfrm>
          <a:prstGeom prst="rect">
            <a:avLst/>
          </a:prstGeom>
          <a:noFill/>
        </p:spPr>
        <p:txBody>
          <a:bodyPr wrap="square" rtlCol="0">
            <a:spAutoFit/>
          </a:bodyPr>
          <a:lstStyle/>
          <a:p>
            <a:r>
              <a:rPr lang="zh-CN" altLang="en-US" u="sng" dirty="0"/>
              <a:t>在程序运行过程中，其值不能被改变的量。</a:t>
            </a:r>
          </a:p>
        </p:txBody>
      </p:sp>
    </p:spTree>
    <p:extLst>
      <p:ext uri="{BB962C8B-B14F-4D97-AF65-F5344CB8AC3E}">
        <p14:creationId xmlns:p14="http://schemas.microsoft.com/office/powerpoint/2010/main" xmlns="" val="39979280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3150623"/>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Text"/>
  <p:tag name="MH_ORDER" val="1"/>
</p:tagLst>
</file>

<file path=ppt/tags/tag100.xml><?xml version="1.0" encoding="utf-8"?>
<p:tagLst xmlns:a="http://schemas.openxmlformats.org/drawingml/2006/main" xmlns:r="http://schemas.openxmlformats.org/officeDocument/2006/relationships" xmlns:p="http://schemas.openxmlformats.org/presentationml/2006/main">
  <p:tag name="MH" val="20190129174423"/>
  <p:tag name="MH_LIBRARY" val="GRAPHIC"/>
  <p:tag name="MH_TYPE" val="Desc"/>
  <p:tag name="MH_ORDER" val="1"/>
</p:tagLst>
</file>

<file path=ppt/tags/tag101.xml><?xml version="1.0" encoding="utf-8"?>
<p:tagLst xmlns:a="http://schemas.openxmlformats.org/drawingml/2006/main" xmlns:r="http://schemas.openxmlformats.org/officeDocument/2006/relationships" xmlns:p="http://schemas.openxmlformats.org/presentationml/2006/main">
  <p:tag name="MH" val="20190129174423"/>
  <p:tag name="MH_LIBRARY" val="GRAPHIC"/>
  <p:tag name="MH_TYPE" val="PageTitle"/>
  <p:tag name="MH_ORDER" val="PageTitle"/>
</p:tagLst>
</file>

<file path=ppt/tags/tag10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0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0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0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0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0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0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0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1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1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1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1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1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1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1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1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
</p:tagLst>
</file>

<file path=ppt/tags/tag12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2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2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2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2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2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2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2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2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2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2"/>
</p:tagLst>
</file>

<file path=ppt/tags/tag13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3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3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3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3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3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3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3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3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3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3"/>
</p:tagLst>
</file>

<file path=ppt/tags/tag14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4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4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4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4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4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4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4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4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4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5.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4"/>
</p:tagLst>
</file>

<file path=ppt/tags/tag15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5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5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5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5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5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5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5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6.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5"/>
</p:tagLst>
</file>

<file path=ppt/tags/tag1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6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6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6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7.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6"/>
</p:tagLst>
</file>

<file path=ppt/tags/tag17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7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7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7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7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7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7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7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17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18.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SubTitle"/>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18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18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18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18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18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18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18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188.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806223725"/>
  <p:tag name="MH_LIBRARY" val="GRAPHIC"/>
</p:tagLst>
</file>

<file path=ppt/tags/tag189.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7"/>
</p:tagLst>
</file>

<file path=ppt/tags/tag190.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1"/>
</p:tagLst>
</file>

<file path=ppt/tags/tag191.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itle"/>
  <p:tag name="MH_ORDER" val="1"/>
</p:tagLst>
</file>

<file path=ppt/tags/tag192.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2"/>
</p:tagLst>
</file>

<file path=ppt/tags/tag19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9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9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9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9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9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Freeform 21"/>
</p:tagLst>
</file>

<file path=ppt/tags/tag20.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8"/>
</p:tagLst>
</file>

<file path=ppt/tags/tag20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0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0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0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0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0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0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0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0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9"/>
</p:tagLst>
</file>

<file path=ppt/tags/tag21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1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1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1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1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1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1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1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1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19.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0"/>
</p:tagLst>
</file>

<file path=ppt/tags/tag2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2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2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2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2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1"/>
</p:tagLst>
</file>

<file path=ppt/tags/tag23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3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3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3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3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3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3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3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23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23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70806105057"/>
  <p:tag name="MH_LIBRARY" val="GRAPHIC"/>
  <p:tag name="MH_TYPE" val="Other"/>
  <p:tag name="MH_ORDER" val="12"/>
</p:tagLst>
</file>

<file path=ppt/tags/tag24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24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24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24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24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24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2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4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4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49.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5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5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5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5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5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5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5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5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1"/>
</p:tagLst>
</file>

<file path=ppt/tags/tag26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6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6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6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6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6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6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6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6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26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
</p:tagLst>
</file>

<file path=ppt/tags/tag270.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27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27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27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27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27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27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27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27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27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2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2"/>
</p:tagLst>
</file>

<file path=ppt/tags/tag28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28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28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28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28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8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8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8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2"/>
</p:tagLst>
</file>

<file path=ppt/tags/tag29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2.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293.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294.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295.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296.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297.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2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99.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2"/>
</p:tagLst>
</file>

<file path=ppt/tags/tag3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3"/>
</p:tagLst>
</file>

<file path=ppt/tags/tag300.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0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4"/>
</p:tagLst>
</file>

<file path=ppt/tags/tag3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5"/>
</p:tagLst>
</file>

<file path=ppt/tags/tag3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6"/>
</p:tagLst>
</file>

<file path=ppt/tags/tag3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7"/>
</p:tagLst>
</file>

<file path=ppt/tags/tag3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8"/>
</p:tagLst>
</file>

<file path=ppt/tags/tag38.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SubTitle"/>
  <p:tag name="MH_ORDER" val="5"/>
</p:tagLst>
</file>

<file path=ppt/tags/tag3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9"/>
</p:tagLst>
</file>

<file path=ppt/tags/tag4.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Straight Connector 23"/>
</p:tagLst>
</file>

<file path=ppt/tags/tag40.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Other"/>
  <p:tag name="MH_ORDER" val="10"/>
</p:tagLst>
</file>

<file path=ppt/tags/tag4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44.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48.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Other"/>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4"/>
</p:tagLst>
</file>

<file path=ppt/tags/tag50.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Other"/>
  <p:tag name="MH_ORDER" val="3"/>
</p:tagLst>
</file>

<file path=ppt/tags/tag51.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Other"/>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Other"/>
  <p:tag name="MH_ORDER" val="5"/>
</p:tagLst>
</file>

<file path=ppt/tags/tag53.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Other"/>
  <p:tag name="MH_ORDER" val="6"/>
</p:tagLst>
</file>

<file path=ppt/tags/tag54.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SubTitle"/>
  <p:tag name="MH_ORDER" val="2"/>
</p:tagLst>
</file>

<file path=ppt/tags/tag55.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Other"/>
  <p:tag name="MH_ORDER" val="7"/>
</p:tagLst>
</file>

<file path=ppt/tags/tag56.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Sub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Other"/>
  <p:tag name="MH_ORDER" val="8"/>
</p:tagLst>
</file>

<file path=ppt/tags/tag58.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SubTitle"/>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Other"/>
  <p:tag name="MH_ORDER" val="9"/>
</p:tagLst>
</file>

<file path=ppt/tags/tag6.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文本框 25"/>
</p:tagLst>
</file>

<file path=ppt/tags/tag60.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Other"/>
  <p:tag name="MH_ORDER" val="10"/>
</p:tagLst>
</file>

<file path=ppt/tags/tag61.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Text"/>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Text"/>
  <p:tag name="MH_ORDER" val="2"/>
</p:tagLst>
</file>

<file path=ppt/tags/tag64.xml><?xml version="1.0" encoding="utf-8"?>
<p:tagLst xmlns:a="http://schemas.openxmlformats.org/drawingml/2006/main" xmlns:r="http://schemas.openxmlformats.org/officeDocument/2006/relationships" xmlns:p="http://schemas.openxmlformats.org/presentationml/2006/main">
  <p:tag name="MH" val="20190108163725"/>
  <p:tag name="MH_LIBRARY" val="GRAPHIC"/>
  <p:tag name="MH_TYPE" val="Text"/>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2"/>
</p:tagLst>
</file>

<file path=ppt/tags/tag67.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3"/>
</p:tagLst>
</file>

<file path=ppt/tags/tag68.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4"/>
</p:tagLst>
</file>

<file path=ppt/tags/tag69.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6"/>
</p:tagLst>
</file>

<file path=ppt/tags/tag70.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6"/>
</p:tagLst>
</file>

<file path=ppt/tags/tag71.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7"/>
</p:tagLst>
</file>

<file path=ppt/tags/tag72.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8"/>
</p:tagLst>
</file>

<file path=ppt/tags/tag73.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9"/>
</p:tagLst>
</file>

<file path=ppt/tags/tag74.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10"/>
</p:tagLst>
</file>

<file path=ppt/tags/tag75.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12"/>
</p:tagLst>
</file>

<file path=ppt/tags/tag76.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13"/>
</p:tagLst>
</file>

<file path=ppt/tags/tag77.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14"/>
</p:tagLst>
</file>

<file path=ppt/tags/tag78.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15"/>
</p:tagLst>
</file>

<file path=ppt/tags/tag79.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Sub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70803150623"/>
  <p:tag name="MH_LIBRARY" val="GRAPHIC"/>
  <p:tag name="MH_ORDER" val="TextBox 27"/>
</p:tagLst>
</file>

<file path=ppt/tags/tag80.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SubTitle"/>
  <p:tag name="MH_ORDER" val="2"/>
</p:tagLst>
</file>

<file path=ppt/tags/tag81.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SubTitle"/>
  <p:tag name="MH_ORDER" val="3"/>
</p:tagLst>
</file>

<file path=ppt/tags/tag82.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SubTitle"/>
  <p:tag name="MH_ORDER" val="4"/>
</p:tagLst>
</file>

<file path=ppt/tags/tag83.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SubTitle"/>
  <p:tag name="MH_ORDER" val="5"/>
</p:tagLst>
</file>

<file path=ppt/tags/tag84.xml><?xml version="1.0" encoding="utf-8"?>
<p:tagLst xmlns:a="http://schemas.openxmlformats.org/drawingml/2006/main" xmlns:r="http://schemas.openxmlformats.org/officeDocument/2006/relationships" xmlns:p="http://schemas.openxmlformats.org/presentationml/2006/main">
  <p:tag name="MH" val="20190127154603"/>
  <p:tag name="MH_LIBRARY" val="GRAPHIC"/>
  <p:tag name="MH_TYPE" val="Other"/>
  <p:tag name="MH_ORDER" val="11"/>
</p:tagLst>
</file>

<file path=ppt/tags/tag8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8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8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8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5221014"/>
  <p:tag name="MH_LIBRARY" val="GRAPHIC"/>
  <p:tag name="MH_TYPE" val="SubTitle"/>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9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Desc"/>
  <p:tag name="MH" val="20190129174423"/>
  <p:tag name="MH_LIBRARY" val="GRAPHIC"/>
</p:tagLst>
</file>

<file path=ppt/tags/tag92.xml><?xml version="1.0" encoding="utf-8"?>
<p:tagLst xmlns:a="http://schemas.openxmlformats.org/drawingml/2006/main" xmlns:r="http://schemas.openxmlformats.org/officeDocument/2006/relationships" xmlns:p="http://schemas.openxmlformats.org/presentationml/2006/main">
  <p:tag name="MH" val="20190129174423"/>
  <p:tag name="MH_LIBRARY" val="GRAPHIC"/>
  <p:tag name="MH_TYPE" val="SubTitle"/>
  <p:tag name="MH_ORDER" val="5"/>
</p:tagLst>
</file>

<file path=ppt/tags/tag93.xml><?xml version="1.0" encoding="utf-8"?>
<p:tagLst xmlns:a="http://schemas.openxmlformats.org/drawingml/2006/main" xmlns:r="http://schemas.openxmlformats.org/officeDocument/2006/relationships" xmlns:p="http://schemas.openxmlformats.org/presentationml/2006/main">
  <p:tag name="MH" val="20190129174423"/>
  <p:tag name="MH_LIBRARY" val="GRAPHIC"/>
  <p:tag name="MH_TYPE" val="SubTitle"/>
  <p:tag name="MH_ORDER" val="4"/>
</p:tagLst>
</file>

<file path=ppt/tags/tag94.xml><?xml version="1.0" encoding="utf-8"?>
<p:tagLst xmlns:a="http://schemas.openxmlformats.org/drawingml/2006/main" xmlns:r="http://schemas.openxmlformats.org/officeDocument/2006/relationships" xmlns:p="http://schemas.openxmlformats.org/presentationml/2006/main">
  <p:tag name="MH" val="20190129174423"/>
  <p:tag name="MH_LIBRARY" val="GRAPHIC"/>
  <p:tag name="MH_TYPE" val="SubTitle"/>
  <p:tag name="MH_ORDER" val="2"/>
</p:tagLst>
</file>

<file path=ppt/tags/tag95.xml><?xml version="1.0" encoding="utf-8"?>
<p:tagLst xmlns:a="http://schemas.openxmlformats.org/drawingml/2006/main" xmlns:r="http://schemas.openxmlformats.org/officeDocument/2006/relationships" xmlns:p="http://schemas.openxmlformats.org/presentationml/2006/main">
  <p:tag name="MH" val="20190129174423"/>
  <p:tag name="MH_LIBRARY" val="GRAPHIC"/>
  <p:tag name="MH_TYPE" val="SubTitle"/>
  <p:tag name="MH_ORDER" val="3"/>
</p:tagLst>
</file>

<file path=ppt/tags/tag96.xml><?xml version="1.0" encoding="utf-8"?>
<p:tagLst xmlns:a="http://schemas.openxmlformats.org/drawingml/2006/main" xmlns:r="http://schemas.openxmlformats.org/officeDocument/2006/relationships" xmlns:p="http://schemas.openxmlformats.org/presentationml/2006/main">
  <p:tag name="MH" val="20190129174423"/>
  <p:tag name="MH_LIBRARY" val="GRAPHIC"/>
  <p:tag name="MH_TYPE" val="SubTitle"/>
  <p:tag name="MH_ORDER" val="1"/>
</p:tagLst>
</file>

<file path=ppt/tags/tag97.xml><?xml version="1.0" encoding="utf-8"?>
<p:tagLst xmlns:a="http://schemas.openxmlformats.org/drawingml/2006/main" xmlns:r="http://schemas.openxmlformats.org/officeDocument/2006/relationships" xmlns:p="http://schemas.openxmlformats.org/presentationml/2006/main">
  <p:tag name="MH" val="20190129174423"/>
  <p:tag name="MH_LIBRARY" val="GRAPHIC"/>
  <p:tag name="MH_TYPE" val="Other"/>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90129174423"/>
  <p:tag name="MH_LIBRARY" val="GRAPHIC"/>
  <p:tag name="MH_TYPE" val="Other"/>
  <p:tag name="MH_ORDER" val="2"/>
</p:tagLst>
</file>

<file path=ppt/tags/tag99.xml><?xml version="1.0" encoding="utf-8"?>
<p:tagLst xmlns:a="http://schemas.openxmlformats.org/drawingml/2006/main" xmlns:r="http://schemas.openxmlformats.org/officeDocument/2006/relationships" xmlns:p="http://schemas.openxmlformats.org/presentationml/2006/main">
  <p:tag name="MH" val="20190129174423"/>
  <p:tag name="MH_LIBRARY" val="GRAPHIC"/>
  <p:tag name="MH_TYPE" val="Title"/>
  <p:tag name="MH_ORDER" val="1"/>
</p:tagLst>
</file>

<file path=ppt/theme/theme1.xml><?xml version="1.0" encoding="utf-8"?>
<a:theme xmlns:a="http://schemas.openxmlformats.org/drawingml/2006/main" name="Office 主题​​">
  <a:themeElements>
    <a:clrScheme name="红橙色">
      <a:dk1>
        <a:sysClr val="windowText" lastClr="000000"/>
      </a:dk1>
      <a:lt1>
        <a:sysClr val="window" lastClr="C7EDCC"/>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5460</TotalTime>
  <Words>7348</Words>
  <Application>Microsoft Office PowerPoint</Application>
  <PresentationFormat>自定义</PresentationFormat>
  <Paragraphs>1143</Paragraphs>
  <Slides>68</Slides>
  <Notes>13</Notes>
  <HiddenSlides>0</HiddenSlides>
  <MMClips>0</MMClips>
  <ScaleCrop>false</ScaleCrop>
  <HeadingPairs>
    <vt:vector size="4" baseType="variant">
      <vt:variant>
        <vt:lpstr>主题</vt:lpstr>
      </vt:variant>
      <vt:variant>
        <vt:i4>1</vt:i4>
      </vt:variant>
      <vt:variant>
        <vt:lpstr>幻灯片标题</vt:lpstr>
      </vt:variant>
      <vt:variant>
        <vt:i4>68</vt:i4>
      </vt:variant>
    </vt:vector>
  </HeadingPairs>
  <TitlesOfParts>
    <vt:vector size="69" baseType="lpstr">
      <vt:lpstr>Office 主题​​</vt:lpstr>
      <vt:lpstr>幻灯片 1</vt:lpstr>
      <vt:lpstr>幻灯片 2</vt:lpstr>
      <vt:lpstr>幻灯片 3</vt:lpstr>
      <vt:lpstr>顺序程序设计举例</vt:lpstr>
      <vt:lpstr>顺序程序设计举例</vt:lpstr>
      <vt:lpstr>顺序程序设计举例</vt:lpstr>
      <vt:lpstr>数据类型</vt:lpstr>
      <vt:lpstr>在计算机高级语言中，数据的两种表现形式：</vt:lpstr>
      <vt:lpstr>幻灯片 9</vt:lpstr>
      <vt:lpstr>幻灯片 10</vt:lpstr>
      <vt:lpstr>幻灯片 11</vt:lpstr>
      <vt:lpstr>C语言中的关键字</vt:lpstr>
      <vt:lpstr>整型数据</vt:lpstr>
      <vt:lpstr>整型数据在内存中的存储方式</vt:lpstr>
      <vt:lpstr>整型数据的分类</vt:lpstr>
      <vt:lpstr>整型数据的溢出</vt:lpstr>
      <vt:lpstr>*无符号整型变量</vt:lpstr>
      <vt:lpstr>*怎样确定整型常量的类型</vt:lpstr>
      <vt:lpstr>字符型数据</vt:lpstr>
      <vt:lpstr>ASCII码表</vt:lpstr>
      <vt:lpstr>字符常量： 转义字符</vt:lpstr>
      <vt:lpstr>字符变量</vt:lpstr>
      <vt:lpstr>字符变量</vt:lpstr>
      <vt:lpstr>字符变量</vt:lpstr>
      <vt:lpstr>字符型数据的存储空间和值的范围</vt:lpstr>
      <vt:lpstr>字符串常量 一对双引号括起来的字符序列。 例如："How do you do.", "CHINA", "a", "$123.45"</vt:lpstr>
      <vt:lpstr>浮点型数据</vt:lpstr>
      <vt:lpstr>实型数据</vt:lpstr>
      <vt:lpstr>浮点型常量的类型</vt:lpstr>
      <vt:lpstr>浮点型数据的舍入误差</vt:lpstr>
      <vt:lpstr>用表达式进行数据的运算</vt:lpstr>
      <vt:lpstr>C表达式</vt:lpstr>
      <vt:lpstr>运算符</vt:lpstr>
      <vt:lpstr>常用的算数运算符</vt:lpstr>
      <vt:lpstr>自增（++）自减（--）运算符</vt:lpstr>
      <vt:lpstr>运算符的优先级与结合性</vt:lpstr>
      <vt:lpstr>不同类型数据间的混合运算</vt:lpstr>
      <vt:lpstr>不同类型数据间的混合运算</vt:lpstr>
      <vt:lpstr>幻灯片 39</vt:lpstr>
      <vt:lpstr>强制类型转换运算符</vt:lpstr>
      <vt:lpstr>最常用的C语句——赋值语句</vt:lpstr>
      <vt:lpstr>C程序结构</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对变量赋初值</vt:lpstr>
      <vt:lpstr>数据的输入输出</vt:lpstr>
      <vt:lpstr>有关输入输出的概念</vt:lpstr>
      <vt:lpstr>printf函数</vt:lpstr>
      <vt:lpstr>基本的格式字符</vt:lpstr>
      <vt:lpstr>printf函数举例</vt:lpstr>
      <vt:lpstr>scanf函数</vt:lpstr>
      <vt:lpstr>scanf函数——格式声明</vt:lpstr>
      <vt:lpstr>幻灯片 64</vt:lpstr>
      <vt:lpstr>putchar函数</vt:lpstr>
      <vt:lpstr>getchar函数</vt:lpstr>
      <vt:lpstr>总  结</vt:lpstr>
      <vt:lpstr>总  结</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E21Zhang</cp:lastModifiedBy>
  <cp:revision>299</cp:revision>
  <dcterms:created xsi:type="dcterms:W3CDTF">2017-08-03T06:51:45Z</dcterms:created>
  <dcterms:modified xsi:type="dcterms:W3CDTF">2019-02-22T07:41:37Z</dcterms:modified>
</cp:coreProperties>
</file>