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tags/tag77.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60" r:id="rId4"/>
    <p:sldId id="261" r:id="rId5"/>
    <p:sldId id="264" r:id="rId6"/>
    <p:sldId id="266" r:id="rId7"/>
    <p:sldId id="267" r:id="rId8"/>
    <p:sldId id="268" r:id="rId9"/>
    <p:sldId id="269" r:id="rId10"/>
    <p:sldId id="271" r:id="rId11"/>
    <p:sldId id="272" r:id="rId12"/>
    <p:sldId id="284" r:id="rId13"/>
    <p:sldId id="263" r:id="rId14"/>
    <p:sldId id="276" r:id="rId15"/>
    <p:sldId id="285" r:id="rId16"/>
    <p:sldId id="274" r:id="rId17"/>
    <p:sldId id="275" r:id="rId18"/>
    <p:sldId id="279" r:id="rId19"/>
    <p:sldId id="278" r:id="rId20"/>
    <p:sldId id="281" r:id="rId21"/>
    <p:sldId id="282" r:id="rId22"/>
    <p:sldId id="283" r:id="rId23"/>
    <p:sldId id="31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7" d="100"/>
          <a:sy n="67" d="100"/>
        </p:scale>
        <p:origin x="-60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xmlns="" val="113564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xmlns="" val="291681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10</a:t>
            </a:fld>
            <a:endParaRPr lang="zh-CN" altLang="en-US">
              <a:latin typeface="Calibri" panose="020F0502020204030204" pitchFamily="34" charset="0"/>
            </a:endParaRPr>
          </a:p>
        </p:txBody>
      </p:sp>
    </p:spTree>
    <p:extLst>
      <p:ext uri="{BB962C8B-B14F-4D97-AF65-F5344CB8AC3E}">
        <p14:creationId xmlns:p14="http://schemas.microsoft.com/office/powerpoint/2010/main" xmlns="" val="60571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209386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36929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235622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354940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11985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notesSlide" Target="../notesSlides/notesSlide3.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19" Type="http://schemas.openxmlformats.org/officeDocument/2006/relationships/slideLayout" Target="../slideLayouts/slideLayout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6.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media/image6.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slideLayout" Target="../slideLayouts/slideLayout2.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image" Target="../media/image5.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都为真时才需要判别</a:t>
            </a:r>
            <a:r>
              <a:rPr lang="en-US" altLang="zh-CN" sz="1600">
                <a:solidFill>
                  <a:srgbClr val="333333"/>
                </a:solidFill>
              </a:rPr>
              <a:t>c</a:t>
            </a:r>
            <a:r>
              <a:rPr lang="zh-CN" altLang="en-US" sz="1600">
                <a:solidFill>
                  <a:srgbClr val="333333"/>
                </a:solidFill>
              </a:rPr>
              <a:t>的值。</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a:solidFill>
                  <a:srgbClr val="333333"/>
                </a:solidFill>
              </a:rPr>
              <a:t>c</a:t>
            </a:r>
            <a:r>
              <a:rPr lang="zh-CN" altLang="en-US" sz="160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a:solidFill>
                  <a:schemeClr val="accent1">
                    <a:lumMod val="75000"/>
                  </a:schemeClr>
                </a:solidFill>
              </a:rPr>
              <a:t>逻辑</a:t>
            </a:r>
            <a:endParaRPr lang="en-US" altLang="zh-CN" sz="1600" b="1">
              <a:solidFill>
                <a:schemeClr val="accent1">
                  <a:lumMod val="75000"/>
                </a:schemeClr>
              </a:solidFill>
            </a:endParaRPr>
          </a:p>
          <a:p>
            <a:pPr algn="ctr">
              <a:defRPr/>
            </a:pPr>
            <a:r>
              <a:rPr lang="zh-CN" altLang="en-US" sz="1600" b="1">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1(</a:t>
              </a:r>
              <a:r>
                <a:rPr lang="zh-CN" altLang="en-US" sz="1400"/>
                <a:t>真</a:t>
              </a:r>
              <a:r>
                <a:rPr lang="en-US" altLang="zh-CN" sz="1400"/>
                <a:t>)				0(</a:t>
              </a:r>
              <a:r>
                <a:rPr lang="zh-CN" altLang="en-US" sz="1400"/>
                <a:t>假</a:t>
              </a:r>
              <a:r>
                <a:rPr lang="en-US" altLang="zh-CN" sz="1400"/>
                <a:t>)</a:t>
              </a:r>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0(</a:t>
              </a:r>
              <a:r>
                <a:rPr lang="zh-CN" altLang="en-US" sz="1400"/>
                <a:t>假</a:t>
              </a:r>
              <a:r>
                <a:rPr lang="en-US" altLang="zh-CN" sz="1400"/>
                <a:t>)				1(</a:t>
              </a:r>
              <a:r>
                <a:rPr lang="zh-CN" altLang="en-US" sz="1400"/>
                <a:t>真</a:t>
              </a:r>
              <a:r>
                <a:rPr lang="en-US" altLang="zh-CN" sz="1400"/>
                <a:t>)</a:t>
              </a:r>
            </a:p>
          </p:txBody>
        </p:sp>
      </p:grpSp>
    </p:spTree>
    <p:custDataLst>
      <p:tags r:id="rId1"/>
    </p:custDataLst>
    <p:extLst>
      <p:ext uri="{BB962C8B-B14F-4D97-AF65-F5344CB8AC3E}">
        <p14:creationId xmlns:p14="http://schemas.microsoft.com/office/powerpoint/2010/main" xmlns="" val="3754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6866" y="1688123"/>
            <a:ext cx="3548118" cy="3260683"/>
            <a:chOff x="1362124" y="1959261"/>
            <a:chExt cx="3271216" cy="2617756"/>
          </a:xfrm>
        </p:grpSpPr>
        <p:sp>
          <p:nvSpPr>
            <p:cNvPr id="5" name="MH_Text_1"/>
            <p:cNvSpPr/>
            <p:nvPr>
              <p:custDataLst>
                <p:tags r:id="rId1"/>
              </p:custDataLst>
            </p:nvPr>
          </p:nvSpPr>
          <p:spPr>
            <a:xfrm>
              <a:off x="1362124" y="2221199"/>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2000">
                  <a:solidFill>
                    <a:schemeClr val="tx1">
                      <a:lumMod val="65000"/>
                      <a:lumOff val="35000"/>
                    </a:schemeClr>
                  </a:solidFill>
                </a:rPr>
                <a:t>判别用</a:t>
              </a:r>
              <a:r>
                <a:rPr lang="en-US" altLang="zh-CN" sz="2000">
                  <a:solidFill>
                    <a:schemeClr val="tx1">
                      <a:lumMod val="65000"/>
                      <a:lumOff val="35000"/>
                    </a:schemeClr>
                  </a:solidFill>
                </a:rPr>
                <a:t>year</a:t>
              </a:r>
              <a:r>
                <a:rPr lang="zh-CN" altLang="en-US" sz="2000">
                  <a:solidFill>
                    <a:schemeClr val="tx1">
                      <a:lumMod val="65000"/>
                      <a:lumOff val="35000"/>
                    </a:schemeClr>
                  </a:solidFill>
                </a:rPr>
                <a:t>表示的某一年是否闰年。闰年的条件是符合下面二者之一</a:t>
              </a:r>
              <a:r>
                <a:rPr lang="en-US" altLang="zh-CN" sz="2000">
                  <a:solidFill>
                    <a:schemeClr val="tx1">
                      <a:lumMod val="65000"/>
                      <a:lumOff val="35000"/>
                    </a:schemeClr>
                  </a:solidFill>
                </a:rPr>
                <a:t>: ①</a:t>
              </a:r>
              <a:r>
                <a:rPr lang="zh-CN" altLang="en-US" sz="2000">
                  <a:solidFill>
                    <a:schemeClr val="tx1">
                      <a:lumMod val="65000"/>
                      <a:lumOff val="35000"/>
                    </a:schemeClr>
                  </a:solidFill>
                </a:rPr>
                <a:t>能被４整除，但不能被</a:t>
              </a:r>
              <a:r>
                <a:rPr lang="en-US" altLang="zh-CN" sz="2000">
                  <a:solidFill>
                    <a:schemeClr val="tx1">
                      <a:lumMod val="65000"/>
                      <a:lumOff val="35000"/>
                    </a:schemeClr>
                  </a:solidFill>
                </a:rPr>
                <a:t>100</a:t>
              </a:r>
              <a:r>
                <a:rPr lang="zh-CN" altLang="en-US" sz="2000">
                  <a:solidFill>
                    <a:schemeClr val="tx1">
                      <a:lumMod val="65000"/>
                      <a:lumOff val="35000"/>
                    </a:schemeClr>
                  </a:solidFill>
                </a:rPr>
                <a:t>整除，如</a:t>
              </a:r>
              <a:r>
                <a:rPr lang="en-US" altLang="zh-CN" sz="2000">
                  <a:solidFill>
                    <a:schemeClr val="tx1">
                      <a:lumMod val="65000"/>
                      <a:lumOff val="35000"/>
                    </a:schemeClr>
                  </a:solidFill>
                </a:rPr>
                <a:t>2016</a:t>
              </a:r>
              <a:r>
                <a:rPr lang="zh-CN" altLang="en-US" sz="2000">
                  <a:solidFill>
                    <a:schemeClr val="tx1">
                      <a:lumMod val="65000"/>
                      <a:lumOff val="35000"/>
                    </a:schemeClr>
                  </a:solidFill>
                </a:rPr>
                <a:t>。②能被</a:t>
              </a:r>
              <a:r>
                <a:rPr lang="en-US" altLang="zh-CN" sz="2000">
                  <a:solidFill>
                    <a:schemeClr val="tx1">
                      <a:lumMod val="65000"/>
                      <a:lumOff val="35000"/>
                    </a:schemeClr>
                  </a:solidFill>
                </a:rPr>
                <a:t>4</a:t>
              </a:r>
              <a:r>
                <a:rPr lang="zh-CN" altLang="en-US" sz="2000">
                  <a:solidFill>
                    <a:schemeClr val="tx1">
                      <a:lumMod val="65000"/>
                      <a:lumOff val="35000"/>
                    </a:schemeClr>
                  </a:solidFill>
                </a:rPr>
                <a:t>整除，又能被</a:t>
              </a:r>
              <a:r>
                <a:rPr lang="en-US" altLang="zh-CN" sz="2000">
                  <a:solidFill>
                    <a:schemeClr val="tx1">
                      <a:lumMod val="65000"/>
                      <a:lumOff val="35000"/>
                    </a:schemeClr>
                  </a:solidFill>
                </a:rPr>
                <a:t>400</a:t>
              </a:r>
              <a:r>
                <a:rPr lang="zh-CN" altLang="en-US" sz="2000">
                  <a:solidFill>
                    <a:schemeClr val="tx1">
                      <a:lumMod val="65000"/>
                      <a:lumOff val="35000"/>
                    </a:schemeClr>
                  </a:solidFill>
                </a:rPr>
                <a:t>整除，如</a:t>
              </a:r>
              <a:r>
                <a:rPr lang="en-US" altLang="zh-CN" sz="2000">
                  <a:solidFill>
                    <a:schemeClr val="tx1">
                      <a:lumMod val="65000"/>
                      <a:lumOff val="35000"/>
                    </a:schemeClr>
                  </a:solidFill>
                </a:rPr>
                <a:t>2000</a:t>
              </a:r>
              <a:r>
                <a:rPr lang="zh-CN" altLang="en-US" sz="2000">
                  <a:solidFill>
                    <a:schemeClr val="tx1">
                      <a:lumMod val="65000"/>
                      <a:lumOff val="35000"/>
                    </a:schemeClr>
                  </a:solidFill>
                </a:rPr>
                <a:t>。</a:t>
              </a:r>
              <a:endParaRPr lang="zh-CN" altLang="en-US" sz="2000" dirty="0" err="1">
                <a:solidFill>
                  <a:schemeClr val="tx1">
                    <a:lumMod val="65000"/>
                    <a:lumOff val="35000"/>
                  </a:schemeClr>
                </a:solidFill>
              </a:endParaRPr>
            </a:p>
          </p:txBody>
        </p:sp>
        <p:sp>
          <p:nvSpPr>
            <p:cNvPr id="6" name="MH_SubTitle_1"/>
            <p:cNvSpPr/>
            <p:nvPr>
              <p:custDataLst>
                <p:tags r:id="rId2"/>
              </p:custDataLst>
            </p:nvPr>
          </p:nvSpPr>
          <p:spPr>
            <a:xfrm>
              <a:off x="2277800" y="1959261"/>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a:xfrm>
            <a:off x="5296853" y="2446416"/>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(year % 4 == 0 &amp;&amp; year % 100 != 0) ‖ year % 400 == 0 </a:t>
            </a:r>
            <a:endParaRPr lang="en-US" altLang="zh-CN" sz="1600">
              <a:solidFill>
                <a:srgbClr val="0070C0"/>
              </a:solidFill>
            </a:endParaRPr>
          </a:p>
        </p:txBody>
      </p:sp>
      <p:sp>
        <p:nvSpPr>
          <p:cNvPr id="7" name="文本框 6"/>
          <p:cNvSpPr txBox="1"/>
          <p:nvPr/>
        </p:nvSpPr>
        <p:spPr>
          <a:xfrm>
            <a:off x="5296853" y="2043936"/>
            <a:ext cx="2530812" cy="369332"/>
          </a:xfrm>
          <a:prstGeom prst="rect">
            <a:avLst/>
          </a:prstGeom>
          <a:noFill/>
        </p:spPr>
        <p:txBody>
          <a:bodyPr wrap="square" rtlCol="0">
            <a:spAutoFit/>
          </a:bodyPr>
          <a:lstStyle/>
          <a:p>
            <a:r>
              <a:rPr lang="zh-CN" altLang="en-US"/>
              <a:t>对应的逻辑表达式：</a:t>
            </a:r>
          </a:p>
        </p:txBody>
      </p:sp>
      <p:sp>
        <p:nvSpPr>
          <p:cNvPr id="9" name="圆角矩形 8"/>
          <p:cNvSpPr/>
          <p:nvPr/>
        </p:nvSpPr>
        <p:spPr>
          <a:xfrm>
            <a:off x="5296853" y="3571831"/>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!((year % 4 == 0 &amp;&amp; year % 100 != 0) ‖ year % 400 == 0) </a:t>
            </a:r>
            <a:endParaRPr lang="en-US" altLang="zh-CN" sz="1600">
              <a:solidFill>
                <a:srgbClr val="0070C0"/>
              </a:solidFill>
            </a:endParaRPr>
          </a:p>
        </p:txBody>
      </p:sp>
      <p:sp>
        <p:nvSpPr>
          <p:cNvPr id="10" name="文本框 9"/>
          <p:cNvSpPr txBox="1"/>
          <p:nvPr/>
        </p:nvSpPr>
        <p:spPr>
          <a:xfrm>
            <a:off x="5296852" y="3169351"/>
            <a:ext cx="4962513" cy="369332"/>
          </a:xfrm>
          <a:prstGeom prst="rect">
            <a:avLst/>
          </a:prstGeom>
          <a:noFill/>
        </p:spPr>
        <p:txBody>
          <a:bodyPr wrap="square" rtlCol="0">
            <a:spAutoFit/>
          </a:bodyPr>
          <a:lstStyle/>
          <a:p>
            <a:r>
              <a:rPr lang="zh-CN" altLang="en-US"/>
              <a:t>若判别非闰年，则对应的逻辑表达式：</a:t>
            </a:r>
          </a:p>
        </p:txBody>
      </p:sp>
      <p:sp>
        <p:nvSpPr>
          <p:cNvPr id="11" name="圆角矩形 10"/>
          <p:cNvSpPr/>
          <p:nvPr/>
        </p:nvSpPr>
        <p:spPr>
          <a:xfrm>
            <a:off x="5296852" y="4294766"/>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(year % 4 != 0) || (year % 100 == 0 &amp;&amp; year % 400 != 0) </a:t>
            </a:r>
            <a:endParaRPr lang="en-US" altLang="zh-CN" sz="1600">
              <a:solidFill>
                <a:srgbClr val="0070C0"/>
              </a:solidFill>
            </a:endParaRPr>
          </a:p>
        </p:txBody>
      </p:sp>
    </p:spTree>
    <p:extLst>
      <p:ext uri="{BB962C8B-B14F-4D97-AF65-F5344CB8AC3E}">
        <p14:creationId xmlns:p14="http://schemas.microsoft.com/office/powerpoint/2010/main" xmlns="" val="267139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a:t>
            </a:r>
            <a:r>
              <a:rPr lang="en-US" altLang="zh-CN"/>
              <a:t>if</a:t>
            </a:r>
            <a:r>
              <a:rPr lang="zh-CN" altLang="en-US"/>
              <a:t>语句实现选择结构</a:t>
            </a:r>
          </a:p>
        </p:txBody>
      </p:sp>
    </p:spTree>
    <p:extLst>
      <p:ext uri="{BB962C8B-B14F-4D97-AF65-F5344CB8AC3E}">
        <p14:creationId xmlns:p14="http://schemas.microsoft.com/office/powerpoint/2010/main" xmlns="" val="404103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if</a:t>
            </a:r>
            <a:r>
              <a:rPr lang="zh-CN" altLang="en-US"/>
              <a:t>语句的一般形式</a:t>
            </a:r>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a:latin typeface="+mn-ea"/>
              </a:rPr>
              <a:t>[ 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8" y="2349833"/>
            <a:ext cx="4696985" cy="41916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en-US" altLang="zh-CN">
                <a:solidFill>
                  <a:schemeClr val="tx1"/>
                </a:solidFill>
              </a:rPr>
              <a:t>3</a:t>
            </a:r>
            <a:r>
              <a:rPr lang="zh-CN" altLang="en-US">
                <a:solidFill>
                  <a:schemeClr val="tx1"/>
                </a:solidFill>
              </a:rPr>
              <a:t>种形式的</a:t>
            </a:r>
            <a:r>
              <a:rPr lang="en-US" altLang="zh-CN">
                <a:solidFill>
                  <a:schemeClr val="tx1"/>
                </a:solidFill>
              </a:rPr>
              <a:t>if</a:t>
            </a:r>
            <a:r>
              <a:rPr lang="zh-CN" altLang="en-US">
                <a:solidFill>
                  <a:schemeClr val="tx1"/>
                </a:solidFill>
              </a:rPr>
              <a:t>语句中在</a:t>
            </a:r>
            <a:r>
              <a:rPr lang="en-US" altLang="zh-CN">
                <a:solidFill>
                  <a:schemeClr val="tx1"/>
                </a:solidFill>
              </a:rPr>
              <a:t>if</a:t>
            </a:r>
            <a:r>
              <a:rPr lang="zh-CN" altLang="en-US">
                <a:solidFill>
                  <a:schemeClr val="tx1"/>
                </a:solidFill>
              </a:rPr>
              <a:t>后面都有“表达式”，一般为逻辑表达式或关系表达式。</a:t>
            </a:r>
            <a:endParaRPr lang="en-US" altLang="zh-CN">
              <a:solidFill>
                <a:schemeClr val="tx1"/>
              </a:solidFill>
            </a:endParaRPr>
          </a:p>
          <a:p>
            <a:pPr marL="342900" indent="-342900" algn="just">
              <a:lnSpc>
                <a:spcPct val="120000"/>
              </a:lnSpc>
              <a:spcBef>
                <a:spcPts val="600"/>
              </a:spcBef>
              <a:spcAft>
                <a:spcPts val="600"/>
              </a:spcAft>
              <a:buAutoNum type="arabicParenBoth"/>
              <a:defRPr/>
            </a:pPr>
            <a:r>
              <a:rPr lang="zh-CN" altLang="en-US">
                <a:solidFill>
                  <a:schemeClr val="tx1"/>
                </a:solidFill>
              </a:rPr>
              <a:t> </a:t>
            </a:r>
            <a:r>
              <a:rPr lang="en-US" altLang="zh-CN">
                <a:solidFill>
                  <a:schemeClr val="tx1"/>
                </a:solidFill>
              </a:rPr>
              <a:t>if</a:t>
            </a:r>
            <a:r>
              <a:rPr lang="zh-CN" altLang="en-US">
                <a:solidFill>
                  <a:schemeClr val="tx1"/>
                </a:solidFill>
              </a:rPr>
              <a:t>语句中有内嵌语句，每个内嵌语句都要以分号结束。</a:t>
            </a:r>
            <a:endParaRPr lang="en-US" altLang="zh-CN">
              <a:solidFill>
                <a:schemeClr val="tx1"/>
              </a:solidFill>
            </a:endParaRPr>
          </a:p>
          <a:p>
            <a:pPr marL="342900" indent="-342900" algn="just">
              <a:lnSpc>
                <a:spcPct val="120000"/>
              </a:lnSpc>
              <a:spcBef>
                <a:spcPts val="600"/>
              </a:spcBef>
              <a:spcAft>
                <a:spcPts val="600"/>
              </a:spcAft>
              <a:buAutoNum type="arabicParenBoth"/>
              <a:defRPr/>
            </a:pPr>
            <a:r>
              <a:rPr lang="en-US" altLang="zh-CN">
                <a:solidFill>
                  <a:schemeClr val="tx1"/>
                </a:solidFill>
              </a:rPr>
              <a:t>if</a:t>
            </a:r>
            <a:r>
              <a:rPr lang="zh-CN" altLang="en-US">
                <a:solidFill>
                  <a:schemeClr val="tx1"/>
                </a:solidFill>
              </a:rPr>
              <a:t>和</a:t>
            </a:r>
            <a:r>
              <a:rPr lang="en-US" altLang="zh-CN">
                <a:solidFill>
                  <a:schemeClr val="tx1"/>
                </a:solidFill>
              </a:rPr>
              <a:t>else</a:t>
            </a:r>
            <a:r>
              <a:rPr lang="zh-CN" altLang="en-US">
                <a:solidFill>
                  <a:schemeClr val="tx1"/>
                </a:solidFill>
              </a:rPr>
              <a:t>属于同一个</a:t>
            </a:r>
            <a:r>
              <a:rPr lang="en-US" altLang="zh-CN">
                <a:solidFill>
                  <a:schemeClr val="tx1"/>
                </a:solidFill>
              </a:rPr>
              <a:t>if</a:t>
            </a:r>
            <a:r>
              <a:rPr lang="zh-CN" altLang="en-US">
                <a:solidFill>
                  <a:schemeClr val="tx1"/>
                </a:solidFill>
              </a:rPr>
              <a:t>语句。</a:t>
            </a:r>
            <a:r>
              <a:rPr lang="en-US" altLang="zh-CN">
                <a:solidFill>
                  <a:schemeClr val="tx1"/>
                </a:solidFill>
              </a:rPr>
              <a:t>else</a:t>
            </a:r>
            <a:r>
              <a:rPr lang="zh-CN" altLang="en-US">
                <a:solidFill>
                  <a:schemeClr val="tx1"/>
                </a:solidFill>
              </a:rPr>
              <a:t>子句不能作为独立语句单独使用，它只能是</a:t>
            </a:r>
            <a:r>
              <a:rPr lang="en-US" altLang="zh-CN">
                <a:solidFill>
                  <a:schemeClr val="tx1"/>
                </a:solidFill>
              </a:rPr>
              <a:t>if</a:t>
            </a:r>
            <a:r>
              <a:rPr lang="zh-CN" altLang="en-US">
                <a:solidFill>
                  <a:schemeClr val="tx1"/>
                </a:solidFill>
              </a:rPr>
              <a:t>语句的一部分，与</a:t>
            </a:r>
            <a:r>
              <a:rPr lang="en-US" altLang="zh-CN">
                <a:solidFill>
                  <a:schemeClr val="tx1"/>
                </a:solidFill>
              </a:rPr>
              <a:t>if</a:t>
            </a:r>
            <a:r>
              <a:rPr lang="zh-CN" altLang="en-US">
                <a:solidFill>
                  <a:schemeClr val="tx1"/>
                </a:solidFill>
              </a:rPr>
              <a:t>配对使用。</a:t>
            </a:r>
            <a:endParaRPr lang="en-US" altLang="zh-CN">
              <a:solidFill>
                <a:schemeClr val="tx1"/>
              </a:solidFill>
            </a:endParaRPr>
          </a:p>
          <a:p>
            <a:pPr marL="342900" indent="-342900" algn="just">
              <a:lnSpc>
                <a:spcPct val="120000"/>
              </a:lnSpc>
              <a:spcBef>
                <a:spcPts val="600"/>
              </a:spcBef>
              <a:spcAft>
                <a:spcPts val="600"/>
              </a:spcAft>
              <a:buAutoNum type="arabicParenBoth"/>
              <a:defRPr/>
            </a:pPr>
            <a:r>
              <a:rPr lang="zh-CN" altLang="en-US">
                <a:solidFill>
                  <a:schemeClr val="tx1"/>
                </a:solidFill>
              </a:rPr>
              <a:t>在</a:t>
            </a:r>
            <a:r>
              <a:rPr lang="en-US" altLang="zh-CN">
                <a:solidFill>
                  <a:schemeClr val="tx1"/>
                </a:solidFill>
              </a:rPr>
              <a:t>if</a:t>
            </a:r>
            <a:r>
              <a:rPr lang="zh-CN" altLang="en-US">
                <a:solidFill>
                  <a:schemeClr val="tx1"/>
                </a:solidFill>
              </a:rPr>
              <a:t>和</a:t>
            </a:r>
            <a:r>
              <a:rPr lang="en-US" altLang="zh-CN">
                <a:solidFill>
                  <a:schemeClr val="tx1"/>
                </a:solidFill>
              </a:rPr>
              <a:t>else</a:t>
            </a:r>
            <a:r>
              <a:rPr lang="zh-CN" altLang="en-US">
                <a:solidFill>
                  <a:schemeClr val="tx1"/>
                </a:solidFill>
              </a:rPr>
              <a:t>后面可以只含一个内嵌的操作语句，也可以有多个操作语句，但应当用花括号“｛｝”将几个语句括起来成为一个复合语句。</a:t>
            </a:r>
            <a:endParaRPr lang="en-US" altLang="zh-CN">
              <a:solidFill>
                <a:schemeClr val="tx1"/>
              </a:solidFill>
            </a:endParaRPr>
          </a:p>
        </p:txBody>
      </p:sp>
      <p:cxnSp>
        <p:nvCxnSpPr>
          <p:cNvPr id="12" name="MH_Other_1"/>
          <p:cNvCxnSpPr>
            <a:stCxn id="4" idx="3"/>
            <a:endCxn id="28" idx="2"/>
          </p:cNvCxnSpPr>
          <p:nvPr>
            <p:custDataLst>
              <p:tags r:id="rId2"/>
            </p:custDataLst>
          </p:nvPr>
        </p:nvCxnSpPr>
        <p:spPr>
          <a:xfrm>
            <a:off x="4194313" y="1672376"/>
            <a:ext cx="1714017" cy="656408"/>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2134360"/>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a:endCxn id="38" idx="2"/>
          </p:cNvCxnSpPr>
          <p:nvPr>
            <p:custDataLst>
              <p:tags r:id="rId4"/>
            </p:custDataLst>
          </p:nvPr>
        </p:nvCxnSpPr>
        <p:spPr>
          <a:xfrm flipV="1">
            <a:off x="4194313" y="1358035"/>
            <a:ext cx="1714018" cy="13283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1162915"/>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1	</a:t>
              </a:r>
              <a:r>
                <a:rPr lang="zh-CN" altLang="en-US" sz="1600">
                  <a:solidFill>
                    <a:schemeClr val="tx1">
                      <a:lumMod val="50000"/>
                      <a:lumOff val="50000"/>
                    </a:schemeClr>
                  </a:solidFill>
                  <a:latin typeface="微软雅黑" pitchFamily="34" charset="-122"/>
                  <a:ea typeface="微软雅黑" pitchFamily="34" charset="-122"/>
                </a:rPr>
                <a:t>没有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2133664"/>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2	</a:t>
              </a:r>
              <a:r>
                <a:rPr lang="zh-CN" altLang="en-US" sz="1600">
                  <a:solidFill>
                    <a:schemeClr val="tx1">
                      <a:lumMod val="50000"/>
                      <a:lumOff val="50000"/>
                    </a:schemeClr>
                  </a:solidFill>
                  <a:latin typeface="微软雅黑" pitchFamily="34" charset="-122"/>
                  <a:ea typeface="微软雅黑" pitchFamily="34" charset="-122"/>
                </a:rPr>
                <a:t>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4155735"/>
            <a:ext cx="5136519" cy="2420384"/>
            <a:chOff x="6132870" y="2758143"/>
            <a:chExt cx="5136519" cy="2420384"/>
          </a:xfrm>
        </p:grpSpPr>
        <mc:AlternateContent xmlns:mc="http://schemas.openxmlformats.org/markup-compatibility/2006">
          <mc:Choice xmlns:a14="http://schemas.microsoft.com/office/drawing/2010/main" xmlns="" Requires="a14">
            <p:sp>
              <p:nvSpPr>
                <p:cNvPr id="30" name="MH_Text_1"/>
                <p:cNvSpPr/>
                <p:nvPr>
                  <p:custDataLst>
                    <p:tags r:id="rId12"/>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n</a:t>
                  </a:r>
                </a:p>
              </p:txBody>
            </p:sp>
          </mc:Choice>
          <mc:Fallback>
            <p:sp>
              <p:nvSpPr>
                <p:cNvPr id="30" name="MH_Text_1"/>
                <p:cNvSpPr>
                  <a:spLocks noRot="1" noChangeAspect="1" noMove="1" noResize="1" noEditPoints="1" noAdjustHandles="1" noChangeArrowheads="1" noChangeShapeType="1" noTextEdit="1"/>
                </p:cNvSpPr>
                <p:nvPr>
                  <p:custDataLst>
                    <p:tags r:id="rId5"/>
                  </p:custDataLst>
                </p:nvPr>
              </p:nvSpPr>
              <p:spPr>
                <a:xfrm>
                  <a:off x="6132870" y="3098119"/>
                  <a:ext cx="5136519" cy="2080408"/>
                </a:xfrm>
                <a:prstGeom prst="rect">
                  <a:avLst/>
                </a:prstGeom>
                <a:blipFill>
                  <a:blip r:embed="rId13" cstate="print"/>
                  <a:stretch>
                    <a:fillRect l="-828" b="-4942"/>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3	</a:t>
              </a:r>
              <a:r>
                <a:rPr lang="zh-CN" altLang="en-US" sz="160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4867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选择结构的嵌套</a:t>
            </a:r>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a:t>	if()  </a:t>
            </a:r>
            <a:r>
              <a:rPr lang="zh-CN" altLang="en-US" b="1"/>
              <a:t>语句</a:t>
            </a:r>
            <a:r>
              <a:rPr lang="en-US" altLang="zh-CN" b="1"/>
              <a:t>1</a:t>
            </a:r>
          </a:p>
          <a:p>
            <a:pPr>
              <a:lnSpc>
                <a:spcPct val="150000"/>
              </a:lnSpc>
            </a:pPr>
            <a:r>
              <a:rPr lang="en-US" altLang="zh-CN" b="1"/>
              <a:t>	else  </a:t>
            </a:r>
            <a:r>
              <a:rPr lang="zh-CN" altLang="en-US" b="1"/>
              <a:t>语句</a:t>
            </a:r>
            <a:r>
              <a:rPr lang="en-US" altLang="zh-CN" b="1"/>
              <a:t>2</a:t>
            </a:r>
          </a:p>
          <a:p>
            <a:pPr>
              <a:lnSpc>
                <a:spcPct val="150000"/>
              </a:lnSpc>
            </a:pPr>
            <a:r>
              <a:rPr lang="en-US" altLang="zh-CN" b="1"/>
              <a:t>else</a:t>
            </a:r>
          </a:p>
          <a:p>
            <a:pPr>
              <a:lnSpc>
                <a:spcPct val="150000"/>
              </a:lnSpc>
            </a:pPr>
            <a:r>
              <a:rPr lang="en-US" altLang="zh-CN" b="1"/>
              <a:t>	if()  </a:t>
            </a:r>
            <a:r>
              <a:rPr lang="zh-CN" altLang="en-US" b="1"/>
              <a:t>语句</a:t>
            </a:r>
            <a:r>
              <a:rPr lang="en-US" altLang="zh-CN" b="1"/>
              <a:t>3</a:t>
            </a:r>
          </a:p>
          <a:p>
            <a:pPr>
              <a:lnSpc>
                <a:spcPct val="150000"/>
              </a:lnSpc>
            </a:pPr>
            <a:r>
              <a:rPr lang="en-US" altLang="zh-CN" b="1"/>
              <a:t>	else  </a:t>
            </a:r>
            <a:r>
              <a:rPr lang="zh-CN" altLang="en-US" b="1"/>
              <a:t>语句</a:t>
            </a:r>
            <a:r>
              <a:rPr lang="en-US" altLang="zh-CN" b="1"/>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endParaRPr lang="en-US" altLang="zh-CN" b="1">
              <a:solidFill>
                <a:srgbClr val="1C1C1C"/>
              </a:solidFill>
            </a:endParaRPr>
          </a:p>
          <a:p>
            <a:pPr>
              <a:lnSpc>
                <a:spcPct val="130000"/>
              </a:lnSpc>
              <a:defRPr/>
            </a:pPr>
            <a:r>
              <a:rPr lang="en-US" altLang="zh-CN">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的数目不一样，为实现程序设计者的思想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	if()	</a:t>
            </a:r>
            <a:r>
              <a:rPr lang="zh-CN" altLang="en-US" sz="1600"/>
              <a:t>语句</a:t>
            </a:r>
            <a:r>
              <a:rPr lang="en-US" altLang="zh-CN" sz="1600"/>
              <a:t>1</a:t>
            </a:r>
          </a:p>
          <a:p>
            <a:pPr defTabSz="363538">
              <a:lnSpc>
                <a:spcPct val="120000"/>
              </a:lnSpc>
            </a:pPr>
            <a:r>
              <a:rPr lang="en-US" altLang="zh-CN" sz="1600"/>
              <a:t>else</a:t>
            </a:r>
          </a:p>
          <a:p>
            <a:pPr defTabSz="363538">
              <a:lnSpc>
                <a:spcPct val="120000"/>
              </a:lnSpc>
            </a:pPr>
            <a:r>
              <a:rPr lang="en-US" altLang="zh-CN" sz="1600"/>
              <a:t>	if()	</a:t>
            </a:r>
            <a:r>
              <a:rPr lang="zh-CN" altLang="en-US" sz="1600"/>
              <a:t>语句</a:t>
            </a:r>
            <a:r>
              <a:rPr lang="en-US" altLang="zh-CN" sz="1600"/>
              <a:t>2</a:t>
            </a:r>
          </a:p>
          <a:p>
            <a:pPr defTabSz="363538">
              <a:lnSpc>
                <a:spcPct val="120000"/>
              </a:lnSpc>
            </a:pPr>
            <a:r>
              <a:rPr lang="en-US" altLang="zh-CN" sz="1600"/>
              <a:t>else		</a:t>
            </a:r>
            <a:r>
              <a:rPr lang="zh-CN" altLang="en-US" sz="160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编程序者把else写在与第1个if(外层if)同一列上，意图是使else与第1个if对应，但实际上else是与第2个if配对，因为它们相距最近。</a:t>
            </a: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a:t>
            </a:r>
          </a:p>
          <a:p>
            <a:pPr defTabSz="363538">
              <a:lnSpc>
                <a:spcPct val="120000"/>
              </a:lnSpc>
            </a:pPr>
            <a:r>
              <a:rPr lang="en-US" altLang="zh-CN" sz="1600"/>
              <a:t>	if()	</a:t>
            </a:r>
            <a:r>
              <a:rPr lang="zh-CN" altLang="en-US" sz="1600"/>
              <a:t>语句</a:t>
            </a:r>
            <a:r>
              <a:rPr lang="en-US" altLang="zh-CN" sz="1600"/>
              <a:t>1		</a:t>
            </a:r>
            <a:r>
              <a:rPr lang="zh-CN" altLang="en-US" sz="1600"/>
              <a:t>内嵌</a:t>
            </a:r>
            <a:r>
              <a:rPr lang="en-US" altLang="zh-CN" sz="1600"/>
              <a:t>if</a:t>
            </a:r>
          </a:p>
          <a:p>
            <a:pPr defTabSz="363538">
              <a:lnSpc>
                <a:spcPct val="120000"/>
              </a:lnSpc>
            </a:pPr>
            <a:r>
              <a:rPr lang="en-US" altLang="zh-CN" sz="1600"/>
              <a:t>}</a:t>
            </a:r>
          </a:p>
          <a:p>
            <a:pPr defTabSz="363538">
              <a:lnSpc>
                <a:spcPct val="120000"/>
              </a:lnSpc>
            </a:pPr>
            <a:r>
              <a:rPr lang="en-US" altLang="zh-CN" sz="1600"/>
              <a:t>else		</a:t>
            </a:r>
            <a:r>
              <a:rPr lang="zh-CN" altLang="en-US" sz="1600"/>
              <a:t>语句</a:t>
            </a:r>
            <a:r>
              <a:rPr lang="en-US" altLang="zh-CN" sz="1600"/>
              <a:t>2</a:t>
            </a:r>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398717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选择结构的嵌套</a:t>
            </a:r>
          </a:p>
        </p:txBody>
      </p:sp>
      <p:sp>
        <p:nvSpPr>
          <p:cNvPr id="39" name="圆角矩形 38"/>
          <p:cNvSpPr/>
          <p:nvPr/>
        </p:nvSpPr>
        <p:spPr>
          <a:xfrm>
            <a:off x="329882" y="2464493"/>
            <a:ext cx="2880000" cy="4157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#include &lt;stdio.h&gt;</a:t>
            </a:r>
          </a:p>
          <a:p>
            <a:pPr defTabSz="363538">
              <a:lnSpc>
                <a:spcPct val="120000"/>
              </a:lnSpc>
            </a:pPr>
            <a:r>
              <a:rPr lang="en-US" altLang="zh-CN" sz="1600"/>
              <a:t>int main()</a:t>
            </a:r>
          </a:p>
          <a:p>
            <a:pPr defTabSz="363538">
              <a:lnSpc>
                <a:spcPct val="120000"/>
              </a:lnSpc>
            </a:pPr>
            <a:r>
              <a:rPr lang="en-US" altLang="zh-CN" sz="1600"/>
              <a:t>{</a:t>
            </a:r>
          </a:p>
          <a:p>
            <a:pPr defTabSz="363538">
              <a:lnSpc>
                <a:spcPct val="120000"/>
              </a:lnSpc>
            </a:pPr>
            <a:r>
              <a:rPr lang="en-US" altLang="zh-CN" sz="1600"/>
              <a:t>	int x,y;</a:t>
            </a:r>
          </a:p>
          <a:p>
            <a:pPr defTabSz="363538">
              <a:lnSpc>
                <a:spcPct val="120000"/>
              </a:lnSpc>
            </a:pPr>
            <a:r>
              <a:rPr lang="en-US" altLang="zh-CN" sz="1600"/>
              <a:t>	printf("enter x:");</a:t>
            </a:r>
          </a:p>
          <a:p>
            <a:pPr defTabSz="363538">
              <a:lnSpc>
                <a:spcPct val="120000"/>
              </a:lnSpc>
            </a:pPr>
            <a:r>
              <a:rPr lang="en-US" altLang="zh-CN" sz="1600"/>
              <a:t>	scanf("%d",&amp;x);</a:t>
            </a:r>
          </a:p>
          <a:p>
            <a:pPr defTabSz="363538">
              <a:lnSpc>
                <a:spcPct val="120000"/>
              </a:lnSpc>
            </a:pPr>
            <a:r>
              <a:rPr lang="en-US" altLang="zh-CN" sz="1600"/>
              <a:t>	if(x&lt;0)</a:t>
            </a:r>
          </a:p>
          <a:p>
            <a:pPr defTabSz="363538">
              <a:lnSpc>
                <a:spcPct val="120000"/>
              </a:lnSpc>
            </a:pPr>
            <a:r>
              <a:rPr lang="en-US" altLang="zh-CN" sz="1600"/>
              <a:t>		y=-1;</a:t>
            </a:r>
          </a:p>
          <a:p>
            <a:pPr defTabSz="363538">
              <a:lnSpc>
                <a:spcPct val="120000"/>
              </a:lnSpc>
            </a:pPr>
            <a:r>
              <a:rPr lang="en-US" altLang="zh-CN" sz="1600"/>
              <a:t>	else</a:t>
            </a:r>
          </a:p>
          <a:p>
            <a:pPr defTabSz="363538">
              <a:lnSpc>
                <a:spcPct val="120000"/>
              </a:lnSpc>
            </a:pPr>
            <a:r>
              <a:rPr lang="en-US" altLang="zh-CN" sz="1600"/>
              <a:t>		if(x==0)y=0;</a:t>
            </a:r>
          </a:p>
          <a:p>
            <a:pPr defTabSz="363538">
              <a:lnSpc>
                <a:spcPct val="120000"/>
              </a:lnSpc>
            </a:pPr>
            <a:r>
              <a:rPr lang="en-US" altLang="zh-CN" sz="1600"/>
              <a:t>		else y=1;</a:t>
            </a:r>
          </a:p>
          <a:p>
            <a:pPr defTabSz="363538">
              <a:lnSpc>
                <a:spcPct val="120000"/>
              </a:lnSpc>
            </a:pPr>
            <a:r>
              <a:rPr lang="en-US" altLang="zh-CN" sz="1600"/>
              <a:t>	printf("x=%d,y=%d\n",x,y); </a:t>
            </a:r>
          </a:p>
          <a:p>
            <a:pPr defTabSz="363538">
              <a:lnSpc>
                <a:spcPct val="120000"/>
              </a:lnSpc>
            </a:pPr>
            <a:r>
              <a:rPr lang="en-US" altLang="zh-CN" sz="1600"/>
              <a:t>	return 0;</a:t>
            </a:r>
          </a:p>
          <a:p>
            <a:pPr defTabSz="363538">
              <a:lnSpc>
                <a:spcPct val="120000"/>
              </a:lnSpc>
            </a:pPr>
            <a:r>
              <a:rPr lang="en-US" altLang="zh-CN" sz="1600"/>
              <a:t>}</a:t>
            </a:r>
          </a:p>
        </p:txBody>
      </p:sp>
      <mc:AlternateContent xmlns:mc="http://schemas.openxmlformats.org/markup-compatibility/2006">
        <mc:Choice xmlns:a14="http://schemas.microsoft.com/office/drawing/2010/main" xmlns="" Requires="a14">
          <p:sp>
            <p:nvSpPr>
              <p:cNvPr id="16" name="内容占位符 2"/>
              <p:cNvSpPr>
                <a:spLocks noGrp="1"/>
              </p:cNvSpPr>
              <p:nvPr>
                <p:ph idx="1"/>
              </p:nvPr>
            </p:nvSpPr>
            <p:spPr>
              <a:xfrm>
                <a:off x="603681" y="982276"/>
                <a:ext cx="10620327" cy="1705516"/>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3.3】</a:t>
                </a:r>
                <a:r>
                  <a:rPr lang="zh-CN" altLang="en-US" sz="2000">
                    <a:solidFill>
                      <a:schemeClr val="accent1"/>
                    </a:solidFill>
                  </a:rPr>
                  <a:t>有一函数：</a:t>
                </a:r>
                <a:r>
                  <a:rPr lang="en-US" altLang="zh-CN" sz="2000">
                    <a:solidFill>
                      <a:schemeClr val="accent1"/>
                    </a:solidFill>
                  </a:rPr>
                  <a:t>y=</a:t>
                </a:r>
                <a14:m>
                  <m:oMath xmlns:m="http://schemas.openxmlformats.org/officeDocument/2006/math">
                    <m:d>
                      <m:dPr>
                        <m:begChr m:val="{"/>
                        <m:endChr m:val=""/>
                        <m:ctrlPr>
                          <a:rPr lang="en-US" altLang="zh-CN" sz="2000" i="1" smtClean="0">
                            <a:solidFill>
                              <a:schemeClr val="accent1"/>
                            </a:solidFill>
                            <a:latin typeface="Cambria Math" panose="02040503050406030204" pitchFamily="18" charset="0"/>
                          </a:rPr>
                        </m:ctrlPr>
                      </m:dPr>
                      <m:e>
                        <m:m>
                          <m:mPr>
                            <m:mcs>
                              <m:mc>
                                <m:mcPr>
                                  <m:count m:val="1"/>
                                  <m:mcJc m:val="center"/>
                                </m:mcPr>
                              </m:mc>
                            </m:mcs>
                            <m:ctrlPr>
                              <a:rPr lang="en-US" altLang="zh-CN" sz="200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 (</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0 (</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 (</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a:solidFill>
                      <a:schemeClr val="accent1"/>
                    </a:solidFill>
                  </a:rPr>
                  <a:t>编程序，要求输入一个</a:t>
                </a:r>
                <a:r>
                  <a:rPr lang="en-US" altLang="zh-CN" sz="2000">
                    <a:solidFill>
                      <a:schemeClr val="accent1"/>
                    </a:solidFill>
                  </a:rPr>
                  <a:t>x</a:t>
                </a:r>
                <a:r>
                  <a:rPr lang="zh-CN" altLang="en-US" sz="2000">
                    <a:solidFill>
                      <a:schemeClr val="accent1"/>
                    </a:solidFill>
                  </a:rPr>
                  <a:t>值后，输出</a:t>
                </a:r>
                <a:r>
                  <a:rPr lang="en-US" altLang="zh-CN" sz="2000">
                    <a:solidFill>
                      <a:schemeClr val="accent1"/>
                    </a:solidFill>
                  </a:rPr>
                  <a:t>y</a:t>
                </a:r>
                <a:r>
                  <a:rPr lang="zh-CN" altLang="en-US" sz="2000">
                    <a:solidFill>
                      <a:schemeClr val="accent1"/>
                    </a:solidFill>
                  </a:rPr>
                  <a:t>值。</a:t>
                </a:r>
                <a:endParaRPr lang="en-US" altLang="zh-CN" sz="2000">
                  <a:solidFill>
                    <a:schemeClr val="accent1"/>
                  </a:solidFill>
                </a:endParaRPr>
              </a:p>
            </p:txBody>
          </p:sp>
        </mc:Choice>
        <mc:Fallback>
          <p:sp>
            <p:nvSpPr>
              <p:cNvPr id="16" name="内容占位符 2"/>
              <p:cNvSpPr>
                <a:spLocks noGrp="1" noRot="1" noChangeAspect="1" noMove="1" noResize="1" noEditPoints="1" noAdjustHandles="1" noChangeArrowheads="1" noChangeShapeType="1" noTextEdit="1"/>
              </p:cNvSpPr>
              <p:nvPr>
                <p:ph idx="1"/>
              </p:nvPr>
            </p:nvSpPr>
            <p:spPr>
              <a:xfrm>
                <a:off x="603681" y="982276"/>
                <a:ext cx="10620327" cy="1705516"/>
              </a:xfrm>
              <a:blipFill>
                <a:blip r:embed="rId3" cstate="print"/>
                <a:stretch>
                  <a:fillRect l="-574"/>
                </a:stretch>
              </a:blipFill>
            </p:spPr>
            <p:txBody>
              <a:bodyPr/>
              <a:lstStyle/>
              <a:p>
                <a:r>
                  <a:rPr lang="zh-CN" altLang="en-US">
                    <a:noFill/>
                  </a:rPr>
                  <a:t> </a:t>
                </a:r>
              </a:p>
            </p:txBody>
          </p:sp>
        </mc:Fallback>
      </mc:AlternateContent>
      <p:sp>
        <p:nvSpPr>
          <p:cNvPr id="17" name="圆角矩形 16"/>
          <p:cNvSpPr/>
          <p:nvPr/>
        </p:nvSpPr>
        <p:spPr>
          <a:xfrm>
            <a:off x="3279914" y="2429000"/>
            <a:ext cx="2880000" cy="4157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#include &lt;stdio.h&gt;</a:t>
            </a:r>
          </a:p>
          <a:p>
            <a:pPr defTabSz="363538">
              <a:lnSpc>
                <a:spcPct val="120000"/>
              </a:lnSpc>
            </a:pPr>
            <a:r>
              <a:rPr lang="en-US" altLang="zh-CN" sz="1600"/>
              <a:t>int main()</a:t>
            </a:r>
          </a:p>
          <a:p>
            <a:pPr defTabSz="363538">
              <a:lnSpc>
                <a:spcPct val="120000"/>
              </a:lnSpc>
            </a:pPr>
            <a:r>
              <a:rPr lang="en-US" altLang="zh-CN" sz="1600"/>
              <a:t>{</a:t>
            </a:r>
          </a:p>
          <a:p>
            <a:pPr defTabSz="363538">
              <a:lnSpc>
                <a:spcPct val="120000"/>
              </a:lnSpc>
            </a:pPr>
            <a:r>
              <a:rPr lang="en-US" altLang="zh-CN" sz="1600"/>
              <a:t>	int x,y;</a:t>
            </a:r>
          </a:p>
          <a:p>
            <a:pPr defTabSz="363538">
              <a:lnSpc>
                <a:spcPct val="120000"/>
              </a:lnSpc>
            </a:pPr>
            <a:r>
              <a:rPr lang="en-US" altLang="zh-CN" sz="1600"/>
              <a:t>	printf("enter x:");</a:t>
            </a:r>
          </a:p>
          <a:p>
            <a:pPr defTabSz="363538">
              <a:lnSpc>
                <a:spcPct val="120000"/>
              </a:lnSpc>
            </a:pPr>
            <a:r>
              <a:rPr lang="en-US" altLang="zh-CN" sz="1600"/>
              <a:t>	scanf("%d",&amp;x);</a:t>
            </a:r>
          </a:p>
          <a:p>
            <a:pPr defTabSz="363538">
              <a:lnSpc>
                <a:spcPct val="120000"/>
              </a:lnSpc>
            </a:pPr>
            <a:r>
              <a:rPr lang="en-US" altLang="zh-CN" sz="1600"/>
              <a:t>	if(x&gt;=0)</a:t>
            </a:r>
          </a:p>
          <a:p>
            <a:pPr defTabSz="363538">
              <a:lnSpc>
                <a:spcPct val="120000"/>
              </a:lnSpc>
            </a:pPr>
            <a:r>
              <a:rPr lang="en-US" altLang="zh-CN" sz="1600"/>
              <a:t>		if(x&gt;0)y=1;</a:t>
            </a:r>
          </a:p>
          <a:p>
            <a:pPr defTabSz="363538">
              <a:lnSpc>
                <a:spcPct val="120000"/>
              </a:lnSpc>
            </a:pPr>
            <a:r>
              <a:rPr lang="en-US" altLang="zh-CN" sz="1600"/>
              <a:t>		else y=0;</a:t>
            </a:r>
          </a:p>
          <a:p>
            <a:pPr defTabSz="363538">
              <a:lnSpc>
                <a:spcPct val="120000"/>
              </a:lnSpc>
            </a:pPr>
            <a:r>
              <a:rPr lang="en-US" altLang="zh-CN" sz="1600"/>
              <a:t>	else</a:t>
            </a:r>
          </a:p>
          <a:p>
            <a:pPr defTabSz="363538">
              <a:lnSpc>
                <a:spcPct val="120000"/>
              </a:lnSpc>
            </a:pPr>
            <a:r>
              <a:rPr lang="en-US" altLang="zh-CN" sz="1600"/>
              <a:t>		y=-1;</a:t>
            </a:r>
          </a:p>
          <a:p>
            <a:pPr defTabSz="363538">
              <a:lnSpc>
                <a:spcPct val="120000"/>
              </a:lnSpc>
            </a:pPr>
            <a:r>
              <a:rPr lang="en-US" altLang="zh-CN" sz="1600"/>
              <a:t>	printf("x=%d,y=%d\n",x,y); </a:t>
            </a:r>
          </a:p>
          <a:p>
            <a:pPr defTabSz="363538">
              <a:lnSpc>
                <a:spcPct val="120000"/>
              </a:lnSpc>
            </a:pPr>
            <a:r>
              <a:rPr lang="en-US" altLang="zh-CN" sz="1600"/>
              <a:t>	return 0;</a:t>
            </a:r>
          </a:p>
          <a:p>
            <a:pPr defTabSz="363538">
              <a:lnSpc>
                <a:spcPct val="120000"/>
              </a:lnSpc>
            </a:pPr>
            <a:r>
              <a:rPr lang="en-US" altLang="zh-CN" sz="1600"/>
              <a:t>}</a:t>
            </a:r>
          </a:p>
        </p:txBody>
      </p:sp>
      <p:sp>
        <p:nvSpPr>
          <p:cNvPr id="18" name="圆角矩形 17"/>
          <p:cNvSpPr/>
          <p:nvPr/>
        </p:nvSpPr>
        <p:spPr>
          <a:xfrm>
            <a:off x="6229946" y="2428999"/>
            <a:ext cx="2880000" cy="4157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#include &lt;stdio.h&gt;</a:t>
            </a:r>
          </a:p>
          <a:p>
            <a:pPr defTabSz="363538">
              <a:lnSpc>
                <a:spcPct val="120000"/>
              </a:lnSpc>
            </a:pPr>
            <a:r>
              <a:rPr lang="en-US" altLang="zh-CN" sz="1600"/>
              <a:t>int main()</a:t>
            </a:r>
          </a:p>
          <a:p>
            <a:pPr defTabSz="363538">
              <a:lnSpc>
                <a:spcPct val="120000"/>
              </a:lnSpc>
            </a:pPr>
            <a:r>
              <a:rPr lang="en-US" altLang="zh-CN" sz="1600"/>
              <a:t>{</a:t>
            </a:r>
          </a:p>
          <a:p>
            <a:pPr defTabSz="363538">
              <a:lnSpc>
                <a:spcPct val="120000"/>
              </a:lnSpc>
            </a:pPr>
            <a:r>
              <a:rPr lang="en-US" altLang="zh-CN" sz="1600"/>
              <a:t>	int x,y;</a:t>
            </a:r>
          </a:p>
          <a:p>
            <a:pPr defTabSz="363538">
              <a:lnSpc>
                <a:spcPct val="120000"/>
              </a:lnSpc>
            </a:pPr>
            <a:r>
              <a:rPr lang="en-US" altLang="zh-CN" sz="1600"/>
              <a:t>	printf("enter x:");</a:t>
            </a:r>
          </a:p>
          <a:p>
            <a:pPr defTabSz="363538">
              <a:lnSpc>
                <a:spcPct val="120000"/>
              </a:lnSpc>
            </a:pPr>
            <a:r>
              <a:rPr lang="en-US" altLang="zh-CN" sz="1600"/>
              <a:t>	scanf("%d",&amp;x);</a:t>
            </a:r>
          </a:p>
          <a:p>
            <a:pPr defTabSz="363538">
              <a:lnSpc>
                <a:spcPct val="120000"/>
              </a:lnSpc>
            </a:pPr>
            <a:r>
              <a:rPr lang="en-US" altLang="zh-CN" sz="1600"/>
              <a:t>	y=-1;</a:t>
            </a:r>
          </a:p>
          <a:p>
            <a:pPr defTabSz="363538">
              <a:lnSpc>
                <a:spcPct val="120000"/>
              </a:lnSpc>
            </a:pPr>
            <a:r>
              <a:rPr lang="en-US" altLang="zh-CN" sz="1600"/>
              <a:t>	if(x!=0)</a:t>
            </a:r>
          </a:p>
          <a:p>
            <a:pPr defTabSz="363538">
              <a:lnSpc>
                <a:spcPct val="120000"/>
              </a:lnSpc>
            </a:pPr>
            <a:r>
              <a:rPr lang="en-US" altLang="zh-CN" sz="1600"/>
              <a:t>		if(x&gt;0)y=1;</a:t>
            </a:r>
          </a:p>
          <a:p>
            <a:pPr defTabSz="363538">
              <a:lnSpc>
                <a:spcPct val="120000"/>
              </a:lnSpc>
            </a:pPr>
            <a:r>
              <a:rPr lang="en-US" altLang="zh-CN" sz="1600"/>
              <a:t>	else y=0;</a:t>
            </a:r>
            <a:r>
              <a:rPr lang="en-US" altLang="zh-CN" sz="1600">
                <a:solidFill>
                  <a:srgbClr val="008000"/>
                </a:solidFill>
              </a:rPr>
              <a:t>//</a:t>
            </a:r>
            <a:r>
              <a:rPr lang="zh-CN" altLang="en-US" sz="1600">
                <a:solidFill>
                  <a:srgbClr val="008000"/>
                </a:solidFill>
              </a:rPr>
              <a:t>配对关系？</a:t>
            </a:r>
            <a:endParaRPr lang="en-US" altLang="zh-CN" sz="1600">
              <a:solidFill>
                <a:srgbClr val="008000"/>
              </a:solidFill>
            </a:endParaRPr>
          </a:p>
          <a:p>
            <a:pPr defTabSz="363538">
              <a:lnSpc>
                <a:spcPct val="120000"/>
              </a:lnSpc>
            </a:pPr>
            <a:r>
              <a:rPr lang="en-US" altLang="zh-CN" sz="1600"/>
              <a:t>	printf("x=%d,y=%d\n",x,y); </a:t>
            </a:r>
          </a:p>
          <a:p>
            <a:pPr defTabSz="363538">
              <a:lnSpc>
                <a:spcPct val="120000"/>
              </a:lnSpc>
            </a:pPr>
            <a:r>
              <a:rPr lang="en-US" altLang="zh-CN" sz="1600"/>
              <a:t>	return 0;</a:t>
            </a:r>
          </a:p>
          <a:p>
            <a:pPr defTabSz="363538">
              <a:lnSpc>
                <a:spcPct val="120000"/>
              </a:lnSpc>
            </a:pPr>
            <a:r>
              <a:rPr lang="en-US" altLang="zh-CN" sz="1600"/>
              <a:t>}</a:t>
            </a:r>
          </a:p>
        </p:txBody>
      </p:sp>
      <p:sp>
        <p:nvSpPr>
          <p:cNvPr id="19" name="圆角矩形 18"/>
          <p:cNvSpPr/>
          <p:nvPr/>
        </p:nvSpPr>
        <p:spPr>
          <a:xfrm>
            <a:off x="9179978" y="2428998"/>
            <a:ext cx="2880000" cy="4157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#include &lt;stdio.h&gt;</a:t>
            </a:r>
          </a:p>
          <a:p>
            <a:pPr defTabSz="363538">
              <a:lnSpc>
                <a:spcPct val="120000"/>
              </a:lnSpc>
            </a:pPr>
            <a:r>
              <a:rPr lang="en-US" altLang="zh-CN" sz="1600"/>
              <a:t>int main()</a:t>
            </a:r>
          </a:p>
          <a:p>
            <a:pPr defTabSz="363538">
              <a:lnSpc>
                <a:spcPct val="120000"/>
              </a:lnSpc>
            </a:pPr>
            <a:r>
              <a:rPr lang="en-US" altLang="zh-CN" sz="1600"/>
              <a:t>{</a:t>
            </a:r>
          </a:p>
          <a:p>
            <a:pPr defTabSz="363538">
              <a:lnSpc>
                <a:spcPct val="120000"/>
              </a:lnSpc>
            </a:pPr>
            <a:r>
              <a:rPr lang="en-US" altLang="zh-CN" sz="1600"/>
              <a:t>	int x,y;</a:t>
            </a:r>
          </a:p>
          <a:p>
            <a:pPr defTabSz="363538">
              <a:lnSpc>
                <a:spcPct val="120000"/>
              </a:lnSpc>
            </a:pPr>
            <a:r>
              <a:rPr lang="en-US" altLang="zh-CN" sz="1600"/>
              <a:t>	printf("enter x:");</a:t>
            </a:r>
          </a:p>
          <a:p>
            <a:pPr defTabSz="363538">
              <a:lnSpc>
                <a:spcPct val="120000"/>
              </a:lnSpc>
            </a:pPr>
            <a:r>
              <a:rPr lang="en-US" altLang="zh-CN" sz="1600"/>
              <a:t>	scanf("%d",&amp;x);</a:t>
            </a:r>
          </a:p>
          <a:p>
            <a:pPr defTabSz="363538">
              <a:lnSpc>
                <a:spcPct val="120000"/>
              </a:lnSpc>
            </a:pPr>
            <a:r>
              <a:rPr lang="en-US" altLang="zh-CN" sz="1600"/>
              <a:t>	y=0;</a:t>
            </a:r>
          </a:p>
          <a:p>
            <a:pPr defTabSz="363538">
              <a:lnSpc>
                <a:spcPct val="120000"/>
              </a:lnSpc>
            </a:pPr>
            <a:r>
              <a:rPr lang="en-US" altLang="zh-CN" sz="1600"/>
              <a:t>	if(x&gt;=0)</a:t>
            </a:r>
          </a:p>
          <a:p>
            <a:pPr defTabSz="363538">
              <a:lnSpc>
                <a:spcPct val="120000"/>
              </a:lnSpc>
            </a:pPr>
            <a:r>
              <a:rPr lang="en-US" altLang="zh-CN" sz="1600"/>
              <a:t>		if(x&gt;0)y=1;</a:t>
            </a:r>
          </a:p>
          <a:p>
            <a:pPr defTabSz="363538">
              <a:lnSpc>
                <a:spcPct val="120000"/>
              </a:lnSpc>
            </a:pPr>
            <a:r>
              <a:rPr lang="en-US" altLang="zh-CN" sz="1600"/>
              <a:t>	else y=-1;</a:t>
            </a:r>
            <a:r>
              <a:rPr lang="en-US" altLang="zh-CN" sz="1600">
                <a:solidFill>
                  <a:srgbClr val="008000"/>
                </a:solidFill>
              </a:rPr>
              <a:t> //</a:t>
            </a:r>
            <a:r>
              <a:rPr lang="zh-CN" altLang="en-US" sz="1600">
                <a:solidFill>
                  <a:srgbClr val="008000"/>
                </a:solidFill>
              </a:rPr>
              <a:t>配对关系？</a:t>
            </a:r>
            <a:endParaRPr lang="en-US" altLang="zh-CN" sz="1600"/>
          </a:p>
          <a:p>
            <a:pPr defTabSz="363538">
              <a:lnSpc>
                <a:spcPct val="120000"/>
              </a:lnSpc>
            </a:pPr>
            <a:r>
              <a:rPr lang="en-US" altLang="zh-CN" sz="1600"/>
              <a:t>	printf("x=%d,y=%d\n",x,y); </a:t>
            </a:r>
          </a:p>
          <a:p>
            <a:pPr defTabSz="363538">
              <a:lnSpc>
                <a:spcPct val="120000"/>
              </a:lnSpc>
            </a:pPr>
            <a:r>
              <a:rPr lang="en-US" altLang="zh-CN" sz="1600"/>
              <a:t>	return 0;</a:t>
            </a:r>
          </a:p>
          <a:p>
            <a:pPr defTabSz="363538">
              <a:lnSpc>
                <a:spcPct val="120000"/>
              </a:lnSpc>
            </a:pPr>
            <a:r>
              <a:rPr lang="en-US" altLang="zh-CN" sz="1600"/>
              <a:t>}</a:t>
            </a:r>
          </a:p>
        </p:txBody>
      </p:sp>
      <p:pic>
        <p:nvPicPr>
          <p:cNvPr id="20" name="图片 19"/>
          <p:cNvPicPr>
            <a:picLocks noChangeAspect="1"/>
          </p:cNvPicPr>
          <p:nvPr/>
        </p:nvPicPr>
        <p:blipFill>
          <a:blip r:embed="rId4" cstate="print"/>
          <a:stretch>
            <a:fillRect/>
          </a:stretch>
        </p:blipFill>
        <p:spPr>
          <a:xfrm>
            <a:off x="2523772" y="2602448"/>
            <a:ext cx="552450" cy="542925"/>
          </a:xfrm>
          <a:prstGeom prst="rect">
            <a:avLst/>
          </a:prstGeom>
        </p:spPr>
      </p:pic>
      <p:pic>
        <p:nvPicPr>
          <p:cNvPr id="21" name="图片 20"/>
          <p:cNvPicPr>
            <a:picLocks noChangeAspect="1"/>
          </p:cNvPicPr>
          <p:nvPr/>
        </p:nvPicPr>
        <p:blipFill>
          <a:blip r:embed="rId4" cstate="print"/>
          <a:stretch>
            <a:fillRect/>
          </a:stretch>
        </p:blipFill>
        <p:spPr>
          <a:xfrm>
            <a:off x="5499566" y="2602447"/>
            <a:ext cx="552450" cy="542925"/>
          </a:xfrm>
          <a:prstGeom prst="rect">
            <a:avLst/>
          </a:prstGeom>
        </p:spPr>
      </p:pic>
      <p:pic>
        <p:nvPicPr>
          <p:cNvPr id="22" name="图片 21"/>
          <p:cNvPicPr>
            <a:picLocks noChangeAspect="1"/>
          </p:cNvPicPr>
          <p:nvPr/>
        </p:nvPicPr>
        <p:blipFill>
          <a:blip r:embed="rId5" cstate="print"/>
          <a:stretch>
            <a:fillRect/>
          </a:stretch>
        </p:blipFill>
        <p:spPr>
          <a:xfrm>
            <a:off x="8431024" y="2592922"/>
            <a:ext cx="542925" cy="552450"/>
          </a:xfrm>
          <a:prstGeom prst="rect">
            <a:avLst/>
          </a:prstGeom>
        </p:spPr>
      </p:pic>
      <p:pic>
        <p:nvPicPr>
          <p:cNvPr id="23" name="图片 22"/>
          <p:cNvPicPr>
            <a:picLocks noChangeAspect="1"/>
          </p:cNvPicPr>
          <p:nvPr/>
        </p:nvPicPr>
        <p:blipFill>
          <a:blip r:embed="rId5" cstate="print"/>
          <a:stretch>
            <a:fillRect/>
          </a:stretch>
        </p:blipFill>
        <p:spPr>
          <a:xfrm>
            <a:off x="11370530" y="2602447"/>
            <a:ext cx="542925" cy="552450"/>
          </a:xfrm>
          <a:prstGeom prst="rect">
            <a:avLst/>
          </a:prstGeom>
        </p:spPr>
      </p:pic>
    </p:spTree>
    <p:extLst>
      <p:ext uri="{BB962C8B-B14F-4D97-AF65-F5344CB8AC3E}">
        <p14:creationId xmlns:p14="http://schemas.microsoft.com/office/powerpoint/2010/main" xmlns="" val="356428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用条件表达式实现选择结构</a:t>
            </a:r>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表达式</a:t>
            </a:r>
            <a:r>
              <a:rPr lang="en-US" altLang="zh-CN" b="1"/>
              <a:t>1 ? </a:t>
            </a:r>
            <a:r>
              <a:rPr lang="zh-CN" altLang="en-US" b="1"/>
              <a:t>表达式</a:t>
            </a:r>
            <a:r>
              <a:rPr lang="en-US" altLang="zh-CN" b="1"/>
              <a:t>2 : </a:t>
            </a:r>
            <a:r>
              <a:rPr lang="zh-CN" altLang="en-US" b="1"/>
              <a:t>表达式</a:t>
            </a:r>
            <a:r>
              <a:rPr lang="en-US" altLang="zh-CN" b="1"/>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endParaRPr lang="en-US" altLang="zh-CN" sz="140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则求解表达式２，此时表达式２的值就作为整个条件表达式的值。若表达式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p>
          <a:p>
            <a:pPr defTabSz="363538">
              <a:lnSpc>
                <a:spcPct val="150000"/>
              </a:lnSpc>
            </a:pPr>
            <a:r>
              <a:rPr lang="en-US" altLang="zh-CN" sz="1600"/>
              <a:t>	max=a;</a:t>
            </a:r>
          </a:p>
          <a:p>
            <a:pPr defTabSz="363538">
              <a:lnSpc>
                <a:spcPct val="150000"/>
              </a:lnSpc>
            </a:pPr>
            <a:r>
              <a:rPr lang="en-US" altLang="zh-CN" sz="1600"/>
              <a:t>else </a:t>
            </a:r>
          </a:p>
          <a:p>
            <a:pPr defTabSz="363538">
              <a:lnSpc>
                <a:spcPct val="150000"/>
              </a:lnSpc>
            </a:pPr>
            <a:r>
              <a:rPr lang="en-US" altLang="zh-CN" sz="1600"/>
              <a:t>	max=b;</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505058" y="2033005"/>
            <a:ext cx="1934960"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 a : b;</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表达式</a:t>
              </a:r>
              <a:r>
                <a:rPr lang="en-US" altLang="zh-CN" sz="160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2</a:t>
              </a:r>
              <a:r>
                <a:rPr lang="zh-CN" altLang="en-US"/>
                <a:t>的值</a:t>
              </a:r>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3</a:t>
              </a:r>
              <a:r>
                <a:rPr lang="zh-CN" altLang="en-US"/>
                <a:t>的值</a:t>
              </a:r>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a:t>真</a:t>
              </a:r>
              <a:r>
                <a:rPr lang="en-US" altLang="zh-CN"/>
                <a:t>(</a:t>
              </a:r>
              <a:r>
                <a:rPr lang="zh-CN" altLang="en-US"/>
                <a:t>非</a:t>
              </a:r>
              <a:r>
                <a:rPr lang="en-US" altLang="zh-CN"/>
                <a:t>0)				   </a:t>
              </a:r>
              <a:r>
                <a:rPr lang="zh-CN" altLang="en-US"/>
                <a:t>假</a:t>
              </a:r>
              <a:r>
                <a:rPr lang="en-US" altLang="zh-CN"/>
                <a:t>(0)</a:t>
              </a:r>
              <a:endParaRPr lang="zh-CN" altLang="en-US"/>
            </a:p>
          </p:txBody>
        </p:sp>
      </p:grpSp>
      <p:sp>
        <p:nvSpPr>
          <p:cNvPr id="31" name="圆角矩形 30"/>
          <p:cNvSpPr/>
          <p:nvPr/>
        </p:nvSpPr>
        <p:spPr>
          <a:xfrm>
            <a:off x="5893905" y="2033005"/>
            <a:ext cx="5565913"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a&gt;b ? (max=a) : (max=b);  </a:t>
            </a:r>
            <a:r>
              <a:rPr lang="en-US" altLang="zh-CN" sz="1600">
                <a:solidFill>
                  <a:srgbClr val="008000"/>
                </a:solidFill>
              </a:rPr>
              <a:t>//</a:t>
            </a:r>
            <a:r>
              <a:rPr lang="zh-CN" altLang="en-US" sz="1600">
                <a:solidFill>
                  <a:srgbClr val="008000"/>
                </a:solidFill>
              </a:rPr>
              <a:t>表达式</a:t>
            </a:r>
            <a:r>
              <a:rPr lang="en-US" altLang="zh-CN" sz="1600">
                <a:solidFill>
                  <a:srgbClr val="008000"/>
                </a:solidFill>
              </a:rPr>
              <a:t>2</a:t>
            </a:r>
            <a:r>
              <a:rPr lang="zh-CN" altLang="en-US" sz="1600">
                <a:solidFill>
                  <a:srgbClr val="008000"/>
                </a:solidFill>
              </a:rPr>
              <a:t>和表达式</a:t>
            </a:r>
            <a:r>
              <a:rPr lang="en-US" altLang="zh-CN" sz="1600">
                <a:solidFill>
                  <a:srgbClr val="008000"/>
                </a:solidFill>
              </a:rPr>
              <a:t>3</a:t>
            </a:r>
            <a:r>
              <a:rPr lang="zh-CN" altLang="en-US" sz="1600">
                <a:solidFill>
                  <a:srgbClr val="008000"/>
                </a:solidFill>
              </a:rPr>
              <a:t>是赋值表达式</a:t>
            </a:r>
            <a:endParaRPr lang="en-US" altLang="zh-CN" sz="160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a:t>或</a:t>
            </a:r>
          </a:p>
        </p:txBody>
      </p:sp>
    </p:spTree>
    <p:extLst>
      <p:ext uri="{BB962C8B-B14F-4D97-AF65-F5344CB8AC3E}">
        <p14:creationId xmlns:p14="http://schemas.microsoft.com/office/powerpoint/2010/main" xmlns="" val="206458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用条件表达式实现选择结构</a:t>
            </a:r>
          </a:p>
        </p:txBody>
      </p:sp>
      <p:sp>
        <p:nvSpPr>
          <p:cNvPr id="3" name="内容占位符 2"/>
          <p:cNvSpPr>
            <a:spLocks noGrp="1"/>
          </p:cNvSpPr>
          <p:nvPr>
            <p:ph idx="1"/>
          </p:nvPr>
        </p:nvSpPr>
        <p:spPr>
          <a:xfrm>
            <a:off x="1060555" y="1542588"/>
            <a:ext cx="11015489" cy="828204"/>
          </a:xfrm>
        </p:spPr>
        <p:txBody>
          <a:bodyPr>
            <a:noAutofit/>
          </a:bodyPr>
          <a:lstStyle/>
          <a:p>
            <a:pPr marL="88900" indent="-88900">
              <a:lnSpc>
                <a:spcPct val="10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3.4】</a:t>
            </a:r>
            <a:r>
              <a:rPr lang="zh-CN" altLang="en-US" sz="2000">
                <a:solidFill>
                  <a:schemeClr val="accent1"/>
                </a:solidFill>
              </a:rPr>
              <a:t>输入一个字符，判别它是否为大写字母，如果是，将它转换成小写字母；</a:t>
            </a:r>
            <a:endParaRPr lang="en-US" altLang="zh-CN" sz="2000">
              <a:solidFill>
                <a:schemeClr val="accent1"/>
              </a:solidFill>
            </a:endParaRPr>
          </a:p>
          <a:p>
            <a:pPr marL="88900" indent="-88900">
              <a:lnSpc>
                <a:spcPct val="100000"/>
              </a:lnSpc>
              <a:buNone/>
            </a:pPr>
            <a:r>
              <a:rPr lang="en-US" altLang="zh-CN" sz="2000">
                <a:solidFill>
                  <a:schemeClr val="accent1"/>
                </a:solidFill>
              </a:rPr>
              <a:t>  </a:t>
            </a:r>
            <a:r>
              <a:rPr lang="zh-CN" altLang="en-US" sz="2000">
                <a:solidFill>
                  <a:schemeClr val="accent1"/>
                </a:solidFill>
              </a:rPr>
              <a:t>如果不是，不转换。然后输出最后得到的字符。</a:t>
            </a:r>
          </a:p>
        </p:txBody>
      </p:sp>
      <p:sp>
        <p:nvSpPr>
          <p:cNvPr id="13" name="圆角矩形 12"/>
          <p:cNvSpPr/>
          <p:nvPr/>
        </p:nvSpPr>
        <p:spPr>
          <a:xfrm>
            <a:off x="1334643" y="297946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ch;</a:t>
            </a:r>
          </a:p>
          <a:p>
            <a:pPr defTabSz="363538">
              <a:lnSpc>
                <a:spcPct val="120000"/>
              </a:lnSpc>
            </a:pPr>
            <a:r>
              <a:rPr lang="en-US" altLang="zh-CN" sz="1400"/>
              <a:t>	scanf("%c",&amp;ch);</a:t>
            </a:r>
          </a:p>
          <a:p>
            <a:pPr defTabSz="363538">
              <a:lnSpc>
                <a:spcPct val="120000"/>
              </a:lnSpc>
            </a:pPr>
            <a:r>
              <a:rPr lang="en-US" altLang="zh-CN" sz="1400"/>
              <a:t>	ch=(ch&gt;='A'&amp;&amp;ch&lt;='Z')?(ch+32):ch;</a:t>
            </a:r>
          </a:p>
          <a:p>
            <a:pPr defTabSz="363538">
              <a:lnSpc>
                <a:spcPct val="120000"/>
              </a:lnSpc>
            </a:pPr>
            <a:r>
              <a:rPr lang="en-US" altLang="zh-CN" sz="1400"/>
              <a:t>	printf("%c\n",ch);</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28" name="矩形 27"/>
          <p:cNvSpPr/>
          <p:nvPr/>
        </p:nvSpPr>
        <p:spPr>
          <a:xfrm>
            <a:off x="1199195" y="2455590"/>
            <a:ext cx="10781599" cy="369332"/>
          </a:xfrm>
          <a:prstGeom prst="rect">
            <a:avLst/>
          </a:prstGeom>
        </p:spPr>
        <p:txBody>
          <a:bodyPr wrap="square">
            <a:spAutoFit/>
          </a:bodyPr>
          <a:lstStyle/>
          <a:p>
            <a:r>
              <a:rPr lang="zh-CN" altLang="en-US" b="1"/>
              <a:t>解题思路</a:t>
            </a:r>
            <a:r>
              <a:rPr lang="en-US" altLang="zh-CN" b="1"/>
              <a:t>: </a:t>
            </a:r>
            <a:r>
              <a:rPr lang="zh-CN" altLang="en-US"/>
              <a:t> 用条件表达式来处理，当字母是大写时，转换成小写字母，否则不转换。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p14="http://schemas.microsoft.com/office/powerpoint/2010/main" xmlns="" val="215416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利用</a:t>
            </a:r>
            <a:r>
              <a:rPr lang="en-US" altLang="zh-CN"/>
              <a:t>switch</a:t>
            </a:r>
            <a:r>
              <a:rPr lang="zh-CN" altLang="en-US"/>
              <a:t>语句实现多分支选择结构</a:t>
            </a:r>
          </a:p>
        </p:txBody>
      </p:sp>
      <mc:AlternateContent xmlns:mc="http://schemas.openxmlformats.org/markup-compatibility/2006">
        <mc:Choice xmlns:a14="http://schemas.microsoft.com/office/drawing/2010/main" xmlns=""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a:t>{</a:t>
                </a:r>
              </a:p>
              <a:p>
                <a:pPr lvl="1" defTabSz="536575">
                  <a:lnSpc>
                    <a:spcPct val="200000"/>
                  </a:lnSpc>
                </a:pPr>
                <a:r>
                  <a:rPr lang="en-US" altLang="zh-CN" b="1"/>
                  <a:t>case	</a:t>
                </a:r>
                <a:r>
                  <a:rPr lang="zh-CN" altLang="en-US" b="1"/>
                  <a:t>常量</a:t>
                </a:r>
                <a:r>
                  <a:rPr lang="en-US" altLang="zh-CN" b="1"/>
                  <a:t>1 : </a:t>
                </a:r>
                <a:r>
                  <a:rPr lang="zh-CN" altLang="en-US" b="1"/>
                  <a:t>语句</a:t>
                </a:r>
                <a:r>
                  <a:rPr lang="en-US" altLang="zh-CN" b="1"/>
                  <a:t>1</a:t>
                </a:r>
              </a:p>
              <a:p>
                <a:pPr lvl="1" defTabSz="536575">
                  <a:lnSpc>
                    <a:spcPct val="200000"/>
                  </a:lnSpc>
                </a:pPr>
                <a:r>
                  <a:rPr lang="en-US" altLang="zh-CN" b="1"/>
                  <a:t>case	</a:t>
                </a:r>
                <a:r>
                  <a:rPr lang="zh-CN" altLang="en-US" b="1"/>
                  <a:t>常量</a:t>
                </a:r>
                <a:r>
                  <a:rPr lang="en-US" altLang="zh-CN" b="1"/>
                  <a:t>2 : </a:t>
                </a:r>
                <a:r>
                  <a:rPr lang="zh-CN" altLang="en-US" b="1"/>
                  <a:t>语句</a:t>
                </a:r>
                <a:r>
                  <a:rPr lang="en-US" altLang="zh-CN" b="1"/>
                  <a:t>2</a:t>
                </a:r>
              </a:p>
              <a:p>
                <a:pPr lvl="1" defTabSz="536575">
                  <a:lnSpc>
                    <a:spcPct val="200000"/>
                  </a:lnSpc>
                </a:pPr>
                <a:r>
                  <a:rPr lang="en-US" altLang="zh-CN" b="1">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a:t>case	</a:t>
                </a:r>
                <a:r>
                  <a:rPr lang="zh-CN" altLang="en-US" b="1"/>
                  <a:t>常量</a:t>
                </a:r>
                <a:r>
                  <a:rPr lang="en-US" altLang="zh-CN" b="1"/>
                  <a:t>n : </a:t>
                </a:r>
                <a:r>
                  <a:rPr lang="zh-CN" altLang="en-US" b="1"/>
                  <a:t>语句</a:t>
                </a:r>
                <a:r>
                  <a:rPr lang="en-US" altLang="zh-CN" b="1"/>
                  <a:t>n</a:t>
                </a:r>
              </a:p>
              <a:p>
                <a:pPr lvl="1" defTabSz="536575">
                  <a:lnSpc>
                    <a:spcPct val="200000"/>
                  </a:lnSpc>
                </a:pPr>
                <a:r>
                  <a:rPr lang="en-US" altLang="zh-CN" b="1"/>
                  <a:t>default :	    </a:t>
                </a:r>
                <a:r>
                  <a:rPr lang="zh-CN" altLang="en-US" b="1"/>
                  <a:t>语句</a:t>
                </a:r>
                <a:r>
                  <a:rPr lang="en-US" altLang="zh-CN" b="1"/>
                  <a:t>n+1</a:t>
                </a:r>
              </a:p>
              <a:p>
                <a:pPr defTabSz="536575">
                  <a:lnSpc>
                    <a:spcPct val="200000"/>
                  </a:lnSpc>
                </a:pPr>
                <a:r>
                  <a:rPr lang="en-US" altLang="zh-CN" b="1"/>
                  <a:t>}</a:t>
                </a:r>
                <a:endParaRPr lang="zh-CN" altLang="en-US" b="1"/>
              </a:p>
            </p:txBody>
          </p:sp>
        </mc:Choice>
        <mc:Fallback>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cstate="print"/>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a:solidFill>
                  <a:schemeClr val="tx1"/>
                </a:solidFill>
              </a:rPr>
              <a:t>括号内的“表达式”，其值的类型应为整数类型</a:t>
            </a:r>
            <a:r>
              <a:rPr lang="en-US" altLang="zh-CN" sz="1400">
                <a:solidFill>
                  <a:schemeClr val="tx1"/>
                </a:solidFill>
              </a:rPr>
              <a:t>(</a:t>
            </a:r>
            <a:r>
              <a:rPr lang="zh-CN" altLang="en-US" sz="1400">
                <a:solidFill>
                  <a:schemeClr val="tx1"/>
                </a:solidFill>
              </a:rPr>
              <a:t>包括字符型</a:t>
            </a:r>
            <a:r>
              <a:rPr lang="en-US" altLang="zh-CN" sz="1400">
                <a:solidFill>
                  <a:schemeClr val="tx1"/>
                </a:solidFill>
              </a:rPr>
              <a:t>)</a:t>
            </a:r>
            <a:r>
              <a:rPr lang="zh-CN" altLang="en-US" sz="1400">
                <a:solidFill>
                  <a:schemeClr val="tx1"/>
                </a:solidFill>
              </a:rPr>
              <a:t>。</a:t>
            </a:r>
          </a:p>
          <a:p>
            <a:pPr algn="just">
              <a:lnSpc>
                <a:spcPct val="150000"/>
              </a:lnSpc>
              <a:defRPr/>
            </a:pPr>
            <a:r>
              <a:rPr lang="en-US" altLang="zh-CN" sz="1400">
                <a:solidFill>
                  <a:schemeClr val="tx1"/>
                </a:solidFill>
              </a:rPr>
              <a:t>(2) </a:t>
            </a:r>
            <a:r>
              <a:rPr lang="zh-CN" altLang="en-US" sz="1400">
                <a:solidFill>
                  <a:schemeClr val="tx1"/>
                </a:solidFill>
              </a:rPr>
              <a:t>花括号内是一个复合语句，内包含多个以关键字</a:t>
            </a:r>
            <a:r>
              <a:rPr lang="en-US" altLang="zh-CN" sz="1400">
                <a:solidFill>
                  <a:schemeClr val="tx1"/>
                </a:solidFill>
              </a:rPr>
              <a:t>case</a:t>
            </a:r>
            <a:r>
              <a:rPr lang="zh-CN" altLang="en-US" sz="1400">
                <a:solidFill>
                  <a:schemeClr val="tx1"/>
                </a:solidFill>
              </a:rPr>
              <a:t>开头的语句行和最多一个以</a:t>
            </a:r>
            <a:r>
              <a:rPr lang="en-US" altLang="zh-CN" sz="1400">
                <a:solidFill>
                  <a:schemeClr val="tx1"/>
                </a:solidFill>
              </a:rPr>
              <a:t>default</a:t>
            </a:r>
            <a:r>
              <a:rPr lang="zh-CN" altLang="en-US" sz="1400">
                <a:solidFill>
                  <a:schemeClr val="tx1"/>
                </a:solidFill>
              </a:rPr>
              <a:t>开头的行。</a:t>
            </a:r>
            <a:r>
              <a:rPr lang="en-US" altLang="zh-CN" sz="1400">
                <a:solidFill>
                  <a:schemeClr val="tx1"/>
                </a:solidFill>
              </a:rPr>
              <a:t>case</a:t>
            </a:r>
            <a:r>
              <a:rPr lang="zh-CN" altLang="en-US" sz="1400">
                <a:solidFill>
                  <a:schemeClr val="tx1"/>
                </a:solidFill>
              </a:rPr>
              <a:t>后面跟一个常量</a:t>
            </a:r>
            <a:r>
              <a:rPr lang="en-US" altLang="zh-CN" sz="1400">
                <a:solidFill>
                  <a:schemeClr val="tx1"/>
                </a:solidFill>
              </a:rPr>
              <a:t>(</a:t>
            </a:r>
            <a:r>
              <a:rPr lang="zh-CN" altLang="en-US" sz="1400">
                <a:solidFill>
                  <a:schemeClr val="tx1"/>
                </a:solidFill>
              </a:rPr>
              <a:t>或常量表达式</a:t>
            </a:r>
            <a:r>
              <a:rPr lang="en-US" altLang="zh-CN" sz="1400">
                <a:solidFill>
                  <a:schemeClr val="tx1"/>
                </a:solidFill>
              </a:rPr>
              <a:t>)</a:t>
            </a:r>
            <a:r>
              <a:rPr lang="zh-CN" altLang="en-US" sz="1400">
                <a:solidFill>
                  <a:schemeClr val="tx1"/>
                </a:solidFill>
              </a:rPr>
              <a:t>，它们和</a:t>
            </a:r>
            <a:r>
              <a:rPr lang="en-US" altLang="zh-CN" sz="1400">
                <a:solidFill>
                  <a:schemeClr val="tx1"/>
                </a:solidFill>
              </a:rPr>
              <a:t>default</a:t>
            </a:r>
            <a:r>
              <a:rPr lang="zh-CN" altLang="en-US" sz="1400">
                <a:solidFill>
                  <a:schemeClr val="tx1"/>
                </a:solidFill>
              </a:rPr>
              <a:t>都是起标号作用，用来标志一个位置。执行</a:t>
            </a:r>
            <a:r>
              <a:rPr lang="en-US" altLang="zh-CN" sz="1400">
                <a:solidFill>
                  <a:schemeClr val="tx1"/>
                </a:solidFill>
              </a:rPr>
              <a:t>switch</a:t>
            </a:r>
            <a:r>
              <a:rPr lang="zh-CN" altLang="en-US" sz="1400">
                <a:solidFill>
                  <a:schemeClr val="tx1"/>
                </a:solidFill>
              </a:rPr>
              <a:t>语句时，先计算</a:t>
            </a:r>
            <a:r>
              <a:rPr lang="en-US" altLang="zh-CN" sz="1400">
                <a:solidFill>
                  <a:schemeClr val="tx1"/>
                </a:solidFill>
              </a:rPr>
              <a:t>switch</a:t>
            </a:r>
            <a:r>
              <a:rPr lang="zh-CN" altLang="en-US" sz="1400">
                <a:solidFill>
                  <a:schemeClr val="tx1"/>
                </a:solidFill>
              </a:rPr>
              <a:t>后面的“表达式”的值，然后将它与各</a:t>
            </a:r>
            <a:r>
              <a:rPr lang="en-US" altLang="zh-CN" sz="1400">
                <a:solidFill>
                  <a:schemeClr val="tx1"/>
                </a:solidFill>
              </a:rPr>
              <a:t>case</a:t>
            </a:r>
            <a:r>
              <a:rPr lang="zh-CN" altLang="en-US" sz="1400">
                <a:solidFill>
                  <a:schemeClr val="tx1"/>
                </a:solidFill>
              </a:rPr>
              <a:t>标号比较，如果与某一个</a:t>
            </a:r>
            <a:r>
              <a:rPr lang="en-US" altLang="zh-CN" sz="1400">
                <a:solidFill>
                  <a:schemeClr val="tx1"/>
                </a:solidFill>
              </a:rPr>
              <a:t>case</a:t>
            </a:r>
            <a:r>
              <a:rPr lang="zh-CN" altLang="en-US" sz="1400">
                <a:solidFill>
                  <a:schemeClr val="tx1"/>
                </a:solidFill>
              </a:rPr>
              <a:t>标号中的常量相同，流程就转到此</a:t>
            </a:r>
            <a:r>
              <a:rPr lang="en-US" altLang="zh-CN" sz="1400">
                <a:solidFill>
                  <a:schemeClr val="tx1"/>
                </a:solidFill>
              </a:rPr>
              <a:t>case</a:t>
            </a:r>
            <a:r>
              <a:rPr lang="zh-CN" altLang="en-US" sz="1400">
                <a:solidFill>
                  <a:schemeClr val="tx1"/>
                </a:solidFill>
              </a:rPr>
              <a:t>标号后面的语句。如果没有与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常量，流程转去执行</a:t>
            </a:r>
            <a:r>
              <a:rPr lang="en-US" altLang="zh-CN" sz="1400">
                <a:solidFill>
                  <a:schemeClr val="tx1"/>
                </a:solidFill>
              </a:rPr>
              <a:t>default</a:t>
            </a:r>
            <a:r>
              <a:rPr lang="zh-CN" altLang="en-US" sz="1400">
                <a:solidFill>
                  <a:schemeClr val="tx1"/>
                </a:solidFill>
              </a:rPr>
              <a:t>标号后面的语句。</a:t>
            </a:r>
          </a:p>
          <a:p>
            <a:pPr algn="just">
              <a:lnSpc>
                <a:spcPct val="150000"/>
              </a:lnSpc>
              <a:defRPr/>
            </a:pPr>
            <a:r>
              <a:rPr lang="en-US" altLang="zh-CN" sz="1400">
                <a:solidFill>
                  <a:schemeClr val="tx1"/>
                </a:solidFill>
              </a:rPr>
              <a:t>(3) </a:t>
            </a:r>
            <a:r>
              <a:rPr lang="zh-CN" altLang="en-US" sz="1400">
                <a:solidFill>
                  <a:schemeClr val="tx1"/>
                </a:solidFill>
              </a:rPr>
              <a:t>可以没有</a:t>
            </a:r>
            <a:r>
              <a:rPr lang="en-US" altLang="zh-CN" sz="1400">
                <a:solidFill>
                  <a:schemeClr val="tx1"/>
                </a:solidFill>
              </a:rPr>
              <a:t>default</a:t>
            </a:r>
            <a:r>
              <a:rPr lang="zh-CN" altLang="en-US" sz="1400">
                <a:solidFill>
                  <a:schemeClr val="tx1"/>
                </a:solidFill>
              </a:rPr>
              <a:t>标号，此时如果没有与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常量，则不执行任何语句。</a:t>
            </a:r>
          </a:p>
          <a:p>
            <a:pPr algn="just">
              <a:lnSpc>
                <a:spcPct val="150000"/>
              </a:lnSpc>
              <a:defRPr/>
            </a:pPr>
            <a:r>
              <a:rPr lang="en-US" altLang="zh-CN" sz="1400">
                <a:solidFill>
                  <a:schemeClr val="tx1"/>
                </a:solidFill>
              </a:rPr>
              <a:t>(4) </a:t>
            </a:r>
            <a:r>
              <a:rPr lang="zh-CN" altLang="en-US" sz="1400">
                <a:solidFill>
                  <a:schemeClr val="tx1"/>
                </a:solidFill>
              </a:rPr>
              <a:t>各个</a:t>
            </a:r>
            <a:r>
              <a:rPr lang="en-US" altLang="zh-CN" sz="1400">
                <a:solidFill>
                  <a:schemeClr val="tx1"/>
                </a:solidFill>
              </a:rPr>
              <a:t>case</a:t>
            </a:r>
            <a:r>
              <a:rPr lang="zh-CN" altLang="en-US" sz="1400">
                <a:solidFill>
                  <a:schemeClr val="tx1"/>
                </a:solidFill>
              </a:rPr>
              <a:t>标号出现次序不影响执行结果。</a:t>
            </a:r>
          </a:p>
          <a:p>
            <a:pPr algn="just">
              <a:lnSpc>
                <a:spcPct val="150000"/>
              </a:lnSpc>
              <a:defRPr/>
            </a:pPr>
            <a:r>
              <a:rPr lang="en-US" altLang="zh-CN" sz="1400">
                <a:solidFill>
                  <a:schemeClr val="tx1"/>
                </a:solidFill>
              </a:rPr>
              <a:t>(5) </a:t>
            </a:r>
            <a:r>
              <a:rPr lang="zh-CN" altLang="en-US" sz="1400">
                <a:solidFill>
                  <a:schemeClr val="tx1"/>
                </a:solidFill>
              </a:rPr>
              <a:t>每一个</a:t>
            </a:r>
            <a:r>
              <a:rPr lang="en-US" altLang="zh-CN" sz="1400">
                <a:solidFill>
                  <a:schemeClr val="tx1"/>
                </a:solidFill>
              </a:rPr>
              <a:t>case</a:t>
            </a:r>
            <a:r>
              <a:rPr lang="zh-CN" altLang="en-US" sz="1400">
                <a:solidFill>
                  <a:schemeClr val="tx1"/>
                </a:solidFill>
              </a:rPr>
              <a:t>常量必须互不相同；否则就会出现互相矛盾的现象。</a:t>
            </a:r>
          </a:p>
          <a:p>
            <a:pPr algn="just">
              <a:lnSpc>
                <a:spcPct val="150000"/>
              </a:lnSpc>
              <a:defRPr/>
            </a:pPr>
            <a:r>
              <a:rPr lang="en-US" altLang="zh-CN" sz="1400">
                <a:solidFill>
                  <a:schemeClr val="tx1"/>
                </a:solidFill>
              </a:rPr>
              <a:t>(6) case</a:t>
            </a:r>
            <a:r>
              <a:rPr lang="zh-CN" altLang="en-US" sz="1400">
                <a:solidFill>
                  <a:schemeClr val="tx1"/>
                </a:solidFill>
              </a:rPr>
              <a:t>标号只起标记的作用。在执行</a:t>
            </a:r>
            <a:r>
              <a:rPr lang="en-US" altLang="zh-CN" sz="1400">
                <a:solidFill>
                  <a:schemeClr val="tx1"/>
                </a:solidFill>
              </a:rPr>
              <a:t>switch</a:t>
            </a:r>
            <a:r>
              <a:rPr lang="zh-CN" altLang="en-US" sz="1400">
                <a:solidFill>
                  <a:schemeClr val="tx1"/>
                </a:solidFill>
              </a:rPr>
              <a:t>语句时，根据</a:t>
            </a:r>
            <a:r>
              <a:rPr lang="en-US" altLang="zh-CN" sz="1400">
                <a:solidFill>
                  <a:schemeClr val="tx1"/>
                </a:solidFill>
              </a:rPr>
              <a:t>switch</a:t>
            </a:r>
            <a:r>
              <a:rPr lang="zh-CN" altLang="en-US" sz="1400">
                <a:solidFill>
                  <a:schemeClr val="tx1"/>
                </a:solidFill>
              </a:rPr>
              <a:t>表达式的值找到匹配的入口标号，在执行完一个</a:t>
            </a:r>
            <a:r>
              <a:rPr lang="en-US" altLang="zh-CN" sz="1400">
                <a:solidFill>
                  <a:schemeClr val="tx1"/>
                </a:solidFill>
              </a:rPr>
              <a:t>case</a:t>
            </a:r>
            <a:r>
              <a:rPr lang="zh-CN" altLang="en-US" sz="1400">
                <a:solidFill>
                  <a:schemeClr val="tx1"/>
                </a:solidFill>
              </a:rPr>
              <a:t>标号后面的语句后，就从此标号开始执行下去，不再进行判断。因此，一般情况下，在执行一个</a:t>
            </a:r>
            <a:r>
              <a:rPr lang="en-US" altLang="zh-CN" sz="1400">
                <a:solidFill>
                  <a:schemeClr val="tx1"/>
                </a:solidFill>
              </a:rPr>
              <a:t>case</a:t>
            </a:r>
            <a:r>
              <a:rPr lang="zh-CN" altLang="en-US" sz="1400">
                <a:solidFill>
                  <a:schemeClr val="tx1"/>
                </a:solidFill>
              </a:rPr>
              <a:t>子句后，应当用</a:t>
            </a:r>
            <a:r>
              <a:rPr lang="en-US" altLang="zh-CN" sz="1400">
                <a:solidFill>
                  <a:schemeClr val="tx1"/>
                </a:solidFill>
              </a:rPr>
              <a:t>break</a:t>
            </a:r>
            <a:r>
              <a:rPr lang="zh-CN" altLang="en-US" sz="1400">
                <a:solidFill>
                  <a:schemeClr val="tx1"/>
                </a:solidFill>
              </a:rPr>
              <a:t>语句使流程跳出</a:t>
            </a:r>
            <a:r>
              <a:rPr lang="en-US" altLang="zh-CN" sz="1400">
                <a:solidFill>
                  <a:schemeClr val="tx1"/>
                </a:solidFill>
              </a:rPr>
              <a:t>switch</a:t>
            </a:r>
            <a:r>
              <a:rPr lang="zh-CN" altLang="en-US" sz="1400">
                <a:solidFill>
                  <a:schemeClr val="tx1"/>
                </a:solidFill>
              </a:rPr>
              <a:t>结构。最后一个</a:t>
            </a:r>
            <a:r>
              <a:rPr lang="en-US" altLang="zh-CN" sz="1400">
                <a:solidFill>
                  <a:schemeClr val="tx1"/>
                </a:solidFill>
              </a:rPr>
              <a:t>case</a:t>
            </a:r>
            <a:r>
              <a:rPr lang="zh-CN" altLang="en-US" sz="1400">
                <a:solidFill>
                  <a:schemeClr val="tx1"/>
                </a:solidFill>
              </a:rPr>
              <a:t>子句</a:t>
            </a:r>
            <a:r>
              <a:rPr lang="en-US" altLang="zh-CN" sz="1400">
                <a:solidFill>
                  <a:schemeClr val="tx1"/>
                </a:solidFill>
              </a:rPr>
              <a:t>(</a:t>
            </a:r>
            <a:r>
              <a:rPr lang="zh-CN" altLang="en-US" sz="1400">
                <a:solidFill>
                  <a:schemeClr val="tx1"/>
                </a:solidFill>
              </a:rPr>
              <a:t>今为</a:t>
            </a:r>
            <a:r>
              <a:rPr lang="en-US" altLang="zh-CN" sz="1400">
                <a:solidFill>
                  <a:schemeClr val="tx1"/>
                </a:solidFill>
              </a:rPr>
              <a:t>default</a:t>
            </a:r>
            <a:r>
              <a:rPr lang="zh-CN" altLang="en-US" sz="1400">
                <a:solidFill>
                  <a:schemeClr val="tx1"/>
                </a:solidFill>
              </a:rPr>
              <a:t>子句</a:t>
            </a:r>
            <a:r>
              <a:rPr lang="en-US" altLang="zh-CN" sz="1400">
                <a:solidFill>
                  <a:schemeClr val="tx1"/>
                </a:solidFill>
              </a:rPr>
              <a:t>)</a:t>
            </a:r>
            <a:r>
              <a:rPr lang="zh-CN" altLang="en-US" sz="1400">
                <a:solidFill>
                  <a:schemeClr val="tx1"/>
                </a:solidFill>
              </a:rPr>
              <a:t>中可不加</a:t>
            </a:r>
            <a:r>
              <a:rPr lang="en-US" altLang="zh-CN" sz="1400">
                <a:solidFill>
                  <a:schemeClr val="tx1"/>
                </a:solidFill>
              </a:rPr>
              <a:t>break</a:t>
            </a:r>
            <a:r>
              <a:rPr lang="zh-CN" altLang="en-US" sz="1400">
                <a:solidFill>
                  <a:schemeClr val="tx1"/>
                </a:solidFill>
              </a:rPr>
              <a:t>语句。</a:t>
            </a:r>
          </a:p>
          <a:p>
            <a:pPr algn="just">
              <a:lnSpc>
                <a:spcPct val="150000"/>
              </a:lnSpc>
              <a:defRPr/>
            </a:pPr>
            <a:r>
              <a:rPr lang="en-US" altLang="zh-CN" sz="1400">
                <a:solidFill>
                  <a:schemeClr val="tx1"/>
                </a:solidFill>
              </a:rPr>
              <a:t>(7) </a:t>
            </a:r>
            <a:r>
              <a:rPr lang="zh-CN" altLang="en-US" sz="1400">
                <a:solidFill>
                  <a:schemeClr val="tx1"/>
                </a:solidFill>
              </a:rPr>
              <a:t>在</a:t>
            </a:r>
            <a:r>
              <a:rPr lang="en-US" altLang="zh-CN" sz="1400">
                <a:solidFill>
                  <a:schemeClr val="tx1"/>
                </a:solidFill>
              </a:rPr>
              <a:t>case</a:t>
            </a:r>
            <a:r>
              <a:rPr lang="zh-CN" altLang="en-US" sz="1400">
                <a:solidFill>
                  <a:schemeClr val="tx1"/>
                </a:solidFill>
              </a:rPr>
              <a:t>子句中虽然包含了一个以上执行语句，但可以不必用花括号括起来，会自动顺序执行本</a:t>
            </a:r>
            <a:r>
              <a:rPr lang="en-US" altLang="zh-CN" sz="1400">
                <a:solidFill>
                  <a:schemeClr val="tx1"/>
                </a:solidFill>
              </a:rPr>
              <a:t>case</a:t>
            </a:r>
            <a:r>
              <a:rPr lang="zh-CN" altLang="en-US" sz="1400">
                <a:solidFill>
                  <a:schemeClr val="tx1"/>
                </a:solidFill>
              </a:rPr>
              <a:t>标号后面所有的语句。当然加上花括号也可以。</a:t>
            </a:r>
          </a:p>
          <a:p>
            <a:pPr algn="just">
              <a:lnSpc>
                <a:spcPct val="150000"/>
              </a:lnSpc>
              <a:defRPr/>
            </a:pPr>
            <a:r>
              <a:rPr lang="en-US" altLang="zh-CN" sz="1400">
                <a:solidFill>
                  <a:schemeClr val="tx1"/>
                </a:solidFill>
              </a:rPr>
              <a:t>(8) </a:t>
            </a:r>
            <a:r>
              <a:rPr lang="zh-CN" altLang="en-US" sz="1400">
                <a:solidFill>
                  <a:schemeClr val="tx1"/>
                </a:solidFill>
              </a:rPr>
              <a:t>多个</a:t>
            </a:r>
            <a:r>
              <a:rPr lang="en-US" altLang="zh-CN" sz="1400">
                <a:solidFill>
                  <a:schemeClr val="tx1"/>
                </a:solidFill>
              </a:rPr>
              <a:t>case</a:t>
            </a:r>
            <a:r>
              <a:rPr lang="zh-CN" altLang="en-US" sz="1400">
                <a:solidFill>
                  <a:schemeClr val="tx1"/>
                </a:solidFill>
              </a:rPr>
              <a:t>标号可以共用一组执行语句。</a:t>
            </a:r>
          </a:p>
        </p:txBody>
      </p:sp>
    </p:spTree>
    <p:extLst>
      <p:ext uri="{BB962C8B-B14F-4D97-AF65-F5344CB8AC3E}">
        <p14:creationId xmlns:p14="http://schemas.microsoft.com/office/powerpoint/2010/main" xmlns="" val="289499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利用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3.5】</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619467" y="2507392"/>
            <a:ext cx="4135024"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a:solidFill>
                <a:srgbClr val="008000"/>
              </a:solidFill>
            </a:endParaRPr>
          </a:p>
        </p:txBody>
      </p:sp>
      <p:pic>
        <p:nvPicPr>
          <p:cNvPr id="4" name="图片 3"/>
          <p:cNvPicPr>
            <a:picLocks noChangeAspect="1"/>
          </p:cNvPicPr>
          <p:nvPr/>
        </p:nvPicPr>
        <p:blipFill>
          <a:blip r:embed="rId3" cstate="print"/>
          <a:stretch>
            <a:fillRect/>
          </a:stretch>
        </p:blipFill>
        <p:spPr>
          <a:xfrm>
            <a:off x="2820674" y="2675818"/>
            <a:ext cx="3476625" cy="904875"/>
          </a:xfrm>
          <a:prstGeom prst="rect">
            <a:avLst/>
          </a:prstGeom>
        </p:spPr>
      </p:pic>
      <p:grpSp>
        <p:nvGrpSpPr>
          <p:cNvPr id="28" name="组合 27"/>
          <p:cNvGrpSpPr/>
          <p:nvPr/>
        </p:nvGrpSpPr>
        <p:grpSpPr>
          <a:xfrm>
            <a:off x="4356297" y="4292182"/>
            <a:ext cx="4248570" cy="2282003"/>
            <a:chOff x="8050698" y="5019262"/>
            <a:chExt cx="4248570" cy="2282003"/>
          </a:xfrm>
          <a:effectLst>
            <a:outerShdw blurRad="63500" sx="102000" sy="102000" algn="ctr" rotWithShape="0">
              <a:prstClr val="black">
                <a:alpha val="40000"/>
              </a:prstClr>
            </a:outerShdw>
          </a:effectLst>
        </p:grpSpPr>
        <p:sp>
          <p:nvSpPr>
            <p:cNvPr id="38" name="剪去单角的矩形 37"/>
            <p:cNvSpPr/>
            <p:nvPr/>
          </p:nvSpPr>
          <p:spPr>
            <a:xfrm>
              <a:off x="8050698" y="5019262"/>
              <a:ext cx="4248570" cy="2282003"/>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3797716" cy="2246769"/>
            </a:xfrm>
            <a:prstGeom prst="rect">
              <a:avLst/>
            </a:prstGeom>
            <a:noFill/>
          </p:spPr>
          <p:txBody>
            <a:bodyPr wrap="square" rtlCol="0">
              <a:spAutoFit/>
            </a:bodyPr>
            <a:lstStyle/>
            <a:p>
              <a:r>
                <a:rPr lang="zh-CN" altLang="en-US" sz="1400">
                  <a:solidFill>
                    <a:schemeClr val="bg1"/>
                  </a:solidFill>
                </a:rPr>
                <a:t>等级</a:t>
              </a:r>
              <a:r>
                <a:rPr lang="en-US" altLang="zh-CN" sz="1400">
                  <a:solidFill>
                    <a:schemeClr val="bg1"/>
                  </a:solidFill>
                </a:rPr>
                <a:t>grade</a:t>
              </a:r>
              <a:r>
                <a:rPr lang="zh-CN" altLang="en-US" sz="1400">
                  <a:solidFill>
                    <a:schemeClr val="bg1"/>
                  </a:solidFill>
                </a:rPr>
                <a:t>定义为字符变量，从键盘输入一个大写字母，赋给变量</a:t>
              </a:r>
              <a:r>
                <a:rPr lang="en-US" altLang="zh-CN" sz="1400">
                  <a:solidFill>
                    <a:schemeClr val="bg1"/>
                  </a:solidFill>
                </a:rPr>
                <a:t>grade</a:t>
              </a:r>
              <a:r>
                <a:rPr lang="zh-CN" altLang="en-US" sz="1400">
                  <a:solidFill>
                    <a:schemeClr val="bg1"/>
                  </a:solidFill>
                </a:rPr>
                <a:t>，</a:t>
              </a:r>
              <a:r>
                <a:rPr lang="en-US" altLang="zh-CN" sz="1400">
                  <a:solidFill>
                    <a:schemeClr val="bg1"/>
                  </a:solidFill>
                </a:rPr>
                <a:t>switch</a:t>
              </a:r>
              <a:r>
                <a:rPr lang="zh-CN" altLang="en-US" sz="1400">
                  <a:solidFill>
                    <a:schemeClr val="bg1"/>
                  </a:solidFill>
                </a:rPr>
                <a:t>得到</a:t>
              </a:r>
              <a:r>
                <a:rPr lang="en-US" altLang="zh-CN" sz="1400">
                  <a:solidFill>
                    <a:schemeClr val="bg1"/>
                  </a:solidFill>
                </a:rPr>
                <a:t>grade</a:t>
              </a:r>
              <a:r>
                <a:rPr lang="zh-CN" altLang="en-US" sz="1400">
                  <a:solidFill>
                    <a:schemeClr val="bg1"/>
                  </a:solidFill>
                </a:rPr>
                <a:t>的值并把它和各</a:t>
              </a:r>
              <a:r>
                <a:rPr lang="en-US" altLang="zh-CN" sz="1400">
                  <a:solidFill>
                    <a:schemeClr val="bg1"/>
                  </a:solidFill>
                </a:rPr>
                <a:t>case</a:t>
              </a:r>
              <a:r>
                <a:rPr lang="zh-CN" altLang="en-US" sz="1400">
                  <a:solidFill>
                    <a:schemeClr val="bg1"/>
                  </a:solidFill>
                </a:rPr>
                <a:t>中给定的值</a:t>
              </a:r>
              <a:r>
                <a:rPr lang="en-US" altLang="zh-CN" sz="1400">
                  <a:solidFill>
                    <a:schemeClr val="bg1"/>
                  </a:solidFill>
                </a:rPr>
                <a:t>(′A′,′B′,′C′,′D′</a:t>
              </a:r>
              <a:r>
                <a:rPr lang="zh-CN" altLang="en-US" sz="1400">
                  <a:solidFill>
                    <a:schemeClr val="bg1"/>
                  </a:solidFill>
                </a:rPr>
                <a:t>之一</a:t>
              </a:r>
              <a:r>
                <a:rPr lang="en-US" altLang="zh-CN" sz="1400">
                  <a:solidFill>
                    <a:schemeClr val="bg1"/>
                  </a:solidFill>
                </a:rPr>
                <a:t>)</a:t>
              </a:r>
              <a:r>
                <a:rPr lang="zh-CN" altLang="en-US" sz="1400">
                  <a:solidFill>
                    <a:schemeClr val="bg1"/>
                  </a:solidFill>
                </a:rPr>
                <a:t>相比较，如果和其中之一相同</a:t>
              </a:r>
              <a:r>
                <a:rPr lang="en-US" altLang="zh-CN" sz="1400">
                  <a:solidFill>
                    <a:schemeClr val="bg1"/>
                  </a:solidFill>
                </a:rPr>
                <a:t>(</a:t>
              </a:r>
              <a:r>
                <a:rPr lang="zh-CN" altLang="en-US" sz="1400">
                  <a:solidFill>
                    <a:schemeClr val="bg1"/>
                  </a:solidFill>
                </a:rPr>
                <a:t>称为匹配</a:t>
              </a:r>
              <a:r>
                <a:rPr lang="en-US" altLang="zh-CN" sz="1400">
                  <a:solidFill>
                    <a:schemeClr val="bg1"/>
                  </a:solidFill>
                </a:rPr>
                <a:t>)</a:t>
              </a:r>
              <a:r>
                <a:rPr lang="zh-CN" altLang="en-US" sz="1400">
                  <a:solidFill>
                    <a:schemeClr val="bg1"/>
                  </a:solidFill>
                </a:rPr>
                <a:t>，则执行该</a:t>
              </a:r>
              <a:r>
                <a:rPr lang="en-US" altLang="zh-CN" sz="1400">
                  <a:solidFill>
                    <a:schemeClr val="bg1"/>
                  </a:solidFill>
                </a:rPr>
                <a:t>case</a:t>
              </a:r>
              <a:r>
                <a:rPr lang="zh-CN" altLang="en-US" sz="1400">
                  <a:solidFill>
                    <a:schemeClr val="bg1"/>
                  </a:solidFill>
                </a:rPr>
                <a:t>后面的语句</a:t>
              </a:r>
              <a:r>
                <a:rPr lang="en-US" altLang="zh-CN" sz="1400">
                  <a:solidFill>
                    <a:schemeClr val="bg1"/>
                  </a:solidFill>
                </a:rPr>
                <a:t>(</a:t>
              </a:r>
              <a:r>
                <a:rPr lang="zh-CN" altLang="en-US" sz="1400">
                  <a:solidFill>
                    <a:schemeClr val="bg1"/>
                  </a:solidFill>
                </a:rPr>
                <a:t>即</a:t>
              </a:r>
              <a:r>
                <a:rPr lang="en-US" altLang="zh-CN" sz="1400">
                  <a:solidFill>
                    <a:schemeClr val="bg1"/>
                  </a:solidFill>
                </a:rPr>
                <a:t>printf</a:t>
              </a:r>
              <a:r>
                <a:rPr lang="zh-CN" altLang="en-US" sz="1400">
                  <a:solidFill>
                    <a:schemeClr val="bg1"/>
                  </a:solidFill>
                </a:rPr>
                <a:t>语句</a:t>
              </a:r>
              <a:r>
                <a:rPr lang="en-US" altLang="zh-CN" sz="1400">
                  <a:solidFill>
                    <a:schemeClr val="bg1"/>
                  </a:solidFill>
                </a:rPr>
                <a:t>)</a:t>
              </a:r>
              <a:r>
                <a:rPr lang="zh-CN" altLang="en-US" sz="1400">
                  <a:solidFill>
                    <a:schemeClr val="bg1"/>
                  </a:solidFill>
                </a:rPr>
                <a:t>。</a:t>
              </a:r>
              <a:endParaRPr lang="en-US" altLang="zh-CN" sz="1400">
                <a:solidFill>
                  <a:schemeClr val="bg1"/>
                </a:solidFill>
              </a:endParaRPr>
            </a:p>
            <a:p>
              <a:r>
                <a:rPr lang="zh-CN" altLang="en-US" sz="1400">
                  <a:solidFill>
                    <a:schemeClr val="bg1"/>
                  </a:solidFill>
                </a:rPr>
                <a:t>如果输入的字符与</a:t>
              </a:r>
              <a:r>
                <a:rPr lang="en-US" altLang="zh-CN" sz="1400">
                  <a:solidFill>
                    <a:schemeClr val="bg1"/>
                  </a:solidFill>
                </a:rPr>
                <a:t>′A′,′B′,′C′,′D′</a:t>
              </a:r>
              <a:r>
                <a:rPr lang="zh-CN" altLang="en-US" sz="1400">
                  <a:solidFill>
                    <a:schemeClr val="bg1"/>
                  </a:solidFill>
                </a:rPr>
                <a:t>都不相同，就执行</a:t>
              </a:r>
              <a:r>
                <a:rPr lang="en-US" altLang="zh-CN" sz="1400">
                  <a:solidFill>
                    <a:schemeClr val="bg1"/>
                  </a:solidFill>
                </a:rPr>
                <a:t>default</a:t>
              </a:r>
              <a:r>
                <a:rPr lang="zh-CN" altLang="en-US" sz="1400">
                  <a:solidFill>
                    <a:schemeClr val="bg1"/>
                  </a:solidFill>
                </a:rPr>
                <a:t>后面的语句，</a:t>
              </a:r>
              <a:endParaRPr lang="en-US" altLang="zh-CN" sz="1400">
                <a:solidFill>
                  <a:schemeClr val="bg1"/>
                </a:solidFill>
              </a:endParaRPr>
            </a:p>
            <a:p>
              <a:r>
                <a:rPr lang="zh-CN" altLang="en-US" sz="1400" b="1">
                  <a:solidFill>
                    <a:srgbClr val="FFFF00"/>
                  </a:solidFill>
                </a:rPr>
                <a:t>注意在每个</a:t>
              </a:r>
              <a:r>
                <a:rPr lang="en-US" altLang="zh-CN" sz="1400" b="1">
                  <a:solidFill>
                    <a:srgbClr val="FFFF00"/>
                  </a:solidFill>
                </a:rPr>
                <a:t>case</a:t>
              </a:r>
              <a:r>
                <a:rPr lang="zh-CN" altLang="en-US" sz="1400" b="1">
                  <a:solidFill>
                    <a:srgbClr val="FFFF00"/>
                  </a:solidFill>
                </a:rPr>
                <a:t>后面后的语句中，最后都有一个</a:t>
              </a:r>
              <a:r>
                <a:rPr lang="en-US" altLang="zh-CN" sz="1400" b="1">
                  <a:solidFill>
                    <a:srgbClr val="FFFF00"/>
                  </a:solidFill>
                </a:rPr>
                <a:t>break</a:t>
              </a:r>
              <a:r>
                <a:rPr lang="zh-CN" altLang="en-US" sz="1400" b="1">
                  <a:solidFill>
                    <a:srgbClr val="FFFF00"/>
                  </a:solidFill>
                </a:rPr>
                <a:t>语句，它的作用是使流程转到</a:t>
              </a:r>
              <a:r>
                <a:rPr lang="en-US" altLang="zh-CN" sz="1400" b="1">
                  <a:solidFill>
                    <a:srgbClr val="FFFF00"/>
                  </a:solidFill>
                </a:rPr>
                <a:t>switch</a:t>
              </a:r>
              <a:r>
                <a:rPr lang="zh-CN" altLang="en-US" sz="1400" b="1">
                  <a:solidFill>
                    <a:srgbClr val="FFFF00"/>
                  </a:solidFill>
                </a:rPr>
                <a:t>语句的末尾</a:t>
              </a:r>
              <a:r>
                <a:rPr lang="en-US" altLang="zh-CN" sz="1400" b="1">
                  <a:solidFill>
                    <a:srgbClr val="FFFF00"/>
                  </a:solidFill>
                </a:rPr>
                <a:t>(</a:t>
              </a:r>
              <a:r>
                <a:rPr lang="zh-CN" altLang="en-US" sz="1400" b="1">
                  <a:solidFill>
                    <a:srgbClr val="FFFF00"/>
                  </a:solidFill>
                </a:rPr>
                <a:t>即右花括号处</a:t>
              </a:r>
              <a:r>
                <a:rPr lang="en-US" altLang="zh-CN" sz="1400" b="1">
                  <a:solidFill>
                    <a:srgbClr val="FFFF00"/>
                  </a:solidFill>
                </a:rPr>
                <a:t>)</a:t>
              </a:r>
              <a:r>
                <a:rPr lang="zh-CN" altLang="en-US" sz="1400" b="1">
                  <a:solidFill>
                    <a:srgbClr val="FFFF00"/>
                  </a:solidFill>
                </a:rPr>
                <a:t>。</a:t>
              </a:r>
              <a:endParaRPr lang="en-US" altLang="zh-CN" sz="1400" b="1">
                <a:solidFill>
                  <a:srgbClr val="FFFF00"/>
                </a:solidFill>
              </a:endParaRPr>
            </a:p>
          </p:txBody>
        </p:sp>
      </p:grpSp>
      <p:grpSp>
        <p:nvGrpSpPr>
          <p:cNvPr id="42" name="组合 41"/>
          <p:cNvGrpSpPr/>
          <p:nvPr/>
        </p:nvGrpSpPr>
        <p:grpSpPr>
          <a:xfrm>
            <a:off x="6409301" y="2352320"/>
            <a:ext cx="5617033" cy="2312279"/>
            <a:chOff x="6409301" y="2352320"/>
            <a:chExt cx="5617033" cy="2312279"/>
          </a:xfrm>
        </p:grpSpPr>
        <p:sp>
          <p:nvSpPr>
            <p:cNvPr id="7" name="矩形 6"/>
            <p:cNvSpPr/>
            <p:nvPr/>
          </p:nvSpPr>
          <p:spPr>
            <a:xfrm>
              <a:off x="8479263" y="2352320"/>
              <a:ext cx="1477108" cy="35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grade</a:t>
              </a:r>
              <a:endParaRPr lang="zh-CN" altLang="en-US" sz="1600"/>
            </a:p>
          </p:txBody>
        </p:sp>
        <p:sp>
          <p:nvSpPr>
            <p:cNvPr id="8" name="矩形 7"/>
            <p:cNvSpPr/>
            <p:nvPr/>
          </p:nvSpPr>
          <p:spPr>
            <a:xfrm>
              <a:off x="6409301" y="3057115"/>
              <a:ext cx="105507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输出</a:t>
              </a:r>
              <a:endParaRPr lang="en-US" altLang="zh-CN" sz="1600"/>
            </a:p>
            <a:p>
              <a:pPr algn="ctr"/>
              <a:r>
                <a:rPr lang="zh-CN" altLang="en-US" sz="1600"/>
                <a:t>“</a:t>
              </a:r>
              <a:r>
                <a:rPr lang="en-US" altLang="zh-CN" sz="1600"/>
                <a:t>85~100</a:t>
              </a:r>
              <a:r>
                <a:rPr lang="zh-CN" altLang="en-US" sz="1600"/>
                <a:t>”</a:t>
              </a:r>
            </a:p>
          </p:txBody>
        </p:sp>
        <p:sp>
          <p:nvSpPr>
            <p:cNvPr id="14" name="矩形 13"/>
            <p:cNvSpPr/>
            <p:nvPr/>
          </p:nvSpPr>
          <p:spPr>
            <a:xfrm>
              <a:off x="7549790" y="3051559"/>
              <a:ext cx="105507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输出</a:t>
              </a:r>
              <a:endParaRPr lang="en-US" altLang="zh-CN" sz="1600"/>
            </a:p>
            <a:p>
              <a:pPr algn="ctr"/>
              <a:r>
                <a:rPr lang="zh-CN" altLang="en-US" sz="1600"/>
                <a:t>“</a:t>
              </a:r>
              <a:r>
                <a:rPr lang="en-US" altLang="zh-CN" sz="1600"/>
                <a:t>70~84</a:t>
              </a:r>
              <a:r>
                <a:rPr lang="zh-CN" altLang="en-US" sz="1600"/>
                <a:t>”</a:t>
              </a:r>
            </a:p>
          </p:txBody>
        </p:sp>
        <p:sp>
          <p:nvSpPr>
            <p:cNvPr id="15" name="矩形 14"/>
            <p:cNvSpPr/>
            <p:nvPr/>
          </p:nvSpPr>
          <p:spPr>
            <a:xfrm>
              <a:off x="8690279" y="3046003"/>
              <a:ext cx="105507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输出</a:t>
              </a:r>
              <a:endParaRPr lang="en-US" altLang="zh-CN" sz="1600"/>
            </a:p>
            <a:p>
              <a:pPr algn="ctr"/>
              <a:r>
                <a:rPr lang="zh-CN" altLang="en-US" sz="1600"/>
                <a:t>“</a:t>
              </a:r>
              <a:r>
                <a:rPr lang="en-US" altLang="zh-CN" sz="1600"/>
                <a:t>60~69</a:t>
              </a:r>
              <a:r>
                <a:rPr lang="zh-CN" altLang="en-US" sz="1600"/>
                <a:t>”</a:t>
              </a:r>
            </a:p>
          </p:txBody>
        </p:sp>
        <p:sp>
          <p:nvSpPr>
            <p:cNvPr id="16" name="矩形 15"/>
            <p:cNvSpPr/>
            <p:nvPr/>
          </p:nvSpPr>
          <p:spPr>
            <a:xfrm>
              <a:off x="9830768" y="3046003"/>
              <a:ext cx="105507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输出</a:t>
              </a:r>
              <a:endParaRPr lang="en-US" altLang="zh-CN" sz="1600"/>
            </a:p>
            <a:p>
              <a:pPr algn="ctr"/>
              <a:r>
                <a:rPr lang="zh-CN" altLang="en-US" sz="1600"/>
                <a:t>“</a:t>
              </a:r>
              <a:r>
                <a:rPr lang="en-US" altLang="zh-CN" sz="1600"/>
                <a:t>&lt;60</a:t>
              </a:r>
              <a:r>
                <a:rPr lang="zh-CN" altLang="en-US" sz="1600"/>
                <a:t>”</a:t>
              </a:r>
            </a:p>
          </p:txBody>
        </p:sp>
        <p:sp>
          <p:nvSpPr>
            <p:cNvPr id="17" name="矩形 16"/>
            <p:cNvSpPr/>
            <p:nvPr/>
          </p:nvSpPr>
          <p:spPr>
            <a:xfrm>
              <a:off x="10971257" y="3056051"/>
              <a:ext cx="105507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输出</a:t>
              </a:r>
              <a:endParaRPr lang="en-US" altLang="zh-CN" sz="1600"/>
            </a:p>
            <a:p>
              <a:pPr algn="ctr"/>
              <a:r>
                <a:rPr lang="zh-CN" altLang="en-US" sz="1600"/>
                <a:t>“</a:t>
              </a:r>
              <a:r>
                <a:rPr lang="en-US" altLang="zh-CN" sz="1600"/>
                <a:t>error</a:t>
              </a:r>
              <a:r>
                <a:rPr lang="zh-CN" altLang="en-US" sz="1600"/>
                <a:t>”</a:t>
              </a:r>
            </a:p>
          </p:txBody>
        </p:sp>
        <p:sp>
          <p:nvSpPr>
            <p:cNvPr id="9" name="椭圆 8"/>
            <p:cNvSpPr/>
            <p:nvPr/>
          </p:nvSpPr>
          <p:spPr>
            <a:xfrm>
              <a:off x="9056746" y="3898216"/>
              <a:ext cx="322141" cy="322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7" idx="2"/>
              <a:endCxn id="8" idx="0"/>
            </p:cNvCxnSpPr>
            <p:nvPr/>
          </p:nvCxnSpPr>
          <p:spPr>
            <a:xfrm flipH="1">
              <a:off x="6936840" y="2711052"/>
              <a:ext cx="2280977" cy="34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a:endCxn id="14" idx="0"/>
            </p:cNvCxnSpPr>
            <p:nvPr/>
          </p:nvCxnSpPr>
          <p:spPr>
            <a:xfrm flipH="1">
              <a:off x="8077329" y="2711052"/>
              <a:ext cx="1140488" cy="34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a:endCxn id="15" idx="0"/>
            </p:cNvCxnSpPr>
            <p:nvPr/>
          </p:nvCxnSpPr>
          <p:spPr>
            <a:xfrm>
              <a:off x="9217817" y="2711052"/>
              <a:ext cx="1" cy="33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2"/>
              <a:endCxn id="16" idx="0"/>
            </p:cNvCxnSpPr>
            <p:nvPr/>
          </p:nvCxnSpPr>
          <p:spPr>
            <a:xfrm>
              <a:off x="9217817" y="2711052"/>
              <a:ext cx="1140490" cy="33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17" idx="0"/>
            </p:cNvCxnSpPr>
            <p:nvPr/>
          </p:nvCxnSpPr>
          <p:spPr>
            <a:xfrm>
              <a:off x="9217817" y="2711052"/>
              <a:ext cx="2280979" cy="344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2"/>
              <a:endCxn id="9" idx="2"/>
            </p:cNvCxnSpPr>
            <p:nvPr/>
          </p:nvCxnSpPr>
          <p:spPr>
            <a:xfrm>
              <a:off x="6936840" y="3579629"/>
              <a:ext cx="2119906" cy="4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9" idx="1"/>
            </p:cNvCxnSpPr>
            <p:nvPr/>
          </p:nvCxnSpPr>
          <p:spPr>
            <a:xfrm>
              <a:off x="8077329" y="3574073"/>
              <a:ext cx="1026593" cy="37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9" idx="0"/>
            </p:cNvCxnSpPr>
            <p:nvPr/>
          </p:nvCxnSpPr>
          <p:spPr>
            <a:xfrm flipH="1">
              <a:off x="9217817" y="3568517"/>
              <a:ext cx="1" cy="329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2"/>
              <a:endCxn id="9" idx="7"/>
            </p:cNvCxnSpPr>
            <p:nvPr/>
          </p:nvCxnSpPr>
          <p:spPr>
            <a:xfrm flipH="1">
              <a:off x="9331711" y="3568517"/>
              <a:ext cx="1026596" cy="37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2"/>
              <a:endCxn id="9" idx="6"/>
            </p:cNvCxnSpPr>
            <p:nvPr/>
          </p:nvCxnSpPr>
          <p:spPr>
            <a:xfrm flipH="1">
              <a:off x="9378887" y="3578565"/>
              <a:ext cx="2119909" cy="48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4"/>
            </p:cNvCxnSpPr>
            <p:nvPr/>
          </p:nvCxnSpPr>
          <p:spPr>
            <a:xfrm>
              <a:off x="9217817" y="4220357"/>
              <a:ext cx="0" cy="44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7618798" y="2738373"/>
            <a:ext cx="4573202" cy="338554"/>
          </a:xfrm>
          <a:prstGeom prst="rect">
            <a:avLst/>
          </a:prstGeom>
          <a:noFill/>
        </p:spPr>
        <p:txBody>
          <a:bodyPr wrap="square" rtlCol="0">
            <a:spAutoFit/>
          </a:bodyPr>
          <a:lstStyle/>
          <a:p>
            <a:pPr defTabSz="712788"/>
            <a:r>
              <a:rPr lang="en-US" altLang="zh-CN" sz="1600"/>
              <a:t>'A'	'B'	'C'	'D'	</a:t>
            </a:r>
            <a:r>
              <a:rPr lang="zh-CN" altLang="en-US" sz="1600"/>
              <a:t>其他</a:t>
            </a:r>
          </a:p>
        </p:txBody>
      </p:sp>
    </p:spTree>
    <p:extLst>
      <p:ext uri="{BB962C8B-B14F-4D97-AF65-F5344CB8AC3E}">
        <p14:creationId xmlns:p14="http://schemas.microsoft.com/office/powerpoint/2010/main" xmlns="" val="10136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选择结构和条件判断</a:t>
            </a:r>
          </a:p>
        </p:txBody>
      </p:sp>
      <p:pic>
        <p:nvPicPr>
          <p:cNvPr id="6" name="图片 5"/>
          <p:cNvPicPr>
            <a:picLocks noChangeAspect="1"/>
          </p:cNvPicPr>
          <p:nvPr/>
        </p:nvPicPr>
        <p:blipFill>
          <a:blip r:embed="rId5" cstate="print"/>
          <a:stretch>
            <a:fillRect/>
          </a:stretch>
        </p:blipFill>
        <p:spPr>
          <a:xfrm flipV="1">
            <a:off x="1911570" y="3332274"/>
            <a:ext cx="3038205" cy="1521304"/>
          </a:xfrm>
          <a:prstGeom prst="rect">
            <a:avLst/>
          </a:prstGeom>
        </p:spPr>
      </p:pic>
      <p:grpSp>
        <p:nvGrpSpPr>
          <p:cNvPr id="20" name="组合 19"/>
          <p:cNvGrpSpPr/>
          <p:nvPr/>
        </p:nvGrpSpPr>
        <p:grpSpPr>
          <a:xfrm>
            <a:off x="1593150" y="2341218"/>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a:t>
              </a:r>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C语言有两种选择语句</a:t>
            </a:r>
            <a:endParaRPr lang="en-US" altLang="zh-CN" b="1">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a:t>if语句</a:t>
            </a:r>
            <a:r>
              <a:rPr lang="zh-CN" altLang="en-US" sz="1600"/>
              <a:t>，用来实现</a:t>
            </a:r>
            <a:r>
              <a:rPr lang="zh-CN" altLang="en-US" sz="1600" b="1"/>
              <a:t>两个分支</a:t>
            </a:r>
            <a:r>
              <a:rPr lang="zh-CN" altLang="en-US" sz="1600"/>
              <a:t>的选择结构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a:t>switch</a:t>
            </a:r>
            <a:r>
              <a:rPr lang="zh-CN" altLang="en-US" sz="1600"/>
              <a:t>语句，用来实现</a:t>
            </a:r>
            <a:r>
              <a:rPr lang="zh-CN" altLang="en-US" sz="1600" b="1"/>
              <a:t>多分支</a:t>
            </a:r>
            <a:r>
              <a:rPr lang="zh-CN" altLang="en-US" sz="1600"/>
              <a:t>的选择结构</a:t>
            </a:r>
          </a:p>
        </p:txBody>
      </p:sp>
    </p:spTree>
    <p:extLst>
      <p:ext uri="{BB962C8B-B14F-4D97-AF65-F5344CB8AC3E}">
        <p14:creationId xmlns:p14="http://schemas.microsoft.com/office/powerpoint/2010/main" xmlns=""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1325563"/>
          </a:xfrm>
        </p:spPr>
        <p:txBody>
          <a:bodyPr/>
          <a:lstStyle/>
          <a:p>
            <a:r>
              <a:rPr lang="zh-CN" altLang="en-US"/>
              <a:t>选择结构程序综合举例</a:t>
            </a:r>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3.6】</a:t>
            </a:r>
            <a:r>
              <a:rPr lang="zh-CN" altLang="en-US" sz="2000">
                <a:solidFill>
                  <a:schemeClr val="accent1"/>
                </a:solidFill>
              </a:rPr>
              <a:t>写程序，判断某一年是否为闰年。</a:t>
            </a:r>
          </a:p>
        </p:txBody>
      </p:sp>
      <p:sp>
        <p:nvSpPr>
          <p:cNvPr id="13" name="圆角矩形 12"/>
          <p:cNvSpPr/>
          <p:nvPr/>
        </p:nvSpPr>
        <p:spPr>
          <a:xfrm>
            <a:off x="5857417" y="580334"/>
            <a:ext cx="2773016"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	</a:t>
            </a:r>
          </a:p>
          <a:p>
            <a:pPr defTabSz="363538"/>
            <a:r>
              <a:rPr lang="en-US" altLang="zh-CN" sz="1400"/>
              <a:t>{</a:t>
            </a:r>
          </a:p>
          <a:p>
            <a:pPr defTabSz="363538"/>
            <a:r>
              <a:rPr lang="en-US" altLang="zh-CN" sz="1400"/>
              <a:t>	int year,leap;</a:t>
            </a:r>
          </a:p>
          <a:p>
            <a:pPr defTabSz="363538"/>
            <a:r>
              <a:rPr lang="en-US" altLang="zh-CN" sz="1400"/>
              <a:t>	printf("enter year:");</a:t>
            </a:r>
          </a:p>
          <a:p>
            <a:pPr defTabSz="363538"/>
            <a:r>
              <a:rPr lang="en-US" altLang="zh-CN" sz="1400"/>
              <a:t>	scanf("%d",&amp;year);</a:t>
            </a:r>
          </a:p>
          <a:p>
            <a:pPr defTabSz="363538"/>
            <a:r>
              <a:rPr lang="en-US" altLang="zh-CN" sz="1400"/>
              <a:t>	</a:t>
            </a:r>
            <a:r>
              <a:rPr lang="en-US" altLang="zh-CN" sz="1400">
                <a:solidFill>
                  <a:schemeClr val="accent6"/>
                </a:solidFill>
              </a:rPr>
              <a:t>if(year%4==0)</a:t>
            </a:r>
          </a:p>
          <a:p>
            <a:pPr defTabSz="363538"/>
            <a:r>
              <a:rPr lang="en-US" altLang="zh-CN" sz="1400">
                <a:solidFill>
                  <a:schemeClr val="accent6"/>
                </a:solidFill>
              </a:rPr>
              <a:t>	{</a:t>
            </a:r>
          </a:p>
          <a:p>
            <a:pPr defTabSz="363538"/>
            <a:r>
              <a:rPr lang="en-US" altLang="zh-CN" sz="1400">
                <a:solidFill>
                  <a:schemeClr val="accent6"/>
                </a:solidFill>
              </a:rPr>
              <a:t>		if(year%100==0)</a:t>
            </a:r>
          </a:p>
          <a:p>
            <a:pPr defTabSz="363538"/>
            <a:r>
              <a:rPr lang="en-US" altLang="zh-CN" sz="1400">
                <a:solidFill>
                  <a:schemeClr val="accent6"/>
                </a:solidFill>
              </a:rPr>
              <a:t>		{</a:t>
            </a:r>
          </a:p>
          <a:p>
            <a:pPr defTabSz="363538"/>
            <a:r>
              <a:rPr lang="en-US" altLang="zh-CN" sz="1400">
                <a:solidFill>
                  <a:schemeClr val="accent6"/>
                </a:solidFill>
              </a:rPr>
              <a:t>			if(year%400==0)</a:t>
            </a:r>
          </a:p>
          <a:p>
            <a:pPr defTabSz="363538"/>
            <a:r>
              <a:rPr lang="en-US" altLang="zh-CN" sz="1400">
                <a:solidFill>
                  <a:schemeClr val="accent6"/>
                </a:solidFill>
              </a:rPr>
              <a:t>				leap=1;</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leap=1;</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t>	if(leap)</a:t>
            </a:r>
          </a:p>
          <a:p>
            <a:pPr defTabSz="363538"/>
            <a:r>
              <a:rPr lang="en-US" altLang="zh-CN" sz="1400"/>
              <a:t>		printf("%d is ",year);</a:t>
            </a:r>
          </a:p>
          <a:p>
            <a:pPr defTabSz="363538"/>
            <a:r>
              <a:rPr lang="en-US" altLang="zh-CN" sz="1400"/>
              <a:t>	else</a:t>
            </a:r>
          </a:p>
          <a:p>
            <a:pPr defTabSz="363538"/>
            <a:r>
              <a:rPr lang="en-US" altLang="zh-CN" sz="1400"/>
              <a:t>		printf("%d is not ",year);</a:t>
            </a:r>
          </a:p>
          <a:p>
            <a:pPr defTabSz="363538"/>
            <a:r>
              <a:rPr lang="en-US" altLang="zh-CN" sz="1400"/>
              <a:t>	printf("a leap year.\n");</a:t>
            </a:r>
          </a:p>
          <a:p>
            <a:pPr defTabSz="363538"/>
            <a:r>
              <a:rPr lang="en-US" altLang="zh-CN" sz="1400"/>
              <a:t>	return 0;</a:t>
            </a:r>
          </a:p>
          <a:p>
            <a:pPr defTabSz="363538"/>
            <a:r>
              <a:rPr lang="en-US" altLang="zh-CN" sz="1400"/>
              <a:t>}</a:t>
            </a:r>
          </a:p>
        </p:txBody>
      </p:sp>
      <p:graphicFrame>
        <p:nvGraphicFramePr>
          <p:cNvPr id="4" name="表格 3"/>
          <p:cNvGraphicFramePr>
            <a:graphicFrameLocks noGrp="1"/>
          </p:cNvGraphicFramePr>
          <p:nvPr>
            <p:extLst>
              <p:ext uri="{D42A27DB-BD31-4B8C-83A1-F6EECF244321}">
                <p14:modId xmlns:p14="http://schemas.microsoft.com/office/powerpoint/2010/main" xmlns="" val="3945458756"/>
              </p:ext>
            </p:extLst>
          </p:nvPr>
        </p:nvGraphicFramePr>
        <p:xfrm>
          <a:off x="1240229" y="1799168"/>
          <a:ext cx="3514036" cy="2468880"/>
        </p:xfrm>
        <a:graphic>
          <a:graphicData uri="http://schemas.openxmlformats.org/drawingml/2006/table">
            <a:tbl>
              <a:tblPr>
                <a:tableStyleId>{21E4AEA4-8DFA-4A89-87EB-49C32662AFE0}</a:tableStyleId>
              </a:tblPr>
              <a:tblGrid>
                <a:gridCol w="878509">
                  <a:extLst>
                    <a:ext uri="{9D8B030D-6E8A-4147-A177-3AD203B41FA5}">
                      <a16:colId xmlns:a16="http://schemas.microsoft.com/office/drawing/2014/main" xmlns="" val="3680760886"/>
                    </a:ext>
                  </a:extLst>
                </a:gridCol>
                <a:gridCol w="878509">
                  <a:extLst>
                    <a:ext uri="{9D8B030D-6E8A-4147-A177-3AD203B41FA5}">
                      <a16:colId xmlns:a16="http://schemas.microsoft.com/office/drawing/2014/main" xmlns="" val="1798099947"/>
                    </a:ext>
                  </a:extLst>
                </a:gridCol>
                <a:gridCol w="878509">
                  <a:extLst>
                    <a:ext uri="{9D8B030D-6E8A-4147-A177-3AD203B41FA5}">
                      <a16:colId xmlns:a16="http://schemas.microsoft.com/office/drawing/2014/main" xmlns="" val="2520813459"/>
                    </a:ext>
                  </a:extLst>
                </a:gridCol>
                <a:gridCol w="878509">
                  <a:extLst>
                    <a:ext uri="{9D8B030D-6E8A-4147-A177-3AD203B41FA5}">
                      <a16:colId xmlns:a16="http://schemas.microsoft.com/office/drawing/2014/main" xmlns="" val="1032489704"/>
                    </a:ext>
                  </a:extLst>
                </a:gridCol>
              </a:tblGrid>
              <a:tr h="0">
                <a:tc gridSpan="3">
                  <a:txBody>
                    <a:bodyPr/>
                    <a:lstStyle/>
                    <a:p>
                      <a:pPr algn="r">
                        <a:lnSpc>
                          <a:spcPct val="100000"/>
                        </a:lnSpc>
                        <a:spcBef>
                          <a:spcPts val="0"/>
                        </a:spcBef>
                        <a:spcAft>
                          <a:spcPts val="0"/>
                        </a:spcAft>
                      </a:pPr>
                      <a:r>
                        <a:rPr lang="en-US" altLang="zh-CN" sz="1400"/>
                        <a:t>year</a:t>
                      </a:r>
                      <a:r>
                        <a:rPr lang="zh-CN" altLang="en-US" sz="1400"/>
                        <a:t>被</a:t>
                      </a:r>
                      <a:r>
                        <a:rPr lang="en-US" altLang="zh-CN" sz="1400"/>
                        <a:t>4</a:t>
                      </a:r>
                      <a:r>
                        <a:rPr lang="zh-CN" altLang="en-US" sz="1400"/>
                        <a:t>整除</a:t>
                      </a:r>
                      <a:endParaRPr lang="en-US" altLang="zh-CN" sz="1400"/>
                    </a:p>
                    <a:p>
                      <a:pPr algn="l">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088190094"/>
                  </a:ext>
                </a:extLst>
              </a:tr>
              <a:tr h="0">
                <a:tc gridSpan="2">
                  <a:txBody>
                    <a:bodyPr/>
                    <a:lstStyle/>
                    <a:p>
                      <a:pPr algn="l">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38014693"/>
                  </a:ext>
                </a:extLst>
              </a:tr>
              <a:tr h="0">
                <a:tc>
                  <a:txBody>
                    <a:bodyPr/>
                    <a:lstStyle/>
                    <a:p>
                      <a:pPr>
                        <a:lnSpc>
                          <a:spcPct val="100000"/>
                        </a:lnSpc>
                        <a:spcBef>
                          <a:spcPts val="0"/>
                        </a:spcBef>
                        <a:spcAft>
                          <a:spcPts val="0"/>
                        </a:spcAft>
                      </a:pPr>
                      <a:endParaRPr lang="en-US" altLang="zh-CN" sz="1400"/>
                    </a:p>
                    <a:p>
                      <a:pPr>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8434844"/>
                  </a:ext>
                </a:extLst>
              </a:tr>
              <a:tr h="0">
                <a:tc>
                  <a:txBody>
                    <a:bodyPr/>
                    <a:lstStyle/>
                    <a:p>
                      <a:pPr algn="ctr">
                        <a:lnSpc>
                          <a:spcPct val="100000"/>
                        </a:lnSpc>
                        <a:spcBef>
                          <a:spcPts val="0"/>
                        </a:spcBef>
                        <a:spcAft>
                          <a:spcPts val="0"/>
                        </a:spcAft>
                      </a:pPr>
                      <a:r>
                        <a:rPr lang="en-US" altLang="zh-CN" sz="140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57690474"/>
                  </a:ext>
                </a:extLst>
              </a:tr>
              <a:tr h="0">
                <a:tc gridSpan="2">
                  <a:txBody>
                    <a:bodyPr/>
                    <a:lstStyle/>
                    <a:p>
                      <a:pPr>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a:t>leap                     </a:t>
                      </a: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8687228"/>
                  </a:ext>
                </a:extLst>
              </a:tr>
              <a:tr h="0">
                <a:tc gridSpan="2">
                  <a:txBody>
                    <a:bodyPr/>
                    <a:lstStyle/>
                    <a:p>
                      <a:pPr algn="ctr">
                        <a:lnSpc>
                          <a:spcPct val="100000"/>
                        </a:lnSpc>
                        <a:spcBef>
                          <a:spcPts val="0"/>
                        </a:spcBef>
                        <a:spcAft>
                          <a:spcPts val="0"/>
                        </a:spcAft>
                      </a:pPr>
                      <a:r>
                        <a:rPr lang="zh-CN" altLang="en-US" sz="1400"/>
                        <a:t>输出“闰年”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a:t>输出“非闰年”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cstate="print"/>
          <a:stretch>
            <a:fillRect/>
          </a:stretch>
        </p:blipFill>
        <p:spPr>
          <a:xfrm>
            <a:off x="1242608" y="4372761"/>
            <a:ext cx="3457575" cy="942975"/>
          </a:xfrm>
          <a:prstGeom prst="rect">
            <a:avLst/>
          </a:prstGeom>
        </p:spPr>
      </p:pic>
      <p:pic>
        <p:nvPicPr>
          <p:cNvPr id="28" name="图片 27"/>
          <p:cNvPicPr>
            <a:picLocks noChangeAspect="1"/>
          </p:cNvPicPr>
          <p:nvPr/>
        </p:nvPicPr>
        <p:blipFill>
          <a:blip r:embed="rId4" cstate="print"/>
          <a:stretch>
            <a:fillRect/>
          </a:stretch>
        </p:blipFill>
        <p:spPr>
          <a:xfrm>
            <a:off x="1242608" y="5337912"/>
            <a:ext cx="3457575" cy="914400"/>
          </a:xfrm>
          <a:prstGeom prst="rect">
            <a:avLst/>
          </a:prstGeom>
        </p:spPr>
      </p:pic>
      <p:sp>
        <p:nvSpPr>
          <p:cNvPr id="29" name="圆角矩形 28"/>
          <p:cNvSpPr/>
          <p:nvPr/>
        </p:nvSpPr>
        <p:spPr>
          <a:xfrm>
            <a:off x="8944138"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7165148" y="5086110"/>
            <a:ext cx="4552006" cy="1006433"/>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a:solidFill>
                  <a:schemeClr val="accent6"/>
                </a:solidFill>
              </a:rPr>
              <a:t>	if((year%4==0 &amp;&amp; year%100!=0) || (year%400==0))</a:t>
            </a:r>
          </a:p>
          <a:p>
            <a:pPr defTabSz="357188"/>
            <a:r>
              <a:rPr lang="en-US" altLang="zh-CN" sz="1400">
                <a:solidFill>
                  <a:schemeClr val="accent6"/>
                </a:solidFill>
              </a:rPr>
              <a:t>	  leap=1;</a:t>
            </a:r>
          </a:p>
          <a:p>
            <a:pPr defTabSz="357188"/>
            <a:r>
              <a:rPr lang="en-US" altLang="zh-CN" sz="1400">
                <a:solidFill>
                  <a:schemeClr val="accent6"/>
                </a:solidFill>
              </a:rPr>
              <a:t>	else</a:t>
            </a:r>
          </a:p>
          <a:p>
            <a:pPr defTabSz="357188"/>
            <a:r>
              <a:rPr lang="en-US" altLang="zh-CN" sz="1400">
                <a:solidFill>
                  <a:schemeClr val="accent6"/>
                </a:solidFill>
              </a:rPr>
              <a:t>	  leap=0;</a:t>
            </a:r>
          </a:p>
        </p:txBody>
      </p:sp>
    </p:spTree>
    <p:extLst>
      <p:ext uri="{BB962C8B-B14F-4D97-AF65-F5344CB8AC3E}">
        <p14:creationId xmlns:p14="http://schemas.microsoft.com/office/powerpoint/2010/main" xmlns="" val="12656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a:t>选择结构程序综合举例</a:t>
            </a:r>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3.7】</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endParaRPr lang="en-US" altLang="zh-CN" sz="2000">
              <a:solidFill>
                <a:schemeClr val="accent1"/>
              </a:solidFill>
            </a:endParaRPr>
          </a:p>
          <a:p>
            <a:pPr marL="88900" indent="-88900">
              <a:lnSpc>
                <a:spcPct val="120000"/>
              </a:lnSpc>
              <a:spcBef>
                <a:spcPts val="0"/>
              </a:spcBef>
              <a:buNone/>
            </a:pPr>
            <a:r>
              <a:rPr lang="zh-CN" altLang="en-US" sz="2000">
                <a:solidFill>
                  <a:schemeClr val="accent1"/>
                </a:solidFill>
              </a:rPr>
              <a:t>要求能处理任何的</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值的组合。</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	realpart=-b/(2*a);			//realpart</a:t>
            </a:r>
            <a:r>
              <a:rPr lang="zh-CN" altLang="en-US" sz="1400"/>
              <a:t>是复根的实部</a:t>
            </a:r>
          </a:p>
          <a:p>
            <a:pPr defTabSz="363538"/>
            <a:r>
              <a:rPr lang="zh-CN" altLang="en-US" sz="1400"/>
              <a:t>				</a:t>
            </a:r>
            <a:r>
              <a:rPr lang="en-US" altLang="zh-CN" sz="1400"/>
              <a:t>imagpart=sqrt(-disc)/(2*a);	//imagpart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	//</a:t>
            </a:r>
            <a:r>
              <a:rPr lang="zh-CN" altLang="en-US" sz="1400"/>
              <a:t>输出一个复数</a:t>
            </a:r>
          </a:p>
          <a:p>
            <a:pPr defTabSz="363538"/>
            <a:r>
              <a:rPr lang="zh-CN" altLang="en-US" sz="1400"/>
              <a:t>				</a:t>
            </a:r>
            <a:r>
              <a:rPr lang="en-US" altLang="zh-CN" sz="1400"/>
              <a:t>printf("%8.4f-%8.4fi\n",realpart,imagpart);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p14="http://schemas.microsoft.com/office/powerpoint/2010/main" xmlns="" val="1152622462"/>
              </p:ext>
            </p:extLst>
          </p:nvPr>
        </p:nvGraphicFramePr>
        <p:xfrm>
          <a:off x="469143" y="3888686"/>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xmlns="" val="1587561421"/>
                    </a:ext>
                  </a:extLst>
                </a:gridCol>
                <a:gridCol w="1013197">
                  <a:extLst>
                    <a:ext uri="{9D8B030D-6E8A-4147-A177-3AD203B41FA5}">
                      <a16:colId xmlns:a16="http://schemas.microsoft.com/office/drawing/2014/main" xmlns="" val="3240896132"/>
                    </a:ext>
                  </a:extLst>
                </a:gridCol>
                <a:gridCol w="1013197">
                  <a:extLst>
                    <a:ext uri="{9D8B030D-6E8A-4147-A177-3AD203B41FA5}">
                      <a16:colId xmlns:a16="http://schemas.microsoft.com/office/drawing/2014/main" xmlns="" val="1947674375"/>
                    </a:ext>
                  </a:extLst>
                </a:gridCol>
                <a:gridCol w="1013197">
                  <a:extLst>
                    <a:ext uri="{9D8B030D-6E8A-4147-A177-3AD203B41FA5}">
                      <a16:colId xmlns:a16="http://schemas.microsoft.com/office/drawing/2014/main" xmlns="" val="65541945"/>
                    </a:ext>
                  </a:extLst>
                </a:gridCol>
              </a:tblGrid>
              <a:tr h="199906">
                <a:tc gridSpan="4">
                  <a:txBody>
                    <a:bodyPr/>
                    <a:lstStyle/>
                    <a:p>
                      <a:pPr algn="ctr"/>
                      <a:r>
                        <a:rPr lang="zh-CN" altLang="en-US" sz="1400"/>
                        <a:t>输入</a:t>
                      </a:r>
                      <a:r>
                        <a:rPr lang="en-US" altLang="zh-CN" sz="140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48594255"/>
                  </a:ext>
                </a:extLst>
              </a:tr>
              <a:tr h="199906">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a:t>a=0</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8333936"/>
                  </a:ext>
                </a:extLst>
              </a:tr>
              <a:tr h="381378">
                <a:tc rowSpan="3">
                  <a:txBody>
                    <a:bodyPr/>
                    <a:lstStyle/>
                    <a:p>
                      <a:r>
                        <a:rPr lang="zh-CN" altLang="en-US" sz="1400"/>
                        <a:t>输出不是“二次方程”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a:t>b</a:t>
                      </a:r>
                      <a:r>
                        <a:rPr lang="en-US" altLang="zh-CN" sz="1400" baseline="30000"/>
                        <a:t>2</a:t>
                      </a:r>
                      <a:r>
                        <a:rPr lang="en-US" altLang="zh-CN" sz="1400"/>
                        <a:t>-4ac=0 </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a:t>计算和输出两个相等的实根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计算和输出两个不等实根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计算和输出两个共轭复根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6828233"/>
                  </a:ext>
                </a:extLst>
              </a:tr>
            </a:tbl>
          </a:graphicData>
        </a:graphic>
      </p:graphicFrame>
      <p:sp>
        <p:nvSpPr>
          <p:cNvPr id="6" name="矩形 5"/>
          <p:cNvSpPr/>
          <p:nvPr/>
        </p:nvSpPr>
        <p:spPr>
          <a:xfrm>
            <a:off x="3061736" y="5262461"/>
            <a:ext cx="970137" cy="307777"/>
          </a:xfrm>
          <a:prstGeom prst="rect">
            <a:avLst/>
          </a:prstGeom>
        </p:spPr>
        <p:txBody>
          <a:bodyPr wrap="none">
            <a:spAutoFit/>
          </a:bodyPr>
          <a:lstStyle/>
          <a:p>
            <a:r>
              <a:rPr lang="en-US" altLang="zh-CN" sz="1400"/>
              <a:t>b</a:t>
            </a:r>
            <a:r>
              <a:rPr lang="en-US" altLang="zh-CN" sz="1400" baseline="30000"/>
              <a:t>2</a:t>
            </a:r>
            <a:r>
              <a:rPr lang="en-US" altLang="zh-CN" sz="140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
        <p:nvSpPr>
          <p:cNvPr id="4" name="矩形 3"/>
          <p:cNvSpPr/>
          <p:nvPr/>
        </p:nvSpPr>
        <p:spPr>
          <a:xfrm>
            <a:off x="379592" y="2240774"/>
            <a:ext cx="4345808" cy="1477328"/>
          </a:xfrm>
          <a:prstGeom prst="rect">
            <a:avLst/>
          </a:prstGeom>
        </p:spPr>
        <p:txBody>
          <a:bodyPr wrap="square">
            <a:spAutoFit/>
          </a:bodyPr>
          <a:lstStyle/>
          <a:p>
            <a:r>
              <a:rPr lang="zh-CN" altLang="en-US"/>
              <a:t>根据代数知识，应该有以下几种可能：</a:t>
            </a:r>
            <a:endParaRPr lang="en-US" altLang="zh-CN"/>
          </a:p>
          <a:p>
            <a:r>
              <a:rPr lang="zh-CN" altLang="en-US"/>
              <a:t>① a=0，不是二次方程，而是一次方程。</a:t>
            </a:r>
          </a:p>
          <a:p>
            <a:r>
              <a:rPr lang="zh-CN" altLang="en-US"/>
              <a:t>② b2-4ac=0，有两个相等的实根。</a:t>
            </a:r>
          </a:p>
          <a:p>
            <a:r>
              <a:rPr lang="zh-CN" altLang="en-US"/>
              <a:t>③ b2-4ac&gt;0，有两个不等的实根。</a:t>
            </a:r>
          </a:p>
          <a:p>
            <a:r>
              <a:rPr lang="zh-CN" altLang="en-US"/>
              <a:t>④ b2-4ac&lt;0，有两个共轭复根。</a:t>
            </a:r>
          </a:p>
        </p:txBody>
      </p:sp>
    </p:spTree>
    <p:extLst>
      <p:ext uri="{BB962C8B-B14F-4D97-AF65-F5344CB8AC3E}">
        <p14:creationId xmlns:p14="http://schemas.microsoft.com/office/powerpoint/2010/main" xmlns="" val="1491445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a:t>选择结构程序综合举例</a:t>
            </a:r>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a:solidFill>
                  <a:schemeClr val="accent1"/>
                </a:solidFill>
              </a:rPr>
              <a:t>【</a:t>
            </a:r>
            <a:r>
              <a:rPr lang="zh-CN" altLang="en-US" sz="1800">
                <a:solidFill>
                  <a:schemeClr val="accent1"/>
                </a:solidFill>
              </a:rPr>
              <a:t>例</a:t>
            </a:r>
            <a:r>
              <a:rPr lang="en-US" altLang="zh-CN" sz="1800">
                <a:solidFill>
                  <a:schemeClr val="accent1"/>
                </a:solidFill>
              </a:rPr>
              <a:t>3.8】</a:t>
            </a:r>
            <a:r>
              <a:rPr lang="zh-CN" altLang="en-US" sz="1800">
                <a:solidFill>
                  <a:schemeClr val="accent1"/>
                </a:solidFill>
              </a:rPr>
              <a:t>运输公司对用户计算运费。路程</a:t>
            </a:r>
            <a:r>
              <a:rPr lang="en-US" altLang="zh-CN" sz="1800">
                <a:solidFill>
                  <a:schemeClr val="accent1"/>
                </a:solidFill>
              </a:rPr>
              <a:t>(</a:t>
            </a:r>
            <a:r>
              <a:rPr lang="zh-CN" altLang="en-US" sz="1800">
                <a:solidFill>
                  <a:schemeClr val="accent1"/>
                </a:solidFill>
              </a:rPr>
              <a:t>以</a:t>
            </a:r>
            <a:r>
              <a:rPr lang="en-US" altLang="zh-CN" sz="1800">
                <a:solidFill>
                  <a:schemeClr val="accent1"/>
                </a:solidFill>
              </a:rPr>
              <a:t>s</a:t>
            </a:r>
            <a:r>
              <a:rPr lang="zh-CN" altLang="en-US" sz="1800">
                <a:solidFill>
                  <a:schemeClr val="accent1"/>
                </a:solidFill>
              </a:rPr>
              <a:t>表示，单位为千米</a:t>
            </a:r>
            <a:r>
              <a:rPr lang="en-US" altLang="zh-CN" sz="1800">
                <a:solidFill>
                  <a:schemeClr val="accent1"/>
                </a:solidFill>
              </a:rPr>
              <a:t>)</a:t>
            </a:r>
            <a:r>
              <a:rPr lang="zh-CN" altLang="en-US" sz="1800">
                <a:solidFill>
                  <a:schemeClr val="accent1"/>
                </a:solidFill>
              </a:rPr>
              <a:t>，吨</a:t>
            </a:r>
            <a:r>
              <a:rPr lang="en-US" altLang="zh-CN" sz="1800">
                <a:solidFill>
                  <a:schemeClr val="accent1"/>
                </a:solidFill>
              </a:rPr>
              <a:t>/</a:t>
            </a:r>
            <a:r>
              <a:rPr lang="zh-CN" altLang="en-US" sz="1800">
                <a:solidFill>
                  <a:schemeClr val="accent1"/>
                </a:solidFill>
              </a:rPr>
              <a:t>千米运费越低。标准如下</a:t>
            </a:r>
            <a:r>
              <a:rPr lang="en-US" altLang="zh-CN" sz="1800">
                <a:solidFill>
                  <a:schemeClr val="accent1"/>
                </a:solidFill>
              </a:rPr>
              <a:t>: </a:t>
            </a:r>
          </a:p>
          <a:p>
            <a:pPr marL="1460500" lvl="3" indent="-838200">
              <a:lnSpc>
                <a:spcPct val="120000"/>
              </a:lnSpc>
              <a:spcBef>
                <a:spcPts val="0"/>
              </a:spcBef>
              <a:buNone/>
            </a:pPr>
            <a:r>
              <a:rPr lang="en-US" altLang="zh-CN">
                <a:solidFill>
                  <a:schemeClr val="accent1"/>
                </a:solidFill>
              </a:rPr>
              <a:t>s&lt;250			</a:t>
            </a:r>
            <a:r>
              <a:rPr lang="zh-CN" altLang="en-US">
                <a:solidFill>
                  <a:schemeClr val="accent1"/>
                </a:solidFill>
              </a:rPr>
              <a:t>没有折扣</a:t>
            </a:r>
            <a:endParaRPr lang="en-US" altLang="zh-CN">
              <a:solidFill>
                <a:schemeClr val="accent1"/>
              </a:solidFill>
            </a:endParaRPr>
          </a:p>
          <a:p>
            <a:pPr marL="1460500" lvl="3" indent="-838200">
              <a:lnSpc>
                <a:spcPct val="120000"/>
              </a:lnSpc>
              <a:spcBef>
                <a:spcPts val="0"/>
              </a:spcBef>
              <a:buNone/>
            </a:pPr>
            <a:r>
              <a:rPr lang="en-US" altLang="zh-CN">
                <a:solidFill>
                  <a:schemeClr val="accent1"/>
                </a:solidFill>
              </a:rPr>
              <a:t>250≤s&lt; 500	2</a:t>
            </a:r>
            <a:r>
              <a:rPr lang="zh-CN" altLang="en-US">
                <a:solidFill>
                  <a:schemeClr val="accent1"/>
                </a:solidFill>
              </a:rPr>
              <a:t>％折扣</a:t>
            </a:r>
            <a:endParaRPr lang="en-US" altLang="zh-CN">
              <a:solidFill>
                <a:schemeClr val="accent1"/>
              </a:solidFill>
            </a:endParaRPr>
          </a:p>
          <a:p>
            <a:pPr marL="1460500" lvl="3" indent="-838200">
              <a:lnSpc>
                <a:spcPct val="120000"/>
              </a:lnSpc>
              <a:spcBef>
                <a:spcPts val="0"/>
              </a:spcBef>
              <a:buNone/>
            </a:pPr>
            <a:r>
              <a:rPr lang="en-US" altLang="zh-CN">
                <a:solidFill>
                  <a:schemeClr val="accent1"/>
                </a:solidFill>
              </a:rPr>
              <a:t>500≤s&lt; 1000	5</a:t>
            </a:r>
            <a:r>
              <a:rPr lang="zh-CN" altLang="en-US">
                <a:solidFill>
                  <a:schemeClr val="accent1"/>
                </a:solidFill>
              </a:rPr>
              <a:t>％折扣</a:t>
            </a:r>
            <a:endParaRPr lang="en-US" altLang="zh-CN">
              <a:solidFill>
                <a:schemeClr val="accent1"/>
              </a:solidFill>
            </a:endParaRPr>
          </a:p>
          <a:p>
            <a:pPr marL="1460500" lvl="3" indent="-838200">
              <a:lnSpc>
                <a:spcPct val="120000"/>
              </a:lnSpc>
              <a:spcBef>
                <a:spcPts val="0"/>
              </a:spcBef>
              <a:buNone/>
            </a:pPr>
            <a:r>
              <a:rPr lang="en-US" altLang="zh-CN">
                <a:solidFill>
                  <a:schemeClr val="accent1"/>
                </a:solidFill>
              </a:rPr>
              <a:t>1000≤s&lt; 2000	8</a:t>
            </a:r>
            <a:r>
              <a:rPr lang="zh-CN" altLang="en-US">
                <a:solidFill>
                  <a:schemeClr val="accent1"/>
                </a:solidFill>
              </a:rPr>
              <a:t>％折扣</a:t>
            </a:r>
            <a:endParaRPr lang="en-US" altLang="zh-CN">
              <a:solidFill>
                <a:schemeClr val="accent1"/>
              </a:solidFill>
            </a:endParaRPr>
          </a:p>
          <a:p>
            <a:pPr marL="1460500" lvl="3" indent="-838200">
              <a:lnSpc>
                <a:spcPct val="120000"/>
              </a:lnSpc>
              <a:spcBef>
                <a:spcPts val="0"/>
              </a:spcBef>
              <a:buNone/>
            </a:pPr>
            <a:r>
              <a:rPr lang="en-US" altLang="zh-CN">
                <a:solidFill>
                  <a:schemeClr val="accent1"/>
                </a:solidFill>
              </a:rPr>
              <a:t>2000≤s&lt; 3000	10</a:t>
            </a:r>
            <a:r>
              <a:rPr lang="zh-CN" altLang="en-US">
                <a:solidFill>
                  <a:schemeClr val="accent1"/>
                </a:solidFill>
              </a:rPr>
              <a:t>％折</a:t>
            </a:r>
            <a:endParaRPr lang="en-US" altLang="zh-CN">
              <a:solidFill>
                <a:schemeClr val="accent1"/>
              </a:solidFill>
            </a:endParaRPr>
          </a:p>
          <a:p>
            <a:pPr marL="1460500" lvl="3" indent="-838200">
              <a:lnSpc>
                <a:spcPct val="120000"/>
              </a:lnSpc>
              <a:spcBef>
                <a:spcPts val="0"/>
              </a:spcBef>
              <a:buNone/>
            </a:pPr>
            <a:r>
              <a:rPr lang="en-US" altLang="zh-CN">
                <a:solidFill>
                  <a:schemeClr val="accent1"/>
                </a:solidFill>
              </a:rPr>
              <a:t>3000≤s			15</a:t>
            </a:r>
            <a:r>
              <a:rPr lang="zh-CN" altLang="en-US">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		</a:t>
            </a:r>
            <a:r>
              <a:rPr lang="en-US" altLang="zh-CN" sz="140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	case 0: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p</a:t>
            </a:r>
            <a:r>
              <a:rPr lang="zh-CN" altLang="en-US">
                <a:solidFill>
                  <a:schemeClr val="tx1"/>
                </a:solidFill>
              </a:rPr>
              <a:t>：每吨每千米货物的基本运费</a:t>
            </a:r>
            <a:endParaRPr lang="en-US" altLang="zh-CN">
              <a:solidFill>
                <a:schemeClr val="tx1"/>
              </a:solidFill>
            </a:endParaRPr>
          </a:p>
          <a:p>
            <a:pPr algn="just">
              <a:lnSpc>
                <a:spcPct val="120000"/>
              </a:lnSpc>
              <a:defRPr/>
            </a:pPr>
            <a:r>
              <a:rPr lang="en-US" altLang="zh-CN">
                <a:solidFill>
                  <a:schemeClr val="tx1"/>
                </a:solidFill>
              </a:rPr>
              <a:t>w</a:t>
            </a:r>
            <a:r>
              <a:rPr lang="zh-CN" altLang="en-US">
                <a:solidFill>
                  <a:schemeClr val="tx1"/>
                </a:solidFill>
              </a:rPr>
              <a:t>：货物重量</a:t>
            </a:r>
            <a:endParaRPr lang="en-US" altLang="zh-CN">
              <a:solidFill>
                <a:schemeClr val="tx1"/>
              </a:solidFill>
            </a:endParaRPr>
          </a:p>
          <a:p>
            <a:pPr algn="just">
              <a:lnSpc>
                <a:spcPct val="120000"/>
              </a:lnSpc>
              <a:defRPr/>
            </a:pPr>
            <a:r>
              <a:rPr lang="en-US" altLang="zh-CN">
                <a:solidFill>
                  <a:schemeClr val="tx1"/>
                </a:solidFill>
              </a:rPr>
              <a:t>s</a:t>
            </a:r>
            <a:r>
              <a:rPr lang="zh-CN" altLang="en-US">
                <a:solidFill>
                  <a:schemeClr val="tx1"/>
                </a:solidFill>
              </a:rPr>
              <a:t>：运输距离</a:t>
            </a:r>
            <a:endParaRPr lang="en-US" altLang="zh-CN">
              <a:solidFill>
                <a:schemeClr val="tx1"/>
              </a:solidFill>
            </a:endParaRPr>
          </a:p>
          <a:p>
            <a:pPr algn="just">
              <a:lnSpc>
                <a:spcPct val="120000"/>
              </a:lnSpc>
              <a:defRPr/>
            </a:pPr>
            <a:r>
              <a:rPr lang="en-US" altLang="zh-CN">
                <a:solidFill>
                  <a:schemeClr val="tx1"/>
                </a:solidFill>
              </a:rPr>
              <a:t>d</a:t>
            </a:r>
            <a:r>
              <a:rPr lang="zh-CN" altLang="en-US">
                <a:solidFill>
                  <a:schemeClr val="tx1"/>
                </a:solidFill>
              </a:rPr>
              <a:t>：折扣</a:t>
            </a:r>
            <a:endParaRPr lang="en-US" altLang="zh-CN">
              <a:solidFill>
                <a:schemeClr val="tx1"/>
              </a:solidFill>
            </a:endParaRPr>
          </a:p>
          <a:p>
            <a:pPr algn="just">
              <a:lnSpc>
                <a:spcPct val="120000"/>
              </a:lnSpc>
              <a:defRPr/>
            </a:pPr>
            <a:r>
              <a:rPr lang="en-US" altLang="zh-CN">
                <a:solidFill>
                  <a:schemeClr val="tx1"/>
                </a:solidFill>
              </a:rPr>
              <a:t>f</a:t>
            </a:r>
            <a:r>
              <a:rPr lang="zh-CN" altLang="en-US">
                <a:solidFill>
                  <a:schemeClr val="tx1"/>
                </a:solidFill>
              </a:rPr>
              <a:t>：总运费</a:t>
            </a:r>
            <a:endParaRPr lang="en-US" altLang="zh-CN">
              <a:solidFill>
                <a:schemeClr val="tx1"/>
              </a:solidFill>
            </a:endParaRPr>
          </a:p>
          <a:p>
            <a:pPr algn="ctr">
              <a:lnSpc>
                <a:spcPct val="120000"/>
              </a:lnSpc>
              <a:defRPr/>
            </a:pPr>
            <a:r>
              <a:rPr lang="en-US" altLang="zh-CN" b="1">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p14="http://schemas.microsoft.com/office/powerpoint/2010/main" xmlns="" val="387251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49693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sz="1600" dirty="0">
                <a:solidFill>
                  <a:schemeClr val="tx1"/>
                </a:solidFill>
              </a:rPr>
              <a:t>选择结构是结构化程序的三种基本结构之一，用来对一个指定的条件进行判断，根据判断的结果选择两种操作之一。</a:t>
            </a:r>
          </a:p>
          <a:p>
            <a:pPr marL="342900" indent="-342900" algn="just">
              <a:lnSpc>
                <a:spcPct val="150000"/>
              </a:lnSpc>
              <a:buFont typeface="+mj-lt"/>
              <a:buAutoNum type="arabicPeriod"/>
              <a:defRPr/>
            </a:pPr>
            <a:r>
              <a:rPr lang="zh-CN" altLang="en-US" sz="1600" dirty="0">
                <a:solidFill>
                  <a:schemeClr val="tx1"/>
                </a:solidFill>
              </a:rPr>
              <a:t>掌握算术运算符、关系运算符、逻辑运算符以及算术表达式、关系表达式、逻辑表达式的概念和使用。算术表达式的值是一个数值，关系表达式和逻辑表达式的值是一个逻辑量</a:t>
            </a:r>
            <a:r>
              <a:rPr lang="en-US" altLang="zh-CN" sz="1600" dirty="0">
                <a:solidFill>
                  <a:schemeClr val="tx1"/>
                </a:solidFill>
              </a:rPr>
              <a:t>(“</a:t>
            </a:r>
            <a:r>
              <a:rPr lang="zh-CN" altLang="en-US" sz="1600" dirty="0">
                <a:solidFill>
                  <a:schemeClr val="tx1"/>
                </a:solidFill>
              </a:rPr>
              <a:t>真”或“假”</a:t>
            </a:r>
            <a:r>
              <a:rPr lang="en-US" altLang="zh-CN" sz="1600" dirty="0">
                <a:solidFill>
                  <a:schemeClr val="tx1"/>
                </a:solidFill>
              </a:rPr>
              <a:t>)</a:t>
            </a:r>
            <a:r>
              <a:rPr lang="zh-CN" altLang="en-US" sz="1600" dirty="0">
                <a:solidFill>
                  <a:schemeClr val="tx1"/>
                </a:solidFill>
              </a:rPr>
              <a:t>。在</a:t>
            </a:r>
            <a:r>
              <a:rPr lang="en-US" altLang="zh-CN" sz="1600" dirty="0">
                <a:solidFill>
                  <a:schemeClr val="tx1"/>
                </a:solidFill>
              </a:rPr>
              <a:t>C</a:t>
            </a:r>
            <a:r>
              <a:rPr lang="zh-CN" altLang="en-US" sz="1600" dirty="0">
                <a:solidFill>
                  <a:schemeClr val="tx1"/>
                </a:solidFill>
              </a:rPr>
              <a:t>语言中约定</a:t>
            </a:r>
            <a:r>
              <a:rPr lang="en-US" altLang="zh-CN" sz="1600" dirty="0">
                <a:solidFill>
                  <a:schemeClr val="tx1"/>
                </a:solidFill>
              </a:rPr>
              <a:t>:  </a:t>
            </a:r>
            <a:r>
              <a:rPr lang="zh-CN" altLang="en-US" sz="1600" dirty="0">
                <a:solidFill>
                  <a:schemeClr val="tx1"/>
                </a:solidFill>
              </a:rPr>
              <a:t>在表示一个逻辑值</a:t>
            </a:r>
            <a:r>
              <a:rPr lang="en-US" altLang="zh-CN" sz="1600" dirty="0">
                <a:solidFill>
                  <a:schemeClr val="tx1"/>
                </a:solidFill>
              </a:rPr>
              <a:t>(</a:t>
            </a:r>
            <a:r>
              <a:rPr lang="zh-CN" altLang="en-US" sz="1600" dirty="0">
                <a:solidFill>
                  <a:schemeClr val="tx1"/>
                </a:solidFill>
              </a:rPr>
              <a:t>如关系表达式、逻辑表达式的值</a:t>
            </a:r>
            <a:r>
              <a:rPr lang="en-US" altLang="zh-CN" sz="1600" dirty="0">
                <a:solidFill>
                  <a:schemeClr val="tx1"/>
                </a:solidFill>
              </a:rPr>
              <a:t>)</a:t>
            </a:r>
            <a:r>
              <a:rPr lang="zh-CN" altLang="en-US" sz="1600" dirty="0">
                <a:solidFill>
                  <a:schemeClr val="tx1"/>
                </a:solidFill>
              </a:rPr>
              <a:t>时，以</a:t>
            </a:r>
            <a:r>
              <a:rPr lang="en-US" altLang="zh-CN" sz="1600" dirty="0">
                <a:solidFill>
                  <a:schemeClr val="tx1"/>
                </a:solidFill>
              </a:rPr>
              <a:t>1</a:t>
            </a:r>
            <a:r>
              <a:rPr lang="zh-CN" altLang="en-US" sz="1600" dirty="0">
                <a:solidFill>
                  <a:schemeClr val="tx1"/>
                </a:solidFill>
              </a:rPr>
              <a:t>代表真，以</a:t>
            </a:r>
            <a:r>
              <a:rPr lang="en-US" altLang="zh-CN" sz="1600" dirty="0">
                <a:solidFill>
                  <a:schemeClr val="tx1"/>
                </a:solidFill>
              </a:rPr>
              <a:t>0</a:t>
            </a:r>
            <a:r>
              <a:rPr lang="zh-CN" altLang="en-US" sz="1600" dirty="0">
                <a:solidFill>
                  <a:schemeClr val="tx1"/>
                </a:solidFill>
              </a:rPr>
              <a:t>代表假。在判别一个逻辑量的值时，以非</a:t>
            </a:r>
            <a:r>
              <a:rPr lang="en-US" altLang="zh-CN" sz="1600" dirty="0">
                <a:solidFill>
                  <a:schemeClr val="tx1"/>
                </a:solidFill>
              </a:rPr>
              <a:t>0</a:t>
            </a:r>
            <a:r>
              <a:rPr lang="zh-CN" altLang="en-US" sz="1600" dirty="0">
                <a:solidFill>
                  <a:schemeClr val="tx1"/>
                </a:solidFill>
              </a:rPr>
              <a:t>作为真，</a:t>
            </a:r>
            <a:r>
              <a:rPr lang="en-US" altLang="zh-CN" sz="1600" dirty="0">
                <a:solidFill>
                  <a:schemeClr val="tx1"/>
                </a:solidFill>
              </a:rPr>
              <a:t>0</a:t>
            </a:r>
            <a:r>
              <a:rPr lang="zh-CN" altLang="en-US" sz="1600" dirty="0">
                <a:solidFill>
                  <a:schemeClr val="tx1"/>
                </a:solidFill>
              </a:rPr>
              <a:t>作为假。在</a:t>
            </a:r>
            <a:r>
              <a:rPr lang="en-US" altLang="zh-CN" sz="1600" dirty="0">
                <a:solidFill>
                  <a:schemeClr val="tx1"/>
                </a:solidFill>
              </a:rPr>
              <a:t>C</a:t>
            </a:r>
            <a:r>
              <a:rPr lang="zh-CN" altLang="en-US" sz="1600" dirty="0">
                <a:solidFill>
                  <a:schemeClr val="tx1"/>
                </a:solidFill>
              </a:rPr>
              <a:t>程序中，逻辑量</a:t>
            </a:r>
            <a:r>
              <a:rPr lang="en-US" altLang="zh-CN" sz="1600" dirty="0">
                <a:solidFill>
                  <a:schemeClr val="tx1"/>
                </a:solidFill>
              </a:rPr>
              <a:t>(</a:t>
            </a:r>
            <a:r>
              <a:rPr lang="zh-CN" altLang="en-US" sz="1600" dirty="0">
                <a:solidFill>
                  <a:schemeClr val="tx1"/>
                </a:solidFill>
              </a:rPr>
              <a:t>包括关系表达式和逻辑表达式</a:t>
            </a:r>
            <a:r>
              <a:rPr lang="en-US" altLang="zh-CN" sz="1600" dirty="0">
                <a:solidFill>
                  <a:schemeClr val="tx1"/>
                </a:solidFill>
              </a:rPr>
              <a:t>)</a:t>
            </a:r>
            <a:r>
              <a:rPr lang="zh-CN" altLang="en-US" sz="1600" dirty="0">
                <a:solidFill>
                  <a:schemeClr val="tx1"/>
                </a:solidFill>
              </a:rPr>
              <a:t>可以作为数值参加数值运算。</a:t>
            </a:r>
          </a:p>
          <a:p>
            <a:pPr marL="342900" indent="-342900" algn="just">
              <a:lnSpc>
                <a:spcPct val="150000"/>
              </a:lnSpc>
              <a:buFont typeface="+mj-lt"/>
              <a:buAutoNum type="arabicPeriod"/>
              <a:defRPr/>
            </a:pPr>
            <a:r>
              <a:rPr lang="zh-CN" altLang="en-US" sz="1600" dirty="0">
                <a:solidFill>
                  <a:schemeClr val="tx1"/>
                </a:solidFill>
              </a:rPr>
              <a:t>在</a:t>
            </a:r>
            <a:r>
              <a:rPr lang="en-US" altLang="zh-CN" sz="1600" dirty="0">
                <a:solidFill>
                  <a:schemeClr val="tx1"/>
                </a:solidFill>
              </a:rPr>
              <a:t>C</a:t>
            </a:r>
            <a:r>
              <a:rPr lang="zh-CN" altLang="en-US" sz="1600" dirty="0">
                <a:solidFill>
                  <a:schemeClr val="tx1"/>
                </a:solidFill>
              </a:rPr>
              <a:t>语言中，主要用</a:t>
            </a:r>
            <a:r>
              <a:rPr lang="en-US" altLang="zh-CN" sz="1600" dirty="0">
                <a:solidFill>
                  <a:schemeClr val="tx1"/>
                </a:solidFill>
              </a:rPr>
              <a:t>if</a:t>
            </a:r>
            <a:r>
              <a:rPr lang="zh-CN" altLang="en-US" sz="1600" dirty="0">
                <a:solidFill>
                  <a:schemeClr val="tx1"/>
                </a:solidFill>
              </a:rPr>
              <a:t>语句实现选择结构，用</a:t>
            </a:r>
            <a:r>
              <a:rPr lang="en-US" altLang="zh-CN" sz="1600" dirty="0">
                <a:solidFill>
                  <a:schemeClr val="tx1"/>
                </a:solidFill>
              </a:rPr>
              <a:t>switch</a:t>
            </a:r>
            <a:r>
              <a:rPr lang="zh-CN" altLang="en-US" sz="1600" dirty="0">
                <a:solidFill>
                  <a:schemeClr val="tx1"/>
                </a:solidFill>
              </a:rPr>
              <a:t>语句实现多分支选择结构。掌握</a:t>
            </a:r>
            <a:r>
              <a:rPr lang="en-US" altLang="zh-CN" sz="1600" dirty="0">
                <a:solidFill>
                  <a:schemeClr val="tx1"/>
                </a:solidFill>
              </a:rPr>
              <a:t>if</a:t>
            </a:r>
            <a:r>
              <a:rPr lang="zh-CN" altLang="en-US" sz="1600" dirty="0">
                <a:solidFill>
                  <a:schemeClr val="tx1"/>
                </a:solidFill>
              </a:rPr>
              <a:t>语句的</a:t>
            </a:r>
            <a:r>
              <a:rPr lang="en-US" altLang="zh-CN" sz="1600" dirty="0">
                <a:solidFill>
                  <a:schemeClr val="tx1"/>
                </a:solidFill>
              </a:rPr>
              <a:t>3</a:t>
            </a:r>
            <a:r>
              <a:rPr lang="zh-CN" altLang="en-US" sz="1600" dirty="0">
                <a:solidFill>
                  <a:schemeClr val="tx1"/>
                </a:solidFill>
              </a:rPr>
              <a:t>种形式。注意</a:t>
            </a:r>
            <a:r>
              <a:rPr lang="en-US" altLang="zh-CN" sz="1600" dirty="0">
                <a:solidFill>
                  <a:schemeClr val="tx1"/>
                </a:solidFill>
              </a:rPr>
              <a:t>if</a:t>
            </a:r>
            <a:r>
              <a:rPr lang="zh-CN" altLang="en-US" sz="1600" dirty="0">
                <a:solidFill>
                  <a:schemeClr val="tx1"/>
                </a:solidFill>
              </a:rPr>
              <a:t>与</a:t>
            </a:r>
            <a:r>
              <a:rPr lang="en-US" altLang="zh-CN" sz="1600" dirty="0">
                <a:solidFill>
                  <a:schemeClr val="tx1"/>
                </a:solidFill>
              </a:rPr>
              <a:t>else</a:t>
            </a:r>
            <a:r>
              <a:rPr lang="zh-CN" altLang="en-US" sz="1600" dirty="0">
                <a:solidFill>
                  <a:schemeClr val="tx1"/>
                </a:solidFill>
              </a:rPr>
              <a:t>的配对规则</a:t>
            </a:r>
            <a:r>
              <a:rPr lang="en-US" altLang="zh-CN" sz="1600" dirty="0">
                <a:solidFill>
                  <a:schemeClr val="tx1"/>
                </a:solidFill>
              </a:rPr>
              <a:t>(else</a:t>
            </a:r>
            <a:r>
              <a:rPr lang="zh-CN" altLang="en-US" sz="1600" dirty="0">
                <a:solidFill>
                  <a:schemeClr val="tx1"/>
                </a:solidFill>
              </a:rPr>
              <a:t>总是和在它前面最近的未配对的</a:t>
            </a:r>
            <a:r>
              <a:rPr lang="en-US" altLang="zh-CN" sz="1600" dirty="0">
                <a:solidFill>
                  <a:schemeClr val="tx1"/>
                </a:solidFill>
              </a:rPr>
              <a:t>if</a:t>
            </a:r>
            <a:r>
              <a:rPr lang="zh-CN" altLang="en-US" sz="1600" dirty="0">
                <a:solidFill>
                  <a:schemeClr val="tx1"/>
                </a:solidFill>
              </a:rPr>
              <a:t>相配对）。为使程序清晰，减少错误，可采取以下方法</a:t>
            </a:r>
            <a:r>
              <a:rPr lang="en-US" altLang="zh-CN" sz="1600" dirty="0">
                <a:solidFill>
                  <a:schemeClr val="tx1"/>
                </a:solidFill>
              </a:rPr>
              <a:t>:  ①</a:t>
            </a:r>
            <a:r>
              <a:rPr lang="zh-CN" altLang="en-US" sz="1600" dirty="0">
                <a:solidFill>
                  <a:schemeClr val="tx1"/>
                </a:solidFill>
              </a:rPr>
              <a:t>内嵌</a:t>
            </a:r>
            <a:r>
              <a:rPr lang="en-US" altLang="zh-CN" sz="1600" dirty="0">
                <a:solidFill>
                  <a:schemeClr val="tx1"/>
                </a:solidFill>
              </a:rPr>
              <a:t>if</a:t>
            </a:r>
            <a:r>
              <a:rPr lang="zh-CN" altLang="en-US" sz="1600" dirty="0">
                <a:solidFill>
                  <a:schemeClr val="tx1"/>
                </a:solidFill>
              </a:rPr>
              <a:t>也包括</a:t>
            </a:r>
            <a:r>
              <a:rPr lang="en-US" altLang="zh-CN" sz="1600" dirty="0">
                <a:solidFill>
                  <a:schemeClr val="tx1"/>
                </a:solidFill>
              </a:rPr>
              <a:t>else</a:t>
            </a:r>
            <a:r>
              <a:rPr lang="zh-CN" altLang="en-US" sz="1600" dirty="0">
                <a:solidFill>
                  <a:schemeClr val="tx1"/>
                </a:solidFill>
              </a:rPr>
              <a:t>部分； ②把内嵌的</a:t>
            </a:r>
            <a:r>
              <a:rPr lang="en-US" altLang="zh-CN" sz="1600" dirty="0">
                <a:solidFill>
                  <a:schemeClr val="tx1"/>
                </a:solidFill>
              </a:rPr>
              <a:t>if</a:t>
            </a:r>
            <a:r>
              <a:rPr lang="zh-CN" altLang="en-US" sz="1600" dirty="0">
                <a:solidFill>
                  <a:schemeClr val="tx1"/>
                </a:solidFill>
              </a:rPr>
              <a:t>放在外层的</a:t>
            </a:r>
            <a:r>
              <a:rPr lang="en-US" altLang="zh-CN" sz="1600" dirty="0">
                <a:solidFill>
                  <a:schemeClr val="tx1"/>
                </a:solidFill>
              </a:rPr>
              <a:t>else</a:t>
            </a:r>
            <a:r>
              <a:rPr lang="zh-CN" altLang="en-US" sz="1600" dirty="0">
                <a:solidFill>
                  <a:schemeClr val="tx1"/>
                </a:solidFill>
              </a:rPr>
              <a:t>子句中； ③加花括号，限定范围； ④程序写成锯齿形，同一层次的</a:t>
            </a:r>
            <a:r>
              <a:rPr lang="en-US" altLang="zh-CN" sz="1600" dirty="0">
                <a:solidFill>
                  <a:schemeClr val="tx1"/>
                </a:solidFill>
              </a:rPr>
              <a:t>if</a:t>
            </a:r>
            <a:r>
              <a:rPr lang="zh-CN" altLang="en-US" sz="1600" dirty="0">
                <a:solidFill>
                  <a:schemeClr val="tx1"/>
                </a:solidFill>
              </a:rPr>
              <a:t>和</a:t>
            </a:r>
            <a:r>
              <a:rPr lang="en-US" altLang="zh-CN" sz="1600" dirty="0">
                <a:solidFill>
                  <a:schemeClr val="tx1"/>
                </a:solidFill>
              </a:rPr>
              <a:t>else</a:t>
            </a:r>
            <a:r>
              <a:rPr lang="zh-CN" altLang="en-US" sz="1600" dirty="0">
                <a:solidFill>
                  <a:schemeClr val="tx1"/>
                </a:solidFill>
              </a:rPr>
              <a:t>在同一列上。</a:t>
            </a:r>
          </a:p>
          <a:p>
            <a:pPr marL="342900" indent="-342900" algn="just">
              <a:lnSpc>
                <a:spcPct val="150000"/>
              </a:lnSpc>
              <a:buFont typeface="+mj-lt"/>
              <a:buAutoNum type="arabicPeriod"/>
              <a:defRPr/>
            </a:pPr>
            <a:r>
              <a:rPr lang="zh-CN" altLang="en-US" sz="1600" dirty="0">
                <a:solidFill>
                  <a:schemeClr val="tx1"/>
                </a:solidFill>
              </a:rPr>
              <a:t>条件运算符</a:t>
            </a:r>
            <a:r>
              <a:rPr lang="en-US" altLang="zh-CN" sz="1600" dirty="0">
                <a:solidFill>
                  <a:schemeClr val="tx1"/>
                </a:solidFill>
              </a:rPr>
              <a:t>(?:)</a:t>
            </a:r>
            <a:r>
              <a:rPr lang="zh-CN" altLang="en-US" sz="1600" dirty="0">
                <a:solidFill>
                  <a:schemeClr val="tx1"/>
                </a:solidFill>
              </a:rPr>
              <a:t>是</a:t>
            </a:r>
            <a:r>
              <a:rPr lang="en-US" altLang="zh-CN" sz="1600" dirty="0">
                <a:solidFill>
                  <a:schemeClr val="tx1"/>
                </a:solidFill>
              </a:rPr>
              <a:t>C</a:t>
            </a:r>
            <a:r>
              <a:rPr lang="zh-CN" altLang="en-US" sz="1600" dirty="0">
                <a:solidFill>
                  <a:schemeClr val="tx1"/>
                </a:solidFill>
              </a:rPr>
              <a:t>语言中唯一的三目</a:t>
            </a:r>
            <a:r>
              <a:rPr lang="en-US" altLang="zh-CN" sz="1600" dirty="0">
                <a:solidFill>
                  <a:schemeClr val="tx1"/>
                </a:solidFill>
              </a:rPr>
              <a:t>(</a:t>
            </a:r>
            <a:r>
              <a:rPr lang="zh-CN" altLang="en-US" sz="1600" dirty="0">
                <a:solidFill>
                  <a:schemeClr val="tx1"/>
                </a:solidFill>
              </a:rPr>
              <a:t>元</a:t>
            </a:r>
            <a:r>
              <a:rPr lang="en-US" altLang="zh-CN" sz="1600" dirty="0">
                <a:solidFill>
                  <a:schemeClr val="tx1"/>
                </a:solidFill>
              </a:rPr>
              <a:t>) </a:t>
            </a:r>
            <a:r>
              <a:rPr lang="zh-CN" altLang="en-US" sz="1600" dirty="0">
                <a:solidFill>
                  <a:schemeClr val="tx1"/>
                </a:solidFill>
              </a:rPr>
              <a:t>运算符。条件表达式可以用来实现特定的选择结构。善于利用条件表达式可以使程序简练和专业。</a:t>
            </a:r>
          </a:p>
          <a:p>
            <a:pPr marL="342900" indent="-342900" algn="just">
              <a:lnSpc>
                <a:spcPct val="150000"/>
              </a:lnSpc>
              <a:buFont typeface="+mj-lt"/>
              <a:buAutoNum type="arabicPeriod"/>
              <a:defRPr/>
            </a:pPr>
            <a:r>
              <a:rPr lang="zh-CN" altLang="en-US" sz="1600" dirty="0">
                <a:solidFill>
                  <a:schemeClr val="tx1"/>
                </a:solidFill>
              </a:rPr>
              <a:t>在用</a:t>
            </a:r>
            <a:r>
              <a:rPr lang="en-US" altLang="zh-CN" sz="1600" dirty="0">
                <a:solidFill>
                  <a:schemeClr val="tx1"/>
                </a:solidFill>
              </a:rPr>
              <a:t>switch</a:t>
            </a:r>
            <a:r>
              <a:rPr lang="zh-CN" altLang="en-US" sz="1600" dirty="0">
                <a:solidFill>
                  <a:schemeClr val="tx1"/>
                </a:solidFill>
              </a:rPr>
              <a:t>语句实现多分支选择结构时，“</a:t>
            </a:r>
            <a:r>
              <a:rPr lang="en-US" altLang="zh-CN" sz="1600" dirty="0">
                <a:solidFill>
                  <a:schemeClr val="tx1"/>
                </a:solidFill>
              </a:rPr>
              <a:t>case </a:t>
            </a:r>
            <a:r>
              <a:rPr lang="zh-CN" altLang="en-US" sz="1600" dirty="0">
                <a:solidFill>
                  <a:schemeClr val="tx1"/>
                </a:solidFill>
              </a:rPr>
              <a:t>常量表达式”只起语句标号作用，如果</a:t>
            </a:r>
            <a:r>
              <a:rPr lang="en-US" altLang="zh-CN" sz="1600" dirty="0">
                <a:solidFill>
                  <a:schemeClr val="tx1"/>
                </a:solidFill>
              </a:rPr>
              <a:t>switch</a:t>
            </a:r>
            <a:r>
              <a:rPr lang="zh-CN" altLang="en-US" sz="1600" dirty="0">
                <a:solidFill>
                  <a:schemeClr val="tx1"/>
                </a:solidFill>
              </a:rPr>
              <a:t>后面的表达式的值与</a:t>
            </a:r>
            <a:r>
              <a:rPr lang="en-US" altLang="zh-CN" sz="1600" dirty="0">
                <a:solidFill>
                  <a:schemeClr val="tx1"/>
                </a:solidFill>
              </a:rPr>
              <a:t>case</a:t>
            </a:r>
            <a:r>
              <a:rPr lang="zh-CN" altLang="en-US" sz="1600" dirty="0">
                <a:solidFill>
                  <a:schemeClr val="tx1"/>
                </a:solidFill>
              </a:rPr>
              <a:t>后面的常量表达式的值相等，就执行</a:t>
            </a:r>
            <a:r>
              <a:rPr lang="en-US" altLang="zh-CN" sz="1600" dirty="0">
                <a:solidFill>
                  <a:schemeClr val="tx1"/>
                </a:solidFill>
              </a:rPr>
              <a:t>case</a:t>
            </a:r>
            <a:r>
              <a:rPr lang="zh-CN" altLang="en-US" sz="1600" dirty="0">
                <a:solidFill>
                  <a:schemeClr val="tx1"/>
                </a:solidFill>
              </a:rPr>
              <a:t>后面的语句。但特别注意</a:t>
            </a:r>
            <a:r>
              <a:rPr lang="en-US" altLang="zh-CN" sz="1600" dirty="0">
                <a:solidFill>
                  <a:schemeClr val="tx1"/>
                </a:solidFill>
              </a:rPr>
              <a:t>:  </a:t>
            </a:r>
            <a:r>
              <a:rPr lang="zh-CN" altLang="en-US" sz="1600" dirty="0">
                <a:solidFill>
                  <a:schemeClr val="tx1"/>
                </a:solidFill>
              </a:rPr>
              <a:t>执行完这些语句后不会自动结束，会继续执行下一个</a:t>
            </a:r>
            <a:r>
              <a:rPr lang="en-US" altLang="zh-CN" sz="1600" dirty="0">
                <a:solidFill>
                  <a:schemeClr val="tx1"/>
                </a:solidFill>
              </a:rPr>
              <a:t>case</a:t>
            </a:r>
            <a:r>
              <a:rPr lang="zh-CN" altLang="en-US" sz="1600" dirty="0">
                <a:solidFill>
                  <a:schemeClr val="tx1"/>
                </a:solidFill>
              </a:rPr>
              <a:t>子句中的语句。因此，应在每个</a:t>
            </a:r>
            <a:r>
              <a:rPr lang="en-US" altLang="zh-CN" sz="1600" dirty="0">
                <a:solidFill>
                  <a:schemeClr val="tx1"/>
                </a:solidFill>
              </a:rPr>
              <a:t>case</a:t>
            </a:r>
            <a:r>
              <a:rPr lang="zh-CN" altLang="en-US" sz="1600" dirty="0">
                <a:solidFill>
                  <a:schemeClr val="tx1"/>
                </a:solidFill>
              </a:rPr>
              <a:t>子句最后加一个</a:t>
            </a:r>
            <a:r>
              <a:rPr lang="en-US" altLang="zh-CN" sz="1600" dirty="0">
                <a:solidFill>
                  <a:schemeClr val="tx1"/>
                </a:solidFill>
              </a:rPr>
              <a:t>break</a:t>
            </a:r>
            <a:r>
              <a:rPr lang="zh-CN" altLang="en-US" sz="1600" dirty="0">
                <a:solidFill>
                  <a:schemeClr val="tx1"/>
                </a:solidFill>
              </a:rPr>
              <a:t>语句，才能正确实现多分支选择结构。</a:t>
            </a:r>
          </a:p>
        </p:txBody>
      </p:sp>
    </p:spTree>
    <p:extLst>
      <p:ext uri="{BB962C8B-B14F-4D97-AF65-F5344CB8AC3E}">
        <p14:creationId xmlns:p14="http://schemas.microsoft.com/office/powerpoint/2010/main" xmlns="" val="42817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简单的选择结构程序</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3.1】</a:t>
            </a:r>
            <a:r>
              <a:rPr lang="zh-CN" altLang="en-US" sz="2000">
                <a:solidFill>
                  <a:schemeClr val="accent1"/>
                </a:solidFill>
              </a:rPr>
              <a:t>输入两个实数，按带数值由小到大的顺序输出这两个数。</a:t>
            </a:r>
          </a:p>
        </p:txBody>
      </p:sp>
      <p:sp>
        <p:nvSpPr>
          <p:cNvPr id="13" name="圆角矩形 12"/>
          <p:cNvSpPr/>
          <p:nvPr/>
        </p:nvSpPr>
        <p:spPr>
          <a:xfrm>
            <a:off x="738293" y="2559637"/>
            <a:ext cx="6884854" cy="398184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a,b,temp;</a:t>
            </a:r>
          </a:p>
          <a:p>
            <a:pPr defTabSz="363538">
              <a:lnSpc>
                <a:spcPct val="120000"/>
              </a:lnSpc>
            </a:pPr>
            <a:r>
              <a:rPr lang="en-US" altLang="zh-CN" sz="1400"/>
              <a:t>	printf("please enter a and b:");</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			</a:t>
            </a:r>
            <a:r>
              <a:rPr lang="en-US" altLang="zh-CN" sz="140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temp=a;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b=temp;</a:t>
            </a:r>
          </a:p>
          <a:p>
            <a:pPr defTabSz="363538">
              <a:lnSpc>
                <a:spcPct val="120000"/>
              </a:lnSpc>
            </a:pPr>
            <a:r>
              <a:rPr lang="en-US" altLang="zh-CN" sz="1400">
                <a:solidFill>
                  <a:schemeClr val="accent6"/>
                </a:solidFill>
              </a:rPr>
              <a:t>	}</a:t>
            </a:r>
          </a:p>
          <a:p>
            <a:pPr defTabSz="363538">
              <a:lnSpc>
                <a:spcPct val="120000"/>
              </a:lnSpc>
            </a:pPr>
            <a:r>
              <a:rPr lang="en-US" altLang="zh-CN" sz="1400"/>
              <a:t>	printf("%7.2f,%7.2f\n",a,b);</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a:t>解题思路</a:t>
            </a:r>
            <a:r>
              <a:rPr lang="en-US" altLang="zh-CN" b="1"/>
              <a:t>: </a:t>
            </a:r>
            <a:r>
              <a:rPr lang="zh-CN" altLang="en-US"/>
              <a:t> 只要做一次比较，然后进行一次交换即可。用</a:t>
            </a:r>
            <a:r>
              <a:rPr lang="en-US" altLang="zh-CN"/>
              <a:t>if</a:t>
            </a:r>
            <a:r>
              <a:rPr lang="zh-CN" altLang="en-US"/>
              <a:t>语句实现条件判断。</a:t>
            </a:r>
          </a:p>
        </p:txBody>
      </p:sp>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a:solidFill>
                      <a:schemeClr val="bg1"/>
                    </a:solidFill>
                  </a:rPr>
                  <a:t>两个变量值的互换</a:t>
                </a:r>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r>
                  <a:rPr lang="zh-CN" altLang="en-US" sz="1400">
                    <a:solidFill>
                      <a:schemeClr val="bg1"/>
                    </a:solidFill>
                  </a:rPr>
                  <a:t>因此，为了实现互换，必须借助于第三个变量</a:t>
                </a:r>
                <a:endParaRPr lang="en-US" altLang="zh-CN" sz="140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solidFill>
                    <a:schemeClr val="bg1"/>
                  </a:solidFill>
                </a:rPr>
                <a:t>a=b;  </a:t>
              </a:r>
              <a:r>
                <a:rPr lang="en-US" altLang="zh-CN" sz="1400">
                  <a:solidFill>
                    <a:srgbClr val="92D050"/>
                  </a:solidFill>
                </a:rPr>
                <a:t>//</a:t>
              </a:r>
              <a:r>
                <a:rPr lang="zh-CN" altLang="en-US" sz="1400">
                  <a:solidFill>
                    <a:srgbClr val="92D050"/>
                  </a:solidFill>
                </a:rPr>
                <a:t>把变量</a:t>
              </a:r>
              <a:r>
                <a:rPr lang="en-US" altLang="zh-CN" sz="1400">
                  <a:solidFill>
                    <a:srgbClr val="92D050"/>
                  </a:solidFill>
                </a:rPr>
                <a:t>b</a:t>
              </a:r>
              <a:r>
                <a:rPr lang="zh-CN" altLang="en-US" sz="1400">
                  <a:solidFill>
                    <a:srgbClr val="92D050"/>
                  </a:solidFill>
                </a:rPr>
                <a:t>的值赋给变量</a:t>
              </a:r>
              <a:r>
                <a:rPr lang="en-US" altLang="zh-CN" sz="1400">
                  <a:solidFill>
                    <a:srgbClr val="92D050"/>
                  </a:solidFill>
                </a:rPr>
                <a:t>a</a:t>
              </a:r>
              <a:r>
                <a:rPr lang="zh-CN" altLang="en-US" sz="1400">
                  <a:solidFill>
                    <a:srgbClr val="92D050"/>
                  </a:solidFill>
                </a:rPr>
                <a:t>，</a:t>
              </a:r>
              <a:r>
                <a:rPr lang="en-US" altLang="zh-CN" sz="1400">
                  <a:solidFill>
                    <a:srgbClr val="92D050"/>
                  </a:solidFill>
                </a:rPr>
                <a:t>a</a:t>
              </a:r>
              <a:r>
                <a:rPr lang="zh-CN" altLang="en-US" sz="1400">
                  <a:solidFill>
                    <a:srgbClr val="92D050"/>
                  </a:solidFill>
                </a:rPr>
                <a:t>的值等于</a:t>
              </a:r>
              <a:r>
                <a:rPr lang="en-US" altLang="zh-CN" sz="1400">
                  <a:solidFill>
                    <a:srgbClr val="92D050"/>
                  </a:solidFill>
                </a:rPr>
                <a:t>b</a:t>
              </a:r>
              <a:r>
                <a:rPr lang="zh-CN" altLang="en-US" sz="1400">
                  <a:solidFill>
                    <a:srgbClr val="92D050"/>
                  </a:solidFill>
                </a:rPr>
                <a:t>的值</a:t>
              </a:r>
            </a:p>
            <a:p>
              <a:pPr defTabSz="363538">
                <a:lnSpc>
                  <a:spcPct val="120000"/>
                </a:lnSpc>
              </a:pPr>
              <a:r>
                <a:rPr lang="en-US" altLang="zh-CN" sz="1400">
                  <a:solidFill>
                    <a:schemeClr val="bg1"/>
                  </a:solidFill>
                </a:rPr>
                <a:t>b=a;  </a:t>
              </a:r>
              <a:r>
                <a:rPr lang="en-US" altLang="zh-CN" sz="1400">
                  <a:solidFill>
                    <a:srgbClr val="92D050"/>
                  </a:solidFill>
                </a:rPr>
                <a:t>//</a:t>
              </a:r>
              <a:r>
                <a:rPr lang="zh-CN" altLang="en-US" sz="1400">
                  <a:solidFill>
                    <a:srgbClr val="92D050"/>
                  </a:solidFill>
                </a:rPr>
                <a:t>再把变量</a:t>
              </a:r>
              <a:r>
                <a:rPr lang="en-US" altLang="zh-CN" sz="1400">
                  <a:solidFill>
                    <a:srgbClr val="92D050"/>
                  </a:solidFill>
                </a:rPr>
                <a:t>a</a:t>
              </a:r>
              <a:r>
                <a:rPr lang="zh-CN" altLang="en-US" sz="1400">
                  <a:solidFill>
                    <a:srgbClr val="92D050"/>
                  </a:solidFill>
                </a:rPr>
                <a:t>的值赋给变量</a:t>
              </a:r>
              <a:r>
                <a:rPr lang="en-US" altLang="zh-CN" sz="1400">
                  <a:solidFill>
                    <a:srgbClr val="92D050"/>
                  </a:solidFill>
                </a:rPr>
                <a:t>b</a:t>
              </a:r>
              <a:r>
                <a:rPr lang="zh-CN" altLang="en-US" sz="1400">
                  <a:solidFill>
                    <a:srgbClr val="92D050"/>
                  </a:solidFill>
                </a:rPr>
                <a:t>，变量</a:t>
              </a:r>
              <a:r>
                <a:rPr lang="en-US" altLang="zh-CN" sz="1400">
                  <a:solidFill>
                    <a:srgbClr val="92D050"/>
                  </a:solidFill>
                </a:rPr>
                <a:t>b</a:t>
              </a:r>
              <a:r>
                <a:rPr lang="zh-CN" altLang="en-US" sz="1400">
                  <a:solidFill>
                    <a:srgbClr val="92D050"/>
                  </a:solidFill>
                </a:rPr>
                <a:t>值没有改变</a:t>
              </a:r>
              <a:endParaRPr lang="en-US" altLang="zh-CN" sz="1400">
                <a:solidFill>
                  <a:srgbClr val="92D050"/>
                </a:solidFill>
              </a:endParaRPr>
            </a:p>
          </p:txBody>
        </p:sp>
      </p:grpSp>
      <p:pic>
        <p:nvPicPr>
          <p:cNvPr id="4" name="图片 3"/>
          <p:cNvPicPr>
            <a:picLocks noChangeAspect="1"/>
          </p:cNvPicPr>
          <p:nvPr/>
        </p:nvPicPr>
        <p:blipFill>
          <a:blip r:embed="rId4" cstate="print"/>
          <a:stretch>
            <a:fillRect/>
          </a:stretch>
        </p:blipFill>
        <p:spPr>
          <a:xfrm>
            <a:off x="6593469" y="2694017"/>
            <a:ext cx="4486275" cy="1276350"/>
          </a:xfrm>
          <a:prstGeom prst="rect">
            <a:avLst/>
          </a:prstGeom>
        </p:spPr>
      </p:pic>
    </p:spTree>
    <p:extLst>
      <p:ext uri="{BB962C8B-B14F-4D97-AF65-F5344CB8AC3E}">
        <p14:creationId xmlns:p14="http://schemas.microsoft.com/office/powerpoint/2010/main" xmlns="" val="409255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简单的选择结构程序</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三个数，要求按由小到大的顺序输出。</a:t>
            </a:r>
          </a:p>
        </p:txBody>
      </p:sp>
      <p:sp>
        <p:nvSpPr>
          <p:cNvPr id="13" name="圆角矩形 12"/>
          <p:cNvSpPr/>
          <p:nvPr/>
        </p:nvSpPr>
        <p:spPr>
          <a:xfrm>
            <a:off x="808178" y="1624642"/>
            <a:ext cx="5562805" cy="5233358"/>
          </a:xfrm>
          <a:prstGeom prst="roundRect">
            <a:avLst>
              <a:gd name="adj" fmla="val 146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a,b,c,temp;</a:t>
            </a:r>
          </a:p>
          <a:p>
            <a:pPr defTabSz="363538"/>
            <a:r>
              <a:rPr lang="en-US" altLang="zh-CN" sz="1400"/>
              <a:t>	printf("please enter a, b, c:");</a:t>
            </a:r>
          </a:p>
          <a:p>
            <a:pPr defTabSz="363538"/>
            <a:r>
              <a:rPr lang="en-US" altLang="zh-CN" sz="1400"/>
              <a:t>	scanf("%f,%f,%f",&amp;a,&amp;b,&amp;c);</a:t>
            </a:r>
          </a:p>
          <a:p>
            <a:pPr defTabSz="363538"/>
            <a:r>
              <a:rPr lang="en-US" altLang="zh-CN" sz="1400"/>
              <a:t>	if(a&gt;b)</a:t>
            </a:r>
          </a:p>
          <a:p>
            <a:pPr defTabSz="363538"/>
            <a:r>
              <a:rPr lang="en-US" altLang="zh-CN" sz="1400"/>
              <a:t>	{	temp=a;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b=temp;</a:t>
            </a:r>
          </a:p>
          <a:p>
            <a:pPr defTabSz="363538"/>
            <a:r>
              <a:rPr lang="en-US" altLang="zh-CN" sz="1400"/>
              <a:t>	}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temp=a;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c=temp;</a:t>
            </a:r>
          </a:p>
          <a:p>
            <a:pPr defTabSz="363538"/>
            <a:r>
              <a:rPr lang="en-US" altLang="zh-CN" sz="1400"/>
              <a:t>	}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a:t>
            </a:r>
            <a:endParaRPr lang="zh-CN" altLang="en-US" sz="1400">
              <a:solidFill>
                <a:srgbClr val="008000"/>
              </a:solidFill>
            </a:endParaRPr>
          </a:p>
          <a:p>
            <a:pPr defTabSz="363538"/>
            <a:r>
              <a:rPr lang="zh-CN" altLang="en-US" sz="1400"/>
              <a:t>	</a:t>
            </a:r>
            <a:r>
              <a:rPr lang="en-US" altLang="zh-CN" sz="1400"/>
              <a:t>{	temp=b;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b</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b=c;</a:t>
            </a:r>
          </a:p>
          <a:p>
            <a:pPr defTabSz="363538"/>
            <a:r>
              <a:rPr lang="en-US" altLang="zh-CN" sz="1400"/>
              <a:t>		c=temp;</a:t>
            </a:r>
          </a:p>
          <a:p>
            <a:pPr defTabSz="363538"/>
            <a:r>
              <a:rPr lang="en-US" altLang="zh-CN" sz="1400"/>
              <a:t>	}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printf("%7.2f,%7.2f,%7.2f\n",a,b,c);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a:solidFill>
                <a:srgbClr val="008000"/>
              </a:solidFill>
            </a:endParaRPr>
          </a:p>
        </p:txBody>
      </p:sp>
      <p:grpSp>
        <p:nvGrpSpPr>
          <p:cNvPr id="51" name="组合 50"/>
          <p:cNvGrpSpPr/>
          <p:nvPr/>
        </p:nvGrpSpPr>
        <p:grpSpPr>
          <a:xfrm>
            <a:off x="6704278" y="4307923"/>
            <a:ext cx="4371975" cy="989341"/>
            <a:chOff x="8050697" y="5019262"/>
            <a:chExt cx="4371975"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371975"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3860855"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a:solidFill>
                  <a:schemeClr val="bg1"/>
                </a:solidFill>
              </a:endParaRPr>
            </a:p>
          </p:txBody>
        </p:sp>
      </p:grpSp>
      <p:grpSp>
        <p:nvGrpSpPr>
          <p:cNvPr id="14" name="组合 13"/>
          <p:cNvGrpSpPr/>
          <p:nvPr/>
        </p:nvGrpSpPr>
        <p:grpSpPr>
          <a:xfrm>
            <a:off x="8091453" y="638540"/>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中的小者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S2: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S3: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a:solidFill>
                    <a:srgbClr val="454545"/>
                  </a:solidFill>
                </a:rPr>
                <a:t>b</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中的小者，也是三者中次小者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S4: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pic>
        <p:nvPicPr>
          <p:cNvPr id="6" name="图片 5"/>
          <p:cNvPicPr>
            <a:picLocks noChangeAspect="1"/>
          </p:cNvPicPr>
          <p:nvPr/>
        </p:nvPicPr>
        <p:blipFill>
          <a:blip r:embed="rId8" cstate="print"/>
          <a:stretch>
            <a:fillRect/>
          </a:stretch>
        </p:blipFill>
        <p:spPr>
          <a:xfrm>
            <a:off x="6704278" y="5483260"/>
            <a:ext cx="4371975" cy="1257300"/>
          </a:xfrm>
          <a:prstGeom prst="rect">
            <a:avLst/>
          </a:prstGeom>
        </p:spPr>
      </p:pic>
    </p:spTree>
    <p:extLst>
      <p:ext uri="{BB962C8B-B14F-4D97-AF65-F5344CB8AC3E}">
        <p14:creationId xmlns:p14="http://schemas.microsoft.com/office/powerpoint/2010/main" xmlns="" val="209991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549753"/>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语言中，用来进行比较的符号称为</a:t>
            </a:r>
            <a:r>
              <a:rPr lang="zh-CN" altLang="en-US" sz="2400" b="1">
                <a:solidFill>
                  <a:schemeClr val="tx1">
                    <a:lumMod val="65000"/>
                    <a:lumOff val="35000"/>
                  </a:schemeClr>
                </a:solidFill>
                <a:latin typeface="+mn-ea"/>
                <a:ea typeface="+mn-ea"/>
              </a:rPr>
              <a:t>关系运算符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或称比较运算符，它用来比较运算符两侧的数据</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，由关系运算符将两个表达式（可以是算术表达式或关系表达式、逻辑表达式、赋值表达式、字符表达式）连接起来的式子就是</a:t>
            </a:r>
            <a:r>
              <a:rPr lang="zh-CN" altLang="en-US" sz="2400" b="1">
                <a:solidFill>
                  <a:schemeClr val="tx1">
                    <a:lumMod val="65000"/>
                    <a:lumOff val="35000"/>
                  </a:schemeClr>
                </a:solidFill>
                <a:latin typeface="+mn-ea"/>
                <a:ea typeface="+mn-ea"/>
              </a:rPr>
              <a:t>关系表达式</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581778"/>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445438"/>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77280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关系运算符及其优先次序</a:t>
            </a:r>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a:solidFill>
                  <a:schemeClr val="accent1">
                    <a:lumMod val="75000"/>
                  </a:schemeClr>
                </a:solidFill>
              </a:rPr>
              <a:t>＜</a:t>
            </a:r>
            <a:r>
              <a:rPr lang="en-US" altLang="zh-CN" sz="1400">
                <a:solidFill>
                  <a:schemeClr val="accent1">
                    <a:lumMod val="75000"/>
                  </a:schemeClr>
                </a:solidFill>
              </a:rPr>
              <a:t>	</a:t>
            </a:r>
            <a:r>
              <a:rPr lang="zh-CN" altLang="en-US" sz="140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a:solidFill>
                  <a:srgbClr val="F9F9F9"/>
                </a:solidFill>
              </a:rPr>
              <a:t>关系</a:t>
            </a:r>
            <a:endParaRPr lang="en-US" altLang="zh-CN" sz="2400" b="1">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&lt;=	</a:t>
            </a:r>
            <a:r>
              <a:rPr lang="zh-CN" altLang="en-US" sz="140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前４种关系运算符的优先级别相同，后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算术</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赋值</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高</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a:latin typeface="微软雅黑" panose="020B0503020204020204" pitchFamily="34" charset="-122"/>
                <a:ea typeface="微软雅黑" panose="020B0503020204020204" pitchFamily="34" charset="-122"/>
              </a:rPr>
              <a:t>优先级</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p14="http://schemas.microsoft.com/office/powerpoint/2010/main" xmlns="" val="38337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a:t>关系表达式</a:t>
            </a:r>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用关系运算符将两个表达式连接起来的式子，称为关系表达式。</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关系表达式的值是一个逻辑值，即“真”或“假”。</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endParaRPr lang="en-US" altLang="zh-CN">
              <a:solidFill>
                <a:schemeClr val="tx1"/>
              </a:solidFill>
            </a:endParaRPr>
          </a:p>
        </p:txBody>
      </p:sp>
      <p:sp>
        <p:nvSpPr>
          <p:cNvPr id="26" name="圆角矩形 25"/>
          <p:cNvSpPr/>
          <p:nvPr/>
        </p:nvSpPr>
        <p:spPr>
          <a:xfrm>
            <a:off x="1769164" y="3682550"/>
            <a:ext cx="8169966" cy="1621547"/>
          </a:xfrm>
          <a:prstGeom prst="roundRect">
            <a:avLst>
              <a:gd name="adj" fmla="val 43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a:t>，则：</a:t>
            </a:r>
            <a:endParaRPr lang="en-US" altLang="zh-CN" sz="1600"/>
          </a:p>
          <a:p>
            <a:pPr defTabSz="363538">
              <a:lnSpc>
                <a:spcPct val="150000"/>
              </a:lnSpc>
            </a:pPr>
            <a:r>
              <a:rPr lang="zh-CN" altLang="en-US" sz="1600"/>
              <a:t>    关系表达式“</a:t>
            </a:r>
            <a:r>
              <a:rPr lang="en-US" altLang="zh-CN" sz="1600"/>
              <a:t>a&gt;b”</a:t>
            </a:r>
            <a:r>
              <a:rPr lang="zh-CN" altLang="en-US" sz="1600"/>
              <a:t>的值为“真”，表达式的值为</a:t>
            </a:r>
            <a:r>
              <a:rPr lang="en-US" altLang="zh-CN" sz="1600"/>
              <a:t>1</a:t>
            </a:r>
            <a:r>
              <a:rPr lang="zh-CN" altLang="en-US" sz="1600"/>
              <a:t>。</a:t>
            </a:r>
          </a:p>
          <a:p>
            <a:pPr defTabSz="363538">
              <a:lnSpc>
                <a:spcPct val="150000"/>
              </a:lnSpc>
            </a:pPr>
            <a:r>
              <a:rPr lang="zh-CN" altLang="en-US" sz="1600"/>
              <a:t>    关系表达式“</a:t>
            </a:r>
            <a:r>
              <a:rPr lang="en-US" altLang="zh-CN" sz="1600"/>
              <a:t>(a&gt;b)==c”</a:t>
            </a:r>
            <a:r>
              <a:rPr lang="zh-CN" altLang="en-US" sz="1600"/>
              <a:t>的值为“真”</a:t>
            </a:r>
            <a:r>
              <a:rPr lang="en-US" altLang="zh-CN" sz="1600"/>
              <a:t>(</a:t>
            </a:r>
            <a:r>
              <a:rPr lang="zh-CN" altLang="en-US" sz="1600"/>
              <a:t>因为</a:t>
            </a:r>
            <a:r>
              <a:rPr lang="en-US" altLang="zh-CN" sz="1600"/>
              <a:t>a&gt;b</a:t>
            </a:r>
            <a:r>
              <a:rPr lang="zh-CN" altLang="en-US" sz="1600"/>
              <a:t>的值为</a:t>
            </a:r>
            <a:r>
              <a:rPr lang="en-US" altLang="zh-CN" sz="1600"/>
              <a:t>1</a:t>
            </a:r>
            <a:r>
              <a:rPr lang="zh-CN" altLang="en-US" sz="1600"/>
              <a:t>，等于</a:t>
            </a:r>
            <a:r>
              <a:rPr lang="en-US" altLang="zh-CN" sz="1600"/>
              <a:t>c</a:t>
            </a:r>
            <a:r>
              <a:rPr lang="zh-CN" altLang="en-US" sz="1600"/>
              <a:t>的值</a:t>
            </a:r>
            <a:r>
              <a:rPr lang="en-US" altLang="zh-CN" sz="1600"/>
              <a:t>)</a:t>
            </a:r>
            <a:r>
              <a:rPr lang="zh-CN" altLang="en-US" sz="1600"/>
              <a:t>，表达式的值为</a:t>
            </a:r>
            <a:r>
              <a:rPr lang="en-US" altLang="zh-CN" sz="1600"/>
              <a:t>1</a:t>
            </a:r>
            <a:r>
              <a:rPr lang="zh-CN" altLang="en-US" sz="1600"/>
              <a:t>。</a:t>
            </a:r>
          </a:p>
          <a:p>
            <a:pPr defTabSz="363538">
              <a:lnSpc>
                <a:spcPct val="150000"/>
              </a:lnSpc>
            </a:pPr>
            <a:r>
              <a:rPr lang="zh-CN" altLang="en-US" sz="1600"/>
              <a:t>    关系表达式“</a:t>
            </a:r>
            <a:r>
              <a:rPr lang="en-US" altLang="zh-CN" sz="1600"/>
              <a:t>b+c&lt;a”</a:t>
            </a:r>
            <a:r>
              <a:rPr lang="zh-CN" altLang="en-US" sz="1600"/>
              <a:t>的值为“假”，表达式的值为</a:t>
            </a:r>
            <a:r>
              <a:rPr lang="en-US" altLang="zh-CN" sz="1600"/>
              <a:t>0</a:t>
            </a:r>
            <a:r>
              <a:rPr lang="zh-CN" altLang="en-US" sz="1600"/>
              <a:t>。</a:t>
            </a:r>
            <a:endParaRPr lang="en-US" altLang="zh-CN" sz="1600"/>
          </a:p>
        </p:txBody>
      </p:sp>
    </p:spTree>
    <p:extLst>
      <p:ext uri="{BB962C8B-B14F-4D97-AF65-F5344CB8AC3E}">
        <p14:creationId xmlns:p14="http://schemas.microsoft.com/office/powerpoint/2010/main" xmlns="" val="266478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逻辑运算符和逻辑表达式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29606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逻辑运算符及其优先次序</a:t>
            </a:r>
          </a:p>
        </p:txBody>
      </p:sp>
      <p:graphicFrame>
        <p:nvGraphicFramePr>
          <p:cNvPr id="23" name="表格 22"/>
          <p:cNvGraphicFramePr>
            <a:graphicFrameLocks noGrp="1"/>
          </p:cNvGraphicFramePr>
          <p:nvPr>
            <p:extLst>
              <p:ext uri="{D42A27DB-BD31-4B8C-83A1-F6EECF244321}">
                <p14:modId xmlns:p14="http://schemas.microsoft.com/office/powerpoint/2010/main" xmlns="" val="347732987"/>
              </p:ext>
            </p:extLst>
          </p:nvPr>
        </p:nvGraphicFramePr>
        <p:xfrm>
          <a:off x="893286" y="1368361"/>
          <a:ext cx="10405431" cy="1645920"/>
        </p:xfrm>
        <a:graphic>
          <a:graphicData uri="http://schemas.openxmlformats.org/drawingml/2006/table">
            <a:tbl>
              <a:tblPr firstRow="1" bandRow="1">
                <a:tableStyleId>{5C22544A-7EE6-4342-B048-85BDC9FD1C3A}</a:tableStyleId>
              </a:tblPr>
              <a:tblGrid>
                <a:gridCol w="936393">
                  <a:extLst>
                    <a:ext uri="{9D8B030D-6E8A-4147-A177-3AD203B41FA5}">
                      <a16:colId xmlns:a16="http://schemas.microsoft.com/office/drawing/2014/main" xmlns="" val="3890676953"/>
                    </a:ext>
                  </a:extLst>
                </a:gridCol>
                <a:gridCol w="1617354">
                  <a:extLst>
                    <a:ext uri="{9D8B030D-6E8A-4147-A177-3AD203B41FA5}">
                      <a16:colId xmlns:a16="http://schemas.microsoft.com/office/drawing/2014/main" xmlns="" val="3235808983"/>
                    </a:ext>
                  </a:extLst>
                </a:gridCol>
                <a:gridCol w="930918">
                  <a:extLst>
                    <a:ext uri="{9D8B030D-6E8A-4147-A177-3AD203B41FA5}">
                      <a16:colId xmlns:a16="http://schemas.microsoft.com/office/drawing/2014/main" xmlns="" val="2685979042"/>
                    </a:ext>
                  </a:extLst>
                </a:gridCol>
                <a:gridCol w="6920766">
                  <a:extLst>
                    <a:ext uri="{9D8B030D-6E8A-4147-A177-3AD203B41FA5}">
                      <a16:colId xmlns:a16="http://schemas.microsoft.com/office/drawing/2014/main" xmlns=""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350747444"/>
                  </a:ext>
                </a:extLst>
              </a:tr>
              <a:tr h="360000">
                <a:tc>
                  <a:txBody>
                    <a:bodyPr/>
                    <a:lstStyle/>
                    <a:p>
                      <a:pPr algn="ctr">
                        <a:lnSpc>
                          <a:spcPct val="15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a:effectLst/>
                        </a:rPr>
                        <a:t>逻辑非</a:t>
                      </a:r>
                      <a:r>
                        <a:rPr lang="en-US" altLang="zh-CN" sz="1800" kern="100">
                          <a:effectLst/>
                        </a:rPr>
                        <a:t>(NOT)</a:t>
                      </a:r>
                      <a:endParaRPr lang="zh-CN" alt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a:effectLst/>
                        </a:rPr>
                        <a:t>!a</a:t>
                      </a:r>
                      <a:endParaRPr lang="zh-CN" alt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a:effectLst/>
                        </a:rPr>
                        <a:t>如果</a:t>
                      </a:r>
                      <a:r>
                        <a:rPr lang="en-US" altLang="zh-CN" sz="1800" kern="100">
                          <a:effectLst/>
                        </a:rPr>
                        <a:t>a</a:t>
                      </a:r>
                      <a:r>
                        <a:rPr lang="zh-CN" altLang="en-US" sz="1800" kern="100">
                          <a:effectLst/>
                        </a:rPr>
                        <a:t>为假，则</a:t>
                      </a:r>
                      <a:r>
                        <a:rPr lang="en-US" altLang="zh-CN" sz="1800" kern="100">
                          <a:effectLst/>
                        </a:rPr>
                        <a:t>!a</a:t>
                      </a:r>
                      <a:r>
                        <a:rPr lang="zh-CN" altLang="en-US" sz="1800" kern="100">
                          <a:effectLst/>
                        </a:rPr>
                        <a:t>为真</a:t>
                      </a:r>
                      <a:r>
                        <a:rPr lang="en-US" altLang="zh-CN" sz="1800" kern="100">
                          <a:effectLst/>
                        </a:rPr>
                        <a:t>;</a:t>
                      </a:r>
                      <a:r>
                        <a:rPr lang="zh-CN" altLang="en-US" sz="1800" kern="100">
                          <a:effectLst/>
                        </a:rPr>
                        <a:t>如果</a:t>
                      </a:r>
                      <a:r>
                        <a:rPr lang="en-US" altLang="zh-CN" sz="1800" kern="100">
                          <a:effectLst/>
                        </a:rPr>
                        <a:t>a</a:t>
                      </a:r>
                      <a:r>
                        <a:rPr lang="zh-CN" altLang="en-US" sz="1800" kern="100">
                          <a:effectLst/>
                        </a:rPr>
                        <a:t>为真，则</a:t>
                      </a:r>
                      <a:r>
                        <a:rPr lang="en-US" altLang="zh-CN" sz="1800" kern="100">
                          <a:effectLst/>
                        </a:rPr>
                        <a:t>!a</a:t>
                      </a:r>
                      <a:r>
                        <a:rPr lang="zh-CN" altLang="en-US" sz="1800" kern="100">
                          <a:effectLst/>
                        </a:rPr>
                        <a:t>为假</a:t>
                      </a:r>
                      <a:endParaRPr lang="zh-CN" alt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699790426"/>
                  </a:ext>
                </a:extLst>
              </a:tr>
              <a:tr h="360000">
                <a:tc>
                  <a:txBody>
                    <a:bodyPr/>
                    <a:lstStyle/>
                    <a:p>
                      <a:pPr algn="ctr">
                        <a:lnSpc>
                          <a:spcPct val="150000"/>
                        </a:lnSpc>
                        <a:spcAft>
                          <a:spcPts val="0"/>
                        </a:spcAft>
                      </a:pPr>
                      <a:r>
                        <a:rPr lang="en-US" sz="1800" kern="10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latin typeface="+mn-ea"/>
                          <a:ea typeface="+mn-ea"/>
                          <a:cs typeface="Times New Roman" panose="02020603050405020304" pitchFamily="18" charset="0"/>
                        </a:rPr>
                        <a:t>逻辑与</a:t>
                      </a:r>
                      <a:r>
                        <a:rPr lang="en-US" altLang="zh-CN" sz="1800" kern="10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a:effectLst/>
                          <a:latin typeface="+mn-ea"/>
                          <a:ea typeface="+mn-ea"/>
                          <a:cs typeface="Times New Roman" panose="02020603050405020304" pitchFamily="18" charset="0"/>
                        </a:rPr>
                        <a:t>如果</a:t>
                      </a: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和</a:t>
                      </a:r>
                      <a:r>
                        <a:rPr lang="en-US" altLang="zh-CN" sz="1800" kern="100">
                          <a:effectLst/>
                          <a:latin typeface="+mn-ea"/>
                          <a:ea typeface="+mn-ea"/>
                          <a:cs typeface="Times New Roman" panose="02020603050405020304" pitchFamily="18" charset="0"/>
                        </a:rPr>
                        <a:t>b</a:t>
                      </a:r>
                      <a:r>
                        <a:rPr lang="zh-CN" altLang="en-US" sz="1800" kern="10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107255402"/>
                  </a:ext>
                </a:extLst>
              </a:tr>
              <a:tr h="360000">
                <a:tc>
                  <a:txBody>
                    <a:bodyPr/>
                    <a:lstStyle/>
                    <a:p>
                      <a:pPr algn="ctr">
                        <a:lnSpc>
                          <a:spcPct val="15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latin typeface="+mn-ea"/>
                          <a:ea typeface="+mn-ea"/>
                          <a:cs typeface="Times New Roman" panose="02020603050405020304" pitchFamily="18" charset="0"/>
                        </a:rPr>
                        <a:t>逻辑或</a:t>
                      </a:r>
                      <a:r>
                        <a:rPr lang="en-US" altLang="zh-CN" sz="1800" kern="10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a:effectLst/>
                          <a:latin typeface="+mn-ea"/>
                          <a:ea typeface="+mn-ea"/>
                          <a:cs typeface="Times New Roman" panose="02020603050405020304" pitchFamily="18" charset="0"/>
                        </a:rPr>
                        <a:t>如果</a:t>
                      </a: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和</a:t>
                      </a:r>
                      <a:r>
                        <a:rPr lang="en-US" altLang="zh-CN" sz="1800" kern="100">
                          <a:effectLst/>
                          <a:latin typeface="+mn-ea"/>
                          <a:ea typeface="+mn-ea"/>
                          <a:cs typeface="Times New Roman" panose="02020603050405020304" pitchFamily="18" charset="0"/>
                        </a:rPr>
                        <a:t>b</a:t>
                      </a:r>
                      <a:r>
                        <a:rPr lang="zh-CN" altLang="en-US" sz="1800" kern="100">
                          <a:effectLst/>
                          <a:latin typeface="+mn-ea"/>
                          <a:ea typeface="+mn-ea"/>
                          <a:cs typeface="Times New Roman" panose="02020603050405020304" pitchFamily="18" charset="0"/>
                        </a:rPr>
                        <a:t>有一个以上为真，则结果为真，二者都为假时，结果为假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1080169241"/>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xmlns="" val="3340877376"/>
                    </a:ext>
                  </a:extLst>
                </a:gridCol>
                <a:gridCol w="788758">
                  <a:extLst>
                    <a:ext uri="{9D8B030D-6E8A-4147-A177-3AD203B41FA5}">
                      <a16:colId xmlns:a16="http://schemas.microsoft.com/office/drawing/2014/main" xmlns="" val="1994263569"/>
                    </a:ext>
                  </a:extLst>
                </a:gridCol>
                <a:gridCol w="788758">
                  <a:extLst>
                    <a:ext uri="{9D8B030D-6E8A-4147-A177-3AD203B41FA5}">
                      <a16:colId xmlns:a16="http://schemas.microsoft.com/office/drawing/2014/main" xmlns="" val="3815812150"/>
                    </a:ext>
                  </a:extLst>
                </a:gridCol>
                <a:gridCol w="788758">
                  <a:extLst>
                    <a:ext uri="{9D8B030D-6E8A-4147-A177-3AD203B41FA5}">
                      <a16:colId xmlns:a16="http://schemas.microsoft.com/office/drawing/2014/main" xmlns="" val="69866498"/>
                    </a:ext>
                  </a:extLst>
                </a:gridCol>
                <a:gridCol w="788758">
                  <a:extLst>
                    <a:ext uri="{9D8B030D-6E8A-4147-A177-3AD203B41FA5}">
                      <a16:colId xmlns:a16="http://schemas.microsoft.com/office/drawing/2014/main" xmlns="" val="895864238"/>
                    </a:ext>
                  </a:extLst>
                </a:gridCol>
                <a:gridCol w="788758">
                  <a:extLst>
                    <a:ext uri="{9D8B030D-6E8A-4147-A177-3AD203B41FA5}">
                      <a16:colId xmlns:a16="http://schemas.microsoft.com/office/drawing/2014/main" xmlns="" val="1339348998"/>
                    </a:ext>
                  </a:extLst>
                </a:gridCol>
              </a:tblGrid>
              <a:tr h="679468">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269816594"/>
                  </a:ext>
                </a:extLst>
              </a:tr>
              <a:tr h="370840">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真</a:t>
                      </a:r>
                      <a:endParaRPr lang="en-US" altLang="zh-CN" sz="160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4909129"/>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723358297"/>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211058509"/>
                  </a:ext>
                </a:extLst>
              </a:tr>
            </a:tbl>
          </a:graphicData>
        </a:graphic>
      </p:graphicFrame>
      <p:sp>
        <p:nvSpPr>
          <p:cNvPr id="27" name="MH_Desc_1"/>
          <p:cNvSpPr/>
          <p:nvPr>
            <p:custDataLst>
              <p:tags r:id="rId1"/>
            </p:custDataLst>
          </p:nvPr>
        </p:nvSpPr>
        <p:spPr>
          <a:xfrm>
            <a:off x="893284" y="3216672"/>
            <a:ext cx="5585338" cy="29959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a:t>
            </a:r>
            <a:r>
              <a:rPr lang="en-US" altLang="zh-CN">
                <a:solidFill>
                  <a:schemeClr val="tx1"/>
                </a:solidFill>
              </a:rPr>
              <a:t>&amp;&amp;”</a:t>
            </a:r>
            <a:r>
              <a:rPr lang="zh-CN" altLang="en-US">
                <a:solidFill>
                  <a:schemeClr val="tx1"/>
                </a:solidFill>
              </a:rPr>
              <a:t>和“</a:t>
            </a:r>
            <a:r>
              <a:rPr lang="en-US" altLang="zh-CN">
                <a:solidFill>
                  <a:schemeClr val="tx1"/>
                </a:solidFill>
              </a:rPr>
              <a:t>‖”</a:t>
            </a:r>
            <a:r>
              <a:rPr lang="zh-CN" altLang="en-US">
                <a:solidFill>
                  <a:schemeClr val="tx1"/>
                </a:solidFill>
              </a:rPr>
              <a:t>是双目运算符，要求有两个运算对象</a:t>
            </a:r>
            <a:r>
              <a:rPr lang="en-US" altLang="zh-CN">
                <a:solidFill>
                  <a:schemeClr val="tx1"/>
                </a:solidFill>
              </a:rPr>
              <a:t>(</a:t>
            </a:r>
            <a:r>
              <a:rPr lang="zh-CN" altLang="en-US">
                <a:solidFill>
                  <a:schemeClr val="tx1"/>
                </a:solidFill>
              </a:rPr>
              <a:t>操作数</a:t>
            </a:r>
            <a:r>
              <a:rPr lang="en-US" altLang="zh-CN">
                <a:solidFill>
                  <a:schemeClr val="tx1"/>
                </a:solidFill>
              </a:rPr>
              <a:t>)</a:t>
            </a:r>
            <a:r>
              <a:rPr lang="zh-CN" altLang="en-US">
                <a:solidFill>
                  <a:schemeClr val="tx1"/>
                </a:solidFill>
              </a:rPr>
              <a:t>； “！”是单目运算符，只要有一个运算对象</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优先次序：</a:t>
            </a:r>
            <a:r>
              <a:rPr lang="en-US" altLang="zh-CN">
                <a:solidFill>
                  <a:schemeClr val="tx1"/>
                </a:solidFill>
              </a:rPr>
              <a:t>!(</a:t>
            </a:r>
            <a:r>
              <a:rPr lang="zh-CN" altLang="en-US">
                <a:solidFill>
                  <a:schemeClr val="tx1"/>
                </a:solidFill>
              </a:rPr>
              <a:t>非</a:t>
            </a:r>
            <a:r>
              <a:rPr lang="en-US" altLang="zh-CN">
                <a:solidFill>
                  <a:schemeClr val="tx1"/>
                </a:solidFill>
              </a:rPr>
              <a:t>)→</a:t>
            </a:r>
            <a:r>
              <a:rPr lang="zh-CN" altLang="en-US">
                <a:solidFill>
                  <a:schemeClr val="tx1"/>
                </a:solidFill>
              </a:rPr>
              <a:t>＆＆</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 即“！”为三者中最高的； 逻辑运算符中的“＆＆”和“</a:t>
            </a:r>
            <a:r>
              <a:rPr lang="en-US" altLang="zh-CN">
                <a:solidFill>
                  <a:schemeClr val="tx1"/>
                </a:solidFill>
              </a:rPr>
              <a:t>‖”</a:t>
            </a:r>
            <a:r>
              <a:rPr lang="zh-CN" altLang="en-US">
                <a:solidFill>
                  <a:schemeClr val="tx1"/>
                </a:solidFill>
              </a:rPr>
              <a:t>低于关系运算符，“！”高于算术运算符</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逻辑运算结果不是</a:t>
            </a:r>
            <a:r>
              <a:rPr lang="en-US" altLang="zh-CN">
                <a:solidFill>
                  <a:schemeClr val="tx1"/>
                </a:solidFill>
              </a:rPr>
              <a:t>0</a:t>
            </a:r>
            <a:r>
              <a:rPr lang="zh-CN" altLang="en-US">
                <a:solidFill>
                  <a:schemeClr val="tx1"/>
                </a:solidFill>
              </a:rPr>
              <a:t>就是</a:t>
            </a:r>
            <a:r>
              <a:rPr lang="en-US" altLang="zh-CN">
                <a:solidFill>
                  <a:schemeClr val="tx1"/>
                </a:solidFill>
              </a:rPr>
              <a:t>1</a:t>
            </a:r>
            <a:r>
              <a:rPr lang="zh-CN" altLang="en-US">
                <a:solidFill>
                  <a:schemeClr val="tx1"/>
                </a:solidFill>
              </a:rPr>
              <a:t>，不可能是其他数值。而在逻辑表达式中作为参加逻辑运算的运算对象可以是</a:t>
            </a:r>
            <a:r>
              <a:rPr lang="en-US" altLang="zh-CN">
                <a:solidFill>
                  <a:schemeClr val="tx1"/>
                </a:solidFill>
              </a:rPr>
              <a:t>0(“</a:t>
            </a:r>
            <a:r>
              <a:rPr lang="zh-CN" altLang="en-US">
                <a:solidFill>
                  <a:schemeClr val="tx1"/>
                </a:solidFill>
              </a:rPr>
              <a:t>假”</a:t>
            </a:r>
            <a:r>
              <a:rPr lang="en-US" altLang="zh-CN">
                <a:solidFill>
                  <a:schemeClr val="tx1"/>
                </a:solidFill>
              </a:rPr>
              <a:t>)</a:t>
            </a:r>
            <a:r>
              <a:rPr lang="zh-CN" altLang="en-US">
                <a:solidFill>
                  <a:schemeClr val="tx1"/>
                </a:solidFill>
              </a:rPr>
              <a:t>或任何非</a:t>
            </a:r>
            <a:r>
              <a:rPr lang="en-US" altLang="zh-CN">
                <a:solidFill>
                  <a:schemeClr val="tx1"/>
                </a:solidFill>
              </a:rPr>
              <a:t>0</a:t>
            </a:r>
            <a:r>
              <a:rPr lang="zh-CN" altLang="en-US">
                <a:solidFill>
                  <a:schemeClr val="tx1"/>
                </a:solidFill>
              </a:rPr>
              <a:t>的数值</a:t>
            </a:r>
            <a:r>
              <a:rPr lang="en-US" altLang="zh-CN">
                <a:solidFill>
                  <a:schemeClr val="tx1"/>
                </a:solidFill>
              </a:rPr>
              <a:t>(</a:t>
            </a:r>
            <a:r>
              <a:rPr lang="zh-CN" altLang="en-US">
                <a:solidFill>
                  <a:schemeClr val="tx1"/>
                </a:solidFill>
              </a:rPr>
              <a:t>按“真”对待</a:t>
            </a:r>
            <a:r>
              <a:rPr lang="en-US" altLang="zh-CN">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xmlns="" val="39674792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4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65.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TotalTime>
  <Words>3136</Words>
  <Application>Microsoft Office PowerPoint</Application>
  <PresentationFormat>自定义</PresentationFormat>
  <Paragraphs>583</Paragraphs>
  <Slides>23</Slides>
  <Notes>9</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选择结构和条件判断</vt:lpstr>
      <vt:lpstr>简单的选择结构程序</vt:lpstr>
      <vt:lpstr>简单的选择结构程序</vt:lpstr>
      <vt:lpstr>关系运算符和关系表达式</vt:lpstr>
      <vt:lpstr>关系运算符及其优先次序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幻灯片 11</vt:lpstr>
      <vt:lpstr>用if语句实现选择结构</vt:lpstr>
      <vt:lpstr>if语句的一般形式</vt:lpstr>
      <vt:lpstr>选择结构的嵌套</vt:lpstr>
      <vt:lpstr>选择结构的嵌套</vt:lpstr>
      <vt:lpstr>用条件表达式实现选择结构</vt:lpstr>
      <vt:lpstr>用条件表达式实现选择结构</vt:lpstr>
      <vt:lpstr>利用switch语句实现多分支选择结构</vt:lpstr>
      <vt:lpstr>利用switch语句实现多分支选择结构</vt:lpstr>
      <vt:lpstr>选择结构程序综合举例</vt:lpstr>
      <vt:lpstr>选择结构程序综合举例</vt:lpstr>
      <vt:lpstr>选择结构程序综合举例</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194</cp:revision>
  <dcterms:created xsi:type="dcterms:W3CDTF">2017-08-03T06:51:45Z</dcterms:created>
  <dcterms:modified xsi:type="dcterms:W3CDTF">2019-02-22T07:42:09Z</dcterms:modified>
</cp:coreProperties>
</file>