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7" r:id="rId3"/>
    <p:sldId id="259" r:id="rId4"/>
    <p:sldId id="284" r:id="rId5"/>
    <p:sldId id="286" r:id="rId6"/>
    <p:sldId id="285" r:id="rId7"/>
    <p:sldId id="287" r:id="rId8"/>
    <p:sldId id="309" r:id="rId9"/>
    <p:sldId id="310" r:id="rId10"/>
    <p:sldId id="311" r:id="rId11"/>
    <p:sldId id="312" r:id="rId12"/>
    <p:sldId id="290" r:id="rId13"/>
    <p:sldId id="289" r:id="rId14"/>
    <p:sldId id="313" r:id="rId15"/>
    <p:sldId id="292" r:id="rId16"/>
    <p:sldId id="294" r:id="rId17"/>
    <p:sldId id="296" r:id="rId18"/>
    <p:sldId id="298" r:id="rId19"/>
    <p:sldId id="299" r:id="rId20"/>
    <p:sldId id="297" r:id="rId21"/>
    <p:sldId id="314" r:id="rId22"/>
    <p:sldId id="304" r:id="rId23"/>
    <p:sldId id="307" r:id="rId24"/>
    <p:sldId id="308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65" d="100"/>
          <a:sy n="65" d="100"/>
        </p:scale>
        <p:origin x="-6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15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406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805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61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863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6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87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24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2.png"/><Relationship Id="rId5" Type="http://schemas.openxmlformats.org/officeDocument/2006/relationships/tags" Target="../tags/tag33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zh-CN" altLang="en-US"/>
              <a:t>递推与迭代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6" y="1154961"/>
                <a:ext cx="11323937" cy="2348527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4.5】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2000">
                    <a:solidFill>
                      <a:schemeClr val="accent1"/>
                    </a:solidFill>
                  </a:rPr>
                  <a:t>公式求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的近似值，直到某一项的绝对值小于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20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为止。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6" y="1154961"/>
                <a:ext cx="11323937" cy="2348527"/>
              </a:xfrm>
              <a:blipFill>
                <a:blip r:embed="rId3" cstate="print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>
            <a:off x="1088098" y="2903671"/>
            <a:ext cx="4898543" cy="368668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#include &lt;math.h&gt;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s;	float n,t,pi;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t=1;pi=0;n=1.0;s=1;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while(fabs(t)&gt;1e-6){	</a:t>
            </a:r>
            <a:r>
              <a:rPr lang="en-US" altLang="zh-CN" sz="1400">
                <a:solidFill>
                  <a:srgbClr val="008000"/>
                </a:solidFill>
              </a:rPr>
              <a:t>//fabs</a:t>
            </a:r>
            <a:r>
              <a:rPr lang="zh-CN" altLang="en-US" sz="1400">
                <a:solidFill>
                  <a:srgbClr val="008000"/>
                </a:solidFill>
              </a:rPr>
              <a:t>是求实数的绝对值的函数</a:t>
            </a:r>
            <a:endParaRPr lang="en-US" altLang="zh-CN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pi=pi+t;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把当前项的值累加到</a:t>
            </a:r>
            <a:r>
              <a:rPr lang="en-US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n=n+2;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分母加</a:t>
            </a:r>
            <a:r>
              <a:rPr lang="en-US" altLang="zh-CN" sz="1400">
                <a:solidFill>
                  <a:srgbClr val="008000"/>
                </a:solidFill>
              </a:rPr>
              <a:t>2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s=-s;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符号取反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t=s/n;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计算下一项的值</a:t>
            </a:r>
            <a:r>
              <a:rPr lang="zh-CN" altLang="en-US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printf("pi=%10.6f\n",pi</a:t>
            </a:r>
            <a:r>
              <a:rPr lang="zh-CN" altLang="en-US" sz="1400"/>
              <a:t>*</a:t>
            </a:r>
            <a:r>
              <a:rPr lang="en-US" altLang="zh-CN" sz="1400"/>
              <a:t>4);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33053" y="4176424"/>
            <a:ext cx="5244203" cy="2454357"/>
            <a:chOff x="8050698" y="5019263"/>
            <a:chExt cx="5251996" cy="24543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剪去单角的矩形 23"/>
            <p:cNvSpPr/>
            <p:nvPr/>
          </p:nvSpPr>
          <p:spPr>
            <a:xfrm>
              <a:off x="8050698" y="5019263"/>
              <a:ext cx="5251996" cy="2454357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8388006" y="5054496"/>
              <a:ext cx="4914688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是多项式中的某一项，在执行第一次循环时，</a:t>
              </a: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的初值为</a:t>
              </a:r>
              <a:r>
                <a:rPr lang="en-US" altLang="zh-CN" sz="1400">
                  <a:solidFill>
                    <a:schemeClr val="bg1"/>
                  </a:solidFill>
                </a:rPr>
                <a:t>1(</a:t>
              </a:r>
              <a:r>
                <a:rPr lang="zh-CN" altLang="en-US" sz="1400">
                  <a:solidFill>
                    <a:schemeClr val="bg1"/>
                  </a:solidFill>
                </a:rPr>
                <a:t>即多项式第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项的值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的值由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变为</a:t>
              </a:r>
              <a:r>
                <a:rPr lang="en-US" altLang="zh-CN" sz="1400">
                  <a:solidFill>
                    <a:schemeClr val="bg1"/>
                  </a:solidFill>
                </a:rPr>
                <a:t>1(</a:t>
              </a:r>
              <a:r>
                <a:rPr lang="zh-CN" altLang="en-US" sz="1400">
                  <a:solidFill>
                    <a:schemeClr val="bg1"/>
                  </a:solidFill>
                </a:rPr>
                <a:t>表示把多项式的第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项的值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累加到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中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的值由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变为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</a:t>
              </a:r>
              <a:r>
                <a:rPr lang="zh-CN" altLang="en-US" sz="1400">
                  <a:solidFill>
                    <a:schemeClr val="bg1"/>
                  </a:solidFill>
                </a:rPr>
                <a:t>的值由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变为</a:t>
              </a:r>
              <a:r>
                <a:rPr lang="en-US" altLang="zh-CN" sz="1400">
                  <a:solidFill>
                    <a:schemeClr val="bg1"/>
                  </a:solidFill>
                </a:rPr>
                <a:t>-1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的值由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变为</a:t>
              </a:r>
              <a:r>
                <a:rPr lang="en-US" altLang="zh-CN" sz="1400">
                  <a:solidFill>
                    <a:schemeClr val="bg1"/>
                  </a:solidFill>
                </a:rPr>
                <a:t>-1/3(</a:t>
              </a:r>
              <a:r>
                <a:rPr lang="zh-CN" altLang="en-US" sz="1400">
                  <a:solidFill>
                    <a:schemeClr val="bg1"/>
                  </a:solidFill>
                </a:rPr>
                <a:t>即多项式第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项的值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，然后进行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循环条件的检查，由于</a:t>
              </a: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的绝对值大于</a:t>
              </a:r>
              <a:r>
                <a:rPr lang="en-US" altLang="zh-CN" sz="1400">
                  <a:solidFill>
                    <a:schemeClr val="bg1"/>
                  </a:solidFill>
                </a:rPr>
                <a:t>10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-6</a:t>
              </a:r>
              <a:r>
                <a:rPr lang="zh-CN" altLang="en-US" sz="1400">
                  <a:solidFill>
                    <a:schemeClr val="bg1"/>
                  </a:solidFill>
                </a:rPr>
                <a:t>，所以执行第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次循环，把</a:t>
              </a: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的当前值</a:t>
              </a:r>
              <a:r>
                <a:rPr lang="en-US" altLang="zh-CN" sz="1400">
                  <a:solidFill>
                    <a:schemeClr val="bg1"/>
                  </a:solidFill>
                </a:rPr>
                <a:t>(-1/3)</a:t>
              </a:r>
              <a:r>
                <a:rPr lang="zh-CN" altLang="en-US" sz="1400">
                  <a:solidFill>
                    <a:schemeClr val="bg1"/>
                  </a:solidFill>
                </a:rPr>
                <a:t>继续累加到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中，这时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已累加了多项式的前两项了。如此不断循环，把多项式各项先后累加到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中。当执行完某一次循环后，</a:t>
              </a:r>
              <a:r>
                <a:rPr lang="en-US" altLang="zh-CN" sz="1400">
                  <a:solidFill>
                    <a:schemeClr val="bg1"/>
                  </a:solidFill>
                </a:rPr>
                <a:t>t</a:t>
              </a:r>
              <a:r>
                <a:rPr lang="zh-CN" altLang="en-US" sz="1400">
                  <a:solidFill>
                    <a:schemeClr val="bg1"/>
                  </a:solidFill>
                </a:rPr>
                <a:t>的绝对值小于或等于</a:t>
              </a:r>
              <a:r>
                <a:rPr lang="en-US" altLang="zh-CN" sz="1400">
                  <a:solidFill>
                    <a:schemeClr val="bg1"/>
                  </a:solidFill>
                </a:rPr>
                <a:t>10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-6</a:t>
              </a:r>
              <a:r>
                <a:rPr lang="zh-CN" altLang="en-US" sz="1400">
                  <a:solidFill>
                    <a:schemeClr val="bg1"/>
                  </a:solidFill>
                </a:rPr>
                <a:t>，这时停止循环，把到此时为止的</a:t>
              </a:r>
              <a:r>
                <a:rPr lang="en-US" altLang="zh-CN" sz="1400">
                  <a:solidFill>
                    <a:schemeClr val="bg1"/>
                  </a:solidFill>
                </a:rPr>
                <a:t>pi</a:t>
              </a:r>
              <a:r>
                <a:rPr lang="zh-CN" altLang="en-US" sz="1400">
                  <a:solidFill>
                    <a:schemeClr val="bg1"/>
                  </a:solidFill>
                </a:rPr>
                <a:t>值乘以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，作为</a:t>
              </a:r>
              <a:r>
                <a:rPr lang="en-US" altLang="zh-CN" sz="1400">
                  <a:solidFill>
                    <a:schemeClr val="bg1"/>
                  </a:solidFill>
                </a:rPr>
                <a:t>π</a:t>
              </a:r>
              <a:r>
                <a:rPr lang="zh-CN" altLang="en-US" sz="1400">
                  <a:solidFill>
                    <a:schemeClr val="bg1"/>
                  </a:solidFill>
                </a:rPr>
                <a:t>的近似值输出。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00483" y="1885247"/>
            <a:ext cx="9972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</a:t>
            </a:r>
            <a:r>
              <a:rPr lang="zh-CN" altLang="en-US" sz="2000" b="1"/>
              <a:t>思路</a:t>
            </a:r>
            <a:r>
              <a:rPr lang="en-US" altLang="zh-CN" sz="2000" b="1"/>
              <a:t>: </a:t>
            </a:r>
            <a:r>
              <a:rPr lang="zh-CN" altLang="en-US" sz="2000"/>
              <a:t> 这是一个递推问题，从多项式的第</a:t>
            </a:r>
            <a:r>
              <a:rPr lang="en-US" altLang="zh-CN" sz="2000"/>
              <a:t>1</a:t>
            </a:r>
            <a:r>
              <a:rPr lang="zh-CN" altLang="en-US" sz="2000"/>
              <a:t>项可以推出第</a:t>
            </a:r>
            <a:r>
              <a:rPr lang="en-US" altLang="zh-CN" sz="2000"/>
              <a:t>2</a:t>
            </a:r>
            <a:r>
              <a:rPr lang="zh-CN" altLang="en-US" sz="2000"/>
              <a:t>项，从第</a:t>
            </a:r>
            <a:r>
              <a:rPr lang="en-US" altLang="zh-CN" sz="2000"/>
              <a:t>2</a:t>
            </a:r>
            <a:r>
              <a:rPr lang="zh-CN" altLang="en-US" sz="2000"/>
              <a:t>项可以推出第</a:t>
            </a:r>
            <a:r>
              <a:rPr lang="en-US" altLang="zh-CN" sz="2000"/>
              <a:t>3</a:t>
            </a:r>
            <a:r>
              <a:rPr lang="zh-CN" altLang="en-US" sz="2000"/>
              <a:t>项</a:t>
            </a:r>
            <a:r>
              <a:rPr lang="en-US" altLang="zh-CN" sz="2000"/>
              <a:t>……</a:t>
            </a:r>
            <a:r>
              <a:rPr lang="zh-CN" altLang="en-US" sz="2000"/>
              <a:t>可以看出</a:t>
            </a:r>
            <a:r>
              <a:rPr lang="en-US" altLang="zh-CN" sz="2000"/>
              <a:t>:  </a:t>
            </a:r>
            <a:r>
              <a:rPr lang="zh-CN" altLang="en-US" sz="2000"/>
              <a:t>第</a:t>
            </a:r>
            <a:r>
              <a:rPr lang="en-US" altLang="zh-CN" sz="2000"/>
              <a:t>1</a:t>
            </a:r>
            <a:r>
              <a:rPr lang="zh-CN" altLang="en-US" sz="2000"/>
              <a:t>项的分子和分母都是</a:t>
            </a:r>
            <a:r>
              <a:rPr lang="en-US" altLang="zh-CN" sz="2000"/>
              <a:t>1</a:t>
            </a:r>
            <a:r>
              <a:rPr lang="zh-CN" altLang="en-US" sz="2000"/>
              <a:t>。以后各项的规律是</a:t>
            </a:r>
            <a:r>
              <a:rPr lang="en-US" altLang="zh-CN" sz="2000"/>
              <a:t>:  </a:t>
            </a:r>
            <a:r>
              <a:rPr lang="zh-CN" altLang="en-US" sz="2000"/>
              <a:t>后一项的分子是</a:t>
            </a:r>
            <a:r>
              <a:rPr lang="en-US" altLang="zh-CN" sz="2000"/>
              <a:t>1</a:t>
            </a:r>
            <a:r>
              <a:rPr lang="zh-CN" altLang="en-US" sz="2000"/>
              <a:t>，分母是前一项分母加</a:t>
            </a:r>
            <a:r>
              <a:rPr lang="en-US" altLang="zh-CN" sz="2000"/>
              <a:t>2</a:t>
            </a:r>
            <a:r>
              <a:rPr lang="zh-CN" altLang="en-US" sz="2000"/>
              <a:t>，符号是前一项乘以</a:t>
            </a:r>
            <a:r>
              <a:rPr lang="en-US" altLang="zh-CN" sz="2000"/>
              <a:t>(-1)</a:t>
            </a:r>
            <a:r>
              <a:rPr lang="zh-CN" altLang="en-US" sz="2000"/>
              <a:t>。</a:t>
            </a:r>
            <a:endParaRPr lang="zh-CN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3053" y="2900910"/>
            <a:ext cx="4514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02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697" y="619972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6697" y="1602820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4.6】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for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语句求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>
                        <a:solidFill>
                          <a:schemeClr val="accent1"/>
                        </a:solidFill>
                      </a:rPr>
                      <m:t>1+2+3+…+100</m:t>
                    </m:r>
                    <m:r>
                      <a:rPr lang="zh-CN" alt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697" y="1602820"/>
                <a:ext cx="7494850" cy="1404675"/>
              </a:xfrm>
              <a:blipFill>
                <a:blip r:embed="rId3" cstate="print"/>
                <a:stretch>
                  <a:fillRect l="-895" t="-3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1841304" y="2305157"/>
            <a:ext cx="5597185" cy="242913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1"/>
                </a:solidFill>
              </a:rPr>
              <a:t>for(i=1;i&lt;=100;i++)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</a:rPr>
              <a:t>		sum=sum+i;</a:t>
            </a:r>
            <a:r>
              <a:rPr lang="en-US" altLang="zh-CN" sz="1400"/>
              <a:t>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实现迭代</a:t>
            </a:r>
            <a:r>
              <a:rPr lang="zh-CN" altLang="en-US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3709" y="3727195"/>
            <a:ext cx="3495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79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85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  <a:r>
                <a:rPr lang="en-US" altLang="zh-CN"/>
                <a:t>(</a:t>
              </a:r>
              <a:r>
                <a:rPr lang="zh-CN" altLang="en-US"/>
                <a:t>非</a:t>
              </a:r>
              <a:r>
                <a:rPr lang="en-US" altLang="zh-CN"/>
                <a:t>0)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  <a:r>
                <a:rPr lang="en-US" altLang="zh-CN"/>
                <a:t>(0)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语句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9954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语句的各种形式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1356189"/>
            <a:ext cx="9505120" cy="49154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en-US" altLang="zh-CN" sz="1600">
                <a:solidFill>
                  <a:schemeClr val="tx1"/>
                </a:solidFill>
              </a:rPr>
              <a:t>for</a:t>
            </a:r>
            <a:r>
              <a:rPr lang="zh-CN" altLang="en-US" sz="1600">
                <a:solidFill>
                  <a:schemeClr val="tx1"/>
                </a:solidFill>
              </a:rPr>
              <a:t>语句的一般形式中的“表达式</a:t>
            </a:r>
            <a:r>
              <a:rPr lang="en-US" altLang="zh-CN" sz="1600">
                <a:solidFill>
                  <a:schemeClr val="tx1"/>
                </a:solidFill>
              </a:rPr>
              <a:t>1”</a:t>
            </a:r>
            <a:r>
              <a:rPr lang="zh-CN" altLang="en-US" sz="1600">
                <a:solidFill>
                  <a:schemeClr val="tx1"/>
                </a:solidFill>
              </a:rPr>
              <a:t>可以省略，此时应在</a:t>
            </a:r>
            <a:r>
              <a:rPr lang="en-US" altLang="zh-CN" sz="1600">
                <a:solidFill>
                  <a:schemeClr val="tx1"/>
                </a:solidFill>
              </a:rPr>
              <a:t>for</a:t>
            </a:r>
            <a:r>
              <a:rPr lang="zh-CN" altLang="en-US" sz="1600">
                <a:solidFill>
                  <a:schemeClr val="tx1"/>
                </a:solidFill>
              </a:rPr>
              <a:t>语句之前给循环变量赋初值。注意，省略表达式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时，其后的分号不能省略。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如果表达式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省略，即不判断循环条件，循环无终止地进行下去。也就是认为表达式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始终为真。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z="1600">
                <a:solidFill>
                  <a:schemeClr val="tx1"/>
                </a:solidFill>
              </a:rPr>
              <a:t>表达式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也可以省略，但应另外设法保证循环能正常结束。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z="1600">
                <a:solidFill>
                  <a:schemeClr val="tx1"/>
                </a:solidFill>
              </a:rPr>
              <a:t>可以省略表达式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和表达式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，只有表达式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，即只给循环条件。在这种情况下，完全等同于</a:t>
            </a:r>
            <a:r>
              <a:rPr lang="en-US" altLang="zh-CN" sz="1600">
                <a:solidFill>
                  <a:schemeClr val="tx1"/>
                </a:solidFill>
              </a:rPr>
              <a:t>while</a:t>
            </a:r>
            <a:r>
              <a:rPr lang="zh-CN" altLang="en-US" sz="1600">
                <a:solidFill>
                  <a:schemeClr val="tx1"/>
                </a:solidFill>
              </a:rPr>
              <a:t>语句。可见</a:t>
            </a:r>
            <a:r>
              <a:rPr lang="en-US" altLang="zh-CN" sz="1600">
                <a:solidFill>
                  <a:schemeClr val="tx1"/>
                </a:solidFill>
              </a:rPr>
              <a:t>for</a:t>
            </a:r>
            <a:r>
              <a:rPr lang="zh-CN" altLang="en-US" sz="1600">
                <a:solidFill>
                  <a:schemeClr val="tx1"/>
                </a:solidFill>
              </a:rPr>
              <a:t>语句比</a:t>
            </a:r>
            <a:r>
              <a:rPr lang="en-US" altLang="zh-CN" sz="1600">
                <a:solidFill>
                  <a:schemeClr val="tx1"/>
                </a:solidFill>
              </a:rPr>
              <a:t>while</a:t>
            </a:r>
            <a:r>
              <a:rPr lang="zh-CN" altLang="en-US" sz="1600">
                <a:solidFill>
                  <a:schemeClr val="tx1"/>
                </a:solidFill>
              </a:rPr>
              <a:t>语句功能强，除了可以给出循环条件外，还可以赋初值，使循环变量自动增值等。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个表达式都可省略，例如</a:t>
            </a:r>
            <a:r>
              <a:rPr lang="en-US" altLang="zh-CN" sz="1600">
                <a:solidFill>
                  <a:schemeClr val="tx1"/>
                </a:solidFill>
              </a:rPr>
              <a:t>:  for(; ;) </a:t>
            </a:r>
            <a:r>
              <a:rPr lang="zh-CN" altLang="en-US" sz="1600">
                <a:solidFill>
                  <a:schemeClr val="tx1"/>
                </a:solidFill>
              </a:rPr>
              <a:t>语句相当于</a:t>
            </a:r>
            <a:r>
              <a:rPr lang="en-US" altLang="zh-CN" sz="1600">
                <a:solidFill>
                  <a:schemeClr val="tx1"/>
                </a:solidFill>
              </a:rPr>
              <a:t>while(1) </a:t>
            </a:r>
            <a:r>
              <a:rPr lang="zh-CN" altLang="en-US" sz="1600">
                <a:solidFill>
                  <a:schemeClr val="tx1"/>
                </a:solidFill>
              </a:rPr>
              <a:t>语句，即不设初值，不判断条件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认为表达式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为真值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，循环变量不增值。无终止地执行循环体。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z="1600">
                <a:solidFill>
                  <a:schemeClr val="tx1"/>
                </a:solidFill>
              </a:rPr>
              <a:t>表达式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可以是设置循环变量初值的赋值表达式，也可以是与循环变量无关的其他表达式。表达式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和表达式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可以是一个简单的表达式，也可以是逗号表达式，即包含一个以上的简单表达式，中间用逗号间隔。</a:t>
            </a:r>
            <a:endParaRPr lang="en-US" altLang="zh-CN" sz="16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z="1600">
                <a:solidFill>
                  <a:schemeClr val="tx1"/>
                </a:solidFill>
              </a:rPr>
              <a:t>表达式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一般是关系表达式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如</a:t>
            </a:r>
            <a:r>
              <a:rPr lang="en-US" altLang="zh-CN" sz="1600">
                <a:solidFill>
                  <a:schemeClr val="tx1"/>
                </a:solidFill>
              </a:rPr>
              <a:t>i&lt;=100)</a:t>
            </a:r>
            <a:r>
              <a:rPr lang="zh-CN" altLang="en-US" sz="1600">
                <a:solidFill>
                  <a:schemeClr val="tx1"/>
                </a:solidFill>
              </a:rPr>
              <a:t>或逻辑表达式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如</a:t>
            </a:r>
            <a:r>
              <a:rPr lang="en-US" altLang="zh-CN" sz="1600">
                <a:solidFill>
                  <a:schemeClr val="tx1"/>
                </a:solidFill>
              </a:rPr>
              <a:t>a&lt;b &amp;&amp; x&lt;y)</a:t>
            </a:r>
            <a:r>
              <a:rPr lang="zh-CN" altLang="en-US" sz="1600">
                <a:solidFill>
                  <a:schemeClr val="tx1"/>
                </a:solidFill>
              </a:rPr>
              <a:t>，但也可以是数值表达式或字符表达式，只要其值为非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，就执行循环体。</a:t>
            </a:r>
          </a:p>
        </p:txBody>
      </p:sp>
    </p:spTree>
    <p:extLst>
      <p:ext uri="{BB962C8B-B14F-4D97-AF65-F5344CB8AC3E}">
        <p14:creationId xmlns:p14="http://schemas.microsoft.com/office/powerpoint/2010/main" xmlns="" val="429206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6471747" cy="1039423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4.7】</a:t>
            </a:r>
            <a:r>
              <a:rPr lang="zh-CN" altLang="en-US" sz="1800">
                <a:solidFill>
                  <a:schemeClr val="accent1"/>
                </a:solidFill>
              </a:rPr>
              <a:t>兔子的繁殖。这是一个有趣的古典数学问题： 有一对兔子，从出生后第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个月起每个月都生一对兔子。小兔子长到第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个月后每个月又生一对兔子。假设所有兔子都不死，问每个月的兔子总数为多少？编程序求出前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个月的兔子数。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9708" y="3674346"/>
            <a:ext cx="6028186" cy="3065502"/>
          </a:xfrm>
          <a:prstGeom prst="roundRect">
            <a:avLst>
              <a:gd name="adj" fmla="val 162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847" y="3597212"/>
            <a:ext cx="2484290" cy="1203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矩形 16"/>
              <p:cNvSpPr/>
              <p:nvPr/>
            </p:nvSpPr>
            <p:spPr>
              <a:xfrm>
                <a:off x="732564" y="2513991"/>
                <a:ext cx="6202492" cy="1988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/>
                  <a:t>解题</a:t>
                </a:r>
                <a:r>
                  <a:rPr lang="zh-CN" altLang="en-US" sz="1600" b="1"/>
                  <a:t>思路</a:t>
                </a:r>
                <a:r>
                  <a:rPr lang="en-US" altLang="zh-CN" sz="1600" b="1"/>
                  <a:t>: </a:t>
                </a:r>
                <a:r>
                  <a:rPr lang="zh-CN" altLang="en-US" sz="1600"/>
                  <a:t> 每个月的兔子总数依次为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5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8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13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…</a:t>
                </a:r>
                <a:r>
                  <a:rPr lang="zh-CN" altLang="en-US" sz="1600"/>
                  <a:t>。显然，这是一个递推问题，从前面两个数推出第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个数。这就是著名的</a:t>
                </a:r>
                <a:r>
                  <a:rPr lang="en-US" altLang="zh-CN" sz="1600"/>
                  <a:t>Fibonacci</a:t>
                </a:r>
                <a:r>
                  <a:rPr lang="zh-CN" altLang="en-US" sz="1600"/>
                  <a:t>（菲波那契）数列，其特点是</a:t>
                </a:r>
                <a:r>
                  <a:rPr lang="en-US" altLang="zh-CN" sz="1600"/>
                  <a:t>:  </a:t>
                </a:r>
                <a:r>
                  <a:rPr lang="zh-CN" altLang="en-US" sz="1600"/>
                  <a:t>第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两个数为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。从第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个数开始，该数是其前面两个数之和。可用数学公式表示：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=2)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≥3)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4" y="2513991"/>
                <a:ext cx="6202492" cy="1988942"/>
              </a:xfrm>
              <a:prstGeom prst="rect">
                <a:avLst/>
              </a:prstGeom>
              <a:blipFill>
                <a:blip r:embed="rId4" cstate="print"/>
                <a:stretch>
                  <a:fillRect l="-491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5342407"/>
              </p:ext>
            </p:extLst>
          </p:nvPr>
        </p:nvGraphicFramePr>
        <p:xfrm>
          <a:off x="1206533" y="4766889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xmlns="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xmlns="" val="3775266938"/>
                    </a:ext>
                  </a:extLst>
                </a:gridCol>
              </a:tblGrid>
              <a:tr h="281423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f1=f1+f2</a:t>
                      </a:r>
                    </a:p>
                    <a:p>
                      <a:pPr algn="ctr"/>
                      <a:r>
                        <a:rPr lang="en-US" altLang="zh-CN" sz="140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69630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002038"/>
                  </p:ext>
                </p:extLst>
              </p:nvPr>
            </p:nvGraphicFramePr>
            <p:xfrm>
              <a:off x="7209811" y="1161750"/>
              <a:ext cx="3576826" cy="2367792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313973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436538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710989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711519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692289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711518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200"/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/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/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/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/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/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4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6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8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7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/>
                            <a:t>13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96002038"/>
                  </p:ext>
                </p:extLst>
              </p:nvPr>
            </p:nvGraphicFramePr>
            <p:xfrm>
              <a:off x="7209811" y="1161750"/>
              <a:ext cx="3576826" cy="2367792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313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4365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7109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71151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6922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71151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398844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200" smtClean="0"/>
                            <a:t>兔子繁殖的规律</a:t>
                          </a:r>
                          <a:endParaRPr lang="zh-CN" altLang="en-US" sz="12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 smtClean="0"/>
                            <a:t>月数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 smtClean="0"/>
                            <a:t>小兔子对数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 smtClean="0"/>
                            <a:t>中兔子对数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 smtClean="0"/>
                            <a:t>老兔子对数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200" smtClean="0"/>
                            <a:t>兔子总对数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4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6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2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8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64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7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5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200" smtClean="0"/>
                            <a:t>13</a:t>
                          </a:r>
                          <a:endParaRPr lang="zh-CN" altLang="en-US" sz="12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4648" t="-882500" r="-657746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983" t="-882500" r="-299145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5983" t="-882500" r="-199145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4035" t="-882500" r="-104386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419" t="-882500" r="-170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矩形 18"/>
          <p:cNvSpPr/>
          <p:nvPr/>
        </p:nvSpPr>
        <p:spPr>
          <a:xfrm>
            <a:off x="10781137" y="2212217"/>
            <a:ext cx="1095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xmlns="" val="141844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57873" y="137450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8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76368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68312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5710" y="1374508"/>
            <a:ext cx="2309143" cy="2364615"/>
            <a:chOff x="2325757" y="1541463"/>
            <a:chExt cx="2309143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	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4036941" y="2516567"/>
              <a:ext cx="45719" cy="49554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82484" y="250803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057861" y="137450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57873" y="3995573"/>
            <a:ext cx="2338838" cy="2364615"/>
            <a:chOff x="2325757" y="1541463"/>
            <a:chExt cx="2338838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	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4077840" y="2454034"/>
              <a:ext cx="45719" cy="5268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12179" y="2454034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05710" y="399557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57861" y="399557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sp>
        <p:nvSpPr>
          <p:cNvPr id="35" name="MH_Desc_1"/>
          <p:cNvSpPr/>
          <p:nvPr>
            <p:custDataLst>
              <p:tags r:id="rId2"/>
            </p:custDataLst>
          </p:nvPr>
        </p:nvSpPr>
        <p:spPr>
          <a:xfrm>
            <a:off x="923979" y="1604695"/>
            <a:ext cx="2038116" cy="475549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一个循环体内又包含另一个完整的循环结构，称为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循环的嵌套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。内嵌的循环中还可以嵌套循环，这就是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多层循环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种循环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(while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循环、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do…while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循环和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循环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可以互相嵌套。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6680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>
                  <a:solidFill>
                    <a:srgbClr val="FEFFFF"/>
                  </a:solidFill>
                </a:rPr>
                <a:t>改变循环执行的状态</a:t>
              </a: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49019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210060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</a:t>
            </a:r>
            <a:r>
              <a:rPr lang="en-US" altLang="zh-CN" sz="200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语句可以使流程跳出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结构；还可以用来从循环体内跳出循环体，即提前结束循环，接着执行循环下面的语句。</a:t>
            </a: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注意：</a:t>
            </a:r>
            <a:r>
              <a:rPr lang="en-US" altLang="zh-CN" sz="200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59565" y="3907801"/>
            <a:ext cx="4791446" cy="261628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double pi=3.1415926;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for(r=1;r&lt;=10;r++){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area=pi</a:t>
            </a:r>
            <a:r>
              <a:rPr lang="zh-CN" altLang="en-US" sz="1400"/>
              <a:t>*</a:t>
            </a:r>
            <a:r>
              <a:rPr lang="en-US" altLang="zh-CN" sz="1400"/>
              <a:t>r</a:t>
            </a:r>
            <a:r>
              <a:rPr lang="zh-CN" altLang="en-US" sz="1400"/>
              <a:t>*</a:t>
            </a:r>
            <a:r>
              <a:rPr lang="en-US" altLang="zh-CN" sz="1400"/>
              <a:t>r;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if(area&gt;100) </a:t>
            </a:r>
            <a:r>
              <a:rPr lang="en-US" altLang="zh-CN" sz="1400">
                <a:solidFill>
                  <a:srgbClr val="FF0000"/>
                </a:solidFill>
              </a:rPr>
              <a:t>break;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printf("r=%f,area=%f\\n",r,area);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4858" y="472828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剪去单角的矩形 8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此程序段的作用是计算圆的面积，半径</a:t>
              </a:r>
              <a:r>
                <a:rPr lang="en-US" altLang="zh-CN" sz="1400">
                  <a:solidFill>
                    <a:schemeClr val="bg1"/>
                  </a:solidFill>
                </a:rPr>
                <a:t>r</a:t>
              </a:r>
              <a:r>
                <a:rPr lang="zh-CN" altLang="en-US" sz="1400">
                  <a:solidFill>
                    <a:schemeClr val="bg1"/>
                  </a:solidFill>
                </a:rPr>
                <a:t>从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米开始，每次递增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米，直到计算得到的面积</a:t>
              </a:r>
              <a:r>
                <a:rPr lang="en-US" altLang="zh-CN" sz="1400">
                  <a:solidFill>
                    <a:schemeClr val="bg1"/>
                  </a:solidFill>
                </a:rPr>
                <a:t>area</a:t>
              </a:r>
              <a:r>
                <a:rPr lang="zh-CN" altLang="en-US" sz="1400">
                  <a:solidFill>
                    <a:schemeClr val="bg1"/>
                  </a:solidFill>
                </a:rPr>
                <a:t>大于</a:t>
              </a:r>
              <a:r>
                <a:rPr lang="en-US" altLang="zh-CN" sz="1400">
                  <a:solidFill>
                    <a:schemeClr val="bg1"/>
                  </a:solidFill>
                </a:rPr>
                <a:t>100</a:t>
              </a:r>
              <a:r>
                <a:rPr lang="zh-CN" altLang="en-US" sz="1400">
                  <a:solidFill>
                    <a:schemeClr val="bg1"/>
                  </a:solidFill>
                </a:rPr>
                <a:t>平方米为止。从上面的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循环可以看到</a:t>
              </a:r>
              <a:r>
                <a:rPr lang="en-US" altLang="zh-CN" sz="1400">
                  <a:solidFill>
                    <a:schemeClr val="bg1"/>
                  </a:solidFill>
                </a:rPr>
                <a:t>:  </a:t>
              </a: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area&gt;100</a:t>
              </a:r>
              <a:r>
                <a:rPr lang="zh-CN" altLang="en-US" sz="1400">
                  <a:solidFill>
                    <a:schemeClr val="bg1"/>
                  </a:solidFill>
                </a:rPr>
                <a:t>时，执行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语句，提前结束循环，即不再继续执行其余的几次循环。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104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作用：结束本次循环，即跳过循环体中下面尚未执行的语句，接着进行下一次是否执行循环的判定。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xmlns="" val="326189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continue;</a:t>
            </a:r>
            <a:endParaRPr lang="zh-CN" altLang="en-US" b="1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圆角矩形 5"/>
              <p:cNvSpPr/>
              <p:nvPr/>
            </p:nvSpPr>
            <p:spPr>
              <a:xfrm>
                <a:off x="844959" y="1948070"/>
                <a:ext cx="2700000" cy="1716735"/>
              </a:xfrm>
              <a:prstGeom prst="roundRect">
                <a:avLst>
                  <a:gd name="adj" fmla="val 162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defTabSz="363538">
                  <a:lnSpc>
                    <a:spcPct val="120000"/>
                  </a:lnSpc>
                </a:pPr>
                <a:r>
                  <a:rPr lang="pt-BR" altLang="zh-CN" sz="1400"/>
                  <a:t>while(</a:t>
                </a:r>
                <a:r>
                  <a:rPr lang="zh-CN" altLang="en-US" sz="1400"/>
                  <a:t>表达式</a:t>
                </a:r>
                <a:r>
                  <a:rPr lang="en-US" altLang="zh-CN" sz="1400"/>
                  <a:t>1)    </a:t>
                </a:r>
              </a:p>
              <a:p>
                <a:pPr defTabSz="363538">
                  <a:lnSpc>
                    <a:spcPct val="120000"/>
                  </a:lnSpc>
                </a:pPr>
                <a:r>
                  <a:rPr lang="en-US" altLang="zh-CN" sz="1400"/>
                  <a:t>{</a:t>
                </a:r>
              </a:p>
              <a:p>
                <a:pPr defTabSz="363538">
                  <a:lnSpc>
                    <a:spcPct val="120000"/>
                  </a:lnSpc>
                </a:pPr>
                <a:r>
                  <a:rPr lang="en-US" altLang="zh-CN" sz="1400"/>
                  <a:t>	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⋮ </m:t>
                    </m:r>
                  </m:oMath>
                </a14:m>
                <a:endParaRPr lang="pt-BR" altLang="zh-CN" sz="1400"/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pt-BR" altLang="zh-CN" sz="1400"/>
                  <a:t>	if(</a:t>
                </a:r>
                <a:r>
                  <a:rPr lang="zh-CN" altLang="en-US" sz="1400"/>
                  <a:t>表达式</a:t>
                </a:r>
                <a:r>
                  <a:rPr lang="en-US" altLang="zh-CN" sz="1400"/>
                  <a:t>2) </a:t>
                </a:r>
                <a:r>
                  <a:rPr lang="pt-BR" altLang="zh-CN" sz="1400">
                    <a:solidFill>
                      <a:srgbClr val="FF0000"/>
                    </a:solidFill>
                  </a:rPr>
                  <a:t>break;</a:t>
                </a:r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en-US" altLang="zh-CN" sz="1400"/>
                  <a:t>	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1400"/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en-US" altLang="zh-CN" sz="1400"/>
                  <a:t>}</a:t>
                </a:r>
              </a:p>
            </p:txBody>
          </p:sp>
        </mc:Choice>
        <mc:Fallback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59" y="1948070"/>
                <a:ext cx="2700000" cy="1716735"/>
              </a:xfrm>
              <a:prstGeom prst="roundRect">
                <a:avLst>
                  <a:gd name="adj" fmla="val 1628"/>
                </a:avLst>
              </a:prstGeom>
              <a:blipFill>
                <a:blip r:embed="rId2" cstate="print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圆角矩形 6"/>
              <p:cNvSpPr/>
              <p:nvPr/>
            </p:nvSpPr>
            <p:spPr>
              <a:xfrm>
                <a:off x="6503365" y="1958008"/>
                <a:ext cx="2700000" cy="1716735"/>
              </a:xfrm>
              <a:prstGeom prst="roundRect">
                <a:avLst>
                  <a:gd name="adj" fmla="val 1628"/>
                </a:avLst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defTabSz="363538">
                  <a:lnSpc>
                    <a:spcPct val="120000"/>
                  </a:lnSpc>
                </a:pPr>
                <a:r>
                  <a:rPr lang="pt-BR" altLang="zh-CN" sz="1400"/>
                  <a:t>while(</a:t>
                </a:r>
                <a:r>
                  <a:rPr lang="zh-CN" altLang="en-US" sz="1400"/>
                  <a:t>表达式</a:t>
                </a:r>
                <a:r>
                  <a:rPr lang="en-US" altLang="zh-CN" sz="1400"/>
                  <a:t>1)</a:t>
                </a:r>
              </a:p>
              <a:p>
                <a:pPr defTabSz="363538">
                  <a:lnSpc>
                    <a:spcPct val="120000"/>
                  </a:lnSpc>
                </a:pPr>
                <a:r>
                  <a:rPr lang="en-US" altLang="zh-CN" sz="1400"/>
                  <a:t>{</a:t>
                </a:r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en-US" altLang="zh-CN" sz="140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 </m:t>
                    </m:r>
                  </m:oMath>
                </a14:m>
                <a:endParaRPr lang="en-US" altLang="zh-CN" sz="1400">
                  <a:ea typeface="Cambria Math" panose="02040503050406030204" pitchFamily="18" charset="0"/>
                </a:endParaRPr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pt-BR" altLang="zh-CN" sz="1400"/>
                  <a:t>	if(</a:t>
                </a:r>
                <a:r>
                  <a:rPr lang="zh-CN" altLang="en-US" sz="1400"/>
                  <a:t>表达式</a:t>
                </a:r>
                <a:r>
                  <a:rPr lang="en-US" altLang="zh-CN" sz="1400"/>
                  <a:t>2) </a:t>
                </a:r>
                <a:r>
                  <a:rPr lang="pt-BR" altLang="zh-CN" sz="1400">
                    <a:solidFill>
                      <a:srgbClr val="FF0000"/>
                    </a:solidFill>
                  </a:rPr>
                  <a:t>continue;</a:t>
                </a:r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en-US" altLang="zh-CN" sz="140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1400"/>
              </a:p>
              <a:p>
                <a:pPr marL="0" lvl="1" defTabSz="363538">
                  <a:lnSpc>
                    <a:spcPct val="120000"/>
                  </a:lnSpc>
                </a:pPr>
                <a:r>
                  <a:rPr lang="en-US" altLang="zh-CN" sz="1400"/>
                  <a:t>}</a:t>
                </a:r>
              </a:p>
            </p:txBody>
          </p:sp>
        </mc:Choice>
        <mc:Fallback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65" y="1958008"/>
                <a:ext cx="2700000" cy="1716735"/>
              </a:xfrm>
              <a:prstGeom prst="roundRect">
                <a:avLst>
                  <a:gd name="adj" fmla="val 1628"/>
                </a:avLst>
              </a:prstGeom>
              <a:blipFill>
                <a:blip r:embed="rId3" cstate="print"/>
                <a:stretch>
                  <a:fillRect l="-22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/>
                <a:t>while</a:t>
              </a:r>
              <a:r>
                <a:rPr lang="zh-CN" altLang="en-US" sz="140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963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i=1;	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aver=(score1+score2+score3+score4+score5)/5;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printf("aver=%7.2f",aver);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aver=(score1+score2+score3+score4+score5)/5;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printf(″aver=%7.2f″,aver);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分别统计全班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4.8】</a:t>
            </a:r>
            <a:r>
              <a:rPr lang="zh-CN" altLang="en-US" sz="2000">
                <a:solidFill>
                  <a:schemeClr val="accent1"/>
                </a:solidFill>
              </a:rPr>
              <a:t>把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范围内不能被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	</a:t>
            </a:r>
            <a:r>
              <a:rPr lang="pt-BR" altLang="zh-CN" sz="140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语句，结束本次循环（即跳过第一个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语句），只有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整除时才执行该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语句。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当然，循环体也可以为：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      if (n%3!=0) printf("%d ",n); 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(4) 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语句结束本次循环。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1154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4.9】</a:t>
            </a:r>
            <a:r>
              <a:rPr lang="zh-CN" altLang="en-US" sz="1800">
                <a:solidFill>
                  <a:schemeClr val="accent1"/>
                </a:solidFill>
              </a:rPr>
              <a:t>判断整数</a:t>
            </a:r>
            <a:r>
              <a:rPr lang="en-US" altLang="zh-CN" sz="1800">
                <a:solidFill>
                  <a:schemeClr val="accent1"/>
                </a:solidFill>
              </a:rPr>
              <a:t>m</a:t>
            </a:r>
            <a:r>
              <a:rPr lang="zh-CN" altLang="en-US" sz="1800">
                <a:solidFill>
                  <a:schemeClr val="accent1"/>
                </a:solidFill>
              </a:rPr>
              <a:t>是否是素数。（穷举问题）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33978" y="3880512"/>
            <a:ext cx="6378479" cy="290043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&lt;math.h&gt; 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m,i,k;</a:t>
            </a:r>
          </a:p>
          <a:p>
            <a:pPr defTabSz="363538"/>
            <a:r>
              <a:rPr lang="pt-BR" altLang="zh-CN" sz="1400"/>
              <a:t>	printf("please enter a integer number:");</a:t>
            </a:r>
          </a:p>
          <a:p>
            <a:pPr defTabSz="363538"/>
            <a:r>
              <a:rPr lang="pt-BR" altLang="zh-CN" sz="1400"/>
              <a:t>	scanf("%d",&amp;m);</a:t>
            </a:r>
          </a:p>
          <a:p>
            <a:pPr defTabSz="363538"/>
            <a:r>
              <a:rPr lang="pt-BR" altLang="zh-CN" sz="1400"/>
              <a:t>	k=sqrt(m);</a:t>
            </a:r>
          </a:p>
          <a:p>
            <a:pPr defTabSz="363538"/>
            <a:r>
              <a:rPr lang="pt-BR" altLang="zh-CN" sz="1400"/>
              <a:t>	for (i=2;i&lt;=k;i++)</a:t>
            </a:r>
          </a:p>
          <a:p>
            <a:pPr defTabSz="363538"/>
            <a:r>
              <a:rPr lang="pt-BR" altLang="zh-CN" sz="1400"/>
              <a:t>		if(m%i==0) </a:t>
            </a:r>
            <a:r>
              <a:rPr lang="pt-BR" altLang="zh-CN" sz="1400">
                <a:solidFill>
                  <a:srgbClr val="FF0000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if(i&gt;k) printf("%d is a prime number.\n",m);</a:t>
            </a:r>
          </a:p>
          <a:p>
            <a:pPr defTabSz="363538"/>
            <a:r>
              <a:rPr lang="pt-BR" altLang="zh-CN" sz="1400"/>
              <a:t>	else printf("%d is a not prime number.\n",m);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15042"/>
                  </p:ext>
                </p:extLst>
              </p:nvPr>
            </p:nvGraphicFramePr>
            <p:xfrm>
              <a:off x="7952493" y="1738350"/>
              <a:ext cx="2886742" cy="27455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2070">
                      <a:extLst>
                        <a:ext uri="{9D8B030D-6E8A-4147-A177-3AD203B41FA5}">
                          <a16:colId xmlns:a16="http://schemas.microsoft.com/office/drawing/2014/main" val="2158079421"/>
                        </a:ext>
                      </a:extLst>
                    </a:gridCol>
                    <a:gridCol w="1201301">
                      <a:extLst>
                        <a:ext uri="{9D8B030D-6E8A-4147-A177-3AD203B41FA5}">
                          <a16:colId xmlns:a16="http://schemas.microsoft.com/office/drawing/2014/main" val="2870359383"/>
                        </a:ext>
                      </a:extLst>
                    </a:gridCol>
                    <a:gridCol w="560354">
                      <a:extLst>
                        <a:ext uri="{9D8B030D-6E8A-4147-A177-3AD203B41FA5}">
                          <a16:colId xmlns:a16="http://schemas.microsoft.com/office/drawing/2014/main" val="2785956316"/>
                        </a:ext>
                      </a:extLst>
                    </a:gridCol>
                    <a:gridCol w="883017">
                      <a:extLst>
                        <a:ext uri="{9D8B030D-6E8A-4147-A177-3AD203B41FA5}">
                          <a16:colId xmlns:a16="http://schemas.microsoft.com/office/drawing/2014/main" val="7337969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400"/>
                            <a:t>读入</a:t>
                          </a:r>
                          <a:r>
                            <a:rPr lang="en-US" altLang="zh-CN" sz="1400"/>
                            <a:t>m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5995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400"/>
                            <a:t>k=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</m:oMath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8246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400"/>
                            <a:t>i=2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0068225"/>
                      </a:ext>
                    </a:extLst>
                  </a:tr>
                  <a:tr h="0">
                    <a:tc rowSpan="4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400"/>
                            <a:t>当</a:t>
                          </a:r>
                          <a:r>
                            <a:rPr lang="en-US" altLang="zh-CN" sz="1400"/>
                            <a:t>i</a:t>
                          </a:r>
                          <a:r>
                            <a:rPr lang="zh-CN" altLang="en-US" sz="1400"/>
                            <a:t>≤</a:t>
                          </a:r>
                          <a:r>
                            <a:rPr lang="en-US" altLang="zh-CN" sz="1400"/>
                            <a:t>k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263932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zh-CN" altLang="en-US" sz="1400"/>
                            <a:t>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1400"/>
                            <a:t>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8685797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/>
                            <a:t>用</a:t>
                          </a:r>
                          <a:r>
                            <a:rPr lang="en-US" altLang="zh-CN" sz="1400"/>
                            <a:t>break</a:t>
                          </a:r>
                          <a:r>
                            <a:rPr lang="zh-CN" altLang="en-US" sz="1400"/>
                            <a:t>结束循环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01089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i=i+1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4877009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1400"/>
                            <a:t>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1400"/>
                            <a:t>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7172017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/>
                            <a:t>输出</a:t>
                          </a:r>
                          <a:r>
                            <a:rPr lang="en-US" altLang="zh-CN" sz="1400"/>
                            <a:t>m</a:t>
                          </a:r>
                          <a:r>
                            <a:rPr lang="zh-CN" altLang="en-US" sz="1400"/>
                            <a:t>是素数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/>
                            <a:t>输出</a:t>
                          </a:r>
                          <a:r>
                            <a:rPr lang="en-US" altLang="zh-CN" sz="1400"/>
                            <a:t>m</a:t>
                          </a:r>
                          <a:r>
                            <a:rPr lang="zh-CN" altLang="en-US" sz="1400"/>
                            <a:t>不是素数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140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1915042"/>
                  </p:ext>
                </p:extLst>
              </p:nvPr>
            </p:nvGraphicFramePr>
            <p:xfrm>
              <a:off x="7952493" y="1738350"/>
              <a:ext cx="2886742" cy="27455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20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158079421"/>
                        </a:ext>
                      </a:extLst>
                    </a:gridCol>
                    <a:gridCol w="120130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70359383"/>
                        </a:ext>
                      </a:extLst>
                    </a:gridCol>
                    <a:gridCol w="56035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85956316"/>
                        </a:ext>
                      </a:extLst>
                    </a:gridCol>
                    <a:gridCol w="8830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37969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400" smtClean="0"/>
                            <a:t>读入</a:t>
                          </a:r>
                          <a:r>
                            <a:rPr lang="en-US" altLang="zh-CN" sz="1400" smtClean="0"/>
                            <a:t>m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63599509"/>
                      </a:ext>
                    </a:extLst>
                  </a:tr>
                  <a:tr h="30715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425" t="-101961" r="-460" b="-7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168246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i=2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80068225"/>
                      </a:ext>
                    </a:extLst>
                  </a:tr>
                  <a:tr h="304800">
                    <a:tc rowSpan="4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400" smtClean="0"/>
                            <a:t>当</a:t>
                          </a:r>
                          <a:r>
                            <a:rPr lang="en-US" altLang="zh-CN" sz="1400" smtClean="0"/>
                            <a:t>i</a:t>
                          </a:r>
                          <a:r>
                            <a:rPr lang="zh-CN" altLang="en-US" sz="1400" smtClean="0"/>
                            <a:t>≤</a:t>
                          </a:r>
                          <a:r>
                            <a:rPr lang="en-US" altLang="zh-CN" sz="1400" smtClean="0"/>
                            <a:t>k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3263932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zh-CN" altLang="en-US" sz="1400" smtClean="0"/>
                            <a:t>真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1400" smtClean="0"/>
                            <a:t>假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8685797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smtClean="0"/>
                            <a:t>用</a:t>
                          </a:r>
                          <a:r>
                            <a:rPr lang="en-US" altLang="zh-CN" sz="1400" smtClean="0"/>
                            <a:t>break</a:t>
                          </a:r>
                          <a:r>
                            <a:rPr lang="zh-CN" altLang="en-US" sz="1400" smtClean="0"/>
                            <a:t>结束循环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10001089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/>
                            <a:t>i=i+1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4877009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1400" smtClean="0"/>
                            <a:t>真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1400" smtClean="0"/>
                            <a:t>假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37172017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smtClean="0"/>
                            <a:t>输出</a:t>
                          </a:r>
                          <a:r>
                            <a:rPr lang="en-US" altLang="zh-CN" sz="1400" smtClean="0"/>
                            <a:t>m</a:t>
                          </a:r>
                          <a:r>
                            <a:rPr lang="zh-CN" altLang="en-US" sz="1400" smtClean="0"/>
                            <a:t>是素数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smtClean="0"/>
                            <a:t>输出</a:t>
                          </a:r>
                          <a:r>
                            <a:rPr lang="en-US" altLang="zh-CN" sz="1400" smtClean="0"/>
                            <a:t>m</a:t>
                          </a:r>
                          <a:r>
                            <a:rPr lang="zh-CN" altLang="en-US" sz="1400" smtClean="0"/>
                            <a:t>不是素数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35140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9333438" y="2936221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m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070166" y="3846975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</a:t>
            </a:r>
            <a:r>
              <a:rPr lang="zh-CN" altLang="en-US" sz="1400"/>
              <a:t>≥</a:t>
            </a:r>
            <a:r>
              <a:rPr lang="en-US" altLang="zh-CN" sz="1400"/>
              <a:t>k+1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矩形 12"/>
              <p:cNvSpPr/>
              <p:nvPr/>
            </p:nvSpPr>
            <p:spPr>
              <a:xfrm>
                <a:off x="732564" y="1620076"/>
                <a:ext cx="6479894" cy="2312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/>
                  <a:t>解题</a:t>
                </a:r>
                <a:r>
                  <a:rPr lang="zh-CN" altLang="en-US" sz="1600" b="1"/>
                  <a:t>思路</a:t>
                </a:r>
                <a:r>
                  <a:rPr lang="en-US" altLang="zh-CN" sz="1600" b="1"/>
                  <a:t>: </a:t>
                </a:r>
                <a:r>
                  <a:rPr lang="zh-CN" altLang="en-US" sz="1600"/>
                  <a:t> 所谓素数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或称质数</a:t>
                </a:r>
                <a:r>
                  <a:rPr lang="en-US" altLang="zh-CN" sz="1600"/>
                  <a:t>)</a:t>
                </a:r>
                <a:r>
                  <a:rPr lang="zh-CN" altLang="en-US" sz="1600"/>
                  <a:t>是指除了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和它本身以外，不能被任何整数整除的数，例如</a:t>
                </a:r>
                <a:r>
                  <a:rPr lang="en-US" altLang="zh-CN" sz="1600"/>
                  <a:t>17</a:t>
                </a:r>
                <a:r>
                  <a:rPr lang="zh-CN" altLang="en-US" sz="1600"/>
                  <a:t>是素数，因为它不能被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～</a:t>
                </a:r>
                <a:r>
                  <a:rPr lang="en-US" altLang="zh-CN" sz="1600"/>
                  <a:t>16</a:t>
                </a:r>
                <a:r>
                  <a:rPr lang="zh-CN" altLang="en-US" sz="1600"/>
                  <a:t>任一整数整除。因此判断一个整数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是否是素数，只须把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被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～</a:t>
                </a:r>
                <a:r>
                  <a:rPr lang="en-US" altLang="zh-CN" sz="1600"/>
                  <a:t>m-1</a:t>
                </a:r>
                <a:r>
                  <a:rPr lang="zh-CN" altLang="en-US" sz="1600"/>
                  <a:t>的每一个整数去除，如果都不能被整除，那么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就是一个素数。</a:t>
                </a:r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其实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不必被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～</a:t>
                </a:r>
                <a:r>
                  <a:rPr lang="en-US" altLang="zh-CN" sz="1600"/>
                  <a:t>(m-1)</a:t>
                </a:r>
                <a:r>
                  <a:rPr lang="zh-CN" altLang="en-US" sz="1600"/>
                  <a:t>范围内的各整数去除，只须将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被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～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zh-CN" altLang="en-US" sz="1600"/>
                  <a:t>之间的整数除即可。因为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的每一对因子，必然有一个小于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，另一个大于</a:t>
                </a:r>
                <a:r>
                  <a:rPr lang="en-US" altLang="zh-CN" sz="1600"/>
                  <a:t>m</a:t>
                </a:r>
                <a:r>
                  <a:rPr lang="zh-CN" altLang="en-US" sz="1600"/>
                  <a:t>。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4" y="1620076"/>
                <a:ext cx="6479894" cy="2312493"/>
              </a:xfrm>
              <a:prstGeom prst="rect">
                <a:avLst/>
              </a:prstGeom>
              <a:blipFill>
                <a:blip r:embed="rId4" cstate="print"/>
                <a:stretch>
                  <a:fillRect l="-470" r="-2258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585" y="5268550"/>
            <a:ext cx="4438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61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211987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4.10】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4" y="2131978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m,k,i,n=0;</a:t>
            </a:r>
          </a:p>
          <a:p>
            <a:pPr defTabSz="363538"/>
            <a:r>
              <a:rPr lang="pt-BR" altLang="zh-CN" sz="1400"/>
              <a:t>	for(m=101;m&lt;=200;m=m+2)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，对每个奇数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k=sqrt(m);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if(m%i==0) break;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if(i&gt;=k+1)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",m);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n=n+1;	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if(n%10==0) printf("\n");	</a:t>
            </a:r>
            <a:r>
              <a:rPr lang="pt-BR" altLang="zh-CN" sz="1400">
                <a:solidFill>
                  <a:srgbClr val="008000"/>
                </a:solidFill>
              </a:rPr>
              <a:t> 		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2845" y="4799833"/>
            <a:ext cx="3448050" cy="106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2564" y="1620076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解题</a:t>
            </a:r>
            <a:r>
              <a:rPr lang="zh-CN" altLang="en-US" sz="1600" b="1"/>
              <a:t>思路</a:t>
            </a:r>
            <a:r>
              <a:rPr lang="en-US" altLang="zh-CN" sz="1600" b="1"/>
              <a:t>: </a:t>
            </a:r>
            <a:r>
              <a:rPr lang="zh-CN" altLang="en-US" sz="1600"/>
              <a:t> 用穷举法检查</a:t>
            </a:r>
            <a:r>
              <a:rPr lang="en-US" altLang="zh-CN" sz="1600"/>
              <a:t>100</a:t>
            </a:r>
            <a:r>
              <a:rPr lang="zh-CN" altLang="en-US" sz="1600"/>
              <a:t>～</a:t>
            </a:r>
            <a:r>
              <a:rPr lang="en-US" altLang="zh-CN" sz="1600"/>
              <a:t>200</a:t>
            </a:r>
            <a:r>
              <a:rPr lang="zh-CN" altLang="en-US" sz="1600"/>
              <a:t>的所有的数是否是素数，在例</a:t>
            </a:r>
            <a:r>
              <a:rPr lang="en-US" altLang="zh-CN" sz="1600"/>
              <a:t>4.9</a:t>
            </a:r>
            <a:r>
              <a:rPr lang="zh-CN" altLang="en-US" sz="1600"/>
              <a:t>的基础上，用一个嵌套的</a:t>
            </a:r>
            <a:r>
              <a:rPr lang="en-US" altLang="zh-CN" sz="1600"/>
              <a:t>for</a:t>
            </a:r>
            <a:r>
              <a:rPr lang="zh-CN" altLang="en-US" sz="1600"/>
              <a:t>循环即可处理。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260514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4.11】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>
                <a:solidFill>
                  <a:schemeClr val="accent1"/>
                </a:solidFill>
              </a:rPr>
              <a:t>:  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D</a:t>
            </a:r>
            <a:r>
              <a:rPr lang="zh-CN" altLang="en-US" sz="1800">
                <a:solidFill>
                  <a:schemeClr val="accent1"/>
                </a:solidFill>
              </a:rPr>
              <a:t>。字母按上述规律转换，非字母字符不变。输入字符，输出其相应的密码。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4" y="3239906"/>
            <a:ext cx="7755453" cy="325249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char c;</a:t>
            </a:r>
          </a:p>
          <a:p>
            <a:pPr defTabSz="363538"/>
            <a:r>
              <a:rPr lang="pt-BR" altLang="zh-CN" sz="1400"/>
              <a:t>	</a:t>
            </a:r>
            <a:r>
              <a:rPr lang="en-US" altLang="zh-CN" sz="1400"/>
              <a:t>while((c=getchar()!='\n')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，并检查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的值是否为换行符</a:t>
            </a:r>
            <a:r>
              <a:rPr lang="en-US" altLang="zh-CN" sz="1400">
                <a:solidFill>
                  <a:srgbClr val="008000"/>
                </a:solidFill>
              </a:rPr>
              <a:t>'\</a:t>
            </a:r>
            <a:r>
              <a:rPr lang="pt-BR" altLang="zh-CN" sz="140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/>
              <a:t>	{	if((c&gt;='a' &amp;&amp; c&lt;='z') || (c&gt;='A' &amp;&amp; c&lt;='Z'))	</a:t>
            </a:r>
            <a:r>
              <a:rPr lang="pt-BR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如果是字母</a:t>
            </a:r>
            <a:endParaRPr lang="en-US" altLang="zh-CN" sz="1400">
              <a:solidFill>
                <a:srgbClr val="008000"/>
              </a:solidFill>
            </a:endParaRPr>
          </a:p>
          <a:p>
            <a:pPr defTabSz="363538"/>
            <a:r>
              <a:rPr lang="en-US" altLang="zh-CN" sz="1400">
                <a:solidFill>
                  <a:srgbClr val="008000"/>
                </a:solidFill>
              </a:rPr>
              <a:t>		</a:t>
            </a:r>
            <a:r>
              <a:rPr lang="en-US" altLang="zh-CN" sz="1400"/>
              <a:t>{	c=c+4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pPr defTabSz="363538"/>
            <a:r>
              <a:rPr lang="en-US" altLang="zh-CN" sz="1400">
                <a:solidFill>
                  <a:srgbClr val="008000"/>
                </a:solidFill>
              </a:rPr>
              <a:t>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  <a:endParaRPr lang="en-US" altLang="zh-CN" sz="1400">
              <a:solidFill>
                <a:srgbClr val="008000"/>
              </a:solidFill>
            </a:endParaRPr>
          </a:p>
          <a:p>
            <a:pPr defTabSz="363538"/>
            <a:r>
              <a:rPr lang="en-US" altLang="zh-CN" sz="1400">
                <a:solidFill>
                  <a:srgbClr val="008000"/>
                </a:solidFill>
              </a:rPr>
              <a:t>			</a:t>
            </a:r>
            <a:r>
              <a:rPr lang="pt-BR" altLang="zh-CN" sz="1400"/>
              <a:t>if(c&gt;'Z' &amp;&amp; c&lt;='Z'+4 || c&gt;'z' &amp;&amp; c&lt;='z'+4)  c=c-26;</a:t>
            </a:r>
            <a:endParaRPr lang="en-US" altLang="zh-CN" sz="1400"/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printf("%c",c);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printf("\n");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2688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</a:p>
          <a:p>
            <a:r>
              <a:rPr lang="en-US" altLang="zh-CN" sz="1600"/>
              <a:t>(1) </a:t>
            </a:r>
            <a:r>
              <a:rPr lang="zh-CN" altLang="en-US" sz="1600"/>
              <a:t>判断哪些字符不需要改变，哪些字符需要改变。</a:t>
            </a:r>
            <a:endParaRPr lang="en-US" altLang="zh-CN" sz="1600"/>
          </a:p>
          <a:p>
            <a:r>
              <a:rPr lang="en-US" altLang="zh-CN" sz="1600"/>
              <a:t>(2)</a:t>
            </a:r>
            <a:r>
              <a:rPr lang="zh-CN" altLang="en-US" sz="1600"/>
              <a:t>通过改变字符</a:t>
            </a:r>
            <a:r>
              <a:rPr lang="en-US" altLang="zh-CN" sz="1600"/>
              <a:t>c</a:t>
            </a:r>
            <a:r>
              <a:rPr lang="zh-CN" altLang="en-US" sz="1600"/>
              <a:t>的</a:t>
            </a:r>
            <a:r>
              <a:rPr lang="en-US" altLang="zh-CN" sz="1600"/>
              <a:t>ASCII</a:t>
            </a:r>
            <a:r>
              <a:rPr lang="zh-CN" altLang="en-US" sz="1600"/>
              <a:t>值的方式将其变为指定的字母。</a:t>
            </a:r>
            <a:r>
              <a:rPr lang="en-US" altLang="zh-CN" sz="1600"/>
              <a:t>'A'~'V'</a:t>
            </a:r>
            <a:r>
              <a:rPr lang="zh-CN" altLang="en-US" sz="1600"/>
              <a:t>或</a:t>
            </a:r>
            <a:r>
              <a:rPr lang="en-US" altLang="zh-CN" sz="1600"/>
              <a:t>'a'~'v' </a:t>
            </a:r>
            <a:r>
              <a:rPr lang="zh-CN" altLang="en-US" sz="1600"/>
              <a:t>：</a:t>
            </a:r>
            <a:r>
              <a:rPr lang="en-US" altLang="zh-CN" sz="1600"/>
              <a:t>c=c+4</a:t>
            </a:r>
            <a:r>
              <a:rPr lang="zh-CN" altLang="en-US" sz="1600"/>
              <a:t>；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：</a:t>
            </a:r>
            <a:r>
              <a:rPr lang="en-US" altLang="zh-CN" sz="1600"/>
              <a:t>c=c-22</a:t>
            </a:r>
            <a:r>
              <a:rPr lang="zh-CN" altLang="en-US" sz="1600"/>
              <a:t>。</a:t>
            </a:r>
            <a:endParaRPr lang="en-US" altLang="zh-CN" sz="1600"/>
          </a:p>
          <a:p>
            <a:r>
              <a:rPr lang="zh-CN" altLang="en-US" sz="1600"/>
              <a:t>或者先将所有字母统一加</a:t>
            </a:r>
            <a:r>
              <a:rPr lang="en-US" altLang="zh-CN" sz="1600"/>
              <a:t>4</a:t>
            </a:r>
            <a:r>
              <a:rPr lang="zh-CN" altLang="en-US" sz="1600"/>
              <a:t>，再对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减</a:t>
            </a:r>
            <a:r>
              <a:rPr lang="en-US" altLang="zh-CN" sz="1600"/>
              <a:t>26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2370" y="5070174"/>
            <a:ext cx="3476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46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05" y="203024"/>
            <a:ext cx="11147460" cy="1325563"/>
          </a:xfrm>
        </p:spPr>
        <p:txBody>
          <a:bodyPr/>
          <a:lstStyle/>
          <a:p>
            <a:pPr algn="ctr"/>
            <a:r>
              <a:rPr lang="zh-CN" altLang="en-US"/>
              <a:t>总  结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554805" y="1191803"/>
            <a:ext cx="11147460" cy="496241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循环结构是用来处理需要重复处理的操作的。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要构成一个有效的循环，应当指定两个条件</a:t>
            </a:r>
            <a:r>
              <a:rPr lang="en-US" altLang="zh-CN" sz="1600" dirty="0">
                <a:solidFill>
                  <a:schemeClr val="tx1"/>
                </a:solidFill>
              </a:rPr>
              <a:t>:  ①</a:t>
            </a:r>
            <a:r>
              <a:rPr lang="zh-CN" altLang="en-US" sz="1600" dirty="0">
                <a:solidFill>
                  <a:schemeClr val="tx1"/>
                </a:solidFill>
              </a:rPr>
              <a:t>需要重复执行的操作，即循环体； ②循环结束的条件。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</a:rPr>
              <a:t>C</a:t>
            </a:r>
            <a:r>
              <a:rPr lang="zh-CN" altLang="en-US" sz="1600" dirty="0">
                <a:solidFill>
                  <a:schemeClr val="tx1"/>
                </a:solidFill>
              </a:rPr>
              <a:t>语言中可以用来实现循环结构的有三种语句</a:t>
            </a:r>
            <a:r>
              <a:rPr lang="en-US" altLang="zh-CN" sz="1600" dirty="0">
                <a:solidFill>
                  <a:schemeClr val="tx1"/>
                </a:solidFill>
              </a:rPr>
              <a:t>:  while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</a:rPr>
              <a:t>,do…while</a:t>
            </a:r>
            <a:r>
              <a:rPr lang="zh-CN" altLang="en-US" sz="1600" dirty="0">
                <a:solidFill>
                  <a:schemeClr val="tx1"/>
                </a:solidFill>
              </a:rPr>
              <a:t>语句和</a:t>
            </a:r>
            <a:r>
              <a:rPr lang="en-US" altLang="zh-CN" sz="1600" dirty="0">
                <a:solidFill>
                  <a:schemeClr val="tx1"/>
                </a:solidFill>
              </a:rPr>
              <a:t>for</a:t>
            </a:r>
            <a:r>
              <a:rPr lang="zh-CN" altLang="en-US" sz="1600" dirty="0">
                <a:solidFill>
                  <a:schemeClr val="tx1"/>
                </a:solidFill>
              </a:rPr>
              <a:t>语句。它们是可以互相代替的，其中以</a:t>
            </a:r>
            <a:r>
              <a:rPr lang="en-US" altLang="zh-CN" sz="1600" dirty="0">
                <a:solidFill>
                  <a:schemeClr val="tx1"/>
                </a:solidFill>
              </a:rPr>
              <a:t>for</a:t>
            </a:r>
            <a:r>
              <a:rPr lang="zh-CN" altLang="en-US" sz="1600" dirty="0">
                <a:solidFill>
                  <a:schemeClr val="tx1"/>
                </a:solidFill>
              </a:rPr>
              <a:t>循环用得最广泛，最灵活。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如果循环体有多于一个的语句，应当用花括号把循环体中的多个语句括起来，形成复合语句，否则系统认为循环体只有一个简单的语句。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break</a:t>
            </a:r>
            <a:r>
              <a:rPr lang="zh-CN" altLang="en-US" sz="1600" dirty="0">
                <a:solidFill>
                  <a:schemeClr val="tx1"/>
                </a:solidFill>
              </a:rPr>
              <a:t>语句和</a:t>
            </a:r>
            <a:r>
              <a:rPr lang="en-US" altLang="zh-CN" sz="1600" dirty="0">
                <a:solidFill>
                  <a:schemeClr val="tx1"/>
                </a:solidFill>
              </a:rPr>
              <a:t>continue</a:t>
            </a:r>
            <a:r>
              <a:rPr lang="zh-CN" altLang="en-US" sz="1600" dirty="0">
                <a:solidFill>
                  <a:schemeClr val="tx1"/>
                </a:solidFill>
              </a:rPr>
              <a:t>语句是用来改变循环状态的。</a:t>
            </a:r>
            <a:r>
              <a:rPr lang="en-US" altLang="zh-CN" sz="1600" dirty="0">
                <a:solidFill>
                  <a:schemeClr val="tx1"/>
                </a:solidFill>
              </a:rPr>
              <a:t>continue</a:t>
            </a:r>
            <a:r>
              <a:rPr lang="zh-CN" altLang="en-US" sz="1600" dirty="0">
                <a:solidFill>
                  <a:schemeClr val="tx1"/>
                </a:solidFill>
              </a:rPr>
              <a:t>语句和</a:t>
            </a:r>
            <a:r>
              <a:rPr lang="en-US" altLang="zh-CN" sz="1600" dirty="0">
                <a:solidFill>
                  <a:schemeClr val="tx1"/>
                </a:solidFill>
              </a:rPr>
              <a:t>break</a:t>
            </a:r>
            <a:r>
              <a:rPr lang="zh-CN" altLang="en-US" sz="1600" dirty="0">
                <a:solidFill>
                  <a:schemeClr val="tx1"/>
                </a:solidFill>
              </a:rPr>
              <a:t>语句的区别是</a:t>
            </a:r>
            <a:r>
              <a:rPr lang="en-US" altLang="zh-CN" sz="1600" dirty="0">
                <a:solidFill>
                  <a:schemeClr val="tx1"/>
                </a:solidFill>
              </a:rPr>
              <a:t>:  continue</a:t>
            </a:r>
            <a:r>
              <a:rPr lang="zh-CN" altLang="en-US" sz="1600" dirty="0">
                <a:solidFill>
                  <a:schemeClr val="tx1"/>
                </a:solidFill>
              </a:rPr>
              <a:t>语句只结束本次循环，而不是终止整个循环的执行。而</a:t>
            </a:r>
            <a:r>
              <a:rPr lang="en-US" altLang="zh-CN" sz="1600" dirty="0">
                <a:solidFill>
                  <a:schemeClr val="tx1"/>
                </a:solidFill>
              </a:rPr>
              <a:t>break</a:t>
            </a:r>
            <a:r>
              <a:rPr lang="zh-CN" altLang="en-US" sz="1600" dirty="0">
                <a:solidFill>
                  <a:schemeClr val="tx1"/>
                </a:solidFill>
              </a:rPr>
              <a:t>语句则是结束整个循环过程，不再判断执行循环的条件是否成立。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循环可以嵌套。所谓嵌套，是指在一个循环体中包含另一个完整的循环结构。三种循环语句</a:t>
            </a:r>
            <a:r>
              <a:rPr lang="en-US" altLang="zh-CN" sz="1600" dirty="0">
                <a:solidFill>
                  <a:schemeClr val="tx1"/>
                </a:solidFill>
              </a:rPr>
              <a:t>(while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</a:rPr>
              <a:t>,do…while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</a:rPr>
              <a:t>,for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可以互相嵌套，即任一个循环语句可以成为任一种循环中循环体的一部分。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递推是从一个已知的事实出发，按照一定的规律推出下一个已知的事实。迭代是以一个新值取代变量的原值，从而求出最后的结果。在用计算机处理问题时，常对递推问题采用迭代方法处理，用循环控制迭代的次数。要善于找到迭代公式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迭代和穷举是循环算法的两种主要的应用形式。</a:t>
            </a:r>
          </a:p>
        </p:txBody>
      </p:sp>
    </p:spTree>
    <p:extLst>
      <p:ext uri="{BB962C8B-B14F-4D97-AF65-F5344CB8AC3E}">
        <p14:creationId xmlns:p14="http://schemas.microsoft.com/office/powerpoint/2010/main" xmlns="" val="22235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4.1】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>
                        <a:solidFill>
                          <a:schemeClr val="accent1"/>
                        </a:solidFill>
                      </a:rPr>
                      <m:t>1+2+3+…+100</m:t>
                    </m:r>
                    <m:r>
                      <a:rPr lang="zh-CN" alt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	sum=sum+i;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1247583"/>
            <a:chOff x="8050697" y="5019262"/>
            <a:chExt cx="10977104" cy="12475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12475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循环体如果包含一个以上的语句，应该用花括号括起来，作为复合语句出现。如果不加花括号，则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语句的范围只到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后面第一个分号处。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赋初值</a:t>
              </a:r>
              <a:r>
                <a:rPr lang="zh-CN" altLang="en-US" sz="140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 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“语句”就是循环体。循环体可以是一个简单的语句，可以是复合语句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执行循环体的次数是由循环条件控制的，这个循环条件就是上面一般形式中的“表达式”，它也称为循环条件表达式。当此表达式的值为“真”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时，就不执行循环体语句。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379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4.2】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语句循环求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0819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/>
              <a:t>do</a:t>
            </a:r>
          </a:p>
          <a:p>
            <a:pPr defTabSz="536575"/>
            <a:r>
              <a:rPr lang="en-US" altLang="zh-CN" b="1"/>
              <a:t>	</a:t>
            </a:r>
            <a:r>
              <a:rPr lang="zh-CN" altLang="en-US" b="1"/>
              <a:t>语句</a:t>
            </a:r>
            <a:endParaRPr lang="en-US" altLang="zh-CN" b="1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语句的特点是，先无条件地执行循环体，然后判断循环条件是否成立。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656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en-US" altLang="zh-CN"/>
                  <a:t>while</a:t>
                </a:r>
                <a:r>
                  <a:rPr lang="zh-CN" altLang="en-US"/>
                  <a:t>循环和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循环的比较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4.3】while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两种循环的比较。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823656" y="6108350"/>
            <a:ext cx="10330109" cy="644631"/>
            <a:chOff x="8050697" y="5019263"/>
            <a:chExt cx="10345458" cy="6446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剪去单角的矩形 16"/>
            <p:cNvSpPr/>
            <p:nvPr/>
          </p:nvSpPr>
          <p:spPr>
            <a:xfrm>
              <a:off x="8050697" y="5019263"/>
              <a:ext cx="10345458" cy="62795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388006" y="5054496"/>
              <a:ext cx="9847494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结论：当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后面的表达式的第一次的值为“真”时，两种循环得到的结果相同；否则，二者结果不相同</a:t>
              </a:r>
              <a:r>
                <a:rPr lang="en-US" altLang="zh-CN" sz="1400" b="1">
                  <a:solidFill>
                    <a:srgbClr val="FFFF00"/>
                  </a:solidFill>
                </a:rPr>
                <a:t>(</a:t>
              </a:r>
              <a:r>
                <a:rPr lang="zh-CN" altLang="en-US" sz="1400" b="1">
                  <a:solidFill>
                    <a:srgbClr val="FFFF00"/>
                  </a:solidFill>
                </a:rPr>
                <a:t>指二者具有相同的循环体的情况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37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zh-CN" altLang="en-US"/>
              <a:t>递推与迭代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6" y="1154961"/>
            <a:ext cx="11323937" cy="234852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4.4】</a:t>
            </a:r>
            <a:r>
              <a:rPr lang="zh-CN" altLang="en-US" sz="2000">
                <a:solidFill>
                  <a:schemeClr val="accent1"/>
                </a:solidFill>
              </a:rPr>
              <a:t>相传古代印度国王舍罕要褒奖他的聪明能干的宰相达依尔</a:t>
            </a:r>
            <a:r>
              <a:rPr lang="en-US" altLang="zh-CN" sz="2000">
                <a:solidFill>
                  <a:schemeClr val="accent1"/>
                </a:solidFill>
              </a:rPr>
              <a:t>(</a:t>
            </a:r>
            <a:r>
              <a:rPr lang="zh-CN" altLang="en-US" sz="2000">
                <a:solidFill>
                  <a:schemeClr val="accent1"/>
                </a:solidFill>
              </a:rPr>
              <a:t>国际象棋发明者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r>
              <a:rPr lang="zh-CN" altLang="en-US" sz="2000">
                <a:solidFill>
                  <a:schemeClr val="accent1"/>
                </a:solidFill>
              </a:rPr>
              <a:t>，问他需要什么，达依尔回答说</a:t>
            </a:r>
            <a:r>
              <a:rPr lang="en-US" altLang="zh-CN" sz="2000">
                <a:solidFill>
                  <a:schemeClr val="accent1"/>
                </a:solidFill>
              </a:rPr>
              <a:t>:  “</a:t>
            </a:r>
            <a:r>
              <a:rPr lang="zh-CN" altLang="en-US" sz="2000">
                <a:solidFill>
                  <a:schemeClr val="accent1"/>
                </a:solidFill>
              </a:rPr>
              <a:t>国王只要在国际象棋的棋盘第一个格子中放一粒麦子，第二个格子中放两粒，第三个格子中放四粒，以后按此比例每一格加一倍，一直放到第</a:t>
            </a:r>
            <a:r>
              <a:rPr lang="en-US" altLang="zh-CN" sz="2000">
                <a:solidFill>
                  <a:schemeClr val="accent1"/>
                </a:solidFill>
              </a:rPr>
              <a:t>64</a:t>
            </a:r>
            <a:r>
              <a:rPr lang="zh-CN" altLang="en-US" sz="2000">
                <a:solidFill>
                  <a:schemeClr val="accent1"/>
                </a:solidFill>
              </a:rPr>
              <a:t>格，我就感恩不尽了，其他什么也不要了！” 。国王想</a:t>
            </a:r>
            <a:r>
              <a:rPr lang="en-US" altLang="zh-CN" sz="2000">
                <a:solidFill>
                  <a:schemeClr val="accent1"/>
                </a:solidFill>
              </a:rPr>
              <a:t>:  “</a:t>
            </a:r>
            <a:r>
              <a:rPr lang="zh-CN" altLang="en-US" sz="2000">
                <a:solidFill>
                  <a:schemeClr val="accent1"/>
                </a:solidFill>
              </a:rPr>
              <a:t>这能有多少！太容易了！”让人扛来一袋小麦，但不到一会儿就用没了，再来一袋，很快也没有了，结果全印度的粮食全部用完还不够，国王纳闷，怎样也算不清这笔账。现在用计算机来算一下。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5548224"/>
              </p:ext>
            </p:extLst>
          </p:nvPr>
        </p:nvGraphicFramePr>
        <p:xfrm>
          <a:off x="799101" y="3503488"/>
          <a:ext cx="359824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80">
                  <a:extLst>
                    <a:ext uri="{9D8B030D-6E8A-4147-A177-3AD203B41FA5}">
                      <a16:colId xmlns:a16="http://schemas.microsoft.com/office/drawing/2014/main" xmlns="" val="3117514324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740584347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3227621867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462191207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73961200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801244463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433348925"/>
                    </a:ext>
                  </a:extLst>
                </a:gridCol>
                <a:gridCol w="449780">
                  <a:extLst>
                    <a:ext uri="{9D8B030D-6E8A-4147-A177-3AD203B41FA5}">
                      <a16:colId xmlns:a16="http://schemas.microsoft.com/office/drawing/2014/main" xmlns="" val="335111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63</a:t>
                      </a:r>
                      <a:endParaRPr lang="zh-CN" altLang="en-US" sz="1200" baseline="30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564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23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65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34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781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•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6033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8</a:t>
                      </a:r>
                      <a:endParaRPr lang="zh-CN" altLang="en-US" sz="1200" baseline="30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10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r>
                        <a:rPr lang="en-US" altLang="zh-CN" sz="1200" baseline="30000"/>
                        <a:t>15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850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128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87469"/>
                  </a:ext>
                </a:extLst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4964648" y="3265148"/>
            <a:ext cx="4898543" cy="341305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double n=1,total=0;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while(i&lt;=64){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total=total+n;		//</a:t>
            </a:r>
            <a:r>
              <a:rPr lang="zh-CN" altLang="en-US" sz="1400"/>
              <a:t>每次累加一格小麦粒数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n=n*2;			//</a:t>
            </a:r>
            <a:r>
              <a:rPr lang="zh-CN" altLang="en-US" sz="1400"/>
              <a:t>下一格小麦是本格小麦的</a:t>
            </a:r>
            <a:r>
              <a:rPr lang="en-US" altLang="zh-CN" sz="1400"/>
              <a:t>2</a:t>
            </a:r>
            <a:r>
              <a:rPr lang="zh-CN" altLang="en-US" sz="1400"/>
              <a:t>倍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printf("total=%22.0f\n",total);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423" y="3362057"/>
            <a:ext cx="4591050" cy="11525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702839" y="5428660"/>
            <a:ext cx="4194634" cy="1161695"/>
            <a:chOff x="8050699" y="5019263"/>
            <a:chExt cx="4200867" cy="11616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剪去单角的矩形 23"/>
            <p:cNvSpPr/>
            <p:nvPr/>
          </p:nvSpPr>
          <p:spPr>
            <a:xfrm>
              <a:off x="8050699" y="5019263"/>
              <a:ext cx="4200867" cy="1161695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8388006" y="5054496"/>
              <a:ext cx="3863559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先算出第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格的麦子数，然后在此基础上推算出第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格的麦子数</a:t>
              </a:r>
              <a:r>
                <a:rPr lang="en-US" altLang="zh-CN" sz="1400">
                  <a:solidFill>
                    <a:schemeClr val="bg1"/>
                  </a:solidFill>
                </a:rPr>
                <a:t>(n=n</a:t>
              </a:r>
              <a:r>
                <a:rPr lang="zh-CN" altLang="en-US" sz="1400">
                  <a:solidFill>
                    <a:schemeClr val="bg1"/>
                  </a:solidFill>
                </a:rPr>
                <a:t>*</a:t>
              </a:r>
              <a:r>
                <a:rPr lang="en-US" altLang="zh-CN" sz="1400">
                  <a:solidFill>
                    <a:schemeClr val="bg1"/>
                  </a:solidFill>
                </a:rPr>
                <a:t>2)</a:t>
              </a:r>
              <a:r>
                <a:rPr lang="zh-CN" altLang="en-US" sz="1400">
                  <a:solidFill>
                    <a:schemeClr val="bg1"/>
                  </a:solidFill>
                </a:rPr>
                <a:t>，把它加到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中；再据此推算出第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格的麦子数，再加到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</a:t>
              </a:r>
              <a:r>
                <a:rPr lang="en-US" altLang="zh-CN" sz="1400">
                  <a:solidFill>
                    <a:schemeClr val="bg1"/>
                  </a:solidFill>
                </a:rPr>
                <a:t>……</a:t>
              </a:r>
              <a:r>
                <a:rPr lang="zh-CN" altLang="en-US" sz="1400">
                  <a:solidFill>
                    <a:schemeClr val="bg1"/>
                  </a:solidFill>
                </a:rPr>
                <a:t>由前一个结果推出下一个结果。这就是</a:t>
              </a:r>
              <a:r>
                <a:rPr lang="zh-CN" altLang="en-US" sz="1400" b="1">
                  <a:solidFill>
                    <a:srgbClr val="FFFF00"/>
                  </a:solidFill>
                </a:rPr>
                <a:t>递推法。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601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4851" y="944419"/>
            <a:ext cx="7165383" cy="622052"/>
          </a:xfrm>
        </p:spPr>
        <p:txBody>
          <a:bodyPr>
            <a:normAutofit/>
          </a:bodyPr>
          <a:lstStyle/>
          <a:p>
            <a:r>
              <a:rPr lang="zh-CN" altLang="en-US"/>
              <a:t>递推与迭代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60234" y="1531602"/>
            <a:ext cx="10515600" cy="4042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所谓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递推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是指从前面一些已知的事实推出后面的结果。递推方法本身并不一定要采用循环算法，但是当递推包含的次数比较多时，用循环处理是很有效的。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在使用计算机处理递推算法时，常使用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迭代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，即由一个变量的原值推出它的新值，或者说，不断地用一个新值代替变量的原值。原值与新值之间存在一定的关系，用迭代公式表示。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递推与迭代是有联系而有区别的两个概念，递推不一定采取迭代。例如，求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4!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，可以用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 f1=1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f2=f1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2,f3=f2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3,f4=f3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。这是递推，但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f1,f2,f3,f4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是不同的变量，不是用一个新值去取代变量的原值，因此不是迭代。在用计算机处理递推问题时，往往采用迭代方法，把递推得到的新的结果仍然存放在原来的变量中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即用同一个变量先后存放不同的值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，以便用循环处理。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60234" y="875362"/>
            <a:ext cx="8280000" cy="657226"/>
            <a:chOff x="3275013" y="1898650"/>
            <a:chExt cx="8280000" cy="657226"/>
          </a:xfrm>
        </p:grpSpPr>
        <p:sp>
          <p:nvSpPr>
            <p:cNvPr id="7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82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92651" y="5596569"/>
            <a:ext cx="8280000" cy="711300"/>
            <a:chOff x="699571" y="5369834"/>
            <a:chExt cx="8144393" cy="656317"/>
          </a:xfrm>
        </p:grpSpPr>
        <p:sp>
          <p:nvSpPr>
            <p:cNvPr id="11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6"/>
            <p:cNvSpPr/>
            <p:nvPr>
              <p:custDataLst>
                <p:tags r:id="rId3"/>
              </p:custDataLst>
            </p:nvPr>
          </p:nvSpPr>
          <p:spPr>
            <a:xfrm>
              <a:off x="699571" y="5369834"/>
              <a:ext cx="8144393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36984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3215</Words>
  <Application>Microsoft Office PowerPoint</Application>
  <PresentationFormat>自定义</PresentationFormat>
  <Paragraphs>521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幻灯片 1</vt:lpstr>
      <vt:lpstr>为什么需要循环控制</vt:lpstr>
      <vt:lpstr>while语句实现循环</vt:lpstr>
      <vt:lpstr>用while语句实现循环</vt:lpstr>
      <vt:lpstr> </vt:lpstr>
      <vt:lpstr> </vt:lpstr>
      <vt:lpstr> </vt:lpstr>
      <vt:lpstr>递推与迭代</vt:lpstr>
      <vt:lpstr>递推与迭代</vt:lpstr>
      <vt:lpstr>递推与迭代</vt:lpstr>
      <vt:lpstr>用for语句实现循环</vt:lpstr>
      <vt:lpstr>用for语句实现循环</vt:lpstr>
      <vt:lpstr>for语句的各种形式</vt:lpstr>
      <vt:lpstr>for循环应用举例</vt:lpstr>
      <vt:lpstr>循环的嵌套</vt:lpstr>
      <vt:lpstr>幻灯片 16</vt:lpstr>
      <vt:lpstr>用break语句提前终止循环</vt:lpstr>
      <vt:lpstr>用continue语句提前结束本次循环</vt:lpstr>
      <vt:lpstr>break语句和continue语句的区别</vt:lpstr>
      <vt:lpstr>用continue语句提前结束本次循环</vt:lpstr>
      <vt:lpstr>几种循环的比较</vt:lpstr>
      <vt:lpstr>循环程序举例</vt:lpstr>
      <vt:lpstr>循环程序举例</vt:lpstr>
      <vt:lpstr>循环程序举例</vt:lpstr>
      <vt:lpstr>总  结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E21Zhang</cp:lastModifiedBy>
  <cp:revision>270</cp:revision>
  <dcterms:created xsi:type="dcterms:W3CDTF">2017-08-03T06:51:45Z</dcterms:created>
  <dcterms:modified xsi:type="dcterms:W3CDTF">2019-02-22T07:42:57Z</dcterms:modified>
</cp:coreProperties>
</file>