
<file path=[Content_Types].xml><?xml version="1.0" encoding="utf-8"?>
<Types xmlns="http://schemas.openxmlformats.org/package/2006/content-types">
  <Override PartName="/ppt/slides/slide29.xml" ContentType="application/vnd.openxmlformats-officedocument.presentationml.slide+xml"/>
  <Override PartName="/ppt/tags/tag8.xml" ContentType="application/vnd.openxmlformats-officedocument.presentationml.tags+xml"/>
  <Override PartName="/ppt/notesSlides/notesSlide2.xml" ContentType="application/vnd.openxmlformats-officedocument.presentationml.notesSlide+xml"/>
  <Override PartName="/ppt/tags/tag104.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tags/tag89.xml" ContentType="application/vnd.openxmlformats-officedocument.presentationml.tags+xml"/>
  <Override PartName="/ppt/tags/tag111.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Override PartName="/ppt/tags/tag78.xml" ContentType="application/vnd.openxmlformats-officedocument.presentationml.tags+xml"/>
  <Override PartName="/ppt/tags/tag96.xml" ContentType="application/vnd.openxmlformats-officedocument.presentationml.tags+xml"/>
  <Override PartName="/ppt/tags/tag100.xml" ContentType="application/vnd.openxmlformats-officedocument.presentationml.tags+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38.xml" ContentType="application/vnd.openxmlformats-officedocument.presentationml.tags+xml"/>
  <Override PartName="/ppt/tags/tag56.xml" ContentType="application/vnd.openxmlformats-officedocument.presentationml.tags+xml"/>
  <Override PartName="/ppt/tags/tag67.xml" ContentType="application/vnd.openxmlformats-officedocument.presentationml.tags+xml"/>
  <Override PartName="/ppt/tags/tag85.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ppt/tags/tag63.xml" ContentType="application/vnd.openxmlformats-officedocument.presentationml.tags+xml"/>
  <Override PartName="/ppt/tags/tag74.xml" ContentType="application/vnd.openxmlformats-officedocument.presentationml.tags+xml"/>
  <Override PartName="/ppt/tags/tag92.xml" ContentType="application/vnd.openxmlformats-officedocument.presentationml.tags+xml"/>
  <Override PartName="/ppt/tags/tag34.xml" ContentType="application/vnd.openxmlformats-officedocument.presentationml.tags+xml"/>
  <Override PartName="/ppt/tags/tag52.xml" ContentType="application/vnd.openxmlformats-officedocument.presentationml.tags+xml"/>
  <Override PartName="/ppt/tags/tag81.xml" ContentType="application/vnd.openxmlformats-officedocument.presentationml.tags+xml"/>
  <Override PartName="/ppt/notesSlides/notesSlide12.xml" ContentType="application/vnd.openxmlformats-officedocument.presentationml.notesSlide+xml"/>
  <Override PartName="/ppt/tags/tag109.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notesSlides/notesSlide7.xml" ContentType="application/vnd.openxmlformats-officedocument.presentationml.notesSlide+xml"/>
  <Override PartName="/ppt/tags/tag70.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tags/tag105.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tags/tag112.xml" ContentType="application/vnd.openxmlformats-officedocument.presentationml.tags+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tags/tag79.xml" ContentType="application/vnd.openxmlformats-officedocument.presentationml.tags+xml"/>
  <Override PartName="/ppt/tags/tag101.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tags/tag68.xml" ContentType="application/vnd.openxmlformats-officedocument.presentationml.tags+xml"/>
  <Override PartName="/ppt/tags/tag86.xml" ContentType="application/vnd.openxmlformats-officedocument.presentationml.tags+xml"/>
  <Override PartName="/ppt/tags/tag97.xml" ContentType="application/vnd.openxmlformats-officedocument.presentationml.tags+xml"/>
  <Override PartName="/ppt/presentation.xml" ContentType="application/vnd.openxmlformats-officedocument.presentationml.presentation.main+xml"/>
  <Override PartName="/ppt/slides/slide22.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tags/tag57.xml" ContentType="application/vnd.openxmlformats-officedocument.presentationml.tags+xml"/>
  <Override PartName="/ppt/tags/tag75.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tags/tag17.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tags/tag64.xml" ContentType="application/vnd.openxmlformats-officedocument.presentationml.tags+xml"/>
  <Override PartName="/ppt/tags/tag82.xml" ContentType="application/vnd.openxmlformats-officedocument.presentationml.tags+xml"/>
  <Override PartName="/ppt/tags/tag93.xml" ContentType="application/vnd.openxmlformats-officedocument.presentationml.tags+xml"/>
  <Default Extension="wdp" ContentType="image/vnd.ms-photo"/>
  <Override PartName="/ppt/slideLayouts/slideLayout10.xml" ContentType="application/vnd.openxmlformats-officedocument.presentationml.slideLayout+xml"/>
  <Override PartName="/ppt/tags/tag24.xml" ContentType="application/vnd.openxmlformats-officedocument.presentationml.tags+xml"/>
  <Override PartName="/ppt/tags/tag53.xml" ContentType="application/vnd.openxmlformats-officedocument.presentationml.tags+xml"/>
  <Override PartName="/ppt/notesSlides/notesSlide8.xml" ContentType="application/vnd.openxmlformats-officedocument.presentationml.notesSlide+xml"/>
  <Override PartName="/ppt/tags/tag71.xml" ContentType="application/vnd.openxmlformats-officedocument.presentationml.tags+xml"/>
  <Override PartName="/ppt/tags/tag13.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tags/tag60.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ppt/tags/tag106.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tags/tag113.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ags/tag98.xml" ContentType="application/vnd.openxmlformats-officedocument.presentationml.tags+xml"/>
  <Override PartName="/ppt/tags/tag102.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tags/tag58.xml" ContentType="application/vnd.openxmlformats-officedocument.presentationml.tags+xml"/>
  <Override PartName="/ppt/tags/tag69.xml" ContentType="application/vnd.openxmlformats-officedocument.presentationml.tags+xml"/>
  <Override PartName="/ppt/tags/tag87.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tags/tag29.xml" ContentType="application/vnd.openxmlformats-officedocument.presentationml.tags+xml"/>
  <Override PartName="/ppt/tags/tag47.xml" ContentType="application/vnd.openxmlformats-officedocument.presentationml.tags+xml"/>
  <Override PartName="/ppt/tags/tag76.xml" ContentType="application/vnd.openxmlformats-officedocument.presentationml.tags+xml"/>
  <Override PartName="/ppt/tags/tag94.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83.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notesSlides/notesSlide9.xml" ContentType="application/vnd.openxmlformats-officedocument.presentationml.notesSlide+xml"/>
  <Override PartName="/ppt/tags/tag72.xml" ContentType="application/vnd.openxmlformats-officedocument.presentationml.tags+xml"/>
  <Override PartName="/ppt/tags/tag90.xml" ContentType="application/vnd.openxmlformats-officedocument.presentationml.tags+xml"/>
  <Override PartName="/ppt/tags/tag32.xml" ContentType="application/vnd.openxmlformats-officedocument.presentationml.tags+xml"/>
  <Override PartName="/ppt/tags/tag50.xml" ContentType="application/vnd.openxmlformats-officedocument.presentationml.tags+xml"/>
  <Override PartName="/ppt/notesSlides/notesSlide10.xml" ContentType="application/vnd.openxmlformats-officedocument.presentationml.notesSlide+xml"/>
  <Override PartName="/ppt/tags/tag107.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slides/slide28.xml" ContentType="application/vnd.openxmlformats-officedocument.presentationml.slide+xml"/>
  <Override PartName="/ppt/tags/tag7.xml" ContentType="application/vnd.openxmlformats-officedocument.presentationml.tags+xml"/>
  <Override PartName="/ppt/notesSlides/notesSlide1.xml" ContentType="application/vnd.openxmlformats-officedocument.presentationml.notesSlide+xml"/>
  <Override PartName="/ppt/tags/tag103.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tags/tag99.xml" ContentType="application/vnd.openxmlformats-officedocument.presentationml.tags+xml"/>
  <Override PartName="/ppt/tags/tag110.xml" ContentType="application/vnd.openxmlformats-officedocument.presentationml.tags+xml"/>
  <Override PartName="/ppt/slides/slide24.xml" ContentType="application/vnd.openxmlformats-officedocument.presentationml.slide+xml"/>
  <Override PartName="/ppt/slides/slide35.xml" ContentType="application/vnd.openxmlformats-officedocument.presentationml.slide+xml"/>
  <Override PartName="/ppt/tags/tag3.xml" ContentType="application/vnd.openxmlformats-officedocument.presentationml.tags+xml"/>
  <Override PartName="/ppt/tags/tag59.xml" ContentType="application/vnd.openxmlformats-officedocument.presentationml.tags+xml"/>
  <Override PartName="/ppt/tags/tag77.xml" ContentType="application/vnd.openxmlformats-officedocument.presentationml.tags+xml"/>
  <Override PartName="/ppt/tags/tag88.xml" ContentType="application/vnd.openxmlformats-officedocument.presentationml.tags+xml"/>
  <Override PartName="/ppt/slides/slide1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66.xml" ContentType="application/vnd.openxmlformats-officedocument.presentationml.tags+xml"/>
  <Override PartName="/ppt/tags/tag84.xml" ContentType="application/vnd.openxmlformats-officedocument.presentationml.tags+xml"/>
  <Override PartName="/ppt/tags/tag95.xml" ContentType="application/vnd.openxmlformats-officedocument.presentationml.tags+xml"/>
  <Override PartName="/ppt/slides/slide20.xml" ContentType="application/vnd.openxmlformats-officedocument.presentationml.slide+xml"/>
  <Override PartName="/ppt/tags/tag26.xml" ContentType="application/vnd.openxmlformats-officedocument.presentationml.tags+xml"/>
  <Override PartName="/ppt/tags/tag55.xml" ContentType="application/vnd.openxmlformats-officedocument.presentationml.tags+xml"/>
  <Override PartName="/ppt/tags/tag73.xml" ContentType="application/vnd.openxmlformats-officedocument.presentationml.tags+xml"/>
  <Override PartName="/ppt/tags/tag15.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62.xml" ContentType="application/vnd.openxmlformats-officedocument.presentationml.tags+xml"/>
  <Override PartName="/ppt/tags/tag80.xml" ContentType="application/vnd.openxmlformats-officedocument.presentationml.tags+xml"/>
  <Override PartName="/ppt/notesSlides/notesSlide11.xml" ContentType="application/vnd.openxmlformats-officedocument.presentationml.notesSlide+xml"/>
  <Override PartName="/ppt/tags/tag91.xml" ContentType="application/vnd.openxmlformats-officedocument.presentationml.tags+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notesSlides/notesSlide6.xml" ContentType="application/vnd.openxmlformats-officedocument.presentationml.notesSlide+xml"/>
  <Override PartName="/ppt/tags/tag108.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8" r:id="rId2"/>
    <p:sldId id="259" r:id="rId3"/>
    <p:sldId id="260" r:id="rId4"/>
    <p:sldId id="261" r:id="rId5"/>
    <p:sldId id="262" r:id="rId6"/>
    <p:sldId id="263" r:id="rId7"/>
    <p:sldId id="264" r:id="rId8"/>
    <p:sldId id="265" r:id="rId9"/>
    <p:sldId id="266" r:id="rId10"/>
    <p:sldId id="268" r:id="rId11"/>
    <p:sldId id="269" r:id="rId12"/>
    <p:sldId id="270" r:id="rId13"/>
    <p:sldId id="273" r:id="rId14"/>
    <p:sldId id="275" r:id="rId15"/>
    <p:sldId id="276" r:id="rId16"/>
    <p:sldId id="274" r:id="rId17"/>
    <p:sldId id="277" r:id="rId18"/>
    <p:sldId id="278" r:id="rId19"/>
    <p:sldId id="279" r:id="rId20"/>
    <p:sldId id="280" r:id="rId21"/>
    <p:sldId id="281" r:id="rId22"/>
    <p:sldId id="282" r:id="rId23"/>
    <p:sldId id="283" r:id="rId24"/>
    <p:sldId id="284" r:id="rId25"/>
    <p:sldId id="285" r:id="rId26"/>
    <p:sldId id="294" r:id="rId27"/>
    <p:sldId id="295" r:id="rId28"/>
    <p:sldId id="286" r:id="rId29"/>
    <p:sldId id="287" r:id="rId30"/>
    <p:sldId id="289" r:id="rId31"/>
    <p:sldId id="290" r:id="rId32"/>
    <p:sldId id="291" r:id="rId33"/>
    <p:sldId id="292" r:id="rId34"/>
    <p:sldId id="293" r:id="rId35"/>
    <p:sldId id="316"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FBE9E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8" autoAdjust="0"/>
    <p:restoredTop sz="88811" autoAdjust="0"/>
  </p:normalViewPr>
  <p:slideViewPr>
    <p:cSldViewPr snapToGrid="0">
      <p:cViewPr varScale="1">
        <p:scale>
          <a:sx n="76" d="100"/>
          <a:sy n="76" d="100"/>
        </p:scale>
        <p:origin x="-84" y="-8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DE993-7C9B-4F76-A5D2-51F22BFA1A20}" type="datetimeFigureOut">
              <a:rPr lang="zh-CN" altLang="en-US" smtClean="0"/>
              <a:pPr/>
              <a:t>2019-2-22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6ADBE2-52C4-423E-AEC4-CA623BCE1D45}" type="slidenum">
              <a:rPr lang="zh-CN" altLang="en-US" smtClean="0"/>
              <a:pPr/>
              <a:t>‹#›</a:t>
            </a:fld>
            <a:endParaRPr lang="zh-CN" altLang="en-US"/>
          </a:p>
        </p:txBody>
      </p:sp>
    </p:spTree>
    <p:extLst>
      <p:ext uri="{BB962C8B-B14F-4D97-AF65-F5344CB8AC3E}">
        <p14:creationId xmlns:p14="http://schemas.microsoft.com/office/powerpoint/2010/main" xmlns="" val="3340275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a:t>
            </a:fld>
            <a:endParaRPr lang="zh-CN" altLang="en-US"/>
          </a:p>
        </p:txBody>
      </p:sp>
    </p:spTree>
    <p:extLst>
      <p:ext uri="{BB962C8B-B14F-4D97-AF65-F5344CB8AC3E}">
        <p14:creationId xmlns:p14="http://schemas.microsoft.com/office/powerpoint/2010/main" xmlns="" val="1978113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25</a:t>
            </a:fld>
            <a:endParaRPr lang="zh-CN" altLang="en-US"/>
          </a:p>
        </p:txBody>
      </p:sp>
    </p:spTree>
    <p:extLst>
      <p:ext uri="{BB962C8B-B14F-4D97-AF65-F5344CB8AC3E}">
        <p14:creationId xmlns:p14="http://schemas.microsoft.com/office/powerpoint/2010/main" xmlns="" val="3644791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26</a:t>
            </a:fld>
            <a:endParaRPr lang="zh-CN" altLang="en-US"/>
          </a:p>
        </p:txBody>
      </p:sp>
    </p:spTree>
    <p:extLst>
      <p:ext uri="{BB962C8B-B14F-4D97-AF65-F5344CB8AC3E}">
        <p14:creationId xmlns:p14="http://schemas.microsoft.com/office/powerpoint/2010/main" xmlns="" val="822729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27</a:t>
            </a:fld>
            <a:endParaRPr lang="zh-CN" altLang="en-US"/>
          </a:p>
        </p:txBody>
      </p:sp>
    </p:spTree>
    <p:extLst>
      <p:ext uri="{BB962C8B-B14F-4D97-AF65-F5344CB8AC3E}">
        <p14:creationId xmlns:p14="http://schemas.microsoft.com/office/powerpoint/2010/main" xmlns="" val="3966939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7</a:t>
            </a:fld>
            <a:endParaRPr lang="zh-CN" altLang="en-US"/>
          </a:p>
        </p:txBody>
      </p:sp>
    </p:spTree>
    <p:extLst>
      <p:ext uri="{BB962C8B-B14F-4D97-AF65-F5344CB8AC3E}">
        <p14:creationId xmlns:p14="http://schemas.microsoft.com/office/powerpoint/2010/main" xmlns="" val="934753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8</a:t>
            </a:fld>
            <a:endParaRPr lang="zh-CN" altLang="en-US"/>
          </a:p>
        </p:txBody>
      </p:sp>
    </p:spTree>
    <p:extLst>
      <p:ext uri="{BB962C8B-B14F-4D97-AF65-F5344CB8AC3E}">
        <p14:creationId xmlns:p14="http://schemas.microsoft.com/office/powerpoint/2010/main" xmlns="" val="943005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9</a:t>
            </a:fld>
            <a:endParaRPr lang="zh-CN" altLang="en-US"/>
          </a:p>
        </p:txBody>
      </p:sp>
    </p:spTree>
    <p:extLst>
      <p:ext uri="{BB962C8B-B14F-4D97-AF65-F5344CB8AC3E}">
        <p14:creationId xmlns:p14="http://schemas.microsoft.com/office/powerpoint/2010/main" xmlns="" val="3302812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14</a:t>
            </a:fld>
            <a:endParaRPr lang="zh-CN" altLang="en-US"/>
          </a:p>
        </p:txBody>
      </p:sp>
    </p:spTree>
    <p:extLst>
      <p:ext uri="{BB962C8B-B14F-4D97-AF65-F5344CB8AC3E}">
        <p14:creationId xmlns:p14="http://schemas.microsoft.com/office/powerpoint/2010/main" xmlns="" val="4266893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15</a:t>
            </a:fld>
            <a:endParaRPr lang="zh-CN" altLang="en-US"/>
          </a:p>
        </p:txBody>
      </p:sp>
    </p:spTree>
    <p:extLst>
      <p:ext uri="{BB962C8B-B14F-4D97-AF65-F5344CB8AC3E}">
        <p14:creationId xmlns:p14="http://schemas.microsoft.com/office/powerpoint/2010/main" xmlns="" val="2884476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20</a:t>
            </a:fld>
            <a:endParaRPr lang="zh-CN" altLang="en-US"/>
          </a:p>
        </p:txBody>
      </p:sp>
    </p:spTree>
    <p:extLst>
      <p:ext uri="{BB962C8B-B14F-4D97-AF65-F5344CB8AC3E}">
        <p14:creationId xmlns:p14="http://schemas.microsoft.com/office/powerpoint/2010/main" xmlns="" val="2876094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23</a:t>
            </a:fld>
            <a:endParaRPr lang="zh-CN" altLang="en-US"/>
          </a:p>
        </p:txBody>
      </p:sp>
    </p:spTree>
    <p:extLst>
      <p:ext uri="{BB962C8B-B14F-4D97-AF65-F5344CB8AC3E}">
        <p14:creationId xmlns:p14="http://schemas.microsoft.com/office/powerpoint/2010/main" xmlns="" val="2620209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24</a:t>
            </a:fld>
            <a:endParaRPr lang="zh-CN" altLang="en-US"/>
          </a:p>
        </p:txBody>
      </p:sp>
    </p:spTree>
    <p:extLst>
      <p:ext uri="{BB962C8B-B14F-4D97-AF65-F5344CB8AC3E}">
        <p14:creationId xmlns:p14="http://schemas.microsoft.com/office/powerpoint/2010/main" xmlns="" val="3238181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2019-2-22</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2511305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2019-2-22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941057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2019-2-22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632572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2019-2-22</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297579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2019-2-22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1934275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2019-2-22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639258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03BE4FF-4FD3-4C1E-8C0A-F7315B6A3FD7}" type="datetimeFigureOut">
              <a:rPr lang="zh-CN" altLang="en-US" smtClean="0"/>
              <a:pPr/>
              <a:t>2019-2-22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61353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03BE4FF-4FD3-4C1E-8C0A-F7315B6A3FD7}" type="datetimeFigureOut">
              <a:rPr lang="zh-CN" altLang="en-US" smtClean="0"/>
              <a:pPr/>
              <a:t>2019-2-22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847023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3BE4FF-4FD3-4C1E-8C0A-F7315B6A3FD7}" type="datetimeFigureOut">
              <a:rPr lang="zh-CN" altLang="en-US" smtClean="0"/>
              <a:pPr/>
              <a:t>2019-2-22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40111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2019-2-22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218235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2019-2-22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20792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BE4FF-4FD3-4C1E-8C0A-F7315B6A3FD7}" type="datetimeFigureOut">
              <a:rPr lang="zh-CN" altLang="en-US" smtClean="0"/>
              <a:pPr/>
              <a:t>2019-2-22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91569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3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image" Target="../media/image6.png"/><Relationship Id="rId5" Type="http://schemas.openxmlformats.org/officeDocument/2006/relationships/slideLayout" Target="../slideLayouts/slideLayout2.xml"/><Relationship Id="rId4" Type="http://schemas.openxmlformats.org/officeDocument/2006/relationships/tags" Target="../tags/tag39.xml"/></Relationships>
</file>

<file path=ppt/slides/_rels/slide14.xml.rels><?xml version="1.0" encoding="UTF-8" standalone="yes"?>
<Relationships xmlns="http://schemas.openxmlformats.org/package/2006/relationships"><Relationship Id="rId8" Type="http://schemas.openxmlformats.org/officeDocument/2006/relationships/tags" Target="../tags/tag47.xml"/><Relationship Id="rId13" Type="http://schemas.openxmlformats.org/officeDocument/2006/relationships/slideLayout" Target="../slideLayouts/slideLayout2.xml"/><Relationship Id="rId3" Type="http://schemas.openxmlformats.org/officeDocument/2006/relationships/tags" Target="../tags/tag42.xml"/><Relationship Id="rId7" Type="http://schemas.openxmlformats.org/officeDocument/2006/relationships/tags" Target="../tags/tag46.xml"/><Relationship Id="rId12" Type="http://schemas.openxmlformats.org/officeDocument/2006/relationships/tags" Target="../tags/tag51.xml"/><Relationship Id="rId2" Type="http://schemas.openxmlformats.org/officeDocument/2006/relationships/tags" Target="../tags/tag41.xml"/><Relationship Id="rId16" Type="http://schemas.openxmlformats.org/officeDocument/2006/relationships/image" Target="../media/image9.png"/><Relationship Id="rId1" Type="http://schemas.openxmlformats.org/officeDocument/2006/relationships/tags" Target="../tags/tag40.xml"/><Relationship Id="rId6" Type="http://schemas.openxmlformats.org/officeDocument/2006/relationships/tags" Target="../tags/tag45.xml"/><Relationship Id="rId11" Type="http://schemas.openxmlformats.org/officeDocument/2006/relationships/tags" Target="../tags/tag50.xml"/><Relationship Id="rId5" Type="http://schemas.openxmlformats.org/officeDocument/2006/relationships/tags" Target="../tags/tag44.xml"/><Relationship Id="rId15" Type="http://schemas.openxmlformats.org/officeDocument/2006/relationships/image" Target="../media/image8.png"/><Relationship Id="rId10" Type="http://schemas.openxmlformats.org/officeDocument/2006/relationships/tags" Target="../tags/tag49.xml"/><Relationship Id="rId4" Type="http://schemas.openxmlformats.org/officeDocument/2006/relationships/tags" Target="../tags/tag43.xml"/><Relationship Id="rId9" Type="http://schemas.openxmlformats.org/officeDocument/2006/relationships/tags" Target="../tags/tag48.xml"/><Relationship Id="rId14"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6.xml"/><Relationship Id="rId3" Type="http://schemas.openxmlformats.org/officeDocument/2006/relationships/tags" Target="../tags/tag54.xml"/><Relationship Id="rId7" Type="http://schemas.openxmlformats.org/officeDocument/2006/relationships/slideLayout" Target="../slideLayouts/slideLayout2.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 Id="rId9"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tags" Target="../tags/tag11.xml"/><Relationship Id="rId7" Type="http://schemas.openxmlformats.org/officeDocument/2006/relationships/image" Target="../media/image1.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slideLayout" Target="../slideLayouts/slideLayout2.xml"/><Relationship Id="rId5" Type="http://schemas.openxmlformats.org/officeDocument/2006/relationships/tags" Target="../tags/tag13.xml"/><Relationship Id="rId4" Type="http://schemas.openxmlformats.org/officeDocument/2006/relationships/tags" Target="../tags/tag1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 Id="rId4"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5" Type="http://schemas.openxmlformats.org/officeDocument/2006/relationships/image" Target="../media/image14.png"/><Relationship Id="rId4"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24.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notesSlide" Target="../notesSlides/notesSlide9.xml"/><Relationship Id="rId4"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image" Target="../media/image6.png"/><Relationship Id="rId5" Type="http://schemas.openxmlformats.org/officeDocument/2006/relationships/notesSlide" Target="../notesSlides/notesSlide10.xml"/><Relationship Id="rId4"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tags" Target="../tags/tag80.xml"/><Relationship Id="rId13" Type="http://schemas.openxmlformats.org/officeDocument/2006/relationships/tags" Target="../tags/tag85.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tags" Target="../tags/tag84.xml"/><Relationship Id="rId2" Type="http://schemas.openxmlformats.org/officeDocument/2006/relationships/tags" Target="../tags/tag74.xml"/><Relationship Id="rId16" Type="http://schemas.openxmlformats.org/officeDocument/2006/relationships/image" Target="../media/image15.png"/><Relationship Id="rId1" Type="http://schemas.openxmlformats.org/officeDocument/2006/relationships/tags" Target="../tags/tag73.xml"/><Relationship Id="rId6" Type="http://schemas.openxmlformats.org/officeDocument/2006/relationships/tags" Target="../tags/tag78.xml"/><Relationship Id="rId11" Type="http://schemas.openxmlformats.org/officeDocument/2006/relationships/tags" Target="../tags/tag83.xml"/><Relationship Id="rId5" Type="http://schemas.openxmlformats.org/officeDocument/2006/relationships/tags" Target="../tags/tag77.xml"/><Relationship Id="rId15" Type="http://schemas.openxmlformats.org/officeDocument/2006/relationships/notesSlide" Target="../notesSlides/notesSlide11.xml"/><Relationship Id="rId10" Type="http://schemas.openxmlformats.org/officeDocument/2006/relationships/tags" Target="../tags/tag82.xml"/><Relationship Id="rId4" Type="http://schemas.openxmlformats.org/officeDocument/2006/relationships/tags" Target="../tags/tag76.xml"/><Relationship Id="rId9" Type="http://schemas.openxmlformats.org/officeDocument/2006/relationships/tags" Target="../tags/tag81.xml"/><Relationship Id="rId14"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slideLayout" Target="../slideLayouts/slideLayout2.xml"/><Relationship Id="rId3" Type="http://schemas.openxmlformats.org/officeDocument/2006/relationships/tags" Target="../tags/tag88.xml"/><Relationship Id="rId7" Type="http://schemas.openxmlformats.org/officeDocument/2006/relationships/tags" Target="../tags/tag92.xml"/><Relationship Id="rId12" Type="http://schemas.openxmlformats.org/officeDocument/2006/relationships/tags" Target="../tags/tag97.xml"/><Relationship Id="rId2" Type="http://schemas.openxmlformats.org/officeDocument/2006/relationships/tags" Target="../tags/tag87.xml"/><Relationship Id="rId16" Type="http://schemas.openxmlformats.org/officeDocument/2006/relationships/image" Target="../media/image16.png"/><Relationship Id="rId1" Type="http://schemas.openxmlformats.org/officeDocument/2006/relationships/tags" Target="../tags/tag86.xml"/><Relationship Id="rId6" Type="http://schemas.openxmlformats.org/officeDocument/2006/relationships/tags" Target="../tags/tag91.xml"/><Relationship Id="rId11" Type="http://schemas.openxmlformats.org/officeDocument/2006/relationships/tags" Target="../tags/tag96.xml"/><Relationship Id="rId5" Type="http://schemas.openxmlformats.org/officeDocument/2006/relationships/tags" Target="../tags/tag90.xml"/><Relationship Id="rId15" Type="http://schemas.openxmlformats.org/officeDocument/2006/relationships/image" Target="../media/image2.png"/><Relationship Id="rId10" Type="http://schemas.openxmlformats.org/officeDocument/2006/relationships/tags" Target="../tags/tag95.xml"/><Relationship Id="rId4" Type="http://schemas.openxmlformats.org/officeDocument/2006/relationships/tags" Target="../tags/tag89.xml"/><Relationship Id="rId9" Type="http://schemas.openxmlformats.org/officeDocument/2006/relationships/tags" Target="../tags/tag94.xml"/><Relationship Id="rId14" Type="http://schemas.openxmlformats.org/officeDocument/2006/relationships/notesSlide" Target="../notesSlides/notesSlide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9.xml"/><Relationship Id="rId1" Type="http://schemas.openxmlformats.org/officeDocument/2006/relationships/tags" Target="../tags/tag98.xml"/></Relationships>
</file>

<file path=ppt/slides/_rels/slide3.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slideLayout" Target="../slideLayouts/slideLayout2.xml"/><Relationship Id="rId4" Type="http://schemas.openxmlformats.org/officeDocument/2006/relationships/tags" Target="../tags/tag1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0.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2.xml"/><Relationship Id="rId1" Type="http://schemas.openxmlformats.org/officeDocument/2006/relationships/tags" Target="../tags/tag101.xml"/></Relationships>
</file>

<file path=ppt/slides/_rels/slide32.xml.rels><?xml version="1.0" encoding="UTF-8" standalone="yes"?>
<Relationships xmlns="http://schemas.openxmlformats.org/package/2006/relationships"><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 Id="rId5" Type="http://schemas.openxmlformats.org/officeDocument/2006/relationships/slideLayout" Target="../slideLayouts/slideLayout2.xml"/><Relationship Id="rId4" Type="http://schemas.openxmlformats.org/officeDocument/2006/relationships/tags" Target="../tags/tag106.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107.xml"/></Relationships>
</file>

<file path=ppt/slides/_rels/slide34.xml.rels><?xml version="1.0" encoding="UTF-8" standalone="yes"?>
<Relationships xmlns="http://schemas.openxmlformats.org/package/2006/relationships"><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slideLayout" Target="../slideLayouts/slideLayout2.xml"/><Relationship Id="rId5" Type="http://schemas.openxmlformats.org/officeDocument/2006/relationships/tags" Target="../tags/tag112.xml"/><Relationship Id="rId4" Type="http://schemas.openxmlformats.org/officeDocument/2006/relationships/tags" Target="../tags/tag111.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3.xml"/></Relationships>
</file>

<file path=ppt/slides/_rels/slide4.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slideLayout" Target="../slideLayouts/slideLayout2.xml"/><Relationship Id="rId4" Type="http://schemas.openxmlformats.org/officeDocument/2006/relationships/tags" Target="../tags/tag2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3.xml"/><Relationship Id="rId3" Type="http://schemas.openxmlformats.org/officeDocument/2006/relationships/tags" Target="../tags/tag25.xml"/><Relationship Id="rId7"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任意多边形 21"/>
          <p:cNvSpPr/>
          <p:nvPr>
            <p:custDataLst>
              <p:tags r:id="rId2"/>
            </p:custDataLst>
          </p:nvPr>
        </p:nvSpPr>
        <p:spPr>
          <a:xfrm>
            <a:off x="3673476" y="2312988"/>
            <a:ext cx="4900613" cy="1801812"/>
          </a:xfrm>
          <a:custGeom>
            <a:avLst/>
            <a:gdLst>
              <a:gd name="connsiteX0" fmla="*/ 1112071 w 4901184"/>
              <a:gd name="connsiteY0" fmla="*/ 0 h 1801368"/>
              <a:gd name="connsiteX1" fmla="*/ 4901184 w 4901184"/>
              <a:gd name="connsiteY1" fmla="*/ 0 h 1801368"/>
              <a:gd name="connsiteX2" fmla="*/ 4901184 w 4901184"/>
              <a:gd name="connsiteY2" fmla="*/ 1008251 h 1801368"/>
              <a:gd name="connsiteX3" fmla="*/ 3799357 w 4901184"/>
              <a:gd name="connsiteY3" fmla="*/ 1801368 h 1801368"/>
              <a:gd name="connsiteX4" fmla="*/ 0 w 4901184"/>
              <a:gd name="connsiteY4" fmla="*/ 1801368 h 1801368"/>
              <a:gd name="connsiteX5" fmla="*/ 0 w 4901184"/>
              <a:gd name="connsiteY5" fmla="*/ 800490 h 180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1801368">
                <a:moveTo>
                  <a:pt x="1112071" y="0"/>
                </a:moveTo>
                <a:lnTo>
                  <a:pt x="4901184" y="0"/>
                </a:lnTo>
                <a:lnTo>
                  <a:pt x="4901184" y="1008251"/>
                </a:lnTo>
                <a:lnTo>
                  <a:pt x="3799357" y="1801368"/>
                </a:lnTo>
                <a:lnTo>
                  <a:pt x="0" y="1801368"/>
                </a:lnTo>
                <a:lnTo>
                  <a:pt x="0" y="800490"/>
                </a:lnTo>
                <a:close/>
              </a:path>
            </a:pathLst>
          </a:custGeom>
          <a:solidFill>
            <a:schemeClr val="accent1"/>
          </a:solidFill>
          <a:ln w="12700" cap="flat" cmpd="sng" algn="ctr">
            <a:noFill/>
            <a:prstDash val="solid"/>
            <a:miter lim="800000"/>
          </a:ln>
          <a:effectLst/>
        </p:spPr>
        <p:txBody>
          <a:bodyPr anchor="ctr"/>
          <a:lstStyle/>
          <a:p>
            <a:pPr algn="ctr">
              <a:defRPr/>
            </a:pPr>
            <a:endParaRPr lang="zh-CN" altLang="en-US" kern="0">
              <a:solidFill>
                <a:prstClr val="white"/>
              </a:solidFill>
            </a:endParaRPr>
          </a:p>
        </p:txBody>
      </p:sp>
      <p:cxnSp>
        <p:nvCxnSpPr>
          <p:cNvPr id="23" name="直接连接符 22"/>
          <p:cNvCxnSpPr/>
          <p:nvPr>
            <p:custDataLst>
              <p:tags r:id="rId3"/>
            </p:custDataLst>
          </p:nvPr>
        </p:nvCxnSpPr>
        <p:spPr>
          <a:xfrm flipH="1">
            <a:off x="3170239" y="1947863"/>
            <a:ext cx="2103437" cy="1517650"/>
          </a:xfrm>
          <a:prstGeom prst="line">
            <a:avLst/>
          </a:prstGeom>
          <a:noFill/>
          <a:ln w="12700" cap="flat" cmpd="sng" algn="ctr">
            <a:solidFill>
              <a:schemeClr val="accent1">
                <a:lumMod val="75000"/>
              </a:schemeClr>
            </a:solidFill>
            <a:prstDash val="solid"/>
            <a:miter lim="800000"/>
          </a:ln>
          <a:effectLst/>
        </p:spPr>
      </p:cxnSp>
      <p:cxnSp>
        <p:nvCxnSpPr>
          <p:cNvPr id="24" name="直接连接符 23"/>
          <p:cNvCxnSpPr/>
          <p:nvPr>
            <p:custDataLst>
              <p:tags r:id="rId4"/>
            </p:custDataLst>
          </p:nvPr>
        </p:nvCxnSpPr>
        <p:spPr>
          <a:xfrm flipH="1">
            <a:off x="6927850" y="2981325"/>
            <a:ext cx="2103438" cy="1517650"/>
          </a:xfrm>
          <a:prstGeom prst="line">
            <a:avLst/>
          </a:prstGeom>
          <a:noFill/>
          <a:ln w="12700" cap="flat" cmpd="sng" algn="ctr">
            <a:solidFill>
              <a:schemeClr val="accent1">
                <a:lumMod val="75000"/>
              </a:schemeClr>
            </a:solidFill>
            <a:prstDash val="solid"/>
            <a:miter lim="800000"/>
          </a:ln>
          <a:effectLst/>
        </p:spPr>
      </p:cxnSp>
      <p:sp>
        <p:nvSpPr>
          <p:cNvPr id="25" name="文本框 24"/>
          <p:cNvSpPr txBox="1"/>
          <p:nvPr>
            <p:custDataLst>
              <p:tags r:id="rId5"/>
            </p:custDataLst>
          </p:nvPr>
        </p:nvSpPr>
        <p:spPr>
          <a:xfrm>
            <a:off x="7104063" y="2312988"/>
            <a:ext cx="614362" cy="1016000"/>
          </a:xfrm>
          <a:prstGeom prst="rect">
            <a:avLst/>
          </a:prstGeom>
          <a:noFill/>
        </p:spPr>
        <p:txBody>
          <a:bodyPr wrap="none"/>
          <a:lstStyle/>
          <a:p>
            <a:pPr>
              <a:defRPr/>
            </a:pPr>
            <a:r>
              <a:rPr lang="en-US" altLang="zh-CN" sz="6000" b="1" spc="40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rPr>
              <a:t>5</a:t>
            </a:r>
            <a:endParaRPr lang="zh-CN" altLang="en-US"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endParaRPr>
          </a:p>
        </p:txBody>
      </p:sp>
      <p:sp>
        <p:nvSpPr>
          <p:cNvPr id="2054" name="文本框 25"/>
          <p:cNvSpPr txBox="1">
            <a:spLocks noChangeArrowheads="1"/>
          </p:cNvSpPr>
          <p:nvPr>
            <p:custDataLst>
              <p:tags r:id="rId6"/>
            </p:custDataLst>
          </p:nvPr>
        </p:nvSpPr>
        <p:spPr bwMode="auto">
          <a:xfrm>
            <a:off x="4002089" y="3171826"/>
            <a:ext cx="3264473"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lnSpc>
                <a:spcPct val="150000"/>
              </a:lnSpc>
            </a:pPr>
            <a:r>
              <a:rPr lang="zh-CN" altLang="en-US" sz="2400">
                <a:solidFill>
                  <a:srgbClr val="FFFFFF"/>
                </a:solidFill>
                <a:latin typeface="微软雅黑" panose="020B0503020204020204" pitchFamily="34" charset="-122"/>
                <a:ea typeface="微软雅黑" panose="020B0503020204020204" pitchFamily="34" charset="-122"/>
              </a:rPr>
              <a:t>利用数组处理批量数据</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7" name="文本框 26"/>
          <p:cNvSpPr txBox="1"/>
          <p:nvPr>
            <p:custDataLst>
              <p:tags r:id="rId7"/>
            </p:custDataLst>
          </p:nvPr>
        </p:nvSpPr>
        <p:spPr>
          <a:xfrm>
            <a:off x="6535738" y="2570164"/>
            <a:ext cx="647700" cy="585787"/>
          </a:xfrm>
          <a:prstGeom prst="rect">
            <a:avLst/>
          </a:prstGeom>
          <a:noFill/>
        </p:spPr>
        <p:txBody>
          <a:bodyPr wrap="none"/>
          <a:lstStyle/>
          <a:p>
            <a:pPr>
              <a:defRPr/>
            </a:pPr>
            <a:r>
              <a:rPr lang="zh-CN" altLang="en-US" sz="32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rPr>
              <a:t>第</a:t>
            </a:r>
            <a:endParaRPr lang="zh-CN" altLang="en-US" sz="44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endParaRPr>
          </a:p>
        </p:txBody>
      </p:sp>
      <p:sp>
        <p:nvSpPr>
          <p:cNvPr id="28" name="文本框 27"/>
          <p:cNvSpPr txBox="1"/>
          <p:nvPr>
            <p:custDataLst>
              <p:tags r:id="rId8"/>
            </p:custDataLst>
          </p:nvPr>
        </p:nvSpPr>
        <p:spPr>
          <a:xfrm>
            <a:off x="7581901" y="2570164"/>
            <a:ext cx="646113" cy="585787"/>
          </a:xfrm>
          <a:prstGeom prst="rect">
            <a:avLst/>
          </a:prstGeom>
          <a:noFill/>
        </p:spPr>
        <p:txBody>
          <a:bodyPr wrap="none"/>
          <a:lstStyle>
            <a:defPPr>
              <a:defRPr lang="zh-CN"/>
            </a:defPPr>
            <a:lvl1pPr>
              <a:defRPr sz="3200" b="1" spc="400">
                <a:solidFill>
                  <a:schemeClr val="bg1"/>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defRPr>
            </a:lvl1pPr>
          </a:lstStyle>
          <a:p>
            <a:pPr>
              <a:defRPr/>
            </a:pPr>
            <a:r>
              <a:rPr lang="zh-CN" altLang="en-US" kern="0" dirty="0">
                <a:solidFill>
                  <a:prstClr val="white"/>
                </a:solidFill>
              </a:rPr>
              <a:t>章</a:t>
            </a:r>
          </a:p>
        </p:txBody>
      </p:sp>
    </p:spTree>
    <p:custDataLst>
      <p:tags r:id="rId1"/>
    </p:custDataLst>
    <p:extLst>
      <p:ext uri="{BB962C8B-B14F-4D97-AF65-F5344CB8AC3E}">
        <p14:creationId xmlns:p14="http://schemas.microsoft.com/office/powerpoint/2010/main" xmlns="" val="766479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992" y="367410"/>
            <a:ext cx="5922104" cy="1325563"/>
          </a:xfrm>
        </p:spPr>
        <p:txBody>
          <a:bodyPr/>
          <a:lstStyle/>
          <a:p>
            <a:r>
              <a:rPr lang="zh-CN" altLang="en-US" dirty="0"/>
              <a:t>定义和引用二维数组</a:t>
            </a:r>
          </a:p>
        </p:txBody>
      </p:sp>
      <p:sp>
        <p:nvSpPr>
          <p:cNvPr id="15" name="MH_Text_1">
            <a:extLst>
              <a:ext uri="{FF2B5EF4-FFF2-40B4-BE49-F238E27FC236}">
                <a16:creationId xmlns:a16="http://schemas.microsoft.com/office/drawing/2014/main" xmlns="" id="{F198079B-4B1C-4D1E-9315-B5DFD1E1FB53}"/>
              </a:ext>
            </a:extLst>
          </p:cNvPr>
          <p:cNvSpPr/>
          <p:nvPr>
            <p:custDataLst>
              <p:tags r:id="rId1"/>
            </p:custDataLst>
          </p:nvPr>
        </p:nvSpPr>
        <p:spPr>
          <a:xfrm>
            <a:off x="1324947" y="1853689"/>
            <a:ext cx="3271216" cy="1486278"/>
          </a:xfrm>
          <a:custGeom>
            <a:avLst/>
            <a:gdLst>
              <a:gd name="connsiteX0" fmla="*/ 0 w 2160000"/>
              <a:gd name="connsiteY0" fmla="*/ 1377240 h 1593240"/>
              <a:gd name="connsiteX1" fmla="*/ 54000 w 2160000"/>
              <a:gd name="connsiteY1" fmla="*/ 1377240 h 1593240"/>
              <a:gd name="connsiteX2" fmla="*/ 54000 w 2160000"/>
              <a:gd name="connsiteY2" fmla="*/ 1539240 h 1593240"/>
              <a:gd name="connsiteX3" fmla="*/ 2106000 w 2160000"/>
              <a:gd name="connsiteY3" fmla="*/ 1539240 h 1593240"/>
              <a:gd name="connsiteX4" fmla="*/ 2106000 w 2160000"/>
              <a:gd name="connsiteY4" fmla="*/ 1377240 h 1593240"/>
              <a:gd name="connsiteX5" fmla="*/ 2160000 w 2160000"/>
              <a:gd name="connsiteY5" fmla="*/ 1377240 h 1593240"/>
              <a:gd name="connsiteX6" fmla="*/ 2160000 w 2160000"/>
              <a:gd name="connsiteY6" fmla="*/ 1539240 h 1593240"/>
              <a:gd name="connsiteX7" fmla="*/ 2160000 w 2160000"/>
              <a:gd name="connsiteY7" fmla="*/ 1593240 h 1593240"/>
              <a:gd name="connsiteX8" fmla="*/ 2106000 w 2160000"/>
              <a:gd name="connsiteY8" fmla="*/ 1593240 h 1593240"/>
              <a:gd name="connsiteX9" fmla="*/ 54000 w 2160000"/>
              <a:gd name="connsiteY9" fmla="*/ 1593240 h 1593240"/>
              <a:gd name="connsiteX10" fmla="*/ 0 w 2160000"/>
              <a:gd name="connsiteY10" fmla="*/ 1593240 h 1593240"/>
              <a:gd name="connsiteX11" fmla="*/ 0 w 2160000"/>
              <a:gd name="connsiteY11" fmla="*/ 1539240 h 1593240"/>
              <a:gd name="connsiteX12" fmla="*/ 1800000 w 2160000"/>
              <a:gd name="connsiteY12" fmla="*/ 0 h 1593240"/>
              <a:gd name="connsiteX13" fmla="*/ 2106000 w 2160000"/>
              <a:gd name="connsiteY13" fmla="*/ 0 h 1593240"/>
              <a:gd name="connsiteX14" fmla="*/ 2160000 w 2160000"/>
              <a:gd name="connsiteY14" fmla="*/ 0 h 1593240"/>
              <a:gd name="connsiteX15" fmla="*/ 2160000 w 2160000"/>
              <a:gd name="connsiteY15" fmla="*/ 54000 h 1593240"/>
              <a:gd name="connsiteX16" fmla="*/ 2160000 w 2160000"/>
              <a:gd name="connsiteY16" fmla="*/ 216000 h 1593240"/>
              <a:gd name="connsiteX17" fmla="*/ 2106000 w 2160000"/>
              <a:gd name="connsiteY17" fmla="*/ 216000 h 1593240"/>
              <a:gd name="connsiteX18" fmla="*/ 2106000 w 2160000"/>
              <a:gd name="connsiteY18" fmla="*/ 54000 h 1593240"/>
              <a:gd name="connsiteX19" fmla="*/ 1800000 w 2160000"/>
              <a:gd name="connsiteY19" fmla="*/ 54000 h 1593240"/>
              <a:gd name="connsiteX20" fmla="*/ 0 w 2160000"/>
              <a:gd name="connsiteY20" fmla="*/ 0 h 1593240"/>
              <a:gd name="connsiteX21" fmla="*/ 54000 w 2160000"/>
              <a:gd name="connsiteY21" fmla="*/ 0 h 1593240"/>
              <a:gd name="connsiteX22" fmla="*/ 360000 w 2160000"/>
              <a:gd name="connsiteY22" fmla="*/ 0 h 1593240"/>
              <a:gd name="connsiteX23" fmla="*/ 360000 w 2160000"/>
              <a:gd name="connsiteY23" fmla="*/ 54000 h 1593240"/>
              <a:gd name="connsiteX24" fmla="*/ 54000 w 2160000"/>
              <a:gd name="connsiteY24" fmla="*/ 54000 h 1593240"/>
              <a:gd name="connsiteX25" fmla="*/ 54000 w 2160000"/>
              <a:gd name="connsiteY25" fmla="*/ 216000 h 1593240"/>
              <a:gd name="connsiteX26" fmla="*/ 0 w 2160000"/>
              <a:gd name="connsiteY26" fmla="*/ 216000 h 1593240"/>
              <a:gd name="connsiteX27" fmla="*/ 0 w 2160000"/>
              <a:gd name="connsiteY27" fmla="*/ 54000 h 159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160000" h="1593240">
                <a:moveTo>
                  <a:pt x="0" y="1377240"/>
                </a:moveTo>
                <a:lnTo>
                  <a:pt x="54000" y="1377240"/>
                </a:lnTo>
                <a:lnTo>
                  <a:pt x="54000" y="1539240"/>
                </a:lnTo>
                <a:lnTo>
                  <a:pt x="2106000" y="1539240"/>
                </a:lnTo>
                <a:lnTo>
                  <a:pt x="2106000" y="1377240"/>
                </a:lnTo>
                <a:lnTo>
                  <a:pt x="2160000" y="1377240"/>
                </a:lnTo>
                <a:lnTo>
                  <a:pt x="2160000" y="1539240"/>
                </a:lnTo>
                <a:lnTo>
                  <a:pt x="2160000" y="1593240"/>
                </a:lnTo>
                <a:lnTo>
                  <a:pt x="2106000" y="1593240"/>
                </a:lnTo>
                <a:lnTo>
                  <a:pt x="54000" y="1593240"/>
                </a:lnTo>
                <a:lnTo>
                  <a:pt x="0" y="1593240"/>
                </a:lnTo>
                <a:lnTo>
                  <a:pt x="0" y="1539240"/>
                </a:lnTo>
                <a:close/>
                <a:moveTo>
                  <a:pt x="1800000" y="0"/>
                </a:moveTo>
                <a:lnTo>
                  <a:pt x="2106000" y="0"/>
                </a:lnTo>
                <a:lnTo>
                  <a:pt x="2160000" y="0"/>
                </a:lnTo>
                <a:lnTo>
                  <a:pt x="2160000" y="54000"/>
                </a:lnTo>
                <a:lnTo>
                  <a:pt x="2160000" y="216000"/>
                </a:lnTo>
                <a:lnTo>
                  <a:pt x="2106000" y="216000"/>
                </a:lnTo>
                <a:lnTo>
                  <a:pt x="2106000" y="54000"/>
                </a:lnTo>
                <a:lnTo>
                  <a:pt x="1800000" y="54000"/>
                </a:lnTo>
                <a:close/>
                <a:moveTo>
                  <a:pt x="0" y="0"/>
                </a:moveTo>
                <a:lnTo>
                  <a:pt x="54000" y="0"/>
                </a:lnTo>
                <a:lnTo>
                  <a:pt x="360000" y="0"/>
                </a:lnTo>
                <a:lnTo>
                  <a:pt x="360000" y="54000"/>
                </a:lnTo>
                <a:lnTo>
                  <a:pt x="54000" y="54000"/>
                </a:lnTo>
                <a:lnTo>
                  <a:pt x="54000" y="216000"/>
                </a:lnTo>
                <a:lnTo>
                  <a:pt x="0" y="216000"/>
                </a:lnTo>
                <a:lnTo>
                  <a:pt x="0" y="54000"/>
                </a:lnTo>
                <a:close/>
              </a:path>
            </a:pathLst>
          </a:custGeom>
          <a:solidFill>
            <a:schemeClr val="accent1"/>
          </a:solidFill>
        </p:spPr>
        <p:txBody>
          <a:bodyPr lIns="288000" tIns="360000" rIns="288000" bIns="360000" anchor="t">
            <a:noAutofit/>
          </a:bodyPr>
          <a:lstStyle/>
          <a:p>
            <a:pPr>
              <a:lnSpc>
                <a:spcPct val="120000"/>
              </a:lnSpc>
              <a:defRPr/>
            </a:pPr>
            <a:r>
              <a:rPr lang="zh-CN" altLang="en-US" sz="1600">
                <a:solidFill>
                  <a:schemeClr val="tx1">
                    <a:lumMod val="65000"/>
                    <a:lumOff val="35000"/>
                  </a:schemeClr>
                </a:solidFill>
              </a:rPr>
              <a:t>有</a:t>
            </a:r>
            <a:r>
              <a:rPr lang="en-US" altLang="zh-CN" sz="1600">
                <a:solidFill>
                  <a:schemeClr val="tx1">
                    <a:lumMod val="65000"/>
                    <a:lumOff val="35000"/>
                  </a:schemeClr>
                </a:solidFill>
              </a:rPr>
              <a:t>3</a:t>
            </a:r>
            <a:r>
              <a:rPr lang="zh-CN" altLang="en-US" sz="1600">
                <a:solidFill>
                  <a:schemeClr val="tx1">
                    <a:lumMod val="65000"/>
                    <a:lumOff val="35000"/>
                  </a:schemeClr>
                </a:solidFill>
              </a:rPr>
              <a:t>个班学生，每班</a:t>
            </a:r>
            <a:r>
              <a:rPr lang="en-US" altLang="zh-CN" sz="1600">
                <a:solidFill>
                  <a:schemeClr val="tx1">
                    <a:lumMod val="65000"/>
                    <a:lumOff val="35000"/>
                  </a:schemeClr>
                </a:solidFill>
              </a:rPr>
              <a:t>30</a:t>
            </a:r>
            <a:r>
              <a:rPr lang="zh-CN" altLang="en-US" sz="1600">
                <a:solidFill>
                  <a:schemeClr val="tx1">
                    <a:lumMod val="65000"/>
                    <a:lumOff val="35000"/>
                  </a:schemeClr>
                </a:solidFill>
              </a:rPr>
              <a:t>人，要表示第</a:t>
            </a:r>
            <a:r>
              <a:rPr lang="en-US" altLang="zh-CN" sz="1600">
                <a:solidFill>
                  <a:schemeClr val="tx1">
                    <a:lumMod val="65000"/>
                    <a:lumOff val="35000"/>
                  </a:schemeClr>
                </a:solidFill>
              </a:rPr>
              <a:t>2</a:t>
            </a:r>
            <a:r>
              <a:rPr lang="zh-CN" altLang="en-US" sz="1600">
                <a:solidFill>
                  <a:schemeClr val="tx1">
                    <a:lumMod val="65000"/>
                    <a:lumOff val="35000"/>
                  </a:schemeClr>
                </a:solidFill>
              </a:rPr>
              <a:t>班第</a:t>
            </a:r>
            <a:r>
              <a:rPr lang="en-US" altLang="zh-CN" sz="1600">
                <a:solidFill>
                  <a:schemeClr val="tx1">
                    <a:lumMod val="65000"/>
                    <a:lumOff val="35000"/>
                  </a:schemeClr>
                </a:solidFill>
              </a:rPr>
              <a:t>5</a:t>
            </a:r>
            <a:r>
              <a:rPr lang="zh-CN" altLang="en-US" sz="1600">
                <a:solidFill>
                  <a:schemeClr val="tx1">
                    <a:lumMod val="65000"/>
                    <a:lumOff val="35000"/>
                  </a:schemeClr>
                </a:solidFill>
              </a:rPr>
              <a:t>名学生，需要有两个下标，如</a:t>
            </a:r>
            <a:r>
              <a:rPr lang="en-US" altLang="zh-CN" sz="1600">
                <a:solidFill>
                  <a:schemeClr val="tx1">
                    <a:lumMod val="65000"/>
                    <a:lumOff val="35000"/>
                  </a:schemeClr>
                </a:solidFill>
              </a:rPr>
              <a:t>S</a:t>
            </a:r>
            <a:r>
              <a:rPr lang="en-US" altLang="zh-CN" sz="1600" baseline="-25000">
                <a:solidFill>
                  <a:schemeClr val="tx1">
                    <a:lumMod val="65000"/>
                    <a:lumOff val="35000"/>
                  </a:schemeClr>
                </a:solidFill>
              </a:rPr>
              <a:t>2.5</a:t>
            </a:r>
            <a:r>
              <a:rPr lang="zh-CN" altLang="en-US" sz="1600">
                <a:solidFill>
                  <a:schemeClr val="tx1">
                    <a:lumMod val="65000"/>
                    <a:lumOff val="35000"/>
                  </a:schemeClr>
                </a:solidFill>
              </a:rPr>
              <a:t>。</a:t>
            </a:r>
            <a:endParaRPr lang="zh-CN" altLang="en-US" sz="1600" dirty="0">
              <a:solidFill>
                <a:schemeClr val="tx1">
                  <a:lumMod val="65000"/>
                  <a:lumOff val="35000"/>
                </a:schemeClr>
              </a:solidFill>
            </a:endParaRPr>
          </a:p>
        </p:txBody>
      </p:sp>
      <p:sp>
        <p:nvSpPr>
          <p:cNvPr id="16" name="MH_SubTitle_1">
            <a:extLst>
              <a:ext uri="{FF2B5EF4-FFF2-40B4-BE49-F238E27FC236}">
                <a16:creationId xmlns:a16="http://schemas.microsoft.com/office/drawing/2014/main" xmlns="" id="{41C04DB7-FD40-47FA-BDC6-1A9AF1910AAC}"/>
              </a:ext>
            </a:extLst>
          </p:cNvPr>
          <p:cNvSpPr/>
          <p:nvPr>
            <p:custDataLst>
              <p:tags r:id="rId2"/>
            </p:custDataLst>
          </p:nvPr>
        </p:nvSpPr>
        <p:spPr>
          <a:xfrm>
            <a:off x="2240623" y="1591751"/>
            <a:ext cx="1439863" cy="523875"/>
          </a:xfrm>
          <a:prstGeom prst="rect">
            <a:avLst/>
          </a:prstGeom>
        </p:spPr>
        <p:txBody>
          <a:bodyPr lIns="0" tIns="0" rIns="0" bIns="0" anchor="ctr">
            <a:normAutofit/>
          </a:bodyPr>
          <a:lstStyle/>
          <a:p>
            <a:pPr algn="ctr">
              <a:defRPr/>
            </a:pPr>
            <a:r>
              <a:rPr lang="zh-CN" altLang="en-US" sz="2400" b="1" kern="0" dirty="0">
                <a:solidFill>
                  <a:schemeClr val="accent1"/>
                </a:solidFill>
                <a:latin typeface="微软雅黑" panose="020B0503020204020204" pitchFamily="34" charset="-122"/>
                <a:ea typeface="微软雅黑" panose="020B0503020204020204" pitchFamily="34" charset="-122"/>
              </a:rPr>
              <a:t>小例子</a:t>
            </a:r>
            <a:endParaRPr lang="zh-CN" altLang="en-US" sz="2400" b="1" dirty="0">
              <a:solidFill>
                <a:schemeClr val="accent1"/>
              </a:solidFill>
              <a:latin typeface="微软雅黑" panose="020B0503020204020204" pitchFamily="34" charset="-122"/>
              <a:ea typeface="微软雅黑" panose="020B0503020204020204" pitchFamily="34" charset="-122"/>
            </a:endParaRPr>
          </a:p>
        </p:txBody>
      </p:sp>
      <p:graphicFrame>
        <p:nvGraphicFramePr>
          <p:cNvPr id="3" name="表格 2">
            <a:extLst>
              <a:ext uri="{FF2B5EF4-FFF2-40B4-BE49-F238E27FC236}">
                <a16:creationId xmlns:a16="http://schemas.microsoft.com/office/drawing/2014/main" xmlns="" id="{AD953539-40BD-4837-9970-15323CC06C00}"/>
              </a:ext>
            </a:extLst>
          </p:cNvPr>
          <p:cNvGraphicFramePr>
            <a:graphicFrameLocks noGrp="1"/>
          </p:cNvGraphicFramePr>
          <p:nvPr>
            <p:extLst>
              <p:ext uri="{D42A27DB-BD31-4B8C-83A1-F6EECF244321}">
                <p14:modId xmlns:p14="http://schemas.microsoft.com/office/powerpoint/2010/main" xmlns="" val="1223761645"/>
              </p:ext>
            </p:extLst>
          </p:nvPr>
        </p:nvGraphicFramePr>
        <p:xfrm>
          <a:off x="5081886" y="1861687"/>
          <a:ext cx="5849349" cy="1478280"/>
        </p:xfrm>
        <a:graphic>
          <a:graphicData uri="http://schemas.openxmlformats.org/drawingml/2006/table">
            <a:tbl>
              <a:tblPr firstRow="1" firstCol="1">
                <a:tableStyleId>{5C22544A-7EE6-4342-B048-85BDC9FD1C3A}</a:tableStyleId>
              </a:tblPr>
              <a:tblGrid>
                <a:gridCol w="1430181">
                  <a:extLst>
                    <a:ext uri="{9D8B030D-6E8A-4147-A177-3AD203B41FA5}">
                      <a16:colId xmlns:a16="http://schemas.microsoft.com/office/drawing/2014/main" xmlns="" val="1290182950"/>
                    </a:ext>
                  </a:extLst>
                </a:gridCol>
                <a:gridCol w="736528">
                  <a:extLst>
                    <a:ext uri="{9D8B030D-6E8A-4147-A177-3AD203B41FA5}">
                      <a16:colId xmlns:a16="http://schemas.microsoft.com/office/drawing/2014/main" xmlns="" val="2237674825"/>
                    </a:ext>
                  </a:extLst>
                </a:gridCol>
                <a:gridCol w="736528">
                  <a:extLst>
                    <a:ext uri="{9D8B030D-6E8A-4147-A177-3AD203B41FA5}">
                      <a16:colId xmlns:a16="http://schemas.microsoft.com/office/drawing/2014/main" xmlns="" val="2502497094"/>
                    </a:ext>
                  </a:extLst>
                </a:gridCol>
                <a:gridCol w="736528">
                  <a:extLst>
                    <a:ext uri="{9D8B030D-6E8A-4147-A177-3AD203B41FA5}">
                      <a16:colId xmlns:a16="http://schemas.microsoft.com/office/drawing/2014/main" xmlns="" val="3786434969"/>
                    </a:ext>
                  </a:extLst>
                </a:gridCol>
                <a:gridCol w="736528">
                  <a:extLst>
                    <a:ext uri="{9D8B030D-6E8A-4147-A177-3AD203B41FA5}">
                      <a16:colId xmlns:a16="http://schemas.microsoft.com/office/drawing/2014/main" xmlns="" val="3972903900"/>
                    </a:ext>
                  </a:extLst>
                </a:gridCol>
                <a:gridCol w="736528">
                  <a:extLst>
                    <a:ext uri="{9D8B030D-6E8A-4147-A177-3AD203B41FA5}">
                      <a16:colId xmlns:a16="http://schemas.microsoft.com/office/drawing/2014/main" xmlns="" val="55048251"/>
                    </a:ext>
                  </a:extLst>
                </a:gridCol>
                <a:gridCol w="736528">
                  <a:extLst>
                    <a:ext uri="{9D8B030D-6E8A-4147-A177-3AD203B41FA5}">
                      <a16:colId xmlns:a16="http://schemas.microsoft.com/office/drawing/2014/main" xmlns="" val="3526203475"/>
                    </a:ext>
                  </a:extLst>
                </a:gridCol>
              </a:tblGrid>
              <a:tr h="358187">
                <a:tc>
                  <a:txBody>
                    <a:bodyPr/>
                    <a:lstStyle/>
                    <a:p>
                      <a:pPr algn="ctr"/>
                      <a:endParaRPr lang="zh-CN" altLang="en-US" dirty="0"/>
                    </a:p>
                  </a:txBody>
                  <a:tcPr marL="36000" marR="36000"/>
                </a:tc>
                <a:tc>
                  <a:txBody>
                    <a:bodyPr/>
                    <a:lstStyle/>
                    <a:p>
                      <a:pPr algn="ctr"/>
                      <a:r>
                        <a:rPr lang="zh-CN" altLang="en-US"/>
                        <a:t>学生</a:t>
                      </a:r>
                      <a:r>
                        <a:rPr lang="en-US" altLang="zh-CN"/>
                        <a:t>1</a:t>
                      </a:r>
                      <a:endParaRPr lang="zh-CN" altLang="en-US" dirty="0"/>
                    </a:p>
                  </a:txBody>
                  <a:tcPr marL="36000" marR="36000"/>
                </a:tc>
                <a:tc>
                  <a:txBody>
                    <a:bodyPr/>
                    <a:lstStyle/>
                    <a:p>
                      <a:pPr algn="ctr"/>
                      <a:r>
                        <a:rPr lang="zh-CN" altLang="en-US"/>
                        <a:t>学生</a:t>
                      </a:r>
                      <a:r>
                        <a:rPr lang="en-US" altLang="zh-CN"/>
                        <a:t>2</a:t>
                      </a:r>
                      <a:endParaRPr lang="zh-CN" altLang="en-US" dirty="0"/>
                    </a:p>
                  </a:txBody>
                  <a:tcPr marL="36000" marR="36000"/>
                </a:tc>
                <a:tc>
                  <a:txBody>
                    <a:bodyPr/>
                    <a:lstStyle/>
                    <a:p>
                      <a:pPr algn="ctr"/>
                      <a:r>
                        <a:rPr lang="zh-CN" altLang="en-US"/>
                        <a:t>学生</a:t>
                      </a:r>
                      <a:r>
                        <a:rPr lang="en-US" altLang="zh-CN"/>
                        <a:t>3</a:t>
                      </a:r>
                      <a:endParaRPr lang="zh-CN" altLang="en-US" dirty="0"/>
                    </a:p>
                  </a:txBody>
                  <a:tcPr marL="36000" marR="36000"/>
                </a:tc>
                <a:tc>
                  <a:txBody>
                    <a:bodyPr/>
                    <a:lstStyle/>
                    <a:p>
                      <a:pPr algn="ctr"/>
                      <a:r>
                        <a:rPr lang="zh-CN" altLang="en-US"/>
                        <a:t>学生</a:t>
                      </a:r>
                      <a:r>
                        <a:rPr lang="en-US" altLang="zh-CN"/>
                        <a:t>4</a:t>
                      </a:r>
                      <a:endParaRPr lang="zh-CN" altLang="en-US" dirty="0"/>
                    </a:p>
                  </a:txBody>
                  <a:tcPr marL="36000" marR="36000"/>
                </a:tc>
                <a:tc>
                  <a:txBody>
                    <a:bodyPr/>
                    <a:lstStyle/>
                    <a:p>
                      <a:pPr algn="ctr"/>
                      <a:r>
                        <a:rPr lang="zh-CN" altLang="en-US"/>
                        <a:t>学生</a:t>
                      </a:r>
                      <a:r>
                        <a:rPr lang="en-US" altLang="zh-CN"/>
                        <a:t>5</a:t>
                      </a:r>
                      <a:endParaRPr lang="zh-CN" altLang="en-US" dirty="0"/>
                    </a:p>
                  </a:txBody>
                  <a:tcPr marL="36000" marR="36000"/>
                </a:tc>
                <a:tc>
                  <a:txBody>
                    <a:bodyPr/>
                    <a:lstStyle/>
                    <a:p>
                      <a:pPr algn="ctr"/>
                      <a:r>
                        <a:rPr lang="en-US" altLang="zh-CN"/>
                        <a:t>……</a:t>
                      </a:r>
                      <a:endParaRPr lang="zh-CN" altLang="en-US" dirty="0"/>
                    </a:p>
                  </a:txBody>
                  <a:tcPr marL="36000" marR="36000"/>
                </a:tc>
                <a:extLst>
                  <a:ext uri="{0D108BD9-81ED-4DB2-BD59-A6C34878D82A}">
                    <a16:rowId xmlns:a16="http://schemas.microsoft.com/office/drawing/2014/main" xmlns="" val="3076352991"/>
                  </a:ext>
                </a:extLst>
              </a:tr>
              <a:tr h="370840">
                <a:tc>
                  <a:txBody>
                    <a:bodyPr/>
                    <a:lstStyle/>
                    <a:p>
                      <a:pPr algn="ctr"/>
                      <a:r>
                        <a:rPr lang="en-US" altLang="zh-CN"/>
                        <a:t>1 </a:t>
                      </a:r>
                      <a:r>
                        <a:rPr lang="zh-CN" altLang="en-US"/>
                        <a:t>班</a:t>
                      </a:r>
                      <a:endParaRPr lang="zh-CN" altLang="en-US" dirty="0"/>
                    </a:p>
                  </a:txBody>
                  <a:tcPr marL="36000" marR="36000"/>
                </a:tc>
                <a:tc>
                  <a:txBody>
                    <a:bodyPr/>
                    <a:lstStyle/>
                    <a:p>
                      <a:pPr algn="ctr"/>
                      <a:r>
                        <a:rPr lang="en-US" altLang="zh-CN"/>
                        <a:t>90</a:t>
                      </a:r>
                      <a:endParaRPr lang="zh-CN" altLang="en-US" dirty="0"/>
                    </a:p>
                  </a:txBody>
                  <a:tcPr marL="36000" marR="36000"/>
                </a:tc>
                <a:tc>
                  <a:txBody>
                    <a:bodyPr/>
                    <a:lstStyle/>
                    <a:p>
                      <a:pPr algn="ctr"/>
                      <a:r>
                        <a:rPr lang="en-US" altLang="zh-CN"/>
                        <a:t>87</a:t>
                      </a:r>
                      <a:endParaRPr lang="zh-CN" altLang="en-US" dirty="0"/>
                    </a:p>
                  </a:txBody>
                  <a:tcPr marL="36000" marR="36000"/>
                </a:tc>
                <a:tc>
                  <a:txBody>
                    <a:bodyPr/>
                    <a:lstStyle/>
                    <a:p>
                      <a:pPr algn="ctr"/>
                      <a:r>
                        <a:rPr lang="en-US" altLang="zh-CN"/>
                        <a:t>73</a:t>
                      </a:r>
                      <a:endParaRPr lang="zh-CN" altLang="en-US" dirty="0"/>
                    </a:p>
                  </a:txBody>
                  <a:tcPr marL="36000" marR="36000"/>
                </a:tc>
                <a:tc>
                  <a:txBody>
                    <a:bodyPr/>
                    <a:lstStyle/>
                    <a:p>
                      <a:pPr algn="ctr"/>
                      <a:r>
                        <a:rPr lang="en-US" altLang="zh-CN"/>
                        <a:t>80</a:t>
                      </a:r>
                      <a:endParaRPr lang="zh-CN" altLang="en-US" dirty="0"/>
                    </a:p>
                  </a:txBody>
                  <a:tcPr marL="36000" marR="36000"/>
                </a:tc>
                <a:tc>
                  <a:txBody>
                    <a:bodyPr/>
                    <a:lstStyle/>
                    <a:p>
                      <a:pPr algn="ctr"/>
                      <a:r>
                        <a:rPr lang="en-US" altLang="zh-CN"/>
                        <a:t>76</a:t>
                      </a:r>
                      <a:endParaRPr lang="zh-CN" altLang="en-US" dirty="0"/>
                    </a:p>
                  </a:txBody>
                  <a:tcPr marL="36000" marR="36000"/>
                </a:tc>
                <a:tc>
                  <a:txBody>
                    <a:bodyPr/>
                    <a:lstStyle/>
                    <a:p>
                      <a:pPr algn="ctr"/>
                      <a:r>
                        <a:rPr lang="en-US" altLang="zh-CN"/>
                        <a:t>……</a:t>
                      </a:r>
                      <a:endParaRPr lang="zh-CN" altLang="en-US"/>
                    </a:p>
                  </a:txBody>
                  <a:tcPr marL="36000" marR="36000"/>
                </a:tc>
                <a:extLst>
                  <a:ext uri="{0D108BD9-81ED-4DB2-BD59-A6C34878D82A}">
                    <a16:rowId xmlns:a16="http://schemas.microsoft.com/office/drawing/2014/main" xmlns="" val="3230401281"/>
                  </a:ext>
                </a:extLst>
              </a:tr>
              <a:tr h="370840">
                <a:tc>
                  <a:txBody>
                    <a:bodyPr/>
                    <a:lstStyle/>
                    <a:p>
                      <a:pPr algn="ctr"/>
                      <a:r>
                        <a:rPr lang="en-US" altLang="zh-CN"/>
                        <a:t>2 </a:t>
                      </a:r>
                      <a:r>
                        <a:rPr lang="zh-CN" altLang="en-US"/>
                        <a:t>班</a:t>
                      </a:r>
                      <a:endParaRPr lang="zh-CN" altLang="en-US" dirty="0"/>
                    </a:p>
                  </a:txBody>
                  <a:tcPr marL="36000" marR="36000"/>
                </a:tc>
                <a:tc>
                  <a:txBody>
                    <a:bodyPr/>
                    <a:lstStyle/>
                    <a:p>
                      <a:pPr algn="ctr"/>
                      <a:r>
                        <a:rPr lang="en-US" altLang="zh-CN"/>
                        <a:t>85</a:t>
                      </a:r>
                      <a:endParaRPr lang="zh-CN" altLang="en-US" dirty="0"/>
                    </a:p>
                  </a:txBody>
                  <a:tcPr marL="36000" marR="36000"/>
                </a:tc>
                <a:tc>
                  <a:txBody>
                    <a:bodyPr/>
                    <a:lstStyle/>
                    <a:p>
                      <a:pPr algn="ctr"/>
                      <a:r>
                        <a:rPr lang="en-US" altLang="zh-CN"/>
                        <a:t>92</a:t>
                      </a:r>
                      <a:endParaRPr lang="zh-CN" altLang="en-US"/>
                    </a:p>
                  </a:txBody>
                  <a:tcPr marL="36000" marR="36000"/>
                </a:tc>
                <a:tc>
                  <a:txBody>
                    <a:bodyPr/>
                    <a:lstStyle/>
                    <a:p>
                      <a:pPr algn="ctr"/>
                      <a:r>
                        <a:rPr lang="en-US" altLang="zh-CN"/>
                        <a:t>87</a:t>
                      </a:r>
                      <a:endParaRPr lang="zh-CN" altLang="en-US" dirty="0"/>
                    </a:p>
                  </a:txBody>
                  <a:tcPr marL="36000" marR="36000"/>
                </a:tc>
                <a:tc>
                  <a:txBody>
                    <a:bodyPr/>
                    <a:lstStyle/>
                    <a:p>
                      <a:pPr algn="ctr"/>
                      <a:r>
                        <a:rPr lang="en-US" altLang="zh-CN"/>
                        <a:t>74</a:t>
                      </a:r>
                      <a:endParaRPr lang="zh-CN" altLang="en-US" dirty="0"/>
                    </a:p>
                  </a:txBody>
                  <a:tcPr marL="36000" marR="36000"/>
                </a:tc>
                <a:tc>
                  <a:txBody>
                    <a:bodyPr/>
                    <a:lstStyle/>
                    <a:p>
                      <a:pPr algn="ctr"/>
                      <a:r>
                        <a:rPr lang="en-US" altLang="zh-CN"/>
                        <a:t>89</a:t>
                      </a:r>
                      <a:endParaRPr lang="zh-CN" altLang="en-US" dirty="0"/>
                    </a:p>
                  </a:txBody>
                  <a:tcPr marL="36000" marR="36000"/>
                </a:tc>
                <a:tc>
                  <a:txBody>
                    <a:bodyPr/>
                    <a:lstStyle/>
                    <a:p>
                      <a:pPr algn="ctr"/>
                      <a:r>
                        <a:rPr lang="en-US" altLang="zh-CN"/>
                        <a:t>……</a:t>
                      </a:r>
                      <a:endParaRPr lang="zh-CN" altLang="en-US" dirty="0"/>
                    </a:p>
                  </a:txBody>
                  <a:tcPr marL="36000" marR="36000"/>
                </a:tc>
                <a:extLst>
                  <a:ext uri="{0D108BD9-81ED-4DB2-BD59-A6C34878D82A}">
                    <a16:rowId xmlns:a16="http://schemas.microsoft.com/office/drawing/2014/main" xmlns="" val="3934450563"/>
                  </a:ext>
                </a:extLst>
              </a:tr>
              <a:tr h="370840">
                <a:tc>
                  <a:txBody>
                    <a:bodyPr/>
                    <a:lstStyle/>
                    <a:p>
                      <a:pPr algn="ctr"/>
                      <a:r>
                        <a:rPr lang="en-US" altLang="zh-CN"/>
                        <a:t>3 </a:t>
                      </a:r>
                      <a:r>
                        <a:rPr lang="zh-CN" altLang="en-US"/>
                        <a:t>班</a:t>
                      </a:r>
                      <a:endParaRPr lang="zh-CN" altLang="en-US" dirty="0"/>
                    </a:p>
                  </a:txBody>
                  <a:tcPr marL="36000" marR="36000"/>
                </a:tc>
                <a:tc>
                  <a:txBody>
                    <a:bodyPr/>
                    <a:lstStyle/>
                    <a:p>
                      <a:pPr algn="ctr"/>
                      <a:r>
                        <a:rPr lang="en-US" altLang="zh-CN"/>
                        <a:t>77</a:t>
                      </a:r>
                      <a:endParaRPr lang="zh-CN" altLang="en-US" dirty="0"/>
                    </a:p>
                  </a:txBody>
                  <a:tcPr marL="36000" marR="36000"/>
                </a:tc>
                <a:tc>
                  <a:txBody>
                    <a:bodyPr/>
                    <a:lstStyle/>
                    <a:p>
                      <a:pPr algn="ctr"/>
                      <a:r>
                        <a:rPr lang="en-US" altLang="zh-CN"/>
                        <a:t>75</a:t>
                      </a:r>
                      <a:endParaRPr lang="zh-CN" altLang="en-US"/>
                    </a:p>
                  </a:txBody>
                  <a:tcPr marL="36000" marR="36000"/>
                </a:tc>
                <a:tc>
                  <a:txBody>
                    <a:bodyPr/>
                    <a:lstStyle/>
                    <a:p>
                      <a:pPr algn="ctr"/>
                      <a:r>
                        <a:rPr lang="en-US" altLang="zh-CN"/>
                        <a:t>65</a:t>
                      </a:r>
                      <a:endParaRPr lang="zh-CN" altLang="en-US"/>
                    </a:p>
                  </a:txBody>
                  <a:tcPr marL="36000" marR="36000"/>
                </a:tc>
                <a:tc>
                  <a:txBody>
                    <a:bodyPr/>
                    <a:lstStyle/>
                    <a:p>
                      <a:pPr algn="ctr"/>
                      <a:r>
                        <a:rPr lang="en-US" altLang="zh-CN"/>
                        <a:t>96</a:t>
                      </a:r>
                      <a:endParaRPr lang="zh-CN" altLang="en-US"/>
                    </a:p>
                  </a:txBody>
                  <a:tcPr marL="36000" marR="36000"/>
                </a:tc>
                <a:tc>
                  <a:txBody>
                    <a:bodyPr/>
                    <a:lstStyle/>
                    <a:p>
                      <a:pPr algn="ctr"/>
                      <a:r>
                        <a:rPr lang="en-US" altLang="zh-CN"/>
                        <a:t>77</a:t>
                      </a:r>
                      <a:endParaRPr lang="zh-CN" altLang="en-US"/>
                    </a:p>
                  </a:txBody>
                  <a:tcPr marL="36000" marR="36000"/>
                </a:tc>
                <a:tc>
                  <a:txBody>
                    <a:bodyPr/>
                    <a:lstStyle/>
                    <a:p>
                      <a:pPr algn="ctr"/>
                      <a:r>
                        <a:rPr lang="en-US" altLang="zh-CN"/>
                        <a:t>……</a:t>
                      </a:r>
                      <a:endParaRPr lang="zh-CN" altLang="en-US" dirty="0"/>
                    </a:p>
                  </a:txBody>
                  <a:tcPr marL="36000" marR="36000"/>
                </a:tc>
                <a:extLst>
                  <a:ext uri="{0D108BD9-81ED-4DB2-BD59-A6C34878D82A}">
                    <a16:rowId xmlns:a16="http://schemas.microsoft.com/office/drawing/2014/main" xmlns="" val="3723951549"/>
                  </a:ext>
                </a:extLst>
              </a:tr>
            </a:tbl>
          </a:graphicData>
        </a:graphic>
      </p:graphicFrame>
      <p:sp>
        <p:nvSpPr>
          <p:cNvPr id="18" name="MH_Desc_1">
            <a:extLst>
              <a:ext uri="{FF2B5EF4-FFF2-40B4-BE49-F238E27FC236}">
                <a16:creationId xmlns:a16="http://schemas.microsoft.com/office/drawing/2014/main" xmlns="" id="{F35115DA-A7A7-47C7-9867-3A4FBFDE4FF9}"/>
              </a:ext>
            </a:extLst>
          </p:cNvPr>
          <p:cNvSpPr/>
          <p:nvPr>
            <p:custDataLst>
              <p:tags r:id="rId3"/>
            </p:custDataLst>
          </p:nvPr>
        </p:nvSpPr>
        <p:spPr>
          <a:xfrm>
            <a:off x="1324946" y="3500683"/>
            <a:ext cx="9606289" cy="236340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Bef>
                <a:spcPts val="600"/>
              </a:spcBef>
              <a:spcAft>
                <a:spcPts val="600"/>
              </a:spcAft>
              <a:defRPr/>
            </a:pPr>
            <a:r>
              <a:rPr lang="zh-CN" altLang="en-US">
                <a:solidFill>
                  <a:schemeClr val="tx1"/>
                </a:solidFill>
              </a:rPr>
              <a:t>可以把若干个班的学生的有关数据</a:t>
            </a:r>
            <a:r>
              <a:rPr lang="en-US" altLang="zh-CN">
                <a:solidFill>
                  <a:schemeClr val="tx1"/>
                </a:solidFill>
              </a:rPr>
              <a:t>(</a:t>
            </a:r>
            <a:r>
              <a:rPr lang="zh-CN" altLang="en-US">
                <a:solidFill>
                  <a:schemeClr val="tx1"/>
                </a:solidFill>
              </a:rPr>
              <a:t>如学生成绩</a:t>
            </a:r>
            <a:r>
              <a:rPr lang="en-US" altLang="zh-CN">
                <a:solidFill>
                  <a:schemeClr val="tx1"/>
                </a:solidFill>
              </a:rPr>
              <a:t>)</a:t>
            </a:r>
            <a:r>
              <a:rPr lang="zh-CN" altLang="en-US">
                <a:solidFill>
                  <a:schemeClr val="tx1"/>
                </a:solidFill>
              </a:rPr>
              <a:t>组织成一个二维数组。</a:t>
            </a:r>
          </a:p>
          <a:p>
            <a:pPr algn="just">
              <a:lnSpc>
                <a:spcPct val="150000"/>
              </a:lnSpc>
              <a:spcBef>
                <a:spcPts val="600"/>
              </a:spcBef>
              <a:spcAft>
                <a:spcPts val="600"/>
              </a:spcAft>
              <a:defRPr/>
            </a:pPr>
            <a:r>
              <a:rPr lang="zh-CN" altLang="en-US">
                <a:solidFill>
                  <a:schemeClr val="tx1"/>
                </a:solidFill>
              </a:rPr>
              <a:t>二</a:t>
            </a:r>
            <a:r>
              <a:rPr lang="zh-CN" altLang="en-US" dirty="0">
                <a:solidFill>
                  <a:schemeClr val="tx1"/>
                </a:solidFill>
              </a:rPr>
              <a:t>维数组常称为</a:t>
            </a:r>
            <a:r>
              <a:rPr lang="zh-CN" altLang="en-US" b="1" dirty="0">
                <a:solidFill>
                  <a:schemeClr val="tx1"/>
                </a:solidFill>
              </a:rPr>
              <a:t>矩阵</a:t>
            </a:r>
            <a:r>
              <a:rPr lang="en-US" altLang="zh-CN" dirty="0">
                <a:solidFill>
                  <a:schemeClr val="tx1"/>
                </a:solidFill>
              </a:rPr>
              <a:t>(matrix)</a:t>
            </a:r>
            <a:r>
              <a:rPr lang="zh-CN" altLang="en-US" dirty="0">
                <a:solidFill>
                  <a:schemeClr val="tx1"/>
                </a:solidFill>
              </a:rPr>
              <a:t>。把二维数组写成</a:t>
            </a:r>
            <a:r>
              <a:rPr lang="zh-CN" altLang="en-US" b="1" dirty="0">
                <a:solidFill>
                  <a:schemeClr val="tx1"/>
                </a:solidFill>
              </a:rPr>
              <a:t>行</a:t>
            </a:r>
            <a:r>
              <a:rPr lang="en-US" altLang="zh-CN" dirty="0">
                <a:solidFill>
                  <a:schemeClr val="tx1"/>
                </a:solidFill>
              </a:rPr>
              <a:t>(row)</a:t>
            </a:r>
            <a:r>
              <a:rPr lang="zh-CN" altLang="en-US" dirty="0">
                <a:solidFill>
                  <a:schemeClr val="tx1"/>
                </a:solidFill>
              </a:rPr>
              <a:t>和</a:t>
            </a:r>
            <a:r>
              <a:rPr lang="zh-CN" altLang="en-US" b="1" dirty="0">
                <a:solidFill>
                  <a:schemeClr val="tx1"/>
                </a:solidFill>
              </a:rPr>
              <a:t>列</a:t>
            </a:r>
            <a:r>
              <a:rPr lang="en-US" altLang="zh-CN" dirty="0">
                <a:solidFill>
                  <a:schemeClr val="tx1"/>
                </a:solidFill>
              </a:rPr>
              <a:t>(column)</a:t>
            </a:r>
            <a:r>
              <a:rPr lang="zh-CN" altLang="en-US" dirty="0">
                <a:solidFill>
                  <a:schemeClr val="tx1"/>
                </a:solidFill>
              </a:rPr>
              <a:t>的排列形式，可以有助于形象化地理解二维数组的逻辑结构。</a:t>
            </a:r>
          </a:p>
        </p:txBody>
      </p:sp>
    </p:spTree>
    <p:extLst>
      <p:ext uri="{BB962C8B-B14F-4D97-AF65-F5344CB8AC3E}">
        <p14:creationId xmlns:p14="http://schemas.microsoft.com/office/powerpoint/2010/main" xmlns="" val="3656161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992" y="367410"/>
            <a:ext cx="5922104" cy="1325563"/>
          </a:xfrm>
        </p:spPr>
        <p:txBody>
          <a:bodyPr/>
          <a:lstStyle/>
          <a:p>
            <a:r>
              <a:rPr lang="zh-CN" altLang="en-US" dirty="0"/>
              <a:t>定义二维数组</a:t>
            </a:r>
          </a:p>
        </p:txBody>
      </p:sp>
      <p:sp>
        <p:nvSpPr>
          <p:cNvPr id="7" name="矩形 6"/>
          <p:cNvSpPr/>
          <p:nvPr/>
        </p:nvSpPr>
        <p:spPr>
          <a:xfrm>
            <a:off x="1159566" y="1361604"/>
            <a:ext cx="4784034" cy="415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zh-CN" altLang="en-US" b="1" dirty="0"/>
              <a:t>类型说明符  数组名</a:t>
            </a:r>
            <a:r>
              <a:rPr lang="en-US" altLang="zh-CN" b="1" dirty="0"/>
              <a:t>[</a:t>
            </a:r>
            <a:r>
              <a:rPr lang="zh-CN" altLang="en-US" b="1" dirty="0"/>
              <a:t>常量表达式</a:t>
            </a:r>
            <a:r>
              <a:rPr lang="en-US" altLang="zh-CN" b="1" dirty="0"/>
              <a:t>][</a:t>
            </a:r>
            <a:r>
              <a:rPr lang="zh-CN" altLang="en-US" b="1" dirty="0"/>
              <a:t>常量表达式</a:t>
            </a:r>
            <a:r>
              <a:rPr lang="en-US" altLang="zh-CN" b="1" dirty="0"/>
              <a:t>]</a:t>
            </a:r>
            <a:endParaRPr lang="zh-CN" altLang="en-US" b="1" dirty="0"/>
          </a:p>
        </p:txBody>
      </p:sp>
      <p:sp>
        <p:nvSpPr>
          <p:cNvPr id="8" name="MH_Desc_1"/>
          <p:cNvSpPr/>
          <p:nvPr>
            <p:custDataLst>
              <p:tags r:id="rId1"/>
            </p:custDataLst>
          </p:nvPr>
        </p:nvSpPr>
        <p:spPr>
          <a:xfrm>
            <a:off x="1159565" y="3475628"/>
            <a:ext cx="10296314" cy="296034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二维数组可被看作一种特殊的一维数组</a:t>
            </a:r>
            <a:r>
              <a:rPr lang="en-US" altLang="zh-CN" dirty="0">
                <a:solidFill>
                  <a:schemeClr val="tx1"/>
                </a:solidFill>
              </a:rPr>
              <a:t>: </a:t>
            </a:r>
            <a:r>
              <a:rPr lang="zh-CN" altLang="en-US">
                <a:solidFill>
                  <a:schemeClr val="tx1"/>
                </a:solidFill>
              </a:rPr>
              <a:t>它的元素又是一个一维数组。</a:t>
            </a:r>
            <a:endParaRPr lang="en-US" altLang="zh-CN" dirty="0">
              <a:solidFill>
                <a:schemeClr val="tx1"/>
              </a:solidFill>
            </a:endParaRPr>
          </a:p>
          <a:p>
            <a:pPr algn="just">
              <a:lnSpc>
                <a:spcPct val="150000"/>
              </a:lnSpc>
              <a:defRPr/>
            </a:pPr>
            <a:r>
              <a:rPr lang="zh-CN" altLang="en-US">
                <a:solidFill>
                  <a:schemeClr val="tx1"/>
                </a:solidFill>
              </a:rPr>
              <a:t>例如，</a:t>
            </a:r>
            <a:r>
              <a:rPr lang="en-US" altLang="zh-CN" dirty="0">
                <a:solidFill>
                  <a:schemeClr val="tx1"/>
                </a:solidFill>
              </a:rPr>
              <a:t>float a[3][4];</a:t>
            </a:r>
            <a:r>
              <a:rPr lang="zh-CN" altLang="en-US">
                <a:solidFill>
                  <a:schemeClr val="tx1"/>
                </a:solidFill>
              </a:rPr>
              <a:t>可以把</a:t>
            </a:r>
            <a:r>
              <a:rPr lang="en-US" altLang="zh-CN" dirty="0">
                <a:solidFill>
                  <a:schemeClr val="tx1"/>
                </a:solidFill>
              </a:rPr>
              <a:t>a</a:t>
            </a:r>
            <a:r>
              <a:rPr lang="zh-CN" altLang="en-US">
                <a:solidFill>
                  <a:schemeClr val="tx1"/>
                </a:solidFill>
              </a:rPr>
              <a:t>看作一个一维数组，它有</a:t>
            </a:r>
            <a:r>
              <a:rPr lang="en-US" altLang="zh-CN" dirty="0">
                <a:solidFill>
                  <a:schemeClr val="tx1"/>
                </a:solidFill>
              </a:rPr>
              <a:t>3</a:t>
            </a:r>
            <a:r>
              <a:rPr lang="zh-CN" altLang="en-US">
                <a:solidFill>
                  <a:schemeClr val="tx1"/>
                </a:solidFill>
              </a:rPr>
              <a:t>个元素：</a:t>
            </a:r>
            <a:r>
              <a:rPr lang="en-US" altLang="zh-CN" dirty="0">
                <a:solidFill>
                  <a:schemeClr val="tx1"/>
                </a:solidFill>
              </a:rPr>
              <a:t>a[0], a[1], a[2]</a:t>
            </a:r>
            <a:r>
              <a:rPr lang="zh-CN" altLang="en-US">
                <a:solidFill>
                  <a:schemeClr val="tx1"/>
                </a:solidFill>
              </a:rPr>
              <a:t>，每个元素又是一个包含</a:t>
            </a:r>
            <a:r>
              <a:rPr lang="en-US" altLang="zh-CN" dirty="0">
                <a:solidFill>
                  <a:schemeClr val="tx1"/>
                </a:solidFill>
              </a:rPr>
              <a:t>4</a:t>
            </a:r>
            <a:r>
              <a:rPr lang="zh-CN" altLang="en-US">
                <a:solidFill>
                  <a:schemeClr val="tx1"/>
                </a:solidFill>
              </a:rPr>
              <a:t>个元素的一维数组：</a:t>
            </a:r>
            <a:endParaRPr lang="en-US" altLang="zh-CN" dirty="0">
              <a:solidFill>
                <a:schemeClr val="tx1"/>
              </a:solidFill>
            </a:endParaRPr>
          </a:p>
          <a:p>
            <a:pPr algn="ctr">
              <a:lnSpc>
                <a:spcPct val="150000"/>
              </a:lnSpc>
              <a:defRPr/>
            </a:pPr>
            <a:r>
              <a:rPr lang="en-US" altLang="zh-CN" dirty="0">
                <a:solidFill>
                  <a:schemeClr val="tx1"/>
                </a:solidFill>
              </a:rPr>
              <a:t>a[0] —— </a:t>
            </a:r>
            <a:r>
              <a:rPr lang="en-US" altLang="zh-CN" u="sng" dirty="0">
                <a:solidFill>
                  <a:schemeClr val="tx1"/>
                </a:solidFill>
              </a:rPr>
              <a:t>a[0]</a:t>
            </a:r>
            <a:r>
              <a:rPr lang="en-US" altLang="zh-CN" dirty="0">
                <a:solidFill>
                  <a:schemeClr val="tx1"/>
                </a:solidFill>
              </a:rPr>
              <a:t>[0] </a:t>
            </a:r>
            <a:r>
              <a:rPr lang="en-US" altLang="zh-CN" u="sng" dirty="0">
                <a:solidFill>
                  <a:schemeClr val="tx1"/>
                </a:solidFill>
              </a:rPr>
              <a:t>a[0]</a:t>
            </a:r>
            <a:r>
              <a:rPr lang="en-US" altLang="zh-CN" dirty="0">
                <a:solidFill>
                  <a:schemeClr val="tx1"/>
                </a:solidFill>
              </a:rPr>
              <a:t>[1] </a:t>
            </a:r>
            <a:r>
              <a:rPr lang="en-US" altLang="zh-CN" u="sng" dirty="0">
                <a:solidFill>
                  <a:schemeClr val="tx1"/>
                </a:solidFill>
              </a:rPr>
              <a:t>a[0]</a:t>
            </a:r>
            <a:r>
              <a:rPr lang="en-US" altLang="zh-CN" dirty="0">
                <a:solidFill>
                  <a:schemeClr val="tx1"/>
                </a:solidFill>
              </a:rPr>
              <a:t>[2] </a:t>
            </a:r>
            <a:r>
              <a:rPr lang="en-US" altLang="zh-CN" u="sng" dirty="0">
                <a:solidFill>
                  <a:schemeClr val="tx1"/>
                </a:solidFill>
              </a:rPr>
              <a:t>a[0]</a:t>
            </a:r>
            <a:r>
              <a:rPr lang="en-US" altLang="zh-CN" dirty="0">
                <a:solidFill>
                  <a:schemeClr val="tx1"/>
                </a:solidFill>
              </a:rPr>
              <a:t>[3] </a:t>
            </a:r>
          </a:p>
          <a:p>
            <a:pPr algn="ctr">
              <a:lnSpc>
                <a:spcPct val="150000"/>
              </a:lnSpc>
              <a:defRPr/>
            </a:pPr>
            <a:r>
              <a:rPr lang="en-US" altLang="zh-CN" dirty="0">
                <a:solidFill>
                  <a:schemeClr val="tx1"/>
                </a:solidFill>
              </a:rPr>
              <a:t>a[1] —— </a:t>
            </a:r>
            <a:r>
              <a:rPr lang="en-US" altLang="zh-CN" u="sng" dirty="0">
                <a:solidFill>
                  <a:schemeClr val="tx1"/>
                </a:solidFill>
              </a:rPr>
              <a:t>a[1]</a:t>
            </a:r>
            <a:r>
              <a:rPr lang="en-US" altLang="zh-CN" dirty="0">
                <a:solidFill>
                  <a:schemeClr val="tx1"/>
                </a:solidFill>
              </a:rPr>
              <a:t>[0] </a:t>
            </a:r>
            <a:r>
              <a:rPr lang="en-US" altLang="zh-CN" u="sng" dirty="0">
                <a:solidFill>
                  <a:schemeClr val="tx1"/>
                </a:solidFill>
              </a:rPr>
              <a:t>a[1]</a:t>
            </a:r>
            <a:r>
              <a:rPr lang="en-US" altLang="zh-CN" dirty="0">
                <a:solidFill>
                  <a:schemeClr val="tx1"/>
                </a:solidFill>
              </a:rPr>
              <a:t>[1] </a:t>
            </a:r>
            <a:r>
              <a:rPr lang="en-US" altLang="zh-CN" u="sng" dirty="0">
                <a:solidFill>
                  <a:schemeClr val="tx1"/>
                </a:solidFill>
              </a:rPr>
              <a:t>a[1]</a:t>
            </a:r>
            <a:r>
              <a:rPr lang="en-US" altLang="zh-CN" dirty="0">
                <a:solidFill>
                  <a:schemeClr val="tx1"/>
                </a:solidFill>
              </a:rPr>
              <a:t>[2] </a:t>
            </a:r>
            <a:r>
              <a:rPr lang="en-US" altLang="zh-CN" u="sng" dirty="0">
                <a:solidFill>
                  <a:schemeClr val="tx1"/>
                </a:solidFill>
              </a:rPr>
              <a:t>a[1]</a:t>
            </a:r>
            <a:r>
              <a:rPr lang="en-US" altLang="zh-CN" dirty="0">
                <a:solidFill>
                  <a:schemeClr val="tx1"/>
                </a:solidFill>
              </a:rPr>
              <a:t>[3] </a:t>
            </a:r>
          </a:p>
          <a:p>
            <a:pPr algn="ctr">
              <a:lnSpc>
                <a:spcPct val="150000"/>
              </a:lnSpc>
              <a:defRPr/>
            </a:pPr>
            <a:r>
              <a:rPr lang="en-US" altLang="zh-CN" dirty="0">
                <a:solidFill>
                  <a:schemeClr val="tx1"/>
                </a:solidFill>
              </a:rPr>
              <a:t>a[2] —— </a:t>
            </a:r>
            <a:r>
              <a:rPr lang="en-US" altLang="zh-CN" u="sng" dirty="0">
                <a:solidFill>
                  <a:schemeClr val="tx1"/>
                </a:solidFill>
              </a:rPr>
              <a:t>a[2]</a:t>
            </a:r>
            <a:r>
              <a:rPr lang="en-US" altLang="zh-CN" dirty="0">
                <a:solidFill>
                  <a:schemeClr val="tx1"/>
                </a:solidFill>
              </a:rPr>
              <a:t>[0] </a:t>
            </a:r>
            <a:r>
              <a:rPr lang="en-US" altLang="zh-CN" u="sng" dirty="0">
                <a:solidFill>
                  <a:schemeClr val="tx1"/>
                </a:solidFill>
              </a:rPr>
              <a:t>a[2]</a:t>
            </a:r>
            <a:r>
              <a:rPr lang="en-US" altLang="zh-CN" dirty="0">
                <a:solidFill>
                  <a:schemeClr val="tx1"/>
                </a:solidFill>
              </a:rPr>
              <a:t>[1] </a:t>
            </a:r>
            <a:r>
              <a:rPr lang="en-US" altLang="zh-CN" u="sng" dirty="0">
                <a:solidFill>
                  <a:schemeClr val="tx1"/>
                </a:solidFill>
              </a:rPr>
              <a:t>a[2]</a:t>
            </a:r>
            <a:r>
              <a:rPr lang="en-US" altLang="zh-CN" dirty="0">
                <a:solidFill>
                  <a:schemeClr val="tx1"/>
                </a:solidFill>
              </a:rPr>
              <a:t>[2] </a:t>
            </a:r>
            <a:r>
              <a:rPr lang="en-US" altLang="zh-CN" u="sng" dirty="0">
                <a:solidFill>
                  <a:schemeClr val="tx1"/>
                </a:solidFill>
              </a:rPr>
              <a:t>a[2]</a:t>
            </a:r>
            <a:r>
              <a:rPr lang="en-US" altLang="zh-CN" dirty="0">
                <a:solidFill>
                  <a:schemeClr val="tx1"/>
                </a:solidFill>
              </a:rPr>
              <a:t>[3]</a:t>
            </a:r>
          </a:p>
        </p:txBody>
      </p:sp>
      <p:sp>
        <p:nvSpPr>
          <p:cNvPr id="26" name="圆角矩形 25"/>
          <p:cNvSpPr/>
          <p:nvPr/>
        </p:nvSpPr>
        <p:spPr>
          <a:xfrm>
            <a:off x="6358755" y="1361604"/>
            <a:ext cx="1899159" cy="415477"/>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lIns="180000" rtlCol="0" anchor="t"/>
          <a:lstStyle/>
          <a:p>
            <a:pPr algn="ctr" defTabSz="363538">
              <a:lnSpc>
                <a:spcPct val="120000"/>
              </a:lnSpc>
            </a:pPr>
            <a:r>
              <a:rPr lang="en-US" altLang="zh-CN" b="1"/>
              <a:t>float a[3][4];</a:t>
            </a:r>
            <a:endParaRPr lang="en-US" altLang="zh-CN" b="1" dirty="0">
              <a:solidFill>
                <a:srgbClr val="008000"/>
              </a:solidFill>
            </a:endParaRPr>
          </a:p>
        </p:txBody>
      </p:sp>
      <p:sp>
        <p:nvSpPr>
          <p:cNvPr id="4" name="线形标注 2 3"/>
          <p:cNvSpPr/>
          <p:nvPr/>
        </p:nvSpPr>
        <p:spPr>
          <a:xfrm>
            <a:off x="8930583" y="560052"/>
            <a:ext cx="2525296" cy="301923"/>
          </a:xfrm>
          <a:prstGeom prst="borderCallout2">
            <a:avLst>
              <a:gd name="adj1" fmla="val 18750"/>
              <a:gd name="adj2" fmla="val -8333"/>
              <a:gd name="adj3" fmla="val 18750"/>
              <a:gd name="adj4" fmla="val -23087"/>
              <a:gd name="adj5" fmla="val 293454"/>
              <a:gd name="adj6" fmla="val -778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float</a:t>
            </a:r>
            <a:r>
              <a:rPr lang="zh-CN" altLang="en-US" sz="1600"/>
              <a:t>型二维数组</a:t>
            </a:r>
          </a:p>
        </p:txBody>
      </p:sp>
      <p:sp>
        <p:nvSpPr>
          <p:cNvPr id="28" name="线形标注 2 27"/>
          <p:cNvSpPr/>
          <p:nvPr/>
        </p:nvSpPr>
        <p:spPr>
          <a:xfrm>
            <a:off x="8930583" y="1030191"/>
            <a:ext cx="2525296" cy="301923"/>
          </a:xfrm>
          <a:prstGeom prst="borderCallout2">
            <a:avLst>
              <a:gd name="adj1" fmla="val 18750"/>
              <a:gd name="adj2" fmla="val -8333"/>
              <a:gd name="adj3" fmla="val 18750"/>
              <a:gd name="adj4" fmla="val -28157"/>
              <a:gd name="adj5" fmla="val 148123"/>
              <a:gd name="adj6" fmla="val -632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t>数组名为</a:t>
            </a:r>
            <a:r>
              <a:rPr lang="en-US" altLang="zh-CN" sz="1600"/>
              <a:t>a</a:t>
            </a:r>
            <a:endParaRPr lang="zh-CN" altLang="en-US" sz="1600"/>
          </a:p>
        </p:txBody>
      </p:sp>
      <p:sp>
        <p:nvSpPr>
          <p:cNvPr id="29" name="线形标注 2 28"/>
          <p:cNvSpPr/>
          <p:nvPr/>
        </p:nvSpPr>
        <p:spPr>
          <a:xfrm>
            <a:off x="8930583" y="2103346"/>
            <a:ext cx="2525296" cy="301923"/>
          </a:xfrm>
          <a:prstGeom prst="borderCallout2">
            <a:avLst>
              <a:gd name="adj1" fmla="val 18750"/>
              <a:gd name="adj2" fmla="val -8333"/>
              <a:gd name="adj3" fmla="val 18750"/>
              <a:gd name="adj4" fmla="val -21541"/>
              <a:gd name="adj5" fmla="val -124106"/>
              <a:gd name="adj6" fmla="val -441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t>数组第二维有</a:t>
            </a:r>
            <a:r>
              <a:rPr lang="en-US" altLang="zh-CN" sz="1600"/>
              <a:t>4</a:t>
            </a:r>
            <a:r>
              <a:rPr lang="zh-CN" altLang="en-US" sz="1600"/>
              <a:t>个元素</a:t>
            </a:r>
          </a:p>
        </p:txBody>
      </p:sp>
      <p:sp>
        <p:nvSpPr>
          <p:cNvPr id="14" name="线形标注 2 13"/>
          <p:cNvSpPr/>
          <p:nvPr/>
        </p:nvSpPr>
        <p:spPr>
          <a:xfrm>
            <a:off x="8930583" y="2608445"/>
            <a:ext cx="2525296" cy="301923"/>
          </a:xfrm>
          <a:prstGeom prst="borderCallout2">
            <a:avLst>
              <a:gd name="adj1" fmla="val 18750"/>
              <a:gd name="adj2" fmla="val -8333"/>
              <a:gd name="adj3" fmla="val 18750"/>
              <a:gd name="adj4" fmla="val -16667"/>
              <a:gd name="adj5" fmla="val -295893"/>
              <a:gd name="adj6" fmla="val -552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t>数组第一维有</a:t>
            </a:r>
            <a:r>
              <a:rPr lang="en-US" altLang="zh-CN" sz="1600" dirty="0"/>
              <a:t>3</a:t>
            </a:r>
            <a:r>
              <a:rPr lang="zh-CN" altLang="en-US" sz="1600"/>
              <a:t>个元素</a:t>
            </a:r>
          </a:p>
        </p:txBody>
      </p:sp>
      <p:sp>
        <p:nvSpPr>
          <p:cNvPr id="15" name="圆角矩形 14"/>
          <p:cNvSpPr/>
          <p:nvPr/>
        </p:nvSpPr>
        <p:spPr>
          <a:xfrm>
            <a:off x="1825777" y="1896178"/>
            <a:ext cx="5893869" cy="790989"/>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dirty="0">
                <a:solidFill>
                  <a:srgbClr val="000000"/>
                </a:solidFill>
              </a:rPr>
              <a:t>float a[3][4], b[5][10];</a:t>
            </a:r>
          </a:p>
          <a:p>
            <a:pPr lvl="0" algn="just">
              <a:lnSpc>
                <a:spcPct val="120000"/>
              </a:lnSpc>
              <a:defRPr/>
            </a:pPr>
            <a:r>
              <a:rPr lang="en-US" altLang="zh-CN" dirty="0">
                <a:solidFill>
                  <a:srgbClr val="008000"/>
                </a:solidFill>
              </a:rPr>
              <a:t>//</a:t>
            </a:r>
            <a:r>
              <a:rPr lang="zh-CN" altLang="en-US">
                <a:solidFill>
                  <a:srgbClr val="008000"/>
                </a:solidFill>
              </a:rPr>
              <a:t>定义</a:t>
            </a:r>
            <a:r>
              <a:rPr lang="en-US" altLang="zh-CN" dirty="0">
                <a:solidFill>
                  <a:srgbClr val="008000"/>
                </a:solidFill>
              </a:rPr>
              <a:t>a</a:t>
            </a:r>
            <a:r>
              <a:rPr lang="zh-CN" altLang="en-US">
                <a:solidFill>
                  <a:srgbClr val="008000"/>
                </a:solidFill>
              </a:rPr>
              <a:t>为</a:t>
            </a:r>
            <a:r>
              <a:rPr lang="en-US" altLang="zh-CN" dirty="0">
                <a:solidFill>
                  <a:srgbClr val="008000"/>
                </a:solidFill>
              </a:rPr>
              <a:t>3×4(3</a:t>
            </a:r>
            <a:r>
              <a:rPr lang="zh-CN" altLang="en-US">
                <a:solidFill>
                  <a:srgbClr val="008000"/>
                </a:solidFill>
              </a:rPr>
              <a:t>行</a:t>
            </a:r>
            <a:r>
              <a:rPr lang="en-US" altLang="zh-CN" dirty="0">
                <a:solidFill>
                  <a:srgbClr val="008000"/>
                </a:solidFill>
              </a:rPr>
              <a:t>4</a:t>
            </a:r>
            <a:r>
              <a:rPr lang="zh-CN" altLang="en-US">
                <a:solidFill>
                  <a:srgbClr val="008000"/>
                </a:solidFill>
              </a:rPr>
              <a:t>列</a:t>
            </a:r>
            <a:r>
              <a:rPr lang="en-US" altLang="zh-CN" dirty="0">
                <a:solidFill>
                  <a:srgbClr val="008000"/>
                </a:solidFill>
              </a:rPr>
              <a:t>)</a:t>
            </a:r>
            <a:r>
              <a:rPr lang="zh-CN" altLang="en-US">
                <a:solidFill>
                  <a:srgbClr val="008000"/>
                </a:solidFill>
              </a:rPr>
              <a:t>的数组，</a:t>
            </a:r>
            <a:r>
              <a:rPr lang="en-US" altLang="zh-CN" dirty="0">
                <a:solidFill>
                  <a:srgbClr val="008000"/>
                </a:solidFill>
              </a:rPr>
              <a:t>b</a:t>
            </a:r>
            <a:r>
              <a:rPr lang="zh-CN" altLang="en-US">
                <a:solidFill>
                  <a:srgbClr val="008000"/>
                </a:solidFill>
              </a:rPr>
              <a:t>为</a:t>
            </a:r>
            <a:r>
              <a:rPr lang="en-US" altLang="zh-CN" dirty="0">
                <a:solidFill>
                  <a:srgbClr val="008000"/>
                </a:solidFill>
              </a:rPr>
              <a:t>5×10(5</a:t>
            </a:r>
            <a:r>
              <a:rPr lang="zh-CN" altLang="en-US">
                <a:solidFill>
                  <a:srgbClr val="008000"/>
                </a:solidFill>
              </a:rPr>
              <a:t>行</a:t>
            </a:r>
            <a:r>
              <a:rPr lang="en-US" altLang="zh-CN" dirty="0">
                <a:solidFill>
                  <a:srgbClr val="008000"/>
                </a:solidFill>
              </a:rPr>
              <a:t>10</a:t>
            </a:r>
            <a:r>
              <a:rPr lang="zh-CN" altLang="en-US">
                <a:solidFill>
                  <a:srgbClr val="008000"/>
                </a:solidFill>
              </a:rPr>
              <a:t>列</a:t>
            </a:r>
            <a:r>
              <a:rPr lang="en-US" altLang="zh-CN" dirty="0">
                <a:solidFill>
                  <a:srgbClr val="008000"/>
                </a:solidFill>
              </a:rPr>
              <a:t>)</a:t>
            </a:r>
            <a:r>
              <a:rPr lang="zh-CN" altLang="en-US">
                <a:solidFill>
                  <a:srgbClr val="008000"/>
                </a:solidFill>
              </a:rPr>
              <a:t>的数组</a:t>
            </a:r>
            <a:endParaRPr lang="en-US" altLang="zh-CN" dirty="0">
              <a:solidFill>
                <a:srgbClr val="008000"/>
              </a:solidFill>
            </a:endParaRPr>
          </a:p>
        </p:txBody>
      </p:sp>
      <p:sp>
        <p:nvSpPr>
          <p:cNvPr id="16" name="圆角矩形 15"/>
          <p:cNvSpPr/>
          <p:nvPr/>
        </p:nvSpPr>
        <p:spPr>
          <a:xfrm>
            <a:off x="1825778" y="2802463"/>
            <a:ext cx="5893868" cy="436863"/>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dirty="0">
                <a:solidFill>
                  <a:srgbClr val="000000"/>
                </a:solidFill>
              </a:rPr>
              <a:t>float a[3, 4], b[5, 10];</a:t>
            </a:r>
            <a:r>
              <a:rPr lang="zh-CN" altLang="en-US">
                <a:solidFill>
                  <a:srgbClr val="000000"/>
                </a:solidFill>
              </a:rPr>
              <a:t>   </a:t>
            </a:r>
            <a:r>
              <a:rPr lang="en-US" altLang="zh-CN" dirty="0">
                <a:solidFill>
                  <a:srgbClr val="008000"/>
                </a:solidFill>
              </a:rPr>
              <a:t>//</a:t>
            </a:r>
            <a:r>
              <a:rPr lang="zh-CN" altLang="en-US">
                <a:solidFill>
                  <a:srgbClr val="008000"/>
                </a:solidFill>
              </a:rPr>
              <a:t>在一对方括号内不能写两个下标</a:t>
            </a:r>
            <a:endParaRPr lang="en-US" altLang="zh-CN" dirty="0">
              <a:solidFill>
                <a:srgbClr val="008000"/>
              </a:solidFill>
            </a:endParaRPr>
          </a:p>
        </p:txBody>
      </p:sp>
      <p:pic>
        <p:nvPicPr>
          <p:cNvPr id="17" name="图片 16"/>
          <p:cNvPicPr>
            <a:picLocks noChangeAspect="1"/>
          </p:cNvPicPr>
          <p:nvPr/>
        </p:nvPicPr>
        <p:blipFill>
          <a:blip r:embed="rId3" cstate="print"/>
          <a:stretch>
            <a:fillRect/>
          </a:stretch>
        </p:blipFill>
        <p:spPr>
          <a:xfrm>
            <a:off x="1169090" y="2744669"/>
            <a:ext cx="542925" cy="552450"/>
          </a:xfrm>
          <a:prstGeom prst="rect">
            <a:avLst/>
          </a:prstGeom>
        </p:spPr>
      </p:pic>
      <p:pic>
        <p:nvPicPr>
          <p:cNvPr id="18" name="图片 17"/>
          <p:cNvPicPr>
            <a:picLocks noChangeAspect="1"/>
          </p:cNvPicPr>
          <p:nvPr/>
        </p:nvPicPr>
        <p:blipFill>
          <a:blip r:embed="rId4" cstate="print"/>
          <a:stretch>
            <a:fillRect/>
          </a:stretch>
        </p:blipFill>
        <p:spPr>
          <a:xfrm>
            <a:off x="1159565" y="2031099"/>
            <a:ext cx="552450" cy="542925"/>
          </a:xfrm>
          <a:prstGeom prst="rect">
            <a:avLst/>
          </a:prstGeom>
        </p:spPr>
      </p:pic>
    </p:spTree>
    <p:extLst>
      <p:ext uri="{BB962C8B-B14F-4D97-AF65-F5344CB8AC3E}">
        <p14:creationId xmlns:p14="http://schemas.microsoft.com/office/powerpoint/2010/main" xmlns="" val="3296855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二维数组的存储</a:t>
            </a:r>
            <a:endParaRPr lang="zh-CN" altLang="en-US" dirty="0"/>
          </a:p>
        </p:txBody>
      </p:sp>
      <p:sp>
        <p:nvSpPr>
          <p:cNvPr id="3" name="内容占位符 2"/>
          <p:cNvSpPr>
            <a:spLocks noGrp="1"/>
          </p:cNvSpPr>
          <p:nvPr>
            <p:ph idx="1"/>
          </p:nvPr>
        </p:nvSpPr>
        <p:spPr>
          <a:xfrm>
            <a:off x="838200" y="1486877"/>
            <a:ext cx="6415454" cy="407621"/>
          </a:xfrm>
        </p:spPr>
        <p:txBody>
          <a:bodyPr>
            <a:normAutofit/>
          </a:bodyPr>
          <a:lstStyle/>
          <a:p>
            <a:pPr marL="0" indent="0">
              <a:buNone/>
            </a:pPr>
            <a:r>
              <a:rPr lang="en-US" altLang="zh-CN" sz="2000" dirty="0">
                <a:solidFill>
                  <a:schemeClr val="accent1"/>
                </a:solidFill>
                <a:latin typeface="+mn-ea"/>
                <a:ea typeface="+mn-ea"/>
              </a:rPr>
              <a:t>C</a:t>
            </a:r>
            <a:r>
              <a:rPr lang="zh-CN" altLang="en-US" sz="2000">
                <a:solidFill>
                  <a:schemeClr val="accent1"/>
                </a:solidFill>
                <a:latin typeface="+mn-ea"/>
                <a:ea typeface="+mn-ea"/>
              </a:rPr>
              <a:t>语言中，二维数组中元素排列的顺序是按行存放的。</a:t>
            </a:r>
          </a:p>
        </p:txBody>
      </p:sp>
      <p:sp>
        <p:nvSpPr>
          <p:cNvPr id="19" name="圆角矩形 18"/>
          <p:cNvSpPr/>
          <p:nvPr/>
        </p:nvSpPr>
        <p:spPr>
          <a:xfrm>
            <a:off x="955339" y="2029768"/>
            <a:ext cx="1365830" cy="436863"/>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dirty="0">
                <a:solidFill>
                  <a:srgbClr val="000000"/>
                </a:solidFill>
              </a:rPr>
              <a:t>float a[3][4]</a:t>
            </a:r>
            <a:endParaRPr lang="en-US" altLang="zh-CN" dirty="0">
              <a:solidFill>
                <a:srgbClr val="008000"/>
              </a:solidFill>
            </a:endParaRPr>
          </a:p>
        </p:txBody>
      </p:sp>
      <p:grpSp>
        <p:nvGrpSpPr>
          <p:cNvPr id="20" name="组合 19"/>
          <p:cNvGrpSpPr/>
          <p:nvPr/>
        </p:nvGrpSpPr>
        <p:grpSpPr>
          <a:xfrm>
            <a:off x="955339" y="3802554"/>
            <a:ext cx="5528988" cy="2087910"/>
            <a:chOff x="10187984" y="4266795"/>
            <a:chExt cx="5528988" cy="2087910"/>
          </a:xfrm>
        </p:grpSpPr>
        <p:sp>
          <p:nvSpPr>
            <p:cNvPr id="21" name="MH_Other_1"/>
            <p:cNvSpPr/>
            <p:nvPr>
              <p:custDataLst>
                <p:tags r:id="rId1"/>
              </p:custDataLst>
            </p:nvPr>
          </p:nvSpPr>
          <p:spPr>
            <a:xfrm>
              <a:off x="10187984" y="4266795"/>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a:solidFill>
                    <a:srgbClr val="FEFFFF"/>
                  </a:solidFill>
                </a:rPr>
                <a:t>注意</a:t>
              </a:r>
            </a:p>
          </p:txBody>
        </p:sp>
        <p:sp>
          <p:nvSpPr>
            <p:cNvPr id="22" name="MH_SubTitle_1"/>
            <p:cNvSpPr/>
            <p:nvPr>
              <p:custDataLst>
                <p:tags r:id="rId2"/>
              </p:custDataLst>
            </p:nvPr>
          </p:nvSpPr>
          <p:spPr>
            <a:xfrm>
              <a:off x="10962685" y="4266795"/>
              <a:ext cx="4754287" cy="2087910"/>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a:solidFill>
                    <a:schemeClr val="tx1">
                      <a:lumMod val="75000"/>
                      <a:lumOff val="25000"/>
                    </a:schemeClr>
                  </a:solidFill>
                </a:rPr>
                <a:t>用</a:t>
              </a:r>
              <a:r>
                <a:rPr lang="zh-CN" altLang="en-US" sz="1600" b="1">
                  <a:solidFill>
                    <a:schemeClr val="tx1">
                      <a:lumMod val="75000"/>
                      <a:lumOff val="25000"/>
                    </a:schemeClr>
                  </a:solidFill>
                </a:rPr>
                <a:t>矩阵形式</a:t>
              </a:r>
              <a:r>
                <a:rPr lang="zh-CN" altLang="en-US" sz="1600">
                  <a:solidFill>
                    <a:schemeClr val="tx1">
                      <a:lumMod val="75000"/>
                      <a:lumOff val="25000"/>
                    </a:schemeClr>
                  </a:solidFill>
                </a:rPr>
                <a:t>（如</a:t>
              </a:r>
              <a:r>
                <a:rPr lang="en-US" altLang="zh-CN" sz="1600" dirty="0">
                  <a:solidFill>
                    <a:schemeClr val="tx1">
                      <a:lumMod val="75000"/>
                      <a:lumOff val="25000"/>
                    </a:schemeClr>
                  </a:solidFill>
                </a:rPr>
                <a:t>3</a:t>
              </a:r>
              <a:r>
                <a:rPr lang="zh-CN" altLang="en-US" sz="1600">
                  <a:solidFill>
                    <a:schemeClr val="tx1">
                      <a:lumMod val="75000"/>
                      <a:lumOff val="25000"/>
                    </a:schemeClr>
                  </a:solidFill>
                </a:rPr>
                <a:t>行</a:t>
              </a:r>
              <a:r>
                <a:rPr lang="en-US" altLang="zh-CN" sz="1600" dirty="0">
                  <a:solidFill>
                    <a:schemeClr val="tx1">
                      <a:lumMod val="75000"/>
                      <a:lumOff val="25000"/>
                    </a:schemeClr>
                  </a:solidFill>
                </a:rPr>
                <a:t>4</a:t>
              </a:r>
              <a:r>
                <a:rPr lang="zh-CN" altLang="en-US" sz="1600">
                  <a:solidFill>
                    <a:schemeClr val="tx1">
                      <a:lumMod val="75000"/>
                      <a:lumOff val="25000"/>
                    </a:schemeClr>
                  </a:solidFill>
                </a:rPr>
                <a:t>列形式）表示二维数组，是</a:t>
              </a:r>
              <a:r>
                <a:rPr lang="zh-CN" altLang="en-US" sz="1600" b="1">
                  <a:solidFill>
                    <a:schemeClr val="tx1">
                      <a:lumMod val="75000"/>
                      <a:lumOff val="25000"/>
                    </a:schemeClr>
                  </a:solidFill>
                </a:rPr>
                <a:t>逻辑</a:t>
              </a:r>
              <a:r>
                <a:rPr lang="zh-CN" altLang="en-US" sz="1600">
                  <a:solidFill>
                    <a:schemeClr val="tx1">
                      <a:lumMod val="75000"/>
                      <a:lumOff val="25000"/>
                    </a:schemeClr>
                  </a:solidFill>
                </a:rPr>
                <a:t>上的概念，能形象地表示出行列关系。而在</a:t>
              </a:r>
              <a:r>
                <a:rPr lang="zh-CN" altLang="en-US" sz="1600" b="1">
                  <a:solidFill>
                    <a:schemeClr val="tx1">
                      <a:lumMod val="75000"/>
                      <a:lumOff val="25000"/>
                    </a:schemeClr>
                  </a:solidFill>
                </a:rPr>
                <a:t>内存</a:t>
              </a:r>
              <a:r>
                <a:rPr lang="zh-CN" altLang="en-US" sz="1600">
                  <a:solidFill>
                    <a:schemeClr val="tx1">
                      <a:lumMod val="75000"/>
                      <a:lumOff val="25000"/>
                    </a:schemeClr>
                  </a:solidFill>
                </a:rPr>
                <a:t>中，各元素是连续存放的，不是二维的，是</a:t>
              </a:r>
              <a:r>
                <a:rPr lang="zh-CN" altLang="en-US" sz="1600" b="1">
                  <a:solidFill>
                    <a:schemeClr val="tx1">
                      <a:lumMod val="75000"/>
                      <a:lumOff val="25000"/>
                    </a:schemeClr>
                  </a:solidFill>
                </a:rPr>
                <a:t>线性</a:t>
              </a:r>
              <a:r>
                <a:rPr lang="zh-CN" altLang="en-US" sz="1600">
                  <a:solidFill>
                    <a:schemeClr val="tx1">
                      <a:lumMod val="75000"/>
                      <a:lumOff val="25000"/>
                    </a:schemeClr>
                  </a:solidFill>
                </a:rPr>
                <a:t>的。</a:t>
              </a:r>
            </a:p>
          </p:txBody>
        </p:sp>
        <p:sp>
          <p:nvSpPr>
            <p:cNvPr id="23" name="MH_Other_2"/>
            <p:cNvSpPr/>
            <p:nvPr>
              <p:custDataLst>
                <p:tags r:id="rId3"/>
              </p:custDataLst>
            </p:nvPr>
          </p:nvSpPr>
          <p:spPr>
            <a:xfrm rot="16200000">
              <a:off x="15415347" y="6053080"/>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66" name="组合 65"/>
          <p:cNvGrpSpPr/>
          <p:nvPr/>
        </p:nvGrpSpPr>
        <p:grpSpPr>
          <a:xfrm>
            <a:off x="3022713" y="1912677"/>
            <a:ext cx="3924757" cy="1772786"/>
            <a:chOff x="2743115" y="2029768"/>
            <a:chExt cx="3924757" cy="1892826"/>
          </a:xfrm>
        </p:grpSpPr>
        <p:sp>
          <p:nvSpPr>
            <p:cNvPr id="9" name="文本框 8"/>
            <p:cNvSpPr txBox="1"/>
            <p:nvPr/>
          </p:nvSpPr>
          <p:spPr>
            <a:xfrm>
              <a:off x="2992687" y="2029768"/>
              <a:ext cx="3675185" cy="1892826"/>
            </a:xfrm>
            <a:prstGeom prst="rect">
              <a:avLst/>
            </a:prstGeom>
            <a:noFill/>
          </p:spPr>
          <p:txBody>
            <a:bodyPr wrap="square" rtlCol="0">
              <a:spAutoFit/>
            </a:bodyPr>
            <a:lstStyle/>
            <a:p>
              <a:pPr>
                <a:lnSpc>
                  <a:spcPct val="150000"/>
                </a:lnSpc>
              </a:pPr>
              <a:r>
                <a:rPr lang="en-US" altLang="zh-CN" dirty="0"/>
                <a:t>a</a:t>
              </a:r>
              <a:r>
                <a:rPr lang="en-US" altLang="zh-CN" baseline="-25000" dirty="0"/>
                <a:t>00</a:t>
              </a:r>
              <a:r>
                <a:rPr lang="en-US" altLang="zh-CN" dirty="0"/>
                <a:t>	 a</a:t>
              </a:r>
              <a:r>
                <a:rPr lang="en-US" altLang="zh-CN" baseline="-25000" dirty="0"/>
                <a:t>01 </a:t>
              </a:r>
              <a:r>
                <a:rPr lang="en-US" altLang="zh-CN" dirty="0"/>
                <a:t>	 a</a:t>
              </a:r>
              <a:r>
                <a:rPr lang="en-US" altLang="zh-CN" baseline="-25000" dirty="0"/>
                <a:t>02 </a:t>
              </a:r>
              <a:r>
                <a:rPr lang="en-US" altLang="zh-CN" dirty="0"/>
                <a:t>	 a</a:t>
              </a:r>
              <a:r>
                <a:rPr lang="en-US" altLang="zh-CN" baseline="-25000" dirty="0"/>
                <a:t>03</a:t>
              </a:r>
            </a:p>
            <a:p>
              <a:pPr>
                <a:lnSpc>
                  <a:spcPct val="150000"/>
                </a:lnSpc>
              </a:pPr>
              <a:endParaRPr lang="en-US" altLang="zh-CN" baseline="-25000" dirty="0"/>
            </a:p>
            <a:p>
              <a:pPr>
                <a:lnSpc>
                  <a:spcPct val="150000"/>
                </a:lnSpc>
              </a:pPr>
              <a:r>
                <a:rPr lang="en-US" altLang="zh-CN" dirty="0"/>
                <a:t>a</a:t>
              </a:r>
              <a:r>
                <a:rPr lang="en-US" altLang="zh-CN" baseline="-25000" dirty="0"/>
                <a:t>10	</a:t>
              </a:r>
              <a:r>
                <a:rPr lang="en-US" altLang="zh-CN" dirty="0"/>
                <a:t> a</a:t>
              </a:r>
              <a:r>
                <a:rPr lang="en-US" altLang="zh-CN" baseline="-25000" dirty="0"/>
                <a:t>11	</a:t>
              </a:r>
              <a:r>
                <a:rPr lang="en-US" altLang="zh-CN" dirty="0"/>
                <a:t> a</a:t>
              </a:r>
              <a:r>
                <a:rPr lang="en-US" altLang="zh-CN" baseline="-25000" dirty="0"/>
                <a:t>12	</a:t>
              </a:r>
              <a:r>
                <a:rPr lang="en-US" altLang="zh-CN" dirty="0"/>
                <a:t> a</a:t>
              </a:r>
              <a:r>
                <a:rPr lang="en-US" altLang="zh-CN" baseline="-25000" dirty="0"/>
                <a:t>13</a:t>
              </a:r>
            </a:p>
            <a:p>
              <a:pPr>
                <a:lnSpc>
                  <a:spcPct val="150000"/>
                </a:lnSpc>
              </a:pPr>
              <a:endParaRPr lang="en-US" altLang="zh-CN" baseline="-25000" dirty="0"/>
            </a:p>
            <a:p>
              <a:pPr>
                <a:lnSpc>
                  <a:spcPct val="150000"/>
                </a:lnSpc>
              </a:pPr>
              <a:r>
                <a:rPr lang="en-US" altLang="zh-CN" dirty="0"/>
                <a:t>a</a:t>
              </a:r>
              <a:r>
                <a:rPr lang="en-US" altLang="zh-CN" baseline="-25000" dirty="0"/>
                <a:t>20	</a:t>
              </a:r>
              <a:r>
                <a:rPr lang="en-US" altLang="zh-CN" dirty="0"/>
                <a:t> a</a:t>
              </a:r>
              <a:r>
                <a:rPr lang="en-US" altLang="zh-CN" baseline="-25000" dirty="0"/>
                <a:t>21	</a:t>
              </a:r>
              <a:r>
                <a:rPr lang="en-US" altLang="zh-CN" dirty="0"/>
                <a:t> a</a:t>
              </a:r>
              <a:r>
                <a:rPr lang="en-US" altLang="zh-CN" baseline="-25000" dirty="0"/>
                <a:t>22	</a:t>
              </a:r>
              <a:r>
                <a:rPr lang="en-US" altLang="zh-CN" dirty="0"/>
                <a:t> a</a:t>
              </a:r>
              <a:r>
                <a:rPr lang="en-US" altLang="zh-CN" baseline="-25000" dirty="0"/>
                <a:t>23</a:t>
              </a:r>
              <a:endParaRPr lang="zh-CN" altLang="en-US"/>
            </a:p>
          </p:txBody>
        </p:sp>
        <p:cxnSp>
          <p:nvCxnSpPr>
            <p:cNvPr id="35" name="直接箭头连接符 34"/>
            <p:cNvCxnSpPr/>
            <p:nvPr/>
          </p:nvCxnSpPr>
          <p:spPr>
            <a:xfrm>
              <a:off x="2743115" y="2179112"/>
              <a:ext cx="9056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3585773" y="2179112"/>
              <a:ext cx="9422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4166066" y="2179112"/>
              <a:ext cx="20325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51" name="组合 50"/>
            <p:cNvGrpSpPr/>
            <p:nvPr/>
          </p:nvGrpSpPr>
          <p:grpSpPr>
            <a:xfrm>
              <a:off x="5911428" y="2144022"/>
              <a:ext cx="574003" cy="430087"/>
              <a:chOff x="5911428" y="2144022"/>
              <a:chExt cx="574003" cy="430087"/>
            </a:xfrm>
          </p:grpSpPr>
          <p:sp>
            <p:nvSpPr>
              <p:cNvPr id="49" name="弧形 48"/>
              <p:cNvSpPr/>
              <p:nvPr/>
            </p:nvSpPr>
            <p:spPr>
              <a:xfrm>
                <a:off x="5911428" y="2174186"/>
                <a:ext cx="572899" cy="399923"/>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0" name="弧形 49"/>
              <p:cNvSpPr/>
              <p:nvPr/>
            </p:nvSpPr>
            <p:spPr>
              <a:xfrm flipV="1">
                <a:off x="5912827" y="2144022"/>
                <a:ext cx="572604" cy="403532"/>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52" name="直接连接符 51"/>
            <p:cNvCxnSpPr/>
            <p:nvPr/>
          </p:nvCxnSpPr>
          <p:spPr>
            <a:xfrm>
              <a:off x="3068515" y="2543832"/>
              <a:ext cx="3192955" cy="0"/>
            </a:xfrm>
            <a:prstGeom prst="line">
              <a:avLst/>
            </a:prstGeom>
          </p:spPr>
          <p:style>
            <a:lnRef idx="1">
              <a:schemeClr val="accent1"/>
            </a:lnRef>
            <a:fillRef idx="0">
              <a:schemeClr val="accent1"/>
            </a:fillRef>
            <a:effectRef idx="0">
              <a:schemeClr val="accent1"/>
            </a:effectRef>
            <a:fontRef idx="minor">
              <a:schemeClr val="tx1"/>
            </a:fontRef>
          </p:style>
        </p:cxnSp>
        <p:sp>
          <p:nvSpPr>
            <p:cNvPr id="54" name="弧形 53"/>
            <p:cNvSpPr/>
            <p:nvPr/>
          </p:nvSpPr>
          <p:spPr>
            <a:xfrm flipH="1">
              <a:off x="2743815" y="2543832"/>
              <a:ext cx="649399" cy="388242"/>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5" name="弧形 54"/>
            <p:cNvSpPr/>
            <p:nvPr/>
          </p:nvSpPr>
          <p:spPr>
            <a:xfrm flipH="1" flipV="1">
              <a:off x="2743815" y="2538346"/>
              <a:ext cx="648000" cy="3888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6" name="直接连接符 55"/>
            <p:cNvCxnSpPr/>
            <p:nvPr/>
          </p:nvCxnSpPr>
          <p:spPr>
            <a:xfrm>
              <a:off x="3067815" y="2927146"/>
              <a:ext cx="31929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a:off x="3101668" y="2927146"/>
              <a:ext cx="5802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8" name="组合 57"/>
            <p:cNvGrpSpPr/>
            <p:nvPr/>
          </p:nvGrpSpPr>
          <p:grpSpPr>
            <a:xfrm>
              <a:off x="5967889" y="2906929"/>
              <a:ext cx="573599" cy="411312"/>
              <a:chOff x="5911832" y="2153410"/>
              <a:chExt cx="573599" cy="411312"/>
            </a:xfrm>
          </p:grpSpPr>
          <p:sp>
            <p:nvSpPr>
              <p:cNvPr id="59" name="弧形 58"/>
              <p:cNvSpPr/>
              <p:nvPr/>
            </p:nvSpPr>
            <p:spPr>
              <a:xfrm>
                <a:off x="5911832" y="2171447"/>
                <a:ext cx="572495" cy="393275"/>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0" name="弧形 59"/>
              <p:cNvSpPr/>
              <p:nvPr/>
            </p:nvSpPr>
            <p:spPr>
              <a:xfrm flipV="1">
                <a:off x="5913931" y="2153410"/>
                <a:ext cx="571500" cy="3888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61" name="直接连接符 60"/>
            <p:cNvCxnSpPr/>
            <p:nvPr/>
          </p:nvCxnSpPr>
          <p:spPr>
            <a:xfrm>
              <a:off x="3067815" y="3295171"/>
              <a:ext cx="3192955" cy="0"/>
            </a:xfrm>
            <a:prstGeom prst="line">
              <a:avLst/>
            </a:prstGeom>
          </p:spPr>
          <p:style>
            <a:lnRef idx="1">
              <a:schemeClr val="accent1"/>
            </a:lnRef>
            <a:fillRef idx="0">
              <a:schemeClr val="accent1"/>
            </a:fillRef>
            <a:effectRef idx="0">
              <a:schemeClr val="accent1"/>
            </a:effectRef>
            <a:fontRef idx="minor">
              <a:schemeClr val="tx1"/>
            </a:fontRef>
          </p:style>
        </p:cxnSp>
        <p:sp>
          <p:nvSpPr>
            <p:cNvPr id="62" name="弧形 61"/>
            <p:cNvSpPr/>
            <p:nvPr/>
          </p:nvSpPr>
          <p:spPr>
            <a:xfrm flipH="1">
              <a:off x="2743115" y="3295171"/>
              <a:ext cx="649399" cy="388242"/>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3" name="弧形 62"/>
            <p:cNvSpPr/>
            <p:nvPr/>
          </p:nvSpPr>
          <p:spPr>
            <a:xfrm flipH="1" flipV="1">
              <a:off x="2743115" y="3289685"/>
              <a:ext cx="648000" cy="3888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4" name="直接箭头连接符 63"/>
            <p:cNvCxnSpPr/>
            <p:nvPr/>
          </p:nvCxnSpPr>
          <p:spPr>
            <a:xfrm>
              <a:off x="3068515" y="3678485"/>
              <a:ext cx="34718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69" name="表格 68"/>
          <p:cNvGraphicFramePr>
            <a:graphicFrameLocks noGrp="1"/>
          </p:cNvGraphicFramePr>
          <p:nvPr>
            <p:extLst>
              <p:ext uri="{D42A27DB-BD31-4B8C-83A1-F6EECF244321}">
                <p14:modId xmlns:p14="http://schemas.microsoft.com/office/powerpoint/2010/main" xmlns="" val="2303837738"/>
              </p:ext>
            </p:extLst>
          </p:nvPr>
        </p:nvGraphicFramePr>
        <p:xfrm>
          <a:off x="8363534" y="1894498"/>
          <a:ext cx="1355911" cy="4155840"/>
        </p:xfrm>
        <a:graphic>
          <a:graphicData uri="http://schemas.openxmlformats.org/drawingml/2006/table">
            <a:tbl>
              <a:tblPr>
                <a:tableStyleId>{5C22544A-7EE6-4342-B048-85BDC9FD1C3A}</a:tableStyleId>
              </a:tblPr>
              <a:tblGrid>
                <a:gridCol w="1355911">
                  <a:extLst>
                    <a:ext uri="{9D8B030D-6E8A-4147-A177-3AD203B41FA5}">
                      <a16:colId xmlns:a16="http://schemas.microsoft.com/office/drawing/2014/main" xmlns="" val="2282059265"/>
                    </a:ext>
                  </a:extLst>
                </a:gridCol>
              </a:tblGrid>
              <a:tr h="236764">
                <a:tc>
                  <a:txBody>
                    <a:bodyPr/>
                    <a:lstStyle/>
                    <a:p>
                      <a:pPr algn="ctr"/>
                      <a:r>
                        <a:rPr lang="en-US" altLang="zh-CN" sz="1800" dirty="0"/>
                        <a:t>a[0][0]</a:t>
                      </a:r>
                      <a:endParaRPr lang="zh-CN" altLang="en-US" sz="1800"/>
                    </a:p>
                  </a:txBody>
                  <a:tcPr marT="36000" marB="36000" anchor="ctr">
                    <a:lnL w="12700" cmpd="sng">
                      <a:noFill/>
                    </a:lnL>
                  </a:tcPr>
                </a:tc>
                <a:extLst>
                  <a:ext uri="{0D108BD9-81ED-4DB2-BD59-A6C34878D82A}">
                    <a16:rowId xmlns:a16="http://schemas.microsoft.com/office/drawing/2014/main" xmlns="" val="634462297"/>
                  </a:ext>
                </a:extLst>
              </a:tr>
              <a:tr h="236764">
                <a:tc>
                  <a:txBody>
                    <a:bodyPr/>
                    <a:lstStyle/>
                    <a:p>
                      <a:pPr algn="ctr"/>
                      <a:r>
                        <a:rPr lang="en-US" altLang="zh-CN" sz="1800" dirty="0"/>
                        <a:t>a[0][1]</a:t>
                      </a:r>
                      <a:endParaRPr lang="zh-CN" altLang="en-US" sz="1800"/>
                    </a:p>
                  </a:txBody>
                  <a:tcPr marT="36000" marB="36000" anchor="ctr">
                    <a:lnL w="12700" cmpd="sng">
                      <a:noFill/>
                    </a:lnL>
                  </a:tcPr>
                </a:tc>
                <a:extLst>
                  <a:ext uri="{0D108BD9-81ED-4DB2-BD59-A6C34878D82A}">
                    <a16:rowId xmlns:a16="http://schemas.microsoft.com/office/drawing/2014/main" xmlns="" val="716489686"/>
                  </a:ext>
                </a:extLst>
              </a:tr>
              <a:tr h="236764">
                <a:tc>
                  <a:txBody>
                    <a:bodyPr/>
                    <a:lstStyle/>
                    <a:p>
                      <a:pPr algn="ctr"/>
                      <a:r>
                        <a:rPr lang="en-US" altLang="zh-CN" sz="1800" dirty="0"/>
                        <a:t>a[0][2]</a:t>
                      </a:r>
                      <a:endParaRPr lang="zh-CN" altLang="en-US" sz="1800"/>
                    </a:p>
                  </a:txBody>
                  <a:tcPr marT="36000" marB="36000" anchor="ctr">
                    <a:lnL w="12700" cmpd="sng">
                      <a:noFill/>
                    </a:lnL>
                  </a:tcPr>
                </a:tc>
                <a:extLst>
                  <a:ext uri="{0D108BD9-81ED-4DB2-BD59-A6C34878D82A}">
                    <a16:rowId xmlns:a16="http://schemas.microsoft.com/office/drawing/2014/main" xmlns="" val="2753894688"/>
                  </a:ext>
                </a:extLst>
              </a:tr>
              <a:tr h="236764">
                <a:tc>
                  <a:txBody>
                    <a:bodyPr/>
                    <a:lstStyle/>
                    <a:p>
                      <a:pPr algn="ctr"/>
                      <a:r>
                        <a:rPr lang="en-US" altLang="zh-CN" sz="1800" dirty="0"/>
                        <a:t>a[0][3]</a:t>
                      </a:r>
                      <a:endParaRPr lang="zh-CN" altLang="en-US" sz="1800"/>
                    </a:p>
                  </a:txBody>
                  <a:tcPr marT="36000" marB="36000" anchor="ctr">
                    <a:lnL w="12700" cmpd="sng">
                      <a:noFill/>
                    </a:lnL>
                  </a:tcPr>
                </a:tc>
                <a:extLst>
                  <a:ext uri="{0D108BD9-81ED-4DB2-BD59-A6C34878D82A}">
                    <a16:rowId xmlns:a16="http://schemas.microsoft.com/office/drawing/2014/main" xmlns="" val="3383113513"/>
                  </a:ext>
                </a:extLst>
              </a:tr>
              <a:tr h="236764">
                <a:tc>
                  <a:txBody>
                    <a:bodyPr/>
                    <a:lstStyle/>
                    <a:p>
                      <a:pPr algn="ctr"/>
                      <a:r>
                        <a:rPr lang="en-US" altLang="zh-CN" sz="1800" dirty="0"/>
                        <a:t>a[1][0]</a:t>
                      </a:r>
                      <a:endParaRPr lang="zh-CN" altLang="en-US" sz="1800"/>
                    </a:p>
                  </a:txBody>
                  <a:tcPr marT="36000" marB="36000" anchor="ctr">
                    <a:lnL w="12700" cmpd="sng">
                      <a:noFill/>
                    </a:lnL>
                  </a:tcPr>
                </a:tc>
                <a:extLst>
                  <a:ext uri="{0D108BD9-81ED-4DB2-BD59-A6C34878D82A}">
                    <a16:rowId xmlns:a16="http://schemas.microsoft.com/office/drawing/2014/main" xmlns="" val="2414101542"/>
                  </a:ext>
                </a:extLst>
              </a:tr>
              <a:tr h="236764">
                <a:tc>
                  <a:txBody>
                    <a:bodyPr/>
                    <a:lstStyle/>
                    <a:p>
                      <a:pPr algn="ctr"/>
                      <a:r>
                        <a:rPr lang="en-US" altLang="zh-CN" sz="1800" dirty="0"/>
                        <a:t>a[1][1]</a:t>
                      </a:r>
                      <a:endParaRPr lang="zh-CN" altLang="en-US" sz="1800"/>
                    </a:p>
                  </a:txBody>
                  <a:tcPr marT="36000" marB="36000" anchor="ctr">
                    <a:lnL w="12700" cmpd="sng">
                      <a:noFill/>
                    </a:lnL>
                  </a:tcPr>
                </a:tc>
                <a:extLst>
                  <a:ext uri="{0D108BD9-81ED-4DB2-BD59-A6C34878D82A}">
                    <a16:rowId xmlns:a16="http://schemas.microsoft.com/office/drawing/2014/main" xmlns="" val="2338823769"/>
                  </a:ext>
                </a:extLst>
              </a:tr>
              <a:tr h="236764">
                <a:tc>
                  <a:txBody>
                    <a:bodyPr/>
                    <a:lstStyle/>
                    <a:p>
                      <a:pPr algn="ctr"/>
                      <a:r>
                        <a:rPr lang="en-US" altLang="zh-CN" sz="1800" dirty="0"/>
                        <a:t>a[1][2]</a:t>
                      </a:r>
                      <a:endParaRPr lang="zh-CN" altLang="en-US" sz="1800"/>
                    </a:p>
                  </a:txBody>
                  <a:tcPr marT="36000" marB="36000" anchor="ctr">
                    <a:lnL w="12700" cmpd="sng">
                      <a:noFill/>
                    </a:lnL>
                  </a:tcPr>
                </a:tc>
                <a:extLst>
                  <a:ext uri="{0D108BD9-81ED-4DB2-BD59-A6C34878D82A}">
                    <a16:rowId xmlns:a16="http://schemas.microsoft.com/office/drawing/2014/main" xmlns="" val="607185856"/>
                  </a:ext>
                </a:extLst>
              </a:tr>
              <a:tr h="236764">
                <a:tc>
                  <a:txBody>
                    <a:bodyPr/>
                    <a:lstStyle/>
                    <a:p>
                      <a:pPr algn="ctr"/>
                      <a:r>
                        <a:rPr lang="en-US" altLang="zh-CN" sz="1800" dirty="0"/>
                        <a:t>a[1][3]</a:t>
                      </a:r>
                      <a:endParaRPr lang="zh-CN" altLang="en-US" sz="1800"/>
                    </a:p>
                  </a:txBody>
                  <a:tcPr marT="36000" marB="36000" anchor="ctr">
                    <a:lnL w="12700" cmpd="sng">
                      <a:noFill/>
                    </a:lnL>
                  </a:tcPr>
                </a:tc>
                <a:extLst>
                  <a:ext uri="{0D108BD9-81ED-4DB2-BD59-A6C34878D82A}">
                    <a16:rowId xmlns:a16="http://schemas.microsoft.com/office/drawing/2014/main" xmlns="" val="2589057671"/>
                  </a:ext>
                </a:extLst>
              </a:tr>
              <a:tr h="236764">
                <a:tc>
                  <a:txBody>
                    <a:bodyPr/>
                    <a:lstStyle/>
                    <a:p>
                      <a:pPr algn="ctr"/>
                      <a:r>
                        <a:rPr lang="en-US" altLang="zh-CN" sz="1800" dirty="0"/>
                        <a:t>a[2][0]</a:t>
                      </a:r>
                      <a:endParaRPr lang="zh-CN" altLang="en-US" sz="1800"/>
                    </a:p>
                  </a:txBody>
                  <a:tcPr marT="36000" marB="36000" anchor="ctr">
                    <a:lnL w="12700" cmpd="sng">
                      <a:noFill/>
                    </a:lnL>
                  </a:tcPr>
                </a:tc>
                <a:extLst>
                  <a:ext uri="{0D108BD9-81ED-4DB2-BD59-A6C34878D82A}">
                    <a16:rowId xmlns:a16="http://schemas.microsoft.com/office/drawing/2014/main" xmlns="" val="1188288504"/>
                  </a:ext>
                </a:extLst>
              </a:tr>
              <a:tr h="236764">
                <a:tc>
                  <a:txBody>
                    <a:bodyPr/>
                    <a:lstStyle/>
                    <a:p>
                      <a:pPr algn="ctr"/>
                      <a:r>
                        <a:rPr lang="en-US" altLang="zh-CN" sz="1800" dirty="0"/>
                        <a:t>a[2][1]</a:t>
                      </a:r>
                      <a:endParaRPr lang="zh-CN" altLang="en-US" sz="1800"/>
                    </a:p>
                  </a:txBody>
                  <a:tcPr marT="36000" marB="36000" anchor="ctr">
                    <a:lnL w="12700" cmpd="sng">
                      <a:noFill/>
                    </a:lnL>
                  </a:tcPr>
                </a:tc>
                <a:extLst>
                  <a:ext uri="{0D108BD9-81ED-4DB2-BD59-A6C34878D82A}">
                    <a16:rowId xmlns:a16="http://schemas.microsoft.com/office/drawing/2014/main" xmlns="" val="3306190726"/>
                  </a:ext>
                </a:extLst>
              </a:tr>
              <a:tr h="236764">
                <a:tc>
                  <a:txBody>
                    <a:bodyPr/>
                    <a:lstStyle/>
                    <a:p>
                      <a:pPr algn="ctr"/>
                      <a:r>
                        <a:rPr lang="en-US" altLang="zh-CN" sz="1800" dirty="0"/>
                        <a:t>a[2][2]</a:t>
                      </a:r>
                      <a:endParaRPr lang="zh-CN" altLang="en-US" sz="1800"/>
                    </a:p>
                  </a:txBody>
                  <a:tcPr marT="36000" marB="36000" anchor="ctr">
                    <a:lnL w="12700" cmpd="sng">
                      <a:noFill/>
                    </a:lnL>
                  </a:tcPr>
                </a:tc>
                <a:extLst>
                  <a:ext uri="{0D108BD9-81ED-4DB2-BD59-A6C34878D82A}">
                    <a16:rowId xmlns:a16="http://schemas.microsoft.com/office/drawing/2014/main" xmlns="" val="2521080838"/>
                  </a:ext>
                </a:extLst>
              </a:tr>
              <a:tr h="236764">
                <a:tc>
                  <a:txBody>
                    <a:bodyPr/>
                    <a:lstStyle/>
                    <a:p>
                      <a:pPr algn="ctr"/>
                      <a:r>
                        <a:rPr lang="en-US" altLang="zh-CN" sz="1800" dirty="0"/>
                        <a:t>a[2][3]</a:t>
                      </a:r>
                      <a:endParaRPr lang="zh-CN" altLang="en-US" sz="1800"/>
                    </a:p>
                  </a:txBody>
                  <a:tcPr marT="36000" marB="36000" anchor="ctr">
                    <a:lnL w="12700" cmpd="sng">
                      <a:noFill/>
                    </a:lnL>
                  </a:tcPr>
                </a:tc>
                <a:extLst>
                  <a:ext uri="{0D108BD9-81ED-4DB2-BD59-A6C34878D82A}">
                    <a16:rowId xmlns:a16="http://schemas.microsoft.com/office/drawing/2014/main" xmlns="" val="829808904"/>
                  </a:ext>
                </a:extLst>
              </a:tr>
            </a:tbl>
          </a:graphicData>
        </a:graphic>
      </p:graphicFrame>
      <p:graphicFrame>
        <p:nvGraphicFramePr>
          <p:cNvPr id="70" name="表格 69"/>
          <p:cNvGraphicFramePr>
            <a:graphicFrameLocks noGrp="1"/>
          </p:cNvGraphicFramePr>
          <p:nvPr>
            <p:extLst>
              <p:ext uri="{D42A27DB-BD31-4B8C-83A1-F6EECF244321}">
                <p14:modId xmlns:p14="http://schemas.microsoft.com/office/powerpoint/2010/main" xmlns="" val="890317541"/>
              </p:ext>
            </p:extLst>
          </p:nvPr>
        </p:nvGraphicFramePr>
        <p:xfrm>
          <a:off x="7397807" y="1716127"/>
          <a:ext cx="1355911" cy="4135680"/>
        </p:xfrm>
        <a:graphic>
          <a:graphicData uri="http://schemas.openxmlformats.org/drawingml/2006/table">
            <a:tbl>
              <a:tblPr>
                <a:tableStyleId>{5C22544A-7EE6-4342-B048-85BDC9FD1C3A}</a:tableStyleId>
              </a:tblPr>
              <a:tblGrid>
                <a:gridCol w="1355911">
                  <a:extLst>
                    <a:ext uri="{9D8B030D-6E8A-4147-A177-3AD203B41FA5}">
                      <a16:colId xmlns:a16="http://schemas.microsoft.com/office/drawing/2014/main" xmlns="" val="759482392"/>
                    </a:ext>
                  </a:extLst>
                </a:gridCol>
              </a:tblGrid>
              <a:tr h="236764">
                <a:tc>
                  <a:txBody>
                    <a:bodyPr/>
                    <a:lstStyle/>
                    <a:p>
                      <a:pPr algn="ctr"/>
                      <a:r>
                        <a:rPr lang="en-US" altLang="zh-CN" sz="1600" dirty="0"/>
                        <a:t>2000</a:t>
                      </a:r>
                      <a:endParaRPr lang="zh-CN" altLang="en-US" sz="1600"/>
                    </a:p>
                  </a:txBody>
                  <a:tcPr marT="648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508259747"/>
                  </a:ext>
                </a:extLst>
              </a:tr>
              <a:tr h="236764">
                <a:tc>
                  <a:txBody>
                    <a:bodyPr/>
                    <a:lstStyle/>
                    <a:p>
                      <a:pPr algn="ctr"/>
                      <a:r>
                        <a:rPr lang="en-US" altLang="zh-CN" sz="1600" dirty="0"/>
                        <a:t>2004</a:t>
                      </a:r>
                      <a:endParaRPr lang="zh-CN" altLang="en-US" sz="1600"/>
                    </a:p>
                  </a:txBody>
                  <a:tcPr marT="648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4239036191"/>
                  </a:ext>
                </a:extLst>
              </a:tr>
              <a:tr h="236764">
                <a:tc>
                  <a:txBody>
                    <a:bodyPr/>
                    <a:lstStyle/>
                    <a:p>
                      <a:pPr algn="ctr"/>
                      <a:r>
                        <a:rPr lang="en-US" altLang="zh-CN" sz="1600" dirty="0"/>
                        <a:t>2008</a:t>
                      </a:r>
                      <a:endParaRPr lang="zh-CN" altLang="en-US" sz="1600"/>
                    </a:p>
                  </a:txBody>
                  <a:tcPr marT="648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644082972"/>
                  </a:ext>
                </a:extLst>
              </a:tr>
              <a:tr h="236764">
                <a:tc>
                  <a:txBody>
                    <a:bodyPr/>
                    <a:lstStyle/>
                    <a:p>
                      <a:pPr algn="ctr"/>
                      <a:r>
                        <a:rPr lang="en-US" altLang="zh-CN" sz="1600" dirty="0"/>
                        <a:t>2012</a:t>
                      </a:r>
                      <a:endParaRPr lang="zh-CN" altLang="en-US" sz="1600"/>
                    </a:p>
                  </a:txBody>
                  <a:tcPr marT="648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545457960"/>
                  </a:ext>
                </a:extLst>
              </a:tr>
              <a:tr h="236764">
                <a:tc>
                  <a:txBody>
                    <a:bodyPr/>
                    <a:lstStyle/>
                    <a:p>
                      <a:pPr algn="ctr"/>
                      <a:r>
                        <a:rPr lang="en-US" altLang="zh-CN" sz="1600" dirty="0"/>
                        <a:t>2016</a:t>
                      </a:r>
                      <a:endParaRPr lang="zh-CN" altLang="en-US" sz="1600"/>
                    </a:p>
                  </a:txBody>
                  <a:tcPr marT="648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560728401"/>
                  </a:ext>
                </a:extLst>
              </a:tr>
              <a:tr h="236764">
                <a:tc>
                  <a:txBody>
                    <a:bodyPr/>
                    <a:lstStyle/>
                    <a:p>
                      <a:pPr algn="ctr"/>
                      <a:r>
                        <a:rPr lang="en-US" altLang="zh-CN" sz="1600" dirty="0"/>
                        <a:t>2020</a:t>
                      </a:r>
                      <a:endParaRPr lang="zh-CN" altLang="en-US" sz="1600"/>
                    </a:p>
                  </a:txBody>
                  <a:tcPr marT="648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789037"/>
                  </a:ext>
                </a:extLst>
              </a:tr>
              <a:tr h="236764">
                <a:tc>
                  <a:txBody>
                    <a:bodyPr/>
                    <a:lstStyle/>
                    <a:p>
                      <a:pPr algn="ctr"/>
                      <a:r>
                        <a:rPr lang="en-US" altLang="zh-CN" sz="1600" dirty="0"/>
                        <a:t>2024</a:t>
                      </a:r>
                      <a:endParaRPr lang="zh-CN" altLang="en-US" sz="1600"/>
                    </a:p>
                  </a:txBody>
                  <a:tcPr marT="648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90158727"/>
                  </a:ext>
                </a:extLst>
              </a:tr>
              <a:tr h="236764">
                <a:tc>
                  <a:txBody>
                    <a:bodyPr/>
                    <a:lstStyle/>
                    <a:p>
                      <a:pPr algn="ctr"/>
                      <a:r>
                        <a:rPr lang="en-US" altLang="zh-CN" sz="1600" dirty="0"/>
                        <a:t>2028</a:t>
                      </a:r>
                      <a:endParaRPr lang="zh-CN" altLang="en-US" sz="1600"/>
                    </a:p>
                  </a:txBody>
                  <a:tcPr marT="648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85778342"/>
                  </a:ext>
                </a:extLst>
              </a:tr>
              <a:tr h="236764">
                <a:tc>
                  <a:txBody>
                    <a:bodyPr/>
                    <a:lstStyle/>
                    <a:p>
                      <a:pPr algn="ctr"/>
                      <a:r>
                        <a:rPr lang="en-US" altLang="zh-CN" sz="1600" dirty="0"/>
                        <a:t>2032</a:t>
                      </a:r>
                      <a:endParaRPr lang="zh-CN" altLang="en-US" sz="1600"/>
                    </a:p>
                  </a:txBody>
                  <a:tcPr marT="648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707837276"/>
                  </a:ext>
                </a:extLst>
              </a:tr>
              <a:tr h="236764">
                <a:tc>
                  <a:txBody>
                    <a:bodyPr/>
                    <a:lstStyle/>
                    <a:p>
                      <a:pPr algn="ctr"/>
                      <a:r>
                        <a:rPr lang="en-US" altLang="zh-CN" sz="1600" dirty="0"/>
                        <a:t>2036</a:t>
                      </a:r>
                      <a:endParaRPr lang="zh-CN" altLang="en-US" sz="1600"/>
                    </a:p>
                  </a:txBody>
                  <a:tcPr marT="648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918656266"/>
                  </a:ext>
                </a:extLst>
              </a:tr>
              <a:tr h="236764">
                <a:tc>
                  <a:txBody>
                    <a:bodyPr/>
                    <a:lstStyle/>
                    <a:p>
                      <a:pPr algn="ctr"/>
                      <a:r>
                        <a:rPr lang="en-US" altLang="zh-CN" sz="1600" dirty="0"/>
                        <a:t>2040</a:t>
                      </a:r>
                      <a:endParaRPr lang="zh-CN" altLang="en-US" sz="1600"/>
                    </a:p>
                  </a:txBody>
                  <a:tcPr marT="648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242777325"/>
                  </a:ext>
                </a:extLst>
              </a:tr>
              <a:tr h="236764">
                <a:tc>
                  <a:txBody>
                    <a:bodyPr/>
                    <a:lstStyle/>
                    <a:p>
                      <a:pPr algn="ctr"/>
                      <a:r>
                        <a:rPr lang="en-US" altLang="zh-CN" sz="1600" dirty="0"/>
                        <a:t>2044</a:t>
                      </a:r>
                      <a:endParaRPr lang="zh-CN" altLang="en-US" sz="1600"/>
                    </a:p>
                  </a:txBody>
                  <a:tcPr marT="648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54109978"/>
                  </a:ext>
                </a:extLst>
              </a:tr>
            </a:tbl>
          </a:graphicData>
        </a:graphic>
      </p:graphicFrame>
      <p:sp>
        <p:nvSpPr>
          <p:cNvPr id="71" name="右大括号 70"/>
          <p:cNvSpPr/>
          <p:nvPr/>
        </p:nvSpPr>
        <p:spPr>
          <a:xfrm>
            <a:off x="9701051" y="1894498"/>
            <a:ext cx="185982" cy="1376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2" name="右大括号 71"/>
          <p:cNvSpPr/>
          <p:nvPr/>
        </p:nvSpPr>
        <p:spPr>
          <a:xfrm>
            <a:off x="9723636" y="3270498"/>
            <a:ext cx="185982" cy="1376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 name="右大括号 72"/>
          <p:cNvSpPr/>
          <p:nvPr/>
        </p:nvSpPr>
        <p:spPr>
          <a:xfrm>
            <a:off x="9723636" y="4669390"/>
            <a:ext cx="185982" cy="1376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4" name="文本框 73"/>
          <p:cNvSpPr txBox="1"/>
          <p:nvPr/>
        </p:nvSpPr>
        <p:spPr>
          <a:xfrm>
            <a:off x="9916055" y="2414356"/>
            <a:ext cx="2207173" cy="3139321"/>
          </a:xfrm>
          <a:prstGeom prst="rect">
            <a:avLst/>
          </a:prstGeom>
          <a:noFill/>
        </p:spPr>
        <p:txBody>
          <a:bodyPr wrap="square" rtlCol="0">
            <a:spAutoFit/>
          </a:bodyPr>
          <a:lstStyle/>
          <a:p>
            <a:r>
              <a:rPr lang="zh-CN" altLang="en-US"/>
              <a:t>第</a:t>
            </a:r>
            <a:r>
              <a:rPr lang="en-US" altLang="zh-CN" dirty="0"/>
              <a:t>0</a:t>
            </a:r>
            <a:r>
              <a:rPr lang="zh-CN" altLang="en-US"/>
              <a:t>行元素</a:t>
            </a:r>
            <a:endParaRPr lang="en-US" altLang="zh-CN" dirty="0"/>
          </a:p>
          <a:p>
            <a:endParaRPr lang="en-US" altLang="zh-CN" dirty="0"/>
          </a:p>
          <a:p>
            <a:endParaRPr lang="en-US" altLang="zh-CN" dirty="0"/>
          </a:p>
          <a:p>
            <a:endParaRPr lang="en-US" altLang="zh-CN" dirty="0"/>
          </a:p>
          <a:p>
            <a:endParaRPr lang="en-US" altLang="zh-CN" dirty="0"/>
          </a:p>
          <a:p>
            <a:r>
              <a:rPr lang="zh-CN" altLang="en-US"/>
              <a:t>第</a:t>
            </a:r>
            <a:r>
              <a:rPr lang="en-US" altLang="zh-CN" dirty="0"/>
              <a:t>1</a:t>
            </a:r>
            <a:r>
              <a:rPr lang="zh-CN" altLang="en-US"/>
              <a:t>行元素</a:t>
            </a:r>
            <a:endParaRPr lang="en-US" altLang="zh-CN" dirty="0"/>
          </a:p>
          <a:p>
            <a:endParaRPr lang="en-US" altLang="zh-CN" dirty="0"/>
          </a:p>
          <a:p>
            <a:endParaRPr lang="en-US" altLang="zh-CN" dirty="0"/>
          </a:p>
          <a:p>
            <a:endParaRPr lang="en-US" altLang="zh-CN" dirty="0"/>
          </a:p>
          <a:p>
            <a:endParaRPr lang="en-US" altLang="zh-CN" dirty="0"/>
          </a:p>
          <a:p>
            <a:r>
              <a:rPr lang="zh-CN" altLang="en-US"/>
              <a:t>第</a:t>
            </a:r>
            <a:r>
              <a:rPr lang="en-US" altLang="zh-CN" dirty="0"/>
              <a:t>2</a:t>
            </a:r>
            <a:r>
              <a:rPr lang="zh-CN" altLang="en-US"/>
              <a:t>行元素</a:t>
            </a:r>
          </a:p>
        </p:txBody>
      </p:sp>
    </p:spTree>
    <p:extLst>
      <p:ext uri="{BB962C8B-B14F-4D97-AF65-F5344CB8AC3E}">
        <p14:creationId xmlns:p14="http://schemas.microsoft.com/office/powerpoint/2010/main" xmlns="" val="3106292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992" y="367410"/>
            <a:ext cx="5922104" cy="1325563"/>
          </a:xfrm>
        </p:spPr>
        <p:txBody>
          <a:bodyPr/>
          <a:lstStyle/>
          <a:p>
            <a:r>
              <a:rPr lang="zh-CN" altLang="en-US"/>
              <a:t>引用二维数组元素</a:t>
            </a:r>
          </a:p>
        </p:txBody>
      </p:sp>
      <p:sp>
        <p:nvSpPr>
          <p:cNvPr id="7" name="矩形 6"/>
          <p:cNvSpPr/>
          <p:nvPr/>
        </p:nvSpPr>
        <p:spPr>
          <a:xfrm>
            <a:off x="1159566" y="1457924"/>
            <a:ext cx="3889512" cy="40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zh-CN" altLang="en-US" b="1"/>
              <a:t>数组名</a:t>
            </a:r>
            <a:r>
              <a:rPr lang="en-US" altLang="zh-CN" b="1" dirty="0"/>
              <a:t>[</a:t>
            </a:r>
            <a:r>
              <a:rPr lang="zh-CN" altLang="en-US" b="1"/>
              <a:t>下标</a:t>
            </a:r>
            <a:r>
              <a:rPr lang="en-US" altLang="zh-CN" b="1" dirty="0"/>
              <a:t>] [</a:t>
            </a:r>
            <a:r>
              <a:rPr lang="zh-CN" altLang="en-US" b="1"/>
              <a:t>下标</a:t>
            </a:r>
            <a:r>
              <a:rPr lang="en-US" altLang="zh-CN" b="1" dirty="0"/>
              <a:t>]</a:t>
            </a:r>
            <a:endParaRPr lang="zh-CN" altLang="en-US" b="1"/>
          </a:p>
        </p:txBody>
      </p:sp>
      <p:sp>
        <p:nvSpPr>
          <p:cNvPr id="8" name="MH_Desc_1"/>
          <p:cNvSpPr/>
          <p:nvPr>
            <p:custDataLst>
              <p:tags r:id="rId1"/>
            </p:custDataLst>
          </p:nvPr>
        </p:nvSpPr>
        <p:spPr>
          <a:xfrm>
            <a:off x="1159566" y="2095274"/>
            <a:ext cx="3889512" cy="207723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Bef>
                <a:spcPts val="600"/>
              </a:spcBef>
              <a:spcAft>
                <a:spcPts val="600"/>
              </a:spcAft>
              <a:defRPr/>
            </a:pPr>
            <a:r>
              <a:rPr lang="zh-CN" altLang="en-US">
                <a:solidFill>
                  <a:schemeClr val="tx1"/>
                </a:solidFill>
              </a:rPr>
              <a:t>“下标”</a:t>
            </a:r>
            <a:r>
              <a:rPr lang="zh-CN" altLang="en-US" dirty="0">
                <a:solidFill>
                  <a:schemeClr val="tx1"/>
                </a:solidFill>
              </a:rPr>
              <a:t>可以是整型常量或</a:t>
            </a:r>
            <a:r>
              <a:rPr lang="zh-CN" altLang="en-US">
                <a:solidFill>
                  <a:schemeClr val="tx1"/>
                </a:solidFill>
              </a:rPr>
              <a:t>整型表达式，，如</a:t>
            </a:r>
            <a:r>
              <a:rPr lang="en-US" altLang="zh-CN">
                <a:solidFill>
                  <a:schemeClr val="tx1"/>
                </a:solidFill>
              </a:rPr>
              <a:t>a[2-1][2*2-1]</a:t>
            </a:r>
            <a:endParaRPr lang="en-US" altLang="zh-CN" dirty="0">
              <a:solidFill>
                <a:schemeClr val="tx1"/>
              </a:solidFill>
            </a:endParaRPr>
          </a:p>
          <a:p>
            <a:pPr algn="just">
              <a:lnSpc>
                <a:spcPct val="150000"/>
              </a:lnSpc>
              <a:spcBef>
                <a:spcPts val="600"/>
              </a:spcBef>
              <a:spcAft>
                <a:spcPts val="600"/>
              </a:spcAft>
              <a:defRPr/>
            </a:pPr>
            <a:r>
              <a:rPr lang="zh-CN" altLang="en-US">
                <a:solidFill>
                  <a:schemeClr val="tx1"/>
                </a:solidFill>
              </a:rPr>
              <a:t>数组元素可以出现在表达式中，也可以被赋值，如：</a:t>
            </a:r>
            <a:r>
              <a:rPr lang="en-US" altLang="zh-CN" dirty="0">
                <a:solidFill>
                  <a:schemeClr val="tx1"/>
                </a:solidFill>
              </a:rPr>
              <a:t>b[1][2]=a[2][3</a:t>
            </a:r>
            <a:r>
              <a:rPr lang="en-US" altLang="zh-CN">
                <a:solidFill>
                  <a:schemeClr val="tx1"/>
                </a:solidFill>
              </a:rPr>
              <a:t>]/2</a:t>
            </a:r>
            <a:endParaRPr lang="zh-CN" altLang="en-US" dirty="0">
              <a:solidFill>
                <a:schemeClr val="tx1"/>
              </a:solidFill>
            </a:endParaRPr>
          </a:p>
        </p:txBody>
      </p:sp>
      <p:grpSp>
        <p:nvGrpSpPr>
          <p:cNvPr id="11" name="组合 10"/>
          <p:cNvGrpSpPr/>
          <p:nvPr/>
        </p:nvGrpSpPr>
        <p:grpSpPr>
          <a:xfrm>
            <a:off x="5490622" y="1457923"/>
            <a:ext cx="6060147" cy="4406163"/>
            <a:chOff x="10187984" y="4266794"/>
            <a:chExt cx="6060147" cy="4406163"/>
          </a:xfrm>
        </p:grpSpPr>
        <p:sp>
          <p:nvSpPr>
            <p:cNvPr id="12" name="MH_Other_1"/>
            <p:cNvSpPr/>
            <p:nvPr>
              <p:custDataLst>
                <p:tags r:id="rId2"/>
              </p:custDataLst>
            </p:nvPr>
          </p:nvSpPr>
          <p:spPr>
            <a:xfrm>
              <a:off x="10187984" y="4266795"/>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a:solidFill>
                    <a:srgbClr val="FEFFFF"/>
                  </a:solidFill>
                </a:rPr>
                <a:t>注意</a:t>
              </a:r>
            </a:p>
          </p:txBody>
        </p:sp>
        <p:sp>
          <p:nvSpPr>
            <p:cNvPr id="13" name="MH_SubTitle_1"/>
            <p:cNvSpPr/>
            <p:nvPr>
              <p:custDataLst>
                <p:tags r:id="rId3"/>
              </p:custDataLst>
            </p:nvPr>
          </p:nvSpPr>
          <p:spPr>
            <a:xfrm>
              <a:off x="10962684" y="4266794"/>
              <a:ext cx="5285447" cy="4406163"/>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a:solidFill>
                    <a:schemeClr val="tx1">
                      <a:lumMod val="75000"/>
                      <a:lumOff val="25000"/>
                    </a:schemeClr>
                  </a:solidFill>
                </a:rPr>
                <a:t>在引用数组元素时，下标值应在已定义的数组大小的范围内。</a:t>
              </a:r>
              <a:endParaRPr lang="en-US" altLang="zh-CN" sz="1600" dirty="0">
                <a:solidFill>
                  <a:schemeClr val="tx1">
                    <a:lumMod val="75000"/>
                    <a:lumOff val="25000"/>
                  </a:schemeClr>
                </a:solidFill>
              </a:endParaRPr>
            </a:p>
            <a:p>
              <a:pPr marL="285750" indent="-285750">
                <a:lnSpc>
                  <a:spcPct val="120000"/>
                </a:lnSpc>
                <a:spcAft>
                  <a:spcPts val="600"/>
                </a:spcAft>
                <a:buFont typeface="Arial" panose="020B0604020202020204" pitchFamily="34" charset="0"/>
                <a:buChar char="•"/>
                <a:defRPr/>
              </a:pPr>
              <a:endParaRPr lang="en-US" altLang="zh-CN" sz="1600" dirty="0">
                <a:solidFill>
                  <a:schemeClr val="tx1">
                    <a:lumMod val="75000"/>
                    <a:lumOff val="25000"/>
                  </a:schemeClr>
                </a:solidFill>
              </a:endParaRPr>
            </a:p>
            <a:p>
              <a:pPr marL="285750" indent="-285750">
                <a:lnSpc>
                  <a:spcPct val="120000"/>
                </a:lnSpc>
                <a:spcAft>
                  <a:spcPts val="600"/>
                </a:spcAft>
                <a:buFont typeface="Arial" panose="020B0604020202020204" pitchFamily="34" charset="0"/>
                <a:buChar char="•"/>
                <a:defRPr/>
              </a:pPr>
              <a:endParaRPr lang="en-US" altLang="zh-CN" sz="1600" dirty="0">
                <a:solidFill>
                  <a:schemeClr val="tx1">
                    <a:lumMod val="75000"/>
                    <a:lumOff val="25000"/>
                  </a:schemeClr>
                </a:solidFill>
              </a:endParaRPr>
            </a:p>
            <a:p>
              <a:pPr marL="285750" indent="-285750">
                <a:lnSpc>
                  <a:spcPct val="120000"/>
                </a:lnSpc>
                <a:spcAft>
                  <a:spcPts val="600"/>
                </a:spcAft>
                <a:buFont typeface="Arial" panose="020B0604020202020204" pitchFamily="34" charset="0"/>
                <a:buChar char="•"/>
                <a:defRPr/>
              </a:pPr>
              <a:endParaRPr lang="en-US" altLang="zh-CN" sz="1600" dirty="0">
                <a:solidFill>
                  <a:schemeClr val="tx1">
                    <a:lumMod val="75000"/>
                    <a:lumOff val="25000"/>
                  </a:schemeClr>
                </a:solidFill>
              </a:endParaRPr>
            </a:p>
            <a:p>
              <a:pPr marL="285750" indent="-285750">
                <a:lnSpc>
                  <a:spcPct val="120000"/>
                </a:lnSpc>
                <a:spcAft>
                  <a:spcPts val="600"/>
                </a:spcAft>
                <a:buFont typeface="Arial" panose="020B0604020202020204" pitchFamily="34" charset="0"/>
                <a:buChar char="•"/>
                <a:defRPr/>
              </a:pPr>
              <a:endParaRPr lang="en-US" altLang="zh-CN" sz="1600" dirty="0">
                <a:solidFill>
                  <a:schemeClr val="tx1">
                    <a:lumMod val="75000"/>
                    <a:lumOff val="25000"/>
                  </a:schemeClr>
                </a:solidFill>
              </a:endParaRPr>
            </a:p>
            <a:p>
              <a:pPr marL="285750" indent="-285750">
                <a:lnSpc>
                  <a:spcPct val="120000"/>
                </a:lnSpc>
                <a:spcAft>
                  <a:spcPts val="600"/>
                </a:spcAft>
                <a:buFont typeface="Arial" panose="020B0604020202020204" pitchFamily="34" charset="0"/>
                <a:buChar char="•"/>
                <a:defRPr/>
              </a:pPr>
              <a:endParaRPr lang="en-US" altLang="zh-CN" sz="1600" dirty="0">
                <a:solidFill>
                  <a:schemeClr val="tx1">
                    <a:lumMod val="75000"/>
                    <a:lumOff val="25000"/>
                  </a:schemeClr>
                </a:solidFill>
              </a:endParaRPr>
            </a:p>
            <a:p>
              <a:pPr marL="285750" indent="-285750">
                <a:lnSpc>
                  <a:spcPct val="120000"/>
                </a:lnSpc>
                <a:spcAft>
                  <a:spcPts val="600"/>
                </a:spcAft>
                <a:buFont typeface="Arial" panose="020B0604020202020204" pitchFamily="34" charset="0"/>
                <a:buChar char="•"/>
                <a:defRPr/>
              </a:pPr>
              <a:r>
                <a:rPr lang="zh-CN" altLang="en-US" sz="1600">
                  <a:solidFill>
                    <a:schemeClr val="tx1">
                      <a:lumMod val="75000"/>
                      <a:lumOff val="25000"/>
                    </a:schemeClr>
                  </a:solidFill>
                </a:rPr>
                <a:t>严格区分在</a:t>
              </a:r>
              <a:r>
                <a:rPr lang="zh-CN" altLang="en-US" sz="1600" b="1">
                  <a:solidFill>
                    <a:schemeClr val="tx1">
                      <a:lumMod val="75000"/>
                      <a:lumOff val="25000"/>
                    </a:schemeClr>
                  </a:solidFill>
                </a:rPr>
                <a:t>定义</a:t>
              </a:r>
              <a:r>
                <a:rPr lang="zh-CN" altLang="en-US" sz="1600">
                  <a:solidFill>
                    <a:schemeClr val="tx1">
                      <a:lumMod val="75000"/>
                      <a:lumOff val="25000"/>
                    </a:schemeClr>
                  </a:solidFill>
                </a:rPr>
                <a:t>数组时用的</a:t>
              </a:r>
              <a:r>
                <a:rPr lang="en-US" altLang="zh-CN" sz="1600" dirty="0">
                  <a:solidFill>
                    <a:schemeClr val="tx1">
                      <a:lumMod val="75000"/>
                      <a:lumOff val="25000"/>
                    </a:schemeClr>
                  </a:solidFill>
                </a:rPr>
                <a:t>a[3][4]</a:t>
              </a:r>
              <a:r>
                <a:rPr lang="zh-CN" altLang="en-US" sz="1600">
                  <a:solidFill>
                    <a:schemeClr val="tx1">
                      <a:lumMod val="75000"/>
                      <a:lumOff val="25000"/>
                    </a:schemeClr>
                  </a:solidFill>
                </a:rPr>
                <a:t>和</a:t>
              </a:r>
              <a:r>
                <a:rPr lang="zh-CN" altLang="en-US" sz="1600" b="1">
                  <a:solidFill>
                    <a:schemeClr val="tx1">
                      <a:lumMod val="75000"/>
                      <a:lumOff val="25000"/>
                    </a:schemeClr>
                  </a:solidFill>
                </a:rPr>
                <a:t>引用</a:t>
              </a:r>
              <a:r>
                <a:rPr lang="zh-CN" altLang="en-US" sz="1600">
                  <a:solidFill>
                    <a:schemeClr val="tx1">
                      <a:lumMod val="75000"/>
                      <a:lumOff val="25000"/>
                    </a:schemeClr>
                  </a:solidFill>
                </a:rPr>
                <a:t>元素时的</a:t>
              </a:r>
              <a:r>
                <a:rPr lang="en-US" altLang="zh-CN" sz="1600" dirty="0">
                  <a:solidFill>
                    <a:schemeClr val="tx1">
                      <a:lumMod val="75000"/>
                      <a:lumOff val="25000"/>
                    </a:schemeClr>
                  </a:solidFill>
                </a:rPr>
                <a:t>a[3][4]</a:t>
              </a:r>
              <a:r>
                <a:rPr lang="zh-CN" altLang="en-US" sz="1600">
                  <a:solidFill>
                    <a:schemeClr val="tx1">
                      <a:lumMod val="75000"/>
                      <a:lumOff val="25000"/>
                    </a:schemeClr>
                  </a:solidFill>
                </a:rPr>
                <a:t>的区别。前者用</a:t>
              </a:r>
              <a:r>
                <a:rPr lang="en-US" altLang="zh-CN" sz="1600" dirty="0">
                  <a:solidFill>
                    <a:schemeClr val="tx1">
                      <a:lumMod val="75000"/>
                      <a:lumOff val="25000"/>
                    </a:schemeClr>
                  </a:solidFill>
                </a:rPr>
                <a:t>a[3][4]</a:t>
              </a:r>
              <a:r>
                <a:rPr lang="zh-CN" altLang="en-US" sz="1600">
                  <a:solidFill>
                    <a:schemeClr val="tx1">
                      <a:lumMod val="75000"/>
                      <a:lumOff val="25000"/>
                    </a:schemeClr>
                  </a:solidFill>
                </a:rPr>
                <a:t>来定义数组的维数和各维的大小，后者</a:t>
              </a:r>
              <a:r>
                <a:rPr lang="en-US" altLang="zh-CN" sz="1600" dirty="0">
                  <a:solidFill>
                    <a:schemeClr val="tx1">
                      <a:lumMod val="75000"/>
                      <a:lumOff val="25000"/>
                    </a:schemeClr>
                  </a:solidFill>
                </a:rPr>
                <a:t>a[3][4]</a:t>
              </a:r>
              <a:r>
                <a:rPr lang="zh-CN" altLang="en-US" sz="1600">
                  <a:solidFill>
                    <a:schemeClr val="tx1">
                      <a:lumMod val="75000"/>
                      <a:lumOff val="25000"/>
                    </a:schemeClr>
                  </a:solidFill>
                </a:rPr>
                <a:t>中的</a:t>
              </a:r>
              <a:r>
                <a:rPr lang="en-US" altLang="zh-CN" sz="1600" dirty="0">
                  <a:solidFill>
                    <a:schemeClr val="tx1">
                      <a:lumMod val="75000"/>
                      <a:lumOff val="25000"/>
                    </a:schemeClr>
                  </a:solidFill>
                </a:rPr>
                <a:t>3</a:t>
              </a:r>
              <a:r>
                <a:rPr lang="zh-CN" altLang="en-US" sz="1600">
                  <a:solidFill>
                    <a:schemeClr val="tx1">
                      <a:lumMod val="75000"/>
                      <a:lumOff val="25000"/>
                    </a:schemeClr>
                  </a:solidFill>
                </a:rPr>
                <a:t>和</a:t>
              </a:r>
              <a:r>
                <a:rPr lang="en-US" altLang="zh-CN" sz="1600" dirty="0">
                  <a:solidFill>
                    <a:schemeClr val="tx1">
                      <a:lumMod val="75000"/>
                      <a:lumOff val="25000"/>
                    </a:schemeClr>
                  </a:solidFill>
                </a:rPr>
                <a:t>4</a:t>
              </a:r>
              <a:r>
                <a:rPr lang="zh-CN" altLang="en-US" sz="1600">
                  <a:solidFill>
                    <a:schemeClr val="tx1">
                      <a:lumMod val="75000"/>
                      <a:lumOff val="25000"/>
                    </a:schemeClr>
                  </a:solidFill>
                </a:rPr>
                <a:t>是数组元素的下标值，</a:t>
              </a:r>
              <a:r>
                <a:rPr lang="en-US" altLang="zh-CN" sz="1600" dirty="0">
                  <a:solidFill>
                    <a:schemeClr val="tx1">
                      <a:lumMod val="75000"/>
                      <a:lumOff val="25000"/>
                    </a:schemeClr>
                  </a:solidFill>
                </a:rPr>
                <a:t>a[3][4]</a:t>
              </a:r>
              <a:r>
                <a:rPr lang="zh-CN" altLang="en-US" sz="1600">
                  <a:solidFill>
                    <a:schemeClr val="tx1">
                      <a:lumMod val="75000"/>
                      <a:lumOff val="25000"/>
                    </a:schemeClr>
                  </a:solidFill>
                </a:rPr>
                <a:t>代表行序号为</a:t>
              </a:r>
              <a:r>
                <a:rPr lang="en-US" altLang="zh-CN" sz="1600" dirty="0">
                  <a:solidFill>
                    <a:schemeClr val="tx1">
                      <a:lumMod val="75000"/>
                      <a:lumOff val="25000"/>
                    </a:schemeClr>
                  </a:solidFill>
                </a:rPr>
                <a:t>3</a:t>
              </a:r>
              <a:r>
                <a:rPr lang="zh-CN" altLang="en-US" sz="1600">
                  <a:solidFill>
                    <a:schemeClr val="tx1">
                      <a:lumMod val="75000"/>
                      <a:lumOff val="25000"/>
                    </a:schemeClr>
                  </a:solidFill>
                </a:rPr>
                <a:t>、列序号为</a:t>
              </a:r>
              <a:r>
                <a:rPr lang="en-US" altLang="zh-CN" sz="1600" dirty="0">
                  <a:solidFill>
                    <a:schemeClr val="tx1">
                      <a:lumMod val="75000"/>
                      <a:lumOff val="25000"/>
                    </a:schemeClr>
                  </a:solidFill>
                </a:rPr>
                <a:t>4</a:t>
              </a:r>
              <a:r>
                <a:rPr lang="zh-CN" altLang="en-US" sz="1600">
                  <a:solidFill>
                    <a:schemeClr val="tx1">
                      <a:lumMod val="75000"/>
                      <a:lumOff val="25000"/>
                    </a:schemeClr>
                  </a:solidFill>
                </a:rPr>
                <a:t>的元素（行序号和列序号均从</a:t>
              </a:r>
              <a:r>
                <a:rPr lang="en-US" altLang="zh-CN" sz="1600" dirty="0">
                  <a:solidFill>
                    <a:schemeClr val="tx1">
                      <a:lumMod val="75000"/>
                      <a:lumOff val="25000"/>
                    </a:schemeClr>
                  </a:solidFill>
                </a:rPr>
                <a:t>0</a:t>
              </a:r>
              <a:r>
                <a:rPr lang="zh-CN" altLang="en-US" sz="1600">
                  <a:solidFill>
                    <a:schemeClr val="tx1">
                      <a:lumMod val="75000"/>
                      <a:lumOff val="25000"/>
                    </a:schemeClr>
                  </a:solidFill>
                </a:rPr>
                <a:t>起算）。</a:t>
              </a:r>
            </a:p>
          </p:txBody>
        </p:sp>
        <p:sp>
          <p:nvSpPr>
            <p:cNvPr id="14" name="MH_Other_2"/>
            <p:cNvSpPr/>
            <p:nvPr>
              <p:custDataLst>
                <p:tags r:id="rId4"/>
              </p:custDataLst>
            </p:nvPr>
          </p:nvSpPr>
          <p:spPr>
            <a:xfrm rot="16200000">
              <a:off x="15946506" y="8371332"/>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5" name="圆角矩形 14"/>
          <p:cNvSpPr/>
          <p:nvPr/>
        </p:nvSpPr>
        <p:spPr>
          <a:xfrm>
            <a:off x="6672681" y="2200377"/>
            <a:ext cx="4576463" cy="1578152"/>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538">
              <a:lnSpc>
                <a:spcPct val="120000"/>
              </a:lnSpc>
            </a:pPr>
            <a:r>
              <a:rPr lang="en-US" altLang="zh-CN" sz="1600" dirty="0" err="1"/>
              <a:t>int</a:t>
            </a:r>
            <a:r>
              <a:rPr lang="en-US" altLang="zh-CN" sz="1600"/>
              <a:t> a[3][4];	</a:t>
            </a:r>
            <a:r>
              <a:rPr lang="en-US" altLang="zh-CN" sz="1600">
                <a:solidFill>
                  <a:srgbClr val="008000"/>
                </a:solidFill>
              </a:rPr>
              <a:t>//</a:t>
            </a:r>
            <a:r>
              <a:rPr lang="zh-CN" altLang="en-US" sz="1600">
                <a:solidFill>
                  <a:srgbClr val="008000"/>
                </a:solidFill>
              </a:rPr>
              <a:t>定义</a:t>
            </a:r>
            <a:r>
              <a:rPr lang="en-US" altLang="zh-CN" sz="1600">
                <a:solidFill>
                  <a:srgbClr val="008000"/>
                </a:solidFill>
              </a:rPr>
              <a:t>a</a:t>
            </a:r>
            <a:r>
              <a:rPr lang="zh-CN" altLang="en-US" sz="1600">
                <a:solidFill>
                  <a:srgbClr val="008000"/>
                </a:solidFill>
              </a:rPr>
              <a:t>为</a:t>
            </a:r>
            <a:r>
              <a:rPr lang="en-US" altLang="zh-CN" sz="1600">
                <a:solidFill>
                  <a:srgbClr val="008000"/>
                </a:solidFill>
              </a:rPr>
              <a:t>3×4</a:t>
            </a:r>
            <a:r>
              <a:rPr lang="zh-CN" altLang="en-US" sz="1600">
                <a:solidFill>
                  <a:srgbClr val="008000"/>
                </a:solidFill>
              </a:rPr>
              <a:t>的二维数组 </a:t>
            </a:r>
          </a:p>
          <a:p>
            <a:pPr defTabSz="363538">
              <a:lnSpc>
                <a:spcPct val="120000"/>
              </a:lnSpc>
            </a:pPr>
            <a:endParaRPr lang="en-US" altLang="zh-CN" sz="1600"/>
          </a:p>
          <a:p>
            <a:pPr defTabSz="363538">
              <a:lnSpc>
                <a:spcPct val="120000"/>
              </a:lnSpc>
            </a:pPr>
            <a:r>
              <a:rPr lang="en-US" altLang="zh-CN" sz="1600"/>
              <a:t>a[3][4]=3;	</a:t>
            </a:r>
            <a:r>
              <a:rPr lang="en-US" altLang="zh-CN" sz="1600">
                <a:solidFill>
                  <a:srgbClr val="008000"/>
                </a:solidFill>
              </a:rPr>
              <a:t>//</a:t>
            </a:r>
            <a:r>
              <a:rPr lang="zh-CN" altLang="en-US" sz="1600">
                <a:solidFill>
                  <a:srgbClr val="008000"/>
                </a:solidFill>
              </a:rPr>
              <a:t>不存在</a:t>
            </a:r>
            <a:r>
              <a:rPr lang="en-US" altLang="zh-CN" sz="1600">
                <a:solidFill>
                  <a:srgbClr val="008000"/>
                </a:solidFill>
              </a:rPr>
              <a:t>a[3][4]</a:t>
            </a:r>
            <a:r>
              <a:rPr lang="zh-CN" altLang="en-US" sz="1600">
                <a:solidFill>
                  <a:srgbClr val="008000"/>
                </a:solidFill>
              </a:rPr>
              <a:t>元素</a:t>
            </a:r>
            <a:endParaRPr lang="en-US" altLang="zh-CN" sz="1600">
              <a:solidFill>
                <a:srgbClr val="008000"/>
              </a:solidFill>
            </a:endParaRPr>
          </a:p>
          <a:p>
            <a:pPr defTabSz="363538">
              <a:lnSpc>
                <a:spcPct val="120000"/>
              </a:lnSpc>
            </a:pPr>
            <a:r>
              <a:rPr lang="en-US" altLang="zh-CN" sz="1600">
                <a:solidFill>
                  <a:srgbClr val="008000"/>
                </a:solidFill>
              </a:rPr>
              <a:t>//</a:t>
            </a:r>
            <a:r>
              <a:rPr lang="zh-CN" altLang="en-US" sz="1600">
                <a:solidFill>
                  <a:srgbClr val="008000"/>
                </a:solidFill>
              </a:rPr>
              <a:t>数组</a:t>
            </a:r>
            <a:r>
              <a:rPr lang="en-US" altLang="zh-CN" sz="1600">
                <a:solidFill>
                  <a:srgbClr val="008000"/>
                </a:solidFill>
              </a:rPr>
              <a:t>a</a:t>
            </a:r>
            <a:r>
              <a:rPr lang="zh-CN" altLang="en-US" sz="1600">
                <a:solidFill>
                  <a:srgbClr val="008000"/>
                </a:solidFill>
              </a:rPr>
              <a:t>可用的“行下标”的范围为</a:t>
            </a:r>
            <a:r>
              <a:rPr lang="en-US" altLang="zh-CN" sz="1600">
                <a:solidFill>
                  <a:srgbClr val="008000"/>
                </a:solidFill>
              </a:rPr>
              <a:t>0~2</a:t>
            </a:r>
            <a:r>
              <a:rPr lang="zh-CN" altLang="en-US" sz="1600">
                <a:solidFill>
                  <a:srgbClr val="008000"/>
                </a:solidFill>
              </a:rPr>
              <a:t>，“列下标”的范围为</a:t>
            </a:r>
            <a:r>
              <a:rPr lang="en-US" altLang="zh-CN" sz="1600">
                <a:solidFill>
                  <a:srgbClr val="008000"/>
                </a:solidFill>
              </a:rPr>
              <a:t>0~3</a:t>
            </a:r>
          </a:p>
        </p:txBody>
      </p:sp>
      <p:pic>
        <p:nvPicPr>
          <p:cNvPr id="10" name="图片 9"/>
          <p:cNvPicPr>
            <a:picLocks noChangeAspect="1"/>
          </p:cNvPicPr>
          <p:nvPr/>
        </p:nvPicPr>
        <p:blipFill>
          <a:blip r:embed="rId6" cstate="print"/>
          <a:stretch>
            <a:fillRect/>
          </a:stretch>
        </p:blipFill>
        <p:spPr>
          <a:xfrm>
            <a:off x="9940154" y="2579275"/>
            <a:ext cx="542925" cy="552450"/>
          </a:xfrm>
          <a:prstGeom prst="rect">
            <a:avLst/>
          </a:prstGeom>
        </p:spPr>
      </p:pic>
    </p:spTree>
    <p:extLst>
      <p:ext uri="{BB962C8B-B14F-4D97-AF65-F5344CB8AC3E}">
        <p14:creationId xmlns:p14="http://schemas.microsoft.com/office/powerpoint/2010/main" xmlns="" val="4224347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2563" y="270289"/>
            <a:ext cx="10515600" cy="1325563"/>
          </a:xfrm>
        </p:spPr>
        <p:txBody>
          <a:bodyPr/>
          <a:lstStyle/>
          <a:p>
            <a:r>
              <a:rPr lang="zh-CN" altLang="en-US"/>
              <a:t>二维数组程序举例</a:t>
            </a:r>
          </a:p>
        </p:txBody>
      </p:sp>
      <p:sp>
        <p:nvSpPr>
          <p:cNvPr id="3" name="内容占位符 2"/>
          <p:cNvSpPr>
            <a:spLocks noGrp="1"/>
          </p:cNvSpPr>
          <p:nvPr>
            <p:ph idx="1"/>
          </p:nvPr>
        </p:nvSpPr>
        <p:spPr>
          <a:xfrm>
            <a:off x="732563" y="1164900"/>
            <a:ext cx="10515600" cy="603515"/>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5.4】</a:t>
            </a:r>
            <a:r>
              <a:rPr lang="zh-CN" altLang="en-US" sz="2000">
                <a:solidFill>
                  <a:schemeClr val="accent1"/>
                </a:solidFill>
              </a:rPr>
              <a:t>将一个二维数组</a:t>
            </a:r>
            <a:r>
              <a:rPr lang="en-US" altLang="zh-CN" sz="2000">
                <a:solidFill>
                  <a:schemeClr val="accent1"/>
                </a:solidFill>
              </a:rPr>
              <a:t>a</a:t>
            </a:r>
            <a:r>
              <a:rPr lang="zh-CN" altLang="en-US" sz="2000">
                <a:solidFill>
                  <a:schemeClr val="accent1"/>
                </a:solidFill>
              </a:rPr>
              <a:t>的行和列的元素互换（即行列转置）后存到另一个二维数组</a:t>
            </a:r>
            <a:r>
              <a:rPr lang="en-US" altLang="zh-CN" sz="2000">
                <a:solidFill>
                  <a:schemeClr val="accent1"/>
                </a:solidFill>
              </a:rPr>
              <a:t>b</a:t>
            </a:r>
            <a:r>
              <a:rPr lang="zh-CN" altLang="en-US" sz="2000">
                <a:solidFill>
                  <a:schemeClr val="accent1"/>
                </a:solidFill>
              </a:rPr>
              <a:t>中。</a:t>
            </a:r>
          </a:p>
        </p:txBody>
      </p:sp>
      <p:sp>
        <p:nvSpPr>
          <p:cNvPr id="13" name="圆角矩形 12"/>
          <p:cNvSpPr/>
          <p:nvPr/>
        </p:nvSpPr>
        <p:spPr>
          <a:xfrm>
            <a:off x="441435" y="2663026"/>
            <a:ext cx="11508826" cy="3555401"/>
          </a:xfrm>
          <a:prstGeom prst="roundRect">
            <a:avLst>
              <a:gd name="adj" fmla="val 1628"/>
            </a:avLst>
          </a:prstGeom>
        </p:spPr>
        <p:style>
          <a:lnRef idx="2">
            <a:schemeClr val="accent1"/>
          </a:lnRef>
          <a:fillRef idx="1">
            <a:schemeClr val="lt1"/>
          </a:fillRef>
          <a:effectRef idx="0">
            <a:schemeClr val="accent1"/>
          </a:effectRef>
          <a:fontRef idx="minor">
            <a:schemeClr val="dk1"/>
          </a:fontRef>
        </p:style>
        <p:txBody>
          <a:bodyPr numCol="2" spcCol="72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a:t>
            </a:r>
          </a:p>
          <a:p>
            <a:pPr defTabSz="363538">
              <a:lnSpc>
                <a:spcPct val="120000"/>
              </a:lnSpc>
            </a:pPr>
            <a:r>
              <a:rPr lang="en-US" altLang="zh-CN" sz="1400"/>
              <a:t>	int a[2][3]={{1,2,3},{4,5,6}};	</a:t>
            </a:r>
            <a:r>
              <a:rPr lang="en-US" altLang="zh-CN" sz="1400">
                <a:solidFill>
                  <a:srgbClr val="008000"/>
                </a:solidFill>
              </a:rPr>
              <a:t>//</a:t>
            </a:r>
            <a:r>
              <a:rPr lang="zh-CN" altLang="en-US" sz="1400">
                <a:solidFill>
                  <a:srgbClr val="008000"/>
                </a:solidFill>
              </a:rPr>
              <a:t>定义</a:t>
            </a:r>
            <a:r>
              <a:rPr lang="en-US" altLang="zh-CN" sz="1400">
                <a:solidFill>
                  <a:srgbClr val="008000"/>
                </a:solidFill>
              </a:rPr>
              <a:t>a</a:t>
            </a:r>
            <a:r>
              <a:rPr lang="zh-CN" altLang="en-US" sz="1400">
                <a:solidFill>
                  <a:srgbClr val="008000"/>
                </a:solidFill>
              </a:rPr>
              <a:t>数组并赋初值</a:t>
            </a:r>
            <a:endParaRPr lang="en-US" altLang="zh-CN" sz="1400">
              <a:solidFill>
                <a:srgbClr val="008000"/>
              </a:solidFill>
            </a:endParaRPr>
          </a:p>
          <a:p>
            <a:pPr defTabSz="363538">
              <a:lnSpc>
                <a:spcPct val="120000"/>
              </a:lnSpc>
            </a:pPr>
            <a:r>
              <a:rPr lang="en-US" altLang="zh-CN" sz="1400"/>
              <a:t>	int b[3][2],i,j;				</a:t>
            </a:r>
            <a:r>
              <a:rPr lang="en-US" altLang="zh-CN" sz="1400">
                <a:solidFill>
                  <a:srgbClr val="008000"/>
                </a:solidFill>
              </a:rPr>
              <a:t>//</a:t>
            </a:r>
            <a:r>
              <a:rPr lang="zh-CN" altLang="en-US" sz="1400">
                <a:solidFill>
                  <a:srgbClr val="008000"/>
                </a:solidFill>
              </a:rPr>
              <a:t>定义</a:t>
            </a:r>
            <a:r>
              <a:rPr lang="en-US" altLang="zh-CN" sz="1400">
                <a:solidFill>
                  <a:srgbClr val="008000"/>
                </a:solidFill>
              </a:rPr>
              <a:t>b</a:t>
            </a:r>
            <a:r>
              <a:rPr lang="zh-CN" altLang="en-US" sz="1400">
                <a:solidFill>
                  <a:srgbClr val="008000"/>
                </a:solidFill>
              </a:rPr>
              <a:t>数组</a:t>
            </a:r>
            <a:endParaRPr lang="en-US" altLang="zh-CN" sz="1400">
              <a:solidFill>
                <a:srgbClr val="008000"/>
              </a:solidFill>
            </a:endParaRPr>
          </a:p>
          <a:p>
            <a:pPr defTabSz="363538">
              <a:lnSpc>
                <a:spcPct val="120000"/>
              </a:lnSpc>
            </a:pPr>
            <a:r>
              <a:rPr lang="en-US" altLang="zh-CN" sz="1400"/>
              <a:t>	printf("array a:\n");</a:t>
            </a:r>
          </a:p>
          <a:p>
            <a:pPr defTabSz="363538">
              <a:lnSpc>
                <a:spcPct val="120000"/>
              </a:lnSpc>
            </a:pPr>
            <a:r>
              <a:rPr lang="en-US" altLang="zh-CN" sz="1400"/>
              <a:t>	for(i=0;i&lt;=1;i++)			</a:t>
            </a:r>
            <a:r>
              <a:rPr lang="en-US" altLang="zh-CN" sz="1400">
                <a:solidFill>
                  <a:srgbClr val="008000"/>
                </a:solidFill>
              </a:rPr>
              <a:t>//</a:t>
            </a:r>
            <a:r>
              <a:rPr lang="zh-CN" altLang="en-US" sz="1400">
                <a:solidFill>
                  <a:srgbClr val="008000"/>
                </a:solidFill>
              </a:rPr>
              <a:t>处理</a:t>
            </a:r>
            <a:r>
              <a:rPr lang="en-US" altLang="zh-CN" sz="1400">
                <a:solidFill>
                  <a:srgbClr val="008000"/>
                </a:solidFill>
              </a:rPr>
              <a:t>a</a:t>
            </a:r>
            <a:r>
              <a:rPr lang="zh-CN" altLang="en-US" sz="1400">
                <a:solidFill>
                  <a:srgbClr val="008000"/>
                </a:solidFill>
              </a:rPr>
              <a:t>数组中的一行中各元素</a:t>
            </a:r>
          </a:p>
          <a:p>
            <a:pPr defTabSz="363538">
              <a:lnSpc>
                <a:spcPct val="120000"/>
              </a:lnSpc>
            </a:pPr>
            <a:r>
              <a:rPr lang="zh-CN" altLang="en-US" sz="1400"/>
              <a:t>	</a:t>
            </a:r>
            <a:r>
              <a:rPr lang="en-US" altLang="zh-CN" sz="1400"/>
              <a:t>{</a:t>
            </a:r>
          </a:p>
          <a:p>
            <a:pPr defTabSz="363538">
              <a:lnSpc>
                <a:spcPct val="120000"/>
              </a:lnSpc>
            </a:pPr>
            <a:r>
              <a:rPr lang="en-US" altLang="zh-CN" sz="1400"/>
              <a:t>		for (j=0;j&lt;=2;j++)		</a:t>
            </a:r>
            <a:r>
              <a:rPr lang="en-US" altLang="zh-CN" sz="1400">
                <a:solidFill>
                  <a:srgbClr val="008000"/>
                </a:solidFill>
              </a:rPr>
              <a:t>//</a:t>
            </a:r>
            <a:r>
              <a:rPr lang="zh-CN" altLang="en-US" sz="1400">
                <a:solidFill>
                  <a:srgbClr val="008000"/>
                </a:solidFill>
              </a:rPr>
              <a:t>处理</a:t>
            </a:r>
            <a:r>
              <a:rPr lang="en-US" altLang="zh-CN" sz="1400">
                <a:solidFill>
                  <a:srgbClr val="008000"/>
                </a:solidFill>
              </a:rPr>
              <a:t>a</a:t>
            </a:r>
            <a:r>
              <a:rPr lang="zh-CN" altLang="en-US" sz="1400">
                <a:solidFill>
                  <a:srgbClr val="008000"/>
                </a:solidFill>
              </a:rPr>
              <a:t>数组中某一列中各元素</a:t>
            </a:r>
          </a:p>
          <a:p>
            <a:pPr defTabSz="363538">
              <a:lnSpc>
                <a:spcPct val="120000"/>
              </a:lnSpc>
            </a:pPr>
            <a:r>
              <a:rPr lang="zh-CN" altLang="en-US" sz="1400"/>
              <a:t>		</a:t>
            </a:r>
            <a:r>
              <a:rPr lang="en-US" altLang="zh-CN" sz="1400"/>
              <a:t>{</a:t>
            </a:r>
          </a:p>
          <a:p>
            <a:pPr defTabSz="363538">
              <a:lnSpc>
                <a:spcPct val="120000"/>
              </a:lnSpc>
            </a:pPr>
            <a:r>
              <a:rPr lang="en-US" altLang="zh-CN" sz="1400"/>
              <a:t>			printf("%5d",a[i][j]);	</a:t>
            </a:r>
            <a:r>
              <a:rPr lang="en-US" altLang="zh-CN" sz="1400">
                <a:solidFill>
                  <a:srgbClr val="008000"/>
                </a:solidFill>
              </a:rPr>
              <a:t>//</a:t>
            </a:r>
            <a:r>
              <a:rPr lang="zh-CN" altLang="en-US" sz="1400">
                <a:solidFill>
                  <a:srgbClr val="008000"/>
                </a:solidFill>
              </a:rPr>
              <a:t>输出</a:t>
            </a:r>
            <a:r>
              <a:rPr lang="en-US" altLang="zh-CN" sz="1400">
                <a:solidFill>
                  <a:srgbClr val="008000"/>
                </a:solidFill>
              </a:rPr>
              <a:t>a</a:t>
            </a:r>
            <a:r>
              <a:rPr lang="zh-CN" altLang="en-US" sz="1400">
                <a:solidFill>
                  <a:srgbClr val="008000"/>
                </a:solidFill>
              </a:rPr>
              <a:t>数组中</a:t>
            </a:r>
            <a:r>
              <a:rPr lang="en-US" altLang="zh-CN" sz="1400">
                <a:solidFill>
                  <a:srgbClr val="008000"/>
                </a:solidFill>
              </a:rPr>
              <a:t>i</a:t>
            </a:r>
            <a:r>
              <a:rPr lang="zh-CN" altLang="en-US" sz="1400">
                <a:solidFill>
                  <a:srgbClr val="008000"/>
                </a:solidFill>
              </a:rPr>
              <a:t>行</a:t>
            </a:r>
            <a:r>
              <a:rPr lang="en-US" altLang="zh-CN" sz="1400">
                <a:solidFill>
                  <a:srgbClr val="008000"/>
                </a:solidFill>
              </a:rPr>
              <a:t>j</a:t>
            </a:r>
            <a:r>
              <a:rPr lang="zh-CN" altLang="en-US" sz="1400">
                <a:solidFill>
                  <a:srgbClr val="008000"/>
                </a:solidFill>
              </a:rPr>
              <a:t>列元素</a:t>
            </a:r>
          </a:p>
          <a:p>
            <a:pPr defTabSz="363538">
              <a:lnSpc>
                <a:spcPct val="120000"/>
              </a:lnSpc>
            </a:pPr>
            <a:r>
              <a:rPr lang="zh-CN" altLang="en-US" sz="1400"/>
              <a:t>			</a:t>
            </a:r>
            <a:r>
              <a:rPr lang="en-US" altLang="zh-CN" sz="1400">
                <a:solidFill>
                  <a:schemeClr val="accent6"/>
                </a:solidFill>
              </a:rPr>
              <a:t>b[j][i]=a[i][j];</a:t>
            </a:r>
            <a:r>
              <a:rPr lang="en-US" altLang="zh-CN" sz="1400"/>
              <a:t>	</a:t>
            </a:r>
            <a:r>
              <a:rPr lang="en-US" altLang="zh-CN" sz="1400">
                <a:solidFill>
                  <a:srgbClr val="008000"/>
                </a:solidFill>
              </a:rPr>
              <a:t>//</a:t>
            </a:r>
            <a:r>
              <a:rPr lang="zh-CN" altLang="en-US" sz="1400">
                <a:solidFill>
                  <a:srgbClr val="008000"/>
                </a:solidFill>
              </a:rPr>
              <a:t>将</a:t>
            </a:r>
            <a:r>
              <a:rPr lang="en-US" altLang="zh-CN" sz="1400">
                <a:solidFill>
                  <a:srgbClr val="008000"/>
                </a:solidFill>
              </a:rPr>
              <a:t>a</a:t>
            </a:r>
            <a:r>
              <a:rPr lang="zh-CN" altLang="en-US" sz="1400">
                <a:solidFill>
                  <a:srgbClr val="008000"/>
                </a:solidFill>
              </a:rPr>
              <a:t>数组元素的值赋给</a:t>
            </a:r>
            <a:r>
              <a:rPr lang="en-US" altLang="zh-CN" sz="1400">
                <a:solidFill>
                  <a:srgbClr val="008000"/>
                </a:solidFill>
              </a:rPr>
              <a:t>b</a:t>
            </a:r>
            <a:r>
              <a:rPr lang="zh-CN" altLang="en-US" sz="1400">
                <a:solidFill>
                  <a:srgbClr val="008000"/>
                </a:solidFill>
              </a:rPr>
              <a:t>数组相应元素</a:t>
            </a:r>
          </a:p>
          <a:p>
            <a:pPr defTabSz="363538">
              <a:lnSpc>
                <a:spcPct val="120000"/>
              </a:lnSpc>
            </a:pPr>
            <a:r>
              <a:rPr lang="zh-CN" altLang="en-US" sz="1400"/>
              <a:t>		</a:t>
            </a:r>
            <a:r>
              <a:rPr lang="en-US" altLang="zh-CN" sz="1400"/>
              <a:t>}</a:t>
            </a:r>
          </a:p>
          <a:p>
            <a:pPr defTabSz="363538">
              <a:lnSpc>
                <a:spcPct val="120000"/>
              </a:lnSpc>
            </a:pPr>
            <a:r>
              <a:rPr lang="en-US" altLang="zh-CN" sz="1400"/>
              <a:t>		printf("\n");</a:t>
            </a:r>
          </a:p>
          <a:p>
            <a:pPr defTabSz="363538">
              <a:lnSpc>
                <a:spcPct val="120000"/>
              </a:lnSpc>
            </a:pPr>
            <a:r>
              <a:rPr lang="en-US" altLang="zh-CN" sz="1400"/>
              <a:t>	}</a:t>
            </a:r>
          </a:p>
          <a:p>
            <a:pPr defTabSz="363538">
              <a:lnSpc>
                <a:spcPct val="120000"/>
              </a:lnSpc>
            </a:pPr>
            <a:r>
              <a:rPr lang="en-US" altLang="zh-CN" sz="1400"/>
              <a:t>	printf("array b:\n");				</a:t>
            </a:r>
            <a:r>
              <a:rPr lang="en-US" altLang="zh-CN" sz="1400">
                <a:solidFill>
                  <a:srgbClr val="008000"/>
                </a:solidFill>
              </a:rPr>
              <a:t>//</a:t>
            </a:r>
            <a:r>
              <a:rPr lang="zh-CN" altLang="en-US" sz="1400">
                <a:solidFill>
                  <a:srgbClr val="008000"/>
                </a:solidFill>
              </a:rPr>
              <a:t>输出</a:t>
            </a:r>
            <a:r>
              <a:rPr lang="en-US" altLang="zh-CN" sz="1400">
                <a:solidFill>
                  <a:srgbClr val="008000"/>
                </a:solidFill>
              </a:rPr>
              <a:t>b</a:t>
            </a:r>
            <a:r>
              <a:rPr lang="zh-CN" altLang="en-US" sz="1400">
                <a:solidFill>
                  <a:srgbClr val="008000"/>
                </a:solidFill>
              </a:rPr>
              <a:t>数组各元素</a:t>
            </a:r>
          </a:p>
          <a:p>
            <a:pPr defTabSz="363538">
              <a:lnSpc>
                <a:spcPct val="120000"/>
              </a:lnSpc>
            </a:pPr>
            <a:r>
              <a:rPr lang="zh-CN" altLang="en-US" sz="1400"/>
              <a:t>	</a:t>
            </a:r>
            <a:r>
              <a:rPr lang="en-US" altLang="zh-CN" sz="1400"/>
              <a:t>for(i=0;i&lt;=2;i++)				</a:t>
            </a:r>
            <a:r>
              <a:rPr lang="en-US" altLang="zh-CN" sz="1400">
                <a:solidFill>
                  <a:srgbClr val="008000"/>
                </a:solidFill>
              </a:rPr>
              <a:t>//</a:t>
            </a:r>
            <a:r>
              <a:rPr lang="zh-CN" altLang="en-US" sz="1400">
                <a:solidFill>
                  <a:srgbClr val="008000"/>
                </a:solidFill>
              </a:rPr>
              <a:t>处理</a:t>
            </a:r>
            <a:r>
              <a:rPr lang="en-US" altLang="zh-CN" sz="1400">
                <a:solidFill>
                  <a:srgbClr val="008000"/>
                </a:solidFill>
              </a:rPr>
              <a:t>b</a:t>
            </a:r>
            <a:r>
              <a:rPr lang="zh-CN" altLang="en-US" sz="1400">
                <a:solidFill>
                  <a:srgbClr val="008000"/>
                </a:solidFill>
              </a:rPr>
              <a:t>数组中一行中各元素</a:t>
            </a:r>
          </a:p>
          <a:p>
            <a:pPr defTabSz="363538">
              <a:lnSpc>
                <a:spcPct val="120000"/>
              </a:lnSpc>
            </a:pPr>
            <a:r>
              <a:rPr lang="zh-CN" altLang="en-US" sz="1400"/>
              <a:t>	</a:t>
            </a:r>
            <a:r>
              <a:rPr lang="en-US" altLang="zh-CN" sz="1400"/>
              <a:t>{</a:t>
            </a:r>
          </a:p>
          <a:p>
            <a:pPr defTabSz="363538">
              <a:lnSpc>
                <a:spcPct val="120000"/>
              </a:lnSpc>
            </a:pPr>
            <a:r>
              <a:rPr lang="en-US" altLang="zh-CN" sz="1400"/>
              <a:t>		for(j=0;j&lt;=1;j++)			</a:t>
            </a:r>
            <a:r>
              <a:rPr lang="en-US" altLang="zh-CN" sz="1400">
                <a:solidFill>
                  <a:srgbClr val="008000"/>
                </a:solidFill>
              </a:rPr>
              <a:t>//</a:t>
            </a:r>
            <a:r>
              <a:rPr lang="zh-CN" altLang="en-US" sz="1400">
                <a:solidFill>
                  <a:srgbClr val="008000"/>
                </a:solidFill>
              </a:rPr>
              <a:t>处理</a:t>
            </a:r>
            <a:r>
              <a:rPr lang="en-US" altLang="zh-CN" sz="1400">
                <a:solidFill>
                  <a:srgbClr val="008000"/>
                </a:solidFill>
              </a:rPr>
              <a:t>b</a:t>
            </a:r>
            <a:r>
              <a:rPr lang="zh-CN" altLang="en-US" sz="1400">
                <a:solidFill>
                  <a:srgbClr val="008000"/>
                </a:solidFill>
              </a:rPr>
              <a:t>数组中一列中各元素</a:t>
            </a:r>
          </a:p>
          <a:p>
            <a:pPr defTabSz="363538">
              <a:lnSpc>
                <a:spcPct val="120000"/>
              </a:lnSpc>
            </a:pPr>
            <a:r>
              <a:rPr lang="zh-CN" altLang="en-US" sz="1400"/>
              <a:t>			</a:t>
            </a:r>
            <a:r>
              <a:rPr lang="en-US" altLang="zh-CN" sz="1400"/>
              <a:t>printf("%5d",b[i][j]);		</a:t>
            </a:r>
            <a:r>
              <a:rPr lang="en-US" altLang="zh-CN" sz="1400">
                <a:solidFill>
                  <a:srgbClr val="008000"/>
                </a:solidFill>
              </a:rPr>
              <a:t>//</a:t>
            </a:r>
            <a:r>
              <a:rPr lang="zh-CN" altLang="en-US" sz="1400">
                <a:solidFill>
                  <a:srgbClr val="008000"/>
                </a:solidFill>
              </a:rPr>
              <a:t>输出</a:t>
            </a:r>
            <a:r>
              <a:rPr lang="en-US" altLang="zh-CN" sz="1400">
                <a:solidFill>
                  <a:srgbClr val="008000"/>
                </a:solidFill>
              </a:rPr>
              <a:t>b</a:t>
            </a:r>
            <a:r>
              <a:rPr lang="zh-CN" altLang="en-US" sz="1400">
                <a:solidFill>
                  <a:srgbClr val="008000"/>
                </a:solidFill>
              </a:rPr>
              <a:t>数组元素</a:t>
            </a:r>
          </a:p>
          <a:p>
            <a:pPr defTabSz="363538">
              <a:lnSpc>
                <a:spcPct val="120000"/>
              </a:lnSpc>
            </a:pPr>
            <a:r>
              <a:rPr lang="zh-CN" altLang="en-US" sz="1400"/>
              <a:t>		</a:t>
            </a:r>
            <a:r>
              <a:rPr lang="en-US" altLang="zh-CN" sz="1400"/>
              <a:t>printf("\n");</a:t>
            </a:r>
          </a:p>
          <a:p>
            <a:pPr defTabSz="363538">
              <a:lnSpc>
                <a:spcPct val="120000"/>
              </a:lnSpc>
            </a:pPr>
            <a:r>
              <a:rPr lang="en-US" altLang="zh-CN" sz="1400"/>
              <a:t>	}</a:t>
            </a:r>
          </a:p>
          <a:p>
            <a:pPr defTabSz="363538">
              <a:lnSpc>
                <a:spcPct val="120000"/>
              </a:lnSpc>
            </a:pPr>
            <a:r>
              <a:rPr lang="en-US" altLang="zh-CN" sz="1400"/>
              <a:t>	return 0;</a:t>
            </a:r>
          </a:p>
          <a:p>
            <a:pPr defTabSz="363538">
              <a:lnSpc>
                <a:spcPct val="120000"/>
              </a:lnSpc>
            </a:pPr>
            <a:r>
              <a:rPr lang="en-US" altLang="zh-CN" sz="1400"/>
              <a:t>}</a:t>
            </a:r>
            <a:endParaRPr lang="en-US" altLang="zh-CN" sz="1400">
              <a:solidFill>
                <a:srgbClr val="008000"/>
              </a:solidFill>
            </a:endParaRPr>
          </a:p>
        </p:txBody>
      </p:sp>
      <p:cxnSp>
        <p:nvCxnSpPr>
          <p:cNvPr id="8" name="直接连接符 7"/>
          <p:cNvCxnSpPr/>
          <p:nvPr/>
        </p:nvCxnSpPr>
        <p:spPr>
          <a:xfrm>
            <a:off x="6287304" y="2665782"/>
            <a:ext cx="0" cy="3552645"/>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6131625" y="3069594"/>
            <a:ext cx="325496" cy="260107"/>
            <a:chOff x="5926033" y="1926699"/>
            <a:chExt cx="325496" cy="260107"/>
          </a:xfrm>
        </p:grpSpPr>
        <p:sp>
          <p:nvSpPr>
            <p:cNvPr id="10" name="MH_Other_2"/>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1" name="MH_Other_3"/>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2" name="MH_Other_4"/>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4" name="MH_Other_5"/>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5" name="MH_Other_6"/>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6" name="MH_Other_7"/>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17" name="组合 16"/>
          <p:cNvGrpSpPr/>
          <p:nvPr/>
        </p:nvGrpSpPr>
        <p:grpSpPr>
          <a:xfrm>
            <a:off x="6138249" y="5663800"/>
            <a:ext cx="325496" cy="260106"/>
            <a:chOff x="5926033" y="5434781"/>
            <a:chExt cx="325496" cy="260106"/>
          </a:xfrm>
        </p:grpSpPr>
        <p:sp>
          <p:nvSpPr>
            <p:cNvPr id="18" name="MH_Other_8"/>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9" name="MH_Other_9"/>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0" name="MH_Other_10"/>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11"/>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12"/>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13"/>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mc:AlternateContent xmlns:mc="http://schemas.openxmlformats.org/markup-compatibility/2006">
        <mc:Choice xmlns:a14="http://schemas.microsoft.com/office/drawing/2010/main" xmlns="" Requires="a14">
          <p:sp>
            <p:nvSpPr>
              <p:cNvPr id="24" name="文本框 23"/>
              <p:cNvSpPr txBox="1"/>
              <p:nvPr/>
            </p:nvSpPr>
            <p:spPr>
              <a:xfrm>
                <a:off x="1923392" y="1638783"/>
                <a:ext cx="6821215" cy="846963"/>
              </a:xfrm>
              <a:prstGeom prst="rect">
                <a:avLst/>
              </a:prstGeom>
              <a:noFill/>
            </p:spPr>
            <p:txBody>
              <a:bodyPr wrap="square" rtlCol="0">
                <a:spAutoFit/>
              </a:bodyPr>
              <a:lstStyle/>
              <a:p>
                <a:pPr algn="ctr"/>
                <a14:m>
                  <m:oMath xmlns:m="http://schemas.openxmlformats.org/officeDocument/2006/math">
                    <m:r>
                      <a:rPr lang="en-US" altLang="zh-CN" b="0" i="1" smtClean="0">
                        <a:latin typeface="Cambria Math" panose="02040503050406030204" pitchFamily="18" charset="0"/>
                      </a:rPr>
                      <m:t>𝑎</m:t>
                    </m:r>
                    <m:r>
                      <a:rPr lang="en-US" altLang="zh-CN" i="1" smtClean="0">
                        <a:latin typeface="Cambria Math" panose="02040503050406030204" pitchFamily="18" charset="0"/>
                      </a:rPr>
                      <m:t>=</m:t>
                    </m:r>
                    <m:d>
                      <m:dPr>
                        <m:begChr m:val="["/>
                        <m:endChr m:val="]"/>
                        <m:ctrlPr>
                          <a:rPr lang="en-US" altLang="zh-CN" i="1" smtClean="0">
                            <a:latin typeface="Cambria Math" panose="02040503050406030204" pitchFamily="18" charset="0"/>
                          </a:rPr>
                        </m:ctrlPr>
                      </m:dPr>
                      <m:e>
                        <m:m>
                          <m:mPr>
                            <m:mcs>
                              <m:mc>
                                <m:mcPr>
                                  <m:count m:val="3"/>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1</m:t>
                              </m:r>
                            </m:e>
                            <m:e>
                              <m:r>
                                <a:rPr lang="en-US" altLang="zh-CN" b="0" i="1" smtClean="0">
                                  <a:latin typeface="Cambria Math" panose="02040503050406030204" pitchFamily="18" charset="0"/>
                                </a:rPr>
                                <m:t>2</m:t>
                              </m:r>
                            </m:e>
                            <m:e>
                              <m:r>
                                <a:rPr lang="en-US" altLang="zh-CN" b="0" i="1" smtClean="0">
                                  <a:latin typeface="Cambria Math" panose="02040503050406030204" pitchFamily="18" charset="0"/>
                                </a:rPr>
                                <m:t>3</m:t>
                              </m:r>
                            </m:e>
                          </m:mr>
                          <m:mr>
                            <m:e>
                              <m:r>
                                <a:rPr lang="en-US" altLang="zh-CN" b="0" i="1" smtClean="0">
                                  <a:latin typeface="Cambria Math" panose="02040503050406030204" pitchFamily="18" charset="0"/>
                                </a:rPr>
                                <m:t>4</m:t>
                              </m:r>
                            </m:e>
                            <m:e>
                              <m:r>
                                <a:rPr lang="en-US" altLang="zh-CN" b="0" i="1" smtClean="0">
                                  <a:latin typeface="Cambria Math" panose="02040503050406030204" pitchFamily="18" charset="0"/>
                                </a:rPr>
                                <m:t>5</m:t>
                              </m:r>
                            </m:e>
                            <m:e>
                              <m:r>
                                <a:rPr lang="en-US" altLang="zh-CN" b="0" i="1" smtClean="0">
                                  <a:latin typeface="Cambria Math" panose="02040503050406030204" pitchFamily="18" charset="0"/>
                                </a:rPr>
                                <m:t>6</m:t>
                              </m:r>
                            </m:e>
                          </m:mr>
                        </m:m>
                      </m:e>
                    </m:d>
                  </m:oMath>
                </a14:m>
                <a:r>
                  <a:rPr lang="en-US" altLang="zh-CN"/>
                  <a:t>		</a:t>
                </a:r>
                <a14:m>
                  <m:oMath xmlns:m="http://schemas.openxmlformats.org/officeDocument/2006/math">
                    <m:r>
                      <a:rPr lang="en-US" altLang="zh-CN" b="0" i="1" smtClean="0">
                        <a:latin typeface="Cambria Math" panose="02040503050406030204" pitchFamily="18" charset="0"/>
                      </a:rPr>
                      <m:t>𝑏</m:t>
                    </m:r>
                    <m:r>
                      <a:rPr lang="en-US" altLang="zh-CN" i="1" smtClean="0">
                        <a:latin typeface="Cambria Math" panose="02040503050406030204" pitchFamily="18" charset="0"/>
                      </a:rPr>
                      <m:t>=</m:t>
                    </m:r>
                    <m:d>
                      <m:dPr>
                        <m:begChr m:val="["/>
                        <m:endChr m:val="]"/>
                        <m:ctrlPr>
                          <a:rPr lang="en-US" altLang="zh-CN" i="1" smtClean="0">
                            <a:latin typeface="Cambria Math" panose="02040503050406030204" pitchFamily="18" charset="0"/>
                          </a:rPr>
                        </m:ctrlPr>
                      </m:dPr>
                      <m:e>
                        <m:m>
                          <m:mPr>
                            <m:mcs>
                              <m:mc>
                                <m:mcPr>
                                  <m:count m:val="2"/>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1</m:t>
                              </m:r>
                            </m:e>
                            <m:e>
                              <m:r>
                                <a:rPr lang="en-US" altLang="zh-CN" b="0" i="1" smtClean="0">
                                  <a:latin typeface="Cambria Math" panose="02040503050406030204" pitchFamily="18" charset="0"/>
                                </a:rPr>
                                <m:t>4</m:t>
                              </m:r>
                            </m:e>
                          </m:mr>
                          <m:mr>
                            <m:e>
                              <m:r>
                                <a:rPr lang="en-US" altLang="zh-CN" b="0" i="1" smtClean="0">
                                  <a:latin typeface="Cambria Math" panose="02040503050406030204" pitchFamily="18" charset="0"/>
                                </a:rPr>
                                <m:t>2</m:t>
                              </m:r>
                            </m:e>
                            <m:e>
                              <m:r>
                                <a:rPr lang="en-US" altLang="zh-CN" b="0" i="1" smtClean="0">
                                  <a:latin typeface="Cambria Math" panose="02040503050406030204" pitchFamily="18" charset="0"/>
                                </a:rPr>
                                <m:t>5</m:t>
                              </m:r>
                            </m:e>
                          </m:mr>
                          <m:mr>
                            <m:e>
                              <m:r>
                                <a:rPr lang="en-US" altLang="zh-CN" b="0" i="1" smtClean="0">
                                  <a:latin typeface="Cambria Math" panose="02040503050406030204" pitchFamily="18" charset="0"/>
                                </a:rPr>
                                <m:t>3</m:t>
                              </m:r>
                            </m:e>
                            <m:e>
                              <m:r>
                                <a:rPr lang="en-US" altLang="zh-CN" b="0" i="1" smtClean="0">
                                  <a:latin typeface="Cambria Math" panose="02040503050406030204" pitchFamily="18" charset="0"/>
                                </a:rPr>
                                <m:t>6</m:t>
                              </m:r>
                            </m:e>
                          </m:mr>
                        </m:m>
                      </m:e>
                    </m:d>
                  </m:oMath>
                </a14:m>
                <a:endParaRPr lang="zh-CN" altLang="en-US"/>
              </a:p>
            </p:txBody>
          </p:sp>
        </mc:Choice>
        <mc:Fallback>
          <p:sp>
            <p:nvSpPr>
              <p:cNvPr id="24" name="文本框 23"/>
              <p:cNvSpPr txBox="1">
                <a:spLocks noRot="1" noChangeAspect="1" noMove="1" noResize="1" noEditPoints="1" noAdjustHandles="1" noChangeArrowheads="1" noChangeShapeType="1" noTextEdit="1"/>
              </p:cNvSpPr>
              <p:nvPr/>
            </p:nvSpPr>
            <p:spPr>
              <a:xfrm>
                <a:off x="1923392" y="1638783"/>
                <a:ext cx="6821215" cy="846963"/>
              </a:xfrm>
              <a:prstGeom prst="rect">
                <a:avLst/>
              </a:prstGeom>
              <a:blipFill>
                <a:blip r:embed="rId15" cstate="print"/>
                <a:stretch>
                  <a:fillRect/>
                </a:stretch>
              </a:blipFill>
            </p:spPr>
            <p:txBody>
              <a:bodyPr/>
              <a:lstStyle/>
              <a:p>
                <a:r>
                  <a:rPr lang="zh-CN" altLang="en-US">
                    <a:noFill/>
                  </a:rPr>
                  <a:t> </a:t>
                </a:r>
              </a:p>
            </p:txBody>
          </p:sp>
        </mc:Fallback>
      </mc:AlternateContent>
      <p:sp>
        <p:nvSpPr>
          <p:cNvPr id="25" name="KSO_Shape"/>
          <p:cNvSpPr>
            <a:spLocks/>
          </p:cNvSpPr>
          <p:nvPr/>
        </p:nvSpPr>
        <p:spPr bwMode="auto">
          <a:xfrm>
            <a:off x="5333999" y="1768415"/>
            <a:ext cx="463686" cy="592139"/>
          </a:xfrm>
          <a:custGeom>
            <a:avLst/>
            <a:gdLst>
              <a:gd name="T0" fmla="*/ 1408521 w 6822"/>
              <a:gd name="T1" fmla="*/ 897927 h 8720"/>
              <a:gd name="T2" fmla="*/ 500890 w 6822"/>
              <a:gd name="T3" fmla="*/ 1800397 h 8720"/>
              <a:gd name="T4" fmla="*/ 187060 w 6822"/>
              <a:gd name="T5" fmla="*/ 1487186 h 8720"/>
              <a:gd name="T6" fmla="*/ 505226 w 6822"/>
              <a:gd name="T7" fmla="*/ 1169432 h 8720"/>
              <a:gd name="T8" fmla="*/ 0 w 6822"/>
              <a:gd name="T9" fmla="*/ 1169432 h 8720"/>
              <a:gd name="T10" fmla="*/ 0 w 6822"/>
              <a:gd name="T11" fmla="*/ 1103569 h 8720"/>
              <a:gd name="T12" fmla="*/ 678659 w 6822"/>
              <a:gd name="T13" fmla="*/ 1103569 h 8720"/>
              <a:gd name="T14" fmla="*/ 285544 w 6822"/>
              <a:gd name="T15" fmla="*/ 1487186 h 8720"/>
              <a:gd name="T16" fmla="*/ 500890 w 6822"/>
              <a:gd name="T17" fmla="*/ 1702325 h 8720"/>
              <a:gd name="T18" fmla="*/ 1300539 w 6822"/>
              <a:gd name="T19" fmla="*/ 902470 h 8720"/>
              <a:gd name="T20" fmla="*/ 500890 w 6822"/>
              <a:gd name="T21" fmla="*/ 98072 h 8720"/>
              <a:gd name="T22" fmla="*/ 285544 w 6822"/>
              <a:gd name="T23" fmla="*/ 313211 h 8720"/>
              <a:gd name="T24" fmla="*/ 678659 w 6822"/>
              <a:gd name="T25" fmla="*/ 696828 h 8720"/>
              <a:gd name="T26" fmla="*/ 0 w 6822"/>
              <a:gd name="T27" fmla="*/ 696828 h 8720"/>
              <a:gd name="T28" fmla="*/ 0 w 6822"/>
              <a:gd name="T29" fmla="*/ 630965 h 8720"/>
              <a:gd name="T30" fmla="*/ 510181 w 6822"/>
              <a:gd name="T31" fmla="*/ 630965 h 8720"/>
              <a:gd name="T32" fmla="*/ 187060 w 6822"/>
              <a:gd name="T33" fmla="*/ 317754 h 8720"/>
              <a:gd name="T34" fmla="*/ 500890 w 6822"/>
              <a:gd name="T35" fmla="*/ 0 h 8720"/>
              <a:gd name="T36" fmla="*/ 1408521 w 6822"/>
              <a:gd name="T37" fmla="*/ 897927 h 872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22" h="8720">
                <a:moveTo>
                  <a:pt x="6822" y="4349"/>
                </a:moveTo>
                <a:lnTo>
                  <a:pt x="2426" y="8720"/>
                </a:lnTo>
                <a:lnTo>
                  <a:pt x="906" y="7203"/>
                </a:lnTo>
                <a:lnTo>
                  <a:pt x="2447" y="5664"/>
                </a:lnTo>
                <a:lnTo>
                  <a:pt x="0" y="5664"/>
                </a:lnTo>
                <a:lnTo>
                  <a:pt x="0" y="5345"/>
                </a:lnTo>
                <a:lnTo>
                  <a:pt x="3287" y="5345"/>
                </a:lnTo>
                <a:lnTo>
                  <a:pt x="1383" y="7203"/>
                </a:lnTo>
                <a:lnTo>
                  <a:pt x="2426" y="8245"/>
                </a:lnTo>
                <a:lnTo>
                  <a:pt x="6299" y="4371"/>
                </a:lnTo>
                <a:lnTo>
                  <a:pt x="2426" y="475"/>
                </a:lnTo>
                <a:lnTo>
                  <a:pt x="1383" y="1517"/>
                </a:lnTo>
                <a:lnTo>
                  <a:pt x="3287" y="3375"/>
                </a:lnTo>
                <a:lnTo>
                  <a:pt x="0" y="3375"/>
                </a:lnTo>
                <a:lnTo>
                  <a:pt x="0" y="3056"/>
                </a:lnTo>
                <a:lnTo>
                  <a:pt x="2471" y="3056"/>
                </a:lnTo>
                <a:lnTo>
                  <a:pt x="906" y="1539"/>
                </a:lnTo>
                <a:lnTo>
                  <a:pt x="2426" y="0"/>
                </a:lnTo>
                <a:lnTo>
                  <a:pt x="6822" y="4349"/>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pic>
        <p:nvPicPr>
          <p:cNvPr id="26" name="图片 25"/>
          <p:cNvPicPr>
            <a:picLocks noChangeAspect="1"/>
          </p:cNvPicPr>
          <p:nvPr/>
        </p:nvPicPr>
        <p:blipFill>
          <a:blip r:embed="rId16" cstate="print"/>
          <a:stretch>
            <a:fillRect/>
          </a:stretch>
        </p:blipFill>
        <p:spPr>
          <a:xfrm>
            <a:off x="8298081" y="4936165"/>
            <a:ext cx="3457575" cy="1590675"/>
          </a:xfrm>
          <a:prstGeom prst="rect">
            <a:avLst/>
          </a:prstGeom>
        </p:spPr>
      </p:pic>
    </p:spTree>
    <p:extLst>
      <p:ext uri="{BB962C8B-B14F-4D97-AF65-F5344CB8AC3E}">
        <p14:creationId xmlns:p14="http://schemas.microsoft.com/office/powerpoint/2010/main" xmlns="" val="2474171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2563" y="270289"/>
            <a:ext cx="10515600" cy="1325563"/>
          </a:xfrm>
        </p:spPr>
        <p:txBody>
          <a:bodyPr/>
          <a:lstStyle/>
          <a:p>
            <a:r>
              <a:rPr lang="zh-CN" altLang="en-US"/>
              <a:t>二维数组程序举例</a:t>
            </a:r>
          </a:p>
        </p:txBody>
      </p:sp>
      <p:sp>
        <p:nvSpPr>
          <p:cNvPr id="3" name="内容占位符 2"/>
          <p:cNvSpPr>
            <a:spLocks noGrp="1"/>
          </p:cNvSpPr>
          <p:nvPr>
            <p:ph idx="1"/>
          </p:nvPr>
        </p:nvSpPr>
        <p:spPr>
          <a:xfrm>
            <a:off x="732562" y="1164900"/>
            <a:ext cx="7826971" cy="603515"/>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5.5】</a:t>
            </a:r>
            <a:r>
              <a:rPr lang="zh-CN" altLang="en-US" sz="2000">
                <a:solidFill>
                  <a:schemeClr val="accent1"/>
                </a:solidFill>
              </a:rPr>
              <a:t>有一个单位，下设</a:t>
            </a:r>
            <a:r>
              <a:rPr lang="en-US" altLang="zh-CN" sz="2000">
                <a:solidFill>
                  <a:schemeClr val="accent1"/>
                </a:solidFill>
              </a:rPr>
              <a:t>3</a:t>
            </a:r>
            <a:r>
              <a:rPr lang="zh-CN" altLang="en-US" sz="2000">
                <a:solidFill>
                  <a:schemeClr val="accent1"/>
                </a:solidFill>
              </a:rPr>
              <a:t>个组，每组有</a:t>
            </a:r>
            <a:r>
              <a:rPr lang="en-US" altLang="zh-CN" sz="2000">
                <a:solidFill>
                  <a:schemeClr val="accent1"/>
                </a:solidFill>
              </a:rPr>
              <a:t>4</a:t>
            </a:r>
            <a:r>
              <a:rPr lang="zh-CN" altLang="en-US" sz="2000">
                <a:solidFill>
                  <a:schemeClr val="accent1"/>
                </a:solidFill>
              </a:rPr>
              <a:t>人，要求找出全体人员中的最高工资以及该职工所在的班组号和该职工在该班组中的序号。</a:t>
            </a:r>
          </a:p>
        </p:txBody>
      </p:sp>
      <p:sp>
        <p:nvSpPr>
          <p:cNvPr id="13" name="圆角矩形 12"/>
          <p:cNvSpPr/>
          <p:nvPr/>
        </p:nvSpPr>
        <p:spPr>
          <a:xfrm>
            <a:off x="928839" y="2109167"/>
            <a:ext cx="7324844" cy="4259540"/>
          </a:xfrm>
          <a:prstGeom prst="roundRect">
            <a:avLst>
              <a:gd name="adj" fmla="val 1628"/>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int i,j,row=0,colum=0,max;</a:t>
            </a:r>
          </a:p>
          <a:p>
            <a:pPr defTabSz="363538">
              <a:lnSpc>
                <a:spcPct val="120000"/>
              </a:lnSpc>
            </a:pPr>
            <a:r>
              <a:rPr lang="en-US" altLang="zh-CN" sz="1400"/>
              <a:t>	int a[3][4]={{3123,2145,3211,4321},{5439,3832,6743,4621},{2105,3130,5327,3298}};		</a:t>
            </a:r>
            <a:r>
              <a:rPr lang="en-US" altLang="zh-CN" sz="1400">
                <a:solidFill>
                  <a:srgbClr val="008000"/>
                </a:solidFill>
              </a:rPr>
              <a:t>//</a:t>
            </a:r>
            <a:r>
              <a:rPr lang="zh-CN" altLang="en-US" sz="1400">
                <a:solidFill>
                  <a:srgbClr val="008000"/>
                </a:solidFill>
              </a:rPr>
              <a:t>定义数组并赋初值</a:t>
            </a:r>
          </a:p>
          <a:p>
            <a:pPr defTabSz="363538">
              <a:lnSpc>
                <a:spcPct val="120000"/>
              </a:lnSpc>
            </a:pPr>
            <a:r>
              <a:rPr lang="zh-CN" altLang="en-US" sz="1400"/>
              <a:t>	</a:t>
            </a:r>
            <a:r>
              <a:rPr lang="en-US" altLang="zh-CN" sz="1400"/>
              <a:t>max=a[0][0];								</a:t>
            </a:r>
            <a:r>
              <a:rPr lang="en-US" altLang="zh-CN" sz="1400">
                <a:solidFill>
                  <a:srgbClr val="008000"/>
                </a:solidFill>
              </a:rPr>
              <a:t>//</a:t>
            </a:r>
            <a:r>
              <a:rPr lang="zh-CN" altLang="en-US" sz="1400">
                <a:solidFill>
                  <a:srgbClr val="008000"/>
                </a:solidFill>
              </a:rPr>
              <a:t>先认为</a:t>
            </a:r>
            <a:r>
              <a:rPr lang="en-US" altLang="zh-CN" sz="1400">
                <a:solidFill>
                  <a:srgbClr val="008000"/>
                </a:solidFill>
              </a:rPr>
              <a:t>a[0][0]</a:t>
            </a:r>
            <a:r>
              <a:rPr lang="zh-CN" altLang="en-US" sz="1400">
                <a:solidFill>
                  <a:srgbClr val="008000"/>
                </a:solidFill>
              </a:rPr>
              <a:t>最大</a:t>
            </a:r>
          </a:p>
          <a:p>
            <a:pPr defTabSz="363538">
              <a:lnSpc>
                <a:spcPct val="120000"/>
              </a:lnSpc>
            </a:pPr>
            <a:r>
              <a:rPr lang="zh-CN" altLang="en-US" sz="1400"/>
              <a:t>	</a:t>
            </a:r>
            <a:r>
              <a:rPr lang="en-US" altLang="zh-CN" sz="1400"/>
              <a:t>for(i=0;i&lt;=2;i++)</a:t>
            </a:r>
          </a:p>
          <a:p>
            <a:pPr defTabSz="363538">
              <a:lnSpc>
                <a:spcPct val="120000"/>
              </a:lnSpc>
            </a:pPr>
            <a:r>
              <a:rPr lang="en-US" altLang="zh-CN" sz="1400"/>
              <a:t>		for(j=0;j&lt;=3;j++)</a:t>
            </a:r>
          </a:p>
          <a:p>
            <a:pPr lvl="1" defTabSz="363538">
              <a:lnSpc>
                <a:spcPct val="120000"/>
              </a:lnSpc>
            </a:pPr>
            <a:r>
              <a:rPr lang="en-US" altLang="zh-CN" sz="1400"/>
              <a:t>		if(a[i][j]&gt;max)					</a:t>
            </a:r>
            <a:r>
              <a:rPr lang="en-US" altLang="zh-CN" sz="1400">
                <a:solidFill>
                  <a:srgbClr val="008000"/>
                </a:solidFill>
              </a:rPr>
              <a:t>//</a:t>
            </a:r>
            <a:r>
              <a:rPr lang="zh-CN" altLang="en-US" sz="1400">
                <a:solidFill>
                  <a:srgbClr val="008000"/>
                </a:solidFill>
              </a:rPr>
              <a:t>如果某元素大于</a:t>
            </a:r>
            <a:r>
              <a:rPr lang="en-US" altLang="zh-CN" sz="1400">
                <a:solidFill>
                  <a:srgbClr val="008000"/>
                </a:solidFill>
              </a:rPr>
              <a:t>max</a:t>
            </a:r>
            <a:r>
              <a:rPr lang="zh-CN" altLang="en-US" sz="1400">
                <a:solidFill>
                  <a:srgbClr val="008000"/>
                </a:solidFill>
              </a:rPr>
              <a:t>，就取代</a:t>
            </a:r>
            <a:r>
              <a:rPr lang="en-US" altLang="zh-CN" sz="1400">
                <a:solidFill>
                  <a:srgbClr val="008000"/>
                </a:solidFill>
              </a:rPr>
              <a:t>max</a:t>
            </a:r>
            <a:r>
              <a:rPr lang="zh-CN" altLang="en-US" sz="1400">
                <a:solidFill>
                  <a:srgbClr val="008000"/>
                </a:solidFill>
              </a:rPr>
              <a:t>的原值</a:t>
            </a:r>
          </a:p>
          <a:p>
            <a:pPr lvl="1" defTabSz="363538">
              <a:lnSpc>
                <a:spcPct val="120000"/>
              </a:lnSpc>
            </a:pPr>
            <a:r>
              <a:rPr lang="zh-CN" altLang="en-US" sz="1400"/>
              <a:t>		</a:t>
            </a:r>
            <a:r>
              <a:rPr lang="en-US" altLang="zh-CN" sz="1400"/>
              <a:t>{	max=a[i][j];</a:t>
            </a:r>
          </a:p>
          <a:p>
            <a:pPr lvl="1" defTabSz="363538">
              <a:lnSpc>
                <a:spcPct val="120000"/>
              </a:lnSpc>
            </a:pPr>
            <a:r>
              <a:rPr lang="en-US" altLang="zh-CN" sz="1400"/>
              <a:t>			row=i;					</a:t>
            </a:r>
            <a:r>
              <a:rPr lang="en-US" altLang="zh-CN" sz="1400">
                <a:solidFill>
                  <a:srgbClr val="008000"/>
                </a:solidFill>
              </a:rPr>
              <a:t>//</a:t>
            </a:r>
            <a:r>
              <a:rPr lang="zh-CN" altLang="en-US" sz="1400">
                <a:solidFill>
                  <a:srgbClr val="008000"/>
                </a:solidFill>
              </a:rPr>
              <a:t>记下此元素的行号</a:t>
            </a:r>
          </a:p>
          <a:p>
            <a:pPr lvl="1" defTabSz="363538">
              <a:lnSpc>
                <a:spcPct val="120000"/>
              </a:lnSpc>
            </a:pPr>
            <a:r>
              <a:rPr lang="zh-CN" altLang="en-US" sz="1400"/>
              <a:t>			</a:t>
            </a:r>
            <a:r>
              <a:rPr lang="en-US" altLang="zh-CN" sz="1400"/>
              <a:t>colum=j;					</a:t>
            </a:r>
            <a:r>
              <a:rPr lang="en-US" altLang="zh-CN" sz="1400">
                <a:solidFill>
                  <a:srgbClr val="008000"/>
                </a:solidFill>
              </a:rPr>
              <a:t>//</a:t>
            </a:r>
            <a:r>
              <a:rPr lang="zh-CN" altLang="en-US" sz="1400">
                <a:solidFill>
                  <a:srgbClr val="008000"/>
                </a:solidFill>
              </a:rPr>
              <a:t>记下此元素的列号</a:t>
            </a:r>
          </a:p>
          <a:p>
            <a:pPr lvl="1" defTabSz="363538">
              <a:lnSpc>
                <a:spcPct val="120000"/>
              </a:lnSpc>
            </a:pPr>
            <a:r>
              <a:rPr lang="zh-CN" altLang="en-US" sz="1400"/>
              <a:t>		</a:t>
            </a:r>
            <a:r>
              <a:rPr lang="en-US" altLang="zh-CN" sz="1400"/>
              <a:t>}</a:t>
            </a:r>
          </a:p>
          <a:p>
            <a:pPr defTabSz="363538">
              <a:lnSpc>
                <a:spcPct val="120000"/>
              </a:lnSpc>
            </a:pPr>
            <a:r>
              <a:rPr lang="en-US" altLang="zh-CN" sz="1400"/>
              <a:t>	printf("max=%d, group: %d, number:%d\n",max,row+1,colum+1);</a:t>
            </a:r>
          </a:p>
          <a:p>
            <a:pPr defTabSz="363538">
              <a:lnSpc>
                <a:spcPct val="120000"/>
              </a:lnSpc>
            </a:pPr>
            <a:r>
              <a:rPr lang="en-US" altLang="zh-CN" sz="1400"/>
              <a:t>	return 0;</a:t>
            </a:r>
          </a:p>
          <a:p>
            <a:pPr defTabSz="363538">
              <a:lnSpc>
                <a:spcPct val="120000"/>
              </a:lnSpc>
            </a:pPr>
            <a:r>
              <a:rPr lang="en-US" altLang="zh-CN" sz="1400"/>
              <a:t>}</a:t>
            </a:r>
            <a:endParaRPr lang="en-US" altLang="zh-CN" sz="1400">
              <a:solidFill>
                <a:srgbClr val="008000"/>
              </a:solidFill>
            </a:endParaRPr>
          </a:p>
        </p:txBody>
      </p:sp>
      <p:graphicFrame>
        <p:nvGraphicFramePr>
          <p:cNvPr id="4" name="表格 3"/>
          <p:cNvGraphicFramePr>
            <a:graphicFrameLocks noGrp="1"/>
          </p:cNvGraphicFramePr>
          <p:nvPr>
            <p:extLst>
              <p:ext uri="{D42A27DB-BD31-4B8C-83A1-F6EECF244321}">
                <p14:modId xmlns:p14="http://schemas.microsoft.com/office/powerpoint/2010/main" xmlns="" val="3823916687"/>
              </p:ext>
            </p:extLst>
          </p:nvPr>
        </p:nvGraphicFramePr>
        <p:xfrm>
          <a:off x="8918103" y="3782987"/>
          <a:ext cx="2724032" cy="2585720"/>
        </p:xfrm>
        <a:graphic>
          <a:graphicData uri="http://schemas.openxmlformats.org/drawingml/2006/table">
            <a:tbl>
              <a:tblPr>
                <a:tableStyleId>{5C22544A-7EE6-4342-B048-85BDC9FD1C3A}</a:tableStyleId>
              </a:tblPr>
              <a:tblGrid>
                <a:gridCol w="426392">
                  <a:extLst>
                    <a:ext uri="{9D8B030D-6E8A-4147-A177-3AD203B41FA5}">
                      <a16:colId xmlns:a16="http://schemas.microsoft.com/office/drawing/2014/main" xmlns="" val="4002803548"/>
                    </a:ext>
                  </a:extLst>
                </a:gridCol>
                <a:gridCol w="396815">
                  <a:extLst>
                    <a:ext uri="{9D8B030D-6E8A-4147-A177-3AD203B41FA5}">
                      <a16:colId xmlns:a16="http://schemas.microsoft.com/office/drawing/2014/main" xmlns="" val="2142708071"/>
                    </a:ext>
                  </a:extLst>
                </a:gridCol>
                <a:gridCol w="1078302">
                  <a:extLst>
                    <a:ext uri="{9D8B030D-6E8A-4147-A177-3AD203B41FA5}">
                      <a16:colId xmlns:a16="http://schemas.microsoft.com/office/drawing/2014/main" xmlns="" val="2244673732"/>
                    </a:ext>
                  </a:extLst>
                </a:gridCol>
                <a:gridCol w="822523">
                  <a:extLst>
                    <a:ext uri="{9D8B030D-6E8A-4147-A177-3AD203B41FA5}">
                      <a16:colId xmlns:a16="http://schemas.microsoft.com/office/drawing/2014/main" xmlns="" val="984919020"/>
                    </a:ext>
                  </a:extLst>
                </a:gridCol>
              </a:tblGrid>
              <a:tr h="370840">
                <a:tc gridSpan="4">
                  <a:txBody>
                    <a:bodyPr/>
                    <a:lstStyle/>
                    <a:p>
                      <a:pPr algn="ctr"/>
                      <a:r>
                        <a:rPr lang="en-US" altLang="zh-CN" sz="1400"/>
                        <a:t>max=a[0][0]</a:t>
                      </a:r>
                      <a:endParaRPr lang="zh-CN"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69217373"/>
                  </a:ext>
                </a:extLst>
              </a:tr>
              <a:tr h="370840">
                <a:tc rowSpan="4">
                  <a:txBody>
                    <a:bodyPr/>
                    <a:lstStyle/>
                    <a:p>
                      <a:endParaRPr lang="zh-CN" altLang="en-US" sz="140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r>
                        <a:rPr lang="en-US" altLang="zh-CN" sz="1400"/>
                        <a:t>for i=0 to 2</a:t>
                      </a:r>
                      <a:endParaRPr lang="zh-CN" altLang="en-US" sz="14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832191091"/>
                  </a:ext>
                </a:extLst>
              </a:tr>
              <a:tr h="370840">
                <a:tc vMerge="1">
                  <a:txBody>
                    <a:bodyPr/>
                    <a:lstStyle/>
                    <a:p>
                      <a:endParaRPr lang="zh-CN"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endParaRPr lang="zh-CN" altLang="en-US" sz="140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US" altLang="zh-CN" sz="1400"/>
                        <a:t>for j=0 to 3</a:t>
                      </a:r>
                      <a:endParaRPr lang="zh-CN" altLang="en-US" sz="14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99207457"/>
                  </a:ext>
                </a:extLst>
              </a:tr>
              <a:tr h="370840">
                <a:tc vMerge="1">
                  <a:txBody>
                    <a:bodyPr/>
                    <a:lstStyle/>
                    <a:p>
                      <a:endParaRPr lang="zh-CN"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400"/>
                        <a:t>真</a:t>
                      </a:r>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r"/>
                      <a:r>
                        <a:rPr lang="zh-CN" altLang="en-US" sz="1400"/>
                        <a:t>假</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xmlns="" val="2850150885"/>
                  </a:ext>
                </a:extLst>
              </a:tr>
              <a:tr h="370840">
                <a:tc vMerge="1">
                  <a:txBody>
                    <a:bodyPr/>
                    <a:lstStyle/>
                    <a:p>
                      <a:endParaRPr lang="zh-CN"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a:t>max=a[i][j]</a:t>
                      </a:r>
                    </a:p>
                    <a:p>
                      <a:r>
                        <a:rPr lang="en-US" altLang="zh-CN" sz="1400"/>
                        <a:t>row=i</a:t>
                      </a:r>
                    </a:p>
                    <a:p>
                      <a:r>
                        <a:rPr lang="en-US" altLang="zh-CN" sz="1400"/>
                        <a:t>colum=j</a:t>
                      </a:r>
                      <a:endParaRPr lang="zh-CN"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70597561"/>
                  </a:ext>
                </a:extLst>
              </a:tr>
              <a:tr h="370840">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a:t>输出：</a:t>
                      </a:r>
                      <a:r>
                        <a:rPr lang="en-US" altLang="zh-CN" sz="1400"/>
                        <a:t>max</a:t>
                      </a:r>
                      <a:r>
                        <a:rPr lang="zh-CN" altLang="en-US" sz="1400"/>
                        <a:t>和</a:t>
                      </a:r>
                      <a:r>
                        <a:rPr lang="en-US" altLang="zh-CN" sz="1400"/>
                        <a:t>row</a:t>
                      </a:r>
                      <a:r>
                        <a:rPr lang="zh-CN" altLang="en-US" sz="1400"/>
                        <a:t>、</a:t>
                      </a:r>
                      <a:r>
                        <a:rPr lang="en-US" altLang="zh-CN" sz="1400"/>
                        <a:t>colum</a:t>
                      </a:r>
                      <a:endParaRPr lang="zh-CN"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750222358"/>
                  </a:ext>
                </a:extLst>
              </a:tr>
            </a:tbl>
          </a:graphicData>
        </a:graphic>
      </p:graphicFrame>
      <p:sp>
        <p:nvSpPr>
          <p:cNvPr id="5" name="文本框 4"/>
          <p:cNvSpPr txBox="1"/>
          <p:nvPr/>
        </p:nvSpPr>
        <p:spPr>
          <a:xfrm>
            <a:off x="10246944" y="4837878"/>
            <a:ext cx="1069676" cy="307777"/>
          </a:xfrm>
          <a:prstGeom prst="rect">
            <a:avLst/>
          </a:prstGeom>
          <a:noFill/>
        </p:spPr>
        <p:txBody>
          <a:bodyPr wrap="square" rtlCol="0">
            <a:spAutoFit/>
          </a:bodyPr>
          <a:lstStyle/>
          <a:p>
            <a:pPr algn="ctr"/>
            <a:r>
              <a:rPr lang="en-US" altLang="zh-CN" sz="1400"/>
              <a:t>a[i][j]&gt;max</a:t>
            </a:r>
            <a:endParaRPr lang="zh-CN" altLang="en-US" sz="1400"/>
          </a:p>
        </p:txBody>
      </p:sp>
      <p:grpSp>
        <p:nvGrpSpPr>
          <p:cNvPr id="8" name="组合 7"/>
          <p:cNvGrpSpPr/>
          <p:nvPr/>
        </p:nvGrpSpPr>
        <p:grpSpPr>
          <a:xfrm>
            <a:off x="8055958" y="227157"/>
            <a:ext cx="3840889" cy="1241727"/>
            <a:chOff x="2571751" y="2435225"/>
            <a:chExt cx="3840889" cy="1241727"/>
          </a:xfrm>
        </p:grpSpPr>
        <p:sp>
          <p:nvSpPr>
            <p:cNvPr id="9" name="MH_Other_1"/>
            <p:cNvSpPr/>
            <p:nvPr>
              <p:custDataLst>
                <p:tags r:id="rId1"/>
              </p:custDataLst>
            </p:nvPr>
          </p:nvSpPr>
          <p:spPr>
            <a:xfrm rot="21098730">
              <a:off x="3269390" y="2624514"/>
              <a:ext cx="3143250" cy="1052438"/>
            </a:xfrm>
            <a:prstGeom prst="roundRect">
              <a:avLst>
                <a:gd name="adj" fmla="val 24179"/>
              </a:avLst>
            </a:prstGeom>
            <a:solidFill>
              <a:srgbClr val="FFFFFF"/>
            </a:solidFill>
            <a:ln>
              <a:noFill/>
            </a:ln>
            <a:effectLst>
              <a:outerShdw blurRad="38100" dist="508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MH_Text_1"/>
            <p:cNvSpPr/>
            <p:nvPr>
              <p:custDataLst>
                <p:tags r:id="rId2"/>
              </p:custDataLst>
            </p:nvPr>
          </p:nvSpPr>
          <p:spPr>
            <a:xfrm rot="21098730">
              <a:off x="3391263" y="2705503"/>
              <a:ext cx="2897188" cy="885506"/>
            </a:xfrm>
            <a:prstGeom prst="roundRect">
              <a:avLst>
                <a:gd name="adj" fmla="val 2417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zh-CN" altLang="en-US" sz="2400" b="1">
                  <a:solidFill>
                    <a:srgbClr val="FEFEFD"/>
                  </a:solidFill>
                </a:rPr>
                <a:t>找最大最小值</a:t>
              </a:r>
              <a:endParaRPr lang="en-US" altLang="zh-CN" sz="2400" b="1">
                <a:solidFill>
                  <a:srgbClr val="FEFEFD"/>
                </a:solidFill>
              </a:endParaRPr>
            </a:p>
            <a:p>
              <a:pPr algn="ctr">
                <a:defRPr/>
              </a:pPr>
              <a:r>
                <a:rPr lang="zh-CN" altLang="en-US" sz="2400" b="1">
                  <a:solidFill>
                    <a:srgbClr val="FEFEFD"/>
                  </a:solidFill>
                </a:rPr>
                <a:t>打擂台算法</a:t>
              </a:r>
              <a:endParaRPr lang="zh-CN" altLang="en-US" sz="2400" b="1" dirty="0">
                <a:solidFill>
                  <a:srgbClr val="FEFEFD"/>
                </a:solidFill>
              </a:endParaRPr>
            </a:p>
          </p:txBody>
        </p:sp>
        <p:sp>
          <p:nvSpPr>
            <p:cNvPr id="11" name="MH_Other_2"/>
            <p:cNvSpPr/>
            <p:nvPr>
              <p:custDataLst>
                <p:tags r:id="rId3"/>
              </p:custDataLst>
            </p:nvPr>
          </p:nvSpPr>
          <p:spPr>
            <a:xfrm rot="20641342">
              <a:off x="3300413" y="2435225"/>
              <a:ext cx="1111250" cy="660400"/>
            </a:xfrm>
            <a:prstGeom prst="roundRect">
              <a:avLst>
                <a:gd name="adj" fmla="val 24179"/>
              </a:avLst>
            </a:prstGeom>
            <a:solidFill>
              <a:schemeClr val="accent1">
                <a:lumMod val="75000"/>
              </a:schemeClr>
            </a:solidFill>
            <a:ln>
              <a:noFill/>
            </a:ln>
            <a:effectLst>
              <a:outerShdw blurRad="25400" dist="12700" dir="60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SubTitle_1"/>
            <p:cNvSpPr/>
            <p:nvPr>
              <p:custDataLst>
                <p:tags r:id="rId4"/>
              </p:custDataLst>
            </p:nvPr>
          </p:nvSpPr>
          <p:spPr>
            <a:xfrm rot="20641342">
              <a:off x="3352800" y="2498726"/>
              <a:ext cx="1004888" cy="536575"/>
            </a:xfrm>
            <a:prstGeom prst="roundRect">
              <a:avLst>
                <a:gd name="adj" fmla="val 18193"/>
              </a:avLst>
            </a:prstGeom>
            <a:solidFill>
              <a:srgbClr val="FEFEFD"/>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0" bIns="108000" anchor="ctr"/>
            <a:lstStyle/>
            <a:p>
              <a:pPr algn="ctr">
                <a:defRPr/>
              </a:pPr>
              <a:r>
                <a:rPr lang="zh-CN" altLang="en-US" b="1">
                  <a:solidFill>
                    <a:schemeClr val="accent1">
                      <a:lumMod val="75000"/>
                    </a:schemeClr>
                  </a:solidFill>
                </a:rPr>
                <a:t>算法</a:t>
              </a:r>
            </a:p>
          </p:txBody>
        </p:sp>
        <p:sp>
          <p:nvSpPr>
            <p:cNvPr id="14" name="MH_Other_4"/>
            <p:cNvSpPr/>
            <p:nvPr>
              <p:custDataLst>
                <p:tags r:id="rId5"/>
              </p:custDataLst>
            </p:nvPr>
          </p:nvSpPr>
          <p:spPr>
            <a:xfrm>
              <a:off x="3433896" y="2776031"/>
              <a:ext cx="161474" cy="161474"/>
            </a:xfrm>
            <a:prstGeom prst="ellipse">
              <a:avLst/>
            </a:prstGeom>
            <a:solidFill>
              <a:srgbClr val="FFFFFF"/>
            </a:solidFill>
            <a:ln w="3175">
              <a:noFill/>
            </a:ln>
            <a:effectLst>
              <a:innerShdw blurRad="76200">
                <a:prstClr val="black">
                  <a:alpha val="6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MH_Other_5"/>
            <p:cNvSpPr/>
            <p:nvPr>
              <p:custDataLst>
                <p:tags r:id="rId6"/>
              </p:custDataLst>
            </p:nvPr>
          </p:nvSpPr>
          <p:spPr>
            <a:xfrm>
              <a:off x="2571751" y="2724151"/>
              <a:ext cx="1012825" cy="398463"/>
            </a:xfrm>
            <a:custGeom>
              <a:avLst/>
              <a:gdLst>
                <a:gd name="connsiteX0" fmla="*/ 788369 w 788369"/>
                <a:gd name="connsiteY0" fmla="*/ 59760 h 293210"/>
                <a:gd name="connsiteX1" fmla="*/ 507382 w 788369"/>
                <a:gd name="connsiteY1" fmla="*/ 228 h 293210"/>
                <a:gd name="connsiteX2" fmla="*/ 78757 w 788369"/>
                <a:gd name="connsiteY2" fmla="*/ 43091 h 293210"/>
                <a:gd name="connsiteX3" fmla="*/ 4938 w 788369"/>
                <a:gd name="connsiteY3" fmla="*/ 135960 h 293210"/>
                <a:gd name="connsiteX4" fmla="*/ 145432 w 788369"/>
                <a:gd name="connsiteY4" fmla="*/ 281216 h 293210"/>
                <a:gd name="connsiteX5" fmla="*/ 290688 w 788369"/>
                <a:gd name="connsiteY5" fmla="*/ 264547 h 293210"/>
                <a:gd name="connsiteX6" fmla="*/ 759794 w 788369"/>
                <a:gd name="connsiteY6" fmla="*/ 102622 h 293210"/>
                <a:gd name="connsiteX0" fmla="*/ 788369 w 797894"/>
                <a:gd name="connsiteY0" fmla="*/ 59760 h 294208"/>
                <a:gd name="connsiteX1" fmla="*/ 507382 w 797894"/>
                <a:gd name="connsiteY1" fmla="*/ 228 h 294208"/>
                <a:gd name="connsiteX2" fmla="*/ 78757 w 797894"/>
                <a:gd name="connsiteY2" fmla="*/ 43091 h 294208"/>
                <a:gd name="connsiteX3" fmla="*/ 4938 w 797894"/>
                <a:gd name="connsiteY3" fmla="*/ 135960 h 294208"/>
                <a:gd name="connsiteX4" fmla="*/ 145432 w 797894"/>
                <a:gd name="connsiteY4" fmla="*/ 281216 h 294208"/>
                <a:gd name="connsiteX5" fmla="*/ 290688 w 797894"/>
                <a:gd name="connsiteY5" fmla="*/ 264547 h 294208"/>
                <a:gd name="connsiteX6" fmla="*/ 797894 w 797894"/>
                <a:gd name="connsiteY6" fmla="*/ 81191 h 294208"/>
                <a:gd name="connsiteX0" fmla="*/ 786197 w 795722"/>
                <a:gd name="connsiteY0" fmla="*/ 64810 h 299258"/>
                <a:gd name="connsiteX1" fmla="*/ 505210 w 795722"/>
                <a:gd name="connsiteY1" fmla="*/ 5278 h 299258"/>
                <a:gd name="connsiteX2" fmla="*/ 87773 w 795722"/>
                <a:gd name="connsiteY2" fmla="*/ 18304 h 299258"/>
                <a:gd name="connsiteX3" fmla="*/ 2766 w 795722"/>
                <a:gd name="connsiteY3" fmla="*/ 141010 h 299258"/>
                <a:gd name="connsiteX4" fmla="*/ 143260 w 795722"/>
                <a:gd name="connsiteY4" fmla="*/ 286266 h 299258"/>
                <a:gd name="connsiteX5" fmla="*/ 288516 w 795722"/>
                <a:gd name="connsiteY5" fmla="*/ 269597 h 299258"/>
                <a:gd name="connsiteX6" fmla="*/ 795722 w 795722"/>
                <a:gd name="connsiteY6" fmla="*/ 86241 h 299258"/>
                <a:gd name="connsiteX0" fmla="*/ 786145 w 795670"/>
                <a:gd name="connsiteY0" fmla="*/ 83807 h 318255"/>
                <a:gd name="connsiteX1" fmla="*/ 501428 w 795670"/>
                <a:gd name="connsiteY1" fmla="*/ 1898 h 318255"/>
                <a:gd name="connsiteX2" fmla="*/ 87721 w 795670"/>
                <a:gd name="connsiteY2" fmla="*/ 37301 h 318255"/>
                <a:gd name="connsiteX3" fmla="*/ 2714 w 795670"/>
                <a:gd name="connsiteY3" fmla="*/ 160007 h 318255"/>
                <a:gd name="connsiteX4" fmla="*/ 143208 w 795670"/>
                <a:gd name="connsiteY4" fmla="*/ 305263 h 318255"/>
                <a:gd name="connsiteX5" fmla="*/ 288464 w 795670"/>
                <a:gd name="connsiteY5" fmla="*/ 288594 h 318255"/>
                <a:gd name="connsiteX6" fmla="*/ 795670 w 795670"/>
                <a:gd name="connsiteY6" fmla="*/ 105238 h 318255"/>
                <a:gd name="connsiteX0" fmla="*/ 785693 w 795218"/>
                <a:gd name="connsiteY0" fmla="*/ 83807 h 313376"/>
                <a:gd name="connsiteX1" fmla="*/ 500976 w 795218"/>
                <a:gd name="connsiteY1" fmla="*/ 1898 h 313376"/>
                <a:gd name="connsiteX2" fmla="*/ 87269 w 795218"/>
                <a:gd name="connsiteY2" fmla="*/ 37301 h 313376"/>
                <a:gd name="connsiteX3" fmla="*/ 2262 w 795218"/>
                <a:gd name="connsiteY3" fmla="*/ 160007 h 313376"/>
                <a:gd name="connsiteX4" fmla="*/ 135297 w 795218"/>
                <a:gd name="connsiteY4" fmla="*/ 297804 h 313376"/>
                <a:gd name="connsiteX5" fmla="*/ 288012 w 795218"/>
                <a:gd name="connsiteY5" fmla="*/ 288594 h 313376"/>
                <a:gd name="connsiteX6" fmla="*/ 795218 w 795218"/>
                <a:gd name="connsiteY6" fmla="*/ 105238 h 313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5218" h="313376">
                  <a:moveTo>
                    <a:pt x="785693" y="83807"/>
                  </a:moveTo>
                  <a:cubicBezTo>
                    <a:pt x="704334" y="55430"/>
                    <a:pt x="617380" y="9649"/>
                    <a:pt x="500976" y="1898"/>
                  </a:cubicBezTo>
                  <a:cubicBezTo>
                    <a:pt x="384572" y="-5853"/>
                    <a:pt x="170388" y="10950"/>
                    <a:pt x="87269" y="37301"/>
                  </a:cubicBezTo>
                  <a:cubicBezTo>
                    <a:pt x="4150" y="63652"/>
                    <a:pt x="-5743" y="116590"/>
                    <a:pt x="2262" y="160007"/>
                  </a:cubicBezTo>
                  <a:cubicBezTo>
                    <a:pt x="10267" y="203424"/>
                    <a:pt x="87672" y="276373"/>
                    <a:pt x="135297" y="297804"/>
                  </a:cubicBezTo>
                  <a:cubicBezTo>
                    <a:pt x="182922" y="319235"/>
                    <a:pt x="178025" y="320688"/>
                    <a:pt x="288012" y="288594"/>
                  </a:cubicBezTo>
                  <a:cubicBezTo>
                    <a:pt x="397999" y="256500"/>
                    <a:pt x="611862" y="171317"/>
                    <a:pt x="795218" y="105238"/>
                  </a:cubicBezTo>
                </a:path>
              </a:pathLst>
            </a:custGeom>
            <a:noFill/>
            <a:ln w="19050">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7" name="矩形 6"/>
          <p:cNvSpPr/>
          <p:nvPr/>
        </p:nvSpPr>
        <p:spPr>
          <a:xfrm>
            <a:off x="8735688" y="1829379"/>
            <a:ext cx="3085929" cy="1815882"/>
          </a:xfrm>
          <a:prstGeom prst="rect">
            <a:avLst/>
          </a:prstGeom>
        </p:spPr>
        <p:txBody>
          <a:bodyPr wrap="square">
            <a:spAutoFit/>
          </a:bodyPr>
          <a:lstStyle/>
          <a:p>
            <a:r>
              <a:rPr lang="zh-CN" altLang="en-US" sz="1400"/>
              <a:t>先找出任一人站在台上，第</a:t>
            </a:r>
            <a:r>
              <a:rPr lang="en-US" altLang="zh-CN" sz="1400"/>
              <a:t>2</a:t>
            </a:r>
            <a:r>
              <a:rPr lang="zh-CN" altLang="en-US" sz="1400"/>
              <a:t>人上去与之比武，胜者留在台上。再上去第</a:t>
            </a:r>
            <a:r>
              <a:rPr lang="en-US" altLang="zh-CN" sz="1400"/>
              <a:t>3</a:t>
            </a:r>
            <a:r>
              <a:rPr lang="zh-CN" altLang="en-US" sz="1400"/>
              <a:t>人，与台上的人</a:t>
            </a:r>
            <a:r>
              <a:rPr lang="en-US" altLang="zh-CN" sz="1400"/>
              <a:t>(</a:t>
            </a:r>
            <a:r>
              <a:rPr lang="zh-CN" altLang="en-US" sz="1400"/>
              <a:t>即刚才的得胜者</a:t>
            </a:r>
            <a:r>
              <a:rPr lang="en-US" altLang="zh-CN" sz="1400"/>
              <a:t>)</a:t>
            </a:r>
            <a:r>
              <a:rPr lang="zh-CN" altLang="en-US" sz="1400"/>
              <a:t>比武，胜者留台上，败者下台。以后每一个人都是与当时留在台上的人比武。直到所有人都上台比过为止，最后留在台上的就是冠军。这就是“</a:t>
            </a:r>
            <a:r>
              <a:rPr lang="zh-CN" altLang="en-US" sz="1400" b="1">
                <a:solidFill>
                  <a:srgbClr val="FF0000"/>
                </a:solidFill>
              </a:rPr>
              <a:t>打擂台算法</a:t>
            </a:r>
            <a:r>
              <a:rPr lang="zh-CN" altLang="en-US" sz="1400"/>
              <a:t>”。</a:t>
            </a:r>
          </a:p>
        </p:txBody>
      </p:sp>
      <p:pic>
        <p:nvPicPr>
          <p:cNvPr id="6" name="图片 5"/>
          <p:cNvPicPr>
            <a:picLocks noChangeAspect="1"/>
          </p:cNvPicPr>
          <p:nvPr/>
        </p:nvPicPr>
        <p:blipFill>
          <a:blip r:embed="rId9" cstate="print"/>
          <a:stretch>
            <a:fillRect/>
          </a:stretch>
        </p:blipFill>
        <p:spPr>
          <a:xfrm>
            <a:off x="5370858" y="2018769"/>
            <a:ext cx="3188675" cy="830947"/>
          </a:xfrm>
          <a:prstGeom prst="rect">
            <a:avLst/>
          </a:prstGeom>
        </p:spPr>
      </p:pic>
    </p:spTree>
    <p:extLst>
      <p:ext uri="{BB962C8B-B14F-4D97-AF65-F5344CB8AC3E}">
        <p14:creationId xmlns:p14="http://schemas.microsoft.com/office/powerpoint/2010/main" xmlns="" val="181367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9699" y="0"/>
            <a:ext cx="5922104" cy="1325563"/>
          </a:xfrm>
        </p:spPr>
        <p:txBody>
          <a:bodyPr/>
          <a:lstStyle/>
          <a:p>
            <a:r>
              <a:rPr lang="zh-CN" altLang="en-US"/>
              <a:t>二维数组的初始化</a:t>
            </a:r>
          </a:p>
        </p:txBody>
      </p:sp>
      <p:sp>
        <p:nvSpPr>
          <p:cNvPr id="8" name="MH_Desc_1"/>
          <p:cNvSpPr/>
          <p:nvPr>
            <p:custDataLst>
              <p:tags r:id="rId1"/>
            </p:custDataLst>
          </p:nvPr>
        </p:nvSpPr>
        <p:spPr>
          <a:xfrm>
            <a:off x="579272" y="1426884"/>
            <a:ext cx="11062098" cy="520251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defRPr/>
            </a:pPr>
            <a:r>
              <a:rPr lang="en-US" altLang="zh-CN" sz="1600">
                <a:solidFill>
                  <a:schemeClr val="tx1"/>
                </a:solidFill>
              </a:rPr>
              <a:t>(1)</a:t>
            </a:r>
            <a:r>
              <a:rPr lang="zh-CN" altLang="en-US" sz="1600">
                <a:solidFill>
                  <a:schemeClr val="tx1"/>
                </a:solidFill>
              </a:rPr>
              <a:t>分行给二维数组赋初值。（最清楚直观）</a:t>
            </a:r>
            <a:endParaRPr lang="en-US" altLang="zh-CN" sz="1600">
              <a:solidFill>
                <a:schemeClr val="tx1"/>
              </a:solidFill>
            </a:endParaRPr>
          </a:p>
          <a:p>
            <a:pPr algn="just">
              <a:defRPr/>
            </a:pPr>
            <a:endParaRPr lang="en-US" altLang="zh-CN" sz="1600">
              <a:solidFill>
                <a:schemeClr val="tx1"/>
              </a:solidFill>
            </a:endParaRPr>
          </a:p>
          <a:p>
            <a:pPr algn="just">
              <a:defRPr/>
            </a:pPr>
            <a:endParaRPr lang="en-US" altLang="zh-CN" sz="1600">
              <a:solidFill>
                <a:schemeClr val="tx1"/>
              </a:solidFill>
            </a:endParaRPr>
          </a:p>
          <a:p>
            <a:pPr algn="just">
              <a:lnSpc>
                <a:spcPct val="150000"/>
              </a:lnSpc>
              <a:defRPr/>
            </a:pPr>
            <a:r>
              <a:rPr lang="en-US" altLang="zh-CN" sz="1600">
                <a:solidFill>
                  <a:schemeClr val="tx1"/>
                </a:solidFill>
              </a:rPr>
              <a:t>(2)</a:t>
            </a:r>
            <a:r>
              <a:rPr lang="zh-CN" altLang="en-US" sz="1600">
                <a:solidFill>
                  <a:schemeClr val="tx1"/>
                </a:solidFill>
              </a:rPr>
              <a:t>可以将所有数据写在一个花括号内，按数组元素在内存中的排列顺序对各元素赋初值。</a:t>
            </a:r>
            <a:endParaRPr lang="en-US" altLang="zh-CN" sz="1600">
              <a:solidFill>
                <a:schemeClr val="tx1"/>
              </a:solidFill>
            </a:endParaRPr>
          </a:p>
          <a:p>
            <a:pPr algn="just">
              <a:lnSpc>
                <a:spcPct val="150000"/>
              </a:lnSpc>
              <a:defRPr/>
            </a:pPr>
            <a:endParaRPr lang="en-US" altLang="zh-CN" sz="1600">
              <a:solidFill>
                <a:schemeClr val="tx1"/>
              </a:solidFill>
            </a:endParaRPr>
          </a:p>
          <a:p>
            <a:pPr algn="just">
              <a:lnSpc>
                <a:spcPct val="150000"/>
              </a:lnSpc>
              <a:defRPr/>
            </a:pPr>
            <a:r>
              <a:rPr lang="en-US" altLang="zh-CN" sz="1600">
                <a:solidFill>
                  <a:schemeClr val="tx1"/>
                </a:solidFill>
              </a:rPr>
              <a:t>(3)</a:t>
            </a:r>
            <a:r>
              <a:rPr lang="zh-CN" altLang="en-US" sz="1600">
                <a:solidFill>
                  <a:schemeClr val="tx1"/>
                </a:solidFill>
              </a:rPr>
              <a:t>可以对部分元素赋初值。</a:t>
            </a:r>
            <a:endParaRPr lang="en-US" altLang="zh-CN" sz="1600">
              <a:solidFill>
                <a:schemeClr val="tx1"/>
              </a:solidFill>
            </a:endParaRPr>
          </a:p>
          <a:p>
            <a:pPr algn="just">
              <a:lnSpc>
                <a:spcPct val="150000"/>
              </a:lnSpc>
              <a:defRPr/>
            </a:pPr>
            <a:endParaRPr lang="en-US" altLang="zh-CN" sz="1600">
              <a:solidFill>
                <a:schemeClr val="tx1"/>
              </a:solidFill>
            </a:endParaRPr>
          </a:p>
          <a:p>
            <a:pPr algn="just">
              <a:lnSpc>
                <a:spcPct val="150000"/>
              </a:lnSpc>
              <a:defRPr/>
            </a:pPr>
            <a:endParaRPr lang="en-US" altLang="zh-CN" sz="1600">
              <a:solidFill>
                <a:schemeClr val="tx1"/>
              </a:solidFill>
            </a:endParaRPr>
          </a:p>
          <a:p>
            <a:pPr algn="just">
              <a:lnSpc>
                <a:spcPct val="150000"/>
              </a:lnSpc>
              <a:defRPr/>
            </a:pPr>
            <a:endParaRPr lang="en-US" altLang="zh-CN" sz="1600">
              <a:solidFill>
                <a:schemeClr val="tx1"/>
              </a:solidFill>
            </a:endParaRPr>
          </a:p>
          <a:p>
            <a:pPr algn="just">
              <a:lnSpc>
                <a:spcPct val="150000"/>
              </a:lnSpc>
              <a:defRPr/>
            </a:pPr>
            <a:endParaRPr lang="en-US" altLang="zh-CN" sz="1600">
              <a:solidFill>
                <a:schemeClr val="tx1"/>
              </a:solidFill>
            </a:endParaRPr>
          </a:p>
          <a:p>
            <a:pPr algn="just">
              <a:lnSpc>
                <a:spcPct val="150000"/>
              </a:lnSpc>
              <a:defRPr/>
            </a:pPr>
            <a:endParaRPr lang="en-US" altLang="zh-CN" sz="1600">
              <a:solidFill>
                <a:schemeClr val="tx1"/>
              </a:solidFill>
            </a:endParaRPr>
          </a:p>
          <a:p>
            <a:pPr algn="just">
              <a:lnSpc>
                <a:spcPct val="150000"/>
              </a:lnSpc>
              <a:defRPr/>
            </a:pPr>
            <a:r>
              <a:rPr lang="en-US" altLang="zh-CN" sz="1600">
                <a:solidFill>
                  <a:schemeClr val="tx1"/>
                </a:solidFill>
              </a:rPr>
              <a:t>(4)</a:t>
            </a:r>
            <a:r>
              <a:rPr lang="zh-CN" altLang="en-US" sz="1600">
                <a:solidFill>
                  <a:schemeClr val="tx1"/>
                </a:solidFill>
              </a:rPr>
              <a:t>如果对全部元素都赋初值</a:t>
            </a:r>
            <a:r>
              <a:rPr lang="en-US" altLang="zh-CN" sz="1600">
                <a:solidFill>
                  <a:schemeClr val="tx1"/>
                </a:solidFill>
              </a:rPr>
              <a:t>(</a:t>
            </a:r>
            <a:r>
              <a:rPr lang="zh-CN" altLang="en-US" sz="1600">
                <a:solidFill>
                  <a:schemeClr val="tx1"/>
                </a:solidFill>
              </a:rPr>
              <a:t>即提供全部初始数据</a:t>
            </a:r>
            <a:r>
              <a:rPr lang="en-US" altLang="zh-CN" sz="1600">
                <a:solidFill>
                  <a:schemeClr val="tx1"/>
                </a:solidFill>
              </a:rPr>
              <a:t>)</a:t>
            </a:r>
            <a:r>
              <a:rPr lang="zh-CN" altLang="en-US" sz="1600">
                <a:solidFill>
                  <a:schemeClr val="tx1"/>
                </a:solidFill>
              </a:rPr>
              <a:t>，则定义数组时对第</a:t>
            </a:r>
            <a:r>
              <a:rPr lang="en-US" altLang="zh-CN" sz="1600">
                <a:solidFill>
                  <a:schemeClr val="tx1"/>
                </a:solidFill>
              </a:rPr>
              <a:t>1</a:t>
            </a:r>
            <a:r>
              <a:rPr lang="zh-CN" altLang="en-US" sz="1600">
                <a:solidFill>
                  <a:schemeClr val="tx1"/>
                </a:solidFill>
              </a:rPr>
              <a:t>维的长度可以不指定，但第</a:t>
            </a:r>
            <a:r>
              <a:rPr lang="en-US" altLang="zh-CN" sz="1600">
                <a:solidFill>
                  <a:schemeClr val="tx1"/>
                </a:solidFill>
              </a:rPr>
              <a:t>2</a:t>
            </a:r>
            <a:r>
              <a:rPr lang="zh-CN" altLang="en-US" sz="1600">
                <a:solidFill>
                  <a:schemeClr val="tx1"/>
                </a:solidFill>
              </a:rPr>
              <a:t>维的长度不能省。</a:t>
            </a:r>
            <a:endParaRPr lang="en-US" altLang="zh-CN" sz="1600">
              <a:solidFill>
                <a:schemeClr val="tx1"/>
              </a:solidFill>
            </a:endParaRPr>
          </a:p>
          <a:p>
            <a:pPr algn="just">
              <a:lnSpc>
                <a:spcPct val="150000"/>
              </a:lnSpc>
              <a:defRPr/>
            </a:pPr>
            <a:endParaRPr lang="en-US" altLang="zh-CN" sz="1600">
              <a:solidFill>
                <a:schemeClr val="tx1"/>
              </a:solidFill>
            </a:endParaRPr>
          </a:p>
          <a:p>
            <a:pPr algn="just">
              <a:lnSpc>
                <a:spcPct val="150000"/>
              </a:lnSpc>
              <a:defRPr/>
            </a:pPr>
            <a:r>
              <a:rPr lang="zh-CN" altLang="en-US" sz="1600">
                <a:solidFill>
                  <a:schemeClr val="tx1"/>
                </a:solidFill>
              </a:rPr>
              <a:t>在定义时也可以只对部分元素赋初值而省略第</a:t>
            </a:r>
            <a:r>
              <a:rPr lang="en-US" altLang="zh-CN" sz="1600">
                <a:solidFill>
                  <a:schemeClr val="tx1"/>
                </a:solidFill>
              </a:rPr>
              <a:t>1</a:t>
            </a:r>
            <a:r>
              <a:rPr lang="zh-CN" altLang="en-US" sz="1600">
                <a:solidFill>
                  <a:schemeClr val="tx1"/>
                </a:solidFill>
              </a:rPr>
              <a:t>维的长度，但应分行赋初值。</a:t>
            </a:r>
            <a:endParaRPr lang="en-US" altLang="zh-CN" sz="1600">
              <a:solidFill>
                <a:schemeClr val="tx1"/>
              </a:solidFill>
            </a:endParaRPr>
          </a:p>
        </p:txBody>
      </p:sp>
      <p:sp>
        <p:nvSpPr>
          <p:cNvPr id="3" name="矩形 2"/>
          <p:cNvSpPr/>
          <p:nvPr/>
        </p:nvSpPr>
        <p:spPr>
          <a:xfrm>
            <a:off x="509699" y="966470"/>
            <a:ext cx="8890770" cy="369332"/>
          </a:xfrm>
          <a:prstGeom prst="rect">
            <a:avLst/>
          </a:prstGeom>
        </p:spPr>
        <p:txBody>
          <a:bodyPr wrap="square">
            <a:spAutoFit/>
          </a:bodyPr>
          <a:lstStyle/>
          <a:p>
            <a:r>
              <a:rPr lang="zh-CN" altLang="en-US"/>
              <a:t>可以用“初始化列表”对二维数组初始化。</a:t>
            </a:r>
          </a:p>
        </p:txBody>
      </p:sp>
      <p:sp>
        <p:nvSpPr>
          <p:cNvPr id="16" name="圆角矩形 15"/>
          <p:cNvSpPr/>
          <p:nvPr/>
        </p:nvSpPr>
        <p:spPr>
          <a:xfrm>
            <a:off x="937956" y="1805782"/>
            <a:ext cx="3905089" cy="389127"/>
          </a:xfrm>
          <a:prstGeom prst="roundRect">
            <a:avLst>
              <a:gd name="adj" fmla="val 10716"/>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538">
              <a:lnSpc>
                <a:spcPct val="120000"/>
              </a:lnSpc>
            </a:pPr>
            <a:r>
              <a:rPr lang="en-US" altLang="zh-CN" sz="1600"/>
              <a:t>int a[3][4]={{1,2,3,4},{5,6,7,8},{9,10,11,12}};</a:t>
            </a:r>
            <a:endParaRPr lang="en-US" altLang="zh-CN" sz="1600">
              <a:solidFill>
                <a:srgbClr val="008000"/>
              </a:solidFill>
            </a:endParaRPr>
          </a:p>
        </p:txBody>
      </p:sp>
      <p:sp>
        <p:nvSpPr>
          <p:cNvPr id="17" name="圆角矩形 16"/>
          <p:cNvSpPr/>
          <p:nvPr/>
        </p:nvSpPr>
        <p:spPr>
          <a:xfrm>
            <a:off x="937956" y="2614469"/>
            <a:ext cx="3905090" cy="389127"/>
          </a:xfrm>
          <a:prstGeom prst="roundRect">
            <a:avLst>
              <a:gd name="adj" fmla="val 10716"/>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538">
              <a:lnSpc>
                <a:spcPct val="120000"/>
              </a:lnSpc>
            </a:pPr>
            <a:r>
              <a:rPr lang="en-US" altLang="zh-CN" sz="1600"/>
              <a:t>int a[3][4]={1,2,3,4,5,6,7,8,9,10,11,12};</a:t>
            </a:r>
            <a:endParaRPr lang="en-US" altLang="zh-CN" sz="1600">
              <a:solidFill>
                <a:srgbClr val="008000"/>
              </a:solidFill>
            </a:endParaRPr>
          </a:p>
        </p:txBody>
      </p:sp>
      <p:sp>
        <p:nvSpPr>
          <p:cNvPr id="18" name="圆角矩形 17"/>
          <p:cNvSpPr/>
          <p:nvPr/>
        </p:nvSpPr>
        <p:spPr>
          <a:xfrm>
            <a:off x="937954" y="3351340"/>
            <a:ext cx="3905091" cy="389127"/>
          </a:xfrm>
          <a:prstGeom prst="roundRect">
            <a:avLst>
              <a:gd name="adj" fmla="val 10716"/>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538">
              <a:lnSpc>
                <a:spcPct val="120000"/>
              </a:lnSpc>
            </a:pPr>
            <a:r>
              <a:rPr lang="en-US" altLang="zh-CN" sz="1600"/>
              <a:t>int a[3][4]={{1},{5},{9}};			</a:t>
            </a:r>
            <a:r>
              <a:rPr lang="zh-CN" altLang="en-US" sz="1600"/>
              <a:t>①</a:t>
            </a:r>
            <a:endParaRPr lang="en-US" altLang="zh-CN" sz="1600">
              <a:solidFill>
                <a:srgbClr val="008000"/>
              </a:solidFill>
            </a:endParaRPr>
          </a:p>
        </p:txBody>
      </p:sp>
      <p:sp>
        <p:nvSpPr>
          <p:cNvPr id="20" name="圆角矩形 19"/>
          <p:cNvSpPr/>
          <p:nvPr/>
        </p:nvSpPr>
        <p:spPr>
          <a:xfrm>
            <a:off x="937953" y="3828425"/>
            <a:ext cx="3905092" cy="389127"/>
          </a:xfrm>
          <a:prstGeom prst="roundRect">
            <a:avLst>
              <a:gd name="adj" fmla="val 10716"/>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538">
              <a:lnSpc>
                <a:spcPct val="120000"/>
              </a:lnSpc>
            </a:pPr>
            <a:r>
              <a:rPr lang="en-US" altLang="zh-CN" sz="1600"/>
              <a:t>int a[3][4]={{1},{0,6},{0,0,11}};		</a:t>
            </a:r>
            <a:r>
              <a:rPr lang="zh-CN" altLang="en-US" sz="1600"/>
              <a:t>②</a:t>
            </a:r>
            <a:endParaRPr lang="en-US" altLang="zh-CN" sz="1600">
              <a:solidFill>
                <a:srgbClr val="008000"/>
              </a:solidFill>
            </a:endParaRPr>
          </a:p>
        </p:txBody>
      </p:sp>
      <p:sp>
        <p:nvSpPr>
          <p:cNvPr id="21" name="圆角矩形 20"/>
          <p:cNvSpPr/>
          <p:nvPr/>
        </p:nvSpPr>
        <p:spPr>
          <a:xfrm>
            <a:off x="937953" y="4305510"/>
            <a:ext cx="3905092" cy="389127"/>
          </a:xfrm>
          <a:prstGeom prst="roundRect">
            <a:avLst>
              <a:gd name="adj" fmla="val 10716"/>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538">
              <a:lnSpc>
                <a:spcPct val="120000"/>
              </a:lnSpc>
            </a:pPr>
            <a:r>
              <a:rPr lang="en-US" altLang="zh-CN" sz="1600"/>
              <a:t>int a[3][4]={{1},{5,6}};				</a:t>
            </a:r>
            <a:r>
              <a:rPr lang="zh-CN" altLang="en-US" sz="1600"/>
              <a:t>③</a:t>
            </a:r>
            <a:endParaRPr lang="en-US" altLang="zh-CN" sz="1600">
              <a:solidFill>
                <a:srgbClr val="008000"/>
              </a:solidFill>
            </a:endParaRPr>
          </a:p>
        </p:txBody>
      </p:sp>
      <p:sp>
        <p:nvSpPr>
          <p:cNvPr id="5" name="矩形 4"/>
          <p:cNvSpPr/>
          <p:nvPr/>
        </p:nvSpPr>
        <p:spPr>
          <a:xfrm>
            <a:off x="5026724" y="3375703"/>
            <a:ext cx="1597572" cy="179602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defTabSz="357188">
              <a:lnSpc>
                <a:spcPct val="150000"/>
              </a:lnSpc>
            </a:pPr>
            <a:r>
              <a:rPr lang="zh-CN" altLang="en-US"/>
              <a:t>①</a:t>
            </a:r>
            <a:endParaRPr lang="en-US" altLang="zh-CN"/>
          </a:p>
          <a:p>
            <a:pPr algn="ctr" defTabSz="357188">
              <a:lnSpc>
                <a:spcPct val="150000"/>
              </a:lnSpc>
            </a:pPr>
            <a:r>
              <a:rPr lang="en-US" altLang="zh-CN"/>
              <a:t>1	0	0	0</a:t>
            </a:r>
          </a:p>
          <a:p>
            <a:pPr algn="ctr" defTabSz="357188">
              <a:lnSpc>
                <a:spcPct val="150000"/>
              </a:lnSpc>
            </a:pPr>
            <a:r>
              <a:rPr lang="en-US" altLang="zh-CN"/>
              <a:t>5	0	0	0</a:t>
            </a:r>
          </a:p>
          <a:p>
            <a:pPr algn="ctr" defTabSz="357188">
              <a:lnSpc>
                <a:spcPct val="150000"/>
              </a:lnSpc>
            </a:pPr>
            <a:r>
              <a:rPr lang="en-US" altLang="zh-CN"/>
              <a:t>9	0	0	0</a:t>
            </a:r>
            <a:endParaRPr lang="zh-CN" altLang="en-US"/>
          </a:p>
        </p:txBody>
      </p:sp>
      <p:sp>
        <p:nvSpPr>
          <p:cNvPr id="14" name="矩形 13"/>
          <p:cNvSpPr/>
          <p:nvPr/>
        </p:nvSpPr>
        <p:spPr>
          <a:xfrm>
            <a:off x="6699082" y="3375703"/>
            <a:ext cx="1597572" cy="179602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defTabSz="357188">
              <a:lnSpc>
                <a:spcPct val="150000"/>
              </a:lnSpc>
            </a:pPr>
            <a:r>
              <a:rPr lang="zh-CN" altLang="en-US"/>
              <a:t>②</a:t>
            </a:r>
            <a:endParaRPr lang="en-US" altLang="zh-CN"/>
          </a:p>
          <a:p>
            <a:pPr algn="ctr" defTabSz="357188">
              <a:lnSpc>
                <a:spcPct val="150000"/>
              </a:lnSpc>
            </a:pPr>
            <a:r>
              <a:rPr lang="en-US" altLang="zh-CN"/>
              <a:t>1	0	0	0</a:t>
            </a:r>
          </a:p>
          <a:p>
            <a:pPr algn="ctr" defTabSz="357188">
              <a:lnSpc>
                <a:spcPct val="150000"/>
              </a:lnSpc>
            </a:pPr>
            <a:r>
              <a:rPr lang="en-US" altLang="zh-CN"/>
              <a:t>0	6	0	0</a:t>
            </a:r>
          </a:p>
          <a:p>
            <a:pPr algn="ctr" defTabSz="357188">
              <a:lnSpc>
                <a:spcPct val="150000"/>
              </a:lnSpc>
            </a:pPr>
            <a:r>
              <a:rPr lang="en-US" altLang="zh-CN"/>
              <a:t>0	0	11	0</a:t>
            </a:r>
            <a:endParaRPr lang="zh-CN" altLang="en-US"/>
          </a:p>
        </p:txBody>
      </p:sp>
      <p:sp>
        <p:nvSpPr>
          <p:cNvPr id="15" name="矩形 14"/>
          <p:cNvSpPr/>
          <p:nvPr/>
        </p:nvSpPr>
        <p:spPr>
          <a:xfrm>
            <a:off x="8371440" y="3375703"/>
            <a:ext cx="1597572" cy="179602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defTabSz="357188">
              <a:lnSpc>
                <a:spcPct val="150000"/>
              </a:lnSpc>
            </a:pPr>
            <a:r>
              <a:rPr lang="zh-CN" altLang="en-US"/>
              <a:t>③</a:t>
            </a:r>
            <a:endParaRPr lang="en-US" altLang="zh-CN"/>
          </a:p>
          <a:p>
            <a:pPr algn="ctr" defTabSz="357188">
              <a:lnSpc>
                <a:spcPct val="150000"/>
              </a:lnSpc>
            </a:pPr>
            <a:r>
              <a:rPr lang="en-US" altLang="zh-CN"/>
              <a:t>1	0	0	0</a:t>
            </a:r>
          </a:p>
          <a:p>
            <a:pPr algn="ctr" defTabSz="357188">
              <a:lnSpc>
                <a:spcPct val="150000"/>
              </a:lnSpc>
            </a:pPr>
            <a:r>
              <a:rPr lang="en-US" altLang="zh-CN"/>
              <a:t>5	6	0	0</a:t>
            </a:r>
          </a:p>
          <a:p>
            <a:pPr algn="ctr" defTabSz="357188">
              <a:lnSpc>
                <a:spcPct val="150000"/>
              </a:lnSpc>
            </a:pPr>
            <a:r>
              <a:rPr lang="en-US" altLang="zh-CN"/>
              <a:t>0	0	0	0</a:t>
            </a:r>
            <a:endParaRPr lang="zh-CN" altLang="en-US"/>
          </a:p>
        </p:txBody>
      </p:sp>
      <p:sp>
        <p:nvSpPr>
          <p:cNvPr id="23" name="圆角矩形 22"/>
          <p:cNvSpPr/>
          <p:nvPr/>
        </p:nvSpPr>
        <p:spPr>
          <a:xfrm>
            <a:off x="937953" y="4782596"/>
            <a:ext cx="3905092" cy="389127"/>
          </a:xfrm>
          <a:prstGeom prst="roundRect">
            <a:avLst>
              <a:gd name="adj" fmla="val 10716"/>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538">
              <a:lnSpc>
                <a:spcPct val="120000"/>
              </a:lnSpc>
            </a:pPr>
            <a:r>
              <a:rPr lang="en-US" altLang="zh-CN" sz="1600"/>
              <a:t>int a[3][4]={{1},{},{9}};				</a:t>
            </a:r>
            <a:r>
              <a:rPr lang="zh-CN" altLang="en-US" sz="1600"/>
              <a:t>④</a:t>
            </a:r>
            <a:endParaRPr lang="en-US" altLang="zh-CN" sz="1600">
              <a:solidFill>
                <a:srgbClr val="008000"/>
              </a:solidFill>
            </a:endParaRPr>
          </a:p>
        </p:txBody>
      </p:sp>
      <p:sp>
        <p:nvSpPr>
          <p:cNvPr id="19" name="矩形 18"/>
          <p:cNvSpPr/>
          <p:nvPr/>
        </p:nvSpPr>
        <p:spPr>
          <a:xfrm>
            <a:off x="10043798" y="3375703"/>
            <a:ext cx="1597572" cy="179602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defTabSz="357188">
              <a:lnSpc>
                <a:spcPct val="150000"/>
              </a:lnSpc>
            </a:pPr>
            <a:r>
              <a:rPr lang="zh-CN" altLang="en-US"/>
              <a:t>④</a:t>
            </a:r>
            <a:endParaRPr lang="en-US" altLang="zh-CN"/>
          </a:p>
          <a:p>
            <a:pPr algn="ctr" defTabSz="357188">
              <a:lnSpc>
                <a:spcPct val="150000"/>
              </a:lnSpc>
            </a:pPr>
            <a:r>
              <a:rPr lang="en-US" altLang="zh-CN"/>
              <a:t>1	0	0	0</a:t>
            </a:r>
          </a:p>
          <a:p>
            <a:pPr algn="ctr" defTabSz="357188">
              <a:lnSpc>
                <a:spcPct val="150000"/>
              </a:lnSpc>
            </a:pPr>
            <a:r>
              <a:rPr lang="en-US" altLang="zh-CN"/>
              <a:t>0	0	0	0</a:t>
            </a:r>
          </a:p>
          <a:p>
            <a:pPr algn="ctr" defTabSz="357188">
              <a:lnSpc>
                <a:spcPct val="150000"/>
              </a:lnSpc>
            </a:pPr>
            <a:r>
              <a:rPr lang="en-US" altLang="zh-CN"/>
              <a:t>9	0	0	0</a:t>
            </a:r>
            <a:endParaRPr lang="zh-CN" altLang="en-US"/>
          </a:p>
        </p:txBody>
      </p:sp>
      <p:sp>
        <p:nvSpPr>
          <p:cNvPr id="22" name="圆角矩形 21"/>
          <p:cNvSpPr/>
          <p:nvPr/>
        </p:nvSpPr>
        <p:spPr>
          <a:xfrm>
            <a:off x="937955" y="5511434"/>
            <a:ext cx="3905090" cy="389127"/>
          </a:xfrm>
          <a:prstGeom prst="roundRect">
            <a:avLst>
              <a:gd name="adj" fmla="val 10716"/>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538">
              <a:lnSpc>
                <a:spcPct val="120000"/>
              </a:lnSpc>
            </a:pPr>
            <a:r>
              <a:rPr lang="en-US" altLang="zh-CN" sz="1600"/>
              <a:t>int a[3][4]={1,2,3,4,5,6,7,8,9,10,11,12};</a:t>
            </a:r>
            <a:endParaRPr lang="en-US" altLang="zh-CN" sz="1600">
              <a:solidFill>
                <a:srgbClr val="008000"/>
              </a:solidFill>
            </a:endParaRPr>
          </a:p>
        </p:txBody>
      </p:sp>
      <mc:AlternateContent xmlns:mc="http://schemas.openxmlformats.org/markup-compatibility/2006">
        <mc:Choice xmlns:a14="http://schemas.microsoft.com/office/drawing/2010/main" xmlns="" Requires="a14">
          <p:sp>
            <p:nvSpPr>
              <p:cNvPr id="24" name="文本框 23"/>
              <p:cNvSpPr txBox="1"/>
              <p:nvPr/>
            </p:nvSpPr>
            <p:spPr>
              <a:xfrm>
                <a:off x="4569572" y="5444387"/>
                <a:ext cx="108937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2800" b="1" i="0" smtClean="0">
                          <a:solidFill>
                            <a:schemeClr val="accent1"/>
                          </a:solidFill>
                          <a:latin typeface="Cambria Math" panose="02040503050406030204" pitchFamily="18" charset="0"/>
                        </a:rPr>
                        <m:t>≡</m:t>
                      </m:r>
                    </m:oMath>
                  </m:oMathPara>
                </a14:m>
                <a:endParaRPr lang="zh-CN" altLang="en-US" sz="2800" b="1">
                  <a:solidFill>
                    <a:schemeClr val="accent1"/>
                  </a:solidFill>
                </a:endParaRPr>
              </a:p>
            </p:txBody>
          </p:sp>
        </mc:Choice>
        <mc:Fallback>
          <p:sp>
            <p:nvSpPr>
              <p:cNvPr id="24" name="文本框 23"/>
              <p:cNvSpPr txBox="1">
                <a:spLocks noRot="1" noChangeAspect="1" noMove="1" noResize="1" noEditPoints="1" noAdjustHandles="1" noChangeArrowheads="1" noChangeShapeType="1" noTextEdit="1"/>
              </p:cNvSpPr>
              <p:nvPr/>
            </p:nvSpPr>
            <p:spPr>
              <a:xfrm>
                <a:off x="4569572" y="5444387"/>
                <a:ext cx="1089372" cy="523220"/>
              </a:xfrm>
              <a:prstGeom prst="rect">
                <a:avLst/>
              </a:prstGeom>
              <a:blipFill>
                <a:blip r:embed="rId3" cstate="print"/>
                <a:stretch>
                  <a:fillRect/>
                </a:stretch>
              </a:blipFill>
            </p:spPr>
            <p:txBody>
              <a:bodyPr/>
              <a:lstStyle/>
              <a:p>
                <a:r>
                  <a:rPr lang="zh-CN" altLang="en-US">
                    <a:noFill/>
                  </a:rPr>
                  <a:t> </a:t>
                </a:r>
              </a:p>
            </p:txBody>
          </p:sp>
        </mc:Fallback>
      </mc:AlternateContent>
      <p:sp>
        <p:nvSpPr>
          <p:cNvPr id="25" name="圆角矩形 24"/>
          <p:cNvSpPr/>
          <p:nvPr/>
        </p:nvSpPr>
        <p:spPr>
          <a:xfrm>
            <a:off x="5385470" y="5511434"/>
            <a:ext cx="3905090" cy="389127"/>
          </a:xfrm>
          <a:prstGeom prst="roundRect">
            <a:avLst>
              <a:gd name="adj" fmla="val 10716"/>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538">
              <a:lnSpc>
                <a:spcPct val="120000"/>
              </a:lnSpc>
            </a:pPr>
            <a:r>
              <a:rPr lang="en-US" altLang="zh-CN" sz="1600"/>
              <a:t>int a[][4]={1,2,3,4,5,6,7,8,9,10,11,12};</a:t>
            </a:r>
            <a:endParaRPr lang="en-US" altLang="zh-CN" sz="1600">
              <a:solidFill>
                <a:srgbClr val="008000"/>
              </a:solidFill>
            </a:endParaRPr>
          </a:p>
        </p:txBody>
      </p:sp>
      <p:sp>
        <p:nvSpPr>
          <p:cNvPr id="26" name="圆角矩形 25"/>
          <p:cNvSpPr/>
          <p:nvPr/>
        </p:nvSpPr>
        <p:spPr>
          <a:xfrm>
            <a:off x="937953" y="6215565"/>
            <a:ext cx="3905090" cy="389127"/>
          </a:xfrm>
          <a:prstGeom prst="roundRect">
            <a:avLst>
              <a:gd name="adj" fmla="val 10716"/>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538">
              <a:lnSpc>
                <a:spcPct val="120000"/>
              </a:lnSpc>
            </a:pPr>
            <a:r>
              <a:rPr lang="en-US" altLang="zh-CN" sz="1600"/>
              <a:t>int a[][4]={{0,0,3},{},{0,10}};</a:t>
            </a:r>
            <a:endParaRPr lang="en-US" altLang="zh-CN" sz="1600">
              <a:solidFill>
                <a:srgbClr val="008000"/>
              </a:solidFill>
            </a:endParaRPr>
          </a:p>
        </p:txBody>
      </p:sp>
    </p:spTree>
    <p:extLst>
      <p:ext uri="{BB962C8B-B14F-4D97-AF65-F5344CB8AC3E}">
        <p14:creationId xmlns:p14="http://schemas.microsoft.com/office/powerpoint/2010/main" xmlns="" val="846927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52256" y="1140119"/>
            <a:ext cx="10422384" cy="2387600"/>
          </a:xfrm>
        </p:spPr>
        <p:txBody>
          <a:bodyPr/>
          <a:lstStyle/>
          <a:p>
            <a:r>
              <a:rPr lang="zh-CN" altLang="en-US"/>
              <a:t>利用字符数组处理字符串数据</a:t>
            </a:r>
          </a:p>
        </p:txBody>
      </p:sp>
    </p:spTree>
    <p:extLst>
      <p:ext uri="{BB962C8B-B14F-4D97-AF65-F5344CB8AC3E}">
        <p14:creationId xmlns:p14="http://schemas.microsoft.com/office/powerpoint/2010/main" xmlns="" val="3489781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992" y="367410"/>
            <a:ext cx="5922104" cy="1325563"/>
          </a:xfrm>
        </p:spPr>
        <p:txBody>
          <a:bodyPr/>
          <a:lstStyle/>
          <a:p>
            <a:r>
              <a:rPr lang="zh-CN" altLang="en-US"/>
              <a:t>定义字符数组</a:t>
            </a:r>
            <a:endParaRPr lang="zh-CN" altLang="en-US" dirty="0"/>
          </a:p>
        </p:txBody>
      </p:sp>
      <p:sp>
        <p:nvSpPr>
          <p:cNvPr id="3" name="矩形 2"/>
          <p:cNvSpPr/>
          <p:nvPr/>
        </p:nvSpPr>
        <p:spPr>
          <a:xfrm>
            <a:off x="1089992" y="1470465"/>
            <a:ext cx="8862900" cy="369332"/>
          </a:xfrm>
          <a:prstGeom prst="rect">
            <a:avLst/>
          </a:prstGeom>
        </p:spPr>
        <p:txBody>
          <a:bodyPr wrap="square">
            <a:spAutoFit/>
          </a:bodyPr>
          <a:lstStyle/>
          <a:p>
            <a:r>
              <a:rPr lang="zh-CN" altLang="en-US"/>
              <a:t>用来存放字符数据的数组是</a:t>
            </a:r>
            <a:r>
              <a:rPr lang="zh-CN" altLang="en-US" b="1"/>
              <a:t>字符数组</a:t>
            </a:r>
            <a:r>
              <a:rPr lang="zh-CN" altLang="en-US"/>
              <a:t>。在字符数组中的一个元素内存放一个字符。</a:t>
            </a:r>
          </a:p>
        </p:txBody>
      </p:sp>
      <p:sp>
        <p:nvSpPr>
          <p:cNvPr id="19" name="圆角矩形 18"/>
          <p:cNvSpPr/>
          <p:nvPr/>
        </p:nvSpPr>
        <p:spPr>
          <a:xfrm>
            <a:off x="1089987" y="1839797"/>
            <a:ext cx="9412296" cy="743987"/>
          </a:xfrm>
          <a:prstGeom prst="roundRect">
            <a:avLst>
              <a:gd name="adj" fmla="val 10716"/>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538">
              <a:lnSpc>
                <a:spcPct val="120000"/>
              </a:lnSpc>
            </a:pPr>
            <a:r>
              <a:rPr lang="en-US" altLang="zh-CN" sz="1600"/>
              <a:t>char c[10];	</a:t>
            </a:r>
            <a:r>
              <a:rPr lang="en-US" altLang="zh-CN" sz="1600">
                <a:solidFill>
                  <a:srgbClr val="008000"/>
                </a:solidFill>
              </a:rPr>
              <a:t>//</a:t>
            </a:r>
            <a:r>
              <a:rPr lang="zh-CN" altLang="en-US" sz="1600">
                <a:solidFill>
                  <a:srgbClr val="008000"/>
                </a:solidFill>
              </a:rPr>
              <a:t>定义</a:t>
            </a:r>
            <a:r>
              <a:rPr lang="en-US" altLang="zh-CN" sz="1600">
                <a:solidFill>
                  <a:srgbClr val="008000"/>
                </a:solidFill>
              </a:rPr>
              <a:t>c</a:t>
            </a:r>
            <a:r>
              <a:rPr lang="zh-CN" altLang="en-US" sz="1600">
                <a:solidFill>
                  <a:srgbClr val="008000"/>
                </a:solidFill>
              </a:rPr>
              <a:t>为字符数组，包含</a:t>
            </a:r>
            <a:r>
              <a:rPr lang="en-US" altLang="zh-CN" sz="1600">
                <a:solidFill>
                  <a:srgbClr val="008000"/>
                </a:solidFill>
              </a:rPr>
              <a:t>10</a:t>
            </a:r>
            <a:r>
              <a:rPr lang="zh-CN" altLang="en-US" sz="1600">
                <a:solidFill>
                  <a:srgbClr val="008000"/>
                </a:solidFill>
              </a:rPr>
              <a:t>个元素</a:t>
            </a:r>
            <a:endParaRPr lang="en-US" altLang="zh-CN" sz="1600">
              <a:solidFill>
                <a:srgbClr val="008000"/>
              </a:solidFill>
            </a:endParaRPr>
          </a:p>
          <a:p>
            <a:pPr defTabSz="363538">
              <a:lnSpc>
                <a:spcPct val="120000"/>
              </a:lnSpc>
            </a:pPr>
            <a:r>
              <a:rPr lang="en-US" altLang="zh-CN" sz="1600">
                <a:solidFill>
                  <a:schemeClr val="tx1"/>
                </a:solidFill>
              </a:rPr>
              <a:t>c[0]='I'; c[1]=' ';c[2]='a';c[3]='m';c[4]=' ';c[5]='h';c[6]='a';c[7]='p';c[8]='p';c[9]='y';	</a:t>
            </a:r>
            <a:r>
              <a:rPr lang="en-US" altLang="zh-CN" sz="1600">
                <a:solidFill>
                  <a:srgbClr val="008000"/>
                </a:solidFill>
              </a:rPr>
              <a:t>//</a:t>
            </a:r>
            <a:r>
              <a:rPr lang="zh-CN" altLang="en-US" sz="1600">
                <a:solidFill>
                  <a:srgbClr val="008000"/>
                </a:solidFill>
              </a:rPr>
              <a:t>对字符数组元素赋值</a:t>
            </a:r>
            <a:endParaRPr lang="en-US" altLang="zh-CN" sz="1600">
              <a:solidFill>
                <a:srgbClr val="008000"/>
              </a:solidFill>
            </a:endParaRPr>
          </a:p>
        </p:txBody>
      </p:sp>
      <p:graphicFrame>
        <p:nvGraphicFramePr>
          <p:cNvPr id="5" name="表格 4"/>
          <p:cNvGraphicFramePr>
            <a:graphicFrameLocks noGrp="1"/>
          </p:cNvGraphicFramePr>
          <p:nvPr>
            <p:extLst>
              <p:ext uri="{D42A27DB-BD31-4B8C-83A1-F6EECF244321}">
                <p14:modId xmlns:p14="http://schemas.microsoft.com/office/powerpoint/2010/main" xmlns="" val="3091285833"/>
              </p:ext>
            </p:extLst>
          </p:nvPr>
        </p:nvGraphicFramePr>
        <p:xfrm>
          <a:off x="1213337" y="2724459"/>
          <a:ext cx="6989890" cy="670560"/>
        </p:xfrm>
        <a:graphic>
          <a:graphicData uri="http://schemas.openxmlformats.org/drawingml/2006/table">
            <a:tbl>
              <a:tblPr>
                <a:tableStyleId>{5C22544A-7EE6-4342-B048-85BDC9FD1C3A}</a:tableStyleId>
              </a:tblPr>
              <a:tblGrid>
                <a:gridCol w="698989">
                  <a:extLst>
                    <a:ext uri="{9D8B030D-6E8A-4147-A177-3AD203B41FA5}">
                      <a16:colId xmlns:a16="http://schemas.microsoft.com/office/drawing/2014/main" xmlns="" val="3091101438"/>
                    </a:ext>
                  </a:extLst>
                </a:gridCol>
                <a:gridCol w="698989">
                  <a:extLst>
                    <a:ext uri="{9D8B030D-6E8A-4147-A177-3AD203B41FA5}">
                      <a16:colId xmlns:a16="http://schemas.microsoft.com/office/drawing/2014/main" xmlns="" val="961047303"/>
                    </a:ext>
                  </a:extLst>
                </a:gridCol>
                <a:gridCol w="698989">
                  <a:extLst>
                    <a:ext uri="{9D8B030D-6E8A-4147-A177-3AD203B41FA5}">
                      <a16:colId xmlns:a16="http://schemas.microsoft.com/office/drawing/2014/main" xmlns="" val="3919255978"/>
                    </a:ext>
                  </a:extLst>
                </a:gridCol>
                <a:gridCol w="698989">
                  <a:extLst>
                    <a:ext uri="{9D8B030D-6E8A-4147-A177-3AD203B41FA5}">
                      <a16:colId xmlns:a16="http://schemas.microsoft.com/office/drawing/2014/main" xmlns="" val="1381637715"/>
                    </a:ext>
                  </a:extLst>
                </a:gridCol>
                <a:gridCol w="698989">
                  <a:extLst>
                    <a:ext uri="{9D8B030D-6E8A-4147-A177-3AD203B41FA5}">
                      <a16:colId xmlns:a16="http://schemas.microsoft.com/office/drawing/2014/main" xmlns="" val="161063501"/>
                    </a:ext>
                  </a:extLst>
                </a:gridCol>
                <a:gridCol w="698989">
                  <a:extLst>
                    <a:ext uri="{9D8B030D-6E8A-4147-A177-3AD203B41FA5}">
                      <a16:colId xmlns:a16="http://schemas.microsoft.com/office/drawing/2014/main" xmlns="" val="1961097908"/>
                    </a:ext>
                  </a:extLst>
                </a:gridCol>
                <a:gridCol w="698989">
                  <a:extLst>
                    <a:ext uri="{9D8B030D-6E8A-4147-A177-3AD203B41FA5}">
                      <a16:colId xmlns:a16="http://schemas.microsoft.com/office/drawing/2014/main" xmlns="" val="2947399013"/>
                    </a:ext>
                  </a:extLst>
                </a:gridCol>
                <a:gridCol w="698989">
                  <a:extLst>
                    <a:ext uri="{9D8B030D-6E8A-4147-A177-3AD203B41FA5}">
                      <a16:colId xmlns:a16="http://schemas.microsoft.com/office/drawing/2014/main" xmlns="" val="3858909619"/>
                    </a:ext>
                  </a:extLst>
                </a:gridCol>
                <a:gridCol w="698989">
                  <a:extLst>
                    <a:ext uri="{9D8B030D-6E8A-4147-A177-3AD203B41FA5}">
                      <a16:colId xmlns:a16="http://schemas.microsoft.com/office/drawing/2014/main" xmlns="" val="579515141"/>
                    </a:ext>
                  </a:extLst>
                </a:gridCol>
                <a:gridCol w="698989">
                  <a:extLst>
                    <a:ext uri="{9D8B030D-6E8A-4147-A177-3AD203B41FA5}">
                      <a16:colId xmlns:a16="http://schemas.microsoft.com/office/drawing/2014/main" xmlns="" val="3990122162"/>
                    </a:ext>
                  </a:extLst>
                </a:gridCol>
              </a:tblGrid>
              <a:tr h="0">
                <a:tc>
                  <a:txBody>
                    <a:bodyPr/>
                    <a:lstStyle/>
                    <a:p>
                      <a:pPr algn="ctr"/>
                      <a:r>
                        <a:rPr lang="en-US" altLang="zh-CN" sz="1600"/>
                        <a:t>c[0]</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a:t>c[1]</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c[2]</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c[3]</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c[4]</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c[5]</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c[6]</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c[7]</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c[8]</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c[9]</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996919000"/>
                  </a:ext>
                </a:extLst>
              </a:tr>
              <a:tr h="0">
                <a:tc>
                  <a:txBody>
                    <a:bodyPr/>
                    <a:lstStyle/>
                    <a:p>
                      <a:pPr algn="ctr"/>
                      <a:r>
                        <a:rPr lang="en-US" altLang="zh-CN" sz="1600"/>
                        <a:t>I</a:t>
                      </a:r>
                      <a:endParaRPr lang="zh-CN" altLang="en-US" sz="1600"/>
                    </a:p>
                  </a:txBody>
                  <a:tcPr>
                    <a:lnT w="12700" cmpd="sng">
                      <a:noFill/>
                    </a:lnT>
                  </a:tcPr>
                </a:tc>
                <a:tc>
                  <a:txBody>
                    <a:bodyPr/>
                    <a:lstStyle/>
                    <a:p>
                      <a:pPr algn="ctr"/>
                      <a:r>
                        <a:rPr lang="zh-CN" altLang="en-US" sz="1600">
                          <a:effectLst/>
                        </a:rPr>
                        <a:t>ㄩ</a:t>
                      </a:r>
                      <a:endParaRPr lang="zh-CN" altLang="en-US" sz="1600"/>
                    </a:p>
                  </a:txBody>
                  <a:tcPr>
                    <a:lnT w="12700" cmpd="sng">
                      <a:noFill/>
                    </a:lnT>
                  </a:tcPr>
                </a:tc>
                <a:tc>
                  <a:txBody>
                    <a:bodyPr/>
                    <a:lstStyle/>
                    <a:p>
                      <a:pPr algn="ctr"/>
                      <a:r>
                        <a:rPr lang="en-US" altLang="zh-CN" sz="1600"/>
                        <a:t>a</a:t>
                      </a:r>
                      <a:endParaRPr lang="zh-CN" altLang="en-US" sz="1600"/>
                    </a:p>
                  </a:txBody>
                  <a:tcPr>
                    <a:lnT w="12700" cmpd="sng">
                      <a:noFill/>
                    </a:lnT>
                  </a:tcPr>
                </a:tc>
                <a:tc>
                  <a:txBody>
                    <a:bodyPr/>
                    <a:lstStyle/>
                    <a:p>
                      <a:pPr algn="ctr"/>
                      <a:r>
                        <a:rPr lang="en-US" altLang="zh-CN" sz="1600"/>
                        <a:t>m</a:t>
                      </a:r>
                      <a:endParaRPr lang="zh-CN" altLang="en-US" sz="1600"/>
                    </a:p>
                  </a:txBody>
                  <a:tcPr>
                    <a:lnT w="12700" cmpd="sng">
                      <a:noFill/>
                    </a:lnT>
                  </a:tcPr>
                </a:tc>
                <a:tc>
                  <a:txBody>
                    <a:bodyPr/>
                    <a:lstStyle/>
                    <a:p>
                      <a:pPr algn="ctr"/>
                      <a:r>
                        <a:rPr lang="zh-CN" altLang="en-US" sz="1600">
                          <a:effectLst/>
                        </a:rPr>
                        <a:t>ㄩ</a:t>
                      </a:r>
                      <a:endParaRPr lang="zh-CN" altLang="en-US" sz="1600"/>
                    </a:p>
                  </a:txBody>
                  <a:tcPr>
                    <a:lnT w="12700" cmpd="sng">
                      <a:noFill/>
                    </a:lnT>
                  </a:tcPr>
                </a:tc>
                <a:tc>
                  <a:txBody>
                    <a:bodyPr/>
                    <a:lstStyle/>
                    <a:p>
                      <a:pPr algn="ctr"/>
                      <a:r>
                        <a:rPr lang="en-US" altLang="zh-CN" sz="1600"/>
                        <a:t>h</a:t>
                      </a:r>
                      <a:endParaRPr lang="zh-CN" altLang="en-US" sz="1600"/>
                    </a:p>
                  </a:txBody>
                  <a:tcPr>
                    <a:lnT w="12700" cmpd="sng">
                      <a:noFill/>
                    </a:lnT>
                  </a:tcPr>
                </a:tc>
                <a:tc>
                  <a:txBody>
                    <a:bodyPr/>
                    <a:lstStyle/>
                    <a:p>
                      <a:pPr algn="ctr"/>
                      <a:r>
                        <a:rPr lang="en-US" altLang="zh-CN" sz="1600"/>
                        <a:t> a</a:t>
                      </a:r>
                      <a:endParaRPr lang="zh-CN" altLang="en-US" sz="1600"/>
                    </a:p>
                  </a:txBody>
                  <a:tcPr>
                    <a:lnT w="12700" cmpd="sng">
                      <a:noFill/>
                    </a:lnT>
                  </a:tcPr>
                </a:tc>
                <a:tc>
                  <a:txBody>
                    <a:bodyPr/>
                    <a:lstStyle/>
                    <a:p>
                      <a:pPr algn="ctr"/>
                      <a:r>
                        <a:rPr lang="en-US" altLang="zh-CN" sz="1600"/>
                        <a:t>p</a:t>
                      </a:r>
                      <a:endParaRPr lang="zh-CN" altLang="en-US" sz="1600"/>
                    </a:p>
                  </a:txBody>
                  <a:tcPr>
                    <a:lnT w="12700" cmpd="sng">
                      <a:noFill/>
                    </a:lnT>
                  </a:tcPr>
                </a:tc>
                <a:tc>
                  <a:txBody>
                    <a:bodyPr/>
                    <a:lstStyle/>
                    <a:p>
                      <a:pPr algn="ctr"/>
                      <a:r>
                        <a:rPr lang="en-US" altLang="zh-CN" sz="1600"/>
                        <a:t>p</a:t>
                      </a:r>
                      <a:endParaRPr lang="zh-CN" altLang="en-US" sz="1600"/>
                    </a:p>
                  </a:txBody>
                  <a:tcPr>
                    <a:lnT w="12700" cmpd="sng">
                      <a:noFill/>
                    </a:lnT>
                  </a:tcPr>
                </a:tc>
                <a:tc>
                  <a:txBody>
                    <a:bodyPr/>
                    <a:lstStyle/>
                    <a:p>
                      <a:pPr algn="ctr"/>
                      <a:r>
                        <a:rPr lang="en-US" altLang="zh-CN" sz="1600"/>
                        <a:t>y</a:t>
                      </a:r>
                      <a:endParaRPr lang="zh-CN" altLang="en-US" sz="1600"/>
                    </a:p>
                  </a:txBody>
                  <a:tcPr>
                    <a:lnT w="12700" cmpd="sng">
                      <a:noFill/>
                    </a:lnT>
                  </a:tcPr>
                </a:tc>
                <a:extLst>
                  <a:ext uri="{0D108BD9-81ED-4DB2-BD59-A6C34878D82A}">
                    <a16:rowId xmlns:a16="http://schemas.microsoft.com/office/drawing/2014/main" xmlns="" val="3908960476"/>
                  </a:ext>
                </a:extLst>
              </a:tr>
            </a:tbl>
          </a:graphicData>
        </a:graphic>
      </p:graphicFrame>
      <p:sp>
        <p:nvSpPr>
          <p:cNvPr id="6" name="矩形 5"/>
          <p:cNvSpPr/>
          <p:nvPr/>
        </p:nvSpPr>
        <p:spPr>
          <a:xfrm>
            <a:off x="1089987" y="3479547"/>
            <a:ext cx="9619043" cy="369332"/>
          </a:xfrm>
          <a:prstGeom prst="rect">
            <a:avLst/>
          </a:prstGeom>
        </p:spPr>
        <p:txBody>
          <a:bodyPr wrap="square">
            <a:spAutoFit/>
          </a:bodyPr>
          <a:lstStyle/>
          <a:p>
            <a:r>
              <a:rPr lang="zh-CN" altLang="en-US"/>
              <a:t>由于字符型数据是以整数形式(ASCII代码)存放的，因此也可以用整型数组来存放字符数据。</a:t>
            </a:r>
          </a:p>
        </p:txBody>
      </p:sp>
      <p:sp>
        <p:nvSpPr>
          <p:cNvPr id="20" name="圆角矩形 19"/>
          <p:cNvSpPr/>
          <p:nvPr/>
        </p:nvSpPr>
        <p:spPr>
          <a:xfrm>
            <a:off x="1089987" y="3888291"/>
            <a:ext cx="9412296" cy="743987"/>
          </a:xfrm>
          <a:prstGeom prst="roundRect">
            <a:avLst>
              <a:gd name="adj" fmla="val 10716"/>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538">
              <a:lnSpc>
                <a:spcPct val="120000"/>
              </a:lnSpc>
            </a:pPr>
            <a:r>
              <a:rPr lang="en-US" altLang="zh-CN" sz="1600"/>
              <a:t>int c[10];</a:t>
            </a:r>
            <a:endParaRPr lang="en-US" altLang="zh-CN" sz="1600">
              <a:solidFill>
                <a:srgbClr val="008000"/>
              </a:solidFill>
            </a:endParaRPr>
          </a:p>
          <a:p>
            <a:pPr defTabSz="363538">
              <a:lnSpc>
                <a:spcPct val="120000"/>
              </a:lnSpc>
            </a:pPr>
            <a:r>
              <a:rPr lang="en-US" altLang="zh-CN" sz="1600">
                <a:solidFill>
                  <a:schemeClr val="tx1"/>
                </a:solidFill>
              </a:rPr>
              <a:t>c[0]='I'; 	</a:t>
            </a:r>
            <a:r>
              <a:rPr lang="en-US" altLang="zh-CN" sz="1600">
                <a:solidFill>
                  <a:srgbClr val="008000"/>
                </a:solidFill>
              </a:rPr>
              <a:t>//</a:t>
            </a:r>
            <a:r>
              <a:rPr lang="zh-CN" altLang="en-US" sz="1600">
                <a:solidFill>
                  <a:srgbClr val="008000"/>
                </a:solidFill>
              </a:rPr>
              <a:t>合法，但浪费存储空间</a:t>
            </a:r>
            <a:endParaRPr lang="en-US" altLang="zh-CN" sz="1600">
              <a:solidFill>
                <a:srgbClr val="008000"/>
              </a:solidFill>
            </a:endParaRPr>
          </a:p>
        </p:txBody>
      </p:sp>
    </p:spTree>
    <p:extLst>
      <p:ext uri="{BB962C8B-B14F-4D97-AF65-F5344CB8AC3E}">
        <p14:creationId xmlns:p14="http://schemas.microsoft.com/office/powerpoint/2010/main" xmlns="" val="2244088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9699" y="0"/>
            <a:ext cx="5922104" cy="1325563"/>
          </a:xfrm>
        </p:spPr>
        <p:txBody>
          <a:bodyPr/>
          <a:lstStyle/>
          <a:p>
            <a:r>
              <a:rPr lang="zh-CN" altLang="en-US"/>
              <a:t>字符数组的初始化</a:t>
            </a:r>
          </a:p>
        </p:txBody>
      </p:sp>
      <p:sp>
        <p:nvSpPr>
          <p:cNvPr id="8" name="MH_Desc_1"/>
          <p:cNvSpPr/>
          <p:nvPr>
            <p:custDataLst>
              <p:tags r:id="rId1"/>
            </p:custDataLst>
          </p:nvPr>
        </p:nvSpPr>
        <p:spPr>
          <a:xfrm>
            <a:off x="579272" y="1426884"/>
            <a:ext cx="11062098" cy="487720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endParaRPr lang="en-US" altLang="zh-CN" sz="1600">
              <a:solidFill>
                <a:schemeClr val="tx1"/>
              </a:solidFill>
            </a:endParaRPr>
          </a:p>
          <a:p>
            <a:pPr algn="just">
              <a:lnSpc>
                <a:spcPct val="150000"/>
              </a:lnSpc>
              <a:defRPr/>
            </a:pPr>
            <a:r>
              <a:rPr lang="zh-CN" altLang="en-US" sz="1600">
                <a:solidFill>
                  <a:schemeClr val="tx1"/>
                </a:solidFill>
              </a:rPr>
              <a:t>如果在定义字符数组时不进行初始化，则数组中各元素的值是</a:t>
            </a:r>
            <a:r>
              <a:rPr lang="zh-CN" altLang="en-US" sz="1600" b="1">
                <a:solidFill>
                  <a:schemeClr val="tx1"/>
                </a:solidFill>
              </a:rPr>
              <a:t>不可预料</a:t>
            </a:r>
            <a:r>
              <a:rPr lang="zh-CN" altLang="en-US" sz="1600">
                <a:solidFill>
                  <a:schemeClr val="tx1"/>
                </a:solidFill>
              </a:rPr>
              <a:t>的。</a:t>
            </a:r>
            <a:endParaRPr lang="en-US" altLang="zh-CN" sz="1600">
              <a:solidFill>
                <a:schemeClr val="tx1"/>
              </a:solidFill>
            </a:endParaRPr>
          </a:p>
          <a:p>
            <a:pPr algn="just">
              <a:lnSpc>
                <a:spcPct val="150000"/>
              </a:lnSpc>
              <a:defRPr/>
            </a:pPr>
            <a:r>
              <a:rPr lang="zh-CN" altLang="en-US" sz="1600">
                <a:solidFill>
                  <a:schemeClr val="tx1"/>
                </a:solidFill>
              </a:rPr>
              <a:t>如果花括号中提供的初值个数（即字符个数）大于数组长度，则出现语法错误。</a:t>
            </a:r>
            <a:endParaRPr lang="en-US" altLang="zh-CN" sz="1600">
              <a:solidFill>
                <a:schemeClr val="tx1"/>
              </a:solidFill>
            </a:endParaRPr>
          </a:p>
          <a:p>
            <a:pPr algn="just">
              <a:lnSpc>
                <a:spcPct val="150000"/>
              </a:lnSpc>
              <a:defRPr/>
            </a:pPr>
            <a:r>
              <a:rPr lang="zh-CN" altLang="en-US" sz="1600">
                <a:solidFill>
                  <a:schemeClr val="tx1"/>
                </a:solidFill>
              </a:rPr>
              <a:t>如果初值个数小于数组长度，则只将这些字符赋给数组中前面那些元素，其余的元素自动定为空字符</a:t>
            </a:r>
            <a:r>
              <a:rPr lang="en-US" altLang="zh-CN" sz="1600">
                <a:solidFill>
                  <a:schemeClr val="tx1"/>
                </a:solidFill>
              </a:rPr>
              <a:t>(</a:t>
            </a:r>
            <a:r>
              <a:rPr lang="zh-CN" altLang="en-US" sz="1600">
                <a:solidFill>
                  <a:schemeClr val="tx1"/>
                </a:solidFill>
              </a:rPr>
              <a:t>即</a:t>
            </a:r>
            <a:r>
              <a:rPr lang="en-US" altLang="zh-CN" sz="1600">
                <a:solidFill>
                  <a:schemeClr val="tx1"/>
                </a:solidFill>
              </a:rPr>
              <a:t>′\0′)</a:t>
            </a:r>
            <a:r>
              <a:rPr lang="zh-CN" altLang="en-US" sz="1600">
                <a:solidFill>
                  <a:schemeClr val="tx1"/>
                </a:solidFill>
              </a:rPr>
              <a:t>。</a:t>
            </a:r>
            <a:endParaRPr lang="en-US" altLang="zh-CN" sz="1600">
              <a:solidFill>
                <a:schemeClr val="tx1"/>
              </a:solidFill>
            </a:endParaRPr>
          </a:p>
          <a:p>
            <a:pPr algn="just">
              <a:lnSpc>
                <a:spcPct val="150000"/>
              </a:lnSpc>
              <a:defRPr/>
            </a:pPr>
            <a:endParaRPr lang="en-US" altLang="zh-CN" sz="1600">
              <a:solidFill>
                <a:schemeClr val="tx1"/>
              </a:solidFill>
            </a:endParaRPr>
          </a:p>
          <a:p>
            <a:pPr algn="just">
              <a:lnSpc>
                <a:spcPct val="150000"/>
              </a:lnSpc>
              <a:defRPr/>
            </a:pPr>
            <a:endParaRPr lang="en-US" altLang="zh-CN" sz="1600">
              <a:solidFill>
                <a:schemeClr val="tx1"/>
              </a:solidFill>
            </a:endParaRPr>
          </a:p>
          <a:p>
            <a:pPr algn="just">
              <a:lnSpc>
                <a:spcPct val="150000"/>
              </a:lnSpc>
              <a:defRPr/>
            </a:pPr>
            <a:endParaRPr lang="en-US" altLang="zh-CN" sz="1600">
              <a:solidFill>
                <a:schemeClr val="tx1"/>
              </a:solidFill>
            </a:endParaRPr>
          </a:p>
          <a:p>
            <a:pPr algn="just">
              <a:lnSpc>
                <a:spcPct val="150000"/>
              </a:lnSpc>
              <a:defRPr/>
            </a:pPr>
            <a:r>
              <a:rPr lang="zh-CN" altLang="en-US" sz="1600">
                <a:solidFill>
                  <a:schemeClr val="tx1"/>
                </a:solidFill>
              </a:rPr>
              <a:t>如果提供的初值个数与预定的数组长度相同，在定义时可以省略数组长度，系统会自动根据初值个数确定数组长度。</a:t>
            </a:r>
            <a:endParaRPr lang="en-US" altLang="zh-CN" sz="1600">
              <a:solidFill>
                <a:schemeClr val="tx1"/>
              </a:solidFill>
            </a:endParaRPr>
          </a:p>
          <a:p>
            <a:pPr algn="just">
              <a:lnSpc>
                <a:spcPct val="150000"/>
              </a:lnSpc>
              <a:defRPr/>
            </a:pPr>
            <a:endParaRPr lang="en-US" altLang="zh-CN" sz="1600">
              <a:solidFill>
                <a:schemeClr val="tx1"/>
              </a:solidFill>
            </a:endParaRPr>
          </a:p>
          <a:p>
            <a:pPr algn="just">
              <a:lnSpc>
                <a:spcPct val="150000"/>
              </a:lnSpc>
              <a:defRPr/>
            </a:pPr>
            <a:r>
              <a:rPr lang="zh-CN" altLang="en-US" sz="1600">
                <a:solidFill>
                  <a:schemeClr val="tx1"/>
                </a:solidFill>
              </a:rPr>
              <a:t>也可以定义和初始化一个二维字符数组。</a:t>
            </a:r>
            <a:endParaRPr lang="en-US" altLang="zh-CN" sz="1600">
              <a:solidFill>
                <a:schemeClr val="tx1"/>
              </a:solidFill>
            </a:endParaRPr>
          </a:p>
        </p:txBody>
      </p:sp>
      <p:sp>
        <p:nvSpPr>
          <p:cNvPr id="3" name="矩形 2"/>
          <p:cNvSpPr/>
          <p:nvPr/>
        </p:nvSpPr>
        <p:spPr>
          <a:xfrm>
            <a:off x="509698" y="966470"/>
            <a:ext cx="11131671" cy="369332"/>
          </a:xfrm>
          <a:prstGeom prst="rect">
            <a:avLst/>
          </a:prstGeom>
        </p:spPr>
        <p:txBody>
          <a:bodyPr wrap="square">
            <a:spAutoFit/>
          </a:bodyPr>
          <a:lstStyle/>
          <a:p>
            <a:r>
              <a:rPr lang="zh-CN" altLang="en-US"/>
              <a:t>对字符数组初始化，最容易理解的方式是用“初始化列表”，把各个字符依次赋给数组中各元素。</a:t>
            </a:r>
          </a:p>
        </p:txBody>
      </p:sp>
      <p:sp>
        <p:nvSpPr>
          <p:cNvPr id="16" name="圆角矩形 15"/>
          <p:cNvSpPr/>
          <p:nvPr/>
        </p:nvSpPr>
        <p:spPr>
          <a:xfrm>
            <a:off x="647807" y="1526310"/>
            <a:ext cx="9322670" cy="389127"/>
          </a:xfrm>
          <a:prstGeom prst="roundRect">
            <a:avLst>
              <a:gd name="adj" fmla="val 10716"/>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538">
              <a:lnSpc>
                <a:spcPct val="120000"/>
              </a:lnSpc>
            </a:pPr>
            <a:r>
              <a:rPr lang="pt-BR" altLang="zh-CN" sz="1600"/>
              <a:t>char c[10]={′I′,′ ′ ,′a′,′m′,′ ′,′h′,′a′,′p′,′p′,′y′};		</a:t>
            </a:r>
            <a:r>
              <a:rPr lang="pt-BR" altLang="zh-CN" sz="1600">
                <a:solidFill>
                  <a:srgbClr val="008000"/>
                </a:solidFill>
              </a:rPr>
              <a:t>//</a:t>
            </a:r>
            <a:r>
              <a:rPr lang="zh-CN" altLang="en-US" sz="1600">
                <a:solidFill>
                  <a:srgbClr val="008000"/>
                </a:solidFill>
              </a:rPr>
              <a:t>把</a:t>
            </a:r>
            <a:r>
              <a:rPr lang="en-US" altLang="zh-CN" sz="1600">
                <a:solidFill>
                  <a:srgbClr val="008000"/>
                </a:solidFill>
              </a:rPr>
              <a:t>10</a:t>
            </a:r>
            <a:r>
              <a:rPr lang="zh-CN" altLang="en-US" sz="1600">
                <a:solidFill>
                  <a:srgbClr val="008000"/>
                </a:solidFill>
              </a:rPr>
              <a:t>个字符依次赋给</a:t>
            </a:r>
            <a:r>
              <a:rPr lang="en-US" altLang="zh-CN" sz="1600">
                <a:solidFill>
                  <a:srgbClr val="008000"/>
                </a:solidFill>
              </a:rPr>
              <a:t>c[0]</a:t>
            </a:r>
            <a:r>
              <a:rPr lang="zh-CN" altLang="en-US" sz="1600">
                <a:solidFill>
                  <a:srgbClr val="008000"/>
                </a:solidFill>
              </a:rPr>
              <a:t>～</a:t>
            </a:r>
            <a:r>
              <a:rPr lang="en-US" altLang="zh-CN" sz="1600">
                <a:solidFill>
                  <a:srgbClr val="008000"/>
                </a:solidFill>
              </a:rPr>
              <a:t>c[9]</a:t>
            </a:r>
            <a:r>
              <a:rPr lang="zh-CN" altLang="en-US" sz="1600">
                <a:solidFill>
                  <a:srgbClr val="008000"/>
                </a:solidFill>
              </a:rPr>
              <a:t>这</a:t>
            </a:r>
            <a:r>
              <a:rPr lang="en-US" altLang="zh-CN" sz="1600">
                <a:solidFill>
                  <a:srgbClr val="008000"/>
                </a:solidFill>
              </a:rPr>
              <a:t>10</a:t>
            </a:r>
            <a:r>
              <a:rPr lang="zh-CN" altLang="en-US" sz="1600">
                <a:solidFill>
                  <a:srgbClr val="008000"/>
                </a:solidFill>
              </a:rPr>
              <a:t>个元素</a:t>
            </a:r>
            <a:endParaRPr lang="pt-BR" altLang="zh-CN" sz="1600">
              <a:solidFill>
                <a:srgbClr val="008000"/>
              </a:solidFill>
            </a:endParaRPr>
          </a:p>
        </p:txBody>
      </p:sp>
      <p:sp>
        <p:nvSpPr>
          <p:cNvPr id="18" name="圆角矩形 17"/>
          <p:cNvSpPr/>
          <p:nvPr/>
        </p:nvSpPr>
        <p:spPr>
          <a:xfrm>
            <a:off x="677565" y="3000281"/>
            <a:ext cx="6989890" cy="389127"/>
          </a:xfrm>
          <a:prstGeom prst="roundRect">
            <a:avLst>
              <a:gd name="adj" fmla="val 10716"/>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538">
              <a:lnSpc>
                <a:spcPct val="120000"/>
              </a:lnSpc>
            </a:pPr>
            <a:r>
              <a:rPr lang="en-US" altLang="zh-CN" sz="1600"/>
              <a:t>c</a:t>
            </a:r>
            <a:r>
              <a:rPr lang="pt-BR" altLang="zh-CN" sz="1600"/>
              <a:t>har c</a:t>
            </a:r>
            <a:r>
              <a:rPr lang="en-US" altLang="zh-CN" sz="1600"/>
              <a:t>[</a:t>
            </a:r>
            <a:r>
              <a:rPr lang="pt-BR" altLang="zh-CN" sz="1600"/>
              <a:t>10</a:t>
            </a:r>
            <a:r>
              <a:rPr lang="en-US" altLang="zh-CN" sz="1600"/>
              <a:t>]</a:t>
            </a:r>
            <a:r>
              <a:rPr lang="pt-BR" altLang="zh-CN" sz="1600"/>
              <a:t>={′</a:t>
            </a:r>
            <a:r>
              <a:rPr lang="en-US" altLang="zh-CN" sz="1600"/>
              <a:t>C</a:t>
            </a:r>
            <a:r>
              <a:rPr lang="pt-BR" altLang="zh-CN" sz="1600"/>
              <a:t>′,′ ′,′p′,′r′,′o′,′g′,′r′,′a′,′m′};</a:t>
            </a:r>
            <a:endParaRPr lang="en-US" altLang="zh-CN" sz="1600">
              <a:solidFill>
                <a:srgbClr val="008000"/>
              </a:solidFill>
            </a:endParaRPr>
          </a:p>
        </p:txBody>
      </p:sp>
      <p:sp>
        <p:nvSpPr>
          <p:cNvPr id="22" name="圆角矩形 21"/>
          <p:cNvSpPr/>
          <p:nvPr/>
        </p:nvSpPr>
        <p:spPr>
          <a:xfrm>
            <a:off x="677562" y="5155756"/>
            <a:ext cx="9292913" cy="389127"/>
          </a:xfrm>
          <a:prstGeom prst="roundRect">
            <a:avLst>
              <a:gd name="adj" fmla="val 10716"/>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538">
              <a:lnSpc>
                <a:spcPct val="120000"/>
              </a:lnSpc>
            </a:pPr>
            <a:r>
              <a:rPr lang="en-US" altLang="zh-CN" sz="1600"/>
              <a:t>char diamond[5][5]={{′ ′,′ ′,′*′},{′ ′,′*′,′ ′,′*′},{′*′,′ ′,′ ′,′ ′,′*′},{′ ′,′*′,′ ′,′*′},{′ ′,′ ′,′*′}};</a:t>
            </a:r>
            <a:endParaRPr lang="en-US" altLang="zh-CN" sz="1600">
              <a:solidFill>
                <a:srgbClr val="008000"/>
              </a:solidFill>
            </a:endParaRPr>
          </a:p>
        </p:txBody>
      </p:sp>
      <p:sp>
        <p:nvSpPr>
          <p:cNvPr id="26" name="圆角矩形 25"/>
          <p:cNvSpPr/>
          <p:nvPr/>
        </p:nvSpPr>
        <p:spPr>
          <a:xfrm>
            <a:off x="677563" y="4460366"/>
            <a:ext cx="9292913" cy="389127"/>
          </a:xfrm>
          <a:prstGeom prst="roundRect">
            <a:avLst>
              <a:gd name="adj" fmla="val 10716"/>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538">
              <a:lnSpc>
                <a:spcPct val="120000"/>
              </a:lnSpc>
            </a:pPr>
            <a:r>
              <a:rPr lang="pt-BR" altLang="zh-CN" sz="1600"/>
              <a:t>char c</a:t>
            </a:r>
            <a:r>
              <a:rPr lang="en-US" altLang="zh-CN" sz="1600"/>
              <a:t>[]</a:t>
            </a:r>
            <a:r>
              <a:rPr lang="pt-BR" altLang="zh-CN" sz="1600"/>
              <a:t>={′I′,′ ′,′a′,′m′,′ ′,′h′,′a′,′p′,′p′,′y′};		</a:t>
            </a:r>
            <a:r>
              <a:rPr lang="pt-BR" altLang="zh-CN" sz="1600">
                <a:solidFill>
                  <a:srgbClr val="008000"/>
                </a:solidFill>
              </a:rPr>
              <a:t>//</a:t>
            </a:r>
            <a:r>
              <a:rPr lang="zh-CN" altLang="en-US" sz="1600">
                <a:solidFill>
                  <a:srgbClr val="008000"/>
                </a:solidFill>
              </a:rPr>
              <a:t>数组</a:t>
            </a:r>
            <a:r>
              <a:rPr lang="en-US" altLang="zh-CN" sz="1600">
                <a:solidFill>
                  <a:srgbClr val="008000"/>
                </a:solidFill>
              </a:rPr>
              <a:t>c</a:t>
            </a:r>
            <a:r>
              <a:rPr lang="zh-CN" altLang="en-US" sz="1600">
                <a:solidFill>
                  <a:srgbClr val="008000"/>
                </a:solidFill>
              </a:rPr>
              <a:t>的长度自动定为</a:t>
            </a:r>
            <a:r>
              <a:rPr lang="en-US" altLang="zh-CN" sz="1600">
                <a:solidFill>
                  <a:srgbClr val="008000"/>
                </a:solidFill>
              </a:rPr>
              <a:t>10</a:t>
            </a:r>
          </a:p>
        </p:txBody>
      </p:sp>
      <p:graphicFrame>
        <p:nvGraphicFramePr>
          <p:cNvPr id="27" name="表格 26"/>
          <p:cNvGraphicFramePr>
            <a:graphicFrameLocks noGrp="1"/>
          </p:cNvGraphicFramePr>
          <p:nvPr>
            <p:extLst>
              <p:ext uri="{D42A27DB-BD31-4B8C-83A1-F6EECF244321}">
                <p14:modId xmlns:p14="http://schemas.microsoft.com/office/powerpoint/2010/main" xmlns="" val="735034091"/>
              </p:ext>
            </p:extLst>
          </p:nvPr>
        </p:nvGraphicFramePr>
        <p:xfrm>
          <a:off x="677564" y="3427796"/>
          <a:ext cx="6989890" cy="670560"/>
        </p:xfrm>
        <a:graphic>
          <a:graphicData uri="http://schemas.openxmlformats.org/drawingml/2006/table">
            <a:tbl>
              <a:tblPr>
                <a:tableStyleId>{5C22544A-7EE6-4342-B048-85BDC9FD1C3A}</a:tableStyleId>
              </a:tblPr>
              <a:tblGrid>
                <a:gridCol w="698989">
                  <a:extLst>
                    <a:ext uri="{9D8B030D-6E8A-4147-A177-3AD203B41FA5}">
                      <a16:colId xmlns:a16="http://schemas.microsoft.com/office/drawing/2014/main" xmlns="" val="3091101438"/>
                    </a:ext>
                  </a:extLst>
                </a:gridCol>
                <a:gridCol w="698989">
                  <a:extLst>
                    <a:ext uri="{9D8B030D-6E8A-4147-A177-3AD203B41FA5}">
                      <a16:colId xmlns:a16="http://schemas.microsoft.com/office/drawing/2014/main" xmlns="" val="961047303"/>
                    </a:ext>
                  </a:extLst>
                </a:gridCol>
                <a:gridCol w="698989">
                  <a:extLst>
                    <a:ext uri="{9D8B030D-6E8A-4147-A177-3AD203B41FA5}">
                      <a16:colId xmlns:a16="http://schemas.microsoft.com/office/drawing/2014/main" xmlns="" val="3919255978"/>
                    </a:ext>
                  </a:extLst>
                </a:gridCol>
                <a:gridCol w="698989">
                  <a:extLst>
                    <a:ext uri="{9D8B030D-6E8A-4147-A177-3AD203B41FA5}">
                      <a16:colId xmlns:a16="http://schemas.microsoft.com/office/drawing/2014/main" xmlns="" val="1381637715"/>
                    </a:ext>
                  </a:extLst>
                </a:gridCol>
                <a:gridCol w="698989">
                  <a:extLst>
                    <a:ext uri="{9D8B030D-6E8A-4147-A177-3AD203B41FA5}">
                      <a16:colId xmlns:a16="http://schemas.microsoft.com/office/drawing/2014/main" xmlns="" val="161063501"/>
                    </a:ext>
                  </a:extLst>
                </a:gridCol>
                <a:gridCol w="698989">
                  <a:extLst>
                    <a:ext uri="{9D8B030D-6E8A-4147-A177-3AD203B41FA5}">
                      <a16:colId xmlns:a16="http://schemas.microsoft.com/office/drawing/2014/main" xmlns="" val="1961097908"/>
                    </a:ext>
                  </a:extLst>
                </a:gridCol>
                <a:gridCol w="698989">
                  <a:extLst>
                    <a:ext uri="{9D8B030D-6E8A-4147-A177-3AD203B41FA5}">
                      <a16:colId xmlns:a16="http://schemas.microsoft.com/office/drawing/2014/main" xmlns="" val="2947399013"/>
                    </a:ext>
                  </a:extLst>
                </a:gridCol>
                <a:gridCol w="698989">
                  <a:extLst>
                    <a:ext uri="{9D8B030D-6E8A-4147-A177-3AD203B41FA5}">
                      <a16:colId xmlns:a16="http://schemas.microsoft.com/office/drawing/2014/main" xmlns="" val="3858909619"/>
                    </a:ext>
                  </a:extLst>
                </a:gridCol>
                <a:gridCol w="698989">
                  <a:extLst>
                    <a:ext uri="{9D8B030D-6E8A-4147-A177-3AD203B41FA5}">
                      <a16:colId xmlns:a16="http://schemas.microsoft.com/office/drawing/2014/main" xmlns="" val="579515141"/>
                    </a:ext>
                  </a:extLst>
                </a:gridCol>
                <a:gridCol w="698989">
                  <a:extLst>
                    <a:ext uri="{9D8B030D-6E8A-4147-A177-3AD203B41FA5}">
                      <a16:colId xmlns:a16="http://schemas.microsoft.com/office/drawing/2014/main" xmlns="" val="3990122162"/>
                    </a:ext>
                  </a:extLst>
                </a:gridCol>
              </a:tblGrid>
              <a:tr h="0">
                <a:tc>
                  <a:txBody>
                    <a:bodyPr/>
                    <a:lstStyle/>
                    <a:p>
                      <a:pPr algn="ctr"/>
                      <a:r>
                        <a:rPr lang="en-US" altLang="zh-CN" sz="1600"/>
                        <a:t>c[0]</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a:t>c[1]</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c[2]</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c[3]</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c[4]</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c[5]</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c[6]</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c[7]</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c[8]</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c[9]</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996919000"/>
                  </a:ext>
                </a:extLst>
              </a:tr>
              <a:tr h="0">
                <a:tc>
                  <a:txBody>
                    <a:bodyPr/>
                    <a:lstStyle/>
                    <a:p>
                      <a:pPr algn="ctr"/>
                      <a:r>
                        <a:rPr lang="en-US" altLang="zh-CN" sz="1600"/>
                        <a:t>C</a:t>
                      </a:r>
                      <a:endParaRPr lang="zh-CN" altLang="en-US" sz="1600"/>
                    </a:p>
                  </a:txBody>
                  <a:tcPr>
                    <a:lnT w="12700" cmpd="sng">
                      <a:noFill/>
                    </a:lnT>
                  </a:tcPr>
                </a:tc>
                <a:tc>
                  <a:txBody>
                    <a:bodyPr/>
                    <a:lstStyle/>
                    <a:p>
                      <a:pPr algn="ctr"/>
                      <a:r>
                        <a:rPr lang="zh-CN" altLang="en-US" sz="1600">
                          <a:effectLst/>
                        </a:rPr>
                        <a:t>ㄩ</a:t>
                      </a:r>
                      <a:endParaRPr lang="zh-CN" altLang="en-US" sz="1600"/>
                    </a:p>
                  </a:txBody>
                  <a:tcPr>
                    <a:lnT w="12700" cmpd="sng">
                      <a:noFill/>
                    </a:lnT>
                  </a:tcPr>
                </a:tc>
                <a:tc>
                  <a:txBody>
                    <a:bodyPr/>
                    <a:lstStyle/>
                    <a:p>
                      <a:pPr algn="ctr"/>
                      <a:r>
                        <a:rPr lang="en-US" altLang="zh-CN" sz="1600"/>
                        <a:t>p</a:t>
                      </a:r>
                      <a:endParaRPr lang="zh-CN" altLang="en-US" sz="1600"/>
                    </a:p>
                  </a:txBody>
                  <a:tcPr>
                    <a:lnT w="12700" cmpd="sng">
                      <a:noFill/>
                    </a:lnT>
                  </a:tcPr>
                </a:tc>
                <a:tc>
                  <a:txBody>
                    <a:bodyPr/>
                    <a:lstStyle/>
                    <a:p>
                      <a:pPr algn="ctr"/>
                      <a:r>
                        <a:rPr lang="en-US" altLang="zh-CN" sz="1600"/>
                        <a:t>r</a:t>
                      </a:r>
                      <a:endParaRPr lang="zh-CN" altLang="en-US" sz="1600"/>
                    </a:p>
                  </a:txBody>
                  <a:tcPr>
                    <a:lnT w="12700" cmpd="sng">
                      <a:noFill/>
                    </a:lnT>
                  </a:tcPr>
                </a:tc>
                <a:tc>
                  <a:txBody>
                    <a:bodyPr/>
                    <a:lstStyle/>
                    <a:p>
                      <a:pPr algn="ctr"/>
                      <a:r>
                        <a:rPr lang="en-US" altLang="zh-CN" sz="1600">
                          <a:effectLst/>
                        </a:rPr>
                        <a:t>o</a:t>
                      </a:r>
                      <a:endParaRPr lang="zh-CN" altLang="en-US" sz="1600"/>
                    </a:p>
                  </a:txBody>
                  <a:tcPr>
                    <a:lnT w="12700" cmpd="sng">
                      <a:noFill/>
                    </a:lnT>
                  </a:tcPr>
                </a:tc>
                <a:tc>
                  <a:txBody>
                    <a:bodyPr/>
                    <a:lstStyle/>
                    <a:p>
                      <a:pPr algn="ctr"/>
                      <a:r>
                        <a:rPr lang="en-US" altLang="zh-CN" sz="1600"/>
                        <a:t>g</a:t>
                      </a:r>
                      <a:endParaRPr lang="zh-CN" altLang="en-US" sz="1600"/>
                    </a:p>
                  </a:txBody>
                  <a:tcPr>
                    <a:lnT w="12700" cmpd="sng">
                      <a:noFill/>
                    </a:lnT>
                  </a:tcPr>
                </a:tc>
                <a:tc>
                  <a:txBody>
                    <a:bodyPr/>
                    <a:lstStyle/>
                    <a:p>
                      <a:pPr algn="ctr"/>
                      <a:r>
                        <a:rPr lang="en-US" altLang="zh-CN" sz="1600"/>
                        <a:t>r</a:t>
                      </a:r>
                      <a:endParaRPr lang="zh-CN" altLang="en-US" sz="1600"/>
                    </a:p>
                  </a:txBody>
                  <a:tcPr>
                    <a:lnT w="12700" cmpd="sng">
                      <a:noFill/>
                    </a:lnT>
                  </a:tcPr>
                </a:tc>
                <a:tc>
                  <a:txBody>
                    <a:bodyPr/>
                    <a:lstStyle/>
                    <a:p>
                      <a:pPr algn="ctr"/>
                      <a:r>
                        <a:rPr lang="en-US" altLang="zh-CN" sz="1600"/>
                        <a:t>a</a:t>
                      </a:r>
                      <a:endParaRPr lang="zh-CN" altLang="en-US" sz="1600"/>
                    </a:p>
                  </a:txBody>
                  <a:tcPr>
                    <a:lnT w="12700" cmpd="sng">
                      <a:noFill/>
                    </a:lnT>
                  </a:tcPr>
                </a:tc>
                <a:tc>
                  <a:txBody>
                    <a:bodyPr/>
                    <a:lstStyle/>
                    <a:p>
                      <a:pPr algn="ctr"/>
                      <a:r>
                        <a:rPr lang="en-US" altLang="zh-CN" sz="1600"/>
                        <a:t>m</a:t>
                      </a:r>
                      <a:endParaRPr lang="zh-CN" altLang="en-US" sz="1600"/>
                    </a:p>
                  </a:txBody>
                  <a:tcPr>
                    <a:lnT w="12700" cmpd="sng">
                      <a:noFill/>
                    </a:lnT>
                  </a:tcPr>
                </a:tc>
                <a:tc>
                  <a:txBody>
                    <a:bodyPr/>
                    <a:lstStyle/>
                    <a:p>
                      <a:pPr algn="ctr"/>
                      <a:r>
                        <a:rPr lang="en-US" altLang="zh-CN" sz="1600"/>
                        <a:t>\0</a:t>
                      </a:r>
                      <a:endParaRPr lang="zh-CN" altLang="en-US" sz="1600"/>
                    </a:p>
                  </a:txBody>
                  <a:tcPr>
                    <a:lnT w="12700" cmpd="sng">
                      <a:noFill/>
                    </a:lnT>
                  </a:tcPr>
                </a:tc>
                <a:extLst>
                  <a:ext uri="{0D108BD9-81ED-4DB2-BD59-A6C34878D82A}">
                    <a16:rowId xmlns:a16="http://schemas.microsoft.com/office/drawing/2014/main" xmlns="" val="3908960476"/>
                  </a:ext>
                </a:extLst>
              </a:tr>
            </a:tbl>
          </a:graphicData>
        </a:graphic>
      </p:graphicFrame>
      <p:sp>
        <p:nvSpPr>
          <p:cNvPr id="4" name="文本框 3"/>
          <p:cNvSpPr txBox="1"/>
          <p:nvPr/>
        </p:nvSpPr>
        <p:spPr>
          <a:xfrm>
            <a:off x="10298952" y="4654929"/>
            <a:ext cx="963994" cy="1477328"/>
          </a:xfrm>
          <a:prstGeom prst="rect">
            <a:avLst/>
          </a:prstGeom>
          <a:noFill/>
        </p:spPr>
        <p:txBody>
          <a:bodyPr wrap="square" rtlCol="0">
            <a:spAutoFit/>
          </a:bodyPr>
          <a:lstStyle/>
          <a:p>
            <a:r>
              <a:rPr lang="en-US" altLang="zh-CN">
                <a:latin typeface="宋体" panose="02010600030101010101" pitchFamily="2" charset="-122"/>
                <a:ea typeface="宋体" panose="02010600030101010101" pitchFamily="2" charset="-122"/>
              </a:rPr>
              <a:t>  *</a:t>
            </a:r>
          </a:p>
          <a:p>
            <a:r>
              <a:rPr lang="en-US" altLang="zh-CN">
                <a:latin typeface="宋体" panose="02010600030101010101" pitchFamily="2" charset="-122"/>
                <a:ea typeface="宋体" panose="02010600030101010101" pitchFamily="2" charset="-122"/>
              </a:rPr>
              <a:t> * *</a:t>
            </a:r>
          </a:p>
          <a:p>
            <a:r>
              <a:rPr lang="en-US" altLang="zh-CN">
                <a:latin typeface="宋体" panose="02010600030101010101" pitchFamily="2" charset="-122"/>
                <a:ea typeface="宋体" panose="02010600030101010101" pitchFamily="2" charset="-122"/>
              </a:rPr>
              <a:t>*   *</a:t>
            </a:r>
          </a:p>
          <a:p>
            <a:r>
              <a:rPr lang="en-US" altLang="zh-CN">
                <a:latin typeface="宋体" panose="02010600030101010101" pitchFamily="2" charset="-122"/>
                <a:ea typeface="宋体" panose="02010600030101010101" pitchFamily="2" charset="-122"/>
              </a:rPr>
              <a:t> * *</a:t>
            </a:r>
          </a:p>
          <a:p>
            <a:r>
              <a:rPr lang="en-US" altLang="zh-CN">
                <a:latin typeface="宋体" panose="02010600030101010101" pitchFamily="2" charset="-122"/>
                <a:ea typeface="宋体" panose="02010600030101010101" pitchFamily="2" charset="-122"/>
              </a:rPr>
              <a:t>  *</a:t>
            </a:r>
            <a:endParaRPr lang="zh-CN" altLang="en-US">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xmlns="" val="3004834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ctr"/>
            <a:r>
              <a:rPr lang="zh-CN" altLang="en-US"/>
              <a:t>数组的作用</a:t>
            </a:r>
          </a:p>
        </p:txBody>
      </p:sp>
      <p:sp>
        <p:nvSpPr>
          <p:cNvPr id="17" name="MH_Text_3"/>
          <p:cNvSpPr/>
          <p:nvPr>
            <p:custDataLst>
              <p:tags r:id="rId1"/>
            </p:custDataLst>
          </p:nvPr>
        </p:nvSpPr>
        <p:spPr>
          <a:xfrm>
            <a:off x="5255162" y="3617847"/>
            <a:ext cx="6443194" cy="3075628"/>
          </a:xfrm>
          <a:prstGeom prst="rect">
            <a:avLst/>
          </a:prstGeom>
          <a:solidFill>
            <a:schemeClr val="accent1"/>
          </a:solidFill>
          <a:ln w="25400" cap="flat" cmpd="sng" algn="ctr">
            <a:noFill/>
            <a:prstDash val="solid"/>
          </a:ln>
          <a:effectLst/>
        </p:spPr>
        <p:txBody>
          <a:bodyPr lIns="360000" tIns="900000" rIns="90000" bIns="34290" anchor="ctr">
            <a:normAutofit/>
          </a:bodyPr>
          <a:lstStyle/>
          <a:p>
            <a:pPr defTabSz="357188">
              <a:lnSpc>
                <a:spcPct val="130000"/>
              </a:lnSpc>
              <a:defRPr/>
            </a:pPr>
            <a:r>
              <a:rPr lang="en-US" altLang="zh-CN" b="1" kern="0" dirty="0">
                <a:solidFill>
                  <a:srgbClr val="FFFFFF"/>
                </a:solidFill>
              </a:rPr>
              <a:t>(1) </a:t>
            </a:r>
            <a:r>
              <a:rPr lang="zh-CN" altLang="en-US" b="1" kern="0">
                <a:solidFill>
                  <a:srgbClr val="FFFFFF"/>
                </a:solidFill>
              </a:rPr>
              <a:t>数组是一组有序数据的集合。数组中各数据的排列是有一定规律的，下标代表数据在数组中的序号。</a:t>
            </a:r>
          </a:p>
          <a:p>
            <a:pPr defTabSz="357188">
              <a:lnSpc>
                <a:spcPct val="130000"/>
              </a:lnSpc>
              <a:defRPr/>
            </a:pPr>
            <a:r>
              <a:rPr lang="en-US" altLang="zh-CN" b="1" kern="0" dirty="0">
                <a:solidFill>
                  <a:srgbClr val="FFFFFF"/>
                </a:solidFill>
              </a:rPr>
              <a:t>(2) </a:t>
            </a:r>
            <a:r>
              <a:rPr lang="zh-CN" altLang="en-US" b="1" kern="0">
                <a:solidFill>
                  <a:srgbClr val="FFFFFF"/>
                </a:solidFill>
              </a:rPr>
              <a:t>用数组名和下标即可唯一地确定数组中的元素。</a:t>
            </a:r>
          </a:p>
          <a:p>
            <a:pPr defTabSz="357188">
              <a:lnSpc>
                <a:spcPct val="130000"/>
              </a:lnSpc>
              <a:defRPr/>
            </a:pPr>
            <a:r>
              <a:rPr lang="en-US" altLang="zh-CN" b="1" kern="0" dirty="0">
                <a:solidFill>
                  <a:srgbClr val="FFFFFF"/>
                </a:solidFill>
              </a:rPr>
              <a:t>(3) </a:t>
            </a:r>
            <a:r>
              <a:rPr lang="zh-CN" altLang="en-US" b="1" kern="0">
                <a:solidFill>
                  <a:srgbClr val="FFFFFF"/>
                </a:solidFill>
              </a:rPr>
              <a:t>数组中的每一个元素都属于同一个数据类型。</a:t>
            </a:r>
          </a:p>
        </p:txBody>
      </p:sp>
      <p:sp>
        <p:nvSpPr>
          <p:cNvPr id="21" name="MH_SubTitle_2"/>
          <p:cNvSpPr/>
          <p:nvPr>
            <p:custDataLst>
              <p:tags r:id="rId2"/>
            </p:custDataLst>
          </p:nvPr>
        </p:nvSpPr>
        <p:spPr>
          <a:xfrm rot="10800000" flipV="1">
            <a:off x="5261510" y="3617847"/>
            <a:ext cx="6436846" cy="930275"/>
          </a:xfrm>
          <a:prstGeom prst="flowChartManualOperation">
            <a:avLst/>
          </a:prstGeom>
          <a:solidFill>
            <a:schemeClr val="accent2">
              <a:lumMod val="60000"/>
              <a:lumOff val="40000"/>
            </a:schemeClr>
          </a:solidFill>
          <a:ln w="25400" cap="flat" cmpd="sng" algn="ctr">
            <a:noFill/>
            <a:prstDash val="solid"/>
          </a:ln>
          <a:effectLst/>
        </p:spPr>
        <p:txBody>
          <a:bodyPr lIns="68580" tIns="34290" rIns="68580" bIns="34290" anchor="ctr">
            <a:normAutofit/>
          </a:bodyPr>
          <a:lstStyle/>
          <a:p>
            <a:pPr algn="ctr">
              <a:defRPr/>
            </a:pPr>
            <a:r>
              <a:rPr lang="zh-CN" altLang="en-US" sz="2000" kern="0"/>
              <a:t>数组</a:t>
            </a:r>
            <a:endParaRPr lang="zh-CN" altLang="en-US" sz="2000" kern="0" dirty="0"/>
          </a:p>
        </p:txBody>
      </p:sp>
      <p:sp>
        <p:nvSpPr>
          <p:cNvPr id="22" name="MH_Text_2"/>
          <p:cNvSpPr/>
          <p:nvPr>
            <p:custDataLst>
              <p:tags r:id="rId3"/>
            </p:custDataLst>
          </p:nvPr>
        </p:nvSpPr>
        <p:spPr>
          <a:xfrm>
            <a:off x="5255161" y="1420747"/>
            <a:ext cx="6443196" cy="2208213"/>
          </a:xfrm>
          <a:prstGeom prst="rect">
            <a:avLst/>
          </a:prstGeom>
          <a:solidFill>
            <a:schemeClr val="accent2"/>
          </a:solidFill>
          <a:ln w="25400" cap="flat" cmpd="sng" algn="ctr">
            <a:noFill/>
            <a:prstDash val="solid"/>
          </a:ln>
          <a:effectLst/>
        </p:spPr>
        <p:txBody>
          <a:bodyPr lIns="1008000" tIns="34290" rIns="90000" bIns="34290" anchor="ctr">
            <a:normAutofit/>
          </a:bodyPr>
          <a:lstStyle/>
          <a:p>
            <a:pPr>
              <a:lnSpc>
                <a:spcPct val="130000"/>
              </a:lnSpc>
              <a:defRPr/>
            </a:pPr>
            <a:r>
              <a:rPr lang="zh-CN" altLang="en-US" b="1" kern="0">
                <a:solidFill>
                  <a:srgbClr val="FFFFFF"/>
                </a:solidFill>
              </a:rPr>
              <a:t>用</a:t>
            </a:r>
            <a:r>
              <a:rPr lang="en-US" altLang="zh-CN" b="1" kern="0" dirty="0">
                <a:solidFill>
                  <a:srgbClr val="FFFFFF"/>
                </a:solidFill>
              </a:rPr>
              <a:t>50</a:t>
            </a:r>
            <a:r>
              <a:rPr lang="zh-CN" altLang="en-US" b="1" kern="0">
                <a:solidFill>
                  <a:srgbClr val="FFFFFF"/>
                </a:solidFill>
              </a:rPr>
              <a:t>个</a:t>
            </a:r>
            <a:r>
              <a:rPr lang="en-US" altLang="zh-CN" b="1" kern="0" dirty="0">
                <a:solidFill>
                  <a:srgbClr val="FFFFFF"/>
                </a:solidFill>
              </a:rPr>
              <a:t>float</a:t>
            </a:r>
            <a:r>
              <a:rPr lang="zh-CN" altLang="en-US" b="1" kern="0">
                <a:solidFill>
                  <a:srgbClr val="FFFFFF"/>
                </a:solidFill>
              </a:rPr>
              <a:t>型简单变量表示学生的成绩</a:t>
            </a:r>
            <a:endParaRPr lang="en-US" altLang="zh-CN" b="1" kern="0" dirty="0">
              <a:solidFill>
                <a:srgbClr val="FFFFFF"/>
              </a:solidFill>
            </a:endParaRPr>
          </a:p>
          <a:p>
            <a:pPr marL="742950" lvl="1" indent="-285750">
              <a:lnSpc>
                <a:spcPct val="130000"/>
              </a:lnSpc>
              <a:buFont typeface="Arial" panose="020B0604020202020204" pitchFamily="34" charset="0"/>
              <a:buChar char="•"/>
              <a:defRPr/>
            </a:pPr>
            <a:r>
              <a:rPr lang="zh-CN" altLang="en-US" b="1" kern="0">
                <a:solidFill>
                  <a:srgbClr val="FFFFFF"/>
                </a:solidFill>
              </a:rPr>
              <a:t>烦琐，</a:t>
            </a:r>
            <a:r>
              <a:rPr lang="zh-CN" altLang="en-US" sz="1600" kern="0">
                <a:solidFill>
                  <a:srgbClr val="FFFFFF"/>
                </a:solidFill>
              </a:rPr>
              <a:t>如果有</a:t>
            </a:r>
            <a:r>
              <a:rPr lang="en-US" altLang="zh-CN" sz="1600" kern="0" dirty="0">
                <a:solidFill>
                  <a:srgbClr val="FFFFFF"/>
                </a:solidFill>
              </a:rPr>
              <a:t>1000</a:t>
            </a:r>
            <a:r>
              <a:rPr lang="zh-CN" altLang="en-US" sz="1600" kern="0">
                <a:solidFill>
                  <a:srgbClr val="FFFFFF"/>
                </a:solidFill>
              </a:rPr>
              <a:t>名学生怎么办呢？</a:t>
            </a:r>
            <a:endParaRPr lang="en-US" altLang="zh-CN" sz="1600" kern="0" dirty="0">
              <a:solidFill>
                <a:srgbClr val="FFFFFF"/>
              </a:solidFill>
            </a:endParaRPr>
          </a:p>
          <a:p>
            <a:pPr marL="742950" lvl="1" indent="-285750">
              <a:lnSpc>
                <a:spcPct val="130000"/>
              </a:lnSpc>
              <a:buFont typeface="Arial" panose="020B0604020202020204" pitchFamily="34" charset="0"/>
              <a:buChar char="•"/>
              <a:defRPr/>
            </a:pPr>
            <a:r>
              <a:rPr lang="zh-CN" altLang="en-US" b="1" kern="0">
                <a:solidFill>
                  <a:srgbClr val="FFFFFF"/>
                </a:solidFill>
              </a:rPr>
              <a:t>没有反映出这些数据间的内在联系，</a:t>
            </a:r>
            <a:r>
              <a:rPr lang="zh-CN" altLang="en-US" sz="1600" kern="0">
                <a:solidFill>
                  <a:srgbClr val="FFFFFF"/>
                </a:solidFill>
              </a:rPr>
              <a:t>实际上这些数据是同一个班级、同一门课程的成绩，它们具有相同的属性</a:t>
            </a:r>
            <a:r>
              <a:rPr lang="zh-CN" altLang="en-US" kern="0">
                <a:solidFill>
                  <a:srgbClr val="FFFFFF"/>
                </a:solidFill>
              </a:rPr>
              <a:t>。</a:t>
            </a:r>
            <a:endParaRPr lang="en-US" altLang="zh-CN" kern="0" dirty="0">
              <a:solidFill>
                <a:srgbClr val="FFFFFF"/>
              </a:solidFill>
            </a:endParaRPr>
          </a:p>
        </p:txBody>
      </p:sp>
      <p:sp>
        <p:nvSpPr>
          <p:cNvPr id="23" name="MH_Text_1"/>
          <p:cNvSpPr/>
          <p:nvPr>
            <p:custDataLst>
              <p:tags r:id="rId4"/>
            </p:custDataLst>
          </p:nvPr>
        </p:nvSpPr>
        <p:spPr>
          <a:xfrm>
            <a:off x="602199" y="1420747"/>
            <a:ext cx="4659313" cy="2208213"/>
          </a:xfrm>
          <a:prstGeom prst="rect">
            <a:avLst/>
          </a:prstGeom>
          <a:solidFill>
            <a:schemeClr val="accent1"/>
          </a:solidFill>
          <a:ln w="25400" cap="flat" cmpd="sng" algn="ctr">
            <a:noFill/>
            <a:prstDash val="solid"/>
          </a:ln>
          <a:effectLst/>
        </p:spPr>
        <p:txBody>
          <a:bodyPr lIns="90000" tIns="34290" rIns="90000" bIns="34290" anchor="ctr">
            <a:noAutofit/>
          </a:bodyPr>
          <a:lstStyle/>
          <a:p>
            <a:pPr marL="285750" indent="-285750">
              <a:lnSpc>
                <a:spcPct val="130000"/>
              </a:lnSpc>
              <a:buFont typeface="Arial" panose="020B0604020202020204" pitchFamily="34" charset="0"/>
              <a:buChar char="•"/>
              <a:defRPr/>
            </a:pPr>
            <a:r>
              <a:rPr lang="zh-CN" altLang="en-US" sz="2000" b="1" kern="0">
                <a:solidFill>
                  <a:srgbClr val="FFFFFF"/>
                </a:solidFill>
              </a:rPr>
              <a:t>要向计算机输入全班</a:t>
            </a:r>
            <a:r>
              <a:rPr lang="en-US" altLang="zh-CN" sz="2000" b="1" kern="0" dirty="0">
                <a:solidFill>
                  <a:srgbClr val="FFFFFF"/>
                </a:solidFill>
              </a:rPr>
              <a:t>50</a:t>
            </a:r>
            <a:r>
              <a:rPr lang="zh-CN" altLang="en-US" sz="2000" b="1" kern="0">
                <a:solidFill>
                  <a:srgbClr val="FFFFFF"/>
                </a:solidFill>
              </a:rPr>
              <a:t>个学生一门课程的成绩</a:t>
            </a:r>
            <a:endParaRPr lang="en-US" altLang="zh-CN" sz="2000" b="1" kern="0" dirty="0">
              <a:solidFill>
                <a:srgbClr val="FFFFFF"/>
              </a:solidFill>
            </a:endParaRPr>
          </a:p>
        </p:txBody>
      </p:sp>
      <p:sp>
        <p:nvSpPr>
          <p:cNvPr id="24" name="MH_SubTitle_1"/>
          <p:cNvSpPr/>
          <p:nvPr>
            <p:custDataLst>
              <p:tags r:id="rId5"/>
            </p:custDataLst>
          </p:nvPr>
        </p:nvSpPr>
        <p:spPr>
          <a:xfrm>
            <a:off x="5255162" y="1419159"/>
            <a:ext cx="931862" cy="2209800"/>
          </a:xfrm>
          <a:custGeom>
            <a:avLst/>
            <a:gdLst>
              <a:gd name="connsiteX0" fmla="*/ 0 w 652326"/>
              <a:gd name="connsiteY0" fmla="*/ 0 h 1553638"/>
              <a:gd name="connsiteX1" fmla="*/ 652326 w 652326"/>
              <a:gd name="connsiteY1" fmla="*/ 325113 h 1553638"/>
              <a:gd name="connsiteX2" fmla="*/ 652326 w 652326"/>
              <a:gd name="connsiteY2" fmla="*/ 1228525 h 1553638"/>
              <a:gd name="connsiteX3" fmla="*/ 0 w 652326"/>
              <a:gd name="connsiteY3" fmla="*/ 1553638 h 1553638"/>
            </a:gdLst>
            <a:ahLst/>
            <a:cxnLst>
              <a:cxn ang="0">
                <a:pos x="connsiteX0" y="connsiteY0"/>
              </a:cxn>
              <a:cxn ang="0">
                <a:pos x="connsiteX1" y="connsiteY1"/>
              </a:cxn>
              <a:cxn ang="0">
                <a:pos x="connsiteX2" y="connsiteY2"/>
              </a:cxn>
              <a:cxn ang="0">
                <a:pos x="connsiteX3" y="connsiteY3"/>
              </a:cxn>
            </a:cxnLst>
            <a:rect l="l" t="t" r="r" b="b"/>
            <a:pathLst>
              <a:path w="652326" h="1553638">
                <a:moveTo>
                  <a:pt x="0" y="0"/>
                </a:moveTo>
                <a:lnTo>
                  <a:pt x="652326" y="325113"/>
                </a:lnTo>
                <a:lnTo>
                  <a:pt x="652326" y="1228525"/>
                </a:lnTo>
                <a:lnTo>
                  <a:pt x="0" y="1553638"/>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a:solidFill>
                  <a:srgbClr val="FFFFFF"/>
                </a:solidFill>
              </a:rPr>
              <a:t>解决</a:t>
            </a:r>
            <a:endParaRPr lang="en-US" altLang="zh-CN" dirty="0">
              <a:solidFill>
                <a:srgbClr val="FFFFFF"/>
              </a:solidFill>
            </a:endParaRPr>
          </a:p>
          <a:p>
            <a:pPr algn="ctr">
              <a:defRPr/>
            </a:pPr>
            <a:r>
              <a:rPr lang="zh-CN" altLang="en-US">
                <a:solidFill>
                  <a:srgbClr val="FFFFFF"/>
                </a:solidFill>
              </a:rPr>
              <a:t>方法</a:t>
            </a:r>
            <a:endParaRPr lang="zh-CN" altLang="en-US" dirty="0">
              <a:solidFill>
                <a:srgbClr val="FFFFFF"/>
              </a:solidFill>
            </a:endParaRPr>
          </a:p>
        </p:txBody>
      </p:sp>
      <p:pic>
        <p:nvPicPr>
          <p:cNvPr id="25" name="图片 24"/>
          <p:cNvPicPr>
            <a:picLocks noChangeAspect="1"/>
          </p:cNvPicPr>
          <p:nvPr/>
        </p:nvPicPr>
        <p:blipFill>
          <a:blip r:embed="rId7" cstate="print">
            <a:extLst>
              <a:ext uri="{BEBA8EAE-BF5A-486C-A8C5-ECC9F3942E4B}">
                <a14:imgProps xmlns:a14="http://schemas.microsoft.com/office/drawing/2010/main" xmlns="">
                  <a14:imgLayer r:embed="rId8">
                    <a14:imgEffect>
                      <a14:backgroundRemoval t="0" b="98500" l="0" r="100000">
                        <a14:foregroundMark x1="42000" y1="56000" x2="42000" y2="56000"/>
                        <a14:foregroundMark x1="57500" y1="52000" x2="57500" y2="52000"/>
                        <a14:foregroundMark x1="70500" y1="30000" x2="70500" y2="30000"/>
                        <a14:foregroundMark x1="77000" y1="42000" x2="77000" y2="42000"/>
                        <a14:foregroundMark x1="57500" y1="35000" x2="57500" y2="35000"/>
                        <a14:foregroundMark x1="66500" y1="46000" x2="66500" y2="46000"/>
                        <a14:foregroundMark x1="29500" y1="56000" x2="29500" y2="56000"/>
                        <a14:foregroundMark x1="29500" y1="63000" x2="29500" y2="63000"/>
                        <a14:foregroundMark x1="38000" y1="47500" x2="38000" y2="47500"/>
                        <a14:foregroundMark x1="19500" y1="73500" x2="19500" y2="73500"/>
                        <a14:foregroundMark x1="11000" y1="43500" x2="11000" y2="43500"/>
                        <a14:foregroundMark x1="22000" y1="24000" x2="22000" y2="24000"/>
                        <a14:foregroundMark x1="11000" y1="56500" x2="11000" y2="56500"/>
                        <a14:foregroundMark x1="50500" y1="46000" x2="50500" y2="46000"/>
                      </a14:backgroundRemoval>
                    </a14:imgEffect>
                  </a14:imgLayer>
                </a14:imgProps>
              </a:ext>
            </a:extLst>
          </a:blip>
          <a:stretch>
            <a:fillRect/>
          </a:stretch>
        </p:blipFill>
        <p:spPr>
          <a:xfrm>
            <a:off x="10603986" y="1765478"/>
            <a:ext cx="502546" cy="502546"/>
          </a:xfrm>
          <a:prstGeom prst="rect">
            <a:avLst/>
          </a:prstGeom>
        </p:spPr>
      </p:pic>
      <p:grpSp>
        <p:nvGrpSpPr>
          <p:cNvPr id="7" name="组合 6"/>
          <p:cNvGrpSpPr/>
          <p:nvPr/>
        </p:nvGrpSpPr>
        <p:grpSpPr>
          <a:xfrm>
            <a:off x="744026" y="3877367"/>
            <a:ext cx="2695701" cy="1882400"/>
            <a:chOff x="602199" y="3988427"/>
            <a:chExt cx="2695701" cy="1882400"/>
          </a:xfrm>
        </p:grpSpPr>
        <p:sp>
          <p:nvSpPr>
            <p:cNvPr id="2" name="文本框 1"/>
            <p:cNvSpPr txBox="1"/>
            <p:nvPr/>
          </p:nvSpPr>
          <p:spPr>
            <a:xfrm>
              <a:off x="602199" y="4301167"/>
              <a:ext cx="1587499" cy="156966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US" altLang="zh-CN" sz="9600" b="1" dirty="0">
                  <a:ln/>
                  <a:solidFill>
                    <a:schemeClr val="accent4"/>
                  </a:solidFill>
                </a:rPr>
                <a:t>S</a:t>
              </a:r>
              <a:r>
                <a:rPr lang="en-US" altLang="zh-CN" sz="6000" b="1" baseline="-25000" dirty="0">
                  <a:ln/>
                  <a:solidFill>
                    <a:schemeClr val="accent4"/>
                  </a:solidFill>
                </a:rPr>
                <a:t>15</a:t>
              </a:r>
              <a:endParaRPr lang="zh-CN" altLang="en-US" sz="6000" b="1" baseline="-25000">
                <a:ln/>
                <a:solidFill>
                  <a:schemeClr val="accent4"/>
                </a:solidFill>
              </a:endParaRPr>
            </a:p>
          </p:txBody>
        </p:sp>
        <p:sp>
          <p:nvSpPr>
            <p:cNvPr id="3" name="线形标注 1 2"/>
            <p:cNvSpPr/>
            <p:nvPr/>
          </p:nvSpPr>
          <p:spPr>
            <a:xfrm>
              <a:off x="2040600" y="3988427"/>
              <a:ext cx="1041400" cy="354078"/>
            </a:xfrm>
            <a:prstGeom prst="borderCallout1">
              <a:avLst>
                <a:gd name="adj1" fmla="val 18750"/>
                <a:gd name="adj2" fmla="val -8333"/>
                <a:gd name="adj3" fmla="val 198583"/>
                <a:gd name="adj4" fmla="val -590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数组名</a:t>
              </a:r>
            </a:p>
          </p:txBody>
        </p:sp>
        <p:sp>
          <p:nvSpPr>
            <p:cNvPr id="11" name="线形标注 1 10"/>
            <p:cNvSpPr/>
            <p:nvPr/>
          </p:nvSpPr>
          <p:spPr>
            <a:xfrm>
              <a:off x="2256500" y="4601522"/>
              <a:ext cx="1041400" cy="354078"/>
            </a:xfrm>
            <a:prstGeom prst="borderCallout1">
              <a:avLst>
                <a:gd name="adj1" fmla="val 18750"/>
                <a:gd name="adj2" fmla="val -8333"/>
                <a:gd name="adj3" fmla="val 194996"/>
                <a:gd name="adj4" fmla="val -578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下标</a:t>
              </a:r>
            </a:p>
          </p:txBody>
        </p:sp>
      </p:grpSp>
      <p:grpSp>
        <p:nvGrpSpPr>
          <p:cNvPr id="8" name="组合 7"/>
          <p:cNvGrpSpPr/>
          <p:nvPr/>
        </p:nvGrpSpPr>
        <p:grpSpPr>
          <a:xfrm>
            <a:off x="3074730" y="5103557"/>
            <a:ext cx="1778000" cy="646331"/>
            <a:chOff x="3087430" y="5064062"/>
            <a:chExt cx="1778000" cy="646331"/>
          </a:xfrm>
        </p:grpSpPr>
        <p:sp>
          <p:nvSpPr>
            <p:cNvPr id="5" name="右箭头 4"/>
            <p:cNvSpPr/>
            <p:nvPr/>
          </p:nvSpPr>
          <p:spPr>
            <a:xfrm>
              <a:off x="3087430" y="5147184"/>
              <a:ext cx="635000" cy="546100"/>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722430" y="5064062"/>
              <a:ext cx="1143000" cy="646331"/>
            </a:xfrm>
            <a:prstGeom prst="rect">
              <a:avLst/>
            </a:prstGeom>
            <a:noFill/>
          </p:spPr>
          <p:txBody>
            <a:bodyPr wrap="square" rtlCol="0">
              <a:spAutoFit/>
            </a:bodyPr>
            <a:lstStyle/>
            <a:p>
              <a:r>
                <a:rPr lang="en-US" altLang="zh-CN" sz="3600" b="1" dirty="0">
                  <a:solidFill>
                    <a:schemeClr val="accent1"/>
                  </a:solidFill>
                  <a:latin typeface="+mn-ea"/>
                </a:rPr>
                <a:t>s[15]</a:t>
              </a:r>
              <a:endParaRPr lang="zh-CN" altLang="en-US" sz="3600" b="1">
                <a:solidFill>
                  <a:schemeClr val="accent1"/>
                </a:solidFill>
                <a:latin typeface="+mn-ea"/>
              </a:endParaRPr>
            </a:p>
          </p:txBody>
        </p:sp>
      </p:grpSp>
    </p:spTree>
    <p:extLst>
      <p:ext uri="{BB962C8B-B14F-4D97-AF65-F5344CB8AC3E}">
        <p14:creationId xmlns:p14="http://schemas.microsoft.com/office/powerpoint/2010/main" xmlns="" val="294429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par>
                          <p:cTn id="13" fill="hold">
                            <p:stCondLst>
                              <p:cond delay="500"/>
                            </p:stCondLst>
                            <p:childTnLst>
                              <p:par>
                                <p:cTn id="14" presetID="30" presetClass="entr" presetSubtype="0" fill="hold" nodeType="after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800" decel="100000"/>
                                        <p:tgtEl>
                                          <p:spTgt spid="25"/>
                                        </p:tgtEl>
                                      </p:cBhvr>
                                    </p:animEffect>
                                    <p:anim calcmode="lin" valueType="num">
                                      <p:cBhvr>
                                        <p:cTn id="17" dur="800" decel="100000" fill="hold"/>
                                        <p:tgtEl>
                                          <p:spTgt spid="25"/>
                                        </p:tgtEl>
                                        <p:attrNameLst>
                                          <p:attrName>style.rotation</p:attrName>
                                        </p:attrNameLst>
                                      </p:cBhvr>
                                      <p:tavLst>
                                        <p:tav tm="0">
                                          <p:val>
                                            <p:fltVal val="-90"/>
                                          </p:val>
                                        </p:tav>
                                        <p:tav tm="100000">
                                          <p:val>
                                            <p:fltVal val="0"/>
                                          </p:val>
                                        </p:tav>
                                      </p:tavLst>
                                    </p:anim>
                                    <p:anim calcmode="lin" valueType="num">
                                      <p:cBhvr>
                                        <p:cTn id="18" dur="800" decel="100000" fill="hold"/>
                                        <p:tgtEl>
                                          <p:spTgt spid="25"/>
                                        </p:tgtEl>
                                        <p:attrNameLst>
                                          <p:attrName>ppt_x</p:attrName>
                                        </p:attrNameLst>
                                      </p:cBhvr>
                                      <p:tavLst>
                                        <p:tav tm="0">
                                          <p:val>
                                            <p:strVal val="#ppt_x+0.4"/>
                                          </p:val>
                                        </p:tav>
                                        <p:tav tm="100000">
                                          <p:val>
                                            <p:strVal val="#ppt_x-0.05"/>
                                          </p:val>
                                        </p:tav>
                                      </p:tavLst>
                                    </p:anim>
                                    <p:anim calcmode="lin" valueType="num">
                                      <p:cBhvr>
                                        <p:cTn id="19" dur="800" decel="100000" fill="hold"/>
                                        <p:tgtEl>
                                          <p:spTgt spid="25"/>
                                        </p:tgtEl>
                                        <p:attrNameLst>
                                          <p:attrName>ppt_y</p:attrName>
                                        </p:attrNameLst>
                                      </p:cBhvr>
                                      <p:tavLst>
                                        <p:tav tm="0">
                                          <p:val>
                                            <p:strVal val="#ppt_y-0.4"/>
                                          </p:val>
                                        </p:tav>
                                        <p:tav tm="100000">
                                          <p:val>
                                            <p:strVal val="#ppt_y+0.1"/>
                                          </p:val>
                                        </p:tav>
                                      </p:tavLst>
                                    </p:anim>
                                    <p:anim calcmode="lin" valueType="num">
                                      <p:cBhvr>
                                        <p:cTn id="20" dur="200" accel="100000" fill="hold">
                                          <p:stCondLst>
                                            <p:cond delay="800"/>
                                          </p:stCondLst>
                                        </p:cTn>
                                        <p:tgtEl>
                                          <p:spTgt spid="25"/>
                                        </p:tgtEl>
                                        <p:attrNameLst>
                                          <p:attrName>ppt_x</p:attrName>
                                        </p:attrNameLst>
                                      </p:cBhvr>
                                      <p:tavLst>
                                        <p:tav tm="0">
                                          <p:val>
                                            <p:strVal val="#ppt_x-0.05"/>
                                          </p:val>
                                        </p:tav>
                                        <p:tav tm="100000">
                                          <p:val>
                                            <p:strVal val="#ppt_x"/>
                                          </p:val>
                                        </p:tav>
                                      </p:tavLst>
                                    </p:anim>
                                    <p:anim calcmode="lin" valueType="num">
                                      <p:cBhvr>
                                        <p:cTn id="21" dur="200" accel="100000" fill="hold">
                                          <p:stCondLst>
                                            <p:cond delay="800"/>
                                          </p:stCondLst>
                                        </p:cTn>
                                        <p:tgtEl>
                                          <p:spTgt spid="25"/>
                                        </p:tgtEl>
                                        <p:attrNameLst>
                                          <p:attrName>ppt_y</p:attrName>
                                        </p:attrNameLst>
                                      </p:cBhvr>
                                      <p:tavLst>
                                        <p:tav tm="0">
                                          <p:val>
                                            <p:strVal val="#ppt_y+0.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up)">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left)">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animBg="1"/>
      <p:bldP spid="22" grpId="0" animBg="1"/>
      <p:bldP spid="2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2563" y="270289"/>
            <a:ext cx="10515600" cy="1325563"/>
          </a:xfrm>
        </p:spPr>
        <p:txBody>
          <a:bodyPr/>
          <a:lstStyle/>
          <a:p>
            <a:r>
              <a:rPr lang="zh-CN" altLang="en-US"/>
              <a:t>引用字符数组的元素</a:t>
            </a:r>
          </a:p>
        </p:txBody>
      </p:sp>
      <p:sp>
        <p:nvSpPr>
          <p:cNvPr id="3" name="内容占位符 2"/>
          <p:cNvSpPr>
            <a:spLocks noGrp="1"/>
          </p:cNvSpPr>
          <p:nvPr>
            <p:ph idx="1"/>
          </p:nvPr>
        </p:nvSpPr>
        <p:spPr>
          <a:xfrm>
            <a:off x="732563" y="1250578"/>
            <a:ext cx="5325337" cy="66390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5.6】</a:t>
            </a:r>
            <a:r>
              <a:rPr lang="zh-CN" altLang="en-US" sz="2000">
                <a:solidFill>
                  <a:schemeClr val="accent1"/>
                </a:solidFill>
              </a:rPr>
              <a:t>输出一个字符串。</a:t>
            </a:r>
          </a:p>
        </p:txBody>
      </p:sp>
      <p:sp>
        <p:nvSpPr>
          <p:cNvPr id="13" name="圆角矩形 12"/>
          <p:cNvSpPr/>
          <p:nvPr/>
        </p:nvSpPr>
        <p:spPr>
          <a:xfrm>
            <a:off x="939226" y="1714995"/>
            <a:ext cx="5118673" cy="3208696"/>
          </a:xfrm>
          <a:prstGeom prst="roundRect">
            <a:avLst>
              <a:gd name="adj" fmla="val 1628"/>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a:t>
            </a:r>
          </a:p>
          <a:p>
            <a:pPr defTabSz="363538">
              <a:lnSpc>
                <a:spcPct val="120000"/>
              </a:lnSpc>
            </a:pPr>
            <a:r>
              <a:rPr lang="en-US" altLang="zh-CN" sz="1400"/>
              <a:t>	char c[11]={'I',' ','a','m',' ','a',' ','b','o','y','.'};	</a:t>
            </a:r>
            <a:r>
              <a:rPr lang="en-US" altLang="zh-CN" sz="1400">
                <a:solidFill>
                  <a:srgbClr val="008000"/>
                </a:solidFill>
              </a:rPr>
              <a:t>//</a:t>
            </a:r>
            <a:r>
              <a:rPr lang="zh-CN" altLang="en-US" sz="1400">
                <a:solidFill>
                  <a:srgbClr val="008000"/>
                </a:solidFill>
              </a:rPr>
              <a:t>定义并初始化</a:t>
            </a:r>
            <a:endParaRPr lang="en-US" altLang="zh-CN" sz="1400">
              <a:solidFill>
                <a:srgbClr val="008000"/>
              </a:solidFill>
            </a:endParaRPr>
          </a:p>
          <a:p>
            <a:pPr defTabSz="363538">
              <a:lnSpc>
                <a:spcPct val="120000"/>
              </a:lnSpc>
            </a:pPr>
            <a:r>
              <a:rPr lang="en-US" altLang="zh-CN" sz="1400"/>
              <a:t>	int i;</a:t>
            </a:r>
          </a:p>
          <a:p>
            <a:pPr defTabSz="363538">
              <a:lnSpc>
                <a:spcPct val="120000"/>
              </a:lnSpc>
            </a:pPr>
            <a:r>
              <a:rPr lang="en-US" altLang="zh-CN" sz="1400"/>
              <a:t>	for(i=0;i&lt;11;i++)</a:t>
            </a:r>
          </a:p>
          <a:p>
            <a:pPr defTabSz="363538">
              <a:lnSpc>
                <a:spcPct val="120000"/>
              </a:lnSpc>
            </a:pPr>
            <a:r>
              <a:rPr lang="en-US" altLang="zh-CN" sz="1400"/>
              <a:t>		printf("%c",c[i]);	</a:t>
            </a:r>
            <a:r>
              <a:rPr lang="en-US" altLang="zh-CN" sz="1400">
                <a:solidFill>
                  <a:srgbClr val="008000"/>
                </a:solidFill>
              </a:rPr>
              <a:t>//</a:t>
            </a:r>
            <a:r>
              <a:rPr lang="zh-CN" altLang="en-US" sz="1400">
                <a:solidFill>
                  <a:srgbClr val="008000"/>
                </a:solidFill>
              </a:rPr>
              <a:t>逐个输出字符</a:t>
            </a:r>
            <a:endParaRPr lang="en-US" altLang="zh-CN" sz="1400">
              <a:solidFill>
                <a:srgbClr val="008000"/>
              </a:solidFill>
            </a:endParaRPr>
          </a:p>
          <a:p>
            <a:pPr defTabSz="363538">
              <a:lnSpc>
                <a:spcPct val="120000"/>
              </a:lnSpc>
            </a:pPr>
            <a:r>
              <a:rPr lang="en-US" altLang="zh-CN" sz="1400"/>
              <a:t>	printf("\n");</a:t>
            </a:r>
          </a:p>
          <a:p>
            <a:pPr defTabSz="363538">
              <a:lnSpc>
                <a:spcPct val="120000"/>
              </a:lnSpc>
            </a:pPr>
            <a:r>
              <a:rPr lang="en-US" altLang="zh-CN" sz="1400"/>
              <a:t>	return 0;</a:t>
            </a:r>
          </a:p>
          <a:p>
            <a:pPr defTabSz="363538">
              <a:lnSpc>
                <a:spcPct val="120000"/>
              </a:lnSpc>
            </a:pPr>
            <a:r>
              <a:rPr lang="en-US" altLang="zh-CN" sz="1400"/>
              <a:t>}</a:t>
            </a:r>
            <a:endParaRPr lang="en-US" altLang="zh-CN" sz="1400">
              <a:solidFill>
                <a:srgbClr val="008000"/>
              </a:solidFill>
            </a:endParaRPr>
          </a:p>
        </p:txBody>
      </p:sp>
      <p:sp>
        <p:nvSpPr>
          <p:cNvPr id="12" name="内容占位符 2"/>
          <p:cNvSpPr txBox="1">
            <a:spLocks/>
          </p:cNvSpPr>
          <p:nvPr/>
        </p:nvSpPr>
        <p:spPr>
          <a:xfrm>
            <a:off x="6309437" y="1250578"/>
            <a:ext cx="5325337" cy="6639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5.7】</a:t>
            </a:r>
            <a:r>
              <a:rPr lang="zh-CN" altLang="en-US" sz="2000">
                <a:solidFill>
                  <a:schemeClr val="accent1"/>
                </a:solidFill>
              </a:rPr>
              <a:t>输出一个菱形星号图形。</a:t>
            </a:r>
          </a:p>
        </p:txBody>
      </p:sp>
      <p:sp>
        <p:nvSpPr>
          <p:cNvPr id="14" name="圆角矩形 13"/>
          <p:cNvSpPr/>
          <p:nvPr/>
        </p:nvSpPr>
        <p:spPr>
          <a:xfrm>
            <a:off x="6516101" y="1714994"/>
            <a:ext cx="4791446" cy="3208697"/>
          </a:xfrm>
          <a:prstGeom prst="roundRect">
            <a:avLst>
              <a:gd name="adj" fmla="val 1628"/>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char diamond[][5]={{' ',' ','*'},{' ','*',' ','*'},{'*',' ',' ',' ','*'},</a:t>
            </a:r>
          </a:p>
          <a:p>
            <a:pPr defTabSz="363538">
              <a:lnSpc>
                <a:spcPct val="120000"/>
              </a:lnSpc>
            </a:pPr>
            <a:r>
              <a:rPr lang="en-US" altLang="zh-CN" sz="1400"/>
              <a:t>	{' ','*',' ','*'},{' ',' ','*'}};</a:t>
            </a:r>
          </a:p>
          <a:p>
            <a:pPr defTabSz="363538">
              <a:lnSpc>
                <a:spcPct val="120000"/>
              </a:lnSpc>
            </a:pPr>
            <a:r>
              <a:rPr lang="en-US" altLang="zh-CN" sz="1400"/>
              <a:t>	int i,j;</a:t>
            </a:r>
          </a:p>
          <a:p>
            <a:pPr defTabSz="363538">
              <a:lnSpc>
                <a:spcPct val="120000"/>
              </a:lnSpc>
            </a:pPr>
            <a:r>
              <a:rPr lang="en-US" altLang="zh-CN" sz="1400"/>
              <a:t>	for (i=0;i&lt;5;i++)</a:t>
            </a:r>
          </a:p>
          <a:p>
            <a:pPr defTabSz="363538">
              <a:lnSpc>
                <a:spcPct val="120000"/>
              </a:lnSpc>
            </a:pPr>
            <a:r>
              <a:rPr lang="en-US" altLang="zh-CN" sz="1400"/>
              <a:t>	{		for (j=0;j&lt;5;j++)</a:t>
            </a:r>
          </a:p>
          <a:p>
            <a:pPr defTabSz="363538">
              <a:lnSpc>
                <a:spcPct val="120000"/>
              </a:lnSpc>
            </a:pPr>
            <a:r>
              <a:rPr lang="en-US" altLang="zh-CN" sz="1400"/>
              <a:t>		printf("%c",diamond[i][j]);</a:t>
            </a:r>
          </a:p>
          <a:p>
            <a:pPr defTabSz="363538">
              <a:lnSpc>
                <a:spcPct val="120000"/>
              </a:lnSpc>
            </a:pPr>
            <a:r>
              <a:rPr lang="en-US" altLang="zh-CN" sz="1400"/>
              <a:t>		printf("\n");</a:t>
            </a:r>
          </a:p>
          <a:p>
            <a:pPr defTabSz="363538">
              <a:lnSpc>
                <a:spcPct val="120000"/>
              </a:lnSpc>
            </a:pPr>
            <a:r>
              <a:rPr lang="en-US" altLang="zh-CN" sz="1400"/>
              <a:t>	}</a:t>
            </a:r>
          </a:p>
          <a:p>
            <a:pPr defTabSz="363538">
              <a:lnSpc>
                <a:spcPct val="120000"/>
              </a:lnSpc>
            </a:pPr>
            <a:r>
              <a:rPr lang="en-US" altLang="zh-CN" sz="1400"/>
              <a:t>	return 0;</a:t>
            </a:r>
          </a:p>
          <a:p>
            <a:pPr defTabSz="363538">
              <a:lnSpc>
                <a:spcPct val="120000"/>
              </a:lnSpc>
            </a:pPr>
            <a:r>
              <a:rPr lang="en-US" altLang="zh-CN" sz="1400"/>
              <a:t>}</a:t>
            </a:r>
            <a:endParaRPr lang="en-US" altLang="zh-CN" sz="1400">
              <a:solidFill>
                <a:srgbClr val="008000"/>
              </a:solidFill>
            </a:endParaRPr>
          </a:p>
        </p:txBody>
      </p:sp>
      <p:pic>
        <p:nvPicPr>
          <p:cNvPr id="4" name="图片 3"/>
          <p:cNvPicPr>
            <a:picLocks noChangeAspect="1"/>
          </p:cNvPicPr>
          <p:nvPr/>
        </p:nvPicPr>
        <p:blipFill>
          <a:blip r:embed="rId3" cstate="print"/>
          <a:stretch>
            <a:fillRect/>
          </a:stretch>
        </p:blipFill>
        <p:spPr>
          <a:xfrm>
            <a:off x="1137806" y="4923691"/>
            <a:ext cx="4514850" cy="1171575"/>
          </a:xfrm>
          <a:prstGeom prst="rect">
            <a:avLst/>
          </a:prstGeom>
        </p:spPr>
      </p:pic>
      <p:pic>
        <p:nvPicPr>
          <p:cNvPr id="7" name="图片 6"/>
          <p:cNvPicPr>
            <a:picLocks noChangeAspect="1"/>
          </p:cNvPicPr>
          <p:nvPr/>
        </p:nvPicPr>
        <p:blipFill>
          <a:blip r:embed="rId4" cstate="print"/>
          <a:stretch>
            <a:fillRect/>
          </a:stretch>
        </p:blipFill>
        <p:spPr>
          <a:xfrm>
            <a:off x="6640111" y="4923691"/>
            <a:ext cx="4543425" cy="1752600"/>
          </a:xfrm>
          <a:prstGeom prst="rect">
            <a:avLst/>
          </a:prstGeom>
        </p:spPr>
      </p:pic>
    </p:spTree>
    <p:extLst>
      <p:ext uri="{BB962C8B-B14F-4D97-AF65-F5344CB8AC3E}">
        <p14:creationId xmlns:p14="http://schemas.microsoft.com/office/powerpoint/2010/main" xmlns="" val="2101554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字符串和字符串结束标志</a:t>
            </a:r>
            <a:endParaRPr lang="zh-CN" altLang="en-US" dirty="0"/>
          </a:p>
        </p:txBody>
      </p:sp>
      <p:sp>
        <p:nvSpPr>
          <p:cNvPr id="3" name="内容占位符 2"/>
          <p:cNvSpPr>
            <a:spLocks noGrp="1"/>
          </p:cNvSpPr>
          <p:nvPr>
            <p:ph idx="1"/>
          </p:nvPr>
        </p:nvSpPr>
        <p:spPr>
          <a:xfrm>
            <a:off x="838200" y="1486877"/>
            <a:ext cx="10767646" cy="1326661"/>
          </a:xfrm>
        </p:spPr>
        <p:txBody>
          <a:bodyPr>
            <a:noAutofit/>
          </a:bodyPr>
          <a:lstStyle/>
          <a:p>
            <a:pPr marL="0" indent="0">
              <a:lnSpc>
                <a:spcPct val="120000"/>
              </a:lnSpc>
              <a:buNone/>
            </a:pPr>
            <a:r>
              <a:rPr lang="zh-CN" altLang="en-US" sz="2000">
                <a:solidFill>
                  <a:schemeClr val="accent1"/>
                </a:solidFill>
                <a:latin typeface="+mn-ea"/>
                <a:ea typeface="+mn-ea"/>
              </a:rPr>
              <a:t>在</a:t>
            </a:r>
            <a:r>
              <a:rPr lang="en-US" altLang="zh-CN" sz="2000">
                <a:solidFill>
                  <a:schemeClr val="accent1"/>
                </a:solidFill>
                <a:latin typeface="+mn-ea"/>
                <a:ea typeface="+mn-ea"/>
              </a:rPr>
              <a:t>C</a:t>
            </a:r>
            <a:r>
              <a:rPr lang="zh-CN" altLang="en-US" sz="2000">
                <a:solidFill>
                  <a:schemeClr val="accent1"/>
                </a:solidFill>
                <a:latin typeface="+mn-ea"/>
                <a:ea typeface="+mn-ea"/>
              </a:rPr>
              <a:t>语言中，是将字符串作为字符数组来处理的。</a:t>
            </a:r>
            <a:endParaRPr lang="en-US" altLang="zh-CN" sz="2000">
              <a:solidFill>
                <a:schemeClr val="accent1"/>
              </a:solidFill>
              <a:latin typeface="+mn-ea"/>
              <a:ea typeface="+mn-ea"/>
            </a:endParaRPr>
          </a:p>
          <a:p>
            <a:pPr marL="0" indent="0">
              <a:lnSpc>
                <a:spcPct val="120000"/>
              </a:lnSpc>
              <a:buNone/>
            </a:pPr>
            <a:r>
              <a:rPr lang="zh-CN" altLang="en-US" sz="2000">
                <a:solidFill>
                  <a:schemeClr val="accent1"/>
                </a:solidFill>
                <a:latin typeface="+mn-ea"/>
                <a:ea typeface="+mn-ea"/>
              </a:rPr>
              <a:t>在实际工作中，人们关心的往往是字符串的有效长度而不是字符数组的长度。</a:t>
            </a:r>
            <a:endParaRPr lang="en-US" altLang="zh-CN" sz="2000">
              <a:solidFill>
                <a:schemeClr val="accent1"/>
              </a:solidFill>
              <a:latin typeface="+mn-ea"/>
              <a:ea typeface="+mn-ea"/>
            </a:endParaRPr>
          </a:p>
          <a:p>
            <a:pPr marL="0" indent="0">
              <a:lnSpc>
                <a:spcPct val="120000"/>
              </a:lnSpc>
              <a:buNone/>
            </a:pPr>
            <a:r>
              <a:rPr lang="zh-CN" altLang="en-US" sz="2000">
                <a:solidFill>
                  <a:schemeClr val="accent1"/>
                </a:solidFill>
                <a:latin typeface="+mn-ea"/>
                <a:ea typeface="+mn-ea"/>
              </a:rPr>
              <a:t>为了测定字符串的实际长度，</a:t>
            </a:r>
            <a:r>
              <a:rPr lang="en-US" altLang="zh-CN" sz="2000">
                <a:solidFill>
                  <a:schemeClr val="accent1"/>
                </a:solidFill>
                <a:latin typeface="+mn-ea"/>
                <a:ea typeface="+mn-ea"/>
              </a:rPr>
              <a:t>C</a:t>
            </a:r>
            <a:r>
              <a:rPr lang="zh-CN" altLang="en-US" sz="2000">
                <a:solidFill>
                  <a:schemeClr val="accent1"/>
                </a:solidFill>
                <a:latin typeface="+mn-ea"/>
                <a:ea typeface="+mn-ea"/>
              </a:rPr>
              <a:t>语言规定了一个“字符串结束标志”，以字符</a:t>
            </a:r>
            <a:r>
              <a:rPr lang="en-US" altLang="zh-CN" sz="2000" b="1">
                <a:solidFill>
                  <a:srgbClr val="FF0000"/>
                </a:solidFill>
                <a:latin typeface="+mn-ea"/>
                <a:ea typeface="+mn-ea"/>
              </a:rPr>
              <a:t>′\0′</a:t>
            </a:r>
            <a:r>
              <a:rPr lang="zh-CN" altLang="en-US" sz="2000">
                <a:solidFill>
                  <a:schemeClr val="accent1"/>
                </a:solidFill>
                <a:latin typeface="+mn-ea"/>
                <a:ea typeface="+mn-ea"/>
              </a:rPr>
              <a:t>作为结束标志。</a:t>
            </a:r>
          </a:p>
        </p:txBody>
      </p:sp>
      <p:grpSp>
        <p:nvGrpSpPr>
          <p:cNvPr id="20" name="组合 19"/>
          <p:cNvGrpSpPr/>
          <p:nvPr/>
        </p:nvGrpSpPr>
        <p:grpSpPr>
          <a:xfrm>
            <a:off x="955339" y="3802554"/>
            <a:ext cx="6614838" cy="2087910"/>
            <a:chOff x="10187984" y="4266795"/>
            <a:chExt cx="6614838" cy="2087910"/>
          </a:xfrm>
        </p:grpSpPr>
        <p:sp>
          <p:nvSpPr>
            <p:cNvPr id="21" name="MH_Other_1"/>
            <p:cNvSpPr/>
            <p:nvPr>
              <p:custDataLst>
                <p:tags r:id="rId1"/>
              </p:custDataLst>
            </p:nvPr>
          </p:nvSpPr>
          <p:spPr>
            <a:xfrm>
              <a:off x="10187984" y="4266795"/>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a:solidFill>
                    <a:srgbClr val="FEFFFF"/>
                  </a:solidFill>
                </a:rPr>
                <a:t>注意</a:t>
              </a:r>
            </a:p>
          </p:txBody>
        </p:sp>
        <p:sp>
          <p:nvSpPr>
            <p:cNvPr id="22" name="MH_SubTitle_1"/>
            <p:cNvSpPr/>
            <p:nvPr>
              <p:custDataLst>
                <p:tags r:id="rId2"/>
              </p:custDataLst>
            </p:nvPr>
          </p:nvSpPr>
          <p:spPr>
            <a:xfrm>
              <a:off x="10962685" y="4266795"/>
              <a:ext cx="5840137" cy="2087910"/>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en-US" altLang="zh-CN" sz="1600">
                  <a:solidFill>
                    <a:schemeClr val="tx1">
                      <a:lumMod val="75000"/>
                      <a:lumOff val="25000"/>
                    </a:schemeClr>
                  </a:solidFill>
                </a:rPr>
                <a:t>C</a:t>
              </a:r>
              <a:r>
                <a:rPr lang="zh-CN" altLang="en-US" sz="1600">
                  <a:solidFill>
                    <a:schemeClr val="tx1">
                      <a:lumMod val="75000"/>
                      <a:lumOff val="25000"/>
                    </a:schemeClr>
                  </a:solidFill>
                </a:rPr>
                <a:t>系统在用字符数组存储字符串常量时会自动加一个</a:t>
              </a:r>
              <a:r>
                <a:rPr lang="en-US" altLang="zh-CN" sz="1600">
                  <a:solidFill>
                    <a:schemeClr val="tx1">
                      <a:lumMod val="75000"/>
                      <a:lumOff val="25000"/>
                    </a:schemeClr>
                  </a:solidFill>
                </a:rPr>
                <a:t>′\0′</a:t>
              </a:r>
              <a:r>
                <a:rPr lang="zh-CN" altLang="en-US" sz="1600">
                  <a:solidFill>
                    <a:schemeClr val="tx1">
                      <a:lumMod val="75000"/>
                      <a:lumOff val="25000"/>
                    </a:schemeClr>
                  </a:solidFill>
                </a:rPr>
                <a:t>作为结束符。</a:t>
              </a:r>
              <a:endParaRPr lang="en-US" altLang="zh-CN" sz="1600">
                <a:solidFill>
                  <a:schemeClr val="tx1">
                    <a:lumMod val="75000"/>
                    <a:lumOff val="25000"/>
                  </a:schemeClr>
                </a:solidFill>
              </a:endParaRPr>
            </a:p>
            <a:p>
              <a:pPr marL="285750" indent="-285750">
                <a:lnSpc>
                  <a:spcPct val="120000"/>
                </a:lnSpc>
                <a:spcAft>
                  <a:spcPts val="600"/>
                </a:spcAft>
                <a:buFont typeface="Arial" panose="020B0604020202020204" pitchFamily="34" charset="0"/>
                <a:buChar char="•"/>
                <a:defRPr/>
              </a:pPr>
              <a:r>
                <a:rPr lang="zh-CN" altLang="en-US" sz="1600">
                  <a:solidFill>
                    <a:schemeClr val="tx1">
                      <a:lumMod val="75000"/>
                      <a:lumOff val="25000"/>
                    </a:schemeClr>
                  </a:solidFill>
                </a:rPr>
                <a:t>在定义字符数组时应估计实际字符串长度，保证数组长度始终大于字符串实际长度。</a:t>
              </a:r>
              <a:endParaRPr lang="en-US" altLang="zh-CN" sz="1600">
                <a:solidFill>
                  <a:schemeClr val="tx1">
                    <a:lumMod val="75000"/>
                    <a:lumOff val="25000"/>
                  </a:schemeClr>
                </a:solidFill>
              </a:endParaRPr>
            </a:p>
            <a:p>
              <a:pPr marL="285750" indent="-285750">
                <a:lnSpc>
                  <a:spcPct val="120000"/>
                </a:lnSpc>
                <a:spcAft>
                  <a:spcPts val="600"/>
                </a:spcAft>
                <a:buFont typeface="Arial" panose="020B0604020202020204" pitchFamily="34" charset="0"/>
                <a:buChar char="•"/>
                <a:defRPr/>
              </a:pPr>
              <a:r>
                <a:rPr lang="zh-CN" altLang="en-US" sz="1600">
                  <a:solidFill>
                    <a:schemeClr val="tx1">
                      <a:lumMod val="75000"/>
                      <a:lumOff val="25000"/>
                    </a:schemeClr>
                  </a:solidFill>
                </a:rPr>
                <a:t>如果在一个字符数组中先后存放多个不同长度的字符串，则应使数组长度大于最长的字符串的长度。</a:t>
              </a:r>
            </a:p>
          </p:txBody>
        </p:sp>
        <p:sp>
          <p:nvSpPr>
            <p:cNvPr id="23" name="MH_Other_2"/>
            <p:cNvSpPr/>
            <p:nvPr>
              <p:custDataLst>
                <p:tags r:id="rId3"/>
              </p:custDataLst>
            </p:nvPr>
          </p:nvSpPr>
          <p:spPr>
            <a:xfrm rot="16200000">
              <a:off x="16501197" y="6053080"/>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37" name="圆角矩形 36"/>
          <p:cNvSpPr/>
          <p:nvPr/>
        </p:nvSpPr>
        <p:spPr>
          <a:xfrm>
            <a:off x="838757" y="3087845"/>
            <a:ext cx="10515043" cy="389127"/>
          </a:xfrm>
          <a:prstGeom prst="roundRect">
            <a:avLst>
              <a:gd name="adj" fmla="val 10716"/>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538">
              <a:lnSpc>
                <a:spcPct val="120000"/>
              </a:lnSpc>
            </a:pPr>
            <a:r>
              <a:rPr lang="en-US" altLang="zh-CN" sz="1600"/>
              <a:t>″C program″  </a:t>
            </a:r>
            <a:r>
              <a:rPr lang="zh-CN" altLang="en-US" sz="1600">
                <a:solidFill>
                  <a:srgbClr val="0070C0"/>
                </a:solidFill>
              </a:rPr>
              <a:t>字符串是存放在一维数组中的，占</a:t>
            </a:r>
            <a:r>
              <a:rPr lang="en-US" altLang="zh-CN" sz="1600">
                <a:solidFill>
                  <a:srgbClr val="0070C0"/>
                </a:solidFill>
              </a:rPr>
              <a:t>10</a:t>
            </a:r>
            <a:r>
              <a:rPr lang="zh-CN" altLang="en-US" sz="1600">
                <a:solidFill>
                  <a:srgbClr val="0070C0"/>
                </a:solidFill>
              </a:rPr>
              <a:t>个字节，字符占</a:t>
            </a:r>
            <a:r>
              <a:rPr lang="en-US" altLang="zh-CN" sz="1600">
                <a:solidFill>
                  <a:srgbClr val="0070C0"/>
                </a:solidFill>
              </a:rPr>
              <a:t>9</a:t>
            </a:r>
            <a:r>
              <a:rPr lang="zh-CN" altLang="en-US" sz="1600">
                <a:solidFill>
                  <a:srgbClr val="0070C0"/>
                </a:solidFill>
              </a:rPr>
              <a:t>个字节，最后一个字节</a:t>
            </a:r>
            <a:r>
              <a:rPr lang="en-US" altLang="zh-CN" sz="1600">
                <a:solidFill>
                  <a:srgbClr val="0070C0"/>
                </a:solidFill>
              </a:rPr>
              <a:t>′\0′</a:t>
            </a:r>
            <a:r>
              <a:rPr lang="zh-CN" altLang="en-US" sz="1600">
                <a:solidFill>
                  <a:srgbClr val="0070C0"/>
                </a:solidFill>
              </a:rPr>
              <a:t>是由系统自动加上的</a:t>
            </a:r>
            <a:endParaRPr lang="en-US" altLang="zh-CN" sz="1600">
              <a:solidFill>
                <a:srgbClr val="0070C0"/>
              </a:solidFill>
            </a:endParaRPr>
          </a:p>
        </p:txBody>
      </p:sp>
    </p:spTree>
    <p:extLst>
      <p:ext uri="{BB962C8B-B14F-4D97-AF65-F5344CB8AC3E}">
        <p14:creationId xmlns:p14="http://schemas.microsoft.com/office/powerpoint/2010/main" xmlns="" val="1728447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字符串和字符串结束标志</a:t>
            </a:r>
            <a:endParaRPr lang="zh-CN" altLang="en-US" dirty="0"/>
          </a:p>
        </p:txBody>
      </p:sp>
      <p:sp>
        <p:nvSpPr>
          <p:cNvPr id="37" name="圆角矩形 36"/>
          <p:cNvSpPr/>
          <p:nvPr/>
        </p:nvSpPr>
        <p:spPr>
          <a:xfrm>
            <a:off x="838757" y="1557983"/>
            <a:ext cx="10515043" cy="1035748"/>
          </a:xfrm>
          <a:prstGeom prst="roundRect">
            <a:avLst>
              <a:gd name="adj" fmla="val 5623"/>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538">
              <a:lnSpc>
                <a:spcPct val="120000"/>
              </a:lnSpc>
            </a:pPr>
            <a:r>
              <a:rPr lang="en-US" altLang="zh-CN" sz="1600"/>
              <a:t>printf("How do you do?\n");</a:t>
            </a:r>
          </a:p>
          <a:p>
            <a:pPr defTabSz="363538">
              <a:lnSpc>
                <a:spcPct val="120000"/>
              </a:lnSpc>
            </a:pPr>
            <a:r>
              <a:rPr lang="zh-CN" altLang="en-US" sz="1600">
                <a:solidFill>
                  <a:srgbClr val="0070C0"/>
                </a:solidFill>
              </a:rPr>
              <a:t>字符串在内存中存放时，系统自动在最后一个字符</a:t>
            </a:r>
            <a:r>
              <a:rPr lang="en-US" altLang="zh-CN" sz="1600">
                <a:solidFill>
                  <a:srgbClr val="0070C0"/>
                </a:solidFill>
              </a:rPr>
              <a:t>′\n′</a:t>
            </a:r>
            <a:r>
              <a:rPr lang="zh-CN" altLang="en-US" sz="1600">
                <a:solidFill>
                  <a:srgbClr val="0070C0"/>
                </a:solidFill>
              </a:rPr>
              <a:t>的后面加了一个</a:t>
            </a:r>
            <a:r>
              <a:rPr lang="en-US" altLang="zh-CN" sz="1600">
                <a:solidFill>
                  <a:srgbClr val="0070C0"/>
                </a:solidFill>
              </a:rPr>
              <a:t>′\0′</a:t>
            </a:r>
            <a:r>
              <a:rPr lang="zh-CN" altLang="en-US" sz="1600">
                <a:solidFill>
                  <a:srgbClr val="0070C0"/>
                </a:solidFill>
              </a:rPr>
              <a:t>作为字符串结束标志。在执行</a:t>
            </a:r>
            <a:r>
              <a:rPr lang="en-US" altLang="zh-CN" sz="1600">
                <a:solidFill>
                  <a:srgbClr val="0070C0"/>
                </a:solidFill>
              </a:rPr>
              <a:t>printf</a:t>
            </a:r>
            <a:r>
              <a:rPr lang="zh-CN" altLang="en-US" sz="1600">
                <a:solidFill>
                  <a:srgbClr val="0070C0"/>
                </a:solidFill>
              </a:rPr>
              <a:t>函数时，每输出一个字符检查一次，看下一个字符是否为</a:t>
            </a:r>
            <a:r>
              <a:rPr lang="en-US" altLang="zh-CN" sz="1600">
                <a:solidFill>
                  <a:srgbClr val="0070C0"/>
                </a:solidFill>
              </a:rPr>
              <a:t>′\0′</a:t>
            </a:r>
            <a:r>
              <a:rPr lang="zh-CN" altLang="en-US" sz="1600">
                <a:solidFill>
                  <a:srgbClr val="0070C0"/>
                </a:solidFill>
              </a:rPr>
              <a:t>，遇</a:t>
            </a:r>
            <a:r>
              <a:rPr lang="en-US" altLang="zh-CN" sz="1600">
                <a:solidFill>
                  <a:srgbClr val="0070C0"/>
                </a:solidFill>
              </a:rPr>
              <a:t>′\0′</a:t>
            </a:r>
            <a:r>
              <a:rPr lang="zh-CN" altLang="en-US" sz="1600">
                <a:solidFill>
                  <a:srgbClr val="0070C0"/>
                </a:solidFill>
              </a:rPr>
              <a:t>就停止输出。</a:t>
            </a:r>
            <a:endParaRPr lang="en-US" altLang="zh-CN" sz="1600">
              <a:solidFill>
                <a:srgbClr val="0070C0"/>
              </a:solidFill>
            </a:endParaRPr>
          </a:p>
        </p:txBody>
      </p:sp>
      <p:sp>
        <p:nvSpPr>
          <p:cNvPr id="11" name="圆角矩形 10"/>
          <p:cNvSpPr/>
          <p:nvPr/>
        </p:nvSpPr>
        <p:spPr>
          <a:xfrm>
            <a:off x="838200" y="2883546"/>
            <a:ext cx="10515043" cy="1035748"/>
          </a:xfrm>
          <a:prstGeom prst="roundRect">
            <a:avLst>
              <a:gd name="adj" fmla="val 5623"/>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538">
              <a:lnSpc>
                <a:spcPct val="120000"/>
              </a:lnSpc>
            </a:pPr>
            <a:r>
              <a:rPr lang="en-US" altLang="zh-CN" sz="1600"/>
              <a:t>char c[]={"I  am  happy"}; </a:t>
            </a:r>
          </a:p>
          <a:p>
            <a:pPr defTabSz="363538">
              <a:lnSpc>
                <a:spcPct val="120000"/>
              </a:lnSpc>
            </a:pPr>
            <a:r>
              <a:rPr lang="zh-CN" altLang="en-US" sz="1600"/>
              <a:t>或 </a:t>
            </a:r>
            <a:r>
              <a:rPr lang="en-US" altLang="zh-CN" sz="1600"/>
              <a:t>char c[]="I am happy";</a:t>
            </a:r>
          </a:p>
          <a:p>
            <a:pPr defTabSz="363538">
              <a:lnSpc>
                <a:spcPct val="120000"/>
              </a:lnSpc>
            </a:pPr>
            <a:r>
              <a:rPr lang="zh-CN" altLang="en-US" sz="1600">
                <a:solidFill>
                  <a:srgbClr val="0070C0"/>
                </a:solidFill>
              </a:rPr>
              <a:t>用一个字符串</a:t>
            </a:r>
            <a:r>
              <a:rPr lang="en-US" altLang="zh-CN" sz="1600">
                <a:solidFill>
                  <a:srgbClr val="0070C0"/>
                </a:solidFill>
              </a:rPr>
              <a:t>(</a:t>
            </a:r>
            <a:r>
              <a:rPr lang="zh-CN" altLang="en-US" sz="1600">
                <a:solidFill>
                  <a:srgbClr val="0070C0"/>
                </a:solidFill>
              </a:rPr>
              <a:t>注意字符串的两端是用</a:t>
            </a:r>
            <a:r>
              <a:rPr lang="zh-CN" altLang="en-US" sz="1600" b="1">
                <a:solidFill>
                  <a:srgbClr val="0070C0"/>
                </a:solidFill>
              </a:rPr>
              <a:t>双引号</a:t>
            </a:r>
            <a:r>
              <a:rPr lang="zh-CN" altLang="en-US" sz="1600">
                <a:solidFill>
                  <a:srgbClr val="0070C0"/>
                </a:solidFill>
              </a:rPr>
              <a:t>而不是单引号括起来的</a:t>
            </a:r>
            <a:r>
              <a:rPr lang="en-US" altLang="zh-CN" sz="1600">
                <a:solidFill>
                  <a:srgbClr val="0070C0"/>
                </a:solidFill>
              </a:rPr>
              <a:t>)</a:t>
            </a:r>
            <a:r>
              <a:rPr lang="zh-CN" altLang="en-US" sz="1600">
                <a:solidFill>
                  <a:srgbClr val="0070C0"/>
                </a:solidFill>
              </a:rPr>
              <a:t>作为字符数组的初值。</a:t>
            </a:r>
            <a:endParaRPr lang="en-US" altLang="zh-CN" sz="1600">
              <a:solidFill>
                <a:srgbClr val="0070C0"/>
              </a:solidFill>
            </a:endParaRPr>
          </a:p>
        </p:txBody>
      </p:sp>
      <p:grpSp>
        <p:nvGrpSpPr>
          <p:cNvPr id="13" name="组合 12"/>
          <p:cNvGrpSpPr/>
          <p:nvPr/>
        </p:nvGrpSpPr>
        <p:grpSpPr>
          <a:xfrm>
            <a:off x="838200" y="3938211"/>
            <a:ext cx="10515043" cy="525490"/>
            <a:chOff x="10187984" y="4266795"/>
            <a:chExt cx="10515043" cy="525490"/>
          </a:xfrm>
        </p:grpSpPr>
        <p:sp>
          <p:nvSpPr>
            <p:cNvPr id="14" name="MH_Other_1"/>
            <p:cNvSpPr/>
            <p:nvPr>
              <p:custDataLst>
                <p:tags r:id="rId1"/>
              </p:custDataLst>
            </p:nvPr>
          </p:nvSpPr>
          <p:spPr>
            <a:xfrm>
              <a:off x="10187984" y="4266795"/>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a:solidFill>
                    <a:srgbClr val="FEFFFF"/>
                  </a:solidFill>
                </a:rPr>
                <a:t>注意</a:t>
              </a:r>
            </a:p>
          </p:txBody>
        </p:sp>
        <p:sp>
          <p:nvSpPr>
            <p:cNvPr id="15" name="MH_SubTitle_1"/>
            <p:cNvSpPr/>
            <p:nvPr>
              <p:custDataLst>
                <p:tags r:id="rId2"/>
              </p:custDataLst>
            </p:nvPr>
          </p:nvSpPr>
          <p:spPr>
            <a:xfrm>
              <a:off x="10962685" y="4266795"/>
              <a:ext cx="9740342" cy="522287"/>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a:solidFill>
                    <a:schemeClr val="tx1">
                      <a:lumMod val="75000"/>
                      <a:lumOff val="25000"/>
                    </a:schemeClr>
                  </a:solidFill>
                </a:rPr>
                <a:t>数组</a:t>
              </a:r>
              <a:r>
                <a:rPr lang="en-US" altLang="zh-CN" sz="1600">
                  <a:solidFill>
                    <a:schemeClr val="tx1">
                      <a:lumMod val="75000"/>
                      <a:lumOff val="25000"/>
                    </a:schemeClr>
                  </a:solidFill>
                </a:rPr>
                <a:t>c</a:t>
              </a:r>
              <a:r>
                <a:rPr lang="zh-CN" altLang="en-US" sz="1600">
                  <a:solidFill>
                    <a:schemeClr val="tx1">
                      <a:lumMod val="75000"/>
                      <a:lumOff val="25000"/>
                    </a:schemeClr>
                  </a:solidFill>
                </a:rPr>
                <a:t>的长度不是</a:t>
              </a:r>
              <a:r>
                <a:rPr lang="en-US" altLang="zh-CN" sz="1600">
                  <a:solidFill>
                    <a:schemeClr val="tx1">
                      <a:lumMod val="75000"/>
                      <a:lumOff val="25000"/>
                    </a:schemeClr>
                  </a:solidFill>
                </a:rPr>
                <a:t>10</a:t>
              </a:r>
              <a:r>
                <a:rPr lang="zh-CN" altLang="en-US" sz="1600">
                  <a:solidFill>
                    <a:schemeClr val="tx1">
                      <a:lumMod val="75000"/>
                      <a:lumOff val="25000"/>
                    </a:schemeClr>
                  </a:solidFill>
                </a:rPr>
                <a:t>，而是</a:t>
              </a:r>
              <a:r>
                <a:rPr lang="en-US" altLang="zh-CN" sz="1600">
                  <a:solidFill>
                    <a:schemeClr val="tx1">
                      <a:lumMod val="75000"/>
                      <a:lumOff val="25000"/>
                    </a:schemeClr>
                  </a:solidFill>
                </a:rPr>
                <a:t>11</a:t>
              </a:r>
              <a:r>
                <a:rPr lang="zh-CN" altLang="en-US" sz="1600">
                  <a:solidFill>
                    <a:schemeClr val="tx1">
                      <a:lumMod val="75000"/>
                      <a:lumOff val="25000"/>
                    </a:schemeClr>
                  </a:solidFill>
                </a:rPr>
                <a:t>。因为字符串常量的最后由系统加上一个</a:t>
              </a:r>
              <a:r>
                <a:rPr lang="en-US" altLang="zh-CN" sz="1600">
                  <a:solidFill>
                    <a:schemeClr val="tx1">
                      <a:lumMod val="75000"/>
                      <a:lumOff val="25000"/>
                    </a:schemeClr>
                  </a:solidFill>
                </a:rPr>
                <a:t>′\0′</a:t>
              </a:r>
              <a:r>
                <a:rPr lang="zh-CN" altLang="en-US" sz="1600">
                  <a:solidFill>
                    <a:schemeClr val="tx1">
                      <a:lumMod val="75000"/>
                      <a:lumOff val="25000"/>
                    </a:schemeClr>
                  </a:solidFill>
                </a:rPr>
                <a:t>。</a:t>
              </a:r>
            </a:p>
          </p:txBody>
        </p:sp>
        <p:sp>
          <p:nvSpPr>
            <p:cNvPr id="16" name="MH_Other_2"/>
            <p:cNvSpPr/>
            <p:nvPr>
              <p:custDataLst>
                <p:tags r:id="rId3"/>
              </p:custDataLst>
            </p:nvPr>
          </p:nvSpPr>
          <p:spPr>
            <a:xfrm rot="16200000">
              <a:off x="20401402" y="4490660"/>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7" name="圆角矩形 16"/>
          <p:cNvSpPr/>
          <p:nvPr/>
        </p:nvSpPr>
        <p:spPr>
          <a:xfrm>
            <a:off x="838200" y="4681751"/>
            <a:ext cx="4797669" cy="389127"/>
          </a:xfrm>
          <a:prstGeom prst="roundRect">
            <a:avLst>
              <a:gd name="adj" fmla="val 10716"/>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538">
              <a:lnSpc>
                <a:spcPct val="120000"/>
              </a:lnSpc>
            </a:pPr>
            <a:r>
              <a:rPr lang="pt-BR" altLang="zh-CN" sz="1600">
                <a:solidFill>
                  <a:schemeClr val="tx1"/>
                </a:solidFill>
              </a:rPr>
              <a:t>char c</a:t>
            </a:r>
            <a:r>
              <a:rPr lang="en-US" altLang="zh-CN" sz="1600">
                <a:solidFill>
                  <a:schemeClr val="tx1"/>
                </a:solidFill>
              </a:rPr>
              <a:t>[]</a:t>
            </a:r>
            <a:r>
              <a:rPr lang="pt-BR" altLang="zh-CN" sz="1600">
                <a:solidFill>
                  <a:schemeClr val="tx1"/>
                </a:solidFill>
              </a:rPr>
              <a:t>={′I′, ′ ′, ′a′,′m′, ′ ′,′h′,′a′,′p′,′p′,′y′,′\0′};</a:t>
            </a:r>
          </a:p>
        </p:txBody>
      </p:sp>
      <p:sp>
        <p:nvSpPr>
          <p:cNvPr id="18" name="圆角矩形 17"/>
          <p:cNvSpPr/>
          <p:nvPr/>
        </p:nvSpPr>
        <p:spPr>
          <a:xfrm>
            <a:off x="6245469" y="4681751"/>
            <a:ext cx="4797669" cy="389127"/>
          </a:xfrm>
          <a:prstGeom prst="roundRect">
            <a:avLst>
              <a:gd name="adj" fmla="val 10716"/>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538">
              <a:lnSpc>
                <a:spcPct val="120000"/>
              </a:lnSpc>
            </a:pPr>
            <a:r>
              <a:rPr lang="pt-BR" altLang="zh-CN" sz="1600">
                <a:solidFill>
                  <a:schemeClr val="tx1"/>
                </a:solidFill>
              </a:rPr>
              <a:t>char c</a:t>
            </a:r>
            <a:r>
              <a:rPr lang="en-US" altLang="zh-CN" sz="1600">
                <a:solidFill>
                  <a:schemeClr val="tx1"/>
                </a:solidFill>
              </a:rPr>
              <a:t>[]</a:t>
            </a:r>
            <a:r>
              <a:rPr lang="pt-BR" altLang="zh-CN" sz="1600">
                <a:solidFill>
                  <a:schemeClr val="tx1"/>
                </a:solidFill>
              </a:rPr>
              <a:t>={′I′, ′ ′, ′a′,′m′, ′ ′,′h′,′a′,′p′,′p′,′y′};</a:t>
            </a:r>
          </a:p>
        </p:txBody>
      </p:sp>
      <mc:AlternateContent xmlns:mc="http://schemas.openxmlformats.org/markup-compatibility/2006">
        <mc:Choice xmlns:a14="http://schemas.microsoft.com/office/drawing/2010/main" xmlns="" Requires="a14">
          <p:sp>
            <p:nvSpPr>
              <p:cNvPr id="7" name="文本框 6"/>
              <p:cNvSpPr txBox="1"/>
              <p:nvPr/>
            </p:nvSpPr>
            <p:spPr>
              <a:xfrm>
                <a:off x="5725258" y="4614704"/>
                <a:ext cx="36313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2800" b="1" i="0" smtClean="0">
                          <a:latin typeface="Cambria Math" panose="02040503050406030204" pitchFamily="18" charset="0"/>
                        </a:rPr>
                        <m:t>≠</m:t>
                      </m:r>
                    </m:oMath>
                  </m:oMathPara>
                </a14:m>
                <a:endParaRPr lang="zh-CN" altLang="en-US" sz="2800" b="1"/>
              </a:p>
            </p:txBody>
          </p:sp>
        </mc:Choice>
        <mc:Fallback>
          <p:sp>
            <p:nvSpPr>
              <p:cNvPr id="7" name="文本框 6"/>
              <p:cNvSpPr txBox="1">
                <a:spLocks noRot="1" noChangeAspect="1" noMove="1" noResize="1" noEditPoints="1" noAdjustHandles="1" noChangeArrowheads="1" noChangeShapeType="1" noTextEdit="1"/>
              </p:cNvSpPr>
              <p:nvPr/>
            </p:nvSpPr>
            <p:spPr>
              <a:xfrm>
                <a:off x="5725258" y="4614704"/>
                <a:ext cx="363136" cy="523220"/>
              </a:xfrm>
              <a:prstGeom prst="rect">
                <a:avLst/>
              </a:prstGeom>
              <a:blipFill>
                <a:blip r:embed="rId5" cstate="print"/>
                <a:stretch>
                  <a:fillRect/>
                </a:stretch>
              </a:blipFill>
            </p:spPr>
            <p:txBody>
              <a:bodyPr/>
              <a:lstStyle/>
              <a:p>
                <a:r>
                  <a:rPr lang="zh-CN" altLang="en-US">
                    <a:noFill/>
                  </a:rPr>
                  <a:t> </a:t>
                </a:r>
              </a:p>
            </p:txBody>
          </p:sp>
        </mc:Fallback>
      </mc:AlternateContent>
      <p:sp>
        <p:nvSpPr>
          <p:cNvPr id="24" name="KSO_Shape"/>
          <p:cNvSpPr/>
          <p:nvPr/>
        </p:nvSpPr>
        <p:spPr>
          <a:xfrm rot="17021938" flipH="1" flipV="1">
            <a:off x="-209742" y="3724452"/>
            <a:ext cx="1781735" cy="777639"/>
          </a:xfrm>
          <a:custGeom>
            <a:avLst/>
            <a:gdLst>
              <a:gd name="connsiteX0" fmla="*/ 549151 w 619898"/>
              <a:gd name="connsiteY0" fmla="*/ 0 h 422915"/>
              <a:gd name="connsiteX1" fmla="*/ 619898 w 619898"/>
              <a:gd name="connsiteY1" fmla="*/ 121978 h 422915"/>
              <a:gd name="connsiteX2" fmla="*/ 579339 w 619898"/>
              <a:gd name="connsiteY2" fmla="*/ 121978 h 422915"/>
              <a:gd name="connsiteX3" fmla="*/ 275923 w 619898"/>
              <a:gd name="connsiteY3" fmla="*/ 422915 h 422915"/>
              <a:gd name="connsiteX4" fmla="*/ 8083 w 619898"/>
              <a:gd name="connsiteY4" fmla="*/ 260285 h 422915"/>
              <a:gd name="connsiteX5" fmla="*/ 0 w 619898"/>
              <a:gd name="connsiteY5" fmla="*/ 240984 h 422915"/>
              <a:gd name="connsiteX6" fmla="*/ 54702 w 619898"/>
              <a:gd name="connsiteY6" fmla="*/ 218612 h 422915"/>
              <a:gd name="connsiteX7" fmla="*/ 70022 w 619898"/>
              <a:gd name="connsiteY7" fmla="*/ 247807 h 422915"/>
              <a:gd name="connsiteX8" fmla="*/ 275923 w 619898"/>
              <a:gd name="connsiteY8" fmla="*/ 362248 h 422915"/>
              <a:gd name="connsiteX9" fmla="*/ 518672 w 619898"/>
              <a:gd name="connsiteY9" fmla="*/ 121978 h 422915"/>
              <a:gd name="connsiteX10" fmla="*/ 478405 w 619898"/>
              <a:gd name="connsiteY10" fmla="*/ 121978 h 42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9898" h="422915">
                <a:moveTo>
                  <a:pt x="549151" y="0"/>
                </a:moveTo>
                <a:lnTo>
                  <a:pt x="619898" y="121978"/>
                </a:lnTo>
                <a:lnTo>
                  <a:pt x="579339" y="121978"/>
                </a:lnTo>
                <a:cubicBezTo>
                  <a:pt x="578058" y="288421"/>
                  <a:pt x="442696" y="422915"/>
                  <a:pt x="275923" y="422915"/>
                </a:cubicBezTo>
                <a:cubicBezTo>
                  <a:pt x="159264" y="422915"/>
                  <a:pt x="57976" y="357106"/>
                  <a:pt x="8083" y="260285"/>
                </a:cubicBezTo>
                <a:lnTo>
                  <a:pt x="0" y="240984"/>
                </a:lnTo>
                <a:lnTo>
                  <a:pt x="54702" y="218612"/>
                </a:lnTo>
                <a:lnTo>
                  <a:pt x="70022" y="247807"/>
                </a:lnTo>
                <a:cubicBezTo>
                  <a:pt x="112705" y="316565"/>
                  <a:pt x="188980" y="362248"/>
                  <a:pt x="275923" y="362248"/>
                </a:cubicBezTo>
                <a:cubicBezTo>
                  <a:pt x="409190" y="362248"/>
                  <a:pt x="517390" y="254915"/>
                  <a:pt x="518672" y="121978"/>
                </a:cubicBezTo>
                <a:lnTo>
                  <a:pt x="478405" y="121978"/>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5" name="圆角矩形 24"/>
          <p:cNvSpPr/>
          <p:nvPr/>
        </p:nvSpPr>
        <p:spPr>
          <a:xfrm>
            <a:off x="838200" y="5458376"/>
            <a:ext cx="10515043" cy="1077479"/>
          </a:xfrm>
          <a:prstGeom prst="roundRect">
            <a:avLst>
              <a:gd name="adj" fmla="val 5004"/>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538">
              <a:lnSpc>
                <a:spcPct val="120000"/>
              </a:lnSpc>
            </a:pPr>
            <a:r>
              <a:rPr lang="pt-BR" altLang="zh-CN" sz="1600">
                <a:solidFill>
                  <a:schemeClr val="tx1"/>
                </a:solidFill>
              </a:rPr>
              <a:t>char c</a:t>
            </a:r>
            <a:r>
              <a:rPr lang="en-US" altLang="zh-CN" sz="1600">
                <a:solidFill>
                  <a:schemeClr val="tx1"/>
                </a:solidFill>
              </a:rPr>
              <a:t>[10]</a:t>
            </a:r>
            <a:r>
              <a:rPr lang="pt-BR" altLang="zh-CN" sz="1600">
                <a:solidFill>
                  <a:schemeClr val="tx1"/>
                </a:solidFill>
              </a:rPr>
              <a:t>={"China"};</a:t>
            </a:r>
          </a:p>
          <a:p>
            <a:pPr defTabSz="363538">
              <a:lnSpc>
                <a:spcPct val="120000"/>
              </a:lnSpc>
            </a:pPr>
            <a:r>
              <a:rPr lang="zh-CN" altLang="en-US" sz="1600">
                <a:solidFill>
                  <a:srgbClr val="0070C0"/>
                </a:solidFill>
              </a:rPr>
              <a:t>数组</a:t>
            </a:r>
            <a:r>
              <a:rPr lang="pt-BR" altLang="zh-CN" sz="1600">
                <a:solidFill>
                  <a:srgbClr val="0070C0"/>
                </a:solidFill>
              </a:rPr>
              <a:t>c</a:t>
            </a:r>
            <a:r>
              <a:rPr lang="zh-CN" altLang="en-US" sz="1600">
                <a:solidFill>
                  <a:srgbClr val="0070C0"/>
                </a:solidFill>
              </a:rPr>
              <a:t>的前</a:t>
            </a:r>
            <a:r>
              <a:rPr lang="en-US" altLang="zh-CN" sz="1600">
                <a:solidFill>
                  <a:srgbClr val="0070C0"/>
                </a:solidFill>
              </a:rPr>
              <a:t>5</a:t>
            </a:r>
            <a:r>
              <a:rPr lang="zh-CN" altLang="en-US" sz="1600">
                <a:solidFill>
                  <a:srgbClr val="0070C0"/>
                </a:solidFill>
              </a:rPr>
              <a:t>个元素为</a:t>
            </a:r>
            <a:r>
              <a:rPr lang="en-US" altLang="zh-CN" sz="1600">
                <a:solidFill>
                  <a:srgbClr val="0070C0"/>
                </a:solidFill>
              </a:rPr>
              <a:t>: ′</a:t>
            </a:r>
            <a:r>
              <a:rPr lang="pt-BR" altLang="zh-CN" sz="1600">
                <a:solidFill>
                  <a:srgbClr val="0070C0"/>
                </a:solidFill>
              </a:rPr>
              <a:t>C′,′h′,′i′,′n′,′a′,</a:t>
            </a:r>
            <a:r>
              <a:rPr lang="zh-CN" altLang="en-US" sz="1600">
                <a:solidFill>
                  <a:srgbClr val="0070C0"/>
                </a:solidFill>
              </a:rPr>
              <a:t>第</a:t>
            </a:r>
            <a:r>
              <a:rPr lang="en-US" altLang="zh-CN" sz="1600">
                <a:solidFill>
                  <a:srgbClr val="0070C0"/>
                </a:solidFill>
              </a:rPr>
              <a:t>6</a:t>
            </a:r>
            <a:r>
              <a:rPr lang="zh-CN" altLang="en-US" sz="1600">
                <a:solidFill>
                  <a:srgbClr val="0070C0"/>
                </a:solidFill>
              </a:rPr>
              <a:t>个元素为</a:t>
            </a:r>
            <a:r>
              <a:rPr lang="en-US" altLang="zh-CN" sz="1600">
                <a:solidFill>
                  <a:srgbClr val="0070C0"/>
                </a:solidFill>
              </a:rPr>
              <a:t>′\0′</a:t>
            </a:r>
            <a:r>
              <a:rPr lang="zh-CN" altLang="en-US" sz="1600">
                <a:solidFill>
                  <a:srgbClr val="0070C0"/>
                </a:solidFill>
              </a:rPr>
              <a:t>，后</a:t>
            </a:r>
            <a:r>
              <a:rPr lang="en-US" altLang="zh-CN" sz="1600">
                <a:solidFill>
                  <a:srgbClr val="0070C0"/>
                </a:solidFill>
              </a:rPr>
              <a:t>4</a:t>
            </a:r>
            <a:r>
              <a:rPr lang="zh-CN" altLang="en-US" sz="1600">
                <a:solidFill>
                  <a:srgbClr val="0070C0"/>
                </a:solidFill>
              </a:rPr>
              <a:t>个元素也自动设定为空字符。</a:t>
            </a:r>
            <a:endParaRPr lang="en-US" altLang="zh-CN" sz="1600">
              <a:solidFill>
                <a:srgbClr val="0070C0"/>
              </a:solidFill>
            </a:endParaRPr>
          </a:p>
          <a:p>
            <a:pPr defTabSz="363538">
              <a:lnSpc>
                <a:spcPct val="120000"/>
              </a:lnSpc>
            </a:pPr>
            <a:endParaRPr lang="pt-BR" altLang="zh-CN" sz="1600">
              <a:solidFill>
                <a:schemeClr val="tx1"/>
              </a:solidFill>
            </a:endParaRPr>
          </a:p>
        </p:txBody>
      </p:sp>
      <p:graphicFrame>
        <p:nvGraphicFramePr>
          <p:cNvPr id="8" name="表格 7"/>
          <p:cNvGraphicFramePr>
            <a:graphicFrameLocks noGrp="1"/>
          </p:cNvGraphicFramePr>
          <p:nvPr>
            <p:extLst>
              <p:ext uri="{D42A27DB-BD31-4B8C-83A1-F6EECF244321}">
                <p14:modId xmlns:p14="http://schemas.microsoft.com/office/powerpoint/2010/main" xmlns="" val="1648928479"/>
              </p:ext>
            </p:extLst>
          </p:nvPr>
        </p:nvGraphicFramePr>
        <p:xfrm>
          <a:off x="3427746" y="6132599"/>
          <a:ext cx="5335950" cy="370840"/>
        </p:xfrm>
        <a:graphic>
          <a:graphicData uri="http://schemas.openxmlformats.org/drawingml/2006/table">
            <a:tbl>
              <a:tblPr>
                <a:tableStyleId>{5C22544A-7EE6-4342-B048-85BDC9FD1C3A}</a:tableStyleId>
              </a:tblPr>
              <a:tblGrid>
                <a:gridCol w="533595">
                  <a:extLst>
                    <a:ext uri="{9D8B030D-6E8A-4147-A177-3AD203B41FA5}">
                      <a16:colId xmlns:a16="http://schemas.microsoft.com/office/drawing/2014/main" xmlns="" val="507315201"/>
                    </a:ext>
                  </a:extLst>
                </a:gridCol>
                <a:gridCol w="533595">
                  <a:extLst>
                    <a:ext uri="{9D8B030D-6E8A-4147-A177-3AD203B41FA5}">
                      <a16:colId xmlns:a16="http://schemas.microsoft.com/office/drawing/2014/main" xmlns="" val="4024852079"/>
                    </a:ext>
                  </a:extLst>
                </a:gridCol>
                <a:gridCol w="533595">
                  <a:extLst>
                    <a:ext uri="{9D8B030D-6E8A-4147-A177-3AD203B41FA5}">
                      <a16:colId xmlns:a16="http://schemas.microsoft.com/office/drawing/2014/main" xmlns="" val="3026206245"/>
                    </a:ext>
                  </a:extLst>
                </a:gridCol>
                <a:gridCol w="533595">
                  <a:extLst>
                    <a:ext uri="{9D8B030D-6E8A-4147-A177-3AD203B41FA5}">
                      <a16:colId xmlns:a16="http://schemas.microsoft.com/office/drawing/2014/main" xmlns="" val="1418788359"/>
                    </a:ext>
                  </a:extLst>
                </a:gridCol>
                <a:gridCol w="533595">
                  <a:extLst>
                    <a:ext uri="{9D8B030D-6E8A-4147-A177-3AD203B41FA5}">
                      <a16:colId xmlns:a16="http://schemas.microsoft.com/office/drawing/2014/main" xmlns="" val="3081505403"/>
                    </a:ext>
                  </a:extLst>
                </a:gridCol>
                <a:gridCol w="533595">
                  <a:extLst>
                    <a:ext uri="{9D8B030D-6E8A-4147-A177-3AD203B41FA5}">
                      <a16:colId xmlns:a16="http://schemas.microsoft.com/office/drawing/2014/main" xmlns="" val="1982157113"/>
                    </a:ext>
                  </a:extLst>
                </a:gridCol>
                <a:gridCol w="533595">
                  <a:extLst>
                    <a:ext uri="{9D8B030D-6E8A-4147-A177-3AD203B41FA5}">
                      <a16:colId xmlns:a16="http://schemas.microsoft.com/office/drawing/2014/main" xmlns="" val="2449792808"/>
                    </a:ext>
                  </a:extLst>
                </a:gridCol>
                <a:gridCol w="533595">
                  <a:extLst>
                    <a:ext uri="{9D8B030D-6E8A-4147-A177-3AD203B41FA5}">
                      <a16:colId xmlns:a16="http://schemas.microsoft.com/office/drawing/2014/main" xmlns="" val="874148774"/>
                    </a:ext>
                  </a:extLst>
                </a:gridCol>
                <a:gridCol w="533595">
                  <a:extLst>
                    <a:ext uri="{9D8B030D-6E8A-4147-A177-3AD203B41FA5}">
                      <a16:colId xmlns:a16="http://schemas.microsoft.com/office/drawing/2014/main" xmlns="" val="1971512116"/>
                    </a:ext>
                  </a:extLst>
                </a:gridCol>
                <a:gridCol w="533595">
                  <a:extLst>
                    <a:ext uri="{9D8B030D-6E8A-4147-A177-3AD203B41FA5}">
                      <a16:colId xmlns:a16="http://schemas.microsoft.com/office/drawing/2014/main" xmlns="" val="2764735626"/>
                    </a:ext>
                  </a:extLst>
                </a:gridCol>
              </a:tblGrid>
              <a:tr h="370840">
                <a:tc>
                  <a:txBody>
                    <a:bodyPr/>
                    <a:lstStyle/>
                    <a:p>
                      <a:pPr algn="ctr"/>
                      <a:r>
                        <a:rPr lang="en-US" altLang="zh-CN" sz="1600"/>
                        <a:t>C</a:t>
                      </a:r>
                      <a:endParaRPr lang="zh-CN" altLang="en-US" sz="1600"/>
                    </a:p>
                  </a:txBody>
                  <a:tcPr/>
                </a:tc>
                <a:tc>
                  <a:txBody>
                    <a:bodyPr/>
                    <a:lstStyle/>
                    <a:p>
                      <a:pPr algn="ctr"/>
                      <a:r>
                        <a:rPr lang="en-US" altLang="zh-CN" sz="1600"/>
                        <a:t>h</a:t>
                      </a:r>
                      <a:endParaRPr lang="zh-CN" altLang="en-US" sz="1600"/>
                    </a:p>
                  </a:txBody>
                  <a:tcPr/>
                </a:tc>
                <a:tc>
                  <a:txBody>
                    <a:bodyPr/>
                    <a:lstStyle/>
                    <a:p>
                      <a:pPr algn="ctr"/>
                      <a:r>
                        <a:rPr lang="en-US" altLang="zh-CN" sz="1600"/>
                        <a:t>i</a:t>
                      </a:r>
                      <a:endParaRPr lang="zh-CN" altLang="en-US" sz="1600"/>
                    </a:p>
                  </a:txBody>
                  <a:tcPr/>
                </a:tc>
                <a:tc>
                  <a:txBody>
                    <a:bodyPr/>
                    <a:lstStyle/>
                    <a:p>
                      <a:pPr algn="ctr"/>
                      <a:r>
                        <a:rPr lang="en-US" altLang="zh-CN" sz="1600"/>
                        <a:t>n</a:t>
                      </a:r>
                      <a:endParaRPr lang="zh-CN" altLang="en-US" sz="1600"/>
                    </a:p>
                  </a:txBody>
                  <a:tcPr/>
                </a:tc>
                <a:tc>
                  <a:txBody>
                    <a:bodyPr/>
                    <a:lstStyle/>
                    <a:p>
                      <a:pPr algn="ctr"/>
                      <a:r>
                        <a:rPr lang="en-US" altLang="zh-CN" sz="1600"/>
                        <a:t>a</a:t>
                      </a:r>
                      <a:endParaRPr lang="zh-CN" altLang="en-US" sz="1600"/>
                    </a:p>
                  </a:txBody>
                  <a:tcPr/>
                </a:tc>
                <a:tc>
                  <a:txBody>
                    <a:bodyPr/>
                    <a:lstStyle/>
                    <a:p>
                      <a:pPr algn="ctr"/>
                      <a:r>
                        <a:rPr lang="en-US" altLang="zh-CN" sz="1600"/>
                        <a:t>\0</a:t>
                      </a:r>
                      <a:endParaRPr lang="zh-CN" altLang="en-US" sz="1600"/>
                    </a:p>
                  </a:txBody>
                  <a:tcPr/>
                </a:tc>
                <a:tc>
                  <a:txBody>
                    <a:bodyPr/>
                    <a:lstStyle/>
                    <a:p>
                      <a:pPr algn="ctr"/>
                      <a:r>
                        <a:rPr lang="en-US" altLang="zh-CN" sz="1600"/>
                        <a:t>\0</a:t>
                      </a:r>
                      <a:endParaRPr lang="zh-CN" altLang="en-US" sz="1600"/>
                    </a:p>
                  </a:txBody>
                  <a:tcPr/>
                </a:tc>
                <a:tc>
                  <a:txBody>
                    <a:bodyPr/>
                    <a:lstStyle/>
                    <a:p>
                      <a:pPr algn="ctr"/>
                      <a:r>
                        <a:rPr lang="en-US" altLang="zh-CN" sz="1600"/>
                        <a:t>\0</a:t>
                      </a:r>
                      <a:endParaRPr lang="zh-CN" altLang="en-US" sz="1600"/>
                    </a:p>
                  </a:txBody>
                  <a:tcPr/>
                </a:tc>
                <a:tc>
                  <a:txBody>
                    <a:bodyPr/>
                    <a:lstStyle/>
                    <a:p>
                      <a:pPr algn="ctr"/>
                      <a:r>
                        <a:rPr lang="en-US" altLang="zh-CN" sz="1600"/>
                        <a:t>\0</a:t>
                      </a:r>
                      <a:endParaRPr lang="zh-CN" altLang="en-US" sz="1600"/>
                    </a:p>
                  </a:txBody>
                  <a:tcPr/>
                </a:tc>
                <a:tc>
                  <a:txBody>
                    <a:bodyPr/>
                    <a:lstStyle/>
                    <a:p>
                      <a:pPr algn="ctr"/>
                      <a:r>
                        <a:rPr lang="en-US" altLang="zh-CN" sz="1600"/>
                        <a:t>\0</a:t>
                      </a:r>
                      <a:endParaRPr lang="zh-CN" altLang="en-US" sz="1600"/>
                    </a:p>
                  </a:txBody>
                  <a:tcPr/>
                </a:tc>
                <a:extLst>
                  <a:ext uri="{0D108BD9-81ED-4DB2-BD59-A6C34878D82A}">
                    <a16:rowId xmlns:a16="http://schemas.microsoft.com/office/drawing/2014/main" xmlns="" val="820858508"/>
                  </a:ext>
                </a:extLst>
              </a:tr>
            </a:tbl>
          </a:graphicData>
        </a:graphic>
      </p:graphicFrame>
    </p:spTree>
    <p:extLst>
      <p:ext uri="{BB962C8B-B14F-4D97-AF65-F5344CB8AC3E}">
        <p14:creationId xmlns:p14="http://schemas.microsoft.com/office/powerpoint/2010/main" xmlns="" val="40290493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2563" y="270289"/>
            <a:ext cx="10515600" cy="1325563"/>
          </a:xfrm>
        </p:spPr>
        <p:txBody>
          <a:bodyPr/>
          <a:lstStyle/>
          <a:p>
            <a:r>
              <a:rPr lang="zh-CN" altLang="en-US"/>
              <a:t>字符数组的输入输出</a:t>
            </a:r>
          </a:p>
        </p:txBody>
      </p:sp>
      <p:sp>
        <p:nvSpPr>
          <p:cNvPr id="13" name="圆角矩形 12"/>
          <p:cNvSpPr/>
          <p:nvPr/>
        </p:nvSpPr>
        <p:spPr>
          <a:xfrm>
            <a:off x="6830073" y="358674"/>
            <a:ext cx="4775773" cy="2672366"/>
          </a:xfrm>
          <a:prstGeom prst="roundRect">
            <a:avLst>
              <a:gd name="adj" fmla="val 1628"/>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a:t>
            </a:r>
          </a:p>
          <a:p>
            <a:pPr defTabSz="363538">
              <a:lnSpc>
                <a:spcPct val="120000"/>
              </a:lnSpc>
            </a:pPr>
            <a:r>
              <a:rPr lang="en-US" altLang="zh-CN" sz="1400"/>
              <a:t>	char c[15]={'I',' ','a','m',' ','a',' ','s','t','u','d','e','n','t','.'};</a:t>
            </a:r>
          </a:p>
          <a:p>
            <a:pPr defTabSz="363538">
              <a:lnSpc>
                <a:spcPct val="120000"/>
              </a:lnSpc>
            </a:pPr>
            <a:r>
              <a:rPr lang="en-US" altLang="zh-CN" sz="1400"/>
              <a:t>	int i;</a:t>
            </a:r>
          </a:p>
          <a:p>
            <a:pPr defTabSz="363538">
              <a:lnSpc>
                <a:spcPct val="120000"/>
              </a:lnSpc>
            </a:pPr>
            <a:r>
              <a:rPr lang="en-US" altLang="zh-CN" sz="1400"/>
              <a:t>	for(i=0;i&lt;15;i++)</a:t>
            </a:r>
          </a:p>
          <a:p>
            <a:pPr defTabSz="363538">
              <a:lnSpc>
                <a:spcPct val="120000"/>
              </a:lnSpc>
            </a:pPr>
            <a:r>
              <a:rPr lang="en-US" altLang="zh-CN" sz="1400"/>
              <a:t>		printf("</a:t>
            </a:r>
            <a:r>
              <a:rPr lang="en-US" altLang="zh-CN" sz="1400">
                <a:solidFill>
                  <a:schemeClr val="accent6"/>
                </a:solidFill>
              </a:rPr>
              <a:t>%c</a:t>
            </a:r>
            <a:r>
              <a:rPr lang="en-US" altLang="zh-CN" sz="1400"/>
              <a:t>",</a:t>
            </a:r>
            <a:r>
              <a:rPr lang="en-US" altLang="zh-CN" sz="1400">
                <a:solidFill>
                  <a:schemeClr val="accent6"/>
                </a:solidFill>
              </a:rPr>
              <a:t>c[i]</a:t>
            </a:r>
            <a:r>
              <a:rPr lang="en-US" altLang="zh-CN" sz="1400"/>
              <a:t>);</a:t>
            </a:r>
          </a:p>
          <a:p>
            <a:pPr defTabSz="363538">
              <a:lnSpc>
                <a:spcPct val="120000"/>
              </a:lnSpc>
            </a:pPr>
            <a:r>
              <a:rPr lang="en-US" altLang="zh-CN" sz="1400"/>
              <a:t>	printf("\n");</a:t>
            </a:r>
          </a:p>
          <a:p>
            <a:pPr defTabSz="363538">
              <a:lnSpc>
                <a:spcPct val="120000"/>
              </a:lnSpc>
            </a:pPr>
            <a:r>
              <a:rPr lang="en-US" altLang="zh-CN" sz="1400"/>
              <a:t>	return 0;</a:t>
            </a:r>
          </a:p>
          <a:p>
            <a:pPr defTabSz="363538">
              <a:lnSpc>
                <a:spcPct val="120000"/>
              </a:lnSpc>
            </a:pPr>
            <a:r>
              <a:rPr lang="en-US" altLang="zh-CN" sz="1400"/>
              <a:t>}</a:t>
            </a:r>
            <a:endParaRPr lang="en-US" altLang="zh-CN" sz="1400">
              <a:solidFill>
                <a:srgbClr val="008000"/>
              </a:solidFill>
            </a:endParaRPr>
          </a:p>
        </p:txBody>
      </p:sp>
      <p:sp>
        <p:nvSpPr>
          <p:cNvPr id="12" name="内容占位符 2"/>
          <p:cNvSpPr txBox="1">
            <a:spLocks/>
          </p:cNvSpPr>
          <p:nvPr/>
        </p:nvSpPr>
        <p:spPr>
          <a:xfrm>
            <a:off x="808893" y="1595852"/>
            <a:ext cx="5663497" cy="200525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8900" indent="-88900">
              <a:lnSpc>
                <a:spcPct val="120000"/>
              </a:lnSpc>
              <a:spcBef>
                <a:spcPts val="1200"/>
              </a:spcBef>
              <a:buNone/>
            </a:pPr>
            <a:r>
              <a:rPr lang="en-US" altLang="zh-CN" sz="2000">
                <a:solidFill>
                  <a:schemeClr val="accent1"/>
                </a:solidFill>
              </a:rPr>
              <a:t>(1) </a:t>
            </a:r>
            <a:r>
              <a:rPr lang="zh-CN" altLang="en-US" sz="2000">
                <a:solidFill>
                  <a:schemeClr val="accent1"/>
                </a:solidFill>
              </a:rPr>
              <a:t>逐个字符输入输出。用格式符“</a:t>
            </a:r>
            <a:r>
              <a:rPr lang="en-US" altLang="zh-CN" sz="2000">
                <a:solidFill>
                  <a:schemeClr val="accent1"/>
                </a:solidFill>
              </a:rPr>
              <a:t>%c”</a:t>
            </a:r>
            <a:r>
              <a:rPr lang="zh-CN" altLang="en-US" sz="2000">
                <a:solidFill>
                  <a:schemeClr val="accent1"/>
                </a:solidFill>
              </a:rPr>
              <a:t>输入或输出一个字符。</a:t>
            </a:r>
          </a:p>
          <a:p>
            <a:pPr marL="88900" indent="-88900">
              <a:lnSpc>
                <a:spcPct val="120000"/>
              </a:lnSpc>
              <a:spcBef>
                <a:spcPts val="1200"/>
              </a:spcBef>
              <a:buNone/>
            </a:pPr>
            <a:r>
              <a:rPr lang="en-US" altLang="zh-CN" sz="2000">
                <a:solidFill>
                  <a:schemeClr val="accent1"/>
                </a:solidFill>
              </a:rPr>
              <a:t>(2) </a:t>
            </a:r>
            <a:r>
              <a:rPr lang="zh-CN" altLang="en-US" sz="2000">
                <a:solidFill>
                  <a:schemeClr val="accent1"/>
                </a:solidFill>
              </a:rPr>
              <a:t>将整个字符串一次输入或输出。用“</a:t>
            </a:r>
            <a:r>
              <a:rPr lang="en-US" altLang="zh-CN" sz="2000">
                <a:solidFill>
                  <a:schemeClr val="accent1"/>
                </a:solidFill>
              </a:rPr>
              <a:t>%s”</a:t>
            </a:r>
            <a:r>
              <a:rPr lang="zh-CN" altLang="en-US" sz="2000">
                <a:solidFill>
                  <a:schemeClr val="accent1"/>
                </a:solidFill>
              </a:rPr>
              <a:t>格式符，意思是对字符串</a:t>
            </a:r>
            <a:r>
              <a:rPr lang="en-US" altLang="zh-CN" sz="2000">
                <a:solidFill>
                  <a:schemeClr val="accent1"/>
                </a:solidFill>
              </a:rPr>
              <a:t>(string)</a:t>
            </a:r>
            <a:r>
              <a:rPr lang="zh-CN" altLang="en-US" sz="2000">
                <a:solidFill>
                  <a:schemeClr val="accent1"/>
                </a:solidFill>
              </a:rPr>
              <a:t>的输入输出。</a:t>
            </a:r>
          </a:p>
        </p:txBody>
      </p:sp>
      <p:sp>
        <p:nvSpPr>
          <p:cNvPr id="14" name="圆角矩形 13"/>
          <p:cNvSpPr/>
          <p:nvPr/>
        </p:nvSpPr>
        <p:spPr>
          <a:xfrm>
            <a:off x="941778" y="3768345"/>
            <a:ext cx="2469637" cy="2333517"/>
          </a:xfrm>
          <a:prstGeom prst="roundRect">
            <a:avLst>
              <a:gd name="adj" fmla="val 1628"/>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a:t>
            </a:r>
          </a:p>
          <a:p>
            <a:pPr defTabSz="363538">
              <a:lnSpc>
                <a:spcPct val="120000"/>
              </a:lnSpc>
            </a:pPr>
            <a:r>
              <a:rPr lang="en-US" altLang="zh-CN" sz="1400"/>
              <a:t>	char c[]="China";</a:t>
            </a:r>
          </a:p>
          <a:p>
            <a:pPr defTabSz="363538">
              <a:lnSpc>
                <a:spcPct val="120000"/>
              </a:lnSpc>
            </a:pPr>
            <a:r>
              <a:rPr lang="en-US" altLang="zh-CN" sz="1400"/>
              <a:t>	printf("</a:t>
            </a:r>
            <a:r>
              <a:rPr lang="en-US" altLang="zh-CN" sz="1400">
                <a:solidFill>
                  <a:schemeClr val="accent6"/>
                </a:solidFill>
              </a:rPr>
              <a:t>%s</a:t>
            </a:r>
            <a:r>
              <a:rPr lang="en-US" altLang="zh-CN" sz="1400"/>
              <a:t>",</a:t>
            </a:r>
            <a:r>
              <a:rPr lang="en-US" altLang="zh-CN" sz="1400">
                <a:solidFill>
                  <a:schemeClr val="accent6"/>
                </a:solidFill>
              </a:rPr>
              <a:t>c</a:t>
            </a:r>
            <a:r>
              <a:rPr lang="en-US" altLang="zh-CN" sz="1400"/>
              <a:t>);</a:t>
            </a:r>
          </a:p>
          <a:p>
            <a:pPr defTabSz="363538">
              <a:lnSpc>
                <a:spcPct val="120000"/>
              </a:lnSpc>
            </a:pPr>
            <a:r>
              <a:rPr lang="en-US" altLang="zh-CN" sz="1400"/>
              <a:t>	return 0;</a:t>
            </a:r>
          </a:p>
          <a:p>
            <a:pPr defTabSz="363538">
              <a:lnSpc>
                <a:spcPct val="120000"/>
              </a:lnSpc>
            </a:pPr>
            <a:r>
              <a:rPr lang="en-US" altLang="zh-CN" sz="1400"/>
              <a:t>}</a:t>
            </a:r>
            <a:endParaRPr lang="en-US" altLang="zh-CN" sz="1400">
              <a:solidFill>
                <a:srgbClr val="008000"/>
              </a:solidFill>
            </a:endParaRPr>
          </a:p>
        </p:txBody>
      </p:sp>
      <p:sp>
        <p:nvSpPr>
          <p:cNvPr id="15" name="MH_Desc_1"/>
          <p:cNvSpPr/>
          <p:nvPr>
            <p:custDataLst>
              <p:tags r:id="rId1"/>
            </p:custDataLst>
          </p:nvPr>
        </p:nvSpPr>
        <p:spPr>
          <a:xfrm>
            <a:off x="3640015" y="3794227"/>
            <a:ext cx="7965831" cy="230763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a:solidFill>
                  <a:srgbClr val="000000"/>
                </a:solidFill>
              </a:rPr>
              <a:t>(1) </a:t>
            </a:r>
            <a:r>
              <a:rPr lang="zh-CN" altLang="en-US">
                <a:solidFill>
                  <a:srgbClr val="000000"/>
                </a:solidFill>
              </a:rPr>
              <a:t>输出的字符中不包括结束符</a:t>
            </a:r>
            <a:r>
              <a:rPr lang="en-US" altLang="zh-CN">
                <a:solidFill>
                  <a:srgbClr val="000000"/>
                </a:solidFill>
              </a:rPr>
              <a:t>′\0′</a:t>
            </a:r>
            <a:r>
              <a:rPr lang="zh-CN" altLang="en-US">
                <a:solidFill>
                  <a:srgbClr val="000000"/>
                </a:solidFill>
              </a:rPr>
              <a:t>。</a:t>
            </a:r>
          </a:p>
          <a:p>
            <a:pPr algn="just">
              <a:lnSpc>
                <a:spcPct val="150000"/>
              </a:lnSpc>
              <a:defRPr/>
            </a:pPr>
            <a:r>
              <a:rPr lang="en-US" altLang="zh-CN">
                <a:solidFill>
                  <a:srgbClr val="000000"/>
                </a:solidFill>
              </a:rPr>
              <a:t>(2) </a:t>
            </a:r>
            <a:r>
              <a:rPr lang="zh-CN" altLang="en-US">
                <a:solidFill>
                  <a:srgbClr val="000000"/>
                </a:solidFill>
              </a:rPr>
              <a:t>用“</a:t>
            </a:r>
            <a:r>
              <a:rPr lang="en-US" altLang="zh-CN">
                <a:solidFill>
                  <a:srgbClr val="000000"/>
                </a:solidFill>
              </a:rPr>
              <a:t>%s”</a:t>
            </a:r>
            <a:r>
              <a:rPr lang="zh-CN" altLang="en-US">
                <a:solidFill>
                  <a:srgbClr val="000000"/>
                </a:solidFill>
              </a:rPr>
              <a:t>格式符输出字符串时，</a:t>
            </a:r>
            <a:r>
              <a:rPr lang="en-US" altLang="zh-CN">
                <a:solidFill>
                  <a:srgbClr val="000000"/>
                </a:solidFill>
              </a:rPr>
              <a:t>printf</a:t>
            </a:r>
            <a:r>
              <a:rPr lang="zh-CN" altLang="en-US">
                <a:solidFill>
                  <a:srgbClr val="000000"/>
                </a:solidFill>
              </a:rPr>
              <a:t>函数中的输出项是字符数组名，而不是数组元素名。</a:t>
            </a:r>
          </a:p>
          <a:p>
            <a:pPr algn="just">
              <a:lnSpc>
                <a:spcPct val="150000"/>
              </a:lnSpc>
              <a:defRPr/>
            </a:pPr>
            <a:r>
              <a:rPr lang="en-US" altLang="zh-CN">
                <a:solidFill>
                  <a:srgbClr val="000000"/>
                </a:solidFill>
              </a:rPr>
              <a:t>(3) </a:t>
            </a:r>
            <a:r>
              <a:rPr lang="zh-CN" altLang="en-US">
                <a:solidFill>
                  <a:srgbClr val="000000"/>
                </a:solidFill>
              </a:rPr>
              <a:t>如果数组长度大于字符串的实际长度，也只输出到遇</a:t>
            </a:r>
            <a:r>
              <a:rPr lang="en-US" altLang="zh-CN">
                <a:solidFill>
                  <a:srgbClr val="000000"/>
                </a:solidFill>
              </a:rPr>
              <a:t>′\0′</a:t>
            </a:r>
            <a:r>
              <a:rPr lang="zh-CN" altLang="en-US">
                <a:solidFill>
                  <a:srgbClr val="000000"/>
                </a:solidFill>
              </a:rPr>
              <a:t>结束。</a:t>
            </a:r>
          </a:p>
          <a:p>
            <a:pPr algn="just">
              <a:lnSpc>
                <a:spcPct val="150000"/>
              </a:lnSpc>
              <a:defRPr/>
            </a:pPr>
            <a:r>
              <a:rPr lang="en-US" altLang="zh-CN">
                <a:solidFill>
                  <a:srgbClr val="000000"/>
                </a:solidFill>
              </a:rPr>
              <a:t>(4) </a:t>
            </a:r>
            <a:r>
              <a:rPr lang="zh-CN" altLang="en-US">
                <a:solidFill>
                  <a:srgbClr val="000000"/>
                </a:solidFill>
              </a:rPr>
              <a:t>如果一个字符数组中包含一个以上</a:t>
            </a:r>
            <a:r>
              <a:rPr lang="en-US" altLang="zh-CN">
                <a:solidFill>
                  <a:srgbClr val="000000"/>
                </a:solidFill>
              </a:rPr>
              <a:t>′\0′</a:t>
            </a:r>
            <a:r>
              <a:rPr lang="zh-CN" altLang="en-US">
                <a:solidFill>
                  <a:srgbClr val="000000"/>
                </a:solidFill>
              </a:rPr>
              <a:t>，则遇第一个</a:t>
            </a:r>
            <a:r>
              <a:rPr lang="en-US" altLang="zh-CN">
                <a:solidFill>
                  <a:srgbClr val="000000"/>
                </a:solidFill>
              </a:rPr>
              <a:t>′\0′</a:t>
            </a:r>
            <a:r>
              <a:rPr lang="zh-CN" altLang="en-US">
                <a:solidFill>
                  <a:srgbClr val="000000"/>
                </a:solidFill>
              </a:rPr>
              <a:t>时输出就结束。</a:t>
            </a:r>
          </a:p>
          <a:p>
            <a:pPr algn="just">
              <a:lnSpc>
                <a:spcPct val="150000"/>
              </a:lnSpc>
              <a:defRPr/>
            </a:pPr>
            <a:endParaRPr lang="en-US" altLang="zh-CN" dirty="0">
              <a:solidFill>
                <a:srgbClr val="000000"/>
              </a:solidFill>
            </a:endParaRPr>
          </a:p>
        </p:txBody>
      </p:sp>
    </p:spTree>
    <p:extLst>
      <p:ext uri="{BB962C8B-B14F-4D97-AF65-F5344CB8AC3E}">
        <p14:creationId xmlns:p14="http://schemas.microsoft.com/office/powerpoint/2010/main" xmlns="" val="3151998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2563" y="270289"/>
            <a:ext cx="10515600" cy="1325563"/>
          </a:xfrm>
        </p:spPr>
        <p:txBody>
          <a:bodyPr/>
          <a:lstStyle/>
          <a:p>
            <a:r>
              <a:rPr lang="zh-CN" altLang="en-US"/>
              <a:t>字符数组的输入输出</a:t>
            </a:r>
          </a:p>
        </p:txBody>
      </p:sp>
      <p:sp>
        <p:nvSpPr>
          <p:cNvPr id="14" name="圆角矩形 13"/>
          <p:cNvSpPr/>
          <p:nvPr/>
        </p:nvSpPr>
        <p:spPr>
          <a:xfrm>
            <a:off x="871440" y="1385630"/>
            <a:ext cx="2882875" cy="645394"/>
          </a:xfrm>
          <a:prstGeom prst="roundRect">
            <a:avLst>
              <a:gd name="adj" fmla="val 5715"/>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400"/>
              <a:t>	char c[6];</a:t>
            </a:r>
          </a:p>
          <a:p>
            <a:pPr defTabSz="363538">
              <a:lnSpc>
                <a:spcPct val="120000"/>
              </a:lnSpc>
            </a:pPr>
            <a:r>
              <a:rPr lang="en-US" altLang="zh-CN" sz="1400"/>
              <a:t>	scanf("</a:t>
            </a:r>
            <a:r>
              <a:rPr lang="en-US" altLang="zh-CN" sz="1400">
                <a:solidFill>
                  <a:schemeClr val="accent6"/>
                </a:solidFill>
              </a:rPr>
              <a:t>%s</a:t>
            </a:r>
            <a:r>
              <a:rPr lang="en-US" altLang="zh-CN" sz="1400"/>
              <a:t>",</a:t>
            </a:r>
            <a:r>
              <a:rPr lang="en-US" altLang="zh-CN" sz="1400">
                <a:solidFill>
                  <a:schemeClr val="accent6"/>
                </a:solidFill>
              </a:rPr>
              <a:t>c</a:t>
            </a:r>
            <a:r>
              <a:rPr lang="en-US" altLang="zh-CN" sz="1400"/>
              <a:t>);</a:t>
            </a:r>
          </a:p>
        </p:txBody>
      </p:sp>
      <p:sp>
        <p:nvSpPr>
          <p:cNvPr id="15" name="MH_Desc_1"/>
          <p:cNvSpPr/>
          <p:nvPr>
            <p:custDataLst>
              <p:tags r:id="rId1"/>
            </p:custDataLst>
          </p:nvPr>
        </p:nvSpPr>
        <p:spPr>
          <a:xfrm>
            <a:off x="3965331" y="1385630"/>
            <a:ext cx="7693269" cy="137515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rgbClr val="000000"/>
                </a:solidFill>
              </a:rPr>
              <a:t>从键盘输入</a:t>
            </a:r>
            <a:r>
              <a:rPr lang="en-US" altLang="zh-CN">
                <a:solidFill>
                  <a:srgbClr val="000000"/>
                </a:solidFill>
              </a:rPr>
              <a:t>: </a:t>
            </a:r>
          </a:p>
          <a:p>
            <a:pPr algn="just">
              <a:lnSpc>
                <a:spcPct val="150000"/>
              </a:lnSpc>
              <a:defRPr/>
            </a:pPr>
            <a:r>
              <a:rPr lang="en-US" altLang="zh-CN">
                <a:solidFill>
                  <a:srgbClr val="000000"/>
                </a:solidFill>
              </a:rPr>
              <a:t>China↙</a:t>
            </a:r>
          </a:p>
          <a:p>
            <a:pPr algn="just">
              <a:lnSpc>
                <a:spcPct val="150000"/>
              </a:lnSpc>
              <a:defRPr/>
            </a:pPr>
            <a:r>
              <a:rPr lang="zh-CN" altLang="en-US">
                <a:solidFill>
                  <a:srgbClr val="000000"/>
                </a:solidFill>
              </a:rPr>
              <a:t>系统会自动在</a:t>
            </a:r>
            <a:r>
              <a:rPr lang="en-US" altLang="zh-CN">
                <a:solidFill>
                  <a:srgbClr val="000000"/>
                </a:solidFill>
              </a:rPr>
              <a:t>China</a:t>
            </a:r>
            <a:r>
              <a:rPr lang="zh-CN" altLang="en-US">
                <a:solidFill>
                  <a:srgbClr val="000000"/>
                </a:solidFill>
              </a:rPr>
              <a:t>后面加一个</a:t>
            </a:r>
            <a:r>
              <a:rPr lang="en-US" altLang="zh-CN">
                <a:solidFill>
                  <a:srgbClr val="000000"/>
                </a:solidFill>
              </a:rPr>
              <a:t>′\0′</a:t>
            </a:r>
            <a:r>
              <a:rPr lang="zh-CN" altLang="en-US">
                <a:solidFill>
                  <a:srgbClr val="000000"/>
                </a:solidFill>
              </a:rPr>
              <a:t>结束符。</a:t>
            </a:r>
            <a:endParaRPr lang="en-US" altLang="zh-CN" dirty="0">
              <a:solidFill>
                <a:srgbClr val="000000"/>
              </a:solidFill>
            </a:endParaRPr>
          </a:p>
        </p:txBody>
      </p:sp>
      <p:sp>
        <p:nvSpPr>
          <p:cNvPr id="7" name="圆角矩形 6"/>
          <p:cNvSpPr/>
          <p:nvPr/>
        </p:nvSpPr>
        <p:spPr>
          <a:xfrm>
            <a:off x="871439" y="2955797"/>
            <a:ext cx="2882875" cy="644554"/>
          </a:xfrm>
          <a:prstGeom prst="roundRect">
            <a:avLst>
              <a:gd name="adj" fmla="val 7084"/>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400"/>
              <a:t>	char str1[5],str2[5],str3[5];</a:t>
            </a:r>
          </a:p>
          <a:p>
            <a:pPr defTabSz="363538">
              <a:lnSpc>
                <a:spcPct val="120000"/>
              </a:lnSpc>
            </a:pPr>
            <a:r>
              <a:rPr lang="en-US" altLang="zh-CN" sz="1400"/>
              <a:t>	scanf("%s%s%s",str1,str2,str3);</a:t>
            </a:r>
          </a:p>
        </p:txBody>
      </p:sp>
      <p:sp>
        <p:nvSpPr>
          <p:cNvPr id="8" name="MH_Desc_1"/>
          <p:cNvSpPr/>
          <p:nvPr>
            <p:custDataLst>
              <p:tags r:id="rId2"/>
            </p:custDataLst>
          </p:nvPr>
        </p:nvSpPr>
        <p:spPr>
          <a:xfrm>
            <a:off x="3965331" y="2956286"/>
            <a:ext cx="7693269" cy="180124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rgbClr val="000000"/>
                </a:solidFill>
              </a:rPr>
              <a:t>如果利用一个</a:t>
            </a:r>
            <a:r>
              <a:rPr lang="en-US" altLang="zh-CN">
                <a:solidFill>
                  <a:srgbClr val="000000"/>
                </a:solidFill>
              </a:rPr>
              <a:t>scanf</a:t>
            </a:r>
            <a:r>
              <a:rPr lang="zh-CN" altLang="en-US">
                <a:solidFill>
                  <a:srgbClr val="000000"/>
                </a:solidFill>
              </a:rPr>
              <a:t>函数输入多个字符串，则应在输入时以</a:t>
            </a:r>
            <a:r>
              <a:rPr lang="zh-CN" altLang="en-US" b="1">
                <a:solidFill>
                  <a:srgbClr val="000000"/>
                </a:solidFill>
              </a:rPr>
              <a:t>空格</a:t>
            </a:r>
            <a:r>
              <a:rPr lang="zh-CN" altLang="en-US">
                <a:solidFill>
                  <a:srgbClr val="000000"/>
                </a:solidFill>
              </a:rPr>
              <a:t>分隔。</a:t>
            </a:r>
            <a:endParaRPr lang="en-US" altLang="zh-CN">
              <a:solidFill>
                <a:srgbClr val="000000"/>
              </a:solidFill>
            </a:endParaRPr>
          </a:p>
          <a:p>
            <a:pPr algn="just">
              <a:lnSpc>
                <a:spcPct val="150000"/>
              </a:lnSpc>
              <a:defRPr/>
            </a:pPr>
            <a:r>
              <a:rPr lang="zh-CN" altLang="en-US">
                <a:solidFill>
                  <a:srgbClr val="000000"/>
                </a:solidFill>
              </a:rPr>
              <a:t>从键盘输入</a:t>
            </a:r>
            <a:r>
              <a:rPr lang="en-US" altLang="zh-CN">
                <a:solidFill>
                  <a:srgbClr val="000000"/>
                </a:solidFill>
              </a:rPr>
              <a:t>: </a:t>
            </a:r>
          </a:p>
          <a:p>
            <a:pPr algn="just">
              <a:lnSpc>
                <a:spcPct val="150000"/>
              </a:lnSpc>
              <a:defRPr/>
            </a:pPr>
            <a:r>
              <a:rPr lang="en-US" altLang="zh-CN">
                <a:solidFill>
                  <a:srgbClr val="000000"/>
                </a:solidFill>
              </a:rPr>
              <a:t>How are you? ↙</a:t>
            </a:r>
          </a:p>
          <a:p>
            <a:pPr algn="just">
              <a:lnSpc>
                <a:spcPct val="150000"/>
              </a:lnSpc>
              <a:defRPr/>
            </a:pPr>
            <a:r>
              <a:rPr lang="zh-CN" altLang="en-US">
                <a:solidFill>
                  <a:srgbClr val="000000"/>
                </a:solidFill>
              </a:rPr>
              <a:t>由于有空格字符分隔，作为</a:t>
            </a:r>
            <a:r>
              <a:rPr lang="en-US" altLang="zh-CN">
                <a:solidFill>
                  <a:srgbClr val="000000"/>
                </a:solidFill>
              </a:rPr>
              <a:t>3</a:t>
            </a:r>
            <a:r>
              <a:rPr lang="zh-CN" altLang="en-US">
                <a:solidFill>
                  <a:srgbClr val="000000"/>
                </a:solidFill>
              </a:rPr>
              <a:t>个字符串输入。</a:t>
            </a:r>
            <a:endParaRPr lang="en-US" altLang="zh-CN" dirty="0">
              <a:solidFill>
                <a:srgbClr val="000000"/>
              </a:solidFill>
            </a:endParaRPr>
          </a:p>
        </p:txBody>
      </p:sp>
      <p:graphicFrame>
        <p:nvGraphicFramePr>
          <p:cNvPr id="3" name="表格 2"/>
          <p:cNvGraphicFramePr>
            <a:graphicFrameLocks noGrp="1"/>
          </p:cNvGraphicFramePr>
          <p:nvPr>
            <p:extLst>
              <p:ext uri="{D42A27DB-BD31-4B8C-83A1-F6EECF244321}">
                <p14:modId xmlns:p14="http://schemas.microsoft.com/office/powerpoint/2010/main" xmlns="" val="147496664"/>
              </p:ext>
            </p:extLst>
          </p:nvPr>
        </p:nvGraphicFramePr>
        <p:xfrm>
          <a:off x="8548924" y="3600351"/>
          <a:ext cx="3086100" cy="1112520"/>
        </p:xfrm>
        <a:graphic>
          <a:graphicData uri="http://schemas.openxmlformats.org/drawingml/2006/table">
            <a:tbl>
              <a:tblPr>
                <a:tableStyleId>{5C22544A-7EE6-4342-B048-85BDC9FD1C3A}</a:tableStyleId>
              </a:tblPr>
              <a:tblGrid>
                <a:gridCol w="514350">
                  <a:extLst>
                    <a:ext uri="{9D8B030D-6E8A-4147-A177-3AD203B41FA5}">
                      <a16:colId xmlns:a16="http://schemas.microsoft.com/office/drawing/2014/main" xmlns="" val="122111166"/>
                    </a:ext>
                  </a:extLst>
                </a:gridCol>
                <a:gridCol w="514350">
                  <a:extLst>
                    <a:ext uri="{9D8B030D-6E8A-4147-A177-3AD203B41FA5}">
                      <a16:colId xmlns:a16="http://schemas.microsoft.com/office/drawing/2014/main" xmlns="" val="2417990864"/>
                    </a:ext>
                  </a:extLst>
                </a:gridCol>
                <a:gridCol w="514350">
                  <a:extLst>
                    <a:ext uri="{9D8B030D-6E8A-4147-A177-3AD203B41FA5}">
                      <a16:colId xmlns:a16="http://schemas.microsoft.com/office/drawing/2014/main" xmlns="" val="3760964922"/>
                    </a:ext>
                  </a:extLst>
                </a:gridCol>
                <a:gridCol w="514350">
                  <a:extLst>
                    <a:ext uri="{9D8B030D-6E8A-4147-A177-3AD203B41FA5}">
                      <a16:colId xmlns:a16="http://schemas.microsoft.com/office/drawing/2014/main" xmlns="" val="12170940"/>
                    </a:ext>
                  </a:extLst>
                </a:gridCol>
                <a:gridCol w="514350">
                  <a:extLst>
                    <a:ext uri="{9D8B030D-6E8A-4147-A177-3AD203B41FA5}">
                      <a16:colId xmlns:a16="http://schemas.microsoft.com/office/drawing/2014/main" xmlns="" val="3672708110"/>
                    </a:ext>
                  </a:extLst>
                </a:gridCol>
                <a:gridCol w="514350">
                  <a:extLst>
                    <a:ext uri="{9D8B030D-6E8A-4147-A177-3AD203B41FA5}">
                      <a16:colId xmlns:a16="http://schemas.microsoft.com/office/drawing/2014/main" xmlns="" val="2743269255"/>
                    </a:ext>
                  </a:extLst>
                </a:gridCol>
              </a:tblGrid>
              <a:tr h="370840">
                <a:tc>
                  <a:txBody>
                    <a:bodyPr/>
                    <a:lstStyle/>
                    <a:p>
                      <a:pPr algn="ctr"/>
                      <a:r>
                        <a:rPr lang="en-US" altLang="zh-CN" sz="1600"/>
                        <a:t>str1:</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H</a:t>
                      </a:r>
                      <a:endParaRPr lang="zh-CN" altLang="en-US" sz="1600"/>
                    </a:p>
                  </a:txBody>
                  <a:tcPr>
                    <a:lnL w="12700" cmpd="sng">
                      <a:noFill/>
                    </a:lnL>
                  </a:tcPr>
                </a:tc>
                <a:tc>
                  <a:txBody>
                    <a:bodyPr/>
                    <a:lstStyle/>
                    <a:p>
                      <a:pPr algn="ctr"/>
                      <a:r>
                        <a:rPr lang="en-US" altLang="zh-CN" sz="1600"/>
                        <a:t>o</a:t>
                      </a:r>
                      <a:endParaRPr lang="zh-CN" altLang="en-US" sz="1600"/>
                    </a:p>
                  </a:txBody>
                  <a:tcPr/>
                </a:tc>
                <a:tc>
                  <a:txBody>
                    <a:bodyPr/>
                    <a:lstStyle/>
                    <a:p>
                      <a:pPr algn="ctr"/>
                      <a:r>
                        <a:rPr lang="en-US" altLang="zh-CN" sz="1600"/>
                        <a:t>w</a:t>
                      </a:r>
                      <a:endParaRPr lang="zh-CN" altLang="en-US" sz="1600"/>
                    </a:p>
                  </a:txBody>
                  <a:tcPr/>
                </a:tc>
                <a:tc>
                  <a:txBody>
                    <a:bodyPr/>
                    <a:lstStyle/>
                    <a:p>
                      <a:pPr algn="ctr"/>
                      <a:r>
                        <a:rPr lang="en-US" altLang="zh-CN" sz="1600"/>
                        <a:t>\0</a:t>
                      </a:r>
                      <a:endParaRPr lang="zh-CN" altLang="en-US" sz="1600"/>
                    </a:p>
                  </a:txBody>
                  <a:tcPr/>
                </a:tc>
                <a:tc>
                  <a:txBody>
                    <a:bodyPr/>
                    <a:lstStyle/>
                    <a:p>
                      <a:pPr algn="ctr"/>
                      <a:r>
                        <a:rPr lang="en-US" altLang="zh-CN" sz="1600"/>
                        <a:t>\0</a:t>
                      </a:r>
                      <a:endParaRPr lang="zh-CN" altLang="en-US" sz="1600"/>
                    </a:p>
                  </a:txBody>
                  <a:tcPr/>
                </a:tc>
                <a:extLst>
                  <a:ext uri="{0D108BD9-81ED-4DB2-BD59-A6C34878D82A}">
                    <a16:rowId xmlns:a16="http://schemas.microsoft.com/office/drawing/2014/main" xmlns="" val="2881012628"/>
                  </a:ext>
                </a:extLst>
              </a:tr>
              <a:tr h="370840">
                <a:tc>
                  <a:txBody>
                    <a:bodyPr/>
                    <a:lstStyle/>
                    <a:p>
                      <a:pPr algn="ctr"/>
                      <a:r>
                        <a:rPr lang="en-US" altLang="zh-CN" sz="1600"/>
                        <a:t>str2:</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a</a:t>
                      </a:r>
                      <a:endParaRPr lang="zh-CN" altLang="en-US" sz="1600"/>
                    </a:p>
                  </a:txBody>
                  <a:tcPr>
                    <a:lnL w="12700" cmpd="sng">
                      <a:noFill/>
                    </a:lnL>
                  </a:tcPr>
                </a:tc>
                <a:tc>
                  <a:txBody>
                    <a:bodyPr/>
                    <a:lstStyle/>
                    <a:p>
                      <a:pPr algn="ctr"/>
                      <a:r>
                        <a:rPr lang="en-US" altLang="zh-CN" sz="1600"/>
                        <a:t>r</a:t>
                      </a:r>
                      <a:endParaRPr lang="zh-CN" altLang="en-US" sz="1600"/>
                    </a:p>
                  </a:txBody>
                  <a:tcPr/>
                </a:tc>
                <a:tc>
                  <a:txBody>
                    <a:bodyPr/>
                    <a:lstStyle/>
                    <a:p>
                      <a:pPr algn="ctr"/>
                      <a:r>
                        <a:rPr lang="en-US" altLang="zh-CN" sz="1600"/>
                        <a:t>e</a:t>
                      </a:r>
                      <a:endParaRPr lang="zh-CN" altLang="en-US" sz="1600"/>
                    </a:p>
                  </a:txBody>
                  <a:tcPr/>
                </a:tc>
                <a:tc>
                  <a:txBody>
                    <a:bodyPr/>
                    <a:lstStyle/>
                    <a:p>
                      <a:pPr algn="ctr"/>
                      <a:r>
                        <a:rPr lang="en-US" altLang="zh-CN" sz="1600"/>
                        <a:t>\0</a:t>
                      </a:r>
                      <a:endParaRPr lang="zh-CN" altLang="en-US" sz="1600"/>
                    </a:p>
                  </a:txBody>
                  <a:tcPr/>
                </a:tc>
                <a:tc>
                  <a:txBody>
                    <a:bodyPr/>
                    <a:lstStyle/>
                    <a:p>
                      <a:pPr algn="ctr"/>
                      <a:r>
                        <a:rPr lang="en-US" altLang="zh-CN" sz="1600"/>
                        <a:t>\0</a:t>
                      </a:r>
                      <a:endParaRPr lang="zh-CN" altLang="en-US" sz="1600"/>
                    </a:p>
                  </a:txBody>
                  <a:tcPr/>
                </a:tc>
                <a:extLst>
                  <a:ext uri="{0D108BD9-81ED-4DB2-BD59-A6C34878D82A}">
                    <a16:rowId xmlns:a16="http://schemas.microsoft.com/office/drawing/2014/main" xmlns="" val="1351838985"/>
                  </a:ext>
                </a:extLst>
              </a:tr>
              <a:tr h="370840">
                <a:tc>
                  <a:txBody>
                    <a:bodyPr/>
                    <a:lstStyle/>
                    <a:p>
                      <a:pPr algn="ctr"/>
                      <a:r>
                        <a:rPr lang="en-US" altLang="zh-CN" sz="1600"/>
                        <a:t>str3:</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y</a:t>
                      </a:r>
                      <a:endParaRPr lang="zh-CN" altLang="en-US" sz="1600"/>
                    </a:p>
                  </a:txBody>
                  <a:tcPr>
                    <a:lnL w="12700" cmpd="sng">
                      <a:noFill/>
                    </a:lnL>
                  </a:tcPr>
                </a:tc>
                <a:tc>
                  <a:txBody>
                    <a:bodyPr/>
                    <a:lstStyle/>
                    <a:p>
                      <a:pPr algn="ctr"/>
                      <a:r>
                        <a:rPr lang="en-US" altLang="zh-CN" sz="1600"/>
                        <a:t>o</a:t>
                      </a:r>
                      <a:endParaRPr lang="zh-CN" altLang="en-US" sz="1600"/>
                    </a:p>
                  </a:txBody>
                  <a:tcPr/>
                </a:tc>
                <a:tc>
                  <a:txBody>
                    <a:bodyPr/>
                    <a:lstStyle/>
                    <a:p>
                      <a:pPr algn="ctr"/>
                      <a:r>
                        <a:rPr lang="en-US" altLang="zh-CN" sz="1600"/>
                        <a:t>u</a:t>
                      </a:r>
                      <a:endParaRPr lang="zh-CN" altLang="en-US" sz="1600"/>
                    </a:p>
                  </a:txBody>
                  <a:tcPr/>
                </a:tc>
                <a:tc>
                  <a:txBody>
                    <a:bodyPr/>
                    <a:lstStyle/>
                    <a:p>
                      <a:pPr algn="ctr"/>
                      <a:r>
                        <a:rPr lang="en-US" altLang="zh-CN" sz="1600"/>
                        <a:t>?</a:t>
                      </a:r>
                      <a:endParaRPr lang="zh-CN" altLang="en-US" sz="1600"/>
                    </a:p>
                  </a:txBody>
                  <a:tcPr/>
                </a:tc>
                <a:tc>
                  <a:txBody>
                    <a:bodyPr/>
                    <a:lstStyle/>
                    <a:p>
                      <a:pPr algn="ctr"/>
                      <a:r>
                        <a:rPr lang="en-US" altLang="zh-CN" sz="1600"/>
                        <a:t>\0</a:t>
                      </a:r>
                      <a:endParaRPr lang="zh-CN" altLang="en-US" sz="1600"/>
                    </a:p>
                  </a:txBody>
                  <a:tcPr/>
                </a:tc>
                <a:extLst>
                  <a:ext uri="{0D108BD9-81ED-4DB2-BD59-A6C34878D82A}">
                    <a16:rowId xmlns:a16="http://schemas.microsoft.com/office/drawing/2014/main" xmlns="" val="4266703360"/>
                  </a:ext>
                </a:extLst>
              </a:tr>
            </a:tbl>
          </a:graphicData>
        </a:graphic>
      </p:graphicFrame>
      <p:sp>
        <p:nvSpPr>
          <p:cNvPr id="10" name="圆角矩形 9"/>
          <p:cNvSpPr/>
          <p:nvPr/>
        </p:nvSpPr>
        <p:spPr>
          <a:xfrm>
            <a:off x="871438" y="4952828"/>
            <a:ext cx="2882875" cy="750903"/>
          </a:xfrm>
          <a:prstGeom prst="roundRect">
            <a:avLst>
              <a:gd name="adj" fmla="val 4861"/>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538">
              <a:lnSpc>
                <a:spcPct val="120000"/>
              </a:lnSpc>
            </a:pPr>
            <a:r>
              <a:rPr lang="pt-BR" altLang="zh-CN" sz="1600">
                <a:solidFill>
                  <a:schemeClr val="tx1"/>
                </a:solidFill>
              </a:rPr>
              <a:t>char str</a:t>
            </a:r>
            <a:r>
              <a:rPr lang="en-US" altLang="zh-CN" sz="1600">
                <a:solidFill>
                  <a:schemeClr val="tx1"/>
                </a:solidFill>
              </a:rPr>
              <a:t>[</a:t>
            </a:r>
            <a:r>
              <a:rPr lang="pt-BR" altLang="zh-CN" sz="1600">
                <a:solidFill>
                  <a:schemeClr val="tx1"/>
                </a:solidFill>
              </a:rPr>
              <a:t>13</a:t>
            </a:r>
            <a:r>
              <a:rPr lang="en-US" altLang="zh-CN" sz="1600">
                <a:solidFill>
                  <a:schemeClr val="tx1"/>
                </a:solidFill>
              </a:rPr>
              <a:t>]</a:t>
            </a:r>
            <a:r>
              <a:rPr lang="pt-BR" altLang="zh-CN" sz="1600">
                <a:solidFill>
                  <a:schemeClr val="tx1"/>
                </a:solidFill>
              </a:rPr>
              <a:t>;</a:t>
            </a:r>
          </a:p>
          <a:p>
            <a:pPr defTabSz="363538">
              <a:lnSpc>
                <a:spcPct val="120000"/>
              </a:lnSpc>
            </a:pPr>
            <a:r>
              <a:rPr lang="pt-BR" altLang="zh-CN" sz="1600">
                <a:solidFill>
                  <a:schemeClr val="tx1"/>
                </a:solidFill>
              </a:rPr>
              <a:t>scanf("%s"</a:t>
            </a:r>
            <a:r>
              <a:rPr lang="en-US" altLang="zh-CN" sz="1600">
                <a:solidFill>
                  <a:schemeClr val="tx1"/>
                </a:solidFill>
              </a:rPr>
              <a:t>,</a:t>
            </a:r>
            <a:r>
              <a:rPr lang="pt-BR" altLang="zh-CN" sz="1600">
                <a:solidFill>
                  <a:schemeClr val="tx1"/>
                </a:solidFill>
              </a:rPr>
              <a:t>str);</a:t>
            </a:r>
          </a:p>
        </p:txBody>
      </p:sp>
      <p:sp>
        <p:nvSpPr>
          <p:cNvPr id="11" name="MH_Desc_1"/>
          <p:cNvSpPr/>
          <p:nvPr>
            <p:custDataLst>
              <p:tags r:id="rId3"/>
            </p:custDataLst>
          </p:nvPr>
        </p:nvSpPr>
        <p:spPr>
          <a:xfrm>
            <a:off x="3965331" y="4953025"/>
            <a:ext cx="7693269" cy="177308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rgbClr val="000000"/>
                </a:solidFill>
              </a:rPr>
              <a:t>从键盘输入</a:t>
            </a:r>
            <a:r>
              <a:rPr lang="en-US" altLang="zh-CN">
                <a:solidFill>
                  <a:srgbClr val="000000"/>
                </a:solidFill>
              </a:rPr>
              <a:t>: </a:t>
            </a:r>
          </a:p>
          <a:p>
            <a:pPr algn="just">
              <a:lnSpc>
                <a:spcPct val="150000"/>
              </a:lnSpc>
              <a:defRPr/>
            </a:pPr>
            <a:r>
              <a:rPr lang="en-US" altLang="zh-CN">
                <a:solidFill>
                  <a:srgbClr val="000000"/>
                </a:solidFill>
              </a:rPr>
              <a:t>How are you? ↙</a:t>
            </a:r>
          </a:p>
          <a:p>
            <a:pPr algn="just">
              <a:lnSpc>
                <a:spcPct val="150000"/>
              </a:lnSpc>
              <a:defRPr/>
            </a:pPr>
            <a:r>
              <a:rPr lang="zh-CN" altLang="en-US">
                <a:solidFill>
                  <a:srgbClr val="000000"/>
                </a:solidFill>
              </a:rPr>
              <a:t>由于系统把空格字符作为输入的字符串之间的分隔符，因此只将空格前的字符</a:t>
            </a:r>
            <a:r>
              <a:rPr lang="en-US" altLang="zh-CN">
                <a:solidFill>
                  <a:srgbClr val="000000"/>
                </a:solidFill>
              </a:rPr>
              <a:t>″How″</a:t>
            </a:r>
            <a:r>
              <a:rPr lang="zh-CN" altLang="en-US">
                <a:solidFill>
                  <a:srgbClr val="000000"/>
                </a:solidFill>
              </a:rPr>
              <a:t>送到</a:t>
            </a:r>
            <a:r>
              <a:rPr lang="en-US" altLang="zh-CN">
                <a:solidFill>
                  <a:srgbClr val="000000"/>
                </a:solidFill>
              </a:rPr>
              <a:t>str</a:t>
            </a:r>
            <a:r>
              <a:rPr lang="zh-CN" altLang="en-US">
                <a:solidFill>
                  <a:srgbClr val="000000"/>
                </a:solidFill>
              </a:rPr>
              <a:t>中。</a:t>
            </a:r>
            <a:endParaRPr lang="en-US" altLang="zh-CN" dirty="0">
              <a:solidFill>
                <a:srgbClr val="000000"/>
              </a:solidFill>
            </a:endParaRPr>
          </a:p>
        </p:txBody>
      </p:sp>
      <p:graphicFrame>
        <p:nvGraphicFramePr>
          <p:cNvPr id="16" name="表格 15"/>
          <p:cNvGraphicFramePr>
            <a:graphicFrameLocks noGrp="1"/>
          </p:cNvGraphicFramePr>
          <p:nvPr>
            <p:extLst>
              <p:ext uri="{D42A27DB-BD31-4B8C-83A1-F6EECF244321}">
                <p14:modId xmlns:p14="http://schemas.microsoft.com/office/powerpoint/2010/main" xmlns="" val="2312805765"/>
              </p:ext>
            </p:extLst>
          </p:nvPr>
        </p:nvGraphicFramePr>
        <p:xfrm>
          <a:off x="6299083" y="6273276"/>
          <a:ext cx="5335941" cy="370840"/>
        </p:xfrm>
        <a:graphic>
          <a:graphicData uri="http://schemas.openxmlformats.org/drawingml/2006/table">
            <a:tbl>
              <a:tblPr>
                <a:tableStyleId>{5C22544A-7EE6-4342-B048-85BDC9FD1C3A}</a:tableStyleId>
              </a:tblPr>
              <a:tblGrid>
                <a:gridCol w="410457">
                  <a:extLst>
                    <a:ext uri="{9D8B030D-6E8A-4147-A177-3AD203B41FA5}">
                      <a16:colId xmlns:a16="http://schemas.microsoft.com/office/drawing/2014/main" xmlns="" val="507315201"/>
                    </a:ext>
                  </a:extLst>
                </a:gridCol>
                <a:gridCol w="410457">
                  <a:extLst>
                    <a:ext uri="{9D8B030D-6E8A-4147-A177-3AD203B41FA5}">
                      <a16:colId xmlns:a16="http://schemas.microsoft.com/office/drawing/2014/main" xmlns="" val="4024852079"/>
                    </a:ext>
                  </a:extLst>
                </a:gridCol>
                <a:gridCol w="410457">
                  <a:extLst>
                    <a:ext uri="{9D8B030D-6E8A-4147-A177-3AD203B41FA5}">
                      <a16:colId xmlns:a16="http://schemas.microsoft.com/office/drawing/2014/main" xmlns="" val="3026206245"/>
                    </a:ext>
                  </a:extLst>
                </a:gridCol>
                <a:gridCol w="410457">
                  <a:extLst>
                    <a:ext uri="{9D8B030D-6E8A-4147-A177-3AD203B41FA5}">
                      <a16:colId xmlns:a16="http://schemas.microsoft.com/office/drawing/2014/main" xmlns="" val="1418788359"/>
                    </a:ext>
                  </a:extLst>
                </a:gridCol>
                <a:gridCol w="410457">
                  <a:extLst>
                    <a:ext uri="{9D8B030D-6E8A-4147-A177-3AD203B41FA5}">
                      <a16:colId xmlns:a16="http://schemas.microsoft.com/office/drawing/2014/main" xmlns="" val="3081505403"/>
                    </a:ext>
                  </a:extLst>
                </a:gridCol>
                <a:gridCol w="410457">
                  <a:extLst>
                    <a:ext uri="{9D8B030D-6E8A-4147-A177-3AD203B41FA5}">
                      <a16:colId xmlns:a16="http://schemas.microsoft.com/office/drawing/2014/main" xmlns="" val="1982157113"/>
                    </a:ext>
                  </a:extLst>
                </a:gridCol>
                <a:gridCol w="410457">
                  <a:extLst>
                    <a:ext uri="{9D8B030D-6E8A-4147-A177-3AD203B41FA5}">
                      <a16:colId xmlns:a16="http://schemas.microsoft.com/office/drawing/2014/main" xmlns="" val="2449792808"/>
                    </a:ext>
                  </a:extLst>
                </a:gridCol>
                <a:gridCol w="410457">
                  <a:extLst>
                    <a:ext uri="{9D8B030D-6E8A-4147-A177-3AD203B41FA5}">
                      <a16:colId xmlns:a16="http://schemas.microsoft.com/office/drawing/2014/main" xmlns="" val="874148774"/>
                    </a:ext>
                  </a:extLst>
                </a:gridCol>
                <a:gridCol w="410457">
                  <a:extLst>
                    <a:ext uri="{9D8B030D-6E8A-4147-A177-3AD203B41FA5}">
                      <a16:colId xmlns:a16="http://schemas.microsoft.com/office/drawing/2014/main" xmlns="" val="1971512116"/>
                    </a:ext>
                  </a:extLst>
                </a:gridCol>
                <a:gridCol w="410457">
                  <a:extLst>
                    <a:ext uri="{9D8B030D-6E8A-4147-A177-3AD203B41FA5}">
                      <a16:colId xmlns:a16="http://schemas.microsoft.com/office/drawing/2014/main" xmlns="" val="2764735626"/>
                    </a:ext>
                  </a:extLst>
                </a:gridCol>
                <a:gridCol w="410457">
                  <a:extLst>
                    <a:ext uri="{9D8B030D-6E8A-4147-A177-3AD203B41FA5}">
                      <a16:colId xmlns:a16="http://schemas.microsoft.com/office/drawing/2014/main" xmlns="" val="109591742"/>
                    </a:ext>
                  </a:extLst>
                </a:gridCol>
                <a:gridCol w="410457">
                  <a:extLst>
                    <a:ext uri="{9D8B030D-6E8A-4147-A177-3AD203B41FA5}">
                      <a16:colId xmlns:a16="http://schemas.microsoft.com/office/drawing/2014/main" xmlns="" val="3452260159"/>
                    </a:ext>
                  </a:extLst>
                </a:gridCol>
                <a:gridCol w="410457">
                  <a:extLst>
                    <a:ext uri="{9D8B030D-6E8A-4147-A177-3AD203B41FA5}">
                      <a16:colId xmlns:a16="http://schemas.microsoft.com/office/drawing/2014/main" xmlns="" val="679284877"/>
                    </a:ext>
                  </a:extLst>
                </a:gridCol>
              </a:tblGrid>
              <a:tr h="370840">
                <a:tc>
                  <a:txBody>
                    <a:bodyPr/>
                    <a:lstStyle/>
                    <a:p>
                      <a:pPr algn="ctr"/>
                      <a:r>
                        <a:rPr lang="en-US" altLang="zh-CN" sz="1600"/>
                        <a:t>H</a:t>
                      </a:r>
                      <a:endParaRPr lang="zh-CN" altLang="en-US" sz="1600"/>
                    </a:p>
                  </a:txBody>
                  <a:tcPr/>
                </a:tc>
                <a:tc>
                  <a:txBody>
                    <a:bodyPr/>
                    <a:lstStyle/>
                    <a:p>
                      <a:pPr algn="ctr"/>
                      <a:r>
                        <a:rPr lang="en-US" altLang="zh-CN" sz="1600"/>
                        <a:t>o</a:t>
                      </a:r>
                      <a:endParaRPr lang="zh-CN" altLang="en-US" sz="1600"/>
                    </a:p>
                  </a:txBody>
                  <a:tcPr/>
                </a:tc>
                <a:tc>
                  <a:txBody>
                    <a:bodyPr/>
                    <a:lstStyle/>
                    <a:p>
                      <a:pPr algn="ctr"/>
                      <a:r>
                        <a:rPr lang="en-US" altLang="zh-CN" sz="1600"/>
                        <a:t>w</a:t>
                      </a:r>
                      <a:endParaRPr lang="zh-CN" altLang="en-US" sz="1600"/>
                    </a:p>
                  </a:txBody>
                  <a:tcPr/>
                </a:tc>
                <a:tc>
                  <a:txBody>
                    <a:bodyPr/>
                    <a:lstStyle/>
                    <a:p>
                      <a:pPr algn="ctr"/>
                      <a:r>
                        <a:rPr lang="en-US" altLang="zh-CN" sz="1600"/>
                        <a:t>\0</a:t>
                      </a:r>
                      <a:endParaRPr lang="zh-CN" altLang="en-US" sz="1600"/>
                    </a:p>
                  </a:txBody>
                  <a:tcPr/>
                </a:tc>
                <a:tc>
                  <a:txBody>
                    <a:bodyPr/>
                    <a:lstStyle/>
                    <a:p>
                      <a:pPr algn="ctr"/>
                      <a:r>
                        <a:rPr lang="en-US" altLang="zh-CN" sz="1600"/>
                        <a:t>\0</a:t>
                      </a:r>
                      <a:endParaRPr lang="zh-CN" altLang="en-US" sz="1600"/>
                    </a:p>
                  </a:txBody>
                  <a:tcPr/>
                </a:tc>
                <a:tc>
                  <a:txBody>
                    <a:bodyPr/>
                    <a:lstStyle/>
                    <a:p>
                      <a:pPr algn="ctr"/>
                      <a:r>
                        <a:rPr lang="en-US" altLang="zh-CN" sz="1600"/>
                        <a:t>\0</a:t>
                      </a:r>
                      <a:endParaRPr lang="zh-CN" altLang="en-US" sz="1600"/>
                    </a:p>
                  </a:txBody>
                  <a:tcPr/>
                </a:tc>
                <a:tc>
                  <a:txBody>
                    <a:bodyPr/>
                    <a:lstStyle/>
                    <a:p>
                      <a:pPr algn="ctr"/>
                      <a:r>
                        <a:rPr lang="en-US" altLang="zh-CN" sz="1600"/>
                        <a:t>\0</a:t>
                      </a:r>
                      <a:endParaRPr lang="zh-CN" altLang="en-US" sz="1600"/>
                    </a:p>
                  </a:txBody>
                  <a:tcPr/>
                </a:tc>
                <a:tc>
                  <a:txBody>
                    <a:bodyPr/>
                    <a:lstStyle/>
                    <a:p>
                      <a:pPr algn="ctr"/>
                      <a:r>
                        <a:rPr lang="en-US" altLang="zh-CN" sz="1600"/>
                        <a:t>\0</a:t>
                      </a:r>
                      <a:endParaRPr lang="zh-CN" altLang="en-US" sz="1600"/>
                    </a:p>
                  </a:txBody>
                  <a:tcPr/>
                </a:tc>
                <a:tc>
                  <a:txBody>
                    <a:bodyPr/>
                    <a:lstStyle/>
                    <a:p>
                      <a:pPr algn="ctr"/>
                      <a:r>
                        <a:rPr lang="en-US" altLang="zh-CN" sz="1600"/>
                        <a:t>\0</a:t>
                      </a:r>
                      <a:endParaRPr lang="zh-CN" altLang="en-US" sz="1600"/>
                    </a:p>
                  </a:txBody>
                  <a:tcPr/>
                </a:tc>
                <a:tc>
                  <a:txBody>
                    <a:bodyPr/>
                    <a:lstStyle/>
                    <a:p>
                      <a:pPr algn="ctr"/>
                      <a:r>
                        <a:rPr lang="en-US" altLang="zh-CN" sz="1600"/>
                        <a:t>\0</a:t>
                      </a:r>
                      <a:endParaRPr lang="zh-CN" altLang="en-US" sz="160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a:t>\0</a:t>
                      </a:r>
                      <a:endParaRPr lang="zh-CN" altLang="en-US" sz="160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a:t>\0</a:t>
                      </a:r>
                      <a:endParaRPr lang="zh-CN" altLang="en-US" sz="160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a:t>\0</a:t>
                      </a:r>
                      <a:endParaRPr lang="zh-CN" altLang="en-US" sz="1600"/>
                    </a:p>
                  </a:txBody>
                  <a:tcPr/>
                </a:tc>
                <a:extLst>
                  <a:ext uri="{0D108BD9-81ED-4DB2-BD59-A6C34878D82A}">
                    <a16:rowId xmlns:a16="http://schemas.microsoft.com/office/drawing/2014/main" xmlns="" val="820858508"/>
                  </a:ext>
                </a:extLst>
              </a:tr>
            </a:tbl>
          </a:graphicData>
        </a:graphic>
      </p:graphicFrame>
    </p:spTree>
    <p:extLst>
      <p:ext uri="{BB962C8B-B14F-4D97-AF65-F5344CB8AC3E}">
        <p14:creationId xmlns:p14="http://schemas.microsoft.com/office/powerpoint/2010/main" xmlns="" val="42628209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2563" y="270289"/>
            <a:ext cx="10515600" cy="1325563"/>
          </a:xfrm>
        </p:spPr>
        <p:txBody>
          <a:bodyPr/>
          <a:lstStyle/>
          <a:p>
            <a:r>
              <a:rPr lang="zh-CN" altLang="en-US"/>
              <a:t>字符数组的输入输出</a:t>
            </a:r>
          </a:p>
        </p:txBody>
      </p:sp>
      <p:grpSp>
        <p:nvGrpSpPr>
          <p:cNvPr id="12" name="组合 11"/>
          <p:cNvGrpSpPr/>
          <p:nvPr/>
        </p:nvGrpSpPr>
        <p:grpSpPr>
          <a:xfrm>
            <a:off x="805870" y="1446215"/>
            <a:ext cx="10210892" cy="4752361"/>
            <a:chOff x="10187984" y="4266794"/>
            <a:chExt cx="10210892" cy="4752361"/>
          </a:xfrm>
        </p:grpSpPr>
        <p:sp>
          <p:nvSpPr>
            <p:cNvPr id="13" name="MH_Other_1"/>
            <p:cNvSpPr/>
            <p:nvPr>
              <p:custDataLst>
                <p:tags r:id="rId1"/>
              </p:custDataLst>
            </p:nvPr>
          </p:nvSpPr>
          <p:spPr>
            <a:xfrm>
              <a:off x="10187984" y="4266795"/>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a:solidFill>
                    <a:srgbClr val="FEFFFF"/>
                  </a:solidFill>
                </a:rPr>
                <a:t>注意</a:t>
              </a:r>
            </a:p>
          </p:txBody>
        </p:sp>
        <p:sp>
          <p:nvSpPr>
            <p:cNvPr id="17" name="MH_SubTitle_1"/>
            <p:cNvSpPr/>
            <p:nvPr>
              <p:custDataLst>
                <p:tags r:id="rId2"/>
              </p:custDataLst>
            </p:nvPr>
          </p:nvSpPr>
          <p:spPr>
            <a:xfrm>
              <a:off x="10962685" y="4266794"/>
              <a:ext cx="9436191" cy="4752361"/>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en-US" altLang="zh-CN" sz="1600">
                  <a:solidFill>
                    <a:schemeClr val="tx1">
                      <a:lumMod val="75000"/>
                      <a:lumOff val="25000"/>
                    </a:schemeClr>
                  </a:solidFill>
                </a:rPr>
                <a:t>scanf</a:t>
              </a:r>
              <a:r>
                <a:rPr lang="zh-CN" altLang="en-US" sz="1600">
                  <a:solidFill>
                    <a:schemeClr val="tx1">
                      <a:lumMod val="75000"/>
                      <a:lumOff val="25000"/>
                    </a:schemeClr>
                  </a:solidFill>
                </a:rPr>
                <a:t>函数中的输入项如果是字符数组名，</a:t>
              </a:r>
              <a:r>
                <a:rPr lang="zh-CN" altLang="en-US" sz="1600" b="1">
                  <a:solidFill>
                    <a:schemeClr val="tx1">
                      <a:lumMod val="75000"/>
                      <a:lumOff val="25000"/>
                    </a:schemeClr>
                  </a:solidFill>
                </a:rPr>
                <a:t>不要再加地址符</a:t>
              </a:r>
              <a:r>
                <a:rPr lang="en-US" altLang="zh-CN" sz="1600" b="1">
                  <a:solidFill>
                    <a:schemeClr val="tx1">
                      <a:lumMod val="75000"/>
                      <a:lumOff val="25000"/>
                    </a:schemeClr>
                  </a:solidFill>
                </a:rPr>
                <a:t>&amp;</a:t>
              </a:r>
              <a:r>
                <a:rPr lang="zh-CN" altLang="en-US" sz="1600">
                  <a:solidFill>
                    <a:schemeClr val="tx1">
                      <a:lumMod val="75000"/>
                      <a:lumOff val="25000"/>
                    </a:schemeClr>
                  </a:solidFill>
                </a:rPr>
                <a:t>，因为在</a:t>
              </a:r>
              <a:r>
                <a:rPr lang="en-US" altLang="zh-CN" sz="1600">
                  <a:solidFill>
                    <a:schemeClr val="tx1">
                      <a:lumMod val="75000"/>
                      <a:lumOff val="25000"/>
                    </a:schemeClr>
                  </a:solidFill>
                </a:rPr>
                <a:t>C</a:t>
              </a:r>
              <a:r>
                <a:rPr lang="zh-CN" altLang="en-US" sz="1600">
                  <a:solidFill>
                    <a:schemeClr val="tx1">
                      <a:lumMod val="75000"/>
                      <a:lumOff val="25000"/>
                    </a:schemeClr>
                  </a:solidFill>
                </a:rPr>
                <a:t>语言中数组名代表该数组的起始地址。</a:t>
              </a:r>
              <a:endParaRPr lang="en-US" altLang="zh-CN" sz="1600">
                <a:solidFill>
                  <a:schemeClr val="tx1">
                    <a:lumMod val="75000"/>
                    <a:lumOff val="25000"/>
                  </a:schemeClr>
                </a:solidFill>
              </a:endParaRPr>
            </a:p>
            <a:p>
              <a:pPr marL="285750" indent="-285750">
                <a:lnSpc>
                  <a:spcPct val="120000"/>
                </a:lnSpc>
                <a:spcAft>
                  <a:spcPts val="600"/>
                </a:spcAft>
                <a:buFont typeface="Arial" panose="020B0604020202020204" pitchFamily="34" charset="0"/>
                <a:buChar char="•"/>
                <a:defRPr/>
              </a:pPr>
              <a:endParaRPr lang="en-US" altLang="zh-CN" sz="1600">
                <a:solidFill>
                  <a:schemeClr val="tx1">
                    <a:lumMod val="75000"/>
                    <a:lumOff val="25000"/>
                  </a:schemeClr>
                </a:solidFill>
              </a:endParaRPr>
            </a:p>
            <a:p>
              <a:pPr marL="285750" indent="-285750">
                <a:lnSpc>
                  <a:spcPct val="120000"/>
                </a:lnSpc>
                <a:spcAft>
                  <a:spcPts val="600"/>
                </a:spcAft>
                <a:buFont typeface="Arial" panose="020B0604020202020204" pitchFamily="34" charset="0"/>
                <a:buChar char="•"/>
                <a:defRPr/>
              </a:pPr>
              <a:endParaRPr lang="en-US" altLang="zh-CN" sz="1600">
                <a:solidFill>
                  <a:schemeClr val="tx1">
                    <a:lumMod val="75000"/>
                    <a:lumOff val="25000"/>
                  </a:schemeClr>
                </a:solidFill>
              </a:endParaRPr>
            </a:p>
            <a:p>
              <a:pPr marL="285750" indent="-285750">
                <a:lnSpc>
                  <a:spcPct val="120000"/>
                </a:lnSpc>
                <a:spcAft>
                  <a:spcPts val="600"/>
                </a:spcAft>
                <a:buFont typeface="Arial" panose="020B0604020202020204" pitchFamily="34" charset="0"/>
                <a:buChar char="•"/>
                <a:defRPr/>
              </a:pPr>
              <a:r>
                <a:rPr lang="zh-CN" altLang="en-US" sz="1600">
                  <a:solidFill>
                    <a:schemeClr val="tx1">
                      <a:lumMod val="75000"/>
                      <a:lumOff val="25000"/>
                    </a:schemeClr>
                  </a:solidFill>
                </a:rPr>
                <a:t>若数组占</a:t>
              </a:r>
              <a:r>
                <a:rPr lang="en-US" altLang="zh-CN" sz="1600">
                  <a:solidFill>
                    <a:schemeClr val="tx1">
                      <a:lumMod val="75000"/>
                      <a:lumOff val="25000"/>
                    </a:schemeClr>
                  </a:solidFill>
                </a:rPr>
                <a:t>6</a:t>
              </a:r>
              <a:r>
                <a:rPr lang="zh-CN" altLang="en-US" sz="1600">
                  <a:solidFill>
                    <a:schemeClr val="tx1">
                      <a:lumMod val="75000"/>
                      <a:lumOff val="25000"/>
                    </a:schemeClr>
                  </a:solidFill>
                </a:rPr>
                <a:t>个字节。数组名</a:t>
              </a:r>
              <a:r>
                <a:rPr lang="en-US" altLang="zh-CN" sz="1600">
                  <a:solidFill>
                    <a:schemeClr val="tx1">
                      <a:lumMod val="75000"/>
                      <a:lumOff val="25000"/>
                    </a:schemeClr>
                  </a:solidFill>
                </a:rPr>
                <a:t>c</a:t>
              </a:r>
              <a:r>
                <a:rPr lang="zh-CN" altLang="en-US" sz="1600">
                  <a:solidFill>
                    <a:schemeClr val="tx1">
                      <a:lumMod val="75000"/>
                      <a:lumOff val="25000"/>
                    </a:schemeClr>
                  </a:solidFill>
                </a:rPr>
                <a:t>代表地址</a:t>
              </a:r>
              <a:r>
                <a:rPr lang="en-US" altLang="zh-CN" sz="1600">
                  <a:solidFill>
                    <a:schemeClr val="tx1">
                      <a:lumMod val="75000"/>
                      <a:lumOff val="25000"/>
                    </a:schemeClr>
                  </a:solidFill>
                </a:rPr>
                <a:t>2000</a:t>
              </a:r>
              <a:r>
                <a:rPr lang="zh-CN" altLang="en-US" sz="1600">
                  <a:solidFill>
                    <a:schemeClr val="tx1">
                      <a:lumMod val="75000"/>
                      <a:lumOff val="25000"/>
                    </a:schemeClr>
                  </a:solidFill>
                </a:rPr>
                <a:t>。可以用下面的输出语句得到数组的起始地址。</a:t>
              </a:r>
            </a:p>
            <a:p>
              <a:pPr marL="285750" indent="-285750">
                <a:lnSpc>
                  <a:spcPct val="120000"/>
                </a:lnSpc>
                <a:spcAft>
                  <a:spcPts val="600"/>
                </a:spcAft>
                <a:buFont typeface="Arial" panose="020B0604020202020204" pitchFamily="34" charset="0"/>
                <a:buChar char="•"/>
                <a:defRPr/>
              </a:pPr>
              <a:endParaRPr lang="zh-CN" altLang="en-US" sz="1600">
                <a:solidFill>
                  <a:schemeClr val="tx1">
                    <a:lumMod val="75000"/>
                    <a:lumOff val="25000"/>
                  </a:schemeClr>
                </a:solidFill>
              </a:endParaRPr>
            </a:p>
            <a:p>
              <a:pPr marL="285750" indent="-285750">
                <a:lnSpc>
                  <a:spcPct val="120000"/>
                </a:lnSpc>
                <a:spcAft>
                  <a:spcPts val="600"/>
                </a:spcAft>
                <a:buFont typeface="Arial" panose="020B0604020202020204" pitchFamily="34" charset="0"/>
                <a:buChar char="•"/>
                <a:defRPr/>
              </a:pPr>
              <a:endParaRPr lang="zh-CN" altLang="en-US" sz="1600">
                <a:solidFill>
                  <a:schemeClr val="tx1">
                    <a:lumMod val="75000"/>
                    <a:lumOff val="25000"/>
                  </a:schemeClr>
                </a:solidFill>
              </a:endParaRPr>
            </a:p>
            <a:p>
              <a:pPr marL="285750" indent="-285750">
                <a:lnSpc>
                  <a:spcPct val="120000"/>
                </a:lnSpc>
                <a:spcAft>
                  <a:spcPts val="600"/>
                </a:spcAft>
                <a:buFont typeface="Arial" panose="020B0604020202020204" pitchFamily="34" charset="0"/>
                <a:buChar char="•"/>
                <a:defRPr/>
              </a:pPr>
              <a:endParaRPr lang="en-US" altLang="zh-CN" sz="1600">
                <a:solidFill>
                  <a:schemeClr val="tx1">
                    <a:lumMod val="75000"/>
                    <a:lumOff val="25000"/>
                  </a:schemeClr>
                </a:solidFill>
              </a:endParaRPr>
            </a:p>
            <a:p>
              <a:pPr marL="285750" indent="-285750">
                <a:lnSpc>
                  <a:spcPct val="120000"/>
                </a:lnSpc>
                <a:spcAft>
                  <a:spcPts val="600"/>
                </a:spcAft>
                <a:buFont typeface="Arial" panose="020B0604020202020204" pitchFamily="34" charset="0"/>
                <a:buChar char="•"/>
                <a:defRPr/>
              </a:pPr>
              <a:endParaRPr lang="en-US" altLang="zh-CN" sz="1600">
                <a:solidFill>
                  <a:schemeClr val="tx1">
                    <a:lumMod val="75000"/>
                    <a:lumOff val="25000"/>
                  </a:schemeClr>
                </a:solidFill>
              </a:endParaRPr>
            </a:p>
            <a:p>
              <a:pPr marL="285750" indent="-285750">
                <a:lnSpc>
                  <a:spcPct val="120000"/>
                </a:lnSpc>
                <a:spcAft>
                  <a:spcPts val="600"/>
                </a:spcAft>
                <a:buFont typeface="Arial" panose="020B0604020202020204" pitchFamily="34" charset="0"/>
                <a:buChar char="•"/>
                <a:defRPr/>
              </a:pPr>
              <a:endParaRPr lang="en-US" altLang="zh-CN" sz="1600">
                <a:solidFill>
                  <a:schemeClr val="tx1">
                    <a:lumMod val="75000"/>
                    <a:lumOff val="25000"/>
                  </a:schemeClr>
                </a:solidFill>
              </a:endParaRPr>
            </a:p>
            <a:p>
              <a:pPr marL="285750" indent="-285750">
                <a:lnSpc>
                  <a:spcPct val="120000"/>
                </a:lnSpc>
                <a:spcAft>
                  <a:spcPts val="600"/>
                </a:spcAft>
                <a:buFont typeface="Arial" panose="020B0604020202020204" pitchFamily="34" charset="0"/>
                <a:buChar char="•"/>
                <a:defRPr/>
              </a:pPr>
              <a:endParaRPr lang="en-US" altLang="zh-CN" sz="1600">
                <a:solidFill>
                  <a:schemeClr val="tx1">
                    <a:lumMod val="75000"/>
                    <a:lumOff val="25000"/>
                  </a:schemeClr>
                </a:solidFill>
              </a:endParaRPr>
            </a:p>
            <a:p>
              <a:pPr marL="285750" indent="-285750">
                <a:lnSpc>
                  <a:spcPct val="120000"/>
                </a:lnSpc>
                <a:spcAft>
                  <a:spcPts val="600"/>
                </a:spcAft>
                <a:buFont typeface="Arial" panose="020B0604020202020204" pitchFamily="34" charset="0"/>
                <a:buChar char="•"/>
                <a:defRPr/>
              </a:pPr>
              <a:r>
                <a:rPr lang="zh-CN" altLang="en-US" sz="1600">
                  <a:solidFill>
                    <a:schemeClr val="tx1">
                      <a:lumMod val="75000"/>
                      <a:lumOff val="25000"/>
                    </a:schemeClr>
                  </a:solidFill>
                </a:rPr>
                <a:t>实际上是这样执行的：</a:t>
              </a:r>
              <a:r>
                <a:rPr lang="en-US" altLang="zh-CN" sz="1600">
                  <a:solidFill>
                    <a:schemeClr val="tx1">
                      <a:lumMod val="75000"/>
                      <a:lumOff val="25000"/>
                    </a:schemeClr>
                  </a:solidFill>
                </a:rPr>
                <a:t> </a:t>
              </a:r>
              <a:r>
                <a:rPr lang="zh-CN" altLang="en-US" sz="1600">
                  <a:solidFill>
                    <a:schemeClr val="tx1">
                      <a:lumMod val="75000"/>
                      <a:lumOff val="25000"/>
                    </a:schemeClr>
                  </a:solidFill>
                </a:rPr>
                <a:t>按字符数组名</a:t>
              </a:r>
              <a:r>
                <a:rPr lang="en-US" altLang="zh-CN" sz="1600">
                  <a:solidFill>
                    <a:schemeClr val="tx1">
                      <a:lumMod val="75000"/>
                      <a:lumOff val="25000"/>
                    </a:schemeClr>
                  </a:solidFill>
                </a:rPr>
                <a:t>c</a:t>
              </a:r>
              <a:r>
                <a:rPr lang="zh-CN" altLang="en-US" sz="1600">
                  <a:solidFill>
                    <a:schemeClr val="tx1">
                      <a:lumMod val="75000"/>
                      <a:lumOff val="25000"/>
                    </a:schemeClr>
                  </a:solidFill>
                </a:rPr>
                <a:t>找到其数组第一个元素的地址，然后逐个输出其中的字符，直到遇</a:t>
              </a:r>
              <a:r>
                <a:rPr lang="en-US" altLang="zh-CN" sz="1600">
                  <a:solidFill>
                    <a:schemeClr val="tx1">
                      <a:lumMod val="75000"/>
                      <a:lumOff val="25000"/>
                    </a:schemeClr>
                  </a:solidFill>
                </a:rPr>
                <a:t>′\0′</a:t>
              </a:r>
              <a:r>
                <a:rPr lang="zh-CN" altLang="en-US" sz="1600">
                  <a:solidFill>
                    <a:schemeClr val="tx1">
                      <a:lumMod val="75000"/>
                      <a:lumOff val="25000"/>
                    </a:schemeClr>
                  </a:solidFill>
                </a:rPr>
                <a:t>为止。</a:t>
              </a:r>
            </a:p>
          </p:txBody>
        </p:sp>
        <p:sp>
          <p:nvSpPr>
            <p:cNvPr id="18" name="MH_Other_2"/>
            <p:cNvSpPr/>
            <p:nvPr>
              <p:custDataLst>
                <p:tags r:id="rId3"/>
              </p:custDataLst>
            </p:nvPr>
          </p:nvSpPr>
          <p:spPr>
            <a:xfrm rot="16200000">
              <a:off x="20097251" y="8717530"/>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9" name="圆角矩形 18"/>
          <p:cNvSpPr/>
          <p:nvPr/>
        </p:nvSpPr>
        <p:spPr>
          <a:xfrm>
            <a:off x="2599501" y="2195745"/>
            <a:ext cx="5893868" cy="436863"/>
          </a:xfrm>
          <a:prstGeom prst="roundRect">
            <a:avLst>
              <a:gd name="adj" fmla="val 10489"/>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a:solidFill>
                  <a:srgbClr val="000000"/>
                </a:solidFill>
              </a:rPr>
              <a:t>scanf("%s", &amp;str);		</a:t>
            </a:r>
            <a:r>
              <a:rPr lang="en-US" altLang="zh-CN">
                <a:solidFill>
                  <a:srgbClr val="008000"/>
                </a:solidFill>
              </a:rPr>
              <a:t>//str</a:t>
            </a:r>
            <a:r>
              <a:rPr lang="zh-CN" altLang="en-US">
                <a:solidFill>
                  <a:srgbClr val="008000"/>
                </a:solidFill>
              </a:rPr>
              <a:t>前面不应加</a:t>
            </a:r>
            <a:r>
              <a:rPr lang="en-US" altLang="zh-CN">
                <a:solidFill>
                  <a:srgbClr val="008000"/>
                </a:solidFill>
              </a:rPr>
              <a:t>&amp;</a:t>
            </a:r>
            <a:endParaRPr lang="en-US" altLang="zh-CN" dirty="0">
              <a:solidFill>
                <a:srgbClr val="008000"/>
              </a:solidFill>
            </a:endParaRPr>
          </a:p>
        </p:txBody>
      </p:sp>
      <p:pic>
        <p:nvPicPr>
          <p:cNvPr id="20" name="图片 19"/>
          <p:cNvPicPr>
            <a:picLocks noChangeAspect="1"/>
          </p:cNvPicPr>
          <p:nvPr/>
        </p:nvPicPr>
        <p:blipFill>
          <a:blip r:embed="rId6" cstate="print"/>
          <a:stretch>
            <a:fillRect/>
          </a:stretch>
        </p:blipFill>
        <p:spPr>
          <a:xfrm>
            <a:off x="1942813" y="2137951"/>
            <a:ext cx="542925" cy="552450"/>
          </a:xfrm>
          <a:prstGeom prst="rect">
            <a:avLst/>
          </a:prstGeom>
        </p:spPr>
      </p:pic>
      <p:sp>
        <p:nvSpPr>
          <p:cNvPr id="21" name="圆角矩形 20"/>
          <p:cNvSpPr/>
          <p:nvPr/>
        </p:nvSpPr>
        <p:spPr>
          <a:xfrm>
            <a:off x="1942813" y="3374649"/>
            <a:ext cx="6550556" cy="436863"/>
          </a:xfrm>
          <a:prstGeom prst="roundRect">
            <a:avLst>
              <a:gd name="adj" fmla="val 8476"/>
            </a:avLst>
          </a:prstGeom>
        </p:spPr>
        <p:style>
          <a:lnRef idx="2">
            <a:schemeClr val="accent1"/>
          </a:lnRef>
          <a:fillRef idx="1">
            <a:schemeClr val="lt1"/>
          </a:fillRef>
          <a:effectRef idx="0">
            <a:schemeClr val="accent1"/>
          </a:effectRef>
          <a:fontRef idx="minor">
            <a:schemeClr val="dk1"/>
          </a:fontRef>
        </p:style>
        <p:txBody>
          <a:bodyPr rtlCol="0" anchor="t"/>
          <a:lstStyle/>
          <a:p>
            <a:pPr>
              <a:lnSpc>
                <a:spcPct val="120000"/>
              </a:lnSpc>
              <a:spcAft>
                <a:spcPts val="600"/>
              </a:spcAft>
              <a:defRPr/>
            </a:pPr>
            <a:r>
              <a:rPr lang="en-US" altLang="zh-CN">
                <a:solidFill>
                  <a:schemeClr val="tx1">
                    <a:lumMod val="75000"/>
                    <a:lumOff val="25000"/>
                  </a:schemeClr>
                </a:solidFill>
              </a:rPr>
              <a:t>printf("%o",c);	</a:t>
            </a:r>
            <a:r>
              <a:rPr lang="en-US" altLang="zh-CN">
                <a:solidFill>
                  <a:srgbClr val="008000"/>
                </a:solidFill>
              </a:rPr>
              <a:t>//</a:t>
            </a:r>
            <a:r>
              <a:rPr lang="zh-CN" altLang="en-US">
                <a:solidFill>
                  <a:srgbClr val="008000"/>
                </a:solidFill>
              </a:rPr>
              <a:t>用八进制形式输出数组</a:t>
            </a:r>
            <a:r>
              <a:rPr lang="en-US" altLang="zh-CN">
                <a:solidFill>
                  <a:srgbClr val="008000"/>
                </a:solidFill>
              </a:rPr>
              <a:t>c</a:t>
            </a:r>
            <a:r>
              <a:rPr lang="zh-CN" altLang="en-US">
                <a:solidFill>
                  <a:srgbClr val="008000"/>
                </a:solidFill>
              </a:rPr>
              <a:t>的起始地址</a:t>
            </a:r>
          </a:p>
        </p:txBody>
      </p:sp>
      <p:sp>
        <p:nvSpPr>
          <p:cNvPr id="22" name="圆角矩形 21"/>
          <p:cNvSpPr/>
          <p:nvPr/>
        </p:nvSpPr>
        <p:spPr>
          <a:xfrm>
            <a:off x="1942813" y="5054448"/>
            <a:ext cx="6550556" cy="436863"/>
          </a:xfrm>
          <a:prstGeom prst="roundRect">
            <a:avLst>
              <a:gd name="adj" fmla="val 10489"/>
            </a:avLst>
          </a:prstGeom>
        </p:spPr>
        <p:style>
          <a:lnRef idx="2">
            <a:schemeClr val="accent1"/>
          </a:lnRef>
          <a:fillRef idx="1">
            <a:schemeClr val="lt1"/>
          </a:fillRef>
          <a:effectRef idx="0">
            <a:schemeClr val="accent1"/>
          </a:effectRef>
          <a:fontRef idx="minor">
            <a:schemeClr val="dk1"/>
          </a:fontRef>
        </p:style>
        <p:txBody>
          <a:bodyPr rtlCol="0" anchor="t"/>
          <a:lstStyle/>
          <a:p>
            <a:pPr>
              <a:lnSpc>
                <a:spcPct val="120000"/>
              </a:lnSpc>
              <a:spcAft>
                <a:spcPts val="600"/>
              </a:spcAft>
              <a:defRPr/>
            </a:pPr>
            <a:r>
              <a:rPr lang="en-US" altLang="zh-CN">
                <a:solidFill>
                  <a:schemeClr val="tx1">
                    <a:lumMod val="75000"/>
                    <a:lumOff val="25000"/>
                  </a:schemeClr>
                </a:solidFill>
              </a:rPr>
              <a:t>printf("%s",c);	</a:t>
            </a:r>
            <a:r>
              <a:rPr lang="en-US" altLang="zh-CN">
                <a:solidFill>
                  <a:srgbClr val="008000"/>
                </a:solidFill>
              </a:rPr>
              <a:t>//</a:t>
            </a:r>
            <a:r>
              <a:rPr lang="zh-CN" altLang="en-US">
                <a:solidFill>
                  <a:srgbClr val="008000"/>
                </a:solidFill>
              </a:rPr>
              <a:t>用八进制形式输出数组</a:t>
            </a:r>
            <a:r>
              <a:rPr lang="en-US" altLang="zh-CN">
                <a:solidFill>
                  <a:srgbClr val="008000"/>
                </a:solidFill>
              </a:rPr>
              <a:t>c</a:t>
            </a:r>
            <a:r>
              <a:rPr lang="zh-CN" altLang="en-US">
                <a:solidFill>
                  <a:srgbClr val="008000"/>
                </a:solidFill>
              </a:rPr>
              <a:t>的起始地址</a:t>
            </a:r>
          </a:p>
        </p:txBody>
      </p:sp>
      <p:graphicFrame>
        <p:nvGraphicFramePr>
          <p:cNvPr id="4" name="表格 3"/>
          <p:cNvGraphicFramePr>
            <a:graphicFrameLocks noGrp="1"/>
          </p:cNvGraphicFramePr>
          <p:nvPr>
            <p:extLst>
              <p:ext uri="{D42A27DB-BD31-4B8C-83A1-F6EECF244321}">
                <p14:modId xmlns:p14="http://schemas.microsoft.com/office/powerpoint/2010/main" xmlns="" val="3236802387"/>
              </p:ext>
            </p:extLst>
          </p:nvPr>
        </p:nvGraphicFramePr>
        <p:xfrm>
          <a:off x="9078057" y="3216387"/>
          <a:ext cx="1354016" cy="2133600"/>
        </p:xfrm>
        <a:graphic>
          <a:graphicData uri="http://schemas.openxmlformats.org/drawingml/2006/table">
            <a:tbl>
              <a:tblPr>
                <a:tableStyleId>{5C22544A-7EE6-4342-B048-85BDC9FD1C3A}</a:tableStyleId>
              </a:tblPr>
              <a:tblGrid>
                <a:gridCol w="677008">
                  <a:extLst>
                    <a:ext uri="{9D8B030D-6E8A-4147-A177-3AD203B41FA5}">
                      <a16:colId xmlns:a16="http://schemas.microsoft.com/office/drawing/2014/main" xmlns="" val="4113008417"/>
                    </a:ext>
                  </a:extLst>
                </a:gridCol>
                <a:gridCol w="677008">
                  <a:extLst>
                    <a:ext uri="{9D8B030D-6E8A-4147-A177-3AD203B41FA5}">
                      <a16:colId xmlns:a16="http://schemas.microsoft.com/office/drawing/2014/main" xmlns="" val="1821783903"/>
                    </a:ext>
                  </a:extLst>
                </a:gridCol>
              </a:tblGrid>
              <a:tr h="152988">
                <a:tc>
                  <a:txBody>
                    <a:bodyPr/>
                    <a:lstStyle/>
                    <a:p>
                      <a:pPr algn="ctr"/>
                      <a:endParaRPr lang="zh-CN" altLang="en-US" sz="1400"/>
                    </a:p>
                  </a:txBody>
                  <a:tcPr>
                    <a:noFill/>
                  </a:tcPr>
                </a:tc>
                <a:tc>
                  <a:txBody>
                    <a:bodyPr/>
                    <a:lstStyle/>
                    <a:p>
                      <a:pPr algn="ctr"/>
                      <a:r>
                        <a:rPr lang="en-US" altLang="zh-CN" sz="1400"/>
                        <a:t>c</a:t>
                      </a:r>
                      <a:r>
                        <a:rPr lang="zh-CN" altLang="en-US" sz="1400"/>
                        <a:t>数组</a:t>
                      </a:r>
                      <a:endParaRPr lang="en-US" altLang="zh-CN" sz="1400"/>
                    </a:p>
                  </a:txBody>
                  <a:tcPr>
                    <a:noFill/>
                  </a:tcPr>
                </a:tc>
                <a:extLst>
                  <a:ext uri="{0D108BD9-81ED-4DB2-BD59-A6C34878D82A}">
                    <a16:rowId xmlns:a16="http://schemas.microsoft.com/office/drawing/2014/main" xmlns="" val="2478653648"/>
                  </a:ext>
                </a:extLst>
              </a:tr>
              <a:tr h="152988">
                <a:tc>
                  <a:txBody>
                    <a:bodyPr/>
                    <a:lstStyle/>
                    <a:p>
                      <a:pPr algn="r"/>
                      <a:r>
                        <a:rPr lang="en-US" altLang="zh-CN" sz="1400"/>
                        <a:t>2000</a:t>
                      </a:r>
                      <a:endParaRPr lang="zh-CN" altLang="en-US" sz="1400"/>
                    </a:p>
                  </a:txBody>
                  <a:tcPr>
                    <a:noFill/>
                  </a:tcPr>
                </a:tc>
                <a:tc>
                  <a:txBody>
                    <a:bodyPr/>
                    <a:lstStyle/>
                    <a:p>
                      <a:pPr algn="ctr"/>
                      <a:r>
                        <a:rPr lang="en-US" altLang="zh-CN" sz="1400"/>
                        <a:t>C</a:t>
                      </a:r>
                      <a:endParaRPr lang="zh-CN" altLang="en-US" sz="1400"/>
                    </a:p>
                  </a:txBody>
                  <a:tcPr>
                    <a:solidFill>
                      <a:srgbClr val="FBE9E8"/>
                    </a:solidFill>
                  </a:tcPr>
                </a:tc>
                <a:extLst>
                  <a:ext uri="{0D108BD9-81ED-4DB2-BD59-A6C34878D82A}">
                    <a16:rowId xmlns:a16="http://schemas.microsoft.com/office/drawing/2014/main" xmlns="" val="3044118273"/>
                  </a:ext>
                </a:extLst>
              </a:tr>
              <a:tr h="152988">
                <a:tc>
                  <a:txBody>
                    <a:bodyPr/>
                    <a:lstStyle/>
                    <a:p>
                      <a:pPr algn="r"/>
                      <a:r>
                        <a:rPr lang="en-US" altLang="zh-CN" sz="1400"/>
                        <a:t>2001</a:t>
                      </a:r>
                      <a:endParaRPr lang="zh-CN" altLang="en-US" sz="1400"/>
                    </a:p>
                  </a:txBody>
                  <a:tcPr>
                    <a:noFill/>
                  </a:tcPr>
                </a:tc>
                <a:tc>
                  <a:txBody>
                    <a:bodyPr/>
                    <a:lstStyle/>
                    <a:p>
                      <a:pPr algn="ctr"/>
                      <a:r>
                        <a:rPr lang="en-US" altLang="zh-CN" sz="1400"/>
                        <a:t>h</a:t>
                      </a:r>
                      <a:endParaRPr lang="zh-CN" altLang="en-US" sz="1400"/>
                    </a:p>
                  </a:txBody>
                  <a:tcPr/>
                </a:tc>
                <a:extLst>
                  <a:ext uri="{0D108BD9-81ED-4DB2-BD59-A6C34878D82A}">
                    <a16:rowId xmlns:a16="http://schemas.microsoft.com/office/drawing/2014/main" xmlns="" val="108721204"/>
                  </a:ext>
                </a:extLst>
              </a:tr>
              <a:tr h="152988">
                <a:tc>
                  <a:txBody>
                    <a:bodyPr/>
                    <a:lstStyle/>
                    <a:p>
                      <a:pPr algn="r"/>
                      <a:r>
                        <a:rPr lang="en-US" altLang="zh-CN" sz="1400"/>
                        <a:t>2002</a:t>
                      </a:r>
                      <a:endParaRPr lang="zh-CN" altLang="en-US" sz="1400"/>
                    </a:p>
                  </a:txBody>
                  <a:tcPr>
                    <a:noFill/>
                  </a:tcPr>
                </a:tc>
                <a:tc>
                  <a:txBody>
                    <a:bodyPr/>
                    <a:lstStyle/>
                    <a:p>
                      <a:pPr algn="ctr"/>
                      <a:r>
                        <a:rPr lang="en-US" altLang="zh-CN" sz="1400"/>
                        <a:t>i</a:t>
                      </a:r>
                      <a:endParaRPr lang="zh-CN" altLang="en-US" sz="1400"/>
                    </a:p>
                  </a:txBody>
                  <a:tcPr/>
                </a:tc>
                <a:extLst>
                  <a:ext uri="{0D108BD9-81ED-4DB2-BD59-A6C34878D82A}">
                    <a16:rowId xmlns:a16="http://schemas.microsoft.com/office/drawing/2014/main" xmlns="" val="889571459"/>
                  </a:ext>
                </a:extLst>
              </a:tr>
              <a:tr h="152988">
                <a:tc>
                  <a:txBody>
                    <a:bodyPr/>
                    <a:lstStyle/>
                    <a:p>
                      <a:pPr algn="r"/>
                      <a:r>
                        <a:rPr lang="en-US" altLang="zh-CN" sz="1400"/>
                        <a:t>2003</a:t>
                      </a:r>
                      <a:endParaRPr lang="zh-CN" altLang="en-US" sz="1400"/>
                    </a:p>
                  </a:txBody>
                  <a:tcPr>
                    <a:noFill/>
                  </a:tcPr>
                </a:tc>
                <a:tc>
                  <a:txBody>
                    <a:bodyPr/>
                    <a:lstStyle/>
                    <a:p>
                      <a:pPr algn="ctr"/>
                      <a:r>
                        <a:rPr lang="en-US" altLang="zh-CN" sz="1400"/>
                        <a:t>n</a:t>
                      </a:r>
                      <a:endParaRPr lang="zh-CN" altLang="en-US" sz="1400"/>
                    </a:p>
                  </a:txBody>
                  <a:tcPr/>
                </a:tc>
                <a:extLst>
                  <a:ext uri="{0D108BD9-81ED-4DB2-BD59-A6C34878D82A}">
                    <a16:rowId xmlns:a16="http://schemas.microsoft.com/office/drawing/2014/main" xmlns="" val="3811001679"/>
                  </a:ext>
                </a:extLst>
              </a:tr>
              <a:tr h="152988">
                <a:tc>
                  <a:txBody>
                    <a:bodyPr/>
                    <a:lstStyle/>
                    <a:p>
                      <a:pPr algn="r"/>
                      <a:r>
                        <a:rPr lang="en-US" altLang="zh-CN" sz="1400"/>
                        <a:t>2004</a:t>
                      </a:r>
                      <a:endParaRPr lang="zh-CN" altLang="en-US" sz="1400"/>
                    </a:p>
                  </a:txBody>
                  <a:tcPr>
                    <a:noFill/>
                  </a:tcPr>
                </a:tc>
                <a:tc>
                  <a:txBody>
                    <a:bodyPr/>
                    <a:lstStyle/>
                    <a:p>
                      <a:pPr algn="ctr"/>
                      <a:r>
                        <a:rPr lang="en-US" altLang="zh-CN" sz="1400"/>
                        <a:t>a</a:t>
                      </a:r>
                      <a:endParaRPr lang="zh-CN" altLang="en-US" sz="1400"/>
                    </a:p>
                  </a:txBody>
                  <a:tcPr/>
                </a:tc>
                <a:extLst>
                  <a:ext uri="{0D108BD9-81ED-4DB2-BD59-A6C34878D82A}">
                    <a16:rowId xmlns:a16="http://schemas.microsoft.com/office/drawing/2014/main" xmlns="" val="2928836383"/>
                  </a:ext>
                </a:extLst>
              </a:tr>
              <a:tr h="152988">
                <a:tc>
                  <a:txBody>
                    <a:bodyPr/>
                    <a:lstStyle/>
                    <a:p>
                      <a:pPr algn="r"/>
                      <a:r>
                        <a:rPr lang="en-US" altLang="zh-CN" sz="1400"/>
                        <a:t>2005</a:t>
                      </a:r>
                      <a:endParaRPr lang="zh-CN" altLang="en-US" sz="1400"/>
                    </a:p>
                  </a:txBody>
                  <a:tcPr>
                    <a:noFill/>
                  </a:tcPr>
                </a:tc>
                <a:tc>
                  <a:txBody>
                    <a:bodyPr/>
                    <a:lstStyle/>
                    <a:p>
                      <a:pPr algn="ctr"/>
                      <a:r>
                        <a:rPr lang="en-US" altLang="zh-CN" sz="1400"/>
                        <a:t>\0</a:t>
                      </a:r>
                      <a:endParaRPr lang="zh-CN" altLang="en-US" sz="1400"/>
                    </a:p>
                  </a:txBody>
                  <a:tcPr/>
                </a:tc>
                <a:extLst>
                  <a:ext uri="{0D108BD9-81ED-4DB2-BD59-A6C34878D82A}">
                    <a16:rowId xmlns:a16="http://schemas.microsoft.com/office/drawing/2014/main" xmlns="" val="2049508778"/>
                  </a:ext>
                </a:extLst>
              </a:tr>
            </a:tbl>
          </a:graphicData>
        </a:graphic>
      </p:graphicFrame>
    </p:spTree>
    <p:extLst>
      <p:ext uri="{BB962C8B-B14F-4D97-AF65-F5344CB8AC3E}">
        <p14:creationId xmlns:p14="http://schemas.microsoft.com/office/powerpoint/2010/main" xmlns="" val="39197579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5821" y="29919"/>
            <a:ext cx="10922342" cy="1464547"/>
          </a:xfrm>
        </p:spPr>
        <p:txBody>
          <a:bodyPr/>
          <a:lstStyle/>
          <a:p>
            <a:r>
              <a:rPr lang="zh-CN" altLang="en-US"/>
              <a:t>字符数组应用举例</a:t>
            </a:r>
          </a:p>
        </p:txBody>
      </p:sp>
      <p:sp>
        <p:nvSpPr>
          <p:cNvPr id="3" name="内容占位符 2"/>
          <p:cNvSpPr>
            <a:spLocks noGrp="1"/>
          </p:cNvSpPr>
          <p:nvPr>
            <p:ph idx="1"/>
          </p:nvPr>
        </p:nvSpPr>
        <p:spPr>
          <a:xfrm>
            <a:off x="252248" y="1147395"/>
            <a:ext cx="5973037" cy="603515"/>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5.8】</a:t>
            </a:r>
            <a:r>
              <a:rPr lang="zh-CN" altLang="en-US" sz="2000">
                <a:solidFill>
                  <a:schemeClr val="accent1"/>
                </a:solidFill>
              </a:rPr>
              <a:t>输入一行字符，统计其中有多少个单词，单词之间用空格分隔开。</a:t>
            </a:r>
          </a:p>
        </p:txBody>
      </p:sp>
      <p:sp>
        <p:nvSpPr>
          <p:cNvPr id="27" name="MH_Desc_1"/>
          <p:cNvSpPr/>
          <p:nvPr>
            <p:custDataLst>
              <p:tags r:id="rId1"/>
            </p:custDataLst>
          </p:nvPr>
        </p:nvSpPr>
        <p:spPr>
          <a:xfrm>
            <a:off x="399393" y="1993398"/>
            <a:ext cx="7137749" cy="201804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Bef>
                <a:spcPts val="600"/>
              </a:spcBef>
              <a:spcAft>
                <a:spcPts val="600"/>
              </a:spcAft>
              <a:defRPr/>
            </a:pPr>
            <a:r>
              <a:rPr lang="en-US" altLang="zh-CN" sz="1400" dirty="0">
                <a:solidFill>
                  <a:schemeClr val="tx1"/>
                </a:solidFill>
              </a:rPr>
              <a:t>		</a:t>
            </a:r>
            <a:r>
              <a:rPr lang="zh-CN" altLang="en-US" sz="1400" dirty="0">
                <a:solidFill>
                  <a:schemeClr val="tx1"/>
                </a:solidFill>
              </a:rPr>
              <a:t>未出现新单词，使</a:t>
            </a:r>
            <a:r>
              <a:rPr lang="en-US" altLang="zh-CN" sz="1400" dirty="0">
                <a:solidFill>
                  <a:schemeClr val="tx1"/>
                </a:solidFill>
              </a:rPr>
              <a:t>word=0</a:t>
            </a:r>
            <a:r>
              <a:rPr lang="zh-CN" altLang="en-US" sz="1400" dirty="0">
                <a:solidFill>
                  <a:schemeClr val="tx1"/>
                </a:solidFill>
              </a:rPr>
              <a:t>，</a:t>
            </a:r>
            <a:r>
              <a:rPr lang="en-US" altLang="zh-CN" sz="1400" dirty="0">
                <a:solidFill>
                  <a:schemeClr val="tx1"/>
                </a:solidFill>
              </a:rPr>
              <a:t>num</a:t>
            </a:r>
            <a:r>
              <a:rPr lang="zh-CN" altLang="en-US" sz="1400" dirty="0">
                <a:solidFill>
                  <a:schemeClr val="tx1"/>
                </a:solidFill>
              </a:rPr>
              <a:t>不累加</a:t>
            </a:r>
            <a:endParaRPr lang="en-US" altLang="zh-CN" sz="1400" dirty="0">
              <a:solidFill>
                <a:schemeClr val="tx1"/>
              </a:solidFill>
            </a:endParaRPr>
          </a:p>
          <a:p>
            <a:pPr algn="just">
              <a:lnSpc>
                <a:spcPct val="150000"/>
              </a:lnSpc>
              <a:spcBef>
                <a:spcPts val="600"/>
              </a:spcBef>
              <a:spcAft>
                <a:spcPts val="600"/>
              </a:spcAft>
              <a:defRPr/>
            </a:pPr>
            <a:r>
              <a:rPr lang="zh-CN" altLang="en-US" sz="1400" dirty="0">
                <a:solidFill>
                  <a:schemeClr val="tx1"/>
                </a:solidFill>
              </a:rPr>
              <a:t>当前字符</a:t>
            </a:r>
            <a:r>
              <a:rPr lang="en-US" altLang="zh-CN" sz="1400" dirty="0">
                <a:solidFill>
                  <a:schemeClr val="tx1"/>
                </a:solidFill>
              </a:rPr>
              <a:t>=</a:t>
            </a:r>
            <a:r>
              <a:rPr lang="zh-CN" altLang="en-US" sz="1400" dirty="0">
                <a:solidFill>
                  <a:schemeClr val="tx1"/>
                </a:solidFill>
              </a:rPr>
              <a:t>空格</a:t>
            </a:r>
            <a:endParaRPr lang="en-US" altLang="zh-CN" sz="1400" dirty="0">
              <a:solidFill>
                <a:schemeClr val="tx1"/>
              </a:solidFill>
            </a:endParaRPr>
          </a:p>
          <a:p>
            <a:pPr algn="just">
              <a:lnSpc>
                <a:spcPct val="150000"/>
              </a:lnSpc>
              <a:spcBef>
                <a:spcPts val="600"/>
              </a:spcBef>
              <a:spcAft>
                <a:spcPts val="600"/>
              </a:spcAft>
              <a:defRPr/>
            </a:pPr>
            <a:r>
              <a:rPr lang="en-US" altLang="zh-CN" sz="1400" dirty="0">
                <a:solidFill>
                  <a:schemeClr val="tx1"/>
                </a:solidFill>
              </a:rPr>
              <a:t>		</a:t>
            </a:r>
            <a:r>
              <a:rPr lang="zh-CN" altLang="en-US" sz="1400" dirty="0">
                <a:solidFill>
                  <a:schemeClr val="tx1"/>
                </a:solidFill>
              </a:rPr>
              <a:t>前一字符为空格</a:t>
            </a:r>
            <a:r>
              <a:rPr lang="en-US" altLang="zh-CN" sz="1400" dirty="0">
                <a:solidFill>
                  <a:schemeClr val="tx1"/>
                </a:solidFill>
              </a:rPr>
              <a:t>(word=0)</a:t>
            </a:r>
            <a:r>
              <a:rPr lang="zh-CN" altLang="en-US" sz="1400" dirty="0">
                <a:solidFill>
                  <a:schemeClr val="tx1"/>
                </a:solidFill>
              </a:rPr>
              <a:t>，新单词出现，使</a:t>
            </a:r>
            <a:r>
              <a:rPr lang="en-US" altLang="zh-CN" sz="1400" dirty="0">
                <a:solidFill>
                  <a:schemeClr val="tx1"/>
                </a:solidFill>
              </a:rPr>
              <a:t>num</a:t>
            </a:r>
            <a:r>
              <a:rPr lang="zh-CN" altLang="en-US" sz="1400" dirty="0">
                <a:solidFill>
                  <a:schemeClr val="tx1"/>
                </a:solidFill>
              </a:rPr>
              <a:t>加</a:t>
            </a:r>
            <a:r>
              <a:rPr lang="en-US" altLang="zh-CN" sz="1400" dirty="0">
                <a:solidFill>
                  <a:schemeClr val="tx1"/>
                </a:solidFill>
              </a:rPr>
              <a:t>1</a:t>
            </a:r>
            <a:r>
              <a:rPr lang="zh-CN" altLang="en-US" sz="1400" dirty="0">
                <a:solidFill>
                  <a:schemeClr val="tx1"/>
                </a:solidFill>
              </a:rPr>
              <a:t>，</a:t>
            </a:r>
            <a:r>
              <a:rPr lang="en-US" altLang="zh-CN" sz="1400" dirty="0">
                <a:solidFill>
                  <a:schemeClr val="tx1"/>
                </a:solidFill>
              </a:rPr>
              <a:t>word=1</a:t>
            </a:r>
          </a:p>
          <a:p>
            <a:pPr algn="just">
              <a:lnSpc>
                <a:spcPct val="150000"/>
              </a:lnSpc>
              <a:spcBef>
                <a:spcPts val="600"/>
              </a:spcBef>
              <a:spcAft>
                <a:spcPts val="600"/>
              </a:spcAft>
              <a:defRPr/>
            </a:pPr>
            <a:r>
              <a:rPr lang="en-US" altLang="zh-CN" sz="1400" dirty="0">
                <a:solidFill>
                  <a:schemeClr val="tx1"/>
                </a:solidFill>
              </a:rPr>
              <a:t>		</a:t>
            </a:r>
            <a:r>
              <a:rPr lang="zh-CN" altLang="en-US" sz="1400" dirty="0">
                <a:solidFill>
                  <a:schemeClr val="tx1"/>
                </a:solidFill>
              </a:rPr>
              <a:t>前一字符为非空格</a:t>
            </a:r>
            <a:r>
              <a:rPr lang="en-US" altLang="zh-CN" sz="1400" dirty="0">
                <a:solidFill>
                  <a:schemeClr val="tx1"/>
                </a:solidFill>
              </a:rPr>
              <a:t>(word=1)</a:t>
            </a:r>
            <a:r>
              <a:rPr lang="zh-CN" altLang="en-US" sz="1400" dirty="0">
                <a:solidFill>
                  <a:schemeClr val="tx1"/>
                </a:solidFill>
              </a:rPr>
              <a:t>，未出现新单词，</a:t>
            </a:r>
            <a:r>
              <a:rPr lang="en-US" altLang="zh-CN" sz="1400" dirty="0">
                <a:solidFill>
                  <a:schemeClr val="tx1"/>
                </a:solidFill>
              </a:rPr>
              <a:t>num</a:t>
            </a:r>
            <a:r>
              <a:rPr lang="zh-CN" altLang="en-US" sz="1400" dirty="0">
                <a:solidFill>
                  <a:schemeClr val="tx1"/>
                </a:solidFill>
              </a:rPr>
              <a:t>不加</a:t>
            </a:r>
            <a:r>
              <a:rPr lang="en-US" altLang="zh-CN" sz="1400" dirty="0">
                <a:solidFill>
                  <a:schemeClr val="tx1"/>
                </a:solidFill>
              </a:rPr>
              <a:t>1</a:t>
            </a:r>
            <a:endParaRPr lang="zh-CN" altLang="en-US" sz="1400" dirty="0">
              <a:solidFill>
                <a:schemeClr val="tx1"/>
              </a:solidFill>
            </a:endParaRPr>
          </a:p>
        </p:txBody>
      </p:sp>
      <p:graphicFrame>
        <p:nvGraphicFramePr>
          <p:cNvPr id="5" name="表格 4"/>
          <p:cNvGraphicFramePr>
            <a:graphicFrameLocks noGrp="1"/>
          </p:cNvGraphicFramePr>
          <p:nvPr>
            <p:extLst>
              <p:ext uri="{D42A27DB-BD31-4B8C-83A1-F6EECF244321}">
                <p14:modId xmlns:p14="http://schemas.microsoft.com/office/powerpoint/2010/main" xmlns="" val="1597983531"/>
              </p:ext>
            </p:extLst>
          </p:nvPr>
        </p:nvGraphicFramePr>
        <p:xfrm>
          <a:off x="7651532" y="1146323"/>
          <a:ext cx="4193626" cy="2651760"/>
        </p:xfrm>
        <a:graphic>
          <a:graphicData uri="http://schemas.openxmlformats.org/drawingml/2006/table">
            <a:tbl>
              <a:tblPr>
                <a:tableStyleId>{5C22544A-7EE6-4342-B048-85BDC9FD1C3A}</a:tableStyleId>
              </a:tblPr>
              <a:tblGrid>
                <a:gridCol w="553087">
                  <a:extLst>
                    <a:ext uri="{9D8B030D-6E8A-4147-A177-3AD203B41FA5}">
                      <a16:colId xmlns:a16="http://schemas.microsoft.com/office/drawing/2014/main" xmlns="" val="1627250164"/>
                    </a:ext>
                  </a:extLst>
                </a:gridCol>
                <a:gridCol w="1543725">
                  <a:extLst>
                    <a:ext uri="{9D8B030D-6E8A-4147-A177-3AD203B41FA5}">
                      <a16:colId xmlns:a16="http://schemas.microsoft.com/office/drawing/2014/main" xmlns="" val="81599492"/>
                    </a:ext>
                  </a:extLst>
                </a:gridCol>
                <a:gridCol w="1215578">
                  <a:extLst>
                    <a:ext uri="{9D8B030D-6E8A-4147-A177-3AD203B41FA5}">
                      <a16:colId xmlns:a16="http://schemas.microsoft.com/office/drawing/2014/main" xmlns="" val="3754875169"/>
                    </a:ext>
                  </a:extLst>
                </a:gridCol>
                <a:gridCol w="881236">
                  <a:extLst>
                    <a:ext uri="{9D8B030D-6E8A-4147-A177-3AD203B41FA5}">
                      <a16:colId xmlns:a16="http://schemas.microsoft.com/office/drawing/2014/main" xmlns="" val="4116121398"/>
                    </a:ext>
                  </a:extLst>
                </a:gridCol>
              </a:tblGrid>
              <a:tr h="0">
                <a:tc>
                  <a:txBody>
                    <a:bodyPr/>
                    <a:lstStyle/>
                    <a:p>
                      <a:endParaRPr lang="zh-CN" altLang="en-US" sz="140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E9E8"/>
                    </a:solidFill>
                  </a:tcPr>
                </a:tc>
                <a:tc gridSpan="3">
                  <a:txBody>
                    <a:bodyPr/>
                    <a:lstStyle/>
                    <a:p>
                      <a:r>
                        <a:rPr lang="zh-CN" altLang="en-US" sz="1400"/>
                        <a:t>输入一个字符串给</a:t>
                      </a:r>
                      <a:r>
                        <a:rPr lang="en-US" altLang="zh-CN" sz="1400"/>
                        <a:t>string</a:t>
                      </a:r>
                      <a:endParaRPr lang="zh-CN" altLang="en-US" sz="14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E9E8"/>
                    </a:solidFill>
                  </a:tcPr>
                </a:tc>
                <a:tc h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869375728"/>
                  </a:ext>
                </a:extLst>
              </a:tr>
              <a:tr h="0">
                <a:tc>
                  <a:txBody>
                    <a:bodyPr/>
                    <a:lstStyle/>
                    <a:p>
                      <a:endParaRPr lang="zh-CN" altLang="en-US" sz="140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E9E8"/>
                    </a:solidFill>
                  </a:tcPr>
                </a:tc>
                <a:tc gridSpan="3">
                  <a:txBody>
                    <a:bodyPr/>
                    <a:lstStyle/>
                    <a:p>
                      <a:r>
                        <a:rPr lang="en-US" altLang="zh-CN" sz="1400"/>
                        <a:t>i=0</a:t>
                      </a:r>
                      <a:endParaRPr lang="zh-CN" altLang="en-US" sz="14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E9E8"/>
                    </a:solidFill>
                  </a:tcPr>
                </a:tc>
                <a:tc h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4099100246"/>
                  </a:ext>
                </a:extLst>
              </a:tr>
              <a:tr h="0">
                <a:tc>
                  <a:txBody>
                    <a:bodyPr/>
                    <a:lstStyle/>
                    <a:p>
                      <a:endParaRPr lang="zh-CN" altLang="en-US" sz="140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E9E8"/>
                    </a:solidFill>
                  </a:tcPr>
                </a:tc>
                <a:tc gridSpan="3">
                  <a:txBody>
                    <a:bodyPr/>
                    <a:lstStyle/>
                    <a:p>
                      <a:r>
                        <a:rPr lang="zh-CN" altLang="en-US" sz="1400"/>
                        <a:t>当</a:t>
                      </a:r>
                      <a:r>
                        <a:rPr lang="en-US" altLang="zh-CN" sz="1400"/>
                        <a:t>((c=string[i])</a:t>
                      </a:r>
                      <a:r>
                        <a:rPr lang="zh-CN" altLang="en-US" sz="1400"/>
                        <a:t>≠</a:t>
                      </a:r>
                      <a:r>
                        <a:rPr lang="en-US" altLang="zh-CN" sz="1400"/>
                        <a:t>'\0')</a:t>
                      </a:r>
                      <a:endParaRPr lang="zh-CN" altLang="en-US" sz="14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E9E8"/>
                    </a:solidFill>
                  </a:tcPr>
                </a:tc>
                <a:tc h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144609891"/>
                  </a:ext>
                </a:extLst>
              </a:tr>
              <a:tr h="0">
                <a:tc rowSpan="5">
                  <a:txBody>
                    <a:bodyPr/>
                    <a:lstStyle/>
                    <a:p>
                      <a:endParaRPr lang="zh-CN"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E9E8"/>
                    </a:solidFill>
                  </a:tcPr>
                </a:tc>
                <a:tc>
                  <a:txBody>
                    <a:bodyPr/>
                    <a:lstStyle/>
                    <a:p>
                      <a:r>
                        <a:rPr lang="zh-CN" altLang="en-US" sz="1400"/>
                        <a:t>真</a:t>
                      </a:r>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FBE9E8"/>
                    </a:solidFill>
                  </a:tcPr>
                </a:tc>
                <a:tc gridSpan="2">
                  <a:txBody>
                    <a:bodyPr/>
                    <a:lstStyle/>
                    <a:p>
                      <a:pPr algn="r"/>
                      <a:r>
                        <a:rPr lang="zh-CN" altLang="en-US" sz="1400"/>
                        <a:t>假</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solidFill>
                      <a:srgbClr val="FBE9E8"/>
                    </a:solidFill>
                  </a:tcPr>
                </a:tc>
                <a:tc h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258581684"/>
                  </a:ext>
                </a:extLst>
              </a:tr>
              <a:tr h="0">
                <a:tc v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a:r>
                        <a:rPr lang="en-US" altLang="zh-CN" sz="1400"/>
                        <a:t>word=0</a:t>
                      </a:r>
                      <a:endParaRPr lang="zh-CN" alt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E9E8"/>
                    </a:solidFill>
                  </a:tcPr>
                </a:tc>
                <a:tc>
                  <a:txBody>
                    <a:bodyPr/>
                    <a:lstStyle/>
                    <a:p>
                      <a:r>
                        <a:rPr lang="zh-CN" altLang="en-US" sz="1400"/>
                        <a:t>真</a:t>
                      </a:r>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FBE9E8"/>
                    </a:solidFill>
                  </a:tcPr>
                </a:tc>
                <a:tc>
                  <a:txBody>
                    <a:bodyPr/>
                    <a:lstStyle/>
                    <a:p>
                      <a:pPr algn="r"/>
                      <a:r>
                        <a:rPr lang="zh-CN" altLang="en-US" sz="1400"/>
                        <a:t>假</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solidFill>
                      <a:srgbClr val="FBE9E8"/>
                    </a:solidFill>
                  </a:tcPr>
                </a:tc>
                <a:extLst>
                  <a:ext uri="{0D108BD9-81ED-4DB2-BD59-A6C34878D82A}">
                    <a16:rowId xmlns:a16="http://schemas.microsoft.com/office/drawing/2014/main" xmlns="" val="1418975781"/>
                  </a:ext>
                </a:extLst>
              </a:tr>
              <a:tr h="133491">
                <a:tc v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400"/>
                        <a:t>word=1</a:t>
                      </a:r>
                    </a:p>
                    <a:p>
                      <a:r>
                        <a:rPr lang="en-US" altLang="zh-CN" sz="1400"/>
                        <a:t>num=num+1</a:t>
                      </a:r>
                      <a:endParaRPr lang="zh-CN"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E9E8"/>
                    </a:solidFill>
                  </a:tcPr>
                </a:tc>
                <a:tc>
                  <a:txBody>
                    <a:bodyPr/>
                    <a:lstStyle/>
                    <a:p>
                      <a:endParaRPr lang="zh-CN"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E9E8"/>
                    </a:solidFill>
                  </a:tcPr>
                </a:tc>
                <a:extLst>
                  <a:ext uri="{0D108BD9-81ED-4DB2-BD59-A6C34878D82A}">
                    <a16:rowId xmlns:a16="http://schemas.microsoft.com/office/drawing/2014/main" xmlns="" val="1718108980"/>
                  </a:ext>
                </a:extLst>
              </a:tr>
              <a:tr h="0">
                <a:tc v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algn="ctr"/>
                      <a:r>
                        <a:rPr lang="en-US" altLang="zh-CN" sz="1400"/>
                        <a:t>i=i+1</a:t>
                      </a:r>
                      <a:endParaRPr lang="zh-CN"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E9E8"/>
                    </a:solidFill>
                  </a:tcPr>
                </a:tc>
                <a:tc h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858266873"/>
                  </a:ext>
                </a:extLst>
              </a:tr>
              <a:tr h="0">
                <a:tc v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algn="ctr"/>
                      <a:r>
                        <a:rPr lang="zh-CN" altLang="en-US" sz="1400"/>
                        <a:t>输出：</a:t>
                      </a:r>
                      <a:r>
                        <a:rPr lang="en-US" altLang="zh-CN" sz="1400"/>
                        <a:t>num</a:t>
                      </a:r>
                      <a:endParaRPr lang="zh-CN" altLang="en-US" sz="14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E9E8"/>
                    </a:solidFill>
                  </a:tcPr>
                </a:tc>
                <a:tc h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102196203"/>
                  </a:ext>
                </a:extLst>
              </a:tr>
            </a:tbl>
          </a:graphicData>
        </a:graphic>
      </p:graphicFrame>
      <p:sp>
        <p:nvSpPr>
          <p:cNvPr id="6" name="文本框 5"/>
          <p:cNvSpPr txBox="1"/>
          <p:nvPr/>
        </p:nvSpPr>
        <p:spPr>
          <a:xfrm>
            <a:off x="9122979" y="2030383"/>
            <a:ext cx="1250731" cy="307777"/>
          </a:xfrm>
          <a:prstGeom prst="rect">
            <a:avLst/>
          </a:prstGeom>
          <a:noFill/>
        </p:spPr>
        <p:txBody>
          <a:bodyPr wrap="square" rtlCol="0">
            <a:spAutoFit/>
          </a:bodyPr>
          <a:lstStyle/>
          <a:p>
            <a:pPr algn="ctr"/>
            <a:r>
              <a:rPr lang="en-US" altLang="zh-CN" sz="1400"/>
              <a:t>c</a:t>
            </a:r>
            <a:r>
              <a:rPr lang="zh-CN" altLang="en-US" sz="1400"/>
              <a:t>等于空格</a:t>
            </a:r>
            <a:r>
              <a:rPr lang="en-US" altLang="zh-CN" sz="1400"/>
              <a:t>?</a:t>
            </a:r>
            <a:endParaRPr lang="zh-CN" altLang="en-US" sz="1400"/>
          </a:p>
        </p:txBody>
      </p:sp>
      <p:sp>
        <p:nvSpPr>
          <p:cNvPr id="28" name="文本框 27"/>
          <p:cNvSpPr txBox="1"/>
          <p:nvPr/>
        </p:nvSpPr>
        <p:spPr>
          <a:xfrm>
            <a:off x="10249478" y="2313655"/>
            <a:ext cx="1250731" cy="307777"/>
          </a:xfrm>
          <a:prstGeom prst="rect">
            <a:avLst/>
          </a:prstGeom>
          <a:noFill/>
        </p:spPr>
        <p:txBody>
          <a:bodyPr wrap="square" rtlCol="0">
            <a:spAutoFit/>
          </a:bodyPr>
          <a:lstStyle/>
          <a:p>
            <a:pPr algn="ctr"/>
            <a:r>
              <a:rPr lang="en-US" altLang="zh-CN" sz="1400"/>
              <a:t>word</a:t>
            </a:r>
            <a:r>
              <a:rPr lang="zh-CN" altLang="en-US" sz="1400"/>
              <a:t>等于</a:t>
            </a:r>
            <a:r>
              <a:rPr lang="en-US" altLang="zh-CN" sz="1400"/>
              <a:t>0?</a:t>
            </a:r>
            <a:endParaRPr lang="zh-CN" altLang="en-US" sz="1400"/>
          </a:p>
        </p:txBody>
      </p:sp>
      <p:sp>
        <p:nvSpPr>
          <p:cNvPr id="29" name="圆角矩形 28"/>
          <p:cNvSpPr/>
          <p:nvPr/>
        </p:nvSpPr>
        <p:spPr>
          <a:xfrm>
            <a:off x="399393" y="4100356"/>
            <a:ext cx="11445765" cy="2489629"/>
          </a:xfrm>
          <a:prstGeom prst="roundRect">
            <a:avLst>
              <a:gd name="adj" fmla="val 1628"/>
            </a:avLst>
          </a:prstGeom>
        </p:spPr>
        <p:style>
          <a:lnRef idx="2">
            <a:schemeClr val="accent1"/>
          </a:lnRef>
          <a:fillRef idx="1">
            <a:schemeClr val="lt1"/>
          </a:fillRef>
          <a:effectRef idx="0">
            <a:schemeClr val="accent1"/>
          </a:effectRef>
          <a:fontRef idx="minor">
            <a:schemeClr val="dk1"/>
          </a:fontRef>
        </p:style>
        <p:txBody>
          <a:bodyPr numCol="2" spcCol="216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a:t>
            </a:r>
          </a:p>
          <a:p>
            <a:pPr defTabSz="363538">
              <a:lnSpc>
                <a:spcPct val="120000"/>
              </a:lnSpc>
            </a:pPr>
            <a:r>
              <a:rPr lang="en-US" altLang="zh-CN" sz="1400"/>
              <a:t>	char string[81];	</a:t>
            </a:r>
            <a:r>
              <a:rPr lang="en-US" altLang="zh-CN" sz="1400">
                <a:solidFill>
                  <a:srgbClr val="008000"/>
                </a:solidFill>
              </a:rPr>
              <a:t>//</a:t>
            </a:r>
            <a:r>
              <a:rPr lang="zh-CN" altLang="en-US" sz="1400">
                <a:solidFill>
                  <a:srgbClr val="008000"/>
                </a:solidFill>
              </a:rPr>
              <a:t>字符数组</a:t>
            </a:r>
            <a:r>
              <a:rPr lang="en-US" altLang="zh-CN" sz="1400">
                <a:solidFill>
                  <a:srgbClr val="008000"/>
                </a:solidFill>
              </a:rPr>
              <a:t>string</a:t>
            </a:r>
            <a:r>
              <a:rPr lang="zh-CN" altLang="en-US" sz="1400">
                <a:solidFill>
                  <a:srgbClr val="008000"/>
                </a:solidFill>
              </a:rPr>
              <a:t>用于存放字符串</a:t>
            </a:r>
            <a:endParaRPr lang="en-US" altLang="zh-CN" sz="1400">
              <a:solidFill>
                <a:srgbClr val="008000"/>
              </a:solidFill>
            </a:endParaRPr>
          </a:p>
          <a:p>
            <a:pPr defTabSz="363538">
              <a:lnSpc>
                <a:spcPct val="120000"/>
              </a:lnSpc>
            </a:pPr>
            <a:r>
              <a:rPr lang="en-US" altLang="zh-CN" sz="1400"/>
              <a:t>	int i,num=0,word=0; </a:t>
            </a:r>
            <a:r>
              <a:rPr lang="en-US" altLang="zh-CN" sz="1400">
                <a:solidFill>
                  <a:srgbClr val="008000"/>
                </a:solidFill>
              </a:rPr>
              <a:t>//i</a:t>
            </a:r>
            <a:r>
              <a:rPr lang="zh-CN" altLang="en-US" sz="1400">
                <a:solidFill>
                  <a:srgbClr val="008000"/>
                </a:solidFill>
              </a:rPr>
              <a:t>计数器；</a:t>
            </a:r>
            <a:r>
              <a:rPr lang="en-US" altLang="zh-CN" sz="1400">
                <a:solidFill>
                  <a:srgbClr val="008000"/>
                </a:solidFill>
              </a:rPr>
              <a:t>num</a:t>
            </a:r>
            <a:r>
              <a:rPr lang="zh-CN" altLang="en-US" sz="1400">
                <a:solidFill>
                  <a:srgbClr val="008000"/>
                </a:solidFill>
              </a:rPr>
              <a:t>统计单词数；</a:t>
            </a:r>
            <a:r>
              <a:rPr lang="en-US" altLang="zh-CN" sz="1400">
                <a:solidFill>
                  <a:srgbClr val="008000"/>
                </a:solidFill>
              </a:rPr>
              <a:t>word</a:t>
            </a:r>
            <a:r>
              <a:rPr lang="zh-CN" altLang="en-US" sz="1400">
                <a:solidFill>
                  <a:srgbClr val="008000"/>
                </a:solidFill>
              </a:rPr>
              <a:t>判断新</a:t>
            </a:r>
            <a:endParaRPr lang="en-US" altLang="zh-CN" sz="1400">
              <a:solidFill>
                <a:srgbClr val="008000"/>
              </a:solidFill>
            </a:endParaRPr>
          </a:p>
          <a:p>
            <a:pPr defTabSz="363538">
              <a:lnSpc>
                <a:spcPct val="120000"/>
              </a:lnSpc>
            </a:pPr>
            <a:r>
              <a:rPr lang="zh-CN" altLang="en-US" sz="1400">
                <a:solidFill>
                  <a:srgbClr val="008000"/>
                </a:solidFill>
              </a:rPr>
              <a:t>单词的标志，</a:t>
            </a:r>
            <a:r>
              <a:rPr lang="en-US" altLang="zh-CN" sz="1400">
                <a:solidFill>
                  <a:srgbClr val="008000"/>
                </a:solidFill>
              </a:rPr>
              <a:t>word=0</a:t>
            </a:r>
            <a:r>
              <a:rPr lang="zh-CN" altLang="en-US" sz="1400">
                <a:solidFill>
                  <a:srgbClr val="008000"/>
                </a:solidFill>
              </a:rPr>
              <a:t>表示未出现新单词，</a:t>
            </a:r>
            <a:r>
              <a:rPr lang="en-US" altLang="zh-CN" sz="1400">
                <a:solidFill>
                  <a:srgbClr val="008000"/>
                </a:solidFill>
              </a:rPr>
              <a:t>word=1</a:t>
            </a:r>
            <a:r>
              <a:rPr lang="zh-CN" altLang="en-US" sz="1400">
                <a:solidFill>
                  <a:srgbClr val="008000"/>
                </a:solidFill>
              </a:rPr>
              <a:t>表示出现新单词</a:t>
            </a:r>
            <a:endParaRPr lang="en-US" altLang="zh-CN" sz="1400">
              <a:solidFill>
                <a:srgbClr val="008000"/>
              </a:solidFill>
            </a:endParaRPr>
          </a:p>
          <a:p>
            <a:pPr defTabSz="363538">
              <a:lnSpc>
                <a:spcPct val="120000"/>
              </a:lnSpc>
            </a:pPr>
            <a:r>
              <a:rPr lang="en-US" altLang="zh-CN" sz="1400"/>
              <a:t>	char c;</a:t>
            </a:r>
          </a:p>
          <a:p>
            <a:pPr defTabSz="363538">
              <a:lnSpc>
                <a:spcPct val="120000"/>
              </a:lnSpc>
            </a:pPr>
            <a:r>
              <a:rPr lang="en-US" altLang="zh-CN" sz="1400"/>
              <a:t>	gets(string);					</a:t>
            </a:r>
            <a:r>
              <a:rPr lang="en-US" altLang="zh-CN" sz="1400">
                <a:solidFill>
                  <a:srgbClr val="008000"/>
                </a:solidFill>
              </a:rPr>
              <a:t>//</a:t>
            </a:r>
            <a:r>
              <a:rPr lang="zh-CN" altLang="en-US" sz="1400">
                <a:solidFill>
                  <a:srgbClr val="008000"/>
                </a:solidFill>
              </a:rPr>
              <a:t>读入一个字符串</a:t>
            </a:r>
            <a:endParaRPr lang="en-US" altLang="zh-CN" sz="1400">
              <a:solidFill>
                <a:srgbClr val="008000"/>
              </a:solidFill>
            </a:endParaRPr>
          </a:p>
          <a:p>
            <a:pPr defTabSz="363538">
              <a:lnSpc>
                <a:spcPct val="120000"/>
              </a:lnSpc>
            </a:pPr>
            <a:r>
              <a:rPr lang="en-US" altLang="zh-CN" sz="1400"/>
              <a:t>	for(i=0;(c=string[i])!='\0';i++) 	</a:t>
            </a:r>
            <a:r>
              <a:rPr lang="en-US" altLang="zh-CN" sz="1400">
                <a:solidFill>
                  <a:srgbClr val="008000"/>
                </a:solidFill>
              </a:rPr>
              <a:t>//</a:t>
            </a:r>
            <a:r>
              <a:rPr lang="zh-CN" altLang="en-US" sz="1400">
                <a:solidFill>
                  <a:srgbClr val="008000"/>
                </a:solidFill>
              </a:rPr>
              <a:t>只要字符不是</a:t>
            </a:r>
            <a:r>
              <a:rPr lang="en-US" altLang="zh-CN" sz="1400">
                <a:solidFill>
                  <a:srgbClr val="008000"/>
                </a:solidFill>
              </a:rPr>
              <a:t>'\0'</a:t>
            </a:r>
            <a:r>
              <a:rPr lang="zh-CN" altLang="en-US" sz="1400">
                <a:solidFill>
                  <a:srgbClr val="008000"/>
                </a:solidFill>
              </a:rPr>
              <a:t>就循环</a:t>
            </a:r>
          </a:p>
          <a:p>
            <a:pPr defTabSz="363538">
              <a:lnSpc>
                <a:spcPct val="120000"/>
              </a:lnSpc>
            </a:pPr>
            <a:r>
              <a:rPr lang="zh-CN" altLang="en-US" sz="1400"/>
              <a:t>		</a:t>
            </a:r>
            <a:r>
              <a:rPr lang="en-US" altLang="zh-CN" sz="1400"/>
              <a:t>if(c==' ') word=0;	</a:t>
            </a:r>
            <a:r>
              <a:rPr lang="en-US" altLang="zh-CN" sz="1400">
                <a:solidFill>
                  <a:srgbClr val="008000"/>
                </a:solidFill>
              </a:rPr>
              <a:t>//</a:t>
            </a:r>
            <a:r>
              <a:rPr lang="zh-CN" altLang="en-US" sz="1400">
                <a:solidFill>
                  <a:srgbClr val="008000"/>
                </a:solidFill>
              </a:rPr>
              <a:t>若是空格字符，使</a:t>
            </a:r>
            <a:r>
              <a:rPr lang="en-US" altLang="zh-CN" sz="1400">
                <a:solidFill>
                  <a:srgbClr val="008000"/>
                </a:solidFill>
              </a:rPr>
              <a:t>word</a:t>
            </a:r>
            <a:r>
              <a:rPr lang="zh-CN" altLang="en-US" sz="1400">
                <a:solidFill>
                  <a:srgbClr val="008000"/>
                </a:solidFill>
              </a:rPr>
              <a:t>置</a:t>
            </a:r>
            <a:r>
              <a:rPr lang="en-US" altLang="zh-CN" sz="1400">
                <a:solidFill>
                  <a:srgbClr val="008000"/>
                </a:solidFill>
              </a:rPr>
              <a:t>0</a:t>
            </a:r>
          </a:p>
          <a:p>
            <a:pPr defTabSz="363538">
              <a:lnSpc>
                <a:spcPct val="120000"/>
              </a:lnSpc>
            </a:pPr>
            <a:r>
              <a:rPr lang="en-US" altLang="zh-CN" sz="1400"/>
              <a:t>		else if(word==0)	</a:t>
            </a:r>
            <a:r>
              <a:rPr lang="en-US" altLang="zh-CN" sz="1400">
                <a:solidFill>
                  <a:srgbClr val="008000"/>
                </a:solidFill>
              </a:rPr>
              <a:t>//</a:t>
            </a:r>
            <a:r>
              <a:rPr lang="zh-CN" altLang="en-US" sz="1400">
                <a:solidFill>
                  <a:srgbClr val="008000"/>
                </a:solidFill>
              </a:rPr>
              <a:t>如果不是空格字符且前一字符是空格</a:t>
            </a:r>
            <a:endParaRPr lang="en-US" altLang="zh-CN" sz="1400">
              <a:solidFill>
                <a:srgbClr val="008000"/>
              </a:solidFill>
            </a:endParaRPr>
          </a:p>
          <a:p>
            <a:pPr defTabSz="363538">
              <a:lnSpc>
                <a:spcPct val="120000"/>
              </a:lnSpc>
            </a:pPr>
            <a:r>
              <a:rPr lang="en-US" altLang="zh-CN" sz="1400"/>
              <a:t>		{	word=1;		</a:t>
            </a:r>
            <a:r>
              <a:rPr lang="en-US" altLang="zh-CN" sz="1400">
                <a:solidFill>
                  <a:srgbClr val="008000"/>
                </a:solidFill>
              </a:rPr>
              <a:t>//</a:t>
            </a:r>
            <a:r>
              <a:rPr lang="zh-CN" altLang="en-US" sz="1400">
                <a:solidFill>
                  <a:srgbClr val="008000"/>
                </a:solidFill>
              </a:rPr>
              <a:t>使</a:t>
            </a:r>
            <a:r>
              <a:rPr lang="en-US" altLang="zh-CN" sz="1400">
                <a:solidFill>
                  <a:srgbClr val="008000"/>
                </a:solidFill>
              </a:rPr>
              <a:t>word</a:t>
            </a:r>
            <a:r>
              <a:rPr lang="zh-CN" altLang="en-US" sz="1400">
                <a:solidFill>
                  <a:srgbClr val="008000"/>
                </a:solidFill>
              </a:rPr>
              <a:t>置</a:t>
            </a:r>
            <a:r>
              <a:rPr lang="en-US" altLang="zh-CN" sz="1400">
                <a:solidFill>
                  <a:srgbClr val="008000"/>
                </a:solidFill>
              </a:rPr>
              <a:t>1</a:t>
            </a:r>
          </a:p>
          <a:p>
            <a:pPr defTabSz="363538">
              <a:lnSpc>
                <a:spcPct val="120000"/>
              </a:lnSpc>
            </a:pPr>
            <a:r>
              <a:rPr lang="en-US" altLang="zh-CN" sz="1400"/>
              <a:t>			num++; 		</a:t>
            </a:r>
            <a:r>
              <a:rPr lang="en-US" altLang="zh-CN" sz="1400">
                <a:solidFill>
                  <a:srgbClr val="008000"/>
                </a:solidFill>
              </a:rPr>
              <a:t>//num</a:t>
            </a:r>
            <a:r>
              <a:rPr lang="zh-CN" altLang="en-US" sz="1400">
                <a:solidFill>
                  <a:srgbClr val="008000"/>
                </a:solidFill>
              </a:rPr>
              <a:t>累加</a:t>
            </a:r>
            <a:r>
              <a:rPr lang="en-US" altLang="zh-CN" sz="1400">
                <a:solidFill>
                  <a:srgbClr val="008000"/>
                </a:solidFill>
              </a:rPr>
              <a:t>1</a:t>
            </a:r>
            <a:r>
              <a:rPr lang="zh-CN" altLang="en-US" sz="1400">
                <a:solidFill>
                  <a:srgbClr val="008000"/>
                </a:solidFill>
              </a:rPr>
              <a:t>，表示增加一个单词</a:t>
            </a:r>
          </a:p>
          <a:p>
            <a:pPr defTabSz="363538">
              <a:lnSpc>
                <a:spcPct val="120000"/>
              </a:lnSpc>
            </a:pPr>
            <a:r>
              <a:rPr lang="zh-CN" altLang="en-US" sz="1400"/>
              <a:t>		</a:t>
            </a:r>
            <a:r>
              <a:rPr lang="en-US" altLang="zh-CN" sz="1400"/>
              <a:t>}</a:t>
            </a:r>
          </a:p>
          <a:p>
            <a:pPr defTabSz="363538">
              <a:lnSpc>
                <a:spcPct val="120000"/>
              </a:lnSpc>
            </a:pPr>
            <a:r>
              <a:rPr lang="en-US" altLang="zh-CN" sz="1400"/>
              <a:t>	printf("There are %d words in this line.\n",num);	  </a:t>
            </a:r>
            <a:r>
              <a:rPr lang="en-US" altLang="zh-CN" sz="1400">
                <a:solidFill>
                  <a:srgbClr val="008000"/>
                </a:solidFill>
              </a:rPr>
              <a:t>//</a:t>
            </a:r>
            <a:r>
              <a:rPr lang="zh-CN" altLang="en-US" sz="1400">
                <a:solidFill>
                  <a:srgbClr val="008000"/>
                </a:solidFill>
              </a:rPr>
              <a:t>输出单词数</a:t>
            </a:r>
          </a:p>
          <a:p>
            <a:pPr defTabSz="363538">
              <a:lnSpc>
                <a:spcPct val="120000"/>
              </a:lnSpc>
            </a:pPr>
            <a:r>
              <a:rPr lang="zh-CN" altLang="en-US" sz="1400"/>
              <a:t>	</a:t>
            </a:r>
            <a:r>
              <a:rPr lang="en-US" altLang="zh-CN" sz="1400"/>
              <a:t>return 0;</a:t>
            </a:r>
          </a:p>
          <a:p>
            <a:pPr defTabSz="363538">
              <a:lnSpc>
                <a:spcPct val="120000"/>
              </a:lnSpc>
            </a:pPr>
            <a:r>
              <a:rPr lang="en-US" altLang="zh-CN" sz="1400"/>
              <a:t>}</a:t>
            </a:r>
            <a:endParaRPr lang="en-US" altLang="zh-CN" sz="1400">
              <a:solidFill>
                <a:srgbClr val="008000"/>
              </a:solidFill>
            </a:endParaRPr>
          </a:p>
        </p:txBody>
      </p:sp>
      <p:cxnSp>
        <p:nvCxnSpPr>
          <p:cNvPr id="30" name="直接连接符 29"/>
          <p:cNvCxnSpPr/>
          <p:nvPr/>
        </p:nvCxnSpPr>
        <p:spPr>
          <a:xfrm>
            <a:off x="5772297" y="4100356"/>
            <a:ext cx="0" cy="2489629"/>
          </a:xfrm>
          <a:prstGeom prst="line">
            <a:avLst/>
          </a:prstGeom>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5616618" y="4504168"/>
            <a:ext cx="325496" cy="260107"/>
            <a:chOff x="5926033" y="1926699"/>
            <a:chExt cx="325496" cy="260107"/>
          </a:xfrm>
        </p:grpSpPr>
        <p:sp>
          <p:nvSpPr>
            <p:cNvPr id="32" name="MH_Other_2"/>
            <p:cNvSpPr/>
            <p:nvPr>
              <p:custDataLst>
                <p:tags r:id="rId8"/>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3" name="MH_Other_3"/>
            <p:cNvSpPr/>
            <p:nvPr>
              <p:custDataLst>
                <p:tags r:id="rId9"/>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4" name="MH_Other_4"/>
            <p:cNvSpPr/>
            <p:nvPr>
              <p:custDataLst>
                <p:tags r:id="rId10"/>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5" name="MH_Other_5"/>
            <p:cNvSpPr/>
            <p:nvPr>
              <p:custDataLst>
                <p:tags r:id="rId11"/>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6" name="MH_Other_6"/>
            <p:cNvSpPr/>
            <p:nvPr>
              <p:custDataLst>
                <p:tags r:id="rId12"/>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7" name="MH_Other_7"/>
            <p:cNvSpPr/>
            <p:nvPr>
              <p:custDataLst>
                <p:tags r:id="rId13"/>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38" name="组合 37"/>
          <p:cNvGrpSpPr/>
          <p:nvPr/>
        </p:nvGrpSpPr>
        <p:grpSpPr>
          <a:xfrm>
            <a:off x="5611963" y="5876678"/>
            <a:ext cx="325496" cy="260106"/>
            <a:chOff x="5926033" y="5434781"/>
            <a:chExt cx="325496" cy="260106"/>
          </a:xfrm>
        </p:grpSpPr>
        <p:sp>
          <p:nvSpPr>
            <p:cNvPr id="39" name="MH_Other_8"/>
            <p:cNvSpPr/>
            <p:nvPr>
              <p:custDataLst>
                <p:tags r:id="rId2"/>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9"/>
            <p:cNvSpPr/>
            <p:nvPr>
              <p:custDataLst>
                <p:tags r:id="rId3"/>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10"/>
            <p:cNvSpPr/>
            <p:nvPr>
              <p:custDataLst>
                <p:tags r:id="rId4"/>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11"/>
            <p:cNvSpPr/>
            <p:nvPr>
              <p:custDataLst>
                <p:tags r:id="rId5"/>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3" name="MH_Other_12"/>
            <p:cNvSpPr/>
            <p:nvPr>
              <p:custDataLst>
                <p:tags r:id="rId6"/>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4" name="MH_Other_13"/>
            <p:cNvSpPr/>
            <p:nvPr>
              <p:custDataLst>
                <p:tags r:id="rId7"/>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45" name="图片 44"/>
          <p:cNvPicPr>
            <a:picLocks noChangeAspect="1"/>
          </p:cNvPicPr>
          <p:nvPr/>
        </p:nvPicPr>
        <p:blipFill>
          <a:blip r:embed="rId16" cstate="print"/>
          <a:stretch>
            <a:fillRect/>
          </a:stretch>
        </p:blipFill>
        <p:spPr>
          <a:xfrm>
            <a:off x="8196998" y="5761310"/>
            <a:ext cx="3495675" cy="828675"/>
          </a:xfrm>
          <a:prstGeom prst="rect">
            <a:avLst/>
          </a:prstGeom>
        </p:spPr>
      </p:pic>
      <p:sp>
        <p:nvSpPr>
          <p:cNvPr id="9" name="任意多边形 8"/>
          <p:cNvSpPr/>
          <p:nvPr/>
        </p:nvSpPr>
        <p:spPr>
          <a:xfrm>
            <a:off x="1669002" y="2272683"/>
            <a:ext cx="585927" cy="452762"/>
          </a:xfrm>
          <a:custGeom>
            <a:avLst/>
            <a:gdLst>
              <a:gd name="connsiteX0" fmla="*/ 0 w 559293"/>
              <a:gd name="connsiteY0" fmla="*/ 452762 h 452762"/>
              <a:gd name="connsiteX1" fmla="*/ 142043 w 559293"/>
              <a:gd name="connsiteY1" fmla="*/ 0 h 452762"/>
              <a:gd name="connsiteX2" fmla="*/ 559293 w 559293"/>
              <a:gd name="connsiteY2" fmla="*/ 0 h 452762"/>
            </a:gdLst>
            <a:ahLst/>
            <a:cxnLst>
              <a:cxn ang="0">
                <a:pos x="connsiteX0" y="connsiteY0"/>
              </a:cxn>
              <a:cxn ang="0">
                <a:pos x="connsiteX1" y="connsiteY1"/>
              </a:cxn>
              <a:cxn ang="0">
                <a:pos x="connsiteX2" y="connsiteY2"/>
              </a:cxn>
            </a:cxnLst>
            <a:rect l="l" t="t" r="r" b="b"/>
            <a:pathLst>
              <a:path w="559293" h="452762">
                <a:moveTo>
                  <a:pt x="0" y="452762"/>
                </a:moveTo>
                <a:lnTo>
                  <a:pt x="142043" y="0"/>
                </a:lnTo>
                <a:lnTo>
                  <a:pt x="559293"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45"/>
          <p:cNvSpPr/>
          <p:nvPr/>
        </p:nvSpPr>
        <p:spPr>
          <a:xfrm flipV="1">
            <a:off x="1669002" y="2725440"/>
            <a:ext cx="408373" cy="710213"/>
          </a:xfrm>
          <a:custGeom>
            <a:avLst/>
            <a:gdLst>
              <a:gd name="connsiteX0" fmla="*/ 0 w 559293"/>
              <a:gd name="connsiteY0" fmla="*/ 452762 h 452762"/>
              <a:gd name="connsiteX1" fmla="*/ 142043 w 559293"/>
              <a:gd name="connsiteY1" fmla="*/ 0 h 452762"/>
              <a:gd name="connsiteX2" fmla="*/ 559293 w 559293"/>
              <a:gd name="connsiteY2" fmla="*/ 0 h 452762"/>
            </a:gdLst>
            <a:ahLst/>
            <a:cxnLst>
              <a:cxn ang="0">
                <a:pos x="connsiteX0" y="connsiteY0"/>
              </a:cxn>
              <a:cxn ang="0">
                <a:pos x="connsiteX1" y="connsiteY1"/>
              </a:cxn>
              <a:cxn ang="0">
                <a:pos x="connsiteX2" y="connsiteY2"/>
              </a:cxn>
            </a:cxnLst>
            <a:rect l="l" t="t" r="r" b="b"/>
            <a:pathLst>
              <a:path w="559293" h="452762">
                <a:moveTo>
                  <a:pt x="0" y="452762"/>
                </a:moveTo>
                <a:lnTo>
                  <a:pt x="142043" y="0"/>
                </a:lnTo>
                <a:lnTo>
                  <a:pt x="559293"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2077375" y="3204839"/>
            <a:ext cx="150920" cy="390617"/>
          </a:xfrm>
          <a:custGeom>
            <a:avLst/>
            <a:gdLst>
              <a:gd name="connsiteX0" fmla="*/ 168675 w 168675"/>
              <a:gd name="connsiteY0" fmla="*/ 0 h 390617"/>
              <a:gd name="connsiteX1" fmla="*/ 0 w 168675"/>
              <a:gd name="connsiteY1" fmla="*/ 230819 h 390617"/>
              <a:gd name="connsiteX2" fmla="*/ 159798 w 168675"/>
              <a:gd name="connsiteY2" fmla="*/ 390617 h 390617"/>
            </a:gdLst>
            <a:ahLst/>
            <a:cxnLst>
              <a:cxn ang="0">
                <a:pos x="connsiteX0" y="connsiteY0"/>
              </a:cxn>
              <a:cxn ang="0">
                <a:pos x="connsiteX1" y="connsiteY1"/>
              </a:cxn>
              <a:cxn ang="0">
                <a:pos x="connsiteX2" y="connsiteY2"/>
              </a:cxn>
            </a:cxnLst>
            <a:rect l="l" t="t" r="r" b="b"/>
            <a:pathLst>
              <a:path w="168675" h="390617">
                <a:moveTo>
                  <a:pt x="168675" y="0"/>
                </a:moveTo>
                <a:lnTo>
                  <a:pt x="0" y="230819"/>
                </a:lnTo>
                <a:lnTo>
                  <a:pt x="159798" y="390617"/>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23246212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5821" y="29919"/>
            <a:ext cx="10922342" cy="1464547"/>
          </a:xfrm>
        </p:spPr>
        <p:txBody>
          <a:bodyPr/>
          <a:lstStyle/>
          <a:p>
            <a:r>
              <a:rPr lang="zh-CN" altLang="en-US"/>
              <a:t>字符数组应用举例</a:t>
            </a:r>
          </a:p>
        </p:txBody>
      </p:sp>
      <p:sp>
        <p:nvSpPr>
          <p:cNvPr id="3" name="内容占位符 2"/>
          <p:cNvSpPr>
            <a:spLocks noGrp="1"/>
          </p:cNvSpPr>
          <p:nvPr>
            <p:ph idx="1"/>
          </p:nvPr>
        </p:nvSpPr>
        <p:spPr>
          <a:xfrm>
            <a:off x="252248" y="1147395"/>
            <a:ext cx="6596903" cy="603515"/>
          </a:xfrm>
        </p:spPr>
        <p:txBody>
          <a:bodyPr>
            <a:noAutofit/>
          </a:bodyPr>
          <a:lstStyle/>
          <a:p>
            <a:pPr marL="88900" indent="-8890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5.9】</a:t>
            </a:r>
            <a:r>
              <a:rPr lang="zh-CN" altLang="en-US" sz="2000" dirty="0">
                <a:solidFill>
                  <a:schemeClr val="accent1"/>
                </a:solidFill>
              </a:rPr>
              <a:t>有</a:t>
            </a:r>
            <a:r>
              <a:rPr lang="en-US" altLang="zh-CN" sz="2000" dirty="0">
                <a:solidFill>
                  <a:schemeClr val="accent1"/>
                </a:solidFill>
              </a:rPr>
              <a:t>3</a:t>
            </a:r>
            <a:r>
              <a:rPr lang="zh-CN" altLang="en-US" sz="2000" dirty="0">
                <a:solidFill>
                  <a:schemeClr val="accent1"/>
                </a:solidFill>
              </a:rPr>
              <a:t>个国家名</a:t>
            </a:r>
            <a:r>
              <a:rPr lang="en-US" altLang="zh-CN" sz="2000" dirty="0">
                <a:solidFill>
                  <a:schemeClr val="accent1"/>
                </a:solidFill>
              </a:rPr>
              <a:t>,</a:t>
            </a:r>
            <a:r>
              <a:rPr lang="zh-CN" altLang="en-US" sz="2000" dirty="0">
                <a:solidFill>
                  <a:schemeClr val="accent1"/>
                </a:solidFill>
              </a:rPr>
              <a:t>要求找出其中按字母顺序最前者。</a:t>
            </a:r>
          </a:p>
        </p:txBody>
      </p:sp>
      <p:sp>
        <p:nvSpPr>
          <p:cNvPr id="29" name="圆角矩形 28"/>
          <p:cNvSpPr/>
          <p:nvPr/>
        </p:nvSpPr>
        <p:spPr>
          <a:xfrm>
            <a:off x="325821" y="2675956"/>
            <a:ext cx="11445765" cy="2678816"/>
          </a:xfrm>
          <a:prstGeom prst="roundRect">
            <a:avLst>
              <a:gd name="adj" fmla="val 1628"/>
            </a:avLst>
          </a:prstGeom>
        </p:spPr>
        <p:style>
          <a:lnRef idx="2">
            <a:schemeClr val="accent1"/>
          </a:lnRef>
          <a:fillRef idx="1">
            <a:schemeClr val="lt1"/>
          </a:fillRef>
          <a:effectRef idx="0">
            <a:schemeClr val="accent1"/>
          </a:effectRef>
          <a:fontRef idx="minor">
            <a:schemeClr val="dk1"/>
          </a:fontRef>
        </p:style>
        <p:txBody>
          <a:bodyPr numCol="2" spcCol="216000" rtlCol="0" anchor="t"/>
          <a:lstStyle/>
          <a:p>
            <a:pPr defTabSz="363538">
              <a:lnSpc>
                <a:spcPct val="120000"/>
              </a:lnSpc>
            </a:pPr>
            <a:r>
              <a:rPr lang="en-US" altLang="zh-CN" sz="1400" dirty="0"/>
              <a:t>#include&lt;</a:t>
            </a:r>
            <a:r>
              <a:rPr lang="en-US" altLang="zh-CN" sz="1400" dirty="0" err="1"/>
              <a:t>stdio.h</a:t>
            </a:r>
            <a:r>
              <a:rPr lang="en-US" altLang="zh-CN" sz="1400" dirty="0"/>
              <a:t>&gt;</a:t>
            </a:r>
          </a:p>
          <a:p>
            <a:pPr defTabSz="363538">
              <a:lnSpc>
                <a:spcPct val="120000"/>
              </a:lnSpc>
            </a:pPr>
            <a:r>
              <a:rPr lang="en-US" altLang="zh-CN" sz="1400" dirty="0">
                <a:solidFill>
                  <a:schemeClr val="accent6"/>
                </a:solidFill>
              </a:rPr>
              <a:t>#include&lt;</a:t>
            </a:r>
            <a:r>
              <a:rPr lang="en-US" altLang="zh-CN" sz="1400" dirty="0" err="1">
                <a:solidFill>
                  <a:schemeClr val="accent6"/>
                </a:solidFill>
              </a:rPr>
              <a:t>string.h</a:t>
            </a:r>
            <a:r>
              <a:rPr lang="en-US" altLang="zh-CN" sz="1400" dirty="0">
                <a:solidFill>
                  <a:schemeClr val="accent6"/>
                </a:solidFill>
              </a:rPr>
              <a:t>&gt;</a:t>
            </a:r>
          </a:p>
          <a:p>
            <a:pPr defTabSz="363538">
              <a:lnSpc>
                <a:spcPct val="120000"/>
              </a:lnSpc>
            </a:pPr>
            <a:r>
              <a:rPr lang="en-US" altLang="zh-CN" sz="1400" dirty="0">
                <a:solidFill>
                  <a:srgbClr val="008000"/>
                </a:solidFill>
              </a:rPr>
              <a:t>//</a:t>
            </a:r>
            <a:r>
              <a:rPr lang="zh-CN" altLang="en-US" sz="1400" dirty="0">
                <a:solidFill>
                  <a:srgbClr val="008000"/>
                </a:solidFill>
              </a:rPr>
              <a:t>程序中使用字符串函数需要将头文件</a:t>
            </a:r>
            <a:r>
              <a:rPr lang="en-US" altLang="zh-CN" sz="1400" dirty="0">
                <a:solidFill>
                  <a:srgbClr val="008000"/>
                </a:solidFill>
              </a:rPr>
              <a:t>&lt;</a:t>
            </a:r>
            <a:r>
              <a:rPr lang="en-US" altLang="zh-CN" sz="1400" dirty="0" err="1">
                <a:solidFill>
                  <a:srgbClr val="008000"/>
                </a:solidFill>
              </a:rPr>
              <a:t>string.h</a:t>
            </a:r>
            <a:r>
              <a:rPr lang="en-US" altLang="zh-CN" sz="1400" dirty="0">
                <a:solidFill>
                  <a:srgbClr val="008000"/>
                </a:solidFill>
              </a:rPr>
              <a:t>&gt;</a:t>
            </a:r>
            <a:r>
              <a:rPr lang="zh-CN" altLang="en-US" sz="1400" dirty="0">
                <a:solidFill>
                  <a:srgbClr val="008000"/>
                </a:solidFill>
              </a:rPr>
              <a:t>包含进来</a:t>
            </a:r>
            <a:endParaRPr lang="en-US" altLang="zh-CN" sz="1400" dirty="0">
              <a:solidFill>
                <a:srgbClr val="008000"/>
              </a:solidFill>
            </a:endParaRPr>
          </a:p>
          <a:p>
            <a:pPr defTabSz="363538">
              <a:lnSpc>
                <a:spcPct val="120000"/>
              </a:lnSpc>
            </a:pPr>
            <a:r>
              <a:rPr lang="en-US" altLang="zh-CN" sz="1400" dirty="0"/>
              <a:t>int main()</a:t>
            </a:r>
          </a:p>
          <a:p>
            <a:pPr defTabSz="363538">
              <a:lnSpc>
                <a:spcPct val="120000"/>
              </a:lnSpc>
            </a:pPr>
            <a:r>
              <a:rPr lang="en-US" altLang="zh-CN" sz="1400" dirty="0"/>
              <a:t>{</a:t>
            </a:r>
          </a:p>
          <a:p>
            <a:pPr defTabSz="363538">
              <a:lnSpc>
                <a:spcPct val="120000"/>
              </a:lnSpc>
            </a:pPr>
            <a:r>
              <a:rPr lang="en-US" altLang="zh-CN" sz="1400" dirty="0"/>
              <a:t>	char string[20];</a:t>
            </a:r>
            <a:endParaRPr lang="zh-CN" altLang="en-US" sz="1400" dirty="0">
              <a:solidFill>
                <a:srgbClr val="008000"/>
              </a:solidFill>
            </a:endParaRPr>
          </a:p>
          <a:p>
            <a:pPr defTabSz="363538">
              <a:lnSpc>
                <a:spcPct val="120000"/>
              </a:lnSpc>
            </a:pPr>
            <a:r>
              <a:rPr lang="zh-CN" altLang="en-US" sz="1400" dirty="0"/>
              <a:t>	</a:t>
            </a:r>
            <a:r>
              <a:rPr lang="en-US" altLang="zh-CN" sz="1400" dirty="0"/>
              <a:t>char str[3][20];	</a:t>
            </a:r>
            <a:r>
              <a:rPr lang="en-US" altLang="zh-CN" sz="1400" dirty="0">
                <a:solidFill>
                  <a:srgbClr val="008000"/>
                </a:solidFill>
              </a:rPr>
              <a:t>//</a:t>
            </a:r>
            <a:r>
              <a:rPr lang="zh-CN" altLang="en-US" sz="1400" dirty="0">
                <a:solidFill>
                  <a:srgbClr val="008000"/>
                </a:solidFill>
              </a:rPr>
              <a:t>定义二维字符数组</a:t>
            </a:r>
            <a:r>
              <a:rPr lang="en-US" altLang="zh-CN" sz="1400" dirty="0"/>
              <a:t>	</a:t>
            </a:r>
          </a:p>
          <a:p>
            <a:pPr defTabSz="363538">
              <a:lnSpc>
                <a:spcPct val="120000"/>
              </a:lnSpc>
            </a:pPr>
            <a:r>
              <a:rPr lang="en-US" altLang="zh-CN" sz="1400" dirty="0"/>
              <a:t>	</a:t>
            </a:r>
            <a:r>
              <a:rPr lang="en-US" altLang="zh-CN" sz="1400" dirty="0">
                <a:solidFill>
                  <a:srgbClr val="008000"/>
                </a:solidFill>
              </a:rPr>
              <a:t>//</a:t>
            </a:r>
            <a:r>
              <a:rPr lang="zh-CN" altLang="en-US" sz="1400" dirty="0">
                <a:solidFill>
                  <a:srgbClr val="008000"/>
                </a:solidFill>
              </a:rPr>
              <a:t>定义一维字符数组，作为交换字符串时的临时字符数组</a:t>
            </a:r>
          </a:p>
          <a:p>
            <a:pPr defTabSz="363538">
              <a:lnSpc>
                <a:spcPct val="120000"/>
              </a:lnSpc>
            </a:pPr>
            <a:r>
              <a:rPr lang="zh-CN" altLang="en-US" sz="1400" dirty="0"/>
              <a:t>	</a:t>
            </a:r>
            <a:r>
              <a:rPr lang="en-US" altLang="zh-CN" sz="1400" dirty="0"/>
              <a:t>int </a:t>
            </a:r>
            <a:r>
              <a:rPr lang="en-US" altLang="zh-CN" sz="1400" dirty="0" err="1"/>
              <a:t>i</a:t>
            </a:r>
            <a:r>
              <a:rPr lang="en-US" altLang="zh-CN" sz="1400" dirty="0"/>
              <a:t>;</a:t>
            </a:r>
          </a:p>
          <a:p>
            <a:pPr defTabSz="363538">
              <a:lnSpc>
                <a:spcPct val="120000"/>
              </a:lnSpc>
            </a:pPr>
            <a:r>
              <a:rPr lang="en-US" altLang="zh-CN" sz="1400" dirty="0"/>
              <a:t>	for(</a:t>
            </a:r>
            <a:r>
              <a:rPr lang="en-US" altLang="zh-CN" sz="1400" dirty="0" err="1"/>
              <a:t>i</a:t>
            </a:r>
            <a:r>
              <a:rPr lang="en-US" altLang="zh-CN" sz="1400" dirty="0"/>
              <a:t>=0;i&lt;3;i++)</a:t>
            </a:r>
          </a:p>
          <a:p>
            <a:pPr defTabSz="363538">
              <a:lnSpc>
                <a:spcPct val="120000"/>
              </a:lnSpc>
            </a:pPr>
            <a:r>
              <a:rPr lang="en-US" altLang="zh-CN" sz="1400" dirty="0"/>
              <a:t>		gets(str[</a:t>
            </a:r>
            <a:r>
              <a:rPr lang="en-US" altLang="zh-CN" sz="1400" dirty="0" err="1"/>
              <a:t>i</a:t>
            </a:r>
            <a:r>
              <a:rPr lang="en-US" altLang="zh-CN" sz="1400" dirty="0"/>
              <a:t>]);	</a:t>
            </a:r>
            <a:r>
              <a:rPr lang="en-US" altLang="zh-CN" sz="1400" dirty="0">
                <a:solidFill>
                  <a:srgbClr val="008000"/>
                </a:solidFill>
              </a:rPr>
              <a:t>//</a:t>
            </a:r>
            <a:r>
              <a:rPr lang="zh-CN" altLang="en-US" sz="1400" dirty="0">
                <a:solidFill>
                  <a:srgbClr val="008000"/>
                </a:solidFill>
              </a:rPr>
              <a:t>读入</a:t>
            </a:r>
            <a:r>
              <a:rPr lang="en-US" altLang="zh-CN" sz="1400" dirty="0">
                <a:solidFill>
                  <a:srgbClr val="008000"/>
                </a:solidFill>
              </a:rPr>
              <a:t>3</a:t>
            </a:r>
            <a:r>
              <a:rPr lang="zh-CN" altLang="en-US" sz="1400" dirty="0">
                <a:solidFill>
                  <a:srgbClr val="008000"/>
                </a:solidFill>
              </a:rPr>
              <a:t>个字符串，分别给</a:t>
            </a:r>
            <a:r>
              <a:rPr lang="en-US" altLang="zh-CN" sz="1400" dirty="0">
                <a:solidFill>
                  <a:srgbClr val="008000"/>
                </a:solidFill>
              </a:rPr>
              <a:t>str[0],str[1],str[2]</a:t>
            </a:r>
          </a:p>
          <a:p>
            <a:pPr defTabSz="363538">
              <a:lnSpc>
                <a:spcPct val="120000"/>
              </a:lnSpc>
            </a:pPr>
            <a:r>
              <a:rPr lang="en-US" altLang="zh-CN" sz="1400" dirty="0"/>
              <a:t>	if(</a:t>
            </a:r>
            <a:r>
              <a:rPr lang="en-US" altLang="zh-CN" sz="1400" dirty="0" err="1">
                <a:solidFill>
                  <a:schemeClr val="accent6"/>
                </a:solidFill>
              </a:rPr>
              <a:t>strcmp</a:t>
            </a:r>
            <a:r>
              <a:rPr lang="en-US" altLang="zh-CN" sz="1400" dirty="0">
                <a:solidFill>
                  <a:schemeClr val="accent6"/>
                </a:solidFill>
              </a:rPr>
              <a:t>(str[0],str[1])&lt;0</a:t>
            </a:r>
            <a:r>
              <a:rPr lang="en-US" altLang="zh-CN" sz="1400" dirty="0"/>
              <a:t>)	</a:t>
            </a:r>
            <a:r>
              <a:rPr lang="en-US" altLang="zh-CN" sz="1400" dirty="0">
                <a:solidFill>
                  <a:srgbClr val="008000"/>
                </a:solidFill>
              </a:rPr>
              <a:t>//</a:t>
            </a:r>
            <a:r>
              <a:rPr lang="zh-CN" altLang="en-US" sz="1400" dirty="0">
                <a:solidFill>
                  <a:srgbClr val="008000"/>
                </a:solidFill>
              </a:rPr>
              <a:t>若</a:t>
            </a:r>
            <a:r>
              <a:rPr lang="en-US" altLang="zh-CN" sz="1400" dirty="0">
                <a:solidFill>
                  <a:srgbClr val="008000"/>
                </a:solidFill>
              </a:rPr>
              <a:t>str[0]</a:t>
            </a:r>
            <a:r>
              <a:rPr lang="zh-CN" altLang="en-US" sz="1400" dirty="0">
                <a:solidFill>
                  <a:srgbClr val="008000"/>
                </a:solidFill>
              </a:rPr>
              <a:t>小于</a:t>
            </a:r>
            <a:r>
              <a:rPr lang="en-US" altLang="zh-CN" sz="1400" dirty="0">
                <a:solidFill>
                  <a:srgbClr val="008000"/>
                </a:solidFill>
              </a:rPr>
              <a:t>str[1]</a:t>
            </a:r>
          </a:p>
          <a:p>
            <a:pPr defTabSz="363538">
              <a:lnSpc>
                <a:spcPct val="120000"/>
              </a:lnSpc>
            </a:pPr>
            <a:r>
              <a:rPr lang="en-US" altLang="zh-CN" sz="1400" dirty="0"/>
              <a:t>		</a:t>
            </a:r>
            <a:r>
              <a:rPr lang="en-US" altLang="zh-CN" sz="1400" dirty="0" err="1">
                <a:solidFill>
                  <a:schemeClr val="accent6"/>
                </a:solidFill>
              </a:rPr>
              <a:t>strcpy</a:t>
            </a:r>
            <a:r>
              <a:rPr lang="en-US" altLang="zh-CN" sz="1400" dirty="0">
                <a:solidFill>
                  <a:schemeClr val="accent6"/>
                </a:solidFill>
              </a:rPr>
              <a:t>(</a:t>
            </a:r>
            <a:r>
              <a:rPr lang="en-US" altLang="zh-CN" sz="1400" dirty="0" err="1">
                <a:solidFill>
                  <a:schemeClr val="accent6"/>
                </a:solidFill>
              </a:rPr>
              <a:t>string,str</a:t>
            </a:r>
            <a:r>
              <a:rPr lang="en-US" altLang="zh-CN" sz="1400" dirty="0">
                <a:solidFill>
                  <a:schemeClr val="accent6"/>
                </a:solidFill>
              </a:rPr>
              <a:t>[0]);</a:t>
            </a:r>
            <a:r>
              <a:rPr lang="en-US" altLang="zh-CN" sz="1400" dirty="0"/>
              <a:t>	</a:t>
            </a:r>
            <a:r>
              <a:rPr lang="en-US" altLang="zh-CN" sz="1400" dirty="0">
                <a:solidFill>
                  <a:srgbClr val="008000"/>
                </a:solidFill>
              </a:rPr>
              <a:t>//</a:t>
            </a:r>
            <a:r>
              <a:rPr lang="zh-CN" altLang="en-US" sz="1400" dirty="0">
                <a:solidFill>
                  <a:srgbClr val="008000"/>
                </a:solidFill>
              </a:rPr>
              <a:t>把</a:t>
            </a:r>
            <a:r>
              <a:rPr lang="en-US" altLang="zh-CN" sz="1400" dirty="0">
                <a:solidFill>
                  <a:srgbClr val="008000"/>
                </a:solidFill>
              </a:rPr>
              <a:t>str[0]</a:t>
            </a:r>
            <a:r>
              <a:rPr lang="zh-CN" altLang="en-US" sz="1400" dirty="0">
                <a:solidFill>
                  <a:srgbClr val="008000"/>
                </a:solidFill>
              </a:rPr>
              <a:t>的字符串赋给字符数组</a:t>
            </a:r>
            <a:r>
              <a:rPr lang="en-US" altLang="zh-CN" sz="1400" dirty="0">
                <a:solidFill>
                  <a:srgbClr val="008000"/>
                </a:solidFill>
              </a:rPr>
              <a:t>string</a:t>
            </a:r>
          </a:p>
          <a:p>
            <a:pPr defTabSz="363538">
              <a:lnSpc>
                <a:spcPct val="120000"/>
              </a:lnSpc>
            </a:pPr>
            <a:r>
              <a:rPr lang="en-US" altLang="zh-CN" sz="1400" dirty="0"/>
              <a:t>	else						</a:t>
            </a:r>
            <a:r>
              <a:rPr lang="en-US" altLang="zh-CN" sz="1400" dirty="0">
                <a:solidFill>
                  <a:srgbClr val="008000"/>
                </a:solidFill>
              </a:rPr>
              <a:t>//</a:t>
            </a:r>
            <a:r>
              <a:rPr lang="zh-CN" altLang="en-US" sz="1400" dirty="0">
                <a:solidFill>
                  <a:srgbClr val="008000"/>
                </a:solidFill>
              </a:rPr>
              <a:t>若</a:t>
            </a:r>
            <a:r>
              <a:rPr lang="en-US" altLang="zh-CN" sz="1400" dirty="0">
                <a:solidFill>
                  <a:srgbClr val="008000"/>
                </a:solidFill>
              </a:rPr>
              <a:t>str[0]</a:t>
            </a:r>
            <a:r>
              <a:rPr lang="zh-CN" altLang="en-US" sz="1400" dirty="0">
                <a:solidFill>
                  <a:srgbClr val="008000"/>
                </a:solidFill>
              </a:rPr>
              <a:t>大于等于</a:t>
            </a:r>
            <a:r>
              <a:rPr lang="en-US" altLang="zh-CN" sz="1400" dirty="0">
                <a:solidFill>
                  <a:srgbClr val="008000"/>
                </a:solidFill>
              </a:rPr>
              <a:t>str[1]</a:t>
            </a:r>
          </a:p>
          <a:p>
            <a:pPr defTabSz="363538">
              <a:lnSpc>
                <a:spcPct val="120000"/>
              </a:lnSpc>
            </a:pPr>
            <a:r>
              <a:rPr lang="en-US" altLang="zh-CN" sz="1400" dirty="0"/>
              <a:t>		</a:t>
            </a:r>
            <a:r>
              <a:rPr lang="en-US" altLang="zh-CN" sz="1400" dirty="0" err="1">
                <a:solidFill>
                  <a:schemeClr val="accent6"/>
                </a:solidFill>
              </a:rPr>
              <a:t>strcpy</a:t>
            </a:r>
            <a:r>
              <a:rPr lang="en-US" altLang="zh-CN" sz="1400" dirty="0">
                <a:solidFill>
                  <a:schemeClr val="accent6"/>
                </a:solidFill>
              </a:rPr>
              <a:t>(</a:t>
            </a:r>
            <a:r>
              <a:rPr lang="en-US" altLang="zh-CN" sz="1400" dirty="0" err="1">
                <a:solidFill>
                  <a:schemeClr val="accent6"/>
                </a:solidFill>
              </a:rPr>
              <a:t>string,str</a:t>
            </a:r>
            <a:r>
              <a:rPr lang="en-US" altLang="zh-CN" sz="1400" dirty="0">
                <a:solidFill>
                  <a:schemeClr val="accent6"/>
                </a:solidFill>
              </a:rPr>
              <a:t>[1]);</a:t>
            </a:r>
            <a:r>
              <a:rPr lang="en-US" altLang="zh-CN" sz="1400" dirty="0"/>
              <a:t>	</a:t>
            </a:r>
            <a:r>
              <a:rPr lang="en-US" altLang="zh-CN" sz="1400" dirty="0">
                <a:solidFill>
                  <a:srgbClr val="008000"/>
                </a:solidFill>
              </a:rPr>
              <a:t>//</a:t>
            </a:r>
            <a:r>
              <a:rPr lang="zh-CN" altLang="en-US" sz="1400" dirty="0">
                <a:solidFill>
                  <a:srgbClr val="008000"/>
                </a:solidFill>
              </a:rPr>
              <a:t>把</a:t>
            </a:r>
            <a:r>
              <a:rPr lang="en-US" altLang="zh-CN" sz="1400" dirty="0">
                <a:solidFill>
                  <a:srgbClr val="008000"/>
                </a:solidFill>
              </a:rPr>
              <a:t>str[1]</a:t>
            </a:r>
            <a:r>
              <a:rPr lang="zh-CN" altLang="en-US" sz="1400" dirty="0">
                <a:solidFill>
                  <a:srgbClr val="008000"/>
                </a:solidFill>
              </a:rPr>
              <a:t>的字符串赋给字符数组</a:t>
            </a:r>
            <a:r>
              <a:rPr lang="en-US" altLang="zh-CN" sz="1400" dirty="0">
                <a:solidFill>
                  <a:srgbClr val="008000"/>
                </a:solidFill>
              </a:rPr>
              <a:t>string </a:t>
            </a:r>
          </a:p>
          <a:p>
            <a:pPr defTabSz="363538">
              <a:lnSpc>
                <a:spcPct val="120000"/>
              </a:lnSpc>
            </a:pPr>
            <a:r>
              <a:rPr lang="en-US" altLang="zh-CN" sz="1400" dirty="0"/>
              <a:t>	if(</a:t>
            </a:r>
            <a:r>
              <a:rPr lang="en-US" altLang="zh-CN" sz="1400" dirty="0" err="1">
                <a:solidFill>
                  <a:schemeClr val="accent6"/>
                </a:solidFill>
              </a:rPr>
              <a:t>strcmp</a:t>
            </a:r>
            <a:r>
              <a:rPr lang="en-US" altLang="zh-CN" sz="1400" dirty="0">
                <a:solidFill>
                  <a:schemeClr val="accent6"/>
                </a:solidFill>
              </a:rPr>
              <a:t>(str[2],string)&lt;0</a:t>
            </a:r>
            <a:r>
              <a:rPr lang="en-US" altLang="zh-CN" sz="1400" dirty="0"/>
              <a:t>)	</a:t>
            </a:r>
            <a:r>
              <a:rPr lang="en-US" altLang="zh-CN" sz="1400" dirty="0">
                <a:solidFill>
                  <a:srgbClr val="008000"/>
                </a:solidFill>
              </a:rPr>
              <a:t>//</a:t>
            </a:r>
            <a:r>
              <a:rPr lang="zh-CN" altLang="en-US" sz="1400" dirty="0">
                <a:solidFill>
                  <a:srgbClr val="008000"/>
                </a:solidFill>
              </a:rPr>
              <a:t>若</a:t>
            </a:r>
            <a:r>
              <a:rPr lang="en-US" altLang="zh-CN" sz="1400" dirty="0">
                <a:solidFill>
                  <a:srgbClr val="008000"/>
                </a:solidFill>
              </a:rPr>
              <a:t>str[2]</a:t>
            </a:r>
            <a:r>
              <a:rPr lang="zh-CN" altLang="en-US" sz="1400" dirty="0">
                <a:solidFill>
                  <a:srgbClr val="008000"/>
                </a:solidFill>
              </a:rPr>
              <a:t>小于</a:t>
            </a:r>
            <a:r>
              <a:rPr lang="en-US" altLang="zh-CN" sz="1400" dirty="0">
                <a:solidFill>
                  <a:srgbClr val="008000"/>
                </a:solidFill>
              </a:rPr>
              <a:t>string</a:t>
            </a:r>
          </a:p>
          <a:p>
            <a:pPr defTabSz="363538">
              <a:lnSpc>
                <a:spcPct val="120000"/>
              </a:lnSpc>
            </a:pPr>
            <a:r>
              <a:rPr lang="en-US" altLang="zh-CN" sz="1400" dirty="0"/>
              <a:t>		</a:t>
            </a:r>
            <a:r>
              <a:rPr lang="en-US" altLang="zh-CN" sz="1400" dirty="0" err="1">
                <a:solidFill>
                  <a:schemeClr val="accent6"/>
                </a:solidFill>
              </a:rPr>
              <a:t>strcpy</a:t>
            </a:r>
            <a:r>
              <a:rPr lang="en-US" altLang="zh-CN" sz="1400" dirty="0">
                <a:solidFill>
                  <a:schemeClr val="accent6"/>
                </a:solidFill>
              </a:rPr>
              <a:t>(</a:t>
            </a:r>
            <a:r>
              <a:rPr lang="en-US" altLang="zh-CN" sz="1400" dirty="0" err="1">
                <a:solidFill>
                  <a:schemeClr val="accent6"/>
                </a:solidFill>
              </a:rPr>
              <a:t>string,str</a:t>
            </a:r>
            <a:r>
              <a:rPr lang="en-US" altLang="zh-CN" sz="1400" dirty="0">
                <a:solidFill>
                  <a:schemeClr val="accent6"/>
                </a:solidFill>
              </a:rPr>
              <a:t>[2]);</a:t>
            </a:r>
            <a:r>
              <a:rPr lang="en-US" altLang="zh-CN" sz="1400" dirty="0"/>
              <a:t>	</a:t>
            </a:r>
            <a:r>
              <a:rPr lang="en-US" altLang="zh-CN" sz="1400" dirty="0">
                <a:solidFill>
                  <a:srgbClr val="008000"/>
                </a:solidFill>
              </a:rPr>
              <a:t>//</a:t>
            </a:r>
            <a:r>
              <a:rPr lang="zh-CN" altLang="en-US" sz="1400" dirty="0">
                <a:solidFill>
                  <a:srgbClr val="008000"/>
                </a:solidFill>
              </a:rPr>
              <a:t>把</a:t>
            </a:r>
            <a:r>
              <a:rPr lang="en-US" altLang="zh-CN" sz="1400" dirty="0">
                <a:solidFill>
                  <a:srgbClr val="008000"/>
                </a:solidFill>
              </a:rPr>
              <a:t>str[2]</a:t>
            </a:r>
            <a:r>
              <a:rPr lang="zh-CN" altLang="en-US" sz="1400" dirty="0">
                <a:solidFill>
                  <a:srgbClr val="008000"/>
                </a:solidFill>
              </a:rPr>
              <a:t>的字符串赋给字符数组</a:t>
            </a:r>
            <a:r>
              <a:rPr lang="en-US" altLang="zh-CN" sz="1400" dirty="0">
                <a:solidFill>
                  <a:srgbClr val="008000"/>
                </a:solidFill>
              </a:rPr>
              <a:t>string</a:t>
            </a:r>
          </a:p>
          <a:p>
            <a:pPr defTabSz="363538">
              <a:lnSpc>
                <a:spcPct val="120000"/>
              </a:lnSpc>
            </a:pPr>
            <a:r>
              <a:rPr lang="en-US" altLang="zh-CN" sz="1400" dirty="0"/>
              <a:t>	</a:t>
            </a:r>
            <a:r>
              <a:rPr lang="en-US" altLang="zh-CN" sz="1400" dirty="0" err="1"/>
              <a:t>printf</a:t>
            </a:r>
            <a:r>
              <a:rPr lang="en-US" altLang="zh-CN" sz="1400" dirty="0"/>
              <a:t>("\</a:t>
            </a:r>
            <a:r>
              <a:rPr lang="en-US" altLang="zh-CN" sz="1400" dirty="0" err="1"/>
              <a:t>nthe</a:t>
            </a:r>
            <a:r>
              <a:rPr lang="en-US" altLang="zh-CN" sz="1400" dirty="0"/>
              <a:t> </a:t>
            </a:r>
            <a:r>
              <a:rPr lang="en-US" altLang="zh-CN" sz="1400" dirty="0" err="1"/>
              <a:t>samllest</a:t>
            </a:r>
            <a:r>
              <a:rPr lang="en-US" altLang="zh-CN" sz="1400" dirty="0"/>
              <a:t> string is:\</a:t>
            </a:r>
            <a:r>
              <a:rPr lang="en-US" altLang="zh-CN" sz="1400" dirty="0" err="1"/>
              <a:t>n%s</a:t>
            </a:r>
            <a:r>
              <a:rPr lang="en-US" altLang="zh-CN" sz="1400" dirty="0"/>
              <a:t>\</a:t>
            </a:r>
            <a:r>
              <a:rPr lang="en-US" altLang="zh-CN" sz="1400" dirty="0" err="1"/>
              <a:t>n",string</a:t>
            </a:r>
            <a:r>
              <a:rPr lang="en-US" altLang="zh-CN" sz="1400" dirty="0"/>
              <a:t>);		</a:t>
            </a:r>
            <a:r>
              <a:rPr lang="en-US" altLang="zh-CN" sz="1400" dirty="0">
                <a:solidFill>
                  <a:srgbClr val="008000"/>
                </a:solidFill>
              </a:rPr>
              <a:t>//</a:t>
            </a:r>
            <a:r>
              <a:rPr lang="zh-CN" altLang="en-US" sz="1400" dirty="0">
                <a:solidFill>
                  <a:srgbClr val="008000"/>
                </a:solidFill>
              </a:rPr>
              <a:t>输出</a:t>
            </a:r>
            <a:r>
              <a:rPr lang="en-US" altLang="zh-CN" sz="1400" dirty="0">
                <a:solidFill>
                  <a:srgbClr val="008000"/>
                </a:solidFill>
              </a:rPr>
              <a:t>string</a:t>
            </a:r>
          </a:p>
          <a:p>
            <a:pPr defTabSz="363538">
              <a:lnSpc>
                <a:spcPct val="120000"/>
              </a:lnSpc>
            </a:pPr>
            <a:r>
              <a:rPr lang="en-US" altLang="zh-CN" sz="1400" dirty="0"/>
              <a:t>	return 0;</a:t>
            </a:r>
          </a:p>
          <a:p>
            <a:pPr defTabSz="363538">
              <a:lnSpc>
                <a:spcPct val="120000"/>
              </a:lnSpc>
            </a:pPr>
            <a:r>
              <a:rPr lang="en-US" altLang="zh-CN" sz="1400" dirty="0"/>
              <a:t>}</a:t>
            </a:r>
            <a:endParaRPr lang="en-US" altLang="zh-CN" sz="1400" dirty="0">
              <a:solidFill>
                <a:srgbClr val="008000"/>
              </a:solidFill>
            </a:endParaRPr>
          </a:p>
        </p:txBody>
      </p:sp>
      <p:cxnSp>
        <p:nvCxnSpPr>
          <p:cNvPr id="30" name="直接连接符 29"/>
          <p:cNvCxnSpPr/>
          <p:nvPr/>
        </p:nvCxnSpPr>
        <p:spPr>
          <a:xfrm>
            <a:off x="5698725" y="2675956"/>
            <a:ext cx="0" cy="2678816"/>
          </a:xfrm>
          <a:prstGeom prst="line">
            <a:avLst/>
          </a:prstGeom>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5543046" y="3079768"/>
            <a:ext cx="325496" cy="260107"/>
            <a:chOff x="5926033" y="1926699"/>
            <a:chExt cx="325496" cy="260107"/>
          </a:xfrm>
        </p:grpSpPr>
        <p:sp>
          <p:nvSpPr>
            <p:cNvPr id="32" name="MH_Other_2"/>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3" name="MH_Other_3"/>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4" name="MH_Other_4"/>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5" name="MH_Other_5"/>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6" name="MH_Other_6"/>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7" name="MH_Other_7"/>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38" name="组合 37"/>
          <p:cNvGrpSpPr/>
          <p:nvPr/>
        </p:nvGrpSpPr>
        <p:grpSpPr>
          <a:xfrm>
            <a:off x="5538391" y="4452278"/>
            <a:ext cx="325496" cy="260106"/>
            <a:chOff x="5926033" y="5434781"/>
            <a:chExt cx="325496" cy="260106"/>
          </a:xfrm>
        </p:grpSpPr>
        <p:sp>
          <p:nvSpPr>
            <p:cNvPr id="39" name="MH_Other_8"/>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9"/>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10"/>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11"/>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3" name="MH_Other_12"/>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4" name="MH_Other_13"/>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aphicFrame>
        <p:nvGraphicFramePr>
          <p:cNvPr id="4" name="表格 3"/>
          <p:cNvGraphicFramePr>
            <a:graphicFrameLocks noGrp="1"/>
          </p:cNvGraphicFramePr>
          <p:nvPr>
            <p:extLst>
              <p:ext uri="{D42A27DB-BD31-4B8C-83A1-F6EECF244321}">
                <p14:modId xmlns:p14="http://schemas.microsoft.com/office/powerpoint/2010/main" xmlns="" val="4215117763"/>
              </p:ext>
            </p:extLst>
          </p:nvPr>
        </p:nvGraphicFramePr>
        <p:xfrm>
          <a:off x="252248" y="1681117"/>
          <a:ext cx="6951892" cy="914400"/>
        </p:xfrm>
        <a:graphic>
          <a:graphicData uri="http://schemas.openxmlformats.org/drawingml/2006/table">
            <a:tbl>
              <a:tblPr>
                <a:tableStyleId>{5C22544A-7EE6-4342-B048-85BDC9FD1C3A}</a:tableStyleId>
              </a:tblPr>
              <a:tblGrid>
                <a:gridCol w="721192">
                  <a:extLst>
                    <a:ext uri="{9D8B030D-6E8A-4147-A177-3AD203B41FA5}">
                      <a16:colId xmlns:a16="http://schemas.microsoft.com/office/drawing/2014/main" xmlns="" val="969344739"/>
                    </a:ext>
                  </a:extLst>
                </a:gridCol>
                <a:gridCol w="311535">
                  <a:extLst>
                    <a:ext uri="{9D8B030D-6E8A-4147-A177-3AD203B41FA5}">
                      <a16:colId xmlns:a16="http://schemas.microsoft.com/office/drawing/2014/main" xmlns="" val="62521629"/>
                    </a:ext>
                  </a:extLst>
                </a:gridCol>
                <a:gridCol w="311535">
                  <a:extLst>
                    <a:ext uri="{9D8B030D-6E8A-4147-A177-3AD203B41FA5}">
                      <a16:colId xmlns:a16="http://schemas.microsoft.com/office/drawing/2014/main" xmlns="" val="2975520133"/>
                    </a:ext>
                  </a:extLst>
                </a:gridCol>
                <a:gridCol w="311535">
                  <a:extLst>
                    <a:ext uri="{9D8B030D-6E8A-4147-A177-3AD203B41FA5}">
                      <a16:colId xmlns:a16="http://schemas.microsoft.com/office/drawing/2014/main" xmlns="" val="3050129151"/>
                    </a:ext>
                  </a:extLst>
                </a:gridCol>
                <a:gridCol w="311535">
                  <a:extLst>
                    <a:ext uri="{9D8B030D-6E8A-4147-A177-3AD203B41FA5}">
                      <a16:colId xmlns:a16="http://schemas.microsoft.com/office/drawing/2014/main" xmlns="" val="2420009949"/>
                    </a:ext>
                  </a:extLst>
                </a:gridCol>
                <a:gridCol w="311535">
                  <a:extLst>
                    <a:ext uri="{9D8B030D-6E8A-4147-A177-3AD203B41FA5}">
                      <a16:colId xmlns:a16="http://schemas.microsoft.com/office/drawing/2014/main" xmlns="" val="1360924951"/>
                    </a:ext>
                  </a:extLst>
                </a:gridCol>
                <a:gridCol w="311535">
                  <a:extLst>
                    <a:ext uri="{9D8B030D-6E8A-4147-A177-3AD203B41FA5}">
                      <a16:colId xmlns:a16="http://schemas.microsoft.com/office/drawing/2014/main" xmlns="" val="2433857140"/>
                    </a:ext>
                  </a:extLst>
                </a:gridCol>
                <a:gridCol w="311535">
                  <a:extLst>
                    <a:ext uri="{9D8B030D-6E8A-4147-A177-3AD203B41FA5}">
                      <a16:colId xmlns:a16="http://schemas.microsoft.com/office/drawing/2014/main" xmlns="" val="2480688504"/>
                    </a:ext>
                  </a:extLst>
                </a:gridCol>
                <a:gridCol w="311535">
                  <a:extLst>
                    <a:ext uri="{9D8B030D-6E8A-4147-A177-3AD203B41FA5}">
                      <a16:colId xmlns:a16="http://schemas.microsoft.com/office/drawing/2014/main" xmlns="" val="912921942"/>
                    </a:ext>
                  </a:extLst>
                </a:gridCol>
                <a:gridCol w="311535">
                  <a:extLst>
                    <a:ext uri="{9D8B030D-6E8A-4147-A177-3AD203B41FA5}">
                      <a16:colId xmlns:a16="http://schemas.microsoft.com/office/drawing/2014/main" xmlns="" val="835101978"/>
                    </a:ext>
                  </a:extLst>
                </a:gridCol>
                <a:gridCol w="311535">
                  <a:extLst>
                    <a:ext uri="{9D8B030D-6E8A-4147-A177-3AD203B41FA5}">
                      <a16:colId xmlns:a16="http://schemas.microsoft.com/office/drawing/2014/main" xmlns="" val="2207664106"/>
                    </a:ext>
                  </a:extLst>
                </a:gridCol>
                <a:gridCol w="311535">
                  <a:extLst>
                    <a:ext uri="{9D8B030D-6E8A-4147-A177-3AD203B41FA5}">
                      <a16:colId xmlns:a16="http://schemas.microsoft.com/office/drawing/2014/main" xmlns="" val="590237542"/>
                    </a:ext>
                  </a:extLst>
                </a:gridCol>
                <a:gridCol w="311535">
                  <a:extLst>
                    <a:ext uri="{9D8B030D-6E8A-4147-A177-3AD203B41FA5}">
                      <a16:colId xmlns:a16="http://schemas.microsoft.com/office/drawing/2014/main" xmlns="" val="299280714"/>
                    </a:ext>
                  </a:extLst>
                </a:gridCol>
                <a:gridCol w="311535">
                  <a:extLst>
                    <a:ext uri="{9D8B030D-6E8A-4147-A177-3AD203B41FA5}">
                      <a16:colId xmlns:a16="http://schemas.microsoft.com/office/drawing/2014/main" xmlns="" val="756923771"/>
                    </a:ext>
                  </a:extLst>
                </a:gridCol>
                <a:gridCol w="311535">
                  <a:extLst>
                    <a:ext uri="{9D8B030D-6E8A-4147-A177-3AD203B41FA5}">
                      <a16:colId xmlns:a16="http://schemas.microsoft.com/office/drawing/2014/main" xmlns="" val="3149853920"/>
                    </a:ext>
                  </a:extLst>
                </a:gridCol>
                <a:gridCol w="311535">
                  <a:extLst>
                    <a:ext uri="{9D8B030D-6E8A-4147-A177-3AD203B41FA5}">
                      <a16:colId xmlns:a16="http://schemas.microsoft.com/office/drawing/2014/main" xmlns="" val="1969456910"/>
                    </a:ext>
                  </a:extLst>
                </a:gridCol>
                <a:gridCol w="311535">
                  <a:extLst>
                    <a:ext uri="{9D8B030D-6E8A-4147-A177-3AD203B41FA5}">
                      <a16:colId xmlns:a16="http://schemas.microsoft.com/office/drawing/2014/main" xmlns="" val="2861184607"/>
                    </a:ext>
                  </a:extLst>
                </a:gridCol>
                <a:gridCol w="311535">
                  <a:extLst>
                    <a:ext uri="{9D8B030D-6E8A-4147-A177-3AD203B41FA5}">
                      <a16:colId xmlns:a16="http://schemas.microsoft.com/office/drawing/2014/main" xmlns="" val="3529129331"/>
                    </a:ext>
                  </a:extLst>
                </a:gridCol>
                <a:gridCol w="311535">
                  <a:extLst>
                    <a:ext uri="{9D8B030D-6E8A-4147-A177-3AD203B41FA5}">
                      <a16:colId xmlns:a16="http://schemas.microsoft.com/office/drawing/2014/main" xmlns="" val="1347844916"/>
                    </a:ext>
                  </a:extLst>
                </a:gridCol>
                <a:gridCol w="311535">
                  <a:extLst>
                    <a:ext uri="{9D8B030D-6E8A-4147-A177-3AD203B41FA5}">
                      <a16:colId xmlns:a16="http://schemas.microsoft.com/office/drawing/2014/main" xmlns="" val="593729444"/>
                    </a:ext>
                  </a:extLst>
                </a:gridCol>
                <a:gridCol w="311535">
                  <a:extLst>
                    <a:ext uri="{9D8B030D-6E8A-4147-A177-3AD203B41FA5}">
                      <a16:colId xmlns:a16="http://schemas.microsoft.com/office/drawing/2014/main" xmlns="" val="1862695929"/>
                    </a:ext>
                  </a:extLst>
                </a:gridCol>
              </a:tblGrid>
              <a:tr h="0">
                <a:tc>
                  <a:txBody>
                    <a:bodyPr/>
                    <a:lstStyle/>
                    <a:p>
                      <a:pPr algn="r"/>
                      <a:r>
                        <a:rPr lang="en-US" altLang="zh-CN" sz="1400"/>
                        <a:t>str[0]:</a:t>
                      </a:r>
                      <a:endParaRPr lang="zh-CN" altLang="en-US" sz="1400"/>
                    </a:p>
                  </a:txBody>
                  <a:tcPr marL="36000" marR="36000">
                    <a:noFill/>
                  </a:tcPr>
                </a:tc>
                <a:tc>
                  <a:txBody>
                    <a:bodyPr/>
                    <a:lstStyle/>
                    <a:p>
                      <a:pPr algn="ctr"/>
                      <a:r>
                        <a:rPr lang="en-US" altLang="zh-CN" sz="1400" dirty="0"/>
                        <a:t>C</a:t>
                      </a:r>
                      <a:endParaRPr lang="zh-CN" altLang="en-US" sz="1400" dirty="0"/>
                    </a:p>
                  </a:txBody>
                  <a:tcPr marL="36000" marR="36000" anchor="ctr"/>
                </a:tc>
                <a:tc>
                  <a:txBody>
                    <a:bodyPr/>
                    <a:lstStyle/>
                    <a:p>
                      <a:pPr algn="ctr"/>
                      <a:r>
                        <a:rPr lang="en-US" altLang="zh-CN" sz="1400" dirty="0"/>
                        <a:t>H</a:t>
                      </a:r>
                      <a:endParaRPr lang="zh-CN" altLang="en-US" sz="1400" dirty="0"/>
                    </a:p>
                  </a:txBody>
                  <a:tcPr marL="36000" marR="36000" anchor="ctr"/>
                </a:tc>
                <a:tc>
                  <a:txBody>
                    <a:bodyPr/>
                    <a:lstStyle/>
                    <a:p>
                      <a:pPr algn="ctr"/>
                      <a:r>
                        <a:rPr lang="en-US" altLang="zh-CN" sz="1400" dirty="0"/>
                        <a:t>I</a:t>
                      </a:r>
                      <a:endParaRPr lang="zh-CN" altLang="en-US" sz="1400" dirty="0"/>
                    </a:p>
                  </a:txBody>
                  <a:tcPr marL="36000" marR="36000" anchor="ctr"/>
                </a:tc>
                <a:tc>
                  <a:txBody>
                    <a:bodyPr/>
                    <a:lstStyle/>
                    <a:p>
                      <a:pPr algn="ctr"/>
                      <a:r>
                        <a:rPr lang="en-US" altLang="zh-CN" sz="1400" dirty="0"/>
                        <a:t>N</a:t>
                      </a:r>
                      <a:endParaRPr lang="zh-CN" altLang="en-US" sz="1400" dirty="0"/>
                    </a:p>
                  </a:txBody>
                  <a:tcPr marL="36000" marR="36000" anchor="ctr"/>
                </a:tc>
                <a:tc>
                  <a:txBody>
                    <a:bodyPr/>
                    <a:lstStyle/>
                    <a:p>
                      <a:pPr algn="ctr"/>
                      <a:r>
                        <a:rPr lang="en-US" altLang="zh-CN" sz="1400" dirty="0"/>
                        <a:t>A</a:t>
                      </a:r>
                      <a:endParaRPr lang="zh-CN" altLang="en-US" sz="1400" dirty="0"/>
                    </a:p>
                  </a:txBody>
                  <a:tcPr marL="36000" marR="36000" anchor="ctr"/>
                </a:tc>
                <a:tc>
                  <a:txBody>
                    <a:bodyPr/>
                    <a:lstStyle/>
                    <a:p>
                      <a:pPr algn="ctr"/>
                      <a:r>
                        <a:rPr lang="en-US" altLang="zh-CN" sz="1400" dirty="0"/>
                        <a:t>\0</a:t>
                      </a:r>
                      <a:endParaRPr lang="zh-CN" altLang="en-US" sz="1400" dirty="0"/>
                    </a:p>
                  </a:txBody>
                  <a:tcPr marL="36000" marR="36000" anchor="ctr"/>
                </a:tc>
                <a:tc>
                  <a:txBody>
                    <a:bodyPr/>
                    <a:lstStyle/>
                    <a:p>
                      <a:pPr algn="ctr"/>
                      <a:r>
                        <a:rPr lang="en-US" altLang="zh-CN" sz="1400" dirty="0"/>
                        <a:t>\0</a:t>
                      </a:r>
                      <a:endParaRPr lang="zh-CN" altLang="en-US" sz="1400" dirty="0"/>
                    </a:p>
                  </a:txBody>
                  <a:tcPr marL="36000" marR="36000" anchor="ctr"/>
                </a:tc>
                <a:tc>
                  <a:txBody>
                    <a:bodyPr/>
                    <a:lstStyle/>
                    <a:p>
                      <a:pPr algn="ctr"/>
                      <a:r>
                        <a:rPr lang="en-US" altLang="zh-CN" sz="1400"/>
                        <a:t>\0</a:t>
                      </a:r>
                      <a:endParaRPr lang="zh-CN" altLang="en-US" sz="1400"/>
                    </a:p>
                  </a:txBody>
                  <a:tcPr marL="36000" marR="36000" anchor="ctr"/>
                </a:tc>
                <a:tc>
                  <a:txBody>
                    <a:bodyPr/>
                    <a:lstStyle/>
                    <a:p>
                      <a:pPr algn="ctr"/>
                      <a:r>
                        <a:rPr lang="en-US" altLang="zh-CN" sz="1400"/>
                        <a:t>\0</a:t>
                      </a:r>
                      <a:endParaRPr lang="zh-CN" altLang="en-US" sz="1400"/>
                    </a:p>
                  </a:txBody>
                  <a:tcPr marL="36000" marR="36000" anchor="ctr"/>
                </a:tc>
                <a:tc>
                  <a:txBody>
                    <a:bodyPr/>
                    <a:lstStyle/>
                    <a:p>
                      <a:pPr algn="ctr"/>
                      <a:r>
                        <a:rPr lang="en-US" altLang="zh-CN" sz="1400"/>
                        <a:t>\0</a:t>
                      </a:r>
                      <a:endParaRPr lang="zh-CN" altLang="en-US" sz="1400"/>
                    </a:p>
                  </a:txBody>
                  <a:tcPr marL="36000" marR="36000" anchor="ctr"/>
                </a:tc>
                <a:tc>
                  <a:txBody>
                    <a:bodyPr/>
                    <a:lstStyle/>
                    <a:p>
                      <a:pPr algn="ctr"/>
                      <a:r>
                        <a:rPr lang="en-US" altLang="zh-CN" sz="1400"/>
                        <a:t>\0</a:t>
                      </a:r>
                      <a:endParaRPr lang="zh-CN" altLang="en-US" sz="1400"/>
                    </a:p>
                  </a:txBody>
                  <a:tcPr marL="36000" marR="36000" anchor="ctr"/>
                </a:tc>
                <a:tc>
                  <a:txBody>
                    <a:bodyPr/>
                    <a:lstStyle/>
                    <a:p>
                      <a:pPr algn="ctr"/>
                      <a:r>
                        <a:rPr lang="en-US" altLang="zh-CN" sz="1400"/>
                        <a:t>\0</a:t>
                      </a:r>
                      <a:endParaRPr lang="zh-CN" altLang="en-US" sz="1400"/>
                    </a:p>
                  </a:txBody>
                  <a:tcPr marL="36000" marR="36000" anchor="ctr"/>
                </a:tc>
                <a:tc>
                  <a:txBody>
                    <a:bodyPr/>
                    <a:lstStyle/>
                    <a:p>
                      <a:pPr algn="ctr"/>
                      <a:r>
                        <a:rPr lang="en-US" altLang="zh-CN" sz="1400"/>
                        <a:t>\0</a:t>
                      </a:r>
                      <a:endParaRPr lang="zh-CN" altLang="en-US" sz="1400"/>
                    </a:p>
                  </a:txBody>
                  <a:tcPr marL="36000" marR="36000" anchor="ctr"/>
                </a:tc>
                <a:tc>
                  <a:txBody>
                    <a:bodyPr/>
                    <a:lstStyle/>
                    <a:p>
                      <a:pPr algn="ctr"/>
                      <a:r>
                        <a:rPr lang="en-US" altLang="zh-CN" sz="1400"/>
                        <a:t>\0</a:t>
                      </a:r>
                      <a:endParaRPr lang="zh-CN" altLang="en-US" sz="1400"/>
                    </a:p>
                  </a:txBody>
                  <a:tcPr marL="36000" marR="36000" anchor="ctr"/>
                </a:tc>
                <a:tc>
                  <a:txBody>
                    <a:bodyPr/>
                    <a:lstStyle/>
                    <a:p>
                      <a:pPr algn="ctr"/>
                      <a:r>
                        <a:rPr lang="en-US" altLang="zh-CN" sz="1400"/>
                        <a:t>\0</a:t>
                      </a:r>
                      <a:endParaRPr lang="zh-CN" altLang="en-US" sz="1400"/>
                    </a:p>
                  </a:txBody>
                  <a:tcPr marL="36000" marR="36000" anchor="ctr"/>
                </a:tc>
                <a:tc>
                  <a:txBody>
                    <a:bodyPr/>
                    <a:lstStyle/>
                    <a:p>
                      <a:pPr algn="ctr"/>
                      <a:r>
                        <a:rPr lang="en-US" altLang="zh-CN" sz="1400"/>
                        <a:t>\0</a:t>
                      </a:r>
                      <a:endParaRPr lang="zh-CN" altLang="en-US" sz="1400"/>
                    </a:p>
                  </a:txBody>
                  <a:tcPr marL="36000" marR="36000" anchor="ctr"/>
                </a:tc>
                <a:tc>
                  <a:txBody>
                    <a:bodyPr/>
                    <a:lstStyle/>
                    <a:p>
                      <a:pPr algn="ctr"/>
                      <a:r>
                        <a:rPr lang="en-US" altLang="zh-CN" sz="1400"/>
                        <a:t>\0</a:t>
                      </a:r>
                      <a:endParaRPr lang="zh-CN" altLang="en-US" sz="1400"/>
                    </a:p>
                  </a:txBody>
                  <a:tcPr marL="36000" marR="36000" anchor="ctr"/>
                </a:tc>
                <a:tc>
                  <a:txBody>
                    <a:bodyPr/>
                    <a:lstStyle/>
                    <a:p>
                      <a:pPr algn="ctr"/>
                      <a:r>
                        <a:rPr lang="en-US" altLang="zh-CN" sz="1400"/>
                        <a:t>\0</a:t>
                      </a:r>
                      <a:endParaRPr lang="zh-CN" altLang="en-US" sz="1400"/>
                    </a:p>
                  </a:txBody>
                  <a:tcPr marL="36000" marR="36000" anchor="ctr"/>
                </a:tc>
                <a:tc>
                  <a:txBody>
                    <a:bodyPr/>
                    <a:lstStyle/>
                    <a:p>
                      <a:pPr algn="ctr"/>
                      <a:r>
                        <a:rPr lang="en-US" altLang="zh-CN" sz="1400"/>
                        <a:t>\0</a:t>
                      </a:r>
                      <a:endParaRPr lang="zh-CN" altLang="en-US" sz="1400"/>
                    </a:p>
                  </a:txBody>
                  <a:tcPr marL="36000" marR="36000" anchor="ctr"/>
                </a:tc>
                <a:tc>
                  <a:txBody>
                    <a:bodyPr/>
                    <a:lstStyle/>
                    <a:p>
                      <a:pPr algn="ctr"/>
                      <a:r>
                        <a:rPr lang="en-US" altLang="zh-CN" sz="1400"/>
                        <a:t>\0</a:t>
                      </a:r>
                      <a:endParaRPr lang="zh-CN" altLang="en-US" sz="1400"/>
                    </a:p>
                  </a:txBody>
                  <a:tcPr marL="36000" marR="36000" anchor="ctr"/>
                </a:tc>
                <a:extLst>
                  <a:ext uri="{0D108BD9-81ED-4DB2-BD59-A6C34878D82A}">
                    <a16:rowId xmlns:a16="http://schemas.microsoft.com/office/drawing/2014/main" xmlns="" val="3481166719"/>
                  </a:ext>
                </a:extLst>
              </a:tr>
              <a:tr h="0">
                <a:tc>
                  <a:txBody>
                    <a:bodyPr/>
                    <a:lstStyle/>
                    <a:p>
                      <a:pPr algn="r"/>
                      <a:r>
                        <a:rPr lang="en-US" altLang="zh-CN" sz="1400"/>
                        <a:t>str[1]:</a:t>
                      </a:r>
                      <a:endParaRPr lang="zh-CN" altLang="en-US" sz="1400"/>
                    </a:p>
                  </a:txBody>
                  <a:tcPr marL="36000" marR="36000">
                    <a:noFill/>
                  </a:tcPr>
                </a:tc>
                <a:tc>
                  <a:txBody>
                    <a:bodyPr/>
                    <a:lstStyle/>
                    <a:p>
                      <a:pPr algn="ctr"/>
                      <a:r>
                        <a:rPr lang="en-US" altLang="zh-CN" sz="1400" dirty="0"/>
                        <a:t>H</a:t>
                      </a:r>
                      <a:endParaRPr lang="zh-CN" altLang="en-US" sz="1400" dirty="0"/>
                    </a:p>
                  </a:txBody>
                  <a:tcPr marL="36000" marR="36000" anchor="ctr"/>
                </a:tc>
                <a:tc>
                  <a:txBody>
                    <a:bodyPr/>
                    <a:lstStyle/>
                    <a:p>
                      <a:pPr algn="ctr"/>
                      <a:r>
                        <a:rPr lang="en-US" altLang="zh-CN" sz="1400" dirty="0"/>
                        <a:t>O</a:t>
                      </a:r>
                      <a:endParaRPr lang="zh-CN" altLang="en-US" sz="1400" dirty="0"/>
                    </a:p>
                  </a:txBody>
                  <a:tcPr marL="36000" marR="36000" anchor="ctr"/>
                </a:tc>
                <a:tc>
                  <a:txBody>
                    <a:bodyPr/>
                    <a:lstStyle/>
                    <a:p>
                      <a:pPr algn="ctr"/>
                      <a:r>
                        <a:rPr lang="en-US" altLang="zh-CN" sz="1400" dirty="0"/>
                        <a:t>L</a:t>
                      </a:r>
                      <a:endParaRPr lang="zh-CN" altLang="en-US" sz="1400" dirty="0"/>
                    </a:p>
                  </a:txBody>
                  <a:tcPr marL="36000" marR="36000" anchor="ctr"/>
                </a:tc>
                <a:tc>
                  <a:txBody>
                    <a:bodyPr/>
                    <a:lstStyle/>
                    <a:p>
                      <a:pPr algn="ctr"/>
                      <a:r>
                        <a:rPr lang="en-US" altLang="zh-CN" sz="1400" dirty="0"/>
                        <a:t>L</a:t>
                      </a:r>
                      <a:endParaRPr lang="zh-CN" altLang="en-US" sz="1400" dirty="0"/>
                    </a:p>
                  </a:txBody>
                  <a:tcPr marL="36000" marR="36000" anchor="ctr"/>
                </a:tc>
                <a:tc>
                  <a:txBody>
                    <a:bodyPr/>
                    <a:lstStyle/>
                    <a:p>
                      <a:pPr algn="ctr"/>
                      <a:r>
                        <a:rPr lang="en-US" altLang="zh-CN" sz="1400" dirty="0"/>
                        <a:t>A</a:t>
                      </a:r>
                      <a:endParaRPr lang="zh-CN" altLang="en-US" sz="1400" dirty="0"/>
                    </a:p>
                  </a:txBody>
                  <a:tcPr marL="36000" marR="36000" anchor="ctr"/>
                </a:tc>
                <a:tc>
                  <a:txBody>
                    <a:bodyPr/>
                    <a:lstStyle/>
                    <a:p>
                      <a:pPr algn="ctr"/>
                      <a:r>
                        <a:rPr lang="en-US" altLang="zh-CN" sz="1400" dirty="0"/>
                        <a:t>N</a:t>
                      </a:r>
                      <a:endParaRPr lang="zh-CN" altLang="en-US" sz="1400" dirty="0"/>
                    </a:p>
                  </a:txBody>
                  <a:tcPr marL="36000" marR="36000" anchor="ctr"/>
                </a:tc>
                <a:tc>
                  <a:txBody>
                    <a:bodyPr/>
                    <a:lstStyle/>
                    <a:p>
                      <a:pPr algn="ctr"/>
                      <a:r>
                        <a:rPr lang="en-US" altLang="zh-CN" sz="1400" dirty="0"/>
                        <a:t>D</a:t>
                      </a:r>
                      <a:endParaRPr lang="zh-CN" altLang="en-US" sz="1400" dirty="0"/>
                    </a:p>
                  </a:txBody>
                  <a:tcPr marL="36000" marR="36000" anchor="ctr"/>
                </a:tc>
                <a:tc>
                  <a:txBody>
                    <a:bodyPr/>
                    <a:lstStyle/>
                    <a:p>
                      <a:pPr algn="ctr"/>
                      <a:r>
                        <a:rPr lang="en-US" altLang="zh-CN" sz="1400"/>
                        <a:t>\0</a:t>
                      </a:r>
                      <a:endParaRPr lang="zh-CN" altLang="en-US" sz="1400"/>
                    </a:p>
                  </a:txBody>
                  <a:tcPr marL="36000" marR="36000" anchor="ctr"/>
                </a:tc>
                <a:tc>
                  <a:txBody>
                    <a:bodyPr/>
                    <a:lstStyle/>
                    <a:p>
                      <a:pPr algn="ctr"/>
                      <a:r>
                        <a:rPr lang="en-US" altLang="zh-CN" sz="1400"/>
                        <a:t>\0</a:t>
                      </a:r>
                      <a:endParaRPr lang="zh-CN" altLang="en-US" sz="1400"/>
                    </a:p>
                  </a:txBody>
                  <a:tcPr marL="36000" marR="36000" anchor="ctr"/>
                </a:tc>
                <a:tc>
                  <a:txBody>
                    <a:bodyPr/>
                    <a:lstStyle/>
                    <a:p>
                      <a:pPr algn="ctr"/>
                      <a:r>
                        <a:rPr lang="en-US" altLang="zh-CN" sz="1400"/>
                        <a:t>\0</a:t>
                      </a:r>
                      <a:endParaRPr lang="zh-CN" altLang="en-US" sz="1400"/>
                    </a:p>
                  </a:txBody>
                  <a:tcPr marL="36000" marR="36000" anchor="ctr"/>
                </a:tc>
                <a:tc>
                  <a:txBody>
                    <a:bodyPr/>
                    <a:lstStyle/>
                    <a:p>
                      <a:pPr algn="ctr"/>
                      <a:r>
                        <a:rPr lang="en-US" altLang="zh-CN" sz="1400"/>
                        <a:t>\0</a:t>
                      </a:r>
                      <a:endParaRPr lang="zh-CN" altLang="en-US" sz="1400"/>
                    </a:p>
                  </a:txBody>
                  <a:tcPr marL="36000" marR="36000" anchor="ctr"/>
                </a:tc>
                <a:tc>
                  <a:txBody>
                    <a:bodyPr/>
                    <a:lstStyle/>
                    <a:p>
                      <a:pPr algn="ctr"/>
                      <a:r>
                        <a:rPr lang="en-US" altLang="zh-CN" sz="1400"/>
                        <a:t>\0</a:t>
                      </a:r>
                      <a:endParaRPr lang="zh-CN" altLang="en-US" sz="1400"/>
                    </a:p>
                  </a:txBody>
                  <a:tcPr marL="36000" marR="36000" anchor="ctr"/>
                </a:tc>
                <a:tc>
                  <a:txBody>
                    <a:bodyPr/>
                    <a:lstStyle/>
                    <a:p>
                      <a:pPr algn="ctr"/>
                      <a:r>
                        <a:rPr lang="en-US" altLang="zh-CN" sz="1400"/>
                        <a:t>\0</a:t>
                      </a:r>
                      <a:endParaRPr lang="zh-CN" altLang="en-US" sz="1400"/>
                    </a:p>
                  </a:txBody>
                  <a:tcPr marL="36000" marR="36000" anchor="ctr"/>
                </a:tc>
                <a:tc>
                  <a:txBody>
                    <a:bodyPr/>
                    <a:lstStyle/>
                    <a:p>
                      <a:pPr algn="ctr"/>
                      <a:r>
                        <a:rPr lang="en-US" altLang="zh-CN" sz="1400"/>
                        <a:t>\0</a:t>
                      </a:r>
                      <a:endParaRPr lang="zh-CN" altLang="en-US" sz="1400"/>
                    </a:p>
                  </a:txBody>
                  <a:tcPr marL="36000" marR="36000" anchor="ctr"/>
                </a:tc>
                <a:tc>
                  <a:txBody>
                    <a:bodyPr/>
                    <a:lstStyle/>
                    <a:p>
                      <a:pPr algn="ctr"/>
                      <a:r>
                        <a:rPr lang="en-US" altLang="zh-CN" sz="1400"/>
                        <a:t>\0</a:t>
                      </a:r>
                      <a:endParaRPr lang="zh-CN" altLang="en-US" sz="1400"/>
                    </a:p>
                  </a:txBody>
                  <a:tcPr marL="36000" marR="36000" anchor="ctr"/>
                </a:tc>
                <a:tc>
                  <a:txBody>
                    <a:bodyPr/>
                    <a:lstStyle/>
                    <a:p>
                      <a:pPr algn="ctr"/>
                      <a:r>
                        <a:rPr lang="en-US" altLang="zh-CN" sz="1400"/>
                        <a:t>\0</a:t>
                      </a:r>
                      <a:endParaRPr lang="zh-CN" altLang="en-US" sz="1400"/>
                    </a:p>
                  </a:txBody>
                  <a:tcPr marL="36000" marR="36000" anchor="ctr"/>
                </a:tc>
                <a:tc>
                  <a:txBody>
                    <a:bodyPr/>
                    <a:lstStyle/>
                    <a:p>
                      <a:pPr algn="ctr"/>
                      <a:r>
                        <a:rPr lang="en-US" altLang="zh-CN" sz="1400"/>
                        <a:t>\0</a:t>
                      </a:r>
                      <a:endParaRPr lang="zh-CN" altLang="en-US" sz="1400"/>
                    </a:p>
                  </a:txBody>
                  <a:tcPr marL="36000" marR="36000" anchor="ctr"/>
                </a:tc>
                <a:tc>
                  <a:txBody>
                    <a:bodyPr/>
                    <a:lstStyle/>
                    <a:p>
                      <a:pPr algn="ctr"/>
                      <a:r>
                        <a:rPr lang="en-US" altLang="zh-CN" sz="1400"/>
                        <a:t>\0</a:t>
                      </a:r>
                      <a:endParaRPr lang="zh-CN" altLang="en-US" sz="1400"/>
                    </a:p>
                  </a:txBody>
                  <a:tcPr marL="36000" marR="36000" anchor="ctr"/>
                </a:tc>
                <a:tc>
                  <a:txBody>
                    <a:bodyPr/>
                    <a:lstStyle/>
                    <a:p>
                      <a:pPr algn="ctr"/>
                      <a:r>
                        <a:rPr lang="en-US" altLang="zh-CN" sz="1400"/>
                        <a:t>\0</a:t>
                      </a:r>
                      <a:endParaRPr lang="zh-CN" altLang="en-US" sz="1400"/>
                    </a:p>
                  </a:txBody>
                  <a:tcPr marL="36000" marR="36000" anchor="ctr"/>
                </a:tc>
                <a:tc>
                  <a:txBody>
                    <a:bodyPr/>
                    <a:lstStyle/>
                    <a:p>
                      <a:pPr algn="ctr"/>
                      <a:r>
                        <a:rPr lang="en-US" altLang="zh-CN" sz="1400"/>
                        <a:t>\0</a:t>
                      </a:r>
                      <a:endParaRPr lang="zh-CN" altLang="en-US" sz="1400"/>
                    </a:p>
                  </a:txBody>
                  <a:tcPr marL="36000" marR="36000" anchor="ctr"/>
                </a:tc>
                <a:extLst>
                  <a:ext uri="{0D108BD9-81ED-4DB2-BD59-A6C34878D82A}">
                    <a16:rowId xmlns:a16="http://schemas.microsoft.com/office/drawing/2014/main" xmlns="" val="779045746"/>
                  </a:ext>
                </a:extLst>
              </a:tr>
              <a:tr h="0">
                <a:tc>
                  <a:txBody>
                    <a:bodyPr/>
                    <a:lstStyle/>
                    <a:p>
                      <a:pPr algn="r"/>
                      <a:r>
                        <a:rPr lang="en-US" altLang="zh-CN" sz="1400"/>
                        <a:t>str[2]:</a:t>
                      </a:r>
                      <a:endParaRPr lang="zh-CN" altLang="en-US" sz="1400"/>
                    </a:p>
                  </a:txBody>
                  <a:tcPr marL="36000" marR="36000">
                    <a:noFill/>
                  </a:tcPr>
                </a:tc>
                <a:tc>
                  <a:txBody>
                    <a:bodyPr/>
                    <a:lstStyle/>
                    <a:p>
                      <a:pPr algn="ctr"/>
                      <a:r>
                        <a:rPr lang="en-US" altLang="zh-CN" sz="1400"/>
                        <a:t>A</a:t>
                      </a:r>
                      <a:endParaRPr lang="zh-CN" altLang="en-US" sz="1400"/>
                    </a:p>
                  </a:txBody>
                  <a:tcPr marL="36000" marR="36000" anchor="ctr"/>
                </a:tc>
                <a:tc>
                  <a:txBody>
                    <a:bodyPr/>
                    <a:lstStyle/>
                    <a:p>
                      <a:pPr algn="ctr"/>
                      <a:r>
                        <a:rPr lang="en-US" altLang="zh-CN" sz="1400" dirty="0"/>
                        <a:t>M</a:t>
                      </a:r>
                      <a:endParaRPr lang="zh-CN" altLang="en-US" sz="1400" dirty="0"/>
                    </a:p>
                  </a:txBody>
                  <a:tcPr marL="36000" marR="36000" anchor="ctr"/>
                </a:tc>
                <a:tc>
                  <a:txBody>
                    <a:bodyPr/>
                    <a:lstStyle/>
                    <a:p>
                      <a:pPr algn="ctr"/>
                      <a:r>
                        <a:rPr lang="en-US" altLang="zh-CN" sz="1400" dirty="0"/>
                        <a:t>E</a:t>
                      </a:r>
                      <a:endParaRPr lang="zh-CN" altLang="en-US" sz="1400" dirty="0"/>
                    </a:p>
                  </a:txBody>
                  <a:tcPr marL="36000" marR="36000" anchor="ctr"/>
                </a:tc>
                <a:tc>
                  <a:txBody>
                    <a:bodyPr/>
                    <a:lstStyle/>
                    <a:p>
                      <a:pPr algn="ctr"/>
                      <a:r>
                        <a:rPr lang="en-US" altLang="zh-CN" sz="1400" dirty="0"/>
                        <a:t>R</a:t>
                      </a:r>
                      <a:endParaRPr lang="zh-CN" altLang="en-US" sz="1400" dirty="0"/>
                    </a:p>
                  </a:txBody>
                  <a:tcPr marL="36000" marR="36000" anchor="ctr"/>
                </a:tc>
                <a:tc>
                  <a:txBody>
                    <a:bodyPr/>
                    <a:lstStyle/>
                    <a:p>
                      <a:pPr algn="ctr"/>
                      <a:r>
                        <a:rPr lang="en-US" altLang="zh-CN" sz="1400" dirty="0"/>
                        <a:t>I</a:t>
                      </a:r>
                      <a:endParaRPr lang="zh-CN" altLang="en-US" sz="1400" dirty="0"/>
                    </a:p>
                  </a:txBody>
                  <a:tcPr marL="36000" marR="36000" anchor="ctr"/>
                </a:tc>
                <a:tc>
                  <a:txBody>
                    <a:bodyPr/>
                    <a:lstStyle/>
                    <a:p>
                      <a:pPr algn="ctr"/>
                      <a:r>
                        <a:rPr lang="en-US" altLang="zh-CN" sz="1400" dirty="0"/>
                        <a:t>C</a:t>
                      </a:r>
                      <a:endParaRPr lang="zh-CN" altLang="en-US" sz="1400" dirty="0"/>
                    </a:p>
                  </a:txBody>
                  <a:tcPr marL="36000" marR="36000" anchor="ctr"/>
                </a:tc>
                <a:tc>
                  <a:txBody>
                    <a:bodyPr/>
                    <a:lstStyle/>
                    <a:p>
                      <a:pPr algn="ctr"/>
                      <a:r>
                        <a:rPr lang="en-US" altLang="zh-CN" sz="1400" dirty="0"/>
                        <a:t>A</a:t>
                      </a:r>
                      <a:endParaRPr lang="zh-CN" altLang="en-US" sz="1400" dirty="0"/>
                    </a:p>
                  </a:txBody>
                  <a:tcPr marL="36000" marR="36000" anchor="ctr"/>
                </a:tc>
                <a:tc>
                  <a:txBody>
                    <a:bodyPr/>
                    <a:lstStyle/>
                    <a:p>
                      <a:pPr algn="ctr"/>
                      <a:r>
                        <a:rPr lang="en-US" altLang="zh-CN" sz="1400"/>
                        <a:t>\0</a:t>
                      </a:r>
                      <a:endParaRPr lang="zh-CN" altLang="en-US" sz="1400"/>
                    </a:p>
                  </a:txBody>
                  <a:tcPr marL="36000" marR="36000" anchor="ctr"/>
                </a:tc>
                <a:tc>
                  <a:txBody>
                    <a:bodyPr/>
                    <a:lstStyle/>
                    <a:p>
                      <a:pPr algn="ctr"/>
                      <a:r>
                        <a:rPr lang="en-US" altLang="zh-CN" sz="1400"/>
                        <a:t>\0</a:t>
                      </a:r>
                      <a:endParaRPr lang="zh-CN" altLang="en-US" sz="1400"/>
                    </a:p>
                  </a:txBody>
                  <a:tcPr marL="36000" marR="36000" anchor="ctr"/>
                </a:tc>
                <a:tc>
                  <a:txBody>
                    <a:bodyPr/>
                    <a:lstStyle/>
                    <a:p>
                      <a:pPr algn="ctr"/>
                      <a:r>
                        <a:rPr lang="en-US" altLang="zh-CN" sz="1400"/>
                        <a:t>\0</a:t>
                      </a:r>
                      <a:endParaRPr lang="zh-CN" altLang="en-US" sz="1400"/>
                    </a:p>
                  </a:txBody>
                  <a:tcPr marL="36000" marR="36000" anchor="ctr"/>
                </a:tc>
                <a:tc>
                  <a:txBody>
                    <a:bodyPr/>
                    <a:lstStyle/>
                    <a:p>
                      <a:pPr algn="ctr"/>
                      <a:r>
                        <a:rPr lang="en-US" altLang="zh-CN" sz="1400"/>
                        <a:t>\0</a:t>
                      </a:r>
                      <a:endParaRPr lang="zh-CN" altLang="en-US" sz="1400"/>
                    </a:p>
                  </a:txBody>
                  <a:tcPr marL="36000" marR="36000" anchor="ctr"/>
                </a:tc>
                <a:tc>
                  <a:txBody>
                    <a:bodyPr/>
                    <a:lstStyle/>
                    <a:p>
                      <a:pPr algn="ctr"/>
                      <a:r>
                        <a:rPr lang="en-US" altLang="zh-CN" sz="1400"/>
                        <a:t>\0</a:t>
                      </a:r>
                      <a:endParaRPr lang="zh-CN" altLang="en-US" sz="1400"/>
                    </a:p>
                  </a:txBody>
                  <a:tcPr marL="36000" marR="36000" anchor="ctr"/>
                </a:tc>
                <a:tc>
                  <a:txBody>
                    <a:bodyPr/>
                    <a:lstStyle/>
                    <a:p>
                      <a:pPr algn="ctr"/>
                      <a:r>
                        <a:rPr lang="en-US" altLang="zh-CN" sz="1400"/>
                        <a:t>\0</a:t>
                      </a:r>
                      <a:endParaRPr lang="zh-CN" altLang="en-US" sz="1400"/>
                    </a:p>
                  </a:txBody>
                  <a:tcPr marL="36000" marR="36000" anchor="ctr"/>
                </a:tc>
                <a:tc>
                  <a:txBody>
                    <a:bodyPr/>
                    <a:lstStyle/>
                    <a:p>
                      <a:pPr algn="ctr"/>
                      <a:r>
                        <a:rPr lang="en-US" altLang="zh-CN" sz="1400"/>
                        <a:t>\0</a:t>
                      </a:r>
                      <a:endParaRPr lang="zh-CN" altLang="en-US" sz="1400"/>
                    </a:p>
                  </a:txBody>
                  <a:tcPr marL="36000" marR="36000" anchor="ctr"/>
                </a:tc>
                <a:tc>
                  <a:txBody>
                    <a:bodyPr/>
                    <a:lstStyle/>
                    <a:p>
                      <a:pPr algn="ctr"/>
                      <a:r>
                        <a:rPr lang="en-US" altLang="zh-CN" sz="1400"/>
                        <a:t>\0</a:t>
                      </a:r>
                      <a:endParaRPr lang="zh-CN" altLang="en-US" sz="1400"/>
                    </a:p>
                  </a:txBody>
                  <a:tcPr marL="36000" marR="36000" anchor="ctr"/>
                </a:tc>
                <a:tc>
                  <a:txBody>
                    <a:bodyPr/>
                    <a:lstStyle/>
                    <a:p>
                      <a:pPr algn="ctr"/>
                      <a:r>
                        <a:rPr lang="en-US" altLang="zh-CN" sz="1400"/>
                        <a:t>\0</a:t>
                      </a:r>
                      <a:endParaRPr lang="zh-CN" altLang="en-US" sz="1400"/>
                    </a:p>
                  </a:txBody>
                  <a:tcPr marL="36000" marR="36000" anchor="ctr"/>
                </a:tc>
                <a:tc>
                  <a:txBody>
                    <a:bodyPr/>
                    <a:lstStyle/>
                    <a:p>
                      <a:pPr algn="ctr"/>
                      <a:r>
                        <a:rPr lang="en-US" altLang="zh-CN" sz="1400"/>
                        <a:t>\0</a:t>
                      </a:r>
                      <a:endParaRPr lang="zh-CN" altLang="en-US" sz="1400"/>
                    </a:p>
                  </a:txBody>
                  <a:tcPr marL="36000" marR="36000" anchor="ctr"/>
                </a:tc>
                <a:tc>
                  <a:txBody>
                    <a:bodyPr/>
                    <a:lstStyle/>
                    <a:p>
                      <a:pPr algn="ctr"/>
                      <a:r>
                        <a:rPr lang="en-US" altLang="zh-CN" sz="1400"/>
                        <a:t>\0</a:t>
                      </a:r>
                      <a:endParaRPr lang="zh-CN" altLang="en-US" sz="1400"/>
                    </a:p>
                  </a:txBody>
                  <a:tcPr marL="36000" marR="36000" anchor="ctr"/>
                </a:tc>
                <a:tc>
                  <a:txBody>
                    <a:bodyPr/>
                    <a:lstStyle/>
                    <a:p>
                      <a:pPr algn="ctr"/>
                      <a:r>
                        <a:rPr lang="en-US" altLang="zh-CN" sz="1400"/>
                        <a:t>\0</a:t>
                      </a:r>
                      <a:endParaRPr lang="zh-CN" altLang="en-US" sz="1400"/>
                    </a:p>
                  </a:txBody>
                  <a:tcPr marL="36000" marR="36000" anchor="ctr"/>
                </a:tc>
                <a:tc>
                  <a:txBody>
                    <a:bodyPr/>
                    <a:lstStyle/>
                    <a:p>
                      <a:pPr algn="ctr"/>
                      <a:r>
                        <a:rPr lang="en-US" altLang="zh-CN" sz="1400" dirty="0"/>
                        <a:t>\0</a:t>
                      </a:r>
                      <a:endParaRPr lang="zh-CN" altLang="en-US" sz="1400" dirty="0"/>
                    </a:p>
                  </a:txBody>
                  <a:tcPr marL="36000" marR="36000" anchor="ctr"/>
                </a:tc>
                <a:extLst>
                  <a:ext uri="{0D108BD9-81ED-4DB2-BD59-A6C34878D82A}">
                    <a16:rowId xmlns:a16="http://schemas.microsoft.com/office/drawing/2014/main" xmlns="" val="3913792452"/>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xmlns="" val="1137622818"/>
              </p:ext>
            </p:extLst>
          </p:nvPr>
        </p:nvGraphicFramePr>
        <p:xfrm>
          <a:off x="7546428" y="317371"/>
          <a:ext cx="4225158" cy="2225040"/>
        </p:xfrm>
        <a:graphic>
          <a:graphicData uri="http://schemas.openxmlformats.org/drawingml/2006/table">
            <a:tbl>
              <a:tblPr>
                <a:tableStyleId>{5C22544A-7EE6-4342-B048-85BDC9FD1C3A}</a:tableStyleId>
              </a:tblPr>
              <a:tblGrid>
                <a:gridCol w="2112579">
                  <a:extLst>
                    <a:ext uri="{9D8B030D-6E8A-4147-A177-3AD203B41FA5}">
                      <a16:colId xmlns:a16="http://schemas.microsoft.com/office/drawing/2014/main" xmlns="" val="3663328456"/>
                    </a:ext>
                  </a:extLst>
                </a:gridCol>
                <a:gridCol w="2112579">
                  <a:extLst>
                    <a:ext uri="{9D8B030D-6E8A-4147-A177-3AD203B41FA5}">
                      <a16:colId xmlns:a16="http://schemas.microsoft.com/office/drawing/2014/main" xmlns="" val="2834796362"/>
                    </a:ext>
                  </a:extLst>
                </a:gridCol>
              </a:tblGrid>
              <a:tr h="370840">
                <a:tc gridSpan="2">
                  <a:txBody>
                    <a:bodyPr/>
                    <a:lstStyle/>
                    <a:p>
                      <a:pPr algn="ctr"/>
                      <a:r>
                        <a:rPr lang="zh-CN" altLang="en-US" sz="1400"/>
                        <a:t>读入</a:t>
                      </a:r>
                      <a:r>
                        <a:rPr lang="en-US" altLang="zh-CN" sz="1400"/>
                        <a:t>3</a:t>
                      </a:r>
                      <a:r>
                        <a:rPr lang="zh-CN" altLang="en-US" sz="1400"/>
                        <a:t>个字符串给</a:t>
                      </a:r>
                      <a:r>
                        <a:rPr lang="en-US" altLang="zh-CN" sz="1400"/>
                        <a:t>str[0],str[1],str[2]</a:t>
                      </a:r>
                      <a:endParaRPr lang="zh-CN" alt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734613222"/>
                  </a:ext>
                </a:extLst>
              </a:tr>
              <a:tr h="370840">
                <a:tc>
                  <a:txBody>
                    <a:bodyPr/>
                    <a:lstStyle/>
                    <a:p>
                      <a:r>
                        <a:rPr lang="en-US" altLang="zh-CN" sz="1400"/>
                        <a:t>Y</a:t>
                      </a:r>
                      <a:endParaRPr lang="zh-CN" altLang="en-US" sz="1400"/>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r"/>
                      <a:r>
                        <a:rPr lang="en-US" altLang="zh-CN" sz="1400"/>
                        <a:t>N</a:t>
                      </a:r>
                      <a:endParaRPr lang="zh-CN" altLang="en-US" sz="1400"/>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xmlns="" val="2737840131"/>
                  </a:ext>
                </a:extLst>
              </a:tr>
              <a:tr h="370840">
                <a:tc>
                  <a:txBody>
                    <a:bodyPr/>
                    <a:lstStyle/>
                    <a:p>
                      <a:pPr algn="ctr"/>
                      <a:r>
                        <a:rPr lang="en-US" altLang="zh-CN" sz="1400"/>
                        <a:t>str[0]=&gt;string</a:t>
                      </a:r>
                      <a:endParaRPr lang="zh-CN" alt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a:t>str[1]=&gt;string</a:t>
                      </a:r>
                      <a:endParaRPr lang="zh-CN" alt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162261778"/>
                  </a:ext>
                </a:extLst>
              </a:tr>
              <a:tr h="370840">
                <a:tc>
                  <a:txBody>
                    <a:bodyPr/>
                    <a:lstStyle/>
                    <a:p>
                      <a:r>
                        <a:rPr lang="en-US" altLang="zh-CN" sz="1400"/>
                        <a:t>Y</a:t>
                      </a:r>
                      <a:endParaRPr lang="zh-CN" altLang="en-US" sz="1400"/>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r"/>
                      <a:r>
                        <a:rPr lang="en-US" altLang="zh-CN" sz="1400"/>
                        <a:t>N</a:t>
                      </a:r>
                      <a:endParaRPr lang="zh-CN" altLang="en-US" sz="1400"/>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xmlns="" val="32234001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a:t>str[2]=&gt;string</a:t>
                      </a:r>
                      <a:endParaRPr lang="zh-CN" alt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269137069"/>
                  </a:ext>
                </a:extLst>
              </a:tr>
              <a:tr h="370840">
                <a:tc gridSpan="2">
                  <a:txBody>
                    <a:bodyPr/>
                    <a:lstStyle/>
                    <a:p>
                      <a:pPr algn="ctr"/>
                      <a:r>
                        <a:rPr lang="zh-CN" altLang="en-US" sz="1400"/>
                        <a:t>输出</a:t>
                      </a:r>
                      <a:r>
                        <a:rPr lang="en-US" altLang="zh-CN" sz="1400"/>
                        <a:t>string</a:t>
                      </a:r>
                      <a:r>
                        <a:rPr lang="zh-CN" altLang="en-US" sz="1400"/>
                        <a:t>中的字符串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0500516"/>
                  </a:ext>
                </a:extLst>
              </a:tr>
            </a:tbl>
          </a:graphicData>
        </a:graphic>
      </p:graphicFrame>
      <p:sp>
        <p:nvSpPr>
          <p:cNvPr id="8" name="文本框 7"/>
          <p:cNvSpPr txBox="1"/>
          <p:nvPr/>
        </p:nvSpPr>
        <p:spPr>
          <a:xfrm>
            <a:off x="9082848" y="638776"/>
            <a:ext cx="1261242" cy="307777"/>
          </a:xfrm>
          <a:prstGeom prst="rect">
            <a:avLst/>
          </a:prstGeom>
          <a:noFill/>
        </p:spPr>
        <p:txBody>
          <a:bodyPr wrap="square" rtlCol="0">
            <a:spAutoFit/>
          </a:bodyPr>
          <a:lstStyle/>
          <a:p>
            <a:pPr algn="ctr"/>
            <a:r>
              <a:rPr lang="en-US" altLang="zh-CN" sz="1400" dirty="0"/>
              <a:t>str[0]&lt;str[1]</a:t>
            </a:r>
            <a:endParaRPr lang="zh-CN" altLang="en-US" sz="1400" dirty="0"/>
          </a:p>
        </p:txBody>
      </p:sp>
      <p:sp>
        <p:nvSpPr>
          <p:cNvPr id="46" name="文本框 45"/>
          <p:cNvSpPr txBox="1"/>
          <p:nvPr/>
        </p:nvSpPr>
        <p:spPr>
          <a:xfrm>
            <a:off x="9082848" y="1429891"/>
            <a:ext cx="1261242" cy="307777"/>
          </a:xfrm>
          <a:prstGeom prst="rect">
            <a:avLst/>
          </a:prstGeom>
          <a:noFill/>
        </p:spPr>
        <p:txBody>
          <a:bodyPr wrap="square" rtlCol="0">
            <a:spAutoFit/>
          </a:bodyPr>
          <a:lstStyle/>
          <a:p>
            <a:pPr algn="ctr"/>
            <a:r>
              <a:rPr lang="en-US" altLang="zh-CN" sz="1400" dirty="0"/>
              <a:t>str[2]&lt;string</a:t>
            </a:r>
            <a:endParaRPr lang="zh-CN" altLang="en-US" sz="1400" dirty="0"/>
          </a:p>
        </p:txBody>
      </p:sp>
      <p:grpSp>
        <p:nvGrpSpPr>
          <p:cNvPr id="47" name="组合 46"/>
          <p:cNvGrpSpPr/>
          <p:nvPr/>
        </p:nvGrpSpPr>
        <p:grpSpPr>
          <a:xfrm>
            <a:off x="325821" y="5435211"/>
            <a:ext cx="7661271" cy="1291783"/>
            <a:chOff x="8050696" y="5019261"/>
            <a:chExt cx="7661271" cy="1291783"/>
          </a:xfrm>
          <a:effectLst>
            <a:outerShdw blurRad="63500" sx="102000" sy="102000" algn="ctr" rotWithShape="0">
              <a:prstClr val="black">
                <a:alpha val="40000"/>
              </a:prstClr>
            </a:outerShdw>
          </a:effectLst>
        </p:grpSpPr>
        <p:sp>
          <p:nvSpPr>
            <p:cNvPr id="48" name="剪去单角的矩形 47"/>
            <p:cNvSpPr/>
            <p:nvPr/>
          </p:nvSpPr>
          <p:spPr>
            <a:xfrm>
              <a:off x="8050696" y="5019261"/>
              <a:ext cx="7661271" cy="1291783"/>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pic>
          <p:nvPicPr>
            <p:cNvPr id="49" name="图片 48"/>
            <p:cNvPicPr>
              <a:picLocks noChangeAspect="1"/>
            </p:cNvPicPr>
            <p:nvPr/>
          </p:nvPicPr>
          <p:blipFill>
            <a:blip r:embed="rId15" cstate="print">
              <a:extLst>
                <a:ext uri="{28A0092B-C50C-407E-A947-70E740481C1C}">
                  <a14:useLocalDpi xmlns:a14="http://schemas.microsoft.com/office/drawing/2010/main" xmlns="" val="0"/>
                </a:ext>
              </a:extLst>
            </a:blip>
            <a:stretch>
              <a:fillRect/>
            </a:stretch>
          </p:blipFill>
          <p:spPr>
            <a:xfrm>
              <a:off x="8108212" y="5064435"/>
              <a:ext cx="290352" cy="327244"/>
            </a:xfrm>
            <a:prstGeom prst="rect">
              <a:avLst/>
            </a:prstGeom>
          </p:spPr>
        </p:pic>
        <p:sp>
          <p:nvSpPr>
            <p:cNvPr id="50" name="文本框 49"/>
            <p:cNvSpPr txBox="1"/>
            <p:nvPr/>
          </p:nvSpPr>
          <p:spPr>
            <a:xfrm>
              <a:off x="8388004" y="5054496"/>
              <a:ext cx="7176820" cy="1126462"/>
            </a:xfrm>
            <a:prstGeom prst="rect">
              <a:avLst/>
            </a:prstGeom>
            <a:noFill/>
          </p:spPr>
          <p:txBody>
            <a:bodyPr wrap="square" rtlCol="0">
              <a:spAutoFit/>
            </a:bodyPr>
            <a:lstStyle/>
            <a:p>
              <a:pPr>
                <a:lnSpc>
                  <a:spcPct val="120000"/>
                </a:lnSpc>
              </a:pPr>
              <a:r>
                <a:rPr lang="en-US" altLang="zh-CN" sz="1400" dirty="0">
                  <a:solidFill>
                    <a:schemeClr val="bg1"/>
                  </a:solidFill>
                </a:rPr>
                <a:t>(1) </a:t>
              </a:r>
              <a:r>
                <a:rPr lang="zh-CN" altLang="en-US" sz="1400" dirty="0">
                  <a:solidFill>
                    <a:schemeClr val="bg1"/>
                  </a:solidFill>
                </a:rPr>
                <a:t>流程图和程序注释中的“小于”是指两个字符串的比较中的“小于”。</a:t>
              </a:r>
            </a:p>
            <a:p>
              <a:pPr>
                <a:lnSpc>
                  <a:spcPct val="120000"/>
                </a:lnSpc>
              </a:pPr>
              <a:r>
                <a:rPr lang="en-US" altLang="zh-CN" sz="1400" dirty="0">
                  <a:solidFill>
                    <a:schemeClr val="bg1"/>
                  </a:solidFill>
                </a:rPr>
                <a:t>(2) str[0]</a:t>
              </a:r>
              <a:r>
                <a:rPr lang="zh-CN" altLang="en-US" sz="1400" dirty="0">
                  <a:solidFill>
                    <a:schemeClr val="bg1"/>
                  </a:solidFill>
                </a:rPr>
                <a:t>，</a:t>
              </a:r>
              <a:r>
                <a:rPr lang="en-US" altLang="zh-CN" sz="1400" dirty="0">
                  <a:solidFill>
                    <a:schemeClr val="bg1"/>
                  </a:solidFill>
                </a:rPr>
                <a:t>str[1]</a:t>
              </a:r>
              <a:r>
                <a:rPr lang="zh-CN" altLang="en-US" sz="1400" dirty="0">
                  <a:solidFill>
                    <a:schemeClr val="bg1"/>
                  </a:solidFill>
                </a:rPr>
                <a:t>，</a:t>
              </a:r>
              <a:r>
                <a:rPr lang="en-US" altLang="zh-CN" sz="1400" dirty="0">
                  <a:solidFill>
                    <a:schemeClr val="bg1"/>
                  </a:solidFill>
                </a:rPr>
                <a:t>str[2]</a:t>
              </a:r>
              <a:r>
                <a:rPr lang="zh-CN" altLang="en-US" sz="1400" dirty="0">
                  <a:solidFill>
                    <a:schemeClr val="bg1"/>
                  </a:solidFill>
                </a:rPr>
                <a:t>和</a:t>
              </a:r>
              <a:r>
                <a:rPr lang="en-US" altLang="zh-CN" sz="1400" dirty="0">
                  <a:solidFill>
                    <a:schemeClr val="bg1"/>
                  </a:solidFill>
                </a:rPr>
                <a:t>string</a:t>
              </a:r>
              <a:r>
                <a:rPr lang="zh-CN" altLang="en-US" sz="1400" dirty="0">
                  <a:solidFill>
                    <a:schemeClr val="bg1"/>
                  </a:solidFill>
                </a:rPr>
                <a:t>是一维字符数组，其中可以存放一个字符串。</a:t>
              </a:r>
            </a:p>
            <a:p>
              <a:pPr>
                <a:lnSpc>
                  <a:spcPct val="120000"/>
                </a:lnSpc>
              </a:pPr>
              <a:r>
                <a:rPr lang="en-US" altLang="zh-CN" sz="1400" dirty="0">
                  <a:solidFill>
                    <a:schemeClr val="bg1"/>
                  </a:solidFill>
                </a:rPr>
                <a:t>(3) </a:t>
              </a:r>
              <a:r>
                <a:rPr lang="en-US" altLang="zh-CN" sz="1400" dirty="0" err="1">
                  <a:solidFill>
                    <a:schemeClr val="bg1"/>
                  </a:solidFill>
                </a:rPr>
                <a:t>strcpy</a:t>
              </a:r>
              <a:r>
                <a:rPr lang="zh-CN" altLang="en-US" sz="1400" dirty="0">
                  <a:solidFill>
                    <a:schemeClr val="bg1"/>
                  </a:solidFill>
                </a:rPr>
                <a:t>函数在将</a:t>
              </a:r>
              <a:r>
                <a:rPr lang="en-US" altLang="zh-CN" sz="1400" dirty="0">
                  <a:solidFill>
                    <a:schemeClr val="bg1"/>
                  </a:solidFill>
                </a:rPr>
                <a:t>str[0]</a:t>
              </a:r>
              <a:r>
                <a:rPr lang="zh-CN" altLang="en-US" sz="1400" dirty="0">
                  <a:solidFill>
                    <a:schemeClr val="bg1"/>
                  </a:solidFill>
                </a:rPr>
                <a:t>，</a:t>
              </a:r>
              <a:r>
                <a:rPr lang="en-US" altLang="zh-CN" sz="1400" dirty="0">
                  <a:solidFill>
                    <a:schemeClr val="bg1"/>
                  </a:solidFill>
                </a:rPr>
                <a:t>str[1]</a:t>
              </a:r>
              <a:r>
                <a:rPr lang="zh-CN" altLang="en-US" sz="1400" dirty="0">
                  <a:solidFill>
                    <a:schemeClr val="bg1"/>
                  </a:solidFill>
                </a:rPr>
                <a:t>或</a:t>
              </a:r>
              <a:r>
                <a:rPr lang="en-US" altLang="zh-CN" sz="1400" dirty="0">
                  <a:solidFill>
                    <a:schemeClr val="bg1"/>
                  </a:solidFill>
                </a:rPr>
                <a:t>str[2]</a:t>
              </a:r>
              <a:r>
                <a:rPr lang="zh-CN" altLang="en-US" sz="1400" dirty="0">
                  <a:solidFill>
                    <a:schemeClr val="bg1"/>
                  </a:solidFill>
                </a:rPr>
                <a:t>复制到</a:t>
              </a:r>
              <a:r>
                <a:rPr lang="en-US" altLang="zh-CN" sz="1400" dirty="0">
                  <a:solidFill>
                    <a:schemeClr val="bg1"/>
                  </a:solidFill>
                </a:rPr>
                <a:t>string</a:t>
              </a:r>
              <a:r>
                <a:rPr lang="zh-CN" altLang="en-US" sz="1400" dirty="0">
                  <a:solidFill>
                    <a:schemeClr val="bg1"/>
                  </a:solidFill>
                </a:rPr>
                <a:t>时，最后都有一个</a:t>
              </a:r>
              <a:r>
                <a:rPr lang="en-US" altLang="zh-CN" sz="1400" dirty="0">
                  <a:solidFill>
                    <a:schemeClr val="bg1"/>
                  </a:solidFill>
                </a:rPr>
                <a:t>′\0′</a:t>
              </a:r>
              <a:r>
                <a:rPr lang="zh-CN" altLang="en-US" sz="1400" dirty="0">
                  <a:solidFill>
                    <a:schemeClr val="bg1"/>
                  </a:solidFill>
                </a:rPr>
                <a:t>。因此，最后用</a:t>
              </a:r>
              <a:r>
                <a:rPr lang="en-US" altLang="zh-CN" sz="1400" dirty="0">
                  <a:solidFill>
                    <a:schemeClr val="bg1"/>
                  </a:solidFill>
                </a:rPr>
                <a:t>%s</a:t>
              </a:r>
              <a:r>
                <a:rPr lang="zh-CN" altLang="en-US" sz="1400" dirty="0">
                  <a:solidFill>
                    <a:schemeClr val="bg1"/>
                  </a:solidFill>
                </a:rPr>
                <a:t>格式输出</a:t>
              </a:r>
              <a:r>
                <a:rPr lang="en-US" altLang="zh-CN" sz="1400" dirty="0">
                  <a:solidFill>
                    <a:schemeClr val="bg1"/>
                  </a:solidFill>
                </a:rPr>
                <a:t>string</a:t>
              </a:r>
              <a:r>
                <a:rPr lang="zh-CN" altLang="en-US" sz="1400" dirty="0">
                  <a:solidFill>
                    <a:schemeClr val="bg1"/>
                  </a:solidFill>
                </a:rPr>
                <a:t>时，遇到</a:t>
              </a:r>
              <a:r>
                <a:rPr lang="en-US" altLang="zh-CN" sz="1400" dirty="0">
                  <a:solidFill>
                    <a:schemeClr val="bg1"/>
                  </a:solidFill>
                </a:rPr>
                <a:t>string</a:t>
              </a:r>
              <a:r>
                <a:rPr lang="zh-CN" altLang="en-US" sz="1400" dirty="0">
                  <a:solidFill>
                    <a:schemeClr val="bg1"/>
                  </a:solidFill>
                </a:rPr>
                <a:t>中第一个</a:t>
              </a:r>
              <a:r>
                <a:rPr lang="en-US" altLang="zh-CN" sz="1400" dirty="0">
                  <a:solidFill>
                    <a:schemeClr val="bg1"/>
                  </a:solidFill>
                </a:rPr>
                <a:t>′\0′</a:t>
              </a:r>
              <a:r>
                <a:rPr lang="zh-CN" altLang="en-US" sz="1400" dirty="0">
                  <a:solidFill>
                    <a:schemeClr val="bg1"/>
                  </a:solidFill>
                </a:rPr>
                <a:t>即结束输出，并不是把</a:t>
              </a:r>
              <a:r>
                <a:rPr lang="en-US" altLang="zh-CN" sz="1400" dirty="0">
                  <a:solidFill>
                    <a:schemeClr val="bg1"/>
                  </a:solidFill>
                </a:rPr>
                <a:t>string</a:t>
              </a:r>
              <a:r>
                <a:rPr lang="zh-CN" altLang="en-US" sz="1400" dirty="0">
                  <a:solidFill>
                    <a:schemeClr val="bg1"/>
                  </a:solidFill>
                </a:rPr>
                <a:t>中的全部字符输出。</a:t>
              </a:r>
              <a:endParaRPr lang="en-US" altLang="zh-CN" sz="1400" b="1" dirty="0">
                <a:solidFill>
                  <a:srgbClr val="FFFF00"/>
                </a:solidFill>
              </a:endParaRPr>
            </a:p>
          </p:txBody>
        </p:sp>
      </p:grpSp>
      <p:pic>
        <p:nvPicPr>
          <p:cNvPr id="6" name="图片 5">
            <a:extLst>
              <a:ext uri="{FF2B5EF4-FFF2-40B4-BE49-F238E27FC236}">
                <a16:creationId xmlns:a16="http://schemas.microsoft.com/office/drawing/2014/main" xmlns="" id="{51C0474F-CE4A-49E7-B719-A0E6417B69B2}"/>
              </a:ext>
            </a:extLst>
          </p:cNvPr>
          <p:cNvPicPr>
            <a:picLocks noChangeAspect="1"/>
          </p:cNvPicPr>
          <p:nvPr/>
        </p:nvPicPr>
        <p:blipFill>
          <a:blip r:embed="rId16" cstate="print"/>
          <a:stretch>
            <a:fillRect/>
          </a:stretch>
        </p:blipFill>
        <p:spPr>
          <a:xfrm>
            <a:off x="8373751" y="5250467"/>
            <a:ext cx="3397835" cy="1476527"/>
          </a:xfrm>
          <a:prstGeom prst="rect">
            <a:avLst/>
          </a:prstGeom>
        </p:spPr>
      </p:pic>
    </p:spTree>
    <p:extLst>
      <p:ext uri="{BB962C8B-B14F-4D97-AF65-F5344CB8AC3E}">
        <p14:creationId xmlns:p14="http://schemas.microsoft.com/office/powerpoint/2010/main" xmlns="" val="35623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利用字符串处理函数</a:t>
            </a:r>
          </a:p>
        </p:txBody>
      </p:sp>
    </p:spTree>
    <p:extLst>
      <p:ext uri="{BB962C8B-B14F-4D97-AF65-F5344CB8AC3E}">
        <p14:creationId xmlns:p14="http://schemas.microsoft.com/office/powerpoint/2010/main" xmlns="" val="26524913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992" y="367410"/>
            <a:ext cx="5922104" cy="1325563"/>
          </a:xfrm>
        </p:spPr>
        <p:txBody>
          <a:bodyPr/>
          <a:lstStyle/>
          <a:p>
            <a:r>
              <a:rPr lang="zh-CN" altLang="en-US"/>
              <a:t>输出字符串的函数</a:t>
            </a:r>
          </a:p>
        </p:txBody>
      </p:sp>
      <p:sp>
        <p:nvSpPr>
          <p:cNvPr id="7" name="矩形 6"/>
          <p:cNvSpPr/>
          <p:nvPr/>
        </p:nvSpPr>
        <p:spPr>
          <a:xfrm>
            <a:off x="1159566" y="1457924"/>
            <a:ext cx="3889512" cy="40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en-US" altLang="zh-CN" b="1"/>
              <a:t>puts(</a:t>
            </a:r>
            <a:r>
              <a:rPr lang="zh-CN" altLang="en-US" b="1"/>
              <a:t>字符数组</a:t>
            </a:r>
            <a:r>
              <a:rPr lang="en-US" altLang="zh-CN" b="1"/>
              <a:t>)</a:t>
            </a:r>
            <a:endParaRPr lang="zh-CN" altLang="en-US" b="1"/>
          </a:p>
        </p:txBody>
      </p:sp>
      <p:sp>
        <p:nvSpPr>
          <p:cNvPr id="8" name="MH_Desc_1"/>
          <p:cNvSpPr/>
          <p:nvPr>
            <p:custDataLst>
              <p:tags r:id="rId1"/>
            </p:custDataLst>
          </p:nvPr>
        </p:nvSpPr>
        <p:spPr>
          <a:xfrm>
            <a:off x="1159566" y="2095274"/>
            <a:ext cx="3889512" cy="99598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Bef>
                <a:spcPts val="600"/>
              </a:spcBef>
              <a:spcAft>
                <a:spcPts val="600"/>
              </a:spcAft>
              <a:defRPr/>
            </a:pPr>
            <a:r>
              <a:rPr lang="zh-CN" altLang="en-US" dirty="0">
                <a:solidFill>
                  <a:schemeClr val="tx1"/>
                </a:solidFill>
              </a:rPr>
              <a:t>作用：将一个字符串</a:t>
            </a:r>
            <a:r>
              <a:rPr lang="en-US" altLang="zh-CN" dirty="0">
                <a:solidFill>
                  <a:schemeClr val="tx1"/>
                </a:solidFill>
              </a:rPr>
              <a:t>(</a:t>
            </a:r>
            <a:r>
              <a:rPr lang="zh-CN" altLang="en-US" dirty="0">
                <a:solidFill>
                  <a:schemeClr val="tx1"/>
                </a:solidFill>
              </a:rPr>
              <a:t>以</a:t>
            </a:r>
            <a:r>
              <a:rPr lang="en-US" altLang="zh-CN" dirty="0">
                <a:solidFill>
                  <a:schemeClr val="tx1"/>
                </a:solidFill>
              </a:rPr>
              <a:t>′\0′</a:t>
            </a:r>
            <a:r>
              <a:rPr lang="zh-CN" altLang="en-US" dirty="0">
                <a:solidFill>
                  <a:schemeClr val="tx1"/>
                </a:solidFill>
              </a:rPr>
              <a:t>结束的字符序列</a:t>
            </a:r>
            <a:r>
              <a:rPr lang="en-US" altLang="zh-CN" dirty="0">
                <a:solidFill>
                  <a:schemeClr val="tx1"/>
                </a:solidFill>
              </a:rPr>
              <a:t>)</a:t>
            </a:r>
            <a:r>
              <a:rPr lang="zh-CN" altLang="en-US" dirty="0">
                <a:solidFill>
                  <a:schemeClr val="tx1"/>
                </a:solidFill>
              </a:rPr>
              <a:t>输出到终端。</a:t>
            </a:r>
            <a:endParaRPr lang="en-US" altLang="zh-CN" dirty="0">
              <a:solidFill>
                <a:schemeClr val="tx1"/>
              </a:solidFill>
            </a:endParaRPr>
          </a:p>
        </p:txBody>
      </p:sp>
      <p:sp>
        <p:nvSpPr>
          <p:cNvPr id="16" name="圆角矩形 15"/>
          <p:cNvSpPr/>
          <p:nvPr/>
        </p:nvSpPr>
        <p:spPr>
          <a:xfrm>
            <a:off x="5658657" y="2095274"/>
            <a:ext cx="5285287" cy="995988"/>
          </a:xfrm>
          <a:prstGeom prst="roundRect">
            <a:avLst>
              <a:gd name="adj" fmla="val 6860"/>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dirty="0">
                <a:solidFill>
                  <a:srgbClr val="000000"/>
                </a:solidFill>
              </a:rPr>
              <a:t>char str[]={"China"};</a:t>
            </a:r>
          </a:p>
          <a:p>
            <a:pPr lvl="0" algn="just">
              <a:lnSpc>
                <a:spcPct val="120000"/>
              </a:lnSpc>
              <a:defRPr/>
            </a:pPr>
            <a:r>
              <a:rPr lang="en-US" altLang="zh-CN" dirty="0">
                <a:solidFill>
                  <a:srgbClr val="000000"/>
                </a:solidFill>
              </a:rPr>
              <a:t>puts(str);</a:t>
            </a:r>
          </a:p>
        </p:txBody>
      </p:sp>
      <p:sp>
        <p:nvSpPr>
          <p:cNvPr id="9" name="标题 1">
            <a:extLst>
              <a:ext uri="{FF2B5EF4-FFF2-40B4-BE49-F238E27FC236}">
                <a16:creationId xmlns:a16="http://schemas.microsoft.com/office/drawing/2014/main" xmlns="" id="{7CB416A4-A809-438B-AAEA-62353A598E20}"/>
              </a:ext>
            </a:extLst>
          </p:cNvPr>
          <p:cNvSpPr txBox="1">
            <a:spLocks/>
          </p:cNvSpPr>
          <p:nvPr/>
        </p:nvSpPr>
        <p:spPr>
          <a:xfrm>
            <a:off x="1159566" y="2949131"/>
            <a:ext cx="592210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a:t>输入字符串的函数</a:t>
            </a:r>
          </a:p>
        </p:txBody>
      </p:sp>
      <p:sp>
        <p:nvSpPr>
          <p:cNvPr id="10" name="矩形 9">
            <a:extLst>
              <a:ext uri="{FF2B5EF4-FFF2-40B4-BE49-F238E27FC236}">
                <a16:creationId xmlns:a16="http://schemas.microsoft.com/office/drawing/2014/main" xmlns="" id="{7216CCCF-CB2F-4FDA-9309-E3E90F20D62F}"/>
              </a:ext>
            </a:extLst>
          </p:cNvPr>
          <p:cNvSpPr/>
          <p:nvPr/>
        </p:nvSpPr>
        <p:spPr>
          <a:xfrm>
            <a:off x="1229140" y="4039645"/>
            <a:ext cx="3889512" cy="40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en-US" altLang="zh-CN" b="1" dirty="0"/>
              <a:t>gets(</a:t>
            </a:r>
            <a:r>
              <a:rPr lang="zh-CN" altLang="en-US" b="1" dirty="0"/>
              <a:t>字符数组</a:t>
            </a:r>
            <a:r>
              <a:rPr lang="en-US" altLang="zh-CN" b="1" dirty="0"/>
              <a:t>)</a:t>
            </a:r>
            <a:endParaRPr lang="zh-CN" altLang="en-US" b="1" dirty="0"/>
          </a:p>
        </p:txBody>
      </p:sp>
      <p:sp>
        <p:nvSpPr>
          <p:cNvPr id="11" name="MH_Desc_1">
            <a:extLst>
              <a:ext uri="{FF2B5EF4-FFF2-40B4-BE49-F238E27FC236}">
                <a16:creationId xmlns:a16="http://schemas.microsoft.com/office/drawing/2014/main" xmlns="" id="{FEB21680-7CE4-46D9-920D-1EF2EF3C1C5E}"/>
              </a:ext>
            </a:extLst>
          </p:cNvPr>
          <p:cNvSpPr/>
          <p:nvPr>
            <p:custDataLst>
              <p:tags r:id="rId2"/>
            </p:custDataLst>
          </p:nvPr>
        </p:nvSpPr>
        <p:spPr>
          <a:xfrm>
            <a:off x="1229140" y="4676995"/>
            <a:ext cx="3889512" cy="180420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Bef>
                <a:spcPts val="600"/>
              </a:spcBef>
              <a:spcAft>
                <a:spcPts val="600"/>
              </a:spcAft>
              <a:defRPr/>
            </a:pPr>
            <a:r>
              <a:rPr lang="zh-CN" altLang="en-US" dirty="0">
                <a:solidFill>
                  <a:schemeClr val="tx1"/>
                </a:solidFill>
              </a:rPr>
              <a:t>作用：从终端输入一个字符串到字符数组，注意字符串结束标志也存放到字符数组中。执行此函数后得到一个函数值，它是字符数组的起始地址。</a:t>
            </a:r>
          </a:p>
        </p:txBody>
      </p:sp>
      <p:sp>
        <p:nvSpPr>
          <p:cNvPr id="12" name="圆角矩形 15">
            <a:extLst>
              <a:ext uri="{FF2B5EF4-FFF2-40B4-BE49-F238E27FC236}">
                <a16:creationId xmlns:a16="http://schemas.microsoft.com/office/drawing/2014/main" xmlns="" id="{C91EC04C-B66C-4B66-92DE-539F8D7F9C4C}"/>
              </a:ext>
            </a:extLst>
          </p:cNvPr>
          <p:cNvSpPr/>
          <p:nvPr/>
        </p:nvSpPr>
        <p:spPr>
          <a:xfrm>
            <a:off x="5804922" y="4681481"/>
            <a:ext cx="5285287" cy="400693"/>
          </a:xfrm>
          <a:prstGeom prst="roundRect">
            <a:avLst>
              <a:gd name="adj" fmla="val 7102"/>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a:solidFill>
                  <a:srgbClr val="000000"/>
                </a:solidFill>
              </a:rPr>
              <a:t>gets(str);		</a:t>
            </a:r>
            <a:r>
              <a:rPr lang="en-US" altLang="zh-CN">
                <a:solidFill>
                  <a:srgbClr val="008000"/>
                </a:solidFill>
              </a:rPr>
              <a:t>//str</a:t>
            </a:r>
            <a:r>
              <a:rPr lang="zh-CN" altLang="en-US">
                <a:solidFill>
                  <a:srgbClr val="008000"/>
                </a:solidFill>
              </a:rPr>
              <a:t>是已定义的字符数组</a:t>
            </a:r>
            <a:endParaRPr lang="en-US" altLang="zh-CN">
              <a:solidFill>
                <a:srgbClr val="008000"/>
              </a:solidFill>
            </a:endParaRPr>
          </a:p>
        </p:txBody>
      </p:sp>
    </p:spTree>
    <p:extLst>
      <p:ext uri="{BB962C8B-B14F-4D97-AF65-F5344CB8AC3E}">
        <p14:creationId xmlns:p14="http://schemas.microsoft.com/office/powerpoint/2010/main" xmlns="" val="837550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992" y="367410"/>
            <a:ext cx="5922104" cy="1325563"/>
          </a:xfrm>
        </p:spPr>
        <p:txBody>
          <a:bodyPr/>
          <a:lstStyle/>
          <a:p>
            <a:r>
              <a:rPr lang="zh-CN" altLang="en-US"/>
              <a:t>定义一维数组</a:t>
            </a:r>
          </a:p>
        </p:txBody>
      </p:sp>
      <p:sp>
        <p:nvSpPr>
          <p:cNvPr id="7" name="矩形 6"/>
          <p:cNvSpPr/>
          <p:nvPr/>
        </p:nvSpPr>
        <p:spPr>
          <a:xfrm>
            <a:off x="1159566" y="1457924"/>
            <a:ext cx="3889512" cy="40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zh-CN" altLang="en-US" b="1" dirty="0"/>
              <a:t>类型说明符  数组名</a:t>
            </a:r>
            <a:r>
              <a:rPr lang="en-US" altLang="zh-CN" b="1" dirty="0"/>
              <a:t>[</a:t>
            </a:r>
            <a:r>
              <a:rPr lang="zh-CN" altLang="en-US" b="1" dirty="0"/>
              <a:t>常量表达式</a:t>
            </a:r>
            <a:r>
              <a:rPr lang="en-US" altLang="zh-CN" b="1" dirty="0"/>
              <a:t>]</a:t>
            </a:r>
            <a:endParaRPr lang="zh-CN" altLang="en-US" b="1" dirty="0"/>
          </a:p>
        </p:txBody>
      </p:sp>
      <p:sp>
        <p:nvSpPr>
          <p:cNvPr id="8" name="MH_Desc_1"/>
          <p:cNvSpPr/>
          <p:nvPr>
            <p:custDataLst>
              <p:tags r:id="rId1"/>
            </p:custDataLst>
          </p:nvPr>
        </p:nvSpPr>
        <p:spPr>
          <a:xfrm>
            <a:off x="1159566" y="2405269"/>
            <a:ext cx="3889512" cy="345881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Bef>
                <a:spcPts val="600"/>
              </a:spcBef>
              <a:spcAft>
                <a:spcPts val="600"/>
              </a:spcAft>
              <a:defRPr/>
            </a:pPr>
            <a:r>
              <a:rPr lang="en-US" altLang="zh-CN" dirty="0">
                <a:solidFill>
                  <a:schemeClr val="tx1"/>
                </a:solidFill>
              </a:rPr>
              <a:t>(1) </a:t>
            </a:r>
            <a:r>
              <a:rPr lang="zh-CN" altLang="en-US">
                <a:solidFill>
                  <a:schemeClr val="tx1"/>
                </a:solidFill>
              </a:rPr>
              <a:t>数组名的命名规则和变量名相同，遵循标识符命名规则。</a:t>
            </a:r>
          </a:p>
          <a:p>
            <a:pPr algn="just">
              <a:lnSpc>
                <a:spcPct val="150000"/>
              </a:lnSpc>
              <a:spcBef>
                <a:spcPts val="600"/>
              </a:spcBef>
              <a:spcAft>
                <a:spcPts val="600"/>
              </a:spcAft>
              <a:defRPr/>
            </a:pPr>
            <a:r>
              <a:rPr lang="en-US" altLang="zh-CN" dirty="0">
                <a:solidFill>
                  <a:schemeClr val="tx1"/>
                </a:solidFill>
              </a:rPr>
              <a:t>(2) </a:t>
            </a:r>
            <a:r>
              <a:rPr lang="zh-CN" altLang="en-US">
                <a:solidFill>
                  <a:schemeClr val="tx1"/>
                </a:solidFill>
              </a:rPr>
              <a:t>在定义数组时，需要指定数组中元素的个数，方括号中的常量表达式用来表示元素的个数，即数组长度。</a:t>
            </a:r>
          </a:p>
          <a:p>
            <a:pPr algn="just">
              <a:lnSpc>
                <a:spcPct val="150000"/>
              </a:lnSpc>
              <a:spcBef>
                <a:spcPts val="600"/>
              </a:spcBef>
              <a:spcAft>
                <a:spcPts val="600"/>
              </a:spcAft>
              <a:defRPr/>
            </a:pPr>
            <a:r>
              <a:rPr lang="en-US" altLang="zh-CN" dirty="0">
                <a:solidFill>
                  <a:schemeClr val="tx1"/>
                </a:solidFill>
              </a:rPr>
              <a:t>(3) </a:t>
            </a:r>
            <a:r>
              <a:rPr lang="zh-CN" altLang="en-US">
                <a:solidFill>
                  <a:schemeClr val="tx1"/>
                </a:solidFill>
              </a:rPr>
              <a:t>常量表达式中可以包括常量和符号常量，不能包含变量。</a:t>
            </a:r>
          </a:p>
        </p:txBody>
      </p:sp>
      <p:sp>
        <p:nvSpPr>
          <p:cNvPr id="26" name="圆角矩形 25"/>
          <p:cNvSpPr/>
          <p:nvPr/>
        </p:nvSpPr>
        <p:spPr>
          <a:xfrm>
            <a:off x="5413183" y="1450531"/>
            <a:ext cx="1899159" cy="415477"/>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lIns="180000" rtlCol="0" anchor="t"/>
          <a:lstStyle/>
          <a:p>
            <a:pPr algn="ctr" defTabSz="363538">
              <a:lnSpc>
                <a:spcPct val="120000"/>
              </a:lnSpc>
            </a:pPr>
            <a:r>
              <a:rPr lang="en-US" altLang="zh-CN" b="1" dirty="0" err="1"/>
              <a:t>int</a:t>
            </a:r>
            <a:r>
              <a:rPr lang="en-US" altLang="zh-CN" b="1"/>
              <a:t> a[10];</a:t>
            </a:r>
            <a:endParaRPr lang="en-US" altLang="zh-CN" b="1">
              <a:solidFill>
                <a:srgbClr val="008000"/>
              </a:solidFill>
            </a:endParaRPr>
          </a:p>
        </p:txBody>
      </p:sp>
      <p:sp>
        <p:nvSpPr>
          <p:cNvPr id="4" name="线形标注 2 3"/>
          <p:cNvSpPr/>
          <p:nvPr/>
        </p:nvSpPr>
        <p:spPr>
          <a:xfrm>
            <a:off x="7962181" y="560052"/>
            <a:ext cx="3493698" cy="301923"/>
          </a:xfrm>
          <a:prstGeom prst="borderCallout2">
            <a:avLst>
              <a:gd name="adj1" fmla="val 18750"/>
              <a:gd name="adj2" fmla="val -8333"/>
              <a:gd name="adj3" fmla="val 18750"/>
              <a:gd name="adj4" fmla="val -16667"/>
              <a:gd name="adj5" fmla="val 319358"/>
              <a:gd name="adj6" fmla="val -543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t>整型数组，即数组中的元素均为整型</a:t>
            </a:r>
          </a:p>
        </p:txBody>
      </p:sp>
      <p:sp>
        <p:nvSpPr>
          <p:cNvPr id="28" name="线形标注 2 27"/>
          <p:cNvSpPr/>
          <p:nvPr/>
        </p:nvSpPr>
        <p:spPr>
          <a:xfrm>
            <a:off x="7962181" y="1030191"/>
            <a:ext cx="3493698" cy="301923"/>
          </a:xfrm>
          <a:prstGeom prst="borderCallout2">
            <a:avLst>
              <a:gd name="adj1" fmla="val 18750"/>
              <a:gd name="adj2" fmla="val -8333"/>
              <a:gd name="adj3" fmla="val 18750"/>
              <a:gd name="adj4" fmla="val -16667"/>
              <a:gd name="adj5" fmla="val 167928"/>
              <a:gd name="adj6" fmla="val -455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t>数组名为</a:t>
            </a:r>
            <a:r>
              <a:rPr lang="en-US" altLang="zh-CN" sz="1600"/>
              <a:t>a</a:t>
            </a:r>
            <a:endParaRPr lang="zh-CN" altLang="en-US" sz="1600"/>
          </a:p>
        </p:txBody>
      </p:sp>
      <p:sp>
        <p:nvSpPr>
          <p:cNvPr id="29" name="线形标注 2 28"/>
          <p:cNvSpPr/>
          <p:nvPr/>
        </p:nvSpPr>
        <p:spPr>
          <a:xfrm>
            <a:off x="7962181" y="2103346"/>
            <a:ext cx="3493698" cy="301923"/>
          </a:xfrm>
          <a:prstGeom prst="borderCallout2">
            <a:avLst>
              <a:gd name="adj1" fmla="val 18750"/>
              <a:gd name="adj2" fmla="val -8333"/>
              <a:gd name="adj3" fmla="val 18750"/>
              <a:gd name="adj4" fmla="val -16667"/>
              <a:gd name="adj5" fmla="val -94930"/>
              <a:gd name="adj6" fmla="val -373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t>数组包含</a:t>
            </a:r>
            <a:r>
              <a:rPr lang="en-US" altLang="zh-CN" sz="1600"/>
              <a:t>10</a:t>
            </a:r>
            <a:r>
              <a:rPr lang="zh-CN" altLang="en-US" sz="1600"/>
              <a:t>个整型元素</a:t>
            </a:r>
          </a:p>
        </p:txBody>
      </p:sp>
      <p:graphicFrame>
        <p:nvGraphicFramePr>
          <p:cNvPr id="5" name="表格 4"/>
          <p:cNvGraphicFramePr>
            <a:graphicFrameLocks noGrp="1"/>
          </p:cNvGraphicFramePr>
          <p:nvPr>
            <p:extLst>
              <p:ext uri="{D42A27DB-BD31-4B8C-83A1-F6EECF244321}">
                <p14:modId xmlns:p14="http://schemas.microsoft.com/office/powerpoint/2010/main" xmlns="" val="478120310"/>
              </p:ext>
            </p:extLst>
          </p:nvPr>
        </p:nvGraphicFramePr>
        <p:xfrm>
          <a:off x="5798869" y="2590674"/>
          <a:ext cx="5657010" cy="370840"/>
        </p:xfrm>
        <a:graphic>
          <a:graphicData uri="http://schemas.openxmlformats.org/drawingml/2006/table">
            <a:tbl>
              <a:tblPr>
                <a:tableStyleId>{5940675A-B579-460E-94D1-54222C63F5DA}</a:tableStyleId>
              </a:tblPr>
              <a:tblGrid>
                <a:gridCol w="565701">
                  <a:extLst>
                    <a:ext uri="{9D8B030D-6E8A-4147-A177-3AD203B41FA5}">
                      <a16:colId xmlns:a16="http://schemas.microsoft.com/office/drawing/2014/main" xmlns="" val="2033316795"/>
                    </a:ext>
                  </a:extLst>
                </a:gridCol>
                <a:gridCol w="565701">
                  <a:extLst>
                    <a:ext uri="{9D8B030D-6E8A-4147-A177-3AD203B41FA5}">
                      <a16:colId xmlns:a16="http://schemas.microsoft.com/office/drawing/2014/main" xmlns="" val="2347992465"/>
                    </a:ext>
                  </a:extLst>
                </a:gridCol>
                <a:gridCol w="565701">
                  <a:extLst>
                    <a:ext uri="{9D8B030D-6E8A-4147-A177-3AD203B41FA5}">
                      <a16:colId xmlns:a16="http://schemas.microsoft.com/office/drawing/2014/main" xmlns="" val="3981033593"/>
                    </a:ext>
                  </a:extLst>
                </a:gridCol>
                <a:gridCol w="565701">
                  <a:extLst>
                    <a:ext uri="{9D8B030D-6E8A-4147-A177-3AD203B41FA5}">
                      <a16:colId xmlns:a16="http://schemas.microsoft.com/office/drawing/2014/main" xmlns="" val="2556556097"/>
                    </a:ext>
                  </a:extLst>
                </a:gridCol>
                <a:gridCol w="565701">
                  <a:extLst>
                    <a:ext uri="{9D8B030D-6E8A-4147-A177-3AD203B41FA5}">
                      <a16:colId xmlns:a16="http://schemas.microsoft.com/office/drawing/2014/main" xmlns="" val="821305054"/>
                    </a:ext>
                  </a:extLst>
                </a:gridCol>
                <a:gridCol w="565701">
                  <a:extLst>
                    <a:ext uri="{9D8B030D-6E8A-4147-A177-3AD203B41FA5}">
                      <a16:colId xmlns:a16="http://schemas.microsoft.com/office/drawing/2014/main" xmlns="" val="730262748"/>
                    </a:ext>
                  </a:extLst>
                </a:gridCol>
                <a:gridCol w="565701">
                  <a:extLst>
                    <a:ext uri="{9D8B030D-6E8A-4147-A177-3AD203B41FA5}">
                      <a16:colId xmlns:a16="http://schemas.microsoft.com/office/drawing/2014/main" xmlns="" val="2351595954"/>
                    </a:ext>
                  </a:extLst>
                </a:gridCol>
                <a:gridCol w="565701">
                  <a:extLst>
                    <a:ext uri="{9D8B030D-6E8A-4147-A177-3AD203B41FA5}">
                      <a16:colId xmlns:a16="http://schemas.microsoft.com/office/drawing/2014/main" xmlns="" val="3376203906"/>
                    </a:ext>
                  </a:extLst>
                </a:gridCol>
                <a:gridCol w="565701">
                  <a:extLst>
                    <a:ext uri="{9D8B030D-6E8A-4147-A177-3AD203B41FA5}">
                      <a16:colId xmlns:a16="http://schemas.microsoft.com/office/drawing/2014/main" xmlns="" val="3698366222"/>
                    </a:ext>
                  </a:extLst>
                </a:gridCol>
                <a:gridCol w="565701">
                  <a:extLst>
                    <a:ext uri="{9D8B030D-6E8A-4147-A177-3AD203B41FA5}">
                      <a16:colId xmlns:a16="http://schemas.microsoft.com/office/drawing/2014/main" xmlns="" val="322185101"/>
                    </a:ext>
                  </a:extLst>
                </a:gridCol>
              </a:tblGrid>
              <a:tr h="370840">
                <a:tc>
                  <a:txBody>
                    <a:bodyPr/>
                    <a:lstStyle/>
                    <a:p>
                      <a:r>
                        <a:rPr lang="en-US" altLang="zh-CN" sz="1600"/>
                        <a:t>a[0]</a:t>
                      </a:r>
                      <a:endParaRPr lang="zh-CN" altLang="en-US" sz="160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lang="en-US" altLang="zh-CN" sz="1600"/>
                        <a:t>a[1]</a:t>
                      </a:r>
                      <a:endParaRPr lang="zh-CN" altLang="en-US" sz="160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a:t>a[2]</a:t>
                      </a:r>
                      <a:endParaRPr lang="zh-CN" altLang="en-US" sz="160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lang="en-US" altLang="zh-CN" sz="1600"/>
                        <a:t>a[3]</a:t>
                      </a:r>
                      <a:endParaRPr lang="zh-CN" altLang="en-US" sz="160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lang="en-US" altLang="zh-CN" sz="1600"/>
                        <a:t>a[4]</a:t>
                      </a:r>
                      <a:endParaRPr lang="zh-CN" altLang="en-US" sz="160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lang="en-US" altLang="zh-CN" sz="1600"/>
                        <a:t>a[5]</a:t>
                      </a:r>
                      <a:endParaRPr lang="zh-CN" altLang="en-US" sz="160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lang="en-US" altLang="zh-CN" sz="1600"/>
                        <a:t>a[6]</a:t>
                      </a:r>
                      <a:endParaRPr lang="zh-CN" altLang="en-US" sz="160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lang="en-US" altLang="zh-CN" sz="1600"/>
                        <a:t>a[7]</a:t>
                      </a:r>
                      <a:endParaRPr lang="zh-CN" altLang="en-US" sz="160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lang="en-US" altLang="zh-CN" sz="1600"/>
                        <a:t>a[8]</a:t>
                      </a:r>
                      <a:endParaRPr lang="zh-CN" altLang="en-US" sz="160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lang="en-US" altLang="zh-CN" sz="1600"/>
                        <a:t>a[9]</a:t>
                      </a:r>
                      <a:endParaRPr lang="zh-CN" altLang="en-US" sz="160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xmlns="" val="1433641823"/>
                  </a:ext>
                </a:extLst>
              </a:tr>
            </a:tbl>
          </a:graphicData>
        </a:graphic>
      </p:graphicFrame>
      <p:sp>
        <p:nvSpPr>
          <p:cNvPr id="9" name="矩形 8"/>
          <p:cNvSpPr/>
          <p:nvPr/>
        </p:nvSpPr>
        <p:spPr>
          <a:xfrm>
            <a:off x="7795903" y="3176501"/>
            <a:ext cx="3659976" cy="369332"/>
          </a:xfrm>
          <a:prstGeom prst="rect">
            <a:avLst/>
          </a:prstGeom>
        </p:spPr>
        <p:txBody>
          <a:bodyPr wrap="none">
            <a:spAutoFit/>
          </a:bodyPr>
          <a:lstStyle/>
          <a:p>
            <a:pPr algn="r"/>
            <a:r>
              <a:rPr lang="zh-CN" altLang="en-US"/>
              <a:t>相当于定义了10个简单的整型变量</a:t>
            </a:r>
          </a:p>
        </p:txBody>
      </p:sp>
      <p:grpSp>
        <p:nvGrpSpPr>
          <p:cNvPr id="30" name="组合 29"/>
          <p:cNvGrpSpPr/>
          <p:nvPr/>
        </p:nvGrpSpPr>
        <p:grpSpPr>
          <a:xfrm>
            <a:off x="8155883" y="3776177"/>
            <a:ext cx="3299996" cy="2087910"/>
            <a:chOff x="10187984" y="4266795"/>
            <a:chExt cx="3299996" cy="2087910"/>
          </a:xfrm>
        </p:grpSpPr>
        <p:sp>
          <p:nvSpPr>
            <p:cNvPr id="31" name="MH_Other_1"/>
            <p:cNvSpPr/>
            <p:nvPr>
              <p:custDataLst>
                <p:tags r:id="rId2"/>
              </p:custDataLst>
            </p:nvPr>
          </p:nvSpPr>
          <p:spPr>
            <a:xfrm>
              <a:off x="10187984" y="4266795"/>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a:solidFill>
                    <a:srgbClr val="FEFFFF"/>
                  </a:solidFill>
                </a:rPr>
                <a:t>注意</a:t>
              </a:r>
            </a:p>
          </p:txBody>
        </p:sp>
        <p:sp>
          <p:nvSpPr>
            <p:cNvPr id="32" name="MH_SubTitle_1"/>
            <p:cNvSpPr/>
            <p:nvPr>
              <p:custDataLst>
                <p:tags r:id="rId3"/>
              </p:custDataLst>
            </p:nvPr>
          </p:nvSpPr>
          <p:spPr>
            <a:xfrm>
              <a:off x="10962685" y="4266795"/>
              <a:ext cx="2525295" cy="2087910"/>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a:solidFill>
                    <a:schemeClr val="tx1">
                      <a:lumMod val="75000"/>
                      <a:lumOff val="25000"/>
                    </a:schemeClr>
                  </a:solidFill>
                </a:rPr>
                <a:t>数组元素的</a:t>
              </a:r>
              <a:r>
                <a:rPr lang="zh-CN" altLang="en-US" sz="1600" b="1">
                  <a:solidFill>
                    <a:schemeClr val="accent6"/>
                  </a:solidFill>
                </a:rPr>
                <a:t>下标从</a:t>
              </a:r>
              <a:r>
                <a:rPr lang="en-US" altLang="zh-CN" sz="1600" b="1">
                  <a:solidFill>
                    <a:schemeClr val="accent6"/>
                  </a:solidFill>
                </a:rPr>
                <a:t>0</a:t>
              </a:r>
              <a:r>
                <a:rPr lang="zh-CN" altLang="en-US" sz="1600" b="1">
                  <a:solidFill>
                    <a:schemeClr val="accent6"/>
                  </a:solidFill>
                </a:rPr>
                <a:t>开始</a:t>
              </a:r>
              <a:r>
                <a:rPr lang="zh-CN" altLang="en-US" sz="1600">
                  <a:solidFill>
                    <a:schemeClr val="tx1">
                      <a:lumMod val="75000"/>
                      <a:lumOff val="25000"/>
                    </a:schemeClr>
                  </a:solidFill>
                </a:rPr>
                <a:t>，用“</a:t>
              </a:r>
              <a:r>
                <a:rPr lang="en-US" altLang="zh-CN" sz="1600">
                  <a:solidFill>
                    <a:schemeClr val="tx1">
                      <a:lumMod val="75000"/>
                      <a:lumOff val="25000"/>
                    </a:schemeClr>
                  </a:solidFill>
                </a:rPr>
                <a:t>int a[10];”</a:t>
              </a:r>
              <a:r>
                <a:rPr lang="zh-CN" altLang="en-US" sz="1600">
                  <a:solidFill>
                    <a:schemeClr val="tx1">
                      <a:lumMod val="75000"/>
                      <a:lumOff val="25000"/>
                    </a:schemeClr>
                  </a:solidFill>
                </a:rPr>
                <a:t>定义数组，则最大下标值为</a:t>
              </a:r>
              <a:r>
                <a:rPr lang="en-US" altLang="zh-CN" sz="1600">
                  <a:solidFill>
                    <a:schemeClr val="tx1">
                      <a:lumMod val="75000"/>
                      <a:lumOff val="25000"/>
                    </a:schemeClr>
                  </a:solidFill>
                </a:rPr>
                <a:t>9</a:t>
              </a:r>
              <a:r>
                <a:rPr lang="zh-CN" altLang="en-US" sz="1600">
                  <a:solidFill>
                    <a:schemeClr val="tx1">
                      <a:lumMod val="75000"/>
                      <a:lumOff val="25000"/>
                    </a:schemeClr>
                  </a:solidFill>
                </a:rPr>
                <a:t>，不存在数组元素</a:t>
              </a:r>
              <a:r>
                <a:rPr lang="en-US" altLang="zh-CN" sz="1600">
                  <a:solidFill>
                    <a:schemeClr val="tx1">
                      <a:lumMod val="75000"/>
                      <a:lumOff val="25000"/>
                    </a:schemeClr>
                  </a:solidFill>
                </a:rPr>
                <a:t>a[10]</a:t>
              </a:r>
              <a:endParaRPr lang="zh-CN" altLang="en-US" sz="1600">
                <a:solidFill>
                  <a:schemeClr val="tx1">
                    <a:lumMod val="75000"/>
                    <a:lumOff val="25000"/>
                  </a:schemeClr>
                </a:solidFill>
              </a:endParaRPr>
            </a:p>
          </p:txBody>
        </p:sp>
        <p:sp>
          <p:nvSpPr>
            <p:cNvPr id="33" name="MH_Other_2"/>
            <p:cNvSpPr/>
            <p:nvPr>
              <p:custDataLst>
                <p:tags r:id="rId4"/>
              </p:custDataLst>
            </p:nvPr>
          </p:nvSpPr>
          <p:spPr>
            <a:xfrm rot="16200000">
              <a:off x="13186355" y="6053080"/>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xmlns="" val="39096253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992" y="367410"/>
            <a:ext cx="5922104" cy="1325563"/>
          </a:xfrm>
        </p:spPr>
        <p:txBody>
          <a:bodyPr/>
          <a:lstStyle/>
          <a:p>
            <a:r>
              <a:rPr lang="zh-CN" altLang="en-US"/>
              <a:t>字符串连接函数</a:t>
            </a:r>
          </a:p>
        </p:txBody>
      </p:sp>
      <p:sp>
        <p:nvSpPr>
          <p:cNvPr id="7" name="矩形 6"/>
          <p:cNvSpPr/>
          <p:nvPr/>
        </p:nvSpPr>
        <p:spPr>
          <a:xfrm>
            <a:off x="1159566" y="1457924"/>
            <a:ext cx="3889512" cy="40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en-US" altLang="zh-CN" b="1"/>
              <a:t>strcat(</a:t>
            </a:r>
            <a:r>
              <a:rPr lang="zh-CN" altLang="en-US" b="1"/>
              <a:t>字符数组</a:t>
            </a:r>
            <a:r>
              <a:rPr lang="en-US" altLang="zh-CN" b="1"/>
              <a:t>1, </a:t>
            </a:r>
            <a:r>
              <a:rPr lang="zh-CN" altLang="en-US" b="1"/>
              <a:t>字符数组</a:t>
            </a:r>
            <a:r>
              <a:rPr lang="en-US" altLang="zh-CN" b="1"/>
              <a:t>2)</a:t>
            </a:r>
            <a:endParaRPr lang="zh-CN" altLang="en-US" b="1"/>
          </a:p>
        </p:txBody>
      </p:sp>
      <p:sp>
        <p:nvSpPr>
          <p:cNvPr id="8" name="MH_Desc_1"/>
          <p:cNvSpPr/>
          <p:nvPr>
            <p:custDataLst>
              <p:tags r:id="rId1"/>
            </p:custDataLst>
          </p:nvPr>
        </p:nvSpPr>
        <p:spPr>
          <a:xfrm>
            <a:off x="1159565" y="2095274"/>
            <a:ext cx="10328241" cy="211937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Bef>
                <a:spcPts val="600"/>
              </a:spcBef>
              <a:spcAft>
                <a:spcPts val="600"/>
              </a:spcAft>
              <a:defRPr/>
            </a:pPr>
            <a:r>
              <a:rPr lang="zh-CN" altLang="en-US" dirty="0">
                <a:solidFill>
                  <a:schemeClr val="tx1"/>
                </a:solidFill>
              </a:rPr>
              <a:t>作用：连接两个字符数组中的字符串，把字符串</a:t>
            </a:r>
            <a:r>
              <a:rPr lang="en-US" altLang="zh-CN" dirty="0">
                <a:solidFill>
                  <a:schemeClr val="tx1"/>
                </a:solidFill>
              </a:rPr>
              <a:t>2</a:t>
            </a:r>
            <a:r>
              <a:rPr lang="zh-CN" altLang="en-US" dirty="0">
                <a:solidFill>
                  <a:schemeClr val="tx1"/>
                </a:solidFill>
              </a:rPr>
              <a:t>接到字符串</a:t>
            </a:r>
            <a:r>
              <a:rPr lang="en-US" altLang="zh-CN" dirty="0">
                <a:solidFill>
                  <a:schemeClr val="tx1"/>
                </a:solidFill>
              </a:rPr>
              <a:t>1</a:t>
            </a:r>
            <a:r>
              <a:rPr lang="zh-CN" altLang="en-US" dirty="0">
                <a:solidFill>
                  <a:schemeClr val="tx1"/>
                </a:solidFill>
              </a:rPr>
              <a:t>的后面，把得到的结果放在字符数组</a:t>
            </a:r>
            <a:r>
              <a:rPr lang="en-US" altLang="zh-CN" dirty="0">
                <a:solidFill>
                  <a:schemeClr val="tx1"/>
                </a:solidFill>
              </a:rPr>
              <a:t>1</a:t>
            </a:r>
            <a:r>
              <a:rPr lang="zh-CN" altLang="en-US" dirty="0">
                <a:solidFill>
                  <a:schemeClr val="tx1"/>
                </a:solidFill>
              </a:rPr>
              <a:t>中，调用函数后得到一个函数值</a:t>
            </a:r>
            <a:r>
              <a:rPr lang="en-US" altLang="zh-CN" dirty="0">
                <a:solidFill>
                  <a:schemeClr val="tx1"/>
                </a:solidFill>
              </a:rPr>
              <a:t>(</a:t>
            </a:r>
            <a:r>
              <a:rPr lang="zh-CN" altLang="en-US" dirty="0">
                <a:solidFill>
                  <a:schemeClr val="tx1"/>
                </a:solidFill>
              </a:rPr>
              <a:t>字符数组</a:t>
            </a:r>
            <a:r>
              <a:rPr lang="en-US" altLang="zh-CN" dirty="0">
                <a:solidFill>
                  <a:schemeClr val="tx1"/>
                </a:solidFill>
              </a:rPr>
              <a:t>1</a:t>
            </a:r>
            <a:r>
              <a:rPr lang="zh-CN" altLang="en-US" dirty="0">
                <a:solidFill>
                  <a:schemeClr val="tx1"/>
                </a:solidFill>
              </a:rPr>
              <a:t>的地址</a:t>
            </a:r>
            <a:r>
              <a:rPr lang="en-US" altLang="zh-CN" dirty="0">
                <a:solidFill>
                  <a:schemeClr val="tx1"/>
                </a:solidFill>
              </a:rPr>
              <a:t>)</a:t>
            </a:r>
            <a:r>
              <a:rPr lang="zh-CN" altLang="en-US" dirty="0">
                <a:solidFill>
                  <a:schemeClr val="tx1"/>
                </a:solidFill>
              </a:rPr>
              <a:t>。</a:t>
            </a:r>
            <a:endParaRPr lang="en-US" altLang="zh-CN" dirty="0">
              <a:solidFill>
                <a:schemeClr val="tx1"/>
              </a:solidFill>
            </a:endParaRPr>
          </a:p>
          <a:p>
            <a:pPr algn="just">
              <a:lnSpc>
                <a:spcPct val="150000"/>
              </a:lnSpc>
              <a:spcBef>
                <a:spcPts val="600"/>
              </a:spcBef>
              <a:spcAft>
                <a:spcPts val="600"/>
              </a:spcAft>
              <a:defRPr/>
            </a:pPr>
            <a:r>
              <a:rPr lang="zh-CN" altLang="en-US" dirty="0">
                <a:solidFill>
                  <a:schemeClr val="tx1"/>
                </a:solidFill>
              </a:rPr>
              <a:t>字符数组</a:t>
            </a:r>
            <a:r>
              <a:rPr lang="en-US" altLang="zh-CN" dirty="0">
                <a:solidFill>
                  <a:schemeClr val="tx1"/>
                </a:solidFill>
              </a:rPr>
              <a:t>1</a:t>
            </a:r>
            <a:r>
              <a:rPr lang="zh-CN" altLang="en-US" dirty="0">
                <a:solidFill>
                  <a:schemeClr val="tx1"/>
                </a:solidFill>
              </a:rPr>
              <a:t>必须足够大，以便容纳连接后的新字符串。</a:t>
            </a:r>
          </a:p>
          <a:p>
            <a:pPr algn="just">
              <a:lnSpc>
                <a:spcPct val="150000"/>
              </a:lnSpc>
              <a:spcBef>
                <a:spcPts val="600"/>
              </a:spcBef>
              <a:spcAft>
                <a:spcPts val="600"/>
              </a:spcAft>
              <a:defRPr/>
            </a:pPr>
            <a:r>
              <a:rPr lang="zh-CN" altLang="en-US" dirty="0">
                <a:solidFill>
                  <a:schemeClr val="tx1"/>
                </a:solidFill>
              </a:rPr>
              <a:t>连接前两个字符串的后面都有</a:t>
            </a:r>
            <a:r>
              <a:rPr lang="en-US" altLang="zh-CN" dirty="0">
                <a:solidFill>
                  <a:schemeClr val="tx1"/>
                </a:solidFill>
              </a:rPr>
              <a:t>′\0′</a:t>
            </a:r>
            <a:r>
              <a:rPr lang="zh-CN" altLang="en-US" dirty="0">
                <a:solidFill>
                  <a:schemeClr val="tx1"/>
                </a:solidFill>
              </a:rPr>
              <a:t>，连接时将字符串</a:t>
            </a:r>
            <a:r>
              <a:rPr lang="en-US" altLang="zh-CN" dirty="0">
                <a:solidFill>
                  <a:schemeClr val="tx1"/>
                </a:solidFill>
              </a:rPr>
              <a:t>1</a:t>
            </a:r>
            <a:r>
              <a:rPr lang="zh-CN" altLang="en-US" dirty="0">
                <a:solidFill>
                  <a:schemeClr val="tx1"/>
                </a:solidFill>
              </a:rPr>
              <a:t>后面的</a:t>
            </a:r>
            <a:r>
              <a:rPr lang="en-US" altLang="zh-CN" dirty="0">
                <a:solidFill>
                  <a:schemeClr val="tx1"/>
                </a:solidFill>
              </a:rPr>
              <a:t>′\0′</a:t>
            </a:r>
            <a:r>
              <a:rPr lang="zh-CN" altLang="en-US" dirty="0">
                <a:solidFill>
                  <a:schemeClr val="tx1"/>
                </a:solidFill>
              </a:rPr>
              <a:t>取消，只在新串最后保留</a:t>
            </a:r>
            <a:r>
              <a:rPr lang="en-US" altLang="zh-CN" dirty="0">
                <a:solidFill>
                  <a:schemeClr val="tx1"/>
                </a:solidFill>
              </a:rPr>
              <a:t>′\0′</a:t>
            </a:r>
            <a:r>
              <a:rPr lang="zh-CN" altLang="en-US" dirty="0">
                <a:solidFill>
                  <a:schemeClr val="tx1"/>
                </a:solidFill>
              </a:rPr>
              <a:t>。</a:t>
            </a:r>
          </a:p>
          <a:p>
            <a:pPr algn="just">
              <a:lnSpc>
                <a:spcPct val="150000"/>
              </a:lnSpc>
              <a:spcBef>
                <a:spcPts val="600"/>
              </a:spcBef>
              <a:spcAft>
                <a:spcPts val="600"/>
              </a:spcAft>
              <a:defRPr/>
            </a:pPr>
            <a:endParaRPr lang="zh-CN" altLang="en-US" dirty="0">
              <a:solidFill>
                <a:schemeClr val="tx1"/>
              </a:solidFill>
            </a:endParaRPr>
          </a:p>
        </p:txBody>
      </p:sp>
      <p:sp>
        <p:nvSpPr>
          <p:cNvPr id="16" name="圆角矩形 15"/>
          <p:cNvSpPr/>
          <p:nvPr/>
        </p:nvSpPr>
        <p:spPr>
          <a:xfrm>
            <a:off x="1159565" y="4437781"/>
            <a:ext cx="5285287" cy="1373199"/>
          </a:xfrm>
          <a:prstGeom prst="roundRect">
            <a:avLst>
              <a:gd name="adj" fmla="val 2714"/>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a:solidFill>
                  <a:srgbClr val="000000"/>
                </a:solidFill>
              </a:rPr>
              <a:t>char str1[30]={"People′s Republic of "};</a:t>
            </a:r>
          </a:p>
          <a:p>
            <a:pPr lvl="0" algn="just">
              <a:lnSpc>
                <a:spcPct val="120000"/>
              </a:lnSpc>
              <a:defRPr/>
            </a:pPr>
            <a:r>
              <a:rPr lang="en-US" altLang="zh-CN">
                <a:solidFill>
                  <a:srgbClr val="000000"/>
                </a:solidFill>
              </a:rPr>
              <a:t>char str2[]={"China"};</a:t>
            </a:r>
          </a:p>
          <a:p>
            <a:pPr lvl="0" algn="just">
              <a:lnSpc>
                <a:spcPct val="120000"/>
              </a:lnSpc>
              <a:defRPr/>
            </a:pPr>
            <a:r>
              <a:rPr lang="en-US" altLang="zh-CN">
                <a:solidFill>
                  <a:srgbClr val="000000"/>
                </a:solidFill>
              </a:rPr>
              <a:t>printf("%s", strcat(str1, str2));</a:t>
            </a:r>
            <a:endParaRPr lang="en-US" altLang="zh-CN" dirty="0">
              <a:solidFill>
                <a:srgbClr val="008000"/>
              </a:solidFill>
            </a:endParaRPr>
          </a:p>
        </p:txBody>
      </p:sp>
      <p:sp>
        <p:nvSpPr>
          <p:cNvPr id="4" name="矩形 3"/>
          <p:cNvSpPr/>
          <p:nvPr/>
        </p:nvSpPr>
        <p:spPr>
          <a:xfrm>
            <a:off x="6695382" y="4435254"/>
            <a:ext cx="3851031" cy="465993"/>
          </a:xfrm>
          <a:prstGeom prst="rect">
            <a:avLst/>
          </a:prstGeom>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a:t>输出：</a:t>
            </a:r>
            <a:r>
              <a:rPr lang="en-US" altLang="zh-CN"/>
              <a:t>People's Republic of China</a:t>
            </a:r>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xmlns="" val="4192399186"/>
              </p:ext>
            </p:extLst>
          </p:nvPr>
        </p:nvGraphicFramePr>
        <p:xfrm>
          <a:off x="4474434" y="5154340"/>
          <a:ext cx="7013372" cy="1313280"/>
        </p:xfrm>
        <a:graphic>
          <a:graphicData uri="http://schemas.openxmlformats.org/drawingml/2006/table">
            <a:tbl>
              <a:tblPr>
                <a:tableStyleId>{5C22544A-7EE6-4342-B048-85BDC9FD1C3A}</a:tableStyleId>
              </a:tblPr>
              <a:tblGrid>
                <a:gridCol w="533372">
                  <a:extLst>
                    <a:ext uri="{9D8B030D-6E8A-4147-A177-3AD203B41FA5}">
                      <a16:colId xmlns:a16="http://schemas.microsoft.com/office/drawing/2014/main" xmlns="" val="3593887525"/>
                    </a:ext>
                  </a:extLst>
                </a:gridCol>
                <a:gridCol w="216000">
                  <a:extLst>
                    <a:ext uri="{9D8B030D-6E8A-4147-A177-3AD203B41FA5}">
                      <a16:colId xmlns:a16="http://schemas.microsoft.com/office/drawing/2014/main" xmlns="" val="2328708299"/>
                    </a:ext>
                  </a:extLst>
                </a:gridCol>
                <a:gridCol w="216000">
                  <a:extLst>
                    <a:ext uri="{9D8B030D-6E8A-4147-A177-3AD203B41FA5}">
                      <a16:colId xmlns:a16="http://schemas.microsoft.com/office/drawing/2014/main" xmlns="" val="1590250813"/>
                    </a:ext>
                  </a:extLst>
                </a:gridCol>
                <a:gridCol w="216000">
                  <a:extLst>
                    <a:ext uri="{9D8B030D-6E8A-4147-A177-3AD203B41FA5}">
                      <a16:colId xmlns:a16="http://schemas.microsoft.com/office/drawing/2014/main" xmlns="" val="3750104928"/>
                    </a:ext>
                  </a:extLst>
                </a:gridCol>
                <a:gridCol w="216000">
                  <a:extLst>
                    <a:ext uri="{9D8B030D-6E8A-4147-A177-3AD203B41FA5}">
                      <a16:colId xmlns:a16="http://schemas.microsoft.com/office/drawing/2014/main" xmlns="" val="3051948363"/>
                    </a:ext>
                  </a:extLst>
                </a:gridCol>
                <a:gridCol w="216000">
                  <a:extLst>
                    <a:ext uri="{9D8B030D-6E8A-4147-A177-3AD203B41FA5}">
                      <a16:colId xmlns:a16="http://schemas.microsoft.com/office/drawing/2014/main" xmlns="" val="3642150343"/>
                    </a:ext>
                  </a:extLst>
                </a:gridCol>
                <a:gridCol w="216000">
                  <a:extLst>
                    <a:ext uri="{9D8B030D-6E8A-4147-A177-3AD203B41FA5}">
                      <a16:colId xmlns:a16="http://schemas.microsoft.com/office/drawing/2014/main" xmlns="" val="1571659643"/>
                    </a:ext>
                  </a:extLst>
                </a:gridCol>
                <a:gridCol w="216000">
                  <a:extLst>
                    <a:ext uri="{9D8B030D-6E8A-4147-A177-3AD203B41FA5}">
                      <a16:colId xmlns:a16="http://schemas.microsoft.com/office/drawing/2014/main" xmlns="" val="366596021"/>
                    </a:ext>
                  </a:extLst>
                </a:gridCol>
                <a:gridCol w="216000">
                  <a:extLst>
                    <a:ext uri="{9D8B030D-6E8A-4147-A177-3AD203B41FA5}">
                      <a16:colId xmlns:a16="http://schemas.microsoft.com/office/drawing/2014/main" xmlns="" val="985827532"/>
                    </a:ext>
                  </a:extLst>
                </a:gridCol>
                <a:gridCol w="216000">
                  <a:extLst>
                    <a:ext uri="{9D8B030D-6E8A-4147-A177-3AD203B41FA5}">
                      <a16:colId xmlns:a16="http://schemas.microsoft.com/office/drawing/2014/main" xmlns="" val="1544226615"/>
                    </a:ext>
                  </a:extLst>
                </a:gridCol>
                <a:gridCol w="216000">
                  <a:extLst>
                    <a:ext uri="{9D8B030D-6E8A-4147-A177-3AD203B41FA5}">
                      <a16:colId xmlns:a16="http://schemas.microsoft.com/office/drawing/2014/main" xmlns="" val="4067518573"/>
                    </a:ext>
                  </a:extLst>
                </a:gridCol>
                <a:gridCol w="216000">
                  <a:extLst>
                    <a:ext uri="{9D8B030D-6E8A-4147-A177-3AD203B41FA5}">
                      <a16:colId xmlns:a16="http://schemas.microsoft.com/office/drawing/2014/main" xmlns="" val="2518622226"/>
                    </a:ext>
                  </a:extLst>
                </a:gridCol>
                <a:gridCol w="216000">
                  <a:extLst>
                    <a:ext uri="{9D8B030D-6E8A-4147-A177-3AD203B41FA5}">
                      <a16:colId xmlns:a16="http://schemas.microsoft.com/office/drawing/2014/main" xmlns="" val="2647148479"/>
                    </a:ext>
                  </a:extLst>
                </a:gridCol>
                <a:gridCol w="216000">
                  <a:extLst>
                    <a:ext uri="{9D8B030D-6E8A-4147-A177-3AD203B41FA5}">
                      <a16:colId xmlns:a16="http://schemas.microsoft.com/office/drawing/2014/main" xmlns="" val="2459708014"/>
                    </a:ext>
                  </a:extLst>
                </a:gridCol>
                <a:gridCol w="216000">
                  <a:extLst>
                    <a:ext uri="{9D8B030D-6E8A-4147-A177-3AD203B41FA5}">
                      <a16:colId xmlns:a16="http://schemas.microsoft.com/office/drawing/2014/main" xmlns="" val="147324019"/>
                    </a:ext>
                  </a:extLst>
                </a:gridCol>
                <a:gridCol w="216000">
                  <a:extLst>
                    <a:ext uri="{9D8B030D-6E8A-4147-A177-3AD203B41FA5}">
                      <a16:colId xmlns:a16="http://schemas.microsoft.com/office/drawing/2014/main" xmlns="" val="940101418"/>
                    </a:ext>
                  </a:extLst>
                </a:gridCol>
                <a:gridCol w="216000">
                  <a:extLst>
                    <a:ext uri="{9D8B030D-6E8A-4147-A177-3AD203B41FA5}">
                      <a16:colId xmlns:a16="http://schemas.microsoft.com/office/drawing/2014/main" xmlns="" val="2443762957"/>
                    </a:ext>
                  </a:extLst>
                </a:gridCol>
                <a:gridCol w="216000">
                  <a:extLst>
                    <a:ext uri="{9D8B030D-6E8A-4147-A177-3AD203B41FA5}">
                      <a16:colId xmlns:a16="http://schemas.microsoft.com/office/drawing/2014/main" xmlns="" val="3627079428"/>
                    </a:ext>
                  </a:extLst>
                </a:gridCol>
                <a:gridCol w="216000">
                  <a:extLst>
                    <a:ext uri="{9D8B030D-6E8A-4147-A177-3AD203B41FA5}">
                      <a16:colId xmlns:a16="http://schemas.microsoft.com/office/drawing/2014/main" xmlns="" val="2086508134"/>
                    </a:ext>
                  </a:extLst>
                </a:gridCol>
                <a:gridCol w="216000">
                  <a:extLst>
                    <a:ext uri="{9D8B030D-6E8A-4147-A177-3AD203B41FA5}">
                      <a16:colId xmlns:a16="http://schemas.microsoft.com/office/drawing/2014/main" xmlns="" val="2298543123"/>
                    </a:ext>
                  </a:extLst>
                </a:gridCol>
                <a:gridCol w="216000">
                  <a:extLst>
                    <a:ext uri="{9D8B030D-6E8A-4147-A177-3AD203B41FA5}">
                      <a16:colId xmlns:a16="http://schemas.microsoft.com/office/drawing/2014/main" xmlns="" val="2288977770"/>
                    </a:ext>
                  </a:extLst>
                </a:gridCol>
                <a:gridCol w="216000">
                  <a:extLst>
                    <a:ext uri="{9D8B030D-6E8A-4147-A177-3AD203B41FA5}">
                      <a16:colId xmlns:a16="http://schemas.microsoft.com/office/drawing/2014/main" xmlns="" val="3201199673"/>
                    </a:ext>
                  </a:extLst>
                </a:gridCol>
                <a:gridCol w="216000">
                  <a:extLst>
                    <a:ext uri="{9D8B030D-6E8A-4147-A177-3AD203B41FA5}">
                      <a16:colId xmlns:a16="http://schemas.microsoft.com/office/drawing/2014/main" xmlns="" val="3167737917"/>
                    </a:ext>
                  </a:extLst>
                </a:gridCol>
                <a:gridCol w="216000">
                  <a:extLst>
                    <a:ext uri="{9D8B030D-6E8A-4147-A177-3AD203B41FA5}">
                      <a16:colId xmlns:a16="http://schemas.microsoft.com/office/drawing/2014/main" xmlns="" val="3724100416"/>
                    </a:ext>
                  </a:extLst>
                </a:gridCol>
                <a:gridCol w="216000">
                  <a:extLst>
                    <a:ext uri="{9D8B030D-6E8A-4147-A177-3AD203B41FA5}">
                      <a16:colId xmlns:a16="http://schemas.microsoft.com/office/drawing/2014/main" xmlns="" val="3861618261"/>
                    </a:ext>
                  </a:extLst>
                </a:gridCol>
                <a:gridCol w="216000">
                  <a:extLst>
                    <a:ext uri="{9D8B030D-6E8A-4147-A177-3AD203B41FA5}">
                      <a16:colId xmlns:a16="http://schemas.microsoft.com/office/drawing/2014/main" xmlns="" val="1288020494"/>
                    </a:ext>
                  </a:extLst>
                </a:gridCol>
                <a:gridCol w="216000">
                  <a:extLst>
                    <a:ext uri="{9D8B030D-6E8A-4147-A177-3AD203B41FA5}">
                      <a16:colId xmlns:a16="http://schemas.microsoft.com/office/drawing/2014/main" xmlns="" val="323041116"/>
                    </a:ext>
                  </a:extLst>
                </a:gridCol>
                <a:gridCol w="216000">
                  <a:extLst>
                    <a:ext uri="{9D8B030D-6E8A-4147-A177-3AD203B41FA5}">
                      <a16:colId xmlns:a16="http://schemas.microsoft.com/office/drawing/2014/main" xmlns="" val="1414208604"/>
                    </a:ext>
                  </a:extLst>
                </a:gridCol>
                <a:gridCol w="216000">
                  <a:extLst>
                    <a:ext uri="{9D8B030D-6E8A-4147-A177-3AD203B41FA5}">
                      <a16:colId xmlns:a16="http://schemas.microsoft.com/office/drawing/2014/main" xmlns="" val="4241550078"/>
                    </a:ext>
                  </a:extLst>
                </a:gridCol>
                <a:gridCol w="216000">
                  <a:extLst>
                    <a:ext uri="{9D8B030D-6E8A-4147-A177-3AD203B41FA5}">
                      <a16:colId xmlns:a16="http://schemas.microsoft.com/office/drawing/2014/main" xmlns="" val="1461798770"/>
                    </a:ext>
                  </a:extLst>
                </a:gridCol>
                <a:gridCol w="216000">
                  <a:extLst>
                    <a:ext uri="{9D8B030D-6E8A-4147-A177-3AD203B41FA5}">
                      <a16:colId xmlns:a16="http://schemas.microsoft.com/office/drawing/2014/main" xmlns="" val="1265229533"/>
                    </a:ext>
                  </a:extLst>
                </a:gridCol>
              </a:tblGrid>
              <a:tr h="0">
                <a:tc>
                  <a:txBody>
                    <a:bodyPr/>
                    <a:lstStyle/>
                    <a:p>
                      <a:pPr algn="r"/>
                      <a:r>
                        <a:rPr lang="zh-CN" altLang="en-US" sz="1200"/>
                        <a:t>连接前</a:t>
                      </a:r>
                      <a:endParaRPr lang="en-US" altLang="zh-CN" sz="1200"/>
                    </a:p>
                    <a:p>
                      <a:pPr algn="r"/>
                      <a:r>
                        <a:rPr lang="en-US" altLang="zh-CN" sz="1200"/>
                        <a:t>str1:</a:t>
                      </a:r>
                      <a:endParaRPr lang="zh-CN" altLang="en-US" sz="1200"/>
                    </a:p>
                  </a:txBody>
                  <a:tcPr marL="36000" marR="36000" marT="36000" marB="36000">
                    <a:noFill/>
                  </a:tcPr>
                </a:tc>
                <a:tc>
                  <a:txBody>
                    <a:bodyPr/>
                    <a:lstStyle/>
                    <a:p>
                      <a:pPr algn="ctr"/>
                      <a:r>
                        <a:rPr lang="en-US" altLang="zh-CN" sz="1200"/>
                        <a:t>P</a:t>
                      </a:r>
                      <a:endParaRPr lang="zh-CN" altLang="en-US" sz="1200"/>
                    </a:p>
                  </a:txBody>
                  <a:tcPr marL="36000" marR="36000" marT="36000" marB="36000" anchor="b"/>
                </a:tc>
                <a:tc>
                  <a:txBody>
                    <a:bodyPr/>
                    <a:lstStyle/>
                    <a:p>
                      <a:pPr algn="ctr"/>
                      <a:r>
                        <a:rPr lang="en-US" altLang="zh-CN" sz="1200"/>
                        <a:t>e</a:t>
                      </a:r>
                      <a:endParaRPr lang="zh-CN" altLang="en-US" sz="1200"/>
                    </a:p>
                  </a:txBody>
                  <a:tcPr marL="36000" marR="36000" marT="36000" marB="36000" anchor="b"/>
                </a:tc>
                <a:tc>
                  <a:txBody>
                    <a:bodyPr/>
                    <a:lstStyle/>
                    <a:p>
                      <a:pPr algn="ctr"/>
                      <a:r>
                        <a:rPr lang="en-US" altLang="zh-CN" sz="1200"/>
                        <a:t>o</a:t>
                      </a:r>
                      <a:endParaRPr lang="zh-CN" altLang="en-US" sz="1200"/>
                    </a:p>
                  </a:txBody>
                  <a:tcPr marL="36000" marR="36000" marT="36000" marB="36000" anchor="b"/>
                </a:tc>
                <a:tc>
                  <a:txBody>
                    <a:bodyPr/>
                    <a:lstStyle/>
                    <a:p>
                      <a:pPr algn="ctr"/>
                      <a:r>
                        <a:rPr lang="en-US" altLang="zh-CN" sz="1200"/>
                        <a:t>p</a:t>
                      </a:r>
                      <a:endParaRPr lang="zh-CN" altLang="en-US" sz="1200"/>
                    </a:p>
                  </a:txBody>
                  <a:tcPr marL="36000" marR="36000" marT="36000" marB="36000" anchor="b"/>
                </a:tc>
                <a:tc>
                  <a:txBody>
                    <a:bodyPr/>
                    <a:lstStyle/>
                    <a:p>
                      <a:pPr algn="ctr"/>
                      <a:r>
                        <a:rPr lang="en-US" altLang="zh-CN" sz="1200"/>
                        <a:t>l</a:t>
                      </a:r>
                      <a:endParaRPr lang="zh-CN" altLang="en-US" sz="1200"/>
                    </a:p>
                  </a:txBody>
                  <a:tcPr marL="36000" marR="36000" marT="36000" marB="36000" anchor="b"/>
                </a:tc>
                <a:tc>
                  <a:txBody>
                    <a:bodyPr/>
                    <a:lstStyle/>
                    <a:p>
                      <a:pPr algn="ctr"/>
                      <a:r>
                        <a:rPr lang="en-US" altLang="zh-CN" sz="1200"/>
                        <a:t>e</a:t>
                      </a:r>
                      <a:endParaRPr lang="zh-CN" altLang="en-US" sz="1200"/>
                    </a:p>
                  </a:txBody>
                  <a:tcPr marL="36000" marR="36000" marT="36000" marB="36000" anchor="b">
                    <a:lnB w="12700" cmpd="sng">
                      <a:noFill/>
                    </a:lnB>
                  </a:tcPr>
                </a:tc>
                <a:tc>
                  <a:txBody>
                    <a:bodyPr/>
                    <a:lstStyle/>
                    <a:p>
                      <a:pPr algn="ctr"/>
                      <a:r>
                        <a:rPr lang="en-US" altLang="zh-CN" sz="1200"/>
                        <a:t>'</a:t>
                      </a:r>
                      <a:endParaRPr lang="zh-CN" altLang="en-US" sz="1200"/>
                    </a:p>
                  </a:txBody>
                  <a:tcPr marL="36000" marR="36000" marT="36000" marB="36000" anchor="b">
                    <a:lnB w="12700" cmpd="sng">
                      <a:noFill/>
                    </a:lnB>
                  </a:tcPr>
                </a:tc>
                <a:tc>
                  <a:txBody>
                    <a:bodyPr/>
                    <a:lstStyle/>
                    <a:p>
                      <a:pPr algn="ctr"/>
                      <a:r>
                        <a:rPr lang="en-US" altLang="zh-CN" sz="1200"/>
                        <a:t>s</a:t>
                      </a:r>
                      <a:endParaRPr lang="zh-CN" altLang="en-US" sz="1200"/>
                    </a:p>
                  </a:txBody>
                  <a:tcPr marL="36000" marR="36000" marT="36000" marB="36000" anchor="b">
                    <a:lnB w="12700" cmpd="sng">
                      <a:noFill/>
                    </a:lnB>
                  </a:tcPr>
                </a:tc>
                <a:tc>
                  <a:txBody>
                    <a:bodyPr/>
                    <a:lstStyle/>
                    <a:p>
                      <a:pPr algn="ctr"/>
                      <a:r>
                        <a:rPr lang="en-US" altLang="zh-CN" sz="1200"/>
                        <a:t> </a:t>
                      </a:r>
                      <a:endParaRPr lang="zh-CN" altLang="en-US" sz="1200"/>
                    </a:p>
                  </a:txBody>
                  <a:tcPr marL="36000" marR="36000" marT="36000" marB="36000" anchor="b">
                    <a:lnB w="12700" cmpd="sng">
                      <a:noFill/>
                    </a:lnB>
                  </a:tcPr>
                </a:tc>
                <a:tc>
                  <a:txBody>
                    <a:bodyPr/>
                    <a:lstStyle/>
                    <a:p>
                      <a:pPr algn="ctr"/>
                      <a:r>
                        <a:rPr lang="en-US" altLang="zh-CN" sz="1200"/>
                        <a:t>R</a:t>
                      </a:r>
                      <a:endParaRPr lang="zh-CN" altLang="en-US" sz="1200"/>
                    </a:p>
                  </a:txBody>
                  <a:tcPr marL="36000" marR="36000" marT="36000" marB="36000" anchor="b">
                    <a:lnB w="12700" cmpd="sng">
                      <a:noFill/>
                    </a:lnB>
                  </a:tcPr>
                </a:tc>
                <a:tc>
                  <a:txBody>
                    <a:bodyPr/>
                    <a:lstStyle/>
                    <a:p>
                      <a:pPr algn="ctr"/>
                      <a:r>
                        <a:rPr lang="en-US" altLang="zh-CN" sz="1200"/>
                        <a:t>e</a:t>
                      </a:r>
                      <a:endParaRPr lang="zh-CN" altLang="en-US" sz="1200"/>
                    </a:p>
                  </a:txBody>
                  <a:tcPr marL="36000" marR="36000" marT="36000" marB="36000" anchor="b">
                    <a:lnB w="12700" cmpd="sng">
                      <a:noFill/>
                    </a:lnB>
                  </a:tcPr>
                </a:tc>
                <a:tc>
                  <a:txBody>
                    <a:bodyPr/>
                    <a:lstStyle/>
                    <a:p>
                      <a:pPr algn="ctr"/>
                      <a:r>
                        <a:rPr lang="en-US" altLang="zh-CN" sz="1200"/>
                        <a:t>p</a:t>
                      </a:r>
                      <a:endParaRPr lang="zh-CN" altLang="en-US" sz="1200"/>
                    </a:p>
                  </a:txBody>
                  <a:tcPr marL="36000" marR="36000" marT="36000" marB="36000" anchor="b">
                    <a:lnB w="12700" cmpd="sng">
                      <a:noFill/>
                    </a:lnB>
                  </a:tcPr>
                </a:tc>
                <a:tc>
                  <a:txBody>
                    <a:bodyPr/>
                    <a:lstStyle/>
                    <a:p>
                      <a:pPr algn="ctr"/>
                      <a:r>
                        <a:rPr lang="en-US" altLang="zh-CN" sz="1200"/>
                        <a:t>u</a:t>
                      </a:r>
                      <a:endParaRPr lang="zh-CN" altLang="en-US" sz="1200"/>
                    </a:p>
                  </a:txBody>
                  <a:tcPr marL="36000" marR="36000" marT="36000" marB="36000" anchor="b">
                    <a:lnB w="12700" cmpd="sng">
                      <a:noFill/>
                    </a:lnB>
                  </a:tcPr>
                </a:tc>
                <a:tc>
                  <a:txBody>
                    <a:bodyPr/>
                    <a:lstStyle/>
                    <a:p>
                      <a:pPr algn="ctr"/>
                      <a:r>
                        <a:rPr lang="en-US" altLang="zh-CN" sz="1200"/>
                        <a:t>b</a:t>
                      </a:r>
                      <a:endParaRPr lang="zh-CN" altLang="en-US" sz="1200"/>
                    </a:p>
                  </a:txBody>
                  <a:tcPr marL="36000" marR="36000" marT="36000" marB="36000" anchor="b">
                    <a:lnB w="12700" cmpd="sng">
                      <a:noFill/>
                    </a:lnB>
                  </a:tcPr>
                </a:tc>
                <a:tc>
                  <a:txBody>
                    <a:bodyPr/>
                    <a:lstStyle/>
                    <a:p>
                      <a:pPr algn="ctr"/>
                      <a:r>
                        <a:rPr lang="en-US" altLang="zh-CN" sz="1200"/>
                        <a:t>l</a:t>
                      </a:r>
                      <a:endParaRPr lang="zh-CN" altLang="en-US" sz="1200"/>
                    </a:p>
                  </a:txBody>
                  <a:tcPr marL="36000" marR="36000" marT="36000" marB="36000" anchor="b">
                    <a:lnB w="12700" cmpd="sng">
                      <a:noFill/>
                    </a:lnB>
                  </a:tcPr>
                </a:tc>
                <a:tc>
                  <a:txBody>
                    <a:bodyPr/>
                    <a:lstStyle/>
                    <a:p>
                      <a:pPr algn="ctr"/>
                      <a:r>
                        <a:rPr lang="en-US" altLang="zh-CN" sz="1200"/>
                        <a:t>i</a:t>
                      </a:r>
                      <a:endParaRPr lang="zh-CN" altLang="en-US" sz="1200"/>
                    </a:p>
                  </a:txBody>
                  <a:tcPr marL="36000" marR="36000" marT="36000" marB="36000" anchor="b">
                    <a:lnB w="12700" cmpd="sng">
                      <a:noFill/>
                    </a:lnB>
                  </a:tcPr>
                </a:tc>
                <a:tc>
                  <a:txBody>
                    <a:bodyPr/>
                    <a:lstStyle/>
                    <a:p>
                      <a:pPr algn="ctr"/>
                      <a:r>
                        <a:rPr lang="en-US" altLang="zh-CN" sz="1200"/>
                        <a:t>c</a:t>
                      </a:r>
                      <a:endParaRPr lang="zh-CN" altLang="en-US" sz="1200"/>
                    </a:p>
                  </a:txBody>
                  <a:tcPr marL="36000" marR="36000" marT="36000" marB="36000" anchor="b">
                    <a:lnB w="12700" cmpd="sng">
                      <a:noFill/>
                    </a:lnB>
                  </a:tcPr>
                </a:tc>
                <a:tc>
                  <a:txBody>
                    <a:bodyPr/>
                    <a:lstStyle/>
                    <a:p>
                      <a:pPr algn="ctr"/>
                      <a:r>
                        <a:rPr lang="en-US" altLang="zh-CN" sz="1200"/>
                        <a:t> </a:t>
                      </a:r>
                      <a:endParaRPr lang="zh-CN" altLang="en-US" sz="1200"/>
                    </a:p>
                  </a:txBody>
                  <a:tcPr marL="36000" marR="36000" marT="36000" marB="36000" anchor="b">
                    <a:lnB w="12700" cmpd="sng">
                      <a:noFill/>
                    </a:lnB>
                  </a:tcPr>
                </a:tc>
                <a:tc>
                  <a:txBody>
                    <a:bodyPr/>
                    <a:lstStyle/>
                    <a:p>
                      <a:pPr algn="ctr"/>
                      <a:r>
                        <a:rPr lang="en-US" altLang="zh-CN" sz="1200"/>
                        <a:t>o</a:t>
                      </a:r>
                      <a:endParaRPr lang="zh-CN" altLang="en-US" sz="1200"/>
                    </a:p>
                  </a:txBody>
                  <a:tcPr marL="36000" marR="36000" marT="36000" marB="36000" anchor="b">
                    <a:lnB w="12700" cmpd="sng">
                      <a:noFill/>
                    </a:lnB>
                  </a:tcPr>
                </a:tc>
                <a:tc>
                  <a:txBody>
                    <a:bodyPr/>
                    <a:lstStyle/>
                    <a:p>
                      <a:pPr algn="ctr"/>
                      <a:r>
                        <a:rPr lang="en-US" altLang="zh-CN" sz="1200"/>
                        <a:t>f</a:t>
                      </a:r>
                      <a:endParaRPr lang="zh-CN" altLang="en-US" sz="1200"/>
                    </a:p>
                  </a:txBody>
                  <a:tcPr marL="36000" marR="36000" marT="36000" marB="36000" anchor="b">
                    <a:lnB w="12700" cmpd="sng">
                      <a:noFill/>
                    </a:lnB>
                  </a:tcPr>
                </a:tc>
                <a:tc>
                  <a:txBody>
                    <a:bodyPr/>
                    <a:lstStyle/>
                    <a:p>
                      <a:pPr algn="ctr"/>
                      <a:r>
                        <a:rPr lang="en-US" altLang="zh-CN" sz="1200"/>
                        <a:t> </a:t>
                      </a:r>
                      <a:endParaRPr lang="zh-CN" altLang="en-US" sz="1200"/>
                    </a:p>
                  </a:txBody>
                  <a:tcPr marL="36000" marR="36000" marT="36000" marB="36000" anchor="b">
                    <a:lnB w="12700" cmpd="sng">
                      <a:noFill/>
                    </a:lnB>
                  </a:tcPr>
                </a:tc>
                <a:tc>
                  <a:txBody>
                    <a:bodyPr/>
                    <a:lstStyle/>
                    <a:p>
                      <a:pPr algn="ctr"/>
                      <a:r>
                        <a:rPr lang="en-US" altLang="zh-CN" sz="1200"/>
                        <a:t>\0</a:t>
                      </a:r>
                      <a:endParaRPr lang="zh-CN" altLang="en-US" sz="1200"/>
                    </a:p>
                  </a:txBody>
                  <a:tcPr marL="36000" marR="36000" marT="36000" marB="36000" anchor="b">
                    <a:lnB w="12700" cmpd="sng">
                      <a:noFill/>
                    </a:lnB>
                  </a:tcPr>
                </a:tc>
                <a:tc>
                  <a:txBody>
                    <a:bodyPr/>
                    <a:lstStyle/>
                    <a:p>
                      <a:pPr algn="ctr"/>
                      <a:r>
                        <a:rPr lang="en-US" altLang="zh-CN" sz="1200"/>
                        <a:t>\0</a:t>
                      </a:r>
                      <a:endParaRPr lang="zh-CN" altLang="en-US" sz="1200"/>
                    </a:p>
                  </a:txBody>
                  <a:tcPr marL="36000" marR="36000" marT="36000" marB="36000" anchor="b">
                    <a:lnB w="12700" cmpd="sng">
                      <a:noFill/>
                    </a:lnB>
                  </a:tcPr>
                </a:tc>
                <a:tc>
                  <a:txBody>
                    <a:bodyPr/>
                    <a:lstStyle/>
                    <a:p>
                      <a:pPr algn="ctr"/>
                      <a:r>
                        <a:rPr lang="en-US" altLang="zh-CN" sz="1200"/>
                        <a:t>\0</a:t>
                      </a:r>
                      <a:endParaRPr lang="zh-CN" altLang="en-US" sz="1200"/>
                    </a:p>
                  </a:txBody>
                  <a:tcPr marL="36000" marR="36000" marT="36000" marB="36000" anchor="b">
                    <a:lnB w="12700" cmpd="sng">
                      <a:noFill/>
                    </a:lnB>
                  </a:tcPr>
                </a:tc>
                <a:tc>
                  <a:txBody>
                    <a:bodyPr/>
                    <a:lstStyle/>
                    <a:p>
                      <a:pPr algn="ctr"/>
                      <a:r>
                        <a:rPr lang="en-US" altLang="zh-CN" sz="1200"/>
                        <a:t>\0</a:t>
                      </a:r>
                      <a:endParaRPr lang="zh-CN" altLang="en-US" sz="1200"/>
                    </a:p>
                  </a:txBody>
                  <a:tcPr marL="36000" marR="36000" marT="36000" marB="36000" anchor="b">
                    <a:lnB w="12700" cmpd="sng">
                      <a:noFill/>
                    </a:lnB>
                  </a:tcPr>
                </a:tc>
                <a:tc>
                  <a:txBody>
                    <a:bodyPr/>
                    <a:lstStyle/>
                    <a:p>
                      <a:pPr algn="ctr"/>
                      <a:r>
                        <a:rPr lang="en-US" altLang="zh-CN" sz="1200"/>
                        <a:t>\0</a:t>
                      </a:r>
                      <a:endParaRPr lang="zh-CN" altLang="en-US" sz="1200"/>
                    </a:p>
                  </a:txBody>
                  <a:tcPr marL="36000" marR="36000" marT="36000" marB="36000" anchor="b">
                    <a:lnB w="12700" cmpd="sng">
                      <a:noFill/>
                    </a:lnB>
                  </a:tcPr>
                </a:tc>
                <a:tc>
                  <a:txBody>
                    <a:bodyPr/>
                    <a:lstStyle/>
                    <a:p>
                      <a:pPr algn="ctr"/>
                      <a:r>
                        <a:rPr lang="en-US" altLang="zh-CN" sz="1200"/>
                        <a:t>\0</a:t>
                      </a:r>
                      <a:endParaRPr lang="zh-CN" altLang="en-US" sz="1200"/>
                    </a:p>
                  </a:txBody>
                  <a:tcPr marL="36000" marR="36000" marT="36000" marB="36000" anchor="b">
                    <a:lnB w="12700" cmpd="sng">
                      <a:noFill/>
                    </a:lnB>
                  </a:tcPr>
                </a:tc>
                <a:tc>
                  <a:txBody>
                    <a:bodyPr/>
                    <a:lstStyle/>
                    <a:p>
                      <a:pPr algn="ctr"/>
                      <a:r>
                        <a:rPr lang="en-US" altLang="zh-CN" sz="1200"/>
                        <a:t>\0</a:t>
                      </a:r>
                      <a:endParaRPr lang="zh-CN" altLang="en-US" sz="1200"/>
                    </a:p>
                  </a:txBody>
                  <a:tcPr marL="36000" marR="36000" marT="36000" marB="36000" anchor="b">
                    <a:lnB w="12700" cmpd="sng">
                      <a:noFill/>
                    </a:lnB>
                  </a:tcPr>
                </a:tc>
                <a:tc>
                  <a:txBody>
                    <a:bodyPr/>
                    <a:lstStyle/>
                    <a:p>
                      <a:pPr algn="ctr"/>
                      <a:r>
                        <a:rPr lang="en-US" altLang="zh-CN" sz="1200"/>
                        <a:t>\0</a:t>
                      </a:r>
                      <a:endParaRPr lang="zh-CN" altLang="en-US" sz="1200"/>
                    </a:p>
                  </a:txBody>
                  <a:tcPr marL="36000" marR="36000" marT="36000" marB="36000" anchor="b">
                    <a:lnB w="12700" cmpd="sng">
                      <a:noFill/>
                    </a:lnB>
                  </a:tcPr>
                </a:tc>
                <a:tc>
                  <a:txBody>
                    <a:bodyPr/>
                    <a:lstStyle/>
                    <a:p>
                      <a:pPr algn="ctr"/>
                      <a:r>
                        <a:rPr lang="en-US" altLang="zh-CN" sz="1200"/>
                        <a:t>\0</a:t>
                      </a:r>
                      <a:endParaRPr lang="zh-CN" altLang="en-US" sz="1200"/>
                    </a:p>
                  </a:txBody>
                  <a:tcPr marL="36000" marR="36000" marT="36000" marB="36000" anchor="b">
                    <a:lnB w="12700" cmpd="sng">
                      <a:noFill/>
                    </a:lnB>
                  </a:tcPr>
                </a:tc>
                <a:extLst>
                  <a:ext uri="{0D108BD9-81ED-4DB2-BD59-A6C34878D82A}">
                    <a16:rowId xmlns:a16="http://schemas.microsoft.com/office/drawing/2014/main" xmlns="" val="147782474"/>
                  </a:ext>
                </a:extLst>
              </a:tr>
              <a:tr h="0">
                <a:tc>
                  <a:txBody>
                    <a:bodyPr/>
                    <a:lstStyle/>
                    <a:p>
                      <a:pPr algn="r"/>
                      <a:endParaRPr lang="en-US" altLang="zh-CN" sz="1200"/>
                    </a:p>
                    <a:p>
                      <a:pPr algn="r"/>
                      <a:r>
                        <a:rPr lang="en-US" altLang="zh-CN" sz="1200"/>
                        <a:t>str2:</a:t>
                      </a:r>
                      <a:endParaRPr lang="zh-CN" altLang="en-US" sz="1200"/>
                    </a:p>
                  </a:txBody>
                  <a:tcPr marL="36000" marR="36000" marT="36000" marB="36000">
                    <a:noFill/>
                  </a:tcPr>
                </a:tc>
                <a:tc>
                  <a:txBody>
                    <a:bodyPr/>
                    <a:lstStyle/>
                    <a:p>
                      <a:pPr algn="ctr"/>
                      <a:r>
                        <a:rPr lang="en-US" altLang="zh-CN" sz="1200"/>
                        <a:t>C</a:t>
                      </a:r>
                      <a:endParaRPr lang="zh-CN" altLang="en-US" sz="1200"/>
                    </a:p>
                  </a:txBody>
                  <a:tcPr marL="36000" marR="36000" marT="36000" marB="36000" anchor="b"/>
                </a:tc>
                <a:tc>
                  <a:txBody>
                    <a:bodyPr/>
                    <a:lstStyle/>
                    <a:p>
                      <a:pPr algn="ctr"/>
                      <a:r>
                        <a:rPr lang="en-US" altLang="zh-CN" sz="1200"/>
                        <a:t>h</a:t>
                      </a:r>
                      <a:endParaRPr lang="zh-CN" altLang="en-US" sz="1200"/>
                    </a:p>
                  </a:txBody>
                  <a:tcPr marL="36000" marR="36000" marT="36000" marB="36000" anchor="b"/>
                </a:tc>
                <a:tc>
                  <a:txBody>
                    <a:bodyPr/>
                    <a:lstStyle/>
                    <a:p>
                      <a:pPr algn="ctr"/>
                      <a:r>
                        <a:rPr lang="en-US" altLang="zh-CN" sz="1200"/>
                        <a:t>i</a:t>
                      </a:r>
                      <a:endParaRPr lang="zh-CN" altLang="en-US" sz="1200"/>
                    </a:p>
                  </a:txBody>
                  <a:tcPr marL="36000" marR="36000" marT="36000" marB="36000" anchor="b"/>
                </a:tc>
                <a:tc>
                  <a:txBody>
                    <a:bodyPr/>
                    <a:lstStyle/>
                    <a:p>
                      <a:pPr algn="ctr"/>
                      <a:r>
                        <a:rPr lang="en-US" altLang="zh-CN" sz="1200"/>
                        <a:t>n</a:t>
                      </a:r>
                      <a:endParaRPr lang="zh-CN" altLang="en-US" sz="1200"/>
                    </a:p>
                  </a:txBody>
                  <a:tcPr marL="36000" marR="36000" marT="36000" marB="36000" anchor="b"/>
                </a:tc>
                <a:tc>
                  <a:txBody>
                    <a:bodyPr/>
                    <a:lstStyle/>
                    <a:p>
                      <a:pPr algn="ctr"/>
                      <a:r>
                        <a:rPr lang="en-US" altLang="zh-CN" sz="1200"/>
                        <a:t>a</a:t>
                      </a:r>
                      <a:endParaRPr lang="zh-CN" altLang="en-US" sz="1200"/>
                    </a:p>
                  </a:txBody>
                  <a:tcPr marL="36000" marR="36000" marT="36000" marB="36000" anchor="b">
                    <a:lnR w="12700" cmpd="sng">
                      <a:noFill/>
                    </a:lnR>
                  </a:tcPr>
                </a:tc>
                <a:tc>
                  <a:txBody>
                    <a:bodyPr/>
                    <a:lstStyle/>
                    <a:p>
                      <a:pPr algn="ctr"/>
                      <a:endParaRPr lang="zh-CN" altLang="en-US" sz="1200"/>
                    </a:p>
                  </a:txBody>
                  <a:tcPr marL="36000" marR="36000" marT="36000" marB="3600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200"/>
                    </a:p>
                  </a:txBody>
                  <a:tcPr marL="36000" marR="36000" marT="36000" marB="3600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200"/>
                    </a:p>
                  </a:txBody>
                  <a:tcPr marL="36000" marR="36000" marT="36000" marB="3600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200"/>
                    </a:p>
                  </a:txBody>
                  <a:tcPr marL="36000" marR="36000" marT="36000" marB="3600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200"/>
                    </a:p>
                  </a:txBody>
                  <a:tcPr marL="36000" marR="36000" marT="36000" marB="3600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200"/>
                    </a:p>
                  </a:txBody>
                  <a:tcPr marL="36000" marR="36000" marT="36000" marB="3600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200"/>
                    </a:p>
                  </a:txBody>
                  <a:tcPr marL="36000" marR="36000" marT="36000" marB="3600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200"/>
                    </a:p>
                  </a:txBody>
                  <a:tcPr marL="36000" marR="36000" marT="36000" marB="3600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200"/>
                    </a:p>
                  </a:txBody>
                  <a:tcPr marL="36000" marR="36000" marT="36000" marB="3600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200"/>
                    </a:p>
                  </a:txBody>
                  <a:tcPr marL="36000" marR="36000" marT="36000" marB="3600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200"/>
                    </a:p>
                  </a:txBody>
                  <a:tcPr marL="36000" marR="36000" marT="36000" marB="3600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200"/>
                    </a:p>
                  </a:txBody>
                  <a:tcPr marL="36000" marR="36000" marT="36000" marB="3600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200"/>
                    </a:p>
                  </a:txBody>
                  <a:tcPr marL="36000" marR="36000" marT="36000" marB="3600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200"/>
                    </a:p>
                  </a:txBody>
                  <a:tcPr marL="36000" marR="36000" marT="36000" marB="3600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200"/>
                    </a:p>
                  </a:txBody>
                  <a:tcPr marL="36000" marR="36000" marT="36000" marB="3600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200"/>
                    </a:p>
                  </a:txBody>
                  <a:tcPr marL="36000" marR="36000" marT="36000" marB="3600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200"/>
                    </a:p>
                  </a:txBody>
                  <a:tcPr marL="36000" marR="36000" marT="36000" marB="3600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200"/>
                    </a:p>
                  </a:txBody>
                  <a:tcPr marL="36000" marR="36000" marT="36000" marB="3600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200"/>
                    </a:p>
                  </a:txBody>
                  <a:tcPr marL="36000" marR="36000" marT="36000" marB="3600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200"/>
                    </a:p>
                  </a:txBody>
                  <a:tcPr marL="36000" marR="36000" marT="36000" marB="3600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200"/>
                    </a:p>
                  </a:txBody>
                  <a:tcPr marL="36000" marR="36000" marT="36000" marB="3600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200"/>
                    </a:p>
                  </a:txBody>
                  <a:tcPr marL="36000" marR="36000" marT="36000" marB="3600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200"/>
                    </a:p>
                  </a:txBody>
                  <a:tcPr marL="36000" marR="36000" marT="36000" marB="3600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200"/>
                    </a:p>
                  </a:txBody>
                  <a:tcPr marL="36000" marR="36000" marT="36000" marB="3600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200"/>
                    </a:p>
                  </a:txBody>
                  <a:tcPr marL="36000" marR="36000" marT="36000" marB="3600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875996267"/>
                  </a:ext>
                </a:extLst>
              </a:tr>
              <a:tr h="0">
                <a:tc>
                  <a:txBody>
                    <a:bodyPr/>
                    <a:lstStyle/>
                    <a:p>
                      <a:pPr algn="r"/>
                      <a:r>
                        <a:rPr lang="zh-CN" altLang="en-US" sz="1200"/>
                        <a:t>连接后</a:t>
                      </a:r>
                      <a:endParaRPr lang="en-US" altLang="zh-CN" sz="1200"/>
                    </a:p>
                    <a:p>
                      <a:pPr algn="r"/>
                      <a:r>
                        <a:rPr lang="en-US" altLang="zh-CN" sz="1200"/>
                        <a:t>str1:</a:t>
                      </a:r>
                      <a:endParaRPr lang="zh-CN" altLang="en-US" sz="1200"/>
                    </a:p>
                  </a:txBody>
                  <a:tcPr marL="36000" marR="36000" marT="36000" marB="36000">
                    <a:noFill/>
                  </a:tcPr>
                </a:tc>
                <a:tc>
                  <a:txBody>
                    <a:bodyPr/>
                    <a:lstStyle/>
                    <a:p>
                      <a:pPr algn="ctr"/>
                      <a:r>
                        <a:rPr lang="en-US" altLang="zh-CN" sz="1200"/>
                        <a:t>P</a:t>
                      </a:r>
                      <a:endParaRPr lang="zh-CN" altLang="en-US" sz="1200"/>
                    </a:p>
                  </a:txBody>
                  <a:tcPr marL="36000" marR="36000" marT="36000" marB="36000" anchor="b"/>
                </a:tc>
                <a:tc>
                  <a:txBody>
                    <a:bodyPr/>
                    <a:lstStyle/>
                    <a:p>
                      <a:pPr algn="ctr"/>
                      <a:r>
                        <a:rPr lang="en-US" altLang="zh-CN" sz="1200"/>
                        <a:t>e</a:t>
                      </a:r>
                      <a:endParaRPr lang="zh-CN" altLang="en-US" sz="1200"/>
                    </a:p>
                  </a:txBody>
                  <a:tcPr marL="36000" marR="36000" marT="36000" marB="36000" anchor="b"/>
                </a:tc>
                <a:tc>
                  <a:txBody>
                    <a:bodyPr/>
                    <a:lstStyle/>
                    <a:p>
                      <a:pPr algn="ctr"/>
                      <a:r>
                        <a:rPr lang="en-US" altLang="zh-CN" sz="1200"/>
                        <a:t>o</a:t>
                      </a:r>
                      <a:endParaRPr lang="zh-CN" altLang="en-US" sz="1200"/>
                    </a:p>
                  </a:txBody>
                  <a:tcPr marL="36000" marR="36000" marT="36000" marB="36000" anchor="b"/>
                </a:tc>
                <a:tc>
                  <a:txBody>
                    <a:bodyPr/>
                    <a:lstStyle/>
                    <a:p>
                      <a:pPr algn="ctr"/>
                      <a:r>
                        <a:rPr lang="en-US" altLang="zh-CN" sz="1200"/>
                        <a:t>p</a:t>
                      </a:r>
                      <a:endParaRPr lang="zh-CN" altLang="en-US" sz="1200"/>
                    </a:p>
                  </a:txBody>
                  <a:tcPr marL="36000" marR="36000" marT="36000" marB="36000" anchor="b"/>
                </a:tc>
                <a:tc>
                  <a:txBody>
                    <a:bodyPr/>
                    <a:lstStyle/>
                    <a:p>
                      <a:pPr algn="ctr"/>
                      <a:r>
                        <a:rPr lang="en-US" altLang="zh-CN" sz="1200"/>
                        <a:t>l</a:t>
                      </a:r>
                      <a:endParaRPr lang="zh-CN" altLang="en-US" sz="1200"/>
                    </a:p>
                  </a:txBody>
                  <a:tcPr marL="36000" marR="36000" marT="36000" marB="36000" anchor="b"/>
                </a:tc>
                <a:tc>
                  <a:txBody>
                    <a:bodyPr/>
                    <a:lstStyle/>
                    <a:p>
                      <a:pPr algn="ctr"/>
                      <a:r>
                        <a:rPr lang="en-US" altLang="zh-CN" sz="1200"/>
                        <a:t>e</a:t>
                      </a:r>
                      <a:endParaRPr lang="zh-CN" altLang="en-US" sz="1200"/>
                    </a:p>
                  </a:txBody>
                  <a:tcPr marL="36000" marR="36000" marT="36000" marB="36000" anchor="b">
                    <a:lnT w="12700" cmpd="sng">
                      <a:noFill/>
                    </a:lnT>
                  </a:tcPr>
                </a:tc>
                <a:tc>
                  <a:txBody>
                    <a:bodyPr/>
                    <a:lstStyle/>
                    <a:p>
                      <a:pPr algn="ctr"/>
                      <a:r>
                        <a:rPr lang="en-US" altLang="zh-CN" sz="1200"/>
                        <a:t>'</a:t>
                      </a:r>
                      <a:endParaRPr lang="zh-CN" altLang="en-US" sz="1200"/>
                    </a:p>
                  </a:txBody>
                  <a:tcPr marL="36000" marR="36000" marT="36000" marB="36000" anchor="b">
                    <a:lnT w="12700" cmpd="sng">
                      <a:noFill/>
                    </a:lnT>
                  </a:tcPr>
                </a:tc>
                <a:tc>
                  <a:txBody>
                    <a:bodyPr/>
                    <a:lstStyle/>
                    <a:p>
                      <a:pPr algn="ctr"/>
                      <a:r>
                        <a:rPr lang="en-US" altLang="zh-CN" sz="1200"/>
                        <a:t>s</a:t>
                      </a:r>
                      <a:endParaRPr lang="zh-CN" altLang="en-US" sz="1200"/>
                    </a:p>
                  </a:txBody>
                  <a:tcPr marL="36000" marR="36000" marT="36000" marB="36000" anchor="b">
                    <a:lnT w="12700" cmpd="sng">
                      <a:noFill/>
                    </a:lnT>
                  </a:tcPr>
                </a:tc>
                <a:tc>
                  <a:txBody>
                    <a:bodyPr/>
                    <a:lstStyle/>
                    <a:p>
                      <a:pPr algn="ctr"/>
                      <a:r>
                        <a:rPr lang="en-US" altLang="zh-CN" sz="1200"/>
                        <a:t> </a:t>
                      </a:r>
                      <a:endParaRPr lang="zh-CN" altLang="en-US" sz="1200"/>
                    </a:p>
                  </a:txBody>
                  <a:tcPr marL="36000" marR="36000" marT="36000" marB="36000" anchor="b">
                    <a:lnT w="12700" cmpd="sng">
                      <a:noFill/>
                    </a:lnT>
                  </a:tcPr>
                </a:tc>
                <a:tc>
                  <a:txBody>
                    <a:bodyPr/>
                    <a:lstStyle/>
                    <a:p>
                      <a:pPr algn="ctr"/>
                      <a:r>
                        <a:rPr lang="en-US" altLang="zh-CN" sz="1200"/>
                        <a:t>R</a:t>
                      </a:r>
                      <a:endParaRPr lang="zh-CN" altLang="en-US" sz="1200"/>
                    </a:p>
                  </a:txBody>
                  <a:tcPr marL="36000" marR="36000" marT="36000" marB="36000" anchor="b">
                    <a:lnT w="12700" cmpd="sng">
                      <a:noFill/>
                    </a:lnT>
                  </a:tcPr>
                </a:tc>
                <a:tc>
                  <a:txBody>
                    <a:bodyPr/>
                    <a:lstStyle/>
                    <a:p>
                      <a:pPr algn="ctr"/>
                      <a:r>
                        <a:rPr lang="en-US" altLang="zh-CN" sz="1200"/>
                        <a:t>e</a:t>
                      </a:r>
                      <a:endParaRPr lang="zh-CN" altLang="en-US" sz="1200"/>
                    </a:p>
                  </a:txBody>
                  <a:tcPr marL="36000" marR="36000" marT="36000" marB="36000" anchor="b">
                    <a:lnT w="12700" cmpd="sng">
                      <a:noFill/>
                    </a:lnT>
                  </a:tcPr>
                </a:tc>
                <a:tc>
                  <a:txBody>
                    <a:bodyPr/>
                    <a:lstStyle/>
                    <a:p>
                      <a:pPr algn="ctr"/>
                      <a:r>
                        <a:rPr lang="en-US" altLang="zh-CN" sz="1200"/>
                        <a:t>p</a:t>
                      </a:r>
                      <a:endParaRPr lang="zh-CN" altLang="en-US" sz="1200"/>
                    </a:p>
                  </a:txBody>
                  <a:tcPr marL="36000" marR="36000" marT="36000" marB="36000" anchor="b">
                    <a:lnT w="12700" cmpd="sng">
                      <a:noFill/>
                    </a:lnT>
                  </a:tcPr>
                </a:tc>
                <a:tc>
                  <a:txBody>
                    <a:bodyPr/>
                    <a:lstStyle/>
                    <a:p>
                      <a:pPr algn="ctr"/>
                      <a:r>
                        <a:rPr lang="en-US" altLang="zh-CN" sz="1200"/>
                        <a:t>u</a:t>
                      </a:r>
                      <a:endParaRPr lang="zh-CN" altLang="en-US" sz="1200"/>
                    </a:p>
                  </a:txBody>
                  <a:tcPr marL="36000" marR="36000" marT="36000" marB="36000" anchor="b">
                    <a:lnT w="12700" cmpd="sng">
                      <a:noFill/>
                    </a:lnT>
                  </a:tcPr>
                </a:tc>
                <a:tc>
                  <a:txBody>
                    <a:bodyPr/>
                    <a:lstStyle/>
                    <a:p>
                      <a:pPr algn="ctr"/>
                      <a:r>
                        <a:rPr lang="en-US" altLang="zh-CN" sz="1200"/>
                        <a:t>b</a:t>
                      </a:r>
                      <a:endParaRPr lang="zh-CN" altLang="en-US" sz="1200"/>
                    </a:p>
                  </a:txBody>
                  <a:tcPr marL="36000" marR="36000" marT="36000" marB="36000" anchor="b">
                    <a:lnT w="12700" cmpd="sng">
                      <a:noFill/>
                    </a:lnT>
                  </a:tcPr>
                </a:tc>
                <a:tc>
                  <a:txBody>
                    <a:bodyPr/>
                    <a:lstStyle/>
                    <a:p>
                      <a:pPr algn="ctr"/>
                      <a:r>
                        <a:rPr lang="en-US" altLang="zh-CN" sz="1200"/>
                        <a:t>l</a:t>
                      </a:r>
                      <a:endParaRPr lang="zh-CN" altLang="en-US" sz="1200"/>
                    </a:p>
                  </a:txBody>
                  <a:tcPr marL="36000" marR="36000" marT="36000" marB="36000" anchor="b">
                    <a:lnT w="12700" cmpd="sng">
                      <a:noFill/>
                    </a:lnT>
                  </a:tcPr>
                </a:tc>
                <a:tc>
                  <a:txBody>
                    <a:bodyPr/>
                    <a:lstStyle/>
                    <a:p>
                      <a:pPr algn="ctr"/>
                      <a:r>
                        <a:rPr lang="en-US" altLang="zh-CN" sz="1200"/>
                        <a:t>i</a:t>
                      </a:r>
                      <a:endParaRPr lang="zh-CN" altLang="en-US" sz="1200"/>
                    </a:p>
                  </a:txBody>
                  <a:tcPr marL="36000" marR="36000" marT="36000" marB="36000" anchor="b">
                    <a:lnT w="12700" cmpd="sng">
                      <a:noFill/>
                    </a:lnT>
                  </a:tcPr>
                </a:tc>
                <a:tc>
                  <a:txBody>
                    <a:bodyPr/>
                    <a:lstStyle/>
                    <a:p>
                      <a:pPr algn="ctr"/>
                      <a:r>
                        <a:rPr lang="en-US" altLang="zh-CN" sz="1200"/>
                        <a:t>c</a:t>
                      </a:r>
                      <a:endParaRPr lang="zh-CN" altLang="en-US" sz="1200"/>
                    </a:p>
                  </a:txBody>
                  <a:tcPr marL="36000" marR="36000" marT="36000" marB="36000" anchor="b">
                    <a:lnT w="12700" cmpd="sng">
                      <a:noFill/>
                    </a:lnT>
                  </a:tcPr>
                </a:tc>
                <a:tc>
                  <a:txBody>
                    <a:bodyPr/>
                    <a:lstStyle/>
                    <a:p>
                      <a:pPr algn="ctr"/>
                      <a:r>
                        <a:rPr lang="en-US" altLang="zh-CN" sz="1200"/>
                        <a:t> </a:t>
                      </a:r>
                      <a:endParaRPr lang="zh-CN" altLang="en-US" sz="1200"/>
                    </a:p>
                  </a:txBody>
                  <a:tcPr marL="36000" marR="36000" marT="36000" marB="36000" anchor="b">
                    <a:lnT w="12700" cmpd="sng">
                      <a:noFill/>
                    </a:lnT>
                  </a:tcPr>
                </a:tc>
                <a:tc>
                  <a:txBody>
                    <a:bodyPr/>
                    <a:lstStyle/>
                    <a:p>
                      <a:pPr algn="ctr"/>
                      <a:r>
                        <a:rPr lang="en-US" altLang="zh-CN" sz="1200"/>
                        <a:t>o</a:t>
                      </a:r>
                      <a:endParaRPr lang="zh-CN" altLang="en-US" sz="1200"/>
                    </a:p>
                  </a:txBody>
                  <a:tcPr marL="36000" marR="36000" marT="36000" marB="36000" anchor="b">
                    <a:lnT w="12700" cmpd="sng">
                      <a:noFill/>
                    </a:lnT>
                  </a:tcPr>
                </a:tc>
                <a:tc>
                  <a:txBody>
                    <a:bodyPr/>
                    <a:lstStyle/>
                    <a:p>
                      <a:pPr algn="ctr"/>
                      <a:r>
                        <a:rPr lang="en-US" altLang="zh-CN" sz="1200"/>
                        <a:t>f</a:t>
                      </a:r>
                      <a:endParaRPr lang="zh-CN" altLang="en-US" sz="1200"/>
                    </a:p>
                  </a:txBody>
                  <a:tcPr marL="36000" marR="36000" marT="36000" marB="36000" anchor="b">
                    <a:lnT w="12700" cmpd="sng">
                      <a:noFill/>
                    </a:lnT>
                  </a:tcPr>
                </a:tc>
                <a:tc>
                  <a:txBody>
                    <a:bodyPr/>
                    <a:lstStyle/>
                    <a:p>
                      <a:pPr algn="ctr"/>
                      <a:r>
                        <a:rPr lang="en-US" altLang="zh-CN" sz="1200"/>
                        <a:t> </a:t>
                      </a:r>
                      <a:endParaRPr lang="zh-CN" altLang="en-US" sz="1200"/>
                    </a:p>
                  </a:txBody>
                  <a:tcPr marL="36000" marR="36000" marT="36000" marB="36000" anchor="b">
                    <a:lnT w="12700" cmpd="sng">
                      <a:noFill/>
                    </a:lnT>
                  </a:tcPr>
                </a:tc>
                <a:tc>
                  <a:txBody>
                    <a:bodyPr/>
                    <a:lstStyle/>
                    <a:p>
                      <a:pPr algn="ctr"/>
                      <a:r>
                        <a:rPr lang="en-US" altLang="zh-CN" sz="1200"/>
                        <a:t>C</a:t>
                      </a:r>
                      <a:endParaRPr lang="zh-CN" altLang="en-US" sz="1200"/>
                    </a:p>
                  </a:txBody>
                  <a:tcPr marL="36000" marR="36000" marT="36000" marB="36000" anchor="b">
                    <a:lnT w="12700" cmpd="sng">
                      <a:noFill/>
                    </a:lnT>
                  </a:tcPr>
                </a:tc>
                <a:tc>
                  <a:txBody>
                    <a:bodyPr/>
                    <a:lstStyle/>
                    <a:p>
                      <a:pPr algn="ctr"/>
                      <a:r>
                        <a:rPr lang="en-US" altLang="zh-CN" sz="1200"/>
                        <a:t>h</a:t>
                      </a:r>
                      <a:endParaRPr lang="zh-CN" altLang="en-US" sz="1200"/>
                    </a:p>
                  </a:txBody>
                  <a:tcPr marL="36000" marR="36000" marT="36000" marB="36000" anchor="b">
                    <a:lnT w="12700" cmpd="sng">
                      <a:noFill/>
                    </a:lnT>
                  </a:tcPr>
                </a:tc>
                <a:tc>
                  <a:txBody>
                    <a:bodyPr/>
                    <a:lstStyle/>
                    <a:p>
                      <a:pPr algn="ctr"/>
                      <a:r>
                        <a:rPr lang="en-US" altLang="zh-CN" sz="1200"/>
                        <a:t>i</a:t>
                      </a:r>
                      <a:endParaRPr lang="zh-CN" altLang="en-US" sz="1200"/>
                    </a:p>
                  </a:txBody>
                  <a:tcPr marL="36000" marR="36000" marT="36000" marB="36000" anchor="b">
                    <a:lnT w="12700" cmpd="sng">
                      <a:noFill/>
                    </a:lnT>
                  </a:tcPr>
                </a:tc>
                <a:tc>
                  <a:txBody>
                    <a:bodyPr/>
                    <a:lstStyle/>
                    <a:p>
                      <a:pPr algn="ctr"/>
                      <a:r>
                        <a:rPr lang="en-US" altLang="zh-CN" sz="1200"/>
                        <a:t>n</a:t>
                      </a:r>
                      <a:endParaRPr lang="zh-CN" altLang="en-US" sz="1200"/>
                    </a:p>
                  </a:txBody>
                  <a:tcPr marL="36000" marR="36000" marT="36000" marB="36000" anchor="b">
                    <a:lnT w="12700" cmpd="sng">
                      <a:noFill/>
                    </a:lnT>
                  </a:tcPr>
                </a:tc>
                <a:tc>
                  <a:txBody>
                    <a:bodyPr/>
                    <a:lstStyle/>
                    <a:p>
                      <a:pPr algn="ctr"/>
                      <a:r>
                        <a:rPr lang="en-US" altLang="zh-CN" sz="1200"/>
                        <a:t>a</a:t>
                      </a:r>
                      <a:endParaRPr lang="zh-CN" altLang="en-US" sz="1200"/>
                    </a:p>
                  </a:txBody>
                  <a:tcPr marL="36000" marR="36000" marT="36000" marB="36000" anchor="b">
                    <a:lnT w="12700" cmpd="sng">
                      <a:noFill/>
                    </a:lnT>
                  </a:tcPr>
                </a:tc>
                <a:tc>
                  <a:txBody>
                    <a:bodyPr/>
                    <a:lstStyle/>
                    <a:p>
                      <a:pPr algn="ctr"/>
                      <a:r>
                        <a:rPr lang="en-US" altLang="zh-CN" sz="1200"/>
                        <a:t>\0</a:t>
                      </a:r>
                      <a:endParaRPr lang="zh-CN" altLang="en-US" sz="1200"/>
                    </a:p>
                  </a:txBody>
                  <a:tcPr marL="36000" marR="36000" marT="36000" marB="36000" anchor="b">
                    <a:lnT w="12700" cmpd="sng">
                      <a:noFill/>
                    </a:lnT>
                  </a:tcPr>
                </a:tc>
                <a:tc>
                  <a:txBody>
                    <a:bodyPr/>
                    <a:lstStyle/>
                    <a:p>
                      <a:pPr algn="ctr"/>
                      <a:r>
                        <a:rPr lang="en-US" altLang="zh-CN" sz="1200"/>
                        <a:t>\0</a:t>
                      </a:r>
                      <a:endParaRPr lang="zh-CN" altLang="en-US" sz="1200"/>
                    </a:p>
                  </a:txBody>
                  <a:tcPr marL="36000" marR="36000" marT="36000" marB="36000" anchor="b">
                    <a:lnT w="12700" cmpd="sng">
                      <a:noFill/>
                    </a:lnT>
                  </a:tcPr>
                </a:tc>
                <a:tc>
                  <a:txBody>
                    <a:bodyPr/>
                    <a:lstStyle/>
                    <a:p>
                      <a:pPr algn="ctr"/>
                      <a:r>
                        <a:rPr lang="en-US" altLang="zh-CN" sz="1200"/>
                        <a:t>\0</a:t>
                      </a:r>
                      <a:endParaRPr lang="zh-CN" altLang="en-US" sz="1200"/>
                    </a:p>
                  </a:txBody>
                  <a:tcPr marL="36000" marR="36000" marT="36000" marB="36000" anchor="b">
                    <a:lnT w="12700" cmpd="sng">
                      <a:noFill/>
                    </a:lnT>
                  </a:tcPr>
                </a:tc>
                <a:tc>
                  <a:txBody>
                    <a:bodyPr/>
                    <a:lstStyle/>
                    <a:p>
                      <a:pPr algn="ctr"/>
                      <a:r>
                        <a:rPr lang="en-US" altLang="zh-CN" sz="1200"/>
                        <a:t>\0</a:t>
                      </a:r>
                      <a:endParaRPr lang="zh-CN" altLang="en-US" sz="1200"/>
                    </a:p>
                  </a:txBody>
                  <a:tcPr marL="36000" marR="36000" marT="36000" marB="36000" anchor="b">
                    <a:lnT w="12700" cmpd="sng">
                      <a:noFill/>
                    </a:lnT>
                  </a:tcPr>
                </a:tc>
                <a:extLst>
                  <a:ext uri="{0D108BD9-81ED-4DB2-BD59-A6C34878D82A}">
                    <a16:rowId xmlns:a16="http://schemas.microsoft.com/office/drawing/2014/main" xmlns="" val="2755579911"/>
                  </a:ext>
                </a:extLst>
              </a:tr>
            </a:tbl>
          </a:graphicData>
        </a:graphic>
      </p:graphicFrame>
    </p:spTree>
    <p:extLst>
      <p:ext uri="{BB962C8B-B14F-4D97-AF65-F5344CB8AC3E}">
        <p14:creationId xmlns:p14="http://schemas.microsoft.com/office/powerpoint/2010/main" xmlns="" val="29829560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8972" y="0"/>
            <a:ext cx="5922104" cy="1325563"/>
          </a:xfrm>
        </p:spPr>
        <p:txBody>
          <a:bodyPr/>
          <a:lstStyle/>
          <a:p>
            <a:r>
              <a:rPr lang="zh-CN" altLang="en-US"/>
              <a:t>字符串复制函数</a:t>
            </a:r>
          </a:p>
        </p:txBody>
      </p:sp>
      <p:sp>
        <p:nvSpPr>
          <p:cNvPr id="7" name="矩形 6"/>
          <p:cNvSpPr/>
          <p:nvPr/>
        </p:nvSpPr>
        <p:spPr>
          <a:xfrm>
            <a:off x="1138546" y="1090514"/>
            <a:ext cx="4111880" cy="40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en-US" altLang="zh-CN" b="1"/>
              <a:t>strcpy(</a:t>
            </a:r>
            <a:r>
              <a:rPr lang="zh-CN" altLang="en-US" b="1"/>
              <a:t>字符数组</a:t>
            </a:r>
            <a:r>
              <a:rPr lang="en-US" altLang="zh-CN" b="1"/>
              <a:t>1, </a:t>
            </a:r>
            <a:r>
              <a:rPr lang="zh-CN" altLang="en-US" b="1"/>
              <a:t>字符串</a:t>
            </a:r>
            <a:r>
              <a:rPr lang="en-US" altLang="zh-CN" b="1"/>
              <a:t>2)</a:t>
            </a:r>
            <a:endParaRPr lang="zh-CN" altLang="en-US" b="1"/>
          </a:p>
        </p:txBody>
      </p:sp>
      <p:sp>
        <p:nvSpPr>
          <p:cNvPr id="8" name="MH_Desc_1"/>
          <p:cNvSpPr/>
          <p:nvPr>
            <p:custDataLst>
              <p:tags r:id="rId1"/>
            </p:custDataLst>
          </p:nvPr>
        </p:nvSpPr>
        <p:spPr>
          <a:xfrm>
            <a:off x="1138545" y="1628346"/>
            <a:ext cx="4111881" cy="256885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Bef>
                <a:spcPts val="600"/>
              </a:spcBef>
              <a:spcAft>
                <a:spcPts val="600"/>
              </a:spcAft>
              <a:defRPr/>
            </a:pPr>
            <a:r>
              <a:rPr lang="zh-CN" altLang="en-US" dirty="0">
                <a:solidFill>
                  <a:schemeClr val="tx1"/>
                </a:solidFill>
              </a:rPr>
              <a:t>作用：将字符串</a:t>
            </a:r>
            <a:r>
              <a:rPr lang="en-US" altLang="zh-CN" dirty="0">
                <a:solidFill>
                  <a:schemeClr val="tx1"/>
                </a:solidFill>
              </a:rPr>
              <a:t>2</a:t>
            </a:r>
            <a:r>
              <a:rPr lang="zh-CN" altLang="en-US" dirty="0">
                <a:solidFill>
                  <a:schemeClr val="tx1"/>
                </a:solidFill>
              </a:rPr>
              <a:t>复制到字符数组</a:t>
            </a:r>
            <a:r>
              <a:rPr lang="en-US" altLang="zh-CN" dirty="0">
                <a:solidFill>
                  <a:schemeClr val="tx1"/>
                </a:solidFill>
              </a:rPr>
              <a:t>1</a:t>
            </a:r>
            <a:r>
              <a:rPr lang="zh-CN" altLang="en-US" dirty="0">
                <a:solidFill>
                  <a:schemeClr val="tx1"/>
                </a:solidFill>
              </a:rPr>
              <a:t>中去。</a:t>
            </a:r>
            <a:endParaRPr lang="en-US" altLang="zh-CN" dirty="0">
              <a:solidFill>
                <a:schemeClr val="tx1"/>
              </a:solidFill>
            </a:endParaRPr>
          </a:p>
          <a:p>
            <a:pPr algn="just">
              <a:lnSpc>
                <a:spcPct val="150000"/>
              </a:lnSpc>
              <a:spcBef>
                <a:spcPts val="600"/>
              </a:spcBef>
              <a:spcAft>
                <a:spcPts val="600"/>
              </a:spcAft>
              <a:defRPr/>
            </a:pPr>
            <a:r>
              <a:rPr lang="zh-CN" altLang="en-US" dirty="0">
                <a:solidFill>
                  <a:schemeClr val="tx1"/>
                </a:solidFill>
              </a:rPr>
              <a:t>字符数组</a:t>
            </a:r>
            <a:r>
              <a:rPr lang="en-US" altLang="zh-CN" dirty="0">
                <a:solidFill>
                  <a:schemeClr val="tx1"/>
                </a:solidFill>
              </a:rPr>
              <a:t>1</a:t>
            </a:r>
            <a:r>
              <a:rPr lang="zh-CN" altLang="en-US" dirty="0">
                <a:solidFill>
                  <a:schemeClr val="tx1"/>
                </a:solidFill>
              </a:rPr>
              <a:t>必须定义得足够大，以便容纳被复制的字符串</a:t>
            </a:r>
            <a:r>
              <a:rPr lang="en-US" altLang="zh-CN" dirty="0">
                <a:solidFill>
                  <a:schemeClr val="tx1"/>
                </a:solidFill>
              </a:rPr>
              <a:t>2</a:t>
            </a:r>
            <a:r>
              <a:rPr lang="zh-CN" altLang="en-US" dirty="0">
                <a:solidFill>
                  <a:schemeClr val="tx1"/>
                </a:solidFill>
              </a:rPr>
              <a:t>。</a:t>
            </a:r>
            <a:endParaRPr lang="en-US" altLang="zh-CN" dirty="0">
              <a:solidFill>
                <a:schemeClr val="tx1"/>
              </a:solidFill>
            </a:endParaRPr>
          </a:p>
          <a:p>
            <a:pPr algn="just">
              <a:lnSpc>
                <a:spcPct val="150000"/>
              </a:lnSpc>
              <a:spcBef>
                <a:spcPts val="600"/>
              </a:spcBef>
              <a:spcAft>
                <a:spcPts val="600"/>
              </a:spcAft>
              <a:defRPr/>
            </a:pPr>
            <a:r>
              <a:rPr lang="zh-CN" altLang="en-US" dirty="0">
                <a:solidFill>
                  <a:schemeClr val="tx1"/>
                </a:solidFill>
              </a:rPr>
              <a:t>不能用赋值语句将一个字符串常量或字符数组直接给一个字符数组。</a:t>
            </a:r>
            <a:endParaRPr lang="en-US" altLang="zh-CN" dirty="0">
              <a:solidFill>
                <a:schemeClr val="tx1"/>
              </a:solidFill>
            </a:endParaRPr>
          </a:p>
        </p:txBody>
      </p:sp>
      <p:sp>
        <p:nvSpPr>
          <p:cNvPr id="16" name="圆角矩形 15"/>
          <p:cNvSpPr/>
          <p:nvPr/>
        </p:nvSpPr>
        <p:spPr>
          <a:xfrm>
            <a:off x="5917859" y="1628346"/>
            <a:ext cx="5285287" cy="917413"/>
          </a:xfrm>
          <a:prstGeom prst="roundRect">
            <a:avLst>
              <a:gd name="adj" fmla="val 6112"/>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a:solidFill>
                  <a:srgbClr val="000000"/>
                </a:solidFill>
              </a:rPr>
              <a:t>char str1[10], str2[]="China";</a:t>
            </a:r>
          </a:p>
          <a:p>
            <a:pPr lvl="0" algn="just">
              <a:lnSpc>
                <a:spcPct val="120000"/>
              </a:lnSpc>
              <a:defRPr/>
            </a:pPr>
            <a:r>
              <a:rPr lang="en-US" altLang="zh-CN">
                <a:solidFill>
                  <a:srgbClr val="000000"/>
                </a:solidFill>
              </a:rPr>
              <a:t>strcpy(str1, str2); </a:t>
            </a:r>
            <a:r>
              <a:rPr lang="zh-CN" altLang="en-US">
                <a:solidFill>
                  <a:srgbClr val="000000"/>
                </a:solidFill>
              </a:rPr>
              <a:t>或 </a:t>
            </a:r>
            <a:r>
              <a:rPr lang="en-US" altLang="zh-CN">
                <a:solidFill>
                  <a:srgbClr val="000000"/>
                </a:solidFill>
              </a:rPr>
              <a:t>strcpy(str1, "China");</a:t>
            </a:r>
            <a:endParaRPr lang="en-US" altLang="zh-CN" dirty="0">
              <a:solidFill>
                <a:srgbClr val="008000"/>
              </a:solidFill>
            </a:endParaRPr>
          </a:p>
        </p:txBody>
      </p:sp>
      <p:sp>
        <p:nvSpPr>
          <p:cNvPr id="4" name="矩形 3"/>
          <p:cNvSpPr/>
          <p:nvPr/>
        </p:nvSpPr>
        <p:spPr>
          <a:xfrm>
            <a:off x="5892018" y="2611386"/>
            <a:ext cx="1707519" cy="369332"/>
          </a:xfrm>
          <a:prstGeom prst="rect">
            <a:avLst/>
          </a:prstGeom>
        </p:spPr>
        <p:txBody>
          <a:bodyPr wrap="none">
            <a:spAutoFit/>
          </a:bodyPr>
          <a:lstStyle/>
          <a:p>
            <a:r>
              <a:rPr lang="zh-CN" altLang="en-US"/>
              <a:t>执行后，str1：</a:t>
            </a:r>
          </a:p>
        </p:txBody>
      </p:sp>
      <p:graphicFrame>
        <p:nvGraphicFramePr>
          <p:cNvPr id="5" name="表格 4"/>
          <p:cNvGraphicFramePr>
            <a:graphicFrameLocks noGrp="1"/>
          </p:cNvGraphicFramePr>
          <p:nvPr>
            <p:extLst>
              <p:ext uri="{D42A27DB-BD31-4B8C-83A1-F6EECF244321}">
                <p14:modId xmlns:p14="http://schemas.microsoft.com/office/powerpoint/2010/main" xmlns="" val="2674859654"/>
              </p:ext>
            </p:extLst>
          </p:nvPr>
        </p:nvGraphicFramePr>
        <p:xfrm>
          <a:off x="7599536" y="2609878"/>
          <a:ext cx="3603610" cy="370840"/>
        </p:xfrm>
        <a:graphic>
          <a:graphicData uri="http://schemas.openxmlformats.org/drawingml/2006/table">
            <a:tbl>
              <a:tblPr>
                <a:tableStyleId>{5C22544A-7EE6-4342-B048-85BDC9FD1C3A}</a:tableStyleId>
              </a:tblPr>
              <a:tblGrid>
                <a:gridCol w="360361">
                  <a:extLst>
                    <a:ext uri="{9D8B030D-6E8A-4147-A177-3AD203B41FA5}">
                      <a16:colId xmlns:a16="http://schemas.microsoft.com/office/drawing/2014/main" xmlns="" val="1508465596"/>
                    </a:ext>
                  </a:extLst>
                </a:gridCol>
                <a:gridCol w="360361">
                  <a:extLst>
                    <a:ext uri="{9D8B030D-6E8A-4147-A177-3AD203B41FA5}">
                      <a16:colId xmlns:a16="http://schemas.microsoft.com/office/drawing/2014/main" xmlns="" val="3473677060"/>
                    </a:ext>
                  </a:extLst>
                </a:gridCol>
                <a:gridCol w="360361">
                  <a:extLst>
                    <a:ext uri="{9D8B030D-6E8A-4147-A177-3AD203B41FA5}">
                      <a16:colId xmlns:a16="http://schemas.microsoft.com/office/drawing/2014/main" xmlns="" val="1898696398"/>
                    </a:ext>
                  </a:extLst>
                </a:gridCol>
                <a:gridCol w="360361">
                  <a:extLst>
                    <a:ext uri="{9D8B030D-6E8A-4147-A177-3AD203B41FA5}">
                      <a16:colId xmlns:a16="http://schemas.microsoft.com/office/drawing/2014/main" xmlns="" val="1822992295"/>
                    </a:ext>
                  </a:extLst>
                </a:gridCol>
                <a:gridCol w="360361">
                  <a:extLst>
                    <a:ext uri="{9D8B030D-6E8A-4147-A177-3AD203B41FA5}">
                      <a16:colId xmlns:a16="http://schemas.microsoft.com/office/drawing/2014/main" xmlns="" val="2604962709"/>
                    </a:ext>
                  </a:extLst>
                </a:gridCol>
                <a:gridCol w="360361">
                  <a:extLst>
                    <a:ext uri="{9D8B030D-6E8A-4147-A177-3AD203B41FA5}">
                      <a16:colId xmlns:a16="http://schemas.microsoft.com/office/drawing/2014/main" xmlns="" val="1081005807"/>
                    </a:ext>
                  </a:extLst>
                </a:gridCol>
                <a:gridCol w="360361">
                  <a:extLst>
                    <a:ext uri="{9D8B030D-6E8A-4147-A177-3AD203B41FA5}">
                      <a16:colId xmlns:a16="http://schemas.microsoft.com/office/drawing/2014/main" xmlns="" val="1443403563"/>
                    </a:ext>
                  </a:extLst>
                </a:gridCol>
                <a:gridCol w="360361">
                  <a:extLst>
                    <a:ext uri="{9D8B030D-6E8A-4147-A177-3AD203B41FA5}">
                      <a16:colId xmlns:a16="http://schemas.microsoft.com/office/drawing/2014/main" xmlns="" val="3121062607"/>
                    </a:ext>
                  </a:extLst>
                </a:gridCol>
                <a:gridCol w="360361">
                  <a:extLst>
                    <a:ext uri="{9D8B030D-6E8A-4147-A177-3AD203B41FA5}">
                      <a16:colId xmlns:a16="http://schemas.microsoft.com/office/drawing/2014/main" xmlns="" val="491388917"/>
                    </a:ext>
                  </a:extLst>
                </a:gridCol>
                <a:gridCol w="360361">
                  <a:extLst>
                    <a:ext uri="{9D8B030D-6E8A-4147-A177-3AD203B41FA5}">
                      <a16:colId xmlns:a16="http://schemas.microsoft.com/office/drawing/2014/main" xmlns="" val="3722390862"/>
                    </a:ext>
                  </a:extLst>
                </a:gridCol>
              </a:tblGrid>
              <a:tr h="370840">
                <a:tc>
                  <a:txBody>
                    <a:bodyPr/>
                    <a:lstStyle/>
                    <a:p>
                      <a:pPr algn="ctr"/>
                      <a:r>
                        <a:rPr lang="en-US" altLang="zh-CN" sz="1400"/>
                        <a:t>C</a:t>
                      </a:r>
                      <a:endParaRPr lang="zh-CN" altLang="en-US" sz="1400"/>
                    </a:p>
                  </a:txBody>
                  <a:tcPr anchor="ctr"/>
                </a:tc>
                <a:tc>
                  <a:txBody>
                    <a:bodyPr/>
                    <a:lstStyle/>
                    <a:p>
                      <a:pPr algn="ctr"/>
                      <a:r>
                        <a:rPr lang="en-US" altLang="zh-CN" sz="1400"/>
                        <a:t>h</a:t>
                      </a:r>
                      <a:endParaRPr lang="zh-CN" altLang="en-US" sz="1400"/>
                    </a:p>
                  </a:txBody>
                  <a:tcPr anchor="ctr"/>
                </a:tc>
                <a:tc>
                  <a:txBody>
                    <a:bodyPr/>
                    <a:lstStyle/>
                    <a:p>
                      <a:pPr algn="ctr"/>
                      <a:r>
                        <a:rPr lang="en-US" altLang="zh-CN" sz="1400"/>
                        <a:t>i</a:t>
                      </a:r>
                      <a:endParaRPr lang="zh-CN" altLang="en-US" sz="1400"/>
                    </a:p>
                  </a:txBody>
                  <a:tcPr anchor="ctr"/>
                </a:tc>
                <a:tc>
                  <a:txBody>
                    <a:bodyPr/>
                    <a:lstStyle/>
                    <a:p>
                      <a:pPr algn="ctr"/>
                      <a:r>
                        <a:rPr lang="en-US" altLang="zh-CN" sz="1400"/>
                        <a:t>n</a:t>
                      </a:r>
                      <a:endParaRPr lang="zh-CN" altLang="en-US" sz="1400"/>
                    </a:p>
                  </a:txBody>
                  <a:tcPr anchor="ctr"/>
                </a:tc>
                <a:tc>
                  <a:txBody>
                    <a:bodyPr/>
                    <a:lstStyle/>
                    <a:p>
                      <a:pPr algn="ctr"/>
                      <a:r>
                        <a:rPr lang="en-US" altLang="zh-CN" sz="1400"/>
                        <a:t>a</a:t>
                      </a:r>
                      <a:endParaRPr lang="zh-CN" altLang="en-US" sz="1400"/>
                    </a:p>
                  </a:txBody>
                  <a:tcPr anchor="ctr"/>
                </a:tc>
                <a:tc>
                  <a:txBody>
                    <a:bodyPr/>
                    <a:lstStyle/>
                    <a:p>
                      <a:pPr algn="ctr"/>
                      <a:r>
                        <a:rPr lang="en-US" altLang="zh-CN" sz="1400"/>
                        <a:t>\0</a:t>
                      </a:r>
                      <a:endParaRPr lang="zh-CN" altLang="en-US" sz="1400"/>
                    </a:p>
                  </a:txBody>
                  <a:tcPr anchor="ctr"/>
                </a:tc>
                <a:tc>
                  <a:txBody>
                    <a:bodyPr/>
                    <a:lstStyle/>
                    <a:p>
                      <a:pPr algn="ctr"/>
                      <a:r>
                        <a:rPr lang="en-US" altLang="zh-CN" sz="1400"/>
                        <a:t>\0</a:t>
                      </a:r>
                      <a:endParaRPr lang="zh-CN" altLang="en-US" sz="1400"/>
                    </a:p>
                  </a:txBody>
                  <a:tcPr anchor="ctr"/>
                </a:tc>
                <a:tc>
                  <a:txBody>
                    <a:bodyPr/>
                    <a:lstStyle/>
                    <a:p>
                      <a:pPr algn="ctr"/>
                      <a:r>
                        <a:rPr lang="en-US" altLang="zh-CN" sz="1400"/>
                        <a:t>\0</a:t>
                      </a:r>
                      <a:endParaRPr lang="zh-CN" altLang="en-US" sz="1400"/>
                    </a:p>
                  </a:txBody>
                  <a:tcPr anchor="ctr"/>
                </a:tc>
                <a:tc>
                  <a:txBody>
                    <a:bodyPr/>
                    <a:lstStyle/>
                    <a:p>
                      <a:pPr algn="ctr"/>
                      <a:r>
                        <a:rPr lang="en-US" altLang="zh-CN" sz="1400"/>
                        <a:t>\0</a:t>
                      </a:r>
                      <a:endParaRPr lang="zh-CN" altLang="en-US" sz="1400"/>
                    </a:p>
                  </a:txBody>
                  <a:tcPr anchor="ctr"/>
                </a:tc>
                <a:tc>
                  <a:txBody>
                    <a:bodyPr/>
                    <a:lstStyle/>
                    <a:p>
                      <a:pPr algn="ctr"/>
                      <a:r>
                        <a:rPr lang="en-US" altLang="zh-CN" sz="1400"/>
                        <a:t>\0</a:t>
                      </a:r>
                      <a:endParaRPr lang="zh-CN" altLang="en-US" sz="1400"/>
                    </a:p>
                  </a:txBody>
                  <a:tcPr anchor="ctr"/>
                </a:tc>
                <a:extLst>
                  <a:ext uri="{0D108BD9-81ED-4DB2-BD59-A6C34878D82A}">
                    <a16:rowId xmlns:a16="http://schemas.microsoft.com/office/drawing/2014/main" xmlns="" val="4186947418"/>
                  </a:ext>
                </a:extLst>
              </a:tr>
            </a:tbl>
          </a:graphicData>
        </a:graphic>
      </p:graphicFrame>
      <p:sp>
        <p:nvSpPr>
          <p:cNvPr id="11" name="圆角矩形 10"/>
          <p:cNvSpPr/>
          <p:nvPr/>
        </p:nvSpPr>
        <p:spPr>
          <a:xfrm>
            <a:off x="7873063" y="5129415"/>
            <a:ext cx="3330083" cy="436863"/>
          </a:xfrm>
          <a:prstGeom prst="roundRect">
            <a:avLst>
              <a:gd name="adj" fmla="val 10489"/>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a:solidFill>
                  <a:srgbClr val="000000"/>
                </a:solidFill>
              </a:rPr>
              <a:t>strncpy(str1, str2, 2);</a:t>
            </a:r>
            <a:endParaRPr lang="en-US" altLang="zh-CN" dirty="0">
              <a:solidFill>
                <a:srgbClr val="008000"/>
              </a:solidFill>
            </a:endParaRPr>
          </a:p>
        </p:txBody>
      </p:sp>
      <p:sp>
        <p:nvSpPr>
          <p:cNvPr id="12" name="矩形 11">
            <a:extLst>
              <a:ext uri="{FF2B5EF4-FFF2-40B4-BE49-F238E27FC236}">
                <a16:creationId xmlns:a16="http://schemas.microsoft.com/office/drawing/2014/main" xmlns="" id="{7435EBAC-F83B-4CAF-963F-929E143CB2F1}"/>
              </a:ext>
            </a:extLst>
          </p:cNvPr>
          <p:cNvSpPr/>
          <p:nvPr/>
        </p:nvSpPr>
        <p:spPr>
          <a:xfrm>
            <a:off x="1138546" y="4572022"/>
            <a:ext cx="4111880" cy="40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en-US" altLang="zh-CN" b="1" dirty="0" err="1"/>
              <a:t>strncpy</a:t>
            </a:r>
            <a:r>
              <a:rPr lang="en-US" altLang="zh-CN" b="1" dirty="0"/>
              <a:t>(</a:t>
            </a:r>
            <a:r>
              <a:rPr lang="zh-CN" altLang="en-US" b="1" dirty="0"/>
              <a:t>字符数组</a:t>
            </a:r>
            <a:r>
              <a:rPr lang="en-US" altLang="zh-CN" b="1" dirty="0"/>
              <a:t>1, </a:t>
            </a:r>
            <a:r>
              <a:rPr lang="zh-CN" altLang="en-US" b="1" dirty="0"/>
              <a:t>字符串</a:t>
            </a:r>
            <a:r>
              <a:rPr lang="en-US" altLang="zh-CN" b="1" dirty="0"/>
              <a:t>2, n)</a:t>
            </a:r>
            <a:endParaRPr lang="zh-CN" altLang="en-US" b="1" dirty="0"/>
          </a:p>
        </p:txBody>
      </p:sp>
      <p:sp>
        <p:nvSpPr>
          <p:cNvPr id="13" name="MH_Desc_1">
            <a:extLst>
              <a:ext uri="{FF2B5EF4-FFF2-40B4-BE49-F238E27FC236}">
                <a16:creationId xmlns:a16="http://schemas.microsoft.com/office/drawing/2014/main" xmlns="" id="{B812E528-F57A-4096-85D0-9F1CD9115E50}"/>
              </a:ext>
            </a:extLst>
          </p:cNvPr>
          <p:cNvSpPr/>
          <p:nvPr>
            <p:custDataLst>
              <p:tags r:id="rId2"/>
            </p:custDataLst>
          </p:nvPr>
        </p:nvSpPr>
        <p:spPr>
          <a:xfrm>
            <a:off x="1138545" y="5129415"/>
            <a:ext cx="6353636" cy="127614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Bef>
                <a:spcPts val="600"/>
              </a:spcBef>
              <a:spcAft>
                <a:spcPts val="600"/>
              </a:spcAft>
              <a:defRPr/>
            </a:pPr>
            <a:r>
              <a:rPr lang="zh-CN" altLang="en-US" dirty="0">
                <a:solidFill>
                  <a:schemeClr val="tx1"/>
                </a:solidFill>
              </a:rPr>
              <a:t>作用：将字符串</a:t>
            </a:r>
            <a:r>
              <a:rPr lang="en-US" altLang="zh-CN" dirty="0">
                <a:solidFill>
                  <a:schemeClr val="tx1"/>
                </a:solidFill>
              </a:rPr>
              <a:t>2</a:t>
            </a:r>
            <a:r>
              <a:rPr lang="zh-CN" altLang="en-US" dirty="0">
                <a:solidFill>
                  <a:schemeClr val="tx1"/>
                </a:solidFill>
              </a:rPr>
              <a:t>中前面</a:t>
            </a:r>
            <a:r>
              <a:rPr lang="en-US" altLang="zh-CN" dirty="0">
                <a:solidFill>
                  <a:schemeClr val="tx1"/>
                </a:solidFill>
              </a:rPr>
              <a:t>n</a:t>
            </a:r>
            <a:r>
              <a:rPr lang="zh-CN" altLang="en-US" dirty="0">
                <a:solidFill>
                  <a:schemeClr val="tx1"/>
                </a:solidFill>
              </a:rPr>
              <a:t>个字符复制到字符数组</a:t>
            </a:r>
            <a:r>
              <a:rPr lang="en-US" altLang="zh-CN" dirty="0">
                <a:solidFill>
                  <a:schemeClr val="tx1"/>
                </a:solidFill>
              </a:rPr>
              <a:t>1</a:t>
            </a:r>
            <a:r>
              <a:rPr lang="zh-CN" altLang="en-US" dirty="0">
                <a:solidFill>
                  <a:schemeClr val="tx1"/>
                </a:solidFill>
              </a:rPr>
              <a:t>中去。</a:t>
            </a:r>
            <a:endParaRPr lang="en-US" altLang="zh-CN" dirty="0">
              <a:solidFill>
                <a:schemeClr val="tx1"/>
              </a:solidFill>
            </a:endParaRPr>
          </a:p>
          <a:p>
            <a:pPr algn="just">
              <a:lnSpc>
                <a:spcPct val="150000"/>
              </a:lnSpc>
              <a:spcBef>
                <a:spcPts val="600"/>
              </a:spcBef>
              <a:spcAft>
                <a:spcPts val="600"/>
              </a:spcAft>
              <a:defRPr/>
            </a:pPr>
            <a:r>
              <a:rPr lang="zh-CN" altLang="en-US" dirty="0">
                <a:solidFill>
                  <a:schemeClr val="tx1"/>
                </a:solidFill>
              </a:rPr>
              <a:t>复制的字符个数</a:t>
            </a:r>
            <a:r>
              <a:rPr lang="en-US" altLang="zh-CN" dirty="0">
                <a:solidFill>
                  <a:schemeClr val="tx1"/>
                </a:solidFill>
              </a:rPr>
              <a:t>n</a:t>
            </a:r>
            <a:r>
              <a:rPr lang="zh-CN" altLang="en-US" dirty="0">
                <a:solidFill>
                  <a:schemeClr val="tx1"/>
                </a:solidFill>
              </a:rPr>
              <a:t>不应多于</a:t>
            </a:r>
            <a:r>
              <a:rPr lang="en-US" altLang="zh-CN" dirty="0">
                <a:solidFill>
                  <a:schemeClr val="tx1"/>
                </a:solidFill>
              </a:rPr>
              <a:t>str1</a:t>
            </a:r>
            <a:r>
              <a:rPr lang="zh-CN" altLang="en-US" dirty="0">
                <a:solidFill>
                  <a:schemeClr val="tx1"/>
                </a:solidFill>
              </a:rPr>
              <a:t>中原有的字符（不包括</a:t>
            </a:r>
            <a:r>
              <a:rPr lang="en-US" altLang="zh-CN" dirty="0">
                <a:solidFill>
                  <a:schemeClr val="tx1"/>
                </a:solidFill>
              </a:rPr>
              <a:t>′\0′</a:t>
            </a:r>
            <a:r>
              <a:rPr lang="zh-CN" altLang="en-US" dirty="0">
                <a:solidFill>
                  <a:schemeClr val="tx1"/>
                </a:solidFill>
              </a:rPr>
              <a:t>）。</a:t>
            </a:r>
          </a:p>
        </p:txBody>
      </p:sp>
    </p:spTree>
    <p:extLst>
      <p:ext uri="{BB962C8B-B14F-4D97-AF65-F5344CB8AC3E}">
        <p14:creationId xmlns:p14="http://schemas.microsoft.com/office/powerpoint/2010/main" xmlns="" val="12034609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992" y="367410"/>
            <a:ext cx="5922104" cy="1325563"/>
          </a:xfrm>
        </p:spPr>
        <p:txBody>
          <a:bodyPr/>
          <a:lstStyle/>
          <a:p>
            <a:r>
              <a:rPr lang="zh-CN" altLang="en-US"/>
              <a:t>字符串比较函数</a:t>
            </a:r>
          </a:p>
        </p:txBody>
      </p:sp>
      <p:sp>
        <p:nvSpPr>
          <p:cNvPr id="7" name="矩形 6"/>
          <p:cNvSpPr/>
          <p:nvPr/>
        </p:nvSpPr>
        <p:spPr>
          <a:xfrm>
            <a:off x="1159566" y="1457924"/>
            <a:ext cx="3889512" cy="40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en-US" altLang="zh-CN" b="1"/>
              <a:t>strcmp(</a:t>
            </a:r>
            <a:r>
              <a:rPr lang="zh-CN" altLang="en-US" b="1"/>
              <a:t>字符串</a:t>
            </a:r>
            <a:r>
              <a:rPr lang="en-US" altLang="zh-CN" b="1"/>
              <a:t>1, </a:t>
            </a:r>
            <a:r>
              <a:rPr lang="zh-CN" altLang="en-US" b="1"/>
              <a:t>字符串</a:t>
            </a:r>
            <a:r>
              <a:rPr lang="en-US" altLang="zh-CN" b="1"/>
              <a:t>2)</a:t>
            </a:r>
            <a:endParaRPr lang="zh-CN" altLang="en-US" b="1"/>
          </a:p>
        </p:txBody>
      </p:sp>
      <p:sp>
        <p:nvSpPr>
          <p:cNvPr id="8" name="MH_Desc_1"/>
          <p:cNvSpPr/>
          <p:nvPr>
            <p:custDataLst>
              <p:tags r:id="rId1"/>
            </p:custDataLst>
          </p:nvPr>
        </p:nvSpPr>
        <p:spPr>
          <a:xfrm>
            <a:off x="1159565" y="2095273"/>
            <a:ext cx="9841337" cy="433705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Bef>
                <a:spcPts val="600"/>
              </a:spcBef>
              <a:spcAft>
                <a:spcPts val="600"/>
              </a:spcAft>
              <a:defRPr/>
            </a:pPr>
            <a:r>
              <a:rPr lang="zh-CN" altLang="en-US">
                <a:solidFill>
                  <a:schemeClr val="tx1"/>
                </a:solidFill>
              </a:rPr>
              <a:t>作用：比较字符串</a:t>
            </a:r>
            <a:r>
              <a:rPr lang="en-US" altLang="zh-CN">
                <a:solidFill>
                  <a:schemeClr val="tx1"/>
                </a:solidFill>
              </a:rPr>
              <a:t>1</a:t>
            </a:r>
            <a:r>
              <a:rPr lang="zh-CN" altLang="en-US">
                <a:solidFill>
                  <a:schemeClr val="tx1"/>
                </a:solidFill>
              </a:rPr>
              <a:t>和字符串</a:t>
            </a:r>
            <a:r>
              <a:rPr lang="en-US" altLang="zh-CN">
                <a:solidFill>
                  <a:schemeClr val="tx1"/>
                </a:solidFill>
              </a:rPr>
              <a:t>2</a:t>
            </a:r>
            <a:r>
              <a:rPr lang="zh-CN" altLang="en-US">
                <a:solidFill>
                  <a:schemeClr val="tx1"/>
                </a:solidFill>
              </a:rPr>
              <a:t>。</a:t>
            </a:r>
            <a:endParaRPr lang="en-US" altLang="zh-CN">
              <a:solidFill>
                <a:schemeClr val="tx1"/>
              </a:solidFill>
            </a:endParaRPr>
          </a:p>
          <a:p>
            <a:pPr algn="just">
              <a:lnSpc>
                <a:spcPct val="150000"/>
              </a:lnSpc>
              <a:spcBef>
                <a:spcPts val="600"/>
              </a:spcBef>
              <a:defRPr/>
            </a:pPr>
            <a:r>
              <a:rPr lang="zh-CN" altLang="en-US">
                <a:solidFill>
                  <a:schemeClr val="tx1"/>
                </a:solidFill>
              </a:rPr>
              <a:t>字符串比较的</a:t>
            </a:r>
            <a:r>
              <a:rPr lang="zh-CN" altLang="en-US" b="1">
                <a:solidFill>
                  <a:schemeClr val="tx1"/>
                </a:solidFill>
              </a:rPr>
              <a:t>规则</a:t>
            </a:r>
            <a:r>
              <a:rPr lang="zh-CN" altLang="en-US">
                <a:solidFill>
                  <a:schemeClr val="tx1"/>
                </a:solidFill>
              </a:rPr>
              <a:t>是</a:t>
            </a:r>
            <a:r>
              <a:rPr lang="en-US" altLang="zh-CN">
                <a:solidFill>
                  <a:schemeClr val="tx1"/>
                </a:solidFill>
              </a:rPr>
              <a:t>: </a:t>
            </a:r>
            <a:r>
              <a:rPr lang="zh-CN" altLang="en-US">
                <a:solidFill>
                  <a:schemeClr val="tx1"/>
                </a:solidFill>
              </a:rPr>
              <a:t>将两个字符串自左至右逐个字符相比</a:t>
            </a:r>
            <a:r>
              <a:rPr lang="en-US" altLang="zh-CN">
                <a:solidFill>
                  <a:schemeClr val="tx1"/>
                </a:solidFill>
              </a:rPr>
              <a:t>(</a:t>
            </a:r>
            <a:r>
              <a:rPr lang="zh-CN" altLang="en-US">
                <a:solidFill>
                  <a:schemeClr val="tx1"/>
                </a:solidFill>
              </a:rPr>
              <a:t>按</a:t>
            </a:r>
            <a:r>
              <a:rPr lang="en-US" altLang="zh-CN">
                <a:solidFill>
                  <a:schemeClr val="tx1"/>
                </a:solidFill>
              </a:rPr>
              <a:t>ASCII</a:t>
            </a:r>
            <a:r>
              <a:rPr lang="zh-CN" altLang="en-US">
                <a:solidFill>
                  <a:schemeClr val="tx1"/>
                </a:solidFill>
              </a:rPr>
              <a:t>码值大小比较</a:t>
            </a:r>
            <a:r>
              <a:rPr lang="en-US" altLang="zh-CN">
                <a:solidFill>
                  <a:schemeClr val="tx1"/>
                </a:solidFill>
              </a:rPr>
              <a:t>)</a:t>
            </a:r>
            <a:r>
              <a:rPr lang="zh-CN" altLang="en-US">
                <a:solidFill>
                  <a:schemeClr val="tx1"/>
                </a:solidFill>
              </a:rPr>
              <a:t>，直到出现不同的字符或遇到</a:t>
            </a:r>
            <a:r>
              <a:rPr lang="en-US" altLang="zh-CN">
                <a:solidFill>
                  <a:schemeClr val="tx1"/>
                </a:solidFill>
              </a:rPr>
              <a:t>′\0′</a:t>
            </a:r>
            <a:r>
              <a:rPr lang="zh-CN" altLang="en-US">
                <a:solidFill>
                  <a:schemeClr val="tx1"/>
                </a:solidFill>
              </a:rPr>
              <a:t>为止。</a:t>
            </a:r>
          </a:p>
          <a:p>
            <a:pPr algn="just">
              <a:lnSpc>
                <a:spcPct val="150000"/>
              </a:lnSpc>
              <a:defRPr/>
            </a:pPr>
            <a:r>
              <a:rPr lang="en-US" altLang="zh-CN">
                <a:solidFill>
                  <a:schemeClr val="tx1"/>
                </a:solidFill>
              </a:rPr>
              <a:t>(1) </a:t>
            </a:r>
            <a:r>
              <a:rPr lang="zh-CN" altLang="en-US">
                <a:solidFill>
                  <a:schemeClr val="tx1"/>
                </a:solidFill>
              </a:rPr>
              <a:t>如全部字符相同，则认为两个字符串相等；</a:t>
            </a:r>
          </a:p>
          <a:p>
            <a:pPr algn="just">
              <a:lnSpc>
                <a:spcPct val="150000"/>
              </a:lnSpc>
              <a:defRPr/>
            </a:pPr>
            <a:r>
              <a:rPr lang="en-US" altLang="zh-CN">
                <a:solidFill>
                  <a:schemeClr val="tx1"/>
                </a:solidFill>
              </a:rPr>
              <a:t>(2) </a:t>
            </a:r>
            <a:r>
              <a:rPr lang="zh-CN" altLang="en-US">
                <a:solidFill>
                  <a:schemeClr val="tx1"/>
                </a:solidFill>
              </a:rPr>
              <a:t>若出现不相同的字符，则以第</a:t>
            </a:r>
            <a:r>
              <a:rPr lang="en-US" altLang="zh-CN">
                <a:solidFill>
                  <a:schemeClr val="tx1"/>
                </a:solidFill>
              </a:rPr>
              <a:t>1</a:t>
            </a:r>
            <a:r>
              <a:rPr lang="zh-CN" altLang="en-US">
                <a:solidFill>
                  <a:schemeClr val="tx1"/>
                </a:solidFill>
              </a:rPr>
              <a:t>对不相同的字符的比较结果为准。</a:t>
            </a:r>
            <a:endParaRPr lang="en-US" altLang="zh-CN">
              <a:solidFill>
                <a:schemeClr val="tx1"/>
              </a:solidFill>
            </a:endParaRPr>
          </a:p>
          <a:p>
            <a:pPr algn="just">
              <a:lnSpc>
                <a:spcPct val="150000"/>
              </a:lnSpc>
              <a:spcBef>
                <a:spcPts val="600"/>
              </a:spcBef>
              <a:defRPr/>
            </a:pPr>
            <a:r>
              <a:rPr lang="zh-CN" altLang="en-US">
                <a:solidFill>
                  <a:schemeClr val="tx1"/>
                </a:solidFill>
              </a:rPr>
              <a:t>比较的</a:t>
            </a:r>
            <a:r>
              <a:rPr lang="zh-CN" altLang="en-US" b="1">
                <a:solidFill>
                  <a:schemeClr val="tx1"/>
                </a:solidFill>
              </a:rPr>
              <a:t>结果</a:t>
            </a:r>
            <a:r>
              <a:rPr lang="zh-CN" altLang="en-US">
                <a:solidFill>
                  <a:schemeClr val="tx1"/>
                </a:solidFill>
              </a:rPr>
              <a:t>由函数值带回。</a:t>
            </a:r>
          </a:p>
          <a:p>
            <a:pPr algn="just">
              <a:lnSpc>
                <a:spcPct val="150000"/>
              </a:lnSpc>
              <a:spcAft>
                <a:spcPts val="600"/>
              </a:spcAft>
              <a:defRPr/>
            </a:pPr>
            <a:r>
              <a:rPr lang="en-US" altLang="zh-CN">
                <a:solidFill>
                  <a:schemeClr val="tx1"/>
                </a:solidFill>
              </a:rPr>
              <a:t>(1) </a:t>
            </a:r>
            <a:r>
              <a:rPr lang="zh-CN" altLang="en-US">
                <a:solidFill>
                  <a:schemeClr val="tx1"/>
                </a:solidFill>
              </a:rPr>
              <a:t>如果字符串</a:t>
            </a:r>
            <a:r>
              <a:rPr lang="en-US" altLang="zh-CN">
                <a:solidFill>
                  <a:schemeClr val="tx1"/>
                </a:solidFill>
              </a:rPr>
              <a:t>1</a:t>
            </a:r>
            <a:r>
              <a:rPr lang="zh-CN" altLang="en-US">
                <a:solidFill>
                  <a:schemeClr val="tx1"/>
                </a:solidFill>
              </a:rPr>
              <a:t>与字符串</a:t>
            </a:r>
            <a:r>
              <a:rPr lang="en-US" altLang="zh-CN">
                <a:solidFill>
                  <a:schemeClr val="tx1"/>
                </a:solidFill>
              </a:rPr>
              <a:t>2</a:t>
            </a:r>
            <a:r>
              <a:rPr lang="zh-CN" altLang="en-US">
                <a:solidFill>
                  <a:schemeClr val="tx1"/>
                </a:solidFill>
              </a:rPr>
              <a:t>相同，则函数值为</a:t>
            </a:r>
            <a:r>
              <a:rPr lang="en-US" altLang="zh-CN">
                <a:solidFill>
                  <a:schemeClr val="tx1"/>
                </a:solidFill>
              </a:rPr>
              <a:t>0</a:t>
            </a:r>
            <a:r>
              <a:rPr lang="zh-CN" altLang="en-US">
                <a:solidFill>
                  <a:schemeClr val="tx1"/>
                </a:solidFill>
              </a:rPr>
              <a:t>。</a:t>
            </a:r>
          </a:p>
          <a:p>
            <a:pPr algn="just">
              <a:lnSpc>
                <a:spcPct val="150000"/>
              </a:lnSpc>
              <a:spcAft>
                <a:spcPts val="600"/>
              </a:spcAft>
              <a:defRPr/>
            </a:pPr>
            <a:r>
              <a:rPr lang="en-US" altLang="zh-CN">
                <a:solidFill>
                  <a:schemeClr val="tx1"/>
                </a:solidFill>
              </a:rPr>
              <a:t>(2) </a:t>
            </a:r>
            <a:r>
              <a:rPr lang="zh-CN" altLang="en-US">
                <a:solidFill>
                  <a:schemeClr val="tx1"/>
                </a:solidFill>
              </a:rPr>
              <a:t>如果字符串</a:t>
            </a:r>
            <a:r>
              <a:rPr lang="en-US" altLang="zh-CN">
                <a:solidFill>
                  <a:schemeClr val="tx1"/>
                </a:solidFill>
              </a:rPr>
              <a:t>1&gt;</a:t>
            </a:r>
            <a:r>
              <a:rPr lang="zh-CN" altLang="en-US">
                <a:solidFill>
                  <a:schemeClr val="tx1"/>
                </a:solidFill>
              </a:rPr>
              <a:t>字符串</a:t>
            </a:r>
            <a:r>
              <a:rPr lang="en-US" altLang="zh-CN">
                <a:solidFill>
                  <a:schemeClr val="tx1"/>
                </a:solidFill>
              </a:rPr>
              <a:t>2</a:t>
            </a:r>
            <a:r>
              <a:rPr lang="zh-CN" altLang="en-US">
                <a:solidFill>
                  <a:schemeClr val="tx1"/>
                </a:solidFill>
              </a:rPr>
              <a:t>，则函数值为一个正整数。</a:t>
            </a:r>
          </a:p>
          <a:p>
            <a:pPr algn="just">
              <a:lnSpc>
                <a:spcPct val="150000"/>
              </a:lnSpc>
              <a:spcAft>
                <a:spcPts val="600"/>
              </a:spcAft>
              <a:defRPr/>
            </a:pPr>
            <a:r>
              <a:rPr lang="en-US" altLang="zh-CN">
                <a:solidFill>
                  <a:schemeClr val="tx1"/>
                </a:solidFill>
              </a:rPr>
              <a:t>(3) </a:t>
            </a:r>
            <a:r>
              <a:rPr lang="zh-CN" altLang="en-US">
                <a:solidFill>
                  <a:schemeClr val="tx1"/>
                </a:solidFill>
              </a:rPr>
              <a:t>如果字符串</a:t>
            </a:r>
            <a:r>
              <a:rPr lang="en-US" altLang="zh-CN">
                <a:solidFill>
                  <a:schemeClr val="tx1"/>
                </a:solidFill>
              </a:rPr>
              <a:t>1&lt;</a:t>
            </a:r>
            <a:r>
              <a:rPr lang="zh-CN" altLang="en-US">
                <a:solidFill>
                  <a:schemeClr val="tx1"/>
                </a:solidFill>
              </a:rPr>
              <a:t>字符串</a:t>
            </a:r>
            <a:r>
              <a:rPr lang="en-US" altLang="zh-CN">
                <a:solidFill>
                  <a:schemeClr val="tx1"/>
                </a:solidFill>
              </a:rPr>
              <a:t>2</a:t>
            </a:r>
            <a:r>
              <a:rPr lang="zh-CN" altLang="en-US">
                <a:solidFill>
                  <a:schemeClr val="tx1"/>
                </a:solidFill>
              </a:rPr>
              <a:t>，则函数值为一个负整数。</a:t>
            </a:r>
            <a:endParaRPr lang="zh-CN" altLang="en-US" dirty="0">
              <a:solidFill>
                <a:schemeClr val="tx1"/>
              </a:solidFill>
            </a:endParaRPr>
          </a:p>
        </p:txBody>
      </p:sp>
      <p:sp>
        <p:nvSpPr>
          <p:cNvPr id="16" name="圆角矩形 15"/>
          <p:cNvSpPr/>
          <p:nvPr/>
        </p:nvSpPr>
        <p:spPr>
          <a:xfrm>
            <a:off x="5715616" y="636403"/>
            <a:ext cx="5285287" cy="1222214"/>
          </a:xfrm>
          <a:prstGeom prst="roundRect">
            <a:avLst>
              <a:gd name="adj" fmla="val 5294"/>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a:solidFill>
                  <a:srgbClr val="000000"/>
                </a:solidFill>
              </a:rPr>
              <a:t>strcmp(str1, str2);</a:t>
            </a:r>
          </a:p>
          <a:p>
            <a:pPr lvl="0" algn="just">
              <a:lnSpc>
                <a:spcPct val="120000"/>
              </a:lnSpc>
              <a:defRPr/>
            </a:pPr>
            <a:r>
              <a:rPr lang="en-US" altLang="zh-CN">
                <a:solidFill>
                  <a:srgbClr val="000000"/>
                </a:solidFill>
              </a:rPr>
              <a:t>strcmp("China", "Korea");</a:t>
            </a:r>
          </a:p>
          <a:p>
            <a:pPr lvl="0" algn="just">
              <a:lnSpc>
                <a:spcPct val="120000"/>
              </a:lnSpc>
              <a:defRPr/>
            </a:pPr>
            <a:r>
              <a:rPr lang="en-US" altLang="zh-CN">
                <a:solidFill>
                  <a:srgbClr val="000000"/>
                </a:solidFill>
              </a:rPr>
              <a:t>strcmp(str1, "Beijing");</a:t>
            </a:r>
          </a:p>
        </p:txBody>
      </p:sp>
      <p:grpSp>
        <p:nvGrpSpPr>
          <p:cNvPr id="9" name="组合 8"/>
          <p:cNvGrpSpPr/>
          <p:nvPr/>
        </p:nvGrpSpPr>
        <p:grpSpPr>
          <a:xfrm>
            <a:off x="6256770" y="4518922"/>
            <a:ext cx="4744132" cy="1892388"/>
            <a:chOff x="10187984" y="4266795"/>
            <a:chExt cx="4744132" cy="1892388"/>
          </a:xfrm>
        </p:grpSpPr>
        <p:sp>
          <p:nvSpPr>
            <p:cNvPr id="10" name="MH_Other_1"/>
            <p:cNvSpPr/>
            <p:nvPr>
              <p:custDataLst>
                <p:tags r:id="rId2"/>
              </p:custDataLst>
            </p:nvPr>
          </p:nvSpPr>
          <p:spPr>
            <a:xfrm>
              <a:off x="10187984" y="4266795"/>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a:solidFill>
                    <a:srgbClr val="FEFFFF"/>
                  </a:solidFill>
                </a:rPr>
                <a:t>注意</a:t>
              </a:r>
            </a:p>
          </p:txBody>
        </p:sp>
        <p:sp>
          <p:nvSpPr>
            <p:cNvPr id="11" name="MH_SubTitle_1"/>
            <p:cNvSpPr/>
            <p:nvPr>
              <p:custDataLst>
                <p:tags r:id="rId3"/>
              </p:custDataLst>
            </p:nvPr>
          </p:nvSpPr>
          <p:spPr>
            <a:xfrm>
              <a:off x="10962685" y="4266795"/>
              <a:ext cx="3956967" cy="1892388"/>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a:solidFill>
                    <a:schemeClr val="tx1">
                      <a:lumMod val="75000"/>
                      <a:lumOff val="25000"/>
                    </a:schemeClr>
                  </a:solidFill>
                </a:rPr>
                <a:t>对两个字符串比较不能直接用</a:t>
              </a:r>
              <a:r>
                <a:rPr lang="en-US" altLang="zh-CN" sz="1600">
                  <a:solidFill>
                    <a:schemeClr val="tx1">
                      <a:lumMod val="75000"/>
                      <a:lumOff val="25000"/>
                    </a:schemeClr>
                  </a:solidFill>
                </a:rPr>
                <a:t>str1&gt;str2</a:t>
              </a:r>
              <a:r>
                <a:rPr lang="zh-CN" altLang="en-US" sz="1600">
                  <a:solidFill>
                    <a:schemeClr val="tx1">
                      <a:lumMod val="75000"/>
                      <a:lumOff val="25000"/>
                    </a:schemeClr>
                  </a:solidFill>
                </a:rPr>
                <a:t>进行比较，因为</a:t>
              </a:r>
              <a:r>
                <a:rPr lang="en-US" altLang="zh-CN" sz="1600">
                  <a:solidFill>
                    <a:schemeClr val="tx1">
                      <a:lumMod val="75000"/>
                      <a:lumOff val="25000"/>
                    </a:schemeClr>
                  </a:solidFill>
                </a:rPr>
                <a:t>str1</a:t>
              </a:r>
              <a:r>
                <a:rPr lang="zh-CN" altLang="en-US" sz="1600">
                  <a:solidFill>
                    <a:schemeClr val="tx1">
                      <a:lumMod val="75000"/>
                      <a:lumOff val="25000"/>
                    </a:schemeClr>
                  </a:solidFill>
                </a:rPr>
                <a:t>和</a:t>
              </a:r>
              <a:r>
                <a:rPr lang="en-US" altLang="zh-CN" sz="1600">
                  <a:solidFill>
                    <a:schemeClr val="tx1">
                      <a:lumMod val="75000"/>
                      <a:lumOff val="25000"/>
                    </a:schemeClr>
                  </a:solidFill>
                </a:rPr>
                <a:t>str2</a:t>
              </a:r>
              <a:r>
                <a:rPr lang="zh-CN" altLang="en-US" sz="1600">
                  <a:solidFill>
                    <a:schemeClr val="tx1">
                      <a:lumMod val="75000"/>
                      <a:lumOff val="25000"/>
                    </a:schemeClr>
                  </a:solidFill>
                </a:rPr>
                <a:t>代表地址而不代表数组中全部元素，而只能用 </a:t>
              </a:r>
              <a:r>
                <a:rPr lang="en-US" altLang="zh-CN" sz="1600">
                  <a:solidFill>
                    <a:schemeClr val="tx1">
                      <a:lumMod val="75000"/>
                      <a:lumOff val="25000"/>
                    </a:schemeClr>
                  </a:solidFill>
                </a:rPr>
                <a:t>(strcmp(str1</a:t>
              </a:r>
              <a:r>
                <a:rPr lang="zh-CN" altLang="en-US" sz="1600">
                  <a:solidFill>
                    <a:schemeClr val="tx1">
                      <a:lumMod val="75000"/>
                      <a:lumOff val="25000"/>
                    </a:schemeClr>
                  </a:solidFill>
                </a:rPr>
                <a:t>，</a:t>
              </a:r>
              <a:r>
                <a:rPr lang="en-US" altLang="zh-CN" sz="1600">
                  <a:solidFill>
                    <a:schemeClr val="tx1">
                      <a:lumMod val="75000"/>
                      <a:lumOff val="25000"/>
                    </a:schemeClr>
                  </a:solidFill>
                </a:rPr>
                <a:t>str2)&gt;0)</a:t>
              </a:r>
              <a:r>
                <a:rPr lang="zh-CN" altLang="en-US" sz="1600">
                  <a:solidFill>
                    <a:schemeClr val="tx1">
                      <a:lumMod val="75000"/>
                      <a:lumOff val="25000"/>
                    </a:schemeClr>
                  </a:solidFill>
                </a:rPr>
                <a:t>实现，系统分别找到两个字符数组的第一个元素，然后顺序比较数组中各个元素的值。</a:t>
              </a:r>
            </a:p>
            <a:p>
              <a:pPr marL="285750" indent="-285750">
                <a:lnSpc>
                  <a:spcPct val="120000"/>
                </a:lnSpc>
                <a:spcAft>
                  <a:spcPts val="600"/>
                </a:spcAft>
                <a:buFont typeface="Arial" panose="020B0604020202020204" pitchFamily="34" charset="0"/>
                <a:buChar char="•"/>
                <a:defRPr/>
              </a:pPr>
              <a:endParaRPr lang="zh-CN" altLang="en-US" sz="1600">
                <a:solidFill>
                  <a:schemeClr val="tx1">
                    <a:lumMod val="75000"/>
                    <a:lumOff val="25000"/>
                  </a:schemeClr>
                </a:solidFill>
              </a:endParaRPr>
            </a:p>
          </p:txBody>
        </p:sp>
        <p:sp>
          <p:nvSpPr>
            <p:cNvPr id="12" name="MH_Other_2"/>
            <p:cNvSpPr/>
            <p:nvPr>
              <p:custDataLst>
                <p:tags r:id="rId4"/>
              </p:custDataLst>
            </p:nvPr>
          </p:nvSpPr>
          <p:spPr>
            <a:xfrm rot="16200000">
              <a:off x="14630491" y="5857558"/>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xmlns="" val="16596450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992" y="367410"/>
            <a:ext cx="5922104" cy="1325563"/>
          </a:xfrm>
        </p:spPr>
        <p:txBody>
          <a:bodyPr/>
          <a:lstStyle/>
          <a:p>
            <a:r>
              <a:rPr lang="zh-CN" altLang="en-US"/>
              <a:t>测字符串长度的函数</a:t>
            </a:r>
          </a:p>
        </p:txBody>
      </p:sp>
      <p:sp>
        <p:nvSpPr>
          <p:cNvPr id="7" name="矩形 6"/>
          <p:cNvSpPr/>
          <p:nvPr/>
        </p:nvSpPr>
        <p:spPr>
          <a:xfrm>
            <a:off x="1159566" y="1457924"/>
            <a:ext cx="3889512" cy="40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en-US" altLang="zh-CN" b="1"/>
              <a:t>strlen(</a:t>
            </a:r>
            <a:r>
              <a:rPr lang="zh-CN" altLang="en-US" b="1"/>
              <a:t>字符数组</a:t>
            </a:r>
            <a:r>
              <a:rPr lang="en-US" altLang="zh-CN" b="1"/>
              <a:t>)</a:t>
            </a:r>
            <a:endParaRPr lang="zh-CN" altLang="en-US" b="1"/>
          </a:p>
        </p:txBody>
      </p:sp>
      <p:sp>
        <p:nvSpPr>
          <p:cNvPr id="8" name="MH_Desc_1"/>
          <p:cNvSpPr/>
          <p:nvPr>
            <p:custDataLst>
              <p:tags r:id="rId1"/>
            </p:custDataLst>
          </p:nvPr>
        </p:nvSpPr>
        <p:spPr>
          <a:xfrm>
            <a:off x="1159566" y="2095274"/>
            <a:ext cx="3889512" cy="207674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Bef>
                <a:spcPts val="600"/>
              </a:spcBef>
              <a:spcAft>
                <a:spcPts val="600"/>
              </a:spcAft>
              <a:defRPr/>
            </a:pPr>
            <a:r>
              <a:rPr lang="zh-CN" altLang="en-US">
                <a:solidFill>
                  <a:schemeClr val="tx1"/>
                </a:solidFill>
              </a:rPr>
              <a:t>作用：测试字符串长度的函数。函数的值为字符串中的实际长度</a:t>
            </a:r>
            <a:r>
              <a:rPr lang="en-US" altLang="zh-CN">
                <a:solidFill>
                  <a:schemeClr val="tx1"/>
                </a:solidFill>
              </a:rPr>
              <a:t>(</a:t>
            </a:r>
            <a:r>
              <a:rPr lang="zh-CN" altLang="en-US">
                <a:solidFill>
                  <a:schemeClr val="tx1"/>
                </a:solidFill>
              </a:rPr>
              <a:t>不包括</a:t>
            </a:r>
            <a:r>
              <a:rPr lang="en-US" altLang="zh-CN">
                <a:solidFill>
                  <a:schemeClr val="tx1"/>
                </a:solidFill>
              </a:rPr>
              <a:t>′\0′</a:t>
            </a:r>
            <a:r>
              <a:rPr lang="zh-CN" altLang="en-US">
                <a:solidFill>
                  <a:schemeClr val="tx1"/>
                </a:solidFill>
              </a:rPr>
              <a:t>在内</a:t>
            </a:r>
            <a:r>
              <a:rPr lang="en-US" altLang="zh-CN">
                <a:solidFill>
                  <a:schemeClr val="tx1"/>
                </a:solidFill>
              </a:rPr>
              <a:t>)</a:t>
            </a:r>
            <a:r>
              <a:rPr lang="zh-CN" altLang="en-US">
                <a:solidFill>
                  <a:schemeClr val="tx1"/>
                </a:solidFill>
              </a:rPr>
              <a:t>。</a:t>
            </a:r>
            <a:endParaRPr lang="zh-CN" altLang="en-US" dirty="0">
              <a:solidFill>
                <a:schemeClr val="tx1"/>
              </a:solidFill>
            </a:endParaRPr>
          </a:p>
        </p:txBody>
      </p:sp>
      <p:sp>
        <p:nvSpPr>
          <p:cNvPr id="16" name="圆角矩形 15"/>
          <p:cNvSpPr/>
          <p:nvPr/>
        </p:nvSpPr>
        <p:spPr>
          <a:xfrm>
            <a:off x="5747147" y="1457924"/>
            <a:ext cx="5285287" cy="2714095"/>
          </a:xfrm>
          <a:prstGeom prst="roundRect">
            <a:avLst>
              <a:gd name="adj" fmla="val 2714"/>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a:solidFill>
                  <a:srgbClr val="000000"/>
                </a:solidFill>
              </a:rPr>
              <a:t>#include &lt;stdio.h&gt;</a:t>
            </a:r>
          </a:p>
          <a:p>
            <a:pPr lvl="0" algn="just">
              <a:lnSpc>
                <a:spcPct val="120000"/>
              </a:lnSpc>
              <a:defRPr/>
            </a:pPr>
            <a:r>
              <a:rPr lang="en-US" altLang="zh-CN">
                <a:solidFill>
                  <a:srgbClr val="000000"/>
                </a:solidFill>
              </a:rPr>
              <a:t>#include &lt;string.h&gt;</a:t>
            </a:r>
          </a:p>
          <a:p>
            <a:pPr lvl="0" algn="just">
              <a:lnSpc>
                <a:spcPct val="120000"/>
              </a:lnSpc>
              <a:defRPr/>
            </a:pPr>
            <a:r>
              <a:rPr lang="en-US" altLang="zh-CN">
                <a:solidFill>
                  <a:srgbClr val="000000"/>
                </a:solidFill>
              </a:rPr>
              <a:t>int main()</a:t>
            </a:r>
          </a:p>
          <a:p>
            <a:pPr lvl="0" algn="just">
              <a:lnSpc>
                <a:spcPct val="120000"/>
              </a:lnSpc>
              <a:defRPr/>
            </a:pPr>
            <a:r>
              <a:rPr lang="en-US" altLang="zh-CN">
                <a:solidFill>
                  <a:srgbClr val="000000"/>
                </a:solidFill>
              </a:rPr>
              <a:t>{</a:t>
            </a:r>
          </a:p>
          <a:p>
            <a:pPr lvl="0" algn="just">
              <a:lnSpc>
                <a:spcPct val="120000"/>
              </a:lnSpc>
              <a:defRPr/>
            </a:pPr>
            <a:r>
              <a:rPr lang="en-US" altLang="zh-CN">
                <a:solidFill>
                  <a:srgbClr val="000000"/>
                </a:solidFill>
              </a:rPr>
              <a:t>	char str[10]="China";</a:t>
            </a:r>
          </a:p>
          <a:p>
            <a:pPr lvl="0" algn="just">
              <a:lnSpc>
                <a:spcPct val="120000"/>
              </a:lnSpc>
              <a:defRPr/>
            </a:pPr>
            <a:r>
              <a:rPr lang="en-US" altLang="zh-CN">
                <a:solidFill>
                  <a:srgbClr val="000000"/>
                </a:solidFill>
              </a:rPr>
              <a:t>	printf("%d,%d\n",</a:t>
            </a:r>
            <a:r>
              <a:rPr lang="en-US" altLang="zh-CN">
                <a:solidFill>
                  <a:schemeClr val="accent6"/>
                </a:solidFill>
              </a:rPr>
              <a:t>strlen(str)</a:t>
            </a:r>
            <a:r>
              <a:rPr lang="en-US" altLang="zh-CN">
                <a:solidFill>
                  <a:srgbClr val="000000"/>
                </a:solidFill>
              </a:rPr>
              <a:t>,</a:t>
            </a:r>
            <a:r>
              <a:rPr lang="en-US" altLang="zh-CN">
                <a:solidFill>
                  <a:schemeClr val="accent6"/>
                </a:solidFill>
              </a:rPr>
              <a:t>strlen("China")</a:t>
            </a:r>
            <a:r>
              <a:rPr lang="en-US" altLang="zh-CN">
                <a:solidFill>
                  <a:srgbClr val="000000"/>
                </a:solidFill>
              </a:rPr>
              <a:t>);	</a:t>
            </a:r>
          </a:p>
          <a:p>
            <a:pPr lvl="0" algn="just">
              <a:lnSpc>
                <a:spcPct val="120000"/>
              </a:lnSpc>
              <a:defRPr/>
            </a:pPr>
            <a:r>
              <a:rPr lang="en-US" altLang="zh-CN">
                <a:solidFill>
                  <a:srgbClr val="000000"/>
                </a:solidFill>
              </a:rPr>
              <a:t>}</a:t>
            </a:r>
            <a:endParaRPr lang="en-US" altLang="zh-CN" dirty="0">
              <a:solidFill>
                <a:srgbClr val="008000"/>
              </a:solidFill>
            </a:endParaRPr>
          </a:p>
        </p:txBody>
      </p:sp>
      <p:pic>
        <p:nvPicPr>
          <p:cNvPr id="4" name="图片 3"/>
          <p:cNvPicPr>
            <a:picLocks noChangeAspect="1"/>
          </p:cNvPicPr>
          <p:nvPr/>
        </p:nvPicPr>
        <p:blipFill>
          <a:blip r:embed="rId3" cstate="print"/>
          <a:stretch>
            <a:fillRect/>
          </a:stretch>
        </p:blipFill>
        <p:spPr>
          <a:xfrm>
            <a:off x="7527234" y="4529108"/>
            <a:ext cx="3505200" cy="733425"/>
          </a:xfrm>
          <a:prstGeom prst="rect">
            <a:avLst/>
          </a:prstGeom>
        </p:spPr>
      </p:pic>
    </p:spTree>
    <p:extLst>
      <p:ext uri="{BB962C8B-B14F-4D97-AF65-F5344CB8AC3E}">
        <p14:creationId xmlns:p14="http://schemas.microsoft.com/office/powerpoint/2010/main" xmlns="" val="22034839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992" y="367410"/>
            <a:ext cx="5922104" cy="1325563"/>
          </a:xfrm>
        </p:spPr>
        <p:txBody>
          <a:bodyPr/>
          <a:lstStyle/>
          <a:p>
            <a:r>
              <a:rPr lang="zh-CN" altLang="en-US"/>
              <a:t>转换为大小写的函数</a:t>
            </a:r>
          </a:p>
        </p:txBody>
      </p:sp>
      <p:sp>
        <p:nvSpPr>
          <p:cNvPr id="7" name="矩形 6"/>
          <p:cNvSpPr/>
          <p:nvPr/>
        </p:nvSpPr>
        <p:spPr>
          <a:xfrm>
            <a:off x="1159566" y="1457924"/>
            <a:ext cx="3889512" cy="40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en-US" altLang="zh-CN" b="1"/>
              <a:t>strlwr(</a:t>
            </a:r>
            <a:r>
              <a:rPr lang="zh-CN" altLang="en-US" b="1"/>
              <a:t>字符串</a:t>
            </a:r>
            <a:r>
              <a:rPr lang="en-US" altLang="zh-CN" b="1"/>
              <a:t>)</a:t>
            </a:r>
            <a:endParaRPr lang="zh-CN" altLang="en-US" b="1"/>
          </a:p>
        </p:txBody>
      </p:sp>
      <p:sp>
        <p:nvSpPr>
          <p:cNvPr id="8" name="MH_Desc_1"/>
          <p:cNvSpPr/>
          <p:nvPr>
            <p:custDataLst>
              <p:tags r:id="rId1"/>
            </p:custDataLst>
          </p:nvPr>
        </p:nvSpPr>
        <p:spPr>
          <a:xfrm>
            <a:off x="1159566" y="2095274"/>
            <a:ext cx="3889512" cy="97374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Bef>
                <a:spcPts val="600"/>
              </a:spcBef>
              <a:spcAft>
                <a:spcPts val="600"/>
              </a:spcAft>
              <a:defRPr/>
            </a:pPr>
            <a:r>
              <a:rPr lang="zh-CN" altLang="en-US">
                <a:solidFill>
                  <a:schemeClr val="tx1"/>
                </a:solidFill>
              </a:rPr>
              <a:t>作用：将字符串中大写字母换成小写字母。</a:t>
            </a:r>
          </a:p>
        </p:txBody>
      </p:sp>
      <p:sp>
        <p:nvSpPr>
          <p:cNvPr id="9" name="矩形 8"/>
          <p:cNvSpPr/>
          <p:nvPr/>
        </p:nvSpPr>
        <p:spPr>
          <a:xfrm>
            <a:off x="6688007" y="1457924"/>
            <a:ext cx="3889512" cy="40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en-US" altLang="zh-CN" b="1"/>
              <a:t>strupr(</a:t>
            </a:r>
            <a:r>
              <a:rPr lang="zh-CN" altLang="en-US" b="1"/>
              <a:t>字符串</a:t>
            </a:r>
            <a:r>
              <a:rPr lang="en-US" altLang="zh-CN" b="1"/>
              <a:t>)</a:t>
            </a:r>
            <a:endParaRPr lang="zh-CN" altLang="en-US" b="1"/>
          </a:p>
        </p:txBody>
      </p:sp>
      <p:sp>
        <p:nvSpPr>
          <p:cNvPr id="10" name="MH_Desc_1"/>
          <p:cNvSpPr/>
          <p:nvPr>
            <p:custDataLst>
              <p:tags r:id="rId2"/>
            </p:custDataLst>
          </p:nvPr>
        </p:nvSpPr>
        <p:spPr>
          <a:xfrm>
            <a:off x="6688007" y="2095274"/>
            <a:ext cx="3889512" cy="97374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Bef>
                <a:spcPts val="600"/>
              </a:spcBef>
              <a:spcAft>
                <a:spcPts val="600"/>
              </a:spcAft>
              <a:defRPr/>
            </a:pPr>
            <a:r>
              <a:rPr lang="zh-CN" altLang="en-US">
                <a:solidFill>
                  <a:schemeClr val="tx1"/>
                </a:solidFill>
              </a:rPr>
              <a:t>作用：将字符串中小写字母换成大写字母。</a:t>
            </a:r>
          </a:p>
        </p:txBody>
      </p:sp>
      <p:grpSp>
        <p:nvGrpSpPr>
          <p:cNvPr id="11" name="组合 10"/>
          <p:cNvGrpSpPr/>
          <p:nvPr/>
        </p:nvGrpSpPr>
        <p:grpSpPr>
          <a:xfrm>
            <a:off x="1159566" y="3478398"/>
            <a:ext cx="9417953" cy="1892388"/>
            <a:chOff x="10187984" y="4266795"/>
            <a:chExt cx="9417953" cy="1892388"/>
          </a:xfrm>
        </p:grpSpPr>
        <p:sp>
          <p:nvSpPr>
            <p:cNvPr id="12" name="MH_Other_1"/>
            <p:cNvSpPr/>
            <p:nvPr>
              <p:custDataLst>
                <p:tags r:id="rId3"/>
              </p:custDataLst>
            </p:nvPr>
          </p:nvSpPr>
          <p:spPr>
            <a:xfrm>
              <a:off x="10187984" y="4266795"/>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a:solidFill>
                    <a:srgbClr val="FEFFFF"/>
                  </a:solidFill>
                </a:rPr>
                <a:t>注意</a:t>
              </a:r>
            </a:p>
          </p:txBody>
        </p:sp>
        <p:sp>
          <p:nvSpPr>
            <p:cNvPr id="13" name="MH_SubTitle_1"/>
            <p:cNvSpPr/>
            <p:nvPr>
              <p:custDataLst>
                <p:tags r:id="rId4"/>
              </p:custDataLst>
            </p:nvPr>
          </p:nvSpPr>
          <p:spPr>
            <a:xfrm>
              <a:off x="10962685" y="4266795"/>
              <a:ext cx="8643252" cy="1892388"/>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dirty="0">
                  <a:solidFill>
                    <a:schemeClr val="tx1">
                      <a:lumMod val="75000"/>
                      <a:lumOff val="25000"/>
                    </a:schemeClr>
                  </a:solidFill>
                </a:rPr>
                <a:t>以上介绍了常用的</a:t>
              </a:r>
              <a:r>
                <a:rPr lang="en-US" altLang="zh-CN" sz="1600" dirty="0">
                  <a:solidFill>
                    <a:schemeClr val="tx1">
                      <a:lumMod val="75000"/>
                      <a:lumOff val="25000"/>
                    </a:schemeClr>
                  </a:solidFill>
                </a:rPr>
                <a:t>8</a:t>
              </a:r>
              <a:r>
                <a:rPr lang="zh-CN" altLang="en-US" sz="1600" dirty="0">
                  <a:solidFill>
                    <a:schemeClr val="tx1">
                      <a:lumMod val="75000"/>
                      <a:lumOff val="25000"/>
                    </a:schemeClr>
                  </a:solidFill>
                </a:rPr>
                <a:t>种字符串处理函数，它们属于</a:t>
              </a:r>
              <a:r>
                <a:rPr lang="zh-CN" altLang="en-US" sz="1600" b="1" dirty="0">
                  <a:solidFill>
                    <a:schemeClr val="tx1">
                      <a:lumMod val="75000"/>
                      <a:lumOff val="25000"/>
                    </a:schemeClr>
                  </a:solidFill>
                </a:rPr>
                <a:t>库函数</a:t>
              </a:r>
              <a:r>
                <a:rPr lang="zh-CN" altLang="en-US" sz="1600" dirty="0">
                  <a:solidFill>
                    <a:schemeClr val="tx1">
                      <a:lumMod val="75000"/>
                      <a:lumOff val="25000"/>
                    </a:schemeClr>
                  </a:solidFill>
                </a:rPr>
                <a:t>。</a:t>
              </a:r>
              <a:endParaRPr lang="en-US" altLang="zh-CN" sz="1600" dirty="0">
                <a:solidFill>
                  <a:schemeClr val="tx1">
                    <a:lumMod val="75000"/>
                    <a:lumOff val="25000"/>
                  </a:schemeClr>
                </a:solidFill>
              </a:endParaRPr>
            </a:p>
            <a:p>
              <a:pPr marL="285750" indent="-285750">
                <a:lnSpc>
                  <a:spcPct val="120000"/>
                </a:lnSpc>
                <a:spcAft>
                  <a:spcPts val="600"/>
                </a:spcAft>
                <a:buFont typeface="Arial" panose="020B0604020202020204" pitchFamily="34" charset="0"/>
                <a:buChar char="•"/>
                <a:defRPr/>
              </a:pPr>
              <a:r>
                <a:rPr lang="zh-CN" altLang="en-US" sz="1600" dirty="0">
                  <a:solidFill>
                    <a:schemeClr val="tx1">
                      <a:lumMod val="75000"/>
                      <a:lumOff val="25000"/>
                    </a:schemeClr>
                  </a:solidFill>
                </a:rPr>
                <a:t>在使用字符串处理函数时，应当在程序文件的开头用</a:t>
              </a:r>
              <a:r>
                <a:rPr lang="en-US" altLang="zh-CN" sz="1600" b="1" dirty="0">
                  <a:solidFill>
                    <a:schemeClr val="accent1"/>
                  </a:solidFill>
                </a:rPr>
                <a:t>#include &lt;</a:t>
              </a:r>
              <a:r>
                <a:rPr lang="en-US" altLang="zh-CN" sz="1600" b="1" dirty="0" err="1">
                  <a:solidFill>
                    <a:schemeClr val="accent1"/>
                  </a:solidFill>
                </a:rPr>
                <a:t>string.h</a:t>
              </a:r>
              <a:r>
                <a:rPr lang="en-US" altLang="zh-CN" sz="1600" b="1" dirty="0">
                  <a:solidFill>
                    <a:schemeClr val="accent1"/>
                  </a:solidFill>
                </a:rPr>
                <a:t>&gt;</a:t>
              </a:r>
              <a:r>
                <a:rPr lang="zh-CN" altLang="en-US" sz="1600" dirty="0">
                  <a:solidFill>
                    <a:schemeClr val="tx1">
                      <a:lumMod val="75000"/>
                      <a:lumOff val="25000"/>
                    </a:schemeClr>
                  </a:solidFill>
                </a:rPr>
                <a:t>把</a:t>
              </a:r>
              <a:r>
                <a:rPr lang="en-US" altLang="zh-CN" sz="1600" dirty="0" err="1">
                  <a:solidFill>
                    <a:schemeClr val="tx1">
                      <a:lumMod val="75000"/>
                      <a:lumOff val="25000"/>
                    </a:schemeClr>
                  </a:solidFill>
                </a:rPr>
                <a:t>string.h</a:t>
              </a:r>
              <a:r>
                <a:rPr lang="zh-CN" altLang="en-US" sz="1600" dirty="0">
                  <a:solidFill>
                    <a:schemeClr val="tx1">
                      <a:lumMod val="75000"/>
                      <a:lumOff val="25000"/>
                    </a:schemeClr>
                  </a:solidFill>
                </a:rPr>
                <a:t>文件包含到本文件中。</a:t>
              </a:r>
            </a:p>
          </p:txBody>
        </p:sp>
        <p:sp>
          <p:nvSpPr>
            <p:cNvPr id="14" name="MH_Other_2"/>
            <p:cNvSpPr/>
            <p:nvPr>
              <p:custDataLst>
                <p:tags r:id="rId5"/>
              </p:custDataLst>
            </p:nvPr>
          </p:nvSpPr>
          <p:spPr>
            <a:xfrm rot="16200000">
              <a:off x="19304312" y="5857558"/>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xmlns="" val="21041977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4805" y="203024"/>
            <a:ext cx="11147460" cy="1325563"/>
          </a:xfrm>
        </p:spPr>
        <p:txBody>
          <a:bodyPr/>
          <a:lstStyle/>
          <a:p>
            <a:pPr algn="ctr"/>
            <a:r>
              <a:rPr lang="zh-CN" altLang="en-US"/>
              <a:t>总  结</a:t>
            </a:r>
          </a:p>
        </p:txBody>
      </p:sp>
      <p:sp>
        <p:nvSpPr>
          <p:cNvPr id="15" name="MH_Desc_1"/>
          <p:cNvSpPr/>
          <p:nvPr>
            <p:custDataLst>
              <p:tags r:id="rId1"/>
            </p:custDataLst>
          </p:nvPr>
        </p:nvSpPr>
        <p:spPr>
          <a:xfrm>
            <a:off x="554805" y="1191803"/>
            <a:ext cx="11147460" cy="524439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342900" indent="-342900" algn="just">
              <a:lnSpc>
                <a:spcPct val="150000"/>
              </a:lnSpc>
              <a:buFont typeface="+mj-lt"/>
              <a:buAutoNum type="arabicPeriod"/>
              <a:defRPr/>
            </a:pPr>
            <a:r>
              <a:rPr lang="zh-CN" altLang="en-US" sz="1600" dirty="0">
                <a:solidFill>
                  <a:schemeClr val="tx1"/>
                </a:solidFill>
              </a:rPr>
              <a:t>数组是有序数据的集合。数组中的每一个元素都属于同一个数据类型。用一个统一的数组名和下标来唯一地确定数组中的元素。在程序中把循环和数组结合起来，用循环来对数组中的元素进行操作，可以有效地处理大批量的数据，提高了工作效率。</a:t>
            </a:r>
          </a:p>
          <a:p>
            <a:pPr marL="342900" indent="-342900" algn="just">
              <a:lnSpc>
                <a:spcPct val="150000"/>
              </a:lnSpc>
              <a:buFont typeface="+mj-lt"/>
              <a:buAutoNum type="arabicPeriod"/>
              <a:defRPr/>
            </a:pPr>
            <a:r>
              <a:rPr lang="zh-CN" altLang="en-US" sz="1600" dirty="0">
                <a:solidFill>
                  <a:schemeClr val="tx1"/>
                </a:solidFill>
              </a:rPr>
              <a:t>正确定义数组。如“</a:t>
            </a:r>
            <a:r>
              <a:rPr lang="en-US" altLang="zh-CN" sz="1600" dirty="0">
                <a:solidFill>
                  <a:schemeClr val="tx1"/>
                </a:solidFill>
              </a:rPr>
              <a:t>int a[10];”</a:t>
            </a:r>
            <a:r>
              <a:rPr lang="zh-CN" altLang="en-US" sz="1600" dirty="0">
                <a:solidFill>
                  <a:schemeClr val="tx1"/>
                </a:solidFill>
              </a:rPr>
              <a:t>，表示整型数组</a:t>
            </a:r>
            <a:r>
              <a:rPr lang="en-US" altLang="zh-CN" sz="1600" dirty="0">
                <a:solidFill>
                  <a:schemeClr val="tx1"/>
                </a:solidFill>
              </a:rPr>
              <a:t>a</a:t>
            </a:r>
            <a:r>
              <a:rPr lang="zh-CN" altLang="en-US" sz="1600" dirty="0">
                <a:solidFill>
                  <a:schemeClr val="tx1"/>
                </a:solidFill>
              </a:rPr>
              <a:t>有</a:t>
            </a:r>
            <a:r>
              <a:rPr lang="en-US" altLang="zh-CN" sz="1600" dirty="0">
                <a:solidFill>
                  <a:schemeClr val="tx1"/>
                </a:solidFill>
              </a:rPr>
              <a:t>10</a:t>
            </a:r>
            <a:r>
              <a:rPr lang="zh-CN" altLang="en-US" sz="1600" dirty="0">
                <a:solidFill>
                  <a:schemeClr val="tx1"/>
                </a:solidFill>
              </a:rPr>
              <a:t>个元素。特别注意数组元素的序号从</a:t>
            </a:r>
            <a:r>
              <a:rPr lang="en-US" altLang="zh-CN" sz="1600" dirty="0">
                <a:solidFill>
                  <a:schemeClr val="tx1"/>
                </a:solidFill>
              </a:rPr>
              <a:t>0</a:t>
            </a:r>
            <a:r>
              <a:rPr lang="zh-CN" altLang="en-US" sz="1600" dirty="0">
                <a:solidFill>
                  <a:schemeClr val="tx1"/>
                </a:solidFill>
              </a:rPr>
              <a:t>开始，即</a:t>
            </a:r>
            <a:r>
              <a:rPr lang="en-US" altLang="zh-CN" sz="1600" dirty="0">
                <a:solidFill>
                  <a:schemeClr val="tx1"/>
                </a:solidFill>
              </a:rPr>
              <a:t>a[0]</a:t>
            </a:r>
            <a:r>
              <a:rPr lang="zh-CN" altLang="en-US" sz="1600" dirty="0">
                <a:solidFill>
                  <a:schemeClr val="tx1"/>
                </a:solidFill>
              </a:rPr>
              <a:t>～</a:t>
            </a:r>
            <a:r>
              <a:rPr lang="en-US" altLang="zh-CN" sz="1600" dirty="0">
                <a:solidFill>
                  <a:schemeClr val="tx1"/>
                </a:solidFill>
              </a:rPr>
              <a:t>a[9]</a:t>
            </a:r>
            <a:r>
              <a:rPr lang="zh-CN" altLang="en-US" sz="1600" dirty="0">
                <a:solidFill>
                  <a:schemeClr val="tx1"/>
                </a:solidFill>
              </a:rPr>
              <a:t>，不存在</a:t>
            </a:r>
            <a:r>
              <a:rPr lang="en-US" altLang="zh-CN" sz="1600" dirty="0">
                <a:solidFill>
                  <a:schemeClr val="tx1"/>
                </a:solidFill>
              </a:rPr>
              <a:t>a[10]</a:t>
            </a:r>
            <a:r>
              <a:rPr lang="zh-CN" altLang="en-US" sz="1600" dirty="0">
                <a:solidFill>
                  <a:schemeClr val="tx1"/>
                </a:solidFill>
              </a:rPr>
              <a:t>。要特别注意“下标越界”问题。</a:t>
            </a:r>
          </a:p>
          <a:p>
            <a:pPr marL="342900" indent="-342900" algn="just">
              <a:lnSpc>
                <a:spcPct val="150000"/>
              </a:lnSpc>
              <a:buFont typeface="+mj-lt"/>
              <a:buAutoNum type="arabicPeriod"/>
              <a:defRPr/>
            </a:pPr>
            <a:r>
              <a:rPr lang="zh-CN" altLang="en-US" sz="1600" dirty="0">
                <a:solidFill>
                  <a:schemeClr val="tx1"/>
                </a:solidFill>
              </a:rPr>
              <a:t>要区别数组的定义形式和数组元素的引用形式。二者形式上相同，但性质不同。</a:t>
            </a:r>
            <a:endParaRPr lang="en-US" altLang="zh-CN" sz="1600" dirty="0">
              <a:solidFill>
                <a:schemeClr val="tx1"/>
              </a:solidFill>
            </a:endParaRPr>
          </a:p>
          <a:p>
            <a:pPr marL="342900" indent="-342900" algn="just">
              <a:lnSpc>
                <a:spcPct val="150000"/>
              </a:lnSpc>
              <a:buFont typeface="+mj-lt"/>
              <a:buAutoNum type="arabicPeriod"/>
              <a:defRPr/>
            </a:pPr>
            <a:r>
              <a:rPr lang="zh-CN" altLang="en-US" sz="1600" dirty="0">
                <a:solidFill>
                  <a:schemeClr val="tx1"/>
                </a:solidFill>
              </a:rPr>
              <a:t>二维数组的元素在内存中的排列次序为“按行排列”。在对二维数组初始化时，按行赋初值。</a:t>
            </a:r>
          </a:p>
          <a:p>
            <a:pPr marL="342900" indent="-342900" algn="just">
              <a:lnSpc>
                <a:spcPct val="150000"/>
              </a:lnSpc>
              <a:buFont typeface="+mj-lt"/>
              <a:buAutoNum type="arabicPeriod"/>
              <a:defRPr/>
            </a:pPr>
            <a:r>
              <a:rPr lang="zh-CN" altLang="en-US" sz="1600" dirty="0">
                <a:solidFill>
                  <a:schemeClr val="tx1"/>
                </a:solidFill>
              </a:rPr>
              <a:t>在</a:t>
            </a:r>
            <a:r>
              <a:rPr lang="en-US" altLang="zh-CN" sz="1600" dirty="0">
                <a:solidFill>
                  <a:schemeClr val="tx1"/>
                </a:solidFill>
              </a:rPr>
              <a:t>C</a:t>
            </a:r>
            <a:r>
              <a:rPr lang="zh-CN" altLang="en-US" sz="1600" dirty="0">
                <a:solidFill>
                  <a:schemeClr val="tx1"/>
                </a:solidFill>
              </a:rPr>
              <a:t>语言中，字符串是以字符数组形式存放的，为了确定字符串的范围，</a:t>
            </a:r>
            <a:r>
              <a:rPr lang="en-US" altLang="zh-CN" sz="1600" dirty="0">
                <a:solidFill>
                  <a:schemeClr val="tx1"/>
                </a:solidFill>
              </a:rPr>
              <a:t>C</a:t>
            </a:r>
            <a:r>
              <a:rPr lang="zh-CN" altLang="en-US" sz="1600" dirty="0">
                <a:solidFill>
                  <a:schemeClr val="tx1"/>
                </a:solidFill>
              </a:rPr>
              <a:t>编译系统在每一个字符串的后面加一个</a:t>
            </a:r>
            <a:r>
              <a:rPr lang="en-US" altLang="zh-CN" sz="1600" dirty="0">
                <a:solidFill>
                  <a:schemeClr val="tx1"/>
                </a:solidFill>
              </a:rPr>
              <a:t>'\0'</a:t>
            </a:r>
            <a:r>
              <a:rPr lang="zh-CN" altLang="en-US" sz="1600" dirty="0">
                <a:solidFill>
                  <a:schemeClr val="tx1"/>
                </a:solidFill>
              </a:rPr>
              <a:t>作为字符串结束标志。</a:t>
            </a:r>
            <a:r>
              <a:rPr lang="en-US" altLang="zh-CN" sz="1600" dirty="0">
                <a:solidFill>
                  <a:schemeClr val="tx1"/>
                </a:solidFill>
              </a:rPr>
              <a:t>'\0'</a:t>
            </a:r>
            <a:r>
              <a:rPr lang="zh-CN" altLang="en-US" sz="1600" dirty="0">
                <a:solidFill>
                  <a:schemeClr val="tx1"/>
                </a:solidFill>
              </a:rPr>
              <a:t>不是字符串的组成部分，输出字符串时不包括</a:t>
            </a:r>
            <a:r>
              <a:rPr lang="en-US" altLang="zh-CN" sz="1600" dirty="0">
                <a:solidFill>
                  <a:schemeClr val="tx1"/>
                </a:solidFill>
              </a:rPr>
              <a:t>'\0'</a:t>
            </a:r>
            <a:r>
              <a:rPr lang="zh-CN" altLang="en-US" sz="1600" dirty="0">
                <a:solidFill>
                  <a:schemeClr val="tx1"/>
                </a:solidFill>
              </a:rPr>
              <a:t>。要区分字符数组和字符串，字符串可以放在字符数组中，如果字符串的长度为</a:t>
            </a:r>
            <a:r>
              <a:rPr lang="en-US" altLang="zh-CN" sz="1600" dirty="0">
                <a:solidFill>
                  <a:schemeClr val="tx1"/>
                </a:solidFill>
              </a:rPr>
              <a:t>n</a:t>
            </a:r>
            <a:r>
              <a:rPr lang="zh-CN" altLang="en-US" sz="1600" dirty="0">
                <a:solidFill>
                  <a:schemeClr val="tx1"/>
                </a:solidFill>
              </a:rPr>
              <a:t>，则能存放该字符串的字符数组的长度应≥</a:t>
            </a:r>
            <a:r>
              <a:rPr lang="en-US" altLang="zh-CN" sz="1600" dirty="0">
                <a:solidFill>
                  <a:schemeClr val="tx1"/>
                </a:solidFill>
              </a:rPr>
              <a:t>n+1</a:t>
            </a:r>
            <a:r>
              <a:rPr lang="zh-CN" altLang="en-US" sz="1600" dirty="0">
                <a:solidFill>
                  <a:schemeClr val="tx1"/>
                </a:solidFill>
              </a:rPr>
              <a:t>。</a:t>
            </a:r>
          </a:p>
          <a:p>
            <a:pPr marL="342900" indent="-342900" algn="just">
              <a:lnSpc>
                <a:spcPct val="150000"/>
              </a:lnSpc>
              <a:buFont typeface="+mj-lt"/>
              <a:buAutoNum type="arabicPeriod"/>
              <a:defRPr/>
            </a:pPr>
            <a:r>
              <a:rPr lang="zh-CN" altLang="en-US" sz="1600" dirty="0">
                <a:solidFill>
                  <a:schemeClr val="tx1"/>
                </a:solidFill>
              </a:rPr>
              <a:t>对字符串的运算要通过字符串函数来进行。将一个字符串赋给一个字符数组不能用赋值语句，应该用字符串复制函数</a:t>
            </a:r>
            <a:r>
              <a:rPr lang="en-US" altLang="zh-CN" sz="1600" dirty="0" err="1">
                <a:solidFill>
                  <a:schemeClr val="tx1"/>
                </a:solidFill>
              </a:rPr>
              <a:t>strcpy</a:t>
            </a:r>
            <a:r>
              <a:rPr lang="zh-CN" altLang="en-US" sz="1600" dirty="0">
                <a:solidFill>
                  <a:schemeClr val="tx1"/>
                </a:solidFill>
              </a:rPr>
              <a:t>。在使用字符串函数时要在本程序的开头用</a:t>
            </a:r>
            <a:r>
              <a:rPr lang="en-US" altLang="zh-CN" sz="1600" dirty="0">
                <a:solidFill>
                  <a:schemeClr val="tx1"/>
                </a:solidFill>
              </a:rPr>
              <a:t>#include&lt;</a:t>
            </a:r>
            <a:r>
              <a:rPr lang="en-US" altLang="zh-CN" sz="1600" dirty="0" err="1">
                <a:solidFill>
                  <a:schemeClr val="tx1"/>
                </a:solidFill>
              </a:rPr>
              <a:t>string.h</a:t>
            </a:r>
            <a:r>
              <a:rPr lang="en-US" altLang="zh-CN" sz="1600" dirty="0">
                <a:solidFill>
                  <a:schemeClr val="tx1"/>
                </a:solidFill>
              </a:rPr>
              <a:t>&gt;</a:t>
            </a:r>
            <a:r>
              <a:rPr lang="zh-CN" altLang="en-US" sz="1600" dirty="0">
                <a:solidFill>
                  <a:schemeClr val="tx1"/>
                </a:solidFill>
              </a:rPr>
              <a:t>将头文件</a:t>
            </a:r>
            <a:r>
              <a:rPr lang="en-US" altLang="zh-CN" sz="1600" dirty="0">
                <a:solidFill>
                  <a:schemeClr val="tx1"/>
                </a:solidFill>
              </a:rPr>
              <a:t>&lt;</a:t>
            </a:r>
            <a:r>
              <a:rPr lang="en-US" altLang="zh-CN" sz="1600" dirty="0" err="1">
                <a:solidFill>
                  <a:schemeClr val="tx1"/>
                </a:solidFill>
              </a:rPr>
              <a:t>string.h</a:t>
            </a:r>
            <a:r>
              <a:rPr lang="en-US" altLang="zh-CN" sz="1600" dirty="0">
                <a:solidFill>
                  <a:schemeClr val="tx1"/>
                </a:solidFill>
              </a:rPr>
              <a:t>&gt;</a:t>
            </a:r>
            <a:r>
              <a:rPr lang="zh-CN" altLang="en-US" sz="1600" dirty="0">
                <a:solidFill>
                  <a:schemeClr val="tx1"/>
                </a:solidFill>
              </a:rPr>
              <a:t>包含进来。 </a:t>
            </a:r>
          </a:p>
          <a:p>
            <a:pPr marL="342900" indent="-342900" algn="just">
              <a:lnSpc>
                <a:spcPct val="150000"/>
              </a:lnSpc>
              <a:buFont typeface="+mj-lt"/>
              <a:buAutoNum type="arabicPeriod"/>
              <a:defRPr/>
            </a:pPr>
            <a:r>
              <a:rPr lang="zh-CN" altLang="en-US" sz="1600" dirty="0">
                <a:solidFill>
                  <a:schemeClr val="tx1"/>
                </a:solidFill>
              </a:rPr>
              <a:t>由于引入了数组，程序中的数据结构丰富了，会用到有关的算法</a:t>
            </a:r>
            <a:r>
              <a:rPr lang="en-US" altLang="zh-CN" sz="1600" dirty="0">
                <a:solidFill>
                  <a:schemeClr val="tx1"/>
                </a:solidFill>
              </a:rPr>
              <a:t>(</a:t>
            </a:r>
            <a:r>
              <a:rPr lang="zh-CN" altLang="en-US" sz="1600" dirty="0">
                <a:solidFill>
                  <a:schemeClr val="tx1"/>
                </a:solidFill>
              </a:rPr>
              <a:t>如排序算法、统计单词</a:t>
            </a:r>
            <a:r>
              <a:rPr lang="en-US" altLang="zh-CN" sz="1600" dirty="0">
                <a:solidFill>
                  <a:schemeClr val="tx1"/>
                </a:solidFill>
              </a:rPr>
              <a:t>)</a:t>
            </a:r>
            <a:r>
              <a:rPr lang="zh-CN" altLang="en-US" sz="1600" dirty="0">
                <a:solidFill>
                  <a:schemeClr val="tx1"/>
                </a:solidFill>
              </a:rPr>
              <a:t>，要注意结合例题学习算法。在本章的习题中，会接触到一些新的算法，请注意学习。</a:t>
            </a:r>
          </a:p>
        </p:txBody>
      </p:sp>
    </p:spTree>
    <p:extLst>
      <p:ext uri="{BB962C8B-B14F-4D97-AF65-F5344CB8AC3E}">
        <p14:creationId xmlns:p14="http://schemas.microsoft.com/office/powerpoint/2010/main" xmlns="" val="428176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992" y="367410"/>
            <a:ext cx="5922104" cy="1325563"/>
          </a:xfrm>
        </p:spPr>
        <p:txBody>
          <a:bodyPr/>
          <a:lstStyle/>
          <a:p>
            <a:r>
              <a:rPr lang="zh-CN" altLang="en-US"/>
              <a:t>引用一维数组元素</a:t>
            </a:r>
          </a:p>
        </p:txBody>
      </p:sp>
      <p:sp>
        <p:nvSpPr>
          <p:cNvPr id="7" name="矩形 6"/>
          <p:cNvSpPr/>
          <p:nvPr/>
        </p:nvSpPr>
        <p:spPr>
          <a:xfrm>
            <a:off x="1159566" y="1457924"/>
            <a:ext cx="3889512" cy="40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zh-CN" altLang="en-US" b="1"/>
              <a:t>数组名</a:t>
            </a:r>
            <a:r>
              <a:rPr lang="en-US" altLang="zh-CN" b="1"/>
              <a:t>[</a:t>
            </a:r>
            <a:r>
              <a:rPr lang="zh-CN" altLang="en-US" b="1"/>
              <a:t>下标</a:t>
            </a:r>
            <a:r>
              <a:rPr lang="en-US" altLang="zh-CN" b="1"/>
              <a:t>]</a:t>
            </a:r>
            <a:endParaRPr lang="zh-CN" altLang="en-US" b="1"/>
          </a:p>
        </p:txBody>
      </p:sp>
      <p:sp>
        <p:nvSpPr>
          <p:cNvPr id="8" name="MH_Desc_1"/>
          <p:cNvSpPr/>
          <p:nvPr>
            <p:custDataLst>
              <p:tags r:id="rId1"/>
            </p:custDataLst>
          </p:nvPr>
        </p:nvSpPr>
        <p:spPr>
          <a:xfrm>
            <a:off x="1159566" y="2405269"/>
            <a:ext cx="3889512" cy="345881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Bef>
                <a:spcPts val="600"/>
              </a:spcBef>
              <a:spcAft>
                <a:spcPts val="600"/>
              </a:spcAft>
              <a:defRPr/>
            </a:pPr>
            <a:r>
              <a:rPr lang="zh-CN" altLang="en-US" dirty="0">
                <a:solidFill>
                  <a:schemeClr val="tx1"/>
                </a:solidFill>
              </a:rPr>
              <a:t> 只能引用数组元素而不能一次整体调用整个数组全部元素的值。</a:t>
            </a:r>
            <a:endParaRPr lang="en-US" altLang="zh-CN" dirty="0">
              <a:solidFill>
                <a:schemeClr val="tx1"/>
              </a:solidFill>
            </a:endParaRPr>
          </a:p>
          <a:p>
            <a:pPr algn="just">
              <a:lnSpc>
                <a:spcPct val="150000"/>
              </a:lnSpc>
              <a:spcBef>
                <a:spcPts val="600"/>
              </a:spcBef>
              <a:spcAft>
                <a:spcPts val="600"/>
              </a:spcAft>
              <a:defRPr/>
            </a:pPr>
            <a:r>
              <a:rPr lang="zh-CN" altLang="en-US" dirty="0">
                <a:solidFill>
                  <a:schemeClr val="tx1"/>
                </a:solidFill>
              </a:rPr>
              <a:t>数组元素与一个简单变量的地位和作用相似。</a:t>
            </a:r>
            <a:endParaRPr lang="en-US" altLang="zh-CN" dirty="0">
              <a:solidFill>
                <a:schemeClr val="tx1"/>
              </a:solidFill>
            </a:endParaRPr>
          </a:p>
          <a:p>
            <a:pPr algn="just">
              <a:lnSpc>
                <a:spcPct val="150000"/>
              </a:lnSpc>
              <a:spcBef>
                <a:spcPts val="600"/>
              </a:spcBef>
              <a:spcAft>
                <a:spcPts val="600"/>
              </a:spcAft>
              <a:defRPr/>
            </a:pPr>
            <a:r>
              <a:rPr lang="zh-CN" altLang="en-US" dirty="0">
                <a:solidFill>
                  <a:schemeClr val="tx1"/>
                </a:solidFill>
              </a:rPr>
              <a:t>“下标”可以是整型常量或整型表达式。</a:t>
            </a:r>
          </a:p>
        </p:txBody>
      </p:sp>
      <p:grpSp>
        <p:nvGrpSpPr>
          <p:cNvPr id="11" name="组合 10"/>
          <p:cNvGrpSpPr/>
          <p:nvPr/>
        </p:nvGrpSpPr>
        <p:grpSpPr>
          <a:xfrm>
            <a:off x="5490622" y="1457923"/>
            <a:ext cx="6060147" cy="4406163"/>
            <a:chOff x="10187984" y="4266794"/>
            <a:chExt cx="6060147" cy="4406163"/>
          </a:xfrm>
        </p:grpSpPr>
        <p:sp>
          <p:nvSpPr>
            <p:cNvPr id="12" name="MH_Other_1"/>
            <p:cNvSpPr/>
            <p:nvPr>
              <p:custDataLst>
                <p:tags r:id="rId2"/>
              </p:custDataLst>
            </p:nvPr>
          </p:nvSpPr>
          <p:spPr>
            <a:xfrm>
              <a:off x="10187984" y="4266795"/>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a:solidFill>
                    <a:srgbClr val="FEFFFF"/>
                  </a:solidFill>
                </a:rPr>
                <a:t>注意</a:t>
              </a:r>
            </a:p>
          </p:txBody>
        </p:sp>
        <p:sp>
          <p:nvSpPr>
            <p:cNvPr id="13" name="MH_SubTitle_1"/>
            <p:cNvSpPr/>
            <p:nvPr>
              <p:custDataLst>
                <p:tags r:id="rId3"/>
              </p:custDataLst>
            </p:nvPr>
          </p:nvSpPr>
          <p:spPr>
            <a:xfrm>
              <a:off x="10962684" y="4266794"/>
              <a:ext cx="5285447" cy="4406163"/>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a:solidFill>
                    <a:schemeClr val="tx1">
                      <a:lumMod val="75000"/>
                      <a:lumOff val="25000"/>
                    </a:schemeClr>
                  </a:solidFill>
                </a:rPr>
                <a:t>定义数组时用到的“数组名</a:t>
              </a:r>
              <a:r>
                <a:rPr lang="en-US" altLang="zh-CN" sz="1600">
                  <a:solidFill>
                    <a:schemeClr val="tx1">
                      <a:lumMod val="75000"/>
                      <a:lumOff val="25000"/>
                    </a:schemeClr>
                  </a:solidFill>
                </a:rPr>
                <a:t>[</a:t>
              </a:r>
              <a:r>
                <a:rPr lang="zh-CN" altLang="en-US" sz="1600">
                  <a:solidFill>
                    <a:schemeClr val="tx1">
                      <a:lumMod val="75000"/>
                      <a:lumOff val="25000"/>
                    </a:schemeClr>
                  </a:solidFill>
                </a:rPr>
                <a:t>常量表达式</a:t>
              </a:r>
              <a:r>
                <a:rPr lang="en-US" altLang="zh-CN" sz="1600">
                  <a:solidFill>
                    <a:schemeClr val="tx1">
                      <a:lumMod val="75000"/>
                      <a:lumOff val="25000"/>
                    </a:schemeClr>
                  </a:solidFill>
                </a:rPr>
                <a:t>]</a:t>
              </a:r>
              <a:r>
                <a:rPr lang="zh-CN" altLang="en-US" sz="1600">
                  <a:solidFill>
                    <a:schemeClr val="tx1">
                      <a:lumMod val="75000"/>
                      <a:lumOff val="25000"/>
                    </a:schemeClr>
                  </a:solidFill>
                </a:rPr>
                <a:t>” 和引用数组元素时用的“数组名</a:t>
              </a:r>
              <a:r>
                <a:rPr lang="en-US" altLang="zh-CN" sz="1600">
                  <a:solidFill>
                    <a:schemeClr val="tx1">
                      <a:lumMod val="75000"/>
                      <a:lumOff val="25000"/>
                    </a:schemeClr>
                  </a:solidFill>
                </a:rPr>
                <a:t>[</a:t>
              </a:r>
              <a:r>
                <a:rPr lang="zh-CN" altLang="en-US" sz="1600">
                  <a:solidFill>
                    <a:schemeClr val="tx1">
                      <a:lumMod val="75000"/>
                      <a:lumOff val="25000"/>
                    </a:schemeClr>
                  </a:solidFill>
                </a:rPr>
                <a:t>下标</a:t>
              </a:r>
              <a:r>
                <a:rPr lang="en-US" altLang="zh-CN" sz="1600">
                  <a:solidFill>
                    <a:schemeClr val="tx1">
                      <a:lumMod val="75000"/>
                      <a:lumOff val="25000"/>
                    </a:schemeClr>
                  </a:solidFill>
                </a:rPr>
                <a:t>]</a:t>
              </a:r>
              <a:r>
                <a:rPr lang="zh-CN" altLang="en-US" sz="1600">
                  <a:solidFill>
                    <a:schemeClr val="tx1">
                      <a:lumMod val="75000"/>
                      <a:lumOff val="25000"/>
                    </a:schemeClr>
                  </a:solidFill>
                </a:rPr>
                <a:t>”形式相同，但含义不同。</a:t>
              </a:r>
            </a:p>
          </p:txBody>
        </p:sp>
        <p:sp>
          <p:nvSpPr>
            <p:cNvPr id="14" name="MH_Other_2"/>
            <p:cNvSpPr/>
            <p:nvPr>
              <p:custDataLst>
                <p:tags r:id="rId4"/>
              </p:custDataLst>
            </p:nvPr>
          </p:nvSpPr>
          <p:spPr>
            <a:xfrm rot="16200000">
              <a:off x="15946506" y="8371332"/>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5" name="圆角矩形 14"/>
          <p:cNvSpPr/>
          <p:nvPr/>
        </p:nvSpPr>
        <p:spPr>
          <a:xfrm>
            <a:off x="6685472" y="2405269"/>
            <a:ext cx="4727275" cy="1787169"/>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538">
              <a:lnSpc>
                <a:spcPct val="120000"/>
              </a:lnSpc>
            </a:pPr>
            <a:r>
              <a:rPr lang="en-US" altLang="zh-CN" sz="1600"/>
              <a:t>int a[10];</a:t>
            </a:r>
          </a:p>
          <a:p>
            <a:pPr defTabSz="363538">
              <a:lnSpc>
                <a:spcPct val="120000"/>
              </a:lnSpc>
            </a:pPr>
            <a:r>
              <a:rPr lang="en-US" altLang="zh-CN" sz="1600">
                <a:solidFill>
                  <a:srgbClr val="008000"/>
                </a:solidFill>
              </a:rPr>
              <a:t>//</a:t>
            </a:r>
            <a:r>
              <a:rPr lang="zh-CN" altLang="en-US" sz="1600">
                <a:solidFill>
                  <a:srgbClr val="008000"/>
                </a:solidFill>
              </a:rPr>
              <a:t>定义包含</a:t>
            </a:r>
            <a:r>
              <a:rPr lang="en-US" altLang="zh-CN" sz="1600">
                <a:solidFill>
                  <a:srgbClr val="008000"/>
                </a:solidFill>
              </a:rPr>
              <a:t>10</a:t>
            </a:r>
            <a:r>
              <a:rPr lang="zh-CN" altLang="en-US" sz="1600">
                <a:solidFill>
                  <a:srgbClr val="008000"/>
                </a:solidFill>
              </a:rPr>
              <a:t>个元素的数组</a:t>
            </a:r>
            <a:r>
              <a:rPr lang="en-US" altLang="zh-CN" sz="1600">
                <a:solidFill>
                  <a:srgbClr val="008000"/>
                </a:solidFill>
              </a:rPr>
              <a:t>a</a:t>
            </a:r>
            <a:r>
              <a:rPr lang="zh-CN" altLang="en-US" sz="1600">
                <a:solidFill>
                  <a:srgbClr val="008000"/>
                </a:solidFill>
              </a:rPr>
              <a:t>，这是定义</a:t>
            </a:r>
          </a:p>
          <a:p>
            <a:pPr defTabSz="363538">
              <a:lnSpc>
                <a:spcPct val="120000"/>
              </a:lnSpc>
            </a:pPr>
            <a:endParaRPr lang="zh-CN" altLang="en-US" sz="1600"/>
          </a:p>
          <a:p>
            <a:pPr defTabSz="363538">
              <a:lnSpc>
                <a:spcPct val="120000"/>
              </a:lnSpc>
            </a:pPr>
            <a:r>
              <a:rPr lang="en-US" altLang="zh-CN" sz="1600"/>
              <a:t>b=a[6];</a:t>
            </a:r>
          </a:p>
          <a:p>
            <a:pPr defTabSz="363538">
              <a:lnSpc>
                <a:spcPct val="120000"/>
              </a:lnSpc>
            </a:pPr>
            <a:r>
              <a:rPr lang="en-US" altLang="zh-CN" sz="1600">
                <a:solidFill>
                  <a:srgbClr val="008000"/>
                </a:solidFill>
              </a:rPr>
              <a:t>//a[6]</a:t>
            </a:r>
            <a:r>
              <a:rPr lang="zh-CN" altLang="en-US" sz="1600">
                <a:solidFill>
                  <a:srgbClr val="008000"/>
                </a:solidFill>
              </a:rPr>
              <a:t>表示引用</a:t>
            </a:r>
            <a:r>
              <a:rPr lang="en-US" altLang="zh-CN" sz="1600">
                <a:solidFill>
                  <a:srgbClr val="008000"/>
                </a:solidFill>
              </a:rPr>
              <a:t>a</a:t>
            </a:r>
            <a:r>
              <a:rPr lang="zh-CN" altLang="en-US" sz="1600">
                <a:solidFill>
                  <a:srgbClr val="008000"/>
                </a:solidFill>
              </a:rPr>
              <a:t>数组中序号为</a:t>
            </a:r>
            <a:r>
              <a:rPr lang="en-US" altLang="zh-CN" sz="1600">
                <a:solidFill>
                  <a:srgbClr val="008000"/>
                </a:solidFill>
              </a:rPr>
              <a:t>6</a:t>
            </a:r>
            <a:r>
              <a:rPr lang="zh-CN" altLang="en-US" sz="1600">
                <a:solidFill>
                  <a:srgbClr val="008000"/>
                </a:solidFill>
              </a:rPr>
              <a:t>的元素，这是引用</a:t>
            </a:r>
            <a:endParaRPr lang="en-US" altLang="zh-CN" sz="1600">
              <a:solidFill>
                <a:srgbClr val="008000"/>
              </a:solidFill>
            </a:endParaRPr>
          </a:p>
        </p:txBody>
      </p:sp>
    </p:spTree>
    <p:extLst>
      <p:ext uri="{BB962C8B-B14F-4D97-AF65-F5344CB8AC3E}">
        <p14:creationId xmlns:p14="http://schemas.microsoft.com/office/powerpoint/2010/main" xmlns="" val="846326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2563" y="270289"/>
            <a:ext cx="10515600" cy="1325563"/>
          </a:xfrm>
        </p:spPr>
        <p:txBody>
          <a:bodyPr/>
          <a:lstStyle/>
          <a:p>
            <a:r>
              <a:rPr lang="zh-CN" altLang="en-US"/>
              <a:t>引用一维数组元素</a:t>
            </a:r>
          </a:p>
        </p:txBody>
      </p:sp>
      <p:sp>
        <p:nvSpPr>
          <p:cNvPr id="3" name="内容占位符 2"/>
          <p:cNvSpPr>
            <a:spLocks noGrp="1"/>
          </p:cNvSpPr>
          <p:nvPr>
            <p:ph idx="1"/>
          </p:nvPr>
        </p:nvSpPr>
        <p:spPr>
          <a:xfrm>
            <a:off x="732563" y="1250578"/>
            <a:ext cx="10171226" cy="66390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5.1】</a:t>
            </a:r>
            <a:r>
              <a:rPr lang="zh-CN" altLang="en-US" sz="2000">
                <a:solidFill>
                  <a:schemeClr val="accent1"/>
                </a:solidFill>
              </a:rPr>
              <a:t>给数组元素</a:t>
            </a:r>
            <a:r>
              <a:rPr lang="en-US" altLang="zh-CN" sz="2000">
                <a:solidFill>
                  <a:schemeClr val="accent1"/>
                </a:solidFill>
              </a:rPr>
              <a:t>a[0]</a:t>
            </a:r>
            <a:r>
              <a:rPr lang="zh-CN" altLang="en-US" sz="2000">
                <a:solidFill>
                  <a:schemeClr val="accent1"/>
                </a:solidFill>
              </a:rPr>
              <a:t>～</a:t>
            </a:r>
            <a:r>
              <a:rPr lang="en-US" altLang="zh-CN" sz="2000">
                <a:solidFill>
                  <a:schemeClr val="accent1"/>
                </a:solidFill>
              </a:rPr>
              <a:t>a[9]</a:t>
            </a:r>
            <a:r>
              <a:rPr lang="zh-CN" altLang="en-US" sz="2000">
                <a:solidFill>
                  <a:schemeClr val="accent1"/>
                </a:solidFill>
              </a:rPr>
              <a:t>赋值为</a:t>
            </a:r>
            <a:r>
              <a:rPr lang="en-US" altLang="zh-CN" sz="2000">
                <a:solidFill>
                  <a:schemeClr val="accent1"/>
                </a:solidFill>
              </a:rPr>
              <a:t>0</a:t>
            </a:r>
            <a:r>
              <a:rPr lang="zh-CN" altLang="en-US" sz="2000">
                <a:solidFill>
                  <a:schemeClr val="accent1"/>
                </a:solidFill>
              </a:rPr>
              <a:t>～</a:t>
            </a:r>
            <a:r>
              <a:rPr lang="en-US" altLang="zh-CN" sz="2000">
                <a:solidFill>
                  <a:schemeClr val="accent1"/>
                </a:solidFill>
              </a:rPr>
              <a:t>9</a:t>
            </a:r>
            <a:r>
              <a:rPr lang="zh-CN" altLang="en-US" sz="2000">
                <a:solidFill>
                  <a:schemeClr val="accent1"/>
                </a:solidFill>
              </a:rPr>
              <a:t>，然后按逆序输出各元素的值。</a:t>
            </a:r>
          </a:p>
        </p:txBody>
      </p:sp>
      <p:sp>
        <p:nvSpPr>
          <p:cNvPr id="13" name="圆角矩形 12"/>
          <p:cNvSpPr/>
          <p:nvPr/>
        </p:nvSpPr>
        <p:spPr>
          <a:xfrm>
            <a:off x="983189" y="2455317"/>
            <a:ext cx="4791446" cy="3075912"/>
          </a:xfrm>
          <a:prstGeom prst="roundRect">
            <a:avLst>
              <a:gd name="adj" fmla="val 1628"/>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400"/>
              <a:t>#include&lt;stdio.h&gt;</a:t>
            </a:r>
          </a:p>
          <a:p>
            <a:pPr defTabSz="363538">
              <a:lnSpc>
                <a:spcPct val="120000"/>
              </a:lnSpc>
            </a:pPr>
            <a:r>
              <a:rPr lang="en-US" altLang="zh-CN" sz="1400"/>
              <a:t>int main()</a:t>
            </a:r>
          </a:p>
          <a:p>
            <a:pPr defTabSz="363538">
              <a:lnSpc>
                <a:spcPct val="120000"/>
              </a:lnSpc>
            </a:pPr>
            <a:r>
              <a:rPr lang="en-US" altLang="zh-CN" sz="1400"/>
              <a:t>{</a:t>
            </a:r>
          </a:p>
          <a:p>
            <a:pPr defTabSz="363538">
              <a:lnSpc>
                <a:spcPct val="120000"/>
              </a:lnSpc>
            </a:pPr>
            <a:r>
              <a:rPr lang="en-US" altLang="zh-CN" sz="1400"/>
              <a:t>	int i,a[10];</a:t>
            </a:r>
          </a:p>
          <a:p>
            <a:pPr defTabSz="363538">
              <a:lnSpc>
                <a:spcPct val="120000"/>
              </a:lnSpc>
            </a:pPr>
            <a:r>
              <a:rPr lang="en-US" altLang="zh-CN" sz="1400"/>
              <a:t>	for(i=0; i&lt;=9;i++)	</a:t>
            </a:r>
            <a:r>
              <a:rPr lang="en-US" altLang="zh-CN" sz="1400">
                <a:solidFill>
                  <a:srgbClr val="008000"/>
                </a:solidFill>
              </a:rPr>
              <a:t>//</a:t>
            </a:r>
            <a:r>
              <a:rPr lang="zh-CN" altLang="en-US" sz="1400">
                <a:solidFill>
                  <a:srgbClr val="008000"/>
                </a:solidFill>
              </a:rPr>
              <a:t>对数组元素</a:t>
            </a:r>
            <a:r>
              <a:rPr lang="en-US" altLang="zh-CN" sz="1400">
                <a:solidFill>
                  <a:srgbClr val="008000"/>
                </a:solidFill>
              </a:rPr>
              <a:t>a[0]~a[9]</a:t>
            </a:r>
            <a:r>
              <a:rPr lang="zh-CN" altLang="en-US" sz="1400">
                <a:solidFill>
                  <a:srgbClr val="008000"/>
                </a:solidFill>
              </a:rPr>
              <a:t>赋值</a:t>
            </a:r>
          </a:p>
          <a:p>
            <a:pPr defTabSz="363538">
              <a:lnSpc>
                <a:spcPct val="120000"/>
              </a:lnSpc>
            </a:pPr>
            <a:r>
              <a:rPr lang="zh-CN" altLang="en-US" sz="1400"/>
              <a:t>		</a:t>
            </a:r>
            <a:r>
              <a:rPr lang="en-US" altLang="zh-CN" sz="1400"/>
              <a:t>a[i]=i;</a:t>
            </a:r>
          </a:p>
          <a:p>
            <a:pPr defTabSz="363538">
              <a:lnSpc>
                <a:spcPct val="120000"/>
              </a:lnSpc>
            </a:pPr>
            <a:r>
              <a:rPr lang="en-US" altLang="zh-CN" sz="1400"/>
              <a:t>	for(i=9;i&gt;=0;i--)	</a:t>
            </a:r>
            <a:r>
              <a:rPr lang="en-US" altLang="zh-CN" sz="1400">
                <a:solidFill>
                  <a:srgbClr val="008000"/>
                </a:solidFill>
              </a:rPr>
              <a:t>//</a:t>
            </a:r>
            <a:r>
              <a:rPr lang="zh-CN" altLang="en-US" sz="1400">
                <a:solidFill>
                  <a:srgbClr val="008000"/>
                </a:solidFill>
              </a:rPr>
              <a:t>输出</a:t>
            </a:r>
            <a:r>
              <a:rPr lang="en-US" altLang="zh-CN" sz="1400">
                <a:solidFill>
                  <a:srgbClr val="008000"/>
                </a:solidFill>
              </a:rPr>
              <a:t>a[9]~a[0]</a:t>
            </a:r>
            <a:r>
              <a:rPr lang="zh-CN" altLang="en-US" sz="1400">
                <a:solidFill>
                  <a:srgbClr val="008000"/>
                </a:solidFill>
              </a:rPr>
              <a:t>共</a:t>
            </a:r>
            <a:r>
              <a:rPr lang="en-US" altLang="zh-CN" sz="1400">
                <a:solidFill>
                  <a:srgbClr val="008000"/>
                </a:solidFill>
              </a:rPr>
              <a:t>10</a:t>
            </a:r>
            <a:r>
              <a:rPr lang="zh-CN" altLang="en-US" sz="1400">
                <a:solidFill>
                  <a:srgbClr val="008000"/>
                </a:solidFill>
              </a:rPr>
              <a:t>个数组元素</a:t>
            </a:r>
          </a:p>
          <a:p>
            <a:pPr defTabSz="363538">
              <a:lnSpc>
                <a:spcPct val="120000"/>
              </a:lnSpc>
            </a:pPr>
            <a:r>
              <a:rPr lang="zh-CN" altLang="en-US" sz="1400"/>
              <a:t>		</a:t>
            </a:r>
            <a:r>
              <a:rPr lang="en-US" altLang="zh-CN" sz="1400"/>
              <a:t>printf("%d ",a[i]);</a:t>
            </a:r>
          </a:p>
          <a:p>
            <a:pPr defTabSz="363538">
              <a:lnSpc>
                <a:spcPct val="120000"/>
              </a:lnSpc>
            </a:pPr>
            <a:r>
              <a:rPr lang="en-US" altLang="zh-CN" sz="1400"/>
              <a:t>	printf("\n");</a:t>
            </a:r>
          </a:p>
          <a:p>
            <a:pPr defTabSz="363538">
              <a:lnSpc>
                <a:spcPct val="120000"/>
              </a:lnSpc>
            </a:pPr>
            <a:r>
              <a:rPr lang="en-US" altLang="zh-CN" sz="1400"/>
              <a:t>	return 0;</a:t>
            </a:r>
          </a:p>
          <a:p>
            <a:pPr defTabSz="363538">
              <a:lnSpc>
                <a:spcPct val="120000"/>
              </a:lnSpc>
            </a:pPr>
            <a:r>
              <a:rPr lang="en-US" altLang="zh-CN" sz="1400"/>
              <a:t>}</a:t>
            </a:r>
            <a:endParaRPr lang="en-US" altLang="zh-CN" sz="1400">
              <a:solidFill>
                <a:srgbClr val="008000"/>
              </a:solidFill>
            </a:endParaRPr>
          </a:p>
        </p:txBody>
      </p:sp>
      <p:grpSp>
        <p:nvGrpSpPr>
          <p:cNvPr id="52" name="组合 51"/>
          <p:cNvGrpSpPr/>
          <p:nvPr/>
        </p:nvGrpSpPr>
        <p:grpSpPr>
          <a:xfrm>
            <a:off x="4655302" y="4611000"/>
            <a:ext cx="6051168" cy="1476569"/>
            <a:chOff x="8050697" y="5019261"/>
            <a:chExt cx="6051168" cy="1476569"/>
          </a:xfrm>
          <a:effectLst>
            <a:outerShdw blurRad="63500" sx="102000" sy="102000" algn="ctr" rotWithShape="0">
              <a:prstClr val="black">
                <a:alpha val="40000"/>
              </a:prstClr>
            </a:outerShdw>
          </a:effectLst>
        </p:grpSpPr>
        <p:sp>
          <p:nvSpPr>
            <p:cNvPr id="53" name="剪去单角的矩形 52"/>
            <p:cNvSpPr/>
            <p:nvPr/>
          </p:nvSpPr>
          <p:spPr>
            <a:xfrm>
              <a:off x="8050697" y="5019261"/>
              <a:ext cx="6051168" cy="1476569"/>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pic>
          <p:nvPicPr>
            <p:cNvPr id="54" name="图片 5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108212" y="5064435"/>
              <a:ext cx="290352" cy="327244"/>
            </a:xfrm>
            <a:prstGeom prst="rect">
              <a:avLst/>
            </a:prstGeom>
          </p:spPr>
        </p:pic>
        <p:sp>
          <p:nvSpPr>
            <p:cNvPr id="55" name="文本框 54"/>
            <p:cNvSpPr txBox="1"/>
            <p:nvPr/>
          </p:nvSpPr>
          <p:spPr>
            <a:xfrm>
              <a:off x="8388005" y="5054496"/>
              <a:ext cx="5569956" cy="1384995"/>
            </a:xfrm>
            <a:prstGeom prst="rect">
              <a:avLst/>
            </a:prstGeom>
            <a:noFill/>
          </p:spPr>
          <p:txBody>
            <a:bodyPr wrap="square" rtlCol="0">
              <a:spAutoFit/>
            </a:bodyPr>
            <a:lstStyle/>
            <a:p>
              <a:pPr>
                <a:lnSpc>
                  <a:spcPct val="120000"/>
                </a:lnSpc>
              </a:pPr>
              <a:r>
                <a:rPr lang="zh-CN" altLang="en-US" sz="1400">
                  <a:solidFill>
                    <a:schemeClr val="bg1"/>
                  </a:solidFill>
                </a:rPr>
                <a:t>第</a:t>
              </a:r>
              <a:r>
                <a:rPr lang="en-US" altLang="zh-CN" sz="1400">
                  <a:solidFill>
                    <a:schemeClr val="bg1"/>
                  </a:solidFill>
                </a:rPr>
                <a:t>1</a:t>
              </a:r>
              <a:r>
                <a:rPr lang="zh-CN" altLang="en-US" sz="1400">
                  <a:solidFill>
                    <a:schemeClr val="bg1"/>
                  </a:solidFill>
                </a:rPr>
                <a:t>个</a:t>
              </a:r>
              <a:r>
                <a:rPr lang="en-US" altLang="zh-CN" sz="1400">
                  <a:solidFill>
                    <a:schemeClr val="bg1"/>
                  </a:solidFill>
                </a:rPr>
                <a:t>for</a:t>
              </a:r>
              <a:r>
                <a:rPr lang="zh-CN" altLang="en-US" sz="1400">
                  <a:solidFill>
                    <a:schemeClr val="bg1"/>
                  </a:solidFill>
                </a:rPr>
                <a:t>循环使</a:t>
              </a:r>
              <a:r>
                <a:rPr lang="en-US" altLang="zh-CN" sz="1400">
                  <a:solidFill>
                    <a:schemeClr val="bg1"/>
                  </a:solidFill>
                </a:rPr>
                <a:t>a[0]</a:t>
              </a:r>
              <a:r>
                <a:rPr lang="zh-CN" altLang="en-US" sz="1400">
                  <a:solidFill>
                    <a:schemeClr val="bg1"/>
                  </a:solidFill>
                </a:rPr>
                <a:t>～</a:t>
              </a:r>
              <a:r>
                <a:rPr lang="en-US" altLang="zh-CN" sz="1400">
                  <a:solidFill>
                    <a:schemeClr val="bg1"/>
                  </a:solidFill>
                </a:rPr>
                <a:t>a[9]</a:t>
              </a:r>
              <a:r>
                <a:rPr lang="zh-CN" altLang="en-US" sz="1400">
                  <a:solidFill>
                    <a:schemeClr val="bg1"/>
                  </a:solidFill>
                </a:rPr>
                <a:t>的值为</a:t>
              </a:r>
              <a:r>
                <a:rPr lang="en-US" altLang="zh-CN" sz="1400">
                  <a:solidFill>
                    <a:schemeClr val="bg1"/>
                  </a:solidFill>
                </a:rPr>
                <a:t>0</a:t>
              </a:r>
              <a:r>
                <a:rPr lang="zh-CN" altLang="en-US" sz="1400">
                  <a:solidFill>
                    <a:schemeClr val="bg1"/>
                  </a:solidFill>
                </a:rPr>
                <a:t>～</a:t>
              </a:r>
              <a:r>
                <a:rPr lang="en-US" altLang="zh-CN" sz="1400">
                  <a:solidFill>
                    <a:schemeClr val="bg1"/>
                  </a:solidFill>
                </a:rPr>
                <a:t>9</a:t>
              </a:r>
              <a:r>
                <a:rPr lang="zh-CN" altLang="en-US" sz="1400">
                  <a:solidFill>
                    <a:schemeClr val="bg1"/>
                  </a:solidFill>
                </a:rPr>
                <a:t>。</a:t>
              </a:r>
              <a:endParaRPr lang="en-US" altLang="zh-CN" sz="1400">
                <a:solidFill>
                  <a:schemeClr val="bg1"/>
                </a:solidFill>
              </a:endParaRPr>
            </a:p>
            <a:p>
              <a:pPr>
                <a:lnSpc>
                  <a:spcPct val="120000"/>
                </a:lnSpc>
              </a:pPr>
              <a:endParaRPr lang="en-US" altLang="zh-CN" sz="1400">
                <a:solidFill>
                  <a:schemeClr val="bg1"/>
                </a:solidFill>
              </a:endParaRPr>
            </a:p>
            <a:p>
              <a:pPr>
                <a:lnSpc>
                  <a:spcPct val="120000"/>
                </a:lnSpc>
              </a:pPr>
              <a:endParaRPr lang="en-US" altLang="zh-CN" sz="1400">
                <a:solidFill>
                  <a:schemeClr val="bg1"/>
                </a:solidFill>
              </a:endParaRPr>
            </a:p>
            <a:p>
              <a:pPr>
                <a:lnSpc>
                  <a:spcPct val="120000"/>
                </a:lnSpc>
              </a:pPr>
              <a:endParaRPr lang="en-US" altLang="zh-CN" sz="1400">
                <a:solidFill>
                  <a:schemeClr val="bg1"/>
                </a:solidFill>
              </a:endParaRPr>
            </a:p>
            <a:p>
              <a:pPr>
                <a:lnSpc>
                  <a:spcPct val="120000"/>
                </a:lnSpc>
              </a:pPr>
              <a:r>
                <a:rPr lang="zh-CN" altLang="en-US" sz="1400">
                  <a:solidFill>
                    <a:schemeClr val="bg1"/>
                  </a:solidFill>
                </a:rPr>
                <a:t>第</a:t>
              </a:r>
              <a:r>
                <a:rPr lang="en-US" altLang="zh-CN" sz="1400">
                  <a:solidFill>
                    <a:schemeClr val="bg1"/>
                  </a:solidFill>
                </a:rPr>
                <a:t>2</a:t>
              </a:r>
              <a:r>
                <a:rPr lang="zh-CN" altLang="en-US" sz="1400">
                  <a:solidFill>
                    <a:schemeClr val="bg1"/>
                  </a:solidFill>
                </a:rPr>
                <a:t>个</a:t>
              </a:r>
              <a:r>
                <a:rPr lang="en-US" altLang="zh-CN" sz="1400">
                  <a:solidFill>
                    <a:schemeClr val="bg1"/>
                  </a:solidFill>
                </a:rPr>
                <a:t>for</a:t>
              </a:r>
              <a:r>
                <a:rPr lang="zh-CN" altLang="en-US" sz="1400">
                  <a:solidFill>
                    <a:schemeClr val="bg1"/>
                  </a:solidFill>
                </a:rPr>
                <a:t>循环按</a:t>
              </a:r>
              <a:r>
                <a:rPr lang="en-US" altLang="zh-CN" sz="1400">
                  <a:solidFill>
                    <a:schemeClr val="bg1"/>
                  </a:solidFill>
                </a:rPr>
                <a:t>a[9]~a[0]</a:t>
              </a:r>
              <a:r>
                <a:rPr lang="zh-CN" altLang="en-US" sz="1400">
                  <a:solidFill>
                    <a:schemeClr val="bg1"/>
                  </a:solidFill>
                </a:rPr>
                <a:t>的顺序输出各元素的值。</a:t>
              </a:r>
              <a:endParaRPr lang="en-US" altLang="zh-CN" sz="1400" b="1">
                <a:solidFill>
                  <a:srgbClr val="FFFF00"/>
                </a:solidFill>
              </a:endParaRPr>
            </a:p>
          </p:txBody>
        </p:sp>
      </p:grpSp>
      <p:pic>
        <p:nvPicPr>
          <p:cNvPr id="4" name="图片 3"/>
          <p:cNvPicPr>
            <a:picLocks noChangeAspect="1"/>
          </p:cNvPicPr>
          <p:nvPr/>
        </p:nvPicPr>
        <p:blipFill>
          <a:blip r:embed="rId4" cstate="print"/>
          <a:stretch>
            <a:fillRect/>
          </a:stretch>
        </p:blipFill>
        <p:spPr>
          <a:xfrm>
            <a:off x="6579356" y="2455317"/>
            <a:ext cx="3467100" cy="809625"/>
          </a:xfrm>
          <a:prstGeom prst="rect">
            <a:avLst/>
          </a:prstGeom>
        </p:spPr>
      </p:pic>
      <p:graphicFrame>
        <p:nvGraphicFramePr>
          <p:cNvPr id="11" name="表格 10"/>
          <p:cNvGraphicFramePr>
            <a:graphicFrameLocks noGrp="1"/>
          </p:cNvGraphicFramePr>
          <p:nvPr>
            <p:extLst>
              <p:ext uri="{D42A27DB-BD31-4B8C-83A1-F6EECF244321}">
                <p14:modId xmlns:p14="http://schemas.microsoft.com/office/powerpoint/2010/main" xmlns="" val="1175434270"/>
              </p:ext>
            </p:extLst>
          </p:nvPr>
        </p:nvGraphicFramePr>
        <p:xfrm>
          <a:off x="5129823" y="5001012"/>
          <a:ext cx="4401990" cy="822960"/>
        </p:xfrm>
        <a:graphic>
          <a:graphicData uri="http://schemas.openxmlformats.org/drawingml/2006/table">
            <a:tbl>
              <a:tblPr>
                <a:tableStyleId>{5940675A-B579-460E-94D1-54222C63F5DA}</a:tableStyleId>
              </a:tblPr>
              <a:tblGrid>
                <a:gridCol w="440199">
                  <a:extLst>
                    <a:ext uri="{9D8B030D-6E8A-4147-A177-3AD203B41FA5}">
                      <a16:colId xmlns:a16="http://schemas.microsoft.com/office/drawing/2014/main" xmlns="" val="2033316795"/>
                    </a:ext>
                  </a:extLst>
                </a:gridCol>
                <a:gridCol w="440199">
                  <a:extLst>
                    <a:ext uri="{9D8B030D-6E8A-4147-A177-3AD203B41FA5}">
                      <a16:colId xmlns:a16="http://schemas.microsoft.com/office/drawing/2014/main" xmlns="" val="2347992465"/>
                    </a:ext>
                  </a:extLst>
                </a:gridCol>
                <a:gridCol w="440199">
                  <a:extLst>
                    <a:ext uri="{9D8B030D-6E8A-4147-A177-3AD203B41FA5}">
                      <a16:colId xmlns:a16="http://schemas.microsoft.com/office/drawing/2014/main" xmlns="" val="3981033593"/>
                    </a:ext>
                  </a:extLst>
                </a:gridCol>
                <a:gridCol w="440199">
                  <a:extLst>
                    <a:ext uri="{9D8B030D-6E8A-4147-A177-3AD203B41FA5}">
                      <a16:colId xmlns:a16="http://schemas.microsoft.com/office/drawing/2014/main" xmlns="" val="2556556097"/>
                    </a:ext>
                  </a:extLst>
                </a:gridCol>
                <a:gridCol w="440199">
                  <a:extLst>
                    <a:ext uri="{9D8B030D-6E8A-4147-A177-3AD203B41FA5}">
                      <a16:colId xmlns:a16="http://schemas.microsoft.com/office/drawing/2014/main" xmlns="" val="821305054"/>
                    </a:ext>
                  </a:extLst>
                </a:gridCol>
                <a:gridCol w="440199">
                  <a:extLst>
                    <a:ext uri="{9D8B030D-6E8A-4147-A177-3AD203B41FA5}">
                      <a16:colId xmlns:a16="http://schemas.microsoft.com/office/drawing/2014/main" xmlns="" val="730262748"/>
                    </a:ext>
                  </a:extLst>
                </a:gridCol>
                <a:gridCol w="440199">
                  <a:extLst>
                    <a:ext uri="{9D8B030D-6E8A-4147-A177-3AD203B41FA5}">
                      <a16:colId xmlns:a16="http://schemas.microsoft.com/office/drawing/2014/main" xmlns="" val="2351595954"/>
                    </a:ext>
                  </a:extLst>
                </a:gridCol>
                <a:gridCol w="440199">
                  <a:extLst>
                    <a:ext uri="{9D8B030D-6E8A-4147-A177-3AD203B41FA5}">
                      <a16:colId xmlns:a16="http://schemas.microsoft.com/office/drawing/2014/main" xmlns="" val="3376203906"/>
                    </a:ext>
                  </a:extLst>
                </a:gridCol>
                <a:gridCol w="440199">
                  <a:extLst>
                    <a:ext uri="{9D8B030D-6E8A-4147-A177-3AD203B41FA5}">
                      <a16:colId xmlns:a16="http://schemas.microsoft.com/office/drawing/2014/main" xmlns="" val="3698366222"/>
                    </a:ext>
                  </a:extLst>
                </a:gridCol>
                <a:gridCol w="440199">
                  <a:extLst>
                    <a:ext uri="{9D8B030D-6E8A-4147-A177-3AD203B41FA5}">
                      <a16:colId xmlns:a16="http://schemas.microsoft.com/office/drawing/2014/main" xmlns="" val="322185101"/>
                    </a:ext>
                  </a:extLst>
                </a:gridCol>
              </a:tblGrid>
              <a:tr h="247773">
                <a:tc>
                  <a:txBody>
                    <a:bodyPr/>
                    <a:lstStyle/>
                    <a:p>
                      <a:pPr algn="ctr"/>
                      <a:r>
                        <a:rPr lang="en-US" altLang="zh-CN" sz="1400">
                          <a:solidFill>
                            <a:schemeClr val="bg1"/>
                          </a:solidFill>
                        </a:rPr>
                        <a:t>a[0]</a:t>
                      </a:r>
                      <a:endParaRPr lang="zh-CN" altLang="en-US" sz="140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400">
                          <a:solidFill>
                            <a:schemeClr val="bg1"/>
                          </a:solidFill>
                        </a:rPr>
                        <a:t>a[1]</a:t>
                      </a:r>
                      <a:endParaRPr lang="zh-CN" altLang="en-US" sz="140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a:solidFill>
                            <a:schemeClr val="bg1"/>
                          </a:solidFill>
                        </a:rPr>
                        <a:t>a[2]</a:t>
                      </a:r>
                      <a:endParaRPr lang="zh-CN" altLang="en-US" sz="140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400">
                          <a:solidFill>
                            <a:schemeClr val="bg1"/>
                          </a:solidFill>
                        </a:rPr>
                        <a:t>a[3]</a:t>
                      </a:r>
                      <a:endParaRPr lang="zh-CN" altLang="en-US" sz="140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400">
                          <a:solidFill>
                            <a:schemeClr val="bg1"/>
                          </a:solidFill>
                        </a:rPr>
                        <a:t>a[4]</a:t>
                      </a:r>
                      <a:endParaRPr lang="zh-CN" altLang="en-US" sz="140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400">
                          <a:solidFill>
                            <a:schemeClr val="bg1"/>
                          </a:solidFill>
                        </a:rPr>
                        <a:t>a[5]</a:t>
                      </a:r>
                      <a:endParaRPr lang="zh-CN" altLang="en-US" sz="140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400">
                          <a:solidFill>
                            <a:schemeClr val="bg1"/>
                          </a:solidFill>
                        </a:rPr>
                        <a:t>a[6]</a:t>
                      </a:r>
                      <a:endParaRPr lang="zh-CN" altLang="en-US" sz="140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400">
                          <a:solidFill>
                            <a:schemeClr val="bg1"/>
                          </a:solidFill>
                        </a:rPr>
                        <a:t>a[7]</a:t>
                      </a:r>
                      <a:endParaRPr lang="zh-CN" altLang="en-US" sz="140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400">
                          <a:solidFill>
                            <a:schemeClr val="bg1"/>
                          </a:solidFill>
                        </a:rPr>
                        <a:t>a[8]</a:t>
                      </a:r>
                      <a:endParaRPr lang="zh-CN" altLang="en-US" sz="140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400">
                          <a:solidFill>
                            <a:schemeClr val="bg1"/>
                          </a:solidFill>
                        </a:rPr>
                        <a:t>a[9]</a:t>
                      </a:r>
                      <a:endParaRPr lang="zh-CN" altLang="en-US" sz="140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433641823"/>
                  </a:ext>
                </a:extLst>
              </a:tr>
              <a:tr h="247773">
                <a:tc>
                  <a:txBody>
                    <a:bodyPr/>
                    <a:lstStyle/>
                    <a:p>
                      <a:pPr algn="ctr"/>
                      <a:r>
                        <a:rPr lang="en-US" altLang="zh-CN" sz="1400">
                          <a:solidFill>
                            <a:schemeClr val="bg1"/>
                          </a:solidFill>
                        </a:rPr>
                        <a:t>0</a:t>
                      </a:r>
                      <a:endParaRPr lang="zh-CN" altLang="en-US" sz="14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1400">
                          <a:solidFill>
                            <a:schemeClr val="bg1"/>
                          </a:solidFill>
                        </a:rPr>
                        <a:t>1</a:t>
                      </a:r>
                      <a:endParaRPr lang="zh-CN" altLang="en-US" sz="14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a:solidFill>
                            <a:schemeClr val="bg1"/>
                          </a:solidFill>
                        </a:rPr>
                        <a:t>2</a:t>
                      </a:r>
                      <a:endParaRPr lang="zh-CN" altLang="en-US" sz="14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1400">
                          <a:solidFill>
                            <a:schemeClr val="bg1"/>
                          </a:solidFill>
                        </a:rPr>
                        <a:t>3</a:t>
                      </a:r>
                      <a:endParaRPr lang="zh-CN" altLang="en-US" sz="14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1400">
                          <a:solidFill>
                            <a:schemeClr val="bg1"/>
                          </a:solidFill>
                        </a:rPr>
                        <a:t>4</a:t>
                      </a:r>
                      <a:endParaRPr lang="zh-CN" altLang="en-US" sz="14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1400">
                          <a:solidFill>
                            <a:schemeClr val="bg1"/>
                          </a:solidFill>
                        </a:rPr>
                        <a:t>5</a:t>
                      </a:r>
                      <a:endParaRPr lang="zh-CN" altLang="en-US" sz="14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1400">
                          <a:solidFill>
                            <a:schemeClr val="bg1"/>
                          </a:solidFill>
                        </a:rPr>
                        <a:t>6</a:t>
                      </a:r>
                      <a:endParaRPr lang="zh-CN" altLang="en-US" sz="14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1400">
                          <a:solidFill>
                            <a:schemeClr val="bg1"/>
                          </a:solidFill>
                        </a:rPr>
                        <a:t>7</a:t>
                      </a:r>
                      <a:endParaRPr lang="zh-CN" altLang="en-US" sz="14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1400">
                          <a:solidFill>
                            <a:schemeClr val="bg1"/>
                          </a:solidFill>
                        </a:rPr>
                        <a:t>8</a:t>
                      </a:r>
                      <a:endParaRPr lang="zh-CN" altLang="en-US" sz="14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1400">
                          <a:solidFill>
                            <a:schemeClr val="bg1"/>
                          </a:solidFill>
                        </a:rPr>
                        <a:t>9</a:t>
                      </a:r>
                      <a:endParaRPr lang="zh-CN" altLang="en-US" sz="14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684776435"/>
                  </a:ext>
                </a:extLst>
              </a:tr>
            </a:tbl>
          </a:graphicData>
        </a:graphic>
      </p:graphicFrame>
      <p:sp>
        <p:nvSpPr>
          <p:cNvPr id="5" name="矩形 4"/>
          <p:cNvSpPr/>
          <p:nvPr/>
        </p:nvSpPr>
        <p:spPr>
          <a:xfrm>
            <a:off x="899604" y="1729553"/>
            <a:ext cx="9806866" cy="646331"/>
          </a:xfrm>
          <a:prstGeom prst="rect">
            <a:avLst/>
          </a:prstGeom>
        </p:spPr>
        <p:txBody>
          <a:bodyPr wrap="square">
            <a:spAutoFit/>
          </a:bodyPr>
          <a:lstStyle/>
          <a:p>
            <a:r>
              <a:rPr lang="zh-CN" altLang="en-US" b="1"/>
              <a:t>解题思路:  </a:t>
            </a:r>
            <a:r>
              <a:rPr lang="zh-CN" altLang="en-US"/>
              <a:t>先定义一个包含10个元素的一维数组，然后用循环对各元素赋值，最后用另一循环先后输出全部元素。</a:t>
            </a:r>
          </a:p>
        </p:txBody>
      </p:sp>
    </p:spTree>
    <p:extLst>
      <p:ext uri="{BB962C8B-B14F-4D97-AF65-F5344CB8AC3E}">
        <p14:creationId xmlns:p14="http://schemas.microsoft.com/office/powerpoint/2010/main" xmlns="" val="3825462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left)">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992" y="367410"/>
            <a:ext cx="5922104" cy="1325563"/>
          </a:xfrm>
        </p:spPr>
        <p:txBody>
          <a:bodyPr/>
          <a:lstStyle/>
          <a:p>
            <a:r>
              <a:rPr lang="zh-CN" altLang="en-US"/>
              <a:t>一维数组的初始化</a:t>
            </a:r>
          </a:p>
        </p:txBody>
      </p:sp>
      <p:sp>
        <p:nvSpPr>
          <p:cNvPr id="8" name="MH_Desc_1"/>
          <p:cNvSpPr/>
          <p:nvPr>
            <p:custDataLst>
              <p:tags r:id="rId1"/>
            </p:custDataLst>
          </p:nvPr>
        </p:nvSpPr>
        <p:spPr>
          <a:xfrm>
            <a:off x="1159565" y="1794294"/>
            <a:ext cx="10026299" cy="408272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defRPr/>
            </a:pPr>
            <a:r>
              <a:rPr lang="en-US" altLang="zh-CN" sz="1600">
                <a:solidFill>
                  <a:schemeClr val="tx1"/>
                </a:solidFill>
              </a:rPr>
              <a:t>(1) </a:t>
            </a:r>
            <a:r>
              <a:rPr lang="zh-CN" altLang="en-US" sz="1600">
                <a:solidFill>
                  <a:schemeClr val="tx1"/>
                </a:solidFill>
              </a:rPr>
              <a:t>在定义数组时对全部数组元素赋初值。</a:t>
            </a:r>
            <a:endParaRPr lang="en-US" altLang="zh-CN" sz="1600">
              <a:solidFill>
                <a:schemeClr val="tx1"/>
              </a:solidFill>
            </a:endParaRPr>
          </a:p>
          <a:p>
            <a:pPr algn="just">
              <a:defRPr/>
            </a:pPr>
            <a:endParaRPr lang="en-US" altLang="zh-CN" sz="1600">
              <a:solidFill>
                <a:schemeClr val="tx1"/>
              </a:solidFill>
            </a:endParaRPr>
          </a:p>
          <a:p>
            <a:pPr algn="just">
              <a:defRPr/>
            </a:pPr>
            <a:endParaRPr lang="en-US" altLang="zh-CN" sz="1600">
              <a:solidFill>
                <a:schemeClr val="tx1"/>
              </a:solidFill>
            </a:endParaRPr>
          </a:p>
          <a:p>
            <a:pPr algn="just">
              <a:defRPr/>
            </a:pPr>
            <a:r>
              <a:rPr lang="zh-CN" altLang="en-US" sz="1600">
                <a:solidFill>
                  <a:schemeClr val="tx1"/>
                </a:solidFill>
              </a:rPr>
              <a:t>将数组中各元素的初值顺序放在一对花括号内，数据间用逗号分隔。花括号内的数据就称为“</a:t>
            </a:r>
            <a:r>
              <a:rPr lang="zh-CN" altLang="en-US" sz="1600" b="1">
                <a:solidFill>
                  <a:schemeClr val="tx1"/>
                </a:solidFill>
              </a:rPr>
              <a:t>初始化列表</a:t>
            </a:r>
            <a:r>
              <a:rPr lang="zh-CN" altLang="en-US" sz="1600">
                <a:solidFill>
                  <a:schemeClr val="tx1"/>
                </a:solidFill>
              </a:rPr>
              <a:t>”。</a:t>
            </a:r>
          </a:p>
          <a:p>
            <a:pPr algn="just">
              <a:lnSpc>
                <a:spcPct val="150000"/>
              </a:lnSpc>
              <a:defRPr/>
            </a:pPr>
            <a:r>
              <a:rPr lang="en-US" altLang="zh-CN" sz="1600">
                <a:solidFill>
                  <a:schemeClr val="tx1"/>
                </a:solidFill>
              </a:rPr>
              <a:t>(2) </a:t>
            </a:r>
            <a:r>
              <a:rPr lang="zh-CN" altLang="en-US" sz="1600">
                <a:solidFill>
                  <a:schemeClr val="tx1"/>
                </a:solidFill>
              </a:rPr>
              <a:t>可以只给数组中的一部分元素赋值。</a:t>
            </a:r>
            <a:endParaRPr lang="en-US" altLang="zh-CN" sz="1600">
              <a:solidFill>
                <a:schemeClr val="tx1"/>
              </a:solidFill>
            </a:endParaRPr>
          </a:p>
          <a:p>
            <a:pPr algn="just">
              <a:defRPr/>
            </a:pPr>
            <a:endParaRPr lang="en-US" altLang="zh-CN" sz="1600">
              <a:solidFill>
                <a:schemeClr val="tx1"/>
              </a:solidFill>
            </a:endParaRPr>
          </a:p>
          <a:p>
            <a:pPr algn="just">
              <a:defRPr/>
            </a:pPr>
            <a:endParaRPr lang="en-US" altLang="zh-CN" sz="1600">
              <a:solidFill>
                <a:schemeClr val="tx1"/>
              </a:solidFill>
            </a:endParaRPr>
          </a:p>
          <a:p>
            <a:pPr algn="just">
              <a:defRPr/>
            </a:pPr>
            <a:r>
              <a:rPr lang="zh-CN" altLang="en-US" sz="1600">
                <a:solidFill>
                  <a:schemeClr val="tx1"/>
                </a:solidFill>
              </a:rPr>
              <a:t>定义</a:t>
            </a:r>
            <a:r>
              <a:rPr lang="en-US" altLang="zh-CN" sz="1600">
                <a:solidFill>
                  <a:schemeClr val="tx1"/>
                </a:solidFill>
              </a:rPr>
              <a:t>a</a:t>
            </a:r>
            <a:r>
              <a:rPr lang="zh-CN" altLang="en-US" sz="1600">
                <a:solidFill>
                  <a:schemeClr val="tx1"/>
                </a:solidFill>
              </a:rPr>
              <a:t>数组有</a:t>
            </a:r>
            <a:r>
              <a:rPr lang="en-US" altLang="zh-CN" sz="1600">
                <a:solidFill>
                  <a:schemeClr val="tx1"/>
                </a:solidFill>
              </a:rPr>
              <a:t>10</a:t>
            </a:r>
            <a:r>
              <a:rPr lang="zh-CN" altLang="en-US" sz="1600">
                <a:solidFill>
                  <a:schemeClr val="tx1"/>
                </a:solidFill>
              </a:rPr>
              <a:t>个元素，但花括号内只提供</a:t>
            </a:r>
            <a:r>
              <a:rPr lang="en-US" altLang="zh-CN" sz="1600">
                <a:solidFill>
                  <a:schemeClr val="tx1"/>
                </a:solidFill>
              </a:rPr>
              <a:t>5</a:t>
            </a:r>
            <a:r>
              <a:rPr lang="zh-CN" altLang="en-US" sz="1600">
                <a:solidFill>
                  <a:schemeClr val="tx1"/>
                </a:solidFill>
              </a:rPr>
              <a:t>个初值，这表示只给前面</a:t>
            </a:r>
            <a:r>
              <a:rPr lang="en-US" altLang="zh-CN" sz="1600">
                <a:solidFill>
                  <a:schemeClr val="tx1"/>
                </a:solidFill>
              </a:rPr>
              <a:t>5</a:t>
            </a:r>
            <a:r>
              <a:rPr lang="zh-CN" altLang="en-US" sz="1600">
                <a:solidFill>
                  <a:schemeClr val="tx1"/>
                </a:solidFill>
              </a:rPr>
              <a:t>个元素赋初值，后</a:t>
            </a:r>
            <a:r>
              <a:rPr lang="en-US" altLang="zh-CN" sz="1600">
                <a:solidFill>
                  <a:schemeClr val="tx1"/>
                </a:solidFill>
              </a:rPr>
              <a:t>5</a:t>
            </a:r>
            <a:r>
              <a:rPr lang="zh-CN" altLang="en-US" sz="1600">
                <a:solidFill>
                  <a:schemeClr val="tx1"/>
                </a:solidFill>
              </a:rPr>
              <a:t>个元素值自动置为</a:t>
            </a:r>
            <a:r>
              <a:rPr lang="en-US" altLang="zh-CN" sz="1600">
                <a:solidFill>
                  <a:schemeClr val="tx1"/>
                </a:solidFill>
              </a:rPr>
              <a:t>0</a:t>
            </a:r>
            <a:r>
              <a:rPr lang="zh-CN" altLang="en-US" sz="1600">
                <a:solidFill>
                  <a:schemeClr val="tx1"/>
                </a:solidFill>
              </a:rPr>
              <a:t>。</a:t>
            </a:r>
          </a:p>
          <a:p>
            <a:pPr algn="just">
              <a:lnSpc>
                <a:spcPct val="150000"/>
              </a:lnSpc>
              <a:defRPr/>
            </a:pPr>
            <a:r>
              <a:rPr lang="en-US" altLang="zh-CN" sz="1600">
                <a:solidFill>
                  <a:schemeClr val="tx1"/>
                </a:solidFill>
              </a:rPr>
              <a:t>(3) </a:t>
            </a:r>
            <a:r>
              <a:rPr lang="zh-CN" altLang="en-US" sz="1600">
                <a:solidFill>
                  <a:schemeClr val="tx1"/>
                </a:solidFill>
              </a:rPr>
              <a:t>给数组中全部元素赋初值为</a:t>
            </a:r>
            <a:r>
              <a:rPr lang="en-US" altLang="zh-CN" sz="1600">
                <a:solidFill>
                  <a:schemeClr val="tx1"/>
                </a:solidFill>
              </a:rPr>
              <a:t>0</a:t>
            </a:r>
            <a:r>
              <a:rPr lang="zh-CN" altLang="en-US" sz="1600">
                <a:solidFill>
                  <a:schemeClr val="tx1"/>
                </a:solidFill>
              </a:rPr>
              <a:t>。</a:t>
            </a:r>
            <a:endParaRPr lang="en-US" altLang="zh-CN" sz="1600">
              <a:solidFill>
                <a:schemeClr val="tx1"/>
              </a:solidFill>
            </a:endParaRPr>
          </a:p>
          <a:p>
            <a:pPr algn="just">
              <a:lnSpc>
                <a:spcPct val="150000"/>
              </a:lnSpc>
              <a:defRPr/>
            </a:pPr>
            <a:endParaRPr lang="en-US" altLang="zh-CN" sz="1600">
              <a:solidFill>
                <a:schemeClr val="tx1"/>
              </a:solidFill>
            </a:endParaRPr>
          </a:p>
          <a:p>
            <a:pPr algn="just">
              <a:lnSpc>
                <a:spcPct val="150000"/>
              </a:lnSpc>
              <a:defRPr/>
            </a:pPr>
            <a:r>
              <a:rPr lang="en-US" altLang="zh-CN" sz="1600">
                <a:solidFill>
                  <a:schemeClr val="tx1"/>
                </a:solidFill>
              </a:rPr>
              <a:t>(4) </a:t>
            </a:r>
            <a:r>
              <a:rPr lang="zh-CN" altLang="en-US" sz="1600">
                <a:solidFill>
                  <a:schemeClr val="tx1"/>
                </a:solidFill>
              </a:rPr>
              <a:t>在对全部数组元素赋初值时，由于数据的个数已经确定，因此可以不指定数组长度。</a:t>
            </a:r>
            <a:endParaRPr lang="en-US" altLang="zh-CN" sz="1600">
              <a:solidFill>
                <a:schemeClr val="tx1"/>
              </a:solidFill>
            </a:endParaRPr>
          </a:p>
          <a:p>
            <a:pPr algn="just">
              <a:defRPr/>
            </a:pPr>
            <a:endParaRPr lang="en-US" altLang="zh-CN" sz="1600">
              <a:solidFill>
                <a:schemeClr val="tx1"/>
              </a:solidFill>
            </a:endParaRPr>
          </a:p>
          <a:p>
            <a:pPr algn="just">
              <a:defRPr/>
            </a:pPr>
            <a:endParaRPr lang="en-US" altLang="zh-CN" sz="1600">
              <a:solidFill>
                <a:schemeClr val="tx1"/>
              </a:solidFill>
            </a:endParaRPr>
          </a:p>
          <a:p>
            <a:pPr algn="just">
              <a:defRPr/>
            </a:pPr>
            <a:r>
              <a:rPr lang="zh-CN" altLang="en-US" sz="1600">
                <a:solidFill>
                  <a:schemeClr val="tx1"/>
                </a:solidFill>
              </a:rPr>
              <a:t>但是，如果数组长度与提供初值的个数不相同，则方括号中的数组长度不能省略。</a:t>
            </a:r>
          </a:p>
        </p:txBody>
      </p:sp>
      <p:sp>
        <p:nvSpPr>
          <p:cNvPr id="3" name="矩形 2"/>
          <p:cNvSpPr/>
          <p:nvPr/>
        </p:nvSpPr>
        <p:spPr>
          <a:xfrm>
            <a:off x="1089992" y="1333880"/>
            <a:ext cx="10095872" cy="369332"/>
          </a:xfrm>
          <a:prstGeom prst="rect">
            <a:avLst/>
          </a:prstGeom>
        </p:spPr>
        <p:txBody>
          <a:bodyPr wrap="square">
            <a:spAutoFit/>
          </a:bodyPr>
          <a:lstStyle/>
          <a:p>
            <a:r>
              <a:rPr lang="zh-CN" altLang="en-US"/>
              <a:t>所谓</a:t>
            </a:r>
            <a:r>
              <a:rPr lang="zh-CN" altLang="en-US">
                <a:solidFill>
                  <a:srgbClr val="FF0000"/>
                </a:solidFill>
              </a:rPr>
              <a:t>初始化</a:t>
            </a:r>
            <a:r>
              <a:rPr lang="zh-CN" altLang="en-US"/>
              <a:t>，就是在定义数组时就使数组元素得到初值，这就可以不必再用赋值语句对各元素赋值。</a:t>
            </a:r>
          </a:p>
        </p:txBody>
      </p:sp>
      <p:sp>
        <p:nvSpPr>
          <p:cNvPr id="16" name="圆角矩形 15"/>
          <p:cNvSpPr/>
          <p:nvPr/>
        </p:nvSpPr>
        <p:spPr>
          <a:xfrm>
            <a:off x="1518250" y="2173192"/>
            <a:ext cx="3157268" cy="389127"/>
          </a:xfrm>
          <a:prstGeom prst="roundRect">
            <a:avLst>
              <a:gd name="adj" fmla="val 10716"/>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538">
              <a:lnSpc>
                <a:spcPct val="120000"/>
              </a:lnSpc>
            </a:pPr>
            <a:r>
              <a:rPr lang="en-US" altLang="zh-CN" sz="1600"/>
              <a:t>int a[10]={0,1,2,3,4,5,6,7,8,9};</a:t>
            </a:r>
            <a:endParaRPr lang="en-US" altLang="zh-CN" sz="1600">
              <a:solidFill>
                <a:srgbClr val="008000"/>
              </a:solidFill>
            </a:endParaRPr>
          </a:p>
        </p:txBody>
      </p:sp>
      <p:sp>
        <p:nvSpPr>
          <p:cNvPr id="17" name="圆角矩形 16"/>
          <p:cNvSpPr/>
          <p:nvPr/>
        </p:nvSpPr>
        <p:spPr>
          <a:xfrm>
            <a:off x="1518250" y="3233967"/>
            <a:ext cx="3157268" cy="389127"/>
          </a:xfrm>
          <a:prstGeom prst="roundRect">
            <a:avLst>
              <a:gd name="adj" fmla="val 10716"/>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538">
              <a:lnSpc>
                <a:spcPct val="120000"/>
              </a:lnSpc>
            </a:pPr>
            <a:r>
              <a:rPr lang="en-US" altLang="zh-CN" sz="1600"/>
              <a:t>int a[10]={0,1,2,3,4};</a:t>
            </a:r>
            <a:endParaRPr lang="en-US" altLang="zh-CN" sz="1600">
              <a:solidFill>
                <a:srgbClr val="008000"/>
              </a:solidFill>
            </a:endParaRPr>
          </a:p>
        </p:txBody>
      </p:sp>
      <p:sp>
        <p:nvSpPr>
          <p:cNvPr id="18" name="圆角矩形 17"/>
          <p:cNvSpPr/>
          <p:nvPr/>
        </p:nvSpPr>
        <p:spPr>
          <a:xfrm>
            <a:off x="1518250" y="4294743"/>
            <a:ext cx="3269410" cy="389127"/>
          </a:xfrm>
          <a:prstGeom prst="roundRect">
            <a:avLst>
              <a:gd name="adj" fmla="val 10716"/>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538">
              <a:lnSpc>
                <a:spcPct val="120000"/>
              </a:lnSpc>
            </a:pPr>
            <a:r>
              <a:rPr lang="en-US" altLang="zh-CN" sz="1600"/>
              <a:t>int a[10]={0, 0, 0, 0, 0, 0, 0, 0, 0, 0};</a:t>
            </a:r>
            <a:endParaRPr lang="en-US" altLang="zh-CN" sz="1600">
              <a:solidFill>
                <a:srgbClr val="008000"/>
              </a:solidFill>
            </a:endParaRPr>
          </a:p>
        </p:txBody>
      </p:sp>
      <p:sp>
        <p:nvSpPr>
          <p:cNvPr id="19" name="圆角矩形 18"/>
          <p:cNvSpPr/>
          <p:nvPr/>
        </p:nvSpPr>
        <p:spPr>
          <a:xfrm>
            <a:off x="5633049" y="4294742"/>
            <a:ext cx="5201727" cy="389127"/>
          </a:xfrm>
          <a:prstGeom prst="roundRect">
            <a:avLst>
              <a:gd name="adj" fmla="val 10716"/>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538">
              <a:lnSpc>
                <a:spcPct val="120000"/>
              </a:lnSpc>
            </a:pPr>
            <a:r>
              <a:rPr lang="en-US" altLang="zh-CN" sz="1600"/>
              <a:t>int a[10]={0};	</a:t>
            </a:r>
            <a:r>
              <a:rPr lang="en-US" altLang="zh-CN" sz="1600">
                <a:solidFill>
                  <a:srgbClr val="008000"/>
                </a:solidFill>
              </a:rPr>
              <a:t>//</a:t>
            </a:r>
            <a:r>
              <a:rPr lang="zh-CN" altLang="en-US" sz="1600">
                <a:solidFill>
                  <a:srgbClr val="008000"/>
                </a:solidFill>
              </a:rPr>
              <a:t>未赋值的部分元素自动设定为</a:t>
            </a:r>
            <a:r>
              <a:rPr lang="en-US" altLang="zh-CN" sz="1600">
                <a:solidFill>
                  <a:srgbClr val="008000"/>
                </a:solidFill>
              </a:rPr>
              <a:t>0</a:t>
            </a:r>
          </a:p>
        </p:txBody>
      </p:sp>
      <p:sp>
        <p:nvSpPr>
          <p:cNvPr id="4" name="文本框 3"/>
          <p:cNvSpPr txBox="1"/>
          <p:nvPr/>
        </p:nvSpPr>
        <p:spPr>
          <a:xfrm>
            <a:off x="4934310" y="4314537"/>
            <a:ext cx="552090" cy="338554"/>
          </a:xfrm>
          <a:prstGeom prst="rect">
            <a:avLst/>
          </a:prstGeom>
          <a:noFill/>
        </p:spPr>
        <p:txBody>
          <a:bodyPr wrap="square" rtlCol="0">
            <a:spAutoFit/>
          </a:bodyPr>
          <a:lstStyle/>
          <a:p>
            <a:pPr algn="ctr"/>
            <a:r>
              <a:rPr lang="zh-CN" altLang="en-US" sz="1600"/>
              <a:t>或</a:t>
            </a:r>
          </a:p>
        </p:txBody>
      </p:sp>
      <p:sp>
        <p:nvSpPr>
          <p:cNvPr id="20" name="圆角矩形 19"/>
          <p:cNvSpPr/>
          <p:nvPr/>
        </p:nvSpPr>
        <p:spPr>
          <a:xfrm>
            <a:off x="1518250" y="5062768"/>
            <a:ext cx="3269410" cy="389127"/>
          </a:xfrm>
          <a:prstGeom prst="roundRect">
            <a:avLst>
              <a:gd name="adj" fmla="val 10716"/>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538">
              <a:lnSpc>
                <a:spcPct val="120000"/>
              </a:lnSpc>
            </a:pPr>
            <a:r>
              <a:rPr lang="en-US" altLang="zh-CN" sz="1600"/>
              <a:t>int a[5]={1,2,3,4,5};</a:t>
            </a:r>
            <a:endParaRPr lang="en-US" altLang="zh-CN" sz="1600">
              <a:solidFill>
                <a:srgbClr val="008000"/>
              </a:solidFill>
            </a:endParaRPr>
          </a:p>
        </p:txBody>
      </p:sp>
      <p:sp>
        <p:nvSpPr>
          <p:cNvPr id="21" name="圆角矩形 20"/>
          <p:cNvSpPr/>
          <p:nvPr/>
        </p:nvSpPr>
        <p:spPr>
          <a:xfrm>
            <a:off x="5633049" y="5062767"/>
            <a:ext cx="2855343" cy="389127"/>
          </a:xfrm>
          <a:prstGeom prst="roundRect">
            <a:avLst>
              <a:gd name="adj" fmla="val 10716"/>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538">
              <a:lnSpc>
                <a:spcPct val="120000"/>
              </a:lnSpc>
            </a:pPr>
            <a:r>
              <a:rPr lang="en-US" altLang="zh-CN" sz="1600"/>
              <a:t>int a[ ]={1,2,3,4,5};</a:t>
            </a:r>
            <a:endParaRPr lang="en-US" altLang="zh-CN" sz="1600">
              <a:solidFill>
                <a:srgbClr val="008000"/>
              </a:solidFill>
            </a:endParaRPr>
          </a:p>
        </p:txBody>
      </p:sp>
      <p:sp>
        <p:nvSpPr>
          <p:cNvPr id="22" name="文本框 21"/>
          <p:cNvSpPr txBox="1"/>
          <p:nvPr/>
        </p:nvSpPr>
        <p:spPr>
          <a:xfrm>
            <a:off x="4934310" y="5082562"/>
            <a:ext cx="552090" cy="338554"/>
          </a:xfrm>
          <a:prstGeom prst="rect">
            <a:avLst/>
          </a:prstGeom>
          <a:noFill/>
        </p:spPr>
        <p:txBody>
          <a:bodyPr wrap="square" rtlCol="0">
            <a:spAutoFit/>
          </a:bodyPr>
          <a:lstStyle/>
          <a:p>
            <a:pPr algn="ctr"/>
            <a:r>
              <a:rPr lang="zh-CN" altLang="en-US" sz="1600"/>
              <a:t>或</a:t>
            </a:r>
          </a:p>
        </p:txBody>
      </p:sp>
    </p:spTree>
    <p:extLst>
      <p:ext uri="{BB962C8B-B14F-4D97-AF65-F5344CB8AC3E}">
        <p14:creationId xmlns:p14="http://schemas.microsoft.com/office/powerpoint/2010/main" xmlns="" val="2769095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2563" y="270289"/>
            <a:ext cx="10515600" cy="1325563"/>
          </a:xfrm>
        </p:spPr>
        <p:txBody>
          <a:bodyPr/>
          <a:lstStyle/>
          <a:p>
            <a:r>
              <a:rPr lang="zh-CN" altLang="en-US"/>
              <a:t>一维数组程序举例</a:t>
            </a:r>
          </a:p>
        </p:txBody>
      </p:sp>
      <p:sp>
        <p:nvSpPr>
          <p:cNvPr id="3" name="内容占位符 2"/>
          <p:cNvSpPr>
            <a:spLocks noGrp="1"/>
          </p:cNvSpPr>
          <p:nvPr>
            <p:ph idx="1"/>
          </p:nvPr>
        </p:nvSpPr>
        <p:spPr>
          <a:xfrm>
            <a:off x="732563" y="1164900"/>
            <a:ext cx="10515600" cy="603515"/>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5.2】</a:t>
            </a:r>
            <a:r>
              <a:rPr lang="zh-CN" altLang="en-US" sz="2000">
                <a:solidFill>
                  <a:schemeClr val="accent1"/>
                </a:solidFill>
              </a:rPr>
              <a:t>用数组来处理求</a:t>
            </a:r>
            <a:r>
              <a:rPr lang="en-US" altLang="zh-CN" sz="2000">
                <a:solidFill>
                  <a:schemeClr val="accent1"/>
                </a:solidFill>
              </a:rPr>
              <a:t>Fibonacci</a:t>
            </a:r>
            <a:r>
              <a:rPr lang="zh-CN" altLang="en-US" sz="2000">
                <a:solidFill>
                  <a:schemeClr val="accent1"/>
                </a:solidFill>
              </a:rPr>
              <a:t>数列问题。</a:t>
            </a:r>
          </a:p>
        </p:txBody>
      </p:sp>
      <p:sp>
        <p:nvSpPr>
          <p:cNvPr id="13" name="圆角矩形 12"/>
          <p:cNvSpPr/>
          <p:nvPr/>
        </p:nvSpPr>
        <p:spPr>
          <a:xfrm>
            <a:off x="957309" y="1768415"/>
            <a:ext cx="5866185" cy="4140679"/>
          </a:xfrm>
          <a:prstGeom prst="roundRect">
            <a:avLst>
              <a:gd name="adj" fmla="val 1628"/>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a:t>
            </a:r>
          </a:p>
          <a:p>
            <a:pPr defTabSz="363538">
              <a:lnSpc>
                <a:spcPct val="120000"/>
              </a:lnSpc>
            </a:pPr>
            <a:r>
              <a:rPr lang="en-US" altLang="zh-CN" sz="1400"/>
              <a:t>	int i;</a:t>
            </a:r>
          </a:p>
          <a:p>
            <a:pPr defTabSz="363538">
              <a:lnSpc>
                <a:spcPct val="120000"/>
              </a:lnSpc>
            </a:pPr>
            <a:r>
              <a:rPr lang="en-US" altLang="zh-CN" sz="1400"/>
              <a:t>	int f[20]={1,1};				</a:t>
            </a:r>
            <a:r>
              <a:rPr lang="en-US" altLang="zh-CN" sz="1400">
                <a:solidFill>
                  <a:srgbClr val="008000"/>
                </a:solidFill>
              </a:rPr>
              <a:t>//</a:t>
            </a:r>
            <a:r>
              <a:rPr lang="zh-CN" altLang="en-US" sz="1400">
                <a:solidFill>
                  <a:srgbClr val="008000"/>
                </a:solidFill>
              </a:rPr>
              <a:t>对最前面两个元素</a:t>
            </a:r>
            <a:r>
              <a:rPr lang="en-US" altLang="zh-CN" sz="1400">
                <a:solidFill>
                  <a:srgbClr val="008000"/>
                </a:solidFill>
              </a:rPr>
              <a:t>f[0]</a:t>
            </a:r>
            <a:r>
              <a:rPr lang="zh-CN" altLang="en-US" sz="1400">
                <a:solidFill>
                  <a:srgbClr val="008000"/>
                </a:solidFill>
              </a:rPr>
              <a:t>和</a:t>
            </a:r>
            <a:r>
              <a:rPr lang="en-US" altLang="zh-CN" sz="1400">
                <a:solidFill>
                  <a:srgbClr val="008000"/>
                </a:solidFill>
              </a:rPr>
              <a:t>f[1]</a:t>
            </a:r>
            <a:r>
              <a:rPr lang="zh-CN" altLang="en-US" sz="1400">
                <a:solidFill>
                  <a:srgbClr val="008000"/>
                </a:solidFill>
              </a:rPr>
              <a:t>赋初值</a:t>
            </a:r>
            <a:r>
              <a:rPr lang="en-US" altLang="zh-CN" sz="1400">
                <a:solidFill>
                  <a:srgbClr val="008000"/>
                </a:solidFill>
              </a:rPr>
              <a:t>1</a:t>
            </a:r>
          </a:p>
          <a:p>
            <a:pPr defTabSz="363538">
              <a:lnSpc>
                <a:spcPct val="120000"/>
              </a:lnSpc>
            </a:pPr>
            <a:r>
              <a:rPr lang="en-US" altLang="zh-CN" sz="1400"/>
              <a:t>	for(i=2;i&lt;20;i++)</a:t>
            </a:r>
          </a:p>
          <a:p>
            <a:pPr defTabSz="363538">
              <a:lnSpc>
                <a:spcPct val="120000"/>
              </a:lnSpc>
            </a:pPr>
            <a:r>
              <a:rPr lang="en-US" altLang="zh-CN" sz="1400"/>
              <a:t>		f[i]=f[i-2]+f[i-1];		</a:t>
            </a:r>
            <a:r>
              <a:rPr lang="en-US" altLang="zh-CN" sz="1400">
                <a:solidFill>
                  <a:srgbClr val="008000"/>
                </a:solidFill>
              </a:rPr>
              <a:t>//</a:t>
            </a:r>
            <a:r>
              <a:rPr lang="zh-CN" altLang="en-US" sz="1400">
                <a:solidFill>
                  <a:srgbClr val="008000"/>
                </a:solidFill>
              </a:rPr>
              <a:t>从前两个元素值推出当前元素的值</a:t>
            </a:r>
          </a:p>
          <a:p>
            <a:pPr defTabSz="363538">
              <a:lnSpc>
                <a:spcPct val="120000"/>
              </a:lnSpc>
            </a:pPr>
            <a:r>
              <a:rPr lang="zh-CN" altLang="en-US" sz="1400"/>
              <a:t>	</a:t>
            </a:r>
            <a:r>
              <a:rPr lang="en-US" altLang="zh-CN" sz="1400"/>
              <a:t>for(i=0;i&lt;20;i++)</a:t>
            </a:r>
          </a:p>
          <a:p>
            <a:pPr defTabSz="363538">
              <a:lnSpc>
                <a:spcPct val="120000"/>
              </a:lnSpc>
            </a:pPr>
            <a:r>
              <a:rPr lang="en-US" altLang="zh-CN" sz="1400"/>
              <a:t>	{</a:t>
            </a:r>
          </a:p>
          <a:p>
            <a:pPr defTabSz="363538">
              <a:lnSpc>
                <a:spcPct val="120000"/>
              </a:lnSpc>
            </a:pPr>
            <a:r>
              <a:rPr lang="en-US" altLang="zh-CN" sz="1400"/>
              <a:t>		 if(i%5==0) printf("\n"); 	</a:t>
            </a:r>
            <a:r>
              <a:rPr lang="en-US" altLang="zh-CN" sz="1400">
                <a:solidFill>
                  <a:srgbClr val="008000"/>
                </a:solidFill>
              </a:rPr>
              <a:t>//</a:t>
            </a:r>
            <a:r>
              <a:rPr lang="zh-CN" altLang="en-US" sz="1400">
                <a:solidFill>
                  <a:srgbClr val="008000"/>
                </a:solidFill>
              </a:rPr>
              <a:t>控制每输出</a:t>
            </a:r>
            <a:r>
              <a:rPr lang="en-US" altLang="zh-CN" sz="1400">
                <a:solidFill>
                  <a:srgbClr val="008000"/>
                </a:solidFill>
              </a:rPr>
              <a:t>5</a:t>
            </a:r>
            <a:r>
              <a:rPr lang="zh-CN" altLang="en-US" sz="1400">
                <a:solidFill>
                  <a:srgbClr val="008000"/>
                </a:solidFill>
              </a:rPr>
              <a:t>个数后换行</a:t>
            </a:r>
          </a:p>
          <a:p>
            <a:pPr defTabSz="363538">
              <a:lnSpc>
                <a:spcPct val="120000"/>
              </a:lnSpc>
            </a:pPr>
            <a:r>
              <a:rPr lang="zh-CN" altLang="en-US" sz="1400"/>
              <a:t>		 </a:t>
            </a:r>
            <a:r>
              <a:rPr lang="en-US" altLang="zh-CN" sz="1400"/>
              <a:t>printf("%12d",f[i]);		</a:t>
            </a:r>
            <a:r>
              <a:rPr lang="en-US" altLang="zh-CN" sz="1400">
                <a:solidFill>
                  <a:srgbClr val="008000"/>
                </a:solidFill>
              </a:rPr>
              <a:t>//</a:t>
            </a:r>
            <a:r>
              <a:rPr lang="zh-CN" altLang="en-US" sz="1400">
                <a:solidFill>
                  <a:srgbClr val="008000"/>
                </a:solidFill>
              </a:rPr>
              <a:t>输出一个数</a:t>
            </a:r>
          </a:p>
          <a:p>
            <a:pPr defTabSz="363538">
              <a:lnSpc>
                <a:spcPct val="120000"/>
              </a:lnSpc>
            </a:pPr>
            <a:r>
              <a:rPr lang="zh-CN" altLang="en-US" sz="1400"/>
              <a:t>	</a:t>
            </a:r>
            <a:r>
              <a:rPr lang="en-US" altLang="zh-CN" sz="1400"/>
              <a:t>}</a:t>
            </a:r>
          </a:p>
          <a:p>
            <a:pPr defTabSz="363538">
              <a:lnSpc>
                <a:spcPct val="120000"/>
              </a:lnSpc>
            </a:pPr>
            <a:r>
              <a:rPr lang="en-US" altLang="zh-CN" sz="1400"/>
              <a:t>	printf("\n");</a:t>
            </a:r>
          </a:p>
          <a:p>
            <a:pPr defTabSz="363538">
              <a:lnSpc>
                <a:spcPct val="120000"/>
              </a:lnSpc>
            </a:pPr>
            <a:r>
              <a:rPr lang="en-US" altLang="zh-CN" sz="1400"/>
              <a:t>	return 0;</a:t>
            </a:r>
          </a:p>
          <a:p>
            <a:pPr defTabSz="363538">
              <a:lnSpc>
                <a:spcPct val="120000"/>
              </a:lnSpc>
            </a:pPr>
            <a:r>
              <a:rPr lang="en-US" altLang="zh-CN" sz="1400"/>
              <a:t>}</a:t>
            </a:r>
            <a:endParaRPr lang="en-US" altLang="zh-CN" sz="1400">
              <a:solidFill>
                <a:srgbClr val="008000"/>
              </a:solidFill>
            </a:endParaRPr>
          </a:p>
        </p:txBody>
      </p:sp>
      <p:pic>
        <p:nvPicPr>
          <p:cNvPr id="4" name="图片 3"/>
          <p:cNvPicPr>
            <a:picLocks noChangeAspect="1"/>
          </p:cNvPicPr>
          <p:nvPr/>
        </p:nvPicPr>
        <p:blipFill>
          <a:blip r:embed="rId3" cstate="print"/>
          <a:stretch>
            <a:fillRect/>
          </a:stretch>
        </p:blipFill>
        <p:spPr>
          <a:xfrm>
            <a:off x="6562696" y="3628664"/>
            <a:ext cx="4924425" cy="1381125"/>
          </a:xfrm>
          <a:prstGeom prst="rect">
            <a:avLst/>
          </a:prstGeom>
        </p:spPr>
      </p:pic>
      <p:sp>
        <p:nvSpPr>
          <p:cNvPr id="6" name="圆角矩形 5"/>
          <p:cNvSpPr/>
          <p:nvPr/>
        </p:nvSpPr>
        <p:spPr>
          <a:xfrm>
            <a:off x="7540368" y="403454"/>
            <a:ext cx="3946753" cy="3065502"/>
          </a:xfrm>
          <a:prstGeom prst="roundRect">
            <a:avLst>
              <a:gd name="adj" fmla="val 1628"/>
            </a:avLst>
          </a:prstGeom>
          <a:ln/>
        </p:spPr>
        <p:style>
          <a:lnRef idx="2">
            <a:schemeClr val="accent1"/>
          </a:lnRef>
          <a:fillRef idx="1">
            <a:schemeClr val="lt1"/>
          </a:fillRef>
          <a:effectRef idx="0">
            <a:schemeClr val="accent1"/>
          </a:effectRef>
          <a:fontRef idx="minor">
            <a:schemeClr val="dk1"/>
          </a:fontRef>
        </p:style>
        <p:txBody>
          <a:bodyPr rtlCol="0" anchor="t"/>
          <a:lstStyle/>
          <a:p>
            <a:pPr defTabSz="363538"/>
            <a:r>
              <a:rPr lang="pt-BR" altLang="zh-CN" sz="1400"/>
              <a:t>#include &lt;stdio.h&gt;</a:t>
            </a:r>
          </a:p>
          <a:p>
            <a:pPr defTabSz="363538"/>
            <a:r>
              <a:rPr lang="pt-BR" altLang="zh-CN" sz="1400"/>
              <a:t>int main()</a:t>
            </a:r>
          </a:p>
          <a:p>
            <a:pPr defTabSz="363538"/>
            <a:r>
              <a:rPr lang="pt-BR" altLang="zh-CN" sz="1400"/>
              <a:t>{ </a:t>
            </a:r>
          </a:p>
          <a:p>
            <a:pPr defTabSz="363538"/>
            <a:r>
              <a:rPr lang="pt-BR" altLang="zh-CN" sz="1400"/>
              <a:t>	int f1=1,f2=1;</a:t>
            </a:r>
          </a:p>
          <a:p>
            <a:pPr defTabSz="363538"/>
            <a:r>
              <a:rPr lang="pt-BR" altLang="zh-CN" sz="1400"/>
              <a:t>	int i;</a:t>
            </a:r>
          </a:p>
          <a:p>
            <a:pPr defTabSz="363538"/>
            <a:r>
              <a:rPr lang="pt-BR" altLang="zh-CN" sz="1400"/>
              <a:t>	for(i=1; i&lt;=20; i++)</a:t>
            </a:r>
            <a:endParaRPr lang="zh-CN" altLang="en-US" sz="1400">
              <a:solidFill>
                <a:srgbClr val="008000"/>
              </a:solidFill>
            </a:endParaRPr>
          </a:p>
          <a:p>
            <a:pPr defTabSz="363538"/>
            <a:r>
              <a:rPr lang="zh-CN" altLang="en-US" sz="1400"/>
              <a:t>	</a:t>
            </a:r>
            <a:r>
              <a:rPr lang="en-US" altLang="zh-CN" sz="1400"/>
              <a:t>{</a:t>
            </a:r>
          </a:p>
          <a:p>
            <a:pPr defTabSz="363538"/>
            <a:r>
              <a:rPr lang="en-US" altLang="zh-CN" sz="1400"/>
              <a:t>		</a:t>
            </a:r>
            <a:r>
              <a:rPr lang="pt-BR" altLang="zh-CN" sz="1400"/>
              <a:t>printf("%12d %12d ",f1,f2);</a:t>
            </a:r>
            <a:endParaRPr lang="zh-CN" altLang="en-US" sz="1400">
              <a:solidFill>
                <a:srgbClr val="008000"/>
              </a:solidFill>
            </a:endParaRPr>
          </a:p>
          <a:p>
            <a:pPr defTabSz="363538"/>
            <a:r>
              <a:rPr lang="zh-CN" altLang="en-US" sz="1400"/>
              <a:t>		</a:t>
            </a:r>
            <a:r>
              <a:rPr lang="pt-BR" altLang="zh-CN" sz="1400"/>
              <a:t>if(i%2==0) printf("\n");</a:t>
            </a:r>
          </a:p>
          <a:p>
            <a:pPr defTabSz="363538"/>
            <a:r>
              <a:rPr lang="pt-BR" altLang="zh-CN" sz="1400"/>
              <a:t>		f1=f1+f2; </a:t>
            </a:r>
            <a:endParaRPr lang="zh-CN" altLang="en-US" sz="1400">
              <a:solidFill>
                <a:srgbClr val="008000"/>
              </a:solidFill>
            </a:endParaRPr>
          </a:p>
          <a:p>
            <a:pPr defTabSz="363538"/>
            <a:r>
              <a:rPr lang="zh-CN" altLang="en-US" sz="1400"/>
              <a:t>		</a:t>
            </a:r>
            <a:r>
              <a:rPr lang="pt-BR" altLang="zh-CN" sz="1400"/>
              <a:t>f2=f2+f1; </a:t>
            </a:r>
            <a:endParaRPr lang="zh-CN" altLang="en-US" sz="1400">
              <a:solidFill>
                <a:srgbClr val="008000"/>
              </a:solidFill>
            </a:endParaRPr>
          </a:p>
          <a:p>
            <a:pPr defTabSz="363538"/>
            <a:r>
              <a:rPr lang="zh-CN" altLang="en-US" sz="1400"/>
              <a:t>	</a:t>
            </a:r>
            <a:r>
              <a:rPr lang="en-US" altLang="zh-CN" sz="1400"/>
              <a:t>}</a:t>
            </a:r>
          </a:p>
          <a:p>
            <a:pPr defTabSz="363538"/>
            <a:r>
              <a:rPr lang="en-US" altLang="zh-CN" sz="1400"/>
              <a:t>	</a:t>
            </a:r>
            <a:r>
              <a:rPr lang="pt-BR" altLang="zh-CN" sz="1400"/>
              <a:t>return 0;</a:t>
            </a:r>
          </a:p>
          <a:p>
            <a:pPr defTabSz="363538"/>
            <a:r>
              <a:rPr lang="pt-BR" altLang="zh-CN" sz="1400"/>
              <a:t>}</a:t>
            </a:r>
            <a:endParaRPr lang="en-US" altLang="zh-CN" sz="1400">
              <a:solidFill>
                <a:srgbClr val="008000"/>
              </a:solidFill>
            </a:endParaRPr>
          </a:p>
        </p:txBody>
      </p:sp>
      <p:sp>
        <p:nvSpPr>
          <p:cNvPr id="7" name="流程图: 多文档 6"/>
          <p:cNvSpPr/>
          <p:nvPr/>
        </p:nvSpPr>
        <p:spPr>
          <a:xfrm>
            <a:off x="10716475" y="304977"/>
            <a:ext cx="905523" cy="488271"/>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例</a:t>
            </a:r>
            <a:r>
              <a:rPr lang="en-US" altLang="zh-CN"/>
              <a:t>4.7</a:t>
            </a:r>
            <a:endParaRPr lang="zh-CN" altLang="en-US"/>
          </a:p>
        </p:txBody>
      </p:sp>
      <p:grpSp>
        <p:nvGrpSpPr>
          <p:cNvPr id="9" name="组合 8"/>
          <p:cNvGrpSpPr/>
          <p:nvPr/>
        </p:nvGrpSpPr>
        <p:grpSpPr>
          <a:xfrm>
            <a:off x="4764073" y="5145647"/>
            <a:ext cx="6723048" cy="1291783"/>
            <a:chOff x="8050697" y="5019261"/>
            <a:chExt cx="6723048" cy="1291783"/>
          </a:xfrm>
          <a:effectLst>
            <a:outerShdw blurRad="63500" sx="102000" sy="102000" algn="ctr" rotWithShape="0">
              <a:prstClr val="black">
                <a:alpha val="40000"/>
              </a:prstClr>
            </a:outerShdw>
          </a:effectLst>
        </p:grpSpPr>
        <p:sp>
          <p:nvSpPr>
            <p:cNvPr id="10" name="剪去单角的矩形 9"/>
            <p:cNvSpPr/>
            <p:nvPr/>
          </p:nvSpPr>
          <p:spPr>
            <a:xfrm>
              <a:off x="8050697" y="5019261"/>
              <a:ext cx="6723048" cy="1291783"/>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pic>
          <p:nvPicPr>
            <p:cNvPr id="11" name="图片 10"/>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108212" y="5064435"/>
              <a:ext cx="290352" cy="327244"/>
            </a:xfrm>
            <a:prstGeom prst="rect">
              <a:avLst/>
            </a:prstGeom>
          </p:spPr>
        </p:pic>
        <p:sp>
          <p:nvSpPr>
            <p:cNvPr id="12" name="文本框 11"/>
            <p:cNvSpPr txBox="1"/>
            <p:nvPr/>
          </p:nvSpPr>
          <p:spPr>
            <a:xfrm>
              <a:off x="8388004" y="5054496"/>
              <a:ext cx="6305842" cy="1126462"/>
            </a:xfrm>
            <a:prstGeom prst="rect">
              <a:avLst/>
            </a:prstGeom>
            <a:noFill/>
          </p:spPr>
          <p:txBody>
            <a:bodyPr wrap="square" rtlCol="0">
              <a:spAutoFit/>
            </a:bodyPr>
            <a:lstStyle/>
            <a:p>
              <a:pPr>
                <a:lnSpc>
                  <a:spcPct val="120000"/>
                </a:lnSpc>
              </a:pPr>
              <a:r>
                <a:rPr lang="zh-CN" altLang="en-US" sz="1400">
                  <a:solidFill>
                    <a:schemeClr val="bg1"/>
                  </a:solidFill>
                </a:rPr>
                <a:t>例</a:t>
              </a:r>
              <a:r>
                <a:rPr lang="en-US" altLang="zh-CN" sz="1400">
                  <a:solidFill>
                    <a:schemeClr val="bg1"/>
                  </a:solidFill>
                </a:rPr>
                <a:t>4.7</a:t>
              </a:r>
              <a:r>
                <a:rPr lang="zh-CN" altLang="en-US" sz="1400">
                  <a:solidFill>
                    <a:schemeClr val="bg1"/>
                  </a:solidFill>
                </a:rPr>
                <a:t>是用循环来处理简单变量，采用迭代方法。本程序用循环来处理数组，把结果存放在数组中。从表面上看，两个程序都能正确求出并输出结果，但例</a:t>
              </a:r>
              <a:r>
                <a:rPr lang="en-US" altLang="zh-CN" sz="1400">
                  <a:solidFill>
                    <a:schemeClr val="bg1"/>
                  </a:solidFill>
                </a:rPr>
                <a:t>4.7</a:t>
              </a:r>
              <a:r>
                <a:rPr lang="zh-CN" altLang="en-US" sz="1400">
                  <a:solidFill>
                    <a:schemeClr val="bg1"/>
                  </a:solidFill>
                </a:rPr>
                <a:t>程序在顺序求出并输出各个数后，不能保存这些数据。而用数组处理时，把每个数据都保存在各数组元素中，如果要单独输出第</a:t>
              </a:r>
              <a:r>
                <a:rPr lang="en-US" altLang="zh-CN" sz="1400">
                  <a:solidFill>
                    <a:schemeClr val="bg1"/>
                  </a:solidFill>
                </a:rPr>
                <a:t>10</a:t>
              </a:r>
              <a:r>
                <a:rPr lang="zh-CN" altLang="en-US" sz="1400">
                  <a:solidFill>
                    <a:schemeClr val="bg1"/>
                  </a:solidFill>
                </a:rPr>
                <a:t>个数，直接输出</a:t>
              </a:r>
              <a:r>
                <a:rPr lang="en-US" altLang="zh-CN" sz="1400">
                  <a:solidFill>
                    <a:schemeClr val="bg1"/>
                  </a:solidFill>
                </a:rPr>
                <a:t>f[9]</a:t>
              </a:r>
              <a:r>
                <a:rPr lang="zh-CN" altLang="en-US" sz="1400">
                  <a:solidFill>
                    <a:schemeClr val="bg1"/>
                  </a:solidFill>
                </a:rPr>
                <a:t>即可。</a:t>
              </a:r>
              <a:endParaRPr lang="en-US" altLang="zh-CN" sz="1400" b="1">
                <a:solidFill>
                  <a:srgbClr val="FFFF00"/>
                </a:solidFill>
              </a:endParaRPr>
            </a:p>
          </p:txBody>
        </p:sp>
      </p:grpSp>
    </p:spTree>
    <p:extLst>
      <p:ext uri="{BB962C8B-B14F-4D97-AF65-F5344CB8AC3E}">
        <p14:creationId xmlns:p14="http://schemas.microsoft.com/office/powerpoint/2010/main" xmlns="" val="1608417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5" name="表格 154"/>
          <p:cNvGraphicFramePr>
            <a:graphicFrameLocks noGrp="1"/>
          </p:cNvGraphicFramePr>
          <p:nvPr>
            <p:extLst>
              <p:ext uri="{D42A27DB-BD31-4B8C-83A1-F6EECF244321}">
                <p14:modId xmlns:p14="http://schemas.microsoft.com/office/powerpoint/2010/main" xmlns="" val="1117436896"/>
              </p:ext>
            </p:extLst>
          </p:nvPr>
        </p:nvGraphicFramePr>
        <p:xfrm>
          <a:off x="8626884" y="1887112"/>
          <a:ext cx="1439863" cy="3880104"/>
        </p:xfrm>
        <a:graphic>
          <a:graphicData uri="http://schemas.openxmlformats.org/drawingml/2006/table">
            <a:tbl>
              <a:tblPr>
                <a:tableStyleId>{5C22544A-7EE6-4342-B048-85BDC9FD1C3A}</a:tableStyleId>
              </a:tblPr>
              <a:tblGrid>
                <a:gridCol w="1439863">
                  <a:extLst>
                    <a:ext uri="{9D8B030D-6E8A-4147-A177-3AD203B41FA5}">
                      <a16:colId xmlns:a16="http://schemas.microsoft.com/office/drawing/2014/main" xmlns="" val="964113541"/>
                    </a:ext>
                  </a:extLst>
                </a:gridCol>
              </a:tblGrid>
              <a:tr h="646684">
                <a:tc>
                  <a:txBody>
                    <a:bodyPr/>
                    <a:lstStyle/>
                    <a:p>
                      <a:endParaRPr lang="zh-CN" altLang="en-US"/>
                    </a:p>
                  </a:txBody>
                  <a:tcPr>
                    <a:solidFill>
                      <a:schemeClr val="accent1"/>
                    </a:solidFill>
                  </a:tcPr>
                </a:tc>
                <a:extLst>
                  <a:ext uri="{0D108BD9-81ED-4DB2-BD59-A6C34878D82A}">
                    <a16:rowId xmlns:a16="http://schemas.microsoft.com/office/drawing/2014/main" xmlns="" val="933541329"/>
                  </a:ext>
                </a:extLst>
              </a:tr>
              <a:tr h="646684">
                <a:tc>
                  <a:txBody>
                    <a:bodyPr/>
                    <a:lstStyle/>
                    <a:p>
                      <a:endParaRPr lang="zh-CN" altLang="en-US"/>
                    </a:p>
                  </a:txBody>
                  <a:tcPr>
                    <a:solidFill>
                      <a:schemeClr val="accent1"/>
                    </a:solidFill>
                  </a:tcPr>
                </a:tc>
                <a:extLst>
                  <a:ext uri="{0D108BD9-81ED-4DB2-BD59-A6C34878D82A}">
                    <a16:rowId xmlns:a16="http://schemas.microsoft.com/office/drawing/2014/main" xmlns="" val="3295187460"/>
                  </a:ext>
                </a:extLst>
              </a:tr>
              <a:tr h="646684">
                <a:tc>
                  <a:txBody>
                    <a:bodyPr/>
                    <a:lstStyle/>
                    <a:p>
                      <a:endParaRPr lang="zh-CN" altLang="en-US"/>
                    </a:p>
                  </a:txBody>
                  <a:tcPr>
                    <a:solidFill>
                      <a:schemeClr val="accent1"/>
                    </a:solidFill>
                  </a:tcPr>
                </a:tc>
                <a:extLst>
                  <a:ext uri="{0D108BD9-81ED-4DB2-BD59-A6C34878D82A}">
                    <a16:rowId xmlns:a16="http://schemas.microsoft.com/office/drawing/2014/main" xmlns="" val="2618547468"/>
                  </a:ext>
                </a:extLst>
              </a:tr>
              <a:tr h="646684">
                <a:tc>
                  <a:txBody>
                    <a:bodyPr/>
                    <a:lstStyle/>
                    <a:p>
                      <a:endParaRPr lang="zh-CN" altLang="en-US"/>
                    </a:p>
                  </a:txBody>
                  <a:tcPr>
                    <a:solidFill>
                      <a:schemeClr val="accent1"/>
                    </a:solidFill>
                  </a:tcPr>
                </a:tc>
                <a:extLst>
                  <a:ext uri="{0D108BD9-81ED-4DB2-BD59-A6C34878D82A}">
                    <a16:rowId xmlns:a16="http://schemas.microsoft.com/office/drawing/2014/main" xmlns="" val="2221290533"/>
                  </a:ext>
                </a:extLst>
              </a:tr>
              <a:tr h="646684">
                <a:tc>
                  <a:txBody>
                    <a:bodyPr/>
                    <a:lstStyle/>
                    <a:p>
                      <a:endParaRPr lang="zh-CN" altLang="en-US"/>
                    </a:p>
                  </a:txBody>
                  <a:tcPr>
                    <a:solidFill>
                      <a:schemeClr val="accent1"/>
                    </a:solidFill>
                  </a:tcPr>
                </a:tc>
                <a:extLst>
                  <a:ext uri="{0D108BD9-81ED-4DB2-BD59-A6C34878D82A}">
                    <a16:rowId xmlns:a16="http://schemas.microsoft.com/office/drawing/2014/main" xmlns="" val="3799720365"/>
                  </a:ext>
                </a:extLst>
              </a:tr>
              <a:tr h="646684">
                <a:tc>
                  <a:txBody>
                    <a:bodyPr/>
                    <a:lstStyle/>
                    <a:p>
                      <a:endParaRPr lang="zh-CN" altLang="en-US"/>
                    </a:p>
                  </a:txBody>
                  <a:tcPr>
                    <a:solidFill>
                      <a:schemeClr val="accent1"/>
                    </a:solidFill>
                  </a:tcPr>
                </a:tc>
                <a:extLst>
                  <a:ext uri="{0D108BD9-81ED-4DB2-BD59-A6C34878D82A}">
                    <a16:rowId xmlns:a16="http://schemas.microsoft.com/office/drawing/2014/main" xmlns="" val="3757348460"/>
                  </a:ext>
                </a:extLst>
              </a:tr>
            </a:tbl>
          </a:graphicData>
        </a:graphic>
      </p:graphicFrame>
      <p:graphicFrame>
        <p:nvGraphicFramePr>
          <p:cNvPr id="154" name="表格 153"/>
          <p:cNvGraphicFramePr>
            <a:graphicFrameLocks noGrp="1"/>
          </p:cNvGraphicFramePr>
          <p:nvPr>
            <p:extLst>
              <p:ext uri="{D42A27DB-BD31-4B8C-83A1-F6EECF244321}">
                <p14:modId xmlns:p14="http://schemas.microsoft.com/office/powerpoint/2010/main" xmlns="" val="2603020108"/>
              </p:ext>
            </p:extLst>
          </p:nvPr>
        </p:nvGraphicFramePr>
        <p:xfrm>
          <a:off x="6914764" y="1881780"/>
          <a:ext cx="1439863" cy="3880104"/>
        </p:xfrm>
        <a:graphic>
          <a:graphicData uri="http://schemas.openxmlformats.org/drawingml/2006/table">
            <a:tbl>
              <a:tblPr>
                <a:tableStyleId>{5C22544A-7EE6-4342-B048-85BDC9FD1C3A}</a:tableStyleId>
              </a:tblPr>
              <a:tblGrid>
                <a:gridCol w="1439863">
                  <a:extLst>
                    <a:ext uri="{9D8B030D-6E8A-4147-A177-3AD203B41FA5}">
                      <a16:colId xmlns:a16="http://schemas.microsoft.com/office/drawing/2014/main" xmlns="" val="964113541"/>
                    </a:ext>
                  </a:extLst>
                </a:gridCol>
              </a:tblGrid>
              <a:tr h="646684">
                <a:tc>
                  <a:txBody>
                    <a:bodyPr/>
                    <a:lstStyle/>
                    <a:p>
                      <a:endParaRPr lang="zh-CN" altLang="en-US"/>
                    </a:p>
                  </a:txBody>
                  <a:tcPr>
                    <a:solidFill>
                      <a:schemeClr val="accent1"/>
                    </a:solidFill>
                  </a:tcPr>
                </a:tc>
                <a:extLst>
                  <a:ext uri="{0D108BD9-81ED-4DB2-BD59-A6C34878D82A}">
                    <a16:rowId xmlns:a16="http://schemas.microsoft.com/office/drawing/2014/main" xmlns="" val="933541329"/>
                  </a:ext>
                </a:extLst>
              </a:tr>
              <a:tr h="646684">
                <a:tc>
                  <a:txBody>
                    <a:bodyPr/>
                    <a:lstStyle/>
                    <a:p>
                      <a:endParaRPr lang="zh-CN" altLang="en-US"/>
                    </a:p>
                  </a:txBody>
                  <a:tcPr>
                    <a:solidFill>
                      <a:schemeClr val="accent1"/>
                    </a:solidFill>
                  </a:tcPr>
                </a:tc>
                <a:extLst>
                  <a:ext uri="{0D108BD9-81ED-4DB2-BD59-A6C34878D82A}">
                    <a16:rowId xmlns:a16="http://schemas.microsoft.com/office/drawing/2014/main" xmlns="" val="3295187460"/>
                  </a:ext>
                </a:extLst>
              </a:tr>
              <a:tr h="646684">
                <a:tc>
                  <a:txBody>
                    <a:bodyPr/>
                    <a:lstStyle/>
                    <a:p>
                      <a:endParaRPr lang="zh-CN" altLang="en-US"/>
                    </a:p>
                  </a:txBody>
                  <a:tcPr>
                    <a:solidFill>
                      <a:schemeClr val="accent1"/>
                    </a:solidFill>
                  </a:tcPr>
                </a:tc>
                <a:extLst>
                  <a:ext uri="{0D108BD9-81ED-4DB2-BD59-A6C34878D82A}">
                    <a16:rowId xmlns:a16="http://schemas.microsoft.com/office/drawing/2014/main" xmlns="" val="2618547468"/>
                  </a:ext>
                </a:extLst>
              </a:tr>
              <a:tr h="646684">
                <a:tc>
                  <a:txBody>
                    <a:bodyPr/>
                    <a:lstStyle/>
                    <a:p>
                      <a:endParaRPr lang="zh-CN" altLang="en-US"/>
                    </a:p>
                  </a:txBody>
                  <a:tcPr>
                    <a:solidFill>
                      <a:schemeClr val="accent1"/>
                    </a:solidFill>
                  </a:tcPr>
                </a:tc>
                <a:extLst>
                  <a:ext uri="{0D108BD9-81ED-4DB2-BD59-A6C34878D82A}">
                    <a16:rowId xmlns:a16="http://schemas.microsoft.com/office/drawing/2014/main" xmlns="" val="2221290533"/>
                  </a:ext>
                </a:extLst>
              </a:tr>
              <a:tr h="646684">
                <a:tc>
                  <a:txBody>
                    <a:bodyPr/>
                    <a:lstStyle/>
                    <a:p>
                      <a:endParaRPr lang="zh-CN" altLang="en-US"/>
                    </a:p>
                  </a:txBody>
                  <a:tcPr>
                    <a:solidFill>
                      <a:schemeClr val="accent1"/>
                    </a:solidFill>
                  </a:tcPr>
                </a:tc>
                <a:extLst>
                  <a:ext uri="{0D108BD9-81ED-4DB2-BD59-A6C34878D82A}">
                    <a16:rowId xmlns:a16="http://schemas.microsoft.com/office/drawing/2014/main" xmlns="" val="3799720365"/>
                  </a:ext>
                </a:extLst>
              </a:tr>
              <a:tr h="646684">
                <a:tc>
                  <a:txBody>
                    <a:bodyPr/>
                    <a:lstStyle/>
                    <a:p>
                      <a:endParaRPr lang="zh-CN" altLang="en-US"/>
                    </a:p>
                  </a:txBody>
                  <a:tcPr>
                    <a:solidFill>
                      <a:schemeClr val="accent1"/>
                    </a:solidFill>
                  </a:tcPr>
                </a:tc>
                <a:extLst>
                  <a:ext uri="{0D108BD9-81ED-4DB2-BD59-A6C34878D82A}">
                    <a16:rowId xmlns:a16="http://schemas.microsoft.com/office/drawing/2014/main" xmlns="" val="3757348460"/>
                  </a:ext>
                </a:extLst>
              </a:tr>
            </a:tbl>
          </a:graphicData>
        </a:graphic>
      </p:graphicFrame>
      <p:graphicFrame>
        <p:nvGraphicFramePr>
          <p:cNvPr id="153" name="表格 152"/>
          <p:cNvGraphicFramePr>
            <a:graphicFrameLocks noGrp="1"/>
          </p:cNvGraphicFramePr>
          <p:nvPr>
            <p:extLst>
              <p:ext uri="{D42A27DB-BD31-4B8C-83A1-F6EECF244321}">
                <p14:modId xmlns:p14="http://schemas.microsoft.com/office/powerpoint/2010/main" xmlns="" val="3559128238"/>
              </p:ext>
            </p:extLst>
          </p:nvPr>
        </p:nvGraphicFramePr>
        <p:xfrm>
          <a:off x="5024182" y="1870706"/>
          <a:ext cx="1439863" cy="3880104"/>
        </p:xfrm>
        <a:graphic>
          <a:graphicData uri="http://schemas.openxmlformats.org/drawingml/2006/table">
            <a:tbl>
              <a:tblPr>
                <a:tableStyleId>{5C22544A-7EE6-4342-B048-85BDC9FD1C3A}</a:tableStyleId>
              </a:tblPr>
              <a:tblGrid>
                <a:gridCol w="1439863">
                  <a:extLst>
                    <a:ext uri="{9D8B030D-6E8A-4147-A177-3AD203B41FA5}">
                      <a16:colId xmlns:a16="http://schemas.microsoft.com/office/drawing/2014/main" xmlns="" val="964113541"/>
                    </a:ext>
                  </a:extLst>
                </a:gridCol>
              </a:tblGrid>
              <a:tr h="646684">
                <a:tc>
                  <a:txBody>
                    <a:bodyPr/>
                    <a:lstStyle/>
                    <a:p>
                      <a:endParaRPr lang="zh-CN" altLang="en-US"/>
                    </a:p>
                  </a:txBody>
                  <a:tcPr>
                    <a:solidFill>
                      <a:schemeClr val="accent1"/>
                    </a:solidFill>
                  </a:tcPr>
                </a:tc>
                <a:extLst>
                  <a:ext uri="{0D108BD9-81ED-4DB2-BD59-A6C34878D82A}">
                    <a16:rowId xmlns:a16="http://schemas.microsoft.com/office/drawing/2014/main" xmlns="" val="933541329"/>
                  </a:ext>
                </a:extLst>
              </a:tr>
              <a:tr h="646684">
                <a:tc>
                  <a:txBody>
                    <a:bodyPr/>
                    <a:lstStyle/>
                    <a:p>
                      <a:endParaRPr lang="zh-CN" altLang="en-US"/>
                    </a:p>
                  </a:txBody>
                  <a:tcPr>
                    <a:solidFill>
                      <a:schemeClr val="accent1"/>
                    </a:solidFill>
                  </a:tcPr>
                </a:tc>
                <a:extLst>
                  <a:ext uri="{0D108BD9-81ED-4DB2-BD59-A6C34878D82A}">
                    <a16:rowId xmlns:a16="http://schemas.microsoft.com/office/drawing/2014/main" xmlns="" val="3295187460"/>
                  </a:ext>
                </a:extLst>
              </a:tr>
              <a:tr h="646684">
                <a:tc>
                  <a:txBody>
                    <a:bodyPr/>
                    <a:lstStyle/>
                    <a:p>
                      <a:endParaRPr lang="zh-CN" altLang="en-US"/>
                    </a:p>
                  </a:txBody>
                  <a:tcPr>
                    <a:solidFill>
                      <a:schemeClr val="accent1"/>
                    </a:solidFill>
                  </a:tcPr>
                </a:tc>
                <a:extLst>
                  <a:ext uri="{0D108BD9-81ED-4DB2-BD59-A6C34878D82A}">
                    <a16:rowId xmlns:a16="http://schemas.microsoft.com/office/drawing/2014/main" xmlns="" val="2618547468"/>
                  </a:ext>
                </a:extLst>
              </a:tr>
              <a:tr h="646684">
                <a:tc>
                  <a:txBody>
                    <a:bodyPr/>
                    <a:lstStyle/>
                    <a:p>
                      <a:endParaRPr lang="zh-CN" altLang="en-US"/>
                    </a:p>
                  </a:txBody>
                  <a:tcPr>
                    <a:solidFill>
                      <a:schemeClr val="accent1"/>
                    </a:solidFill>
                  </a:tcPr>
                </a:tc>
                <a:extLst>
                  <a:ext uri="{0D108BD9-81ED-4DB2-BD59-A6C34878D82A}">
                    <a16:rowId xmlns:a16="http://schemas.microsoft.com/office/drawing/2014/main" xmlns="" val="2221290533"/>
                  </a:ext>
                </a:extLst>
              </a:tr>
              <a:tr h="646684">
                <a:tc>
                  <a:txBody>
                    <a:bodyPr/>
                    <a:lstStyle/>
                    <a:p>
                      <a:endParaRPr lang="zh-CN" altLang="en-US"/>
                    </a:p>
                  </a:txBody>
                  <a:tcPr>
                    <a:solidFill>
                      <a:schemeClr val="accent1"/>
                    </a:solidFill>
                  </a:tcPr>
                </a:tc>
                <a:extLst>
                  <a:ext uri="{0D108BD9-81ED-4DB2-BD59-A6C34878D82A}">
                    <a16:rowId xmlns:a16="http://schemas.microsoft.com/office/drawing/2014/main" xmlns="" val="3799720365"/>
                  </a:ext>
                </a:extLst>
              </a:tr>
              <a:tr h="646684">
                <a:tc>
                  <a:txBody>
                    <a:bodyPr/>
                    <a:lstStyle/>
                    <a:p>
                      <a:endParaRPr lang="zh-CN" altLang="en-US"/>
                    </a:p>
                  </a:txBody>
                  <a:tcPr>
                    <a:solidFill>
                      <a:schemeClr val="accent1"/>
                    </a:solidFill>
                  </a:tcPr>
                </a:tc>
                <a:extLst>
                  <a:ext uri="{0D108BD9-81ED-4DB2-BD59-A6C34878D82A}">
                    <a16:rowId xmlns:a16="http://schemas.microsoft.com/office/drawing/2014/main" xmlns="" val="3757348460"/>
                  </a:ext>
                </a:extLst>
              </a:tr>
            </a:tbl>
          </a:graphicData>
        </a:graphic>
      </p:graphicFrame>
      <p:graphicFrame>
        <p:nvGraphicFramePr>
          <p:cNvPr id="152" name="表格 151"/>
          <p:cNvGraphicFramePr>
            <a:graphicFrameLocks noGrp="1"/>
          </p:cNvGraphicFramePr>
          <p:nvPr>
            <p:extLst>
              <p:ext uri="{D42A27DB-BD31-4B8C-83A1-F6EECF244321}">
                <p14:modId xmlns:p14="http://schemas.microsoft.com/office/powerpoint/2010/main" xmlns="" val="2862331168"/>
              </p:ext>
            </p:extLst>
          </p:nvPr>
        </p:nvGraphicFramePr>
        <p:xfrm>
          <a:off x="3151726" y="1855020"/>
          <a:ext cx="1439863" cy="3880104"/>
        </p:xfrm>
        <a:graphic>
          <a:graphicData uri="http://schemas.openxmlformats.org/drawingml/2006/table">
            <a:tbl>
              <a:tblPr>
                <a:tableStyleId>{5C22544A-7EE6-4342-B048-85BDC9FD1C3A}</a:tableStyleId>
              </a:tblPr>
              <a:tblGrid>
                <a:gridCol w="1439863">
                  <a:extLst>
                    <a:ext uri="{9D8B030D-6E8A-4147-A177-3AD203B41FA5}">
                      <a16:colId xmlns:a16="http://schemas.microsoft.com/office/drawing/2014/main" xmlns="" val="964113541"/>
                    </a:ext>
                  </a:extLst>
                </a:gridCol>
              </a:tblGrid>
              <a:tr h="646684">
                <a:tc>
                  <a:txBody>
                    <a:bodyPr/>
                    <a:lstStyle/>
                    <a:p>
                      <a:endParaRPr lang="zh-CN" altLang="en-US"/>
                    </a:p>
                  </a:txBody>
                  <a:tcPr>
                    <a:solidFill>
                      <a:schemeClr val="accent1"/>
                    </a:solidFill>
                  </a:tcPr>
                </a:tc>
                <a:extLst>
                  <a:ext uri="{0D108BD9-81ED-4DB2-BD59-A6C34878D82A}">
                    <a16:rowId xmlns:a16="http://schemas.microsoft.com/office/drawing/2014/main" xmlns="" val="933541329"/>
                  </a:ext>
                </a:extLst>
              </a:tr>
              <a:tr h="646684">
                <a:tc>
                  <a:txBody>
                    <a:bodyPr/>
                    <a:lstStyle/>
                    <a:p>
                      <a:endParaRPr lang="zh-CN" altLang="en-US"/>
                    </a:p>
                  </a:txBody>
                  <a:tcPr>
                    <a:solidFill>
                      <a:schemeClr val="accent1"/>
                    </a:solidFill>
                  </a:tcPr>
                </a:tc>
                <a:extLst>
                  <a:ext uri="{0D108BD9-81ED-4DB2-BD59-A6C34878D82A}">
                    <a16:rowId xmlns:a16="http://schemas.microsoft.com/office/drawing/2014/main" xmlns="" val="3295187460"/>
                  </a:ext>
                </a:extLst>
              </a:tr>
              <a:tr h="646684">
                <a:tc>
                  <a:txBody>
                    <a:bodyPr/>
                    <a:lstStyle/>
                    <a:p>
                      <a:endParaRPr lang="zh-CN" altLang="en-US"/>
                    </a:p>
                  </a:txBody>
                  <a:tcPr>
                    <a:solidFill>
                      <a:schemeClr val="accent1"/>
                    </a:solidFill>
                  </a:tcPr>
                </a:tc>
                <a:extLst>
                  <a:ext uri="{0D108BD9-81ED-4DB2-BD59-A6C34878D82A}">
                    <a16:rowId xmlns:a16="http://schemas.microsoft.com/office/drawing/2014/main" xmlns="" val="2618547468"/>
                  </a:ext>
                </a:extLst>
              </a:tr>
              <a:tr h="646684">
                <a:tc>
                  <a:txBody>
                    <a:bodyPr/>
                    <a:lstStyle/>
                    <a:p>
                      <a:endParaRPr lang="zh-CN" altLang="en-US"/>
                    </a:p>
                  </a:txBody>
                  <a:tcPr>
                    <a:solidFill>
                      <a:schemeClr val="accent1"/>
                    </a:solidFill>
                  </a:tcPr>
                </a:tc>
                <a:extLst>
                  <a:ext uri="{0D108BD9-81ED-4DB2-BD59-A6C34878D82A}">
                    <a16:rowId xmlns:a16="http://schemas.microsoft.com/office/drawing/2014/main" xmlns="" val="2221290533"/>
                  </a:ext>
                </a:extLst>
              </a:tr>
              <a:tr h="646684">
                <a:tc>
                  <a:txBody>
                    <a:bodyPr/>
                    <a:lstStyle/>
                    <a:p>
                      <a:endParaRPr lang="zh-CN" altLang="en-US"/>
                    </a:p>
                  </a:txBody>
                  <a:tcPr>
                    <a:solidFill>
                      <a:schemeClr val="accent1"/>
                    </a:solidFill>
                  </a:tcPr>
                </a:tc>
                <a:extLst>
                  <a:ext uri="{0D108BD9-81ED-4DB2-BD59-A6C34878D82A}">
                    <a16:rowId xmlns:a16="http://schemas.microsoft.com/office/drawing/2014/main" xmlns="" val="3799720365"/>
                  </a:ext>
                </a:extLst>
              </a:tr>
              <a:tr h="646684">
                <a:tc>
                  <a:txBody>
                    <a:bodyPr/>
                    <a:lstStyle/>
                    <a:p>
                      <a:endParaRPr lang="zh-CN" altLang="en-US"/>
                    </a:p>
                  </a:txBody>
                  <a:tcPr>
                    <a:solidFill>
                      <a:schemeClr val="accent1"/>
                    </a:solidFill>
                  </a:tcPr>
                </a:tc>
                <a:extLst>
                  <a:ext uri="{0D108BD9-81ED-4DB2-BD59-A6C34878D82A}">
                    <a16:rowId xmlns:a16="http://schemas.microsoft.com/office/drawing/2014/main" xmlns="" val="3757348460"/>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xmlns="" val="2554077229"/>
              </p:ext>
            </p:extLst>
          </p:nvPr>
        </p:nvGraphicFramePr>
        <p:xfrm>
          <a:off x="1453910" y="1832996"/>
          <a:ext cx="1439863" cy="3880104"/>
        </p:xfrm>
        <a:graphic>
          <a:graphicData uri="http://schemas.openxmlformats.org/drawingml/2006/table">
            <a:tbl>
              <a:tblPr>
                <a:tableStyleId>{5C22544A-7EE6-4342-B048-85BDC9FD1C3A}</a:tableStyleId>
              </a:tblPr>
              <a:tblGrid>
                <a:gridCol w="1439863">
                  <a:extLst>
                    <a:ext uri="{9D8B030D-6E8A-4147-A177-3AD203B41FA5}">
                      <a16:colId xmlns:a16="http://schemas.microsoft.com/office/drawing/2014/main" xmlns="" val="964113541"/>
                    </a:ext>
                  </a:extLst>
                </a:gridCol>
              </a:tblGrid>
              <a:tr h="646684">
                <a:tc>
                  <a:txBody>
                    <a:bodyPr/>
                    <a:lstStyle/>
                    <a:p>
                      <a:endParaRPr lang="zh-CN" altLang="en-US"/>
                    </a:p>
                  </a:txBody>
                  <a:tcPr>
                    <a:solidFill>
                      <a:schemeClr val="accent1"/>
                    </a:solidFill>
                  </a:tcPr>
                </a:tc>
                <a:extLst>
                  <a:ext uri="{0D108BD9-81ED-4DB2-BD59-A6C34878D82A}">
                    <a16:rowId xmlns:a16="http://schemas.microsoft.com/office/drawing/2014/main" xmlns="" val="933541329"/>
                  </a:ext>
                </a:extLst>
              </a:tr>
              <a:tr h="646684">
                <a:tc>
                  <a:txBody>
                    <a:bodyPr/>
                    <a:lstStyle/>
                    <a:p>
                      <a:endParaRPr lang="zh-CN" altLang="en-US"/>
                    </a:p>
                  </a:txBody>
                  <a:tcPr>
                    <a:solidFill>
                      <a:schemeClr val="accent1"/>
                    </a:solidFill>
                  </a:tcPr>
                </a:tc>
                <a:extLst>
                  <a:ext uri="{0D108BD9-81ED-4DB2-BD59-A6C34878D82A}">
                    <a16:rowId xmlns:a16="http://schemas.microsoft.com/office/drawing/2014/main" xmlns="" val="3295187460"/>
                  </a:ext>
                </a:extLst>
              </a:tr>
              <a:tr h="646684">
                <a:tc>
                  <a:txBody>
                    <a:bodyPr/>
                    <a:lstStyle/>
                    <a:p>
                      <a:endParaRPr lang="zh-CN" altLang="en-US"/>
                    </a:p>
                  </a:txBody>
                  <a:tcPr>
                    <a:solidFill>
                      <a:schemeClr val="accent1"/>
                    </a:solidFill>
                  </a:tcPr>
                </a:tc>
                <a:extLst>
                  <a:ext uri="{0D108BD9-81ED-4DB2-BD59-A6C34878D82A}">
                    <a16:rowId xmlns:a16="http://schemas.microsoft.com/office/drawing/2014/main" xmlns="" val="2618547468"/>
                  </a:ext>
                </a:extLst>
              </a:tr>
              <a:tr h="646684">
                <a:tc>
                  <a:txBody>
                    <a:bodyPr/>
                    <a:lstStyle/>
                    <a:p>
                      <a:endParaRPr lang="zh-CN" altLang="en-US"/>
                    </a:p>
                  </a:txBody>
                  <a:tcPr>
                    <a:solidFill>
                      <a:schemeClr val="accent1"/>
                    </a:solidFill>
                  </a:tcPr>
                </a:tc>
                <a:extLst>
                  <a:ext uri="{0D108BD9-81ED-4DB2-BD59-A6C34878D82A}">
                    <a16:rowId xmlns:a16="http://schemas.microsoft.com/office/drawing/2014/main" xmlns="" val="2221290533"/>
                  </a:ext>
                </a:extLst>
              </a:tr>
              <a:tr h="646684">
                <a:tc>
                  <a:txBody>
                    <a:bodyPr/>
                    <a:lstStyle/>
                    <a:p>
                      <a:endParaRPr lang="zh-CN" altLang="en-US"/>
                    </a:p>
                  </a:txBody>
                  <a:tcPr>
                    <a:solidFill>
                      <a:schemeClr val="accent1"/>
                    </a:solidFill>
                  </a:tcPr>
                </a:tc>
                <a:extLst>
                  <a:ext uri="{0D108BD9-81ED-4DB2-BD59-A6C34878D82A}">
                    <a16:rowId xmlns:a16="http://schemas.microsoft.com/office/drawing/2014/main" xmlns="" val="3799720365"/>
                  </a:ext>
                </a:extLst>
              </a:tr>
              <a:tr h="646684">
                <a:tc>
                  <a:txBody>
                    <a:bodyPr/>
                    <a:lstStyle/>
                    <a:p>
                      <a:endParaRPr lang="zh-CN" altLang="en-US"/>
                    </a:p>
                  </a:txBody>
                  <a:tcPr>
                    <a:solidFill>
                      <a:schemeClr val="accent1"/>
                    </a:solidFill>
                  </a:tcPr>
                </a:tc>
                <a:extLst>
                  <a:ext uri="{0D108BD9-81ED-4DB2-BD59-A6C34878D82A}">
                    <a16:rowId xmlns:a16="http://schemas.microsoft.com/office/drawing/2014/main" xmlns="" val="3757348460"/>
                  </a:ext>
                </a:extLst>
              </a:tr>
            </a:tbl>
          </a:graphicData>
        </a:graphic>
      </p:graphicFrame>
      <p:sp>
        <p:nvSpPr>
          <p:cNvPr id="2" name="标题 1"/>
          <p:cNvSpPr>
            <a:spLocks noGrp="1"/>
          </p:cNvSpPr>
          <p:nvPr>
            <p:ph type="title"/>
          </p:nvPr>
        </p:nvSpPr>
        <p:spPr>
          <a:xfrm>
            <a:off x="732563" y="270289"/>
            <a:ext cx="10515600" cy="1325563"/>
          </a:xfrm>
        </p:spPr>
        <p:txBody>
          <a:bodyPr/>
          <a:lstStyle/>
          <a:p>
            <a:r>
              <a:rPr lang="zh-CN" altLang="en-US"/>
              <a:t>一维数组程序举例</a:t>
            </a:r>
          </a:p>
        </p:txBody>
      </p:sp>
      <p:sp>
        <p:nvSpPr>
          <p:cNvPr id="3" name="内容占位符 2"/>
          <p:cNvSpPr>
            <a:spLocks noGrp="1"/>
          </p:cNvSpPr>
          <p:nvPr>
            <p:ph idx="1"/>
          </p:nvPr>
        </p:nvSpPr>
        <p:spPr>
          <a:xfrm>
            <a:off x="732563" y="1164900"/>
            <a:ext cx="10515600" cy="603515"/>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6.3】</a:t>
            </a:r>
            <a:r>
              <a:rPr lang="zh-CN" altLang="en-US" sz="2000">
                <a:solidFill>
                  <a:schemeClr val="accent1"/>
                </a:solidFill>
              </a:rPr>
              <a:t>输入</a:t>
            </a:r>
            <a:r>
              <a:rPr lang="en-US" altLang="zh-CN" sz="2000">
                <a:solidFill>
                  <a:schemeClr val="accent1"/>
                </a:solidFill>
              </a:rPr>
              <a:t>10</a:t>
            </a:r>
            <a:r>
              <a:rPr lang="zh-CN" altLang="en-US" sz="2000">
                <a:solidFill>
                  <a:schemeClr val="accent1"/>
                </a:solidFill>
              </a:rPr>
              <a:t>个数，要求对它们按由小到大的顺序排列。</a:t>
            </a:r>
          </a:p>
        </p:txBody>
      </p:sp>
      <p:grpSp>
        <p:nvGrpSpPr>
          <p:cNvPr id="6" name="组合 5"/>
          <p:cNvGrpSpPr/>
          <p:nvPr/>
        </p:nvGrpSpPr>
        <p:grpSpPr>
          <a:xfrm>
            <a:off x="8055958" y="227157"/>
            <a:ext cx="3824287" cy="1014414"/>
            <a:chOff x="2571751" y="2435225"/>
            <a:chExt cx="3824287" cy="1014414"/>
          </a:xfrm>
        </p:grpSpPr>
        <p:sp>
          <p:nvSpPr>
            <p:cNvPr id="7" name="MH_Other_1"/>
            <p:cNvSpPr/>
            <p:nvPr>
              <p:custDataLst>
                <p:tags r:id="rId1"/>
              </p:custDataLst>
            </p:nvPr>
          </p:nvSpPr>
          <p:spPr>
            <a:xfrm rot="21098730">
              <a:off x="3252788" y="2625726"/>
              <a:ext cx="3143250" cy="823913"/>
            </a:xfrm>
            <a:prstGeom prst="roundRect">
              <a:avLst>
                <a:gd name="adj" fmla="val 24179"/>
              </a:avLst>
            </a:prstGeom>
            <a:solidFill>
              <a:srgbClr val="FFFFFF"/>
            </a:solidFill>
            <a:ln>
              <a:noFill/>
            </a:ln>
            <a:effectLst>
              <a:outerShdw blurRad="38100" dist="508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MH_Text_1"/>
            <p:cNvSpPr/>
            <p:nvPr>
              <p:custDataLst>
                <p:tags r:id="rId2"/>
              </p:custDataLst>
            </p:nvPr>
          </p:nvSpPr>
          <p:spPr>
            <a:xfrm rot="21098730">
              <a:off x="3375025" y="2706689"/>
              <a:ext cx="2897188" cy="661987"/>
            </a:xfrm>
            <a:prstGeom prst="roundRect">
              <a:avLst>
                <a:gd name="adj" fmla="val 2417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zh-CN" altLang="en-US" sz="2400" b="1">
                  <a:solidFill>
                    <a:srgbClr val="FEFEFD"/>
                  </a:solidFill>
                </a:rPr>
                <a:t>起泡排序法</a:t>
              </a:r>
              <a:endParaRPr lang="zh-CN" altLang="en-US" sz="2400" b="1" dirty="0">
                <a:solidFill>
                  <a:srgbClr val="FEFEFD"/>
                </a:solidFill>
              </a:endParaRPr>
            </a:p>
          </p:txBody>
        </p:sp>
        <p:sp>
          <p:nvSpPr>
            <p:cNvPr id="9" name="MH_Other_2"/>
            <p:cNvSpPr/>
            <p:nvPr>
              <p:custDataLst>
                <p:tags r:id="rId3"/>
              </p:custDataLst>
            </p:nvPr>
          </p:nvSpPr>
          <p:spPr>
            <a:xfrm rot="20641342">
              <a:off x="3300413" y="2435225"/>
              <a:ext cx="1111250" cy="660400"/>
            </a:xfrm>
            <a:prstGeom prst="roundRect">
              <a:avLst>
                <a:gd name="adj" fmla="val 24179"/>
              </a:avLst>
            </a:prstGeom>
            <a:solidFill>
              <a:schemeClr val="accent1">
                <a:lumMod val="75000"/>
              </a:schemeClr>
            </a:solidFill>
            <a:ln>
              <a:noFill/>
            </a:ln>
            <a:effectLst>
              <a:outerShdw blurRad="25400" dist="12700" dir="60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MH_SubTitle_1"/>
            <p:cNvSpPr/>
            <p:nvPr>
              <p:custDataLst>
                <p:tags r:id="rId4"/>
              </p:custDataLst>
            </p:nvPr>
          </p:nvSpPr>
          <p:spPr>
            <a:xfrm rot="20641342">
              <a:off x="3352800" y="2498726"/>
              <a:ext cx="1004888" cy="536575"/>
            </a:xfrm>
            <a:prstGeom prst="roundRect">
              <a:avLst>
                <a:gd name="adj" fmla="val 18193"/>
              </a:avLst>
            </a:prstGeom>
            <a:solidFill>
              <a:srgbClr val="FEFEFD"/>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0" bIns="108000" anchor="ctr"/>
            <a:lstStyle/>
            <a:p>
              <a:pPr algn="ctr">
                <a:defRPr/>
              </a:pPr>
              <a:r>
                <a:rPr lang="zh-CN" altLang="en-US" b="1">
                  <a:solidFill>
                    <a:schemeClr val="accent1">
                      <a:lumMod val="75000"/>
                    </a:schemeClr>
                  </a:solidFill>
                </a:rPr>
                <a:t>算法</a:t>
              </a:r>
            </a:p>
          </p:txBody>
        </p:sp>
        <p:sp>
          <p:nvSpPr>
            <p:cNvPr id="11" name="MH_Other_4"/>
            <p:cNvSpPr/>
            <p:nvPr>
              <p:custDataLst>
                <p:tags r:id="rId5"/>
              </p:custDataLst>
            </p:nvPr>
          </p:nvSpPr>
          <p:spPr>
            <a:xfrm>
              <a:off x="3433896" y="2776031"/>
              <a:ext cx="161474" cy="161474"/>
            </a:xfrm>
            <a:prstGeom prst="ellipse">
              <a:avLst/>
            </a:prstGeom>
            <a:solidFill>
              <a:srgbClr val="FFFFFF"/>
            </a:solidFill>
            <a:ln w="3175">
              <a:noFill/>
            </a:ln>
            <a:effectLst>
              <a:innerShdw blurRad="76200">
                <a:prstClr val="black">
                  <a:alpha val="6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5"/>
            <p:cNvSpPr/>
            <p:nvPr>
              <p:custDataLst>
                <p:tags r:id="rId6"/>
              </p:custDataLst>
            </p:nvPr>
          </p:nvSpPr>
          <p:spPr>
            <a:xfrm>
              <a:off x="2571751" y="2724151"/>
              <a:ext cx="1012825" cy="398463"/>
            </a:xfrm>
            <a:custGeom>
              <a:avLst/>
              <a:gdLst>
                <a:gd name="connsiteX0" fmla="*/ 788369 w 788369"/>
                <a:gd name="connsiteY0" fmla="*/ 59760 h 293210"/>
                <a:gd name="connsiteX1" fmla="*/ 507382 w 788369"/>
                <a:gd name="connsiteY1" fmla="*/ 228 h 293210"/>
                <a:gd name="connsiteX2" fmla="*/ 78757 w 788369"/>
                <a:gd name="connsiteY2" fmla="*/ 43091 h 293210"/>
                <a:gd name="connsiteX3" fmla="*/ 4938 w 788369"/>
                <a:gd name="connsiteY3" fmla="*/ 135960 h 293210"/>
                <a:gd name="connsiteX4" fmla="*/ 145432 w 788369"/>
                <a:gd name="connsiteY4" fmla="*/ 281216 h 293210"/>
                <a:gd name="connsiteX5" fmla="*/ 290688 w 788369"/>
                <a:gd name="connsiteY5" fmla="*/ 264547 h 293210"/>
                <a:gd name="connsiteX6" fmla="*/ 759794 w 788369"/>
                <a:gd name="connsiteY6" fmla="*/ 102622 h 293210"/>
                <a:gd name="connsiteX0" fmla="*/ 788369 w 797894"/>
                <a:gd name="connsiteY0" fmla="*/ 59760 h 294208"/>
                <a:gd name="connsiteX1" fmla="*/ 507382 w 797894"/>
                <a:gd name="connsiteY1" fmla="*/ 228 h 294208"/>
                <a:gd name="connsiteX2" fmla="*/ 78757 w 797894"/>
                <a:gd name="connsiteY2" fmla="*/ 43091 h 294208"/>
                <a:gd name="connsiteX3" fmla="*/ 4938 w 797894"/>
                <a:gd name="connsiteY3" fmla="*/ 135960 h 294208"/>
                <a:gd name="connsiteX4" fmla="*/ 145432 w 797894"/>
                <a:gd name="connsiteY4" fmla="*/ 281216 h 294208"/>
                <a:gd name="connsiteX5" fmla="*/ 290688 w 797894"/>
                <a:gd name="connsiteY5" fmla="*/ 264547 h 294208"/>
                <a:gd name="connsiteX6" fmla="*/ 797894 w 797894"/>
                <a:gd name="connsiteY6" fmla="*/ 81191 h 294208"/>
                <a:gd name="connsiteX0" fmla="*/ 786197 w 795722"/>
                <a:gd name="connsiteY0" fmla="*/ 64810 h 299258"/>
                <a:gd name="connsiteX1" fmla="*/ 505210 w 795722"/>
                <a:gd name="connsiteY1" fmla="*/ 5278 h 299258"/>
                <a:gd name="connsiteX2" fmla="*/ 87773 w 795722"/>
                <a:gd name="connsiteY2" fmla="*/ 18304 h 299258"/>
                <a:gd name="connsiteX3" fmla="*/ 2766 w 795722"/>
                <a:gd name="connsiteY3" fmla="*/ 141010 h 299258"/>
                <a:gd name="connsiteX4" fmla="*/ 143260 w 795722"/>
                <a:gd name="connsiteY4" fmla="*/ 286266 h 299258"/>
                <a:gd name="connsiteX5" fmla="*/ 288516 w 795722"/>
                <a:gd name="connsiteY5" fmla="*/ 269597 h 299258"/>
                <a:gd name="connsiteX6" fmla="*/ 795722 w 795722"/>
                <a:gd name="connsiteY6" fmla="*/ 86241 h 299258"/>
                <a:gd name="connsiteX0" fmla="*/ 786145 w 795670"/>
                <a:gd name="connsiteY0" fmla="*/ 83807 h 318255"/>
                <a:gd name="connsiteX1" fmla="*/ 501428 w 795670"/>
                <a:gd name="connsiteY1" fmla="*/ 1898 h 318255"/>
                <a:gd name="connsiteX2" fmla="*/ 87721 w 795670"/>
                <a:gd name="connsiteY2" fmla="*/ 37301 h 318255"/>
                <a:gd name="connsiteX3" fmla="*/ 2714 w 795670"/>
                <a:gd name="connsiteY3" fmla="*/ 160007 h 318255"/>
                <a:gd name="connsiteX4" fmla="*/ 143208 w 795670"/>
                <a:gd name="connsiteY4" fmla="*/ 305263 h 318255"/>
                <a:gd name="connsiteX5" fmla="*/ 288464 w 795670"/>
                <a:gd name="connsiteY5" fmla="*/ 288594 h 318255"/>
                <a:gd name="connsiteX6" fmla="*/ 795670 w 795670"/>
                <a:gd name="connsiteY6" fmla="*/ 105238 h 318255"/>
                <a:gd name="connsiteX0" fmla="*/ 785693 w 795218"/>
                <a:gd name="connsiteY0" fmla="*/ 83807 h 313376"/>
                <a:gd name="connsiteX1" fmla="*/ 500976 w 795218"/>
                <a:gd name="connsiteY1" fmla="*/ 1898 h 313376"/>
                <a:gd name="connsiteX2" fmla="*/ 87269 w 795218"/>
                <a:gd name="connsiteY2" fmla="*/ 37301 h 313376"/>
                <a:gd name="connsiteX3" fmla="*/ 2262 w 795218"/>
                <a:gd name="connsiteY3" fmla="*/ 160007 h 313376"/>
                <a:gd name="connsiteX4" fmla="*/ 135297 w 795218"/>
                <a:gd name="connsiteY4" fmla="*/ 297804 h 313376"/>
                <a:gd name="connsiteX5" fmla="*/ 288012 w 795218"/>
                <a:gd name="connsiteY5" fmla="*/ 288594 h 313376"/>
                <a:gd name="connsiteX6" fmla="*/ 795218 w 795218"/>
                <a:gd name="connsiteY6" fmla="*/ 105238 h 313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5218" h="313376">
                  <a:moveTo>
                    <a:pt x="785693" y="83807"/>
                  </a:moveTo>
                  <a:cubicBezTo>
                    <a:pt x="704334" y="55430"/>
                    <a:pt x="617380" y="9649"/>
                    <a:pt x="500976" y="1898"/>
                  </a:cubicBezTo>
                  <a:cubicBezTo>
                    <a:pt x="384572" y="-5853"/>
                    <a:pt x="170388" y="10950"/>
                    <a:pt x="87269" y="37301"/>
                  </a:cubicBezTo>
                  <a:cubicBezTo>
                    <a:pt x="4150" y="63652"/>
                    <a:pt x="-5743" y="116590"/>
                    <a:pt x="2262" y="160007"/>
                  </a:cubicBezTo>
                  <a:cubicBezTo>
                    <a:pt x="10267" y="203424"/>
                    <a:pt x="87672" y="276373"/>
                    <a:pt x="135297" y="297804"/>
                  </a:cubicBezTo>
                  <a:cubicBezTo>
                    <a:pt x="182922" y="319235"/>
                    <a:pt x="178025" y="320688"/>
                    <a:pt x="288012" y="288594"/>
                  </a:cubicBezTo>
                  <a:cubicBezTo>
                    <a:pt x="397999" y="256500"/>
                    <a:pt x="611862" y="171317"/>
                    <a:pt x="795218" y="105238"/>
                  </a:cubicBezTo>
                </a:path>
              </a:pathLst>
            </a:custGeom>
            <a:noFill/>
            <a:ln w="19050">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89" name="Text Box 79"/>
          <p:cNvSpPr txBox="1">
            <a:spLocks noChangeArrowheads="1"/>
          </p:cNvSpPr>
          <p:nvPr/>
        </p:nvSpPr>
        <p:spPr bwMode="auto">
          <a:xfrm>
            <a:off x="1903841" y="1904436"/>
            <a:ext cx="540000" cy="5539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lnSpc>
                <a:spcPct val="150000"/>
              </a:lnSpc>
              <a:spcBef>
                <a:spcPct val="20000"/>
              </a:spcBef>
              <a:buFont typeface="Arial" charset="0"/>
              <a:buChar char="•"/>
              <a:defRPr sz="2400">
                <a:solidFill>
                  <a:schemeClr val="tx1"/>
                </a:solidFill>
                <a:latin typeface="微软雅黑" pitchFamily="34" charset="-122"/>
                <a:ea typeface="微软雅黑" pitchFamily="34" charset="-122"/>
              </a:defRPr>
            </a:lvl1pPr>
            <a:lvl2pPr marL="742950" indent="-285750">
              <a:lnSpc>
                <a:spcPct val="150000"/>
              </a:lnSpc>
              <a:spcBef>
                <a:spcPct val="20000"/>
              </a:spcBef>
              <a:buFont typeface="Arial" charset="0"/>
              <a:buChar char="–"/>
              <a:defRPr sz="2000">
                <a:solidFill>
                  <a:schemeClr val="tx1"/>
                </a:solidFill>
                <a:latin typeface="微软雅黑" pitchFamily="34" charset="-122"/>
                <a:ea typeface="微软雅黑" pitchFamily="34" charset="-122"/>
              </a:defRPr>
            </a:lvl2pPr>
            <a:lvl3pPr marL="1143000" indent="-228600">
              <a:lnSpc>
                <a:spcPct val="150000"/>
              </a:lnSpc>
              <a:spcBef>
                <a:spcPct val="20000"/>
              </a:spcBef>
              <a:buFont typeface="Arial" charset="0"/>
              <a:buChar char="•"/>
              <a:defRPr>
                <a:solidFill>
                  <a:schemeClr val="tx1"/>
                </a:solidFill>
                <a:latin typeface="微软雅黑" pitchFamily="34" charset="-122"/>
                <a:ea typeface="微软雅黑" pitchFamily="34" charset="-122"/>
              </a:defRPr>
            </a:lvl3pPr>
            <a:lvl4pPr marL="1600200" indent="-228600">
              <a:lnSpc>
                <a:spcPct val="150000"/>
              </a:lnSpc>
              <a:spcBef>
                <a:spcPct val="20000"/>
              </a:spcBef>
              <a:buFont typeface="Arial" charset="0"/>
              <a:buChar char="–"/>
              <a:defRPr sz="1600">
                <a:solidFill>
                  <a:schemeClr val="tx1"/>
                </a:solidFill>
                <a:latin typeface="微软雅黑" pitchFamily="34" charset="-122"/>
                <a:ea typeface="微软雅黑" pitchFamily="34" charset="-122"/>
              </a:defRPr>
            </a:lvl4pPr>
            <a:lvl5pPr marL="2057400" indent="-228600">
              <a:lnSpc>
                <a:spcPct val="150000"/>
              </a:lnSpc>
              <a:spcBef>
                <a:spcPct val="20000"/>
              </a:spcBef>
              <a:buFont typeface="Arial" charset="0"/>
              <a:buChar char="»"/>
              <a:defRPr sz="1600">
                <a:solidFill>
                  <a:schemeClr val="tx1"/>
                </a:solidFill>
                <a:latin typeface="微软雅黑" pitchFamily="34" charset="-122"/>
                <a:ea typeface="微软雅黑" pitchFamily="34" charset="-122"/>
              </a:defRPr>
            </a:lvl5pPr>
            <a:lvl6pPr marL="25146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6pPr>
            <a:lvl7pPr marL="29718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7pPr>
            <a:lvl8pPr marL="34290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8pPr>
            <a:lvl9pPr marL="38862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9pPr>
          </a:lstStyle>
          <a:p>
            <a:pPr algn="ctr" eaLnBrk="1" hangingPunct="1">
              <a:lnSpc>
                <a:spcPct val="100000"/>
              </a:lnSpc>
              <a:spcBef>
                <a:spcPct val="50000"/>
              </a:spcBef>
              <a:buFontTx/>
              <a:buNone/>
            </a:pPr>
            <a:r>
              <a:rPr lang="en-US" altLang="zh-CN" sz="3000">
                <a:latin typeface="Arial" charset="0"/>
                <a:ea typeface="宋体" charset="-122"/>
              </a:rPr>
              <a:t>9</a:t>
            </a:r>
            <a:endParaRPr lang="en-US" altLang="zh-CN" sz="2600">
              <a:latin typeface="Arial" charset="0"/>
              <a:ea typeface="宋体" charset="-122"/>
            </a:endParaRPr>
          </a:p>
        </p:txBody>
      </p:sp>
      <p:sp>
        <p:nvSpPr>
          <p:cNvPr id="90" name="Text Box 80"/>
          <p:cNvSpPr txBox="1">
            <a:spLocks noChangeArrowheads="1"/>
          </p:cNvSpPr>
          <p:nvPr/>
        </p:nvSpPr>
        <p:spPr bwMode="auto">
          <a:xfrm>
            <a:off x="1903841" y="2555945"/>
            <a:ext cx="540000" cy="5539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lnSpc>
                <a:spcPct val="150000"/>
              </a:lnSpc>
              <a:spcBef>
                <a:spcPct val="20000"/>
              </a:spcBef>
              <a:buFont typeface="Arial" charset="0"/>
              <a:buChar char="•"/>
              <a:defRPr sz="2400">
                <a:solidFill>
                  <a:schemeClr val="tx1"/>
                </a:solidFill>
                <a:latin typeface="微软雅黑" pitchFamily="34" charset="-122"/>
                <a:ea typeface="微软雅黑" pitchFamily="34" charset="-122"/>
              </a:defRPr>
            </a:lvl1pPr>
            <a:lvl2pPr marL="742950" indent="-285750">
              <a:lnSpc>
                <a:spcPct val="150000"/>
              </a:lnSpc>
              <a:spcBef>
                <a:spcPct val="20000"/>
              </a:spcBef>
              <a:buFont typeface="Arial" charset="0"/>
              <a:buChar char="–"/>
              <a:defRPr sz="2000">
                <a:solidFill>
                  <a:schemeClr val="tx1"/>
                </a:solidFill>
                <a:latin typeface="微软雅黑" pitchFamily="34" charset="-122"/>
                <a:ea typeface="微软雅黑" pitchFamily="34" charset="-122"/>
              </a:defRPr>
            </a:lvl2pPr>
            <a:lvl3pPr marL="1143000" indent="-228600">
              <a:lnSpc>
                <a:spcPct val="150000"/>
              </a:lnSpc>
              <a:spcBef>
                <a:spcPct val="20000"/>
              </a:spcBef>
              <a:buFont typeface="Arial" charset="0"/>
              <a:buChar char="•"/>
              <a:defRPr>
                <a:solidFill>
                  <a:schemeClr val="tx1"/>
                </a:solidFill>
                <a:latin typeface="微软雅黑" pitchFamily="34" charset="-122"/>
                <a:ea typeface="微软雅黑" pitchFamily="34" charset="-122"/>
              </a:defRPr>
            </a:lvl3pPr>
            <a:lvl4pPr marL="1600200" indent="-228600">
              <a:lnSpc>
                <a:spcPct val="150000"/>
              </a:lnSpc>
              <a:spcBef>
                <a:spcPct val="20000"/>
              </a:spcBef>
              <a:buFont typeface="Arial" charset="0"/>
              <a:buChar char="–"/>
              <a:defRPr sz="1600">
                <a:solidFill>
                  <a:schemeClr val="tx1"/>
                </a:solidFill>
                <a:latin typeface="微软雅黑" pitchFamily="34" charset="-122"/>
                <a:ea typeface="微软雅黑" pitchFamily="34" charset="-122"/>
              </a:defRPr>
            </a:lvl4pPr>
            <a:lvl5pPr marL="2057400" indent="-228600">
              <a:lnSpc>
                <a:spcPct val="150000"/>
              </a:lnSpc>
              <a:spcBef>
                <a:spcPct val="20000"/>
              </a:spcBef>
              <a:buFont typeface="Arial" charset="0"/>
              <a:buChar char="»"/>
              <a:defRPr sz="1600">
                <a:solidFill>
                  <a:schemeClr val="tx1"/>
                </a:solidFill>
                <a:latin typeface="微软雅黑" pitchFamily="34" charset="-122"/>
                <a:ea typeface="微软雅黑" pitchFamily="34" charset="-122"/>
              </a:defRPr>
            </a:lvl5pPr>
            <a:lvl6pPr marL="25146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6pPr>
            <a:lvl7pPr marL="29718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7pPr>
            <a:lvl8pPr marL="34290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8pPr>
            <a:lvl9pPr marL="38862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9pPr>
          </a:lstStyle>
          <a:p>
            <a:pPr algn="ctr" eaLnBrk="1" hangingPunct="1">
              <a:lnSpc>
                <a:spcPct val="100000"/>
              </a:lnSpc>
              <a:spcBef>
                <a:spcPct val="50000"/>
              </a:spcBef>
              <a:buFontTx/>
              <a:buNone/>
            </a:pPr>
            <a:r>
              <a:rPr lang="en-US" altLang="zh-CN" sz="3000">
                <a:latin typeface="Arial" charset="0"/>
                <a:ea typeface="宋体" charset="-122"/>
              </a:rPr>
              <a:t>8</a:t>
            </a:r>
            <a:endParaRPr lang="en-US" altLang="zh-CN" sz="2600">
              <a:latin typeface="Arial" charset="0"/>
              <a:ea typeface="宋体" charset="-122"/>
            </a:endParaRPr>
          </a:p>
        </p:txBody>
      </p:sp>
      <p:sp>
        <p:nvSpPr>
          <p:cNvPr id="91" name="Text Box 81"/>
          <p:cNvSpPr txBox="1">
            <a:spLocks noChangeArrowheads="1"/>
          </p:cNvSpPr>
          <p:nvPr/>
        </p:nvSpPr>
        <p:spPr bwMode="auto">
          <a:xfrm>
            <a:off x="1903841" y="3225096"/>
            <a:ext cx="540000" cy="5539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lnSpc>
                <a:spcPct val="150000"/>
              </a:lnSpc>
              <a:spcBef>
                <a:spcPct val="20000"/>
              </a:spcBef>
              <a:buFont typeface="Arial" charset="0"/>
              <a:buChar char="•"/>
              <a:defRPr sz="2400">
                <a:solidFill>
                  <a:schemeClr val="tx1"/>
                </a:solidFill>
                <a:latin typeface="微软雅黑" pitchFamily="34" charset="-122"/>
                <a:ea typeface="微软雅黑" pitchFamily="34" charset="-122"/>
              </a:defRPr>
            </a:lvl1pPr>
            <a:lvl2pPr marL="742950" indent="-285750">
              <a:lnSpc>
                <a:spcPct val="150000"/>
              </a:lnSpc>
              <a:spcBef>
                <a:spcPct val="20000"/>
              </a:spcBef>
              <a:buFont typeface="Arial" charset="0"/>
              <a:buChar char="–"/>
              <a:defRPr sz="2000">
                <a:solidFill>
                  <a:schemeClr val="tx1"/>
                </a:solidFill>
                <a:latin typeface="微软雅黑" pitchFamily="34" charset="-122"/>
                <a:ea typeface="微软雅黑" pitchFamily="34" charset="-122"/>
              </a:defRPr>
            </a:lvl2pPr>
            <a:lvl3pPr marL="1143000" indent="-228600">
              <a:lnSpc>
                <a:spcPct val="150000"/>
              </a:lnSpc>
              <a:spcBef>
                <a:spcPct val="20000"/>
              </a:spcBef>
              <a:buFont typeface="Arial" charset="0"/>
              <a:buChar char="•"/>
              <a:defRPr>
                <a:solidFill>
                  <a:schemeClr val="tx1"/>
                </a:solidFill>
                <a:latin typeface="微软雅黑" pitchFamily="34" charset="-122"/>
                <a:ea typeface="微软雅黑" pitchFamily="34" charset="-122"/>
              </a:defRPr>
            </a:lvl3pPr>
            <a:lvl4pPr marL="1600200" indent="-228600">
              <a:lnSpc>
                <a:spcPct val="150000"/>
              </a:lnSpc>
              <a:spcBef>
                <a:spcPct val="20000"/>
              </a:spcBef>
              <a:buFont typeface="Arial" charset="0"/>
              <a:buChar char="–"/>
              <a:defRPr sz="1600">
                <a:solidFill>
                  <a:schemeClr val="tx1"/>
                </a:solidFill>
                <a:latin typeface="微软雅黑" pitchFamily="34" charset="-122"/>
                <a:ea typeface="微软雅黑" pitchFamily="34" charset="-122"/>
              </a:defRPr>
            </a:lvl4pPr>
            <a:lvl5pPr marL="2057400" indent="-228600">
              <a:lnSpc>
                <a:spcPct val="150000"/>
              </a:lnSpc>
              <a:spcBef>
                <a:spcPct val="20000"/>
              </a:spcBef>
              <a:buFont typeface="Arial" charset="0"/>
              <a:buChar char="»"/>
              <a:defRPr sz="1600">
                <a:solidFill>
                  <a:schemeClr val="tx1"/>
                </a:solidFill>
                <a:latin typeface="微软雅黑" pitchFamily="34" charset="-122"/>
                <a:ea typeface="微软雅黑" pitchFamily="34" charset="-122"/>
              </a:defRPr>
            </a:lvl5pPr>
            <a:lvl6pPr marL="25146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6pPr>
            <a:lvl7pPr marL="29718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7pPr>
            <a:lvl8pPr marL="34290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8pPr>
            <a:lvl9pPr marL="38862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9pPr>
          </a:lstStyle>
          <a:p>
            <a:pPr algn="ctr" eaLnBrk="1" hangingPunct="1">
              <a:lnSpc>
                <a:spcPct val="100000"/>
              </a:lnSpc>
              <a:spcBef>
                <a:spcPct val="50000"/>
              </a:spcBef>
              <a:buFontTx/>
              <a:buNone/>
            </a:pPr>
            <a:r>
              <a:rPr lang="en-US" altLang="zh-CN" sz="3000">
                <a:latin typeface="Arial" charset="0"/>
                <a:ea typeface="宋体" charset="-122"/>
              </a:rPr>
              <a:t>5</a:t>
            </a:r>
            <a:endParaRPr lang="en-US" altLang="zh-CN" sz="2600">
              <a:latin typeface="Arial" charset="0"/>
              <a:ea typeface="宋体" charset="-122"/>
            </a:endParaRPr>
          </a:p>
        </p:txBody>
      </p:sp>
      <p:sp>
        <p:nvSpPr>
          <p:cNvPr id="92" name="Text Box 82"/>
          <p:cNvSpPr txBox="1">
            <a:spLocks noChangeArrowheads="1"/>
          </p:cNvSpPr>
          <p:nvPr/>
        </p:nvSpPr>
        <p:spPr bwMode="auto">
          <a:xfrm>
            <a:off x="1903841" y="3865632"/>
            <a:ext cx="540000" cy="5539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lnSpc>
                <a:spcPct val="150000"/>
              </a:lnSpc>
              <a:spcBef>
                <a:spcPct val="20000"/>
              </a:spcBef>
              <a:buFont typeface="Arial" charset="0"/>
              <a:buChar char="•"/>
              <a:defRPr sz="2400">
                <a:solidFill>
                  <a:schemeClr val="tx1"/>
                </a:solidFill>
                <a:latin typeface="微软雅黑" pitchFamily="34" charset="-122"/>
                <a:ea typeface="微软雅黑" pitchFamily="34" charset="-122"/>
              </a:defRPr>
            </a:lvl1pPr>
            <a:lvl2pPr marL="742950" indent="-285750">
              <a:lnSpc>
                <a:spcPct val="150000"/>
              </a:lnSpc>
              <a:spcBef>
                <a:spcPct val="20000"/>
              </a:spcBef>
              <a:buFont typeface="Arial" charset="0"/>
              <a:buChar char="–"/>
              <a:defRPr sz="2000">
                <a:solidFill>
                  <a:schemeClr val="tx1"/>
                </a:solidFill>
                <a:latin typeface="微软雅黑" pitchFamily="34" charset="-122"/>
                <a:ea typeface="微软雅黑" pitchFamily="34" charset="-122"/>
              </a:defRPr>
            </a:lvl2pPr>
            <a:lvl3pPr marL="1143000" indent="-228600">
              <a:lnSpc>
                <a:spcPct val="150000"/>
              </a:lnSpc>
              <a:spcBef>
                <a:spcPct val="20000"/>
              </a:spcBef>
              <a:buFont typeface="Arial" charset="0"/>
              <a:buChar char="•"/>
              <a:defRPr>
                <a:solidFill>
                  <a:schemeClr val="tx1"/>
                </a:solidFill>
                <a:latin typeface="微软雅黑" pitchFamily="34" charset="-122"/>
                <a:ea typeface="微软雅黑" pitchFamily="34" charset="-122"/>
              </a:defRPr>
            </a:lvl3pPr>
            <a:lvl4pPr marL="1600200" indent="-228600">
              <a:lnSpc>
                <a:spcPct val="150000"/>
              </a:lnSpc>
              <a:spcBef>
                <a:spcPct val="20000"/>
              </a:spcBef>
              <a:buFont typeface="Arial" charset="0"/>
              <a:buChar char="–"/>
              <a:defRPr sz="1600">
                <a:solidFill>
                  <a:schemeClr val="tx1"/>
                </a:solidFill>
                <a:latin typeface="微软雅黑" pitchFamily="34" charset="-122"/>
                <a:ea typeface="微软雅黑" pitchFamily="34" charset="-122"/>
              </a:defRPr>
            </a:lvl4pPr>
            <a:lvl5pPr marL="2057400" indent="-228600">
              <a:lnSpc>
                <a:spcPct val="150000"/>
              </a:lnSpc>
              <a:spcBef>
                <a:spcPct val="20000"/>
              </a:spcBef>
              <a:buFont typeface="Arial" charset="0"/>
              <a:buChar char="»"/>
              <a:defRPr sz="1600">
                <a:solidFill>
                  <a:schemeClr val="tx1"/>
                </a:solidFill>
                <a:latin typeface="微软雅黑" pitchFamily="34" charset="-122"/>
                <a:ea typeface="微软雅黑" pitchFamily="34" charset="-122"/>
              </a:defRPr>
            </a:lvl5pPr>
            <a:lvl6pPr marL="25146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6pPr>
            <a:lvl7pPr marL="29718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7pPr>
            <a:lvl8pPr marL="34290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8pPr>
            <a:lvl9pPr marL="38862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9pPr>
          </a:lstStyle>
          <a:p>
            <a:pPr algn="ctr" eaLnBrk="1" hangingPunct="1">
              <a:lnSpc>
                <a:spcPct val="100000"/>
              </a:lnSpc>
              <a:spcBef>
                <a:spcPct val="50000"/>
              </a:spcBef>
              <a:buFontTx/>
              <a:buNone/>
            </a:pPr>
            <a:r>
              <a:rPr lang="en-US" altLang="zh-CN" sz="3000">
                <a:latin typeface="Arial" charset="0"/>
                <a:ea typeface="宋体" charset="-122"/>
              </a:rPr>
              <a:t>4</a:t>
            </a:r>
            <a:endParaRPr lang="en-US" altLang="zh-CN" sz="2600">
              <a:latin typeface="Arial" charset="0"/>
              <a:ea typeface="宋体" charset="-122"/>
            </a:endParaRPr>
          </a:p>
        </p:txBody>
      </p:sp>
      <p:sp>
        <p:nvSpPr>
          <p:cNvPr id="93" name="Text Box 83"/>
          <p:cNvSpPr txBox="1">
            <a:spLocks noChangeArrowheads="1"/>
          </p:cNvSpPr>
          <p:nvPr/>
        </p:nvSpPr>
        <p:spPr bwMode="auto">
          <a:xfrm>
            <a:off x="1903841" y="4519364"/>
            <a:ext cx="540000" cy="5539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lnSpc>
                <a:spcPct val="150000"/>
              </a:lnSpc>
              <a:spcBef>
                <a:spcPct val="20000"/>
              </a:spcBef>
              <a:buFont typeface="Arial" charset="0"/>
              <a:buChar char="•"/>
              <a:defRPr sz="2400">
                <a:solidFill>
                  <a:schemeClr val="tx1"/>
                </a:solidFill>
                <a:latin typeface="微软雅黑" pitchFamily="34" charset="-122"/>
                <a:ea typeface="微软雅黑" pitchFamily="34" charset="-122"/>
              </a:defRPr>
            </a:lvl1pPr>
            <a:lvl2pPr marL="742950" indent="-285750">
              <a:lnSpc>
                <a:spcPct val="150000"/>
              </a:lnSpc>
              <a:spcBef>
                <a:spcPct val="20000"/>
              </a:spcBef>
              <a:buFont typeface="Arial" charset="0"/>
              <a:buChar char="–"/>
              <a:defRPr sz="2000">
                <a:solidFill>
                  <a:schemeClr val="tx1"/>
                </a:solidFill>
                <a:latin typeface="微软雅黑" pitchFamily="34" charset="-122"/>
                <a:ea typeface="微软雅黑" pitchFamily="34" charset="-122"/>
              </a:defRPr>
            </a:lvl2pPr>
            <a:lvl3pPr marL="1143000" indent="-228600">
              <a:lnSpc>
                <a:spcPct val="150000"/>
              </a:lnSpc>
              <a:spcBef>
                <a:spcPct val="20000"/>
              </a:spcBef>
              <a:buFont typeface="Arial" charset="0"/>
              <a:buChar char="•"/>
              <a:defRPr>
                <a:solidFill>
                  <a:schemeClr val="tx1"/>
                </a:solidFill>
                <a:latin typeface="微软雅黑" pitchFamily="34" charset="-122"/>
                <a:ea typeface="微软雅黑" pitchFamily="34" charset="-122"/>
              </a:defRPr>
            </a:lvl3pPr>
            <a:lvl4pPr marL="1600200" indent="-228600">
              <a:lnSpc>
                <a:spcPct val="150000"/>
              </a:lnSpc>
              <a:spcBef>
                <a:spcPct val="20000"/>
              </a:spcBef>
              <a:buFont typeface="Arial" charset="0"/>
              <a:buChar char="–"/>
              <a:defRPr sz="1600">
                <a:solidFill>
                  <a:schemeClr val="tx1"/>
                </a:solidFill>
                <a:latin typeface="微软雅黑" pitchFamily="34" charset="-122"/>
                <a:ea typeface="微软雅黑" pitchFamily="34" charset="-122"/>
              </a:defRPr>
            </a:lvl4pPr>
            <a:lvl5pPr marL="2057400" indent="-228600">
              <a:lnSpc>
                <a:spcPct val="150000"/>
              </a:lnSpc>
              <a:spcBef>
                <a:spcPct val="20000"/>
              </a:spcBef>
              <a:buFont typeface="Arial" charset="0"/>
              <a:buChar char="»"/>
              <a:defRPr sz="1600">
                <a:solidFill>
                  <a:schemeClr val="tx1"/>
                </a:solidFill>
                <a:latin typeface="微软雅黑" pitchFamily="34" charset="-122"/>
                <a:ea typeface="微软雅黑" pitchFamily="34" charset="-122"/>
              </a:defRPr>
            </a:lvl5pPr>
            <a:lvl6pPr marL="25146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6pPr>
            <a:lvl7pPr marL="29718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7pPr>
            <a:lvl8pPr marL="34290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8pPr>
            <a:lvl9pPr marL="38862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9pPr>
          </a:lstStyle>
          <a:p>
            <a:pPr algn="ctr" eaLnBrk="1" hangingPunct="1">
              <a:lnSpc>
                <a:spcPct val="100000"/>
              </a:lnSpc>
              <a:spcBef>
                <a:spcPct val="50000"/>
              </a:spcBef>
              <a:buFontTx/>
              <a:buNone/>
            </a:pPr>
            <a:r>
              <a:rPr lang="en-US" altLang="zh-CN" sz="3000">
                <a:latin typeface="Arial" charset="0"/>
                <a:ea typeface="宋体" charset="-122"/>
              </a:rPr>
              <a:t>2</a:t>
            </a:r>
            <a:endParaRPr lang="en-US" altLang="zh-CN" sz="2600">
              <a:latin typeface="Arial" charset="0"/>
              <a:ea typeface="宋体" charset="-122"/>
            </a:endParaRPr>
          </a:p>
        </p:txBody>
      </p:sp>
      <p:sp>
        <p:nvSpPr>
          <p:cNvPr id="94" name="Text Box 84"/>
          <p:cNvSpPr txBox="1">
            <a:spLocks noChangeArrowheads="1"/>
          </p:cNvSpPr>
          <p:nvPr/>
        </p:nvSpPr>
        <p:spPr bwMode="auto">
          <a:xfrm>
            <a:off x="1903841" y="5173098"/>
            <a:ext cx="540000" cy="5539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lnSpc>
                <a:spcPct val="150000"/>
              </a:lnSpc>
              <a:spcBef>
                <a:spcPct val="20000"/>
              </a:spcBef>
              <a:buFont typeface="Arial" charset="0"/>
              <a:buChar char="•"/>
              <a:defRPr sz="2400">
                <a:solidFill>
                  <a:schemeClr val="tx1"/>
                </a:solidFill>
                <a:latin typeface="微软雅黑" pitchFamily="34" charset="-122"/>
                <a:ea typeface="微软雅黑" pitchFamily="34" charset="-122"/>
              </a:defRPr>
            </a:lvl1pPr>
            <a:lvl2pPr marL="742950" indent="-285750">
              <a:lnSpc>
                <a:spcPct val="150000"/>
              </a:lnSpc>
              <a:spcBef>
                <a:spcPct val="20000"/>
              </a:spcBef>
              <a:buFont typeface="Arial" charset="0"/>
              <a:buChar char="–"/>
              <a:defRPr sz="2000">
                <a:solidFill>
                  <a:schemeClr val="tx1"/>
                </a:solidFill>
                <a:latin typeface="微软雅黑" pitchFamily="34" charset="-122"/>
                <a:ea typeface="微软雅黑" pitchFamily="34" charset="-122"/>
              </a:defRPr>
            </a:lvl2pPr>
            <a:lvl3pPr marL="1143000" indent="-228600">
              <a:lnSpc>
                <a:spcPct val="150000"/>
              </a:lnSpc>
              <a:spcBef>
                <a:spcPct val="20000"/>
              </a:spcBef>
              <a:buFont typeface="Arial" charset="0"/>
              <a:buChar char="•"/>
              <a:defRPr>
                <a:solidFill>
                  <a:schemeClr val="tx1"/>
                </a:solidFill>
                <a:latin typeface="微软雅黑" pitchFamily="34" charset="-122"/>
                <a:ea typeface="微软雅黑" pitchFamily="34" charset="-122"/>
              </a:defRPr>
            </a:lvl3pPr>
            <a:lvl4pPr marL="1600200" indent="-228600">
              <a:lnSpc>
                <a:spcPct val="150000"/>
              </a:lnSpc>
              <a:spcBef>
                <a:spcPct val="20000"/>
              </a:spcBef>
              <a:buFont typeface="Arial" charset="0"/>
              <a:buChar char="–"/>
              <a:defRPr sz="1600">
                <a:solidFill>
                  <a:schemeClr val="tx1"/>
                </a:solidFill>
                <a:latin typeface="微软雅黑" pitchFamily="34" charset="-122"/>
                <a:ea typeface="微软雅黑" pitchFamily="34" charset="-122"/>
              </a:defRPr>
            </a:lvl4pPr>
            <a:lvl5pPr marL="2057400" indent="-228600">
              <a:lnSpc>
                <a:spcPct val="150000"/>
              </a:lnSpc>
              <a:spcBef>
                <a:spcPct val="20000"/>
              </a:spcBef>
              <a:buFont typeface="Arial" charset="0"/>
              <a:buChar char="»"/>
              <a:defRPr sz="1600">
                <a:solidFill>
                  <a:schemeClr val="tx1"/>
                </a:solidFill>
                <a:latin typeface="微软雅黑" pitchFamily="34" charset="-122"/>
                <a:ea typeface="微软雅黑" pitchFamily="34" charset="-122"/>
              </a:defRPr>
            </a:lvl5pPr>
            <a:lvl6pPr marL="25146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6pPr>
            <a:lvl7pPr marL="29718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7pPr>
            <a:lvl8pPr marL="34290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8pPr>
            <a:lvl9pPr marL="38862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9pPr>
          </a:lstStyle>
          <a:p>
            <a:pPr algn="ctr" eaLnBrk="1" hangingPunct="1">
              <a:lnSpc>
                <a:spcPct val="100000"/>
              </a:lnSpc>
              <a:spcBef>
                <a:spcPct val="50000"/>
              </a:spcBef>
              <a:buFontTx/>
              <a:buNone/>
            </a:pPr>
            <a:r>
              <a:rPr lang="en-US" altLang="zh-CN" sz="3000">
                <a:latin typeface="Arial" charset="0"/>
                <a:ea typeface="宋体" charset="-122"/>
              </a:rPr>
              <a:t>0</a:t>
            </a:r>
            <a:endParaRPr lang="en-US" altLang="zh-CN" sz="2600">
              <a:latin typeface="Arial" charset="0"/>
              <a:ea typeface="宋体" charset="-122"/>
            </a:endParaRPr>
          </a:p>
        </p:txBody>
      </p:sp>
      <p:sp>
        <p:nvSpPr>
          <p:cNvPr id="101" name="Text Box 91"/>
          <p:cNvSpPr txBox="1">
            <a:spLocks noChangeArrowheads="1"/>
          </p:cNvSpPr>
          <p:nvPr/>
        </p:nvSpPr>
        <p:spPr bwMode="auto">
          <a:xfrm>
            <a:off x="3601657" y="1935214"/>
            <a:ext cx="540000" cy="4924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lnSpc>
                <a:spcPct val="150000"/>
              </a:lnSpc>
              <a:spcBef>
                <a:spcPct val="20000"/>
              </a:spcBef>
              <a:buFont typeface="Arial" charset="0"/>
              <a:buChar char="•"/>
              <a:defRPr sz="2400">
                <a:solidFill>
                  <a:schemeClr val="tx1"/>
                </a:solidFill>
                <a:latin typeface="微软雅黑" pitchFamily="34" charset="-122"/>
                <a:ea typeface="微软雅黑" pitchFamily="34" charset="-122"/>
              </a:defRPr>
            </a:lvl1pPr>
            <a:lvl2pPr marL="742950" indent="-285750">
              <a:lnSpc>
                <a:spcPct val="150000"/>
              </a:lnSpc>
              <a:spcBef>
                <a:spcPct val="20000"/>
              </a:spcBef>
              <a:buFont typeface="Arial" charset="0"/>
              <a:buChar char="–"/>
              <a:defRPr sz="2000">
                <a:solidFill>
                  <a:schemeClr val="tx1"/>
                </a:solidFill>
                <a:latin typeface="微软雅黑" pitchFamily="34" charset="-122"/>
                <a:ea typeface="微软雅黑" pitchFamily="34" charset="-122"/>
              </a:defRPr>
            </a:lvl2pPr>
            <a:lvl3pPr marL="1143000" indent="-228600">
              <a:lnSpc>
                <a:spcPct val="150000"/>
              </a:lnSpc>
              <a:spcBef>
                <a:spcPct val="20000"/>
              </a:spcBef>
              <a:buFont typeface="Arial" charset="0"/>
              <a:buChar char="•"/>
              <a:defRPr>
                <a:solidFill>
                  <a:schemeClr val="tx1"/>
                </a:solidFill>
                <a:latin typeface="微软雅黑" pitchFamily="34" charset="-122"/>
                <a:ea typeface="微软雅黑" pitchFamily="34" charset="-122"/>
              </a:defRPr>
            </a:lvl3pPr>
            <a:lvl4pPr marL="1600200" indent="-228600">
              <a:lnSpc>
                <a:spcPct val="150000"/>
              </a:lnSpc>
              <a:spcBef>
                <a:spcPct val="20000"/>
              </a:spcBef>
              <a:buFont typeface="Arial" charset="0"/>
              <a:buChar char="–"/>
              <a:defRPr sz="1600">
                <a:solidFill>
                  <a:schemeClr val="tx1"/>
                </a:solidFill>
                <a:latin typeface="微软雅黑" pitchFamily="34" charset="-122"/>
                <a:ea typeface="微软雅黑" pitchFamily="34" charset="-122"/>
              </a:defRPr>
            </a:lvl4pPr>
            <a:lvl5pPr marL="2057400" indent="-228600">
              <a:lnSpc>
                <a:spcPct val="150000"/>
              </a:lnSpc>
              <a:spcBef>
                <a:spcPct val="20000"/>
              </a:spcBef>
              <a:buFont typeface="Arial" charset="0"/>
              <a:buChar char="»"/>
              <a:defRPr sz="1600">
                <a:solidFill>
                  <a:schemeClr val="tx1"/>
                </a:solidFill>
                <a:latin typeface="微软雅黑" pitchFamily="34" charset="-122"/>
                <a:ea typeface="微软雅黑" pitchFamily="34" charset="-122"/>
              </a:defRPr>
            </a:lvl5pPr>
            <a:lvl6pPr marL="25146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6pPr>
            <a:lvl7pPr marL="29718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7pPr>
            <a:lvl8pPr marL="34290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8pPr>
            <a:lvl9pPr marL="38862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9pPr>
          </a:lstStyle>
          <a:p>
            <a:pPr algn="ctr" eaLnBrk="1" hangingPunct="1">
              <a:lnSpc>
                <a:spcPct val="100000"/>
              </a:lnSpc>
              <a:spcBef>
                <a:spcPct val="50000"/>
              </a:spcBef>
              <a:buFontTx/>
              <a:buNone/>
            </a:pPr>
            <a:r>
              <a:rPr lang="en-US" altLang="zh-CN" sz="2600">
                <a:latin typeface="Arial" charset="0"/>
                <a:ea typeface="宋体" charset="-122"/>
              </a:rPr>
              <a:t>8</a:t>
            </a:r>
          </a:p>
        </p:txBody>
      </p:sp>
      <p:sp>
        <p:nvSpPr>
          <p:cNvPr id="102" name="Text Box 92"/>
          <p:cNvSpPr txBox="1">
            <a:spLocks noChangeArrowheads="1"/>
          </p:cNvSpPr>
          <p:nvPr/>
        </p:nvSpPr>
        <p:spPr bwMode="auto">
          <a:xfrm>
            <a:off x="3601657" y="2586723"/>
            <a:ext cx="540000" cy="4924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lnSpc>
                <a:spcPct val="150000"/>
              </a:lnSpc>
              <a:spcBef>
                <a:spcPct val="20000"/>
              </a:spcBef>
              <a:buFont typeface="Arial" charset="0"/>
              <a:buChar char="•"/>
              <a:defRPr sz="2400">
                <a:solidFill>
                  <a:schemeClr val="tx1"/>
                </a:solidFill>
                <a:latin typeface="微软雅黑" pitchFamily="34" charset="-122"/>
                <a:ea typeface="微软雅黑" pitchFamily="34" charset="-122"/>
              </a:defRPr>
            </a:lvl1pPr>
            <a:lvl2pPr marL="742950" indent="-285750">
              <a:lnSpc>
                <a:spcPct val="150000"/>
              </a:lnSpc>
              <a:spcBef>
                <a:spcPct val="20000"/>
              </a:spcBef>
              <a:buFont typeface="Arial" charset="0"/>
              <a:buChar char="–"/>
              <a:defRPr sz="2000">
                <a:solidFill>
                  <a:schemeClr val="tx1"/>
                </a:solidFill>
                <a:latin typeface="微软雅黑" pitchFamily="34" charset="-122"/>
                <a:ea typeface="微软雅黑" pitchFamily="34" charset="-122"/>
              </a:defRPr>
            </a:lvl2pPr>
            <a:lvl3pPr marL="1143000" indent="-228600">
              <a:lnSpc>
                <a:spcPct val="150000"/>
              </a:lnSpc>
              <a:spcBef>
                <a:spcPct val="20000"/>
              </a:spcBef>
              <a:buFont typeface="Arial" charset="0"/>
              <a:buChar char="•"/>
              <a:defRPr>
                <a:solidFill>
                  <a:schemeClr val="tx1"/>
                </a:solidFill>
                <a:latin typeface="微软雅黑" pitchFamily="34" charset="-122"/>
                <a:ea typeface="微软雅黑" pitchFamily="34" charset="-122"/>
              </a:defRPr>
            </a:lvl3pPr>
            <a:lvl4pPr marL="1600200" indent="-228600">
              <a:lnSpc>
                <a:spcPct val="150000"/>
              </a:lnSpc>
              <a:spcBef>
                <a:spcPct val="20000"/>
              </a:spcBef>
              <a:buFont typeface="Arial" charset="0"/>
              <a:buChar char="–"/>
              <a:defRPr sz="1600">
                <a:solidFill>
                  <a:schemeClr val="tx1"/>
                </a:solidFill>
                <a:latin typeface="微软雅黑" pitchFamily="34" charset="-122"/>
                <a:ea typeface="微软雅黑" pitchFamily="34" charset="-122"/>
              </a:defRPr>
            </a:lvl4pPr>
            <a:lvl5pPr marL="2057400" indent="-228600">
              <a:lnSpc>
                <a:spcPct val="150000"/>
              </a:lnSpc>
              <a:spcBef>
                <a:spcPct val="20000"/>
              </a:spcBef>
              <a:buFont typeface="Arial" charset="0"/>
              <a:buChar char="»"/>
              <a:defRPr sz="1600">
                <a:solidFill>
                  <a:schemeClr val="tx1"/>
                </a:solidFill>
                <a:latin typeface="微软雅黑" pitchFamily="34" charset="-122"/>
                <a:ea typeface="微软雅黑" pitchFamily="34" charset="-122"/>
              </a:defRPr>
            </a:lvl5pPr>
            <a:lvl6pPr marL="25146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6pPr>
            <a:lvl7pPr marL="29718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7pPr>
            <a:lvl8pPr marL="34290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8pPr>
            <a:lvl9pPr marL="38862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9pPr>
          </a:lstStyle>
          <a:p>
            <a:pPr algn="ctr" eaLnBrk="1" hangingPunct="1">
              <a:lnSpc>
                <a:spcPct val="100000"/>
              </a:lnSpc>
              <a:spcBef>
                <a:spcPct val="50000"/>
              </a:spcBef>
              <a:buFontTx/>
              <a:buNone/>
            </a:pPr>
            <a:r>
              <a:rPr lang="en-US" altLang="zh-CN" sz="2600">
                <a:latin typeface="Arial" charset="0"/>
                <a:ea typeface="宋体" charset="-122"/>
              </a:rPr>
              <a:t>5</a:t>
            </a:r>
          </a:p>
        </p:txBody>
      </p:sp>
      <p:sp>
        <p:nvSpPr>
          <p:cNvPr id="103" name="Text Box 93"/>
          <p:cNvSpPr txBox="1">
            <a:spLocks noChangeArrowheads="1"/>
          </p:cNvSpPr>
          <p:nvPr/>
        </p:nvSpPr>
        <p:spPr bwMode="auto">
          <a:xfrm>
            <a:off x="3601657" y="3255874"/>
            <a:ext cx="540000" cy="4924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lnSpc>
                <a:spcPct val="150000"/>
              </a:lnSpc>
              <a:spcBef>
                <a:spcPct val="20000"/>
              </a:spcBef>
              <a:buFont typeface="Arial" charset="0"/>
              <a:buChar char="•"/>
              <a:defRPr sz="2400">
                <a:solidFill>
                  <a:schemeClr val="tx1"/>
                </a:solidFill>
                <a:latin typeface="微软雅黑" pitchFamily="34" charset="-122"/>
                <a:ea typeface="微软雅黑" pitchFamily="34" charset="-122"/>
              </a:defRPr>
            </a:lvl1pPr>
            <a:lvl2pPr marL="742950" indent="-285750">
              <a:lnSpc>
                <a:spcPct val="150000"/>
              </a:lnSpc>
              <a:spcBef>
                <a:spcPct val="20000"/>
              </a:spcBef>
              <a:buFont typeface="Arial" charset="0"/>
              <a:buChar char="–"/>
              <a:defRPr sz="2000">
                <a:solidFill>
                  <a:schemeClr val="tx1"/>
                </a:solidFill>
                <a:latin typeface="微软雅黑" pitchFamily="34" charset="-122"/>
                <a:ea typeface="微软雅黑" pitchFamily="34" charset="-122"/>
              </a:defRPr>
            </a:lvl2pPr>
            <a:lvl3pPr marL="1143000" indent="-228600">
              <a:lnSpc>
                <a:spcPct val="150000"/>
              </a:lnSpc>
              <a:spcBef>
                <a:spcPct val="20000"/>
              </a:spcBef>
              <a:buFont typeface="Arial" charset="0"/>
              <a:buChar char="•"/>
              <a:defRPr>
                <a:solidFill>
                  <a:schemeClr val="tx1"/>
                </a:solidFill>
                <a:latin typeface="微软雅黑" pitchFamily="34" charset="-122"/>
                <a:ea typeface="微软雅黑" pitchFamily="34" charset="-122"/>
              </a:defRPr>
            </a:lvl3pPr>
            <a:lvl4pPr marL="1600200" indent="-228600">
              <a:lnSpc>
                <a:spcPct val="150000"/>
              </a:lnSpc>
              <a:spcBef>
                <a:spcPct val="20000"/>
              </a:spcBef>
              <a:buFont typeface="Arial" charset="0"/>
              <a:buChar char="–"/>
              <a:defRPr sz="1600">
                <a:solidFill>
                  <a:schemeClr val="tx1"/>
                </a:solidFill>
                <a:latin typeface="微软雅黑" pitchFamily="34" charset="-122"/>
                <a:ea typeface="微软雅黑" pitchFamily="34" charset="-122"/>
              </a:defRPr>
            </a:lvl4pPr>
            <a:lvl5pPr marL="2057400" indent="-228600">
              <a:lnSpc>
                <a:spcPct val="150000"/>
              </a:lnSpc>
              <a:spcBef>
                <a:spcPct val="20000"/>
              </a:spcBef>
              <a:buFont typeface="Arial" charset="0"/>
              <a:buChar char="»"/>
              <a:defRPr sz="1600">
                <a:solidFill>
                  <a:schemeClr val="tx1"/>
                </a:solidFill>
                <a:latin typeface="微软雅黑" pitchFamily="34" charset="-122"/>
                <a:ea typeface="微软雅黑" pitchFamily="34" charset="-122"/>
              </a:defRPr>
            </a:lvl5pPr>
            <a:lvl6pPr marL="25146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6pPr>
            <a:lvl7pPr marL="29718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7pPr>
            <a:lvl8pPr marL="34290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8pPr>
            <a:lvl9pPr marL="38862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9pPr>
          </a:lstStyle>
          <a:p>
            <a:pPr algn="ctr" eaLnBrk="1" hangingPunct="1">
              <a:lnSpc>
                <a:spcPct val="100000"/>
              </a:lnSpc>
              <a:spcBef>
                <a:spcPct val="50000"/>
              </a:spcBef>
              <a:buFontTx/>
              <a:buNone/>
            </a:pPr>
            <a:r>
              <a:rPr lang="en-US" altLang="zh-CN" sz="2600">
                <a:latin typeface="Arial" charset="0"/>
                <a:ea typeface="宋体" charset="-122"/>
              </a:rPr>
              <a:t>4</a:t>
            </a:r>
          </a:p>
        </p:txBody>
      </p:sp>
      <p:sp>
        <p:nvSpPr>
          <p:cNvPr id="104" name="Text Box 94"/>
          <p:cNvSpPr txBox="1">
            <a:spLocks noChangeArrowheads="1"/>
          </p:cNvSpPr>
          <p:nvPr/>
        </p:nvSpPr>
        <p:spPr bwMode="auto">
          <a:xfrm>
            <a:off x="3601657" y="3896410"/>
            <a:ext cx="540000" cy="4924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lnSpc>
                <a:spcPct val="150000"/>
              </a:lnSpc>
              <a:spcBef>
                <a:spcPct val="20000"/>
              </a:spcBef>
              <a:buFont typeface="Arial" charset="0"/>
              <a:buChar char="•"/>
              <a:defRPr sz="2400">
                <a:solidFill>
                  <a:schemeClr val="tx1"/>
                </a:solidFill>
                <a:latin typeface="微软雅黑" pitchFamily="34" charset="-122"/>
                <a:ea typeface="微软雅黑" pitchFamily="34" charset="-122"/>
              </a:defRPr>
            </a:lvl1pPr>
            <a:lvl2pPr marL="742950" indent="-285750">
              <a:lnSpc>
                <a:spcPct val="150000"/>
              </a:lnSpc>
              <a:spcBef>
                <a:spcPct val="20000"/>
              </a:spcBef>
              <a:buFont typeface="Arial" charset="0"/>
              <a:buChar char="–"/>
              <a:defRPr sz="2000">
                <a:solidFill>
                  <a:schemeClr val="tx1"/>
                </a:solidFill>
                <a:latin typeface="微软雅黑" pitchFamily="34" charset="-122"/>
                <a:ea typeface="微软雅黑" pitchFamily="34" charset="-122"/>
              </a:defRPr>
            </a:lvl2pPr>
            <a:lvl3pPr marL="1143000" indent="-228600">
              <a:lnSpc>
                <a:spcPct val="150000"/>
              </a:lnSpc>
              <a:spcBef>
                <a:spcPct val="20000"/>
              </a:spcBef>
              <a:buFont typeface="Arial" charset="0"/>
              <a:buChar char="•"/>
              <a:defRPr>
                <a:solidFill>
                  <a:schemeClr val="tx1"/>
                </a:solidFill>
                <a:latin typeface="微软雅黑" pitchFamily="34" charset="-122"/>
                <a:ea typeface="微软雅黑" pitchFamily="34" charset="-122"/>
              </a:defRPr>
            </a:lvl3pPr>
            <a:lvl4pPr marL="1600200" indent="-228600">
              <a:lnSpc>
                <a:spcPct val="150000"/>
              </a:lnSpc>
              <a:spcBef>
                <a:spcPct val="20000"/>
              </a:spcBef>
              <a:buFont typeface="Arial" charset="0"/>
              <a:buChar char="–"/>
              <a:defRPr sz="1600">
                <a:solidFill>
                  <a:schemeClr val="tx1"/>
                </a:solidFill>
                <a:latin typeface="微软雅黑" pitchFamily="34" charset="-122"/>
                <a:ea typeface="微软雅黑" pitchFamily="34" charset="-122"/>
              </a:defRPr>
            </a:lvl4pPr>
            <a:lvl5pPr marL="2057400" indent="-228600">
              <a:lnSpc>
                <a:spcPct val="150000"/>
              </a:lnSpc>
              <a:spcBef>
                <a:spcPct val="20000"/>
              </a:spcBef>
              <a:buFont typeface="Arial" charset="0"/>
              <a:buChar char="»"/>
              <a:defRPr sz="1600">
                <a:solidFill>
                  <a:schemeClr val="tx1"/>
                </a:solidFill>
                <a:latin typeface="微软雅黑" pitchFamily="34" charset="-122"/>
                <a:ea typeface="微软雅黑" pitchFamily="34" charset="-122"/>
              </a:defRPr>
            </a:lvl5pPr>
            <a:lvl6pPr marL="25146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6pPr>
            <a:lvl7pPr marL="29718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7pPr>
            <a:lvl8pPr marL="34290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8pPr>
            <a:lvl9pPr marL="38862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9pPr>
          </a:lstStyle>
          <a:p>
            <a:pPr algn="ctr" eaLnBrk="1" hangingPunct="1">
              <a:lnSpc>
                <a:spcPct val="100000"/>
              </a:lnSpc>
              <a:spcBef>
                <a:spcPct val="50000"/>
              </a:spcBef>
              <a:buFontTx/>
              <a:buNone/>
            </a:pPr>
            <a:r>
              <a:rPr lang="en-US" altLang="zh-CN" sz="2600">
                <a:latin typeface="Arial" charset="0"/>
                <a:ea typeface="宋体" charset="-122"/>
              </a:rPr>
              <a:t>2</a:t>
            </a:r>
          </a:p>
        </p:txBody>
      </p:sp>
      <p:sp>
        <p:nvSpPr>
          <p:cNvPr id="105" name="Text Box 95"/>
          <p:cNvSpPr txBox="1">
            <a:spLocks noChangeArrowheads="1"/>
          </p:cNvSpPr>
          <p:nvPr/>
        </p:nvSpPr>
        <p:spPr bwMode="auto">
          <a:xfrm>
            <a:off x="3601657" y="4550142"/>
            <a:ext cx="540000" cy="4924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lnSpc>
                <a:spcPct val="150000"/>
              </a:lnSpc>
              <a:spcBef>
                <a:spcPct val="20000"/>
              </a:spcBef>
              <a:buFont typeface="Arial" charset="0"/>
              <a:buChar char="•"/>
              <a:defRPr sz="2400">
                <a:solidFill>
                  <a:schemeClr val="tx1"/>
                </a:solidFill>
                <a:latin typeface="微软雅黑" pitchFamily="34" charset="-122"/>
                <a:ea typeface="微软雅黑" pitchFamily="34" charset="-122"/>
              </a:defRPr>
            </a:lvl1pPr>
            <a:lvl2pPr marL="742950" indent="-285750">
              <a:lnSpc>
                <a:spcPct val="150000"/>
              </a:lnSpc>
              <a:spcBef>
                <a:spcPct val="20000"/>
              </a:spcBef>
              <a:buFont typeface="Arial" charset="0"/>
              <a:buChar char="–"/>
              <a:defRPr sz="2000">
                <a:solidFill>
                  <a:schemeClr val="tx1"/>
                </a:solidFill>
                <a:latin typeface="微软雅黑" pitchFamily="34" charset="-122"/>
                <a:ea typeface="微软雅黑" pitchFamily="34" charset="-122"/>
              </a:defRPr>
            </a:lvl2pPr>
            <a:lvl3pPr marL="1143000" indent="-228600">
              <a:lnSpc>
                <a:spcPct val="150000"/>
              </a:lnSpc>
              <a:spcBef>
                <a:spcPct val="20000"/>
              </a:spcBef>
              <a:buFont typeface="Arial" charset="0"/>
              <a:buChar char="•"/>
              <a:defRPr>
                <a:solidFill>
                  <a:schemeClr val="tx1"/>
                </a:solidFill>
                <a:latin typeface="微软雅黑" pitchFamily="34" charset="-122"/>
                <a:ea typeface="微软雅黑" pitchFamily="34" charset="-122"/>
              </a:defRPr>
            </a:lvl3pPr>
            <a:lvl4pPr marL="1600200" indent="-228600">
              <a:lnSpc>
                <a:spcPct val="150000"/>
              </a:lnSpc>
              <a:spcBef>
                <a:spcPct val="20000"/>
              </a:spcBef>
              <a:buFont typeface="Arial" charset="0"/>
              <a:buChar char="–"/>
              <a:defRPr sz="1600">
                <a:solidFill>
                  <a:schemeClr val="tx1"/>
                </a:solidFill>
                <a:latin typeface="微软雅黑" pitchFamily="34" charset="-122"/>
                <a:ea typeface="微软雅黑" pitchFamily="34" charset="-122"/>
              </a:defRPr>
            </a:lvl4pPr>
            <a:lvl5pPr marL="2057400" indent="-228600">
              <a:lnSpc>
                <a:spcPct val="150000"/>
              </a:lnSpc>
              <a:spcBef>
                <a:spcPct val="20000"/>
              </a:spcBef>
              <a:buFont typeface="Arial" charset="0"/>
              <a:buChar char="»"/>
              <a:defRPr sz="1600">
                <a:solidFill>
                  <a:schemeClr val="tx1"/>
                </a:solidFill>
                <a:latin typeface="微软雅黑" pitchFamily="34" charset="-122"/>
                <a:ea typeface="微软雅黑" pitchFamily="34" charset="-122"/>
              </a:defRPr>
            </a:lvl5pPr>
            <a:lvl6pPr marL="25146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6pPr>
            <a:lvl7pPr marL="29718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7pPr>
            <a:lvl8pPr marL="34290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8pPr>
            <a:lvl9pPr marL="38862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9pPr>
          </a:lstStyle>
          <a:p>
            <a:pPr algn="ctr" eaLnBrk="1" hangingPunct="1">
              <a:lnSpc>
                <a:spcPct val="100000"/>
              </a:lnSpc>
              <a:spcBef>
                <a:spcPct val="50000"/>
              </a:spcBef>
              <a:buFontTx/>
              <a:buNone/>
            </a:pPr>
            <a:r>
              <a:rPr lang="en-US" altLang="zh-CN" sz="2600">
                <a:latin typeface="Arial" charset="0"/>
                <a:ea typeface="宋体" charset="-122"/>
              </a:rPr>
              <a:t>0</a:t>
            </a:r>
          </a:p>
        </p:txBody>
      </p:sp>
      <p:sp>
        <p:nvSpPr>
          <p:cNvPr id="106" name="Text Box 96"/>
          <p:cNvSpPr txBox="1">
            <a:spLocks noChangeArrowheads="1"/>
          </p:cNvSpPr>
          <p:nvPr/>
        </p:nvSpPr>
        <p:spPr bwMode="auto">
          <a:xfrm>
            <a:off x="3601657" y="5173098"/>
            <a:ext cx="540000" cy="5539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lnSpc>
                <a:spcPct val="150000"/>
              </a:lnSpc>
              <a:spcBef>
                <a:spcPct val="20000"/>
              </a:spcBef>
              <a:buFont typeface="Arial" charset="0"/>
              <a:buChar char="•"/>
              <a:defRPr sz="2400">
                <a:solidFill>
                  <a:schemeClr val="tx1"/>
                </a:solidFill>
                <a:latin typeface="微软雅黑" pitchFamily="34" charset="-122"/>
                <a:ea typeface="微软雅黑" pitchFamily="34" charset="-122"/>
              </a:defRPr>
            </a:lvl1pPr>
            <a:lvl2pPr marL="742950" indent="-285750">
              <a:lnSpc>
                <a:spcPct val="150000"/>
              </a:lnSpc>
              <a:spcBef>
                <a:spcPct val="20000"/>
              </a:spcBef>
              <a:buFont typeface="Arial" charset="0"/>
              <a:buChar char="–"/>
              <a:defRPr sz="2000">
                <a:solidFill>
                  <a:schemeClr val="tx1"/>
                </a:solidFill>
                <a:latin typeface="微软雅黑" pitchFamily="34" charset="-122"/>
                <a:ea typeface="微软雅黑" pitchFamily="34" charset="-122"/>
              </a:defRPr>
            </a:lvl2pPr>
            <a:lvl3pPr marL="1143000" indent="-228600">
              <a:lnSpc>
                <a:spcPct val="150000"/>
              </a:lnSpc>
              <a:spcBef>
                <a:spcPct val="20000"/>
              </a:spcBef>
              <a:buFont typeface="Arial" charset="0"/>
              <a:buChar char="•"/>
              <a:defRPr>
                <a:solidFill>
                  <a:schemeClr val="tx1"/>
                </a:solidFill>
                <a:latin typeface="微软雅黑" pitchFamily="34" charset="-122"/>
                <a:ea typeface="微软雅黑" pitchFamily="34" charset="-122"/>
              </a:defRPr>
            </a:lvl3pPr>
            <a:lvl4pPr marL="1600200" indent="-228600">
              <a:lnSpc>
                <a:spcPct val="150000"/>
              </a:lnSpc>
              <a:spcBef>
                <a:spcPct val="20000"/>
              </a:spcBef>
              <a:buFont typeface="Arial" charset="0"/>
              <a:buChar char="–"/>
              <a:defRPr sz="1600">
                <a:solidFill>
                  <a:schemeClr val="tx1"/>
                </a:solidFill>
                <a:latin typeface="微软雅黑" pitchFamily="34" charset="-122"/>
                <a:ea typeface="微软雅黑" pitchFamily="34" charset="-122"/>
              </a:defRPr>
            </a:lvl4pPr>
            <a:lvl5pPr marL="2057400" indent="-228600">
              <a:lnSpc>
                <a:spcPct val="150000"/>
              </a:lnSpc>
              <a:spcBef>
                <a:spcPct val="20000"/>
              </a:spcBef>
              <a:buFont typeface="Arial" charset="0"/>
              <a:buChar char="»"/>
              <a:defRPr sz="1600">
                <a:solidFill>
                  <a:schemeClr val="tx1"/>
                </a:solidFill>
                <a:latin typeface="微软雅黑" pitchFamily="34" charset="-122"/>
                <a:ea typeface="微软雅黑" pitchFamily="34" charset="-122"/>
              </a:defRPr>
            </a:lvl5pPr>
            <a:lvl6pPr marL="25146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6pPr>
            <a:lvl7pPr marL="29718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7pPr>
            <a:lvl8pPr marL="34290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8pPr>
            <a:lvl9pPr marL="38862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9pPr>
          </a:lstStyle>
          <a:p>
            <a:pPr algn="ctr" eaLnBrk="1" hangingPunct="1">
              <a:lnSpc>
                <a:spcPct val="100000"/>
              </a:lnSpc>
              <a:spcBef>
                <a:spcPct val="50000"/>
              </a:spcBef>
              <a:buFontTx/>
              <a:buNone/>
            </a:pPr>
            <a:r>
              <a:rPr lang="en-US" altLang="zh-CN" sz="3000">
                <a:latin typeface="Arial" charset="0"/>
                <a:ea typeface="宋体" charset="-122"/>
              </a:rPr>
              <a:t>9</a:t>
            </a:r>
            <a:endParaRPr lang="en-US" altLang="zh-CN" sz="2600">
              <a:latin typeface="Arial" charset="0"/>
              <a:ea typeface="宋体" charset="-122"/>
            </a:endParaRPr>
          </a:p>
        </p:txBody>
      </p:sp>
      <p:sp>
        <p:nvSpPr>
          <p:cNvPr id="113" name="Text Box 103"/>
          <p:cNvSpPr txBox="1">
            <a:spLocks noChangeArrowheads="1"/>
          </p:cNvSpPr>
          <p:nvPr/>
        </p:nvSpPr>
        <p:spPr bwMode="auto">
          <a:xfrm>
            <a:off x="5474113" y="1935214"/>
            <a:ext cx="540000" cy="4924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lnSpc>
                <a:spcPct val="150000"/>
              </a:lnSpc>
              <a:spcBef>
                <a:spcPct val="20000"/>
              </a:spcBef>
              <a:buFont typeface="Arial" charset="0"/>
              <a:buChar char="•"/>
              <a:defRPr sz="2400">
                <a:solidFill>
                  <a:schemeClr val="tx1"/>
                </a:solidFill>
                <a:latin typeface="微软雅黑" pitchFamily="34" charset="-122"/>
                <a:ea typeface="微软雅黑" pitchFamily="34" charset="-122"/>
              </a:defRPr>
            </a:lvl1pPr>
            <a:lvl2pPr marL="742950" indent="-285750">
              <a:lnSpc>
                <a:spcPct val="150000"/>
              </a:lnSpc>
              <a:spcBef>
                <a:spcPct val="20000"/>
              </a:spcBef>
              <a:buFont typeface="Arial" charset="0"/>
              <a:buChar char="–"/>
              <a:defRPr sz="2000">
                <a:solidFill>
                  <a:schemeClr val="tx1"/>
                </a:solidFill>
                <a:latin typeface="微软雅黑" pitchFamily="34" charset="-122"/>
                <a:ea typeface="微软雅黑" pitchFamily="34" charset="-122"/>
              </a:defRPr>
            </a:lvl2pPr>
            <a:lvl3pPr marL="1143000" indent="-228600">
              <a:lnSpc>
                <a:spcPct val="150000"/>
              </a:lnSpc>
              <a:spcBef>
                <a:spcPct val="20000"/>
              </a:spcBef>
              <a:buFont typeface="Arial" charset="0"/>
              <a:buChar char="•"/>
              <a:defRPr>
                <a:solidFill>
                  <a:schemeClr val="tx1"/>
                </a:solidFill>
                <a:latin typeface="微软雅黑" pitchFamily="34" charset="-122"/>
                <a:ea typeface="微软雅黑" pitchFamily="34" charset="-122"/>
              </a:defRPr>
            </a:lvl3pPr>
            <a:lvl4pPr marL="1600200" indent="-228600">
              <a:lnSpc>
                <a:spcPct val="150000"/>
              </a:lnSpc>
              <a:spcBef>
                <a:spcPct val="20000"/>
              </a:spcBef>
              <a:buFont typeface="Arial" charset="0"/>
              <a:buChar char="–"/>
              <a:defRPr sz="1600">
                <a:solidFill>
                  <a:schemeClr val="tx1"/>
                </a:solidFill>
                <a:latin typeface="微软雅黑" pitchFamily="34" charset="-122"/>
                <a:ea typeface="微软雅黑" pitchFamily="34" charset="-122"/>
              </a:defRPr>
            </a:lvl4pPr>
            <a:lvl5pPr marL="2057400" indent="-228600">
              <a:lnSpc>
                <a:spcPct val="150000"/>
              </a:lnSpc>
              <a:spcBef>
                <a:spcPct val="20000"/>
              </a:spcBef>
              <a:buFont typeface="Arial" charset="0"/>
              <a:buChar char="»"/>
              <a:defRPr sz="1600">
                <a:solidFill>
                  <a:schemeClr val="tx1"/>
                </a:solidFill>
                <a:latin typeface="微软雅黑" pitchFamily="34" charset="-122"/>
                <a:ea typeface="微软雅黑" pitchFamily="34" charset="-122"/>
              </a:defRPr>
            </a:lvl5pPr>
            <a:lvl6pPr marL="25146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6pPr>
            <a:lvl7pPr marL="29718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7pPr>
            <a:lvl8pPr marL="34290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8pPr>
            <a:lvl9pPr marL="38862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9pPr>
          </a:lstStyle>
          <a:p>
            <a:pPr algn="ctr" eaLnBrk="1" hangingPunct="1">
              <a:lnSpc>
                <a:spcPct val="100000"/>
              </a:lnSpc>
              <a:spcBef>
                <a:spcPct val="50000"/>
              </a:spcBef>
              <a:buFontTx/>
              <a:buNone/>
            </a:pPr>
            <a:r>
              <a:rPr lang="en-US" altLang="zh-CN" sz="2600">
                <a:latin typeface="Arial" charset="0"/>
                <a:ea typeface="宋体" charset="-122"/>
              </a:rPr>
              <a:t>5</a:t>
            </a:r>
          </a:p>
        </p:txBody>
      </p:sp>
      <p:sp>
        <p:nvSpPr>
          <p:cNvPr id="114" name="Text Box 104"/>
          <p:cNvSpPr txBox="1">
            <a:spLocks noChangeArrowheads="1"/>
          </p:cNvSpPr>
          <p:nvPr/>
        </p:nvSpPr>
        <p:spPr bwMode="auto">
          <a:xfrm>
            <a:off x="5474113" y="2586723"/>
            <a:ext cx="540000" cy="4924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lnSpc>
                <a:spcPct val="150000"/>
              </a:lnSpc>
              <a:spcBef>
                <a:spcPct val="20000"/>
              </a:spcBef>
              <a:buFont typeface="Arial" charset="0"/>
              <a:buChar char="•"/>
              <a:defRPr sz="2400">
                <a:solidFill>
                  <a:schemeClr val="tx1"/>
                </a:solidFill>
                <a:latin typeface="微软雅黑" pitchFamily="34" charset="-122"/>
                <a:ea typeface="微软雅黑" pitchFamily="34" charset="-122"/>
              </a:defRPr>
            </a:lvl1pPr>
            <a:lvl2pPr marL="742950" indent="-285750">
              <a:lnSpc>
                <a:spcPct val="150000"/>
              </a:lnSpc>
              <a:spcBef>
                <a:spcPct val="20000"/>
              </a:spcBef>
              <a:buFont typeface="Arial" charset="0"/>
              <a:buChar char="–"/>
              <a:defRPr sz="2000">
                <a:solidFill>
                  <a:schemeClr val="tx1"/>
                </a:solidFill>
                <a:latin typeface="微软雅黑" pitchFamily="34" charset="-122"/>
                <a:ea typeface="微软雅黑" pitchFamily="34" charset="-122"/>
              </a:defRPr>
            </a:lvl2pPr>
            <a:lvl3pPr marL="1143000" indent="-228600">
              <a:lnSpc>
                <a:spcPct val="150000"/>
              </a:lnSpc>
              <a:spcBef>
                <a:spcPct val="20000"/>
              </a:spcBef>
              <a:buFont typeface="Arial" charset="0"/>
              <a:buChar char="•"/>
              <a:defRPr>
                <a:solidFill>
                  <a:schemeClr val="tx1"/>
                </a:solidFill>
                <a:latin typeface="微软雅黑" pitchFamily="34" charset="-122"/>
                <a:ea typeface="微软雅黑" pitchFamily="34" charset="-122"/>
              </a:defRPr>
            </a:lvl3pPr>
            <a:lvl4pPr marL="1600200" indent="-228600">
              <a:lnSpc>
                <a:spcPct val="150000"/>
              </a:lnSpc>
              <a:spcBef>
                <a:spcPct val="20000"/>
              </a:spcBef>
              <a:buFont typeface="Arial" charset="0"/>
              <a:buChar char="–"/>
              <a:defRPr sz="1600">
                <a:solidFill>
                  <a:schemeClr val="tx1"/>
                </a:solidFill>
                <a:latin typeface="微软雅黑" pitchFamily="34" charset="-122"/>
                <a:ea typeface="微软雅黑" pitchFamily="34" charset="-122"/>
              </a:defRPr>
            </a:lvl4pPr>
            <a:lvl5pPr marL="2057400" indent="-228600">
              <a:lnSpc>
                <a:spcPct val="150000"/>
              </a:lnSpc>
              <a:spcBef>
                <a:spcPct val="20000"/>
              </a:spcBef>
              <a:buFont typeface="Arial" charset="0"/>
              <a:buChar char="»"/>
              <a:defRPr sz="1600">
                <a:solidFill>
                  <a:schemeClr val="tx1"/>
                </a:solidFill>
                <a:latin typeface="微软雅黑" pitchFamily="34" charset="-122"/>
                <a:ea typeface="微软雅黑" pitchFamily="34" charset="-122"/>
              </a:defRPr>
            </a:lvl5pPr>
            <a:lvl6pPr marL="25146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6pPr>
            <a:lvl7pPr marL="29718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7pPr>
            <a:lvl8pPr marL="34290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8pPr>
            <a:lvl9pPr marL="38862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9pPr>
          </a:lstStyle>
          <a:p>
            <a:pPr algn="ctr" eaLnBrk="1" hangingPunct="1">
              <a:lnSpc>
                <a:spcPct val="100000"/>
              </a:lnSpc>
              <a:spcBef>
                <a:spcPct val="50000"/>
              </a:spcBef>
              <a:buFontTx/>
              <a:buNone/>
            </a:pPr>
            <a:r>
              <a:rPr lang="en-US" altLang="zh-CN" sz="2600">
                <a:latin typeface="Arial" charset="0"/>
                <a:ea typeface="宋体" charset="-122"/>
              </a:rPr>
              <a:t>4</a:t>
            </a:r>
          </a:p>
        </p:txBody>
      </p:sp>
      <p:sp>
        <p:nvSpPr>
          <p:cNvPr id="115" name="Text Box 105"/>
          <p:cNvSpPr txBox="1">
            <a:spLocks noChangeArrowheads="1"/>
          </p:cNvSpPr>
          <p:nvPr/>
        </p:nvSpPr>
        <p:spPr bwMode="auto">
          <a:xfrm>
            <a:off x="5474113" y="3255874"/>
            <a:ext cx="540000" cy="4924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lnSpc>
                <a:spcPct val="150000"/>
              </a:lnSpc>
              <a:spcBef>
                <a:spcPct val="20000"/>
              </a:spcBef>
              <a:buFont typeface="Arial" charset="0"/>
              <a:buChar char="•"/>
              <a:defRPr sz="2400">
                <a:solidFill>
                  <a:schemeClr val="tx1"/>
                </a:solidFill>
                <a:latin typeface="微软雅黑" pitchFamily="34" charset="-122"/>
                <a:ea typeface="微软雅黑" pitchFamily="34" charset="-122"/>
              </a:defRPr>
            </a:lvl1pPr>
            <a:lvl2pPr marL="742950" indent="-285750">
              <a:lnSpc>
                <a:spcPct val="150000"/>
              </a:lnSpc>
              <a:spcBef>
                <a:spcPct val="20000"/>
              </a:spcBef>
              <a:buFont typeface="Arial" charset="0"/>
              <a:buChar char="–"/>
              <a:defRPr sz="2000">
                <a:solidFill>
                  <a:schemeClr val="tx1"/>
                </a:solidFill>
                <a:latin typeface="微软雅黑" pitchFamily="34" charset="-122"/>
                <a:ea typeface="微软雅黑" pitchFamily="34" charset="-122"/>
              </a:defRPr>
            </a:lvl2pPr>
            <a:lvl3pPr marL="1143000" indent="-228600">
              <a:lnSpc>
                <a:spcPct val="150000"/>
              </a:lnSpc>
              <a:spcBef>
                <a:spcPct val="20000"/>
              </a:spcBef>
              <a:buFont typeface="Arial" charset="0"/>
              <a:buChar char="•"/>
              <a:defRPr>
                <a:solidFill>
                  <a:schemeClr val="tx1"/>
                </a:solidFill>
                <a:latin typeface="微软雅黑" pitchFamily="34" charset="-122"/>
                <a:ea typeface="微软雅黑" pitchFamily="34" charset="-122"/>
              </a:defRPr>
            </a:lvl3pPr>
            <a:lvl4pPr marL="1600200" indent="-228600">
              <a:lnSpc>
                <a:spcPct val="150000"/>
              </a:lnSpc>
              <a:spcBef>
                <a:spcPct val="20000"/>
              </a:spcBef>
              <a:buFont typeface="Arial" charset="0"/>
              <a:buChar char="–"/>
              <a:defRPr sz="1600">
                <a:solidFill>
                  <a:schemeClr val="tx1"/>
                </a:solidFill>
                <a:latin typeface="微软雅黑" pitchFamily="34" charset="-122"/>
                <a:ea typeface="微软雅黑" pitchFamily="34" charset="-122"/>
              </a:defRPr>
            </a:lvl4pPr>
            <a:lvl5pPr marL="2057400" indent="-228600">
              <a:lnSpc>
                <a:spcPct val="150000"/>
              </a:lnSpc>
              <a:spcBef>
                <a:spcPct val="20000"/>
              </a:spcBef>
              <a:buFont typeface="Arial" charset="0"/>
              <a:buChar char="»"/>
              <a:defRPr sz="1600">
                <a:solidFill>
                  <a:schemeClr val="tx1"/>
                </a:solidFill>
                <a:latin typeface="微软雅黑" pitchFamily="34" charset="-122"/>
                <a:ea typeface="微软雅黑" pitchFamily="34" charset="-122"/>
              </a:defRPr>
            </a:lvl5pPr>
            <a:lvl6pPr marL="25146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6pPr>
            <a:lvl7pPr marL="29718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7pPr>
            <a:lvl8pPr marL="34290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8pPr>
            <a:lvl9pPr marL="38862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9pPr>
          </a:lstStyle>
          <a:p>
            <a:pPr algn="ctr" eaLnBrk="1" hangingPunct="1">
              <a:lnSpc>
                <a:spcPct val="100000"/>
              </a:lnSpc>
              <a:spcBef>
                <a:spcPct val="50000"/>
              </a:spcBef>
              <a:buFontTx/>
              <a:buNone/>
            </a:pPr>
            <a:r>
              <a:rPr lang="en-US" altLang="zh-CN" sz="2600">
                <a:latin typeface="Arial" charset="0"/>
                <a:ea typeface="宋体" charset="-122"/>
              </a:rPr>
              <a:t>2</a:t>
            </a:r>
          </a:p>
        </p:txBody>
      </p:sp>
      <p:sp>
        <p:nvSpPr>
          <p:cNvPr id="116" name="Text Box 106"/>
          <p:cNvSpPr txBox="1">
            <a:spLocks noChangeArrowheads="1"/>
          </p:cNvSpPr>
          <p:nvPr/>
        </p:nvSpPr>
        <p:spPr bwMode="auto">
          <a:xfrm>
            <a:off x="5474113" y="3896410"/>
            <a:ext cx="540000" cy="4924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lnSpc>
                <a:spcPct val="150000"/>
              </a:lnSpc>
              <a:spcBef>
                <a:spcPct val="20000"/>
              </a:spcBef>
              <a:buFont typeface="Arial" charset="0"/>
              <a:buChar char="•"/>
              <a:defRPr sz="2400">
                <a:solidFill>
                  <a:schemeClr val="tx1"/>
                </a:solidFill>
                <a:latin typeface="微软雅黑" pitchFamily="34" charset="-122"/>
                <a:ea typeface="微软雅黑" pitchFamily="34" charset="-122"/>
              </a:defRPr>
            </a:lvl1pPr>
            <a:lvl2pPr marL="742950" indent="-285750">
              <a:lnSpc>
                <a:spcPct val="150000"/>
              </a:lnSpc>
              <a:spcBef>
                <a:spcPct val="20000"/>
              </a:spcBef>
              <a:buFont typeface="Arial" charset="0"/>
              <a:buChar char="–"/>
              <a:defRPr sz="2000">
                <a:solidFill>
                  <a:schemeClr val="tx1"/>
                </a:solidFill>
                <a:latin typeface="微软雅黑" pitchFamily="34" charset="-122"/>
                <a:ea typeface="微软雅黑" pitchFamily="34" charset="-122"/>
              </a:defRPr>
            </a:lvl2pPr>
            <a:lvl3pPr marL="1143000" indent="-228600">
              <a:lnSpc>
                <a:spcPct val="150000"/>
              </a:lnSpc>
              <a:spcBef>
                <a:spcPct val="20000"/>
              </a:spcBef>
              <a:buFont typeface="Arial" charset="0"/>
              <a:buChar char="•"/>
              <a:defRPr>
                <a:solidFill>
                  <a:schemeClr val="tx1"/>
                </a:solidFill>
                <a:latin typeface="微软雅黑" pitchFamily="34" charset="-122"/>
                <a:ea typeface="微软雅黑" pitchFamily="34" charset="-122"/>
              </a:defRPr>
            </a:lvl3pPr>
            <a:lvl4pPr marL="1600200" indent="-228600">
              <a:lnSpc>
                <a:spcPct val="150000"/>
              </a:lnSpc>
              <a:spcBef>
                <a:spcPct val="20000"/>
              </a:spcBef>
              <a:buFont typeface="Arial" charset="0"/>
              <a:buChar char="–"/>
              <a:defRPr sz="1600">
                <a:solidFill>
                  <a:schemeClr val="tx1"/>
                </a:solidFill>
                <a:latin typeface="微软雅黑" pitchFamily="34" charset="-122"/>
                <a:ea typeface="微软雅黑" pitchFamily="34" charset="-122"/>
              </a:defRPr>
            </a:lvl4pPr>
            <a:lvl5pPr marL="2057400" indent="-228600">
              <a:lnSpc>
                <a:spcPct val="150000"/>
              </a:lnSpc>
              <a:spcBef>
                <a:spcPct val="20000"/>
              </a:spcBef>
              <a:buFont typeface="Arial" charset="0"/>
              <a:buChar char="»"/>
              <a:defRPr sz="1600">
                <a:solidFill>
                  <a:schemeClr val="tx1"/>
                </a:solidFill>
                <a:latin typeface="微软雅黑" pitchFamily="34" charset="-122"/>
                <a:ea typeface="微软雅黑" pitchFamily="34" charset="-122"/>
              </a:defRPr>
            </a:lvl5pPr>
            <a:lvl6pPr marL="25146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6pPr>
            <a:lvl7pPr marL="29718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7pPr>
            <a:lvl8pPr marL="34290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8pPr>
            <a:lvl9pPr marL="38862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9pPr>
          </a:lstStyle>
          <a:p>
            <a:pPr algn="ctr" eaLnBrk="1" hangingPunct="1">
              <a:lnSpc>
                <a:spcPct val="100000"/>
              </a:lnSpc>
              <a:spcBef>
                <a:spcPct val="50000"/>
              </a:spcBef>
              <a:buFontTx/>
              <a:buNone/>
            </a:pPr>
            <a:r>
              <a:rPr lang="en-US" altLang="zh-CN" sz="2600">
                <a:latin typeface="Arial" charset="0"/>
                <a:ea typeface="宋体" charset="-122"/>
              </a:rPr>
              <a:t>0</a:t>
            </a:r>
          </a:p>
        </p:txBody>
      </p:sp>
      <p:sp>
        <p:nvSpPr>
          <p:cNvPr id="117" name="Text Box 107"/>
          <p:cNvSpPr txBox="1">
            <a:spLocks noChangeArrowheads="1"/>
          </p:cNvSpPr>
          <p:nvPr/>
        </p:nvSpPr>
        <p:spPr bwMode="auto">
          <a:xfrm>
            <a:off x="5474113" y="4550142"/>
            <a:ext cx="540000" cy="4924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lnSpc>
                <a:spcPct val="150000"/>
              </a:lnSpc>
              <a:spcBef>
                <a:spcPct val="20000"/>
              </a:spcBef>
              <a:buFont typeface="Arial" charset="0"/>
              <a:buChar char="•"/>
              <a:defRPr sz="2400">
                <a:solidFill>
                  <a:schemeClr val="tx1"/>
                </a:solidFill>
                <a:latin typeface="微软雅黑" pitchFamily="34" charset="-122"/>
                <a:ea typeface="微软雅黑" pitchFamily="34" charset="-122"/>
              </a:defRPr>
            </a:lvl1pPr>
            <a:lvl2pPr marL="742950" indent="-285750">
              <a:lnSpc>
                <a:spcPct val="150000"/>
              </a:lnSpc>
              <a:spcBef>
                <a:spcPct val="20000"/>
              </a:spcBef>
              <a:buFont typeface="Arial" charset="0"/>
              <a:buChar char="–"/>
              <a:defRPr sz="2000">
                <a:solidFill>
                  <a:schemeClr val="tx1"/>
                </a:solidFill>
                <a:latin typeface="微软雅黑" pitchFamily="34" charset="-122"/>
                <a:ea typeface="微软雅黑" pitchFamily="34" charset="-122"/>
              </a:defRPr>
            </a:lvl2pPr>
            <a:lvl3pPr marL="1143000" indent="-228600">
              <a:lnSpc>
                <a:spcPct val="150000"/>
              </a:lnSpc>
              <a:spcBef>
                <a:spcPct val="20000"/>
              </a:spcBef>
              <a:buFont typeface="Arial" charset="0"/>
              <a:buChar char="•"/>
              <a:defRPr>
                <a:solidFill>
                  <a:schemeClr val="tx1"/>
                </a:solidFill>
                <a:latin typeface="微软雅黑" pitchFamily="34" charset="-122"/>
                <a:ea typeface="微软雅黑" pitchFamily="34" charset="-122"/>
              </a:defRPr>
            </a:lvl3pPr>
            <a:lvl4pPr marL="1600200" indent="-228600">
              <a:lnSpc>
                <a:spcPct val="150000"/>
              </a:lnSpc>
              <a:spcBef>
                <a:spcPct val="20000"/>
              </a:spcBef>
              <a:buFont typeface="Arial" charset="0"/>
              <a:buChar char="–"/>
              <a:defRPr sz="1600">
                <a:solidFill>
                  <a:schemeClr val="tx1"/>
                </a:solidFill>
                <a:latin typeface="微软雅黑" pitchFamily="34" charset="-122"/>
                <a:ea typeface="微软雅黑" pitchFamily="34" charset="-122"/>
              </a:defRPr>
            </a:lvl4pPr>
            <a:lvl5pPr marL="2057400" indent="-228600">
              <a:lnSpc>
                <a:spcPct val="150000"/>
              </a:lnSpc>
              <a:spcBef>
                <a:spcPct val="20000"/>
              </a:spcBef>
              <a:buFont typeface="Arial" charset="0"/>
              <a:buChar char="»"/>
              <a:defRPr sz="1600">
                <a:solidFill>
                  <a:schemeClr val="tx1"/>
                </a:solidFill>
                <a:latin typeface="微软雅黑" pitchFamily="34" charset="-122"/>
                <a:ea typeface="微软雅黑" pitchFamily="34" charset="-122"/>
              </a:defRPr>
            </a:lvl5pPr>
            <a:lvl6pPr marL="25146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6pPr>
            <a:lvl7pPr marL="29718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7pPr>
            <a:lvl8pPr marL="34290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8pPr>
            <a:lvl9pPr marL="38862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9pPr>
          </a:lstStyle>
          <a:p>
            <a:pPr algn="ctr" eaLnBrk="1" hangingPunct="1">
              <a:lnSpc>
                <a:spcPct val="100000"/>
              </a:lnSpc>
              <a:spcBef>
                <a:spcPct val="50000"/>
              </a:spcBef>
              <a:buFontTx/>
              <a:buNone/>
            </a:pPr>
            <a:r>
              <a:rPr lang="en-US" altLang="zh-CN" sz="2600">
                <a:latin typeface="Arial" charset="0"/>
                <a:ea typeface="宋体" charset="-122"/>
              </a:rPr>
              <a:t>8</a:t>
            </a:r>
          </a:p>
        </p:txBody>
      </p:sp>
      <p:sp>
        <p:nvSpPr>
          <p:cNvPr id="118" name="Text Box 108"/>
          <p:cNvSpPr txBox="1">
            <a:spLocks noChangeArrowheads="1"/>
          </p:cNvSpPr>
          <p:nvPr/>
        </p:nvSpPr>
        <p:spPr bwMode="auto">
          <a:xfrm>
            <a:off x="5474113" y="5173098"/>
            <a:ext cx="540000" cy="5539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lnSpc>
                <a:spcPct val="150000"/>
              </a:lnSpc>
              <a:spcBef>
                <a:spcPct val="20000"/>
              </a:spcBef>
              <a:buFont typeface="Arial" charset="0"/>
              <a:buChar char="•"/>
              <a:defRPr sz="2400">
                <a:solidFill>
                  <a:schemeClr val="tx1"/>
                </a:solidFill>
                <a:latin typeface="微软雅黑" pitchFamily="34" charset="-122"/>
                <a:ea typeface="微软雅黑" pitchFamily="34" charset="-122"/>
              </a:defRPr>
            </a:lvl1pPr>
            <a:lvl2pPr marL="742950" indent="-285750">
              <a:lnSpc>
                <a:spcPct val="150000"/>
              </a:lnSpc>
              <a:spcBef>
                <a:spcPct val="20000"/>
              </a:spcBef>
              <a:buFont typeface="Arial" charset="0"/>
              <a:buChar char="–"/>
              <a:defRPr sz="2000">
                <a:solidFill>
                  <a:schemeClr val="tx1"/>
                </a:solidFill>
                <a:latin typeface="微软雅黑" pitchFamily="34" charset="-122"/>
                <a:ea typeface="微软雅黑" pitchFamily="34" charset="-122"/>
              </a:defRPr>
            </a:lvl2pPr>
            <a:lvl3pPr marL="1143000" indent="-228600">
              <a:lnSpc>
                <a:spcPct val="150000"/>
              </a:lnSpc>
              <a:spcBef>
                <a:spcPct val="20000"/>
              </a:spcBef>
              <a:buFont typeface="Arial" charset="0"/>
              <a:buChar char="•"/>
              <a:defRPr>
                <a:solidFill>
                  <a:schemeClr val="tx1"/>
                </a:solidFill>
                <a:latin typeface="微软雅黑" pitchFamily="34" charset="-122"/>
                <a:ea typeface="微软雅黑" pitchFamily="34" charset="-122"/>
              </a:defRPr>
            </a:lvl3pPr>
            <a:lvl4pPr marL="1600200" indent="-228600">
              <a:lnSpc>
                <a:spcPct val="150000"/>
              </a:lnSpc>
              <a:spcBef>
                <a:spcPct val="20000"/>
              </a:spcBef>
              <a:buFont typeface="Arial" charset="0"/>
              <a:buChar char="–"/>
              <a:defRPr sz="1600">
                <a:solidFill>
                  <a:schemeClr val="tx1"/>
                </a:solidFill>
                <a:latin typeface="微软雅黑" pitchFamily="34" charset="-122"/>
                <a:ea typeface="微软雅黑" pitchFamily="34" charset="-122"/>
              </a:defRPr>
            </a:lvl4pPr>
            <a:lvl5pPr marL="2057400" indent="-228600">
              <a:lnSpc>
                <a:spcPct val="150000"/>
              </a:lnSpc>
              <a:spcBef>
                <a:spcPct val="20000"/>
              </a:spcBef>
              <a:buFont typeface="Arial" charset="0"/>
              <a:buChar char="»"/>
              <a:defRPr sz="1600">
                <a:solidFill>
                  <a:schemeClr val="tx1"/>
                </a:solidFill>
                <a:latin typeface="微软雅黑" pitchFamily="34" charset="-122"/>
                <a:ea typeface="微软雅黑" pitchFamily="34" charset="-122"/>
              </a:defRPr>
            </a:lvl5pPr>
            <a:lvl6pPr marL="25146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6pPr>
            <a:lvl7pPr marL="29718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7pPr>
            <a:lvl8pPr marL="34290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8pPr>
            <a:lvl9pPr marL="38862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9pPr>
          </a:lstStyle>
          <a:p>
            <a:pPr algn="ctr" eaLnBrk="1" hangingPunct="1">
              <a:lnSpc>
                <a:spcPct val="100000"/>
              </a:lnSpc>
              <a:spcBef>
                <a:spcPct val="50000"/>
              </a:spcBef>
              <a:buFontTx/>
              <a:buNone/>
            </a:pPr>
            <a:r>
              <a:rPr lang="en-US" altLang="zh-CN" sz="3000">
                <a:latin typeface="Arial" charset="0"/>
                <a:ea typeface="宋体" charset="-122"/>
              </a:rPr>
              <a:t>9</a:t>
            </a:r>
            <a:endParaRPr lang="en-US" altLang="zh-CN" sz="2600">
              <a:latin typeface="Arial" charset="0"/>
              <a:ea typeface="宋体" charset="-122"/>
            </a:endParaRPr>
          </a:p>
        </p:txBody>
      </p:sp>
      <p:sp>
        <p:nvSpPr>
          <p:cNvPr id="125" name="Text Box 115"/>
          <p:cNvSpPr txBox="1">
            <a:spLocks noChangeArrowheads="1"/>
          </p:cNvSpPr>
          <p:nvPr/>
        </p:nvSpPr>
        <p:spPr bwMode="auto">
          <a:xfrm>
            <a:off x="7364695" y="1935214"/>
            <a:ext cx="540000" cy="4924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lnSpc>
                <a:spcPct val="150000"/>
              </a:lnSpc>
              <a:spcBef>
                <a:spcPct val="20000"/>
              </a:spcBef>
              <a:buFont typeface="Arial" charset="0"/>
              <a:buChar char="•"/>
              <a:defRPr sz="2400">
                <a:solidFill>
                  <a:schemeClr val="tx1"/>
                </a:solidFill>
                <a:latin typeface="微软雅黑" pitchFamily="34" charset="-122"/>
                <a:ea typeface="微软雅黑" pitchFamily="34" charset="-122"/>
              </a:defRPr>
            </a:lvl1pPr>
            <a:lvl2pPr marL="742950" indent="-285750">
              <a:lnSpc>
                <a:spcPct val="150000"/>
              </a:lnSpc>
              <a:spcBef>
                <a:spcPct val="20000"/>
              </a:spcBef>
              <a:buFont typeface="Arial" charset="0"/>
              <a:buChar char="–"/>
              <a:defRPr sz="2000">
                <a:solidFill>
                  <a:schemeClr val="tx1"/>
                </a:solidFill>
                <a:latin typeface="微软雅黑" pitchFamily="34" charset="-122"/>
                <a:ea typeface="微软雅黑" pitchFamily="34" charset="-122"/>
              </a:defRPr>
            </a:lvl2pPr>
            <a:lvl3pPr marL="1143000" indent="-228600">
              <a:lnSpc>
                <a:spcPct val="150000"/>
              </a:lnSpc>
              <a:spcBef>
                <a:spcPct val="20000"/>
              </a:spcBef>
              <a:buFont typeface="Arial" charset="0"/>
              <a:buChar char="•"/>
              <a:defRPr>
                <a:solidFill>
                  <a:schemeClr val="tx1"/>
                </a:solidFill>
                <a:latin typeface="微软雅黑" pitchFamily="34" charset="-122"/>
                <a:ea typeface="微软雅黑" pitchFamily="34" charset="-122"/>
              </a:defRPr>
            </a:lvl3pPr>
            <a:lvl4pPr marL="1600200" indent="-228600">
              <a:lnSpc>
                <a:spcPct val="150000"/>
              </a:lnSpc>
              <a:spcBef>
                <a:spcPct val="20000"/>
              </a:spcBef>
              <a:buFont typeface="Arial" charset="0"/>
              <a:buChar char="–"/>
              <a:defRPr sz="1600">
                <a:solidFill>
                  <a:schemeClr val="tx1"/>
                </a:solidFill>
                <a:latin typeface="微软雅黑" pitchFamily="34" charset="-122"/>
                <a:ea typeface="微软雅黑" pitchFamily="34" charset="-122"/>
              </a:defRPr>
            </a:lvl4pPr>
            <a:lvl5pPr marL="2057400" indent="-228600">
              <a:lnSpc>
                <a:spcPct val="150000"/>
              </a:lnSpc>
              <a:spcBef>
                <a:spcPct val="20000"/>
              </a:spcBef>
              <a:buFont typeface="Arial" charset="0"/>
              <a:buChar char="»"/>
              <a:defRPr sz="1600">
                <a:solidFill>
                  <a:schemeClr val="tx1"/>
                </a:solidFill>
                <a:latin typeface="微软雅黑" pitchFamily="34" charset="-122"/>
                <a:ea typeface="微软雅黑" pitchFamily="34" charset="-122"/>
              </a:defRPr>
            </a:lvl5pPr>
            <a:lvl6pPr marL="25146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6pPr>
            <a:lvl7pPr marL="29718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7pPr>
            <a:lvl8pPr marL="34290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8pPr>
            <a:lvl9pPr marL="38862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9pPr>
          </a:lstStyle>
          <a:p>
            <a:pPr algn="ctr" eaLnBrk="1" hangingPunct="1">
              <a:lnSpc>
                <a:spcPct val="100000"/>
              </a:lnSpc>
              <a:spcBef>
                <a:spcPct val="50000"/>
              </a:spcBef>
              <a:buFontTx/>
              <a:buNone/>
            </a:pPr>
            <a:r>
              <a:rPr lang="en-US" altLang="zh-CN" sz="2600">
                <a:latin typeface="Arial" charset="0"/>
                <a:ea typeface="宋体" charset="-122"/>
              </a:rPr>
              <a:t>4</a:t>
            </a:r>
          </a:p>
        </p:txBody>
      </p:sp>
      <p:sp>
        <p:nvSpPr>
          <p:cNvPr id="126" name="Text Box 116"/>
          <p:cNvSpPr txBox="1">
            <a:spLocks noChangeArrowheads="1"/>
          </p:cNvSpPr>
          <p:nvPr/>
        </p:nvSpPr>
        <p:spPr bwMode="auto">
          <a:xfrm>
            <a:off x="7364695" y="2586723"/>
            <a:ext cx="540000" cy="4924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lnSpc>
                <a:spcPct val="150000"/>
              </a:lnSpc>
              <a:spcBef>
                <a:spcPct val="20000"/>
              </a:spcBef>
              <a:buFont typeface="Arial" charset="0"/>
              <a:buChar char="•"/>
              <a:defRPr sz="2400">
                <a:solidFill>
                  <a:schemeClr val="tx1"/>
                </a:solidFill>
                <a:latin typeface="微软雅黑" pitchFamily="34" charset="-122"/>
                <a:ea typeface="微软雅黑" pitchFamily="34" charset="-122"/>
              </a:defRPr>
            </a:lvl1pPr>
            <a:lvl2pPr marL="742950" indent="-285750">
              <a:lnSpc>
                <a:spcPct val="150000"/>
              </a:lnSpc>
              <a:spcBef>
                <a:spcPct val="20000"/>
              </a:spcBef>
              <a:buFont typeface="Arial" charset="0"/>
              <a:buChar char="–"/>
              <a:defRPr sz="2000">
                <a:solidFill>
                  <a:schemeClr val="tx1"/>
                </a:solidFill>
                <a:latin typeface="微软雅黑" pitchFamily="34" charset="-122"/>
                <a:ea typeface="微软雅黑" pitchFamily="34" charset="-122"/>
              </a:defRPr>
            </a:lvl2pPr>
            <a:lvl3pPr marL="1143000" indent="-228600">
              <a:lnSpc>
                <a:spcPct val="150000"/>
              </a:lnSpc>
              <a:spcBef>
                <a:spcPct val="20000"/>
              </a:spcBef>
              <a:buFont typeface="Arial" charset="0"/>
              <a:buChar char="•"/>
              <a:defRPr>
                <a:solidFill>
                  <a:schemeClr val="tx1"/>
                </a:solidFill>
                <a:latin typeface="微软雅黑" pitchFamily="34" charset="-122"/>
                <a:ea typeface="微软雅黑" pitchFamily="34" charset="-122"/>
              </a:defRPr>
            </a:lvl3pPr>
            <a:lvl4pPr marL="1600200" indent="-228600">
              <a:lnSpc>
                <a:spcPct val="150000"/>
              </a:lnSpc>
              <a:spcBef>
                <a:spcPct val="20000"/>
              </a:spcBef>
              <a:buFont typeface="Arial" charset="0"/>
              <a:buChar char="–"/>
              <a:defRPr sz="1600">
                <a:solidFill>
                  <a:schemeClr val="tx1"/>
                </a:solidFill>
                <a:latin typeface="微软雅黑" pitchFamily="34" charset="-122"/>
                <a:ea typeface="微软雅黑" pitchFamily="34" charset="-122"/>
              </a:defRPr>
            </a:lvl4pPr>
            <a:lvl5pPr marL="2057400" indent="-228600">
              <a:lnSpc>
                <a:spcPct val="150000"/>
              </a:lnSpc>
              <a:spcBef>
                <a:spcPct val="20000"/>
              </a:spcBef>
              <a:buFont typeface="Arial" charset="0"/>
              <a:buChar char="»"/>
              <a:defRPr sz="1600">
                <a:solidFill>
                  <a:schemeClr val="tx1"/>
                </a:solidFill>
                <a:latin typeface="微软雅黑" pitchFamily="34" charset="-122"/>
                <a:ea typeface="微软雅黑" pitchFamily="34" charset="-122"/>
              </a:defRPr>
            </a:lvl5pPr>
            <a:lvl6pPr marL="25146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6pPr>
            <a:lvl7pPr marL="29718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7pPr>
            <a:lvl8pPr marL="34290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8pPr>
            <a:lvl9pPr marL="38862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9pPr>
          </a:lstStyle>
          <a:p>
            <a:pPr algn="ctr" eaLnBrk="1" hangingPunct="1">
              <a:lnSpc>
                <a:spcPct val="100000"/>
              </a:lnSpc>
              <a:spcBef>
                <a:spcPct val="50000"/>
              </a:spcBef>
              <a:buFontTx/>
              <a:buNone/>
            </a:pPr>
            <a:r>
              <a:rPr lang="en-US" altLang="zh-CN" sz="2600">
                <a:latin typeface="Arial" charset="0"/>
                <a:ea typeface="宋体" charset="-122"/>
              </a:rPr>
              <a:t>2</a:t>
            </a:r>
          </a:p>
        </p:txBody>
      </p:sp>
      <p:sp>
        <p:nvSpPr>
          <p:cNvPr id="127" name="Text Box 117"/>
          <p:cNvSpPr txBox="1">
            <a:spLocks noChangeArrowheads="1"/>
          </p:cNvSpPr>
          <p:nvPr/>
        </p:nvSpPr>
        <p:spPr bwMode="auto">
          <a:xfrm>
            <a:off x="7364695" y="3255874"/>
            <a:ext cx="540000" cy="4924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lnSpc>
                <a:spcPct val="150000"/>
              </a:lnSpc>
              <a:spcBef>
                <a:spcPct val="20000"/>
              </a:spcBef>
              <a:buFont typeface="Arial" charset="0"/>
              <a:buChar char="•"/>
              <a:defRPr sz="2400">
                <a:solidFill>
                  <a:schemeClr val="tx1"/>
                </a:solidFill>
                <a:latin typeface="微软雅黑" pitchFamily="34" charset="-122"/>
                <a:ea typeface="微软雅黑" pitchFamily="34" charset="-122"/>
              </a:defRPr>
            </a:lvl1pPr>
            <a:lvl2pPr marL="742950" indent="-285750">
              <a:lnSpc>
                <a:spcPct val="150000"/>
              </a:lnSpc>
              <a:spcBef>
                <a:spcPct val="20000"/>
              </a:spcBef>
              <a:buFont typeface="Arial" charset="0"/>
              <a:buChar char="–"/>
              <a:defRPr sz="2000">
                <a:solidFill>
                  <a:schemeClr val="tx1"/>
                </a:solidFill>
                <a:latin typeface="微软雅黑" pitchFamily="34" charset="-122"/>
                <a:ea typeface="微软雅黑" pitchFamily="34" charset="-122"/>
              </a:defRPr>
            </a:lvl2pPr>
            <a:lvl3pPr marL="1143000" indent="-228600">
              <a:lnSpc>
                <a:spcPct val="150000"/>
              </a:lnSpc>
              <a:spcBef>
                <a:spcPct val="20000"/>
              </a:spcBef>
              <a:buFont typeface="Arial" charset="0"/>
              <a:buChar char="•"/>
              <a:defRPr>
                <a:solidFill>
                  <a:schemeClr val="tx1"/>
                </a:solidFill>
                <a:latin typeface="微软雅黑" pitchFamily="34" charset="-122"/>
                <a:ea typeface="微软雅黑" pitchFamily="34" charset="-122"/>
              </a:defRPr>
            </a:lvl3pPr>
            <a:lvl4pPr marL="1600200" indent="-228600">
              <a:lnSpc>
                <a:spcPct val="150000"/>
              </a:lnSpc>
              <a:spcBef>
                <a:spcPct val="20000"/>
              </a:spcBef>
              <a:buFont typeface="Arial" charset="0"/>
              <a:buChar char="–"/>
              <a:defRPr sz="1600">
                <a:solidFill>
                  <a:schemeClr val="tx1"/>
                </a:solidFill>
                <a:latin typeface="微软雅黑" pitchFamily="34" charset="-122"/>
                <a:ea typeface="微软雅黑" pitchFamily="34" charset="-122"/>
              </a:defRPr>
            </a:lvl4pPr>
            <a:lvl5pPr marL="2057400" indent="-228600">
              <a:lnSpc>
                <a:spcPct val="150000"/>
              </a:lnSpc>
              <a:spcBef>
                <a:spcPct val="20000"/>
              </a:spcBef>
              <a:buFont typeface="Arial" charset="0"/>
              <a:buChar char="»"/>
              <a:defRPr sz="1600">
                <a:solidFill>
                  <a:schemeClr val="tx1"/>
                </a:solidFill>
                <a:latin typeface="微软雅黑" pitchFamily="34" charset="-122"/>
                <a:ea typeface="微软雅黑" pitchFamily="34" charset="-122"/>
              </a:defRPr>
            </a:lvl5pPr>
            <a:lvl6pPr marL="25146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6pPr>
            <a:lvl7pPr marL="29718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7pPr>
            <a:lvl8pPr marL="34290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8pPr>
            <a:lvl9pPr marL="38862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9pPr>
          </a:lstStyle>
          <a:p>
            <a:pPr algn="ctr" eaLnBrk="1" hangingPunct="1">
              <a:lnSpc>
                <a:spcPct val="100000"/>
              </a:lnSpc>
              <a:spcBef>
                <a:spcPct val="50000"/>
              </a:spcBef>
              <a:buFontTx/>
              <a:buNone/>
            </a:pPr>
            <a:r>
              <a:rPr lang="en-US" altLang="zh-CN" sz="2600">
                <a:latin typeface="Arial" charset="0"/>
                <a:ea typeface="宋体" charset="-122"/>
              </a:rPr>
              <a:t>0</a:t>
            </a:r>
          </a:p>
        </p:txBody>
      </p:sp>
      <p:sp>
        <p:nvSpPr>
          <p:cNvPr id="128" name="Text Box 118"/>
          <p:cNvSpPr txBox="1">
            <a:spLocks noChangeArrowheads="1"/>
          </p:cNvSpPr>
          <p:nvPr/>
        </p:nvSpPr>
        <p:spPr bwMode="auto">
          <a:xfrm>
            <a:off x="7364695" y="3896410"/>
            <a:ext cx="540000" cy="4924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lnSpc>
                <a:spcPct val="150000"/>
              </a:lnSpc>
              <a:spcBef>
                <a:spcPct val="20000"/>
              </a:spcBef>
              <a:buFont typeface="Arial" charset="0"/>
              <a:buChar char="•"/>
              <a:defRPr sz="2400">
                <a:solidFill>
                  <a:schemeClr val="tx1"/>
                </a:solidFill>
                <a:latin typeface="微软雅黑" pitchFamily="34" charset="-122"/>
                <a:ea typeface="微软雅黑" pitchFamily="34" charset="-122"/>
              </a:defRPr>
            </a:lvl1pPr>
            <a:lvl2pPr marL="742950" indent="-285750">
              <a:lnSpc>
                <a:spcPct val="150000"/>
              </a:lnSpc>
              <a:spcBef>
                <a:spcPct val="20000"/>
              </a:spcBef>
              <a:buFont typeface="Arial" charset="0"/>
              <a:buChar char="–"/>
              <a:defRPr sz="2000">
                <a:solidFill>
                  <a:schemeClr val="tx1"/>
                </a:solidFill>
                <a:latin typeface="微软雅黑" pitchFamily="34" charset="-122"/>
                <a:ea typeface="微软雅黑" pitchFamily="34" charset="-122"/>
              </a:defRPr>
            </a:lvl2pPr>
            <a:lvl3pPr marL="1143000" indent="-228600">
              <a:lnSpc>
                <a:spcPct val="150000"/>
              </a:lnSpc>
              <a:spcBef>
                <a:spcPct val="20000"/>
              </a:spcBef>
              <a:buFont typeface="Arial" charset="0"/>
              <a:buChar char="•"/>
              <a:defRPr>
                <a:solidFill>
                  <a:schemeClr val="tx1"/>
                </a:solidFill>
                <a:latin typeface="微软雅黑" pitchFamily="34" charset="-122"/>
                <a:ea typeface="微软雅黑" pitchFamily="34" charset="-122"/>
              </a:defRPr>
            </a:lvl3pPr>
            <a:lvl4pPr marL="1600200" indent="-228600">
              <a:lnSpc>
                <a:spcPct val="150000"/>
              </a:lnSpc>
              <a:spcBef>
                <a:spcPct val="20000"/>
              </a:spcBef>
              <a:buFont typeface="Arial" charset="0"/>
              <a:buChar char="–"/>
              <a:defRPr sz="1600">
                <a:solidFill>
                  <a:schemeClr val="tx1"/>
                </a:solidFill>
                <a:latin typeface="微软雅黑" pitchFamily="34" charset="-122"/>
                <a:ea typeface="微软雅黑" pitchFamily="34" charset="-122"/>
              </a:defRPr>
            </a:lvl4pPr>
            <a:lvl5pPr marL="2057400" indent="-228600">
              <a:lnSpc>
                <a:spcPct val="150000"/>
              </a:lnSpc>
              <a:spcBef>
                <a:spcPct val="20000"/>
              </a:spcBef>
              <a:buFont typeface="Arial" charset="0"/>
              <a:buChar char="»"/>
              <a:defRPr sz="1600">
                <a:solidFill>
                  <a:schemeClr val="tx1"/>
                </a:solidFill>
                <a:latin typeface="微软雅黑" pitchFamily="34" charset="-122"/>
                <a:ea typeface="微软雅黑" pitchFamily="34" charset="-122"/>
              </a:defRPr>
            </a:lvl5pPr>
            <a:lvl6pPr marL="25146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6pPr>
            <a:lvl7pPr marL="29718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7pPr>
            <a:lvl8pPr marL="34290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8pPr>
            <a:lvl9pPr marL="38862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9pPr>
          </a:lstStyle>
          <a:p>
            <a:pPr algn="ctr" eaLnBrk="1" hangingPunct="1">
              <a:lnSpc>
                <a:spcPct val="100000"/>
              </a:lnSpc>
              <a:spcBef>
                <a:spcPct val="50000"/>
              </a:spcBef>
              <a:buFontTx/>
              <a:buNone/>
            </a:pPr>
            <a:r>
              <a:rPr lang="en-US" altLang="zh-CN" sz="2600">
                <a:latin typeface="Arial" charset="0"/>
                <a:ea typeface="宋体" charset="-122"/>
              </a:rPr>
              <a:t>5</a:t>
            </a:r>
          </a:p>
        </p:txBody>
      </p:sp>
      <p:sp>
        <p:nvSpPr>
          <p:cNvPr id="129" name="Text Box 119"/>
          <p:cNvSpPr txBox="1">
            <a:spLocks noChangeArrowheads="1"/>
          </p:cNvSpPr>
          <p:nvPr/>
        </p:nvSpPr>
        <p:spPr bwMode="auto">
          <a:xfrm>
            <a:off x="7364695" y="4550142"/>
            <a:ext cx="540000" cy="4924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lnSpc>
                <a:spcPct val="150000"/>
              </a:lnSpc>
              <a:spcBef>
                <a:spcPct val="20000"/>
              </a:spcBef>
              <a:buFont typeface="Arial" charset="0"/>
              <a:buChar char="•"/>
              <a:defRPr sz="2400">
                <a:solidFill>
                  <a:schemeClr val="tx1"/>
                </a:solidFill>
                <a:latin typeface="微软雅黑" pitchFamily="34" charset="-122"/>
                <a:ea typeface="微软雅黑" pitchFamily="34" charset="-122"/>
              </a:defRPr>
            </a:lvl1pPr>
            <a:lvl2pPr marL="742950" indent="-285750">
              <a:lnSpc>
                <a:spcPct val="150000"/>
              </a:lnSpc>
              <a:spcBef>
                <a:spcPct val="20000"/>
              </a:spcBef>
              <a:buFont typeface="Arial" charset="0"/>
              <a:buChar char="–"/>
              <a:defRPr sz="2000">
                <a:solidFill>
                  <a:schemeClr val="tx1"/>
                </a:solidFill>
                <a:latin typeface="微软雅黑" pitchFamily="34" charset="-122"/>
                <a:ea typeface="微软雅黑" pitchFamily="34" charset="-122"/>
              </a:defRPr>
            </a:lvl2pPr>
            <a:lvl3pPr marL="1143000" indent="-228600">
              <a:lnSpc>
                <a:spcPct val="150000"/>
              </a:lnSpc>
              <a:spcBef>
                <a:spcPct val="20000"/>
              </a:spcBef>
              <a:buFont typeface="Arial" charset="0"/>
              <a:buChar char="•"/>
              <a:defRPr>
                <a:solidFill>
                  <a:schemeClr val="tx1"/>
                </a:solidFill>
                <a:latin typeface="微软雅黑" pitchFamily="34" charset="-122"/>
                <a:ea typeface="微软雅黑" pitchFamily="34" charset="-122"/>
              </a:defRPr>
            </a:lvl3pPr>
            <a:lvl4pPr marL="1600200" indent="-228600">
              <a:lnSpc>
                <a:spcPct val="150000"/>
              </a:lnSpc>
              <a:spcBef>
                <a:spcPct val="20000"/>
              </a:spcBef>
              <a:buFont typeface="Arial" charset="0"/>
              <a:buChar char="–"/>
              <a:defRPr sz="1600">
                <a:solidFill>
                  <a:schemeClr val="tx1"/>
                </a:solidFill>
                <a:latin typeface="微软雅黑" pitchFamily="34" charset="-122"/>
                <a:ea typeface="微软雅黑" pitchFamily="34" charset="-122"/>
              </a:defRPr>
            </a:lvl4pPr>
            <a:lvl5pPr marL="2057400" indent="-228600">
              <a:lnSpc>
                <a:spcPct val="150000"/>
              </a:lnSpc>
              <a:spcBef>
                <a:spcPct val="20000"/>
              </a:spcBef>
              <a:buFont typeface="Arial" charset="0"/>
              <a:buChar char="»"/>
              <a:defRPr sz="1600">
                <a:solidFill>
                  <a:schemeClr val="tx1"/>
                </a:solidFill>
                <a:latin typeface="微软雅黑" pitchFamily="34" charset="-122"/>
                <a:ea typeface="微软雅黑" pitchFamily="34" charset="-122"/>
              </a:defRPr>
            </a:lvl5pPr>
            <a:lvl6pPr marL="25146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6pPr>
            <a:lvl7pPr marL="29718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7pPr>
            <a:lvl8pPr marL="34290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8pPr>
            <a:lvl9pPr marL="38862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9pPr>
          </a:lstStyle>
          <a:p>
            <a:pPr algn="ctr" eaLnBrk="1" hangingPunct="1">
              <a:lnSpc>
                <a:spcPct val="100000"/>
              </a:lnSpc>
              <a:spcBef>
                <a:spcPct val="50000"/>
              </a:spcBef>
              <a:buFontTx/>
              <a:buNone/>
            </a:pPr>
            <a:r>
              <a:rPr lang="en-US" altLang="zh-CN" sz="2600">
                <a:latin typeface="Arial" charset="0"/>
                <a:ea typeface="宋体" charset="-122"/>
              </a:rPr>
              <a:t>8</a:t>
            </a:r>
          </a:p>
        </p:txBody>
      </p:sp>
      <p:sp>
        <p:nvSpPr>
          <p:cNvPr id="130" name="Text Box 120"/>
          <p:cNvSpPr txBox="1">
            <a:spLocks noChangeArrowheads="1"/>
          </p:cNvSpPr>
          <p:nvPr/>
        </p:nvSpPr>
        <p:spPr bwMode="auto">
          <a:xfrm>
            <a:off x="7364695" y="5173098"/>
            <a:ext cx="540000" cy="5539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lnSpc>
                <a:spcPct val="150000"/>
              </a:lnSpc>
              <a:spcBef>
                <a:spcPct val="20000"/>
              </a:spcBef>
              <a:buFont typeface="Arial" charset="0"/>
              <a:buChar char="•"/>
              <a:defRPr sz="2400">
                <a:solidFill>
                  <a:schemeClr val="tx1"/>
                </a:solidFill>
                <a:latin typeface="微软雅黑" pitchFamily="34" charset="-122"/>
                <a:ea typeface="微软雅黑" pitchFamily="34" charset="-122"/>
              </a:defRPr>
            </a:lvl1pPr>
            <a:lvl2pPr marL="742950" indent="-285750">
              <a:lnSpc>
                <a:spcPct val="150000"/>
              </a:lnSpc>
              <a:spcBef>
                <a:spcPct val="20000"/>
              </a:spcBef>
              <a:buFont typeface="Arial" charset="0"/>
              <a:buChar char="–"/>
              <a:defRPr sz="2000">
                <a:solidFill>
                  <a:schemeClr val="tx1"/>
                </a:solidFill>
                <a:latin typeface="微软雅黑" pitchFamily="34" charset="-122"/>
                <a:ea typeface="微软雅黑" pitchFamily="34" charset="-122"/>
              </a:defRPr>
            </a:lvl2pPr>
            <a:lvl3pPr marL="1143000" indent="-228600">
              <a:lnSpc>
                <a:spcPct val="150000"/>
              </a:lnSpc>
              <a:spcBef>
                <a:spcPct val="20000"/>
              </a:spcBef>
              <a:buFont typeface="Arial" charset="0"/>
              <a:buChar char="•"/>
              <a:defRPr>
                <a:solidFill>
                  <a:schemeClr val="tx1"/>
                </a:solidFill>
                <a:latin typeface="微软雅黑" pitchFamily="34" charset="-122"/>
                <a:ea typeface="微软雅黑" pitchFamily="34" charset="-122"/>
              </a:defRPr>
            </a:lvl3pPr>
            <a:lvl4pPr marL="1600200" indent="-228600">
              <a:lnSpc>
                <a:spcPct val="150000"/>
              </a:lnSpc>
              <a:spcBef>
                <a:spcPct val="20000"/>
              </a:spcBef>
              <a:buFont typeface="Arial" charset="0"/>
              <a:buChar char="–"/>
              <a:defRPr sz="1600">
                <a:solidFill>
                  <a:schemeClr val="tx1"/>
                </a:solidFill>
                <a:latin typeface="微软雅黑" pitchFamily="34" charset="-122"/>
                <a:ea typeface="微软雅黑" pitchFamily="34" charset="-122"/>
              </a:defRPr>
            </a:lvl4pPr>
            <a:lvl5pPr marL="2057400" indent="-228600">
              <a:lnSpc>
                <a:spcPct val="150000"/>
              </a:lnSpc>
              <a:spcBef>
                <a:spcPct val="20000"/>
              </a:spcBef>
              <a:buFont typeface="Arial" charset="0"/>
              <a:buChar char="»"/>
              <a:defRPr sz="1600">
                <a:solidFill>
                  <a:schemeClr val="tx1"/>
                </a:solidFill>
                <a:latin typeface="微软雅黑" pitchFamily="34" charset="-122"/>
                <a:ea typeface="微软雅黑" pitchFamily="34" charset="-122"/>
              </a:defRPr>
            </a:lvl5pPr>
            <a:lvl6pPr marL="25146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6pPr>
            <a:lvl7pPr marL="29718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7pPr>
            <a:lvl8pPr marL="34290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8pPr>
            <a:lvl9pPr marL="38862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9pPr>
          </a:lstStyle>
          <a:p>
            <a:pPr algn="ctr" eaLnBrk="1" hangingPunct="1">
              <a:lnSpc>
                <a:spcPct val="100000"/>
              </a:lnSpc>
              <a:spcBef>
                <a:spcPct val="50000"/>
              </a:spcBef>
              <a:buFontTx/>
              <a:buNone/>
            </a:pPr>
            <a:r>
              <a:rPr lang="en-US" altLang="zh-CN" sz="3000">
                <a:latin typeface="Arial" charset="0"/>
                <a:ea typeface="宋体" charset="-122"/>
              </a:rPr>
              <a:t>9</a:t>
            </a:r>
            <a:endParaRPr lang="en-US" altLang="zh-CN" sz="2600">
              <a:latin typeface="Arial" charset="0"/>
              <a:ea typeface="宋体" charset="-122"/>
            </a:endParaRPr>
          </a:p>
        </p:txBody>
      </p:sp>
      <p:sp>
        <p:nvSpPr>
          <p:cNvPr id="137" name="Text Box 127"/>
          <p:cNvSpPr txBox="1">
            <a:spLocks noChangeArrowheads="1"/>
          </p:cNvSpPr>
          <p:nvPr/>
        </p:nvSpPr>
        <p:spPr bwMode="auto">
          <a:xfrm>
            <a:off x="9076815" y="1935214"/>
            <a:ext cx="540000" cy="4924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lnSpc>
                <a:spcPct val="150000"/>
              </a:lnSpc>
              <a:spcBef>
                <a:spcPct val="20000"/>
              </a:spcBef>
              <a:buFont typeface="Arial" charset="0"/>
              <a:buChar char="•"/>
              <a:defRPr sz="2400">
                <a:solidFill>
                  <a:schemeClr val="tx1"/>
                </a:solidFill>
                <a:latin typeface="微软雅黑" pitchFamily="34" charset="-122"/>
                <a:ea typeface="微软雅黑" pitchFamily="34" charset="-122"/>
              </a:defRPr>
            </a:lvl1pPr>
            <a:lvl2pPr marL="742950" indent="-285750">
              <a:lnSpc>
                <a:spcPct val="150000"/>
              </a:lnSpc>
              <a:spcBef>
                <a:spcPct val="20000"/>
              </a:spcBef>
              <a:buFont typeface="Arial" charset="0"/>
              <a:buChar char="–"/>
              <a:defRPr sz="2000">
                <a:solidFill>
                  <a:schemeClr val="tx1"/>
                </a:solidFill>
                <a:latin typeface="微软雅黑" pitchFamily="34" charset="-122"/>
                <a:ea typeface="微软雅黑" pitchFamily="34" charset="-122"/>
              </a:defRPr>
            </a:lvl2pPr>
            <a:lvl3pPr marL="1143000" indent="-228600">
              <a:lnSpc>
                <a:spcPct val="150000"/>
              </a:lnSpc>
              <a:spcBef>
                <a:spcPct val="20000"/>
              </a:spcBef>
              <a:buFont typeface="Arial" charset="0"/>
              <a:buChar char="•"/>
              <a:defRPr>
                <a:solidFill>
                  <a:schemeClr val="tx1"/>
                </a:solidFill>
                <a:latin typeface="微软雅黑" pitchFamily="34" charset="-122"/>
                <a:ea typeface="微软雅黑" pitchFamily="34" charset="-122"/>
              </a:defRPr>
            </a:lvl3pPr>
            <a:lvl4pPr marL="1600200" indent="-228600">
              <a:lnSpc>
                <a:spcPct val="150000"/>
              </a:lnSpc>
              <a:spcBef>
                <a:spcPct val="20000"/>
              </a:spcBef>
              <a:buFont typeface="Arial" charset="0"/>
              <a:buChar char="–"/>
              <a:defRPr sz="1600">
                <a:solidFill>
                  <a:schemeClr val="tx1"/>
                </a:solidFill>
                <a:latin typeface="微软雅黑" pitchFamily="34" charset="-122"/>
                <a:ea typeface="微软雅黑" pitchFamily="34" charset="-122"/>
              </a:defRPr>
            </a:lvl4pPr>
            <a:lvl5pPr marL="2057400" indent="-228600">
              <a:lnSpc>
                <a:spcPct val="150000"/>
              </a:lnSpc>
              <a:spcBef>
                <a:spcPct val="20000"/>
              </a:spcBef>
              <a:buFont typeface="Arial" charset="0"/>
              <a:buChar char="»"/>
              <a:defRPr sz="1600">
                <a:solidFill>
                  <a:schemeClr val="tx1"/>
                </a:solidFill>
                <a:latin typeface="微软雅黑" pitchFamily="34" charset="-122"/>
                <a:ea typeface="微软雅黑" pitchFamily="34" charset="-122"/>
              </a:defRPr>
            </a:lvl5pPr>
            <a:lvl6pPr marL="25146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6pPr>
            <a:lvl7pPr marL="29718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7pPr>
            <a:lvl8pPr marL="34290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8pPr>
            <a:lvl9pPr marL="38862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9pPr>
          </a:lstStyle>
          <a:p>
            <a:pPr algn="ctr" eaLnBrk="1" hangingPunct="1">
              <a:lnSpc>
                <a:spcPct val="100000"/>
              </a:lnSpc>
              <a:spcBef>
                <a:spcPct val="50000"/>
              </a:spcBef>
              <a:buFontTx/>
              <a:buNone/>
            </a:pPr>
            <a:r>
              <a:rPr lang="en-US" altLang="zh-CN" sz="2600">
                <a:latin typeface="Arial" charset="0"/>
                <a:ea typeface="宋体" charset="-122"/>
              </a:rPr>
              <a:t>2</a:t>
            </a:r>
          </a:p>
        </p:txBody>
      </p:sp>
      <p:sp>
        <p:nvSpPr>
          <p:cNvPr id="138" name="Text Box 128"/>
          <p:cNvSpPr txBox="1">
            <a:spLocks noChangeArrowheads="1"/>
          </p:cNvSpPr>
          <p:nvPr/>
        </p:nvSpPr>
        <p:spPr bwMode="auto">
          <a:xfrm>
            <a:off x="9076815" y="2586723"/>
            <a:ext cx="540000" cy="4924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lnSpc>
                <a:spcPct val="150000"/>
              </a:lnSpc>
              <a:spcBef>
                <a:spcPct val="20000"/>
              </a:spcBef>
              <a:buFont typeface="Arial" charset="0"/>
              <a:buChar char="•"/>
              <a:defRPr sz="2400">
                <a:solidFill>
                  <a:schemeClr val="tx1"/>
                </a:solidFill>
                <a:latin typeface="微软雅黑" pitchFamily="34" charset="-122"/>
                <a:ea typeface="微软雅黑" pitchFamily="34" charset="-122"/>
              </a:defRPr>
            </a:lvl1pPr>
            <a:lvl2pPr marL="742950" indent="-285750">
              <a:lnSpc>
                <a:spcPct val="150000"/>
              </a:lnSpc>
              <a:spcBef>
                <a:spcPct val="20000"/>
              </a:spcBef>
              <a:buFont typeface="Arial" charset="0"/>
              <a:buChar char="–"/>
              <a:defRPr sz="2000">
                <a:solidFill>
                  <a:schemeClr val="tx1"/>
                </a:solidFill>
                <a:latin typeface="微软雅黑" pitchFamily="34" charset="-122"/>
                <a:ea typeface="微软雅黑" pitchFamily="34" charset="-122"/>
              </a:defRPr>
            </a:lvl2pPr>
            <a:lvl3pPr marL="1143000" indent="-228600">
              <a:lnSpc>
                <a:spcPct val="150000"/>
              </a:lnSpc>
              <a:spcBef>
                <a:spcPct val="20000"/>
              </a:spcBef>
              <a:buFont typeface="Arial" charset="0"/>
              <a:buChar char="•"/>
              <a:defRPr>
                <a:solidFill>
                  <a:schemeClr val="tx1"/>
                </a:solidFill>
                <a:latin typeface="微软雅黑" pitchFamily="34" charset="-122"/>
                <a:ea typeface="微软雅黑" pitchFamily="34" charset="-122"/>
              </a:defRPr>
            </a:lvl3pPr>
            <a:lvl4pPr marL="1600200" indent="-228600">
              <a:lnSpc>
                <a:spcPct val="150000"/>
              </a:lnSpc>
              <a:spcBef>
                <a:spcPct val="20000"/>
              </a:spcBef>
              <a:buFont typeface="Arial" charset="0"/>
              <a:buChar char="–"/>
              <a:defRPr sz="1600">
                <a:solidFill>
                  <a:schemeClr val="tx1"/>
                </a:solidFill>
                <a:latin typeface="微软雅黑" pitchFamily="34" charset="-122"/>
                <a:ea typeface="微软雅黑" pitchFamily="34" charset="-122"/>
              </a:defRPr>
            </a:lvl4pPr>
            <a:lvl5pPr marL="2057400" indent="-228600">
              <a:lnSpc>
                <a:spcPct val="150000"/>
              </a:lnSpc>
              <a:spcBef>
                <a:spcPct val="20000"/>
              </a:spcBef>
              <a:buFont typeface="Arial" charset="0"/>
              <a:buChar char="»"/>
              <a:defRPr sz="1600">
                <a:solidFill>
                  <a:schemeClr val="tx1"/>
                </a:solidFill>
                <a:latin typeface="微软雅黑" pitchFamily="34" charset="-122"/>
                <a:ea typeface="微软雅黑" pitchFamily="34" charset="-122"/>
              </a:defRPr>
            </a:lvl5pPr>
            <a:lvl6pPr marL="25146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6pPr>
            <a:lvl7pPr marL="29718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7pPr>
            <a:lvl8pPr marL="34290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8pPr>
            <a:lvl9pPr marL="38862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9pPr>
          </a:lstStyle>
          <a:p>
            <a:pPr algn="ctr" eaLnBrk="1" hangingPunct="1">
              <a:lnSpc>
                <a:spcPct val="100000"/>
              </a:lnSpc>
              <a:spcBef>
                <a:spcPct val="50000"/>
              </a:spcBef>
              <a:buFontTx/>
              <a:buNone/>
            </a:pPr>
            <a:r>
              <a:rPr lang="en-US" altLang="zh-CN" sz="2600">
                <a:latin typeface="Arial" charset="0"/>
                <a:ea typeface="宋体" charset="-122"/>
              </a:rPr>
              <a:t>0</a:t>
            </a:r>
          </a:p>
        </p:txBody>
      </p:sp>
      <p:sp>
        <p:nvSpPr>
          <p:cNvPr id="139" name="Text Box 129"/>
          <p:cNvSpPr txBox="1">
            <a:spLocks noChangeArrowheads="1"/>
          </p:cNvSpPr>
          <p:nvPr/>
        </p:nvSpPr>
        <p:spPr bwMode="auto">
          <a:xfrm>
            <a:off x="9076815" y="3255874"/>
            <a:ext cx="540000" cy="4924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lnSpc>
                <a:spcPct val="150000"/>
              </a:lnSpc>
              <a:spcBef>
                <a:spcPct val="20000"/>
              </a:spcBef>
              <a:buFont typeface="Arial" charset="0"/>
              <a:buChar char="•"/>
              <a:defRPr sz="2400">
                <a:solidFill>
                  <a:schemeClr val="tx1"/>
                </a:solidFill>
                <a:latin typeface="微软雅黑" pitchFamily="34" charset="-122"/>
                <a:ea typeface="微软雅黑" pitchFamily="34" charset="-122"/>
              </a:defRPr>
            </a:lvl1pPr>
            <a:lvl2pPr marL="742950" indent="-285750">
              <a:lnSpc>
                <a:spcPct val="150000"/>
              </a:lnSpc>
              <a:spcBef>
                <a:spcPct val="20000"/>
              </a:spcBef>
              <a:buFont typeface="Arial" charset="0"/>
              <a:buChar char="–"/>
              <a:defRPr sz="2000">
                <a:solidFill>
                  <a:schemeClr val="tx1"/>
                </a:solidFill>
                <a:latin typeface="微软雅黑" pitchFamily="34" charset="-122"/>
                <a:ea typeface="微软雅黑" pitchFamily="34" charset="-122"/>
              </a:defRPr>
            </a:lvl2pPr>
            <a:lvl3pPr marL="1143000" indent="-228600">
              <a:lnSpc>
                <a:spcPct val="150000"/>
              </a:lnSpc>
              <a:spcBef>
                <a:spcPct val="20000"/>
              </a:spcBef>
              <a:buFont typeface="Arial" charset="0"/>
              <a:buChar char="•"/>
              <a:defRPr>
                <a:solidFill>
                  <a:schemeClr val="tx1"/>
                </a:solidFill>
                <a:latin typeface="微软雅黑" pitchFamily="34" charset="-122"/>
                <a:ea typeface="微软雅黑" pitchFamily="34" charset="-122"/>
              </a:defRPr>
            </a:lvl3pPr>
            <a:lvl4pPr marL="1600200" indent="-228600">
              <a:lnSpc>
                <a:spcPct val="150000"/>
              </a:lnSpc>
              <a:spcBef>
                <a:spcPct val="20000"/>
              </a:spcBef>
              <a:buFont typeface="Arial" charset="0"/>
              <a:buChar char="–"/>
              <a:defRPr sz="1600">
                <a:solidFill>
                  <a:schemeClr val="tx1"/>
                </a:solidFill>
                <a:latin typeface="微软雅黑" pitchFamily="34" charset="-122"/>
                <a:ea typeface="微软雅黑" pitchFamily="34" charset="-122"/>
              </a:defRPr>
            </a:lvl4pPr>
            <a:lvl5pPr marL="2057400" indent="-228600">
              <a:lnSpc>
                <a:spcPct val="150000"/>
              </a:lnSpc>
              <a:spcBef>
                <a:spcPct val="20000"/>
              </a:spcBef>
              <a:buFont typeface="Arial" charset="0"/>
              <a:buChar char="»"/>
              <a:defRPr sz="1600">
                <a:solidFill>
                  <a:schemeClr val="tx1"/>
                </a:solidFill>
                <a:latin typeface="微软雅黑" pitchFamily="34" charset="-122"/>
                <a:ea typeface="微软雅黑" pitchFamily="34" charset="-122"/>
              </a:defRPr>
            </a:lvl5pPr>
            <a:lvl6pPr marL="25146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6pPr>
            <a:lvl7pPr marL="29718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7pPr>
            <a:lvl8pPr marL="34290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8pPr>
            <a:lvl9pPr marL="38862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9pPr>
          </a:lstStyle>
          <a:p>
            <a:pPr algn="ctr" eaLnBrk="1" hangingPunct="1">
              <a:lnSpc>
                <a:spcPct val="100000"/>
              </a:lnSpc>
              <a:spcBef>
                <a:spcPct val="50000"/>
              </a:spcBef>
              <a:buFontTx/>
              <a:buNone/>
            </a:pPr>
            <a:r>
              <a:rPr lang="en-US" altLang="zh-CN" sz="2600">
                <a:latin typeface="Arial" charset="0"/>
                <a:ea typeface="宋体" charset="-122"/>
              </a:rPr>
              <a:t>4</a:t>
            </a:r>
          </a:p>
        </p:txBody>
      </p:sp>
      <p:sp>
        <p:nvSpPr>
          <p:cNvPr id="140" name="Text Box 130"/>
          <p:cNvSpPr txBox="1">
            <a:spLocks noChangeArrowheads="1"/>
          </p:cNvSpPr>
          <p:nvPr/>
        </p:nvSpPr>
        <p:spPr bwMode="auto">
          <a:xfrm>
            <a:off x="9076815" y="3896410"/>
            <a:ext cx="540000" cy="4924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lnSpc>
                <a:spcPct val="150000"/>
              </a:lnSpc>
              <a:spcBef>
                <a:spcPct val="20000"/>
              </a:spcBef>
              <a:buFont typeface="Arial" charset="0"/>
              <a:buChar char="•"/>
              <a:defRPr sz="2400">
                <a:solidFill>
                  <a:schemeClr val="tx1"/>
                </a:solidFill>
                <a:latin typeface="微软雅黑" pitchFamily="34" charset="-122"/>
                <a:ea typeface="微软雅黑" pitchFamily="34" charset="-122"/>
              </a:defRPr>
            </a:lvl1pPr>
            <a:lvl2pPr marL="742950" indent="-285750">
              <a:lnSpc>
                <a:spcPct val="150000"/>
              </a:lnSpc>
              <a:spcBef>
                <a:spcPct val="20000"/>
              </a:spcBef>
              <a:buFont typeface="Arial" charset="0"/>
              <a:buChar char="–"/>
              <a:defRPr sz="2000">
                <a:solidFill>
                  <a:schemeClr val="tx1"/>
                </a:solidFill>
                <a:latin typeface="微软雅黑" pitchFamily="34" charset="-122"/>
                <a:ea typeface="微软雅黑" pitchFamily="34" charset="-122"/>
              </a:defRPr>
            </a:lvl2pPr>
            <a:lvl3pPr marL="1143000" indent="-228600">
              <a:lnSpc>
                <a:spcPct val="150000"/>
              </a:lnSpc>
              <a:spcBef>
                <a:spcPct val="20000"/>
              </a:spcBef>
              <a:buFont typeface="Arial" charset="0"/>
              <a:buChar char="•"/>
              <a:defRPr>
                <a:solidFill>
                  <a:schemeClr val="tx1"/>
                </a:solidFill>
                <a:latin typeface="微软雅黑" pitchFamily="34" charset="-122"/>
                <a:ea typeface="微软雅黑" pitchFamily="34" charset="-122"/>
              </a:defRPr>
            </a:lvl3pPr>
            <a:lvl4pPr marL="1600200" indent="-228600">
              <a:lnSpc>
                <a:spcPct val="150000"/>
              </a:lnSpc>
              <a:spcBef>
                <a:spcPct val="20000"/>
              </a:spcBef>
              <a:buFont typeface="Arial" charset="0"/>
              <a:buChar char="–"/>
              <a:defRPr sz="1600">
                <a:solidFill>
                  <a:schemeClr val="tx1"/>
                </a:solidFill>
                <a:latin typeface="微软雅黑" pitchFamily="34" charset="-122"/>
                <a:ea typeface="微软雅黑" pitchFamily="34" charset="-122"/>
              </a:defRPr>
            </a:lvl4pPr>
            <a:lvl5pPr marL="2057400" indent="-228600">
              <a:lnSpc>
                <a:spcPct val="150000"/>
              </a:lnSpc>
              <a:spcBef>
                <a:spcPct val="20000"/>
              </a:spcBef>
              <a:buFont typeface="Arial" charset="0"/>
              <a:buChar char="»"/>
              <a:defRPr sz="1600">
                <a:solidFill>
                  <a:schemeClr val="tx1"/>
                </a:solidFill>
                <a:latin typeface="微软雅黑" pitchFamily="34" charset="-122"/>
                <a:ea typeface="微软雅黑" pitchFamily="34" charset="-122"/>
              </a:defRPr>
            </a:lvl5pPr>
            <a:lvl6pPr marL="25146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6pPr>
            <a:lvl7pPr marL="29718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7pPr>
            <a:lvl8pPr marL="34290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8pPr>
            <a:lvl9pPr marL="38862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9pPr>
          </a:lstStyle>
          <a:p>
            <a:pPr algn="ctr" eaLnBrk="1" hangingPunct="1">
              <a:lnSpc>
                <a:spcPct val="100000"/>
              </a:lnSpc>
              <a:spcBef>
                <a:spcPct val="50000"/>
              </a:spcBef>
              <a:buFontTx/>
              <a:buNone/>
            </a:pPr>
            <a:r>
              <a:rPr lang="en-US" altLang="zh-CN" sz="2600">
                <a:latin typeface="Arial" charset="0"/>
                <a:ea typeface="宋体" charset="-122"/>
              </a:rPr>
              <a:t>5</a:t>
            </a:r>
          </a:p>
        </p:txBody>
      </p:sp>
      <p:sp>
        <p:nvSpPr>
          <p:cNvPr id="141" name="Text Box 131"/>
          <p:cNvSpPr txBox="1">
            <a:spLocks noChangeArrowheads="1"/>
          </p:cNvSpPr>
          <p:nvPr/>
        </p:nvSpPr>
        <p:spPr bwMode="auto">
          <a:xfrm>
            <a:off x="9076815" y="4550142"/>
            <a:ext cx="540000" cy="4924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lnSpc>
                <a:spcPct val="150000"/>
              </a:lnSpc>
              <a:spcBef>
                <a:spcPct val="20000"/>
              </a:spcBef>
              <a:buFont typeface="Arial" charset="0"/>
              <a:buChar char="•"/>
              <a:defRPr sz="2400">
                <a:solidFill>
                  <a:schemeClr val="tx1"/>
                </a:solidFill>
                <a:latin typeface="微软雅黑" pitchFamily="34" charset="-122"/>
                <a:ea typeface="微软雅黑" pitchFamily="34" charset="-122"/>
              </a:defRPr>
            </a:lvl1pPr>
            <a:lvl2pPr marL="742950" indent="-285750">
              <a:lnSpc>
                <a:spcPct val="150000"/>
              </a:lnSpc>
              <a:spcBef>
                <a:spcPct val="20000"/>
              </a:spcBef>
              <a:buFont typeface="Arial" charset="0"/>
              <a:buChar char="–"/>
              <a:defRPr sz="2000">
                <a:solidFill>
                  <a:schemeClr val="tx1"/>
                </a:solidFill>
                <a:latin typeface="微软雅黑" pitchFamily="34" charset="-122"/>
                <a:ea typeface="微软雅黑" pitchFamily="34" charset="-122"/>
              </a:defRPr>
            </a:lvl2pPr>
            <a:lvl3pPr marL="1143000" indent="-228600">
              <a:lnSpc>
                <a:spcPct val="150000"/>
              </a:lnSpc>
              <a:spcBef>
                <a:spcPct val="20000"/>
              </a:spcBef>
              <a:buFont typeface="Arial" charset="0"/>
              <a:buChar char="•"/>
              <a:defRPr>
                <a:solidFill>
                  <a:schemeClr val="tx1"/>
                </a:solidFill>
                <a:latin typeface="微软雅黑" pitchFamily="34" charset="-122"/>
                <a:ea typeface="微软雅黑" pitchFamily="34" charset="-122"/>
              </a:defRPr>
            </a:lvl3pPr>
            <a:lvl4pPr marL="1600200" indent="-228600">
              <a:lnSpc>
                <a:spcPct val="150000"/>
              </a:lnSpc>
              <a:spcBef>
                <a:spcPct val="20000"/>
              </a:spcBef>
              <a:buFont typeface="Arial" charset="0"/>
              <a:buChar char="–"/>
              <a:defRPr sz="1600">
                <a:solidFill>
                  <a:schemeClr val="tx1"/>
                </a:solidFill>
                <a:latin typeface="微软雅黑" pitchFamily="34" charset="-122"/>
                <a:ea typeface="微软雅黑" pitchFamily="34" charset="-122"/>
              </a:defRPr>
            </a:lvl4pPr>
            <a:lvl5pPr marL="2057400" indent="-228600">
              <a:lnSpc>
                <a:spcPct val="150000"/>
              </a:lnSpc>
              <a:spcBef>
                <a:spcPct val="20000"/>
              </a:spcBef>
              <a:buFont typeface="Arial" charset="0"/>
              <a:buChar char="»"/>
              <a:defRPr sz="1600">
                <a:solidFill>
                  <a:schemeClr val="tx1"/>
                </a:solidFill>
                <a:latin typeface="微软雅黑" pitchFamily="34" charset="-122"/>
                <a:ea typeface="微软雅黑" pitchFamily="34" charset="-122"/>
              </a:defRPr>
            </a:lvl5pPr>
            <a:lvl6pPr marL="25146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6pPr>
            <a:lvl7pPr marL="29718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7pPr>
            <a:lvl8pPr marL="34290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8pPr>
            <a:lvl9pPr marL="38862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9pPr>
          </a:lstStyle>
          <a:p>
            <a:pPr algn="ctr" eaLnBrk="1" hangingPunct="1">
              <a:lnSpc>
                <a:spcPct val="100000"/>
              </a:lnSpc>
              <a:spcBef>
                <a:spcPct val="50000"/>
              </a:spcBef>
              <a:buFontTx/>
              <a:buNone/>
            </a:pPr>
            <a:r>
              <a:rPr lang="en-US" altLang="zh-CN" sz="2600">
                <a:latin typeface="Arial" charset="0"/>
                <a:ea typeface="宋体" charset="-122"/>
              </a:rPr>
              <a:t>8</a:t>
            </a:r>
          </a:p>
        </p:txBody>
      </p:sp>
      <p:sp>
        <p:nvSpPr>
          <p:cNvPr id="142" name="Text Box 132"/>
          <p:cNvSpPr txBox="1">
            <a:spLocks noChangeArrowheads="1"/>
          </p:cNvSpPr>
          <p:nvPr/>
        </p:nvSpPr>
        <p:spPr bwMode="auto">
          <a:xfrm>
            <a:off x="9076815" y="5173098"/>
            <a:ext cx="540000" cy="5539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lnSpc>
                <a:spcPct val="150000"/>
              </a:lnSpc>
              <a:spcBef>
                <a:spcPct val="20000"/>
              </a:spcBef>
              <a:buFont typeface="Arial" charset="0"/>
              <a:buChar char="•"/>
              <a:defRPr sz="2400">
                <a:solidFill>
                  <a:schemeClr val="tx1"/>
                </a:solidFill>
                <a:latin typeface="微软雅黑" pitchFamily="34" charset="-122"/>
                <a:ea typeface="微软雅黑" pitchFamily="34" charset="-122"/>
              </a:defRPr>
            </a:lvl1pPr>
            <a:lvl2pPr marL="742950" indent="-285750">
              <a:lnSpc>
                <a:spcPct val="150000"/>
              </a:lnSpc>
              <a:spcBef>
                <a:spcPct val="20000"/>
              </a:spcBef>
              <a:buFont typeface="Arial" charset="0"/>
              <a:buChar char="–"/>
              <a:defRPr sz="2000">
                <a:solidFill>
                  <a:schemeClr val="tx1"/>
                </a:solidFill>
                <a:latin typeface="微软雅黑" pitchFamily="34" charset="-122"/>
                <a:ea typeface="微软雅黑" pitchFamily="34" charset="-122"/>
              </a:defRPr>
            </a:lvl2pPr>
            <a:lvl3pPr marL="1143000" indent="-228600">
              <a:lnSpc>
                <a:spcPct val="150000"/>
              </a:lnSpc>
              <a:spcBef>
                <a:spcPct val="20000"/>
              </a:spcBef>
              <a:buFont typeface="Arial" charset="0"/>
              <a:buChar char="•"/>
              <a:defRPr>
                <a:solidFill>
                  <a:schemeClr val="tx1"/>
                </a:solidFill>
                <a:latin typeface="微软雅黑" pitchFamily="34" charset="-122"/>
                <a:ea typeface="微软雅黑" pitchFamily="34" charset="-122"/>
              </a:defRPr>
            </a:lvl3pPr>
            <a:lvl4pPr marL="1600200" indent="-228600">
              <a:lnSpc>
                <a:spcPct val="150000"/>
              </a:lnSpc>
              <a:spcBef>
                <a:spcPct val="20000"/>
              </a:spcBef>
              <a:buFont typeface="Arial" charset="0"/>
              <a:buChar char="–"/>
              <a:defRPr sz="1600">
                <a:solidFill>
                  <a:schemeClr val="tx1"/>
                </a:solidFill>
                <a:latin typeface="微软雅黑" pitchFamily="34" charset="-122"/>
                <a:ea typeface="微软雅黑" pitchFamily="34" charset="-122"/>
              </a:defRPr>
            </a:lvl4pPr>
            <a:lvl5pPr marL="2057400" indent="-228600">
              <a:lnSpc>
                <a:spcPct val="150000"/>
              </a:lnSpc>
              <a:spcBef>
                <a:spcPct val="20000"/>
              </a:spcBef>
              <a:buFont typeface="Arial" charset="0"/>
              <a:buChar char="»"/>
              <a:defRPr sz="1600">
                <a:solidFill>
                  <a:schemeClr val="tx1"/>
                </a:solidFill>
                <a:latin typeface="微软雅黑" pitchFamily="34" charset="-122"/>
                <a:ea typeface="微软雅黑" pitchFamily="34" charset="-122"/>
              </a:defRPr>
            </a:lvl5pPr>
            <a:lvl6pPr marL="25146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6pPr>
            <a:lvl7pPr marL="29718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7pPr>
            <a:lvl8pPr marL="34290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8pPr>
            <a:lvl9pPr marL="38862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9pPr>
          </a:lstStyle>
          <a:p>
            <a:pPr algn="ctr" eaLnBrk="1" hangingPunct="1">
              <a:lnSpc>
                <a:spcPct val="100000"/>
              </a:lnSpc>
              <a:spcBef>
                <a:spcPct val="50000"/>
              </a:spcBef>
              <a:buFontTx/>
              <a:buNone/>
            </a:pPr>
            <a:r>
              <a:rPr lang="en-US" altLang="zh-CN" sz="3000">
                <a:latin typeface="Arial" charset="0"/>
                <a:ea typeface="宋体" charset="-122"/>
              </a:rPr>
              <a:t>9</a:t>
            </a:r>
            <a:endParaRPr lang="en-US" altLang="zh-CN" sz="2600">
              <a:latin typeface="Arial" charset="0"/>
              <a:ea typeface="宋体" charset="-122"/>
            </a:endParaRPr>
          </a:p>
        </p:txBody>
      </p:sp>
      <p:sp>
        <p:nvSpPr>
          <p:cNvPr id="143" name="Text Box 133"/>
          <p:cNvSpPr txBox="1">
            <a:spLocks noChangeArrowheads="1"/>
          </p:cNvSpPr>
          <p:nvPr/>
        </p:nvSpPr>
        <p:spPr bwMode="auto">
          <a:xfrm>
            <a:off x="1490422" y="6049133"/>
            <a:ext cx="1366838" cy="376238"/>
          </a:xfrm>
          <a:prstGeom prst="rect">
            <a:avLst/>
          </a:prstGeom>
          <a:noFill/>
          <a:ln w="9525">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lnSpc>
                <a:spcPct val="150000"/>
              </a:lnSpc>
              <a:spcBef>
                <a:spcPct val="20000"/>
              </a:spcBef>
              <a:buFont typeface="Arial" charset="0"/>
              <a:buChar char="•"/>
              <a:defRPr sz="2400">
                <a:solidFill>
                  <a:schemeClr val="tx1"/>
                </a:solidFill>
                <a:latin typeface="微软雅黑" pitchFamily="34" charset="-122"/>
                <a:ea typeface="微软雅黑" pitchFamily="34" charset="-122"/>
              </a:defRPr>
            </a:lvl1pPr>
            <a:lvl2pPr marL="742950" indent="-285750">
              <a:lnSpc>
                <a:spcPct val="150000"/>
              </a:lnSpc>
              <a:spcBef>
                <a:spcPct val="20000"/>
              </a:spcBef>
              <a:buFont typeface="Arial" charset="0"/>
              <a:buChar char="–"/>
              <a:defRPr sz="2000">
                <a:solidFill>
                  <a:schemeClr val="tx1"/>
                </a:solidFill>
                <a:latin typeface="微软雅黑" pitchFamily="34" charset="-122"/>
                <a:ea typeface="微软雅黑" pitchFamily="34" charset="-122"/>
              </a:defRPr>
            </a:lvl2pPr>
            <a:lvl3pPr marL="1143000" indent="-228600">
              <a:lnSpc>
                <a:spcPct val="150000"/>
              </a:lnSpc>
              <a:spcBef>
                <a:spcPct val="20000"/>
              </a:spcBef>
              <a:buFont typeface="Arial" charset="0"/>
              <a:buChar char="•"/>
              <a:defRPr>
                <a:solidFill>
                  <a:schemeClr val="tx1"/>
                </a:solidFill>
                <a:latin typeface="微软雅黑" pitchFamily="34" charset="-122"/>
                <a:ea typeface="微软雅黑" pitchFamily="34" charset="-122"/>
              </a:defRPr>
            </a:lvl3pPr>
            <a:lvl4pPr marL="1600200" indent="-228600">
              <a:lnSpc>
                <a:spcPct val="150000"/>
              </a:lnSpc>
              <a:spcBef>
                <a:spcPct val="20000"/>
              </a:spcBef>
              <a:buFont typeface="Arial" charset="0"/>
              <a:buChar char="–"/>
              <a:defRPr sz="1600">
                <a:solidFill>
                  <a:schemeClr val="tx1"/>
                </a:solidFill>
                <a:latin typeface="微软雅黑" pitchFamily="34" charset="-122"/>
                <a:ea typeface="微软雅黑" pitchFamily="34" charset="-122"/>
              </a:defRPr>
            </a:lvl4pPr>
            <a:lvl5pPr marL="2057400" indent="-228600">
              <a:lnSpc>
                <a:spcPct val="150000"/>
              </a:lnSpc>
              <a:spcBef>
                <a:spcPct val="20000"/>
              </a:spcBef>
              <a:buFont typeface="Arial" charset="0"/>
              <a:buChar char="»"/>
              <a:defRPr sz="1600">
                <a:solidFill>
                  <a:schemeClr val="tx1"/>
                </a:solidFill>
                <a:latin typeface="微软雅黑" pitchFamily="34" charset="-122"/>
                <a:ea typeface="微软雅黑" pitchFamily="34" charset="-122"/>
              </a:defRPr>
            </a:lvl5pPr>
            <a:lvl6pPr marL="25146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6pPr>
            <a:lvl7pPr marL="29718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7pPr>
            <a:lvl8pPr marL="34290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8pPr>
            <a:lvl9pPr marL="38862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9pPr>
          </a:lstStyle>
          <a:p>
            <a:pPr algn="ctr" eaLnBrk="1" hangingPunct="1">
              <a:lnSpc>
                <a:spcPct val="100000"/>
              </a:lnSpc>
              <a:spcBef>
                <a:spcPct val="50000"/>
              </a:spcBef>
              <a:buFontTx/>
              <a:buNone/>
            </a:pPr>
            <a:r>
              <a:rPr lang="zh-CN" altLang="en-US" sz="1800">
                <a:latin typeface="Arial" charset="0"/>
                <a:ea typeface="宋体" charset="-122"/>
              </a:rPr>
              <a:t>第一趟</a:t>
            </a:r>
          </a:p>
        </p:txBody>
      </p:sp>
      <p:sp>
        <p:nvSpPr>
          <p:cNvPr id="144" name="Text Box 134"/>
          <p:cNvSpPr txBox="1">
            <a:spLocks noChangeArrowheads="1"/>
          </p:cNvSpPr>
          <p:nvPr/>
        </p:nvSpPr>
        <p:spPr bwMode="auto">
          <a:xfrm>
            <a:off x="3188239" y="6073051"/>
            <a:ext cx="1366837" cy="376238"/>
          </a:xfrm>
          <a:prstGeom prst="rect">
            <a:avLst/>
          </a:prstGeom>
          <a:noFill/>
          <a:ln w="9525">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defPPr>
              <a:defRPr lang="zh-CN"/>
            </a:defPPr>
            <a:lvl1pPr algn="ctr">
              <a:lnSpc>
                <a:spcPct val="100000"/>
              </a:lnSpc>
              <a:spcBef>
                <a:spcPct val="50000"/>
              </a:spcBef>
              <a:buFontTx/>
              <a:buNone/>
              <a:defRPr>
                <a:latin typeface="Arial" charset="0"/>
                <a:ea typeface="宋体" charset="-122"/>
              </a:defRPr>
            </a:lvl1pPr>
            <a:lvl2pPr marL="742950" indent="-285750">
              <a:lnSpc>
                <a:spcPct val="150000"/>
              </a:lnSpc>
              <a:spcBef>
                <a:spcPct val="20000"/>
              </a:spcBef>
              <a:buFont typeface="Arial" charset="0"/>
              <a:buChar char="–"/>
              <a:defRPr sz="2000">
                <a:latin typeface="微软雅黑" pitchFamily="34" charset="-122"/>
                <a:ea typeface="微软雅黑" pitchFamily="34" charset="-122"/>
              </a:defRPr>
            </a:lvl2pPr>
            <a:lvl3pPr marL="1143000" indent="-228600">
              <a:lnSpc>
                <a:spcPct val="150000"/>
              </a:lnSpc>
              <a:spcBef>
                <a:spcPct val="20000"/>
              </a:spcBef>
              <a:buFont typeface="Arial" charset="0"/>
              <a:buChar char="•"/>
              <a:defRPr>
                <a:latin typeface="微软雅黑" pitchFamily="34" charset="-122"/>
                <a:ea typeface="微软雅黑" pitchFamily="34" charset="-122"/>
              </a:defRPr>
            </a:lvl3pPr>
            <a:lvl4pPr marL="1600200" indent="-228600">
              <a:lnSpc>
                <a:spcPct val="150000"/>
              </a:lnSpc>
              <a:spcBef>
                <a:spcPct val="20000"/>
              </a:spcBef>
              <a:buFont typeface="Arial" charset="0"/>
              <a:buChar char="–"/>
              <a:defRPr sz="1600">
                <a:latin typeface="微软雅黑" pitchFamily="34" charset="-122"/>
                <a:ea typeface="微软雅黑" pitchFamily="34" charset="-122"/>
              </a:defRPr>
            </a:lvl4pPr>
            <a:lvl5pPr marL="2057400" indent="-228600">
              <a:lnSpc>
                <a:spcPct val="150000"/>
              </a:lnSpc>
              <a:spcBef>
                <a:spcPct val="20000"/>
              </a:spcBef>
              <a:buFont typeface="Arial" charset="0"/>
              <a:buChar char="»"/>
              <a:defRPr sz="1600">
                <a:latin typeface="微软雅黑" pitchFamily="34" charset="-122"/>
                <a:ea typeface="微软雅黑" pitchFamily="34" charset="-122"/>
              </a:defRPr>
            </a:lvl5pPr>
            <a:lvl6pPr marL="2514600" indent="-228600" eaLnBrk="0" fontAlgn="base" hangingPunct="0">
              <a:lnSpc>
                <a:spcPct val="150000"/>
              </a:lnSpc>
              <a:spcBef>
                <a:spcPct val="20000"/>
              </a:spcBef>
              <a:spcAft>
                <a:spcPct val="0"/>
              </a:spcAft>
              <a:buFont typeface="Arial" charset="0"/>
              <a:buChar char="»"/>
              <a:defRPr sz="1600">
                <a:latin typeface="微软雅黑" pitchFamily="34" charset="-122"/>
                <a:ea typeface="微软雅黑" pitchFamily="34" charset="-122"/>
              </a:defRPr>
            </a:lvl6pPr>
            <a:lvl7pPr marL="2971800" indent="-228600" eaLnBrk="0" fontAlgn="base" hangingPunct="0">
              <a:lnSpc>
                <a:spcPct val="150000"/>
              </a:lnSpc>
              <a:spcBef>
                <a:spcPct val="20000"/>
              </a:spcBef>
              <a:spcAft>
                <a:spcPct val="0"/>
              </a:spcAft>
              <a:buFont typeface="Arial" charset="0"/>
              <a:buChar char="»"/>
              <a:defRPr sz="1600">
                <a:latin typeface="微软雅黑" pitchFamily="34" charset="-122"/>
                <a:ea typeface="微软雅黑" pitchFamily="34" charset="-122"/>
              </a:defRPr>
            </a:lvl7pPr>
            <a:lvl8pPr marL="3429000" indent="-228600" eaLnBrk="0" fontAlgn="base" hangingPunct="0">
              <a:lnSpc>
                <a:spcPct val="150000"/>
              </a:lnSpc>
              <a:spcBef>
                <a:spcPct val="20000"/>
              </a:spcBef>
              <a:spcAft>
                <a:spcPct val="0"/>
              </a:spcAft>
              <a:buFont typeface="Arial" charset="0"/>
              <a:buChar char="»"/>
              <a:defRPr sz="1600">
                <a:latin typeface="微软雅黑" pitchFamily="34" charset="-122"/>
                <a:ea typeface="微软雅黑" pitchFamily="34" charset="-122"/>
              </a:defRPr>
            </a:lvl8pPr>
            <a:lvl9pPr marL="3886200" indent="-228600" eaLnBrk="0" fontAlgn="base" hangingPunct="0">
              <a:lnSpc>
                <a:spcPct val="150000"/>
              </a:lnSpc>
              <a:spcBef>
                <a:spcPct val="20000"/>
              </a:spcBef>
              <a:spcAft>
                <a:spcPct val="0"/>
              </a:spcAft>
              <a:buFont typeface="Arial" charset="0"/>
              <a:buChar char="»"/>
              <a:defRPr sz="1600">
                <a:latin typeface="微软雅黑" pitchFamily="34" charset="-122"/>
                <a:ea typeface="微软雅黑" pitchFamily="34" charset="-122"/>
              </a:defRPr>
            </a:lvl9pPr>
          </a:lstStyle>
          <a:p>
            <a:r>
              <a:rPr lang="zh-CN" altLang="en-US"/>
              <a:t>第二趟</a:t>
            </a:r>
          </a:p>
        </p:txBody>
      </p:sp>
      <p:sp>
        <p:nvSpPr>
          <p:cNvPr id="145" name="Text Box 135"/>
          <p:cNvSpPr txBox="1">
            <a:spLocks noChangeArrowheads="1"/>
          </p:cNvSpPr>
          <p:nvPr/>
        </p:nvSpPr>
        <p:spPr bwMode="auto">
          <a:xfrm>
            <a:off x="5060695" y="6081148"/>
            <a:ext cx="1366837" cy="376238"/>
          </a:xfrm>
          <a:prstGeom prst="rect">
            <a:avLst/>
          </a:prstGeom>
          <a:noFill/>
          <a:ln w="9525">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defPPr>
              <a:defRPr lang="zh-CN"/>
            </a:defPPr>
            <a:lvl1pPr algn="ctr">
              <a:lnSpc>
                <a:spcPct val="100000"/>
              </a:lnSpc>
              <a:spcBef>
                <a:spcPct val="50000"/>
              </a:spcBef>
              <a:buFontTx/>
              <a:buNone/>
              <a:defRPr>
                <a:latin typeface="Arial" charset="0"/>
                <a:ea typeface="宋体" charset="-122"/>
              </a:defRPr>
            </a:lvl1pPr>
            <a:lvl2pPr marL="742950" indent="-285750">
              <a:lnSpc>
                <a:spcPct val="150000"/>
              </a:lnSpc>
              <a:spcBef>
                <a:spcPct val="20000"/>
              </a:spcBef>
              <a:buFont typeface="Arial" charset="0"/>
              <a:buChar char="–"/>
              <a:defRPr sz="2000">
                <a:latin typeface="微软雅黑" pitchFamily="34" charset="-122"/>
                <a:ea typeface="微软雅黑" pitchFamily="34" charset="-122"/>
              </a:defRPr>
            </a:lvl2pPr>
            <a:lvl3pPr marL="1143000" indent="-228600">
              <a:lnSpc>
                <a:spcPct val="150000"/>
              </a:lnSpc>
              <a:spcBef>
                <a:spcPct val="20000"/>
              </a:spcBef>
              <a:buFont typeface="Arial" charset="0"/>
              <a:buChar char="•"/>
              <a:defRPr>
                <a:latin typeface="微软雅黑" pitchFamily="34" charset="-122"/>
                <a:ea typeface="微软雅黑" pitchFamily="34" charset="-122"/>
              </a:defRPr>
            </a:lvl3pPr>
            <a:lvl4pPr marL="1600200" indent="-228600">
              <a:lnSpc>
                <a:spcPct val="150000"/>
              </a:lnSpc>
              <a:spcBef>
                <a:spcPct val="20000"/>
              </a:spcBef>
              <a:buFont typeface="Arial" charset="0"/>
              <a:buChar char="–"/>
              <a:defRPr sz="1600">
                <a:latin typeface="微软雅黑" pitchFamily="34" charset="-122"/>
                <a:ea typeface="微软雅黑" pitchFamily="34" charset="-122"/>
              </a:defRPr>
            </a:lvl4pPr>
            <a:lvl5pPr marL="2057400" indent="-228600">
              <a:lnSpc>
                <a:spcPct val="150000"/>
              </a:lnSpc>
              <a:spcBef>
                <a:spcPct val="20000"/>
              </a:spcBef>
              <a:buFont typeface="Arial" charset="0"/>
              <a:buChar char="»"/>
              <a:defRPr sz="1600">
                <a:latin typeface="微软雅黑" pitchFamily="34" charset="-122"/>
                <a:ea typeface="微软雅黑" pitchFamily="34" charset="-122"/>
              </a:defRPr>
            </a:lvl5pPr>
            <a:lvl6pPr marL="2514600" indent="-228600" eaLnBrk="0" fontAlgn="base" hangingPunct="0">
              <a:lnSpc>
                <a:spcPct val="150000"/>
              </a:lnSpc>
              <a:spcBef>
                <a:spcPct val="20000"/>
              </a:spcBef>
              <a:spcAft>
                <a:spcPct val="0"/>
              </a:spcAft>
              <a:buFont typeface="Arial" charset="0"/>
              <a:buChar char="»"/>
              <a:defRPr sz="1600">
                <a:latin typeface="微软雅黑" pitchFamily="34" charset="-122"/>
                <a:ea typeface="微软雅黑" pitchFamily="34" charset="-122"/>
              </a:defRPr>
            </a:lvl6pPr>
            <a:lvl7pPr marL="2971800" indent="-228600" eaLnBrk="0" fontAlgn="base" hangingPunct="0">
              <a:lnSpc>
                <a:spcPct val="150000"/>
              </a:lnSpc>
              <a:spcBef>
                <a:spcPct val="20000"/>
              </a:spcBef>
              <a:spcAft>
                <a:spcPct val="0"/>
              </a:spcAft>
              <a:buFont typeface="Arial" charset="0"/>
              <a:buChar char="»"/>
              <a:defRPr sz="1600">
                <a:latin typeface="微软雅黑" pitchFamily="34" charset="-122"/>
                <a:ea typeface="微软雅黑" pitchFamily="34" charset="-122"/>
              </a:defRPr>
            </a:lvl7pPr>
            <a:lvl8pPr marL="3429000" indent="-228600" eaLnBrk="0" fontAlgn="base" hangingPunct="0">
              <a:lnSpc>
                <a:spcPct val="150000"/>
              </a:lnSpc>
              <a:spcBef>
                <a:spcPct val="20000"/>
              </a:spcBef>
              <a:spcAft>
                <a:spcPct val="0"/>
              </a:spcAft>
              <a:buFont typeface="Arial" charset="0"/>
              <a:buChar char="»"/>
              <a:defRPr sz="1600">
                <a:latin typeface="微软雅黑" pitchFamily="34" charset="-122"/>
                <a:ea typeface="微软雅黑" pitchFamily="34" charset="-122"/>
              </a:defRPr>
            </a:lvl8pPr>
            <a:lvl9pPr marL="3886200" indent="-228600" eaLnBrk="0" fontAlgn="base" hangingPunct="0">
              <a:lnSpc>
                <a:spcPct val="150000"/>
              </a:lnSpc>
              <a:spcBef>
                <a:spcPct val="20000"/>
              </a:spcBef>
              <a:spcAft>
                <a:spcPct val="0"/>
              </a:spcAft>
              <a:buFont typeface="Arial" charset="0"/>
              <a:buChar char="»"/>
              <a:defRPr sz="1600">
                <a:latin typeface="微软雅黑" pitchFamily="34" charset="-122"/>
                <a:ea typeface="微软雅黑" pitchFamily="34" charset="-122"/>
              </a:defRPr>
            </a:lvl9pPr>
          </a:lstStyle>
          <a:p>
            <a:r>
              <a:rPr lang="zh-CN" altLang="en-US"/>
              <a:t>第三趟</a:t>
            </a:r>
          </a:p>
        </p:txBody>
      </p:sp>
      <p:sp>
        <p:nvSpPr>
          <p:cNvPr id="146" name="Text Box 136"/>
          <p:cNvSpPr txBox="1">
            <a:spLocks noChangeArrowheads="1"/>
          </p:cNvSpPr>
          <p:nvPr/>
        </p:nvSpPr>
        <p:spPr bwMode="auto">
          <a:xfrm>
            <a:off x="6951276" y="6081148"/>
            <a:ext cx="1366838" cy="376238"/>
          </a:xfrm>
          <a:prstGeom prst="rect">
            <a:avLst/>
          </a:prstGeom>
          <a:noFill/>
          <a:ln w="9525">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defPPr>
              <a:defRPr lang="zh-CN"/>
            </a:defPPr>
            <a:lvl1pPr algn="ctr">
              <a:lnSpc>
                <a:spcPct val="100000"/>
              </a:lnSpc>
              <a:spcBef>
                <a:spcPct val="50000"/>
              </a:spcBef>
              <a:buFontTx/>
              <a:buNone/>
              <a:defRPr>
                <a:latin typeface="Arial" charset="0"/>
                <a:ea typeface="宋体" charset="-122"/>
              </a:defRPr>
            </a:lvl1pPr>
            <a:lvl2pPr marL="742950" indent="-285750">
              <a:lnSpc>
                <a:spcPct val="150000"/>
              </a:lnSpc>
              <a:spcBef>
                <a:spcPct val="20000"/>
              </a:spcBef>
              <a:buFont typeface="Arial" charset="0"/>
              <a:buChar char="–"/>
              <a:defRPr sz="2000">
                <a:latin typeface="微软雅黑" pitchFamily="34" charset="-122"/>
                <a:ea typeface="微软雅黑" pitchFamily="34" charset="-122"/>
              </a:defRPr>
            </a:lvl2pPr>
            <a:lvl3pPr marL="1143000" indent="-228600">
              <a:lnSpc>
                <a:spcPct val="150000"/>
              </a:lnSpc>
              <a:spcBef>
                <a:spcPct val="20000"/>
              </a:spcBef>
              <a:buFont typeface="Arial" charset="0"/>
              <a:buChar char="•"/>
              <a:defRPr>
                <a:latin typeface="微软雅黑" pitchFamily="34" charset="-122"/>
                <a:ea typeface="微软雅黑" pitchFamily="34" charset="-122"/>
              </a:defRPr>
            </a:lvl3pPr>
            <a:lvl4pPr marL="1600200" indent="-228600">
              <a:lnSpc>
                <a:spcPct val="150000"/>
              </a:lnSpc>
              <a:spcBef>
                <a:spcPct val="20000"/>
              </a:spcBef>
              <a:buFont typeface="Arial" charset="0"/>
              <a:buChar char="–"/>
              <a:defRPr sz="1600">
                <a:latin typeface="微软雅黑" pitchFamily="34" charset="-122"/>
                <a:ea typeface="微软雅黑" pitchFamily="34" charset="-122"/>
              </a:defRPr>
            </a:lvl4pPr>
            <a:lvl5pPr marL="2057400" indent="-228600">
              <a:lnSpc>
                <a:spcPct val="150000"/>
              </a:lnSpc>
              <a:spcBef>
                <a:spcPct val="20000"/>
              </a:spcBef>
              <a:buFont typeface="Arial" charset="0"/>
              <a:buChar char="»"/>
              <a:defRPr sz="1600">
                <a:latin typeface="微软雅黑" pitchFamily="34" charset="-122"/>
                <a:ea typeface="微软雅黑" pitchFamily="34" charset="-122"/>
              </a:defRPr>
            </a:lvl5pPr>
            <a:lvl6pPr marL="2514600" indent="-228600" eaLnBrk="0" fontAlgn="base" hangingPunct="0">
              <a:lnSpc>
                <a:spcPct val="150000"/>
              </a:lnSpc>
              <a:spcBef>
                <a:spcPct val="20000"/>
              </a:spcBef>
              <a:spcAft>
                <a:spcPct val="0"/>
              </a:spcAft>
              <a:buFont typeface="Arial" charset="0"/>
              <a:buChar char="»"/>
              <a:defRPr sz="1600">
                <a:latin typeface="微软雅黑" pitchFamily="34" charset="-122"/>
                <a:ea typeface="微软雅黑" pitchFamily="34" charset="-122"/>
              </a:defRPr>
            </a:lvl6pPr>
            <a:lvl7pPr marL="2971800" indent="-228600" eaLnBrk="0" fontAlgn="base" hangingPunct="0">
              <a:lnSpc>
                <a:spcPct val="150000"/>
              </a:lnSpc>
              <a:spcBef>
                <a:spcPct val="20000"/>
              </a:spcBef>
              <a:spcAft>
                <a:spcPct val="0"/>
              </a:spcAft>
              <a:buFont typeface="Arial" charset="0"/>
              <a:buChar char="»"/>
              <a:defRPr sz="1600">
                <a:latin typeface="微软雅黑" pitchFamily="34" charset="-122"/>
                <a:ea typeface="微软雅黑" pitchFamily="34" charset="-122"/>
              </a:defRPr>
            </a:lvl7pPr>
            <a:lvl8pPr marL="3429000" indent="-228600" eaLnBrk="0" fontAlgn="base" hangingPunct="0">
              <a:lnSpc>
                <a:spcPct val="150000"/>
              </a:lnSpc>
              <a:spcBef>
                <a:spcPct val="20000"/>
              </a:spcBef>
              <a:spcAft>
                <a:spcPct val="0"/>
              </a:spcAft>
              <a:buFont typeface="Arial" charset="0"/>
              <a:buChar char="»"/>
              <a:defRPr sz="1600">
                <a:latin typeface="微软雅黑" pitchFamily="34" charset="-122"/>
                <a:ea typeface="微软雅黑" pitchFamily="34" charset="-122"/>
              </a:defRPr>
            </a:lvl8pPr>
            <a:lvl9pPr marL="3886200" indent="-228600" eaLnBrk="0" fontAlgn="base" hangingPunct="0">
              <a:lnSpc>
                <a:spcPct val="150000"/>
              </a:lnSpc>
              <a:spcBef>
                <a:spcPct val="20000"/>
              </a:spcBef>
              <a:spcAft>
                <a:spcPct val="0"/>
              </a:spcAft>
              <a:buFont typeface="Arial" charset="0"/>
              <a:buChar char="»"/>
              <a:defRPr sz="1600">
                <a:latin typeface="微软雅黑" pitchFamily="34" charset="-122"/>
                <a:ea typeface="微软雅黑" pitchFamily="34" charset="-122"/>
              </a:defRPr>
            </a:lvl9pPr>
          </a:lstStyle>
          <a:p>
            <a:r>
              <a:rPr lang="zh-CN" altLang="en-US"/>
              <a:t>第四趟</a:t>
            </a:r>
          </a:p>
        </p:txBody>
      </p:sp>
      <p:sp>
        <p:nvSpPr>
          <p:cNvPr id="147" name="Text Box 137"/>
          <p:cNvSpPr txBox="1">
            <a:spLocks noChangeArrowheads="1"/>
          </p:cNvSpPr>
          <p:nvPr/>
        </p:nvSpPr>
        <p:spPr bwMode="auto">
          <a:xfrm>
            <a:off x="8663397" y="6081148"/>
            <a:ext cx="1366837" cy="376238"/>
          </a:xfrm>
          <a:prstGeom prst="rect">
            <a:avLst/>
          </a:prstGeom>
          <a:noFill/>
          <a:ln w="9525">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defPPr>
              <a:defRPr lang="zh-CN"/>
            </a:defPPr>
            <a:lvl1pPr algn="ctr">
              <a:lnSpc>
                <a:spcPct val="100000"/>
              </a:lnSpc>
              <a:spcBef>
                <a:spcPct val="50000"/>
              </a:spcBef>
              <a:buFontTx/>
              <a:buNone/>
              <a:defRPr>
                <a:latin typeface="Arial" charset="0"/>
                <a:ea typeface="宋体" charset="-122"/>
              </a:defRPr>
            </a:lvl1pPr>
            <a:lvl2pPr marL="742950" indent="-285750">
              <a:lnSpc>
                <a:spcPct val="150000"/>
              </a:lnSpc>
              <a:spcBef>
                <a:spcPct val="20000"/>
              </a:spcBef>
              <a:buFont typeface="Arial" charset="0"/>
              <a:buChar char="–"/>
              <a:defRPr sz="2000">
                <a:latin typeface="微软雅黑" pitchFamily="34" charset="-122"/>
                <a:ea typeface="微软雅黑" pitchFamily="34" charset="-122"/>
              </a:defRPr>
            </a:lvl2pPr>
            <a:lvl3pPr marL="1143000" indent="-228600">
              <a:lnSpc>
                <a:spcPct val="150000"/>
              </a:lnSpc>
              <a:spcBef>
                <a:spcPct val="20000"/>
              </a:spcBef>
              <a:buFont typeface="Arial" charset="0"/>
              <a:buChar char="•"/>
              <a:defRPr>
                <a:latin typeface="微软雅黑" pitchFamily="34" charset="-122"/>
                <a:ea typeface="微软雅黑" pitchFamily="34" charset="-122"/>
              </a:defRPr>
            </a:lvl3pPr>
            <a:lvl4pPr marL="1600200" indent="-228600">
              <a:lnSpc>
                <a:spcPct val="150000"/>
              </a:lnSpc>
              <a:spcBef>
                <a:spcPct val="20000"/>
              </a:spcBef>
              <a:buFont typeface="Arial" charset="0"/>
              <a:buChar char="–"/>
              <a:defRPr sz="1600">
                <a:latin typeface="微软雅黑" pitchFamily="34" charset="-122"/>
                <a:ea typeface="微软雅黑" pitchFamily="34" charset="-122"/>
              </a:defRPr>
            </a:lvl4pPr>
            <a:lvl5pPr marL="2057400" indent="-228600">
              <a:lnSpc>
                <a:spcPct val="150000"/>
              </a:lnSpc>
              <a:spcBef>
                <a:spcPct val="20000"/>
              </a:spcBef>
              <a:buFont typeface="Arial" charset="0"/>
              <a:buChar char="»"/>
              <a:defRPr sz="1600">
                <a:latin typeface="微软雅黑" pitchFamily="34" charset="-122"/>
                <a:ea typeface="微软雅黑" pitchFamily="34" charset="-122"/>
              </a:defRPr>
            </a:lvl5pPr>
            <a:lvl6pPr marL="2514600" indent="-228600" eaLnBrk="0" fontAlgn="base" hangingPunct="0">
              <a:lnSpc>
                <a:spcPct val="150000"/>
              </a:lnSpc>
              <a:spcBef>
                <a:spcPct val="20000"/>
              </a:spcBef>
              <a:spcAft>
                <a:spcPct val="0"/>
              </a:spcAft>
              <a:buFont typeface="Arial" charset="0"/>
              <a:buChar char="»"/>
              <a:defRPr sz="1600">
                <a:latin typeface="微软雅黑" pitchFamily="34" charset="-122"/>
                <a:ea typeface="微软雅黑" pitchFamily="34" charset="-122"/>
              </a:defRPr>
            </a:lvl6pPr>
            <a:lvl7pPr marL="2971800" indent="-228600" eaLnBrk="0" fontAlgn="base" hangingPunct="0">
              <a:lnSpc>
                <a:spcPct val="150000"/>
              </a:lnSpc>
              <a:spcBef>
                <a:spcPct val="20000"/>
              </a:spcBef>
              <a:spcAft>
                <a:spcPct val="0"/>
              </a:spcAft>
              <a:buFont typeface="Arial" charset="0"/>
              <a:buChar char="»"/>
              <a:defRPr sz="1600">
                <a:latin typeface="微软雅黑" pitchFamily="34" charset="-122"/>
                <a:ea typeface="微软雅黑" pitchFamily="34" charset="-122"/>
              </a:defRPr>
            </a:lvl7pPr>
            <a:lvl8pPr marL="3429000" indent="-228600" eaLnBrk="0" fontAlgn="base" hangingPunct="0">
              <a:lnSpc>
                <a:spcPct val="150000"/>
              </a:lnSpc>
              <a:spcBef>
                <a:spcPct val="20000"/>
              </a:spcBef>
              <a:spcAft>
                <a:spcPct val="0"/>
              </a:spcAft>
              <a:buFont typeface="Arial" charset="0"/>
              <a:buChar char="»"/>
              <a:defRPr sz="1600">
                <a:latin typeface="微软雅黑" pitchFamily="34" charset="-122"/>
                <a:ea typeface="微软雅黑" pitchFamily="34" charset="-122"/>
              </a:defRPr>
            </a:lvl8pPr>
            <a:lvl9pPr marL="3886200" indent="-228600" eaLnBrk="0" fontAlgn="base" hangingPunct="0">
              <a:lnSpc>
                <a:spcPct val="150000"/>
              </a:lnSpc>
              <a:spcBef>
                <a:spcPct val="20000"/>
              </a:spcBef>
              <a:spcAft>
                <a:spcPct val="0"/>
              </a:spcAft>
              <a:buFont typeface="Arial" charset="0"/>
              <a:buChar char="»"/>
              <a:defRPr sz="1600">
                <a:latin typeface="微软雅黑" pitchFamily="34" charset="-122"/>
                <a:ea typeface="微软雅黑" pitchFamily="34" charset="-122"/>
              </a:defRPr>
            </a:lvl9pPr>
          </a:lstStyle>
          <a:p>
            <a:r>
              <a:rPr lang="zh-CN" altLang="en-US"/>
              <a:t>第五趟</a:t>
            </a:r>
          </a:p>
        </p:txBody>
      </p:sp>
      <p:sp>
        <p:nvSpPr>
          <p:cNvPr id="148" name="Rectangle 138"/>
          <p:cNvSpPr>
            <a:spLocks noChangeArrowheads="1"/>
          </p:cNvSpPr>
          <p:nvPr/>
        </p:nvSpPr>
        <p:spPr bwMode="auto">
          <a:xfrm>
            <a:off x="3002749" y="1672465"/>
            <a:ext cx="7308850" cy="5097653"/>
          </a:xfrm>
          <a:prstGeom prst="rect">
            <a:avLst/>
          </a:prstGeom>
          <a:solidFill>
            <a:schemeClr val="bg1"/>
          </a:solidFill>
          <a:ln>
            <a:noFill/>
          </a:ln>
          <a:effectLst/>
          <a:extLst/>
        </p:spPr>
        <p:txBody>
          <a:bodyPr wrap="none" anchor="ctr"/>
          <a:lstStyle>
            <a:lvl1pPr>
              <a:lnSpc>
                <a:spcPct val="150000"/>
              </a:lnSpc>
              <a:spcBef>
                <a:spcPct val="20000"/>
              </a:spcBef>
              <a:buFont typeface="Arial" charset="0"/>
              <a:buChar char="•"/>
              <a:defRPr sz="2400">
                <a:solidFill>
                  <a:schemeClr val="tx1"/>
                </a:solidFill>
                <a:latin typeface="微软雅黑" pitchFamily="34" charset="-122"/>
                <a:ea typeface="微软雅黑" pitchFamily="34" charset="-122"/>
              </a:defRPr>
            </a:lvl1pPr>
            <a:lvl2pPr marL="742950" indent="-285750">
              <a:lnSpc>
                <a:spcPct val="150000"/>
              </a:lnSpc>
              <a:spcBef>
                <a:spcPct val="20000"/>
              </a:spcBef>
              <a:buFont typeface="Arial" charset="0"/>
              <a:buChar char="–"/>
              <a:defRPr sz="2000">
                <a:solidFill>
                  <a:schemeClr val="tx1"/>
                </a:solidFill>
                <a:latin typeface="微软雅黑" pitchFamily="34" charset="-122"/>
                <a:ea typeface="微软雅黑" pitchFamily="34" charset="-122"/>
              </a:defRPr>
            </a:lvl2pPr>
            <a:lvl3pPr marL="1143000" indent="-228600">
              <a:lnSpc>
                <a:spcPct val="150000"/>
              </a:lnSpc>
              <a:spcBef>
                <a:spcPct val="20000"/>
              </a:spcBef>
              <a:buFont typeface="Arial" charset="0"/>
              <a:buChar char="•"/>
              <a:defRPr>
                <a:solidFill>
                  <a:schemeClr val="tx1"/>
                </a:solidFill>
                <a:latin typeface="微软雅黑" pitchFamily="34" charset="-122"/>
                <a:ea typeface="微软雅黑" pitchFamily="34" charset="-122"/>
              </a:defRPr>
            </a:lvl3pPr>
            <a:lvl4pPr marL="1600200" indent="-228600">
              <a:lnSpc>
                <a:spcPct val="150000"/>
              </a:lnSpc>
              <a:spcBef>
                <a:spcPct val="20000"/>
              </a:spcBef>
              <a:buFont typeface="Arial" charset="0"/>
              <a:buChar char="–"/>
              <a:defRPr sz="1600">
                <a:solidFill>
                  <a:schemeClr val="tx1"/>
                </a:solidFill>
                <a:latin typeface="微软雅黑" pitchFamily="34" charset="-122"/>
                <a:ea typeface="微软雅黑" pitchFamily="34" charset="-122"/>
              </a:defRPr>
            </a:lvl4pPr>
            <a:lvl5pPr marL="2057400" indent="-228600">
              <a:lnSpc>
                <a:spcPct val="150000"/>
              </a:lnSpc>
              <a:spcBef>
                <a:spcPct val="20000"/>
              </a:spcBef>
              <a:buFont typeface="Arial" charset="0"/>
              <a:buChar char="»"/>
              <a:defRPr sz="1600">
                <a:solidFill>
                  <a:schemeClr val="tx1"/>
                </a:solidFill>
                <a:latin typeface="微软雅黑" pitchFamily="34" charset="-122"/>
                <a:ea typeface="微软雅黑" pitchFamily="34" charset="-122"/>
              </a:defRPr>
            </a:lvl5pPr>
            <a:lvl6pPr marL="25146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6pPr>
            <a:lvl7pPr marL="29718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7pPr>
            <a:lvl8pPr marL="34290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8pPr>
            <a:lvl9pPr marL="38862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9pPr>
          </a:lstStyle>
          <a:p>
            <a:pPr>
              <a:lnSpc>
                <a:spcPct val="100000"/>
              </a:lnSpc>
              <a:spcBef>
                <a:spcPct val="0"/>
              </a:spcBef>
              <a:buFontTx/>
              <a:buNone/>
            </a:pPr>
            <a:endParaRPr lang="zh-CN" altLang="en-US" sz="1800">
              <a:latin typeface="Arial" charset="0"/>
              <a:ea typeface="宋体" charset="-122"/>
            </a:endParaRPr>
          </a:p>
        </p:txBody>
      </p:sp>
      <p:sp>
        <p:nvSpPr>
          <p:cNvPr id="149" name="Rectangle 139"/>
          <p:cNvSpPr>
            <a:spLocks noChangeArrowheads="1"/>
          </p:cNvSpPr>
          <p:nvPr/>
        </p:nvSpPr>
        <p:spPr bwMode="auto">
          <a:xfrm>
            <a:off x="4679062" y="1624048"/>
            <a:ext cx="5292725" cy="4995284"/>
          </a:xfrm>
          <a:prstGeom prst="rect">
            <a:avLst/>
          </a:prstGeom>
          <a:solidFill>
            <a:schemeClr val="bg1"/>
          </a:solidFill>
          <a:ln>
            <a:noFill/>
          </a:ln>
          <a:effectLst/>
          <a:extLst/>
        </p:spPr>
        <p:txBody>
          <a:bodyPr wrap="none" anchor="ctr"/>
          <a:lstStyle>
            <a:lvl1pPr>
              <a:lnSpc>
                <a:spcPct val="150000"/>
              </a:lnSpc>
              <a:spcBef>
                <a:spcPct val="20000"/>
              </a:spcBef>
              <a:buFont typeface="Arial" charset="0"/>
              <a:buChar char="•"/>
              <a:defRPr sz="2400">
                <a:solidFill>
                  <a:schemeClr val="tx1"/>
                </a:solidFill>
                <a:latin typeface="微软雅黑" pitchFamily="34" charset="-122"/>
                <a:ea typeface="微软雅黑" pitchFamily="34" charset="-122"/>
              </a:defRPr>
            </a:lvl1pPr>
            <a:lvl2pPr marL="742950" indent="-285750">
              <a:lnSpc>
                <a:spcPct val="150000"/>
              </a:lnSpc>
              <a:spcBef>
                <a:spcPct val="20000"/>
              </a:spcBef>
              <a:buFont typeface="Arial" charset="0"/>
              <a:buChar char="–"/>
              <a:defRPr sz="2000">
                <a:solidFill>
                  <a:schemeClr val="tx1"/>
                </a:solidFill>
                <a:latin typeface="微软雅黑" pitchFamily="34" charset="-122"/>
                <a:ea typeface="微软雅黑" pitchFamily="34" charset="-122"/>
              </a:defRPr>
            </a:lvl2pPr>
            <a:lvl3pPr marL="1143000" indent="-228600">
              <a:lnSpc>
                <a:spcPct val="150000"/>
              </a:lnSpc>
              <a:spcBef>
                <a:spcPct val="20000"/>
              </a:spcBef>
              <a:buFont typeface="Arial" charset="0"/>
              <a:buChar char="•"/>
              <a:defRPr>
                <a:solidFill>
                  <a:schemeClr val="tx1"/>
                </a:solidFill>
                <a:latin typeface="微软雅黑" pitchFamily="34" charset="-122"/>
                <a:ea typeface="微软雅黑" pitchFamily="34" charset="-122"/>
              </a:defRPr>
            </a:lvl3pPr>
            <a:lvl4pPr marL="1600200" indent="-228600">
              <a:lnSpc>
                <a:spcPct val="150000"/>
              </a:lnSpc>
              <a:spcBef>
                <a:spcPct val="20000"/>
              </a:spcBef>
              <a:buFont typeface="Arial" charset="0"/>
              <a:buChar char="–"/>
              <a:defRPr sz="1600">
                <a:solidFill>
                  <a:schemeClr val="tx1"/>
                </a:solidFill>
                <a:latin typeface="微软雅黑" pitchFamily="34" charset="-122"/>
                <a:ea typeface="微软雅黑" pitchFamily="34" charset="-122"/>
              </a:defRPr>
            </a:lvl4pPr>
            <a:lvl5pPr marL="2057400" indent="-228600">
              <a:lnSpc>
                <a:spcPct val="150000"/>
              </a:lnSpc>
              <a:spcBef>
                <a:spcPct val="20000"/>
              </a:spcBef>
              <a:buFont typeface="Arial" charset="0"/>
              <a:buChar char="»"/>
              <a:defRPr sz="1600">
                <a:solidFill>
                  <a:schemeClr val="tx1"/>
                </a:solidFill>
                <a:latin typeface="微软雅黑" pitchFamily="34" charset="-122"/>
                <a:ea typeface="微软雅黑" pitchFamily="34" charset="-122"/>
              </a:defRPr>
            </a:lvl5pPr>
            <a:lvl6pPr marL="25146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6pPr>
            <a:lvl7pPr marL="29718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7pPr>
            <a:lvl8pPr marL="34290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8pPr>
            <a:lvl9pPr marL="38862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9pPr>
          </a:lstStyle>
          <a:p>
            <a:pPr>
              <a:lnSpc>
                <a:spcPct val="100000"/>
              </a:lnSpc>
              <a:spcBef>
                <a:spcPct val="0"/>
              </a:spcBef>
              <a:buFontTx/>
              <a:buNone/>
            </a:pPr>
            <a:endParaRPr lang="zh-CN" altLang="en-US" sz="1800">
              <a:latin typeface="Arial" charset="0"/>
              <a:ea typeface="宋体" charset="-122"/>
            </a:endParaRPr>
          </a:p>
        </p:txBody>
      </p:sp>
      <p:sp>
        <p:nvSpPr>
          <p:cNvPr id="150" name="Rectangle 140"/>
          <p:cNvSpPr>
            <a:spLocks noChangeArrowheads="1"/>
          </p:cNvSpPr>
          <p:nvPr/>
        </p:nvSpPr>
        <p:spPr bwMode="auto">
          <a:xfrm>
            <a:off x="6756953" y="1690915"/>
            <a:ext cx="3419475" cy="5011439"/>
          </a:xfrm>
          <a:prstGeom prst="rect">
            <a:avLst/>
          </a:prstGeom>
          <a:solidFill>
            <a:schemeClr val="bg1"/>
          </a:solidFill>
          <a:ln>
            <a:noFill/>
          </a:ln>
          <a:effectLst/>
          <a:extLst/>
        </p:spPr>
        <p:txBody>
          <a:bodyPr wrap="none" anchor="ctr"/>
          <a:lstStyle>
            <a:lvl1pPr>
              <a:lnSpc>
                <a:spcPct val="150000"/>
              </a:lnSpc>
              <a:spcBef>
                <a:spcPct val="20000"/>
              </a:spcBef>
              <a:buFont typeface="Arial" charset="0"/>
              <a:buChar char="•"/>
              <a:defRPr sz="2400">
                <a:solidFill>
                  <a:schemeClr val="tx1"/>
                </a:solidFill>
                <a:latin typeface="微软雅黑" pitchFamily="34" charset="-122"/>
                <a:ea typeface="微软雅黑" pitchFamily="34" charset="-122"/>
              </a:defRPr>
            </a:lvl1pPr>
            <a:lvl2pPr marL="742950" indent="-285750">
              <a:lnSpc>
                <a:spcPct val="150000"/>
              </a:lnSpc>
              <a:spcBef>
                <a:spcPct val="20000"/>
              </a:spcBef>
              <a:buFont typeface="Arial" charset="0"/>
              <a:buChar char="–"/>
              <a:defRPr sz="2000">
                <a:solidFill>
                  <a:schemeClr val="tx1"/>
                </a:solidFill>
                <a:latin typeface="微软雅黑" pitchFamily="34" charset="-122"/>
                <a:ea typeface="微软雅黑" pitchFamily="34" charset="-122"/>
              </a:defRPr>
            </a:lvl2pPr>
            <a:lvl3pPr marL="1143000" indent="-228600">
              <a:lnSpc>
                <a:spcPct val="150000"/>
              </a:lnSpc>
              <a:spcBef>
                <a:spcPct val="20000"/>
              </a:spcBef>
              <a:buFont typeface="Arial" charset="0"/>
              <a:buChar char="•"/>
              <a:defRPr>
                <a:solidFill>
                  <a:schemeClr val="tx1"/>
                </a:solidFill>
                <a:latin typeface="微软雅黑" pitchFamily="34" charset="-122"/>
                <a:ea typeface="微软雅黑" pitchFamily="34" charset="-122"/>
              </a:defRPr>
            </a:lvl3pPr>
            <a:lvl4pPr marL="1600200" indent="-228600">
              <a:lnSpc>
                <a:spcPct val="150000"/>
              </a:lnSpc>
              <a:spcBef>
                <a:spcPct val="20000"/>
              </a:spcBef>
              <a:buFont typeface="Arial" charset="0"/>
              <a:buChar char="–"/>
              <a:defRPr sz="1600">
                <a:solidFill>
                  <a:schemeClr val="tx1"/>
                </a:solidFill>
                <a:latin typeface="微软雅黑" pitchFamily="34" charset="-122"/>
                <a:ea typeface="微软雅黑" pitchFamily="34" charset="-122"/>
              </a:defRPr>
            </a:lvl4pPr>
            <a:lvl5pPr marL="2057400" indent="-228600">
              <a:lnSpc>
                <a:spcPct val="150000"/>
              </a:lnSpc>
              <a:spcBef>
                <a:spcPct val="20000"/>
              </a:spcBef>
              <a:buFont typeface="Arial" charset="0"/>
              <a:buChar char="»"/>
              <a:defRPr sz="1600">
                <a:solidFill>
                  <a:schemeClr val="tx1"/>
                </a:solidFill>
                <a:latin typeface="微软雅黑" pitchFamily="34" charset="-122"/>
                <a:ea typeface="微软雅黑" pitchFamily="34" charset="-122"/>
              </a:defRPr>
            </a:lvl5pPr>
            <a:lvl6pPr marL="25146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6pPr>
            <a:lvl7pPr marL="29718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7pPr>
            <a:lvl8pPr marL="34290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8pPr>
            <a:lvl9pPr marL="38862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9pPr>
          </a:lstStyle>
          <a:p>
            <a:pPr>
              <a:lnSpc>
                <a:spcPct val="100000"/>
              </a:lnSpc>
              <a:spcBef>
                <a:spcPct val="0"/>
              </a:spcBef>
              <a:buFontTx/>
              <a:buNone/>
            </a:pPr>
            <a:endParaRPr lang="zh-CN" altLang="en-US" sz="1800">
              <a:latin typeface="Arial" charset="0"/>
              <a:ea typeface="宋体" charset="-122"/>
            </a:endParaRPr>
          </a:p>
        </p:txBody>
      </p:sp>
      <p:sp>
        <p:nvSpPr>
          <p:cNvPr id="151" name="Rectangle 141"/>
          <p:cNvSpPr>
            <a:spLocks noChangeArrowheads="1"/>
          </p:cNvSpPr>
          <p:nvPr/>
        </p:nvSpPr>
        <p:spPr bwMode="auto">
          <a:xfrm>
            <a:off x="8631567" y="1689980"/>
            <a:ext cx="1835150" cy="5012374"/>
          </a:xfrm>
          <a:prstGeom prst="rect">
            <a:avLst/>
          </a:prstGeom>
          <a:solidFill>
            <a:schemeClr val="bg1"/>
          </a:solidFill>
          <a:ln>
            <a:noFill/>
          </a:ln>
          <a:effectLst/>
          <a:extLst/>
        </p:spPr>
        <p:txBody>
          <a:bodyPr wrap="none" anchor="ctr"/>
          <a:lstStyle>
            <a:lvl1pPr>
              <a:lnSpc>
                <a:spcPct val="150000"/>
              </a:lnSpc>
              <a:spcBef>
                <a:spcPct val="20000"/>
              </a:spcBef>
              <a:buFont typeface="Arial" charset="0"/>
              <a:buChar char="•"/>
              <a:defRPr sz="2400">
                <a:solidFill>
                  <a:schemeClr val="tx1"/>
                </a:solidFill>
                <a:latin typeface="微软雅黑" pitchFamily="34" charset="-122"/>
                <a:ea typeface="微软雅黑" pitchFamily="34" charset="-122"/>
              </a:defRPr>
            </a:lvl1pPr>
            <a:lvl2pPr marL="742950" indent="-285750">
              <a:lnSpc>
                <a:spcPct val="150000"/>
              </a:lnSpc>
              <a:spcBef>
                <a:spcPct val="20000"/>
              </a:spcBef>
              <a:buFont typeface="Arial" charset="0"/>
              <a:buChar char="–"/>
              <a:defRPr sz="2000">
                <a:solidFill>
                  <a:schemeClr val="tx1"/>
                </a:solidFill>
                <a:latin typeface="微软雅黑" pitchFamily="34" charset="-122"/>
                <a:ea typeface="微软雅黑" pitchFamily="34" charset="-122"/>
              </a:defRPr>
            </a:lvl2pPr>
            <a:lvl3pPr marL="1143000" indent="-228600">
              <a:lnSpc>
                <a:spcPct val="150000"/>
              </a:lnSpc>
              <a:spcBef>
                <a:spcPct val="20000"/>
              </a:spcBef>
              <a:buFont typeface="Arial" charset="0"/>
              <a:buChar char="•"/>
              <a:defRPr>
                <a:solidFill>
                  <a:schemeClr val="tx1"/>
                </a:solidFill>
                <a:latin typeface="微软雅黑" pitchFamily="34" charset="-122"/>
                <a:ea typeface="微软雅黑" pitchFamily="34" charset="-122"/>
              </a:defRPr>
            </a:lvl3pPr>
            <a:lvl4pPr marL="1600200" indent="-228600">
              <a:lnSpc>
                <a:spcPct val="150000"/>
              </a:lnSpc>
              <a:spcBef>
                <a:spcPct val="20000"/>
              </a:spcBef>
              <a:buFont typeface="Arial" charset="0"/>
              <a:buChar char="–"/>
              <a:defRPr sz="1600">
                <a:solidFill>
                  <a:schemeClr val="tx1"/>
                </a:solidFill>
                <a:latin typeface="微软雅黑" pitchFamily="34" charset="-122"/>
                <a:ea typeface="微软雅黑" pitchFamily="34" charset="-122"/>
              </a:defRPr>
            </a:lvl4pPr>
            <a:lvl5pPr marL="2057400" indent="-228600">
              <a:lnSpc>
                <a:spcPct val="150000"/>
              </a:lnSpc>
              <a:spcBef>
                <a:spcPct val="20000"/>
              </a:spcBef>
              <a:buFont typeface="Arial" charset="0"/>
              <a:buChar char="»"/>
              <a:defRPr sz="1600">
                <a:solidFill>
                  <a:schemeClr val="tx1"/>
                </a:solidFill>
                <a:latin typeface="微软雅黑" pitchFamily="34" charset="-122"/>
                <a:ea typeface="微软雅黑" pitchFamily="34" charset="-122"/>
              </a:defRPr>
            </a:lvl5pPr>
            <a:lvl6pPr marL="25146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6pPr>
            <a:lvl7pPr marL="29718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7pPr>
            <a:lvl8pPr marL="34290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8pPr>
            <a:lvl9pPr marL="3886200" indent="-228600" eaLnBrk="0" fontAlgn="base" hangingPunct="0">
              <a:lnSpc>
                <a:spcPct val="150000"/>
              </a:lnSpc>
              <a:spcBef>
                <a:spcPct val="20000"/>
              </a:spcBef>
              <a:spcAft>
                <a:spcPct val="0"/>
              </a:spcAft>
              <a:buFont typeface="Arial" charset="0"/>
              <a:buChar char="»"/>
              <a:defRPr sz="1600">
                <a:solidFill>
                  <a:schemeClr val="tx1"/>
                </a:solidFill>
                <a:latin typeface="微软雅黑" pitchFamily="34" charset="-122"/>
                <a:ea typeface="微软雅黑" pitchFamily="34" charset="-122"/>
              </a:defRPr>
            </a:lvl9pPr>
          </a:lstStyle>
          <a:p>
            <a:pPr>
              <a:lnSpc>
                <a:spcPct val="100000"/>
              </a:lnSpc>
              <a:spcBef>
                <a:spcPct val="0"/>
              </a:spcBef>
              <a:buFontTx/>
              <a:buNone/>
            </a:pPr>
            <a:endParaRPr lang="zh-CN" altLang="en-US" sz="1800">
              <a:latin typeface="Arial" charset="0"/>
              <a:ea typeface="宋体" charset="-122"/>
            </a:endParaRPr>
          </a:p>
        </p:txBody>
      </p:sp>
    </p:spTree>
    <p:extLst>
      <p:ext uri="{BB962C8B-B14F-4D97-AF65-F5344CB8AC3E}">
        <p14:creationId xmlns:p14="http://schemas.microsoft.com/office/powerpoint/2010/main" xmlns="" val="3642032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38778E-17 3.93064E-6 L 1.38778E-17 0.10219 " pathEditMode="relative" rAng="0" ptsTypes="AA">
                                      <p:cBhvr>
                                        <p:cTn id="6" dur="2000" fill="hold"/>
                                        <p:tgtEl>
                                          <p:spTgt spid="89"/>
                                        </p:tgtEl>
                                        <p:attrNameLst>
                                          <p:attrName>ppt_x</p:attrName>
                                          <p:attrName>ppt_y</p:attrName>
                                        </p:attrNameLst>
                                      </p:cBhvr>
                                      <p:rCtr x="0" y="5110"/>
                                    </p:animMotion>
                                  </p:childTnLst>
                                </p:cTn>
                              </p:par>
                              <p:par>
                                <p:cTn id="7" presetID="64" presetClass="path" presetSubtype="0" accel="50000" decel="50000" fill="hold" grpId="0" nodeType="withEffect">
                                  <p:stCondLst>
                                    <p:cond delay="0"/>
                                  </p:stCondLst>
                                  <p:childTnLst>
                                    <p:animMotion origin="layout" path="M -3.05556E-6 0.00763 L 0.00382 -0.08485 " pathEditMode="relative" rAng="0" ptsTypes="AA">
                                      <p:cBhvr>
                                        <p:cTn id="8" dur="2000" fill="hold"/>
                                        <p:tgtEl>
                                          <p:spTgt spid="90"/>
                                        </p:tgtEl>
                                        <p:attrNameLst>
                                          <p:attrName>ppt_x</p:attrName>
                                          <p:attrName>ppt_y</p:attrName>
                                        </p:attrNameLst>
                                      </p:cBhvr>
                                      <p:rCtr x="191" y="-4624"/>
                                    </p:animMotion>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grpId="1" nodeType="clickEffect">
                                  <p:stCondLst>
                                    <p:cond delay="0"/>
                                  </p:stCondLst>
                                  <p:childTnLst>
                                    <p:animMotion origin="layout" path="M 1.38778E-17 0.1022 L 1.38778E-17 0.2044 " pathEditMode="relative" rAng="0" ptsTypes="AA">
                                      <p:cBhvr>
                                        <p:cTn id="12" dur="2000" fill="hold"/>
                                        <p:tgtEl>
                                          <p:spTgt spid="89"/>
                                        </p:tgtEl>
                                        <p:attrNameLst>
                                          <p:attrName>ppt_x</p:attrName>
                                          <p:attrName>ppt_y</p:attrName>
                                        </p:attrNameLst>
                                      </p:cBhvr>
                                      <p:rCtr x="0" y="5110"/>
                                    </p:animMotion>
                                  </p:childTnLst>
                                </p:cTn>
                              </p:par>
                              <p:par>
                                <p:cTn id="13" presetID="64" presetClass="path" presetSubtype="0" accel="50000" decel="50000" fill="hold" grpId="0" nodeType="withEffect">
                                  <p:stCondLst>
                                    <p:cond delay="0"/>
                                  </p:stCondLst>
                                  <p:childTnLst>
                                    <p:animMotion origin="layout" path="M -3.05556E-6 0.00115 L 0.00382 -0.10567 " pathEditMode="relative" rAng="0" ptsTypes="AA">
                                      <p:cBhvr>
                                        <p:cTn id="14" dur="2000" fill="hold"/>
                                        <p:tgtEl>
                                          <p:spTgt spid="91"/>
                                        </p:tgtEl>
                                        <p:attrNameLst>
                                          <p:attrName>ppt_x</p:attrName>
                                          <p:attrName>ppt_y</p:attrName>
                                        </p:attrNameLst>
                                      </p:cBhvr>
                                      <p:rCtr x="191" y="-5341"/>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2" nodeType="clickEffect">
                                  <p:stCondLst>
                                    <p:cond delay="0"/>
                                  </p:stCondLst>
                                  <p:childTnLst>
                                    <p:animMotion origin="layout" path="M 1.38778E-17 0.2044 L 1.38778E-17 0.30937 " pathEditMode="relative" rAng="0" ptsTypes="AA">
                                      <p:cBhvr>
                                        <p:cTn id="18" dur="2000" fill="hold"/>
                                        <p:tgtEl>
                                          <p:spTgt spid="89"/>
                                        </p:tgtEl>
                                        <p:attrNameLst>
                                          <p:attrName>ppt_x</p:attrName>
                                          <p:attrName>ppt_y</p:attrName>
                                        </p:attrNameLst>
                                      </p:cBhvr>
                                      <p:rCtr x="0" y="5249"/>
                                    </p:animMotion>
                                  </p:childTnLst>
                                </p:cTn>
                              </p:par>
                              <p:par>
                                <p:cTn id="19" presetID="64" presetClass="path" presetSubtype="0" accel="50000" decel="50000" fill="hold" grpId="0" nodeType="withEffect">
                                  <p:stCondLst>
                                    <p:cond delay="0"/>
                                  </p:stCondLst>
                                  <p:childTnLst>
                                    <p:animMotion origin="layout" path="M -3.05556E-6 6.93642E-7 L 0.00382 -0.10798 " pathEditMode="relative" rAng="0" ptsTypes="AA">
                                      <p:cBhvr>
                                        <p:cTn id="20" dur="2000" fill="hold"/>
                                        <p:tgtEl>
                                          <p:spTgt spid="92"/>
                                        </p:tgtEl>
                                        <p:attrNameLst>
                                          <p:attrName>ppt_x</p:attrName>
                                          <p:attrName>ppt_y</p:attrName>
                                        </p:attrNameLst>
                                      </p:cBhvr>
                                      <p:rCtr x="191" y="-5410"/>
                                    </p:animMotion>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3" nodeType="clickEffect">
                                  <p:stCondLst>
                                    <p:cond delay="0"/>
                                  </p:stCondLst>
                                  <p:childTnLst>
                                    <p:animMotion origin="layout" path="M -3.05556E-6 0.30936 L 0.00382 0.40069 " pathEditMode="relative" rAng="0" ptsTypes="AA">
                                      <p:cBhvr>
                                        <p:cTn id="24" dur="2000" fill="hold"/>
                                        <p:tgtEl>
                                          <p:spTgt spid="89"/>
                                        </p:tgtEl>
                                        <p:attrNameLst>
                                          <p:attrName>ppt_x</p:attrName>
                                          <p:attrName>ppt_y</p:attrName>
                                        </p:attrNameLst>
                                      </p:cBhvr>
                                      <p:rCtr x="191" y="4555"/>
                                    </p:animMotion>
                                  </p:childTnLst>
                                </p:cTn>
                              </p:par>
                              <p:par>
                                <p:cTn id="25" presetID="64" presetClass="path" presetSubtype="0" accel="50000" decel="50000" fill="hold" grpId="0" nodeType="withEffect">
                                  <p:stCondLst>
                                    <p:cond delay="0"/>
                                  </p:stCondLst>
                                  <p:childTnLst>
                                    <p:animMotion origin="layout" path="M 1.38778E-17 -3.75723E-6 L 1.38778E-17 -0.08115 " pathEditMode="relative" rAng="0" ptsTypes="AA">
                                      <p:cBhvr>
                                        <p:cTn id="26" dur="2000" fill="hold"/>
                                        <p:tgtEl>
                                          <p:spTgt spid="93"/>
                                        </p:tgtEl>
                                        <p:attrNameLst>
                                          <p:attrName>ppt_x</p:attrName>
                                          <p:attrName>ppt_y</p:attrName>
                                        </p:attrNameLst>
                                      </p:cBhvr>
                                      <p:rCtr x="0" y="-4069"/>
                                    </p:animMotion>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grpId="4" nodeType="clickEffect">
                                  <p:stCondLst>
                                    <p:cond delay="0"/>
                                  </p:stCondLst>
                                  <p:childTnLst>
                                    <p:animMotion origin="layout" path="M 0.00382 0.40069 L 0.00382 0.48439 " pathEditMode="relative" rAng="0" ptsTypes="AA">
                                      <p:cBhvr>
                                        <p:cTn id="30" dur="2000" fill="hold"/>
                                        <p:tgtEl>
                                          <p:spTgt spid="89"/>
                                        </p:tgtEl>
                                        <p:attrNameLst>
                                          <p:attrName>ppt_x</p:attrName>
                                          <p:attrName>ppt_y</p:attrName>
                                        </p:attrNameLst>
                                      </p:cBhvr>
                                      <p:rCtr x="0" y="4185"/>
                                    </p:animMotion>
                                  </p:childTnLst>
                                </p:cTn>
                              </p:par>
                              <p:par>
                                <p:cTn id="31" presetID="64" presetClass="path" presetSubtype="0" accel="50000" decel="50000" fill="hold" grpId="0" nodeType="withEffect">
                                  <p:stCondLst>
                                    <p:cond delay="0"/>
                                  </p:stCondLst>
                                  <p:childTnLst>
                                    <p:animMotion origin="layout" path="M -2.5E-6 3.93064E-6 L -2.5E-6 -0.08139 " pathEditMode="relative" rAng="0" ptsTypes="AA">
                                      <p:cBhvr>
                                        <p:cTn id="32" dur="2000" fill="hold"/>
                                        <p:tgtEl>
                                          <p:spTgt spid="94"/>
                                        </p:tgtEl>
                                        <p:attrNameLst>
                                          <p:attrName>ppt_x</p:attrName>
                                          <p:attrName>ppt_y</p:attrName>
                                        </p:attrNameLst>
                                      </p:cBhvr>
                                      <p:rCtr x="0" y="-4069"/>
                                    </p:animMotion>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148"/>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grpId="0" nodeType="clickEffect">
                                  <p:stCondLst>
                                    <p:cond delay="0"/>
                                  </p:stCondLst>
                                  <p:childTnLst>
                                    <p:animMotion origin="layout" path="M 1.38778E-17 3.93064E-6 L 1.38778E-17 0.10219 " pathEditMode="relative" rAng="0" ptsTypes="AA">
                                      <p:cBhvr>
                                        <p:cTn id="40" dur="2000" fill="hold"/>
                                        <p:tgtEl>
                                          <p:spTgt spid="101"/>
                                        </p:tgtEl>
                                        <p:attrNameLst>
                                          <p:attrName>ppt_x</p:attrName>
                                          <p:attrName>ppt_y</p:attrName>
                                        </p:attrNameLst>
                                      </p:cBhvr>
                                      <p:rCtr x="0" y="5110"/>
                                    </p:animMotion>
                                  </p:childTnLst>
                                </p:cTn>
                              </p:par>
                              <p:par>
                                <p:cTn id="41" presetID="64" presetClass="path" presetSubtype="0" accel="50000" decel="50000" fill="hold" grpId="0" nodeType="withEffect">
                                  <p:stCondLst>
                                    <p:cond delay="0"/>
                                  </p:stCondLst>
                                  <p:childTnLst>
                                    <p:animMotion origin="layout" path="M -3.05556E-6 0.00763 L 0.00382 -0.08485 " pathEditMode="relative" rAng="0" ptsTypes="AA">
                                      <p:cBhvr>
                                        <p:cTn id="42" dur="2000" fill="hold"/>
                                        <p:tgtEl>
                                          <p:spTgt spid="102"/>
                                        </p:tgtEl>
                                        <p:attrNameLst>
                                          <p:attrName>ppt_x</p:attrName>
                                          <p:attrName>ppt_y</p:attrName>
                                        </p:attrNameLst>
                                      </p:cBhvr>
                                      <p:rCtr x="191" y="-4624"/>
                                    </p:animMotion>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grpId="1" nodeType="clickEffect">
                                  <p:stCondLst>
                                    <p:cond delay="0"/>
                                  </p:stCondLst>
                                  <p:childTnLst>
                                    <p:animMotion origin="layout" path="M 1.38778E-17 0.1022 L 1.38778E-17 0.2044 " pathEditMode="relative" rAng="0" ptsTypes="AA">
                                      <p:cBhvr>
                                        <p:cTn id="46" dur="2000" fill="hold"/>
                                        <p:tgtEl>
                                          <p:spTgt spid="101"/>
                                        </p:tgtEl>
                                        <p:attrNameLst>
                                          <p:attrName>ppt_x</p:attrName>
                                          <p:attrName>ppt_y</p:attrName>
                                        </p:attrNameLst>
                                      </p:cBhvr>
                                      <p:rCtr x="0" y="5110"/>
                                    </p:animMotion>
                                  </p:childTnLst>
                                </p:cTn>
                              </p:par>
                              <p:par>
                                <p:cTn id="47" presetID="64" presetClass="path" presetSubtype="0" accel="50000" decel="50000" fill="hold" grpId="0" nodeType="withEffect">
                                  <p:stCondLst>
                                    <p:cond delay="0"/>
                                  </p:stCondLst>
                                  <p:childTnLst>
                                    <p:animMotion origin="layout" path="M -3.05556E-6 0.00115 L 0.00382 -0.10567 " pathEditMode="relative" rAng="0" ptsTypes="AA">
                                      <p:cBhvr>
                                        <p:cTn id="48" dur="2000" fill="hold"/>
                                        <p:tgtEl>
                                          <p:spTgt spid="103"/>
                                        </p:tgtEl>
                                        <p:attrNameLst>
                                          <p:attrName>ppt_x</p:attrName>
                                          <p:attrName>ppt_y</p:attrName>
                                        </p:attrNameLst>
                                      </p:cBhvr>
                                      <p:rCtr x="191" y="-5341"/>
                                    </p:animMotion>
                                  </p:childTnLst>
                                </p:cTn>
                              </p:par>
                            </p:childTnLst>
                          </p:cTn>
                        </p:par>
                      </p:childTnLst>
                    </p:cTn>
                  </p:par>
                  <p:par>
                    <p:cTn id="49" fill="hold">
                      <p:stCondLst>
                        <p:cond delay="indefinite"/>
                      </p:stCondLst>
                      <p:childTnLst>
                        <p:par>
                          <p:cTn id="50" fill="hold">
                            <p:stCondLst>
                              <p:cond delay="0"/>
                            </p:stCondLst>
                            <p:childTnLst>
                              <p:par>
                                <p:cTn id="51" presetID="42" presetClass="path" presetSubtype="0" accel="50000" decel="50000" fill="hold" grpId="2" nodeType="clickEffect">
                                  <p:stCondLst>
                                    <p:cond delay="0"/>
                                  </p:stCondLst>
                                  <p:childTnLst>
                                    <p:animMotion origin="layout" path="M 1.38778E-17 0.2044 L 1.38778E-17 0.30937 " pathEditMode="relative" rAng="0" ptsTypes="AA">
                                      <p:cBhvr>
                                        <p:cTn id="52" dur="2000" fill="hold"/>
                                        <p:tgtEl>
                                          <p:spTgt spid="101"/>
                                        </p:tgtEl>
                                        <p:attrNameLst>
                                          <p:attrName>ppt_x</p:attrName>
                                          <p:attrName>ppt_y</p:attrName>
                                        </p:attrNameLst>
                                      </p:cBhvr>
                                      <p:rCtr x="0" y="5249"/>
                                    </p:animMotion>
                                  </p:childTnLst>
                                </p:cTn>
                              </p:par>
                              <p:par>
                                <p:cTn id="53" presetID="64" presetClass="path" presetSubtype="0" accel="50000" decel="50000" fill="hold" grpId="0" nodeType="withEffect">
                                  <p:stCondLst>
                                    <p:cond delay="0"/>
                                  </p:stCondLst>
                                  <p:childTnLst>
                                    <p:animMotion origin="layout" path="M -3.05556E-6 6.93642E-7 L 0.00382 -0.10798 " pathEditMode="relative" rAng="0" ptsTypes="AA">
                                      <p:cBhvr>
                                        <p:cTn id="54" dur="2000" fill="hold"/>
                                        <p:tgtEl>
                                          <p:spTgt spid="104"/>
                                        </p:tgtEl>
                                        <p:attrNameLst>
                                          <p:attrName>ppt_x</p:attrName>
                                          <p:attrName>ppt_y</p:attrName>
                                        </p:attrNameLst>
                                      </p:cBhvr>
                                      <p:rCtr x="191" y="-5410"/>
                                    </p:animMotion>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grpId="3" nodeType="clickEffect">
                                  <p:stCondLst>
                                    <p:cond delay="0"/>
                                  </p:stCondLst>
                                  <p:childTnLst>
                                    <p:animMotion origin="layout" path="M -3.05556E-6 0.30936 L 0.00382 0.40069 " pathEditMode="relative" rAng="0" ptsTypes="AA">
                                      <p:cBhvr>
                                        <p:cTn id="58" dur="2000" fill="hold"/>
                                        <p:tgtEl>
                                          <p:spTgt spid="101"/>
                                        </p:tgtEl>
                                        <p:attrNameLst>
                                          <p:attrName>ppt_x</p:attrName>
                                          <p:attrName>ppt_y</p:attrName>
                                        </p:attrNameLst>
                                      </p:cBhvr>
                                      <p:rCtr x="191" y="4555"/>
                                    </p:animMotion>
                                  </p:childTnLst>
                                </p:cTn>
                              </p:par>
                              <p:par>
                                <p:cTn id="59" presetID="64" presetClass="path" presetSubtype="0" accel="50000" decel="50000" fill="hold" grpId="0" nodeType="withEffect">
                                  <p:stCondLst>
                                    <p:cond delay="0"/>
                                  </p:stCondLst>
                                  <p:childTnLst>
                                    <p:animMotion origin="layout" path="M 1.38778E-17 -3.75723E-6 L 1.38778E-17 -0.08115 " pathEditMode="relative" rAng="0" ptsTypes="AA">
                                      <p:cBhvr>
                                        <p:cTn id="60" dur="2000" fill="hold"/>
                                        <p:tgtEl>
                                          <p:spTgt spid="105"/>
                                        </p:tgtEl>
                                        <p:attrNameLst>
                                          <p:attrName>ppt_x</p:attrName>
                                          <p:attrName>ppt_y</p:attrName>
                                        </p:attrNameLst>
                                      </p:cBhvr>
                                      <p:rCtr x="0" y="-4069"/>
                                    </p:animMotion>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0" nodeType="clickEffect">
                                  <p:stCondLst>
                                    <p:cond delay="0"/>
                                  </p:stCondLst>
                                  <p:childTnLst>
                                    <p:set>
                                      <p:cBhvr>
                                        <p:cTn id="64" dur="1" fill="hold">
                                          <p:stCondLst>
                                            <p:cond delay="0"/>
                                          </p:stCondLst>
                                        </p:cTn>
                                        <p:tgtEl>
                                          <p:spTgt spid="149"/>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42" presetClass="path" presetSubtype="0" accel="50000" decel="50000" fill="hold" grpId="0" nodeType="clickEffect">
                                  <p:stCondLst>
                                    <p:cond delay="0"/>
                                  </p:stCondLst>
                                  <p:childTnLst>
                                    <p:animMotion origin="layout" path="M 1.38778E-17 3.93064E-6 L 1.38778E-17 0.10219 " pathEditMode="relative" rAng="0" ptsTypes="AA">
                                      <p:cBhvr>
                                        <p:cTn id="68" dur="2000" fill="hold"/>
                                        <p:tgtEl>
                                          <p:spTgt spid="113"/>
                                        </p:tgtEl>
                                        <p:attrNameLst>
                                          <p:attrName>ppt_x</p:attrName>
                                          <p:attrName>ppt_y</p:attrName>
                                        </p:attrNameLst>
                                      </p:cBhvr>
                                      <p:rCtr x="0" y="5110"/>
                                    </p:animMotion>
                                  </p:childTnLst>
                                </p:cTn>
                              </p:par>
                              <p:par>
                                <p:cTn id="69" presetID="64" presetClass="path" presetSubtype="0" accel="50000" decel="50000" fill="hold" grpId="0" nodeType="withEffect">
                                  <p:stCondLst>
                                    <p:cond delay="0"/>
                                  </p:stCondLst>
                                  <p:childTnLst>
                                    <p:animMotion origin="layout" path="M -3.05556E-6 0.00763 L 0.00382 -0.08485 " pathEditMode="relative" rAng="0" ptsTypes="AA">
                                      <p:cBhvr>
                                        <p:cTn id="70" dur="2000" fill="hold"/>
                                        <p:tgtEl>
                                          <p:spTgt spid="114"/>
                                        </p:tgtEl>
                                        <p:attrNameLst>
                                          <p:attrName>ppt_x</p:attrName>
                                          <p:attrName>ppt_y</p:attrName>
                                        </p:attrNameLst>
                                      </p:cBhvr>
                                      <p:rCtr x="191" y="-4624"/>
                                    </p:animMotion>
                                  </p:childTnLst>
                                </p:cTn>
                              </p:par>
                            </p:childTnLst>
                          </p:cTn>
                        </p:par>
                      </p:childTnLst>
                    </p:cTn>
                  </p:par>
                  <p:par>
                    <p:cTn id="71" fill="hold">
                      <p:stCondLst>
                        <p:cond delay="indefinite"/>
                      </p:stCondLst>
                      <p:childTnLst>
                        <p:par>
                          <p:cTn id="72" fill="hold">
                            <p:stCondLst>
                              <p:cond delay="0"/>
                            </p:stCondLst>
                            <p:childTnLst>
                              <p:par>
                                <p:cTn id="73" presetID="42" presetClass="path" presetSubtype="0" accel="50000" decel="50000" fill="hold" grpId="1" nodeType="clickEffect">
                                  <p:stCondLst>
                                    <p:cond delay="0"/>
                                  </p:stCondLst>
                                  <p:childTnLst>
                                    <p:animMotion origin="layout" path="M 1.38778E-17 0.1022 L 1.38778E-17 0.2044 " pathEditMode="relative" rAng="0" ptsTypes="AA">
                                      <p:cBhvr>
                                        <p:cTn id="74" dur="2000" fill="hold"/>
                                        <p:tgtEl>
                                          <p:spTgt spid="113"/>
                                        </p:tgtEl>
                                        <p:attrNameLst>
                                          <p:attrName>ppt_x</p:attrName>
                                          <p:attrName>ppt_y</p:attrName>
                                        </p:attrNameLst>
                                      </p:cBhvr>
                                      <p:rCtr x="0" y="5110"/>
                                    </p:animMotion>
                                  </p:childTnLst>
                                </p:cTn>
                              </p:par>
                              <p:par>
                                <p:cTn id="75" presetID="64" presetClass="path" presetSubtype="0" accel="50000" decel="50000" fill="hold" grpId="0" nodeType="withEffect">
                                  <p:stCondLst>
                                    <p:cond delay="0"/>
                                  </p:stCondLst>
                                  <p:childTnLst>
                                    <p:animMotion origin="layout" path="M -3.05556E-6 0.00115 L 0.00382 -0.10567 " pathEditMode="relative" rAng="0" ptsTypes="AA">
                                      <p:cBhvr>
                                        <p:cTn id="76" dur="2000" fill="hold"/>
                                        <p:tgtEl>
                                          <p:spTgt spid="115"/>
                                        </p:tgtEl>
                                        <p:attrNameLst>
                                          <p:attrName>ppt_x</p:attrName>
                                          <p:attrName>ppt_y</p:attrName>
                                        </p:attrNameLst>
                                      </p:cBhvr>
                                      <p:rCtr x="191" y="-5341"/>
                                    </p:animMotion>
                                  </p:childTnLst>
                                </p:cTn>
                              </p:par>
                            </p:childTnLst>
                          </p:cTn>
                        </p:par>
                      </p:childTnLst>
                    </p:cTn>
                  </p:par>
                  <p:par>
                    <p:cTn id="77" fill="hold">
                      <p:stCondLst>
                        <p:cond delay="indefinite"/>
                      </p:stCondLst>
                      <p:childTnLst>
                        <p:par>
                          <p:cTn id="78" fill="hold">
                            <p:stCondLst>
                              <p:cond delay="0"/>
                            </p:stCondLst>
                            <p:childTnLst>
                              <p:par>
                                <p:cTn id="79" presetID="42" presetClass="path" presetSubtype="0" accel="50000" decel="50000" fill="hold" grpId="2" nodeType="clickEffect">
                                  <p:stCondLst>
                                    <p:cond delay="0"/>
                                  </p:stCondLst>
                                  <p:childTnLst>
                                    <p:animMotion origin="layout" path="M 1.38778E-17 0.2044 L 1.38778E-17 0.30937 " pathEditMode="relative" rAng="0" ptsTypes="AA">
                                      <p:cBhvr>
                                        <p:cTn id="80" dur="2000" fill="hold"/>
                                        <p:tgtEl>
                                          <p:spTgt spid="113"/>
                                        </p:tgtEl>
                                        <p:attrNameLst>
                                          <p:attrName>ppt_x</p:attrName>
                                          <p:attrName>ppt_y</p:attrName>
                                        </p:attrNameLst>
                                      </p:cBhvr>
                                      <p:rCtr x="0" y="5249"/>
                                    </p:animMotion>
                                  </p:childTnLst>
                                </p:cTn>
                              </p:par>
                              <p:par>
                                <p:cTn id="81" presetID="64" presetClass="path" presetSubtype="0" accel="50000" decel="50000" fill="hold" grpId="0" nodeType="withEffect">
                                  <p:stCondLst>
                                    <p:cond delay="0"/>
                                  </p:stCondLst>
                                  <p:childTnLst>
                                    <p:animMotion origin="layout" path="M -3.05556E-6 6.93642E-7 L 0.00382 -0.10798 " pathEditMode="relative" rAng="0" ptsTypes="AA">
                                      <p:cBhvr>
                                        <p:cTn id="82" dur="2000" fill="hold"/>
                                        <p:tgtEl>
                                          <p:spTgt spid="116"/>
                                        </p:tgtEl>
                                        <p:attrNameLst>
                                          <p:attrName>ppt_x</p:attrName>
                                          <p:attrName>ppt_y</p:attrName>
                                        </p:attrNameLst>
                                      </p:cBhvr>
                                      <p:rCtr x="191" y="-5410"/>
                                    </p:animMotion>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0" nodeType="clickEffect">
                                  <p:stCondLst>
                                    <p:cond delay="0"/>
                                  </p:stCondLst>
                                  <p:childTnLst>
                                    <p:set>
                                      <p:cBhvr>
                                        <p:cTn id="86" dur="1" fill="hold">
                                          <p:stCondLst>
                                            <p:cond delay="0"/>
                                          </p:stCondLst>
                                        </p:cTn>
                                        <p:tgtEl>
                                          <p:spTgt spid="150"/>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42" presetClass="path" presetSubtype="0" accel="50000" decel="50000" fill="hold" grpId="0" nodeType="clickEffect">
                                  <p:stCondLst>
                                    <p:cond delay="0"/>
                                  </p:stCondLst>
                                  <p:childTnLst>
                                    <p:animMotion origin="layout" path="M 1.38778E-17 3.93064E-6 L 1.38778E-17 0.10219 " pathEditMode="relative" rAng="0" ptsTypes="AA">
                                      <p:cBhvr>
                                        <p:cTn id="90" dur="2000" fill="hold"/>
                                        <p:tgtEl>
                                          <p:spTgt spid="125"/>
                                        </p:tgtEl>
                                        <p:attrNameLst>
                                          <p:attrName>ppt_x</p:attrName>
                                          <p:attrName>ppt_y</p:attrName>
                                        </p:attrNameLst>
                                      </p:cBhvr>
                                      <p:rCtr x="0" y="5110"/>
                                    </p:animMotion>
                                  </p:childTnLst>
                                </p:cTn>
                              </p:par>
                              <p:par>
                                <p:cTn id="91" presetID="64" presetClass="path" presetSubtype="0" accel="50000" decel="50000" fill="hold" grpId="0" nodeType="withEffect">
                                  <p:stCondLst>
                                    <p:cond delay="0"/>
                                  </p:stCondLst>
                                  <p:childTnLst>
                                    <p:animMotion origin="layout" path="M -3.05556E-6 0.00763 L 0.00382 -0.08485 " pathEditMode="relative" rAng="0" ptsTypes="AA">
                                      <p:cBhvr>
                                        <p:cTn id="92" dur="2000" fill="hold"/>
                                        <p:tgtEl>
                                          <p:spTgt spid="126"/>
                                        </p:tgtEl>
                                        <p:attrNameLst>
                                          <p:attrName>ppt_x</p:attrName>
                                          <p:attrName>ppt_y</p:attrName>
                                        </p:attrNameLst>
                                      </p:cBhvr>
                                      <p:rCtr x="191" y="-4624"/>
                                    </p:animMotion>
                                  </p:childTnLst>
                                </p:cTn>
                              </p:par>
                            </p:childTnLst>
                          </p:cTn>
                        </p:par>
                      </p:childTnLst>
                    </p:cTn>
                  </p:par>
                  <p:par>
                    <p:cTn id="93" fill="hold">
                      <p:stCondLst>
                        <p:cond delay="indefinite"/>
                      </p:stCondLst>
                      <p:childTnLst>
                        <p:par>
                          <p:cTn id="94" fill="hold">
                            <p:stCondLst>
                              <p:cond delay="0"/>
                            </p:stCondLst>
                            <p:childTnLst>
                              <p:par>
                                <p:cTn id="95" presetID="42" presetClass="path" presetSubtype="0" accel="50000" decel="50000" fill="hold" grpId="1" nodeType="clickEffect">
                                  <p:stCondLst>
                                    <p:cond delay="0"/>
                                  </p:stCondLst>
                                  <p:childTnLst>
                                    <p:animMotion origin="layout" path="M 1.38778E-17 0.1022 L 1.38778E-17 0.2044 " pathEditMode="relative" rAng="0" ptsTypes="AA">
                                      <p:cBhvr>
                                        <p:cTn id="96" dur="2000" fill="hold"/>
                                        <p:tgtEl>
                                          <p:spTgt spid="125"/>
                                        </p:tgtEl>
                                        <p:attrNameLst>
                                          <p:attrName>ppt_x</p:attrName>
                                          <p:attrName>ppt_y</p:attrName>
                                        </p:attrNameLst>
                                      </p:cBhvr>
                                      <p:rCtr x="0" y="5110"/>
                                    </p:animMotion>
                                  </p:childTnLst>
                                </p:cTn>
                              </p:par>
                              <p:par>
                                <p:cTn id="97" presetID="64" presetClass="path" presetSubtype="0" accel="50000" decel="50000" fill="hold" grpId="0" nodeType="withEffect">
                                  <p:stCondLst>
                                    <p:cond delay="0"/>
                                  </p:stCondLst>
                                  <p:childTnLst>
                                    <p:animMotion origin="layout" path="M -3.05556E-6 0.00115 L 0.00382 -0.10567 " pathEditMode="relative" rAng="0" ptsTypes="AA">
                                      <p:cBhvr>
                                        <p:cTn id="98" dur="2000" fill="hold"/>
                                        <p:tgtEl>
                                          <p:spTgt spid="127"/>
                                        </p:tgtEl>
                                        <p:attrNameLst>
                                          <p:attrName>ppt_x</p:attrName>
                                          <p:attrName>ppt_y</p:attrName>
                                        </p:attrNameLst>
                                      </p:cBhvr>
                                      <p:rCtr x="191" y="-5341"/>
                                    </p:animMotion>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0" nodeType="clickEffect">
                                  <p:stCondLst>
                                    <p:cond delay="0"/>
                                  </p:stCondLst>
                                  <p:childTnLst>
                                    <p:set>
                                      <p:cBhvr>
                                        <p:cTn id="102" dur="1" fill="hold">
                                          <p:stCondLst>
                                            <p:cond delay="0"/>
                                          </p:stCondLst>
                                        </p:cTn>
                                        <p:tgtEl>
                                          <p:spTgt spid="151"/>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42" presetClass="path" presetSubtype="0" accel="50000" decel="50000" fill="hold" grpId="0" nodeType="clickEffect">
                                  <p:stCondLst>
                                    <p:cond delay="0"/>
                                  </p:stCondLst>
                                  <p:childTnLst>
                                    <p:animMotion origin="layout" path="M 1.38778E-17 3.93064E-6 L 1.38778E-17 0.10219 " pathEditMode="relative" rAng="0" ptsTypes="AA">
                                      <p:cBhvr>
                                        <p:cTn id="106" dur="2000" fill="hold"/>
                                        <p:tgtEl>
                                          <p:spTgt spid="137"/>
                                        </p:tgtEl>
                                        <p:attrNameLst>
                                          <p:attrName>ppt_x</p:attrName>
                                          <p:attrName>ppt_y</p:attrName>
                                        </p:attrNameLst>
                                      </p:cBhvr>
                                      <p:rCtr x="0" y="5110"/>
                                    </p:animMotion>
                                  </p:childTnLst>
                                </p:cTn>
                              </p:par>
                              <p:par>
                                <p:cTn id="107" presetID="64" presetClass="path" presetSubtype="0" accel="50000" decel="50000" fill="hold" grpId="0" nodeType="withEffect">
                                  <p:stCondLst>
                                    <p:cond delay="0"/>
                                  </p:stCondLst>
                                  <p:childTnLst>
                                    <p:animMotion origin="layout" path="M -3.05556E-6 0.00763 L 0.00382 -0.08485 " pathEditMode="relative" rAng="0" ptsTypes="AA">
                                      <p:cBhvr>
                                        <p:cTn id="108" dur="2000" fill="hold"/>
                                        <p:tgtEl>
                                          <p:spTgt spid="138"/>
                                        </p:tgtEl>
                                        <p:attrNameLst>
                                          <p:attrName>ppt_x</p:attrName>
                                          <p:attrName>ppt_y</p:attrName>
                                        </p:attrNameLst>
                                      </p:cBhvr>
                                      <p:rCtr x="191" y="-46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89" grpId="1"/>
      <p:bldP spid="89" grpId="2"/>
      <p:bldP spid="89" grpId="3"/>
      <p:bldP spid="89" grpId="4"/>
      <p:bldP spid="90" grpId="0"/>
      <p:bldP spid="91" grpId="0"/>
      <p:bldP spid="92" grpId="0"/>
      <p:bldP spid="93" grpId="0"/>
      <p:bldP spid="94" grpId="0"/>
      <p:bldP spid="101" grpId="0"/>
      <p:bldP spid="101" grpId="1"/>
      <p:bldP spid="101" grpId="2"/>
      <p:bldP spid="101" grpId="3"/>
      <p:bldP spid="102" grpId="0"/>
      <p:bldP spid="103" grpId="0"/>
      <p:bldP spid="104" grpId="0"/>
      <p:bldP spid="105" grpId="0"/>
      <p:bldP spid="113" grpId="0"/>
      <p:bldP spid="113" grpId="1"/>
      <p:bldP spid="113" grpId="2"/>
      <p:bldP spid="114" grpId="0"/>
      <p:bldP spid="115" grpId="0"/>
      <p:bldP spid="116" grpId="0"/>
      <p:bldP spid="125" grpId="0"/>
      <p:bldP spid="125" grpId="1"/>
      <p:bldP spid="126" grpId="0"/>
      <p:bldP spid="127" grpId="0"/>
      <p:bldP spid="137" grpId="0"/>
      <p:bldP spid="138" grpId="0"/>
      <p:bldP spid="148" grpId="0" animBg="1"/>
      <p:bldP spid="149" grpId="0" animBg="1"/>
      <p:bldP spid="150" grpId="0" animBg="1"/>
      <p:bldP spid="15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2563" y="270289"/>
            <a:ext cx="10515600" cy="1325563"/>
          </a:xfrm>
        </p:spPr>
        <p:txBody>
          <a:bodyPr/>
          <a:lstStyle/>
          <a:p>
            <a:r>
              <a:rPr lang="zh-CN" altLang="en-US"/>
              <a:t>一维数组程序举例</a:t>
            </a:r>
          </a:p>
        </p:txBody>
      </p:sp>
      <p:sp>
        <p:nvSpPr>
          <p:cNvPr id="3" name="内容占位符 2"/>
          <p:cNvSpPr>
            <a:spLocks noGrp="1"/>
          </p:cNvSpPr>
          <p:nvPr>
            <p:ph idx="1"/>
          </p:nvPr>
        </p:nvSpPr>
        <p:spPr>
          <a:xfrm>
            <a:off x="732563" y="1164900"/>
            <a:ext cx="10515600" cy="603515"/>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6.3】</a:t>
            </a:r>
            <a:r>
              <a:rPr lang="zh-CN" altLang="en-US" sz="2000">
                <a:solidFill>
                  <a:schemeClr val="accent1"/>
                </a:solidFill>
              </a:rPr>
              <a:t>输入</a:t>
            </a:r>
            <a:r>
              <a:rPr lang="en-US" altLang="zh-CN" sz="2000">
                <a:solidFill>
                  <a:schemeClr val="accent1"/>
                </a:solidFill>
              </a:rPr>
              <a:t>10</a:t>
            </a:r>
            <a:r>
              <a:rPr lang="zh-CN" altLang="en-US" sz="2000">
                <a:solidFill>
                  <a:schemeClr val="accent1"/>
                </a:solidFill>
              </a:rPr>
              <a:t>个数，要求对它们按由小到大的顺序排列。</a:t>
            </a:r>
          </a:p>
        </p:txBody>
      </p:sp>
      <p:sp>
        <p:nvSpPr>
          <p:cNvPr id="13" name="圆角矩形 12"/>
          <p:cNvSpPr/>
          <p:nvPr/>
        </p:nvSpPr>
        <p:spPr>
          <a:xfrm>
            <a:off x="957308" y="1656367"/>
            <a:ext cx="6526568" cy="4968815"/>
          </a:xfrm>
          <a:prstGeom prst="roundRect">
            <a:avLst>
              <a:gd name="adj" fmla="val 1628"/>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a:t>
            </a:r>
          </a:p>
          <a:p>
            <a:pPr defTabSz="363538">
              <a:lnSpc>
                <a:spcPct val="120000"/>
              </a:lnSpc>
            </a:pPr>
            <a:r>
              <a:rPr lang="en-US" altLang="zh-CN" sz="1400"/>
              <a:t>	int a[10];</a:t>
            </a:r>
          </a:p>
          <a:p>
            <a:pPr defTabSz="363538">
              <a:lnSpc>
                <a:spcPct val="120000"/>
              </a:lnSpc>
            </a:pPr>
            <a:r>
              <a:rPr lang="en-US" altLang="zh-CN" sz="1400"/>
              <a:t>	int i,j,t;</a:t>
            </a:r>
          </a:p>
          <a:p>
            <a:pPr defTabSz="363538">
              <a:lnSpc>
                <a:spcPct val="120000"/>
              </a:lnSpc>
            </a:pPr>
            <a:r>
              <a:rPr lang="en-US" altLang="zh-CN" sz="1400"/>
              <a:t>	printf("input 10 numbers :\n");</a:t>
            </a:r>
          </a:p>
          <a:p>
            <a:pPr defTabSz="363538">
              <a:lnSpc>
                <a:spcPct val="120000"/>
              </a:lnSpc>
            </a:pPr>
            <a:r>
              <a:rPr lang="en-US" altLang="zh-CN" sz="1400"/>
              <a:t>	for (i=0;i&lt;10;i++)</a:t>
            </a:r>
          </a:p>
          <a:p>
            <a:pPr defTabSz="363538">
              <a:lnSpc>
                <a:spcPct val="120000"/>
              </a:lnSpc>
            </a:pPr>
            <a:r>
              <a:rPr lang="en-US" altLang="zh-CN" sz="1400"/>
              <a:t>		scanf("%d",&amp;a[i]);</a:t>
            </a:r>
          </a:p>
          <a:p>
            <a:pPr defTabSz="363538">
              <a:lnSpc>
                <a:spcPct val="120000"/>
              </a:lnSpc>
            </a:pPr>
            <a:r>
              <a:rPr lang="en-US" altLang="zh-CN" sz="1400"/>
              <a:t>	printf("\n");</a:t>
            </a:r>
          </a:p>
          <a:p>
            <a:pPr defTabSz="363538">
              <a:lnSpc>
                <a:spcPct val="120000"/>
              </a:lnSpc>
            </a:pPr>
            <a:r>
              <a:rPr lang="en-US" altLang="zh-CN" sz="1400"/>
              <a:t>	for(j=0;j&lt;9;j++)			</a:t>
            </a:r>
            <a:r>
              <a:rPr lang="en-US" altLang="zh-CN" sz="1400">
                <a:solidFill>
                  <a:srgbClr val="008000"/>
                </a:solidFill>
              </a:rPr>
              <a:t>//</a:t>
            </a:r>
            <a:r>
              <a:rPr lang="zh-CN" altLang="en-US" sz="1400">
                <a:solidFill>
                  <a:srgbClr val="008000"/>
                </a:solidFill>
              </a:rPr>
              <a:t>进行</a:t>
            </a:r>
            <a:r>
              <a:rPr lang="en-US" altLang="zh-CN" sz="1400">
                <a:solidFill>
                  <a:srgbClr val="008000"/>
                </a:solidFill>
              </a:rPr>
              <a:t>9</a:t>
            </a:r>
            <a:r>
              <a:rPr lang="zh-CN" altLang="en-US" sz="1400">
                <a:solidFill>
                  <a:srgbClr val="008000"/>
                </a:solidFill>
              </a:rPr>
              <a:t>次循环，实现</a:t>
            </a:r>
            <a:r>
              <a:rPr lang="en-US" altLang="zh-CN" sz="1400">
                <a:solidFill>
                  <a:srgbClr val="008000"/>
                </a:solidFill>
              </a:rPr>
              <a:t>9</a:t>
            </a:r>
            <a:r>
              <a:rPr lang="zh-CN" altLang="en-US" sz="1400">
                <a:solidFill>
                  <a:srgbClr val="008000"/>
                </a:solidFill>
              </a:rPr>
              <a:t>趟比较</a:t>
            </a:r>
          </a:p>
          <a:p>
            <a:pPr defTabSz="363538">
              <a:lnSpc>
                <a:spcPct val="120000"/>
              </a:lnSpc>
            </a:pPr>
            <a:r>
              <a:rPr lang="zh-CN" altLang="en-US" sz="1400"/>
              <a:t>		</a:t>
            </a:r>
            <a:r>
              <a:rPr lang="en-US" altLang="zh-CN" sz="1400"/>
              <a:t>for(i=0;i&lt;9-j;i++)		</a:t>
            </a:r>
            <a:r>
              <a:rPr lang="en-US" altLang="zh-CN" sz="1400">
                <a:solidFill>
                  <a:srgbClr val="008000"/>
                </a:solidFill>
              </a:rPr>
              <a:t>//</a:t>
            </a:r>
            <a:r>
              <a:rPr lang="zh-CN" altLang="en-US" sz="1400">
                <a:solidFill>
                  <a:srgbClr val="008000"/>
                </a:solidFill>
              </a:rPr>
              <a:t>在每一趟中进行</a:t>
            </a:r>
            <a:r>
              <a:rPr lang="en-US" altLang="zh-CN" sz="1400">
                <a:solidFill>
                  <a:srgbClr val="008000"/>
                </a:solidFill>
              </a:rPr>
              <a:t>9-j</a:t>
            </a:r>
            <a:r>
              <a:rPr lang="zh-CN" altLang="en-US" sz="1400">
                <a:solidFill>
                  <a:srgbClr val="008000"/>
                </a:solidFill>
              </a:rPr>
              <a:t>次比较</a:t>
            </a:r>
          </a:p>
          <a:p>
            <a:pPr defTabSz="363538">
              <a:lnSpc>
                <a:spcPct val="120000"/>
              </a:lnSpc>
            </a:pPr>
            <a:r>
              <a:rPr lang="zh-CN" altLang="en-US" sz="1400"/>
              <a:t>			</a:t>
            </a:r>
            <a:r>
              <a:rPr lang="en-US" altLang="zh-CN" sz="1400"/>
              <a:t>if(a[i]&gt;a[i+1])		</a:t>
            </a:r>
            <a:r>
              <a:rPr lang="en-US" altLang="zh-CN" sz="1400">
                <a:solidFill>
                  <a:srgbClr val="008000"/>
                </a:solidFill>
              </a:rPr>
              <a:t>//</a:t>
            </a:r>
            <a:r>
              <a:rPr lang="zh-CN" altLang="en-US" sz="1400">
                <a:solidFill>
                  <a:srgbClr val="008000"/>
                </a:solidFill>
              </a:rPr>
              <a:t>相邻两个数比较 </a:t>
            </a:r>
          </a:p>
          <a:p>
            <a:pPr defTabSz="363538">
              <a:lnSpc>
                <a:spcPct val="120000"/>
              </a:lnSpc>
            </a:pPr>
            <a:r>
              <a:rPr lang="zh-CN" altLang="en-US" sz="1400"/>
              <a:t>				</a:t>
            </a:r>
            <a:r>
              <a:rPr lang="en-US" altLang="zh-CN" sz="1400"/>
              <a:t>{t=a[i];a[i]=a[i+1];a[i+1]=t;}	</a:t>
            </a:r>
            <a:r>
              <a:rPr lang="en-US" altLang="zh-CN" sz="1400">
                <a:solidFill>
                  <a:srgbClr val="008000"/>
                </a:solidFill>
              </a:rPr>
              <a:t>//</a:t>
            </a:r>
            <a:r>
              <a:rPr lang="zh-CN" altLang="en-US" sz="1400">
                <a:solidFill>
                  <a:srgbClr val="008000"/>
                </a:solidFill>
              </a:rPr>
              <a:t>如果前数大于后数，使二者交换</a:t>
            </a:r>
            <a:endParaRPr lang="en-US" altLang="zh-CN" sz="1400">
              <a:solidFill>
                <a:srgbClr val="008000"/>
              </a:solidFill>
            </a:endParaRPr>
          </a:p>
          <a:p>
            <a:pPr defTabSz="363538">
              <a:lnSpc>
                <a:spcPct val="120000"/>
              </a:lnSpc>
            </a:pPr>
            <a:r>
              <a:rPr lang="en-US" altLang="zh-CN" sz="1400"/>
              <a:t>	printf("the sorted numbers :\n");</a:t>
            </a:r>
          </a:p>
          <a:p>
            <a:pPr defTabSz="363538">
              <a:lnSpc>
                <a:spcPct val="120000"/>
              </a:lnSpc>
            </a:pPr>
            <a:r>
              <a:rPr lang="en-US" altLang="zh-CN" sz="1400"/>
              <a:t>	for(i=0;i&lt;10;i++)</a:t>
            </a:r>
          </a:p>
          <a:p>
            <a:pPr defTabSz="363538">
              <a:lnSpc>
                <a:spcPct val="120000"/>
              </a:lnSpc>
            </a:pPr>
            <a:r>
              <a:rPr lang="en-US" altLang="zh-CN" sz="1400"/>
              <a:t>		printf("%d ",a[i]);</a:t>
            </a:r>
          </a:p>
          <a:p>
            <a:pPr defTabSz="363538">
              <a:lnSpc>
                <a:spcPct val="120000"/>
              </a:lnSpc>
            </a:pPr>
            <a:r>
              <a:rPr lang="en-US" altLang="zh-CN" sz="1400"/>
              <a:t>	printf("\n");</a:t>
            </a:r>
          </a:p>
          <a:p>
            <a:pPr defTabSz="363538">
              <a:lnSpc>
                <a:spcPct val="120000"/>
              </a:lnSpc>
            </a:pPr>
            <a:r>
              <a:rPr lang="en-US" altLang="zh-CN" sz="1400"/>
              <a:t>	return 0;</a:t>
            </a:r>
          </a:p>
          <a:p>
            <a:pPr defTabSz="363538">
              <a:lnSpc>
                <a:spcPct val="120000"/>
              </a:lnSpc>
            </a:pPr>
            <a:r>
              <a:rPr lang="en-US" altLang="zh-CN" sz="1400"/>
              <a:t>}</a:t>
            </a:r>
            <a:endParaRPr lang="en-US" altLang="zh-CN" sz="1400">
              <a:solidFill>
                <a:srgbClr val="008000"/>
              </a:solidFill>
            </a:endParaRPr>
          </a:p>
        </p:txBody>
      </p:sp>
      <p:graphicFrame>
        <p:nvGraphicFramePr>
          <p:cNvPr id="4" name="表格 3"/>
          <p:cNvGraphicFramePr>
            <a:graphicFrameLocks noGrp="1"/>
          </p:cNvGraphicFramePr>
          <p:nvPr>
            <p:extLst>
              <p:ext uri="{D42A27DB-BD31-4B8C-83A1-F6EECF244321}">
                <p14:modId xmlns:p14="http://schemas.microsoft.com/office/powerpoint/2010/main" xmlns="" val="2128512404"/>
              </p:ext>
            </p:extLst>
          </p:nvPr>
        </p:nvGraphicFramePr>
        <p:xfrm>
          <a:off x="7673812" y="1768415"/>
          <a:ext cx="2724032" cy="2372360"/>
        </p:xfrm>
        <a:graphic>
          <a:graphicData uri="http://schemas.openxmlformats.org/drawingml/2006/table">
            <a:tbl>
              <a:tblPr>
                <a:tableStyleId>{5C22544A-7EE6-4342-B048-85BDC9FD1C3A}</a:tableStyleId>
              </a:tblPr>
              <a:tblGrid>
                <a:gridCol w="426392">
                  <a:extLst>
                    <a:ext uri="{9D8B030D-6E8A-4147-A177-3AD203B41FA5}">
                      <a16:colId xmlns:a16="http://schemas.microsoft.com/office/drawing/2014/main" xmlns="" val="4002803548"/>
                    </a:ext>
                  </a:extLst>
                </a:gridCol>
                <a:gridCol w="396815">
                  <a:extLst>
                    <a:ext uri="{9D8B030D-6E8A-4147-A177-3AD203B41FA5}">
                      <a16:colId xmlns:a16="http://schemas.microsoft.com/office/drawing/2014/main" xmlns="" val="2142708071"/>
                    </a:ext>
                  </a:extLst>
                </a:gridCol>
                <a:gridCol w="1078302">
                  <a:extLst>
                    <a:ext uri="{9D8B030D-6E8A-4147-A177-3AD203B41FA5}">
                      <a16:colId xmlns:a16="http://schemas.microsoft.com/office/drawing/2014/main" xmlns="" val="2244673732"/>
                    </a:ext>
                  </a:extLst>
                </a:gridCol>
                <a:gridCol w="822523">
                  <a:extLst>
                    <a:ext uri="{9D8B030D-6E8A-4147-A177-3AD203B41FA5}">
                      <a16:colId xmlns:a16="http://schemas.microsoft.com/office/drawing/2014/main" xmlns="" val="984919020"/>
                    </a:ext>
                  </a:extLst>
                </a:gridCol>
              </a:tblGrid>
              <a:tr h="370840">
                <a:tc gridSpan="4">
                  <a:txBody>
                    <a:bodyPr/>
                    <a:lstStyle/>
                    <a:p>
                      <a:pPr algn="ctr"/>
                      <a:r>
                        <a:rPr lang="zh-CN" altLang="en-US" sz="1400"/>
                        <a:t>输入</a:t>
                      </a:r>
                      <a:r>
                        <a:rPr lang="en-US" altLang="zh-CN" sz="1400"/>
                        <a:t>10</a:t>
                      </a:r>
                      <a:r>
                        <a:rPr lang="zh-CN" altLang="en-US" sz="1400"/>
                        <a:t>个数给</a:t>
                      </a:r>
                      <a:r>
                        <a:rPr lang="en-US" altLang="zh-CN" sz="1400"/>
                        <a:t>a[0]~a[9]</a:t>
                      </a:r>
                      <a:endParaRPr lang="zh-CN"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69217373"/>
                  </a:ext>
                </a:extLst>
              </a:tr>
              <a:tr h="370840">
                <a:tc rowSpan="4">
                  <a:txBody>
                    <a:bodyPr/>
                    <a:lstStyle/>
                    <a:p>
                      <a:endParaRPr lang="zh-CN" altLang="en-US" sz="140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r>
                        <a:rPr lang="en-US" altLang="zh-CN" sz="1400"/>
                        <a:t>j</a:t>
                      </a:r>
                      <a:r>
                        <a:rPr lang="zh-CN" altLang="en-US" sz="1400"/>
                        <a:t>由</a:t>
                      </a:r>
                      <a:r>
                        <a:rPr lang="en-US" altLang="zh-CN" sz="1400"/>
                        <a:t>0</a:t>
                      </a:r>
                      <a:r>
                        <a:rPr lang="zh-CN" altLang="en-US" sz="1400"/>
                        <a:t>变到</a:t>
                      </a:r>
                      <a:r>
                        <a:rPr lang="en-US" altLang="zh-CN" sz="1400"/>
                        <a:t>8</a:t>
                      </a:r>
                      <a:r>
                        <a:rPr lang="zh-CN" altLang="en-US" sz="1400"/>
                        <a:t>共执行</a:t>
                      </a:r>
                      <a:r>
                        <a:rPr lang="en-US" altLang="zh-CN" sz="1400"/>
                        <a:t>9</a:t>
                      </a:r>
                      <a:r>
                        <a:rPr lang="zh-CN" altLang="en-US" sz="1400"/>
                        <a:t>次循环</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832191091"/>
                  </a:ext>
                </a:extLst>
              </a:tr>
              <a:tr h="370840">
                <a:tc vMerge="1">
                  <a:txBody>
                    <a:bodyPr/>
                    <a:lstStyle/>
                    <a:p>
                      <a:endParaRPr lang="zh-CN"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endParaRPr lang="zh-CN" altLang="en-US" sz="140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zh-CN" altLang="en-US" sz="1400"/>
                        <a:t>进行</a:t>
                      </a:r>
                      <a:r>
                        <a:rPr lang="en-US" altLang="zh-CN" sz="1400"/>
                        <a:t>9-j</a:t>
                      </a:r>
                      <a:r>
                        <a:rPr lang="zh-CN" altLang="en-US" sz="1400"/>
                        <a:t>次比较</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99207457"/>
                  </a:ext>
                </a:extLst>
              </a:tr>
              <a:tr h="370840">
                <a:tc vMerge="1">
                  <a:txBody>
                    <a:bodyPr/>
                    <a:lstStyle/>
                    <a:p>
                      <a:endParaRPr lang="zh-CN"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400"/>
                        <a:t>真</a:t>
                      </a:r>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r"/>
                      <a:r>
                        <a:rPr lang="zh-CN" altLang="en-US" sz="1400"/>
                        <a:t>假</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xmlns="" val="2850150885"/>
                  </a:ext>
                </a:extLst>
              </a:tr>
              <a:tr h="370840">
                <a:tc vMerge="1">
                  <a:txBody>
                    <a:bodyPr/>
                    <a:lstStyle/>
                    <a:p>
                      <a:endParaRPr lang="zh-CN"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a:t>a[i]</a:t>
                      </a:r>
                      <a:r>
                        <a:rPr lang="zh-CN" altLang="en-US" sz="1400"/>
                        <a:t>与</a:t>
                      </a:r>
                      <a:r>
                        <a:rPr lang="en-US" altLang="zh-CN" sz="1400"/>
                        <a:t>a[i+1]</a:t>
                      </a:r>
                      <a:r>
                        <a:rPr lang="zh-CN" altLang="en-US" sz="1400"/>
                        <a:t>交换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70597561"/>
                  </a:ext>
                </a:extLst>
              </a:tr>
              <a:tr h="370840">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a:t>输出</a:t>
                      </a:r>
                      <a:r>
                        <a:rPr lang="en-US" altLang="zh-CN" sz="1400"/>
                        <a:t>a[0]~a[9]</a:t>
                      </a:r>
                      <a:endParaRPr lang="zh-CN"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750222358"/>
                  </a:ext>
                </a:extLst>
              </a:tr>
            </a:tbl>
          </a:graphicData>
        </a:graphic>
      </p:graphicFrame>
      <p:sp>
        <p:nvSpPr>
          <p:cNvPr id="5" name="文本框 4"/>
          <p:cNvSpPr txBox="1"/>
          <p:nvPr/>
        </p:nvSpPr>
        <p:spPr>
          <a:xfrm>
            <a:off x="8962845" y="2843836"/>
            <a:ext cx="1069676" cy="307777"/>
          </a:xfrm>
          <a:prstGeom prst="rect">
            <a:avLst/>
          </a:prstGeom>
          <a:noFill/>
        </p:spPr>
        <p:txBody>
          <a:bodyPr wrap="square" rtlCol="0">
            <a:spAutoFit/>
          </a:bodyPr>
          <a:lstStyle/>
          <a:p>
            <a:pPr algn="ctr"/>
            <a:r>
              <a:rPr lang="en-US" altLang="zh-CN" sz="1400"/>
              <a:t>a[i]&gt;a[i+1]</a:t>
            </a:r>
            <a:endParaRPr lang="zh-CN" altLang="en-US" sz="1400"/>
          </a:p>
        </p:txBody>
      </p:sp>
      <p:pic>
        <p:nvPicPr>
          <p:cNvPr id="6" name="图片 5"/>
          <p:cNvPicPr>
            <a:picLocks noChangeAspect="1"/>
          </p:cNvPicPr>
          <p:nvPr/>
        </p:nvPicPr>
        <p:blipFill>
          <a:blip r:embed="rId3" cstate="print"/>
          <a:stretch>
            <a:fillRect/>
          </a:stretch>
        </p:blipFill>
        <p:spPr>
          <a:xfrm>
            <a:off x="7673812" y="4520871"/>
            <a:ext cx="3486150" cy="1390650"/>
          </a:xfrm>
          <a:prstGeom prst="rect">
            <a:avLst/>
          </a:prstGeom>
        </p:spPr>
      </p:pic>
    </p:spTree>
    <p:extLst>
      <p:ext uri="{BB962C8B-B14F-4D97-AF65-F5344CB8AC3E}">
        <p14:creationId xmlns:p14="http://schemas.microsoft.com/office/powerpoint/2010/main" xmlns="" val="27094744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70803150623"/>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70808180310"/>
  <p:tag name="MH_LIBRARY" val="GRAPHIC"/>
  <p:tag name="MH_TYPE" val="SubTitle"/>
  <p:tag name="MH_ORDER" val="2"/>
</p:tagLst>
</file>

<file path=ppt/tags/tag10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0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0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0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0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0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0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07.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0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0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70808180310"/>
  <p:tag name="MH_LIBRARY" val="GRAPHIC"/>
  <p:tag name="MH_TYPE" val="Text"/>
  <p:tag name="MH_ORDER" val="2"/>
</p:tagLst>
</file>

<file path=ppt/tags/tag110.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1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1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1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70808180310"/>
  <p:tag name="MH_LIBRARY" val="GRAPHIC"/>
  <p:tag name="MH_TYPE" val="Text"/>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70808180310"/>
  <p:tag name="MH_LIBRARY" val="GRAPHIC"/>
  <p:tag name="MH_TYPE" val="SubTitle"/>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Freeform 21"/>
</p:tagLst>
</file>

<file path=ppt/tags/tag20.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Other"/>
  <p:tag name="MH_ORDER" val="1"/>
</p:tagLst>
</file>

<file path=ppt/tags/tag24.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Text"/>
  <p:tag name="MH_ORDER" val="1"/>
</p:tagLst>
</file>

<file path=ppt/tags/tag25.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Other"/>
  <p:tag name="MH_ORDER" val="2"/>
</p:tagLst>
</file>

<file path=ppt/tags/tag26.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SubTitle"/>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Other"/>
  <p:tag name="MH_ORDER" val="4"/>
</p:tagLst>
</file>

<file path=ppt/tags/tag28.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Other"/>
  <p:tag name="MH_ORDER" val="5"/>
</p:tagLst>
</file>

<file path=ppt/tags/tag29.xml><?xml version="1.0" encoding="utf-8"?>
<p:tagLst xmlns:a="http://schemas.openxmlformats.org/drawingml/2006/main" xmlns:r="http://schemas.openxmlformats.org/officeDocument/2006/relationships" xmlns:p="http://schemas.openxmlformats.org/presentationml/2006/main">
  <p:tag name="MH" val="20170808112346"/>
  <p:tag name="MH_LIBRARY" val="GRAPHIC"/>
  <p:tag name="MH_TYPE" val="Text"/>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2"/>
</p:tagLst>
</file>

<file path=ppt/tags/tag30.xml><?xml version="1.0" encoding="utf-8"?>
<p:tagLst xmlns:a="http://schemas.openxmlformats.org/drawingml/2006/main" xmlns:r="http://schemas.openxmlformats.org/officeDocument/2006/relationships" xmlns:p="http://schemas.openxmlformats.org/presentationml/2006/main">
  <p:tag name="MH" val="20170808112346"/>
  <p:tag name="MH_LIBRARY" val="GRAPHIC"/>
  <p:tag name="MH_TYPE" val="SubTitle"/>
  <p:tag name="MH_ORDER" val="1"/>
</p:tagLst>
</file>

<file path=ppt/tags/tag3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3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3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3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3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3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4.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3"/>
</p:tagLst>
</file>

<file path=ppt/tags/tag4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4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4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4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4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4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4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4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4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4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5.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4"/>
</p:tagLst>
</file>

<file path=ppt/tags/tag5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5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52.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Other"/>
  <p:tag name="MH_ORDER" val="1"/>
</p:tagLst>
</file>

<file path=ppt/tags/tag53.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Text"/>
  <p:tag name="MH_ORDER" val="1"/>
</p:tagLst>
</file>

<file path=ppt/tags/tag54.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Other"/>
  <p:tag name="MH_ORDER" val="2"/>
</p:tagLst>
</file>

<file path=ppt/tags/tag55.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SubTitle"/>
  <p:tag name="MH_ORDER" val="1"/>
</p:tagLst>
</file>

<file path=ppt/tags/tag56.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Other"/>
  <p:tag name="MH_ORDER" val="4"/>
</p:tagLst>
</file>

<file path=ppt/tags/tag57.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Other"/>
  <p:tag name="MH_ORDER" val="5"/>
</p:tagLst>
</file>

<file path=ppt/tags/tag5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5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文本框 25"/>
</p:tagLst>
</file>

<file path=ppt/tags/tag60.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6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6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6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6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6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6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67.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6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6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6"/>
</p:tagLst>
</file>

<file path=ppt/tags/tag70.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7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7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7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7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7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7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7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7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8.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7"/>
</p:tagLst>
</file>

<file path=ppt/tags/tag8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8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8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8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8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8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8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8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8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8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9.xml><?xml version="1.0" encoding="utf-8"?>
<p:tagLst xmlns:a="http://schemas.openxmlformats.org/drawingml/2006/main" xmlns:r="http://schemas.openxmlformats.org/officeDocument/2006/relationships" xmlns:p="http://schemas.openxmlformats.org/presentationml/2006/main">
  <p:tag name="MH" val="20170808180310"/>
  <p:tag name="MH_LIBRARY" val="GRAPHIC"/>
  <p:tag name="MH_TYPE" val="Text"/>
  <p:tag name="MH_ORDER" val="3"/>
</p:tagLst>
</file>

<file path=ppt/tags/tag9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9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9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9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9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9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9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9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9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9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heme/theme1.xml><?xml version="1.0" encoding="utf-8"?>
<a:theme xmlns:a="http://schemas.openxmlformats.org/drawingml/2006/main" name="Office 主题​​">
  <a:themeElements>
    <a:clrScheme name="红橙色">
      <a:dk1>
        <a:sysClr val="windowText" lastClr="000000"/>
      </a:dk1>
      <a:lt1>
        <a:sysClr val="window" lastClr="C7EDCC"/>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3431</TotalTime>
  <Words>5072</Words>
  <Application>Microsoft Office PowerPoint</Application>
  <PresentationFormat>自定义</PresentationFormat>
  <Paragraphs>953</Paragraphs>
  <Slides>35</Slides>
  <Notes>12</Notes>
  <HiddenSlides>0</HiddenSlides>
  <MMClips>0</MMClips>
  <ScaleCrop>false</ScaleCrop>
  <HeadingPairs>
    <vt:vector size="4" baseType="variant">
      <vt:variant>
        <vt:lpstr>主题</vt:lpstr>
      </vt:variant>
      <vt:variant>
        <vt:i4>1</vt:i4>
      </vt:variant>
      <vt:variant>
        <vt:lpstr>幻灯片标题</vt:lpstr>
      </vt:variant>
      <vt:variant>
        <vt:i4>35</vt:i4>
      </vt:variant>
    </vt:vector>
  </HeadingPairs>
  <TitlesOfParts>
    <vt:vector size="36" baseType="lpstr">
      <vt:lpstr>Office 主题​​</vt:lpstr>
      <vt:lpstr>幻灯片 1</vt:lpstr>
      <vt:lpstr>数组的作用</vt:lpstr>
      <vt:lpstr>定义一维数组</vt:lpstr>
      <vt:lpstr>引用一维数组元素</vt:lpstr>
      <vt:lpstr>引用一维数组元素</vt:lpstr>
      <vt:lpstr>一维数组的初始化</vt:lpstr>
      <vt:lpstr>一维数组程序举例</vt:lpstr>
      <vt:lpstr>一维数组程序举例</vt:lpstr>
      <vt:lpstr>一维数组程序举例</vt:lpstr>
      <vt:lpstr>定义和引用二维数组</vt:lpstr>
      <vt:lpstr>定义二维数组</vt:lpstr>
      <vt:lpstr>二维数组的存储</vt:lpstr>
      <vt:lpstr>引用二维数组元素</vt:lpstr>
      <vt:lpstr>二维数组程序举例</vt:lpstr>
      <vt:lpstr>二维数组程序举例</vt:lpstr>
      <vt:lpstr>二维数组的初始化</vt:lpstr>
      <vt:lpstr>利用字符数组处理字符串数据</vt:lpstr>
      <vt:lpstr>定义字符数组</vt:lpstr>
      <vt:lpstr>字符数组的初始化</vt:lpstr>
      <vt:lpstr>引用字符数组的元素</vt:lpstr>
      <vt:lpstr>字符串和字符串结束标志</vt:lpstr>
      <vt:lpstr>字符串和字符串结束标志</vt:lpstr>
      <vt:lpstr>字符数组的输入输出</vt:lpstr>
      <vt:lpstr>字符数组的输入输出</vt:lpstr>
      <vt:lpstr>字符数组的输入输出</vt:lpstr>
      <vt:lpstr>字符数组应用举例</vt:lpstr>
      <vt:lpstr>字符数组应用举例</vt:lpstr>
      <vt:lpstr>利用字符串处理函数</vt:lpstr>
      <vt:lpstr>输出字符串的函数</vt:lpstr>
      <vt:lpstr>字符串连接函数</vt:lpstr>
      <vt:lpstr>字符串复制函数</vt:lpstr>
      <vt:lpstr>字符串比较函数</vt:lpstr>
      <vt:lpstr>测字符串长度的函数</vt:lpstr>
      <vt:lpstr>转换为大小写的函数</vt:lpstr>
      <vt:lpstr>总  结</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dc:title>
  <dc:creator>zi jin</dc:creator>
  <cp:lastModifiedBy>E21Zhang</cp:lastModifiedBy>
  <cp:revision>290</cp:revision>
  <dcterms:created xsi:type="dcterms:W3CDTF">2017-08-03T06:51:45Z</dcterms:created>
  <dcterms:modified xsi:type="dcterms:W3CDTF">2019-02-22T07:44:01Z</dcterms:modified>
</cp:coreProperties>
</file>