
<file path=[Content_Types].xml><?xml version="1.0" encoding="utf-8"?>
<Types xmlns="http://schemas.openxmlformats.org/package/2006/content-types">
  <Override PartName="/ppt/tags/tag8.xml" ContentType="application/vnd.openxmlformats-officedocument.presentationml.tags+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tags/tag89.xml" ContentType="application/vnd.openxmlformats-officedocument.presentationml.tag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49.xml" ContentType="application/vnd.openxmlformats-officedocument.presentationml.tags+xml"/>
  <Override PartName="/ppt/tags/tag78.xml" ContentType="application/vnd.openxmlformats-officedocument.presentationml.tags+xml"/>
  <Override PartName="/ppt/tags/tag96.xml" ContentType="application/vnd.openxmlformats-officedocument.presentationml.tags+xml"/>
  <Override PartName="/ppt/notesSlides/notesSlide27.xml" ContentType="application/vnd.openxmlformats-officedocument.presentationml.notesSlide+xml"/>
  <Override PartName="/ppt/tags/tag100.xml" ContentType="application/vnd.openxmlformats-officedocument.presentationml.tags+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38.xml" ContentType="application/vnd.openxmlformats-officedocument.presentationml.tags+xml"/>
  <Override PartName="/ppt/tags/tag56.xml" ContentType="application/vnd.openxmlformats-officedocument.presentationml.tags+xml"/>
  <Override PartName="/ppt/tags/tag67.xml" ContentType="application/vnd.openxmlformats-officedocument.presentationml.tags+xml"/>
  <Override PartName="/ppt/notesSlides/notesSlide16.xml" ContentType="application/vnd.openxmlformats-officedocument.presentationml.notesSlide+xml"/>
  <Override PartName="/ppt/tags/tag85.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45.xml" ContentType="application/vnd.openxmlformats-officedocument.presentationml.tags+xml"/>
  <Override PartName="/ppt/tags/tag63.xml" ContentType="application/vnd.openxmlformats-officedocument.presentationml.tags+xml"/>
  <Override PartName="/ppt/tags/tag74.xml" ContentType="application/vnd.openxmlformats-officedocument.presentationml.tags+xml"/>
  <Override PartName="/ppt/tags/tag92.xml" ContentType="application/vnd.openxmlformats-officedocument.presentationml.tags+xml"/>
  <Override PartName="/ppt/notesSlides/notesSlide23.xml" ContentType="application/vnd.openxmlformats-officedocument.presentationml.notesSlide+xml"/>
  <Override PartName="/ppt/tags/tag34.xml" ContentType="application/vnd.openxmlformats-officedocument.presentationml.tags+xml"/>
  <Override PartName="/ppt/tags/tag52.xml" ContentType="application/vnd.openxmlformats-officedocument.presentationml.tags+xml"/>
  <Override PartName="/ppt/notesSlides/notesSlide12.xml" ContentType="application/vnd.openxmlformats-officedocument.presentationml.notesSlide+xml"/>
  <Override PartName="/ppt/tags/tag81.xml" ContentType="application/vnd.openxmlformats-officedocument.presentationml.tags+xml"/>
  <Override PartName="/ppt/notesSlides/notesSlide30.xml" ContentType="application/vnd.openxmlformats-officedocument.presentationml.notesSlide+xml"/>
  <Override PartName="/ppt/tags/tag12.xml" ContentType="application/vnd.openxmlformats-officedocument.presentationml.tags+xml"/>
  <Override PartName="/ppt/tags/tag23.xml" ContentType="application/vnd.openxmlformats-officedocument.presentationml.tags+xml"/>
  <Override PartName="/ppt/notesSlides/notesSlide7.xml" ContentType="application/vnd.openxmlformats-officedocument.presentationml.notesSlide+xml"/>
  <Override PartName="/ppt/tags/tag41.xml" ContentType="application/vnd.openxmlformats-officedocument.presentationml.tags+xml"/>
  <Override PartName="/ppt/tags/tag70.xml" ContentType="application/vnd.openxmlformats-officedocument.presentationml.tags+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tags/tag79.xml" ContentType="application/vnd.openxmlformats-officedocument.presentationml.tags+xml"/>
  <Override PartName="/ppt/tags/tag101.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tags/tag39.xml" ContentType="application/vnd.openxmlformats-officedocument.presentationml.tags+xml"/>
  <Override PartName="/ppt/tags/tag68.xml" ContentType="application/vnd.openxmlformats-officedocument.presentationml.tags+xml"/>
  <Override PartName="/ppt/notesSlides/notesSlide17.xml" ContentType="application/vnd.openxmlformats-officedocument.presentationml.notesSlide+xml"/>
  <Override PartName="/ppt/tags/tag86.xml" ContentType="application/vnd.openxmlformats-officedocument.presentationml.tags+xml"/>
  <Override PartName="/ppt/notesSlides/notesSlide28.xml" ContentType="application/vnd.openxmlformats-officedocument.presentationml.notesSlide+xml"/>
  <Override PartName="/ppt/tags/tag97.xml" ContentType="application/vnd.openxmlformats-officedocument.presentationml.tags+xml"/>
  <Override PartName="/ppt/presentation.xml" ContentType="application/vnd.openxmlformats-officedocument.presentationml.presentation.main+xml"/>
  <Override PartName="/ppt/slides/slide22.xml" ContentType="application/vnd.openxmlformats-officedocument.presentationml.slide+xml"/>
  <Override PartName="/ppt/tags/tag1.xml" ContentType="application/vnd.openxmlformats-officedocument.presentationml.tags+xml"/>
  <Override PartName="/ppt/tags/tag28.xml" ContentType="application/vnd.openxmlformats-officedocument.presentationml.tags+xml"/>
  <Override PartName="/ppt/tags/tag57.xml" ContentType="application/vnd.openxmlformats-officedocument.presentationml.tags+xml"/>
  <Override PartName="/ppt/tags/tag75.xml" ContentType="application/vnd.openxmlformats-officedocument.presentationml.tags+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tags/tag17.xml" ContentType="application/vnd.openxmlformats-officedocument.presentationml.tags+xml"/>
  <Override PartName="/ppt/tags/tag35.xml" ContentType="application/vnd.openxmlformats-officedocument.presentationml.tags+xml"/>
  <Override PartName="/ppt/tags/tag46.xml" ContentType="application/vnd.openxmlformats-officedocument.presentationml.tags+xml"/>
  <Override PartName="/ppt/tags/tag64.xml" ContentType="application/vnd.openxmlformats-officedocument.presentationml.tags+xml"/>
  <Override PartName="/ppt/notesSlides/notesSlide13.xml" ContentType="application/vnd.openxmlformats-officedocument.presentationml.notesSlide+xml"/>
  <Override PartName="/ppt/tags/tag82.xml" ContentType="application/vnd.openxmlformats-officedocument.presentationml.tags+xml"/>
  <Override PartName="/ppt/tags/tag93.xml" ContentType="application/vnd.openxmlformats-officedocument.presentationml.tags+xml"/>
  <Override PartName="/ppt/slideLayouts/slideLayout10.xml" ContentType="application/vnd.openxmlformats-officedocument.presentationml.slideLayout+xml"/>
  <Override PartName="/ppt/tags/tag24.xml" ContentType="application/vnd.openxmlformats-officedocument.presentationml.tags+xml"/>
  <Override PartName="/ppt/notesSlides/notesSlide8.xml" ContentType="application/vnd.openxmlformats-officedocument.presentationml.notesSlide+xml"/>
  <Override PartName="/ppt/tags/tag53.xml" ContentType="application/vnd.openxmlformats-officedocument.presentationml.tags+xml"/>
  <Override PartName="/ppt/tags/tag71.xml" ContentType="application/vnd.openxmlformats-officedocument.presentationml.tags+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tags/tag13.xml" ContentType="application/vnd.openxmlformats-officedocument.presentationml.tags+xml"/>
  <Override PartName="/ppt/tags/tag31.xml" ContentType="application/vnd.openxmlformats-officedocument.presentationml.tags+xml"/>
  <Override PartName="/ppt/tags/tag42.xml" ContentType="application/vnd.openxmlformats-officedocument.presentationml.tags+xml"/>
  <Override PartName="/ppt/tags/tag60.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ags/tag98.xml" ContentType="application/vnd.openxmlformats-officedocument.presentationml.tags+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Override PartName="/ppt/tags/tag58.xml" ContentType="application/vnd.openxmlformats-officedocument.presentationml.tags+xml"/>
  <Override PartName="/ppt/tags/tag69.xml" ContentType="application/vnd.openxmlformats-officedocument.presentationml.tags+xml"/>
  <Override PartName="/ppt/notesSlides/notesSlide18.xml" ContentType="application/vnd.openxmlformats-officedocument.presentationml.notesSlide+xml"/>
  <Override PartName="/ppt/tags/tag87.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tags/tag29.xml" ContentType="application/vnd.openxmlformats-officedocument.presentationml.tags+xml"/>
  <Override PartName="/ppt/tags/tag47.xml" ContentType="application/vnd.openxmlformats-officedocument.presentationml.tags+xml"/>
  <Override PartName="/ppt/tags/tag76.xml" ContentType="application/vnd.openxmlformats-officedocument.presentationml.tags+xml"/>
  <Override PartName="/ppt/tags/tag94.xml" ContentType="application/vnd.openxmlformats-officedocument.presentationml.tags+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tags/tag18.xml" ContentType="application/vnd.openxmlformats-officedocument.presentationml.tags+xml"/>
  <Override PartName="/ppt/tags/tag36.xml" ContentType="application/vnd.openxmlformats-officedocument.presentationml.tags+xml"/>
  <Override PartName="/ppt/tags/tag54.xml" ContentType="application/vnd.openxmlformats-officedocument.presentationml.tags+xml"/>
  <Override PartName="/ppt/tags/tag65.xml" ContentType="application/vnd.openxmlformats-officedocument.presentationml.tags+xml"/>
  <Override PartName="/ppt/notesSlides/notesSlide14.xml" ContentType="application/vnd.openxmlformats-officedocument.presentationml.notesSlide+xml"/>
  <Override PartName="/ppt/tags/tag83.xml" ContentType="application/vnd.openxmlformats-officedocument.presentationml.tags+xml"/>
  <Override PartName="/ppt/notesSlides/notesSlide32.xml" ContentType="application/vnd.openxmlformats-officedocument.presentationml.notesSlide+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notesSlides/notesSlide9.xml" ContentType="application/vnd.openxmlformats-officedocument.presentationml.notesSlide+xml"/>
  <Override PartName="/ppt/tags/tag61.xml" ContentType="application/vnd.openxmlformats-officedocument.presentationml.tags+xml"/>
  <Override PartName="/ppt/tags/tag72.xml" ContentType="application/vnd.openxmlformats-officedocument.presentationml.tags+xml"/>
  <Override PartName="/ppt/tags/tag90.xml" ContentType="application/vnd.openxmlformats-officedocument.presentationml.tags+xml"/>
  <Override PartName="/ppt/notesSlides/notesSlide21.xml" ContentType="application/vnd.openxmlformats-officedocument.presentationml.notesSlide+xml"/>
  <Override PartName="/ppt/tags/tag32.xml" ContentType="application/vnd.openxmlformats-officedocument.presentationml.tags+xml"/>
  <Override PartName="/ppt/tags/tag50.xml" ContentType="application/vnd.openxmlformats-officedocument.presentationml.tags+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notesSlides/notesSlide5.xml" ContentType="application/vnd.openxmlformats-officedocument.presentationml.notesSlide+xml"/>
  <Override PartName="/ppt/slides/slide28.xml" ContentType="application/vnd.openxmlformats-officedocument.presentationml.slide+xml"/>
  <Override PartName="/ppt/tags/tag7.xml" ContentType="application/vnd.openxmlformats-officedocument.presentationml.tags+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tags/tag99.xml" ContentType="application/vnd.openxmlformats-officedocument.presentationml.tags+xml"/>
  <Override PartName="/ppt/slides/slide24.xml" ContentType="application/vnd.openxmlformats-officedocument.presentationml.slide+xml"/>
  <Override PartName="/ppt/slides/slide35.xml" ContentType="application/vnd.openxmlformats-officedocument.presentationml.slide+xml"/>
  <Override PartName="/ppt/tags/tag3.xml" ContentType="application/vnd.openxmlformats-officedocument.presentationml.tags+xml"/>
  <Override PartName="/ppt/tags/tag59.xml" ContentType="application/vnd.openxmlformats-officedocument.presentationml.tags+xml"/>
  <Override PartName="/ppt/tags/tag77.xml" ContentType="application/vnd.openxmlformats-officedocument.presentationml.tags+xml"/>
  <Override PartName="/ppt/tags/tag88.xml" ContentType="application/vnd.openxmlformats-officedocument.presentationml.tags+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tags/tag19.xml" ContentType="application/vnd.openxmlformats-officedocument.presentationml.tags+xml"/>
  <Override PartName="/ppt/tags/tag37.xml" ContentType="application/vnd.openxmlformats-officedocument.presentationml.tags+xml"/>
  <Override PartName="/ppt/tags/tag48.xml" ContentType="application/vnd.openxmlformats-officedocument.presentationml.tags+xml"/>
  <Override PartName="/ppt/tags/tag66.xml" ContentType="application/vnd.openxmlformats-officedocument.presentationml.tags+xml"/>
  <Override PartName="/ppt/notesSlides/notesSlide15.xml" ContentType="application/vnd.openxmlformats-officedocument.presentationml.notesSlide+xml"/>
  <Override PartName="/ppt/tags/tag84.xml" ContentType="application/vnd.openxmlformats-officedocument.presentationml.tags+xml"/>
  <Override PartName="/ppt/tags/tag95.xml" ContentType="application/vnd.openxmlformats-officedocument.presentationml.tags+xml"/>
  <Override PartName="/ppt/notesSlides/notesSlide26.xml" ContentType="application/vnd.openxmlformats-officedocument.presentationml.notesSlide+xml"/>
  <Override PartName="/ppt/slides/slide20.xml" ContentType="application/vnd.openxmlformats-officedocument.presentationml.slide+xml"/>
  <Override PartName="/ppt/tags/tag26.xml" ContentType="application/vnd.openxmlformats-officedocument.presentationml.tags+xml"/>
  <Override PartName="/ppt/tags/tag55.xml" ContentType="application/vnd.openxmlformats-officedocument.presentationml.tags+xml"/>
  <Override PartName="/ppt/tags/tag73.xml" ContentType="application/vnd.openxmlformats-officedocument.presentationml.tags+xml"/>
  <Override PartName="/ppt/notesSlides/notesSlide22.xml" ContentType="application/vnd.openxmlformats-officedocument.presentationml.notesSlide+xml"/>
  <Override PartName="/ppt/tags/tag15.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62.xml" ContentType="application/vnd.openxmlformats-officedocument.presentationml.tags+xml"/>
  <Override PartName="/ppt/notesSlides/notesSlide11.xml" ContentType="application/vnd.openxmlformats-officedocument.presentationml.notesSlide+xml"/>
  <Override PartName="/ppt/tags/tag80.xml" ContentType="application/vnd.openxmlformats-officedocument.presentationml.tags+xml"/>
  <Override PartName="/ppt/tags/tag91.xml" ContentType="application/vnd.openxmlformats-officedocument.presentationml.tags+xml"/>
  <Override PartName="/ppt/tags/tag22.xml" ContentType="application/vnd.openxmlformats-officedocument.presentationml.tags+xml"/>
  <Override PartName="/ppt/notesSlides/notesSlide6.xml" ContentType="application/vnd.openxmlformats-officedocument.presentationml.notesSlide+xml"/>
  <Override PartName="/ppt/tags/tag40.xml" ContentType="application/vnd.openxmlformats-officedocument.presentationml.tags+xml"/>
  <Override PartName="/ppt/tags/tag51.xml" ContentType="application/vnd.openxmlformats-officedocument.presentationml.tags+xml"/>
  <Override PartName="/ppt/slides/slide8.xml" ContentType="application/vnd.openxmlformats-officedocument.presentationml.slide+xml"/>
  <Override PartName="/ppt/tags/tag11.xml" ContentType="application/vnd.openxmlformats-officedocument.presentationml.tags+xml"/>
  <Override PartName="/ppt/slides/slide29.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8" r:id="rId2"/>
    <p:sldId id="259" r:id="rId3"/>
    <p:sldId id="341" r:id="rId4"/>
    <p:sldId id="261" r:id="rId5"/>
    <p:sldId id="263" r:id="rId6"/>
    <p:sldId id="262" r:id="rId7"/>
    <p:sldId id="260" r:id="rId8"/>
    <p:sldId id="264" r:id="rId9"/>
    <p:sldId id="265" r:id="rId10"/>
    <p:sldId id="266" r:id="rId11"/>
    <p:sldId id="267" r:id="rId12"/>
    <p:sldId id="268" r:id="rId13"/>
    <p:sldId id="269" r:id="rId14"/>
    <p:sldId id="270" r:id="rId15"/>
    <p:sldId id="271" r:id="rId16"/>
    <p:sldId id="272" r:id="rId17"/>
    <p:sldId id="274" r:id="rId18"/>
    <p:sldId id="273" r:id="rId19"/>
    <p:sldId id="275" r:id="rId20"/>
    <p:sldId id="276" r:id="rId21"/>
    <p:sldId id="277" r:id="rId22"/>
    <p:sldId id="278" r:id="rId23"/>
    <p:sldId id="279" r:id="rId24"/>
    <p:sldId id="280" r:id="rId25"/>
    <p:sldId id="282" r:id="rId26"/>
    <p:sldId id="293" r:id="rId27"/>
    <p:sldId id="295" r:id="rId28"/>
    <p:sldId id="297" r:id="rId29"/>
    <p:sldId id="298" r:id="rId30"/>
    <p:sldId id="300" r:id="rId31"/>
    <p:sldId id="301" r:id="rId32"/>
    <p:sldId id="302" r:id="rId33"/>
    <p:sldId id="303" r:id="rId34"/>
    <p:sldId id="315" r:id="rId35"/>
    <p:sldId id="342" r:id="rId36"/>
    <p:sldId id="343" r:id="rId37"/>
    <p:sldId id="344" r:id="rId38"/>
    <p:sldId id="345"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6" autoAdjust="0"/>
    <p:restoredTop sz="88811" autoAdjust="0"/>
  </p:normalViewPr>
  <p:slideViewPr>
    <p:cSldViewPr snapToGrid="0">
      <p:cViewPr varScale="1">
        <p:scale>
          <a:sx n="67" d="100"/>
          <a:sy n="67" d="100"/>
        </p:scale>
        <p:origin x="-600" y="-96"/>
      </p:cViewPr>
      <p:guideLst>
        <p:guide orient="horz" pos="2160"/>
        <p:guide pos="3840"/>
      </p:guideLst>
    </p:cSldViewPr>
  </p:slideViewPr>
  <p:notesTextViewPr>
    <p:cViewPr>
      <p:scale>
        <a:sx n="1" d="1"/>
        <a:sy n="1" d="1"/>
      </p:scale>
      <p:origin x="0" y="0"/>
    </p:cViewPr>
  </p:notesTextViewPr>
  <p:sorterViewPr>
    <p:cViewPr>
      <p:scale>
        <a:sx n="100" d="100"/>
        <a:sy n="100" d="100"/>
      </p:scale>
      <p:origin x="0" y="-11475"/>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ADE993-7C9B-4F76-A5D2-51F22BFA1A20}" type="datetimeFigureOut">
              <a:rPr lang="zh-CN" altLang="en-US" smtClean="0"/>
              <a:pPr/>
              <a:t>2019-2-22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6ADBE2-52C4-423E-AEC4-CA623BCE1D45}" type="slidenum">
              <a:rPr lang="zh-CN" altLang="en-US" smtClean="0"/>
              <a:pPr/>
              <a:t>‹#›</a:t>
            </a:fld>
            <a:endParaRPr lang="zh-CN" altLang="en-US"/>
          </a:p>
        </p:txBody>
      </p:sp>
    </p:spTree>
    <p:extLst>
      <p:ext uri="{BB962C8B-B14F-4D97-AF65-F5344CB8AC3E}">
        <p14:creationId xmlns:p14="http://schemas.microsoft.com/office/powerpoint/2010/main" xmlns="" val="3340275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a:t>
            </a:fld>
            <a:endParaRPr lang="zh-CN" altLang="en-US"/>
          </a:p>
        </p:txBody>
      </p:sp>
    </p:spTree>
    <p:extLst>
      <p:ext uri="{BB962C8B-B14F-4D97-AF65-F5344CB8AC3E}">
        <p14:creationId xmlns:p14="http://schemas.microsoft.com/office/powerpoint/2010/main" xmlns="" val="12671716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13</a:t>
            </a:fld>
            <a:endParaRPr lang="zh-CN" altLang="en-US"/>
          </a:p>
        </p:txBody>
      </p:sp>
    </p:spTree>
    <p:extLst>
      <p:ext uri="{BB962C8B-B14F-4D97-AF65-F5344CB8AC3E}">
        <p14:creationId xmlns:p14="http://schemas.microsoft.com/office/powerpoint/2010/main" xmlns="" val="22055242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15</a:t>
            </a:fld>
            <a:endParaRPr lang="zh-CN" altLang="en-US"/>
          </a:p>
        </p:txBody>
      </p:sp>
    </p:spTree>
    <p:extLst>
      <p:ext uri="{BB962C8B-B14F-4D97-AF65-F5344CB8AC3E}">
        <p14:creationId xmlns:p14="http://schemas.microsoft.com/office/powerpoint/2010/main" xmlns="" val="219918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16</a:t>
            </a:fld>
            <a:endParaRPr lang="zh-CN" altLang="en-US"/>
          </a:p>
        </p:txBody>
      </p:sp>
    </p:spTree>
    <p:extLst>
      <p:ext uri="{BB962C8B-B14F-4D97-AF65-F5344CB8AC3E}">
        <p14:creationId xmlns:p14="http://schemas.microsoft.com/office/powerpoint/2010/main" xmlns="" val="38163587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17</a:t>
            </a:fld>
            <a:endParaRPr lang="zh-CN" altLang="en-US"/>
          </a:p>
        </p:txBody>
      </p:sp>
    </p:spTree>
    <p:extLst>
      <p:ext uri="{BB962C8B-B14F-4D97-AF65-F5344CB8AC3E}">
        <p14:creationId xmlns:p14="http://schemas.microsoft.com/office/powerpoint/2010/main" xmlns="" val="40610791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18</a:t>
            </a:fld>
            <a:endParaRPr lang="zh-CN" altLang="en-US"/>
          </a:p>
        </p:txBody>
      </p:sp>
    </p:spTree>
    <p:extLst>
      <p:ext uri="{BB962C8B-B14F-4D97-AF65-F5344CB8AC3E}">
        <p14:creationId xmlns:p14="http://schemas.microsoft.com/office/powerpoint/2010/main" xmlns="" val="22232621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19</a:t>
            </a:fld>
            <a:endParaRPr lang="zh-CN" altLang="en-US"/>
          </a:p>
        </p:txBody>
      </p:sp>
    </p:spTree>
    <p:extLst>
      <p:ext uri="{BB962C8B-B14F-4D97-AF65-F5344CB8AC3E}">
        <p14:creationId xmlns:p14="http://schemas.microsoft.com/office/powerpoint/2010/main" xmlns="" val="11268143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20</a:t>
            </a:fld>
            <a:endParaRPr lang="zh-CN" altLang="en-US"/>
          </a:p>
        </p:txBody>
      </p:sp>
    </p:spTree>
    <p:extLst>
      <p:ext uri="{BB962C8B-B14F-4D97-AF65-F5344CB8AC3E}">
        <p14:creationId xmlns:p14="http://schemas.microsoft.com/office/powerpoint/2010/main" xmlns="" val="34068347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21</a:t>
            </a:fld>
            <a:endParaRPr lang="zh-CN" altLang="en-US"/>
          </a:p>
        </p:txBody>
      </p:sp>
    </p:spTree>
    <p:extLst>
      <p:ext uri="{BB962C8B-B14F-4D97-AF65-F5344CB8AC3E}">
        <p14:creationId xmlns:p14="http://schemas.microsoft.com/office/powerpoint/2010/main" xmlns="" val="16770636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22</a:t>
            </a:fld>
            <a:endParaRPr lang="zh-CN" altLang="en-US"/>
          </a:p>
        </p:txBody>
      </p:sp>
    </p:spTree>
    <p:extLst>
      <p:ext uri="{BB962C8B-B14F-4D97-AF65-F5344CB8AC3E}">
        <p14:creationId xmlns:p14="http://schemas.microsoft.com/office/powerpoint/2010/main" xmlns="" val="28049989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23</a:t>
            </a:fld>
            <a:endParaRPr lang="zh-CN" altLang="en-US"/>
          </a:p>
        </p:txBody>
      </p:sp>
    </p:spTree>
    <p:extLst>
      <p:ext uri="{BB962C8B-B14F-4D97-AF65-F5344CB8AC3E}">
        <p14:creationId xmlns:p14="http://schemas.microsoft.com/office/powerpoint/2010/main" xmlns="" val="1480894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a:t>
            </a:fld>
            <a:endParaRPr lang="zh-CN" altLang="en-US"/>
          </a:p>
        </p:txBody>
      </p:sp>
    </p:spTree>
    <p:extLst>
      <p:ext uri="{BB962C8B-B14F-4D97-AF65-F5344CB8AC3E}">
        <p14:creationId xmlns:p14="http://schemas.microsoft.com/office/powerpoint/2010/main" xmlns="" val="12614222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24</a:t>
            </a:fld>
            <a:endParaRPr lang="zh-CN" altLang="en-US"/>
          </a:p>
        </p:txBody>
      </p:sp>
    </p:spTree>
    <p:extLst>
      <p:ext uri="{BB962C8B-B14F-4D97-AF65-F5344CB8AC3E}">
        <p14:creationId xmlns:p14="http://schemas.microsoft.com/office/powerpoint/2010/main" xmlns="" val="20629678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25</a:t>
            </a:fld>
            <a:endParaRPr lang="zh-CN" altLang="en-US"/>
          </a:p>
        </p:txBody>
      </p:sp>
    </p:spTree>
    <p:extLst>
      <p:ext uri="{BB962C8B-B14F-4D97-AF65-F5344CB8AC3E}">
        <p14:creationId xmlns:p14="http://schemas.microsoft.com/office/powerpoint/2010/main" xmlns="" val="21221718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27</a:t>
            </a:fld>
            <a:endParaRPr lang="zh-CN" altLang="en-US"/>
          </a:p>
        </p:txBody>
      </p:sp>
    </p:spTree>
    <p:extLst>
      <p:ext uri="{BB962C8B-B14F-4D97-AF65-F5344CB8AC3E}">
        <p14:creationId xmlns:p14="http://schemas.microsoft.com/office/powerpoint/2010/main" xmlns="" val="42201605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28</a:t>
            </a:fld>
            <a:endParaRPr lang="zh-CN" altLang="en-US"/>
          </a:p>
        </p:txBody>
      </p:sp>
    </p:spTree>
    <p:extLst>
      <p:ext uri="{BB962C8B-B14F-4D97-AF65-F5344CB8AC3E}">
        <p14:creationId xmlns:p14="http://schemas.microsoft.com/office/powerpoint/2010/main" xmlns="" val="10927357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29</a:t>
            </a:fld>
            <a:endParaRPr lang="zh-CN" altLang="en-US"/>
          </a:p>
        </p:txBody>
      </p:sp>
    </p:spTree>
    <p:extLst>
      <p:ext uri="{BB962C8B-B14F-4D97-AF65-F5344CB8AC3E}">
        <p14:creationId xmlns:p14="http://schemas.microsoft.com/office/powerpoint/2010/main" xmlns="" val="2718738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30</a:t>
            </a:fld>
            <a:endParaRPr lang="zh-CN" altLang="en-US"/>
          </a:p>
        </p:txBody>
      </p:sp>
    </p:spTree>
    <p:extLst>
      <p:ext uri="{BB962C8B-B14F-4D97-AF65-F5344CB8AC3E}">
        <p14:creationId xmlns:p14="http://schemas.microsoft.com/office/powerpoint/2010/main" xmlns="" val="8958271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31</a:t>
            </a:fld>
            <a:endParaRPr lang="zh-CN" altLang="en-US"/>
          </a:p>
        </p:txBody>
      </p:sp>
    </p:spTree>
    <p:extLst>
      <p:ext uri="{BB962C8B-B14F-4D97-AF65-F5344CB8AC3E}">
        <p14:creationId xmlns:p14="http://schemas.microsoft.com/office/powerpoint/2010/main" xmlns="" val="1023393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32</a:t>
            </a:fld>
            <a:endParaRPr lang="zh-CN" altLang="en-US"/>
          </a:p>
        </p:txBody>
      </p:sp>
    </p:spTree>
    <p:extLst>
      <p:ext uri="{BB962C8B-B14F-4D97-AF65-F5344CB8AC3E}">
        <p14:creationId xmlns:p14="http://schemas.microsoft.com/office/powerpoint/2010/main" xmlns="" val="39737388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33</a:t>
            </a:fld>
            <a:endParaRPr lang="zh-CN" altLang="en-US"/>
          </a:p>
        </p:txBody>
      </p:sp>
    </p:spTree>
    <p:extLst>
      <p:ext uri="{BB962C8B-B14F-4D97-AF65-F5344CB8AC3E}">
        <p14:creationId xmlns:p14="http://schemas.microsoft.com/office/powerpoint/2010/main" xmlns="" val="6877502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6ADBE2-52C4-423E-AEC4-CA623BCE1D45}" type="slidenum">
              <a:rPr lang="zh-CN" altLang="en-US" smtClean="0"/>
              <a:pPr/>
              <a:t>35</a:t>
            </a:fld>
            <a:endParaRPr lang="zh-CN" altLang="en-US"/>
          </a:p>
        </p:txBody>
      </p:sp>
    </p:spTree>
    <p:extLst>
      <p:ext uri="{BB962C8B-B14F-4D97-AF65-F5344CB8AC3E}">
        <p14:creationId xmlns:p14="http://schemas.microsoft.com/office/powerpoint/2010/main" xmlns="" val="692035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a:t>
            </a:fld>
            <a:endParaRPr lang="zh-CN" altLang="en-US"/>
          </a:p>
        </p:txBody>
      </p:sp>
    </p:spTree>
    <p:extLst>
      <p:ext uri="{BB962C8B-B14F-4D97-AF65-F5344CB8AC3E}">
        <p14:creationId xmlns:p14="http://schemas.microsoft.com/office/powerpoint/2010/main" xmlns="" val="41305661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6ADBE2-52C4-423E-AEC4-CA623BCE1D45}" type="slidenum">
              <a:rPr lang="zh-CN" altLang="en-US" smtClean="0"/>
              <a:pPr/>
              <a:t>36</a:t>
            </a:fld>
            <a:endParaRPr lang="zh-CN" altLang="en-US"/>
          </a:p>
        </p:txBody>
      </p:sp>
    </p:spTree>
    <p:extLst>
      <p:ext uri="{BB962C8B-B14F-4D97-AF65-F5344CB8AC3E}">
        <p14:creationId xmlns:p14="http://schemas.microsoft.com/office/powerpoint/2010/main" xmlns="" val="19206720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6ADBE2-52C4-423E-AEC4-CA623BCE1D45}" type="slidenum">
              <a:rPr lang="zh-CN" altLang="en-US" smtClean="0"/>
              <a:pPr/>
              <a:t>37</a:t>
            </a:fld>
            <a:endParaRPr lang="zh-CN" altLang="en-US"/>
          </a:p>
        </p:txBody>
      </p:sp>
    </p:spTree>
    <p:extLst>
      <p:ext uri="{BB962C8B-B14F-4D97-AF65-F5344CB8AC3E}">
        <p14:creationId xmlns:p14="http://schemas.microsoft.com/office/powerpoint/2010/main" xmlns="" val="32715033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6ADBE2-52C4-423E-AEC4-CA623BCE1D45}" type="slidenum">
              <a:rPr lang="zh-CN" altLang="en-US" smtClean="0"/>
              <a:pPr/>
              <a:t>38</a:t>
            </a:fld>
            <a:endParaRPr lang="zh-CN" altLang="en-US"/>
          </a:p>
        </p:txBody>
      </p:sp>
    </p:spTree>
    <p:extLst>
      <p:ext uri="{BB962C8B-B14F-4D97-AF65-F5344CB8AC3E}">
        <p14:creationId xmlns:p14="http://schemas.microsoft.com/office/powerpoint/2010/main" xmlns="" val="12510788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7</a:t>
            </a:fld>
            <a:endParaRPr lang="zh-CN" altLang="en-US"/>
          </a:p>
        </p:txBody>
      </p:sp>
    </p:spTree>
    <p:extLst>
      <p:ext uri="{BB962C8B-B14F-4D97-AF65-F5344CB8AC3E}">
        <p14:creationId xmlns:p14="http://schemas.microsoft.com/office/powerpoint/2010/main" xmlns="" val="246934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8</a:t>
            </a:fld>
            <a:endParaRPr lang="zh-CN" altLang="en-US"/>
          </a:p>
        </p:txBody>
      </p:sp>
    </p:spTree>
    <p:extLst>
      <p:ext uri="{BB962C8B-B14F-4D97-AF65-F5344CB8AC3E}">
        <p14:creationId xmlns:p14="http://schemas.microsoft.com/office/powerpoint/2010/main" xmlns="" val="123942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9</a:t>
            </a:fld>
            <a:endParaRPr lang="zh-CN" altLang="en-US"/>
          </a:p>
        </p:txBody>
      </p:sp>
    </p:spTree>
    <p:extLst>
      <p:ext uri="{BB962C8B-B14F-4D97-AF65-F5344CB8AC3E}">
        <p14:creationId xmlns:p14="http://schemas.microsoft.com/office/powerpoint/2010/main" xmlns="" val="363280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10</a:t>
            </a:fld>
            <a:endParaRPr lang="zh-CN" altLang="en-US"/>
          </a:p>
        </p:txBody>
      </p:sp>
    </p:spTree>
    <p:extLst>
      <p:ext uri="{BB962C8B-B14F-4D97-AF65-F5344CB8AC3E}">
        <p14:creationId xmlns:p14="http://schemas.microsoft.com/office/powerpoint/2010/main" xmlns="" val="25859912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11</a:t>
            </a:fld>
            <a:endParaRPr lang="zh-CN" altLang="en-US"/>
          </a:p>
        </p:txBody>
      </p:sp>
    </p:spTree>
    <p:extLst>
      <p:ext uri="{BB962C8B-B14F-4D97-AF65-F5344CB8AC3E}">
        <p14:creationId xmlns:p14="http://schemas.microsoft.com/office/powerpoint/2010/main" xmlns="" val="12680041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12</a:t>
            </a:fld>
            <a:endParaRPr lang="zh-CN" altLang="en-US"/>
          </a:p>
        </p:txBody>
      </p:sp>
    </p:spTree>
    <p:extLst>
      <p:ext uri="{BB962C8B-B14F-4D97-AF65-F5344CB8AC3E}">
        <p14:creationId xmlns:p14="http://schemas.microsoft.com/office/powerpoint/2010/main" xmlns="" val="1005625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pPr/>
              <a:t>2019-2-22</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2511305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2019-2-22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3941057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2019-2-22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3632572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pPr/>
              <a:t>2019-2-22</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3297579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2019-2-22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1934275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2019-2-22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3639258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03BE4FF-4FD3-4C1E-8C0A-F7315B6A3FD7}" type="datetimeFigureOut">
              <a:rPr lang="zh-CN" altLang="en-US" smtClean="0"/>
              <a:pPr/>
              <a:t>2019-2-22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613538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03BE4FF-4FD3-4C1E-8C0A-F7315B6A3FD7}" type="datetimeFigureOut">
              <a:rPr lang="zh-CN" altLang="en-US" smtClean="0"/>
              <a:pPr/>
              <a:t>2019-2-22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3847023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3BE4FF-4FD3-4C1E-8C0A-F7315B6A3FD7}" type="datetimeFigureOut">
              <a:rPr lang="zh-CN" altLang="en-US" smtClean="0"/>
              <a:pPr/>
              <a:t>2019-2-22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401115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2019-2-22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2182354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2019-2-22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207925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3BE4FF-4FD3-4C1E-8C0A-F7315B6A3FD7}" type="datetimeFigureOut">
              <a:rPr lang="zh-CN" altLang="en-US" smtClean="0"/>
              <a:pPr/>
              <a:t>2019-2-22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391569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10" Type="http://schemas.openxmlformats.org/officeDocument/2006/relationships/notesSlide" Target="../notesSlides/notesSlide1.xml"/><Relationship Id="rId4" Type="http://schemas.openxmlformats.org/officeDocument/2006/relationships/tags" Target="../tags/tag4.xml"/><Relationship Id="rId9"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12.xml.rels><?xml version="1.0" encoding="UTF-8" standalone="yes"?>
<Relationships xmlns="http://schemas.openxmlformats.org/package/2006/relationships"><Relationship Id="rId8" Type="http://schemas.openxmlformats.org/officeDocument/2006/relationships/tags" Target="../tags/tag46.xml"/><Relationship Id="rId13" Type="http://schemas.openxmlformats.org/officeDocument/2006/relationships/slideLayout" Target="../slideLayouts/slideLayout2.xml"/><Relationship Id="rId3" Type="http://schemas.openxmlformats.org/officeDocument/2006/relationships/tags" Target="../tags/tag41.xml"/><Relationship Id="rId7" Type="http://schemas.openxmlformats.org/officeDocument/2006/relationships/tags" Target="../tags/tag45.xml"/><Relationship Id="rId12" Type="http://schemas.openxmlformats.org/officeDocument/2006/relationships/tags" Target="../tags/tag50.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tags" Target="../tags/tag44.xml"/><Relationship Id="rId11" Type="http://schemas.openxmlformats.org/officeDocument/2006/relationships/tags" Target="../tags/tag49.xml"/><Relationship Id="rId5" Type="http://schemas.openxmlformats.org/officeDocument/2006/relationships/tags" Target="../tags/tag43.xml"/><Relationship Id="rId15" Type="http://schemas.openxmlformats.org/officeDocument/2006/relationships/image" Target="../media/image7.png"/><Relationship Id="rId10" Type="http://schemas.openxmlformats.org/officeDocument/2006/relationships/tags" Target="../tags/tag48.xml"/><Relationship Id="rId4" Type="http://schemas.openxmlformats.org/officeDocument/2006/relationships/tags" Target="../tags/tag42.xml"/><Relationship Id="rId9" Type="http://schemas.openxmlformats.org/officeDocument/2006/relationships/tags" Target="../tags/tag47.xml"/><Relationship Id="rId14"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8" Type="http://schemas.openxmlformats.org/officeDocument/2006/relationships/tags" Target="../tags/tag58.xml"/><Relationship Id="rId13" Type="http://schemas.openxmlformats.org/officeDocument/2006/relationships/slideLayout" Target="../slideLayouts/slideLayout2.xml"/><Relationship Id="rId3" Type="http://schemas.openxmlformats.org/officeDocument/2006/relationships/tags" Target="../tags/tag53.xml"/><Relationship Id="rId7" Type="http://schemas.openxmlformats.org/officeDocument/2006/relationships/tags" Target="../tags/tag57.xml"/><Relationship Id="rId12" Type="http://schemas.openxmlformats.org/officeDocument/2006/relationships/tags" Target="../tags/tag62.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tags" Target="../tags/tag56.xml"/><Relationship Id="rId11" Type="http://schemas.openxmlformats.org/officeDocument/2006/relationships/tags" Target="../tags/tag61.xml"/><Relationship Id="rId5" Type="http://schemas.openxmlformats.org/officeDocument/2006/relationships/tags" Target="../tags/tag55.xml"/><Relationship Id="rId15" Type="http://schemas.openxmlformats.org/officeDocument/2006/relationships/image" Target="../media/image8.png"/><Relationship Id="rId10" Type="http://schemas.openxmlformats.org/officeDocument/2006/relationships/tags" Target="../tags/tag60.xml"/><Relationship Id="rId4" Type="http://schemas.openxmlformats.org/officeDocument/2006/relationships/tags" Target="../tags/tag54.xml"/><Relationship Id="rId9" Type="http://schemas.openxmlformats.org/officeDocument/2006/relationships/tags" Target="../tags/tag59.xml"/><Relationship Id="rId14"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notesSlide" Target="../notesSlides/notesSlide11.xml"/><Relationship Id="rId5" Type="http://schemas.openxmlformats.org/officeDocument/2006/relationships/slideLayout" Target="../slideLayouts/slideLayout2.xml"/><Relationship Id="rId4" Type="http://schemas.openxmlformats.org/officeDocument/2006/relationships/tags" Target="../tags/tag66.xml"/></Relationships>
</file>

<file path=ppt/slides/_rels/slide16.xml.rels><?xml version="1.0" encoding="UTF-8" standalone="yes"?>
<Relationships xmlns="http://schemas.openxmlformats.org/package/2006/relationships"><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notesSlide" Target="../notesSlides/notesSlide12.xml"/><Relationship Id="rId5" Type="http://schemas.openxmlformats.org/officeDocument/2006/relationships/slideLayout" Target="../slideLayouts/slideLayout2.xml"/><Relationship Id="rId4" Type="http://schemas.openxmlformats.org/officeDocument/2006/relationships/tags" Target="../tags/tag70.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18.xml.rels><?xml version="1.0" encoding="UTF-8" standalone="yes"?>
<Relationships xmlns="http://schemas.openxmlformats.org/package/2006/relationships"><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image" Target="../media/image6.png"/><Relationship Id="rId5" Type="http://schemas.openxmlformats.org/officeDocument/2006/relationships/notesSlide" Target="../notesSlides/notesSlide14.xml"/><Relationship Id="rId4"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76.xml"/><Relationship Id="rId5" Type="http://schemas.openxmlformats.org/officeDocument/2006/relationships/image" Target="../media/image12.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notesSlide" Target="../notesSlides/notesSlide18.xml"/><Relationship Id="rId5" Type="http://schemas.openxmlformats.org/officeDocument/2006/relationships/slideLayout" Target="../slideLayouts/slideLayout2.xml"/><Relationship Id="rId4" Type="http://schemas.openxmlformats.org/officeDocument/2006/relationships/tags" Target="../tags/tag80.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ags" Target="../tags/tag8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8" Type="http://schemas.openxmlformats.org/officeDocument/2006/relationships/tags" Target="../tags/tag89.xml"/><Relationship Id="rId13" Type="http://schemas.openxmlformats.org/officeDocument/2006/relationships/slideLayout" Target="../slideLayouts/slideLayout2.xml"/><Relationship Id="rId3" Type="http://schemas.openxmlformats.org/officeDocument/2006/relationships/tags" Target="../tags/tag84.xml"/><Relationship Id="rId7" Type="http://schemas.openxmlformats.org/officeDocument/2006/relationships/tags" Target="../tags/tag88.xml"/><Relationship Id="rId12" Type="http://schemas.openxmlformats.org/officeDocument/2006/relationships/tags" Target="../tags/tag93.xml"/><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tags" Target="../tags/tag87.xml"/><Relationship Id="rId11" Type="http://schemas.openxmlformats.org/officeDocument/2006/relationships/tags" Target="../tags/tag92.xml"/><Relationship Id="rId5" Type="http://schemas.openxmlformats.org/officeDocument/2006/relationships/tags" Target="../tags/tag86.xml"/><Relationship Id="rId15" Type="http://schemas.openxmlformats.org/officeDocument/2006/relationships/image" Target="../media/image18.png"/><Relationship Id="rId10" Type="http://schemas.openxmlformats.org/officeDocument/2006/relationships/tags" Target="../tags/tag91.xml"/><Relationship Id="rId4" Type="http://schemas.openxmlformats.org/officeDocument/2006/relationships/tags" Target="../tags/tag85.xml"/><Relationship Id="rId9" Type="http://schemas.openxmlformats.org/officeDocument/2006/relationships/tags" Target="../tags/tag90.xml"/><Relationship Id="rId14" Type="http://schemas.openxmlformats.org/officeDocument/2006/relationships/notesSlide" Target="../notesSlides/notesSlide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94.xm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image" Target="../media/image1.png"/><Relationship Id="rId4"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95.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96.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7.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98.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99.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100.xml"/><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10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6.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slideLayout" Target="../slideLayouts/slideLayout2.xml"/><Relationship Id="rId4" Type="http://schemas.openxmlformats.org/officeDocument/2006/relationships/tags" Target="../tags/tag17.xml"/></Relationships>
</file>

<file path=ppt/slides/_rels/slide7.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image" Target="../media/image3.png"/><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2.png"/><Relationship Id="rId5" Type="http://schemas.openxmlformats.org/officeDocument/2006/relationships/notesSlide" Target="../notesSlides/notesSlide4.xml"/><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tags" Target="../tags/tag23.xml"/><Relationship Id="rId7" Type="http://schemas.openxmlformats.org/officeDocument/2006/relationships/image" Target="../media/image4.png"/><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image" Target="../media/image2.png"/><Relationship Id="rId5" Type="http://schemas.openxmlformats.org/officeDocument/2006/relationships/notesSlide" Target="../notesSlides/notesSlide5.xml"/><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tags" Target="../tags/tag31.xml"/><Relationship Id="rId13" Type="http://schemas.openxmlformats.org/officeDocument/2006/relationships/slideLayout" Target="../slideLayouts/slideLayout2.xml"/><Relationship Id="rId3" Type="http://schemas.openxmlformats.org/officeDocument/2006/relationships/tags" Target="../tags/tag26.xml"/><Relationship Id="rId7" Type="http://schemas.openxmlformats.org/officeDocument/2006/relationships/tags" Target="../tags/tag30.xml"/><Relationship Id="rId12" Type="http://schemas.openxmlformats.org/officeDocument/2006/relationships/tags" Target="../tags/tag35.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tags" Target="../tags/tag29.xml"/><Relationship Id="rId11" Type="http://schemas.openxmlformats.org/officeDocument/2006/relationships/tags" Target="../tags/tag34.xml"/><Relationship Id="rId5" Type="http://schemas.openxmlformats.org/officeDocument/2006/relationships/tags" Target="../tags/tag28.xml"/><Relationship Id="rId10" Type="http://schemas.openxmlformats.org/officeDocument/2006/relationships/tags" Target="../tags/tag33.xml"/><Relationship Id="rId4" Type="http://schemas.openxmlformats.org/officeDocument/2006/relationships/tags" Target="../tags/tag27.xml"/><Relationship Id="rId9" Type="http://schemas.openxmlformats.org/officeDocument/2006/relationships/tags" Target="../tags/tag32.xml"/><Relationship Id="rId14"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任意多边形 21"/>
          <p:cNvSpPr/>
          <p:nvPr>
            <p:custDataLst>
              <p:tags r:id="rId2"/>
            </p:custDataLst>
          </p:nvPr>
        </p:nvSpPr>
        <p:spPr>
          <a:xfrm>
            <a:off x="3673476" y="2312988"/>
            <a:ext cx="4900613" cy="1801812"/>
          </a:xfrm>
          <a:custGeom>
            <a:avLst/>
            <a:gdLst>
              <a:gd name="connsiteX0" fmla="*/ 1112071 w 4901184"/>
              <a:gd name="connsiteY0" fmla="*/ 0 h 1801368"/>
              <a:gd name="connsiteX1" fmla="*/ 4901184 w 4901184"/>
              <a:gd name="connsiteY1" fmla="*/ 0 h 1801368"/>
              <a:gd name="connsiteX2" fmla="*/ 4901184 w 4901184"/>
              <a:gd name="connsiteY2" fmla="*/ 1008251 h 1801368"/>
              <a:gd name="connsiteX3" fmla="*/ 3799357 w 4901184"/>
              <a:gd name="connsiteY3" fmla="*/ 1801368 h 1801368"/>
              <a:gd name="connsiteX4" fmla="*/ 0 w 4901184"/>
              <a:gd name="connsiteY4" fmla="*/ 1801368 h 1801368"/>
              <a:gd name="connsiteX5" fmla="*/ 0 w 4901184"/>
              <a:gd name="connsiteY5" fmla="*/ 800490 h 1801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184" h="1801368">
                <a:moveTo>
                  <a:pt x="1112071" y="0"/>
                </a:moveTo>
                <a:lnTo>
                  <a:pt x="4901184" y="0"/>
                </a:lnTo>
                <a:lnTo>
                  <a:pt x="4901184" y="1008251"/>
                </a:lnTo>
                <a:lnTo>
                  <a:pt x="3799357" y="1801368"/>
                </a:lnTo>
                <a:lnTo>
                  <a:pt x="0" y="1801368"/>
                </a:lnTo>
                <a:lnTo>
                  <a:pt x="0" y="800490"/>
                </a:lnTo>
                <a:close/>
              </a:path>
            </a:pathLst>
          </a:custGeom>
          <a:solidFill>
            <a:schemeClr val="accent1"/>
          </a:solidFill>
          <a:ln w="12700" cap="flat" cmpd="sng" algn="ctr">
            <a:noFill/>
            <a:prstDash val="solid"/>
            <a:miter lim="800000"/>
          </a:ln>
          <a:effectLst/>
        </p:spPr>
        <p:txBody>
          <a:bodyPr anchor="ctr"/>
          <a:lstStyle/>
          <a:p>
            <a:pPr algn="ctr">
              <a:defRPr/>
            </a:pPr>
            <a:endParaRPr lang="zh-CN" altLang="en-US" kern="0">
              <a:solidFill>
                <a:prstClr val="white"/>
              </a:solidFill>
            </a:endParaRPr>
          </a:p>
        </p:txBody>
      </p:sp>
      <p:cxnSp>
        <p:nvCxnSpPr>
          <p:cNvPr id="23" name="直接连接符 22"/>
          <p:cNvCxnSpPr/>
          <p:nvPr>
            <p:custDataLst>
              <p:tags r:id="rId3"/>
            </p:custDataLst>
          </p:nvPr>
        </p:nvCxnSpPr>
        <p:spPr>
          <a:xfrm flipH="1">
            <a:off x="3170239" y="1947863"/>
            <a:ext cx="2103437" cy="1517650"/>
          </a:xfrm>
          <a:prstGeom prst="line">
            <a:avLst/>
          </a:prstGeom>
          <a:noFill/>
          <a:ln w="12700" cap="flat" cmpd="sng" algn="ctr">
            <a:solidFill>
              <a:schemeClr val="accent1">
                <a:lumMod val="75000"/>
              </a:schemeClr>
            </a:solidFill>
            <a:prstDash val="solid"/>
            <a:miter lim="800000"/>
          </a:ln>
          <a:effectLst/>
        </p:spPr>
      </p:cxnSp>
      <p:cxnSp>
        <p:nvCxnSpPr>
          <p:cNvPr id="24" name="直接连接符 23"/>
          <p:cNvCxnSpPr/>
          <p:nvPr>
            <p:custDataLst>
              <p:tags r:id="rId4"/>
            </p:custDataLst>
          </p:nvPr>
        </p:nvCxnSpPr>
        <p:spPr>
          <a:xfrm flipH="1">
            <a:off x="6927850" y="2981325"/>
            <a:ext cx="2103438" cy="1517650"/>
          </a:xfrm>
          <a:prstGeom prst="line">
            <a:avLst/>
          </a:prstGeom>
          <a:noFill/>
          <a:ln w="12700" cap="flat" cmpd="sng" algn="ctr">
            <a:solidFill>
              <a:schemeClr val="accent1">
                <a:lumMod val="75000"/>
              </a:schemeClr>
            </a:solidFill>
            <a:prstDash val="solid"/>
            <a:miter lim="800000"/>
          </a:ln>
          <a:effectLst/>
        </p:spPr>
      </p:cxnSp>
      <p:sp>
        <p:nvSpPr>
          <p:cNvPr id="25" name="文本框 24"/>
          <p:cNvSpPr txBox="1"/>
          <p:nvPr>
            <p:custDataLst>
              <p:tags r:id="rId5"/>
            </p:custDataLst>
          </p:nvPr>
        </p:nvSpPr>
        <p:spPr>
          <a:xfrm>
            <a:off x="7104063" y="2312988"/>
            <a:ext cx="614362" cy="1016000"/>
          </a:xfrm>
          <a:prstGeom prst="rect">
            <a:avLst/>
          </a:prstGeom>
          <a:noFill/>
        </p:spPr>
        <p:txBody>
          <a:bodyPr wrap="none"/>
          <a:lstStyle/>
          <a:p>
            <a:pPr>
              <a:defRPr/>
            </a:pPr>
            <a:r>
              <a:rPr lang="en-US" altLang="zh-CN" sz="6000" b="1" spc="400" dirty="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rPr>
              <a:t>7</a:t>
            </a:r>
            <a:endParaRPr lang="zh-CN" altLang="en-US" sz="6000" b="1" spc="400" dirty="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endParaRPr>
          </a:p>
        </p:txBody>
      </p:sp>
      <p:sp>
        <p:nvSpPr>
          <p:cNvPr id="2054" name="文本框 25"/>
          <p:cNvSpPr txBox="1">
            <a:spLocks noChangeArrowheads="1"/>
          </p:cNvSpPr>
          <p:nvPr>
            <p:custDataLst>
              <p:tags r:id="rId6"/>
            </p:custDataLst>
          </p:nvPr>
        </p:nvSpPr>
        <p:spPr bwMode="auto">
          <a:xfrm>
            <a:off x="4002089" y="3171826"/>
            <a:ext cx="3101973"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lnSpc>
                <a:spcPct val="150000"/>
              </a:lnSpc>
            </a:pPr>
            <a:r>
              <a:rPr lang="zh-CN" altLang="en-US" sz="2400" dirty="0">
                <a:solidFill>
                  <a:srgbClr val="FFFFFF"/>
                </a:solidFill>
                <a:latin typeface="微软雅黑" panose="020B0503020204020204" pitchFamily="34" charset="-122"/>
                <a:ea typeface="微软雅黑" panose="020B0503020204020204" pitchFamily="34" charset="-122"/>
              </a:rPr>
              <a:t>善于使用指针</a:t>
            </a:r>
          </a:p>
        </p:txBody>
      </p:sp>
      <p:sp>
        <p:nvSpPr>
          <p:cNvPr id="27" name="文本框 26"/>
          <p:cNvSpPr txBox="1"/>
          <p:nvPr>
            <p:custDataLst>
              <p:tags r:id="rId7"/>
            </p:custDataLst>
          </p:nvPr>
        </p:nvSpPr>
        <p:spPr>
          <a:xfrm>
            <a:off x="6535738" y="2570164"/>
            <a:ext cx="647700" cy="585787"/>
          </a:xfrm>
          <a:prstGeom prst="rect">
            <a:avLst/>
          </a:prstGeom>
          <a:noFill/>
        </p:spPr>
        <p:txBody>
          <a:bodyPr wrap="none"/>
          <a:lstStyle/>
          <a:p>
            <a:pPr>
              <a:defRPr/>
            </a:pPr>
            <a:r>
              <a:rPr lang="zh-CN" altLang="en-US" sz="3200" b="1" spc="400" dirty="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rPr>
              <a:t>第</a:t>
            </a:r>
            <a:endParaRPr lang="zh-CN" altLang="en-US" sz="4400" b="1" spc="400" dirty="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endParaRPr>
          </a:p>
        </p:txBody>
      </p:sp>
      <p:sp>
        <p:nvSpPr>
          <p:cNvPr id="28" name="文本框 27"/>
          <p:cNvSpPr txBox="1"/>
          <p:nvPr>
            <p:custDataLst>
              <p:tags r:id="rId8"/>
            </p:custDataLst>
          </p:nvPr>
        </p:nvSpPr>
        <p:spPr>
          <a:xfrm>
            <a:off x="7581901" y="2570164"/>
            <a:ext cx="646113" cy="585787"/>
          </a:xfrm>
          <a:prstGeom prst="rect">
            <a:avLst/>
          </a:prstGeom>
          <a:noFill/>
        </p:spPr>
        <p:txBody>
          <a:bodyPr wrap="none"/>
          <a:lstStyle>
            <a:defPPr>
              <a:defRPr lang="zh-CN"/>
            </a:defPPr>
            <a:lvl1pPr>
              <a:defRPr sz="3200" b="1" spc="400">
                <a:solidFill>
                  <a:schemeClr val="bg1"/>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defRPr>
            </a:lvl1pPr>
          </a:lstStyle>
          <a:p>
            <a:pPr>
              <a:defRPr/>
            </a:pPr>
            <a:r>
              <a:rPr lang="zh-CN" altLang="en-US" kern="0" dirty="0">
                <a:solidFill>
                  <a:prstClr val="white"/>
                </a:solidFill>
              </a:rPr>
              <a:t>章</a:t>
            </a:r>
          </a:p>
        </p:txBody>
      </p:sp>
    </p:spTree>
    <p:custDataLst>
      <p:tags r:id="rId1"/>
    </p:custDataLst>
    <p:extLst>
      <p:ext uri="{BB962C8B-B14F-4D97-AF65-F5344CB8AC3E}">
        <p14:creationId xmlns:p14="http://schemas.microsoft.com/office/powerpoint/2010/main" xmlns="" val="766479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7582"/>
            <a:ext cx="10515600" cy="1325563"/>
          </a:xfrm>
        </p:spPr>
        <p:txBody>
          <a:bodyPr/>
          <a:lstStyle/>
          <a:p>
            <a:r>
              <a:rPr lang="zh-CN" altLang="en-US"/>
              <a:t>指针变量作为函数参数</a:t>
            </a:r>
          </a:p>
        </p:txBody>
      </p:sp>
      <p:sp>
        <p:nvSpPr>
          <p:cNvPr id="3" name="内容占位符 2"/>
          <p:cNvSpPr>
            <a:spLocks noGrp="1"/>
          </p:cNvSpPr>
          <p:nvPr>
            <p:ph idx="1"/>
          </p:nvPr>
        </p:nvSpPr>
        <p:spPr>
          <a:xfrm>
            <a:off x="413649" y="846927"/>
            <a:ext cx="11185316" cy="552660"/>
          </a:xfrm>
        </p:spPr>
        <p:txBody>
          <a:bodyPr>
            <a:noAutofit/>
          </a:bodyPr>
          <a:lstStyle/>
          <a:p>
            <a:pPr marL="88900" indent="-88900">
              <a:lnSpc>
                <a:spcPct val="12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7.3】</a:t>
            </a:r>
            <a:r>
              <a:rPr lang="zh-CN" altLang="en-US" sz="2000" dirty="0">
                <a:solidFill>
                  <a:schemeClr val="accent1"/>
                </a:solidFill>
              </a:rPr>
              <a:t>题目要求同例</a:t>
            </a:r>
            <a:r>
              <a:rPr lang="en-US" altLang="zh-CN" sz="2000" dirty="0">
                <a:solidFill>
                  <a:schemeClr val="accent1"/>
                </a:solidFill>
              </a:rPr>
              <a:t>7.2</a:t>
            </a:r>
            <a:r>
              <a:rPr lang="zh-CN" altLang="en-US" sz="2000" dirty="0">
                <a:solidFill>
                  <a:schemeClr val="accent1"/>
                </a:solidFill>
              </a:rPr>
              <a:t>，即对输入的两个整数</a:t>
            </a:r>
            <a:r>
              <a:rPr lang="en-US" altLang="zh-CN" sz="2000" dirty="0">
                <a:solidFill>
                  <a:schemeClr val="accent1"/>
                </a:solidFill>
              </a:rPr>
              <a:t>a</a:t>
            </a:r>
            <a:r>
              <a:rPr lang="zh-CN" altLang="en-US" sz="2000" dirty="0">
                <a:solidFill>
                  <a:schemeClr val="accent1"/>
                </a:solidFill>
              </a:rPr>
              <a:t>和</a:t>
            </a:r>
            <a:r>
              <a:rPr lang="en-US" altLang="zh-CN" sz="2000" dirty="0">
                <a:solidFill>
                  <a:schemeClr val="accent1"/>
                </a:solidFill>
              </a:rPr>
              <a:t>b</a:t>
            </a:r>
            <a:r>
              <a:rPr lang="zh-CN" altLang="en-US" sz="2000" dirty="0">
                <a:solidFill>
                  <a:schemeClr val="accent1"/>
                </a:solidFill>
              </a:rPr>
              <a:t>，按大小顺序输出。要求用函数处理，在该函数中使较大的值存放在</a:t>
            </a:r>
            <a:r>
              <a:rPr lang="en-US" altLang="zh-CN" sz="2000" dirty="0">
                <a:solidFill>
                  <a:schemeClr val="accent1"/>
                </a:solidFill>
              </a:rPr>
              <a:t>a</a:t>
            </a:r>
            <a:r>
              <a:rPr lang="zh-CN" altLang="en-US" sz="2000" dirty="0">
                <a:solidFill>
                  <a:schemeClr val="accent1"/>
                </a:solidFill>
              </a:rPr>
              <a:t>中，小的值存放在</a:t>
            </a:r>
            <a:r>
              <a:rPr lang="en-US" altLang="zh-CN" sz="2000" dirty="0">
                <a:solidFill>
                  <a:schemeClr val="accent1"/>
                </a:solidFill>
              </a:rPr>
              <a:t>b</a:t>
            </a:r>
            <a:r>
              <a:rPr lang="zh-CN" altLang="en-US" sz="2000" dirty="0">
                <a:solidFill>
                  <a:schemeClr val="accent1"/>
                </a:solidFill>
              </a:rPr>
              <a:t>中。</a:t>
            </a:r>
          </a:p>
        </p:txBody>
      </p:sp>
      <p:sp>
        <p:nvSpPr>
          <p:cNvPr id="38" name="圆角矩形 12">
            <a:extLst>
              <a:ext uri="{FF2B5EF4-FFF2-40B4-BE49-F238E27FC236}">
                <a16:creationId xmlns:a16="http://schemas.microsoft.com/office/drawing/2014/main" xmlns="" id="{0F049BFC-9696-4323-94B2-76251E60074B}"/>
              </a:ext>
            </a:extLst>
          </p:cNvPr>
          <p:cNvSpPr/>
          <p:nvPr/>
        </p:nvSpPr>
        <p:spPr>
          <a:xfrm>
            <a:off x="567296" y="1728199"/>
            <a:ext cx="3816000" cy="1384652"/>
          </a:xfrm>
          <a:prstGeom prst="roundRect">
            <a:avLst>
              <a:gd name="adj" fmla="val 3254"/>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r>
              <a:rPr lang="en-US" altLang="zh-CN" sz="1400"/>
              <a:t>void swap(int *p1,int *p2)	</a:t>
            </a:r>
            <a:r>
              <a:rPr lang="en-US" altLang="zh-CN" sz="1400">
                <a:solidFill>
                  <a:srgbClr val="008000"/>
                </a:solidFill>
              </a:rPr>
              <a:t>//</a:t>
            </a:r>
            <a:r>
              <a:rPr lang="zh-CN" altLang="en-US" sz="1400">
                <a:solidFill>
                  <a:srgbClr val="008000"/>
                </a:solidFill>
              </a:rPr>
              <a:t>定义</a:t>
            </a:r>
            <a:r>
              <a:rPr lang="en-US" altLang="zh-CN" sz="1400">
                <a:solidFill>
                  <a:srgbClr val="008000"/>
                </a:solidFill>
              </a:rPr>
              <a:t>swap</a:t>
            </a:r>
            <a:r>
              <a:rPr lang="zh-CN" altLang="en-US" sz="1400">
                <a:solidFill>
                  <a:srgbClr val="008000"/>
                </a:solidFill>
              </a:rPr>
              <a:t>函数</a:t>
            </a:r>
          </a:p>
          <a:p>
            <a:pPr defTabSz="363538"/>
            <a:r>
              <a:rPr lang="en-US" altLang="zh-CN" sz="1400"/>
              <a:t>{	int temp;</a:t>
            </a:r>
          </a:p>
          <a:p>
            <a:pPr defTabSz="363538"/>
            <a:r>
              <a:rPr lang="en-US" altLang="zh-CN" sz="1400"/>
              <a:t>	</a:t>
            </a:r>
            <a:r>
              <a:rPr lang="en-US" altLang="zh-CN" sz="1400">
                <a:solidFill>
                  <a:schemeClr val="tx1"/>
                </a:solidFill>
              </a:rPr>
              <a:t>temp=*p1;	</a:t>
            </a:r>
            <a:r>
              <a:rPr lang="en-US" altLang="zh-CN" sz="1400"/>
              <a:t>		</a:t>
            </a:r>
            <a:r>
              <a:rPr lang="en-US" altLang="zh-CN" sz="1400">
                <a:solidFill>
                  <a:srgbClr val="008000"/>
                </a:solidFill>
              </a:rPr>
              <a:t>//</a:t>
            </a:r>
            <a:r>
              <a:rPr lang="zh-CN" altLang="en-US" sz="1400">
                <a:solidFill>
                  <a:srgbClr val="008000"/>
                </a:solidFill>
              </a:rPr>
              <a:t>使*</a:t>
            </a:r>
            <a:r>
              <a:rPr lang="en-US" altLang="zh-CN" sz="1400">
                <a:solidFill>
                  <a:srgbClr val="008000"/>
                </a:solidFill>
              </a:rPr>
              <a:t>p1</a:t>
            </a:r>
            <a:r>
              <a:rPr lang="zh-CN" altLang="en-US" sz="1400">
                <a:solidFill>
                  <a:srgbClr val="008000"/>
                </a:solidFill>
              </a:rPr>
              <a:t>和*</a:t>
            </a:r>
            <a:r>
              <a:rPr lang="en-US" altLang="zh-CN" sz="1400">
                <a:solidFill>
                  <a:srgbClr val="008000"/>
                </a:solidFill>
              </a:rPr>
              <a:t>p2</a:t>
            </a:r>
            <a:r>
              <a:rPr lang="zh-CN" altLang="en-US" sz="1400">
                <a:solidFill>
                  <a:srgbClr val="008000"/>
                </a:solidFill>
              </a:rPr>
              <a:t>互换</a:t>
            </a:r>
          </a:p>
          <a:p>
            <a:pPr defTabSz="363538"/>
            <a:r>
              <a:rPr lang="zh-CN" altLang="en-US" sz="1400"/>
              <a:t>	</a:t>
            </a:r>
            <a:r>
              <a:rPr lang="zh-CN" altLang="en-US" sz="1400">
                <a:solidFill>
                  <a:schemeClr val="tx1"/>
                </a:solidFill>
              </a:rPr>
              <a:t>*</a:t>
            </a:r>
            <a:r>
              <a:rPr lang="en-US" altLang="zh-CN" sz="1400">
                <a:solidFill>
                  <a:schemeClr val="tx1"/>
                </a:solidFill>
              </a:rPr>
              <a:t>p1=*p2;</a:t>
            </a:r>
          </a:p>
          <a:p>
            <a:pPr defTabSz="363538"/>
            <a:r>
              <a:rPr lang="en-US" altLang="zh-CN" sz="1400">
                <a:solidFill>
                  <a:schemeClr val="tx1"/>
                </a:solidFill>
              </a:rPr>
              <a:t>	*p2=temp;</a:t>
            </a:r>
          </a:p>
          <a:p>
            <a:pPr defTabSz="363538"/>
            <a:r>
              <a:rPr lang="en-US" altLang="zh-CN" sz="1400"/>
              <a:t>}</a:t>
            </a:r>
            <a:endParaRPr lang="en-US" altLang="zh-CN" sz="1400" dirty="0"/>
          </a:p>
        </p:txBody>
      </p:sp>
      <p:pic>
        <p:nvPicPr>
          <p:cNvPr id="40" name="图片 39">
            <a:extLst>
              <a:ext uri="{FF2B5EF4-FFF2-40B4-BE49-F238E27FC236}">
                <a16:creationId xmlns:a16="http://schemas.microsoft.com/office/drawing/2014/main" xmlns="" id="{EC7F420D-6316-480A-A6EA-5B56568F664C}"/>
              </a:ext>
            </a:extLst>
          </p:cNvPr>
          <p:cNvPicPr>
            <a:picLocks noChangeAspect="1"/>
          </p:cNvPicPr>
          <p:nvPr/>
        </p:nvPicPr>
        <p:blipFill>
          <a:blip r:embed="rId5" cstate="print"/>
          <a:stretch>
            <a:fillRect/>
          </a:stretch>
        </p:blipFill>
        <p:spPr>
          <a:xfrm>
            <a:off x="3166463" y="2569926"/>
            <a:ext cx="552450" cy="542925"/>
          </a:xfrm>
          <a:prstGeom prst="rect">
            <a:avLst/>
          </a:prstGeom>
        </p:spPr>
      </p:pic>
      <p:sp>
        <p:nvSpPr>
          <p:cNvPr id="41" name="圆角矩形 12">
            <a:extLst>
              <a:ext uri="{FF2B5EF4-FFF2-40B4-BE49-F238E27FC236}">
                <a16:creationId xmlns:a16="http://schemas.microsoft.com/office/drawing/2014/main" xmlns="" id="{0F049BFC-9696-4323-94B2-76251E60074B}"/>
              </a:ext>
            </a:extLst>
          </p:cNvPr>
          <p:cNvSpPr/>
          <p:nvPr/>
        </p:nvSpPr>
        <p:spPr>
          <a:xfrm>
            <a:off x="4572001" y="1728199"/>
            <a:ext cx="3240000" cy="1384652"/>
          </a:xfrm>
          <a:prstGeom prst="roundRect">
            <a:avLst>
              <a:gd name="adj" fmla="val 3254"/>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r>
              <a:rPr lang="en-US" altLang="zh-CN" sz="1400">
                <a:solidFill>
                  <a:schemeClr val="tx1"/>
                </a:solidFill>
              </a:rPr>
              <a:t>void swap(int *p1,int *p2)</a:t>
            </a:r>
          </a:p>
          <a:p>
            <a:pPr defTabSz="363538"/>
            <a:r>
              <a:rPr lang="en-US" altLang="zh-CN" sz="1400">
                <a:solidFill>
                  <a:schemeClr val="tx1"/>
                </a:solidFill>
              </a:rPr>
              <a:t>{	int *temp;</a:t>
            </a:r>
          </a:p>
          <a:p>
            <a:pPr defTabSz="363538"/>
            <a:r>
              <a:rPr lang="en-US" altLang="zh-CN" sz="1400">
                <a:solidFill>
                  <a:schemeClr val="tx1"/>
                </a:solidFill>
              </a:rPr>
              <a:t>	</a:t>
            </a:r>
            <a:r>
              <a:rPr lang="en-US" altLang="zh-CN" sz="1400">
                <a:solidFill>
                  <a:schemeClr val="accent1"/>
                </a:solidFill>
              </a:rPr>
              <a:t>*temp=*p1;</a:t>
            </a:r>
          </a:p>
          <a:p>
            <a:pPr defTabSz="363538"/>
            <a:r>
              <a:rPr lang="en-US" altLang="zh-CN" sz="1400">
                <a:solidFill>
                  <a:schemeClr val="tx1"/>
                </a:solidFill>
              </a:rPr>
              <a:t> </a:t>
            </a:r>
            <a:r>
              <a:rPr lang="zh-CN" altLang="en-US" sz="1400">
                <a:solidFill>
                  <a:schemeClr val="tx1"/>
                </a:solidFill>
              </a:rPr>
              <a:t>	*</a:t>
            </a:r>
            <a:r>
              <a:rPr lang="en-US" altLang="zh-CN" sz="1400">
                <a:solidFill>
                  <a:schemeClr val="tx1"/>
                </a:solidFill>
              </a:rPr>
              <a:t>p1=*p2;</a:t>
            </a:r>
          </a:p>
          <a:p>
            <a:pPr defTabSz="363538"/>
            <a:r>
              <a:rPr lang="en-US" altLang="zh-CN" sz="1400">
                <a:solidFill>
                  <a:schemeClr val="tx1"/>
                </a:solidFill>
              </a:rPr>
              <a:t>	*p2=*temp;</a:t>
            </a:r>
          </a:p>
          <a:p>
            <a:pPr defTabSz="363538"/>
            <a:r>
              <a:rPr lang="en-US" altLang="zh-CN" sz="1400">
                <a:solidFill>
                  <a:schemeClr val="tx1"/>
                </a:solidFill>
              </a:rPr>
              <a:t>}</a:t>
            </a:r>
            <a:endParaRPr lang="en-US" altLang="zh-CN" sz="1400" dirty="0">
              <a:solidFill>
                <a:schemeClr val="tx1"/>
              </a:solidFill>
            </a:endParaRPr>
          </a:p>
        </p:txBody>
      </p:sp>
      <p:pic>
        <p:nvPicPr>
          <p:cNvPr id="43" name="图片 42">
            <a:extLst>
              <a:ext uri="{FF2B5EF4-FFF2-40B4-BE49-F238E27FC236}">
                <a16:creationId xmlns:a16="http://schemas.microsoft.com/office/drawing/2014/main" xmlns="" id="{F85C959A-118B-495F-B8CB-F9B90295EF73}"/>
              </a:ext>
            </a:extLst>
          </p:cNvPr>
          <p:cNvPicPr>
            <a:picLocks noChangeAspect="1"/>
          </p:cNvPicPr>
          <p:nvPr/>
        </p:nvPicPr>
        <p:blipFill>
          <a:blip r:embed="rId6" cstate="print"/>
          <a:stretch>
            <a:fillRect/>
          </a:stretch>
        </p:blipFill>
        <p:spPr>
          <a:xfrm>
            <a:off x="6735124" y="2017476"/>
            <a:ext cx="542925" cy="552450"/>
          </a:xfrm>
          <a:prstGeom prst="rect">
            <a:avLst/>
          </a:prstGeom>
        </p:spPr>
      </p:pic>
      <p:sp>
        <p:nvSpPr>
          <p:cNvPr id="44" name="MH_Desc_1"/>
          <p:cNvSpPr/>
          <p:nvPr>
            <p:custDataLst>
              <p:tags r:id="rId1"/>
            </p:custDataLst>
          </p:nvPr>
        </p:nvSpPr>
        <p:spPr>
          <a:xfrm>
            <a:off x="4572001" y="3278222"/>
            <a:ext cx="3240000" cy="308366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defRPr/>
            </a:pPr>
            <a:r>
              <a:rPr lang="en-US" altLang="zh-CN" sz="1600">
                <a:solidFill>
                  <a:schemeClr val="tx1"/>
                </a:solidFill>
              </a:rPr>
              <a:t>*p1</a:t>
            </a:r>
            <a:r>
              <a:rPr lang="zh-CN" altLang="en-US" sz="1600">
                <a:solidFill>
                  <a:schemeClr val="tx1"/>
                </a:solidFill>
              </a:rPr>
              <a:t>就是</a:t>
            </a:r>
            <a:r>
              <a:rPr lang="en-US" altLang="zh-CN" sz="1600">
                <a:solidFill>
                  <a:schemeClr val="tx1"/>
                </a:solidFill>
              </a:rPr>
              <a:t>a</a:t>
            </a:r>
            <a:r>
              <a:rPr lang="zh-CN" altLang="en-US" sz="1600">
                <a:solidFill>
                  <a:schemeClr val="tx1"/>
                </a:solidFill>
              </a:rPr>
              <a:t>，是整型变量。而</a:t>
            </a:r>
            <a:r>
              <a:rPr lang="en-US" altLang="zh-CN" sz="1600">
                <a:solidFill>
                  <a:schemeClr val="tx1"/>
                </a:solidFill>
              </a:rPr>
              <a:t>*temp</a:t>
            </a:r>
            <a:r>
              <a:rPr lang="zh-CN" altLang="en-US" sz="1600">
                <a:solidFill>
                  <a:schemeClr val="tx1"/>
                </a:solidFill>
              </a:rPr>
              <a:t>是指针变量</a:t>
            </a:r>
            <a:r>
              <a:rPr lang="en-US" altLang="zh-CN" sz="1600">
                <a:solidFill>
                  <a:schemeClr val="tx1"/>
                </a:solidFill>
              </a:rPr>
              <a:t>temp</a:t>
            </a:r>
            <a:r>
              <a:rPr lang="zh-CN" altLang="en-US" sz="1600">
                <a:solidFill>
                  <a:schemeClr val="tx1"/>
                </a:solidFill>
              </a:rPr>
              <a:t>所指向的变量。但由于未给</a:t>
            </a:r>
            <a:r>
              <a:rPr lang="en-US" altLang="zh-CN" sz="1600">
                <a:solidFill>
                  <a:schemeClr val="tx1"/>
                </a:solidFill>
              </a:rPr>
              <a:t>temp</a:t>
            </a:r>
            <a:r>
              <a:rPr lang="zh-CN" altLang="en-US" sz="1600">
                <a:solidFill>
                  <a:schemeClr val="tx1"/>
                </a:solidFill>
              </a:rPr>
              <a:t>赋值，因此</a:t>
            </a:r>
            <a:r>
              <a:rPr lang="en-US" altLang="zh-CN" sz="1600">
                <a:solidFill>
                  <a:schemeClr val="tx1"/>
                </a:solidFill>
              </a:rPr>
              <a:t>temp</a:t>
            </a:r>
            <a:r>
              <a:rPr lang="zh-CN" altLang="en-US" sz="1600">
                <a:solidFill>
                  <a:schemeClr val="tx1"/>
                </a:solidFill>
              </a:rPr>
              <a:t>中并无确定的值</a:t>
            </a:r>
            <a:r>
              <a:rPr lang="en-US" altLang="zh-CN" sz="1600">
                <a:solidFill>
                  <a:schemeClr val="tx1"/>
                </a:solidFill>
              </a:rPr>
              <a:t>(</a:t>
            </a:r>
            <a:r>
              <a:rPr lang="zh-CN" altLang="en-US" sz="1600">
                <a:solidFill>
                  <a:schemeClr val="tx1"/>
                </a:solidFill>
              </a:rPr>
              <a:t>它的值是不可预见的</a:t>
            </a:r>
            <a:r>
              <a:rPr lang="en-US" altLang="zh-CN" sz="1600">
                <a:solidFill>
                  <a:schemeClr val="tx1"/>
                </a:solidFill>
              </a:rPr>
              <a:t>)</a:t>
            </a:r>
            <a:r>
              <a:rPr lang="zh-CN" altLang="en-US" sz="1600">
                <a:solidFill>
                  <a:schemeClr val="tx1"/>
                </a:solidFill>
              </a:rPr>
              <a:t>，所以</a:t>
            </a:r>
            <a:r>
              <a:rPr lang="en-US" altLang="zh-CN" sz="1600">
                <a:solidFill>
                  <a:schemeClr val="tx1"/>
                </a:solidFill>
              </a:rPr>
              <a:t>temp</a:t>
            </a:r>
            <a:r>
              <a:rPr lang="zh-CN" altLang="en-US" sz="1600">
                <a:solidFill>
                  <a:schemeClr val="tx1"/>
                </a:solidFill>
              </a:rPr>
              <a:t>所指向的单元也是不可预见的。所以，对</a:t>
            </a:r>
            <a:r>
              <a:rPr lang="en-US" altLang="zh-CN" sz="1600">
                <a:solidFill>
                  <a:schemeClr val="tx1"/>
                </a:solidFill>
              </a:rPr>
              <a:t>*temp</a:t>
            </a:r>
            <a:r>
              <a:rPr lang="zh-CN" altLang="en-US" sz="1600">
                <a:solidFill>
                  <a:schemeClr val="tx1"/>
                </a:solidFill>
              </a:rPr>
              <a:t>赋值就是向一个未知的存储单元赋值，而这个未知的存储单元中可能存储着一个有用的数据，这样就有可能破坏系统的正常工作状况。</a:t>
            </a:r>
            <a:endParaRPr lang="en-US" altLang="zh-CN" sz="1600">
              <a:solidFill>
                <a:schemeClr val="tx1"/>
              </a:solidFill>
            </a:endParaRPr>
          </a:p>
        </p:txBody>
      </p:sp>
      <p:sp>
        <p:nvSpPr>
          <p:cNvPr id="45" name="圆角矩形 12">
            <a:extLst>
              <a:ext uri="{FF2B5EF4-FFF2-40B4-BE49-F238E27FC236}">
                <a16:creationId xmlns:a16="http://schemas.microsoft.com/office/drawing/2014/main" xmlns="" id="{0F049BFC-9696-4323-94B2-76251E60074B}"/>
              </a:ext>
            </a:extLst>
          </p:cNvPr>
          <p:cNvSpPr/>
          <p:nvPr/>
        </p:nvSpPr>
        <p:spPr>
          <a:xfrm>
            <a:off x="8000706" y="1705419"/>
            <a:ext cx="3240000" cy="1384652"/>
          </a:xfrm>
          <a:prstGeom prst="roundRect">
            <a:avLst>
              <a:gd name="adj" fmla="val 3254"/>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r>
              <a:rPr lang="en-US" altLang="zh-CN" sz="1400">
                <a:solidFill>
                  <a:schemeClr val="tx1"/>
                </a:solidFill>
              </a:rPr>
              <a:t>void swap(int x,int y)</a:t>
            </a:r>
          </a:p>
          <a:p>
            <a:pPr defTabSz="363538"/>
            <a:r>
              <a:rPr lang="en-US" altLang="zh-CN" sz="1400">
                <a:solidFill>
                  <a:schemeClr val="tx1"/>
                </a:solidFill>
              </a:rPr>
              <a:t>{	int temp;</a:t>
            </a:r>
          </a:p>
          <a:p>
            <a:pPr defTabSz="363538"/>
            <a:r>
              <a:rPr lang="en-US" altLang="zh-CN" sz="1400">
                <a:solidFill>
                  <a:schemeClr val="tx1"/>
                </a:solidFill>
              </a:rPr>
              <a:t>	temp=x;</a:t>
            </a:r>
          </a:p>
          <a:p>
            <a:pPr defTabSz="363538"/>
            <a:r>
              <a:rPr lang="en-US" altLang="zh-CN" sz="1400">
                <a:solidFill>
                  <a:schemeClr val="tx1"/>
                </a:solidFill>
              </a:rPr>
              <a:t> </a:t>
            </a:r>
            <a:r>
              <a:rPr lang="zh-CN" altLang="en-US" sz="1400">
                <a:solidFill>
                  <a:schemeClr val="tx1"/>
                </a:solidFill>
              </a:rPr>
              <a:t>	</a:t>
            </a:r>
            <a:r>
              <a:rPr lang="en-US" altLang="zh-CN" sz="1400">
                <a:solidFill>
                  <a:schemeClr val="tx1"/>
                </a:solidFill>
              </a:rPr>
              <a:t>x=y;</a:t>
            </a:r>
          </a:p>
          <a:p>
            <a:pPr defTabSz="363538"/>
            <a:r>
              <a:rPr lang="en-US" altLang="zh-CN" sz="1400">
                <a:solidFill>
                  <a:schemeClr val="tx1"/>
                </a:solidFill>
              </a:rPr>
              <a:t>	y=temp;</a:t>
            </a:r>
          </a:p>
          <a:p>
            <a:pPr defTabSz="363538"/>
            <a:r>
              <a:rPr lang="en-US" altLang="zh-CN" sz="1400">
                <a:solidFill>
                  <a:schemeClr val="tx1"/>
                </a:solidFill>
              </a:rPr>
              <a:t>}</a:t>
            </a:r>
            <a:endParaRPr lang="en-US" altLang="zh-CN" sz="1400" dirty="0">
              <a:solidFill>
                <a:schemeClr val="tx1"/>
              </a:solidFill>
            </a:endParaRPr>
          </a:p>
        </p:txBody>
      </p:sp>
      <p:pic>
        <p:nvPicPr>
          <p:cNvPr id="51" name="图片 50">
            <a:extLst>
              <a:ext uri="{FF2B5EF4-FFF2-40B4-BE49-F238E27FC236}">
                <a16:creationId xmlns:a16="http://schemas.microsoft.com/office/drawing/2014/main" xmlns="" id="{F85C959A-118B-495F-B8CB-F9B90295EF73}"/>
              </a:ext>
            </a:extLst>
          </p:cNvPr>
          <p:cNvPicPr>
            <a:picLocks noChangeAspect="1"/>
          </p:cNvPicPr>
          <p:nvPr/>
        </p:nvPicPr>
        <p:blipFill>
          <a:blip r:embed="rId6" cstate="print"/>
          <a:stretch>
            <a:fillRect/>
          </a:stretch>
        </p:blipFill>
        <p:spPr>
          <a:xfrm>
            <a:off x="10266265" y="2017476"/>
            <a:ext cx="542925" cy="552450"/>
          </a:xfrm>
          <a:prstGeom prst="rect">
            <a:avLst/>
          </a:prstGeom>
        </p:spPr>
      </p:pic>
      <p:sp>
        <p:nvSpPr>
          <p:cNvPr id="52" name="MH_Desc_1"/>
          <p:cNvSpPr/>
          <p:nvPr>
            <p:custDataLst>
              <p:tags r:id="rId2"/>
            </p:custDataLst>
          </p:nvPr>
        </p:nvSpPr>
        <p:spPr>
          <a:xfrm>
            <a:off x="8093414" y="3278222"/>
            <a:ext cx="3240000" cy="308366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defRPr/>
            </a:pPr>
            <a:r>
              <a:rPr lang="zh-CN" altLang="en-US" sz="1600">
                <a:solidFill>
                  <a:schemeClr val="tx1"/>
                </a:solidFill>
              </a:rPr>
              <a:t>在函数调用时，</a:t>
            </a:r>
            <a:r>
              <a:rPr lang="en-US" altLang="zh-CN" sz="1600">
                <a:solidFill>
                  <a:schemeClr val="tx1"/>
                </a:solidFill>
              </a:rPr>
              <a:t>a</a:t>
            </a:r>
            <a:r>
              <a:rPr lang="zh-CN" altLang="en-US" sz="1600">
                <a:solidFill>
                  <a:schemeClr val="tx1"/>
                </a:solidFill>
              </a:rPr>
              <a:t>的值传送给</a:t>
            </a:r>
            <a:r>
              <a:rPr lang="en-US" altLang="zh-CN" sz="1600">
                <a:solidFill>
                  <a:schemeClr val="tx1"/>
                </a:solidFill>
              </a:rPr>
              <a:t>x</a:t>
            </a:r>
            <a:r>
              <a:rPr lang="zh-CN" altLang="en-US" sz="1600">
                <a:solidFill>
                  <a:schemeClr val="tx1"/>
                </a:solidFill>
              </a:rPr>
              <a:t>，</a:t>
            </a:r>
            <a:r>
              <a:rPr lang="en-US" altLang="zh-CN" sz="1600">
                <a:solidFill>
                  <a:schemeClr val="tx1"/>
                </a:solidFill>
              </a:rPr>
              <a:t>b</a:t>
            </a:r>
            <a:r>
              <a:rPr lang="zh-CN" altLang="en-US" sz="1600">
                <a:solidFill>
                  <a:schemeClr val="tx1"/>
                </a:solidFill>
              </a:rPr>
              <a:t>的值传送给。执行完</a:t>
            </a:r>
            <a:r>
              <a:rPr lang="en-US" altLang="zh-CN" sz="1600">
                <a:solidFill>
                  <a:schemeClr val="tx1"/>
                </a:solidFill>
              </a:rPr>
              <a:t>swap</a:t>
            </a:r>
            <a:r>
              <a:rPr lang="zh-CN" altLang="en-US" sz="1600">
                <a:solidFill>
                  <a:schemeClr val="tx1"/>
                </a:solidFill>
              </a:rPr>
              <a:t>函数后，</a:t>
            </a:r>
            <a:r>
              <a:rPr lang="en-US" altLang="zh-CN" sz="1600">
                <a:solidFill>
                  <a:schemeClr val="tx1"/>
                </a:solidFill>
              </a:rPr>
              <a:t>x</a:t>
            </a:r>
            <a:r>
              <a:rPr lang="zh-CN" altLang="en-US" sz="1600">
                <a:solidFill>
                  <a:schemeClr val="tx1"/>
                </a:solidFill>
              </a:rPr>
              <a:t>和</a:t>
            </a:r>
            <a:r>
              <a:rPr lang="en-US" altLang="zh-CN" sz="1600">
                <a:solidFill>
                  <a:schemeClr val="tx1"/>
                </a:solidFill>
              </a:rPr>
              <a:t>y</a:t>
            </a:r>
            <a:r>
              <a:rPr lang="zh-CN" altLang="en-US" sz="1600">
                <a:solidFill>
                  <a:schemeClr val="tx1"/>
                </a:solidFill>
              </a:rPr>
              <a:t>的值是互换了，但并未影响到</a:t>
            </a:r>
            <a:r>
              <a:rPr lang="en-US" altLang="zh-CN" sz="1600">
                <a:solidFill>
                  <a:schemeClr val="tx1"/>
                </a:solidFill>
              </a:rPr>
              <a:t>a</a:t>
            </a:r>
            <a:r>
              <a:rPr lang="zh-CN" altLang="en-US" sz="1600">
                <a:solidFill>
                  <a:schemeClr val="tx1"/>
                </a:solidFill>
              </a:rPr>
              <a:t>和</a:t>
            </a:r>
            <a:r>
              <a:rPr lang="en-US" altLang="zh-CN" sz="1600">
                <a:solidFill>
                  <a:schemeClr val="tx1"/>
                </a:solidFill>
              </a:rPr>
              <a:t>b</a:t>
            </a:r>
            <a:r>
              <a:rPr lang="zh-CN" altLang="en-US" sz="1600">
                <a:solidFill>
                  <a:schemeClr val="tx1"/>
                </a:solidFill>
              </a:rPr>
              <a:t>的值。在函数结束时，变量</a:t>
            </a:r>
            <a:r>
              <a:rPr lang="en-US" altLang="zh-CN" sz="1600">
                <a:solidFill>
                  <a:schemeClr val="tx1"/>
                </a:solidFill>
              </a:rPr>
              <a:t>x</a:t>
            </a:r>
            <a:r>
              <a:rPr lang="zh-CN" altLang="en-US" sz="1600">
                <a:solidFill>
                  <a:schemeClr val="tx1"/>
                </a:solidFill>
              </a:rPr>
              <a:t>和</a:t>
            </a:r>
            <a:r>
              <a:rPr lang="en-US" altLang="zh-CN" sz="1600">
                <a:solidFill>
                  <a:schemeClr val="tx1"/>
                </a:solidFill>
              </a:rPr>
              <a:t>y</a:t>
            </a:r>
            <a:r>
              <a:rPr lang="zh-CN" altLang="en-US" sz="1600">
                <a:solidFill>
                  <a:schemeClr val="tx1"/>
                </a:solidFill>
              </a:rPr>
              <a:t>释放了，</a:t>
            </a:r>
            <a:r>
              <a:rPr lang="en-US" altLang="zh-CN" sz="1600">
                <a:solidFill>
                  <a:schemeClr val="tx1"/>
                </a:solidFill>
              </a:rPr>
              <a:t>main</a:t>
            </a:r>
            <a:r>
              <a:rPr lang="zh-CN" altLang="en-US" sz="1600">
                <a:solidFill>
                  <a:schemeClr val="tx1"/>
                </a:solidFill>
              </a:rPr>
              <a:t>函数中的</a:t>
            </a:r>
            <a:r>
              <a:rPr lang="en-US" altLang="zh-CN" sz="1600">
                <a:solidFill>
                  <a:schemeClr val="tx1"/>
                </a:solidFill>
              </a:rPr>
              <a:t>a</a:t>
            </a:r>
            <a:r>
              <a:rPr lang="zh-CN" altLang="en-US" sz="1600">
                <a:solidFill>
                  <a:schemeClr val="tx1"/>
                </a:solidFill>
              </a:rPr>
              <a:t>和</a:t>
            </a:r>
            <a:r>
              <a:rPr lang="en-US" altLang="zh-CN" sz="1600">
                <a:solidFill>
                  <a:schemeClr val="tx1"/>
                </a:solidFill>
              </a:rPr>
              <a:t>b</a:t>
            </a:r>
            <a:r>
              <a:rPr lang="zh-CN" altLang="en-US" sz="1600">
                <a:solidFill>
                  <a:schemeClr val="tx1"/>
                </a:solidFill>
              </a:rPr>
              <a:t>并未互换。</a:t>
            </a:r>
            <a:endParaRPr lang="en-US" altLang="zh-CN" sz="1600">
              <a:solidFill>
                <a:schemeClr val="tx1"/>
              </a:solidFill>
            </a:endParaRPr>
          </a:p>
        </p:txBody>
      </p:sp>
      <p:graphicFrame>
        <p:nvGraphicFramePr>
          <p:cNvPr id="57" name="表格 56"/>
          <p:cNvGraphicFramePr>
            <a:graphicFrameLocks noGrp="1"/>
          </p:cNvGraphicFramePr>
          <p:nvPr>
            <p:extLst>
              <p:ext uri="{D42A27DB-BD31-4B8C-83A1-F6EECF244321}">
                <p14:modId xmlns:p14="http://schemas.microsoft.com/office/powerpoint/2010/main" xmlns="" val="2498986500"/>
              </p:ext>
            </p:extLst>
          </p:nvPr>
        </p:nvGraphicFramePr>
        <p:xfrm>
          <a:off x="8255074" y="5059242"/>
          <a:ext cx="1365632" cy="1219200"/>
        </p:xfrm>
        <a:graphic>
          <a:graphicData uri="http://schemas.openxmlformats.org/drawingml/2006/table">
            <a:tbl>
              <a:tblPr>
                <a:tableStyleId>{5C22544A-7EE6-4342-B048-85BDC9FD1C3A}</a:tableStyleId>
              </a:tblPr>
              <a:tblGrid>
                <a:gridCol w="578676">
                  <a:extLst>
                    <a:ext uri="{9D8B030D-6E8A-4147-A177-3AD203B41FA5}">
                      <a16:colId xmlns:a16="http://schemas.microsoft.com/office/drawing/2014/main" xmlns="" val="479119075"/>
                    </a:ext>
                  </a:extLst>
                </a:gridCol>
                <a:gridCol w="208280">
                  <a:extLst>
                    <a:ext uri="{9D8B030D-6E8A-4147-A177-3AD203B41FA5}">
                      <a16:colId xmlns:a16="http://schemas.microsoft.com/office/drawing/2014/main" xmlns="" val="1335106484"/>
                    </a:ext>
                  </a:extLst>
                </a:gridCol>
                <a:gridCol w="578676">
                  <a:extLst>
                    <a:ext uri="{9D8B030D-6E8A-4147-A177-3AD203B41FA5}">
                      <a16:colId xmlns:a16="http://schemas.microsoft.com/office/drawing/2014/main" xmlns="" val="440846564"/>
                    </a:ext>
                  </a:extLst>
                </a:gridCol>
              </a:tblGrid>
              <a:tr h="115062">
                <a:tc>
                  <a:txBody>
                    <a:bodyPr/>
                    <a:lstStyle/>
                    <a:p>
                      <a:pPr algn="ctr"/>
                      <a:r>
                        <a:rPr lang="en-US" altLang="zh-CN" sz="1600"/>
                        <a:t>a</a:t>
                      </a: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b</a:t>
                      </a: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995670468"/>
                  </a:ext>
                </a:extLst>
              </a:tr>
              <a:tr h="115062">
                <a:tc>
                  <a:txBody>
                    <a:bodyPr/>
                    <a:lstStyle/>
                    <a:p>
                      <a:pPr algn="ctr"/>
                      <a:r>
                        <a:rPr lang="en-US" altLang="zh-CN" sz="1600"/>
                        <a:t>5</a:t>
                      </a:r>
                      <a:endParaRPr lang="zh-CN" altLang="en-US" sz="1600"/>
                    </a:p>
                  </a:txBody>
                  <a:tcPr marT="0" marB="0" anchor="ctr">
                    <a:lnR w="12700" cmpd="sng">
                      <a:noFill/>
                    </a:lnR>
                    <a:lnT w="12700" cmpd="sng">
                      <a:noFill/>
                    </a:lnT>
                    <a:lnB w="12700" cmpd="sng">
                      <a:noFill/>
                    </a:lnB>
                  </a:tcPr>
                </a:tc>
                <a:tc>
                  <a:txBody>
                    <a:bodyPr/>
                    <a:lstStyle/>
                    <a:p>
                      <a:pPr algn="ct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9</a:t>
                      </a:r>
                      <a:endParaRPr lang="zh-CN" altLang="en-US" sz="1600"/>
                    </a:p>
                  </a:txBody>
                  <a:tcPr marT="0" marB="0" anchor="ctr">
                    <a:lnL w="12700" cmpd="sng">
                      <a:noFill/>
                    </a:lnL>
                    <a:lnR w="12700" cmpd="sng">
                      <a:noFill/>
                    </a:lnR>
                    <a:lnT w="12700" cmpd="sng">
                      <a:noFill/>
                    </a:lnT>
                    <a:lnB w="12700" cmpd="sng">
                      <a:noFill/>
                    </a:lnB>
                  </a:tcPr>
                </a:tc>
                <a:extLst>
                  <a:ext uri="{0D108BD9-81ED-4DB2-BD59-A6C34878D82A}">
                    <a16:rowId xmlns:a16="http://schemas.microsoft.com/office/drawing/2014/main" xmlns="" val="4120528907"/>
                  </a:ext>
                </a:extLst>
              </a:tr>
              <a:tr h="152888">
                <a:tc>
                  <a:txBody>
                    <a:bodyPr/>
                    <a:lstStyle/>
                    <a:p>
                      <a:pPr algn="ctr"/>
                      <a:r>
                        <a:rPr lang="zh-CN" altLang="en-US" sz="1600"/>
                        <a:t>↓</a:t>
                      </a:r>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a:t>↓</a:t>
                      </a:r>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602199498"/>
                  </a:ext>
                </a:extLst>
              </a:tr>
              <a:tr h="115062">
                <a:tc>
                  <a:txBody>
                    <a:bodyPr/>
                    <a:lstStyle/>
                    <a:p>
                      <a:pPr algn="ctr"/>
                      <a:r>
                        <a:rPr lang="en-US" altLang="zh-CN" sz="1600"/>
                        <a:t>5</a:t>
                      </a:r>
                      <a:endParaRPr lang="zh-CN" altLang="en-US" sz="1600"/>
                    </a:p>
                  </a:txBody>
                  <a:tcPr marT="0" marB="0" anchor="ctr">
                    <a:lnR w="12700" cmpd="sng">
                      <a:noFill/>
                    </a:lnR>
                    <a:lnT w="12700" cmpd="sng">
                      <a:noFill/>
                    </a:lnT>
                    <a:lnB w="12700" cmpd="sng">
                      <a:noFill/>
                    </a:lnB>
                  </a:tcPr>
                </a:tc>
                <a:tc>
                  <a:txBody>
                    <a:bodyPr/>
                    <a:lstStyle/>
                    <a:p>
                      <a:pPr algn="ct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9</a:t>
                      </a:r>
                      <a:endParaRPr lang="zh-CN" altLang="en-US" sz="1600"/>
                    </a:p>
                  </a:txBody>
                  <a:tcPr marT="0" marB="0" anchor="ctr">
                    <a:lnL w="12700" cmpd="sng">
                      <a:noFill/>
                    </a:lnL>
                    <a:lnR w="12700" cmpd="sng">
                      <a:noFill/>
                    </a:lnR>
                    <a:lnT w="12700" cmpd="sng">
                      <a:noFill/>
                    </a:lnT>
                    <a:lnB w="12700" cmpd="sng">
                      <a:noFill/>
                    </a:lnB>
                  </a:tcPr>
                </a:tc>
                <a:extLst>
                  <a:ext uri="{0D108BD9-81ED-4DB2-BD59-A6C34878D82A}">
                    <a16:rowId xmlns:a16="http://schemas.microsoft.com/office/drawing/2014/main" xmlns="" val="3390088585"/>
                  </a:ext>
                </a:extLst>
              </a:tr>
              <a:tr h="115062">
                <a:tc>
                  <a:txBody>
                    <a:bodyPr/>
                    <a:lstStyle/>
                    <a:p>
                      <a:pPr algn="ctr"/>
                      <a:r>
                        <a:rPr lang="en-US" altLang="zh-CN" sz="1600"/>
                        <a:t>x</a:t>
                      </a: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y</a:t>
                      </a: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499849041"/>
                  </a:ext>
                </a:extLst>
              </a:tr>
            </a:tbl>
          </a:graphicData>
        </a:graphic>
      </p:graphicFrame>
      <p:graphicFrame>
        <p:nvGraphicFramePr>
          <p:cNvPr id="58" name="表格 57"/>
          <p:cNvGraphicFramePr>
            <a:graphicFrameLocks noGrp="1"/>
          </p:cNvGraphicFramePr>
          <p:nvPr>
            <p:extLst>
              <p:ext uri="{D42A27DB-BD31-4B8C-83A1-F6EECF244321}">
                <p14:modId xmlns:p14="http://schemas.microsoft.com/office/powerpoint/2010/main" xmlns="" val="2586956884"/>
              </p:ext>
            </p:extLst>
          </p:nvPr>
        </p:nvGraphicFramePr>
        <p:xfrm>
          <a:off x="9902119" y="5059242"/>
          <a:ext cx="1365632" cy="1219200"/>
        </p:xfrm>
        <a:graphic>
          <a:graphicData uri="http://schemas.openxmlformats.org/drawingml/2006/table">
            <a:tbl>
              <a:tblPr>
                <a:tableStyleId>{5C22544A-7EE6-4342-B048-85BDC9FD1C3A}</a:tableStyleId>
              </a:tblPr>
              <a:tblGrid>
                <a:gridCol w="578676">
                  <a:extLst>
                    <a:ext uri="{9D8B030D-6E8A-4147-A177-3AD203B41FA5}">
                      <a16:colId xmlns:a16="http://schemas.microsoft.com/office/drawing/2014/main" xmlns="" val="479119075"/>
                    </a:ext>
                  </a:extLst>
                </a:gridCol>
                <a:gridCol w="208280">
                  <a:extLst>
                    <a:ext uri="{9D8B030D-6E8A-4147-A177-3AD203B41FA5}">
                      <a16:colId xmlns:a16="http://schemas.microsoft.com/office/drawing/2014/main" xmlns="" val="1335106484"/>
                    </a:ext>
                  </a:extLst>
                </a:gridCol>
                <a:gridCol w="578676">
                  <a:extLst>
                    <a:ext uri="{9D8B030D-6E8A-4147-A177-3AD203B41FA5}">
                      <a16:colId xmlns:a16="http://schemas.microsoft.com/office/drawing/2014/main" xmlns="" val="440846564"/>
                    </a:ext>
                  </a:extLst>
                </a:gridCol>
              </a:tblGrid>
              <a:tr h="115062">
                <a:tc>
                  <a:txBody>
                    <a:bodyPr/>
                    <a:lstStyle/>
                    <a:p>
                      <a:pPr algn="ctr"/>
                      <a:r>
                        <a:rPr lang="en-US" altLang="zh-CN" sz="1600"/>
                        <a:t>a</a:t>
                      </a: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b</a:t>
                      </a: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995670468"/>
                  </a:ext>
                </a:extLst>
              </a:tr>
              <a:tr h="115062">
                <a:tc>
                  <a:txBody>
                    <a:bodyPr/>
                    <a:lstStyle/>
                    <a:p>
                      <a:pPr algn="ctr"/>
                      <a:r>
                        <a:rPr lang="en-US" altLang="zh-CN" sz="1600"/>
                        <a:t>5</a:t>
                      </a:r>
                      <a:endParaRPr lang="zh-CN" altLang="en-US" sz="1600"/>
                    </a:p>
                  </a:txBody>
                  <a:tcPr marT="0" marB="0" anchor="ctr">
                    <a:lnR w="12700" cmpd="sng">
                      <a:noFill/>
                    </a:lnR>
                    <a:lnT w="12700" cmpd="sng">
                      <a:noFill/>
                    </a:lnT>
                    <a:lnB w="12700" cmpd="sng">
                      <a:noFill/>
                    </a:lnB>
                  </a:tcPr>
                </a:tc>
                <a:tc>
                  <a:txBody>
                    <a:bodyPr/>
                    <a:lstStyle/>
                    <a:p>
                      <a:pPr algn="ct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9</a:t>
                      </a:r>
                      <a:endParaRPr lang="zh-CN" altLang="en-US" sz="1600"/>
                    </a:p>
                  </a:txBody>
                  <a:tcPr marT="0" marB="0" anchor="ctr">
                    <a:lnL w="12700" cmpd="sng">
                      <a:noFill/>
                    </a:lnL>
                    <a:lnR w="12700" cmpd="sng">
                      <a:noFill/>
                    </a:lnR>
                    <a:lnT w="12700" cmpd="sng">
                      <a:noFill/>
                    </a:lnT>
                    <a:lnB w="12700" cmpd="sng">
                      <a:noFill/>
                    </a:lnB>
                  </a:tcPr>
                </a:tc>
                <a:extLst>
                  <a:ext uri="{0D108BD9-81ED-4DB2-BD59-A6C34878D82A}">
                    <a16:rowId xmlns:a16="http://schemas.microsoft.com/office/drawing/2014/main" xmlns="" val="4120528907"/>
                  </a:ext>
                </a:extLst>
              </a:tr>
              <a:tr h="152888">
                <a:tc>
                  <a:txBody>
                    <a:bodyPr/>
                    <a:lstStyle/>
                    <a:p>
                      <a:pPr algn="ct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602199498"/>
                  </a:ext>
                </a:extLst>
              </a:tr>
              <a:tr h="115062">
                <a:tc>
                  <a:txBody>
                    <a:bodyPr/>
                    <a:lstStyle/>
                    <a:p>
                      <a:pPr algn="ctr"/>
                      <a:r>
                        <a:rPr lang="en-US" altLang="zh-CN" sz="1600"/>
                        <a:t>9</a:t>
                      </a:r>
                      <a:endParaRPr lang="zh-CN" altLang="en-US" sz="1600"/>
                    </a:p>
                  </a:txBody>
                  <a:tcPr marT="0" marB="0" anchor="ctr">
                    <a:lnR w="12700" cmpd="sng">
                      <a:noFill/>
                    </a:lnR>
                    <a:lnT w="12700" cmpd="sng">
                      <a:noFill/>
                    </a:lnT>
                    <a:lnB w="12700" cmpd="sng">
                      <a:noFill/>
                    </a:lnB>
                  </a:tcPr>
                </a:tc>
                <a:tc>
                  <a:txBody>
                    <a:bodyPr/>
                    <a:lstStyle/>
                    <a:p>
                      <a:pPr algn="ct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5</a:t>
                      </a:r>
                      <a:endParaRPr lang="zh-CN" altLang="en-US" sz="1600"/>
                    </a:p>
                  </a:txBody>
                  <a:tcPr marT="0" marB="0" anchor="ctr">
                    <a:lnL w="12700" cmpd="sng">
                      <a:noFill/>
                    </a:lnL>
                    <a:lnR w="12700" cmpd="sng">
                      <a:noFill/>
                    </a:lnR>
                    <a:lnT w="12700" cmpd="sng">
                      <a:noFill/>
                    </a:lnT>
                    <a:lnB w="12700" cmpd="sng">
                      <a:noFill/>
                    </a:lnB>
                  </a:tcPr>
                </a:tc>
                <a:extLst>
                  <a:ext uri="{0D108BD9-81ED-4DB2-BD59-A6C34878D82A}">
                    <a16:rowId xmlns:a16="http://schemas.microsoft.com/office/drawing/2014/main" xmlns="" val="3390088585"/>
                  </a:ext>
                </a:extLst>
              </a:tr>
              <a:tr h="115062">
                <a:tc>
                  <a:txBody>
                    <a:bodyPr/>
                    <a:lstStyle/>
                    <a:p>
                      <a:pPr algn="ctr"/>
                      <a:r>
                        <a:rPr lang="en-US" altLang="zh-CN" sz="1600"/>
                        <a:t>x</a:t>
                      </a: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y</a:t>
                      </a: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499849041"/>
                  </a:ext>
                </a:extLst>
              </a:tr>
            </a:tbl>
          </a:graphicData>
        </a:graphic>
      </p:graphicFrame>
    </p:spTree>
    <p:extLst>
      <p:ext uri="{BB962C8B-B14F-4D97-AF65-F5344CB8AC3E}">
        <p14:creationId xmlns:p14="http://schemas.microsoft.com/office/powerpoint/2010/main" xmlns="" val="2440112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3851" y="365452"/>
            <a:ext cx="10038903" cy="1325563"/>
          </a:xfrm>
        </p:spPr>
        <p:txBody>
          <a:bodyPr/>
          <a:lstStyle/>
          <a:p>
            <a:r>
              <a:rPr lang="zh-CN" altLang="en-US"/>
              <a:t>指针变量作为函数参数</a:t>
            </a:r>
          </a:p>
        </p:txBody>
      </p:sp>
      <p:sp>
        <p:nvSpPr>
          <p:cNvPr id="44" name="MH_Desc_1"/>
          <p:cNvSpPr/>
          <p:nvPr>
            <p:custDataLst>
              <p:tags r:id="rId1"/>
            </p:custDataLst>
          </p:nvPr>
        </p:nvSpPr>
        <p:spPr>
          <a:xfrm>
            <a:off x="1003852" y="1341454"/>
            <a:ext cx="9998764" cy="476117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Bef>
                <a:spcPts val="600"/>
              </a:spcBef>
              <a:spcAft>
                <a:spcPts val="600"/>
              </a:spcAft>
              <a:defRPr/>
            </a:pPr>
            <a:r>
              <a:rPr lang="zh-CN" altLang="en-US">
                <a:solidFill>
                  <a:schemeClr val="tx1"/>
                </a:solidFill>
              </a:rPr>
              <a:t>函数的调用可以（而且只可以）得到一个返回值（即函数值），而使用指针变量作参数，可以得到多个变化了的值。如果不用指针变量是难以做到这一点的。要善于利用</a:t>
            </a:r>
            <a:r>
              <a:rPr lang="zh-CN" altLang="en-US" b="1">
                <a:solidFill>
                  <a:schemeClr val="accent1"/>
                </a:solidFill>
              </a:rPr>
              <a:t>指针法</a:t>
            </a:r>
            <a:r>
              <a:rPr lang="zh-CN" altLang="en-US">
                <a:solidFill>
                  <a:schemeClr val="tx1"/>
                </a:solidFill>
              </a:rPr>
              <a:t>。</a:t>
            </a:r>
            <a:endParaRPr lang="en-US" altLang="zh-CN">
              <a:solidFill>
                <a:schemeClr val="tx1"/>
              </a:solidFill>
            </a:endParaRPr>
          </a:p>
          <a:p>
            <a:pPr algn="just">
              <a:lnSpc>
                <a:spcPct val="150000"/>
              </a:lnSpc>
              <a:spcBef>
                <a:spcPts val="600"/>
              </a:spcBef>
              <a:spcAft>
                <a:spcPts val="600"/>
              </a:spcAft>
              <a:defRPr/>
            </a:pPr>
            <a:r>
              <a:rPr lang="zh-CN" altLang="en-US">
                <a:solidFill>
                  <a:schemeClr val="tx1"/>
                </a:solidFill>
              </a:rPr>
              <a:t>如果想通过函数调用得到</a:t>
            </a:r>
            <a:r>
              <a:rPr lang="en-US" altLang="zh-CN">
                <a:solidFill>
                  <a:schemeClr val="tx1"/>
                </a:solidFill>
              </a:rPr>
              <a:t>n</a:t>
            </a:r>
            <a:r>
              <a:rPr lang="zh-CN" altLang="en-US">
                <a:solidFill>
                  <a:schemeClr val="tx1"/>
                </a:solidFill>
              </a:rPr>
              <a:t>个要改变的值，可以这样做</a:t>
            </a:r>
            <a:r>
              <a:rPr lang="en-US" altLang="zh-CN">
                <a:solidFill>
                  <a:schemeClr val="tx1"/>
                </a:solidFill>
              </a:rPr>
              <a:t>: </a:t>
            </a:r>
          </a:p>
          <a:p>
            <a:pPr marL="342900" indent="-342900" algn="just">
              <a:lnSpc>
                <a:spcPct val="150000"/>
              </a:lnSpc>
              <a:spcBef>
                <a:spcPts val="600"/>
              </a:spcBef>
              <a:spcAft>
                <a:spcPts val="600"/>
              </a:spcAft>
              <a:buFont typeface="+mj-ea"/>
              <a:buAutoNum type="circleNumDbPlain"/>
              <a:defRPr/>
            </a:pPr>
            <a:r>
              <a:rPr lang="zh-CN" altLang="en-US">
                <a:solidFill>
                  <a:schemeClr val="tx1"/>
                </a:solidFill>
              </a:rPr>
              <a:t>在主调函数中设</a:t>
            </a:r>
            <a:r>
              <a:rPr lang="en-US" altLang="zh-CN">
                <a:solidFill>
                  <a:schemeClr val="tx1"/>
                </a:solidFill>
              </a:rPr>
              <a:t>n</a:t>
            </a:r>
            <a:r>
              <a:rPr lang="zh-CN" altLang="en-US">
                <a:solidFill>
                  <a:schemeClr val="tx1"/>
                </a:solidFill>
              </a:rPr>
              <a:t>个变量，用</a:t>
            </a:r>
            <a:r>
              <a:rPr lang="en-US" altLang="zh-CN">
                <a:solidFill>
                  <a:schemeClr val="tx1"/>
                </a:solidFill>
              </a:rPr>
              <a:t>n</a:t>
            </a:r>
            <a:r>
              <a:rPr lang="zh-CN" altLang="en-US">
                <a:solidFill>
                  <a:schemeClr val="tx1"/>
                </a:solidFill>
              </a:rPr>
              <a:t>个指针变量指向它们；</a:t>
            </a:r>
          </a:p>
          <a:p>
            <a:pPr marL="342900" indent="-342900" algn="just">
              <a:lnSpc>
                <a:spcPct val="150000"/>
              </a:lnSpc>
              <a:spcBef>
                <a:spcPts val="600"/>
              </a:spcBef>
              <a:spcAft>
                <a:spcPts val="600"/>
              </a:spcAft>
              <a:buFont typeface="+mj-ea"/>
              <a:buAutoNum type="circleNumDbPlain"/>
              <a:defRPr/>
            </a:pPr>
            <a:r>
              <a:rPr lang="zh-CN" altLang="en-US">
                <a:solidFill>
                  <a:schemeClr val="tx1"/>
                </a:solidFill>
              </a:rPr>
              <a:t>设计一个函数，有</a:t>
            </a:r>
            <a:r>
              <a:rPr lang="en-US" altLang="zh-CN">
                <a:solidFill>
                  <a:schemeClr val="tx1"/>
                </a:solidFill>
              </a:rPr>
              <a:t>n</a:t>
            </a:r>
            <a:r>
              <a:rPr lang="zh-CN" altLang="en-US">
                <a:solidFill>
                  <a:schemeClr val="tx1"/>
                </a:solidFill>
              </a:rPr>
              <a:t>个指针形参。在这个函数中改变这</a:t>
            </a:r>
            <a:r>
              <a:rPr lang="en-US" altLang="zh-CN">
                <a:solidFill>
                  <a:schemeClr val="tx1"/>
                </a:solidFill>
              </a:rPr>
              <a:t>n</a:t>
            </a:r>
            <a:r>
              <a:rPr lang="zh-CN" altLang="en-US">
                <a:solidFill>
                  <a:schemeClr val="tx1"/>
                </a:solidFill>
              </a:rPr>
              <a:t>个形参的值；</a:t>
            </a:r>
          </a:p>
          <a:p>
            <a:pPr marL="342900" indent="-342900" algn="just">
              <a:lnSpc>
                <a:spcPct val="150000"/>
              </a:lnSpc>
              <a:spcBef>
                <a:spcPts val="600"/>
              </a:spcBef>
              <a:spcAft>
                <a:spcPts val="600"/>
              </a:spcAft>
              <a:buFont typeface="+mj-ea"/>
              <a:buAutoNum type="circleNumDbPlain"/>
              <a:defRPr/>
            </a:pPr>
            <a:r>
              <a:rPr lang="zh-CN" altLang="en-US">
                <a:solidFill>
                  <a:schemeClr val="tx1"/>
                </a:solidFill>
              </a:rPr>
              <a:t>在主调函数中调用这个函数，在调用时将这</a:t>
            </a:r>
            <a:r>
              <a:rPr lang="en-US" altLang="zh-CN">
                <a:solidFill>
                  <a:schemeClr val="tx1"/>
                </a:solidFill>
              </a:rPr>
              <a:t>n</a:t>
            </a:r>
            <a:r>
              <a:rPr lang="zh-CN" altLang="en-US">
                <a:solidFill>
                  <a:schemeClr val="tx1"/>
                </a:solidFill>
              </a:rPr>
              <a:t>个指针变量作实参，将它们的值，也就是相关变量的地址传给该函数的形参；</a:t>
            </a:r>
          </a:p>
          <a:p>
            <a:pPr marL="342900" indent="-342900" algn="just">
              <a:lnSpc>
                <a:spcPct val="150000"/>
              </a:lnSpc>
              <a:spcBef>
                <a:spcPts val="600"/>
              </a:spcBef>
              <a:spcAft>
                <a:spcPts val="600"/>
              </a:spcAft>
              <a:buFont typeface="+mj-ea"/>
              <a:buAutoNum type="circleNumDbPlain"/>
              <a:defRPr/>
            </a:pPr>
            <a:r>
              <a:rPr lang="zh-CN" altLang="en-US">
                <a:solidFill>
                  <a:schemeClr val="tx1"/>
                </a:solidFill>
              </a:rPr>
              <a:t>在执行该函数的过程中，通过形参指针变量，改变它们所指向的</a:t>
            </a:r>
            <a:r>
              <a:rPr lang="en-US" altLang="zh-CN">
                <a:solidFill>
                  <a:schemeClr val="tx1"/>
                </a:solidFill>
              </a:rPr>
              <a:t>n</a:t>
            </a:r>
            <a:r>
              <a:rPr lang="zh-CN" altLang="en-US">
                <a:solidFill>
                  <a:schemeClr val="tx1"/>
                </a:solidFill>
              </a:rPr>
              <a:t>个变量的值；</a:t>
            </a:r>
          </a:p>
          <a:p>
            <a:pPr marL="342900" indent="-342900" algn="just">
              <a:lnSpc>
                <a:spcPct val="150000"/>
              </a:lnSpc>
              <a:spcBef>
                <a:spcPts val="600"/>
              </a:spcBef>
              <a:spcAft>
                <a:spcPts val="600"/>
              </a:spcAft>
              <a:buFont typeface="+mj-ea"/>
              <a:buAutoNum type="circleNumDbPlain"/>
              <a:defRPr/>
            </a:pPr>
            <a:r>
              <a:rPr lang="zh-CN" altLang="en-US">
                <a:solidFill>
                  <a:schemeClr val="tx1"/>
                </a:solidFill>
              </a:rPr>
              <a:t>主调函数中就可以使用这些改变了值的变量。</a:t>
            </a:r>
            <a:endParaRPr lang="en-US" altLang="zh-CN">
              <a:solidFill>
                <a:schemeClr val="tx1"/>
              </a:solidFill>
            </a:endParaRPr>
          </a:p>
        </p:txBody>
      </p:sp>
    </p:spTree>
    <p:extLst>
      <p:ext uri="{BB962C8B-B14F-4D97-AF65-F5344CB8AC3E}">
        <p14:creationId xmlns:p14="http://schemas.microsoft.com/office/powerpoint/2010/main" xmlns="" val="3200089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7582"/>
            <a:ext cx="10515600" cy="1325563"/>
          </a:xfrm>
        </p:spPr>
        <p:txBody>
          <a:bodyPr/>
          <a:lstStyle/>
          <a:p>
            <a:r>
              <a:rPr lang="zh-CN" altLang="en-US"/>
              <a:t>指针变量作为函数参数</a:t>
            </a:r>
          </a:p>
        </p:txBody>
      </p:sp>
      <p:sp>
        <p:nvSpPr>
          <p:cNvPr id="32" name="圆角矩形 12">
            <a:extLst>
              <a:ext uri="{FF2B5EF4-FFF2-40B4-BE49-F238E27FC236}">
                <a16:creationId xmlns:a16="http://schemas.microsoft.com/office/drawing/2014/main" xmlns="" id="{0F049BFC-9696-4323-94B2-76251E60074B}"/>
              </a:ext>
            </a:extLst>
          </p:cNvPr>
          <p:cNvSpPr/>
          <p:nvPr/>
        </p:nvSpPr>
        <p:spPr>
          <a:xfrm>
            <a:off x="567295" y="1648615"/>
            <a:ext cx="11031670" cy="2446307"/>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r>
              <a:rPr lang="en-US" altLang="zh-CN" sz="1400"/>
              <a:t>#include &lt;stdio.h&gt;</a:t>
            </a:r>
          </a:p>
          <a:p>
            <a:pPr defTabSz="363538"/>
            <a:r>
              <a:rPr lang="en-US" altLang="zh-CN" sz="1400"/>
              <a:t>int main()</a:t>
            </a:r>
          </a:p>
          <a:p>
            <a:pPr defTabSz="363538"/>
            <a:r>
              <a:rPr lang="en-US" altLang="zh-CN" sz="1400"/>
              <a:t>{	void swap(int *p1,int *p2);</a:t>
            </a:r>
          </a:p>
          <a:p>
            <a:pPr defTabSz="363538"/>
            <a:r>
              <a:rPr lang="en-US" altLang="zh-CN" sz="1400"/>
              <a:t>	int a,b;</a:t>
            </a:r>
          </a:p>
          <a:p>
            <a:pPr defTabSz="363538"/>
            <a:r>
              <a:rPr lang="en-US" altLang="zh-CN" sz="1400"/>
              <a:t>	int *pointer_1,*pointer_2;	</a:t>
            </a:r>
            <a:r>
              <a:rPr lang="en-US" altLang="zh-CN" sz="1400">
                <a:solidFill>
                  <a:srgbClr val="008000"/>
                </a:solidFill>
              </a:rPr>
              <a:t>//pointer_1,pointer_2</a:t>
            </a:r>
            <a:r>
              <a:rPr lang="zh-CN" altLang="en-US" sz="1400">
                <a:solidFill>
                  <a:srgbClr val="008000"/>
                </a:solidFill>
              </a:rPr>
              <a:t>是</a:t>
            </a:r>
            <a:r>
              <a:rPr lang="en-US" altLang="zh-CN" sz="1400">
                <a:solidFill>
                  <a:srgbClr val="008000"/>
                </a:solidFill>
              </a:rPr>
              <a:t>int *</a:t>
            </a:r>
            <a:r>
              <a:rPr lang="zh-CN" altLang="en-US" sz="1400">
                <a:solidFill>
                  <a:srgbClr val="008000"/>
                </a:solidFill>
              </a:rPr>
              <a:t>型变量</a:t>
            </a:r>
          </a:p>
          <a:p>
            <a:pPr defTabSz="363538"/>
            <a:r>
              <a:rPr lang="zh-CN" altLang="en-US" sz="1400"/>
              <a:t>	</a:t>
            </a:r>
            <a:r>
              <a:rPr lang="en-US" altLang="zh-CN" sz="1400"/>
              <a:t>printf("please enter two integer numbers:");</a:t>
            </a:r>
          </a:p>
          <a:p>
            <a:pPr defTabSz="363538"/>
            <a:r>
              <a:rPr lang="en-US" altLang="zh-CN" sz="1400"/>
              <a:t>	scanf("%d,%d",&amp;a,&amp;b);</a:t>
            </a:r>
          </a:p>
          <a:p>
            <a:pPr defTabSz="363538"/>
            <a:r>
              <a:rPr lang="en-US" altLang="zh-CN" sz="1400"/>
              <a:t>	pointer_1=&amp;a;</a:t>
            </a:r>
          </a:p>
          <a:p>
            <a:pPr defTabSz="363538"/>
            <a:r>
              <a:rPr lang="en-US" altLang="zh-CN" sz="1400"/>
              <a:t>	pointer_2=&amp;b;</a:t>
            </a:r>
          </a:p>
          <a:p>
            <a:pPr defTabSz="363538"/>
            <a:r>
              <a:rPr lang="en-US" altLang="zh-CN" sz="1400"/>
              <a:t>	if(a&lt;b) swap(pointer_1,pointer_2);</a:t>
            </a:r>
          </a:p>
          <a:p>
            <a:pPr defTabSz="363538"/>
            <a:r>
              <a:rPr lang="en-US" altLang="zh-CN" sz="1400"/>
              <a:t>	</a:t>
            </a:r>
            <a:r>
              <a:rPr lang="en-US" altLang="zh-CN" sz="1400">
                <a:solidFill>
                  <a:srgbClr val="008000"/>
                </a:solidFill>
              </a:rPr>
              <a:t>//</a:t>
            </a:r>
            <a:r>
              <a:rPr lang="zh-CN" altLang="en-US" sz="1400">
                <a:solidFill>
                  <a:srgbClr val="008000"/>
                </a:solidFill>
              </a:rPr>
              <a:t>调用</a:t>
            </a:r>
            <a:r>
              <a:rPr lang="en-US" altLang="zh-CN" sz="1400">
                <a:solidFill>
                  <a:srgbClr val="008000"/>
                </a:solidFill>
              </a:rPr>
              <a:t>swap</a:t>
            </a:r>
            <a:r>
              <a:rPr lang="zh-CN" altLang="en-US" sz="1400">
                <a:solidFill>
                  <a:srgbClr val="008000"/>
                </a:solidFill>
              </a:rPr>
              <a:t>函数，用指针变量作实参</a:t>
            </a:r>
          </a:p>
          <a:p>
            <a:pPr defTabSz="363538"/>
            <a:r>
              <a:rPr lang="zh-CN" altLang="en-US" sz="1400"/>
              <a:t>	</a:t>
            </a:r>
            <a:r>
              <a:rPr lang="en-US" altLang="zh-CN" sz="1400"/>
              <a:t>printf("max=%d,min=%d\n",*pointer_1,*pointer_2);</a:t>
            </a:r>
          </a:p>
          <a:p>
            <a:pPr defTabSz="363538"/>
            <a:r>
              <a:rPr lang="en-US" altLang="zh-CN" sz="1400"/>
              <a:t>	return 0;</a:t>
            </a:r>
          </a:p>
          <a:p>
            <a:pPr defTabSz="363538"/>
            <a:r>
              <a:rPr lang="en-US" altLang="zh-CN" sz="1400"/>
              <a:t>}</a:t>
            </a:r>
          </a:p>
          <a:p>
            <a:pPr defTabSz="363538"/>
            <a:endParaRPr lang="en-US" altLang="zh-CN" sz="1400"/>
          </a:p>
          <a:p>
            <a:pPr defTabSz="363538"/>
            <a:r>
              <a:rPr lang="en-US" altLang="zh-CN" sz="1400"/>
              <a:t>void swap(int *p1,int *p2) 	</a:t>
            </a:r>
            <a:r>
              <a:rPr lang="en-US" altLang="zh-CN" sz="1400">
                <a:solidFill>
                  <a:srgbClr val="008000"/>
                </a:solidFill>
              </a:rPr>
              <a:t>//</a:t>
            </a:r>
            <a:r>
              <a:rPr lang="zh-CN" altLang="en-US" sz="1400">
                <a:solidFill>
                  <a:srgbClr val="008000"/>
                </a:solidFill>
              </a:rPr>
              <a:t>形参是指针变量</a:t>
            </a:r>
          </a:p>
          <a:p>
            <a:pPr defTabSz="363538"/>
            <a:r>
              <a:rPr lang="en-US" altLang="zh-CN" sz="1400"/>
              <a:t>{	int *p;</a:t>
            </a:r>
          </a:p>
          <a:p>
            <a:pPr defTabSz="363538"/>
            <a:r>
              <a:rPr lang="en-US" altLang="zh-CN" sz="1400"/>
              <a:t>	p=p1;				</a:t>
            </a:r>
            <a:r>
              <a:rPr lang="en-US" altLang="zh-CN" sz="1400">
                <a:solidFill>
                  <a:srgbClr val="008000"/>
                </a:solidFill>
              </a:rPr>
              <a:t>//</a:t>
            </a:r>
            <a:r>
              <a:rPr lang="zh-CN" altLang="en-US" sz="1400">
                <a:solidFill>
                  <a:srgbClr val="008000"/>
                </a:solidFill>
              </a:rPr>
              <a:t>下面</a:t>
            </a:r>
            <a:r>
              <a:rPr lang="en-US" altLang="zh-CN" sz="1400">
                <a:solidFill>
                  <a:srgbClr val="008000"/>
                </a:solidFill>
              </a:rPr>
              <a:t>3</a:t>
            </a:r>
            <a:r>
              <a:rPr lang="zh-CN" altLang="en-US" sz="1400">
                <a:solidFill>
                  <a:srgbClr val="008000"/>
                </a:solidFill>
              </a:rPr>
              <a:t>行交换</a:t>
            </a:r>
            <a:r>
              <a:rPr lang="en-US" altLang="zh-CN" sz="1400">
                <a:solidFill>
                  <a:srgbClr val="008000"/>
                </a:solidFill>
              </a:rPr>
              <a:t>p1</a:t>
            </a:r>
            <a:r>
              <a:rPr lang="zh-CN" altLang="en-US" sz="1400">
                <a:solidFill>
                  <a:srgbClr val="008000"/>
                </a:solidFill>
              </a:rPr>
              <a:t>和</a:t>
            </a:r>
            <a:r>
              <a:rPr lang="en-US" altLang="zh-CN" sz="1400">
                <a:solidFill>
                  <a:srgbClr val="008000"/>
                </a:solidFill>
              </a:rPr>
              <a:t>p2</a:t>
            </a:r>
            <a:r>
              <a:rPr lang="zh-CN" altLang="en-US" sz="1400">
                <a:solidFill>
                  <a:srgbClr val="008000"/>
                </a:solidFill>
              </a:rPr>
              <a:t>的指向</a:t>
            </a:r>
          </a:p>
          <a:p>
            <a:pPr defTabSz="363538"/>
            <a:r>
              <a:rPr lang="zh-CN" altLang="en-US" sz="1400"/>
              <a:t>	</a:t>
            </a:r>
            <a:r>
              <a:rPr lang="en-US" altLang="zh-CN" sz="1400"/>
              <a:t>p1=p2;</a:t>
            </a:r>
          </a:p>
          <a:p>
            <a:pPr defTabSz="363538"/>
            <a:r>
              <a:rPr lang="en-US" altLang="zh-CN" sz="1400"/>
              <a:t>	p2=p;</a:t>
            </a:r>
          </a:p>
          <a:p>
            <a:pPr defTabSz="363538"/>
            <a:r>
              <a:rPr lang="en-US" altLang="zh-CN" sz="1400"/>
              <a:t>}</a:t>
            </a:r>
            <a:endParaRPr lang="en-US" altLang="zh-CN" sz="1400" b="1" dirty="0">
              <a:solidFill>
                <a:srgbClr val="FF0000"/>
              </a:solidFill>
            </a:endParaRPr>
          </a:p>
        </p:txBody>
      </p:sp>
      <p:cxnSp>
        <p:nvCxnSpPr>
          <p:cNvPr id="20" name="直接连接符 19">
            <a:extLst>
              <a:ext uri="{FF2B5EF4-FFF2-40B4-BE49-F238E27FC236}">
                <a16:creationId xmlns:a16="http://schemas.microsoft.com/office/drawing/2014/main" xmlns="" id="{48EC88E4-3DEA-4882-A2F7-2A2472A7E690}"/>
              </a:ext>
            </a:extLst>
          </p:cNvPr>
          <p:cNvCxnSpPr>
            <a:cxnSpLocks/>
          </p:cNvCxnSpPr>
          <p:nvPr/>
        </p:nvCxnSpPr>
        <p:spPr>
          <a:xfrm>
            <a:off x="6003717" y="1648615"/>
            <a:ext cx="0" cy="2446307"/>
          </a:xfrm>
          <a:prstGeom prst="line">
            <a:avLst/>
          </a:prstGeom>
        </p:spPr>
        <p:style>
          <a:lnRef idx="1">
            <a:schemeClr val="accent1"/>
          </a:lnRef>
          <a:fillRef idx="0">
            <a:schemeClr val="accent1"/>
          </a:fillRef>
          <a:effectRef idx="0">
            <a:schemeClr val="accent1"/>
          </a:effectRef>
          <a:fontRef idx="minor">
            <a:schemeClr val="tx1"/>
          </a:fontRef>
        </p:style>
      </p:cxnSp>
      <p:grpSp>
        <p:nvGrpSpPr>
          <p:cNvPr id="21" name="组合 20">
            <a:extLst>
              <a:ext uri="{FF2B5EF4-FFF2-40B4-BE49-F238E27FC236}">
                <a16:creationId xmlns:a16="http://schemas.microsoft.com/office/drawing/2014/main" xmlns="" id="{45C967AF-3871-4AAE-A875-A638B32B1FA1}"/>
              </a:ext>
            </a:extLst>
          </p:cNvPr>
          <p:cNvGrpSpPr/>
          <p:nvPr/>
        </p:nvGrpSpPr>
        <p:grpSpPr>
          <a:xfrm>
            <a:off x="5840969" y="2042436"/>
            <a:ext cx="325496" cy="260107"/>
            <a:chOff x="5926033" y="1926699"/>
            <a:chExt cx="325496" cy="260107"/>
          </a:xfrm>
        </p:grpSpPr>
        <p:sp>
          <p:nvSpPr>
            <p:cNvPr id="22" name="MH_Other_2">
              <a:extLst>
                <a:ext uri="{FF2B5EF4-FFF2-40B4-BE49-F238E27FC236}">
                  <a16:creationId xmlns:a16="http://schemas.microsoft.com/office/drawing/2014/main" xmlns="" id="{10BD1AD5-13B0-400F-BFCF-DD0C2F5A0916}"/>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3">
              <a:extLst>
                <a:ext uri="{FF2B5EF4-FFF2-40B4-BE49-F238E27FC236}">
                  <a16:creationId xmlns:a16="http://schemas.microsoft.com/office/drawing/2014/main" xmlns="" id="{A21D4372-35E5-4D7B-B9BA-75F3B0A0C321}"/>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4" name="MH_Other_4">
              <a:extLst>
                <a:ext uri="{FF2B5EF4-FFF2-40B4-BE49-F238E27FC236}">
                  <a16:creationId xmlns:a16="http://schemas.microsoft.com/office/drawing/2014/main" xmlns="" id="{F4C88DC7-EEC2-459E-93AD-BEB3C9620B72}"/>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5" name="MH_Other_5">
              <a:extLst>
                <a:ext uri="{FF2B5EF4-FFF2-40B4-BE49-F238E27FC236}">
                  <a16:creationId xmlns:a16="http://schemas.microsoft.com/office/drawing/2014/main" xmlns="" id="{57A19C32-0430-4CBC-8AC2-20035C53719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6" name="MH_Other_6">
              <a:extLst>
                <a:ext uri="{FF2B5EF4-FFF2-40B4-BE49-F238E27FC236}">
                  <a16:creationId xmlns:a16="http://schemas.microsoft.com/office/drawing/2014/main" xmlns="" id="{C1D08E3D-BD38-4CA8-B5D1-79EBEF3550D0}"/>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7" name="MH_Other_7">
              <a:extLst>
                <a:ext uri="{FF2B5EF4-FFF2-40B4-BE49-F238E27FC236}">
                  <a16:creationId xmlns:a16="http://schemas.microsoft.com/office/drawing/2014/main" xmlns="" id="{9484CD1D-9DF2-4A0B-9031-94ACAE3127B3}"/>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8" name="组合 27">
            <a:extLst>
              <a:ext uri="{FF2B5EF4-FFF2-40B4-BE49-F238E27FC236}">
                <a16:creationId xmlns:a16="http://schemas.microsoft.com/office/drawing/2014/main" xmlns="" id="{B236A711-9DB9-47FD-9B2E-498AAC59691E}"/>
              </a:ext>
            </a:extLst>
          </p:cNvPr>
          <p:cNvGrpSpPr/>
          <p:nvPr/>
        </p:nvGrpSpPr>
        <p:grpSpPr>
          <a:xfrm>
            <a:off x="5840969" y="3458670"/>
            <a:ext cx="325496" cy="260106"/>
            <a:chOff x="5926033" y="5434781"/>
            <a:chExt cx="325496" cy="260106"/>
          </a:xfrm>
        </p:grpSpPr>
        <p:sp>
          <p:nvSpPr>
            <p:cNvPr id="30" name="MH_Other_8">
              <a:extLst>
                <a:ext uri="{FF2B5EF4-FFF2-40B4-BE49-F238E27FC236}">
                  <a16:creationId xmlns:a16="http://schemas.microsoft.com/office/drawing/2014/main" xmlns="" id="{A37F9E48-FE15-4AF0-BFD3-86C2E2EC96D9}"/>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 name="MH_Other_9">
              <a:extLst>
                <a:ext uri="{FF2B5EF4-FFF2-40B4-BE49-F238E27FC236}">
                  <a16:creationId xmlns:a16="http://schemas.microsoft.com/office/drawing/2014/main" xmlns="" id="{937343FA-DA23-4A1B-A066-05D55D6E9ACA}"/>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3" name="MH_Other_10">
              <a:extLst>
                <a:ext uri="{FF2B5EF4-FFF2-40B4-BE49-F238E27FC236}">
                  <a16:creationId xmlns:a16="http://schemas.microsoft.com/office/drawing/2014/main" xmlns="" id="{E020BFBC-914E-4792-9616-9071EAD0F148}"/>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4" name="MH_Other_11">
              <a:extLst>
                <a:ext uri="{FF2B5EF4-FFF2-40B4-BE49-F238E27FC236}">
                  <a16:creationId xmlns:a16="http://schemas.microsoft.com/office/drawing/2014/main" xmlns="" id="{69CE9B0C-1E44-4766-A249-106A80AFE427}"/>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5" name="MH_Other_12">
              <a:extLst>
                <a:ext uri="{FF2B5EF4-FFF2-40B4-BE49-F238E27FC236}">
                  <a16:creationId xmlns:a16="http://schemas.microsoft.com/office/drawing/2014/main" xmlns="" id="{C8B78034-B677-48AB-B8EB-6F9F44D12B11}"/>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6" name="MH_Other_13">
              <a:extLst>
                <a:ext uri="{FF2B5EF4-FFF2-40B4-BE49-F238E27FC236}">
                  <a16:creationId xmlns:a16="http://schemas.microsoft.com/office/drawing/2014/main" xmlns="" id="{48A7D76C-7B00-4174-AB76-A6B1A068FFEC}"/>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aphicFrame>
        <p:nvGraphicFramePr>
          <p:cNvPr id="39" name="表格 38"/>
          <p:cNvGraphicFramePr>
            <a:graphicFrameLocks noGrp="1"/>
          </p:cNvGraphicFramePr>
          <p:nvPr>
            <p:extLst>
              <p:ext uri="{D42A27DB-BD31-4B8C-83A1-F6EECF244321}">
                <p14:modId xmlns:p14="http://schemas.microsoft.com/office/powerpoint/2010/main" xmlns="" val="745969564"/>
              </p:ext>
            </p:extLst>
          </p:nvPr>
        </p:nvGraphicFramePr>
        <p:xfrm>
          <a:off x="567295" y="4484761"/>
          <a:ext cx="2393420" cy="1341120"/>
        </p:xfrm>
        <a:graphic>
          <a:graphicData uri="http://schemas.openxmlformats.org/drawingml/2006/table">
            <a:tbl>
              <a:tblPr>
                <a:tableStyleId>{5C22544A-7EE6-4342-B048-85BDC9FD1C3A}</a:tableStyleId>
              </a:tblPr>
              <a:tblGrid>
                <a:gridCol w="1088710">
                  <a:extLst>
                    <a:ext uri="{9D8B030D-6E8A-4147-A177-3AD203B41FA5}">
                      <a16:colId xmlns:a16="http://schemas.microsoft.com/office/drawing/2014/main" xmlns="" val="479119075"/>
                    </a:ext>
                  </a:extLst>
                </a:gridCol>
                <a:gridCol w="216000">
                  <a:extLst>
                    <a:ext uri="{9D8B030D-6E8A-4147-A177-3AD203B41FA5}">
                      <a16:colId xmlns:a16="http://schemas.microsoft.com/office/drawing/2014/main" xmlns="" val="1335106484"/>
                    </a:ext>
                  </a:extLst>
                </a:gridCol>
                <a:gridCol w="1088710">
                  <a:extLst>
                    <a:ext uri="{9D8B030D-6E8A-4147-A177-3AD203B41FA5}">
                      <a16:colId xmlns:a16="http://schemas.microsoft.com/office/drawing/2014/main" xmlns="" val="440846564"/>
                    </a:ext>
                  </a:extLst>
                </a:gridCol>
              </a:tblGrid>
              <a:tr h="324000">
                <a:tc>
                  <a:txBody>
                    <a:bodyPr/>
                    <a:lstStyle/>
                    <a:p>
                      <a:pPr algn="ctr"/>
                      <a:r>
                        <a:rPr lang="en-US" altLang="zh-CN" sz="1600"/>
                        <a:t>pointer_1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a</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995670468"/>
                  </a:ext>
                </a:extLst>
              </a:tr>
              <a:tr h="324000">
                <a:tc>
                  <a:txBody>
                    <a:bodyPr/>
                    <a:lstStyle/>
                    <a:p>
                      <a:pPr algn="ctr"/>
                      <a:r>
                        <a:rPr lang="en-US" altLang="zh-CN" sz="1600"/>
                        <a:t>&amp;a</a:t>
                      </a:r>
                      <a:endParaRPr lang="zh-CN" altLang="en-US" sz="1600"/>
                    </a:p>
                  </a:txBody>
                  <a:tcPr anchor="ctr">
                    <a:lnR w="12700" cmpd="sng">
                      <a:noFill/>
                    </a:lnR>
                    <a:lnT w="12700" cmpd="sng">
                      <a:noFill/>
                    </a:lnT>
                    <a:lnB w="12700" cmpd="sng">
                      <a:noFill/>
                    </a:lnB>
                  </a:tcPr>
                </a:tc>
                <a:tc>
                  <a:txBody>
                    <a:bodyPr/>
                    <a:lstStyle/>
                    <a:p>
                      <a:pPr algn="ctr"/>
                      <a:r>
                        <a:rPr lang="zh-CN" altLang="en-US" sz="1600"/>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5</a:t>
                      </a:r>
                      <a:endParaRPr lang="zh-CN" altLang="en-US" sz="1600"/>
                    </a:p>
                  </a:txBody>
                  <a:tcPr anchor="ctr">
                    <a:lnL w="12700" cmpd="sng">
                      <a:noFill/>
                    </a:lnL>
                    <a:lnR w="12700" cmpd="sng">
                      <a:noFill/>
                    </a:lnR>
                    <a:lnT w="12700" cmpd="sng">
                      <a:noFill/>
                    </a:lnT>
                    <a:lnB w="12700" cmpd="sng">
                      <a:noFill/>
                    </a:lnB>
                  </a:tcPr>
                </a:tc>
                <a:extLst>
                  <a:ext uri="{0D108BD9-81ED-4DB2-BD59-A6C34878D82A}">
                    <a16:rowId xmlns:a16="http://schemas.microsoft.com/office/drawing/2014/main" xmlns="" val="4120528907"/>
                  </a:ext>
                </a:extLst>
              </a:tr>
              <a:tr h="324000">
                <a:tc>
                  <a:txBody>
                    <a:bodyPr/>
                    <a:lstStyle/>
                    <a:p>
                      <a:pPr algn="ctr"/>
                      <a:r>
                        <a:rPr lang="en-US" altLang="zh-CN" sz="1600"/>
                        <a:t>pointer_2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b</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602199498"/>
                  </a:ext>
                </a:extLst>
              </a:tr>
              <a:tr h="324000">
                <a:tc>
                  <a:txBody>
                    <a:bodyPr/>
                    <a:lstStyle/>
                    <a:p>
                      <a:pPr algn="ctr"/>
                      <a:r>
                        <a:rPr lang="en-US" altLang="zh-CN" sz="1600"/>
                        <a:t>&amp;b</a:t>
                      </a:r>
                      <a:endParaRPr lang="zh-CN" altLang="en-US" sz="1600"/>
                    </a:p>
                  </a:txBody>
                  <a:tcPr anchor="ctr">
                    <a:lnR w="12700" cmpd="sng">
                      <a:noFill/>
                    </a:lnR>
                    <a:lnT w="12700" cmpd="sng">
                      <a:noFill/>
                    </a:lnT>
                  </a:tcPr>
                </a:tc>
                <a:tc>
                  <a:txBody>
                    <a:bodyPr/>
                    <a:lstStyle/>
                    <a:p>
                      <a:pPr algn="ctr"/>
                      <a:r>
                        <a:rPr lang="zh-CN" altLang="en-US" sz="1600"/>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9</a:t>
                      </a:r>
                      <a:endParaRPr lang="zh-CN" altLang="en-US" sz="1600"/>
                    </a:p>
                  </a:txBody>
                  <a:tcPr anchor="ctr">
                    <a:lnL w="12700" cmpd="sng">
                      <a:noFill/>
                    </a:lnL>
                    <a:lnR w="12700" cmpd="sng">
                      <a:noFill/>
                    </a:lnR>
                    <a:lnT w="12700" cmpd="sng">
                      <a:noFill/>
                    </a:lnT>
                  </a:tcPr>
                </a:tc>
                <a:extLst>
                  <a:ext uri="{0D108BD9-81ED-4DB2-BD59-A6C34878D82A}">
                    <a16:rowId xmlns:a16="http://schemas.microsoft.com/office/drawing/2014/main" xmlns="" val="3390088585"/>
                  </a:ext>
                </a:extLst>
              </a:tr>
            </a:tbl>
          </a:graphicData>
        </a:graphic>
      </p:graphicFrame>
      <p:sp>
        <p:nvSpPr>
          <p:cNvPr id="4" name="矩形 3"/>
          <p:cNvSpPr/>
          <p:nvPr/>
        </p:nvSpPr>
        <p:spPr>
          <a:xfrm>
            <a:off x="567295" y="1184631"/>
            <a:ext cx="5724644" cy="369332"/>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r>
              <a:rPr lang="zh-CN" altLang="en-US">
                <a:solidFill>
                  <a:schemeClr val="lt1"/>
                </a:solidFill>
              </a:rPr>
              <a:t>不能企图通过改变指针形参的值而使指针实参的值改变</a:t>
            </a:r>
          </a:p>
        </p:txBody>
      </p:sp>
      <p:pic>
        <p:nvPicPr>
          <p:cNvPr id="6" name="图片 5"/>
          <p:cNvPicPr>
            <a:picLocks noChangeAspect="1"/>
          </p:cNvPicPr>
          <p:nvPr/>
        </p:nvPicPr>
        <p:blipFill>
          <a:blip r:embed="rId15" cstate="print"/>
          <a:stretch>
            <a:fillRect/>
          </a:stretch>
        </p:blipFill>
        <p:spPr>
          <a:xfrm>
            <a:off x="8092165" y="3275772"/>
            <a:ext cx="3457575" cy="819150"/>
          </a:xfrm>
          <a:prstGeom prst="rect">
            <a:avLst/>
          </a:prstGeom>
        </p:spPr>
      </p:pic>
      <p:graphicFrame>
        <p:nvGraphicFramePr>
          <p:cNvPr id="38" name="表格 37"/>
          <p:cNvGraphicFramePr>
            <a:graphicFrameLocks noGrp="1"/>
          </p:cNvGraphicFramePr>
          <p:nvPr>
            <p:extLst>
              <p:ext uri="{D42A27DB-BD31-4B8C-83A1-F6EECF244321}">
                <p14:modId xmlns:p14="http://schemas.microsoft.com/office/powerpoint/2010/main" xmlns="" val="4118561763"/>
              </p:ext>
            </p:extLst>
          </p:nvPr>
        </p:nvGraphicFramePr>
        <p:xfrm>
          <a:off x="3446712" y="4484761"/>
          <a:ext cx="2393420" cy="1341120"/>
        </p:xfrm>
        <a:graphic>
          <a:graphicData uri="http://schemas.openxmlformats.org/drawingml/2006/table">
            <a:tbl>
              <a:tblPr>
                <a:tableStyleId>{5C22544A-7EE6-4342-B048-85BDC9FD1C3A}</a:tableStyleId>
              </a:tblPr>
              <a:tblGrid>
                <a:gridCol w="1088710">
                  <a:extLst>
                    <a:ext uri="{9D8B030D-6E8A-4147-A177-3AD203B41FA5}">
                      <a16:colId xmlns:a16="http://schemas.microsoft.com/office/drawing/2014/main" xmlns="" val="479119075"/>
                    </a:ext>
                  </a:extLst>
                </a:gridCol>
                <a:gridCol w="216000">
                  <a:extLst>
                    <a:ext uri="{9D8B030D-6E8A-4147-A177-3AD203B41FA5}">
                      <a16:colId xmlns:a16="http://schemas.microsoft.com/office/drawing/2014/main" xmlns="" val="1335106484"/>
                    </a:ext>
                  </a:extLst>
                </a:gridCol>
                <a:gridCol w="1088710">
                  <a:extLst>
                    <a:ext uri="{9D8B030D-6E8A-4147-A177-3AD203B41FA5}">
                      <a16:colId xmlns:a16="http://schemas.microsoft.com/office/drawing/2014/main" xmlns="" val="440846564"/>
                    </a:ext>
                  </a:extLst>
                </a:gridCol>
              </a:tblGrid>
              <a:tr h="324000">
                <a:tc>
                  <a:txBody>
                    <a:bodyPr/>
                    <a:lstStyle/>
                    <a:p>
                      <a:pPr algn="ctr"/>
                      <a:r>
                        <a:rPr lang="en-US" altLang="zh-CN" sz="1600"/>
                        <a:t>p1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a</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995670468"/>
                  </a:ext>
                </a:extLst>
              </a:tr>
              <a:tr h="324000">
                <a:tc>
                  <a:txBody>
                    <a:bodyPr/>
                    <a:lstStyle/>
                    <a:p>
                      <a:pPr algn="ctr"/>
                      <a:r>
                        <a:rPr lang="en-US" altLang="zh-CN" sz="1600"/>
                        <a:t>&amp;a</a:t>
                      </a:r>
                      <a:endParaRPr lang="zh-CN" altLang="en-US" sz="1600"/>
                    </a:p>
                  </a:txBody>
                  <a:tcPr anchor="ctr">
                    <a:lnR w="12700" cmpd="sng">
                      <a:noFill/>
                    </a:lnR>
                    <a:lnT w="12700" cmpd="sng">
                      <a:noFill/>
                    </a:lnT>
                    <a:lnB w="12700" cmpd="sng">
                      <a:noFill/>
                    </a:lnB>
                  </a:tcPr>
                </a:tc>
                <a:tc>
                  <a:txBody>
                    <a:bodyPr/>
                    <a:lstStyle/>
                    <a:p>
                      <a:pPr algn="ctr"/>
                      <a:r>
                        <a:rPr lang="zh-CN" altLang="en-US" sz="1600"/>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5</a:t>
                      </a:r>
                      <a:endParaRPr lang="zh-CN" altLang="en-US" sz="1600"/>
                    </a:p>
                  </a:txBody>
                  <a:tcPr anchor="ctr">
                    <a:lnL w="12700" cmpd="sng">
                      <a:noFill/>
                    </a:lnL>
                    <a:lnR w="12700" cmpd="sng">
                      <a:noFill/>
                    </a:lnR>
                    <a:lnT w="12700" cmpd="sng">
                      <a:noFill/>
                    </a:lnT>
                    <a:lnB w="12700" cmpd="sng">
                      <a:noFill/>
                    </a:lnB>
                  </a:tcPr>
                </a:tc>
                <a:extLst>
                  <a:ext uri="{0D108BD9-81ED-4DB2-BD59-A6C34878D82A}">
                    <a16:rowId xmlns:a16="http://schemas.microsoft.com/office/drawing/2014/main" xmlns="" val="4120528907"/>
                  </a:ext>
                </a:extLst>
              </a:tr>
              <a:tr h="324000">
                <a:tc>
                  <a:txBody>
                    <a:bodyPr/>
                    <a:lstStyle/>
                    <a:p>
                      <a:pPr algn="ctr"/>
                      <a:r>
                        <a:rPr lang="en-US" altLang="zh-CN" sz="1600"/>
                        <a:t>p2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b</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602199498"/>
                  </a:ext>
                </a:extLst>
              </a:tr>
              <a:tr h="324000">
                <a:tc>
                  <a:txBody>
                    <a:bodyPr/>
                    <a:lstStyle/>
                    <a:p>
                      <a:pPr algn="ctr"/>
                      <a:r>
                        <a:rPr lang="en-US" altLang="zh-CN" sz="1600"/>
                        <a:t>&amp;b</a:t>
                      </a:r>
                      <a:endParaRPr lang="zh-CN" altLang="en-US" sz="1600"/>
                    </a:p>
                  </a:txBody>
                  <a:tcPr anchor="ctr">
                    <a:lnR w="12700" cmpd="sng">
                      <a:noFill/>
                    </a:lnR>
                    <a:lnT w="12700" cmpd="sng">
                      <a:noFill/>
                    </a:lnT>
                  </a:tcPr>
                </a:tc>
                <a:tc>
                  <a:txBody>
                    <a:bodyPr/>
                    <a:lstStyle/>
                    <a:p>
                      <a:pPr algn="ctr"/>
                      <a:r>
                        <a:rPr lang="zh-CN" altLang="en-US" sz="1600"/>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9</a:t>
                      </a:r>
                      <a:endParaRPr lang="zh-CN" altLang="en-US" sz="1600"/>
                    </a:p>
                  </a:txBody>
                  <a:tcPr anchor="ctr">
                    <a:lnL w="12700" cmpd="sng">
                      <a:noFill/>
                    </a:lnL>
                    <a:lnR w="12700" cmpd="sng">
                      <a:noFill/>
                    </a:lnR>
                    <a:lnT w="12700" cmpd="sng">
                      <a:noFill/>
                    </a:lnT>
                  </a:tcPr>
                </a:tc>
                <a:extLst>
                  <a:ext uri="{0D108BD9-81ED-4DB2-BD59-A6C34878D82A}">
                    <a16:rowId xmlns:a16="http://schemas.microsoft.com/office/drawing/2014/main" xmlns="" val="3390088585"/>
                  </a:ext>
                </a:extLst>
              </a:tr>
            </a:tbl>
          </a:graphicData>
        </a:graphic>
      </p:graphicFrame>
      <p:graphicFrame>
        <p:nvGraphicFramePr>
          <p:cNvPr id="40" name="表格 39"/>
          <p:cNvGraphicFramePr>
            <a:graphicFrameLocks noGrp="1"/>
          </p:cNvGraphicFramePr>
          <p:nvPr>
            <p:extLst>
              <p:ext uri="{D42A27DB-BD31-4B8C-83A1-F6EECF244321}">
                <p14:modId xmlns:p14="http://schemas.microsoft.com/office/powerpoint/2010/main" xmlns="" val="1144917306"/>
              </p:ext>
            </p:extLst>
          </p:nvPr>
        </p:nvGraphicFramePr>
        <p:xfrm>
          <a:off x="6326129" y="4484761"/>
          <a:ext cx="2393420" cy="1341120"/>
        </p:xfrm>
        <a:graphic>
          <a:graphicData uri="http://schemas.openxmlformats.org/drawingml/2006/table">
            <a:tbl>
              <a:tblPr>
                <a:tableStyleId>{5C22544A-7EE6-4342-B048-85BDC9FD1C3A}</a:tableStyleId>
              </a:tblPr>
              <a:tblGrid>
                <a:gridCol w="1088710">
                  <a:extLst>
                    <a:ext uri="{9D8B030D-6E8A-4147-A177-3AD203B41FA5}">
                      <a16:colId xmlns:a16="http://schemas.microsoft.com/office/drawing/2014/main" xmlns="" val="479119075"/>
                    </a:ext>
                  </a:extLst>
                </a:gridCol>
                <a:gridCol w="216000">
                  <a:extLst>
                    <a:ext uri="{9D8B030D-6E8A-4147-A177-3AD203B41FA5}">
                      <a16:colId xmlns:a16="http://schemas.microsoft.com/office/drawing/2014/main" xmlns="" val="1335106484"/>
                    </a:ext>
                  </a:extLst>
                </a:gridCol>
                <a:gridCol w="1088710">
                  <a:extLst>
                    <a:ext uri="{9D8B030D-6E8A-4147-A177-3AD203B41FA5}">
                      <a16:colId xmlns:a16="http://schemas.microsoft.com/office/drawing/2014/main" xmlns="" val="440846564"/>
                    </a:ext>
                  </a:extLst>
                </a:gridCol>
              </a:tblGrid>
              <a:tr h="324000">
                <a:tc>
                  <a:txBody>
                    <a:bodyPr/>
                    <a:lstStyle/>
                    <a:p>
                      <a:pPr algn="ctr"/>
                      <a:r>
                        <a:rPr lang="en-US" altLang="zh-CN" sz="1600"/>
                        <a:t>p1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a</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995670468"/>
                  </a:ext>
                </a:extLst>
              </a:tr>
              <a:tr h="324000">
                <a:tc>
                  <a:txBody>
                    <a:bodyPr/>
                    <a:lstStyle/>
                    <a:p>
                      <a:pPr algn="ctr"/>
                      <a:r>
                        <a:rPr lang="en-US" altLang="zh-CN" sz="1600"/>
                        <a:t>&amp;b</a:t>
                      </a:r>
                      <a:endParaRPr lang="zh-CN" altLang="en-US" sz="1600"/>
                    </a:p>
                  </a:txBody>
                  <a:tcPr anchor="ctr">
                    <a:lnR w="12700" cmpd="sng">
                      <a:noFill/>
                    </a:lnR>
                    <a:lnT w="12700" cmpd="sng">
                      <a:noFill/>
                    </a:lnT>
                    <a:lnB w="12700" cmpd="sng">
                      <a:noFill/>
                    </a:lnB>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5</a:t>
                      </a:r>
                      <a:endParaRPr lang="zh-CN" altLang="en-US" sz="1600"/>
                    </a:p>
                  </a:txBody>
                  <a:tcPr anchor="ctr">
                    <a:lnL w="12700" cmpd="sng">
                      <a:noFill/>
                    </a:lnL>
                    <a:lnR w="12700" cmpd="sng">
                      <a:noFill/>
                    </a:lnR>
                    <a:lnT w="12700" cmpd="sng">
                      <a:noFill/>
                    </a:lnT>
                    <a:lnB w="12700" cmpd="sng">
                      <a:noFill/>
                    </a:lnB>
                  </a:tcPr>
                </a:tc>
                <a:extLst>
                  <a:ext uri="{0D108BD9-81ED-4DB2-BD59-A6C34878D82A}">
                    <a16:rowId xmlns:a16="http://schemas.microsoft.com/office/drawing/2014/main" xmlns="" val="4120528907"/>
                  </a:ext>
                </a:extLst>
              </a:tr>
              <a:tr h="324000">
                <a:tc>
                  <a:txBody>
                    <a:bodyPr/>
                    <a:lstStyle/>
                    <a:p>
                      <a:pPr algn="ctr"/>
                      <a:r>
                        <a:rPr lang="en-US" altLang="zh-CN" sz="1600"/>
                        <a:t>p2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b</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602199498"/>
                  </a:ext>
                </a:extLst>
              </a:tr>
              <a:tr h="324000">
                <a:tc>
                  <a:txBody>
                    <a:bodyPr/>
                    <a:lstStyle/>
                    <a:p>
                      <a:pPr algn="ctr"/>
                      <a:r>
                        <a:rPr lang="en-US" altLang="zh-CN" sz="1600"/>
                        <a:t>&amp;a</a:t>
                      </a:r>
                      <a:endParaRPr lang="zh-CN" altLang="en-US" sz="1600"/>
                    </a:p>
                  </a:txBody>
                  <a:tcPr anchor="ctr">
                    <a:lnR w="12700" cmpd="sng">
                      <a:noFill/>
                    </a:lnR>
                    <a:lnT w="12700" cmpd="sng">
                      <a:noFill/>
                    </a:lnT>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9</a:t>
                      </a:r>
                      <a:endParaRPr lang="zh-CN" altLang="en-US" sz="1600"/>
                    </a:p>
                  </a:txBody>
                  <a:tcPr anchor="ctr">
                    <a:lnL w="12700" cmpd="sng">
                      <a:noFill/>
                    </a:lnL>
                    <a:lnR w="12700" cmpd="sng">
                      <a:noFill/>
                    </a:lnR>
                    <a:lnT w="12700" cmpd="sng">
                      <a:noFill/>
                    </a:lnT>
                  </a:tcPr>
                </a:tc>
                <a:extLst>
                  <a:ext uri="{0D108BD9-81ED-4DB2-BD59-A6C34878D82A}">
                    <a16:rowId xmlns:a16="http://schemas.microsoft.com/office/drawing/2014/main" xmlns="" val="3390088585"/>
                  </a:ext>
                </a:extLst>
              </a:tr>
            </a:tbl>
          </a:graphicData>
        </a:graphic>
      </p:graphicFrame>
      <p:cxnSp>
        <p:nvCxnSpPr>
          <p:cNvPr id="8" name="直接连接符 7"/>
          <p:cNvCxnSpPr/>
          <p:nvPr/>
        </p:nvCxnSpPr>
        <p:spPr>
          <a:xfrm flipV="1">
            <a:off x="7404652" y="4939748"/>
            <a:ext cx="218661" cy="715617"/>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7404652" y="4939748"/>
            <a:ext cx="218661" cy="715617"/>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graphicFrame>
        <p:nvGraphicFramePr>
          <p:cNvPr id="51" name="表格 50"/>
          <p:cNvGraphicFramePr>
            <a:graphicFrameLocks noGrp="1"/>
          </p:cNvGraphicFramePr>
          <p:nvPr>
            <p:extLst>
              <p:ext uri="{D42A27DB-BD31-4B8C-83A1-F6EECF244321}">
                <p14:modId xmlns:p14="http://schemas.microsoft.com/office/powerpoint/2010/main" xmlns="" val="745969564"/>
              </p:ext>
            </p:extLst>
          </p:nvPr>
        </p:nvGraphicFramePr>
        <p:xfrm>
          <a:off x="9156320" y="4486974"/>
          <a:ext cx="2393420" cy="1341120"/>
        </p:xfrm>
        <a:graphic>
          <a:graphicData uri="http://schemas.openxmlformats.org/drawingml/2006/table">
            <a:tbl>
              <a:tblPr>
                <a:tableStyleId>{5C22544A-7EE6-4342-B048-85BDC9FD1C3A}</a:tableStyleId>
              </a:tblPr>
              <a:tblGrid>
                <a:gridCol w="1088710">
                  <a:extLst>
                    <a:ext uri="{9D8B030D-6E8A-4147-A177-3AD203B41FA5}">
                      <a16:colId xmlns:a16="http://schemas.microsoft.com/office/drawing/2014/main" xmlns="" val="479119075"/>
                    </a:ext>
                  </a:extLst>
                </a:gridCol>
                <a:gridCol w="216000">
                  <a:extLst>
                    <a:ext uri="{9D8B030D-6E8A-4147-A177-3AD203B41FA5}">
                      <a16:colId xmlns:a16="http://schemas.microsoft.com/office/drawing/2014/main" xmlns="" val="1335106484"/>
                    </a:ext>
                  </a:extLst>
                </a:gridCol>
                <a:gridCol w="1088710">
                  <a:extLst>
                    <a:ext uri="{9D8B030D-6E8A-4147-A177-3AD203B41FA5}">
                      <a16:colId xmlns:a16="http://schemas.microsoft.com/office/drawing/2014/main" xmlns="" val="440846564"/>
                    </a:ext>
                  </a:extLst>
                </a:gridCol>
              </a:tblGrid>
              <a:tr h="324000">
                <a:tc>
                  <a:txBody>
                    <a:bodyPr/>
                    <a:lstStyle/>
                    <a:p>
                      <a:pPr algn="ctr"/>
                      <a:r>
                        <a:rPr lang="en-US" altLang="zh-CN" sz="1600"/>
                        <a:t>pointer_1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a</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995670468"/>
                  </a:ext>
                </a:extLst>
              </a:tr>
              <a:tr h="324000">
                <a:tc>
                  <a:txBody>
                    <a:bodyPr/>
                    <a:lstStyle/>
                    <a:p>
                      <a:pPr algn="ctr"/>
                      <a:r>
                        <a:rPr lang="en-US" altLang="zh-CN" sz="1600"/>
                        <a:t>&amp;a</a:t>
                      </a:r>
                      <a:endParaRPr lang="zh-CN" altLang="en-US" sz="1600"/>
                    </a:p>
                  </a:txBody>
                  <a:tcPr anchor="ctr">
                    <a:lnR w="12700" cmpd="sng">
                      <a:noFill/>
                    </a:lnR>
                    <a:lnT w="12700" cmpd="sng">
                      <a:noFill/>
                    </a:lnT>
                    <a:lnB w="12700" cmpd="sng">
                      <a:noFill/>
                    </a:lnB>
                  </a:tcPr>
                </a:tc>
                <a:tc>
                  <a:txBody>
                    <a:bodyPr/>
                    <a:lstStyle/>
                    <a:p>
                      <a:pPr algn="ctr"/>
                      <a:r>
                        <a:rPr lang="zh-CN" altLang="en-US" sz="1600"/>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5</a:t>
                      </a:r>
                      <a:endParaRPr lang="zh-CN" altLang="en-US" sz="1600"/>
                    </a:p>
                  </a:txBody>
                  <a:tcPr anchor="ctr">
                    <a:lnL w="12700" cmpd="sng">
                      <a:noFill/>
                    </a:lnL>
                    <a:lnR w="12700" cmpd="sng">
                      <a:noFill/>
                    </a:lnR>
                    <a:lnT w="12700" cmpd="sng">
                      <a:noFill/>
                    </a:lnT>
                    <a:lnB w="12700" cmpd="sng">
                      <a:noFill/>
                    </a:lnB>
                  </a:tcPr>
                </a:tc>
                <a:extLst>
                  <a:ext uri="{0D108BD9-81ED-4DB2-BD59-A6C34878D82A}">
                    <a16:rowId xmlns:a16="http://schemas.microsoft.com/office/drawing/2014/main" xmlns="" val="4120528907"/>
                  </a:ext>
                </a:extLst>
              </a:tr>
              <a:tr h="324000">
                <a:tc>
                  <a:txBody>
                    <a:bodyPr/>
                    <a:lstStyle/>
                    <a:p>
                      <a:pPr algn="ctr"/>
                      <a:r>
                        <a:rPr lang="en-US" altLang="zh-CN" sz="1600"/>
                        <a:t>pointer_2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b</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602199498"/>
                  </a:ext>
                </a:extLst>
              </a:tr>
              <a:tr h="324000">
                <a:tc>
                  <a:txBody>
                    <a:bodyPr/>
                    <a:lstStyle/>
                    <a:p>
                      <a:pPr algn="ctr"/>
                      <a:r>
                        <a:rPr lang="en-US" altLang="zh-CN" sz="1600"/>
                        <a:t>&amp;b</a:t>
                      </a:r>
                      <a:endParaRPr lang="zh-CN" altLang="en-US" sz="1600"/>
                    </a:p>
                  </a:txBody>
                  <a:tcPr anchor="ctr">
                    <a:lnR w="12700" cmpd="sng">
                      <a:noFill/>
                    </a:lnR>
                    <a:lnT w="12700" cmpd="sng">
                      <a:noFill/>
                    </a:lnT>
                  </a:tcPr>
                </a:tc>
                <a:tc>
                  <a:txBody>
                    <a:bodyPr/>
                    <a:lstStyle/>
                    <a:p>
                      <a:pPr algn="ctr"/>
                      <a:r>
                        <a:rPr lang="zh-CN" altLang="en-US" sz="1600"/>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9</a:t>
                      </a:r>
                      <a:endParaRPr lang="zh-CN" altLang="en-US" sz="1600"/>
                    </a:p>
                  </a:txBody>
                  <a:tcPr anchor="ctr">
                    <a:lnL w="12700" cmpd="sng">
                      <a:noFill/>
                    </a:lnL>
                    <a:lnR w="12700" cmpd="sng">
                      <a:noFill/>
                    </a:lnR>
                    <a:lnT w="12700" cmpd="sng">
                      <a:noFill/>
                    </a:lnT>
                  </a:tcPr>
                </a:tc>
                <a:extLst>
                  <a:ext uri="{0D108BD9-81ED-4DB2-BD59-A6C34878D82A}">
                    <a16:rowId xmlns:a16="http://schemas.microsoft.com/office/drawing/2014/main" xmlns="" val="3390088585"/>
                  </a:ext>
                </a:extLst>
              </a:tr>
            </a:tbl>
          </a:graphicData>
        </a:graphic>
      </p:graphicFrame>
    </p:spTree>
    <p:extLst>
      <p:ext uri="{BB962C8B-B14F-4D97-AF65-F5344CB8AC3E}">
        <p14:creationId xmlns:p14="http://schemas.microsoft.com/office/powerpoint/2010/main" xmlns="" val="257536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1378" y="376254"/>
            <a:ext cx="10515600" cy="1325563"/>
          </a:xfrm>
        </p:spPr>
        <p:txBody>
          <a:bodyPr/>
          <a:lstStyle/>
          <a:p>
            <a:r>
              <a:rPr lang="zh-CN" altLang="en-US"/>
              <a:t>指针变量作为函数参数</a:t>
            </a:r>
          </a:p>
        </p:txBody>
      </p:sp>
      <p:sp>
        <p:nvSpPr>
          <p:cNvPr id="3" name="内容占位符 2"/>
          <p:cNvSpPr>
            <a:spLocks noGrp="1"/>
          </p:cNvSpPr>
          <p:nvPr>
            <p:ph idx="1"/>
          </p:nvPr>
        </p:nvSpPr>
        <p:spPr>
          <a:xfrm>
            <a:off x="453404" y="1320275"/>
            <a:ext cx="10121830" cy="552660"/>
          </a:xfrm>
        </p:spPr>
        <p:txBody>
          <a:bodyPr>
            <a:noAutofit/>
          </a:bodyPr>
          <a:lstStyle/>
          <a:p>
            <a:pPr marL="88900" indent="-88900">
              <a:lnSpc>
                <a:spcPct val="12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7.4】</a:t>
            </a:r>
            <a:r>
              <a:rPr lang="zh-CN" altLang="en-US" sz="2000" dirty="0">
                <a:solidFill>
                  <a:schemeClr val="accent1"/>
                </a:solidFill>
              </a:rPr>
              <a:t>输入</a:t>
            </a:r>
            <a:r>
              <a:rPr lang="en-US" altLang="zh-CN" sz="2000" dirty="0">
                <a:solidFill>
                  <a:schemeClr val="accent1"/>
                </a:solidFill>
              </a:rPr>
              <a:t>3</a:t>
            </a:r>
            <a:r>
              <a:rPr lang="zh-CN" altLang="en-US" sz="2000" dirty="0">
                <a:solidFill>
                  <a:schemeClr val="accent1"/>
                </a:solidFill>
              </a:rPr>
              <a:t>个整数ａ</a:t>
            </a:r>
            <a:r>
              <a:rPr lang="en-US" altLang="zh-CN" sz="2000" dirty="0">
                <a:solidFill>
                  <a:schemeClr val="accent1"/>
                </a:solidFill>
              </a:rPr>
              <a:t>,</a:t>
            </a:r>
            <a:r>
              <a:rPr lang="zh-CN" altLang="en-US" sz="2000" dirty="0">
                <a:solidFill>
                  <a:schemeClr val="accent1"/>
                </a:solidFill>
              </a:rPr>
              <a:t>ｂ</a:t>
            </a:r>
            <a:r>
              <a:rPr lang="en-US" altLang="zh-CN" sz="2000" dirty="0">
                <a:solidFill>
                  <a:schemeClr val="accent1"/>
                </a:solidFill>
              </a:rPr>
              <a:t>,</a:t>
            </a:r>
            <a:r>
              <a:rPr lang="zh-CN" altLang="en-US" sz="2000" dirty="0">
                <a:solidFill>
                  <a:schemeClr val="accent1"/>
                </a:solidFill>
              </a:rPr>
              <a:t>ｃ，要求按大小顺序将它们输出。定义一个函数，实现使这</a:t>
            </a:r>
            <a:r>
              <a:rPr lang="en-US" altLang="zh-CN" sz="2000" dirty="0">
                <a:solidFill>
                  <a:schemeClr val="accent1"/>
                </a:solidFill>
              </a:rPr>
              <a:t>3</a:t>
            </a:r>
            <a:r>
              <a:rPr lang="zh-CN" altLang="en-US" sz="2000" dirty="0">
                <a:solidFill>
                  <a:schemeClr val="accent1"/>
                </a:solidFill>
              </a:rPr>
              <a:t>个变量按值的大小排序。</a:t>
            </a:r>
          </a:p>
        </p:txBody>
      </p:sp>
      <p:sp>
        <p:nvSpPr>
          <p:cNvPr id="32" name="圆角矩形 12">
            <a:extLst>
              <a:ext uri="{FF2B5EF4-FFF2-40B4-BE49-F238E27FC236}">
                <a16:creationId xmlns:a16="http://schemas.microsoft.com/office/drawing/2014/main" xmlns="" id="{0F049BFC-9696-4323-94B2-76251E60074B}"/>
              </a:ext>
            </a:extLst>
          </p:cNvPr>
          <p:cNvSpPr/>
          <p:nvPr/>
        </p:nvSpPr>
        <p:spPr>
          <a:xfrm>
            <a:off x="591378" y="2242206"/>
            <a:ext cx="11031670" cy="3518452"/>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dirty="0"/>
              <a:t>int main()</a:t>
            </a:r>
          </a:p>
          <a:p>
            <a:pPr defTabSz="363538">
              <a:lnSpc>
                <a:spcPct val="120000"/>
              </a:lnSpc>
            </a:pPr>
            <a:r>
              <a:rPr lang="en-US" altLang="zh-CN" sz="1400" dirty="0"/>
              <a:t>{	void exchange(int *pt1,int *pt2,int *pt3);</a:t>
            </a:r>
          </a:p>
          <a:p>
            <a:pPr defTabSz="363538">
              <a:lnSpc>
                <a:spcPct val="120000"/>
              </a:lnSpc>
            </a:pPr>
            <a:r>
              <a:rPr lang="en-US" altLang="zh-CN" sz="1400" dirty="0"/>
              <a:t>	int </a:t>
            </a:r>
            <a:r>
              <a:rPr lang="en-US" altLang="zh-CN" sz="1400" dirty="0" err="1"/>
              <a:t>a,b,c</a:t>
            </a:r>
            <a:r>
              <a:rPr lang="en-US" altLang="zh-CN" sz="1400" dirty="0"/>
              <a:t>,*pointer1,*pointer2,*pointer3;</a:t>
            </a:r>
          </a:p>
          <a:p>
            <a:pPr defTabSz="363538">
              <a:lnSpc>
                <a:spcPct val="120000"/>
              </a:lnSpc>
            </a:pPr>
            <a:r>
              <a:rPr lang="en-US" altLang="zh-CN" sz="1400" dirty="0"/>
              <a:t>	</a:t>
            </a:r>
            <a:r>
              <a:rPr lang="en-US" altLang="zh-CN" sz="1400" dirty="0" err="1"/>
              <a:t>printf</a:t>
            </a:r>
            <a:r>
              <a:rPr lang="en-US" altLang="zh-CN" sz="1400" dirty="0"/>
              <a:t>("please enter three numbers: ");</a:t>
            </a:r>
          </a:p>
          <a:p>
            <a:pPr defTabSz="363538">
              <a:lnSpc>
                <a:spcPct val="120000"/>
              </a:lnSpc>
            </a:pPr>
            <a:r>
              <a:rPr lang="en-US" altLang="zh-CN" sz="1400" dirty="0"/>
              <a:t>	</a:t>
            </a:r>
            <a:r>
              <a:rPr lang="en-US" altLang="zh-CN" sz="1400" dirty="0" err="1"/>
              <a:t>scanf</a:t>
            </a:r>
            <a:r>
              <a:rPr lang="en-US" altLang="zh-CN" sz="1400" dirty="0"/>
              <a:t>("%</a:t>
            </a:r>
            <a:r>
              <a:rPr lang="en-US" altLang="zh-CN" sz="1400" dirty="0" err="1"/>
              <a:t>d,%d,%d",&amp;a,&amp;b,&amp;c</a:t>
            </a:r>
            <a:r>
              <a:rPr lang="en-US" altLang="zh-CN" sz="1400" dirty="0"/>
              <a:t>);</a:t>
            </a:r>
          </a:p>
          <a:p>
            <a:pPr defTabSz="363538">
              <a:lnSpc>
                <a:spcPct val="120000"/>
              </a:lnSpc>
            </a:pPr>
            <a:r>
              <a:rPr lang="en-US" altLang="zh-CN" sz="1400" dirty="0"/>
              <a:t>	pointer1=&amp;a; pointer2=&amp;b; pointer3=&amp;c;</a:t>
            </a:r>
          </a:p>
          <a:p>
            <a:pPr defTabSz="363538">
              <a:lnSpc>
                <a:spcPct val="120000"/>
              </a:lnSpc>
            </a:pPr>
            <a:r>
              <a:rPr lang="en-US" altLang="zh-CN" sz="1400" dirty="0"/>
              <a:t>	exchange(pointer1,pointer2,pointer3);</a:t>
            </a:r>
          </a:p>
          <a:p>
            <a:pPr defTabSz="363538">
              <a:lnSpc>
                <a:spcPct val="120000"/>
              </a:lnSpc>
            </a:pPr>
            <a:r>
              <a:rPr lang="en-US" altLang="zh-CN" sz="1400" dirty="0"/>
              <a:t>	</a:t>
            </a:r>
            <a:r>
              <a:rPr lang="en-US" altLang="zh-CN" sz="1400" dirty="0" err="1"/>
              <a:t>printf</a:t>
            </a:r>
            <a:r>
              <a:rPr lang="en-US" altLang="zh-CN" sz="1400" dirty="0"/>
              <a:t>("%</a:t>
            </a:r>
            <a:r>
              <a:rPr lang="en-US" altLang="zh-CN" sz="1400" dirty="0" err="1"/>
              <a:t>d,%d,%d</a:t>
            </a:r>
            <a:r>
              <a:rPr lang="en-US" altLang="zh-CN" sz="1400" dirty="0"/>
              <a:t>\n",</a:t>
            </a:r>
            <a:r>
              <a:rPr lang="en-US" altLang="zh-CN" sz="1400" dirty="0" err="1"/>
              <a:t>a,b,c</a:t>
            </a:r>
            <a:r>
              <a:rPr lang="en-US" altLang="zh-CN" sz="1400" dirty="0"/>
              <a:t>);</a:t>
            </a:r>
          </a:p>
          <a:p>
            <a:pPr defTabSz="363538">
              <a:lnSpc>
                <a:spcPct val="120000"/>
              </a:lnSpc>
            </a:pPr>
            <a:r>
              <a:rPr lang="en-US" altLang="zh-CN" sz="1400" dirty="0"/>
              <a:t>	return 0;</a:t>
            </a:r>
          </a:p>
          <a:p>
            <a:pPr defTabSz="363538">
              <a:lnSpc>
                <a:spcPct val="120000"/>
              </a:lnSpc>
            </a:pPr>
            <a:r>
              <a:rPr lang="en-US" altLang="zh-CN" sz="1400" dirty="0"/>
              <a:t>}</a:t>
            </a:r>
          </a:p>
          <a:p>
            <a:pPr defTabSz="363538">
              <a:lnSpc>
                <a:spcPct val="120000"/>
              </a:lnSpc>
            </a:pPr>
            <a:endParaRPr lang="en-US" altLang="zh-CN" sz="1400" dirty="0"/>
          </a:p>
          <a:p>
            <a:pPr defTabSz="363538">
              <a:lnSpc>
                <a:spcPct val="120000"/>
              </a:lnSpc>
            </a:pPr>
            <a:r>
              <a:rPr lang="en-US" altLang="zh-CN" sz="1400" dirty="0"/>
              <a:t>void exchange(int *pt1,int *pt2,int *pt3)</a:t>
            </a:r>
          </a:p>
          <a:p>
            <a:pPr defTabSz="363538">
              <a:lnSpc>
                <a:spcPct val="120000"/>
              </a:lnSpc>
            </a:pPr>
            <a:r>
              <a:rPr lang="en-US" altLang="zh-CN" sz="1400" dirty="0">
                <a:solidFill>
                  <a:srgbClr val="008000"/>
                </a:solidFill>
              </a:rPr>
              <a:t>//</a:t>
            </a:r>
            <a:r>
              <a:rPr lang="zh-CN" altLang="en-US" sz="1400" dirty="0">
                <a:solidFill>
                  <a:srgbClr val="008000"/>
                </a:solidFill>
              </a:rPr>
              <a:t>定义将</a:t>
            </a:r>
            <a:r>
              <a:rPr lang="en-US" altLang="zh-CN" sz="1400" dirty="0">
                <a:solidFill>
                  <a:srgbClr val="008000"/>
                </a:solidFill>
              </a:rPr>
              <a:t>3</a:t>
            </a:r>
            <a:r>
              <a:rPr lang="zh-CN" altLang="en-US" sz="1400" dirty="0">
                <a:solidFill>
                  <a:srgbClr val="008000"/>
                </a:solidFill>
              </a:rPr>
              <a:t>个变量的值排序的函数  </a:t>
            </a:r>
            <a:endParaRPr lang="en-US" altLang="zh-CN" sz="1400" dirty="0">
              <a:solidFill>
                <a:srgbClr val="008000"/>
              </a:solidFill>
            </a:endParaRPr>
          </a:p>
          <a:p>
            <a:pPr defTabSz="363538">
              <a:lnSpc>
                <a:spcPct val="120000"/>
              </a:lnSpc>
            </a:pPr>
            <a:r>
              <a:rPr lang="en-US" altLang="zh-CN" sz="1400" dirty="0"/>
              <a:t>{	void swap(int *pt1,int *pt2);</a:t>
            </a:r>
          </a:p>
          <a:p>
            <a:pPr defTabSz="363538">
              <a:lnSpc>
                <a:spcPct val="120000"/>
              </a:lnSpc>
            </a:pPr>
            <a:r>
              <a:rPr lang="en-US" altLang="zh-CN" sz="1400" dirty="0"/>
              <a:t>	if(*pt1&lt;*pt2) swap(pt1,pt2);	</a:t>
            </a:r>
            <a:r>
              <a:rPr lang="en-US" altLang="zh-CN" sz="1400" dirty="0">
                <a:solidFill>
                  <a:srgbClr val="008000"/>
                </a:solidFill>
              </a:rPr>
              <a:t>//</a:t>
            </a:r>
            <a:r>
              <a:rPr lang="zh-CN" altLang="en-US" sz="1400" dirty="0">
                <a:solidFill>
                  <a:srgbClr val="008000"/>
                </a:solidFill>
              </a:rPr>
              <a:t>如果</a:t>
            </a:r>
            <a:r>
              <a:rPr lang="en-US" altLang="zh-CN" sz="1400" dirty="0">
                <a:solidFill>
                  <a:srgbClr val="008000"/>
                </a:solidFill>
              </a:rPr>
              <a:t>a&lt;b,</a:t>
            </a:r>
            <a:r>
              <a:rPr lang="zh-CN" altLang="en-US" sz="1400" dirty="0">
                <a:solidFill>
                  <a:srgbClr val="008000"/>
                </a:solidFill>
              </a:rPr>
              <a:t>交换</a:t>
            </a:r>
            <a:r>
              <a:rPr lang="en-US" altLang="zh-CN" sz="1400" dirty="0">
                <a:solidFill>
                  <a:srgbClr val="008000"/>
                </a:solidFill>
              </a:rPr>
              <a:t>a</a:t>
            </a:r>
            <a:r>
              <a:rPr lang="zh-CN" altLang="en-US" sz="1400" dirty="0">
                <a:solidFill>
                  <a:srgbClr val="008000"/>
                </a:solidFill>
              </a:rPr>
              <a:t>和</a:t>
            </a:r>
            <a:r>
              <a:rPr lang="en-US" altLang="zh-CN" sz="1400" dirty="0">
                <a:solidFill>
                  <a:srgbClr val="008000"/>
                </a:solidFill>
              </a:rPr>
              <a:t>b</a:t>
            </a:r>
            <a:r>
              <a:rPr lang="zh-CN" altLang="en-US" sz="1400" dirty="0">
                <a:solidFill>
                  <a:srgbClr val="008000"/>
                </a:solidFill>
              </a:rPr>
              <a:t>的值 </a:t>
            </a:r>
          </a:p>
          <a:p>
            <a:pPr defTabSz="363538">
              <a:lnSpc>
                <a:spcPct val="120000"/>
              </a:lnSpc>
            </a:pPr>
            <a:r>
              <a:rPr lang="zh-CN" altLang="en-US" sz="1400" dirty="0"/>
              <a:t>	</a:t>
            </a:r>
            <a:r>
              <a:rPr lang="en-US" altLang="zh-CN" sz="1400" dirty="0"/>
              <a:t>if(*pt1&lt;*pt3) swap(pt1,pt3);	</a:t>
            </a:r>
            <a:r>
              <a:rPr lang="en-US" altLang="zh-CN" sz="1400" dirty="0">
                <a:solidFill>
                  <a:srgbClr val="008000"/>
                </a:solidFill>
              </a:rPr>
              <a:t>//</a:t>
            </a:r>
            <a:r>
              <a:rPr lang="zh-CN" altLang="en-US" sz="1400" dirty="0">
                <a:solidFill>
                  <a:srgbClr val="008000"/>
                </a:solidFill>
              </a:rPr>
              <a:t>如果</a:t>
            </a:r>
            <a:r>
              <a:rPr lang="en-US" altLang="zh-CN" sz="1400" dirty="0">
                <a:solidFill>
                  <a:srgbClr val="008000"/>
                </a:solidFill>
              </a:rPr>
              <a:t>a&lt;c,</a:t>
            </a:r>
            <a:r>
              <a:rPr lang="zh-CN" altLang="en-US" sz="1400" dirty="0">
                <a:solidFill>
                  <a:srgbClr val="008000"/>
                </a:solidFill>
              </a:rPr>
              <a:t>交换</a:t>
            </a:r>
            <a:r>
              <a:rPr lang="en-US" altLang="zh-CN" sz="1400" dirty="0">
                <a:solidFill>
                  <a:srgbClr val="008000"/>
                </a:solidFill>
              </a:rPr>
              <a:t>a</a:t>
            </a:r>
            <a:r>
              <a:rPr lang="zh-CN" altLang="en-US" sz="1400" dirty="0">
                <a:solidFill>
                  <a:srgbClr val="008000"/>
                </a:solidFill>
              </a:rPr>
              <a:t>和</a:t>
            </a:r>
            <a:r>
              <a:rPr lang="en-US" altLang="zh-CN" sz="1400" dirty="0">
                <a:solidFill>
                  <a:srgbClr val="008000"/>
                </a:solidFill>
              </a:rPr>
              <a:t>c</a:t>
            </a:r>
            <a:r>
              <a:rPr lang="zh-CN" altLang="en-US" sz="1400" dirty="0">
                <a:solidFill>
                  <a:srgbClr val="008000"/>
                </a:solidFill>
              </a:rPr>
              <a:t>的值 </a:t>
            </a:r>
          </a:p>
          <a:p>
            <a:pPr defTabSz="363538">
              <a:lnSpc>
                <a:spcPct val="120000"/>
              </a:lnSpc>
            </a:pPr>
            <a:r>
              <a:rPr lang="zh-CN" altLang="en-US" sz="1400" dirty="0"/>
              <a:t>	</a:t>
            </a:r>
            <a:r>
              <a:rPr lang="en-US" altLang="zh-CN" sz="1400" dirty="0"/>
              <a:t>if(*pt2&lt;*pt3) swap(pt2,pt3);	</a:t>
            </a:r>
            <a:r>
              <a:rPr lang="en-US" altLang="zh-CN" sz="1400" dirty="0">
                <a:solidFill>
                  <a:srgbClr val="008000"/>
                </a:solidFill>
              </a:rPr>
              <a:t>//</a:t>
            </a:r>
            <a:r>
              <a:rPr lang="zh-CN" altLang="en-US" sz="1400" dirty="0">
                <a:solidFill>
                  <a:srgbClr val="008000"/>
                </a:solidFill>
              </a:rPr>
              <a:t>如果</a:t>
            </a:r>
            <a:r>
              <a:rPr lang="en-US" altLang="zh-CN" sz="1400" dirty="0">
                <a:solidFill>
                  <a:srgbClr val="008000"/>
                </a:solidFill>
              </a:rPr>
              <a:t>b&lt;c,</a:t>
            </a:r>
            <a:r>
              <a:rPr lang="zh-CN" altLang="en-US" sz="1400" dirty="0">
                <a:solidFill>
                  <a:srgbClr val="008000"/>
                </a:solidFill>
              </a:rPr>
              <a:t>交换</a:t>
            </a:r>
            <a:r>
              <a:rPr lang="en-US" altLang="zh-CN" sz="1400" dirty="0">
                <a:solidFill>
                  <a:srgbClr val="008000"/>
                </a:solidFill>
              </a:rPr>
              <a:t>b</a:t>
            </a:r>
            <a:r>
              <a:rPr lang="zh-CN" altLang="en-US" sz="1400" dirty="0">
                <a:solidFill>
                  <a:srgbClr val="008000"/>
                </a:solidFill>
              </a:rPr>
              <a:t>和</a:t>
            </a:r>
            <a:r>
              <a:rPr lang="en-US" altLang="zh-CN" sz="1400" dirty="0">
                <a:solidFill>
                  <a:srgbClr val="008000"/>
                </a:solidFill>
              </a:rPr>
              <a:t>c</a:t>
            </a:r>
            <a:r>
              <a:rPr lang="zh-CN" altLang="en-US" sz="1400" dirty="0">
                <a:solidFill>
                  <a:srgbClr val="008000"/>
                </a:solidFill>
              </a:rPr>
              <a:t>的值 </a:t>
            </a:r>
          </a:p>
          <a:p>
            <a:pPr defTabSz="363538">
              <a:lnSpc>
                <a:spcPct val="120000"/>
              </a:lnSpc>
            </a:pPr>
            <a:r>
              <a:rPr lang="en-US" altLang="zh-CN" sz="1400" dirty="0"/>
              <a:t>}   </a:t>
            </a:r>
          </a:p>
          <a:p>
            <a:pPr defTabSz="363538">
              <a:lnSpc>
                <a:spcPct val="120000"/>
              </a:lnSpc>
            </a:pPr>
            <a:endParaRPr lang="en-US" altLang="zh-CN" sz="1400" dirty="0"/>
          </a:p>
          <a:p>
            <a:pPr defTabSz="363538">
              <a:lnSpc>
                <a:spcPct val="120000"/>
              </a:lnSpc>
            </a:pPr>
            <a:r>
              <a:rPr lang="en-US" altLang="zh-CN" sz="1400" dirty="0"/>
              <a:t>void swap(int *p1,int *p2)		</a:t>
            </a:r>
            <a:r>
              <a:rPr lang="en-US" altLang="zh-CN" sz="1400" dirty="0">
                <a:solidFill>
                  <a:srgbClr val="008000"/>
                </a:solidFill>
              </a:rPr>
              <a:t>//</a:t>
            </a:r>
            <a:r>
              <a:rPr lang="zh-CN" altLang="en-US" sz="1400" dirty="0">
                <a:solidFill>
                  <a:srgbClr val="008000"/>
                </a:solidFill>
              </a:rPr>
              <a:t>定义交换</a:t>
            </a:r>
            <a:r>
              <a:rPr lang="en-US" altLang="zh-CN" sz="1400" dirty="0">
                <a:solidFill>
                  <a:srgbClr val="008000"/>
                </a:solidFill>
              </a:rPr>
              <a:t>2</a:t>
            </a:r>
            <a:r>
              <a:rPr lang="zh-CN" altLang="en-US" sz="1400" dirty="0">
                <a:solidFill>
                  <a:srgbClr val="008000"/>
                </a:solidFill>
              </a:rPr>
              <a:t>个变量的值的函数 </a:t>
            </a:r>
          </a:p>
          <a:p>
            <a:pPr defTabSz="363538">
              <a:lnSpc>
                <a:spcPct val="120000"/>
              </a:lnSpc>
            </a:pPr>
            <a:r>
              <a:rPr lang="en-US" altLang="zh-CN" sz="1400" dirty="0"/>
              <a:t>{	int temp;</a:t>
            </a:r>
          </a:p>
          <a:p>
            <a:pPr defTabSz="363538">
              <a:lnSpc>
                <a:spcPct val="120000"/>
              </a:lnSpc>
            </a:pPr>
            <a:r>
              <a:rPr lang="en-US" altLang="zh-CN" sz="1400" dirty="0"/>
              <a:t>	temp=*p1;</a:t>
            </a:r>
          </a:p>
          <a:p>
            <a:pPr defTabSz="363538">
              <a:lnSpc>
                <a:spcPct val="120000"/>
              </a:lnSpc>
            </a:pPr>
            <a:r>
              <a:rPr lang="en-US" altLang="zh-CN" sz="1400" dirty="0"/>
              <a:t>	*p1=*p2;</a:t>
            </a:r>
          </a:p>
          <a:p>
            <a:pPr defTabSz="363538">
              <a:lnSpc>
                <a:spcPct val="120000"/>
              </a:lnSpc>
            </a:pPr>
            <a:r>
              <a:rPr lang="en-US" altLang="zh-CN" sz="1400" dirty="0"/>
              <a:t>	*p2=temp;</a:t>
            </a:r>
          </a:p>
          <a:p>
            <a:pPr defTabSz="363538">
              <a:lnSpc>
                <a:spcPct val="120000"/>
              </a:lnSpc>
            </a:pPr>
            <a:r>
              <a:rPr lang="en-US" altLang="zh-CN" sz="1400" dirty="0"/>
              <a:t>}</a:t>
            </a:r>
            <a:endParaRPr lang="en-US" altLang="zh-CN" sz="1400" b="1" dirty="0">
              <a:solidFill>
                <a:srgbClr val="FF0000"/>
              </a:solidFill>
            </a:endParaRPr>
          </a:p>
        </p:txBody>
      </p:sp>
      <p:cxnSp>
        <p:nvCxnSpPr>
          <p:cNvPr id="20" name="直接连接符 19">
            <a:extLst>
              <a:ext uri="{FF2B5EF4-FFF2-40B4-BE49-F238E27FC236}">
                <a16:creationId xmlns:a16="http://schemas.microsoft.com/office/drawing/2014/main" xmlns="" id="{48EC88E4-3DEA-4882-A2F7-2A2472A7E690}"/>
              </a:ext>
            </a:extLst>
          </p:cNvPr>
          <p:cNvCxnSpPr>
            <a:cxnSpLocks/>
          </p:cNvCxnSpPr>
          <p:nvPr/>
        </p:nvCxnSpPr>
        <p:spPr>
          <a:xfrm>
            <a:off x="6027800" y="2242206"/>
            <a:ext cx="0" cy="3518452"/>
          </a:xfrm>
          <a:prstGeom prst="line">
            <a:avLst/>
          </a:prstGeom>
        </p:spPr>
        <p:style>
          <a:lnRef idx="1">
            <a:schemeClr val="accent1"/>
          </a:lnRef>
          <a:fillRef idx="0">
            <a:schemeClr val="accent1"/>
          </a:fillRef>
          <a:effectRef idx="0">
            <a:schemeClr val="accent1"/>
          </a:effectRef>
          <a:fontRef idx="minor">
            <a:schemeClr val="tx1"/>
          </a:fontRef>
        </p:style>
      </p:cxnSp>
      <p:grpSp>
        <p:nvGrpSpPr>
          <p:cNvPr id="21" name="组合 20">
            <a:extLst>
              <a:ext uri="{FF2B5EF4-FFF2-40B4-BE49-F238E27FC236}">
                <a16:creationId xmlns:a16="http://schemas.microsoft.com/office/drawing/2014/main" xmlns="" id="{45C967AF-3871-4AAE-A875-A638B32B1FA1}"/>
              </a:ext>
            </a:extLst>
          </p:cNvPr>
          <p:cNvGrpSpPr/>
          <p:nvPr/>
        </p:nvGrpSpPr>
        <p:grpSpPr>
          <a:xfrm>
            <a:off x="5865052" y="2763559"/>
            <a:ext cx="325496" cy="260107"/>
            <a:chOff x="5926033" y="1926699"/>
            <a:chExt cx="325496" cy="260107"/>
          </a:xfrm>
        </p:grpSpPr>
        <p:sp>
          <p:nvSpPr>
            <p:cNvPr id="22" name="MH_Other_2">
              <a:extLst>
                <a:ext uri="{FF2B5EF4-FFF2-40B4-BE49-F238E27FC236}">
                  <a16:creationId xmlns:a16="http://schemas.microsoft.com/office/drawing/2014/main" xmlns="" id="{10BD1AD5-13B0-400F-BFCF-DD0C2F5A0916}"/>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3">
              <a:extLst>
                <a:ext uri="{FF2B5EF4-FFF2-40B4-BE49-F238E27FC236}">
                  <a16:creationId xmlns:a16="http://schemas.microsoft.com/office/drawing/2014/main" xmlns="" id="{A21D4372-35E5-4D7B-B9BA-75F3B0A0C321}"/>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4" name="MH_Other_4">
              <a:extLst>
                <a:ext uri="{FF2B5EF4-FFF2-40B4-BE49-F238E27FC236}">
                  <a16:creationId xmlns:a16="http://schemas.microsoft.com/office/drawing/2014/main" xmlns="" id="{F4C88DC7-EEC2-459E-93AD-BEB3C9620B72}"/>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5" name="MH_Other_5">
              <a:extLst>
                <a:ext uri="{FF2B5EF4-FFF2-40B4-BE49-F238E27FC236}">
                  <a16:creationId xmlns:a16="http://schemas.microsoft.com/office/drawing/2014/main" xmlns="" id="{57A19C32-0430-4CBC-8AC2-20035C53719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6" name="MH_Other_6">
              <a:extLst>
                <a:ext uri="{FF2B5EF4-FFF2-40B4-BE49-F238E27FC236}">
                  <a16:creationId xmlns:a16="http://schemas.microsoft.com/office/drawing/2014/main" xmlns="" id="{C1D08E3D-BD38-4CA8-B5D1-79EBEF3550D0}"/>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7" name="MH_Other_7">
              <a:extLst>
                <a:ext uri="{FF2B5EF4-FFF2-40B4-BE49-F238E27FC236}">
                  <a16:creationId xmlns:a16="http://schemas.microsoft.com/office/drawing/2014/main" xmlns="" id="{9484CD1D-9DF2-4A0B-9031-94ACAE3127B3}"/>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8" name="组合 27">
            <a:extLst>
              <a:ext uri="{FF2B5EF4-FFF2-40B4-BE49-F238E27FC236}">
                <a16:creationId xmlns:a16="http://schemas.microsoft.com/office/drawing/2014/main" xmlns="" id="{B236A711-9DB9-47FD-9B2E-498AAC59691E}"/>
              </a:ext>
            </a:extLst>
          </p:cNvPr>
          <p:cNvGrpSpPr/>
          <p:nvPr/>
        </p:nvGrpSpPr>
        <p:grpSpPr>
          <a:xfrm>
            <a:off x="5865052" y="4883521"/>
            <a:ext cx="325496" cy="260106"/>
            <a:chOff x="5926033" y="5434781"/>
            <a:chExt cx="325496" cy="260106"/>
          </a:xfrm>
        </p:grpSpPr>
        <p:sp>
          <p:nvSpPr>
            <p:cNvPr id="30" name="MH_Other_8">
              <a:extLst>
                <a:ext uri="{FF2B5EF4-FFF2-40B4-BE49-F238E27FC236}">
                  <a16:creationId xmlns:a16="http://schemas.microsoft.com/office/drawing/2014/main" xmlns="" id="{A37F9E48-FE15-4AF0-BFD3-86C2E2EC96D9}"/>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 name="MH_Other_9">
              <a:extLst>
                <a:ext uri="{FF2B5EF4-FFF2-40B4-BE49-F238E27FC236}">
                  <a16:creationId xmlns:a16="http://schemas.microsoft.com/office/drawing/2014/main" xmlns="" id="{937343FA-DA23-4A1B-A066-05D55D6E9ACA}"/>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3" name="MH_Other_10">
              <a:extLst>
                <a:ext uri="{FF2B5EF4-FFF2-40B4-BE49-F238E27FC236}">
                  <a16:creationId xmlns:a16="http://schemas.microsoft.com/office/drawing/2014/main" xmlns="" id="{E020BFBC-914E-4792-9616-9071EAD0F148}"/>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4" name="MH_Other_11">
              <a:extLst>
                <a:ext uri="{FF2B5EF4-FFF2-40B4-BE49-F238E27FC236}">
                  <a16:creationId xmlns:a16="http://schemas.microsoft.com/office/drawing/2014/main" xmlns="" id="{69CE9B0C-1E44-4766-A249-106A80AFE427}"/>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5" name="MH_Other_12">
              <a:extLst>
                <a:ext uri="{FF2B5EF4-FFF2-40B4-BE49-F238E27FC236}">
                  <a16:creationId xmlns:a16="http://schemas.microsoft.com/office/drawing/2014/main" xmlns="" id="{C8B78034-B677-48AB-B8EB-6F9F44D12B11}"/>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6" name="MH_Other_13">
              <a:extLst>
                <a:ext uri="{FF2B5EF4-FFF2-40B4-BE49-F238E27FC236}">
                  <a16:creationId xmlns:a16="http://schemas.microsoft.com/office/drawing/2014/main" xmlns="" id="{48A7D76C-7B00-4174-AB76-A6B1A068FFEC}"/>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pic>
        <p:nvPicPr>
          <p:cNvPr id="4" name="图片 3">
            <a:extLst>
              <a:ext uri="{FF2B5EF4-FFF2-40B4-BE49-F238E27FC236}">
                <a16:creationId xmlns:a16="http://schemas.microsoft.com/office/drawing/2014/main" xmlns="" id="{1A464812-F1EA-41E1-834F-31AF17DE7AE5}"/>
              </a:ext>
            </a:extLst>
          </p:cNvPr>
          <p:cNvPicPr>
            <a:picLocks noChangeAspect="1"/>
          </p:cNvPicPr>
          <p:nvPr/>
        </p:nvPicPr>
        <p:blipFill>
          <a:blip r:embed="rId15" cstate="print"/>
          <a:stretch>
            <a:fillRect/>
          </a:stretch>
        </p:blipFill>
        <p:spPr>
          <a:xfrm>
            <a:off x="7724943" y="4744028"/>
            <a:ext cx="3898105" cy="1109084"/>
          </a:xfrm>
          <a:prstGeom prst="rect">
            <a:avLst/>
          </a:prstGeom>
        </p:spPr>
      </p:pic>
    </p:spTree>
    <p:extLst>
      <p:ext uri="{BB962C8B-B14F-4D97-AF65-F5344CB8AC3E}">
        <p14:creationId xmlns:p14="http://schemas.microsoft.com/office/powerpoint/2010/main" xmlns="" val="1398090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通过指针引用数组</a:t>
            </a:r>
            <a:endParaRPr lang="zh-CN" altLang="en-US" dirty="0"/>
          </a:p>
        </p:txBody>
      </p:sp>
    </p:spTree>
    <p:extLst>
      <p:ext uri="{BB962C8B-B14F-4D97-AF65-F5344CB8AC3E}">
        <p14:creationId xmlns:p14="http://schemas.microsoft.com/office/powerpoint/2010/main" xmlns="" val="2686198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8383" y="0"/>
            <a:ext cx="10515600" cy="1325563"/>
          </a:xfrm>
        </p:spPr>
        <p:txBody>
          <a:bodyPr/>
          <a:lstStyle/>
          <a:p>
            <a:r>
              <a:rPr lang="zh-CN" altLang="en-US"/>
              <a:t>数组元素的指针</a:t>
            </a:r>
          </a:p>
        </p:txBody>
      </p:sp>
      <p:sp>
        <p:nvSpPr>
          <p:cNvPr id="6" name="MH_Desc_1"/>
          <p:cNvSpPr/>
          <p:nvPr>
            <p:custDataLst>
              <p:tags r:id="rId1"/>
            </p:custDataLst>
          </p:nvPr>
        </p:nvSpPr>
        <p:spPr>
          <a:xfrm>
            <a:off x="897283" y="1016203"/>
            <a:ext cx="10522778" cy="547667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a:solidFill>
                  <a:schemeClr val="tx1"/>
                </a:solidFill>
              </a:rPr>
              <a:t>一个变量有地址，一个数组包含若干元素，每个数组元素都在内存中占用存储单元，它们都有相应的地址。指针变量既然可以指向变量，当然也可以指向数组元素（把某一元素的地址放到一个指针变量中）。</a:t>
            </a:r>
            <a:r>
              <a:rPr lang="zh-CN" altLang="en-US" b="1">
                <a:solidFill>
                  <a:schemeClr val="tx1"/>
                </a:solidFill>
              </a:rPr>
              <a:t>所谓数组元素的指针就是数组元素的地址。</a:t>
            </a:r>
            <a:r>
              <a:rPr lang="zh-CN" altLang="en-US">
                <a:solidFill>
                  <a:schemeClr val="tx1"/>
                </a:solidFill>
              </a:rPr>
              <a:t>可以用一个指针变量指向一个数组元素。</a:t>
            </a:r>
            <a:endParaRPr lang="en-US" altLang="zh-CN">
              <a:solidFill>
                <a:schemeClr val="tx1"/>
              </a:solidFill>
            </a:endParaRPr>
          </a:p>
          <a:p>
            <a:pPr algn="just">
              <a:lnSpc>
                <a:spcPct val="150000"/>
              </a:lnSpc>
              <a:defRPr/>
            </a:pPr>
            <a:endParaRPr lang="en-US" altLang="zh-CN">
              <a:solidFill>
                <a:schemeClr val="tx1"/>
              </a:solidFill>
            </a:endParaRPr>
          </a:p>
          <a:p>
            <a:pPr algn="just">
              <a:lnSpc>
                <a:spcPct val="150000"/>
              </a:lnSpc>
              <a:defRPr/>
            </a:pPr>
            <a:endParaRPr lang="en-US" altLang="zh-CN">
              <a:solidFill>
                <a:schemeClr val="tx1"/>
              </a:solidFill>
            </a:endParaRPr>
          </a:p>
          <a:p>
            <a:pPr algn="just">
              <a:lnSpc>
                <a:spcPct val="150000"/>
              </a:lnSpc>
              <a:defRPr/>
            </a:pPr>
            <a:endParaRPr lang="en-US" altLang="zh-CN">
              <a:solidFill>
                <a:schemeClr val="tx1"/>
              </a:solidFill>
            </a:endParaRPr>
          </a:p>
          <a:p>
            <a:pPr algn="just">
              <a:lnSpc>
                <a:spcPct val="150000"/>
              </a:lnSpc>
              <a:defRPr/>
            </a:pPr>
            <a:r>
              <a:rPr lang="zh-CN" altLang="en-US">
                <a:solidFill>
                  <a:schemeClr val="tx1"/>
                </a:solidFill>
              </a:rPr>
              <a:t>引用数组元素可以用</a:t>
            </a:r>
            <a:r>
              <a:rPr lang="zh-CN" altLang="en-US" b="1">
                <a:solidFill>
                  <a:schemeClr val="tx1"/>
                </a:solidFill>
              </a:rPr>
              <a:t>下标法</a:t>
            </a:r>
            <a:r>
              <a:rPr lang="zh-CN" altLang="en-US">
                <a:solidFill>
                  <a:schemeClr val="tx1"/>
                </a:solidFill>
              </a:rPr>
              <a:t>，也可以用</a:t>
            </a:r>
            <a:r>
              <a:rPr lang="zh-CN" altLang="en-US" b="1">
                <a:solidFill>
                  <a:schemeClr val="tx1"/>
                </a:solidFill>
              </a:rPr>
              <a:t>指针法</a:t>
            </a:r>
            <a:r>
              <a:rPr lang="zh-CN" altLang="en-US">
                <a:solidFill>
                  <a:schemeClr val="tx1"/>
                </a:solidFill>
              </a:rPr>
              <a:t>，即通过指向数组元素的指针找到所需的元素。</a:t>
            </a:r>
            <a:endParaRPr lang="en-US" altLang="zh-CN">
              <a:solidFill>
                <a:schemeClr val="tx1"/>
              </a:solidFill>
            </a:endParaRPr>
          </a:p>
          <a:p>
            <a:pPr algn="just">
              <a:lnSpc>
                <a:spcPct val="150000"/>
              </a:lnSpc>
              <a:defRPr/>
            </a:pPr>
            <a:endParaRPr lang="en-US" altLang="zh-CN">
              <a:solidFill>
                <a:schemeClr val="tx1"/>
              </a:solidFill>
            </a:endParaRPr>
          </a:p>
          <a:p>
            <a:pPr algn="just">
              <a:lnSpc>
                <a:spcPct val="150000"/>
              </a:lnSpc>
              <a:defRPr/>
            </a:pPr>
            <a:endParaRPr lang="en-US" altLang="zh-CN">
              <a:solidFill>
                <a:schemeClr val="tx1"/>
              </a:solidFill>
            </a:endParaRPr>
          </a:p>
          <a:p>
            <a:pPr algn="just">
              <a:lnSpc>
                <a:spcPct val="150000"/>
              </a:lnSpc>
              <a:defRPr/>
            </a:pPr>
            <a:endParaRPr lang="en-US" altLang="zh-CN">
              <a:solidFill>
                <a:schemeClr val="tx1"/>
              </a:solidFill>
            </a:endParaRPr>
          </a:p>
          <a:p>
            <a:pPr algn="just">
              <a:lnSpc>
                <a:spcPct val="150000"/>
              </a:lnSpc>
              <a:defRPr/>
            </a:pPr>
            <a:r>
              <a:rPr lang="zh-CN" altLang="en-US">
                <a:solidFill>
                  <a:schemeClr val="tx1"/>
                </a:solidFill>
              </a:rPr>
              <a:t>在定义指针变量时可以对它初始化：</a:t>
            </a:r>
            <a:endParaRPr lang="en-US" altLang="zh-CN">
              <a:solidFill>
                <a:schemeClr val="tx1"/>
              </a:solidFill>
            </a:endParaRPr>
          </a:p>
        </p:txBody>
      </p:sp>
      <p:sp>
        <p:nvSpPr>
          <p:cNvPr id="7" name="圆角矩形 12">
            <a:extLst>
              <a:ext uri="{FF2B5EF4-FFF2-40B4-BE49-F238E27FC236}">
                <a16:creationId xmlns:a16="http://schemas.microsoft.com/office/drawing/2014/main" xmlns="" id="{5382CD89-35B6-4BD4-B332-B011068CC402}"/>
              </a:ext>
            </a:extLst>
          </p:cNvPr>
          <p:cNvSpPr/>
          <p:nvPr/>
        </p:nvSpPr>
        <p:spPr>
          <a:xfrm>
            <a:off x="983332" y="2389419"/>
            <a:ext cx="7773041" cy="1034758"/>
          </a:xfrm>
          <a:prstGeom prst="roundRect">
            <a:avLst>
              <a:gd name="adj" fmla="val 4491"/>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600" dirty="0"/>
              <a:t>int a[10];			</a:t>
            </a:r>
            <a:r>
              <a:rPr lang="en-US" altLang="zh-CN" sz="1600" dirty="0">
                <a:solidFill>
                  <a:srgbClr val="008000"/>
                </a:solidFill>
              </a:rPr>
              <a:t>//</a:t>
            </a:r>
            <a:r>
              <a:rPr lang="zh-CN" altLang="en-US" sz="1600" dirty="0">
                <a:solidFill>
                  <a:srgbClr val="008000"/>
                </a:solidFill>
              </a:rPr>
              <a:t>定义</a:t>
            </a:r>
            <a:r>
              <a:rPr lang="en-US" altLang="zh-CN" sz="1600" dirty="0">
                <a:solidFill>
                  <a:srgbClr val="008000"/>
                </a:solidFill>
              </a:rPr>
              <a:t>a</a:t>
            </a:r>
            <a:r>
              <a:rPr lang="zh-CN" altLang="en-US" sz="1600" dirty="0">
                <a:solidFill>
                  <a:srgbClr val="008000"/>
                </a:solidFill>
              </a:rPr>
              <a:t>为包含</a:t>
            </a:r>
            <a:r>
              <a:rPr lang="en-US" altLang="zh-CN" sz="1600" dirty="0">
                <a:solidFill>
                  <a:srgbClr val="008000"/>
                </a:solidFill>
              </a:rPr>
              <a:t>10</a:t>
            </a:r>
            <a:r>
              <a:rPr lang="zh-CN" altLang="en-US" sz="1600" dirty="0">
                <a:solidFill>
                  <a:srgbClr val="008000"/>
                </a:solidFill>
              </a:rPr>
              <a:t>个整型数据的数组</a:t>
            </a:r>
          </a:p>
          <a:p>
            <a:pPr defTabSz="363538">
              <a:lnSpc>
                <a:spcPct val="120000"/>
              </a:lnSpc>
            </a:pPr>
            <a:r>
              <a:rPr lang="en-US" altLang="zh-CN" sz="1600" dirty="0"/>
              <a:t>int *p;				</a:t>
            </a:r>
            <a:r>
              <a:rPr lang="en-US" altLang="zh-CN" sz="1600" dirty="0">
                <a:solidFill>
                  <a:srgbClr val="008000"/>
                </a:solidFill>
              </a:rPr>
              <a:t>//</a:t>
            </a:r>
            <a:r>
              <a:rPr lang="zh-CN" altLang="en-US" sz="1600" dirty="0">
                <a:solidFill>
                  <a:srgbClr val="008000"/>
                </a:solidFill>
              </a:rPr>
              <a:t>定义</a:t>
            </a:r>
            <a:r>
              <a:rPr lang="en-US" altLang="zh-CN" sz="1600" dirty="0">
                <a:solidFill>
                  <a:srgbClr val="008000"/>
                </a:solidFill>
              </a:rPr>
              <a:t>p</a:t>
            </a:r>
            <a:r>
              <a:rPr lang="zh-CN" altLang="en-US" sz="1600" dirty="0">
                <a:solidFill>
                  <a:srgbClr val="008000"/>
                </a:solidFill>
              </a:rPr>
              <a:t>为指向整型变量的指针变量</a:t>
            </a:r>
          </a:p>
          <a:p>
            <a:pPr defTabSz="363538">
              <a:lnSpc>
                <a:spcPct val="120000"/>
              </a:lnSpc>
            </a:pPr>
            <a:r>
              <a:rPr lang="en-US" altLang="zh-CN" sz="1600" dirty="0"/>
              <a:t>p=&amp;a[0];			</a:t>
            </a:r>
            <a:r>
              <a:rPr lang="en-US" altLang="zh-CN" sz="1600" dirty="0">
                <a:solidFill>
                  <a:srgbClr val="008000"/>
                </a:solidFill>
              </a:rPr>
              <a:t>//</a:t>
            </a:r>
            <a:r>
              <a:rPr lang="zh-CN" altLang="en-US" sz="1600" dirty="0">
                <a:solidFill>
                  <a:srgbClr val="008000"/>
                </a:solidFill>
              </a:rPr>
              <a:t>把</a:t>
            </a:r>
            <a:r>
              <a:rPr lang="en-US" altLang="zh-CN" sz="1600" dirty="0">
                <a:solidFill>
                  <a:srgbClr val="008000"/>
                </a:solidFill>
              </a:rPr>
              <a:t>a[0]</a:t>
            </a:r>
            <a:r>
              <a:rPr lang="zh-CN" altLang="en-US" sz="1600" dirty="0">
                <a:solidFill>
                  <a:srgbClr val="008000"/>
                </a:solidFill>
              </a:rPr>
              <a:t>元素的地址赋给指针变量</a:t>
            </a:r>
            <a:r>
              <a:rPr lang="en-US" altLang="zh-CN" sz="1600" dirty="0">
                <a:solidFill>
                  <a:srgbClr val="008000"/>
                </a:solidFill>
              </a:rPr>
              <a:t>p</a:t>
            </a:r>
            <a:endParaRPr lang="zh-CN" altLang="en-US" sz="1600" b="1" dirty="0">
              <a:solidFill>
                <a:srgbClr val="008000"/>
              </a:solidFill>
            </a:endParaRPr>
          </a:p>
        </p:txBody>
      </p:sp>
      <p:graphicFrame>
        <p:nvGraphicFramePr>
          <p:cNvPr id="3" name="表格 2"/>
          <p:cNvGraphicFramePr>
            <a:graphicFrameLocks noGrp="1"/>
          </p:cNvGraphicFramePr>
          <p:nvPr>
            <p:extLst>
              <p:ext uri="{D42A27DB-BD31-4B8C-83A1-F6EECF244321}">
                <p14:modId xmlns:p14="http://schemas.microsoft.com/office/powerpoint/2010/main" xmlns="" val="1813393795"/>
              </p:ext>
            </p:extLst>
          </p:nvPr>
        </p:nvGraphicFramePr>
        <p:xfrm>
          <a:off x="8969102" y="2389419"/>
          <a:ext cx="2772324" cy="3078480"/>
        </p:xfrm>
        <a:graphic>
          <a:graphicData uri="http://schemas.openxmlformats.org/drawingml/2006/table">
            <a:tbl>
              <a:tblPr>
                <a:tableStyleId>{5C22544A-7EE6-4342-B048-85BDC9FD1C3A}</a:tableStyleId>
              </a:tblPr>
              <a:tblGrid>
                <a:gridCol w="288000">
                  <a:extLst>
                    <a:ext uri="{9D8B030D-6E8A-4147-A177-3AD203B41FA5}">
                      <a16:colId xmlns:a16="http://schemas.microsoft.com/office/drawing/2014/main" xmlns="" val="1331296150"/>
                    </a:ext>
                  </a:extLst>
                </a:gridCol>
                <a:gridCol w="708108">
                  <a:extLst>
                    <a:ext uri="{9D8B030D-6E8A-4147-A177-3AD203B41FA5}">
                      <a16:colId xmlns:a16="http://schemas.microsoft.com/office/drawing/2014/main" xmlns="" val="1856924850"/>
                    </a:ext>
                  </a:extLst>
                </a:gridCol>
                <a:gridCol w="360000">
                  <a:extLst>
                    <a:ext uri="{9D8B030D-6E8A-4147-A177-3AD203B41FA5}">
                      <a16:colId xmlns:a16="http://schemas.microsoft.com/office/drawing/2014/main" xmlns="" val="4019418062"/>
                    </a:ext>
                  </a:extLst>
                </a:gridCol>
                <a:gridCol w="708108">
                  <a:extLst>
                    <a:ext uri="{9D8B030D-6E8A-4147-A177-3AD203B41FA5}">
                      <a16:colId xmlns:a16="http://schemas.microsoft.com/office/drawing/2014/main" xmlns="" val="2733368043"/>
                    </a:ext>
                  </a:extLst>
                </a:gridCol>
                <a:gridCol w="708108">
                  <a:extLst>
                    <a:ext uri="{9D8B030D-6E8A-4147-A177-3AD203B41FA5}">
                      <a16:colId xmlns:a16="http://schemas.microsoft.com/office/drawing/2014/main" xmlns="" val="2833889773"/>
                    </a:ext>
                  </a:extLst>
                </a:gridCol>
              </a:tblGrid>
              <a:tr h="0">
                <a:tc>
                  <a:txBody>
                    <a:bodyPr/>
                    <a:lstStyle/>
                    <a:p>
                      <a:r>
                        <a:rPr lang="en-US" altLang="zh-CN" sz="1400"/>
                        <a:t>p</a:t>
                      </a:r>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a:t>&amp;a[0]</a:t>
                      </a:r>
                      <a:endParaRPr lang="zh-CN" altLang="en-US" sz="1400"/>
                    </a:p>
                  </a:txBody>
                  <a:tcPr>
                    <a:lnL w="12700" cmpd="sng">
                      <a:noFill/>
                    </a:lnL>
                    <a:lnR w="12700" cmpd="sng">
                      <a:noFill/>
                    </a:lnR>
                    <a:lnB w="12700" cmpd="sng">
                      <a:noFill/>
                    </a:lnB>
                  </a:tcPr>
                </a:tc>
                <a:tc>
                  <a:txBody>
                    <a:bodyPr/>
                    <a:lstStyle/>
                    <a:p>
                      <a:r>
                        <a:rPr lang="zh-CN" altLang="en-US" sz="1600"/>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1</a:t>
                      </a:r>
                      <a:endParaRPr lang="zh-CN" altLang="en-US" sz="1400"/>
                    </a:p>
                  </a:txBody>
                  <a:tcPr anchor="ctr">
                    <a:lnL w="12700" cmpd="sng">
                      <a:noFill/>
                    </a:lnL>
                    <a:lnR w="12700" cmpd="sng">
                      <a:noFill/>
                    </a:lnR>
                  </a:tcPr>
                </a:tc>
                <a:tc>
                  <a:txBody>
                    <a:bodyPr/>
                    <a:lstStyle/>
                    <a:p>
                      <a:r>
                        <a:rPr lang="en-US" altLang="zh-CN" sz="1400"/>
                        <a:t>a[0]</a:t>
                      </a:r>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167121363"/>
                  </a:ext>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3</a:t>
                      </a: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607578585"/>
                  </a:ext>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5</a:t>
                      </a: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737287361"/>
                  </a:ext>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7</a:t>
                      </a: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083849705"/>
                  </a:ext>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9</a:t>
                      </a: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696672147"/>
                  </a:ext>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11</a:t>
                      </a: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005302871"/>
                  </a:ext>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13</a:t>
                      </a: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546479342"/>
                  </a:ext>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15</a:t>
                      </a: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854021916"/>
                  </a:ext>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17</a:t>
                      </a: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168999039"/>
                  </a:ext>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19</a:t>
                      </a:r>
                      <a:endParaRPr lang="zh-CN" altLang="en-US" sz="1400"/>
                    </a:p>
                  </a:txBody>
                  <a:tcPr anchor="ctr">
                    <a:lnL w="12700" cmpd="sng">
                      <a:noFill/>
                    </a:lnL>
                    <a:lnR w="12700" cmpd="sng">
                      <a:noFill/>
                    </a:lnR>
                  </a:tcPr>
                </a:tc>
                <a:tc>
                  <a:txBody>
                    <a:bodyPr/>
                    <a:lstStyle/>
                    <a:p>
                      <a:r>
                        <a:rPr lang="en-US" altLang="zh-CN" sz="1400" dirty="0"/>
                        <a:t>a[9]</a:t>
                      </a:r>
                      <a:endParaRPr lang="zh-CN" altLang="en-US" sz="1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286181886"/>
                  </a:ext>
                </a:extLst>
              </a:tr>
            </a:tbl>
          </a:graphicData>
        </a:graphic>
      </p:graphicFrame>
      <p:sp>
        <p:nvSpPr>
          <p:cNvPr id="12" name="圆角矩形 12">
            <a:extLst>
              <a:ext uri="{FF2B5EF4-FFF2-40B4-BE49-F238E27FC236}">
                <a16:creationId xmlns:a16="http://schemas.microsoft.com/office/drawing/2014/main" xmlns="" id="{5382CD89-35B6-4BD4-B332-B011068CC402}"/>
              </a:ext>
            </a:extLst>
          </p:cNvPr>
          <p:cNvSpPr/>
          <p:nvPr/>
        </p:nvSpPr>
        <p:spPr>
          <a:xfrm>
            <a:off x="983333" y="4052567"/>
            <a:ext cx="3141407" cy="435466"/>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pt-BR" altLang="zh-CN" sz="1600"/>
              <a:t>p=&amp;a[0];	</a:t>
            </a:r>
            <a:r>
              <a:rPr lang="pt-BR" altLang="zh-CN" sz="1600">
                <a:solidFill>
                  <a:srgbClr val="008000"/>
                </a:solidFill>
              </a:rPr>
              <a:t>//p</a:t>
            </a:r>
            <a:r>
              <a:rPr lang="zh-CN" altLang="pt-BR" sz="1600">
                <a:solidFill>
                  <a:srgbClr val="008000"/>
                </a:solidFill>
              </a:rPr>
              <a:t>的值是</a:t>
            </a:r>
            <a:r>
              <a:rPr lang="pt-BR" altLang="zh-CN" sz="1600">
                <a:solidFill>
                  <a:srgbClr val="008000"/>
                </a:solidFill>
              </a:rPr>
              <a:t>a[0]</a:t>
            </a:r>
            <a:r>
              <a:rPr lang="zh-CN" altLang="pt-BR" sz="1600">
                <a:solidFill>
                  <a:srgbClr val="008000"/>
                </a:solidFill>
              </a:rPr>
              <a:t>的地址</a:t>
            </a:r>
            <a:endParaRPr lang="zh-CN" altLang="en-US" sz="1600">
              <a:solidFill>
                <a:srgbClr val="008000"/>
              </a:solidFill>
            </a:endParaRPr>
          </a:p>
        </p:txBody>
      </p:sp>
      <p:sp>
        <p:nvSpPr>
          <p:cNvPr id="13" name="圆角矩形 12">
            <a:extLst>
              <a:ext uri="{FF2B5EF4-FFF2-40B4-BE49-F238E27FC236}">
                <a16:creationId xmlns:a16="http://schemas.microsoft.com/office/drawing/2014/main" xmlns="" id="{5382CD89-35B6-4BD4-B332-B011068CC402}"/>
              </a:ext>
            </a:extLst>
          </p:cNvPr>
          <p:cNvSpPr/>
          <p:nvPr/>
        </p:nvSpPr>
        <p:spPr>
          <a:xfrm>
            <a:off x="4515731" y="4052567"/>
            <a:ext cx="4240643" cy="435466"/>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pt-BR" altLang="zh-CN" sz="1600"/>
              <a:t>p=a;	</a:t>
            </a:r>
            <a:r>
              <a:rPr lang="pt-BR" altLang="zh-CN" sz="1600">
                <a:solidFill>
                  <a:srgbClr val="008000"/>
                </a:solidFill>
              </a:rPr>
              <a:t>//p</a:t>
            </a:r>
            <a:r>
              <a:rPr lang="zh-CN" altLang="en-US" sz="1600">
                <a:solidFill>
                  <a:srgbClr val="008000"/>
                </a:solidFill>
              </a:rPr>
              <a:t>的值是数组</a:t>
            </a:r>
            <a:r>
              <a:rPr lang="pt-BR" altLang="zh-CN" sz="1600">
                <a:solidFill>
                  <a:srgbClr val="008000"/>
                </a:solidFill>
              </a:rPr>
              <a:t>a</a:t>
            </a:r>
            <a:r>
              <a:rPr lang="zh-CN" altLang="en-US" sz="1600">
                <a:solidFill>
                  <a:srgbClr val="008000"/>
                </a:solidFill>
              </a:rPr>
              <a:t>首元素</a:t>
            </a:r>
            <a:r>
              <a:rPr lang="en-US" altLang="zh-CN" sz="1600">
                <a:solidFill>
                  <a:srgbClr val="008000"/>
                </a:solidFill>
              </a:rPr>
              <a:t>(</a:t>
            </a:r>
            <a:r>
              <a:rPr lang="zh-CN" altLang="en-US" sz="1600">
                <a:solidFill>
                  <a:srgbClr val="008000"/>
                </a:solidFill>
              </a:rPr>
              <a:t>即</a:t>
            </a:r>
            <a:r>
              <a:rPr lang="pt-BR" altLang="zh-CN" sz="1600">
                <a:solidFill>
                  <a:srgbClr val="008000"/>
                </a:solidFill>
              </a:rPr>
              <a:t>a[0])</a:t>
            </a:r>
            <a:r>
              <a:rPr lang="zh-CN" altLang="en-US" sz="1600">
                <a:solidFill>
                  <a:srgbClr val="008000"/>
                </a:solidFill>
              </a:rPr>
              <a:t>的地址</a:t>
            </a:r>
          </a:p>
        </p:txBody>
      </p:sp>
      <p:grpSp>
        <p:nvGrpSpPr>
          <p:cNvPr id="14" name="组合 13"/>
          <p:cNvGrpSpPr/>
          <p:nvPr/>
        </p:nvGrpSpPr>
        <p:grpSpPr>
          <a:xfrm>
            <a:off x="993918" y="4590933"/>
            <a:ext cx="7975184" cy="522287"/>
            <a:chOff x="10187984" y="4266795"/>
            <a:chExt cx="7975184" cy="522287"/>
          </a:xfrm>
        </p:grpSpPr>
        <p:sp>
          <p:nvSpPr>
            <p:cNvPr id="15" name="MH_Other_1"/>
            <p:cNvSpPr/>
            <p:nvPr>
              <p:custDataLst>
                <p:tags r:id="rId2"/>
              </p:custDataLst>
            </p:nvPr>
          </p:nvSpPr>
          <p:spPr>
            <a:xfrm>
              <a:off x="10187984" y="4266795"/>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a:solidFill>
                    <a:srgbClr val="FEFFFF"/>
                  </a:solidFill>
                </a:rPr>
                <a:t>注意</a:t>
              </a:r>
            </a:p>
          </p:txBody>
        </p:sp>
        <p:sp>
          <p:nvSpPr>
            <p:cNvPr id="16" name="MH_SubTitle_1"/>
            <p:cNvSpPr/>
            <p:nvPr>
              <p:custDataLst>
                <p:tags r:id="rId3"/>
              </p:custDataLst>
            </p:nvPr>
          </p:nvSpPr>
          <p:spPr>
            <a:xfrm>
              <a:off x="10962685" y="4266795"/>
              <a:ext cx="7200483" cy="522287"/>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600">
                  <a:solidFill>
                    <a:schemeClr val="tx1">
                      <a:lumMod val="75000"/>
                      <a:lumOff val="25000"/>
                    </a:schemeClr>
                  </a:solidFill>
                </a:rPr>
                <a:t>程序中的数组名不代表整个数组，只代表数组首元素的地址。</a:t>
              </a:r>
            </a:p>
          </p:txBody>
        </p:sp>
        <p:sp>
          <p:nvSpPr>
            <p:cNvPr id="17" name="MH_Other_2"/>
            <p:cNvSpPr/>
            <p:nvPr>
              <p:custDataLst>
                <p:tags r:id="rId4"/>
              </p:custDataLst>
            </p:nvPr>
          </p:nvSpPr>
          <p:spPr>
            <a:xfrm rot="16200000">
              <a:off x="17861542" y="4487457"/>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4" name="文本框 3"/>
          <p:cNvSpPr txBox="1"/>
          <p:nvPr/>
        </p:nvSpPr>
        <p:spPr>
          <a:xfrm>
            <a:off x="4124740" y="4016263"/>
            <a:ext cx="390992" cy="523220"/>
          </a:xfrm>
          <a:prstGeom prst="rect">
            <a:avLst/>
          </a:prstGeom>
          <a:noFill/>
        </p:spPr>
        <p:txBody>
          <a:bodyPr wrap="square" rtlCol="0">
            <a:spAutoFit/>
          </a:bodyPr>
          <a:lstStyle/>
          <a:p>
            <a:pPr algn="ctr"/>
            <a:r>
              <a:rPr lang="zh-CN" altLang="en-US" sz="2800"/>
              <a:t>≡</a:t>
            </a:r>
            <a:endParaRPr lang="zh-CN" altLang="en-US" sz="2000"/>
          </a:p>
        </p:txBody>
      </p:sp>
      <p:sp>
        <p:nvSpPr>
          <p:cNvPr id="18" name="圆角矩形 12">
            <a:extLst>
              <a:ext uri="{FF2B5EF4-FFF2-40B4-BE49-F238E27FC236}">
                <a16:creationId xmlns:a16="http://schemas.microsoft.com/office/drawing/2014/main" xmlns="" id="{5382CD89-35B6-4BD4-B332-B011068CC402}"/>
              </a:ext>
            </a:extLst>
          </p:cNvPr>
          <p:cNvSpPr/>
          <p:nvPr/>
        </p:nvSpPr>
        <p:spPr>
          <a:xfrm>
            <a:off x="4555485" y="5673223"/>
            <a:ext cx="1342425" cy="435466"/>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pt-BR" altLang="zh-CN" sz="1600"/>
              <a:t>int *p=&amp;a[0];</a:t>
            </a:r>
            <a:endParaRPr lang="zh-CN" altLang="en-US" sz="1600">
              <a:solidFill>
                <a:srgbClr val="008000"/>
              </a:solidFill>
            </a:endParaRPr>
          </a:p>
        </p:txBody>
      </p:sp>
      <p:sp>
        <p:nvSpPr>
          <p:cNvPr id="19" name="圆角矩形 12">
            <a:extLst>
              <a:ext uri="{FF2B5EF4-FFF2-40B4-BE49-F238E27FC236}">
                <a16:creationId xmlns:a16="http://schemas.microsoft.com/office/drawing/2014/main" xmlns="" id="{5382CD89-35B6-4BD4-B332-B011068CC402}"/>
              </a:ext>
            </a:extLst>
          </p:cNvPr>
          <p:cNvSpPr/>
          <p:nvPr/>
        </p:nvSpPr>
        <p:spPr>
          <a:xfrm>
            <a:off x="993919" y="5673223"/>
            <a:ext cx="3130822" cy="710322"/>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pt-BR" altLang="zh-CN" sz="1600"/>
              <a:t>int *p;</a:t>
            </a:r>
          </a:p>
          <a:p>
            <a:pPr defTabSz="363538">
              <a:lnSpc>
                <a:spcPct val="120000"/>
              </a:lnSpc>
            </a:pPr>
            <a:r>
              <a:rPr lang="pt-BR" altLang="zh-CN" sz="1600"/>
              <a:t>p=&amp;a[0];	//</a:t>
            </a:r>
            <a:r>
              <a:rPr lang="zh-CN" altLang="en-US" sz="1600"/>
              <a:t>不应写成</a:t>
            </a:r>
            <a:r>
              <a:rPr lang="en-US" altLang="zh-CN" sz="1600"/>
              <a:t>*p=&amp;a[0];</a:t>
            </a:r>
            <a:endParaRPr lang="zh-CN" altLang="en-US" sz="1600">
              <a:solidFill>
                <a:srgbClr val="008000"/>
              </a:solidFill>
            </a:endParaRPr>
          </a:p>
        </p:txBody>
      </p:sp>
      <p:sp>
        <p:nvSpPr>
          <p:cNvPr id="20" name="文本框 19"/>
          <p:cNvSpPr txBox="1"/>
          <p:nvPr/>
        </p:nvSpPr>
        <p:spPr>
          <a:xfrm>
            <a:off x="4144617" y="5673223"/>
            <a:ext cx="390992" cy="523220"/>
          </a:xfrm>
          <a:prstGeom prst="rect">
            <a:avLst/>
          </a:prstGeom>
          <a:noFill/>
        </p:spPr>
        <p:txBody>
          <a:bodyPr wrap="square" rtlCol="0">
            <a:spAutoFit/>
          </a:bodyPr>
          <a:lstStyle/>
          <a:p>
            <a:pPr algn="ctr"/>
            <a:r>
              <a:rPr lang="zh-CN" altLang="en-US" sz="2800"/>
              <a:t>≡</a:t>
            </a:r>
            <a:endParaRPr lang="zh-CN" altLang="en-US" sz="2000"/>
          </a:p>
        </p:txBody>
      </p:sp>
      <p:sp>
        <p:nvSpPr>
          <p:cNvPr id="21" name="文本框 20"/>
          <p:cNvSpPr txBox="1"/>
          <p:nvPr/>
        </p:nvSpPr>
        <p:spPr>
          <a:xfrm>
            <a:off x="5897910" y="5663603"/>
            <a:ext cx="390992" cy="523220"/>
          </a:xfrm>
          <a:prstGeom prst="rect">
            <a:avLst/>
          </a:prstGeom>
          <a:noFill/>
        </p:spPr>
        <p:txBody>
          <a:bodyPr wrap="square" rtlCol="0">
            <a:spAutoFit/>
          </a:bodyPr>
          <a:lstStyle/>
          <a:p>
            <a:pPr algn="ctr"/>
            <a:r>
              <a:rPr lang="zh-CN" altLang="en-US" sz="2800"/>
              <a:t>≡</a:t>
            </a:r>
            <a:endParaRPr lang="zh-CN" altLang="en-US" sz="2000"/>
          </a:p>
        </p:txBody>
      </p:sp>
      <p:sp>
        <p:nvSpPr>
          <p:cNvPr id="22" name="圆角矩形 12">
            <a:extLst>
              <a:ext uri="{FF2B5EF4-FFF2-40B4-BE49-F238E27FC236}">
                <a16:creationId xmlns:a16="http://schemas.microsoft.com/office/drawing/2014/main" xmlns="" id="{5382CD89-35B6-4BD4-B332-B011068CC402}"/>
              </a:ext>
            </a:extLst>
          </p:cNvPr>
          <p:cNvSpPr/>
          <p:nvPr/>
        </p:nvSpPr>
        <p:spPr>
          <a:xfrm>
            <a:off x="6288902" y="5663603"/>
            <a:ext cx="1342425" cy="435466"/>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pt-BR" altLang="zh-CN" sz="1600"/>
              <a:t>int *p=a;</a:t>
            </a:r>
            <a:endParaRPr lang="zh-CN" altLang="en-US" sz="1600">
              <a:solidFill>
                <a:srgbClr val="008000"/>
              </a:solidFill>
            </a:endParaRPr>
          </a:p>
        </p:txBody>
      </p:sp>
    </p:spTree>
    <p:extLst>
      <p:ext uri="{BB962C8B-B14F-4D97-AF65-F5344CB8AC3E}">
        <p14:creationId xmlns:p14="http://schemas.microsoft.com/office/powerpoint/2010/main" xmlns="" val="1812500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6773" y="246183"/>
            <a:ext cx="10038903" cy="1325563"/>
          </a:xfrm>
        </p:spPr>
        <p:txBody>
          <a:bodyPr/>
          <a:lstStyle/>
          <a:p>
            <a:r>
              <a:rPr lang="zh-CN" altLang="en-US" dirty="0"/>
              <a:t>指针的运算</a:t>
            </a:r>
          </a:p>
        </p:txBody>
      </p:sp>
      <p:sp>
        <p:nvSpPr>
          <p:cNvPr id="44" name="MH_Desc_1"/>
          <p:cNvSpPr/>
          <p:nvPr>
            <p:custDataLst>
              <p:tags r:id="rId1"/>
            </p:custDataLst>
          </p:nvPr>
        </p:nvSpPr>
        <p:spPr>
          <a:xfrm>
            <a:off x="526774" y="1222184"/>
            <a:ext cx="7325139" cy="520810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spcBef>
                <a:spcPts val="600"/>
              </a:spcBef>
              <a:spcAft>
                <a:spcPts val="600"/>
              </a:spcAft>
              <a:defRPr/>
            </a:pPr>
            <a:r>
              <a:rPr lang="zh-CN" altLang="en-US" b="1" dirty="0">
                <a:solidFill>
                  <a:schemeClr val="tx1"/>
                </a:solidFill>
              </a:rPr>
              <a:t>在一定条件下允许对指针进行加和减的运算。</a:t>
            </a:r>
            <a:endParaRPr lang="en-US" altLang="zh-CN" b="1" dirty="0">
              <a:solidFill>
                <a:schemeClr val="tx1"/>
              </a:solidFill>
            </a:endParaRPr>
          </a:p>
          <a:p>
            <a:pPr algn="just">
              <a:spcBef>
                <a:spcPts val="600"/>
              </a:spcBef>
              <a:spcAft>
                <a:spcPts val="600"/>
              </a:spcAft>
              <a:defRPr/>
            </a:pPr>
            <a:r>
              <a:rPr lang="zh-CN" altLang="en-US" b="1" dirty="0">
                <a:solidFill>
                  <a:schemeClr val="tx1"/>
                </a:solidFill>
              </a:rPr>
              <a:t>在指针已指向一个数组元素时</a:t>
            </a:r>
            <a:r>
              <a:rPr lang="zh-CN" altLang="en-US" dirty="0">
                <a:solidFill>
                  <a:schemeClr val="tx1"/>
                </a:solidFill>
              </a:rPr>
              <a:t>，可以对指针进行以下运算：</a:t>
            </a:r>
            <a:endParaRPr lang="en-US" altLang="zh-CN" dirty="0">
              <a:solidFill>
                <a:schemeClr val="tx1"/>
              </a:solidFill>
            </a:endParaRPr>
          </a:p>
          <a:p>
            <a:pPr marL="285750" indent="-285750" algn="just">
              <a:spcBef>
                <a:spcPts val="600"/>
              </a:spcBef>
              <a:spcAft>
                <a:spcPts val="600"/>
              </a:spcAft>
              <a:buFont typeface="Arial" panose="020B0604020202020204" pitchFamily="34" charset="0"/>
              <a:buChar char="•"/>
              <a:defRPr/>
            </a:pPr>
            <a:r>
              <a:rPr lang="zh-CN" altLang="en-US" dirty="0">
                <a:solidFill>
                  <a:schemeClr val="tx1"/>
                </a:solidFill>
              </a:rPr>
              <a:t>加一个整数</a:t>
            </a:r>
            <a:r>
              <a:rPr lang="en-US" altLang="zh-CN" dirty="0">
                <a:solidFill>
                  <a:schemeClr val="tx1"/>
                </a:solidFill>
              </a:rPr>
              <a:t>(</a:t>
            </a:r>
            <a:r>
              <a:rPr lang="zh-CN" altLang="en-US" dirty="0">
                <a:solidFill>
                  <a:schemeClr val="tx1"/>
                </a:solidFill>
              </a:rPr>
              <a:t>用</a:t>
            </a:r>
            <a:r>
              <a:rPr lang="en-US" altLang="zh-CN" dirty="0">
                <a:solidFill>
                  <a:schemeClr val="tx1"/>
                </a:solidFill>
              </a:rPr>
              <a:t>+</a:t>
            </a:r>
            <a:r>
              <a:rPr lang="zh-CN" altLang="en-US" dirty="0">
                <a:solidFill>
                  <a:schemeClr val="tx1"/>
                </a:solidFill>
              </a:rPr>
              <a:t>或</a:t>
            </a:r>
            <a:r>
              <a:rPr lang="en-US" altLang="zh-CN" dirty="0">
                <a:solidFill>
                  <a:schemeClr val="tx1"/>
                </a:solidFill>
              </a:rPr>
              <a:t>+=)</a:t>
            </a:r>
            <a:r>
              <a:rPr lang="zh-CN" altLang="en-US" dirty="0">
                <a:solidFill>
                  <a:schemeClr val="tx1"/>
                </a:solidFill>
              </a:rPr>
              <a:t>，如</a:t>
            </a:r>
            <a:r>
              <a:rPr lang="en-US" altLang="zh-CN" dirty="0">
                <a:solidFill>
                  <a:schemeClr val="tx1"/>
                </a:solidFill>
              </a:rPr>
              <a:t>p+1</a:t>
            </a:r>
            <a:r>
              <a:rPr lang="zh-CN" altLang="en-US" dirty="0">
                <a:solidFill>
                  <a:schemeClr val="tx1"/>
                </a:solidFill>
              </a:rPr>
              <a:t>，表示指向同一数组中的下一个元素；</a:t>
            </a:r>
          </a:p>
          <a:p>
            <a:pPr marL="285750" indent="-285750" algn="just">
              <a:spcBef>
                <a:spcPts val="600"/>
              </a:spcBef>
              <a:spcAft>
                <a:spcPts val="600"/>
              </a:spcAft>
              <a:buFont typeface="Arial" panose="020B0604020202020204" pitchFamily="34" charset="0"/>
              <a:buChar char="•"/>
              <a:defRPr/>
            </a:pPr>
            <a:r>
              <a:rPr lang="zh-CN" altLang="en-US" dirty="0">
                <a:solidFill>
                  <a:schemeClr val="tx1"/>
                </a:solidFill>
              </a:rPr>
              <a:t>减一个整数</a:t>
            </a:r>
            <a:r>
              <a:rPr lang="en-US" altLang="zh-CN" dirty="0">
                <a:solidFill>
                  <a:schemeClr val="tx1"/>
                </a:solidFill>
              </a:rPr>
              <a:t>(</a:t>
            </a:r>
            <a:r>
              <a:rPr lang="zh-CN" altLang="en-US" dirty="0">
                <a:solidFill>
                  <a:schemeClr val="tx1"/>
                </a:solidFill>
              </a:rPr>
              <a:t>用</a:t>
            </a:r>
            <a:r>
              <a:rPr lang="en-US" altLang="zh-CN" dirty="0">
                <a:solidFill>
                  <a:schemeClr val="tx1"/>
                </a:solidFill>
              </a:rPr>
              <a:t>-</a:t>
            </a:r>
            <a:r>
              <a:rPr lang="zh-CN" altLang="en-US" dirty="0">
                <a:solidFill>
                  <a:schemeClr val="tx1"/>
                </a:solidFill>
              </a:rPr>
              <a:t>或</a:t>
            </a:r>
            <a:r>
              <a:rPr lang="en-US" altLang="zh-CN" dirty="0">
                <a:solidFill>
                  <a:schemeClr val="tx1"/>
                </a:solidFill>
              </a:rPr>
              <a:t>-=)</a:t>
            </a:r>
            <a:r>
              <a:rPr lang="zh-CN" altLang="en-US" dirty="0">
                <a:solidFill>
                  <a:schemeClr val="tx1"/>
                </a:solidFill>
              </a:rPr>
              <a:t>，如</a:t>
            </a:r>
            <a:r>
              <a:rPr lang="en-US" altLang="zh-CN" dirty="0">
                <a:solidFill>
                  <a:schemeClr val="tx1"/>
                </a:solidFill>
              </a:rPr>
              <a:t>p-1</a:t>
            </a:r>
            <a:r>
              <a:rPr lang="zh-CN" altLang="en-US" dirty="0">
                <a:solidFill>
                  <a:schemeClr val="tx1"/>
                </a:solidFill>
              </a:rPr>
              <a:t>，表示指向同一数组中的上一个元素；</a:t>
            </a:r>
          </a:p>
          <a:p>
            <a:pPr marL="285750" indent="-285750" algn="just">
              <a:spcBef>
                <a:spcPts val="600"/>
              </a:spcBef>
              <a:spcAft>
                <a:spcPts val="600"/>
              </a:spcAft>
              <a:buFont typeface="Arial" panose="020B0604020202020204" pitchFamily="34" charset="0"/>
              <a:buChar char="•"/>
              <a:defRPr/>
            </a:pPr>
            <a:r>
              <a:rPr lang="zh-CN" altLang="en-US" dirty="0">
                <a:solidFill>
                  <a:schemeClr val="tx1"/>
                </a:solidFill>
              </a:rPr>
              <a:t>自加运算，如</a:t>
            </a:r>
            <a:r>
              <a:rPr lang="en-US" altLang="zh-CN" dirty="0">
                <a:solidFill>
                  <a:schemeClr val="tx1"/>
                </a:solidFill>
              </a:rPr>
              <a:t>p++</a:t>
            </a:r>
            <a:r>
              <a:rPr lang="zh-CN" altLang="en-US" dirty="0">
                <a:solidFill>
                  <a:schemeClr val="tx1"/>
                </a:solidFill>
              </a:rPr>
              <a:t>，</a:t>
            </a:r>
            <a:r>
              <a:rPr lang="en-US" altLang="zh-CN" dirty="0">
                <a:solidFill>
                  <a:schemeClr val="tx1"/>
                </a:solidFill>
              </a:rPr>
              <a:t>++p</a:t>
            </a:r>
            <a:r>
              <a:rPr lang="zh-CN" altLang="en-US" dirty="0">
                <a:solidFill>
                  <a:schemeClr val="tx1"/>
                </a:solidFill>
              </a:rPr>
              <a:t>；</a:t>
            </a:r>
          </a:p>
          <a:p>
            <a:pPr marL="285750" indent="-285750" algn="just">
              <a:spcBef>
                <a:spcPts val="600"/>
              </a:spcBef>
              <a:spcAft>
                <a:spcPts val="600"/>
              </a:spcAft>
              <a:buFont typeface="Arial" panose="020B0604020202020204" pitchFamily="34" charset="0"/>
              <a:buChar char="•"/>
              <a:defRPr/>
            </a:pPr>
            <a:r>
              <a:rPr lang="zh-CN" altLang="en-US" dirty="0">
                <a:solidFill>
                  <a:schemeClr val="tx1"/>
                </a:solidFill>
              </a:rPr>
              <a:t>自减运算，如</a:t>
            </a:r>
            <a:r>
              <a:rPr lang="en-US" altLang="zh-CN" dirty="0">
                <a:solidFill>
                  <a:schemeClr val="tx1"/>
                </a:solidFill>
              </a:rPr>
              <a:t>p--</a:t>
            </a:r>
            <a:r>
              <a:rPr lang="zh-CN" altLang="en-US" dirty="0">
                <a:solidFill>
                  <a:schemeClr val="tx1"/>
                </a:solidFill>
              </a:rPr>
              <a:t>，</a:t>
            </a:r>
            <a:r>
              <a:rPr lang="en-US" altLang="zh-CN" dirty="0">
                <a:solidFill>
                  <a:schemeClr val="tx1"/>
                </a:solidFill>
              </a:rPr>
              <a:t>--p</a:t>
            </a:r>
            <a:r>
              <a:rPr lang="zh-CN" altLang="en-US" dirty="0">
                <a:solidFill>
                  <a:schemeClr val="tx1"/>
                </a:solidFill>
              </a:rPr>
              <a:t>。</a:t>
            </a:r>
          </a:p>
          <a:p>
            <a:pPr algn="just">
              <a:spcBef>
                <a:spcPts val="600"/>
              </a:spcBef>
              <a:spcAft>
                <a:spcPts val="600"/>
              </a:spcAft>
              <a:defRPr/>
            </a:pPr>
            <a:r>
              <a:rPr lang="zh-CN" altLang="en-US" dirty="0">
                <a:solidFill>
                  <a:schemeClr val="tx1"/>
                </a:solidFill>
              </a:rPr>
              <a:t>两个指针相减，如</a:t>
            </a:r>
            <a:r>
              <a:rPr lang="en-US" altLang="zh-CN" dirty="0">
                <a:solidFill>
                  <a:schemeClr val="tx1"/>
                </a:solidFill>
              </a:rPr>
              <a:t>p1-p2(</a:t>
            </a:r>
            <a:r>
              <a:rPr lang="zh-CN" altLang="en-US" dirty="0">
                <a:solidFill>
                  <a:schemeClr val="tx1"/>
                </a:solidFill>
              </a:rPr>
              <a:t>只有</a:t>
            </a:r>
            <a:r>
              <a:rPr lang="en-US" altLang="zh-CN" dirty="0">
                <a:solidFill>
                  <a:schemeClr val="tx1"/>
                </a:solidFill>
              </a:rPr>
              <a:t>p1</a:t>
            </a:r>
            <a:r>
              <a:rPr lang="zh-CN" altLang="en-US" dirty="0">
                <a:solidFill>
                  <a:schemeClr val="tx1"/>
                </a:solidFill>
              </a:rPr>
              <a:t>和</a:t>
            </a:r>
            <a:r>
              <a:rPr lang="en-US" altLang="zh-CN" dirty="0">
                <a:solidFill>
                  <a:schemeClr val="tx1"/>
                </a:solidFill>
              </a:rPr>
              <a:t>p2</a:t>
            </a:r>
            <a:r>
              <a:rPr lang="zh-CN" altLang="en-US" dirty="0">
                <a:solidFill>
                  <a:schemeClr val="tx1"/>
                </a:solidFill>
              </a:rPr>
              <a:t>都指向同一数组中的元素时才有意义</a:t>
            </a:r>
            <a:r>
              <a:rPr lang="en-US" altLang="zh-CN" dirty="0">
                <a:solidFill>
                  <a:schemeClr val="tx1"/>
                </a:solidFill>
              </a:rPr>
              <a:t>)</a:t>
            </a:r>
            <a:r>
              <a:rPr lang="zh-CN" altLang="en-US" dirty="0">
                <a:solidFill>
                  <a:schemeClr val="tx1"/>
                </a:solidFill>
              </a:rPr>
              <a:t>，结果是两个地址之差除以数组元素的长度。注意</a:t>
            </a:r>
            <a:r>
              <a:rPr lang="en-US" altLang="zh-CN" dirty="0">
                <a:solidFill>
                  <a:schemeClr val="tx1"/>
                </a:solidFill>
              </a:rPr>
              <a:t>: </a:t>
            </a:r>
            <a:r>
              <a:rPr lang="zh-CN" altLang="en-US" dirty="0">
                <a:solidFill>
                  <a:schemeClr val="tx1"/>
                </a:solidFill>
              </a:rPr>
              <a:t>两个地址不能相加，如</a:t>
            </a:r>
            <a:r>
              <a:rPr lang="en-US" altLang="zh-CN" dirty="0">
                <a:solidFill>
                  <a:schemeClr val="tx1"/>
                </a:solidFill>
              </a:rPr>
              <a:t>p1+p2</a:t>
            </a:r>
            <a:r>
              <a:rPr lang="zh-CN" altLang="en-US" dirty="0">
                <a:solidFill>
                  <a:schemeClr val="tx1"/>
                </a:solidFill>
              </a:rPr>
              <a:t>是无实际意义的。</a:t>
            </a:r>
            <a:endParaRPr lang="en-US" altLang="zh-CN" dirty="0">
              <a:solidFill>
                <a:schemeClr val="tx1"/>
              </a:solidFill>
            </a:endParaRPr>
          </a:p>
          <a:p>
            <a:pPr algn="just">
              <a:spcBef>
                <a:spcPts val="600"/>
              </a:spcBef>
              <a:spcAft>
                <a:spcPts val="600"/>
              </a:spcAft>
              <a:defRPr/>
            </a:pPr>
            <a:r>
              <a:rPr lang="zh-CN" altLang="en-US" dirty="0">
                <a:solidFill>
                  <a:schemeClr val="tx1"/>
                </a:solidFill>
              </a:rPr>
              <a:t>如果</a:t>
            </a:r>
            <a:r>
              <a:rPr lang="en-US" altLang="zh-CN" dirty="0">
                <a:solidFill>
                  <a:schemeClr val="tx1"/>
                </a:solidFill>
              </a:rPr>
              <a:t>p</a:t>
            </a:r>
            <a:r>
              <a:rPr lang="zh-CN" altLang="en-US" dirty="0">
                <a:solidFill>
                  <a:schemeClr val="tx1"/>
                </a:solidFill>
              </a:rPr>
              <a:t>的初值为</a:t>
            </a:r>
            <a:r>
              <a:rPr lang="en-US" altLang="zh-CN" dirty="0">
                <a:solidFill>
                  <a:schemeClr val="tx1"/>
                </a:solidFill>
              </a:rPr>
              <a:t>&amp;a[0]</a:t>
            </a:r>
            <a:r>
              <a:rPr lang="zh-CN" altLang="en-US" dirty="0">
                <a:solidFill>
                  <a:schemeClr val="tx1"/>
                </a:solidFill>
              </a:rPr>
              <a:t>，则</a:t>
            </a:r>
            <a:r>
              <a:rPr lang="en-US" altLang="zh-CN" dirty="0" err="1">
                <a:solidFill>
                  <a:schemeClr val="tx1"/>
                </a:solidFill>
              </a:rPr>
              <a:t>p+i</a:t>
            </a:r>
            <a:r>
              <a:rPr lang="zh-CN" altLang="en-US" dirty="0">
                <a:solidFill>
                  <a:schemeClr val="tx1"/>
                </a:solidFill>
              </a:rPr>
              <a:t>和</a:t>
            </a:r>
            <a:r>
              <a:rPr lang="en-US" altLang="zh-CN" dirty="0" err="1">
                <a:solidFill>
                  <a:schemeClr val="tx1"/>
                </a:solidFill>
              </a:rPr>
              <a:t>a+i</a:t>
            </a:r>
            <a:r>
              <a:rPr lang="zh-CN" altLang="en-US" dirty="0">
                <a:solidFill>
                  <a:schemeClr val="tx1"/>
                </a:solidFill>
              </a:rPr>
              <a:t>就是数组元素</a:t>
            </a:r>
            <a:r>
              <a:rPr lang="en-US" altLang="zh-CN" dirty="0">
                <a:solidFill>
                  <a:schemeClr val="tx1"/>
                </a:solidFill>
              </a:rPr>
              <a:t>a[</a:t>
            </a:r>
            <a:r>
              <a:rPr lang="en-US" altLang="zh-CN" dirty="0" err="1">
                <a:solidFill>
                  <a:schemeClr val="tx1"/>
                </a:solidFill>
              </a:rPr>
              <a:t>i</a:t>
            </a:r>
            <a:r>
              <a:rPr lang="en-US" altLang="zh-CN" dirty="0">
                <a:solidFill>
                  <a:schemeClr val="tx1"/>
                </a:solidFill>
              </a:rPr>
              <a:t>]</a:t>
            </a:r>
            <a:r>
              <a:rPr lang="zh-CN" altLang="en-US" dirty="0">
                <a:solidFill>
                  <a:schemeClr val="tx1"/>
                </a:solidFill>
              </a:rPr>
              <a:t>的地址，或者说，它们指向</a:t>
            </a:r>
            <a:r>
              <a:rPr lang="en-US" altLang="zh-CN" dirty="0">
                <a:solidFill>
                  <a:schemeClr val="tx1"/>
                </a:solidFill>
              </a:rPr>
              <a:t>a</a:t>
            </a:r>
            <a:r>
              <a:rPr lang="zh-CN" altLang="en-US" dirty="0">
                <a:solidFill>
                  <a:schemeClr val="tx1"/>
                </a:solidFill>
              </a:rPr>
              <a:t>数组序号为</a:t>
            </a:r>
            <a:r>
              <a:rPr lang="en-US" altLang="zh-CN" dirty="0" err="1">
                <a:solidFill>
                  <a:schemeClr val="tx1"/>
                </a:solidFill>
              </a:rPr>
              <a:t>i</a:t>
            </a:r>
            <a:r>
              <a:rPr lang="zh-CN" altLang="en-US" dirty="0">
                <a:solidFill>
                  <a:schemeClr val="tx1"/>
                </a:solidFill>
              </a:rPr>
              <a:t>的元素。</a:t>
            </a:r>
            <a:endParaRPr lang="en-US" altLang="zh-CN" dirty="0">
              <a:solidFill>
                <a:schemeClr val="tx1"/>
              </a:solidFill>
            </a:endParaRPr>
          </a:p>
          <a:p>
            <a:pPr algn="just">
              <a:spcBef>
                <a:spcPts val="600"/>
              </a:spcBef>
              <a:spcAft>
                <a:spcPts val="600"/>
              </a:spcAft>
              <a:defRPr/>
            </a:pPr>
            <a:r>
              <a:rPr lang="en-US" altLang="zh-CN" dirty="0">
                <a:solidFill>
                  <a:schemeClr val="tx1"/>
                </a:solidFill>
              </a:rPr>
              <a:t>*(</a:t>
            </a:r>
            <a:r>
              <a:rPr lang="en-US" altLang="zh-CN" dirty="0" err="1">
                <a:solidFill>
                  <a:schemeClr val="tx1"/>
                </a:solidFill>
              </a:rPr>
              <a:t>p+i</a:t>
            </a:r>
            <a:r>
              <a:rPr lang="en-US" altLang="zh-CN" dirty="0">
                <a:solidFill>
                  <a:schemeClr val="tx1"/>
                </a:solidFill>
              </a:rPr>
              <a:t>)</a:t>
            </a:r>
            <a:r>
              <a:rPr lang="zh-CN" altLang="en-US" dirty="0">
                <a:solidFill>
                  <a:schemeClr val="tx1"/>
                </a:solidFill>
              </a:rPr>
              <a:t>或*</a:t>
            </a:r>
            <a:r>
              <a:rPr lang="en-US" altLang="zh-CN" dirty="0">
                <a:solidFill>
                  <a:schemeClr val="tx1"/>
                </a:solidFill>
              </a:rPr>
              <a:t>(</a:t>
            </a:r>
            <a:r>
              <a:rPr lang="en-US" altLang="zh-CN" dirty="0" err="1">
                <a:solidFill>
                  <a:schemeClr val="tx1"/>
                </a:solidFill>
              </a:rPr>
              <a:t>a+i</a:t>
            </a:r>
            <a:r>
              <a:rPr lang="en-US" altLang="zh-CN" dirty="0">
                <a:solidFill>
                  <a:schemeClr val="tx1"/>
                </a:solidFill>
              </a:rPr>
              <a:t>)</a:t>
            </a:r>
            <a:r>
              <a:rPr lang="zh-CN" altLang="en-US" dirty="0">
                <a:solidFill>
                  <a:schemeClr val="tx1"/>
                </a:solidFill>
              </a:rPr>
              <a:t>是</a:t>
            </a:r>
            <a:r>
              <a:rPr lang="en-US" altLang="zh-CN" dirty="0" err="1">
                <a:solidFill>
                  <a:schemeClr val="tx1"/>
                </a:solidFill>
              </a:rPr>
              <a:t>p+i</a:t>
            </a:r>
            <a:r>
              <a:rPr lang="zh-CN" altLang="en-US" dirty="0">
                <a:solidFill>
                  <a:schemeClr val="tx1"/>
                </a:solidFill>
              </a:rPr>
              <a:t>或</a:t>
            </a:r>
            <a:r>
              <a:rPr lang="en-US" altLang="zh-CN" dirty="0" err="1">
                <a:solidFill>
                  <a:schemeClr val="tx1"/>
                </a:solidFill>
              </a:rPr>
              <a:t>a+i</a:t>
            </a:r>
            <a:r>
              <a:rPr lang="zh-CN" altLang="en-US" dirty="0">
                <a:solidFill>
                  <a:schemeClr val="tx1"/>
                </a:solidFill>
              </a:rPr>
              <a:t>所指向的数组元素，即</a:t>
            </a:r>
            <a:r>
              <a:rPr lang="en-US" altLang="zh-CN" dirty="0">
                <a:solidFill>
                  <a:schemeClr val="tx1"/>
                </a:solidFill>
              </a:rPr>
              <a:t>a[</a:t>
            </a:r>
            <a:r>
              <a:rPr lang="en-US" altLang="zh-CN" dirty="0" err="1">
                <a:solidFill>
                  <a:schemeClr val="tx1"/>
                </a:solidFill>
              </a:rPr>
              <a:t>i</a:t>
            </a:r>
            <a:r>
              <a:rPr lang="en-US" altLang="zh-CN" dirty="0">
                <a:solidFill>
                  <a:schemeClr val="tx1"/>
                </a:solidFill>
              </a:rPr>
              <a:t>]</a:t>
            </a:r>
            <a:r>
              <a:rPr lang="zh-CN" altLang="en-US" dirty="0">
                <a:solidFill>
                  <a:schemeClr val="tx1"/>
                </a:solidFill>
              </a:rPr>
              <a:t>。</a:t>
            </a:r>
            <a:r>
              <a:rPr lang="en-US" altLang="zh-CN" dirty="0">
                <a:solidFill>
                  <a:schemeClr val="tx1"/>
                </a:solidFill>
              </a:rPr>
              <a:t>[]</a:t>
            </a:r>
            <a:r>
              <a:rPr lang="zh-CN" altLang="en-US" dirty="0">
                <a:solidFill>
                  <a:schemeClr val="tx1"/>
                </a:solidFill>
              </a:rPr>
              <a:t>实际上是变址运算符，即将</a:t>
            </a:r>
            <a:r>
              <a:rPr lang="en-US" altLang="zh-CN" dirty="0">
                <a:solidFill>
                  <a:schemeClr val="tx1"/>
                </a:solidFill>
              </a:rPr>
              <a:t>a[</a:t>
            </a:r>
            <a:r>
              <a:rPr lang="en-US" altLang="zh-CN" dirty="0" err="1">
                <a:solidFill>
                  <a:schemeClr val="tx1"/>
                </a:solidFill>
              </a:rPr>
              <a:t>i</a:t>
            </a:r>
            <a:r>
              <a:rPr lang="en-US" altLang="zh-CN" dirty="0">
                <a:solidFill>
                  <a:schemeClr val="tx1"/>
                </a:solidFill>
              </a:rPr>
              <a:t>]</a:t>
            </a:r>
            <a:r>
              <a:rPr lang="zh-CN" altLang="en-US" dirty="0">
                <a:solidFill>
                  <a:schemeClr val="tx1"/>
                </a:solidFill>
              </a:rPr>
              <a:t>按</a:t>
            </a:r>
            <a:r>
              <a:rPr lang="en-US" altLang="zh-CN" dirty="0" err="1">
                <a:solidFill>
                  <a:schemeClr val="tx1"/>
                </a:solidFill>
              </a:rPr>
              <a:t>a+i</a:t>
            </a:r>
            <a:r>
              <a:rPr lang="zh-CN" altLang="en-US" dirty="0">
                <a:solidFill>
                  <a:schemeClr val="tx1"/>
                </a:solidFill>
              </a:rPr>
              <a:t>计算地址，然后找出此地址单元中的值。</a:t>
            </a:r>
          </a:p>
        </p:txBody>
      </p:sp>
      <p:grpSp>
        <p:nvGrpSpPr>
          <p:cNvPr id="4" name="组合 3">
            <a:extLst>
              <a:ext uri="{FF2B5EF4-FFF2-40B4-BE49-F238E27FC236}">
                <a16:creationId xmlns:a16="http://schemas.microsoft.com/office/drawing/2014/main" xmlns="" id="{17545ED2-DA8A-47EF-94D4-E66974757BFA}"/>
              </a:ext>
            </a:extLst>
          </p:cNvPr>
          <p:cNvGrpSpPr/>
          <p:nvPr/>
        </p:nvGrpSpPr>
        <p:grpSpPr>
          <a:xfrm>
            <a:off x="7922732" y="1193309"/>
            <a:ext cx="3586780" cy="1505938"/>
            <a:chOff x="8582294" y="4088154"/>
            <a:chExt cx="3701309" cy="1505938"/>
          </a:xfrm>
        </p:grpSpPr>
        <p:sp>
          <p:nvSpPr>
            <p:cNvPr id="5" name="MH_Other_1">
              <a:extLst>
                <a:ext uri="{FF2B5EF4-FFF2-40B4-BE49-F238E27FC236}">
                  <a16:creationId xmlns:a16="http://schemas.microsoft.com/office/drawing/2014/main" xmlns="" id="{98756F42-E805-44E1-B206-210FDC56FF02}"/>
                </a:ext>
              </a:extLst>
            </p:cNvPr>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6" name="MH_SubTitle_1">
              <a:extLst>
                <a:ext uri="{FF2B5EF4-FFF2-40B4-BE49-F238E27FC236}">
                  <a16:creationId xmlns:a16="http://schemas.microsoft.com/office/drawing/2014/main" xmlns="" id="{69E4BA76-C13A-4969-92D9-9D00A59EA9BD}"/>
                </a:ext>
              </a:extLst>
            </p:cNvPr>
            <p:cNvSpPr/>
            <p:nvPr>
              <p:custDataLst>
                <p:tags r:id="rId3"/>
              </p:custDataLst>
            </p:nvPr>
          </p:nvSpPr>
          <p:spPr>
            <a:xfrm>
              <a:off x="9371544" y="4088154"/>
              <a:ext cx="2901703" cy="1505938"/>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600">
                  <a:solidFill>
                    <a:schemeClr val="tx1">
                      <a:lumMod val="75000"/>
                      <a:lumOff val="25000"/>
                    </a:schemeClr>
                  </a:solidFill>
                </a:rPr>
                <a:t> 执行</a:t>
              </a:r>
              <a:r>
                <a:rPr lang="en-US" altLang="zh-CN" sz="1600">
                  <a:solidFill>
                    <a:schemeClr val="tx1">
                      <a:lumMod val="75000"/>
                      <a:lumOff val="25000"/>
                    </a:schemeClr>
                  </a:solidFill>
                </a:rPr>
                <a:t>p+1</a:t>
              </a:r>
              <a:r>
                <a:rPr lang="zh-CN" altLang="en-US" sz="1600">
                  <a:solidFill>
                    <a:schemeClr val="tx1">
                      <a:lumMod val="75000"/>
                      <a:lumOff val="25000"/>
                    </a:schemeClr>
                  </a:solidFill>
                </a:rPr>
                <a:t>时并不是将</a:t>
              </a:r>
              <a:r>
                <a:rPr lang="en-US" altLang="zh-CN" sz="1600">
                  <a:solidFill>
                    <a:schemeClr val="tx1">
                      <a:lumMod val="75000"/>
                      <a:lumOff val="25000"/>
                    </a:schemeClr>
                  </a:solidFill>
                </a:rPr>
                <a:t>p</a:t>
              </a:r>
              <a:r>
                <a:rPr lang="zh-CN" altLang="en-US" sz="1600">
                  <a:solidFill>
                    <a:schemeClr val="tx1">
                      <a:lumMod val="75000"/>
                      <a:lumOff val="25000"/>
                    </a:schemeClr>
                  </a:solidFill>
                </a:rPr>
                <a:t>的值</a:t>
              </a:r>
              <a:r>
                <a:rPr lang="en-US" altLang="zh-CN" sz="1600">
                  <a:solidFill>
                    <a:schemeClr val="tx1">
                      <a:lumMod val="75000"/>
                      <a:lumOff val="25000"/>
                    </a:schemeClr>
                  </a:solidFill>
                </a:rPr>
                <a:t>(</a:t>
              </a:r>
              <a:r>
                <a:rPr lang="zh-CN" altLang="en-US" sz="1600">
                  <a:solidFill>
                    <a:schemeClr val="tx1">
                      <a:lumMod val="75000"/>
                      <a:lumOff val="25000"/>
                    </a:schemeClr>
                  </a:solidFill>
                </a:rPr>
                <a:t>地址</a:t>
              </a:r>
              <a:r>
                <a:rPr lang="en-US" altLang="zh-CN" sz="1600">
                  <a:solidFill>
                    <a:schemeClr val="tx1">
                      <a:lumMod val="75000"/>
                      <a:lumOff val="25000"/>
                    </a:schemeClr>
                  </a:solidFill>
                </a:rPr>
                <a:t>)</a:t>
              </a:r>
              <a:r>
                <a:rPr lang="zh-CN" altLang="en-US" sz="1600">
                  <a:solidFill>
                    <a:schemeClr val="tx1">
                      <a:lumMod val="75000"/>
                      <a:lumOff val="25000"/>
                    </a:schemeClr>
                  </a:solidFill>
                </a:rPr>
                <a:t>简单地加</a:t>
              </a:r>
              <a:r>
                <a:rPr lang="en-US" altLang="zh-CN" sz="1600">
                  <a:solidFill>
                    <a:schemeClr val="tx1">
                      <a:lumMod val="75000"/>
                      <a:lumOff val="25000"/>
                    </a:schemeClr>
                  </a:solidFill>
                </a:rPr>
                <a:t>1</a:t>
              </a:r>
              <a:r>
                <a:rPr lang="zh-CN" altLang="en-US" sz="1600">
                  <a:solidFill>
                    <a:schemeClr val="tx1">
                      <a:lumMod val="75000"/>
                      <a:lumOff val="25000"/>
                    </a:schemeClr>
                  </a:solidFill>
                </a:rPr>
                <a:t>，而是根据定义的基类型加上一个数组元素所占用的字节数。</a:t>
              </a:r>
              <a:endParaRPr lang="zh-CN" altLang="en-US" sz="1600" dirty="0">
                <a:solidFill>
                  <a:schemeClr val="tx1">
                    <a:lumMod val="75000"/>
                    <a:lumOff val="25000"/>
                  </a:schemeClr>
                </a:solidFill>
              </a:endParaRPr>
            </a:p>
          </p:txBody>
        </p:sp>
        <p:sp>
          <p:nvSpPr>
            <p:cNvPr id="7" name="MH_Other_2">
              <a:extLst>
                <a:ext uri="{FF2B5EF4-FFF2-40B4-BE49-F238E27FC236}">
                  <a16:creationId xmlns:a16="http://schemas.microsoft.com/office/drawing/2014/main" xmlns="" id="{3CA80AA9-E20C-418F-9461-7E1AE248D8DE}"/>
                </a:ext>
              </a:extLst>
            </p:cNvPr>
            <p:cNvSpPr/>
            <p:nvPr>
              <p:custDataLst>
                <p:tags r:id="rId4"/>
              </p:custDataLst>
            </p:nvPr>
          </p:nvSpPr>
          <p:spPr>
            <a:xfrm rot="16200000">
              <a:off x="11981978" y="5292466"/>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aphicFrame>
        <p:nvGraphicFramePr>
          <p:cNvPr id="8" name="表格 7"/>
          <p:cNvGraphicFramePr>
            <a:graphicFrameLocks noGrp="1"/>
          </p:cNvGraphicFramePr>
          <p:nvPr>
            <p:extLst>
              <p:ext uri="{D42A27DB-BD31-4B8C-83A1-F6EECF244321}">
                <p14:modId xmlns:p14="http://schemas.microsoft.com/office/powerpoint/2010/main" xmlns="" val="529420857"/>
              </p:ext>
            </p:extLst>
          </p:nvPr>
        </p:nvGraphicFramePr>
        <p:xfrm>
          <a:off x="8673461" y="3016527"/>
          <a:ext cx="2496216" cy="3413760"/>
        </p:xfrm>
        <a:graphic>
          <a:graphicData uri="http://schemas.openxmlformats.org/drawingml/2006/table">
            <a:tbl>
              <a:tblPr>
                <a:tableStyleId>{5C22544A-7EE6-4342-B048-85BDC9FD1C3A}</a:tableStyleId>
              </a:tblPr>
              <a:tblGrid>
                <a:gridCol w="1080000">
                  <a:extLst>
                    <a:ext uri="{9D8B030D-6E8A-4147-A177-3AD203B41FA5}">
                      <a16:colId xmlns:a16="http://schemas.microsoft.com/office/drawing/2014/main" xmlns="" val="4019418062"/>
                    </a:ext>
                  </a:extLst>
                </a:gridCol>
                <a:gridCol w="708108">
                  <a:extLst>
                    <a:ext uri="{9D8B030D-6E8A-4147-A177-3AD203B41FA5}">
                      <a16:colId xmlns:a16="http://schemas.microsoft.com/office/drawing/2014/main" xmlns="" val="2733368043"/>
                    </a:ext>
                  </a:extLst>
                </a:gridCol>
                <a:gridCol w="708108">
                  <a:extLst>
                    <a:ext uri="{9D8B030D-6E8A-4147-A177-3AD203B41FA5}">
                      <a16:colId xmlns:a16="http://schemas.microsoft.com/office/drawing/2014/main" xmlns="" val="2833889773"/>
                    </a:ext>
                  </a:extLst>
                </a:gridCol>
              </a:tblGrid>
              <a:tr h="0">
                <a:tc>
                  <a:txBody>
                    <a:bodyPr/>
                    <a:lstStyle/>
                    <a:p>
                      <a:r>
                        <a:rPr lang="en-US" altLang="zh-CN" sz="1600"/>
                        <a:t>p</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a:t>
                      </a:r>
                      <a:r>
                        <a:rPr lang="zh-CN" altLang="en-US" sz="1400"/>
                        <a:t>数组</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524973177"/>
                  </a:ext>
                </a:extLst>
              </a:tr>
              <a:tr h="0">
                <a:tc>
                  <a:txBody>
                    <a:bodyPr/>
                    <a:lstStyle/>
                    <a:p>
                      <a:r>
                        <a:rPr lang="en-US" altLang="zh-CN" sz="1600"/>
                        <a:t>p+1,a+1</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nchor="ctr">
                    <a:lnL w="12700" cmpd="sng">
                      <a:noFill/>
                    </a:lnL>
                    <a:lnR w="12700" cmpd="sng">
                      <a:noFill/>
                    </a:lnR>
                    <a:lnT w="12700" cmpd="sng">
                      <a:noFill/>
                    </a:lnT>
                  </a:tcPr>
                </a:tc>
                <a:tc>
                  <a:txBody>
                    <a:bodyPr/>
                    <a:lstStyle/>
                    <a:p>
                      <a:r>
                        <a:rPr lang="en-US" altLang="zh-CN" sz="1400"/>
                        <a:t>a[0]</a:t>
                      </a:r>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167121363"/>
                  </a:ext>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nchor="ctr">
                    <a:lnL w="12700" cmpd="sng">
                      <a:noFill/>
                    </a:lnL>
                    <a:lnR w="12700" cmpd="sng">
                      <a:noFill/>
                    </a:lnR>
                  </a:tcPr>
                </a:tc>
                <a:tc>
                  <a:txBody>
                    <a:bodyPr/>
                    <a:lstStyle/>
                    <a:p>
                      <a:r>
                        <a:rPr lang="en-US" altLang="zh-CN" sz="1400"/>
                        <a:t>a[1]</a:t>
                      </a:r>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607578585"/>
                  </a:ext>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nchor="ctr">
                    <a:lnL w="12700" cmpd="sng">
                      <a:noFill/>
                    </a:lnL>
                    <a:lnR w="12700" cmpd="sng">
                      <a:noFill/>
                    </a:lnR>
                  </a:tcPr>
                </a:tc>
                <a:tc>
                  <a:txBody>
                    <a:bodyPr/>
                    <a:lstStyle/>
                    <a:p>
                      <a:r>
                        <a:rPr lang="en-US" altLang="zh-CN" sz="1400"/>
                        <a:t>a[2]</a:t>
                      </a:r>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737287361"/>
                  </a:ext>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083849705"/>
                  </a:ext>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696672147"/>
                  </a:ext>
                </a:extLst>
              </a:tr>
              <a:tr h="0">
                <a:tc>
                  <a:txBody>
                    <a:bodyPr/>
                    <a:lstStyle/>
                    <a:p>
                      <a:r>
                        <a:rPr lang="en-US" altLang="zh-CN" sz="1400"/>
                        <a:t>p+i,a+i</a:t>
                      </a:r>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400"/>
                        <a:t>*</a:t>
                      </a:r>
                      <a:r>
                        <a:rPr lang="en-US" altLang="zh-CN" sz="1400"/>
                        <a:t>(p+i)</a:t>
                      </a:r>
                      <a:endParaRPr lang="zh-CN" altLang="en-US" sz="1400"/>
                    </a:p>
                  </a:txBody>
                  <a:tcPr anchor="ctr">
                    <a:lnL w="12700" cmpd="sng">
                      <a:noFill/>
                    </a:lnL>
                    <a:lnR w="12700" cmpd="sng">
                      <a:noFill/>
                    </a:lnR>
                  </a:tcPr>
                </a:tc>
                <a:tc>
                  <a:txBody>
                    <a:bodyPr/>
                    <a:lstStyle/>
                    <a:p>
                      <a:r>
                        <a:rPr lang="en-US" altLang="zh-CN" sz="1400"/>
                        <a:t>a[i]</a:t>
                      </a:r>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005302871"/>
                  </a:ext>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546479342"/>
                  </a:ext>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854021916"/>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a:t>p+9,a+9</a:t>
                      </a:r>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168999039"/>
                  </a:ext>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nchor="ctr">
                    <a:lnL w="12700" cmpd="sng">
                      <a:noFill/>
                    </a:lnL>
                    <a:lnR w="12700" cmpd="sng">
                      <a:noFill/>
                    </a:lnR>
                  </a:tcPr>
                </a:tc>
                <a:tc>
                  <a:txBody>
                    <a:bodyPr/>
                    <a:lstStyle/>
                    <a:p>
                      <a:r>
                        <a:rPr lang="en-US" altLang="zh-CN" sz="1400"/>
                        <a:t>a[9]</a:t>
                      </a:r>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286181886"/>
                  </a:ext>
                </a:extLst>
              </a:tr>
            </a:tbl>
          </a:graphicData>
        </a:graphic>
      </p:graphicFrame>
      <p:cxnSp>
        <p:nvCxnSpPr>
          <p:cNvPr id="9" name="直接连接符 8"/>
          <p:cNvCxnSpPr/>
          <p:nvPr/>
        </p:nvCxnSpPr>
        <p:spPr>
          <a:xfrm>
            <a:off x="8673461" y="3351807"/>
            <a:ext cx="1059327"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8673461" y="3679799"/>
            <a:ext cx="1059327"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8673461" y="5210425"/>
            <a:ext cx="1059327"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8673461" y="6123446"/>
            <a:ext cx="1059327"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516547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184" y="39290"/>
            <a:ext cx="10515600" cy="953383"/>
          </a:xfrm>
        </p:spPr>
        <p:txBody>
          <a:bodyPr/>
          <a:lstStyle/>
          <a:p>
            <a:r>
              <a:rPr lang="zh-CN" altLang="en-US"/>
              <a:t>通过指针引用数组元素</a:t>
            </a:r>
          </a:p>
        </p:txBody>
      </p:sp>
      <p:sp>
        <p:nvSpPr>
          <p:cNvPr id="3" name="内容占位符 2"/>
          <p:cNvSpPr>
            <a:spLocks noGrp="1"/>
          </p:cNvSpPr>
          <p:nvPr>
            <p:ph idx="1"/>
          </p:nvPr>
        </p:nvSpPr>
        <p:spPr>
          <a:xfrm>
            <a:off x="-208922" y="998815"/>
            <a:ext cx="11981822" cy="552660"/>
          </a:xfrm>
        </p:spPr>
        <p:txBody>
          <a:bodyPr>
            <a:noAutofit/>
          </a:bodyPr>
          <a:lstStyle/>
          <a:p>
            <a:pPr marL="88900" indent="-88900">
              <a:lnSpc>
                <a:spcPct val="12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7.5】</a:t>
            </a:r>
            <a:r>
              <a:rPr lang="zh-CN" altLang="en-US" sz="2000" dirty="0">
                <a:solidFill>
                  <a:schemeClr val="accent1"/>
                </a:solidFill>
              </a:rPr>
              <a:t>有一个整型数组</a:t>
            </a:r>
            <a:r>
              <a:rPr lang="en-US" altLang="zh-CN" sz="2000" dirty="0">
                <a:solidFill>
                  <a:schemeClr val="accent1"/>
                </a:solidFill>
              </a:rPr>
              <a:t>a</a:t>
            </a:r>
            <a:r>
              <a:rPr lang="zh-CN" altLang="en-US" sz="2000" dirty="0">
                <a:solidFill>
                  <a:schemeClr val="accent1"/>
                </a:solidFill>
              </a:rPr>
              <a:t>，有</a:t>
            </a:r>
            <a:r>
              <a:rPr lang="en-US" altLang="zh-CN" sz="2000" dirty="0">
                <a:solidFill>
                  <a:schemeClr val="accent1"/>
                </a:solidFill>
              </a:rPr>
              <a:t>10</a:t>
            </a:r>
            <a:r>
              <a:rPr lang="zh-CN" altLang="en-US" sz="2000" dirty="0">
                <a:solidFill>
                  <a:schemeClr val="accent1"/>
                </a:solidFill>
              </a:rPr>
              <a:t>个元素，从键盘输入</a:t>
            </a:r>
            <a:r>
              <a:rPr lang="en-US" altLang="zh-CN" sz="2000" dirty="0">
                <a:solidFill>
                  <a:schemeClr val="accent1"/>
                </a:solidFill>
              </a:rPr>
              <a:t>10</a:t>
            </a:r>
            <a:r>
              <a:rPr lang="zh-CN" altLang="en-US" sz="2000" dirty="0">
                <a:solidFill>
                  <a:schemeClr val="accent1"/>
                </a:solidFill>
              </a:rPr>
              <a:t>个元素，然后按逆序输出数组中的全部元素。</a:t>
            </a:r>
          </a:p>
        </p:txBody>
      </p:sp>
      <p:sp>
        <p:nvSpPr>
          <p:cNvPr id="29" name="圆角矩形 12">
            <a:extLst>
              <a:ext uri="{FF2B5EF4-FFF2-40B4-BE49-F238E27FC236}">
                <a16:creationId xmlns:a16="http://schemas.microsoft.com/office/drawing/2014/main" xmlns="" id="{5382CD89-35B6-4BD4-B332-B011068CC402}"/>
              </a:ext>
            </a:extLst>
          </p:cNvPr>
          <p:cNvSpPr/>
          <p:nvPr/>
        </p:nvSpPr>
        <p:spPr>
          <a:xfrm>
            <a:off x="29184" y="1805185"/>
            <a:ext cx="3780968" cy="3443375"/>
          </a:xfrm>
          <a:prstGeom prst="roundRect">
            <a:avLst>
              <a:gd name="adj" fmla="val 193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a:t>int main()</a:t>
            </a:r>
          </a:p>
          <a:p>
            <a:pPr defTabSz="363538">
              <a:lnSpc>
                <a:spcPct val="120000"/>
              </a:lnSpc>
            </a:pPr>
            <a:r>
              <a:rPr lang="en-US" altLang="zh-CN" sz="1400" dirty="0"/>
              <a:t>{	int a[10];</a:t>
            </a:r>
          </a:p>
          <a:p>
            <a:pPr defTabSz="363538">
              <a:lnSpc>
                <a:spcPct val="120000"/>
              </a:lnSpc>
            </a:pPr>
            <a:r>
              <a:rPr lang="en-US" altLang="zh-CN" sz="1400" dirty="0"/>
              <a:t>	int </a:t>
            </a:r>
            <a:r>
              <a:rPr lang="en-US" altLang="zh-CN" sz="1400" dirty="0" err="1"/>
              <a:t>i</a:t>
            </a:r>
            <a:r>
              <a:rPr lang="en-US" altLang="zh-CN" sz="1400" dirty="0"/>
              <a:t>;</a:t>
            </a:r>
          </a:p>
          <a:p>
            <a:pPr defTabSz="363538">
              <a:lnSpc>
                <a:spcPct val="120000"/>
              </a:lnSpc>
            </a:pPr>
            <a:r>
              <a:rPr lang="en-US" altLang="zh-CN" sz="1400" dirty="0"/>
              <a:t>	for(</a:t>
            </a:r>
            <a:r>
              <a:rPr lang="en-US" altLang="zh-CN" sz="1400" dirty="0" err="1"/>
              <a:t>i</a:t>
            </a:r>
            <a:r>
              <a:rPr lang="en-US" altLang="zh-CN" sz="1400" dirty="0"/>
              <a:t>=0;i&lt;10;i++)</a:t>
            </a:r>
          </a:p>
          <a:p>
            <a:pPr defTabSz="363538">
              <a:lnSpc>
                <a:spcPct val="120000"/>
              </a:lnSpc>
            </a:pPr>
            <a:r>
              <a:rPr lang="en-US" altLang="zh-CN" sz="1400" dirty="0"/>
              <a:t>	</a:t>
            </a:r>
            <a:r>
              <a:rPr lang="en-US" altLang="zh-CN" sz="1400" dirty="0" err="1"/>
              <a:t>scanf</a:t>
            </a:r>
            <a:r>
              <a:rPr lang="en-US" altLang="zh-CN" sz="1400" dirty="0"/>
              <a:t>("%</a:t>
            </a:r>
            <a:r>
              <a:rPr lang="en-US" altLang="zh-CN" sz="1400" dirty="0" err="1"/>
              <a:t>d",&amp;a</a:t>
            </a:r>
            <a:r>
              <a:rPr lang="en-US" altLang="zh-CN" sz="1400" dirty="0"/>
              <a:t>[</a:t>
            </a:r>
            <a:r>
              <a:rPr lang="en-US" altLang="zh-CN" sz="1400" dirty="0" err="1"/>
              <a:t>i</a:t>
            </a:r>
            <a:r>
              <a:rPr lang="en-US" altLang="zh-CN" sz="1400" dirty="0"/>
              <a:t>]);</a:t>
            </a:r>
          </a:p>
          <a:p>
            <a:pPr defTabSz="363538">
              <a:lnSpc>
                <a:spcPct val="120000"/>
              </a:lnSpc>
            </a:pPr>
            <a:r>
              <a:rPr lang="en-US" altLang="zh-CN" sz="1400" dirty="0"/>
              <a:t>	for(</a:t>
            </a:r>
            <a:r>
              <a:rPr lang="en-US" altLang="zh-CN" sz="1400" dirty="0" err="1"/>
              <a:t>i</a:t>
            </a:r>
            <a:r>
              <a:rPr lang="en-US" altLang="zh-CN" sz="1400" dirty="0"/>
              <a:t>=9;i&gt;=0;i--)</a:t>
            </a:r>
          </a:p>
          <a:p>
            <a:pPr defTabSz="363538">
              <a:lnSpc>
                <a:spcPct val="120000"/>
              </a:lnSpc>
            </a:pPr>
            <a:r>
              <a:rPr lang="en-US" altLang="zh-CN" sz="1400" dirty="0"/>
              <a:t>	</a:t>
            </a:r>
            <a:r>
              <a:rPr lang="en-US" altLang="zh-CN" sz="1400" dirty="0" err="1"/>
              <a:t>printf</a:t>
            </a:r>
            <a:r>
              <a:rPr lang="en-US" altLang="zh-CN" sz="1400" dirty="0"/>
              <a:t>("%d ",</a:t>
            </a:r>
            <a:r>
              <a:rPr lang="en-US" altLang="zh-CN" sz="1400" dirty="0">
                <a:solidFill>
                  <a:schemeClr val="accent6"/>
                </a:solidFill>
              </a:rPr>
              <a:t>a[</a:t>
            </a:r>
            <a:r>
              <a:rPr lang="en-US" altLang="zh-CN" sz="1400" dirty="0" err="1">
                <a:solidFill>
                  <a:schemeClr val="accent6"/>
                </a:solidFill>
              </a:rPr>
              <a:t>i</a:t>
            </a:r>
            <a:r>
              <a:rPr lang="en-US" altLang="zh-CN" sz="1400" dirty="0">
                <a:solidFill>
                  <a:schemeClr val="accent6"/>
                </a:solidFill>
              </a:rPr>
              <a:t>]</a:t>
            </a:r>
            <a:r>
              <a:rPr lang="en-US" altLang="zh-CN" sz="1400" dirty="0"/>
              <a:t>);</a:t>
            </a:r>
          </a:p>
          <a:p>
            <a:pPr defTabSz="363538">
              <a:lnSpc>
                <a:spcPct val="120000"/>
              </a:lnSpc>
            </a:pPr>
            <a:r>
              <a:rPr lang="en-US" altLang="zh-CN" sz="1400" dirty="0">
                <a:solidFill>
                  <a:srgbClr val="008000"/>
                </a:solidFill>
              </a:rPr>
              <a:t>	//</a:t>
            </a:r>
            <a:r>
              <a:rPr lang="zh-CN" altLang="en-US" sz="1400" dirty="0">
                <a:solidFill>
                  <a:srgbClr val="008000"/>
                </a:solidFill>
              </a:rPr>
              <a:t>用下标法引用数组元素</a:t>
            </a:r>
          </a:p>
          <a:p>
            <a:pPr defTabSz="363538">
              <a:lnSpc>
                <a:spcPct val="120000"/>
              </a:lnSpc>
            </a:pPr>
            <a:r>
              <a:rPr lang="zh-CN" altLang="en-US" sz="1400" dirty="0"/>
              <a:t>	</a:t>
            </a:r>
            <a:r>
              <a:rPr lang="en-US" altLang="zh-CN" sz="1400" dirty="0" err="1"/>
              <a:t>printf</a:t>
            </a:r>
            <a:r>
              <a:rPr lang="en-US" altLang="zh-CN" sz="1400" dirty="0"/>
              <a:t>("%\n");</a:t>
            </a:r>
          </a:p>
          <a:p>
            <a:pPr defTabSz="363538">
              <a:lnSpc>
                <a:spcPct val="120000"/>
              </a:lnSpc>
            </a:pPr>
            <a:r>
              <a:rPr lang="en-US" altLang="zh-CN" sz="1400" dirty="0"/>
              <a:t>	return 0;</a:t>
            </a:r>
          </a:p>
          <a:p>
            <a:pPr defTabSz="363538">
              <a:lnSpc>
                <a:spcPct val="120000"/>
              </a:lnSpc>
            </a:pPr>
            <a:r>
              <a:rPr lang="en-US" altLang="zh-CN" sz="1400" dirty="0"/>
              <a:t>}</a:t>
            </a:r>
            <a:endParaRPr lang="zh-CN" altLang="en-US" sz="1400" b="1" dirty="0">
              <a:solidFill>
                <a:srgbClr val="008000"/>
              </a:solidFill>
            </a:endParaRPr>
          </a:p>
        </p:txBody>
      </p:sp>
      <p:sp>
        <p:nvSpPr>
          <p:cNvPr id="5" name="圆角矩形 4"/>
          <p:cNvSpPr/>
          <p:nvPr/>
        </p:nvSpPr>
        <p:spPr>
          <a:xfrm>
            <a:off x="29184" y="1497485"/>
            <a:ext cx="3780968" cy="3015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a:t>①下标法</a:t>
            </a:r>
          </a:p>
        </p:txBody>
      </p:sp>
      <p:sp>
        <p:nvSpPr>
          <p:cNvPr id="37" name="圆角矩形 12">
            <a:extLst>
              <a:ext uri="{FF2B5EF4-FFF2-40B4-BE49-F238E27FC236}">
                <a16:creationId xmlns:a16="http://schemas.microsoft.com/office/drawing/2014/main" xmlns="" id="{5382CD89-35B6-4BD4-B332-B011068CC402}"/>
              </a:ext>
            </a:extLst>
          </p:cNvPr>
          <p:cNvSpPr/>
          <p:nvPr/>
        </p:nvSpPr>
        <p:spPr>
          <a:xfrm>
            <a:off x="3819041" y="1812888"/>
            <a:ext cx="4524199" cy="3443375"/>
          </a:xfrm>
          <a:prstGeom prst="roundRect">
            <a:avLst>
              <a:gd name="adj" fmla="val 193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a:t>int main()</a:t>
            </a:r>
          </a:p>
          <a:p>
            <a:pPr defTabSz="363538">
              <a:lnSpc>
                <a:spcPct val="120000"/>
              </a:lnSpc>
            </a:pPr>
            <a:r>
              <a:rPr lang="en-US" altLang="zh-CN" sz="1400" dirty="0"/>
              <a:t>{	int a[10];</a:t>
            </a:r>
          </a:p>
          <a:p>
            <a:pPr defTabSz="363538">
              <a:lnSpc>
                <a:spcPct val="120000"/>
              </a:lnSpc>
            </a:pPr>
            <a:r>
              <a:rPr lang="en-US" altLang="zh-CN" sz="1400" dirty="0"/>
              <a:t>	int </a:t>
            </a:r>
            <a:r>
              <a:rPr lang="en-US" altLang="zh-CN" sz="1400" dirty="0" err="1"/>
              <a:t>i</a:t>
            </a:r>
            <a:r>
              <a:rPr lang="en-US" altLang="zh-CN" sz="1400" dirty="0"/>
              <a:t>;</a:t>
            </a:r>
          </a:p>
          <a:p>
            <a:pPr defTabSz="363538">
              <a:lnSpc>
                <a:spcPct val="120000"/>
              </a:lnSpc>
            </a:pPr>
            <a:r>
              <a:rPr lang="en-US" altLang="zh-CN" sz="1400" dirty="0"/>
              <a:t>	for(</a:t>
            </a:r>
            <a:r>
              <a:rPr lang="en-US" altLang="zh-CN" sz="1400" dirty="0" err="1"/>
              <a:t>i</a:t>
            </a:r>
            <a:r>
              <a:rPr lang="en-US" altLang="zh-CN" sz="1400" dirty="0"/>
              <a:t>=0;i&lt;10;i++)</a:t>
            </a:r>
          </a:p>
          <a:p>
            <a:pPr defTabSz="363538">
              <a:lnSpc>
                <a:spcPct val="120000"/>
              </a:lnSpc>
            </a:pPr>
            <a:r>
              <a:rPr lang="en-US" altLang="zh-CN" sz="1400" dirty="0"/>
              <a:t>	</a:t>
            </a:r>
            <a:r>
              <a:rPr lang="en-US" altLang="zh-CN" sz="1400" dirty="0" err="1"/>
              <a:t>scanf</a:t>
            </a:r>
            <a:r>
              <a:rPr lang="en-US" altLang="zh-CN" sz="1400" dirty="0"/>
              <a:t>("%</a:t>
            </a:r>
            <a:r>
              <a:rPr lang="en-US" altLang="zh-CN" sz="1400" dirty="0" err="1"/>
              <a:t>d",&amp;a</a:t>
            </a:r>
            <a:r>
              <a:rPr lang="en-US" altLang="zh-CN" sz="1400" dirty="0"/>
              <a:t>[</a:t>
            </a:r>
            <a:r>
              <a:rPr lang="en-US" altLang="zh-CN" sz="1400" dirty="0" err="1"/>
              <a:t>i</a:t>
            </a:r>
            <a:r>
              <a:rPr lang="en-US" altLang="zh-CN" sz="1400" dirty="0"/>
              <a:t>]);</a:t>
            </a:r>
          </a:p>
          <a:p>
            <a:pPr defTabSz="363538">
              <a:lnSpc>
                <a:spcPct val="120000"/>
              </a:lnSpc>
            </a:pPr>
            <a:r>
              <a:rPr lang="en-US" altLang="zh-CN" sz="1400" dirty="0"/>
              <a:t>	for(</a:t>
            </a:r>
            <a:r>
              <a:rPr lang="en-US" altLang="zh-CN" sz="1400" dirty="0" err="1"/>
              <a:t>i</a:t>
            </a:r>
            <a:r>
              <a:rPr lang="en-US" altLang="zh-CN" sz="1400" dirty="0"/>
              <a:t>=9;i&gt;=0;i--)</a:t>
            </a:r>
          </a:p>
          <a:p>
            <a:pPr defTabSz="363538">
              <a:lnSpc>
                <a:spcPct val="120000"/>
              </a:lnSpc>
            </a:pPr>
            <a:r>
              <a:rPr lang="en-US" altLang="zh-CN" sz="1400" dirty="0"/>
              <a:t>	</a:t>
            </a:r>
            <a:r>
              <a:rPr lang="en-US" altLang="zh-CN" sz="1400" dirty="0" err="1"/>
              <a:t>printf</a:t>
            </a:r>
            <a:r>
              <a:rPr lang="en-US" altLang="zh-CN" sz="1400" dirty="0"/>
              <a:t>("%d ",</a:t>
            </a:r>
            <a:r>
              <a:rPr lang="en-US" altLang="zh-CN" sz="1400" dirty="0">
                <a:solidFill>
                  <a:schemeClr val="accent6"/>
                </a:solidFill>
              </a:rPr>
              <a:t>*(</a:t>
            </a:r>
            <a:r>
              <a:rPr lang="en-US" altLang="zh-CN" sz="1400" dirty="0" err="1">
                <a:solidFill>
                  <a:schemeClr val="accent6"/>
                </a:solidFill>
              </a:rPr>
              <a:t>a+i</a:t>
            </a:r>
            <a:r>
              <a:rPr lang="en-US" altLang="zh-CN" sz="1400" dirty="0">
                <a:solidFill>
                  <a:schemeClr val="accent6"/>
                </a:solidFill>
              </a:rPr>
              <a:t>)</a:t>
            </a:r>
            <a:r>
              <a:rPr lang="en-US" altLang="zh-CN" sz="1400" dirty="0"/>
              <a:t>);</a:t>
            </a:r>
          </a:p>
          <a:p>
            <a:pPr defTabSz="363538">
              <a:lnSpc>
                <a:spcPct val="120000"/>
              </a:lnSpc>
            </a:pPr>
            <a:r>
              <a:rPr lang="en-US" altLang="zh-CN" sz="1400" dirty="0">
                <a:solidFill>
                  <a:srgbClr val="008000"/>
                </a:solidFill>
              </a:rPr>
              <a:t>	//</a:t>
            </a:r>
            <a:r>
              <a:rPr lang="zh-CN" altLang="en-US" sz="1400" dirty="0">
                <a:solidFill>
                  <a:srgbClr val="008000"/>
                </a:solidFill>
              </a:rPr>
              <a:t>通过数组名计算数组元素地址，找出元素的值</a:t>
            </a:r>
          </a:p>
          <a:p>
            <a:pPr defTabSz="363538">
              <a:lnSpc>
                <a:spcPct val="120000"/>
              </a:lnSpc>
            </a:pPr>
            <a:r>
              <a:rPr lang="zh-CN" altLang="en-US" sz="1400" dirty="0"/>
              <a:t>	</a:t>
            </a:r>
            <a:r>
              <a:rPr lang="en-US" altLang="zh-CN" sz="1400" dirty="0" err="1"/>
              <a:t>printf</a:t>
            </a:r>
            <a:r>
              <a:rPr lang="en-US" altLang="zh-CN" sz="1400" dirty="0"/>
              <a:t>("\n");</a:t>
            </a:r>
          </a:p>
          <a:p>
            <a:pPr defTabSz="363538">
              <a:lnSpc>
                <a:spcPct val="120000"/>
              </a:lnSpc>
            </a:pPr>
            <a:r>
              <a:rPr lang="en-US" altLang="zh-CN" sz="1400" dirty="0"/>
              <a:t>	return 0;</a:t>
            </a:r>
          </a:p>
          <a:p>
            <a:pPr defTabSz="363538">
              <a:lnSpc>
                <a:spcPct val="120000"/>
              </a:lnSpc>
            </a:pPr>
            <a:r>
              <a:rPr lang="en-US" altLang="zh-CN" sz="1400" dirty="0"/>
              <a:t>}</a:t>
            </a:r>
            <a:endParaRPr lang="zh-CN" altLang="en-US" sz="1400" b="1" dirty="0">
              <a:solidFill>
                <a:srgbClr val="008000"/>
              </a:solidFill>
            </a:endParaRPr>
          </a:p>
        </p:txBody>
      </p:sp>
      <p:sp>
        <p:nvSpPr>
          <p:cNvPr id="41" name="圆角矩形 40"/>
          <p:cNvSpPr/>
          <p:nvPr/>
        </p:nvSpPr>
        <p:spPr>
          <a:xfrm>
            <a:off x="3819040" y="1505188"/>
            <a:ext cx="4524200" cy="3015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a:t>②通过数组名计算数组元素地址，找出元素的值</a:t>
            </a:r>
          </a:p>
        </p:txBody>
      </p:sp>
      <p:sp>
        <p:nvSpPr>
          <p:cNvPr id="42" name="圆角矩形 12">
            <a:extLst>
              <a:ext uri="{FF2B5EF4-FFF2-40B4-BE49-F238E27FC236}">
                <a16:creationId xmlns:a16="http://schemas.microsoft.com/office/drawing/2014/main" xmlns="" id="{5382CD89-35B6-4BD4-B332-B011068CC402}"/>
              </a:ext>
            </a:extLst>
          </p:cNvPr>
          <p:cNvSpPr/>
          <p:nvPr/>
        </p:nvSpPr>
        <p:spPr>
          <a:xfrm>
            <a:off x="8343241" y="1816739"/>
            <a:ext cx="3812086" cy="3443375"/>
          </a:xfrm>
          <a:prstGeom prst="roundRect">
            <a:avLst>
              <a:gd name="adj" fmla="val 193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a:t>int main()</a:t>
            </a:r>
          </a:p>
          <a:p>
            <a:pPr defTabSz="363538">
              <a:lnSpc>
                <a:spcPct val="120000"/>
              </a:lnSpc>
            </a:pPr>
            <a:r>
              <a:rPr lang="en-US" altLang="zh-CN" sz="1400" dirty="0"/>
              <a:t>{	int a[10];</a:t>
            </a:r>
          </a:p>
          <a:p>
            <a:pPr defTabSz="363538">
              <a:lnSpc>
                <a:spcPct val="120000"/>
              </a:lnSpc>
            </a:pPr>
            <a:r>
              <a:rPr lang="en-US" altLang="zh-CN" sz="1400" dirty="0"/>
              <a:t>	int *</a:t>
            </a:r>
            <a:r>
              <a:rPr lang="en-US" altLang="zh-CN" sz="1400" dirty="0" err="1"/>
              <a:t>p,i</a:t>
            </a:r>
            <a:r>
              <a:rPr lang="en-US" altLang="zh-CN" sz="1400" dirty="0"/>
              <a:t>;</a:t>
            </a:r>
          </a:p>
          <a:p>
            <a:pPr defTabSz="363538">
              <a:lnSpc>
                <a:spcPct val="120000"/>
              </a:lnSpc>
            </a:pPr>
            <a:r>
              <a:rPr lang="en-US" altLang="zh-CN" sz="1400" dirty="0"/>
              <a:t>	for(</a:t>
            </a:r>
            <a:r>
              <a:rPr lang="en-US" altLang="zh-CN" sz="1400" dirty="0" err="1"/>
              <a:t>i</a:t>
            </a:r>
            <a:r>
              <a:rPr lang="en-US" altLang="zh-CN" sz="1400" dirty="0"/>
              <a:t>=0;i&lt;10;i++)</a:t>
            </a:r>
          </a:p>
          <a:p>
            <a:pPr defTabSz="363538">
              <a:lnSpc>
                <a:spcPct val="120000"/>
              </a:lnSpc>
            </a:pPr>
            <a:r>
              <a:rPr lang="en-US" altLang="zh-CN" sz="1400" dirty="0"/>
              <a:t>	</a:t>
            </a:r>
            <a:r>
              <a:rPr lang="en-US" altLang="zh-CN" sz="1400" dirty="0" err="1"/>
              <a:t>scanf</a:t>
            </a:r>
            <a:r>
              <a:rPr lang="en-US" altLang="zh-CN" sz="1400" dirty="0"/>
              <a:t>("%</a:t>
            </a:r>
            <a:r>
              <a:rPr lang="en-US" altLang="zh-CN" sz="1400" dirty="0" err="1"/>
              <a:t>d",&amp;a</a:t>
            </a:r>
            <a:r>
              <a:rPr lang="en-US" altLang="zh-CN" sz="1400" dirty="0"/>
              <a:t>[</a:t>
            </a:r>
            <a:r>
              <a:rPr lang="en-US" altLang="zh-CN" sz="1400" dirty="0" err="1"/>
              <a:t>i</a:t>
            </a:r>
            <a:r>
              <a:rPr lang="en-US" altLang="zh-CN" sz="1400" dirty="0"/>
              <a:t>]);</a:t>
            </a:r>
          </a:p>
          <a:p>
            <a:pPr defTabSz="363538">
              <a:lnSpc>
                <a:spcPct val="120000"/>
              </a:lnSpc>
            </a:pPr>
            <a:r>
              <a:rPr lang="en-US" altLang="zh-CN" sz="1400" dirty="0"/>
              <a:t>	for(</a:t>
            </a:r>
            <a:r>
              <a:rPr lang="en-US" altLang="zh-CN" sz="1400" dirty="0">
                <a:solidFill>
                  <a:schemeClr val="accent6"/>
                </a:solidFill>
              </a:rPr>
              <a:t>p=a+9;p&gt;=</a:t>
            </a:r>
            <a:r>
              <a:rPr lang="en-US" altLang="zh-CN" sz="1400" dirty="0" err="1">
                <a:solidFill>
                  <a:schemeClr val="accent6"/>
                </a:solidFill>
              </a:rPr>
              <a:t>a;p</a:t>
            </a:r>
            <a:r>
              <a:rPr lang="en-US" altLang="zh-CN" sz="1400" dirty="0">
                <a:solidFill>
                  <a:schemeClr val="accent6"/>
                </a:solidFill>
              </a:rPr>
              <a:t>--</a:t>
            </a:r>
            <a:r>
              <a:rPr lang="en-US" altLang="zh-CN" sz="1400" dirty="0"/>
              <a:t>)</a:t>
            </a:r>
          </a:p>
          <a:p>
            <a:pPr defTabSz="363538">
              <a:lnSpc>
                <a:spcPct val="120000"/>
              </a:lnSpc>
            </a:pPr>
            <a:r>
              <a:rPr lang="en-US" altLang="zh-CN" sz="1400" dirty="0"/>
              <a:t>	</a:t>
            </a:r>
            <a:r>
              <a:rPr lang="en-US" altLang="zh-CN" sz="1400" dirty="0">
                <a:solidFill>
                  <a:srgbClr val="008000"/>
                </a:solidFill>
              </a:rPr>
              <a:t>//</a:t>
            </a:r>
            <a:r>
              <a:rPr lang="zh-CN" altLang="en-US" sz="1400" dirty="0">
                <a:solidFill>
                  <a:srgbClr val="008000"/>
                </a:solidFill>
              </a:rPr>
              <a:t>先使</a:t>
            </a:r>
            <a:r>
              <a:rPr lang="en-US" altLang="zh-CN" sz="1400" dirty="0">
                <a:solidFill>
                  <a:srgbClr val="008000"/>
                </a:solidFill>
              </a:rPr>
              <a:t>p</a:t>
            </a:r>
            <a:r>
              <a:rPr lang="zh-CN" altLang="en-US" sz="1400" dirty="0">
                <a:solidFill>
                  <a:srgbClr val="008000"/>
                </a:solidFill>
              </a:rPr>
              <a:t>指向</a:t>
            </a:r>
            <a:r>
              <a:rPr lang="en-US" altLang="zh-CN" sz="1400" dirty="0">
                <a:solidFill>
                  <a:srgbClr val="008000"/>
                </a:solidFill>
              </a:rPr>
              <a:t>a[9]</a:t>
            </a:r>
            <a:r>
              <a:rPr lang="zh-CN" altLang="en-US" sz="1400" dirty="0">
                <a:solidFill>
                  <a:srgbClr val="008000"/>
                </a:solidFill>
              </a:rPr>
              <a:t>，然后逐次减小</a:t>
            </a:r>
            <a:r>
              <a:rPr lang="en-US" altLang="zh-CN" sz="1400" dirty="0">
                <a:solidFill>
                  <a:srgbClr val="008000"/>
                </a:solidFill>
              </a:rPr>
              <a:t>p</a:t>
            </a:r>
            <a:r>
              <a:rPr lang="zh-CN" altLang="en-US" sz="1400" dirty="0">
                <a:solidFill>
                  <a:srgbClr val="008000"/>
                </a:solidFill>
              </a:rPr>
              <a:t>的值</a:t>
            </a:r>
            <a:endParaRPr lang="en-US" altLang="zh-CN" sz="1400" dirty="0"/>
          </a:p>
          <a:p>
            <a:pPr defTabSz="363538">
              <a:lnSpc>
                <a:spcPct val="120000"/>
              </a:lnSpc>
            </a:pPr>
            <a:r>
              <a:rPr lang="en-US" altLang="zh-CN" sz="1400" dirty="0"/>
              <a:t>	</a:t>
            </a:r>
            <a:r>
              <a:rPr lang="en-US" altLang="zh-CN" sz="1400" dirty="0" err="1"/>
              <a:t>printf</a:t>
            </a:r>
            <a:r>
              <a:rPr lang="en-US" altLang="zh-CN" sz="1400" dirty="0"/>
              <a:t>("%d ",</a:t>
            </a:r>
            <a:r>
              <a:rPr lang="en-US" altLang="zh-CN" sz="1400" dirty="0">
                <a:solidFill>
                  <a:schemeClr val="accent6"/>
                </a:solidFill>
              </a:rPr>
              <a:t>*p</a:t>
            </a:r>
            <a:r>
              <a:rPr lang="en-US" altLang="zh-CN" sz="1400" dirty="0"/>
              <a:t>);</a:t>
            </a:r>
          </a:p>
          <a:p>
            <a:pPr defTabSz="363538">
              <a:lnSpc>
                <a:spcPct val="120000"/>
              </a:lnSpc>
            </a:pPr>
            <a:r>
              <a:rPr lang="en-US" altLang="zh-CN" sz="1400" dirty="0"/>
              <a:t>	</a:t>
            </a:r>
            <a:r>
              <a:rPr lang="en-US" altLang="zh-CN" sz="1400" dirty="0">
                <a:solidFill>
                  <a:srgbClr val="008000"/>
                </a:solidFill>
              </a:rPr>
              <a:t>//</a:t>
            </a:r>
            <a:r>
              <a:rPr lang="zh-CN" altLang="en-US" sz="1400" dirty="0">
                <a:solidFill>
                  <a:srgbClr val="008000"/>
                </a:solidFill>
              </a:rPr>
              <a:t>通过改变</a:t>
            </a:r>
            <a:r>
              <a:rPr lang="en-US" altLang="zh-CN" sz="1400" dirty="0">
                <a:solidFill>
                  <a:srgbClr val="008000"/>
                </a:solidFill>
              </a:rPr>
              <a:t>p</a:t>
            </a:r>
            <a:r>
              <a:rPr lang="zh-CN" altLang="en-US" sz="1400" dirty="0">
                <a:solidFill>
                  <a:srgbClr val="008000"/>
                </a:solidFill>
              </a:rPr>
              <a:t>的指向，访问</a:t>
            </a:r>
            <a:r>
              <a:rPr lang="en-US" altLang="zh-CN" sz="1400" dirty="0">
                <a:solidFill>
                  <a:srgbClr val="008000"/>
                </a:solidFill>
              </a:rPr>
              <a:t>a</a:t>
            </a:r>
            <a:r>
              <a:rPr lang="zh-CN" altLang="en-US" sz="1400" dirty="0">
                <a:solidFill>
                  <a:srgbClr val="008000"/>
                </a:solidFill>
              </a:rPr>
              <a:t>数组各元素</a:t>
            </a:r>
          </a:p>
          <a:p>
            <a:pPr defTabSz="363538">
              <a:lnSpc>
                <a:spcPct val="120000"/>
              </a:lnSpc>
            </a:pPr>
            <a:r>
              <a:rPr lang="zh-CN" altLang="en-US" sz="1400" dirty="0"/>
              <a:t>	</a:t>
            </a:r>
            <a:r>
              <a:rPr lang="en-US" altLang="zh-CN" sz="1400" dirty="0" err="1"/>
              <a:t>printf</a:t>
            </a:r>
            <a:r>
              <a:rPr lang="en-US" altLang="zh-CN" sz="1400" dirty="0"/>
              <a:t>("\n");</a:t>
            </a:r>
          </a:p>
          <a:p>
            <a:pPr defTabSz="363538">
              <a:lnSpc>
                <a:spcPct val="120000"/>
              </a:lnSpc>
            </a:pPr>
            <a:r>
              <a:rPr lang="en-US" altLang="zh-CN" sz="1400" dirty="0"/>
              <a:t>	return 0;</a:t>
            </a:r>
          </a:p>
          <a:p>
            <a:pPr defTabSz="363538">
              <a:lnSpc>
                <a:spcPct val="120000"/>
              </a:lnSpc>
            </a:pPr>
            <a:r>
              <a:rPr lang="en-US" altLang="zh-CN" sz="1400" dirty="0"/>
              <a:t>}</a:t>
            </a:r>
            <a:endParaRPr lang="zh-CN" altLang="en-US" sz="1400" b="1" dirty="0">
              <a:solidFill>
                <a:srgbClr val="008000"/>
              </a:solidFill>
            </a:endParaRPr>
          </a:p>
        </p:txBody>
      </p:sp>
      <p:sp>
        <p:nvSpPr>
          <p:cNvPr id="44" name="圆角矩形 43"/>
          <p:cNvSpPr/>
          <p:nvPr/>
        </p:nvSpPr>
        <p:spPr>
          <a:xfrm>
            <a:off x="8352128" y="1509039"/>
            <a:ext cx="3803199" cy="3015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a:t>③用指针变量指向数组元素</a:t>
            </a:r>
          </a:p>
        </p:txBody>
      </p:sp>
      <p:sp>
        <p:nvSpPr>
          <p:cNvPr id="45" name="MH_Desc_1"/>
          <p:cNvSpPr/>
          <p:nvPr>
            <p:custDataLst>
              <p:tags r:id="rId1"/>
            </p:custDataLst>
          </p:nvPr>
        </p:nvSpPr>
        <p:spPr>
          <a:xfrm>
            <a:off x="29185" y="5340485"/>
            <a:ext cx="12126142" cy="142023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defRPr/>
            </a:pPr>
            <a:r>
              <a:rPr lang="zh-CN" altLang="en-US" sz="1600" dirty="0">
                <a:solidFill>
                  <a:schemeClr val="tx1"/>
                </a:solidFill>
              </a:rPr>
              <a:t>第</a:t>
            </a:r>
            <a:r>
              <a:rPr lang="en-US" altLang="zh-CN" sz="1600" dirty="0">
                <a:solidFill>
                  <a:schemeClr val="tx1"/>
                </a:solidFill>
              </a:rPr>
              <a:t>(1)</a:t>
            </a:r>
            <a:r>
              <a:rPr lang="zh-CN" altLang="en-US" sz="1600" dirty="0">
                <a:solidFill>
                  <a:schemeClr val="tx1"/>
                </a:solidFill>
              </a:rPr>
              <a:t>和第</a:t>
            </a:r>
            <a:r>
              <a:rPr lang="en-US" altLang="zh-CN" sz="1600" dirty="0">
                <a:solidFill>
                  <a:schemeClr val="tx1"/>
                </a:solidFill>
              </a:rPr>
              <a:t>(2)</a:t>
            </a:r>
            <a:r>
              <a:rPr lang="zh-CN" altLang="en-US" sz="1600" dirty="0">
                <a:solidFill>
                  <a:schemeClr val="tx1"/>
                </a:solidFill>
              </a:rPr>
              <a:t>种方法执行效率是相同的。</a:t>
            </a:r>
            <a:r>
              <a:rPr lang="en-US" altLang="zh-CN" sz="1600" dirty="0">
                <a:solidFill>
                  <a:schemeClr val="tx1"/>
                </a:solidFill>
              </a:rPr>
              <a:t>C</a:t>
            </a:r>
            <a:r>
              <a:rPr lang="zh-CN" altLang="en-US" sz="1600" dirty="0">
                <a:solidFill>
                  <a:schemeClr val="tx1"/>
                </a:solidFill>
              </a:rPr>
              <a:t>编译系统是将</a:t>
            </a:r>
            <a:r>
              <a:rPr lang="en-US" altLang="zh-CN" sz="1600" dirty="0">
                <a:solidFill>
                  <a:schemeClr val="tx1"/>
                </a:solidFill>
              </a:rPr>
              <a:t>a[</a:t>
            </a:r>
            <a:r>
              <a:rPr lang="en-US" altLang="zh-CN" sz="1600" dirty="0" err="1">
                <a:solidFill>
                  <a:schemeClr val="tx1"/>
                </a:solidFill>
              </a:rPr>
              <a:t>i</a:t>
            </a:r>
            <a:r>
              <a:rPr lang="en-US" altLang="zh-CN" sz="1600" dirty="0">
                <a:solidFill>
                  <a:schemeClr val="tx1"/>
                </a:solidFill>
              </a:rPr>
              <a:t>]</a:t>
            </a:r>
            <a:r>
              <a:rPr lang="zh-CN" altLang="en-US" sz="1600" dirty="0">
                <a:solidFill>
                  <a:schemeClr val="tx1"/>
                </a:solidFill>
              </a:rPr>
              <a:t>转换为*</a:t>
            </a:r>
            <a:r>
              <a:rPr lang="en-US" altLang="zh-CN" sz="1600" dirty="0">
                <a:solidFill>
                  <a:schemeClr val="tx1"/>
                </a:solidFill>
              </a:rPr>
              <a:t>(</a:t>
            </a:r>
            <a:r>
              <a:rPr lang="en-US" altLang="zh-CN" sz="1600" dirty="0" err="1">
                <a:solidFill>
                  <a:schemeClr val="tx1"/>
                </a:solidFill>
              </a:rPr>
              <a:t>a+i</a:t>
            </a:r>
            <a:r>
              <a:rPr lang="en-US" altLang="zh-CN" sz="1600" dirty="0">
                <a:solidFill>
                  <a:schemeClr val="tx1"/>
                </a:solidFill>
              </a:rPr>
              <a:t>)</a:t>
            </a:r>
            <a:r>
              <a:rPr lang="zh-CN" altLang="en-US" sz="1600" dirty="0">
                <a:solidFill>
                  <a:schemeClr val="tx1"/>
                </a:solidFill>
              </a:rPr>
              <a:t>处理的，即先计算元素地址。因此用第</a:t>
            </a:r>
            <a:r>
              <a:rPr lang="en-US" altLang="zh-CN" sz="1600" dirty="0">
                <a:solidFill>
                  <a:schemeClr val="tx1"/>
                </a:solidFill>
              </a:rPr>
              <a:t>(1)</a:t>
            </a:r>
            <a:r>
              <a:rPr lang="zh-CN" altLang="en-US" sz="1600" dirty="0">
                <a:solidFill>
                  <a:schemeClr val="tx1"/>
                </a:solidFill>
              </a:rPr>
              <a:t>和第</a:t>
            </a:r>
            <a:r>
              <a:rPr lang="en-US" altLang="zh-CN" sz="1600" dirty="0">
                <a:solidFill>
                  <a:schemeClr val="tx1"/>
                </a:solidFill>
              </a:rPr>
              <a:t>(2)</a:t>
            </a:r>
            <a:r>
              <a:rPr lang="zh-CN" altLang="en-US" sz="1600" dirty="0">
                <a:solidFill>
                  <a:schemeClr val="tx1"/>
                </a:solidFill>
              </a:rPr>
              <a:t>种方法找数组元素费时较多。</a:t>
            </a:r>
            <a:endParaRPr lang="en-US" altLang="zh-CN" sz="1600" dirty="0">
              <a:solidFill>
                <a:schemeClr val="tx1"/>
              </a:solidFill>
            </a:endParaRPr>
          </a:p>
          <a:p>
            <a:pPr algn="just">
              <a:defRPr/>
            </a:pPr>
            <a:r>
              <a:rPr lang="zh-CN" altLang="en-US" sz="1600" dirty="0">
                <a:solidFill>
                  <a:schemeClr val="tx1"/>
                </a:solidFill>
              </a:rPr>
              <a:t>第</a:t>
            </a:r>
            <a:r>
              <a:rPr lang="en-US" altLang="zh-CN" sz="1600" dirty="0">
                <a:solidFill>
                  <a:schemeClr val="tx1"/>
                </a:solidFill>
              </a:rPr>
              <a:t>(3)</a:t>
            </a:r>
            <a:r>
              <a:rPr lang="zh-CN" altLang="en-US" sz="1600" dirty="0">
                <a:solidFill>
                  <a:schemeClr val="tx1"/>
                </a:solidFill>
              </a:rPr>
              <a:t>种方法比第</a:t>
            </a:r>
            <a:r>
              <a:rPr lang="en-US" altLang="zh-CN" sz="1600" dirty="0">
                <a:solidFill>
                  <a:schemeClr val="tx1"/>
                </a:solidFill>
              </a:rPr>
              <a:t>(1)</a:t>
            </a:r>
            <a:r>
              <a:rPr lang="zh-CN" altLang="en-US" sz="1600" dirty="0">
                <a:solidFill>
                  <a:schemeClr val="tx1"/>
                </a:solidFill>
              </a:rPr>
              <a:t>、第</a:t>
            </a:r>
            <a:r>
              <a:rPr lang="en-US" altLang="zh-CN" sz="1600" dirty="0">
                <a:solidFill>
                  <a:schemeClr val="tx1"/>
                </a:solidFill>
              </a:rPr>
              <a:t>(2)</a:t>
            </a:r>
            <a:r>
              <a:rPr lang="zh-CN" altLang="en-US" sz="1600" dirty="0">
                <a:solidFill>
                  <a:schemeClr val="tx1"/>
                </a:solidFill>
              </a:rPr>
              <a:t>种方法快，用指针变量直接指向元素，不必每次都重新计算地址，像</a:t>
            </a:r>
            <a:r>
              <a:rPr lang="en-US" altLang="zh-CN" sz="1600" dirty="0">
                <a:solidFill>
                  <a:schemeClr val="tx1"/>
                </a:solidFill>
              </a:rPr>
              <a:t>p++</a:t>
            </a:r>
            <a:r>
              <a:rPr lang="zh-CN" altLang="en-US" sz="1600" dirty="0">
                <a:solidFill>
                  <a:schemeClr val="tx1"/>
                </a:solidFill>
              </a:rPr>
              <a:t>这样的自加操作是比较快的。这种有规律地改变地址值</a:t>
            </a:r>
            <a:r>
              <a:rPr lang="en-US" altLang="zh-CN" sz="1600" dirty="0">
                <a:solidFill>
                  <a:schemeClr val="tx1"/>
                </a:solidFill>
              </a:rPr>
              <a:t>(p++)</a:t>
            </a:r>
            <a:r>
              <a:rPr lang="zh-CN" altLang="en-US" sz="1600" dirty="0">
                <a:solidFill>
                  <a:schemeClr val="tx1"/>
                </a:solidFill>
              </a:rPr>
              <a:t>能大大提高执行效率。</a:t>
            </a:r>
            <a:endParaRPr lang="en-US" altLang="zh-CN" sz="1600" dirty="0">
              <a:solidFill>
                <a:schemeClr val="tx1"/>
              </a:solidFill>
            </a:endParaRPr>
          </a:p>
          <a:p>
            <a:pPr algn="just">
              <a:defRPr/>
            </a:pPr>
            <a:r>
              <a:rPr lang="zh-CN" altLang="en-US" sz="1600" dirty="0">
                <a:solidFill>
                  <a:schemeClr val="tx1"/>
                </a:solidFill>
              </a:rPr>
              <a:t>用</a:t>
            </a:r>
            <a:r>
              <a:rPr lang="en-US" altLang="zh-CN" sz="1600" dirty="0">
                <a:solidFill>
                  <a:schemeClr val="tx1"/>
                </a:solidFill>
              </a:rPr>
              <a:t>(1)</a:t>
            </a:r>
            <a:r>
              <a:rPr lang="zh-CN" altLang="en-US" sz="1600" dirty="0">
                <a:solidFill>
                  <a:schemeClr val="tx1"/>
                </a:solidFill>
              </a:rPr>
              <a:t>下标法比较直观，能直接知道是第几个元素。用</a:t>
            </a:r>
            <a:r>
              <a:rPr lang="en-US" altLang="zh-CN" sz="1600" dirty="0">
                <a:solidFill>
                  <a:schemeClr val="tx1"/>
                </a:solidFill>
              </a:rPr>
              <a:t>(2)</a:t>
            </a:r>
            <a:r>
              <a:rPr lang="zh-CN" altLang="en-US" sz="1600" dirty="0">
                <a:solidFill>
                  <a:schemeClr val="tx1"/>
                </a:solidFill>
              </a:rPr>
              <a:t>地址法或</a:t>
            </a:r>
            <a:r>
              <a:rPr lang="en-US" altLang="zh-CN" sz="1600" dirty="0">
                <a:solidFill>
                  <a:schemeClr val="tx1"/>
                </a:solidFill>
              </a:rPr>
              <a:t>(3)</a:t>
            </a:r>
            <a:r>
              <a:rPr lang="zh-CN" altLang="en-US" sz="1600" dirty="0">
                <a:solidFill>
                  <a:schemeClr val="tx1"/>
                </a:solidFill>
              </a:rPr>
              <a:t>指针变量的方法不直观，难以很快判断当前处理的是哪一个元素。</a:t>
            </a:r>
          </a:p>
        </p:txBody>
      </p:sp>
    </p:spTree>
    <p:extLst>
      <p:ext uri="{BB962C8B-B14F-4D97-AF65-F5344CB8AC3E}">
        <p14:creationId xmlns:p14="http://schemas.microsoft.com/office/powerpoint/2010/main" xmlns="" val="796998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4205" y="544676"/>
            <a:ext cx="10515600" cy="953383"/>
          </a:xfrm>
        </p:spPr>
        <p:txBody>
          <a:bodyPr/>
          <a:lstStyle/>
          <a:p>
            <a:r>
              <a:rPr lang="zh-CN" altLang="en-US"/>
              <a:t>通过指针引用数组元素</a:t>
            </a:r>
          </a:p>
        </p:txBody>
      </p:sp>
      <p:grpSp>
        <p:nvGrpSpPr>
          <p:cNvPr id="46" name="组合 45">
            <a:extLst>
              <a:ext uri="{FF2B5EF4-FFF2-40B4-BE49-F238E27FC236}">
                <a16:creationId xmlns:a16="http://schemas.microsoft.com/office/drawing/2014/main" xmlns="" id="{17545ED2-DA8A-47EF-94D4-E66974757BFA}"/>
              </a:ext>
            </a:extLst>
          </p:cNvPr>
          <p:cNvGrpSpPr/>
          <p:nvPr/>
        </p:nvGrpSpPr>
        <p:grpSpPr>
          <a:xfrm>
            <a:off x="564205" y="1815246"/>
            <a:ext cx="10749062" cy="3227508"/>
            <a:chOff x="8582294" y="4088154"/>
            <a:chExt cx="11092289" cy="3227508"/>
          </a:xfrm>
        </p:grpSpPr>
        <p:sp>
          <p:nvSpPr>
            <p:cNvPr id="47" name="MH_Other_1">
              <a:extLst>
                <a:ext uri="{FF2B5EF4-FFF2-40B4-BE49-F238E27FC236}">
                  <a16:creationId xmlns:a16="http://schemas.microsoft.com/office/drawing/2014/main" xmlns="" id="{98756F42-E805-44E1-B206-210FDC56FF02}"/>
                </a:ext>
              </a:extLst>
            </p:cNvPr>
            <p:cNvSpPr/>
            <p:nvPr>
              <p:custDataLst>
                <p:tags r:id="rId1"/>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48" name="MH_SubTitle_1">
              <a:extLst>
                <a:ext uri="{FF2B5EF4-FFF2-40B4-BE49-F238E27FC236}">
                  <a16:creationId xmlns:a16="http://schemas.microsoft.com/office/drawing/2014/main" xmlns="" id="{69E4BA76-C13A-4969-92D9-9D00A59EA9BD}"/>
                </a:ext>
              </a:extLst>
            </p:cNvPr>
            <p:cNvSpPr/>
            <p:nvPr>
              <p:custDataLst>
                <p:tags r:id="rId2"/>
              </p:custDataLst>
            </p:nvPr>
          </p:nvSpPr>
          <p:spPr>
            <a:xfrm>
              <a:off x="9371544" y="4088154"/>
              <a:ext cx="10303039" cy="3227508"/>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600">
                  <a:solidFill>
                    <a:schemeClr val="tx1">
                      <a:lumMod val="75000"/>
                      <a:lumOff val="25000"/>
                    </a:schemeClr>
                  </a:solidFill>
                </a:rPr>
                <a:t>在使用指针变量指向数组元素时，有以下几个问题要注意</a:t>
              </a:r>
              <a:r>
                <a:rPr lang="en-US" altLang="zh-CN" sz="1600">
                  <a:solidFill>
                    <a:schemeClr val="tx1">
                      <a:lumMod val="75000"/>
                      <a:lumOff val="25000"/>
                    </a:schemeClr>
                  </a:solidFill>
                </a:rPr>
                <a:t>: </a:t>
              </a:r>
            </a:p>
            <a:p>
              <a:pPr>
                <a:lnSpc>
                  <a:spcPct val="120000"/>
                </a:lnSpc>
                <a:spcAft>
                  <a:spcPts val="600"/>
                </a:spcAft>
                <a:defRPr/>
              </a:pPr>
              <a:r>
                <a:rPr lang="en-US" altLang="zh-CN" sz="1600">
                  <a:solidFill>
                    <a:schemeClr val="tx1">
                      <a:lumMod val="75000"/>
                      <a:lumOff val="25000"/>
                    </a:schemeClr>
                  </a:solidFill>
                </a:rPr>
                <a:t>(1) </a:t>
              </a:r>
              <a:r>
                <a:rPr lang="zh-CN" altLang="en-US" sz="1600">
                  <a:solidFill>
                    <a:schemeClr val="tx1">
                      <a:lumMod val="75000"/>
                      <a:lumOff val="25000"/>
                    </a:schemeClr>
                  </a:solidFill>
                </a:rPr>
                <a:t>可以通过改变指针变量的值指向不同的元素。</a:t>
              </a:r>
            </a:p>
            <a:p>
              <a:pPr>
                <a:lnSpc>
                  <a:spcPct val="120000"/>
                </a:lnSpc>
                <a:spcAft>
                  <a:spcPts val="600"/>
                </a:spcAft>
                <a:defRPr/>
              </a:pPr>
              <a:r>
                <a:rPr lang="zh-CN" altLang="en-US" sz="1600">
                  <a:solidFill>
                    <a:schemeClr val="tx1">
                      <a:lumMod val="75000"/>
                      <a:lumOff val="25000"/>
                    </a:schemeClr>
                  </a:solidFill>
                </a:rPr>
                <a:t>如果不用</a:t>
              </a:r>
              <a:r>
                <a:rPr lang="en-US" altLang="zh-CN" sz="1600">
                  <a:solidFill>
                    <a:schemeClr val="tx1">
                      <a:lumMod val="75000"/>
                      <a:lumOff val="25000"/>
                    </a:schemeClr>
                  </a:solidFill>
                </a:rPr>
                <a:t>p</a:t>
              </a:r>
              <a:r>
                <a:rPr lang="zh-CN" altLang="en-US" sz="1600">
                  <a:solidFill>
                    <a:schemeClr val="tx1">
                      <a:lumMod val="75000"/>
                      <a:lumOff val="25000"/>
                    </a:schemeClr>
                  </a:solidFill>
                </a:rPr>
                <a:t>变化的方法而用数组名</a:t>
              </a:r>
              <a:r>
                <a:rPr lang="en-US" altLang="zh-CN" sz="1600">
                  <a:solidFill>
                    <a:schemeClr val="tx1">
                      <a:lumMod val="75000"/>
                      <a:lumOff val="25000"/>
                    </a:schemeClr>
                  </a:solidFill>
                </a:rPr>
                <a:t>a</a:t>
              </a:r>
              <a:r>
                <a:rPr lang="zh-CN" altLang="en-US" sz="1600">
                  <a:solidFill>
                    <a:schemeClr val="tx1">
                      <a:lumMod val="75000"/>
                      <a:lumOff val="25000"/>
                    </a:schemeClr>
                  </a:solidFill>
                </a:rPr>
                <a:t>变化的方法（例如，用</a:t>
              </a:r>
              <a:r>
                <a:rPr lang="en-US" altLang="zh-CN" sz="1600">
                  <a:solidFill>
                    <a:schemeClr val="tx1">
                      <a:lumMod val="75000"/>
                      <a:lumOff val="25000"/>
                    </a:schemeClr>
                  </a:solidFill>
                </a:rPr>
                <a:t>a++</a:t>
              </a:r>
              <a:r>
                <a:rPr lang="zh-CN" altLang="en-US" sz="1600">
                  <a:solidFill>
                    <a:schemeClr val="tx1">
                      <a:lumMod val="75000"/>
                      <a:lumOff val="25000"/>
                    </a:schemeClr>
                  </a:solidFill>
                </a:rPr>
                <a:t>）行不行呢？</a:t>
              </a:r>
            </a:p>
            <a:p>
              <a:pPr>
                <a:lnSpc>
                  <a:spcPct val="120000"/>
                </a:lnSpc>
                <a:spcAft>
                  <a:spcPts val="600"/>
                </a:spcAft>
                <a:defRPr/>
              </a:pPr>
              <a:endParaRPr lang="en-US" altLang="zh-CN" sz="1600">
                <a:solidFill>
                  <a:schemeClr val="tx1">
                    <a:lumMod val="75000"/>
                    <a:lumOff val="25000"/>
                  </a:schemeClr>
                </a:solidFill>
              </a:endParaRPr>
            </a:p>
            <a:p>
              <a:pPr>
                <a:lnSpc>
                  <a:spcPct val="120000"/>
                </a:lnSpc>
                <a:spcAft>
                  <a:spcPts val="600"/>
                </a:spcAft>
                <a:defRPr/>
              </a:pPr>
              <a:r>
                <a:rPr lang="zh-CN" altLang="en-US" sz="1600">
                  <a:solidFill>
                    <a:schemeClr val="tx1">
                      <a:lumMod val="75000"/>
                      <a:lumOff val="25000"/>
                    </a:schemeClr>
                  </a:solidFill>
                </a:rPr>
                <a:t>因为数组名</a:t>
              </a:r>
              <a:r>
                <a:rPr lang="en-US" altLang="zh-CN" sz="1600">
                  <a:solidFill>
                    <a:schemeClr val="tx1">
                      <a:lumMod val="75000"/>
                      <a:lumOff val="25000"/>
                    </a:schemeClr>
                  </a:solidFill>
                </a:rPr>
                <a:t>a</a:t>
              </a:r>
              <a:r>
                <a:rPr lang="zh-CN" altLang="en-US" sz="1600">
                  <a:solidFill>
                    <a:schemeClr val="tx1">
                      <a:lumMod val="75000"/>
                      <a:lumOff val="25000"/>
                    </a:schemeClr>
                  </a:solidFill>
                </a:rPr>
                <a:t>代表数组首元素的地址，它是一个指针型常量，它的值在程序运行期间是固定不变的。既然</a:t>
              </a:r>
              <a:r>
                <a:rPr lang="en-US" altLang="zh-CN" sz="1600">
                  <a:solidFill>
                    <a:schemeClr val="tx1">
                      <a:lumMod val="75000"/>
                      <a:lumOff val="25000"/>
                    </a:schemeClr>
                  </a:solidFill>
                </a:rPr>
                <a:t>a</a:t>
              </a:r>
              <a:r>
                <a:rPr lang="zh-CN" altLang="en-US" sz="1600">
                  <a:solidFill>
                    <a:schemeClr val="tx1">
                      <a:lumMod val="75000"/>
                      <a:lumOff val="25000"/>
                    </a:schemeClr>
                  </a:solidFill>
                </a:rPr>
                <a:t>是常量，所以</a:t>
              </a:r>
              <a:r>
                <a:rPr lang="en-US" altLang="zh-CN" sz="1600">
                  <a:solidFill>
                    <a:schemeClr val="tx1">
                      <a:lumMod val="75000"/>
                      <a:lumOff val="25000"/>
                    </a:schemeClr>
                  </a:solidFill>
                </a:rPr>
                <a:t>a++</a:t>
              </a:r>
              <a:r>
                <a:rPr lang="zh-CN" altLang="en-US" sz="1600">
                  <a:solidFill>
                    <a:schemeClr val="tx1">
                      <a:lumMod val="75000"/>
                      <a:lumOff val="25000"/>
                    </a:schemeClr>
                  </a:solidFill>
                </a:rPr>
                <a:t>是无法实现的。</a:t>
              </a:r>
            </a:p>
            <a:p>
              <a:pPr marL="285750" indent="-285750">
                <a:lnSpc>
                  <a:spcPct val="120000"/>
                </a:lnSpc>
                <a:spcAft>
                  <a:spcPts val="600"/>
                </a:spcAft>
                <a:buFont typeface="Arial" panose="020B0604020202020204" pitchFamily="34" charset="0"/>
                <a:buChar char="•"/>
                <a:defRPr/>
              </a:pPr>
              <a:endParaRPr lang="zh-CN" altLang="en-US" sz="1600">
                <a:solidFill>
                  <a:schemeClr val="tx1">
                    <a:lumMod val="75000"/>
                    <a:lumOff val="25000"/>
                  </a:schemeClr>
                </a:solidFill>
              </a:endParaRPr>
            </a:p>
            <a:p>
              <a:pPr>
                <a:lnSpc>
                  <a:spcPct val="120000"/>
                </a:lnSpc>
                <a:spcAft>
                  <a:spcPts val="600"/>
                </a:spcAft>
                <a:defRPr/>
              </a:pPr>
              <a:r>
                <a:rPr lang="en-US" altLang="zh-CN" sz="1600">
                  <a:solidFill>
                    <a:schemeClr val="tx1">
                      <a:lumMod val="75000"/>
                      <a:lumOff val="25000"/>
                    </a:schemeClr>
                  </a:solidFill>
                </a:rPr>
                <a:t>(2) </a:t>
              </a:r>
              <a:r>
                <a:rPr lang="zh-CN" altLang="en-US" sz="1600">
                  <a:solidFill>
                    <a:schemeClr val="tx1">
                      <a:lumMod val="75000"/>
                      <a:lumOff val="25000"/>
                    </a:schemeClr>
                  </a:solidFill>
                </a:rPr>
                <a:t>要注意指针变量的当前值。</a:t>
              </a:r>
              <a:endParaRPr lang="zh-CN" altLang="en-US" sz="1600" dirty="0">
                <a:solidFill>
                  <a:schemeClr val="tx1">
                    <a:lumMod val="75000"/>
                    <a:lumOff val="25000"/>
                  </a:schemeClr>
                </a:solidFill>
              </a:endParaRPr>
            </a:p>
          </p:txBody>
        </p:sp>
        <p:sp>
          <p:nvSpPr>
            <p:cNvPr id="49" name="MH_Other_2">
              <a:extLst>
                <a:ext uri="{FF2B5EF4-FFF2-40B4-BE49-F238E27FC236}">
                  <a16:creationId xmlns:a16="http://schemas.microsoft.com/office/drawing/2014/main" xmlns="" id="{3CA80AA9-E20C-418F-9461-7E1AE248D8DE}"/>
                </a:ext>
              </a:extLst>
            </p:cNvPr>
            <p:cNvSpPr/>
            <p:nvPr>
              <p:custDataLst>
                <p:tags r:id="rId3"/>
              </p:custDataLst>
            </p:nvPr>
          </p:nvSpPr>
          <p:spPr>
            <a:xfrm rot="16200000">
              <a:off x="19372958" y="7014037"/>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50" name="圆角矩形 49">
            <a:extLst>
              <a:ext uri="{FF2B5EF4-FFF2-40B4-BE49-F238E27FC236}">
                <a16:creationId xmlns:a16="http://schemas.microsoft.com/office/drawing/2014/main" xmlns="" id="{5382CD89-35B6-4BD4-B332-B011068CC402}"/>
              </a:ext>
            </a:extLst>
          </p:cNvPr>
          <p:cNvSpPr/>
          <p:nvPr/>
        </p:nvSpPr>
        <p:spPr>
          <a:xfrm>
            <a:off x="8153876" y="2558560"/>
            <a:ext cx="2925929" cy="762624"/>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nSpc>
                <a:spcPct val="120000"/>
              </a:lnSpc>
              <a:spcAft>
                <a:spcPts val="600"/>
              </a:spcAft>
              <a:defRPr/>
            </a:pPr>
            <a:r>
              <a:rPr lang="en-US" altLang="zh-CN" sz="1600">
                <a:solidFill>
                  <a:schemeClr val="tx1">
                    <a:lumMod val="75000"/>
                    <a:lumOff val="25000"/>
                  </a:schemeClr>
                </a:solidFill>
              </a:rPr>
              <a:t>for(p=a;a&lt;(p+10);a++)</a:t>
            </a:r>
          </a:p>
          <a:p>
            <a:pPr>
              <a:lnSpc>
                <a:spcPct val="120000"/>
              </a:lnSpc>
              <a:spcAft>
                <a:spcPts val="600"/>
              </a:spcAft>
              <a:defRPr/>
            </a:pPr>
            <a:r>
              <a:rPr lang="en-US" altLang="zh-CN" sz="1600">
                <a:solidFill>
                  <a:schemeClr val="tx1">
                    <a:lumMod val="75000"/>
                    <a:lumOff val="25000"/>
                  </a:schemeClr>
                </a:solidFill>
              </a:rPr>
              <a:t>printf(″%d″,*a);</a:t>
            </a:r>
          </a:p>
        </p:txBody>
      </p:sp>
      <p:pic>
        <p:nvPicPr>
          <p:cNvPr id="52" name="图片 51">
            <a:extLst>
              <a:ext uri="{FF2B5EF4-FFF2-40B4-BE49-F238E27FC236}">
                <a16:creationId xmlns:a16="http://schemas.microsoft.com/office/drawing/2014/main" xmlns="" id="{F85C959A-118B-495F-B8CB-F9B90295EF73}"/>
              </a:ext>
            </a:extLst>
          </p:cNvPr>
          <p:cNvPicPr>
            <a:picLocks noChangeAspect="1"/>
          </p:cNvPicPr>
          <p:nvPr/>
        </p:nvPicPr>
        <p:blipFill>
          <a:blip r:embed="rId6" cstate="print"/>
          <a:stretch>
            <a:fillRect/>
          </a:stretch>
        </p:blipFill>
        <p:spPr>
          <a:xfrm>
            <a:off x="10432904" y="2663647"/>
            <a:ext cx="542925" cy="552450"/>
          </a:xfrm>
          <a:prstGeom prst="rect">
            <a:avLst/>
          </a:prstGeom>
        </p:spPr>
      </p:pic>
    </p:spTree>
    <p:extLst>
      <p:ext uri="{BB962C8B-B14F-4D97-AF65-F5344CB8AC3E}">
        <p14:creationId xmlns:p14="http://schemas.microsoft.com/office/powerpoint/2010/main" xmlns="" val="36021228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通过指针引用数组元素</a:t>
            </a:r>
          </a:p>
        </p:txBody>
      </p:sp>
      <p:sp>
        <p:nvSpPr>
          <p:cNvPr id="3" name="内容占位符 2"/>
          <p:cNvSpPr>
            <a:spLocks noGrp="1"/>
          </p:cNvSpPr>
          <p:nvPr>
            <p:ph idx="1"/>
          </p:nvPr>
        </p:nvSpPr>
        <p:spPr>
          <a:xfrm>
            <a:off x="501197" y="1090740"/>
            <a:ext cx="9722573" cy="552660"/>
          </a:xfrm>
        </p:spPr>
        <p:txBody>
          <a:bodyPr>
            <a:noAutofit/>
          </a:bodyPr>
          <a:lstStyle/>
          <a:p>
            <a:pPr marL="88900" indent="-88900">
              <a:lnSpc>
                <a:spcPct val="12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7.6】</a:t>
            </a:r>
            <a:r>
              <a:rPr lang="zh-CN" altLang="en-US" sz="2000" dirty="0">
                <a:solidFill>
                  <a:schemeClr val="accent1"/>
                </a:solidFill>
              </a:rPr>
              <a:t>通过指针变量输出整型数组</a:t>
            </a:r>
            <a:r>
              <a:rPr lang="en-US" altLang="zh-CN" sz="2000" dirty="0">
                <a:solidFill>
                  <a:schemeClr val="accent1"/>
                </a:solidFill>
              </a:rPr>
              <a:t>a</a:t>
            </a:r>
            <a:r>
              <a:rPr lang="zh-CN" altLang="en-US" sz="2000" dirty="0">
                <a:solidFill>
                  <a:schemeClr val="accent1"/>
                </a:solidFill>
              </a:rPr>
              <a:t>的</a:t>
            </a:r>
            <a:r>
              <a:rPr lang="en-US" altLang="zh-CN" sz="2000" dirty="0">
                <a:solidFill>
                  <a:schemeClr val="accent1"/>
                </a:solidFill>
              </a:rPr>
              <a:t>10</a:t>
            </a:r>
            <a:r>
              <a:rPr lang="zh-CN" altLang="en-US" sz="2000" dirty="0">
                <a:solidFill>
                  <a:schemeClr val="accent1"/>
                </a:solidFill>
              </a:rPr>
              <a:t>个元素。</a:t>
            </a:r>
          </a:p>
        </p:txBody>
      </p:sp>
      <p:sp>
        <p:nvSpPr>
          <p:cNvPr id="29" name="圆角矩形 12">
            <a:extLst>
              <a:ext uri="{FF2B5EF4-FFF2-40B4-BE49-F238E27FC236}">
                <a16:creationId xmlns:a16="http://schemas.microsoft.com/office/drawing/2014/main" xmlns="" id="{5382CD89-35B6-4BD4-B332-B011068CC402}"/>
              </a:ext>
            </a:extLst>
          </p:cNvPr>
          <p:cNvSpPr/>
          <p:nvPr/>
        </p:nvSpPr>
        <p:spPr>
          <a:xfrm>
            <a:off x="749031" y="1595337"/>
            <a:ext cx="4178029" cy="3443375"/>
          </a:xfrm>
          <a:prstGeom prst="roundRect">
            <a:avLst>
              <a:gd name="adj" fmla="val 193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a:t>int main()</a:t>
            </a:r>
          </a:p>
          <a:p>
            <a:pPr defTabSz="363538">
              <a:lnSpc>
                <a:spcPct val="120000"/>
              </a:lnSpc>
            </a:pPr>
            <a:r>
              <a:rPr lang="en-US" altLang="zh-CN" sz="1400" dirty="0"/>
              <a:t>{	int *</a:t>
            </a:r>
            <a:r>
              <a:rPr lang="en-US" altLang="zh-CN" sz="1400" dirty="0" err="1"/>
              <a:t>p,i,a</a:t>
            </a:r>
            <a:r>
              <a:rPr lang="en-US" altLang="zh-CN" sz="1400" dirty="0"/>
              <a:t>[10];</a:t>
            </a:r>
          </a:p>
          <a:p>
            <a:pPr defTabSz="363538">
              <a:lnSpc>
                <a:spcPct val="120000"/>
              </a:lnSpc>
            </a:pPr>
            <a:r>
              <a:rPr lang="en-US" altLang="zh-CN" sz="1400" dirty="0"/>
              <a:t>	p=a;				</a:t>
            </a:r>
            <a:r>
              <a:rPr lang="en-US" altLang="zh-CN" sz="1400" dirty="0">
                <a:solidFill>
                  <a:srgbClr val="008000"/>
                </a:solidFill>
              </a:rPr>
              <a:t>//p</a:t>
            </a:r>
            <a:r>
              <a:rPr lang="zh-CN" altLang="en-US" sz="1400" dirty="0">
                <a:solidFill>
                  <a:srgbClr val="008000"/>
                </a:solidFill>
              </a:rPr>
              <a:t>指向</a:t>
            </a:r>
            <a:r>
              <a:rPr lang="en-US" altLang="zh-CN" sz="1400" dirty="0">
                <a:solidFill>
                  <a:srgbClr val="008000"/>
                </a:solidFill>
              </a:rPr>
              <a:t>a[0]		</a:t>
            </a:r>
            <a:r>
              <a:rPr lang="zh-CN" altLang="en-US" sz="1400" dirty="0">
                <a:solidFill>
                  <a:srgbClr val="008000"/>
                </a:solidFill>
              </a:rPr>
              <a:t>①</a:t>
            </a:r>
            <a:endParaRPr lang="en-US" altLang="zh-CN" sz="1400" dirty="0">
              <a:solidFill>
                <a:srgbClr val="008000"/>
              </a:solidFill>
            </a:endParaRPr>
          </a:p>
          <a:p>
            <a:pPr defTabSz="363538">
              <a:lnSpc>
                <a:spcPct val="120000"/>
              </a:lnSpc>
            </a:pPr>
            <a:r>
              <a:rPr lang="en-US" altLang="zh-CN" sz="1400" dirty="0"/>
              <a:t>	for(</a:t>
            </a:r>
            <a:r>
              <a:rPr lang="en-US" altLang="zh-CN" sz="1400" dirty="0" err="1"/>
              <a:t>i</a:t>
            </a:r>
            <a:r>
              <a:rPr lang="en-US" altLang="zh-CN" sz="1400" dirty="0"/>
              <a:t>=0;i&lt;10;i++)</a:t>
            </a:r>
          </a:p>
          <a:p>
            <a:pPr defTabSz="363538">
              <a:lnSpc>
                <a:spcPct val="120000"/>
              </a:lnSpc>
            </a:pPr>
            <a:r>
              <a:rPr lang="en-US" altLang="zh-CN" sz="1400" dirty="0"/>
              <a:t>		</a:t>
            </a:r>
            <a:r>
              <a:rPr lang="en-US" altLang="zh-CN" sz="1400" dirty="0" err="1"/>
              <a:t>scanf</a:t>
            </a:r>
            <a:r>
              <a:rPr lang="en-US" altLang="zh-CN" sz="1400" dirty="0"/>
              <a:t>("%</a:t>
            </a:r>
            <a:r>
              <a:rPr lang="en-US" altLang="zh-CN" sz="1400" dirty="0" err="1"/>
              <a:t>d",p</a:t>
            </a:r>
            <a:r>
              <a:rPr lang="en-US" altLang="zh-CN" sz="1400" dirty="0"/>
              <a:t>++);</a:t>
            </a:r>
            <a:endParaRPr lang="en-US" altLang="zh-CN" sz="1400" dirty="0">
              <a:solidFill>
                <a:srgbClr val="008000"/>
              </a:solidFill>
            </a:endParaRPr>
          </a:p>
          <a:p>
            <a:pPr defTabSz="363538">
              <a:lnSpc>
                <a:spcPct val="120000"/>
              </a:lnSpc>
            </a:pPr>
            <a:r>
              <a:rPr lang="en-US" altLang="zh-CN" sz="1400" dirty="0"/>
              <a:t>	for(</a:t>
            </a:r>
            <a:r>
              <a:rPr lang="en-US" altLang="zh-CN" sz="1400" dirty="0" err="1"/>
              <a:t>i</a:t>
            </a:r>
            <a:r>
              <a:rPr lang="en-US" altLang="zh-CN" sz="1400" dirty="0"/>
              <a:t>=0;i&lt;10;i++,p++)</a:t>
            </a:r>
          </a:p>
          <a:p>
            <a:pPr defTabSz="363538">
              <a:lnSpc>
                <a:spcPct val="120000"/>
              </a:lnSpc>
            </a:pPr>
            <a:r>
              <a:rPr lang="en-US" altLang="zh-CN" sz="1400" dirty="0"/>
              <a:t>		</a:t>
            </a:r>
            <a:r>
              <a:rPr lang="en-US" altLang="zh-CN" sz="1400" dirty="0" err="1"/>
              <a:t>printf</a:t>
            </a:r>
            <a:r>
              <a:rPr lang="en-US" altLang="zh-CN" sz="1400" dirty="0"/>
              <a:t>("%d ",*p);	</a:t>
            </a:r>
            <a:r>
              <a:rPr lang="en-US" altLang="zh-CN" sz="1400" dirty="0">
                <a:solidFill>
                  <a:srgbClr val="008000"/>
                </a:solidFill>
              </a:rPr>
              <a:t>//</a:t>
            </a:r>
            <a:r>
              <a:rPr lang="zh-CN" altLang="en-US" sz="1400" dirty="0">
                <a:solidFill>
                  <a:srgbClr val="008000"/>
                </a:solidFill>
              </a:rPr>
              <a:t>想输出</a:t>
            </a:r>
            <a:r>
              <a:rPr lang="en-US" altLang="zh-CN" sz="1400" dirty="0">
                <a:solidFill>
                  <a:srgbClr val="008000"/>
                </a:solidFill>
              </a:rPr>
              <a:t>a[0]~a[9]	</a:t>
            </a:r>
            <a:r>
              <a:rPr lang="zh-CN" altLang="en-US" sz="1400" dirty="0">
                <a:solidFill>
                  <a:srgbClr val="008000"/>
                </a:solidFill>
              </a:rPr>
              <a:t>②</a:t>
            </a:r>
            <a:endParaRPr lang="en-US" altLang="zh-CN" sz="1400" dirty="0">
              <a:solidFill>
                <a:srgbClr val="008000"/>
              </a:solidFill>
            </a:endParaRPr>
          </a:p>
          <a:p>
            <a:pPr defTabSz="363538">
              <a:lnSpc>
                <a:spcPct val="120000"/>
              </a:lnSpc>
            </a:pPr>
            <a:r>
              <a:rPr lang="en-US" altLang="zh-CN" sz="1400" dirty="0"/>
              <a:t>	</a:t>
            </a:r>
            <a:r>
              <a:rPr lang="en-US" altLang="zh-CN" sz="1400" dirty="0" err="1"/>
              <a:t>printf</a:t>
            </a:r>
            <a:r>
              <a:rPr lang="en-US" altLang="zh-CN" sz="1400" dirty="0"/>
              <a:t>("\n");</a:t>
            </a:r>
          </a:p>
          <a:p>
            <a:pPr defTabSz="363538">
              <a:lnSpc>
                <a:spcPct val="120000"/>
              </a:lnSpc>
            </a:pPr>
            <a:r>
              <a:rPr lang="en-US" altLang="zh-CN" sz="1400" dirty="0"/>
              <a:t>	return 0;</a:t>
            </a:r>
          </a:p>
          <a:p>
            <a:pPr defTabSz="363538">
              <a:lnSpc>
                <a:spcPct val="120000"/>
              </a:lnSpc>
            </a:pPr>
            <a:r>
              <a:rPr lang="en-US" altLang="zh-CN" sz="1400" dirty="0"/>
              <a:t>}</a:t>
            </a:r>
            <a:endParaRPr lang="zh-CN" altLang="en-US" sz="1400" b="1" dirty="0">
              <a:solidFill>
                <a:srgbClr val="008000"/>
              </a:solidFill>
            </a:endParaRPr>
          </a:p>
        </p:txBody>
      </p:sp>
      <p:sp>
        <p:nvSpPr>
          <p:cNvPr id="12" name="圆角矩形 12">
            <a:extLst>
              <a:ext uri="{FF2B5EF4-FFF2-40B4-BE49-F238E27FC236}">
                <a16:creationId xmlns:a16="http://schemas.microsoft.com/office/drawing/2014/main" xmlns="" id="{5382CD89-35B6-4BD4-B332-B011068CC402}"/>
              </a:ext>
            </a:extLst>
          </p:cNvPr>
          <p:cNvSpPr/>
          <p:nvPr/>
        </p:nvSpPr>
        <p:spPr>
          <a:xfrm>
            <a:off x="5362483" y="1599915"/>
            <a:ext cx="4012659" cy="3443375"/>
          </a:xfrm>
          <a:prstGeom prst="roundRect">
            <a:avLst>
              <a:gd name="adj" fmla="val 193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a:t>int main()</a:t>
            </a:r>
          </a:p>
          <a:p>
            <a:pPr defTabSz="363538">
              <a:lnSpc>
                <a:spcPct val="120000"/>
              </a:lnSpc>
            </a:pPr>
            <a:r>
              <a:rPr lang="en-US" altLang="zh-CN" sz="1400" dirty="0"/>
              <a:t>{	int *</a:t>
            </a:r>
            <a:r>
              <a:rPr lang="en-US" altLang="zh-CN" sz="1400" dirty="0" err="1"/>
              <a:t>p,i,a</a:t>
            </a:r>
            <a:r>
              <a:rPr lang="en-US" altLang="zh-CN" sz="1400" dirty="0"/>
              <a:t>[10];</a:t>
            </a:r>
            <a:r>
              <a:rPr lang="en-US" altLang="zh-CN" sz="1400" dirty="0">
                <a:solidFill>
                  <a:srgbClr val="008000"/>
                </a:solidFill>
              </a:rPr>
              <a:t> </a:t>
            </a:r>
          </a:p>
          <a:p>
            <a:pPr defTabSz="363538">
              <a:lnSpc>
                <a:spcPct val="120000"/>
              </a:lnSpc>
            </a:pPr>
            <a:r>
              <a:rPr lang="en-US" altLang="zh-CN" sz="1400" dirty="0"/>
              <a:t>	p=a;</a:t>
            </a:r>
            <a:r>
              <a:rPr lang="en-US" altLang="zh-CN" sz="1400" dirty="0">
                <a:solidFill>
                  <a:srgbClr val="008000"/>
                </a:solidFill>
              </a:rPr>
              <a:t> 			//p</a:t>
            </a:r>
            <a:r>
              <a:rPr lang="zh-CN" altLang="en-US" sz="1400" dirty="0">
                <a:solidFill>
                  <a:srgbClr val="008000"/>
                </a:solidFill>
              </a:rPr>
              <a:t>指向</a:t>
            </a:r>
            <a:r>
              <a:rPr lang="en-US" altLang="zh-CN" sz="1400" dirty="0">
                <a:solidFill>
                  <a:srgbClr val="008000"/>
                </a:solidFill>
              </a:rPr>
              <a:t>a[0]</a:t>
            </a:r>
            <a:endParaRPr lang="en-US" altLang="zh-CN" sz="1400" dirty="0"/>
          </a:p>
          <a:p>
            <a:pPr defTabSz="363538">
              <a:lnSpc>
                <a:spcPct val="120000"/>
              </a:lnSpc>
            </a:pPr>
            <a:r>
              <a:rPr lang="en-US" altLang="zh-CN" sz="1400" dirty="0"/>
              <a:t>	for(</a:t>
            </a:r>
            <a:r>
              <a:rPr lang="en-US" altLang="zh-CN" sz="1400" dirty="0" err="1"/>
              <a:t>i</a:t>
            </a:r>
            <a:r>
              <a:rPr lang="en-US" altLang="zh-CN" sz="1400" dirty="0"/>
              <a:t>=0;i&lt;10;i++)</a:t>
            </a:r>
          </a:p>
          <a:p>
            <a:pPr defTabSz="363538">
              <a:lnSpc>
                <a:spcPct val="120000"/>
              </a:lnSpc>
            </a:pPr>
            <a:r>
              <a:rPr lang="en-US" altLang="zh-CN" sz="1400" dirty="0"/>
              <a:t>		</a:t>
            </a:r>
            <a:r>
              <a:rPr lang="en-US" altLang="zh-CN" sz="1400" dirty="0" err="1"/>
              <a:t>scanf</a:t>
            </a:r>
            <a:r>
              <a:rPr lang="en-US" altLang="zh-CN" sz="1400" dirty="0"/>
              <a:t>("%</a:t>
            </a:r>
            <a:r>
              <a:rPr lang="en-US" altLang="zh-CN" sz="1400" dirty="0" err="1"/>
              <a:t>d",p</a:t>
            </a:r>
            <a:r>
              <a:rPr lang="en-US" altLang="zh-CN" sz="1400" dirty="0"/>
              <a:t>++);</a:t>
            </a:r>
          </a:p>
          <a:p>
            <a:pPr defTabSz="363538">
              <a:lnSpc>
                <a:spcPct val="120000"/>
              </a:lnSpc>
            </a:pPr>
            <a:r>
              <a:rPr lang="en-US" altLang="zh-CN" sz="1400" dirty="0"/>
              <a:t>	</a:t>
            </a:r>
            <a:r>
              <a:rPr lang="en-US" altLang="zh-CN" sz="1400" dirty="0">
                <a:solidFill>
                  <a:schemeClr val="accent6"/>
                </a:solidFill>
              </a:rPr>
              <a:t>p=a;	</a:t>
            </a:r>
            <a:r>
              <a:rPr lang="en-US" altLang="zh-CN" sz="1400" dirty="0"/>
              <a:t>			</a:t>
            </a:r>
            <a:r>
              <a:rPr lang="en-US" altLang="zh-CN" sz="1400" dirty="0">
                <a:solidFill>
                  <a:srgbClr val="008000"/>
                </a:solidFill>
              </a:rPr>
              <a:t>//</a:t>
            </a:r>
            <a:r>
              <a:rPr lang="zh-CN" altLang="en-US" sz="1400" dirty="0">
                <a:solidFill>
                  <a:srgbClr val="008000"/>
                </a:solidFill>
              </a:rPr>
              <a:t>重新使</a:t>
            </a:r>
            <a:r>
              <a:rPr lang="en-US" altLang="zh-CN" sz="1400" dirty="0">
                <a:solidFill>
                  <a:srgbClr val="008000"/>
                </a:solidFill>
              </a:rPr>
              <a:t>p</a:t>
            </a:r>
            <a:r>
              <a:rPr lang="zh-CN" altLang="en-US" sz="1400" dirty="0">
                <a:solidFill>
                  <a:srgbClr val="008000"/>
                </a:solidFill>
              </a:rPr>
              <a:t>指向</a:t>
            </a:r>
            <a:r>
              <a:rPr lang="en-US" altLang="zh-CN" sz="1400" dirty="0">
                <a:solidFill>
                  <a:srgbClr val="008000"/>
                </a:solidFill>
              </a:rPr>
              <a:t>a[0]</a:t>
            </a:r>
          </a:p>
          <a:p>
            <a:pPr defTabSz="363538">
              <a:lnSpc>
                <a:spcPct val="120000"/>
              </a:lnSpc>
            </a:pPr>
            <a:r>
              <a:rPr lang="en-US" altLang="zh-CN" sz="1400" dirty="0"/>
              <a:t>	for(</a:t>
            </a:r>
            <a:r>
              <a:rPr lang="en-US" altLang="zh-CN" sz="1400" dirty="0" err="1"/>
              <a:t>i</a:t>
            </a:r>
            <a:r>
              <a:rPr lang="en-US" altLang="zh-CN" sz="1400" dirty="0"/>
              <a:t>=0;i&lt;10;i++,p++)</a:t>
            </a:r>
          </a:p>
          <a:p>
            <a:pPr defTabSz="363538">
              <a:lnSpc>
                <a:spcPct val="120000"/>
              </a:lnSpc>
            </a:pPr>
            <a:r>
              <a:rPr lang="en-US" altLang="zh-CN" sz="1400" dirty="0"/>
              <a:t>		</a:t>
            </a:r>
            <a:r>
              <a:rPr lang="en-US" altLang="zh-CN" sz="1400" dirty="0" err="1"/>
              <a:t>printf</a:t>
            </a:r>
            <a:r>
              <a:rPr lang="en-US" altLang="zh-CN" sz="1400" dirty="0"/>
              <a:t>("%d ",*p);</a:t>
            </a:r>
          </a:p>
          <a:p>
            <a:pPr defTabSz="363538">
              <a:lnSpc>
                <a:spcPct val="120000"/>
              </a:lnSpc>
            </a:pPr>
            <a:r>
              <a:rPr lang="en-US" altLang="zh-CN" sz="1400" dirty="0"/>
              <a:t>	</a:t>
            </a:r>
            <a:r>
              <a:rPr lang="en-US" altLang="zh-CN" sz="1400" dirty="0" err="1"/>
              <a:t>printf</a:t>
            </a:r>
            <a:r>
              <a:rPr lang="en-US" altLang="zh-CN" sz="1400" dirty="0"/>
              <a:t>("\n");</a:t>
            </a:r>
          </a:p>
          <a:p>
            <a:pPr defTabSz="363538">
              <a:lnSpc>
                <a:spcPct val="120000"/>
              </a:lnSpc>
            </a:pPr>
            <a:r>
              <a:rPr lang="en-US" altLang="zh-CN" sz="1400" dirty="0"/>
              <a:t>	return 0;</a:t>
            </a:r>
          </a:p>
          <a:p>
            <a:pPr defTabSz="363538">
              <a:lnSpc>
                <a:spcPct val="120000"/>
              </a:lnSpc>
            </a:pPr>
            <a:r>
              <a:rPr lang="en-US" altLang="zh-CN" sz="1400" dirty="0"/>
              <a:t>}</a:t>
            </a:r>
            <a:endParaRPr lang="zh-CN" altLang="en-US" sz="1400" b="1" dirty="0">
              <a:solidFill>
                <a:srgbClr val="008000"/>
              </a:solidFill>
            </a:endParaRPr>
          </a:p>
        </p:txBody>
      </p:sp>
      <p:graphicFrame>
        <p:nvGraphicFramePr>
          <p:cNvPr id="14" name="表格 13"/>
          <p:cNvGraphicFramePr>
            <a:graphicFrameLocks noGrp="1"/>
          </p:cNvGraphicFramePr>
          <p:nvPr>
            <p:extLst>
              <p:ext uri="{D42A27DB-BD31-4B8C-83A1-F6EECF244321}">
                <p14:modId xmlns:p14="http://schemas.microsoft.com/office/powerpoint/2010/main" xmlns="" val="1951780064"/>
              </p:ext>
            </p:extLst>
          </p:nvPr>
        </p:nvGraphicFramePr>
        <p:xfrm>
          <a:off x="9607317" y="1518468"/>
          <a:ext cx="2496216" cy="4480560"/>
        </p:xfrm>
        <a:graphic>
          <a:graphicData uri="http://schemas.openxmlformats.org/drawingml/2006/table">
            <a:tbl>
              <a:tblPr>
                <a:tableStyleId>{5C22544A-7EE6-4342-B048-85BDC9FD1C3A}</a:tableStyleId>
              </a:tblPr>
              <a:tblGrid>
                <a:gridCol w="1080000">
                  <a:extLst>
                    <a:ext uri="{9D8B030D-6E8A-4147-A177-3AD203B41FA5}">
                      <a16:colId xmlns:a16="http://schemas.microsoft.com/office/drawing/2014/main" xmlns="" val="4019418062"/>
                    </a:ext>
                  </a:extLst>
                </a:gridCol>
                <a:gridCol w="708108">
                  <a:extLst>
                    <a:ext uri="{9D8B030D-6E8A-4147-A177-3AD203B41FA5}">
                      <a16:colId xmlns:a16="http://schemas.microsoft.com/office/drawing/2014/main" xmlns="" val="2733368043"/>
                    </a:ext>
                  </a:extLst>
                </a:gridCol>
                <a:gridCol w="708108">
                  <a:extLst>
                    <a:ext uri="{9D8B030D-6E8A-4147-A177-3AD203B41FA5}">
                      <a16:colId xmlns:a16="http://schemas.microsoft.com/office/drawing/2014/main" xmlns="" val="2833889773"/>
                    </a:ext>
                  </a:extLst>
                </a:gridCol>
              </a:tblGrid>
              <a:tr h="148020">
                <a:tc>
                  <a:txBody>
                    <a:bodyPr/>
                    <a:lstStyle/>
                    <a:p>
                      <a:r>
                        <a:rPr lang="zh-CN" altLang="en-US" sz="1400" b="0"/>
                        <a:t>①   </a:t>
                      </a:r>
                      <a:r>
                        <a:rPr lang="en-US" altLang="zh-CN" sz="1400" b="0"/>
                        <a:t>p</a:t>
                      </a: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b="0"/>
                        <a:t>a</a:t>
                      </a:r>
                      <a:r>
                        <a:rPr lang="zh-CN" altLang="en-US" sz="1400" b="0"/>
                        <a:t>数组</a:t>
                      </a:r>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524973177"/>
                  </a:ext>
                </a:extLst>
              </a:tr>
              <a:tr h="162822">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lnT w="12700" cmpd="sng">
                      <a:noFill/>
                    </a:lnT>
                  </a:tcPr>
                </a:tc>
                <a:tc>
                  <a:txBody>
                    <a:bodyPr/>
                    <a:lstStyle/>
                    <a:p>
                      <a:r>
                        <a:rPr lang="en-US" altLang="zh-CN" sz="1400" b="0"/>
                        <a:t>a[0]</a:t>
                      </a: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167121363"/>
                  </a:ext>
                </a:extLst>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607578585"/>
                  </a:ext>
                </a:extLst>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737287361"/>
                  </a:ext>
                </a:extLst>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083849705"/>
                  </a:ext>
                </a:extLst>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696672147"/>
                  </a:ext>
                </a:extLst>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005302871"/>
                  </a:ext>
                </a:extLst>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546479342"/>
                  </a:ext>
                </a:extLst>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854021916"/>
                  </a:ext>
                </a:extLst>
              </a:tr>
              <a:tr h="1480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168999039"/>
                  </a:ext>
                </a:extLst>
              </a:tr>
              <a:tr h="148020">
                <a:tc>
                  <a:txBody>
                    <a:bodyPr/>
                    <a:lstStyle/>
                    <a:p>
                      <a:r>
                        <a:rPr lang="zh-CN" altLang="en-US" sz="1400" b="0"/>
                        <a:t>②   </a:t>
                      </a:r>
                      <a:r>
                        <a:rPr lang="en-US" altLang="zh-CN" sz="1400" b="0"/>
                        <a:t>p</a:t>
                      </a: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tcPr>
                </a:tc>
                <a:tc>
                  <a:txBody>
                    <a:bodyPr/>
                    <a:lstStyle/>
                    <a:p>
                      <a:r>
                        <a:rPr lang="en-US" altLang="zh-CN" sz="1400" b="0"/>
                        <a:t>a[9]</a:t>
                      </a: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286181886"/>
                  </a:ext>
                </a:extLst>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solidFill>
                      <a:schemeClr val="bg1">
                        <a:lumMod val="85000"/>
                      </a:schemeClr>
                    </a:solidFill>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334586195"/>
                  </a:ext>
                </a:extLst>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solidFill>
                      <a:schemeClr val="bg1">
                        <a:lumMod val="85000"/>
                      </a:schemeClr>
                    </a:solidFill>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758189633"/>
                  </a:ext>
                </a:extLst>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solidFill>
                      <a:schemeClr val="bg1">
                        <a:lumMod val="85000"/>
                      </a:schemeClr>
                    </a:solidFill>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010229065"/>
                  </a:ext>
                </a:extLst>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solidFill>
                      <a:schemeClr val="bg1">
                        <a:lumMod val="85000"/>
                      </a:schemeClr>
                    </a:solidFill>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4135394999"/>
                  </a:ext>
                </a:extLst>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solidFill>
                      <a:schemeClr val="bg1">
                        <a:lumMod val="85000"/>
                      </a:schemeClr>
                    </a:solidFill>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539382849"/>
                  </a:ext>
                </a:extLst>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solidFill>
                      <a:schemeClr val="bg1">
                        <a:lumMod val="85000"/>
                      </a:schemeClr>
                    </a:solidFill>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245679906"/>
                  </a:ext>
                </a:extLst>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solidFill>
                      <a:schemeClr val="bg1">
                        <a:lumMod val="85000"/>
                      </a:schemeClr>
                    </a:solidFill>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852384828"/>
                  </a:ext>
                </a:extLst>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solidFill>
                      <a:schemeClr val="bg1">
                        <a:lumMod val="85000"/>
                      </a:schemeClr>
                    </a:solidFill>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285534419"/>
                  </a:ext>
                </a:extLst>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solidFill>
                      <a:schemeClr val="bg1">
                        <a:lumMod val="85000"/>
                      </a:schemeClr>
                    </a:solidFill>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158350586"/>
                  </a:ext>
                </a:extLst>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solidFill>
                      <a:schemeClr val="bg1">
                        <a:lumMod val="85000"/>
                      </a:schemeClr>
                    </a:solidFill>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246985007"/>
                  </a:ext>
                </a:extLst>
              </a:tr>
            </a:tbl>
          </a:graphicData>
        </a:graphic>
      </p:graphicFrame>
      <p:cxnSp>
        <p:nvCxnSpPr>
          <p:cNvPr id="15" name="直接连接符 14"/>
          <p:cNvCxnSpPr/>
          <p:nvPr/>
        </p:nvCxnSpPr>
        <p:spPr>
          <a:xfrm>
            <a:off x="9607317" y="1725385"/>
            <a:ext cx="1059327"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9607317" y="3858139"/>
            <a:ext cx="1059327"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pic>
        <p:nvPicPr>
          <p:cNvPr id="20" name="图片 19">
            <a:extLst>
              <a:ext uri="{FF2B5EF4-FFF2-40B4-BE49-F238E27FC236}">
                <a16:creationId xmlns:a16="http://schemas.microsoft.com/office/drawing/2014/main" xmlns="" id="{F85C959A-118B-495F-B8CB-F9B90295EF73}"/>
              </a:ext>
            </a:extLst>
          </p:cNvPr>
          <p:cNvPicPr>
            <a:picLocks noChangeAspect="1"/>
          </p:cNvPicPr>
          <p:nvPr/>
        </p:nvPicPr>
        <p:blipFill>
          <a:blip r:embed="rId3" cstate="print"/>
          <a:stretch>
            <a:fillRect/>
          </a:stretch>
        </p:blipFill>
        <p:spPr>
          <a:xfrm>
            <a:off x="4239870" y="4380070"/>
            <a:ext cx="542925" cy="552450"/>
          </a:xfrm>
          <a:prstGeom prst="rect">
            <a:avLst/>
          </a:prstGeom>
        </p:spPr>
      </p:pic>
      <p:pic>
        <p:nvPicPr>
          <p:cNvPr id="21" name="图片 20">
            <a:extLst>
              <a:ext uri="{FF2B5EF4-FFF2-40B4-BE49-F238E27FC236}">
                <a16:creationId xmlns:a16="http://schemas.microsoft.com/office/drawing/2014/main" xmlns="" id="{EC7F420D-6316-480A-A6EA-5B56568F664C}"/>
              </a:ext>
            </a:extLst>
          </p:cNvPr>
          <p:cNvPicPr>
            <a:picLocks noChangeAspect="1"/>
          </p:cNvPicPr>
          <p:nvPr/>
        </p:nvPicPr>
        <p:blipFill>
          <a:blip r:embed="rId4" cstate="print"/>
          <a:stretch>
            <a:fillRect/>
          </a:stretch>
        </p:blipFill>
        <p:spPr>
          <a:xfrm>
            <a:off x="8662555" y="4380070"/>
            <a:ext cx="552450" cy="542925"/>
          </a:xfrm>
          <a:prstGeom prst="rect">
            <a:avLst/>
          </a:prstGeom>
        </p:spPr>
      </p:pic>
      <p:pic>
        <p:nvPicPr>
          <p:cNvPr id="5" name="图片 4">
            <a:extLst>
              <a:ext uri="{FF2B5EF4-FFF2-40B4-BE49-F238E27FC236}">
                <a16:creationId xmlns:a16="http://schemas.microsoft.com/office/drawing/2014/main" xmlns="" id="{85B91A2B-7EC7-4557-BC19-3424B36BBE57}"/>
              </a:ext>
            </a:extLst>
          </p:cNvPr>
          <p:cNvPicPr>
            <a:picLocks noChangeAspect="1"/>
          </p:cNvPicPr>
          <p:nvPr/>
        </p:nvPicPr>
        <p:blipFill>
          <a:blip r:embed="rId5" cstate="print"/>
          <a:stretch>
            <a:fillRect/>
          </a:stretch>
        </p:blipFill>
        <p:spPr>
          <a:xfrm>
            <a:off x="749031" y="5043927"/>
            <a:ext cx="4178028" cy="1264580"/>
          </a:xfrm>
          <a:prstGeom prst="rect">
            <a:avLst/>
          </a:prstGeom>
        </p:spPr>
      </p:pic>
      <p:pic>
        <p:nvPicPr>
          <p:cNvPr id="7" name="图片 6">
            <a:extLst>
              <a:ext uri="{FF2B5EF4-FFF2-40B4-BE49-F238E27FC236}">
                <a16:creationId xmlns:a16="http://schemas.microsoft.com/office/drawing/2014/main" xmlns="" id="{5009EDFD-101F-48C4-96DA-270E4EA6FEE6}"/>
              </a:ext>
            </a:extLst>
          </p:cNvPr>
          <p:cNvPicPr>
            <a:picLocks noChangeAspect="1"/>
          </p:cNvPicPr>
          <p:nvPr/>
        </p:nvPicPr>
        <p:blipFill>
          <a:blip r:embed="rId6" cstate="print"/>
          <a:stretch>
            <a:fillRect/>
          </a:stretch>
        </p:blipFill>
        <p:spPr>
          <a:xfrm>
            <a:off x="5362483" y="5139227"/>
            <a:ext cx="4012659" cy="1169280"/>
          </a:xfrm>
          <a:prstGeom prst="rect">
            <a:avLst/>
          </a:prstGeom>
        </p:spPr>
      </p:pic>
    </p:spTree>
    <p:extLst>
      <p:ext uri="{BB962C8B-B14F-4D97-AF65-F5344CB8AC3E}">
        <p14:creationId xmlns:p14="http://schemas.microsoft.com/office/powerpoint/2010/main" xmlns="" val="420591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H_Title_1"/>
          <p:cNvSpPr/>
          <p:nvPr>
            <p:custDataLst>
              <p:tags r:id="rId1"/>
            </p:custDataLst>
          </p:nvPr>
        </p:nvSpPr>
        <p:spPr>
          <a:xfrm>
            <a:off x="1247080" y="624314"/>
            <a:ext cx="2309621" cy="5131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800" b="1">
                <a:solidFill>
                  <a:srgbClr val="FFFFFF"/>
                </a:solidFill>
                <a:latin typeface="微软雅黑" panose="020B0503020204020204" pitchFamily="34" charset="-122"/>
                <a:ea typeface="微软雅黑" panose="020B0503020204020204" pitchFamily="34" charset="-122"/>
              </a:rPr>
              <a:t>指  针</a:t>
            </a:r>
            <a:endParaRPr lang="zh-CN" altLang="en-US" sz="2400" b="1" dirty="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3" name="MH_Desc_1">
            <a:extLst>
              <a:ext uri="{FF2B5EF4-FFF2-40B4-BE49-F238E27FC236}">
                <a16:creationId xmlns:a16="http://schemas.microsoft.com/office/drawing/2014/main" xmlns="" id="{56C21AEA-AB35-4858-A196-66A4F7C3AE32}"/>
              </a:ext>
            </a:extLst>
          </p:cNvPr>
          <p:cNvSpPr/>
          <p:nvPr>
            <p:custDataLst>
              <p:tags r:id="rId2"/>
            </p:custDataLst>
          </p:nvPr>
        </p:nvSpPr>
        <p:spPr>
          <a:xfrm>
            <a:off x="1247080" y="1137479"/>
            <a:ext cx="9900818" cy="505904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a:solidFill>
                  <a:schemeClr val="tx1"/>
                </a:solidFill>
              </a:rPr>
              <a:t>如果在程序中定义了一个变量，在对程序进行编译时，系统就会给这个变量分配内存单元。编译系统根据程序中定义的变量类型，分配一定长度的空间。内存区的每一个字节有一个编号，这就是“</a:t>
            </a:r>
            <a:r>
              <a:rPr lang="zh-CN" altLang="en-US" b="1">
                <a:solidFill>
                  <a:schemeClr val="tx1"/>
                </a:solidFill>
              </a:rPr>
              <a:t>地址</a:t>
            </a:r>
            <a:r>
              <a:rPr lang="zh-CN" altLang="en-US">
                <a:solidFill>
                  <a:schemeClr val="tx1"/>
                </a:solidFill>
              </a:rPr>
              <a:t>”。</a:t>
            </a:r>
            <a:endParaRPr lang="en-US" altLang="zh-CN">
              <a:solidFill>
                <a:schemeClr val="tx1"/>
              </a:solidFill>
            </a:endParaRPr>
          </a:p>
          <a:p>
            <a:pPr algn="just">
              <a:lnSpc>
                <a:spcPct val="150000"/>
              </a:lnSpc>
              <a:defRPr/>
            </a:pPr>
            <a:r>
              <a:rPr lang="zh-CN" altLang="en-US">
                <a:solidFill>
                  <a:schemeClr val="tx1"/>
                </a:solidFill>
              </a:rPr>
              <a:t>由于通过地址能找到所需的变量单元，可以说，</a:t>
            </a:r>
            <a:r>
              <a:rPr lang="zh-CN" altLang="en-US" b="1">
                <a:solidFill>
                  <a:schemeClr val="tx1"/>
                </a:solidFill>
              </a:rPr>
              <a:t>地址指向该变量单元</a:t>
            </a:r>
            <a:r>
              <a:rPr lang="zh-CN" altLang="en-US">
                <a:solidFill>
                  <a:schemeClr val="tx1"/>
                </a:solidFill>
              </a:rPr>
              <a:t>，将</a:t>
            </a:r>
            <a:r>
              <a:rPr lang="zh-CN" altLang="en-US" b="1">
                <a:solidFill>
                  <a:schemeClr val="tx1"/>
                </a:solidFill>
              </a:rPr>
              <a:t>地址形象化地称为“指针”</a:t>
            </a:r>
            <a:r>
              <a:rPr lang="zh-CN" altLang="en-US">
                <a:solidFill>
                  <a:schemeClr val="tx1"/>
                </a:solidFill>
              </a:rPr>
              <a:t>。</a:t>
            </a:r>
            <a:endParaRPr lang="en-US" altLang="zh-CN">
              <a:solidFill>
                <a:schemeClr val="tx1"/>
              </a:solidFill>
            </a:endParaRPr>
          </a:p>
          <a:p>
            <a:pPr algn="just">
              <a:lnSpc>
                <a:spcPct val="150000"/>
              </a:lnSpc>
              <a:defRPr/>
            </a:pPr>
            <a:r>
              <a:rPr lang="en-US" altLang="zh-CN">
                <a:solidFill>
                  <a:schemeClr val="tx1"/>
                </a:solidFill>
              </a:rPr>
              <a:t>C</a:t>
            </a:r>
            <a:r>
              <a:rPr lang="zh-CN" altLang="en-US">
                <a:solidFill>
                  <a:schemeClr val="tx1"/>
                </a:solidFill>
              </a:rPr>
              <a:t>语言中的地址包括位置信息</a:t>
            </a:r>
            <a:r>
              <a:rPr lang="en-US" altLang="zh-CN">
                <a:solidFill>
                  <a:schemeClr val="tx1"/>
                </a:solidFill>
              </a:rPr>
              <a:t>(</a:t>
            </a:r>
            <a:r>
              <a:rPr lang="zh-CN" altLang="en-US">
                <a:solidFill>
                  <a:schemeClr val="tx1"/>
                </a:solidFill>
              </a:rPr>
              <a:t>内存编号，或称纯地址</a:t>
            </a:r>
            <a:r>
              <a:rPr lang="en-US" altLang="zh-CN">
                <a:solidFill>
                  <a:schemeClr val="tx1"/>
                </a:solidFill>
              </a:rPr>
              <a:t>)</a:t>
            </a:r>
            <a:r>
              <a:rPr lang="zh-CN" altLang="en-US">
                <a:solidFill>
                  <a:schemeClr val="tx1"/>
                </a:solidFill>
              </a:rPr>
              <a:t>和它所指向的数据的类型信息，或者说它是“带类型的地址”。</a:t>
            </a:r>
            <a:endParaRPr lang="en-US" altLang="zh-CN">
              <a:solidFill>
                <a:schemeClr val="tx1"/>
              </a:solidFill>
            </a:endParaRPr>
          </a:p>
          <a:p>
            <a:pPr algn="just">
              <a:lnSpc>
                <a:spcPct val="150000"/>
              </a:lnSpc>
              <a:defRPr/>
            </a:pPr>
            <a:r>
              <a:rPr lang="zh-CN" altLang="en-US">
                <a:solidFill>
                  <a:schemeClr val="tx1"/>
                </a:solidFill>
              </a:rPr>
              <a:t>存储单元的地址和存储单元的内容是两个不同的概念。</a:t>
            </a:r>
            <a:endParaRPr lang="en-US" altLang="zh-CN">
              <a:solidFill>
                <a:schemeClr val="tx1"/>
              </a:solidFill>
            </a:endParaRPr>
          </a:p>
          <a:p>
            <a:pPr algn="just">
              <a:lnSpc>
                <a:spcPct val="150000"/>
              </a:lnSpc>
              <a:defRPr/>
            </a:pPr>
            <a:r>
              <a:rPr lang="zh-CN" altLang="en-US">
                <a:solidFill>
                  <a:schemeClr val="tx1"/>
                </a:solidFill>
              </a:rPr>
              <a:t>在程序中一般是通过变量名来引用变量的值。</a:t>
            </a:r>
            <a:endParaRPr lang="en-US" altLang="zh-CN">
              <a:solidFill>
                <a:schemeClr val="tx1"/>
              </a:solidFill>
            </a:endParaRPr>
          </a:p>
          <a:p>
            <a:pPr algn="just">
              <a:lnSpc>
                <a:spcPct val="150000"/>
              </a:lnSpc>
              <a:defRPr/>
            </a:pPr>
            <a:r>
              <a:rPr lang="zh-CN" altLang="en-US">
                <a:solidFill>
                  <a:schemeClr val="tx1"/>
                </a:solidFill>
              </a:rPr>
              <a:t>直接按变量名进行的访问，称为“</a:t>
            </a:r>
            <a:r>
              <a:rPr lang="zh-CN" altLang="en-US" b="1">
                <a:solidFill>
                  <a:schemeClr val="tx1"/>
                </a:solidFill>
              </a:rPr>
              <a:t>直接访问</a:t>
            </a:r>
            <a:r>
              <a:rPr lang="zh-CN" altLang="en-US">
                <a:solidFill>
                  <a:schemeClr val="tx1"/>
                </a:solidFill>
              </a:rPr>
              <a:t>”方式。还可以采用另一种称为</a:t>
            </a:r>
            <a:endParaRPr lang="en-US" altLang="zh-CN">
              <a:solidFill>
                <a:schemeClr val="tx1"/>
              </a:solidFill>
            </a:endParaRPr>
          </a:p>
          <a:p>
            <a:pPr algn="just">
              <a:lnSpc>
                <a:spcPct val="150000"/>
              </a:lnSpc>
              <a:defRPr/>
            </a:pPr>
            <a:r>
              <a:rPr lang="zh-CN" altLang="en-US">
                <a:solidFill>
                  <a:schemeClr val="tx1"/>
                </a:solidFill>
              </a:rPr>
              <a:t>“</a:t>
            </a:r>
            <a:r>
              <a:rPr lang="zh-CN" altLang="en-US" b="1">
                <a:solidFill>
                  <a:schemeClr val="tx1"/>
                </a:solidFill>
              </a:rPr>
              <a:t>间接访问</a:t>
            </a:r>
            <a:r>
              <a:rPr lang="zh-CN" altLang="en-US">
                <a:solidFill>
                  <a:schemeClr val="tx1"/>
                </a:solidFill>
              </a:rPr>
              <a:t>”的方式，即将变量的地址存放在另一变量（</a:t>
            </a:r>
            <a:r>
              <a:rPr lang="zh-CN" altLang="en-US" b="1">
                <a:solidFill>
                  <a:schemeClr val="tx1"/>
                </a:solidFill>
              </a:rPr>
              <a:t>指针变量</a:t>
            </a:r>
            <a:r>
              <a:rPr lang="zh-CN" altLang="en-US">
                <a:solidFill>
                  <a:schemeClr val="tx1"/>
                </a:solidFill>
              </a:rPr>
              <a:t>）中，</a:t>
            </a:r>
            <a:endParaRPr lang="en-US" altLang="zh-CN">
              <a:solidFill>
                <a:schemeClr val="tx1"/>
              </a:solidFill>
            </a:endParaRPr>
          </a:p>
          <a:p>
            <a:pPr algn="just">
              <a:lnSpc>
                <a:spcPct val="150000"/>
              </a:lnSpc>
              <a:defRPr/>
            </a:pPr>
            <a:r>
              <a:rPr lang="zh-CN" altLang="en-US">
                <a:solidFill>
                  <a:schemeClr val="tx1"/>
                </a:solidFill>
              </a:rPr>
              <a:t>然后通过该指针变量来找到对应变量的地址，从而访问变量。</a:t>
            </a:r>
            <a:endParaRPr lang="zh-CN" altLang="en-US" dirty="0">
              <a:solidFill>
                <a:schemeClr val="tx1"/>
              </a:solidFill>
            </a:endParaRPr>
          </a:p>
        </p:txBody>
      </p:sp>
      <p:sp>
        <p:nvSpPr>
          <p:cNvPr id="4" name="圆角矩形 12">
            <a:extLst>
              <a:ext uri="{FF2B5EF4-FFF2-40B4-BE49-F238E27FC236}">
                <a16:creationId xmlns:a16="http://schemas.microsoft.com/office/drawing/2014/main" xmlns="" id="{5382CD89-35B6-4BD4-B332-B011068CC402}"/>
              </a:ext>
            </a:extLst>
          </p:cNvPr>
          <p:cNvSpPr/>
          <p:nvPr/>
        </p:nvSpPr>
        <p:spPr>
          <a:xfrm>
            <a:off x="6779016" y="4043463"/>
            <a:ext cx="1988309" cy="661300"/>
          </a:xfrm>
          <a:prstGeom prst="roundRect">
            <a:avLst>
              <a:gd name="adj" fmla="val 8075"/>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int i=1,j=2,k=3;</a:t>
            </a:r>
          </a:p>
          <a:p>
            <a:pPr defTabSz="363538">
              <a:lnSpc>
                <a:spcPct val="120000"/>
              </a:lnSpc>
            </a:pPr>
            <a:r>
              <a:rPr lang="en-US" altLang="zh-CN" sz="1400">
                <a:solidFill>
                  <a:srgbClr val="008000"/>
                </a:solidFill>
              </a:rPr>
              <a:t>//</a:t>
            </a:r>
            <a:r>
              <a:rPr lang="zh-CN" altLang="en-US" sz="1400">
                <a:solidFill>
                  <a:srgbClr val="008000"/>
                </a:solidFill>
              </a:rPr>
              <a:t>设</a:t>
            </a:r>
            <a:r>
              <a:rPr lang="en-US" altLang="zh-CN" sz="1400">
                <a:solidFill>
                  <a:srgbClr val="008000"/>
                </a:solidFill>
              </a:rPr>
              <a:t>int</a:t>
            </a:r>
            <a:r>
              <a:rPr lang="zh-CN" altLang="en-US" sz="1400">
                <a:solidFill>
                  <a:srgbClr val="008000"/>
                </a:solidFill>
              </a:rPr>
              <a:t>变量占</a:t>
            </a:r>
            <a:r>
              <a:rPr lang="en-US" altLang="zh-CN" sz="1400">
                <a:solidFill>
                  <a:srgbClr val="008000"/>
                </a:solidFill>
              </a:rPr>
              <a:t>2</a:t>
            </a:r>
            <a:r>
              <a:rPr lang="zh-CN" altLang="en-US" sz="1400">
                <a:solidFill>
                  <a:srgbClr val="008000"/>
                </a:solidFill>
              </a:rPr>
              <a:t>字节</a:t>
            </a:r>
            <a:endParaRPr lang="zh-CN" altLang="en-US" sz="1400" dirty="0">
              <a:solidFill>
                <a:srgbClr val="008000"/>
              </a:solidFill>
            </a:endParaRPr>
          </a:p>
        </p:txBody>
      </p:sp>
      <p:graphicFrame>
        <p:nvGraphicFramePr>
          <p:cNvPr id="5" name="表格 4"/>
          <p:cNvGraphicFramePr>
            <a:graphicFrameLocks noGrp="1"/>
          </p:cNvGraphicFramePr>
          <p:nvPr>
            <p:extLst>
              <p:ext uri="{D42A27DB-BD31-4B8C-83A1-F6EECF244321}">
                <p14:modId xmlns:p14="http://schemas.microsoft.com/office/powerpoint/2010/main" xmlns="" val="1941871619"/>
              </p:ext>
            </p:extLst>
          </p:nvPr>
        </p:nvGraphicFramePr>
        <p:xfrm>
          <a:off x="8871627" y="4043463"/>
          <a:ext cx="2276271" cy="2133600"/>
        </p:xfrm>
        <a:graphic>
          <a:graphicData uri="http://schemas.openxmlformats.org/drawingml/2006/table">
            <a:tbl>
              <a:tblPr>
                <a:tableStyleId>{5C22544A-7EE6-4342-B048-85BDC9FD1C3A}</a:tableStyleId>
              </a:tblPr>
              <a:tblGrid>
                <a:gridCol w="758757">
                  <a:extLst>
                    <a:ext uri="{9D8B030D-6E8A-4147-A177-3AD203B41FA5}">
                      <a16:colId xmlns:a16="http://schemas.microsoft.com/office/drawing/2014/main" xmlns="" val="1436937349"/>
                    </a:ext>
                  </a:extLst>
                </a:gridCol>
                <a:gridCol w="758757">
                  <a:extLst>
                    <a:ext uri="{9D8B030D-6E8A-4147-A177-3AD203B41FA5}">
                      <a16:colId xmlns:a16="http://schemas.microsoft.com/office/drawing/2014/main" xmlns="" val="263558990"/>
                    </a:ext>
                  </a:extLst>
                </a:gridCol>
                <a:gridCol w="758757">
                  <a:extLst>
                    <a:ext uri="{9D8B030D-6E8A-4147-A177-3AD203B41FA5}">
                      <a16:colId xmlns:a16="http://schemas.microsoft.com/office/drawing/2014/main" xmlns="" val="2153299485"/>
                    </a:ext>
                  </a:extLst>
                </a:gridCol>
              </a:tblGrid>
              <a:tr h="0">
                <a:tc>
                  <a:txBody>
                    <a:bodyPr/>
                    <a:lstStyle/>
                    <a:p>
                      <a:pPr algn="ctr"/>
                      <a:r>
                        <a:rPr lang="zh-CN" altLang="en-US" sz="1400"/>
                        <a:t>变量名</a:t>
                      </a:r>
                    </a:p>
                  </a:txBody>
                  <a:tcPr anchor="ctr"/>
                </a:tc>
                <a:tc>
                  <a:txBody>
                    <a:bodyPr/>
                    <a:lstStyle/>
                    <a:p>
                      <a:pPr algn="ctr"/>
                      <a:r>
                        <a:rPr lang="zh-CN" altLang="en-US" sz="1400"/>
                        <a:t>地址</a:t>
                      </a:r>
                    </a:p>
                  </a:txBody>
                  <a:tcPr anchor="ctr"/>
                </a:tc>
                <a:tc>
                  <a:txBody>
                    <a:bodyPr/>
                    <a:lstStyle/>
                    <a:p>
                      <a:pPr algn="ctr"/>
                      <a:r>
                        <a:rPr lang="zh-CN" altLang="en-US" sz="1400"/>
                        <a:t>内容</a:t>
                      </a:r>
                    </a:p>
                  </a:txBody>
                  <a:tcPr anchor="ctr"/>
                </a:tc>
                <a:extLst>
                  <a:ext uri="{0D108BD9-81ED-4DB2-BD59-A6C34878D82A}">
                    <a16:rowId xmlns:a16="http://schemas.microsoft.com/office/drawing/2014/main" xmlns="" val="1859784197"/>
                  </a:ext>
                </a:extLst>
              </a:tr>
              <a:tr h="0">
                <a:tc rowSpan="2">
                  <a:txBody>
                    <a:bodyPr/>
                    <a:lstStyle/>
                    <a:p>
                      <a:pPr algn="ctr"/>
                      <a:r>
                        <a:rPr lang="en-US" altLang="zh-CN" sz="1400"/>
                        <a:t>i</a:t>
                      </a:r>
                      <a:endParaRPr lang="zh-CN" altLang="en-US" sz="1400"/>
                    </a:p>
                  </a:txBody>
                  <a:tcPr anchor="ctr"/>
                </a:tc>
                <a:tc>
                  <a:txBody>
                    <a:bodyPr/>
                    <a:lstStyle/>
                    <a:p>
                      <a:pPr algn="ctr"/>
                      <a:r>
                        <a:rPr lang="en-US" altLang="zh-CN" sz="1400"/>
                        <a:t>2000</a:t>
                      </a:r>
                      <a:endParaRPr lang="zh-CN" altLang="en-US" sz="1400"/>
                    </a:p>
                  </a:txBody>
                  <a:tcPr anchor="ctr"/>
                </a:tc>
                <a:tc rowSpan="2">
                  <a:txBody>
                    <a:bodyPr/>
                    <a:lstStyle/>
                    <a:p>
                      <a:pPr algn="ctr"/>
                      <a:r>
                        <a:rPr lang="en-US" altLang="zh-CN" sz="1400"/>
                        <a:t>1</a:t>
                      </a:r>
                      <a:endParaRPr lang="zh-CN" altLang="en-US" sz="1400"/>
                    </a:p>
                  </a:txBody>
                  <a:tcPr anchor="ctr"/>
                </a:tc>
                <a:extLst>
                  <a:ext uri="{0D108BD9-81ED-4DB2-BD59-A6C34878D82A}">
                    <a16:rowId xmlns:a16="http://schemas.microsoft.com/office/drawing/2014/main" xmlns="" val="2706791568"/>
                  </a:ext>
                </a:extLst>
              </a:tr>
              <a:tr h="0">
                <a:tc vMerge="1">
                  <a:txBody>
                    <a:bodyPr/>
                    <a:lstStyle/>
                    <a:p>
                      <a:pPr algn="ctr"/>
                      <a:endParaRPr lang="zh-CN" altLang="en-US" sz="1400"/>
                    </a:p>
                  </a:txBody>
                  <a:tcPr/>
                </a:tc>
                <a:tc>
                  <a:txBody>
                    <a:bodyPr/>
                    <a:lstStyle/>
                    <a:p>
                      <a:pPr algn="ctr"/>
                      <a:r>
                        <a:rPr lang="en-US" altLang="zh-CN" sz="1400"/>
                        <a:t>2003</a:t>
                      </a:r>
                      <a:endParaRPr lang="zh-CN" altLang="en-US" sz="1400"/>
                    </a:p>
                  </a:txBody>
                  <a:tcPr anchor="ctr"/>
                </a:tc>
                <a:tc vMerge="1">
                  <a:txBody>
                    <a:bodyPr/>
                    <a:lstStyle/>
                    <a:p>
                      <a:pPr algn="ctr"/>
                      <a:endParaRPr lang="zh-CN" altLang="en-US" sz="1400"/>
                    </a:p>
                  </a:txBody>
                  <a:tcPr anchor="ctr"/>
                </a:tc>
                <a:extLst>
                  <a:ext uri="{0D108BD9-81ED-4DB2-BD59-A6C34878D82A}">
                    <a16:rowId xmlns:a16="http://schemas.microsoft.com/office/drawing/2014/main" xmlns="" val="4223061391"/>
                  </a:ext>
                </a:extLst>
              </a:tr>
              <a:tr h="0">
                <a:tc rowSpan="2">
                  <a:txBody>
                    <a:bodyPr/>
                    <a:lstStyle/>
                    <a:p>
                      <a:pPr algn="ctr"/>
                      <a:r>
                        <a:rPr lang="en-US" altLang="zh-CN" sz="1400"/>
                        <a:t>j</a:t>
                      </a:r>
                      <a:endParaRPr lang="zh-CN" altLang="en-US" sz="1400"/>
                    </a:p>
                  </a:txBody>
                  <a:tcPr anchor="ctr"/>
                </a:tc>
                <a:tc>
                  <a:txBody>
                    <a:bodyPr/>
                    <a:lstStyle/>
                    <a:p>
                      <a:pPr algn="ctr"/>
                      <a:r>
                        <a:rPr lang="en-US" altLang="zh-CN" sz="1400"/>
                        <a:t>2004</a:t>
                      </a:r>
                      <a:endParaRPr lang="zh-CN" altLang="en-US" sz="1400"/>
                    </a:p>
                  </a:txBody>
                  <a:tcPr anchor="ctr"/>
                </a:tc>
                <a:tc rowSpan="2">
                  <a:txBody>
                    <a:bodyPr/>
                    <a:lstStyle/>
                    <a:p>
                      <a:pPr algn="ctr"/>
                      <a:r>
                        <a:rPr lang="en-US" altLang="zh-CN" sz="1400"/>
                        <a:t>2</a:t>
                      </a:r>
                      <a:endParaRPr lang="zh-CN" altLang="en-US" sz="1400"/>
                    </a:p>
                  </a:txBody>
                  <a:tcPr anchor="ctr"/>
                </a:tc>
                <a:extLst>
                  <a:ext uri="{0D108BD9-81ED-4DB2-BD59-A6C34878D82A}">
                    <a16:rowId xmlns:a16="http://schemas.microsoft.com/office/drawing/2014/main" xmlns="" val="3936367991"/>
                  </a:ext>
                </a:extLst>
              </a:tr>
              <a:tr h="0">
                <a:tc vMerge="1">
                  <a:txBody>
                    <a:bodyPr/>
                    <a:lstStyle/>
                    <a:p>
                      <a:pPr algn="ctr"/>
                      <a:endParaRPr lang="zh-CN" altLang="en-US" sz="1400"/>
                    </a:p>
                  </a:txBody>
                  <a:tcPr/>
                </a:tc>
                <a:tc>
                  <a:txBody>
                    <a:bodyPr/>
                    <a:lstStyle/>
                    <a:p>
                      <a:pPr algn="ctr"/>
                      <a:r>
                        <a:rPr lang="en-US" altLang="zh-CN" sz="1400"/>
                        <a:t>2007</a:t>
                      </a:r>
                      <a:endParaRPr lang="zh-CN" altLang="en-US" sz="1400"/>
                    </a:p>
                  </a:txBody>
                  <a:tcPr anchor="ctr"/>
                </a:tc>
                <a:tc vMerge="1">
                  <a:txBody>
                    <a:bodyPr/>
                    <a:lstStyle/>
                    <a:p>
                      <a:pPr algn="ctr"/>
                      <a:endParaRPr lang="zh-CN" altLang="en-US" sz="1400"/>
                    </a:p>
                  </a:txBody>
                  <a:tcPr anchor="ctr"/>
                </a:tc>
                <a:extLst>
                  <a:ext uri="{0D108BD9-81ED-4DB2-BD59-A6C34878D82A}">
                    <a16:rowId xmlns:a16="http://schemas.microsoft.com/office/drawing/2014/main" xmlns="" val="59238651"/>
                  </a:ext>
                </a:extLst>
              </a:tr>
              <a:tr h="0">
                <a:tc rowSpan="2">
                  <a:txBody>
                    <a:bodyPr/>
                    <a:lstStyle/>
                    <a:p>
                      <a:pPr algn="ctr"/>
                      <a:r>
                        <a:rPr lang="en-US" altLang="zh-CN" sz="1400"/>
                        <a:t>k</a:t>
                      </a:r>
                      <a:endParaRPr lang="zh-CN" altLang="en-US" sz="1400"/>
                    </a:p>
                  </a:txBody>
                  <a:tcPr anchor="ctr"/>
                </a:tc>
                <a:tc>
                  <a:txBody>
                    <a:bodyPr/>
                    <a:lstStyle/>
                    <a:p>
                      <a:pPr algn="ctr"/>
                      <a:r>
                        <a:rPr lang="en-US" altLang="zh-CN" sz="1400"/>
                        <a:t>2008</a:t>
                      </a:r>
                      <a:endParaRPr lang="zh-CN" altLang="en-US" sz="1400"/>
                    </a:p>
                  </a:txBody>
                  <a:tcPr anchor="ctr"/>
                </a:tc>
                <a:tc rowSpan="2">
                  <a:txBody>
                    <a:bodyPr/>
                    <a:lstStyle/>
                    <a:p>
                      <a:pPr algn="ctr"/>
                      <a:r>
                        <a:rPr lang="en-US" altLang="zh-CN" sz="1400"/>
                        <a:t>3</a:t>
                      </a:r>
                      <a:endParaRPr lang="zh-CN" altLang="en-US" sz="1400"/>
                    </a:p>
                  </a:txBody>
                  <a:tcPr anchor="ctr"/>
                </a:tc>
                <a:extLst>
                  <a:ext uri="{0D108BD9-81ED-4DB2-BD59-A6C34878D82A}">
                    <a16:rowId xmlns:a16="http://schemas.microsoft.com/office/drawing/2014/main" xmlns="" val="3533733941"/>
                  </a:ext>
                </a:extLst>
              </a:tr>
              <a:tr h="0">
                <a:tc vMerge="1">
                  <a:txBody>
                    <a:bodyPr/>
                    <a:lstStyle/>
                    <a:p>
                      <a:pPr algn="ctr"/>
                      <a:endParaRPr lang="zh-CN" altLang="en-US" sz="1400"/>
                    </a:p>
                  </a:txBody>
                  <a:tcPr/>
                </a:tc>
                <a:tc>
                  <a:txBody>
                    <a:bodyPr/>
                    <a:lstStyle/>
                    <a:p>
                      <a:pPr algn="ctr"/>
                      <a:r>
                        <a:rPr lang="en-US" altLang="zh-CN" sz="1400"/>
                        <a:t>2011</a:t>
                      </a:r>
                      <a:endParaRPr lang="zh-CN" altLang="en-US" sz="1400"/>
                    </a:p>
                  </a:txBody>
                  <a:tcPr anchor="ctr"/>
                </a:tc>
                <a:tc vMerge="1">
                  <a:txBody>
                    <a:bodyPr/>
                    <a:lstStyle/>
                    <a:p>
                      <a:pPr algn="ctr"/>
                      <a:endParaRPr lang="zh-CN" altLang="en-US" sz="1400"/>
                    </a:p>
                  </a:txBody>
                  <a:tcPr anchor="ctr"/>
                </a:tc>
                <a:extLst>
                  <a:ext uri="{0D108BD9-81ED-4DB2-BD59-A6C34878D82A}">
                    <a16:rowId xmlns:a16="http://schemas.microsoft.com/office/drawing/2014/main" xmlns="" val="868497401"/>
                  </a:ext>
                </a:extLst>
              </a:tr>
            </a:tbl>
          </a:graphicData>
        </a:graphic>
      </p:graphicFrame>
      <p:sp>
        <p:nvSpPr>
          <p:cNvPr id="7" name="文本框 6"/>
          <p:cNvSpPr txBox="1"/>
          <p:nvPr/>
        </p:nvSpPr>
        <p:spPr>
          <a:xfrm>
            <a:off x="9778929" y="4509536"/>
            <a:ext cx="461665" cy="1686983"/>
          </a:xfrm>
          <a:prstGeom prst="rect">
            <a:avLst/>
          </a:prstGeom>
          <a:noFill/>
        </p:spPr>
        <p:txBody>
          <a:bodyPr vert="eaVert" wrap="square" rtlCol="0">
            <a:spAutoFit/>
          </a:bodyPr>
          <a:lstStyle/>
          <a:p>
            <a:r>
              <a:rPr lang="en-US" altLang="zh-CN"/>
              <a:t>…       …      </a:t>
            </a:r>
            <a:r>
              <a:rPr lang="zh-CN" altLang="en-US"/>
              <a:t>  </a:t>
            </a:r>
            <a:r>
              <a:rPr lang="en-US" altLang="zh-CN"/>
              <a:t>…</a:t>
            </a:r>
            <a:endParaRPr lang="zh-CN" altLang="en-US"/>
          </a:p>
        </p:txBody>
      </p:sp>
    </p:spTree>
    <p:extLst>
      <p:ext uri="{BB962C8B-B14F-4D97-AF65-F5344CB8AC3E}">
        <p14:creationId xmlns:p14="http://schemas.microsoft.com/office/powerpoint/2010/main" xmlns="" val="3757179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通过指针引用数组元素</a:t>
            </a:r>
          </a:p>
        </p:txBody>
      </p:sp>
      <p:sp>
        <p:nvSpPr>
          <p:cNvPr id="16" name="MH_Desc_1"/>
          <p:cNvSpPr/>
          <p:nvPr>
            <p:custDataLst>
              <p:tags r:id="rId1"/>
            </p:custDataLst>
          </p:nvPr>
        </p:nvSpPr>
        <p:spPr>
          <a:xfrm>
            <a:off x="564206" y="1079770"/>
            <a:ext cx="10749062" cy="544749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342900" indent="-342900" algn="just">
              <a:lnSpc>
                <a:spcPct val="120000"/>
              </a:lnSpc>
              <a:spcBef>
                <a:spcPts val="600"/>
              </a:spcBef>
              <a:spcAft>
                <a:spcPts val="600"/>
              </a:spcAft>
              <a:buAutoNum type="arabicParenBoth"/>
              <a:defRPr/>
            </a:pPr>
            <a:r>
              <a:rPr lang="zh-CN" altLang="en-US" sz="1600" dirty="0">
                <a:solidFill>
                  <a:schemeClr val="tx1"/>
                </a:solidFill>
              </a:rPr>
              <a:t>从例</a:t>
            </a:r>
            <a:r>
              <a:rPr lang="en-US" altLang="zh-CN" sz="1600" dirty="0">
                <a:solidFill>
                  <a:schemeClr val="tx1"/>
                </a:solidFill>
              </a:rPr>
              <a:t>7.6</a:t>
            </a:r>
            <a:r>
              <a:rPr lang="zh-CN" altLang="en-US" sz="1600" dirty="0">
                <a:solidFill>
                  <a:schemeClr val="tx1"/>
                </a:solidFill>
              </a:rPr>
              <a:t>可以看到，虽然用指针变量</a:t>
            </a:r>
            <a:r>
              <a:rPr lang="en-US" altLang="zh-CN" sz="1600" dirty="0">
                <a:solidFill>
                  <a:schemeClr val="tx1"/>
                </a:solidFill>
              </a:rPr>
              <a:t>p</a:t>
            </a:r>
            <a:r>
              <a:rPr lang="zh-CN" altLang="en-US" sz="1600" dirty="0">
                <a:solidFill>
                  <a:schemeClr val="tx1"/>
                </a:solidFill>
              </a:rPr>
              <a:t>可以指向某一数组元素，但是实际上指针变量</a:t>
            </a:r>
            <a:r>
              <a:rPr lang="en-US" altLang="zh-CN" sz="1600" dirty="0">
                <a:solidFill>
                  <a:schemeClr val="tx1"/>
                </a:solidFill>
              </a:rPr>
              <a:t>p</a:t>
            </a:r>
            <a:r>
              <a:rPr lang="zh-CN" altLang="en-US" sz="1600" dirty="0">
                <a:solidFill>
                  <a:schemeClr val="tx1"/>
                </a:solidFill>
              </a:rPr>
              <a:t>也可以指向数组以后的存储单元，结果不可预期，因此，在使用指针变量指向数组元素时，应切实保证指向数组中有效的元素。</a:t>
            </a:r>
            <a:endParaRPr lang="en-US" altLang="zh-CN" sz="1600" dirty="0">
              <a:solidFill>
                <a:schemeClr val="tx1"/>
              </a:solidFill>
            </a:endParaRPr>
          </a:p>
          <a:p>
            <a:pPr marL="342900" indent="-342900" algn="just">
              <a:lnSpc>
                <a:spcPct val="120000"/>
              </a:lnSpc>
              <a:spcBef>
                <a:spcPts val="600"/>
              </a:spcBef>
              <a:spcAft>
                <a:spcPts val="600"/>
              </a:spcAft>
              <a:buAutoNum type="arabicParenBoth"/>
              <a:defRPr/>
            </a:pPr>
            <a:r>
              <a:rPr lang="zh-CN" altLang="en-US" sz="1600" dirty="0">
                <a:solidFill>
                  <a:schemeClr val="tx1"/>
                </a:solidFill>
              </a:rPr>
              <a:t>指向数组元素的指针变量也可以带下标，如</a:t>
            </a:r>
            <a:r>
              <a:rPr lang="en-US" altLang="zh-CN" sz="1600" dirty="0">
                <a:solidFill>
                  <a:schemeClr val="tx1"/>
                </a:solidFill>
              </a:rPr>
              <a:t>p[</a:t>
            </a:r>
            <a:r>
              <a:rPr lang="en-US" altLang="zh-CN" sz="1600" dirty="0" err="1">
                <a:solidFill>
                  <a:schemeClr val="tx1"/>
                </a:solidFill>
              </a:rPr>
              <a:t>i</a:t>
            </a:r>
            <a:r>
              <a:rPr lang="en-US" altLang="zh-CN" sz="1600" dirty="0">
                <a:solidFill>
                  <a:schemeClr val="tx1"/>
                </a:solidFill>
              </a:rPr>
              <a:t>]</a:t>
            </a:r>
            <a:r>
              <a:rPr lang="zh-CN" altLang="en-US" sz="1600" dirty="0">
                <a:solidFill>
                  <a:schemeClr val="tx1"/>
                </a:solidFill>
              </a:rPr>
              <a:t>。</a:t>
            </a:r>
            <a:r>
              <a:rPr lang="en-US" altLang="zh-CN" sz="1600" dirty="0">
                <a:solidFill>
                  <a:schemeClr val="tx1"/>
                </a:solidFill>
              </a:rPr>
              <a:t>p[</a:t>
            </a:r>
            <a:r>
              <a:rPr lang="en-US" altLang="zh-CN" sz="1600" dirty="0" err="1">
                <a:solidFill>
                  <a:schemeClr val="tx1"/>
                </a:solidFill>
              </a:rPr>
              <a:t>i</a:t>
            </a:r>
            <a:r>
              <a:rPr lang="en-US" altLang="zh-CN" sz="1600" dirty="0">
                <a:solidFill>
                  <a:schemeClr val="tx1"/>
                </a:solidFill>
              </a:rPr>
              <a:t>]</a:t>
            </a:r>
            <a:r>
              <a:rPr lang="zh-CN" altLang="en-US" sz="1600" dirty="0">
                <a:solidFill>
                  <a:schemeClr val="tx1"/>
                </a:solidFill>
              </a:rPr>
              <a:t>被处理成*</a:t>
            </a:r>
            <a:r>
              <a:rPr lang="en-US" altLang="zh-CN" sz="1600" dirty="0">
                <a:solidFill>
                  <a:schemeClr val="tx1"/>
                </a:solidFill>
              </a:rPr>
              <a:t>(</a:t>
            </a:r>
            <a:r>
              <a:rPr lang="en-US" altLang="zh-CN" sz="1600" dirty="0" err="1">
                <a:solidFill>
                  <a:schemeClr val="tx1"/>
                </a:solidFill>
              </a:rPr>
              <a:t>p+i</a:t>
            </a:r>
            <a:r>
              <a:rPr lang="en-US" altLang="zh-CN" sz="1600" dirty="0">
                <a:solidFill>
                  <a:schemeClr val="tx1"/>
                </a:solidFill>
              </a:rPr>
              <a:t>)</a:t>
            </a:r>
            <a:r>
              <a:rPr lang="zh-CN" altLang="en-US" sz="1600" dirty="0">
                <a:solidFill>
                  <a:schemeClr val="tx1"/>
                </a:solidFill>
              </a:rPr>
              <a:t>，如果</a:t>
            </a:r>
            <a:r>
              <a:rPr lang="en-US" altLang="zh-CN" sz="1600" dirty="0">
                <a:solidFill>
                  <a:schemeClr val="tx1"/>
                </a:solidFill>
              </a:rPr>
              <a:t>p</a:t>
            </a:r>
            <a:r>
              <a:rPr lang="zh-CN" altLang="en-US" sz="1600" dirty="0">
                <a:solidFill>
                  <a:schemeClr val="tx1"/>
                </a:solidFill>
              </a:rPr>
              <a:t>是指向一个整型数组元素</a:t>
            </a:r>
            <a:r>
              <a:rPr lang="en-US" altLang="zh-CN" sz="1600" dirty="0">
                <a:solidFill>
                  <a:schemeClr val="tx1"/>
                </a:solidFill>
              </a:rPr>
              <a:t>a[0]</a:t>
            </a:r>
            <a:r>
              <a:rPr lang="zh-CN" altLang="en-US" sz="1600" dirty="0">
                <a:solidFill>
                  <a:schemeClr val="tx1"/>
                </a:solidFill>
              </a:rPr>
              <a:t>，则</a:t>
            </a:r>
            <a:r>
              <a:rPr lang="en-US" altLang="zh-CN" sz="1600" dirty="0">
                <a:solidFill>
                  <a:schemeClr val="tx1"/>
                </a:solidFill>
              </a:rPr>
              <a:t>p[</a:t>
            </a:r>
            <a:r>
              <a:rPr lang="en-US" altLang="zh-CN" sz="1600" dirty="0" err="1">
                <a:solidFill>
                  <a:schemeClr val="tx1"/>
                </a:solidFill>
              </a:rPr>
              <a:t>i</a:t>
            </a:r>
            <a:r>
              <a:rPr lang="en-US" altLang="zh-CN" sz="1600" dirty="0">
                <a:solidFill>
                  <a:schemeClr val="tx1"/>
                </a:solidFill>
              </a:rPr>
              <a:t>]</a:t>
            </a:r>
            <a:r>
              <a:rPr lang="zh-CN" altLang="en-US" sz="1600" dirty="0">
                <a:solidFill>
                  <a:schemeClr val="tx1"/>
                </a:solidFill>
              </a:rPr>
              <a:t>代表</a:t>
            </a:r>
            <a:r>
              <a:rPr lang="en-US" altLang="zh-CN" sz="1600" dirty="0">
                <a:solidFill>
                  <a:schemeClr val="tx1"/>
                </a:solidFill>
              </a:rPr>
              <a:t>a[</a:t>
            </a:r>
            <a:r>
              <a:rPr lang="en-US" altLang="zh-CN" sz="1600" dirty="0" err="1">
                <a:solidFill>
                  <a:schemeClr val="tx1"/>
                </a:solidFill>
              </a:rPr>
              <a:t>i</a:t>
            </a:r>
            <a:r>
              <a:rPr lang="en-US" altLang="zh-CN" sz="1600" dirty="0">
                <a:solidFill>
                  <a:schemeClr val="tx1"/>
                </a:solidFill>
              </a:rPr>
              <a:t>]</a:t>
            </a:r>
            <a:r>
              <a:rPr lang="zh-CN" altLang="en-US" sz="1600" dirty="0">
                <a:solidFill>
                  <a:schemeClr val="tx1"/>
                </a:solidFill>
              </a:rPr>
              <a:t>。但是必须弄清楚</a:t>
            </a:r>
            <a:r>
              <a:rPr lang="en-US" altLang="zh-CN" sz="1600" dirty="0">
                <a:solidFill>
                  <a:schemeClr val="tx1"/>
                </a:solidFill>
              </a:rPr>
              <a:t>p</a:t>
            </a:r>
            <a:r>
              <a:rPr lang="zh-CN" altLang="en-US" sz="1600" dirty="0">
                <a:solidFill>
                  <a:schemeClr val="tx1"/>
                </a:solidFill>
              </a:rPr>
              <a:t>的当前值是什么？如果当前</a:t>
            </a:r>
            <a:r>
              <a:rPr lang="en-US" altLang="zh-CN" sz="1600" dirty="0">
                <a:solidFill>
                  <a:schemeClr val="tx1"/>
                </a:solidFill>
              </a:rPr>
              <a:t>p</a:t>
            </a:r>
            <a:r>
              <a:rPr lang="zh-CN" altLang="en-US" sz="1600" dirty="0">
                <a:solidFill>
                  <a:schemeClr val="tx1"/>
                </a:solidFill>
              </a:rPr>
              <a:t>指向</a:t>
            </a:r>
            <a:r>
              <a:rPr lang="en-US" altLang="zh-CN" sz="1600" dirty="0">
                <a:solidFill>
                  <a:schemeClr val="tx1"/>
                </a:solidFill>
              </a:rPr>
              <a:t>a[3]</a:t>
            </a:r>
            <a:r>
              <a:rPr lang="zh-CN" altLang="en-US" sz="1600" dirty="0">
                <a:solidFill>
                  <a:schemeClr val="tx1"/>
                </a:solidFill>
              </a:rPr>
              <a:t>，则</a:t>
            </a:r>
            <a:r>
              <a:rPr lang="en-US" altLang="zh-CN" sz="1600" dirty="0">
                <a:solidFill>
                  <a:schemeClr val="tx1"/>
                </a:solidFill>
              </a:rPr>
              <a:t>p[2]</a:t>
            </a:r>
            <a:r>
              <a:rPr lang="zh-CN" altLang="en-US" sz="1600" dirty="0">
                <a:solidFill>
                  <a:schemeClr val="tx1"/>
                </a:solidFill>
              </a:rPr>
              <a:t>并不代表</a:t>
            </a:r>
            <a:r>
              <a:rPr lang="en-US" altLang="zh-CN" sz="1600" dirty="0">
                <a:solidFill>
                  <a:schemeClr val="tx1"/>
                </a:solidFill>
              </a:rPr>
              <a:t>a[2]</a:t>
            </a:r>
            <a:r>
              <a:rPr lang="zh-CN" altLang="en-US" sz="1600" dirty="0">
                <a:solidFill>
                  <a:schemeClr val="tx1"/>
                </a:solidFill>
              </a:rPr>
              <a:t>，而是</a:t>
            </a:r>
            <a:r>
              <a:rPr lang="en-US" altLang="zh-CN" sz="1600" dirty="0">
                <a:solidFill>
                  <a:schemeClr val="tx1"/>
                </a:solidFill>
              </a:rPr>
              <a:t>a[3+2]</a:t>
            </a:r>
            <a:r>
              <a:rPr lang="zh-CN" altLang="en-US" sz="1600" dirty="0">
                <a:solidFill>
                  <a:schemeClr val="tx1"/>
                </a:solidFill>
              </a:rPr>
              <a:t>，即</a:t>
            </a:r>
            <a:r>
              <a:rPr lang="en-US" altLang="zh-CN" sz="1600" dirty="0">
                <a:solidFill>
                  <a:schemeClr val="tx1"/>
                </a:solidFill>
              </a:rPr>
              <a:t>a[5]</a:t>
            </a:r>
            <a:r>
              <a:rPr lang="zh-CN" altLang="en-US" sz="1600" dirty="0">
                <a:solidFill>
                  <a:schemeClr val="tx1"/>
                </a:solidFill>
              </a:rPr>
              <a:t>。</a:t>
            </a:r>
            <a:endParaRPr lang="en-US" altLang="zh-CN" sz="1600" dirty="0">
              <a:solidFill>
                <a:schemeClr val="tx1"/>
              </a:solidFill>
            </a:endParaRPr>
          </a:p>
          <a:p>
            <a:pPr marL="342900" indent="-342900" algn="just">
              <a:lnSpc>
                <a:spcPct val="120000"/>
              </a:lnSpc>
              <a:spcBef>
                <a:spcPts val="600"/>
              </a:spcBef>
              <a:spcAft>
                <a:spcPts val="600"/>
              </a:spcAft>
              <a:buAutoNum type="arabicParenBoth"/>
              <a:defRPr/>
            </a:pPr>
            <a:r>
              <a:rPr lang="zh-CN" altLang="en-US" sz="1600" dirty="0">
                <a:solidFill>
                  <a:schemeClr val="tx1"/>
                </a:solidFill>
              </a:rPr>
              <a:t>利用指针引用数组元素，比较方便灵活，有不少技巧。请分析下面几种情况：</a:t>
            </a:r>
            <a:endParaRPr lang="en-US" altLang="zh-CN" sz="1600" dirty="0">
              <a:solidFill>
                <a:schemeClr val="tx1"/>
              </a:solidFill>
            </a:endParaRPr>
          </a:p>
          <a:p>
            <a:pPr lvl="1" algn="just">
              <a:lnSpc>
                <a:spcPct val="120000"/>
              </a:lnSpc>
              <a:spcBef>
                <a:spcPts val="600"/>
              </a:spcBef>
              <a:spcAft>
                <a:spcPts val="600"/>
              </a:spcAft>
              <a:defRPr/>
            </a:pPr>
            <a:r>
              <a:rPr lang="zh-CN" altLang="en-US" sz="1600" dirty="0">
                <a:solidFill>
                  <a:schemeClr val="tx1"/>
                </a:solidFill>
              </a:rPr>
              <a:t>设</a:t>
            </a:r>
            <a:r>
              <a:rPr lang="en-US" altLang="zh-CN" sz="1600" dirty="0">
                <a:solidFill>
                  <a:schemeClr val="tx1"/>
                </a:solidFill>
              </a:rPr>
              <a:t>p</a:t>
            </a:r>
            <a:r>
              <a:rPr lang="zh-CN" altLang="en-US" sz="1600" dirty="0">
                <a:solidFill>
                  <a:schemeClr val="tx1"/>
                </a:solidFill>
              </a:rPr>
              <a:t>开始时指向数组</a:t>
            </a:r>
            <a:r>
              <a:rPr lang="en-US" altLang="zh-CN" sz="1600" dirty="0">
                <a:solidFill>
                  <a:schemeClr val="tx1"/>
                </a:solidFill>
              </a:rPr>
              <a:t>a</a:t>
            </a:r>
            <a:r>
              <a:rPr lang="zh-CN" altLang="en-US" sz="1600" dirty="0">
                <a:solidFill>
                  <a:schemeClr val="tx1"/>
                </a:solidFill>
              </a:rPr>
              <a:t>的首元素（即</a:t>
            </a:r>
            <a:r>
              <a:rPr lang="en-US" altLang="zh-CN" sz="1600" dirty="0">
                <a:solidFill>
                  <a:schemeClr val="tx1"/>
                </a:solidFill>
              </a:rPr>
              <a:t>p=a</a:t>
            </a:r>
            <a:r>
              <a:rPr lang="zh-CN" altLang="en-US" sz="1600" dirty="0">
                <a:solidFill>
                  <a:schemeClr val="tx1"/>
                </a:solidFill>
              </a:rPr>
              <a:t>）：</a:t>
            </a:r>
            <a:r>
              <a:rPr lang="en-US" altLang="zh-CN" sz="1600" dirty="0">
                <a:solidFill>
                  <a:schemeClr val="tx1"/>
                </a:solidFill>
              </a:rPr>
              <a:t> </a:t>
            </a:r>
          </a:p>
          <a:p>
            <a:pPr marL="800100" lvl="1" indent="-342900" algn="just">
              <a:lnSpc>
                <a:spcPct val="120000"/>
              </a:lnSpc>
              <a:spcBef>
                <a:spcPts val="600"/>
              </a:spcBef>
              <a:spcAft>
                <a:spcPts val="600"/>
              </a:spcAft>
              <a:buFont typeface="+mj-ea"/>
              <a:buAutoNum type="circleNumDbPlain"/>
              <a:defRPr/>
            </a:pPr>
            <a:r>
              <a:rPr lang="en-US" altLang="zh-CN" sz="1600" dirty="0">
                <a:solidFill>
                  <a:schemeClr val="tx1"/>
                </a:solidFill>
              </a:rPr>
              <a:t>                                                                       </a:t>
            </a:r>
            <a:r>
              <a:rPr lang="zh-CN" altLang="en-US" sz="1600" dirty="0">
                <a:solidFill>
                  <a:schemeClr val="tx1"/>
                </a:solidFill>
              </a:rPr>
              <a:t>②</a:t>
            </a:r>
            <a:endParaRPr lang="en-US" altLang="zh-CN" sz="1600" dirty="0">
              <a:solidFill>
                <a:schemeClr val="tx1"/>
              </a:solidFill>
            </a:endParaRPr>
          </a:p>
          <a:p>
            <a:pPr algn="just">
              <a:lnSpc>
                <a:spcPct val="120000"/>
              </a:lnSpc>
              <a:spcBef>
                <a:spcPts val="600"/>
              </a:spcBef>
              <a:spcAft>
                <a:spcPts val="600"/>
              </a:spcAft>
              <a:defRPr/>
            </a:pPr>
            <a:endParaRPr lang="zh-CN" altLang="en-US" sz="1600" dirty="0">
              <a:solidFill>
                <a:schemeClr val="tx1"/>
              </a:solidFill>
            </a:endParaRPr>
          </a:p>
          <a:p>
            <a:pPr marL="749300" indent="-301625" algn="just">
              <a:lnSpc>
                <a:spcPct val="120000"/>
              </a:lnSpc>
              <a:spcBef>
                <a:spcPts val="600"/>
              </a:spcBef>
              <a:spcAft>
                <a:spcPts val="600"/>
              </a:spcAft>
              <a:defRPr/>
            </a:pPr>
            <a:r>
              <a:rPr lang="zh-CN" altLang="en-US" sz="1600" dirty="0">
                <a:solidFill>
                  <a:schemeClr val="tx1"/>
                </a:solidFill>
              </a:rPr>
              <a:t>③ </a:t>
            </a:r>
            <a:r>
              <a:rPr lang="en-US" altLang="zh-CN" sz="1600" dirty="0">
                <a:solidFill>
                  <a:schemeClr val="tx1"/>
                </a:solidFill>
              </a:rPr>
              <a:t>                                                                        </a:t>
            </a:r>
            <a:r>
              <a:rPr lang="zh-CN" altLang="en-US" sz="1600" dirty="0">
                <a:solidFill>
                  <a:schemeClr val="tx1"/>
                </a:solidFill>
              </a:rPr>
              <a:t>④  </a:t>
            </a:r>
            <a:endParaRPr lang="en-US" altLang="zh-CN" sz="1600" dirty="0">
              <a:solidFill>
                <a:schemeClr val="tx1"/>
              </a:solidFill>
            </a:endParaRPr>
          </a:p>
          <a:p>
            <a:pPr marL="749300" indent="-301625" algn="just">
              <a:lnSpc>
                <a:spcPct val="120000"/>
              </a:lnSpc>
              <a:spcBef>
                <a:spcPts val="600"/>
              </a:spcBef>
              <a:spcAft>
                <a:spcPts val="600"/>
              </a:spcAft>
              <a:defRPr/>
            </a:pPr>
            <a:endParaRPr lang="en-US" altLang="zh-CN" sz="1600" dirty="0">
              <a:solidFill>
                <a:schemeClr val="tx1"/>
              </a:solidFill>
            </a:endParaRPr>
          </a:p>
          <a:p>
            <a:pPr marL="749300" indent="-301625" algn="just">
              <a:lnSpc>
                <a:spcPct val="120000"/>
              </a:lnSpc>
              <a:spcBef>
                <a:spcPts val="600"/>
              </a:spcBef>
              <a:spcAft>
                <a:spcPts val="600"/>
              </a:spcAft>
              <a:defRPr/>
            </a:pPr>
            <a:r>
              <a:rPr lang="zh-CN" altLang="en-US" sz="1600" dirty="0">
                <a:solidFill>
                  <a:schemeClr val="tx1"/>
                </a:solidFill>
              </a:rPr>
              <a:t>⑤  如果</a:t>
            </a:r>
            <a:r>
              <a:rPr lang="en-US" altLang="zh-CN" sz="1600" dirty="0">
                <a:solidFill>
                  <a:schemeClr val="tx1"/>
                </a:solidFill>
              </a:rPr>
              <a:t>p</a:t>
            </a:r>
            <a:r>
              <a:rPr lang="zh-CN" altLang="en-US" sz="1600" dirty="0">
                <a:solidFill>
                  <a:schemeClr val="tx1"/>
                </a:solidFill>
              </a:rPr>
              <a:t>当前指向</a:t>
            </a:r>
            <a:r>
              <a:rPr lang="en-US" altLang="zh-CN" sz="1600" dirty="0">
                <a:solidFill>
                  <a:schemeClr val="tx1"/>
                </a:solidFill>
              </a:rPr>
              <a:t>a</a:t>
            </a:r>
            <a:r>
              <a:rPr lang="zh-CN" altLang="en-US" sz="1600" dirty="0">
                <a:solidFill>
                  <a:schemeClr val="tx1"/>
                </a:solidFill>
              </a:rPr>
              <a:t>数组中第</a:t>
            </a:r>
            <a:r>
              <a:rPr lang="en-US" altLang="zh-CN" sz="1600" dirty="0" err="1">
                <a:solidFill>
                  <a:schemeClr val="tx1"/>
                </a:solidFill>
              </a:rPr>
              <a:t>i</a:t>
            </a:r>
            <a:r>
              <a:rPr lang="zh-CN" altLang="en-US" sz="1600" dirty="0">
                <a:solidFill>
                  <a:schemeClr val="tx1"/>
                </a:solidFill>
              </a:rPr>
              <a:t>个元素</a:t>
            </a:r>
            <a:r>
              <a:rPr lang="en-US" altLang="zh-CN" sz="1600" dirty="0">
                <a:solidFill>
                  <a:schemeClr val="tx1"/>
                </a:solidFill>
              </a:rPr>
              <a:t>a[</a:t>
            </a:r>
            <a:r>
              <a:rPr lang="en-US" altLang="zh-CN" sz="1600" dirty="0" err="1">
                <a:solidFill>
                  <a:schemeClr val="tx1"/>
                </a:solidFill>
              </a:rPr>
              <a:t>i</a:t>
            </a:r>
            <a:r>
              <a:rPr lang="en-US" altLang="zh-CN" sz="1600" dirty="0">
                <a:solidFill>
                  <a:schemeClr val="tx1"/>
                </a:solidFill>
              </a:rPr>
              <a:t>]</a:t>
            </a:r>
            <a:r>
              <a:rPr lang="zh-CN" altLang="en-US" sz="1600" dirty="0">
                <a:solidFill>
                  <a:schemeClr val="tx1"/>
                </a:solidFill>
              </a:rPr>
              <a:t>，则</a:t>
            </a:r>
            <a:r>
              <a:rPr lang="en-US" altLang="zh-CN" sz="1600" dirty="0">
                <a:solidFill>
                  <a:schemeClr val="tx1"/>
                </a:solidFill>
              </a:rPr>
              <a:t>: </a:t>
            </a:r>
          </a:p>
        </p:txBody>
      </p:sp>
      <p:sp>
        <p:nvSpPr>
          <p:cNvPr id="17" name="圆角矩形 16">
            <a:extLst>
              <a:ext uri="{FF2B5EF4-FFF2-40B4-BE49-F238E27FC236}">
                <a16:creationId xmlns:a16="http://schemas.microsoft.com/office/drawing/2014/main" xmlns="" id="{5382CD89-35B6-4BD4-B332-B011068CC402}"/>
              </a:ext>
            </a:extLst>
          </p:cNvPr>
          <p:cNvSpPr/>
          <p:nvPr/>
        </p:nvSpPr>
        <p:spPr>
          <a:xfrm>
            <a:off x="1500158" y="3470734"/>
            <a:ext cx="3490131" cy="762624"/>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a:spcBef>
                <a:spcPts val="600"/>
              </a:spcBef>
              <a:spcAft>
                <a:spcPts val="600"/>
              </a:spcAft>
              <a:defRPr/>
            </a:pPr>
            <a:r>
              <a:rPr lang="en-US" altLang="zh-CN" sz="1600">
                <a:solidFill>
                  <a:schemeClr val="tx1"/>
                </a:solidFill>
              </a:rPr>
              <a:t>p++;	</a:t>
            </a:r>
            <a:r>
              <a:rPr lang="en-US" altLang="zh-CN" sz="1600">
                <a:solidFill>
                  <a:srgbClr val="008000"/>
                </a:solidFill>
              </a:rPr>
              <a:t>//</a:t>
            </a:r>
            <a:r>
              <a:rPr lang="zh-CN" altLang="en-US" sz="1600">
                <a:solidFill>
                  <a:srgbClr val="008000"/>
                </a:solidFill>
              </a:rPr>
              <a:t>使</a:t>
            </a:r>
            <a:r>
              <a:rPr lang="en-US" altLang="zh-CN" sz="1600">
                <a:solidFill>
                  <a:srgbClr val="008000"/>
                </a:solidFill>
              </a:rPr>
              <a:t>p</a:t>
            </a:r>
            <a:r>
              <a:rPr lang="zh-CN" altLang="en-US" sz="1600">
                <a:solidFill>
                  <a:srgbClr val="008000"/>
                </a:solidFill>
              </a:rPr>
              <a:t>指向下一元素</a:t>
            </a:r>
            <a:r>
              <a:rPr lang="en-US" altLang="zh-CN" sz="1600">
                <a:solidFill>
                  <a:srgbClr val="008000"/>
                </a:solidFill>
              </a:rPr>
              <a:t>a[1]</a:t>
            </a:r>
          </a:p>
          <a:p>
            <a:pPr algn="just">
              <a:spcBef>
                <a:spcPts val="600"/>
              </a:spcBef>
              <a:spcAft>
                <a:spcPts val="600"/>
              </a:spcAft>
              <a:defRPr/>
            </a:pPr>
            <a:r>
              <a:rPr lang="en-US" altLang="zh-CN" sz="1600">
                <a:solidFill>
                  <a:schemeClr val="tx1"/>
                </a:solidFill>
              </a:rPr>
              <a:t>*p;	</a:t>
            </a:r>
            <a:r>
              <a:rPr lang="en-US" altLang="zh-CN" sz="1600">
                <a:solidFill>
                  <a:srgbClr val="008000"/>
                </a:solidFill>
              </a:rPr>
              <a:t>//</a:t>
            </a:r>
            <a:r>
              <a:rPr lang="zh-CN" altLang="en-US" sz="1600">
                <a:solidFill>
                  <a:srgbClr val="008000"/>
                </a:solidFill>
              </a:rPr>
              <a:t>得到下一个元素</a:t>
            </a:r>
            <a:r>
              <a:rPr lang="en-US" altLang="zh-CN" sz="1600">
                <a:solidFill>
                  <a:srgbClr val="008000"/>
                </a:solidFill>
              </a:rPr>
              <a:t>a[1]</a:t>
            </a:r>
            <a:r>
              <a:rPr lang="zh-CN" altLang="en-US" sz="1600">
                <a:solidFill>
                  <a:srgbClr val="008000"/>
                </a:solidFill>
              </a:rPr>
              <a:t>的值</a:t>
            </a:r>
            <a:endParaRPr lang="en-US" altLang="zh-CN" sz="1600">
              <a:solidFill>
                <a:srgbClr val="008000"/>
              </a:solidFill>
            </a:endParaRPr>
          </a:p>
        </p:txBody>
      </p:sp>
      <p:sp>
        <p:nvSpPr>
          <p:cNvPr id="19" name="圆角矩形 18">
            <a:extLst>
              <a:ext uri="{FF2B5EF4-FFF2-40B4-BE49-F238E27FC236}">
                <a16:creationId xmlns:a16="http://schemas.microsoft.com/office/drawing/2014/main" xmlns="" id="{5382CD89-35B6-4BD4-B332-B011068CC402}"/>
              </a:ext>
            </a:extLst>
          </p:cNvPr>
          <p:cNvSpPr/>
          <p:nvPr/>
        </p:nvSpPr>
        <p:spPr>
          <a:xfrm>
            <a:off x="5749047" y="3468694"/>
            <a:ext cx="5564221" cy="762624"/>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a:spcBef>
                <a:spcPts val="600"/>
              </a:spcBef>
              <a:spcAft>
                <a:spcPts val="600"/>
              </a:spcAft>
              <a:defRPr/>
            </a:pPr>
            <a:r>
              <a:rPr lang="zh-CN" altLang="en-US" sz="1600">
                <a:solidFill>
                  <a:schemeClr val="tx1"/>
                </a:solidFill>
              </a:rPr>
              <a:t>*</a:t>
            </a:r>
            <a:r>
              <a:rPr lang="en-US" altLang="zh-CN" sz="1600">
                <a:solidFill>
                  <a:schemeClr val="tx1"/>
                </a:solidFill>
              </a:rPr>
              <a:t>p++;	</a:t>
            </a:r>
            <a:r>
              <a:rPr lang="en-US" altLang="zh-CN" sz="1600">
                <a:solidFill>
                  <a:srgbClr val="008000"/>
                </a:solidFill>
              </a:rPr>
              <a:t>/*</a:t>
            </a:r>
            <a:r>
              <a:rPr lang="zh-CN" altLang="en-US" sz="1600">
                <a:solidFill>
                  <a:srgbClr val="008000"/>
                </a:solidFill>
              </a:rPr>
              <a:t>由于</a:t>
            </a:r>
            <a:r>
              <a:rPr lang="en-US" altLang="zh-CN" sz="1600">
                <a:solidFill>
                  <a:srgbClr val="008000"/>
                </a:solidFill>
              </a:rPr>
              <a:t>++</a:t>
            </a:r>
            <a:r>
              <a:rPr lang="zh-CN" altLang="en-US" sz="1600">
                <a:solidFill>
                  <a:srgbClr val="008000"/>
                </a:solidFill>
              </a:rPr>
              <a:t>和*同优先级，结合方向自右而左，因此它等价于*</a:t>
            </a:r>
            <a:r>
              <a:rPr lang="en-US" altLang="zh-CN" sz="1600">
                <a:solidFill>
                  <a:srgbClr val="008000"/>
                </a:solidFill>
              </a:rPr>
              <a:t>(p++)</a:t>
            </a:r>
            <a:r>
              <a:rPr lang="zh-CN" altLang="en-US" sz="1600">
                <a:solidFill>
                  <a:srgbClr val="008000"/>
                </a:solidFill>
              </a:rPr>
              <a:t>。先引用</a:t>
            </a:r>
            <a:r>
              <a:rPr lang="en-US" altLang="zh-CN" sz="1600">
                <a:solidFill>
                  <a:srgbClr val="008000"/>
                </a:solidFill>
              </a:rPr>
              <a:t>p</a:t>
            </a:r>
            <a:r>
              <a:rPr lang="zh-CN" altLang="en-US" sz="1600">
                <a:solidFill>
                  <a:srgbClr val="008000"/>
                </a:solidFill>
              </a:rPr>
              <a:t>的值，实现*</a:t>
            </a:r>
            <a:r>
              <a:rPr lang="en-US" altLang="zh-CN" sz="1600">
                <a:solidFill>
                  <a:srgbClr val="008000"/>
                </a:solidFill>
              </a:rPr>
              <a:t>p</a:t>
            </a:r>
            <a:r>
              <a:rPr lang="zh-CN" altLang="en-US" sz="1600">
                <a:solidFill>
                  <a:srgbClr val="008000"/>
                </a:solidFill>
              </a:rPr>
              <a:t>的运算，然后再使</a:t>
            </a:r>
            <a:r>
              <a:rPr lang="en-US" altLang="zh-CN" sz="1600">
                <a:solidFill>
                  <a:srgbClr val="008000"/>
                </a:solidFill>
              </a:rPr>
              <a:t>p</a:t>
            </a:r>
            <a:r>
              <a:rPr lang="zh-CN" altLang="en-US" sz="1600">
                <a:solidFill>
                  <a:srgbClr val="008000"/>
                </a:solidFill>
              </a:rPr>
              <a:t>自增</a:t>
            </a:r>
            <a:r>
              <a:rPr lang="en-US" altLang="zh-CN" sz="1600">
                <a:solidFill>
                  <a:srgbClr val="008000"/>
                </a:solidFill>
              </a:rPr>
              <a:t>1*/</a:t>
            </a:r>
          </a:p>
        </p:txBody>
      </p:sp>
      <p:sp>
        <p:nvSpPr>
          <p:cNvPr id="22" name="圆角矩形 21">
            <a:extLst>
              <a:ext uri="{FF2B5EF4-FFF2-40B4-BE49-F238E27FC236}">
                <a16:creationId xmlns:a16="http://schemas.microsoft.com/office/drawing/2014/main" xmlns="" id="{5382CD89-35B6-4BD4-B332-B011068CC402}"/>
              </a:ext>
            </a:extLst>
          </p:cNvPr>
          <p:cNvSpPr/>
          <p:nvPr/>
        </p:nvSpPr>
        <p:spPr>
          <a:xfrm>
            <a:off x="1500158" y="4362436"/>
            <a:ext cx="3490131" cy="762624"/>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a:spcBef>
                <a:spcPts val="600"/>
              </a:spcBef>
              <a:spcAft>
                <a:spcPts val="600"/>
              </a:spcAft>
              <a:defRPr/>
            </a:pPr>
            <a:r>
              <a:rPr lang="zh-CN" altLang="en-US" sz="1600">
                <a:solidFill>
                  <a:schemeClr val="tx1"/>
                </a:solidFill>
              </a:rPr>
              <a:t>*</a:t>
            </a:r>
            <a:r>
              <a:rPr lang="en-US" altLang="zh-CN" sz="1600">
                <a:solidFill>
                  <a:schemeClr val="tx1"/>
                </a:solidFill>
              </a:rPr>
              <a:t>(p++);	</a:t>
            </a:r>
            <a:r>
              <a:rPr lang="en-US" altLang="zh-CN" sz="1600">
                <a:solidFill>
                  <a:srgbClr val="008000"/>
                </a:solidFill>
              </a:rPr>
              <a:t>//</a:t>
            </a:r>
            <a:r>
              <a:rPr lang="zh-CN" altLang="en-US" sz="1600">
                <a:solidFill>
                  <a:srgbClr val="008000"/>
                </a:solidFill>
              </a:rPr>
              <a:t>先取*</a:t>
            </a:r>
            <a:r>
              <a:rPr lang="en-US" altLang="zh-CN" sz="1600">
                <a:solidFill>
                  <a:srgbClr val="008000"/>
                </a:solidFill>
              </a:rPr>
              <a:t>p</a:t>
            </a:r>
            <a:r>
              <a:rPr lang="zh-CN" altLang="en-US" sz="1600">
                <a:solidFill>
                  <a:srgbClr val="008000"/>
                </a:solidFill>
              </a:rPr>
              <a:t>值，然后使</a:t>
            </a:r>
            <a:r>
              <a:rPr lang="en-US" altLang="zh-CN" sz="1600">
                <a:solidFill>
                  <a:srgbClr val="008000"/>
                </a:solidFill>
              </a:rPr>
              <a:t>p</a:t>
            </a:r>
            <a:r>
              <a:rPr lang="zh-CN" altLang="en-US" sz="1600">
                <a:solidFill>
                  <a:srgbClr val="008000"/>
                </a:solidFill>
              </a:rPr>
              <a:t>加</a:t>
            </a:r>
            <a:r>
              <a:rPr lang="en-US" altLang="zh-CN" sz="1600">
                <a:solidFill>
                  <a:srgbClr val="008000"/>
                </a:solidFill>
              </a:rPr>
              <a:t>1</a:t>
            </a:r>
          </a:p>
          <a:p>
            <a:pPr algn="just">
              <a:spcBef>
                <a:spcPts val="600"/>
              </a:spcBef>
              <a:spcAft>
                <a:spcPts val="600"/>
              </a:spcAft>
              <a:defRPr/>
            </a:pPr>
            <a:r>
              <a:rPr lang="en-US" altLang="zh-CN" sz="1600">
                <a:solidFill>
                  <a:schemeClr val="tx1"/>
                </a:solidFill>
              </a:rPr>
              <a:t>*(++p);	</a:t>
            </a:r>
            <a:r>
              <a:rPr lang="en-US" altLang="zh-CN" sz="1600">
                <a:solidFill>
                  <a:srgbClr val="008000"/>
                </a:solidFill>
              </a:rPr>
              <a:t>//</a:t>
            </a:r>
            <a:r>
              <a:rPr lang="zh-CN" altLang="en-US" sz="1600">
                <a:solidFill>
                  <a:srgbClr val="008000"/>
                </a:solidFill>
              </a:rPr>
              <a:t>先使</a:t>
            </a:r>
            <a:r>
              <a:rPr lang="en-US" altLang="zh-CN" sz="1600">
                <a:solidFill>
                  <a:srgbClr val="008000"/>
                </a:solidFill>
              </a:rPr>
              <a:t>p</a:t>
            </a:r>
            <a:r>
              <a:rPr lang="zh-CN" altLang="en-US" sz="1600">
                <a:solidFill>
                  <a:srgbClr val="008000"/>
                </a:solidFill>
              </a:rPr>
              <a:t>加</a:t>
            </a:r>
            <a:r>
              <a:rPr lang="en-US" altLang="zh-CN" sz="1600">
                <a:solidFill>
                  <a:srgbClr val="008000"/>
                </a:solidFill>
              </a:rPr>
              <a:t>1</a:t>
            </a:r>
            <a:r>
              <a:rPr lang="zh-CN" altLang="en-US" sz="1600">
                <a:solidFill>
                  <a:srgbClr val="008000"/>
                </a:solidFill>
              </a:rPr>
              <a:t>，再取*</a:t>
            </a:r>
            <a:r>
              <a:rPr lang="en-US" altLang="zh-CN" sz="1600">
                <a:solidFill>
                  <a:srgbClr val="008000"/>
                </a:solidFill>
              </a:rPr>
              <a:t>p</a:t>
            </a:r>
          </a:p>
        </p:txBody>
      </p:sp>
      <p:sp>
        <p:nvSpPr>
          <p:cNvPr id="23" name="圆角矩形 22">
            <a:extLst>
              <a:ext uri="{FF2B5EF4-FFF2-40B4-BE49-F238E27FC236}">
                <a16:creationId xmlns:a16="http://schemas.microsoft.com/office/drawing/2014/main" xmlns="" id="{5382CD89-35B6-4BD4-B332-B011068CC402}"/>
              </a:ext>
            </a:extLst>
          </p:cNvPr>
          <p:cNvSpPr/>
          <p:nvPr/>
        </p:nvSpPr>
        <p:spPr>
          <a:xfrm>
            <a:off x="5749046" y="4362436"/>
            <a:ext cx="5564221" cy="762624"/>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a:spcBef>
                <a:spcPts val="600"/>
              </a:spcBef>
              <a:spcAft>
                <a:spcPts val="600"/>
              </a:spcAft>
              <a:defRPr/>
            </a:pPr>
            <a:r>
              <a:rPr lang="en-US" altLang="zh-CN" sz="1600">
                <a:solidFill>
                  <a:schemeClr val="tx1"/>
                </a:solidFill>
              </a:rPr>
              <a:t>++(*p);	</a:t>
            </a:r>
            <a:r>
              <a:rPr lang="en-US" altLang="zh-CN" sz="1600">
                <a:solidFill>
                  <a:srgbClr val="008000"/>
                </a:solidFill>
              </a:rPr>
              <a:t>/*</a:t>
            </a:r>
            <a:r>
              <a:rPr lang="zh-CN" altLang="en-US" sz="1600">
                <a:solidFill>
                  <a:srgbClr val="008000"/>
                </a:solidFill>
              </a:rPr>
              <a:t>表示</a:t>
            </a:r>
            <a:r>
              <a:rPr lang="en-US" altLang="zh-CN" sz="1600">
                <a:solidFill>
                  <a:srgbClr val="008000"/>
                </a:solidFill>
              </a:rPr>
              <a:t>p</a:t>
            </a:r>
            <a:r>
              <a:rPr lang="zh-CN" altLang="en-US" sz="1600">
                <a:solidFill>
                  <a:srgbClr val="008000"/>
                </a:solidFill>
              </a:rPr>
              <a:t>所指向的元素值加</a:t>
            </a:r>
            <a:r>
              <a:rPr lang="en-US" altLang="zh-CN" sz="1600">
                <a:solidFill>
                  <a:srgbClr val="008000"/>
                </a:solidFill>
              </a:rPr>
              <a:t>1</a:t>
            </a:r>
            <a:r>
              <a:rPr lang="zh-CN" altLang="en-US" sz="1600">
                <a:solidFill>
                  <a:srgbClr val="008000"/>
                </a:solidFill>
              </a:rPr>
              <a:t>，如果</a:t>
            </a:r>
            <a:r>
              <a:rPr lang="en-US" altLang="zh-CN" sz="1600">
                <a:solidFill>
                  <a:srgbClr val="008000"/>
                </a:solidFill>
              </a:rPr>
              <a:t>p=a, </a:t>
            </a:r>
            <a:r>
              <a:rPr lang="zh-CN" altLang="en-US" sz="1600">
                <a:solidFill>
                  <a:srgbClr val="008000"/>
                </a:solidFill>
              </a:rPr>
              <a:t>则相当于</a:t>
            </a:r>
            <a:r>
              <a:rPr lang="en-US" altLang="zh-CN" sz="1600">
                <a:solidFill>
                  <a:srgbClr val="008000"/>
                </a:solidFill>
              </a:rPr>
              <a:t>++a[0]</a:t>
            </a:r>
            <a:r>
              <a:rPr lang="zh-CN" altLang="en-US" sz="1600">
                <a:solidFill>
                  <a:srgbClr val="008000"/>
                </a:solidFill>
              </a:rPr>
              <a:t>，若</a:t>
            </a:r>
            <a:r>
              <a:rPr lang="en-US" altLang="zh-CN" sz="1600">
                <a:solidFill>
                  <a:srgbClr val="008000"/>
                </a:solidFill>
              </a:rPr>
              <a:t>a[0]</a:t>
            </a:r>
            <a:r>
              <a:rPr lang="zh-CN" altLang="en-US" sz="1600">
                <a:solidFill>
                  <a:srgbClr val="008000"/>
                </a:solidFill>
              </a:rPr>
              <a:t>的值为</a:t>
            </a:r>
            <a:r>
              <a:rPr lang="en-US" altLang="zh-CN" sz="1600">
                <a:solidFill>
                  <a:srgbClr val="008000"/>
                </a:solidFill>
              </a:rPr>
              <a:t>3</a:t>
            </a:r>
            <a:r>
              <a:rPr lang="zh-CN" altLang="en-US" sz="1600">
                <a:solidFill>
                  <a:srgbClr val="008000"/>
                </a:solidFill>
              </a:rPr>
              <a:t>，则</a:t>
            </a:r>
            <a:r>
              <a:rPr lang="en-US" altLang="zh-CN" sz="1600">
                <a:solidFill>
                  <a:srgbClr val="008000"/>
                </a:solidFill>
              </a:rPr>
              <a:t>a[0]</a:t>
            </a:r>
            <a:r>
              <a:rPr lang="zh-CN" altLang="en-US" sz="1600">
                <a:solidFill>
                  <a:srgbClr val="008000"/>
                </a:solidFill>
              </a:rPr>
              <a:t>的值为</a:t>
            </a:r>
            <a:r>
              <a:rPr lang="en-US" altLang="zh-CN" sz="1600">
                <a:solidFill>
                  <a:srgbClr val="008000"/>
                </a:solidFill>
              </a:rPr>
              <a:t>4</a:t>
            </a:r>
            <a:r>
              <a:rPr lang="zh-CN" altLang="en-US" sz="1600">
                <a:solidFill>
                  <a:srgbClr val="008000"/>
                </a:solidFill>
              </a:rPr>
              <a:t>。注意</a:t>
            </a:r>
            <a:r>
              <a:rPr lang="en-US" altLang="zh-CN" sz="1600">
                <a:solidFill>
                  <a:srgbClr val="008000"/>
                </a:solidFill>
              </a:rPr>
              <a:t>: </a:t>
            </a:r>
            <a:r>
              <a:rPr lang="zh-CN" altLang="en-US" sz="1600">
                <a:solidFill>
                  <a:srgbClr val="008000"/>
                </a:solidFill>
              </a:rPr>
              <a:t>是元素</a:t>
            </a:r>
            <a:r>
              <a:rPr lang="en-US" altLang="zh-CN" sz="1600">
                <a:solidFill>
                  <a:srgbClr val="008000"/>
                </a:solidFill>
              </a:rPr>
              <a:t>a[0]</a:t>
            </a:r>
            <a:r>
              <a:rPr lang="zh-CN" altLang="en-US" sz="1600">
                <a:solidFill>
                  <a:srgbClr val="008000"/>
                </a:solidFill>
              </a:rPr>
              <a:t>的值加</a:t>
            </a:r>
            <a:r>
              <a:rPr lang="en-US" altLang="zh-CN" sz="1600">
                <a:solidFill>
                  <a:srgbClr val="008000"/>
                </a:solidFill>
              </a:rPr>
              <a:t>1</a:t>
            </a:r>
            <a:r>
              <a:rPr lang="zh-CN" altLang="en-US" sz="1600">
                <a:solidFill>
                  <a:srgbClr val="008000"/>
                </a:solidFill>
              </a:rPr>
              <a:t>，而不是指针</a:t>
            </a:r>
            <a:r>
              <a:rPr lang="en-US" altLang="zh-CN" sz="1600">
                <a:solidFill>
                  <a:srgbClr val="008000"/>
                </a:solidFill>
              </a:rPr>
              <a:t>p</a:t>
            </a:r>
            <a:r>
              <a:rPr lang="zh-CN" altLang="en-US" sz="1600">
                <a:solidFill>
                  <a:srgbClr val="008000"/>
                </a:solidFill>
              </a:rPr>
              <a:t>的值加</a:t>
            </a:r>
            <a:r>
              <a:rPr lang="en-US" altLang="zh-CN" sz="1600">
                <a:solidFill>
                  <a:srgbClr val="008000"/>
                </a:solidFill>
              </a:rPr>
              <a:t>1*/</a:t>
            </a:r>
          </a:p>
        </p:txBody>
      </p:sp>
      <p:sp>
        <p:nvSpPr>
          <p:cNvPr id="24" name="圆角矩形 23">
            <a:extLst>
              <a:ext uri="{FF2B5EF4-FFF2-40B4-BE49-F238E27FC236}">
                <a16:creationId xmlns:a16="http://schemas.microsoft.com/office/drawing/2014/main" xmlns="" id="{5382CD89-35B6-4BD4-B332-B011068CC402}"/>
              </a:ext>
            </a:extLst>
          </p:cNvPr>
          <p:cNvSpPr/>
          <p:nvPr/>
        </p:nvSpPr>
        <p:spPr>
          <a:xfrm>
            <a:off x="5116747" y="5256178"/>
            <a:ext cx="6196520" cy="1150270"/>
          </a:xfrm>
          <a:prstGeom prst="roundRect">
            <a:avLst>
              <a:gd name="adj" fmla="val 4828"/>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a:spcBef>
                <a:spcPts val="600"/>
              </a:spcBef>
              <a:spcAft>
                <a:spcPts val="600"/>
              </a:spcAft>
              <a:defRPr/>
            </a:pPr>
            <a:r>
              <a:rPr lang="en-US" altLang="zh-CN" sz="1600">
                <a:solidFill>
                  <a:schemeClr val="tx1"/>
                </a:solidFill>
              </a:rPr>
              <a:t>*(p--)	</a:t>
            </a:r>
            <a:r>
              <a:rPr lang="en-US" altLang="zh-CN" sz="1600">
                <a:solidFill>
                  <a:srgbClr val="008000"/>
                </a:solidFill>
              </a:rPr>
              <a:t>//</a:t>
            </a:r>
            <a:r>
              <a:rPr lang="zh-CN" altLang="en-US" sz="1600">
                <a:solidFill>
                  <a:srgbClr val="008000"/>
                </a:solidFill>
              </a:rPr>
              <a:t>相当于</a:t>
            </a:r>
            <a:r>
              <a:rPr lang="en-US" altLang="zh-CN" sz="1600">
                <a:solidFill>
                  <a:srgbClr val="008000"/>
                </a:solidFill>
              </a:rPr>
              <a:t>a[i--]</a:t>
            </a:r>
            <a:r>
              <a:rPr lang="zh-CN" altLang="en-US" sz="1600">
                <a:solidFill>
                  <a:srgbClr val="008000"/>
                </a:solidFill>
              </a:rPr>
              <a:t>，先对</a:t>
            </a:r>
            <a:r>
              <a:rPr lang="en-US" altLang="zh-CN" sz="1600">
                <a:solidFill>
                  <a:srgbClr val="008000"/>
                </a:solidFill>
              </a:rPr>
              <a:t>p</a:t>
            </a:r>
            <a:r>
              <a:rPr lang="zh-CN" altLang="en-US" sz="1600">
                <a:solidFill>
                  <a:srgbClr val="008000"/>
                </a:solidFill>
              </a:rPr>
              <a:t>进行“*”运算，再使</a:t>
            </a:r>
            <a:r>
              <a:rPr lang="en-US" altLang="zh-CN" sz="1600">
                <a:solidFill>
                  <a:srgbClr val="008000"/>
                </a:solidFill>
              </a:rPr>
              <a:t>p</a:t>
            </a:r>
            <a:r>
              <a:rPr lang="zh-CN" altLang="en-US" sz="1600">
                <a:solidFill>
                  <a:srgbClr val="008000"/>
                </a:solidFill>
              </a:rPr>
              <a:t>自减</a:t>
            </a:r>
          </a:p>
          <a:p>
            <a:pPr algn="just">
              <a:spcBef>
                <a:spcPts val="600"/>
              </a:spcBef>
              <a:spcAft>
                <a:spcPts val="600"/>
              </a:spcAft>
              <a:defRPr/>
            </a:pPr>
            <a:r>
              <a:rPr lang="zh-CN" altLang="en-US" sz="1600">
                <a:solidFill>
                  <a:schemeClr val="tx1"/>
                </a:solidFill>
              </a:rPr>
              <a:t>*</a:t>
            </a:r>
            <a:r>
              <a:rPr lang="en-US" altLang="zh-CN" sz="1600">
                <a:solidFill>
                  <a:schemeClr val="tx1"/>
                </a:solidFill>
              </a:rPr>
              <a:t>(++p)	</a:t>
            </a:r>
            <a:r>
              <a:rPr lang="en-US" altLang="zh-CN" sz="1600">
                <a:solidFill>
                  <a:srgbClr val="008000"/>
                </a:solidFill>
              </a:rPr>
              <a:t>//</a:t>
            </a:r>
            <a:r>
              <a:rPr lang="zh-CN" altLang="en-US" sz="1600">
                <a:solidFill>
                  <a:srgbClr val="008000"/>
                </a:solidFill>
              </a:rPr>
              <a:t>相当于</a:t>
            </a:r>
            <a:r>
              <a:rPr lang="en-US" altLang="zh-CN" sz="1600">
                <a:solidFill>
                  <a:srgbClr val="008000"/>
                </a:solidFill>
              </a:rPr>
              <a:t>a[++i]</a:t>
            </a:r>
            <a:r>
              <a:rPr lang="zh-CN" altLang="en-US" sz="1600">
                <a:solidFill>
                  <a:srgbClr val="008000"/>
                </a:solidFill>
              </a:rPr>
              <a:t>，先使</a:t>
            </a:r>
            <a:r>
              <a:rPr lang="en-US" altLang="zh-CN" sz="1600">
                <a:solidFill>
                  <a:srgbClr val="008000"/>
                </a:solidFill>
              </a:rPr>
              <a:t>p</a:t>
            </a:r>
            <a:r>
              <a:rPr lang="zh-CN" altLang="en-US" sz="1600">
                <a:solidFill>
                  <a:srgbClr val="008000"/>
                </a:solidFill>
              </a:rPr>
              <a:t>自加，再进行“*”运算</a:t>
            </a:r>
          </a:p>
          <a:p>
            <a:pPr algn="just">
              <a:spcBef>
                <a:spcPts val="600"/>
              </a:spcBef>
              <a:spcAft>
                <a:spcPts val="600"/>
              </a:spcAft>
              <a:defRPr/>
            </a:pPr>
            <a:r>
              <a:rPr lang="zh-CN" altLang="en-US" sz="1600">
                <a:solidFill>
                  <a:schemeClr val="tx1"/>
                </a:solidFill>
              </a:rPr>
              <a:t>*</a:t>
            </a:r>
            <a:r>
              <a:rPr lang="en-US" altLang="zh-CN" sz="1600">
                <a:solidFill>
                  <a:schemeClr val="tx1"/>
                </a:solidFill>
              </a:rPr>
              <a:t>(--p)	</a:t>
            </a:r>
            <a:r>
              <a:rPr lang="en-US" altLang="zh-CN" sz="1600">
                <a:solidFill>
                  <a:srgbClr val="008000"/>
                </a:solidFill>
              </a:rPr>
              <a:t>//</a:t>
            </a:r>
            <a:r>
              <a:rPr lang="zh-CN" altLang="en-US" sz="1600">
                <a:solidFill>
                  <a:srgbClr val="008000"/>
                </a:solidFill>
              </a:rPr>
              <a:t>相当于</a:t>
            </a:r>
            <a:r>
              <a:rPr lang="en-US" altLang="zh-CN" sz="1600">
                <a:solidFill>
                  <a:srgbClr val="008000"/>
                </a:solidFill>
              </a:rPr>
              <a:t>a[--i]</a:t>
            </a:r>
            <a:r>
              <a:rPr lang="zh-CN" altLang="en-US" sz="1600">
                <a:solidFill>
                  <a:srgbClr val="008000"/>
                </a:solidFill>
              </a:rPr>
              <a:t>，先使</a:t>
            </a:r>
            <a:r>
              <a:rPr lang="en-US" altLang="zh-CN" sz="1600">
                <a:solidFill>
                  <a:srgbClr val="008000"/>
                </a:solidFill>
              </a:rPr>
              <a:t>p</a:t>
            </a:r>
            <a:r>
              <a:rPr lang="zh-CN" altLang="en-US" sz="1600">
                <a:solidFill>
                  <a:srgbClr val="008000"/>
                </a:solidFill>
              </a:rPr>
              <a:t>自减，再进行“*”运算</a:t>
            </a:r>
          </a:p>
        </p:txBody>
      </p:sp>
    </p:spTree>
    <p:extLst>
      <p:ext uri="{BB962C8B-B14F-4D97-AF65-F5344CB8AC3E}">
        <p14:creationId xmlns:p14="http://schemas.microsoft.com/office/powerpoint/2010/main" xmlns="" val="8935248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用数组名作函数参数</a:t>
            </a:r>
          </a:p>
        </p:txBody>
      </p:sp>
      <p:sp>
        <p:nvSpPr>
          <p:cNvPr id="16" name="MH_Desc_1"/>
          <p:cNvSpPr/>
          <p:nvPr>
            <p:custDataLst>
              <p:tags r:id="rId1"/>
            </p:custDataLst>
          </p:nvPr>
        </p:nvSpPr>
        <p:spPr>
          <a:xfrm>
            <a:off x="564206" y="1079770"/>
            <a:ext cx="10749062" cy="544749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endParaRPr lang="en-US" altLang="zh-CN" sz="1600">
              <a:solidFill>
                <a:schemeClr val="tx1"/>
              </a:solidFill>
            </a:endParaRPr>
          </a:p>
        </p:txBody>
      </p:sp>
      <mc:AlternateContent xmlns:mc="http://schemas.openxmlformats.org/markup-compatibility/2006">
        <mc:Choice xmlns:a14="http://schemas.microsoft.com/office/drawing/2010/main" xmlns="" Requires="a14">
          <p:sp>
            <p:nvSpPr>
              <p:cNvPr id="17" name="圆角矩形 16">
                <a:extLst>
                  <a:ext uri="{FF2B5EF4-FFF2-40B4-BE49-F238E27FC236}">
                    <a16:creationId xmlns:a16="http://schemas.microsoft.com/office/drawing/2014/main" id="{5382CD89-35B6-4BD4-B332-B011068CC402}"/>
                  </a:ext>
                </a:extLst>
              </p:cNvPr>
              <p:cNvSpPr/>
              <p:nvPr/>
            </p:nvSpPr>
            <p:spPr>
              <a:xfrm>
                <a:off x="5211449" y="3064212"/>
                <a:ext cx="3514262" cy="1177045"/>
              </a:xfrm>
              <a:prstGeom prst="roundRect">
                <a:avLst>
                  <a:gd name="adj" fmla="val 420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363">
                  <a:lnSpc>
                    <a:spcPct val="120000"/>
                  </a:lnSpc>
                  <a:defRPr/>
                </a:pPr>
                <a:r>
                  <a:rPr lang="en-US" altLang="zh-CN" sz="1400">
                    <a:solidFill>
                      <a:schemeClr val="tx1"/>
                    </a:solidFill>
                  </a:rPr>
                  <a:t>void fun(int </a:t>
                </a:r>
                <a:r>
                  <a:rPr lang="en-US" altLang="zh-CN" sz="1400">
                    <a:solidFill>
                      <a:schemeClr val="accent6"/>
                    </a:solidFill>
                  </a:rPr>
                  <a:t>*arr</a:t>
                </a:r>
                <a:r>
                  <a:rPr lang="en-US" altLang="zh-CN" sz="1400">
                    <a:solidFill>
                      <a:schemeClr val="tx1"/>
                    </a:solidFill>
                  </a:rPr>
                  <a:t>, int n) 		</a:t>
                </a:r>
                <a:r>
                  <a:rPr lang="en-US" altLang="zh-CN" sz="1400">
                    <a:solidFill>
                      <a:srgbClr val="008000"/>
                    </a:solidFill>
                  </a:rPr>
                  <a:t>//</a:t>
                </a:r>
                <a:r>
                  <a:rPr lang="zh-CN" altLang="en-US" sz="1400">
                    <a:solidFill>
                      <a:srgbClr val="008000"/>
                    </a:solidFill>
                  </a:rPr>
                  <a:t>定义</a:t>
                </a:r>
                <a:r>
                  <a:rPr lang="en-US" altLang="zh-CN" sz="1400">
                    <a:solidFill>
                      <a:srgbClr val="008000"/>
                    </a:solidFill>
                  </a:rPr>
                  <a:t>fun</a:t>
                </a:r>
                <a:r>
                  <a:rPr lang="zh-CN" altLang="en-US" sz="1400">
                    <a:solidFill>
                      <a:srgbClr val="008000"/>
                    </a:solidFill>
                  </a:rPr>
                  <a:t>函数</a:t>
                </a:r>
              </a:p>
              <a:p>
                <a:pPr algn="just" defTabSz="360363">
                  <a:lnSpc>
                    <a:spcPct val="120000"/>
                  </a:lnSpc>
                  <a:defRPr/>
                </a:pPr>
                <a:r>
                  <a:rPr lang="en-US" altLang="zh-CN" sz="1400">
                    <a:solidFill>
                      <a:schemeClr val="tx1"/>
                    </a:solidFill>
                  </a:rPr>
                  <a:t>{</a:t>
                </a:r>
              </a:p>
              <a:p>
                <a:pPr algn="just" defTabSz="360363">
                  <a:lnSpc>
                    <a:spcPct val="120000"/>
                  </a:lnSpc>
                  <a:defRPr/>
                </a:pPr>
                <a:r>
                  <a:rPr lang="en-US" altLang="zh-CN" sz="140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a:solidFill>
                    <a:schemeClr val="tx1"/>
                  </a:solidFill>
                </a:endParaRPr>
              </a:p>
              <a:p>
                <a:pPr algn="just" defTabSz="360363">
                  <a:lnSpc>
                    <a:spcPct val="120000"/>
                  </a:lnSpc>
                  <a:defRPr/>
                </a:pPr>
                <a:r>
                  <a:rPr lang="en-US" altLang="zh-CN" sz="1400">
                    <a:solidFill>
                      <a:schemeClr val="tx1"/>
                    </a:solidFill>
                  </a:rPr>
                  <a:t>}</a:t>
                </a:r>
                <a:endParaRPr lang="zh-CN" altLang="en-US" sz="1400">
                  <a:solidFill>
                    <a:srgbClr val="008000"/>
                  </a:solidFill>
                </a:endParaRPr>
              </a:p>
            </p:txBody>
          </p:sp>
        </mc:Choice>
        <mc:Fallback>
          <p:sp>
            <p:nvSpPr>
              <p:cNvPr id="17" name="圆角矩形 16">
                <a:extLst>
                  <a:ext uri="{FF2B5EF4-FFF2-40B4-BE49-F238E27FC236}">
                    <a16:creationId xmlns:a16="http://schemas.microsoft.com/office/drawing/2014/main" xmlns="" xmlns:a14="http://schemas.microsoft.com/office/drawing/2010/main" id="{5382CD89-35B6-4BD4-B332-B011068CC402}"/>
                  </a:ext>
                </a:extLst>
              </p:cNvPr>
              <p:cNvSpPr>
                <a:spLocks noRot="1" noChangeAspect="1" noMove="1" noResize="1" noEditPoints="1" noAdjustHandles="1" noChangeArrowheads="1" noChangeShapeType="1" noTextEdit="1"/>
              </p:cNvSpPr>
              <p:nvPr/>
            </p:nvSpPr>
            <p:spPr>
              <a:xfrm>
                <a:off x="5211449" y="3064212"/>
                <a:ext cx="3514262" cy="1177045"/>
              </a:xfrm>
              <a:prstGeom prst="roundRect">
                <a:avLst>
                  <a:gd name="adj" fmla="val 4209"/>
                </a:avLst>
              </a:prstGeom>
              <a:blipFill>
                <a:blip r:embed="rId4" cstate="print"/>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24" name="圆角矩形 23">
                <a:extLst>
                  <a:ext uri="{FF2B5EF4-FFF2-40B4-BE49-F238E27FC236}">
                    <a16:creationId xmlns:a16="http://schemas.microsoft.com/office/drawing/2014/main" id="{5382CD89-35B6-4BD4-B332-B011068CC402}"/>
                  </a:ext>
                </a:extLst>
              </p:cNvPr>
              <p:cNvSpPr/>
              <p:nvPr/>
            </p:nvSpPr>
            <p:spPr>
              <a:xfrm>
                <a:off x="564206" y="1277350"/>
                <a:ext cx="4387173" cy="2963909"/>
              </a:xfrm>
              <a:prstGeom prst="roundRect">
                <a:avLst>
                  <a:gd name="adj" fmla="val 2202"/>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363">
                  <a:lnSpc>
                    <a:spcPct val="120000"/>
                  </a:lnSpc>
                  <a:defRPr/>
                </a:pPr>
                <a:r>
                  <a:rPr lang="en-US" altLang="zh-CN" sz="1400" dirty="0">
                    <a:solidFill>
                      <a:schemeClr val="tx1"/>
                    </a:solidFill>
                  </a:rPr>
                  <a:t>int main()</a:t>
                </a:r>
              </a:p>
              <a:p>
                <a:pPr algn="just" defTabSz="360363">
                  <a:lnSpc>
                    <a:spcPct val="120000"/>
                  </a:lnSpc>
                  <a:defRPr/>
                </a:pPr>
                <a:r>
                  <a:rPr lang="en-US" altLang="zh-CN" sz="1400" dirty="0">
                    <a:solidFill>
                      <a:schemeClr val="tx1"/>
                    </a:solidFill>
                  </a:rPr>
                  <a:t>{	void fun(int </a:t>
                </a:r>
                <a:r>
                  <a:rPr lang="en-US" altLang="zh-CN" sz="1400" dirty="0" err="1">
                    <a:solidFill>
                      <a:schemeClr val="tx1"/>
                    </a:solidFill>
                  </a:rPr>
                  <a:t>arr</a:t>
                </a:r>
                <a:r>
                  <a:rPr lang="en-US" altLang="zh-CN" sz="1400" dirty="0">
                    <a:solidFill>
                      <a:schemeClr val="tx1"/>
                    </a:solidFill>
                  </a:rPr>
                  <a:t>[], int n);</a:t>
                </a:r>
                <a:r>
                  <a:rPr lang="en-US" altLang="zh-CN" sz="1400" dirty="0">
                    <a:solidFill>
                      <a:srgbClr val="008000"/>
                    </a:solidFill>
                  </a:rPr>
                  <a:t>	//</a:t>
                </a:r>
                <a:r>
                  <a:rPr lang="zh-CN" altLang="en-US" sz="1400" dirty="0">
                    <a:solidFill>
                      <a:srgbClr val="008000"/>
                    </a:solidFill>
                  </a:rPr>
                  <a:t>对</a:t>
                </a:r>
                <a:r>
                  <a:rPr lang="en-US" altLang="zh-CN" sz="1400" dirty="0">
                    <a:solidFill>
                      <a:srgbClr val="008000"/>
                    </a:solidFill>
                  </a:rPr>
                  <a:t>fun</a:t>
                </a:r>
                <a:r>
                  <a:rPr lang="zh-CN" altLang="en-US" sz="1400" dirty="0">
                    <a:solidFill>
                      <a:srgbClr val="008000"/>
                    </a:solidFill>
                  </a:rPr>
                  <a:t>函数的声明</a:t>
                </a:r>
              </a:p>
              <a:p>
                <a:pPr algn="just" defTabSz="360363">
                  <a:lnSpc>
                    <a:spcPct val="120000"/>
                  </a:lnSpc>
                  <a:defRPr/>
                </a:pPr>
                <a:r>
                  <a:rPr lang="en-US" altLang="zh-CN" sz="1400" dirty="0">
                    <a:solidFill>
                      <a:schemeClr val="tx1"/>
                    </a:solidFill>
                  </a:rPr>
                  <a:t>	int array[10];			</a:t>
                </a:r>
                <a:r>
                  <a:rPr lang="en-US" altLang="zh-CN" sz="1400" dirty="0">
                    <a:solidFill>
                      <a:srgbClr val="008000"/>
                    </a:solidFill>
                  </a:rPr>
                  <a:t>//</a:t>
                </a:r>
                <a:r>
                  <a:rPr lang="zh-CN" altLang="en-US" sz="1400" dirty="0">
                    <a:solidFill>
                      <a:srgbClr val="008000"/>
                    </a:solidFill>
                  </a:rPr>
                  <a:t>定义</a:t>
                </a:r>
                <a:r>
                  <a:rPr lang="en-US" altLang="zh-CN" sz="1400" dirty="0">
                    <a:solidFill>
                      <a:srgbClr val="008000"/>
                    </a:solidFill>
                  </a:rPr>
                  <a:t>array</a:t>
                </a:r>
                <a:r>
                  <a:rPr lang="zh-CN" altLang="en-US" sz="1400" dirty="0">
                    <a:solidFill>
                      <a:srgbClr val="008000"/>
                    </a:solidFill>
                  </a:rPr>
                  <a:t>数组</a:t>
                </a:r>
              </a:p>
              <a:p>
                <a:pPr algn="just" defTabSz="360363">
                  <a:lnSpc>
                    <a:spcPct val="120000"/>
                  </a:lnSpc>
                  <a:defRPr/>
                </a:pPr>
                <a:r>
                  <a:rPr lang="en-US" altLang="zh-CN" sz="1400" dirty="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zh-CN" altLang="en-US" sz="1400" dirty="0">
                  <a:solidFill>
                    <a:schemeClr val="tx1"/>
                  </a:solidFill>
                </a:endParaRPr>
              </a:p>
              <a:p>
                <a:pPr algn="just" defTabSz="360363">
                  <a:lnSpc>
                    <a:spcPct val="120000"/>
                  </a:lnSpc>
                  <a:defRPr/>
                </a:pPr>
                <a:r>
                  <a:rPr lang="en-US" altLang="zh-CN" sz="1400" dirty="0">
                    <a:solidFill>
                      <a:schemeClr val="tx1"/>
                    </a:solidFill>
                  </a:rPr>
                  <a:t>	</a:t>
                </a:r>
                <a:r>
                  <a:rPr lang="en-US" altLang="zh-CN" sz="1400" dirty="0">
                    <a:solidFill>
                      <a:srgbClr val="FF0000"/>
                    </a:solidFill>
                  </a:rPr>
                  <a:t>fun(array,10);</a:t>
                </a:r>
                <a:r>
                  <a:rPr lang="zh-CN" altLang="en-US" sz="1400" dirty="0">
                    <a:solidFill>
                      <a:srgbClr val="FF0000"/>
                    </a:solidFill>
                  </a:rPr>
                  <a:t> </a:t>
                </a:r>
                <a:r>
                  <a:rPr lang="en-US" altLang="zh-CN" sz="1400" dirty="0">
                    <a:solidFill>
                      <a:schemeClr val="tx1"/>
                    </a:solidFill>
                  </a:rPr>
                  <a:t>			</a:t>
                </a:r>
                <a:r>
                  <a:rPr lang="en-US" altLang="zh-CN" sz="1400" dirty="0">
                    <a:solidFill>
                      <a:srgbClr val="008000"/>
                    </a:solidFill>
                  </a:rPr>
                  <a:t>//</a:t>
                </a:r>
                <a:r>
                  <a:rPr lang="zh-CN" altLang="en-US" sz="1400" dirty="0">
                    <a:solidFill>
                      <a:srgbClr val="008000"/>
                    </a:solidFill>
                  </a:rPr>
                  <a:t>用数组名作函数的参数</a:t>
                </a:r>
              </a:p>
              <a:p>
                <a:pPr algn="just" defTabSz="360363">
                  <a:lnSpc>
                    <a:spcPct val="120000"/>
                  </a:lnSpc>
                  <a:defRPr/>
                </a:pPr>
                <a:r>
                  <a:rPr lang="en-US" altLang="zh-CN" sz="1400" dirty="0">
                    <a:solidFill>
                      <a:schemeClr val="tx1"/>
                    </a:solidFill>
                  </a:rPr>
                  <a:t>	return 0;</a:t>
                </a:r>
              </a:p>
              <a:p>
                <a:pPr algn="just" defTabSz="360363">
                  <a:lnSpc>
                    <a:spcPct val="120000"/>
                  </a:lnSpc>
                  <a:defRPr/>
                </a:pPr>
                <a:r>
                  <a:rPr lang="en-US" altLang="zh-CN" sz="1400" dirty="0">
                    <a:solidFill>
                      <a:schemeClr val="tx1"/>
                    </a:solidFill>
                  </a:rPr>
                  <a:t>} </a:t>
                </a:r>
              </a:p>
              <a:p>
                <a:pPr algn="just" defTabSz="360363">
                  <a:lnSpc>
                    <a:spcPct val="120000"/>
                  </a:lnSpc>
                  <a:defRPr/>
                </a:pPr>
                <a:r>
                  <a:rPr lang="en-US" altLang="zh-CN" sz="1400" dirty="0">
                    <a:solidFill>
                      <a:schemeClr val="tx1"/>
                    </a:solidFill>
                  </a:rPr>
                  <a:t>void fun(</a:t>
                </a:r>
                <a:r>
                  <a:rPr lang="en-US" altLang="zh-CN" sz="1400" dirty="0">
                    <a:solidFill>
                      <a:srgbClr val="FF0000"/>
                    </a:solidFill>
                  </a:rPr>
                  <a:t>int </a:t>
                </a:r>
                <a:r>
                  <a:rPr lang="en-US" altLang="zh-CN" sz="1400" dirty="0" err="1">
                    <a:solidFill>
                      <a:srgbClr val="FF0000"/>
                    </a:solidFill>
                  </a:rPr>
                  <a:t>arr</a:t>
                </a:r>
                <a:r>
                  <a:rPr lang="en-US" altLang="zh-CN" sz="1400" dirty="0">
                    <a:solidFill>
                      <a:srgbClr val="FF0000"/>
                    </a:solidFill>
                  </a:rPr>
                  <a:t>[]</a:t>
                </a:r>
                <a:r>
                  <a:rPr lang="en-US" altLang="zh-CN" sz="1400" dirty="0">
                    <a:solidFill>
                      <a:schemeClr val="tx1"/>
                    </a:solidFill>
                  </a:rPr>
                  <a:t>, int n) 		</a:t>
                </a:r>
                <a:r>
                  <a:rPr lang="en-US" altLang="zh-CN" sz="1400" dirty="0">
                    <a:solidFill>
                      <a:srgbClr val="008000"/>
                    </a:solidFill>
                  </a:rPr>
                  <a:t>//</a:t>
                </a:r>
                <a:r>
                  <a:rPr lang="zh-CN" altLang="en-US" sz="1400" dirty="0">
                    <a:solidFill>
                      <a:srgbClr val="008000"/>
                    </a:solidFill>
                  </a:rPr>
                  <a:t>定义</a:t>
                </a:r>
                <a:r>
                  <a:rPr lang="en-US" altLang="zh-CN" sz="1400" dirty="0">
                    <a:solidFill>
                      <a:srgbClr val="008000"/>
                    </a:solidFill>
                  </a:rPr>
                  <a:t>fun</a:t>
                </a:r>
                <a:r>
                  <a:rPr lang="zh-CN" altLang="en-US" sz="1400" dirty="0">
                    <a:solidFill>
                      <a:srgbClr val="008000"/>
                    </a:solidFill>
                  </a:rPr>
                  <a:t>函数</a:t>
                </a:r>
              </a:p>
              <a:p>
                <a:pPr algn="just" defTabSz="360363">
                  <a:lnSpc>
                    <a:spcPct val="120000"/>
                  </a:lnSpc>
                  <a:defRPr/>
                </a:pPr>
                <a:r>
                  <a:rPr lang="en-US" altLang="zh-CN" sz="1400" dirty="0">
                    <a:solidFill>
                      <a:schemeClr val="tx1"/>
                    </a:solidFill>
                  </a:rPr>
                  <a:t>{</a:t>
                </a:r>
              </a:p>
              <a:p>
                <a:pPr algn="just" defTabSz="360363">
                  <a:lnSpc>
                    <a:spcPct val="120000"/>
                  </a:lnSpc>
                  <a:defRPr/>
                </a:pPr>
                <a:r>
                  <a:rPr lang="en-US" altLang="zh-CN" sz="1400" dirty="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dirty="0">
                  <a:solidFill>
                    <a:schemeClr val="tx1"/>
                  </a:solidFill>
                </a:endParaRPr>
              </a:p>
              <a:p>
                <a:pPr algn="just" defTabSz="360363">
                  <a:lnSpc>
                    <a:spcPct val="120000"/>
                  </a:lnSpc>
                  <a:defRPr/>
                </a:pPr>
                <a:r>
                  <a:rPr lang="en-US" altLang="zh-CN" sz="1400" dirty="0">
                    <a:solidFill>
                      <a:schemeClr val="tx1"/>
                    </a:solidFill>
                  </a:rPr>
                  <a:t>}</a:t>
                </a:r>
                <a:endParaRPr lang="zh-CN" altLang="en-US" sz="1400" dirty="0">
                  <a:solidFill>
                    <a:srgbClr val="008000"/>
                  </a:solidFill>
                </a:endParaRPr>
              </a:p>
            </p:txBody>
          </p:sp>
        </mc:Choice>
        <mc:Fallback>
          <p:sp>
            <p:nvSpPr>
              <p:cNvPr id="24" name="圆角矩形 23">
                <a:extLst>
                  <a:ext uri="{FF2B5EF4-FFF2-40B4-BE49-F238E27FC236}">
                    <a16:creationId xmlns:a16="http://schemas.microsoft.com/office/drawing/2014/main" xmlns="" id="{5382CD89-35B6-4BD4-B332-B011068CC402}"/>
                  </a:ext>
                </a:extLst>
              </p:cNvPr>
              <p:cNvSpPr>
                <a:spLocks noRot="1" noChangeAspect="1" noMove="1" noResize="1" noEditPoints="1" noAdjustHandles="1" noChangeArrowheads="1" noChangeShapeType="1" noTextEdit="1"/>
              </p:cNvSpPr>
              <p:nvPr/>
            </p:nvSpPr>
            <p:spPr>
              <a:xfrm>
                <a:off x="564206" y="1277350"/>
                <a:ext cx="4387173" cy="2963909"/>
              </a:xfrm>
              <a:prstGeom prst="roundRect">
                <a:avLst>
                  <a:gd name="adj" fmla="val 2202"/>
                </a:avLst>
              </a:prstGeom>
              <a:blipFill>
                <a:blip r:embed="rId5" cstate="print"/>
                <a:stretch>
                  <a:fillRect b="-205"/>
                </a:stretch>
              </a:blipFill>
            </p:spPr>
            <p:txBody>
              <a:bodyPr/>
              <a:lstStyle/>
              <a:p>
                <a:r>
                  <a:rPr lang="zh-CN" altLang="en-US">
                    <a:noFill/>
                  </a:rPr>
                  <a:t> </a:t>
                </a:r>
              </a:p>
            </p:txBody>
          </p:sp>
        </mc:Fallback>
      </mc:AlternateContent>
      <p:sp>
        <p:nvSpPr>
          <p:cNvPr id="3" name="矩形 2"/>
          <p:cNvSpPr/>
          <p:nvPr/>
        </p:nvSpPr>
        <p:spPr>
          <a:xfrm>
            <a:off x="5211449" y="1220890"/>
            <a:ext cx="6101818" cy="1338828"/>
          </a:xfrm>
          <a:prstGeom prst="rect">
            <a:avLst/>
          </a:prstGeom>
        </p:spPr>
        <p:txBody>
          <a:bodyPr wrap="square">
            <a:spAutoFit/>
          </a:bodyPr>
          <a:lstStyle/>
          <a:p>
            <a:pPr>
              <a:lnSpc>
                <a:spcPct val="150000"/>
              </a:lnSpc>
            </a:pPr>
            <a:r>
              <a:rPr lang="zh-CN" altLang="en-US"/>
              <a:t>array是实参数组名，arr为形参数组名。当用数组名作参数时，如果形参数组中各元素的值发生变化，实参数组元素的值随之变化。</a:t>
            </a:r>
          </a:p>
        </p:txBody>
      </p:sp>
      <p:sp>
        <p:nvSpPr>
          <p:cNvPr id="4" name="文本框 3"/>
          <p:cNvSpPr txBox="1"/>
          <p:nvPr/>
        </p:nvSpPr>
        <p:spPr>
          <a:xfrm>
            <a:off x="4867406" y="3452679"/>
            <a:ext cx="428017" cy="400110"/>
          </a:xfrm>
          <a:prstGeom prst="rect">
            <a:avLst/>
          </a:prstGeom>
          <a:noFill/>
        </p:spPr>
        <p:txBody>
          <a:bodyPr wrap="square" rtlCol="0">
            <a:spAutoFit/>
          </a:bodyPr>
          <a:lstStyle/>
          <a:p>
            <a:pPr algn="ctr"/>
            <a:r>
              <a:rPr lang="zh-CN" altLang="en-US" sz="2000"/>
              <a:t>≡</a:t>
            </a:r>
          </a:p>
        </p:txBody>
      </p:sp>
      <p:graphicFrame>
        <p:nvGraphicFramePr>
          <p:cNvPr id="11" name="表格 10"/>
          <p:cNvGraphicFramePr>
            <a:graphicFrameLocks noGrp="1"/>
          </p:cNvGraphicFramePr>
          <p:nvPr>
            <p:extLst>
              <p:ext uri="{D42A27DB-BD31-4B8C-83A1-F6EECF244321}">
                <p14:modId xmlns:p14="http://schemas.microsoft.com/office/powerpoint/2010/main" xmlns="" val="3527247865"/>
              </p:ext>
            </p:extLst>
          </p:nvPr>
        </p:nvGraphicFramePr>
        <p:xfrm>
          <a:off x="9077122" y="2859029"/>
          <a:ext cx="2148108" cy="3456178"/>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xmlns="" val="4019418062"/>
                    </a:ext>
                  </a:extLst>
                </a:gridCol>
                <a:gridCol w="708108">
                  <a:extLst>
                    <a:ext uri="{9D8B030D-6E8A-4147-A177-3AD203B41FA5}">
                      <a16:colId xmlns:a16="http://schemas.microsoft.com/office/drawing/2014/main" xmlns="" val="2733368043"/>
                    </a:ext>
                  </a:extLst>
                </a:gridCol>
                <a:gridCol w="720000">
                  <a:extLst>
                    <a:ext uri="{9D8B030D-6E8A-4147-A177-3AD203B41FA5}">
                      <a16:colId xmlns:a16="http://schemas.microsoft.com/office/drawing/2014/main" xmlns="" val="2833889773"/>
                    </a:ext>
                  </a:extLst>
                </a:gridCol>
              </a:tblGrid>
              <a:tr h="148020">
                <a:tc>
                  <a:txBody>
                    <a:bodyPr/>
                    <a:lstStyle/>
                    <a:p>
                      <a:pPr>
                        <a:lnSpc>
                          <a:spcPts val="1200"/>
                        </a:lnSpc>
                      </a:pPr>
                      <a:r>
                        <a:rPr lang="en-US" altLang="zh-CN" sz="1400" b="0"/>
                        <a:t>array</a:t>
                      </a:r>
                    </a:p>
                    <a:p>
                      <a:pPr>
                        <a:lnSpc>
                          <a:spcPts val="1200"/>
                        </a:lnSpc>
                      </a:pPr>
                      <a:r>
                        <a:rPr lang="en-US" altLang="zh-CN" sz="1400" b="0"/>
                        <a:t>arr</a:t>
                      </a: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524973177"/>
                  </a:ext>
                </a:extLst>
              </a:tr>
              <a:tr h="162822">
                <a:tc>
                  <a:txBody>
                    <a:bodyPr/>
                    <a:lstStyle/>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lnT w="12700" cmpd="sng">
                      <a:noFill/>
                    </a:lnT>
                  </a:tcPr>
                </a:tc>
                <a:tc>
                  <a:txBody>
                    <a:bodyPr/>
                    <a:lstStyle/>
                    <a:p>
                      <a:pPr>
                        <a:lnSpc>
                          <a:spcPts val="1200"/>
                        </a:lnSpc>
                      </a:pPr>
                      <a:r>
                        <a:rPr lang="en-US" altLang="zh-CN" sz="1400" b="0"/>
                        <a:t>array[0]</a:t>
                      </a:r>
                    </a:p>
                    <a:p>
                      <a:pPr>
                        <a:lnSpc>
                          <a:spcPts val="1200"/>
                        </a:lnSpc>
                      </a:pPr>
                      <a:r>
                        <a:rPr lang="en-US" altLang="zh-CN" sz="1400" b="0"/>
                        <a:t>arr[0]</a:t>
                      </a: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167121363"/>
                  </a:ext>
                </a:extLst>
              </a:tr>
              <a:tr h="148020">
                <a:tc>
                  <a:txBody>
                    <a:bodyPr/>
                    <a:lstStyle/>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tcPr>
                </a:tc>
                <a:tc>
                  <a:txBody>
                    <a:bodyPr/>
                    <a:lstStyle/>
                    <a:p>
                      <a:pPr>
                        <a:lnSpc>
                          <a:spcPts val="1200"/>
                        </a:lnSpc>
                      </a:pPr>
                      <a:endParaRPr lang="en-US" altLang="zh-CN" sz="1400" b="0"/>
                    </a:p>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607578585"/>
                  </a:ext>
                </a:extLst>
              </a:tr>
              <a:tr h="148020">
                <a:tc>
                  <a:txBody>
                    <a:bodyPr/>
                    <a:lstStyle/>
                    <a:p>
                      <a:pPr>
                        <a:lnSpc>
                          <a:spcPts val="1200"/>
                        </a:lnSpc>
                      </a:pPr>
                      <a:endParaRPr lang="en-US" altLang="zh-CN" sz="1400" b="0"/>
                    </a:p>
                    <a:p>
                      <a:pPr>
                        <a:lnSpc>
                          <a:spcPts val="1200"/>
                        </a:lnSpc>
                      </a:pPr>
                      <a:r>
                        <a:rPr lang="en-US" altLang="zh-CN" sz="1400" b="0"/>
                        <a:t>arr+3</a:t>
                      </a: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tcPr>
                </a:tc>
                <a:tc>
                  <a:txBody>
                    <a:bodyPr/>
                    <a:lstStyle/>
                    <a:p>
                      <a:pPr>
                        <a:lnSpc>
                          <a:spcPts val="1200"/>
                        </a:lnSpc>
                      </a:pPr>
                      <a:endParaRPr lang="en-US" altLang="zh-CN" sz="1400" b="0"/>
                    </a:p>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737287361"/>
                  </a:ext>
                </a:extLst>
              </a:tr>
              <a:tr h="148020">
                <a:tc>
                  <a:txBody>
                    <a:bodyPr/>
                    <a:lstStyle/>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tcPr>
                </a:tc>
                <a:tc>
                  <a:txBody>
                    <a:bodyPr/>
                    <a:lstStyle/>
                    <a:p>
                      <a:pPr>
                        <a:lnSpc>
                          <a:spcPts val="1200"/>
                        </a:lnSpc>
                      </a:pPr>
                      <a:r>
                        <a:rPr lang="en-US" altLang="zh-CN" sz="1400" b="0"/>
                        <a:t>array[3]</a:t>
                      </a:r>
                    </a:p>
                    <a:p>
                      <a:pPr>
                        <a:lnSpc>
                          <a:spcPts val="1200"/>
                        </a:lnSpc>
                      </a:pPr>
                      <a:r>
                        <a:rPr lang="en-US" altLang="zh-CN" sz="1400" b="0"/>
                        <a:t>arr[3]</a:t>
                      </a: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083849705"/>
                  </a:ext>
                </a:extLst>
              </a:tr>
              <a:tr h="148020">
                <a:tc>
                  <a:txBody>
                    <a:bodyPr/>
                    <a:lstStyle/>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tcPr>
                </a:tc>
                <a:tc>
                  <a:txBody>
                    <a:bodyPr/>
                    <a:lstStyle/>
                    <a:p>
                      <a:pPr>
                        <a:lnSpc>
                          <a:spcPts val="1200"/>
                        </a:lnSpc>
                      </a:pPr>
                      <a:endParaRPr lang="en-US" altLang="zh-CN" sz="1400" b="0"/>
                    </a:p>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696672147"/>
                  </a:ext>
                </a:extLst>
              </a:tr>
              <a:tr h="148020">
                <a:tc>
                  <a:txBody>
                    <a:bodyPr/>
                    <a:lstStyle/>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tcPr>
                </a:tc>
                <a:tc>
                  <a:txBody>
                    <a:bodyPr/>
                    <a:lstStyle/>
                    <a:p>
                      <a:pPr>
                        <a:lnSpc>
                          <a:spcPts val="1200"/>
                        </a:lnSpc>
                      </a:pPr>
                      <a:endParaRPr lang="en-US" altLang="zh-CN" sz="1400" b="0"/>
                    </a:p>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005302871"/>
                  </a:ext>
                </a:extLst>
              </a:tr>
              <a:tr h="148020">
                <a:tc>
                  <a:txBody>
                    <a:bodyPr/>
                    <a:lstStyle/>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tcPr>
                </a:tc>
                <a:tc>
                  <a:txBody>
                    <a:bodyPr/>
                    <a:lstStyle/>
                    <a:p>
                      <a:pPr>
                        <a:lnSpc>
                          <a:spcPts val="1200"/>
                        </a:lnSpc>
                      </a:pPr>
                      <a:endParaRPr lang="en-US" altLang="zh-CN" sz="1400" b="0"/>
                    </a:p>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546479342"/>
                  </a:ext>
                </a:extLst>
              </a:tr>
              <a:tr h="148020">
                <a:tc>
                  <a:txBody>
                    <a:bodyPr/>
                    <a:lstStyle/>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tcPr>
                </a:tc>
                <a:tc>
                  <a:txBody>
                    <a:bodyPr/>
                    <a:lstStyle/>
                    <a:p>
                      <a:pPr>
                        <a:lnSpc>
                          <a:spcPts val="1200"/>
                        </a:lnSpc>
                      </a:pPr>
                      <a:endParaRPr lang="en-US" altLang="zh-CN" sz="1400" b="0"/>
                    </a:p>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854021916"/>
                  </a:ext>
                </a:extLst>
              </a:tr>
              <a:tr h="148020">
                <a:tc>
                  <a:txBody>
                    <a:bodyPr/>
                    <a:lstStyle/>
                    <a:p>
                      <a:pPr marL="0" marR="0" indent="0" algn="l" defTabSz="914400" rtl="0" eaLnBrk="1" fontAlgn="auto" latinLnBrk="0" hangingPunct="1">
                        <a:lnSpc>
                          <a:spcPts val="1200"/>
                        </a:lnSpc>
                        <a:spcBef>
                          <a:spcPts val="0"/>
                        </a:spcBef>
                        <a:spcAft>
                          <a:spcPts val="0"/>
                        </a:spcAft>
                        <a:buClrTx/>
                        <a:buSzTx/>
                        <a:buFontTx/>
                        <a:buNone/>
                        <a:tabLst/>
                        <a:defRPr/>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tcPr>
                </a:tc>
                <a:tc>
                  <a:txBody>
                    <a:bodyPr/>
                    <a:lstStyle/>
                    <a:p>
                      <a:pPr>
                        <a:lnSpc>
                          <a:spcPts val="1200"/>
                        </a:lnSpc>
                      </a:pPr>
                      <a:endParaRPr lang="en-US" altLang="zh-CN" sz="1400" b="0"/>
                    </a:p>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168999039"/>
                  </a:ext>
                </a:extLst>
              </a:tr>
              <a:tr h="148020">
                <a:tc>
                  <a:txBody>
                    <a:bodyPr/>
                    <a:lstStyle/>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tcPr>
                </a:tc>
                <a:tc>
                  <a:txBody>
                    <a:bodyPr/>
                    <a:lstStyle/>
                    <a:p>
                      <a:pPr>
                        <a:lnSpc>
                          <a:spcPts val="1200"/>
                        </a:lnSpc>
                      </a:pPr>
                      <a:endParaRPr lang="en-US" altLang="zh-CN" sz="1400" b="0"/>
                    </a:p>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286181886"/>
                  </a:ext>
                </a:extLst>
              </a:tr>
            </a:tbl>
          </a:graphicData>
        </a:graphic>
      </p:graphicFrame>
      <p:cxnSp>
        <p:nvCxnSpPr>
          <p:cNvPr id="12" name="直接连接符 11"/>
          <p:cNvCxnSpPr/>
          <p:nvPr/>
        </p:nvCxnSpPr>
        <p:spPr>
          <a:xfrm>
            <a:off x="9077122" y="3163223"/>
            <a:ext cx="708904"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9077122" y="4109202"/>
            <a:ext cx="708904"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564206" y="4370825"/>
            <a:ext cx="9046722" cy="1712135"/>
          </a:xfrm>
          <a:prstGeom prst="rect">
            <a:avLst/>
          </a:prstGeom>
        </p:spPr>
        <p:txBody>
          <a:bodyPr wrap="square">
            <a:spAutoFit/>
          </a:bodyPr>
          <a:lstStyle/>
          <a:p>
            <a:pPr>
              <a:lnSpc>
                <a:spcPct val="150000"/>
              </a:lnSpc>
            </a:pPr>
            <a:r>
              <a:rPr lang="en-US" altLang="zh-CN" b="1" dirty="0"/>
              <a:t>C</a:t>
            </a:r>
            <a:r>
              <a:rPr lang="zh-CN" altLang="en-US" b="1" dirty="0"/>
              <a:t>编译器都是将形参数组名作为指针变量来处理的。</a:t>
            </a:r>
            <a:endParaRPr lang="en-US" altLang="zh-CN" b="1" dirty="0"/>
          </a:p>
          <a:p>
            <a:pPr>
              <a:lnSpc>
                <a:spcPct val="150000"/>
              </a:lnSpc>
            </a:pPr>
            <a:r>
              <a:rPr lang="zh-CN" altLang="en-US" dirty="0"/>
              <a:t>在该函数被调用时，系统会在fun函数中建立一个指针变量arr，用来存放从主调函数传递过来的实参数组首元素的地址。</a:t>
            </a:r>
            <a:endParaRPr lang="en-US" altLang="zh-CN" dirty="0"/>
          </a:p>
          <a:p>
            <a:pPr>
              <a:lnSpc>
                <a:spcPct val="150000"/>
              </a:lnSpc>
            </a:pPr>
            <a:r>
              <a:rPr lang="zh-CN" altLang="en-US" dirty="0"/>
              <a:t>当arr接收了实参数组的首元素地址后，arr就指向实参数组首元素，也就是指向array</a:t>
            </a:r>
            <a:r>
              <a:rPr lang="en-US" altLang="zh-CN" dirty="0"/>
              <a:t>[</a:t>
            </a:r>
            <a:r>
              <a:rPr lang="zh-CN" altLang="en-US" dirty="0"/>
              <a:t>0</a:t>
            </a:r>
            <a:r>
              <a:rPr lang="en-US" altLang="zh-CN" dirty="0"/>
              <a:t>]</a:t>
            </a:r>
            <a:r>
              <a:rPr lang="zh-CN" altLang="en-US" dirty="0"/>
              <a:t>。</a:t>
            </a:r>
          </a:p>
        </p:txBody>
      </p:sp>
    </p:spTree>
    <p:extLst>
      <p:ext uri="{BB962C8B-B14F-4D97-AF65-F5344CB8AC3E}">
        <p14:creationId xmlns:p14="http://schemas.microsoft.com/office/powerpoint/2010/main" xmlns="" val="42034205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用数组名作函数参数</a:t>
            </a:r>
          </a:p>
        </p:txBody>
      </p:sp>
      <p:sp>
        <p:nvSpPr>
          <p:cNvPr id="14" name="MH_Desc_1"/>
          <p:cNvSpPr/>
          <p:nvPr>
            <p:custDataLst>
              <p:tags r:id="rId1"/>
            </p:custDataLst>
          </p:nvPr>
        </p:nvSpPr>
        <p:spPr>
          <a:xfrm>
            <a:off x="564206" y="1079770"/>
            <a:ext cx="10749062" cy="544749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zh-CN" altLang="en-US" sz="1600">
                <a:solidFill>
                  <a:schemeClr val="tx1"/>
                </a:solidFill>
              </a:rPr>
              <a:t>以变量名和数组名作为函数参数的比较</a:t>
            </a:r>
            <a:endParaRPr lang="en-US" altLang="zh-CN" sz="1600">
              <a:solidFill>
                <a:schemeClr val="tx1"/>
              </a:solidFill>
            </a:endParaRPr>
          </a:p>
          <a:p>
            <a:pPr algn="just">
              <a:lnSpc>
                <a:spcPct val="120000"/>
              </a:lnSpc>
              <a:spcBef>
                <a:spcPts val="600"/>
              </a:spcBef>
              <a:spcAft>
                <a:spcPts val="600"/>
              </a:spcAft>
              <a:defRPr/>
            </a:pPr>
            <a:endParaRPr lang="en-US" altLang="zh-CN" sz="1600">
              <a:solidFill>
                <a:schemeClr val="tx1"/>
              </a:solidFill>
            </a:endParaRPr>
          </a:p>
          <a:p>
            <a:pPr algn="just">
              <a:lnSpc>
                <a:spcPct val="120000"/>
              </a:lnSpc>
              <a:spcBef>
                <a:spcPts val="600"/>
              </a:spcBef>
              <a:spcAft>
                <a:spcPts val="600"/>
              </a:spcAft>
              <a:defRPr/>
            </a:pPr>
            <a:endParaRPr lang="en-US" altLang="zh-CN" sz="1600">
              <a:solidFill>
                <a:schemeClr val="tx1"/>
              </a:solidFill>
            </a:endParaRPr>
          </a:p>
          <a:p>
            <a:pPr algn="just">
              <a:lnSpc>
                <a:spcPct val="120000"/>
              </a:lnSpc>
              <a:spcBef>
                <a:spcPts val="600"/>
              </a:spcBef>
              <a:spcAft>
                <a:spcPts val="600"/>
              </a:spcAft>
              <a:defRPr/>
            </a:pPr>
            <a:endParaRPr lang="en-US" altLang="zh-CN" sz="1600">
              <a:solidFill>
                <a:schemeClr val="tx1"/>
              </a:solidFill>
            </a:endParaRPr>
          </a:p>
          <a:p>
            <a:pPr algn="just">
              <a:lnSpc>
                <a:spcPct val="120000"/>
              </a:lnSpc>
              <a:spcBef>
                <a:spcPts val="600"/>
              </a:spcBef>
              <a:spcAft>
                <a:spcPts val="600"/>
              </a:spcAft>
              <a:defRPr/>
            </a:pPr>
            <a:endParaRPr lang="en-US" altLang="zh-CN" sz="1600">
              <a:solidFill>
                <a:schemeClr val="tx1"/>
              </a:solidFill>
            </a:endParaRPr>
          </a:p>
          <a:p>
            <a:pPr algn="just">
              <a:lnSpc>
                <a:spcPct val="120000"/>
              </a:lnSpc>
              <a:spcBef>
                <a:spcPts val="600"/>
              </a:spcBef>
              <a:spcAft>
                <a:spcPts val="600"/>
              </a:spcAft>
              <a:defRPr/>
            </a:pPr>
            <a:r>
              <a:rPr lang="en-US" altLang="zh-CN" sz="1600">
                <a:solidFill>
                  <a:schemeClr val="tx1"/>
                </a:solidFill>
              </a:rPr>
              <a:t>C</a:t>
            </a:r>
            <a:r>
              <a:rPr lang="zh-CN" altLang="en-US" sz="1600">
                <a:solidFill>
                  <a:schemeClr val="tx1"/>
                </a:solidFill>
              </a:rPr>
              <a:t>语言调用函数时虚实结合的方法都是采用“值传递”方式，当用变量名作为函数参数时传递的是变量的值，当用数组名作为函数参数时，由于数组名代表的是数组首元素地址，因此传递的值是地址，所以要求形参为指针变量。</a:t>
            </a:r>
            <a:endParaRPr lang="en-US" altLang="zh-CN" sz="1600">
              <a:solidFill>
                <a:schemeClr val="tx1"/>
              </a:solidFill>
            </a:endParaRPr>
          </a:p>
          <a:p>
            <a:pPr algn="just">
              <a:lnSpc>
                <a:spcPct val="120000"/>
              </a:lnSpc>
              <a:spcBef>
                <a:spcPts val="600"/>
              </a:spcBef>
              <a:spcAft>
                <a:spcPts val="600"/>
              </a:spcAft>
              <a:defRPr/>
            </a:pPr>
            <a:endParaRPr lang="en-US" altLang="zh-CN" sz="1600">
              <a:solidFill>
                <a:schemeClr val="tx1"/>
              </a:solidFill>
            </a:endParaRPr>
          </a:p>
          <a:p>
            <a:pPr algn="just">
              <a:lnSpc>
                <a:spcPct val="120000"/>
              </a:lnSpc>
              <a:spcBef>
                <a:spcPts val="600"/>
              </a:spcBef>
              <a:spcAft>
                <a:spcPts val="600"/>
              </a:spcAft>
              <a:defRPr/>
            </a:pPr>
            <a:endParaRPr lang="en-US" altLang="zh-CN" sz="1600">
              <a:solidFill>
                <a:schemeClr val="tx1"/>
              </a:solidFill>
            </a:endParaRPr>
          </a:p>
          <a:p>
            <a:pPr algn="just">
              <a:lnSpc>
                <a:spcPct val="120000"/>
              </a:lnSpc>
              <a:spcBef>
                <a:spcPts val="600"/>
              </a:spcBef>
              <a:spcAft>
                <a:spcPts val="600"/>
              </a:spcAft>
              <a:defRPr/>
            </a:pPr>
            <a:r>
              <a:rPr lang="zh-CN" altLang="en-US" sz="1600">
                <a:solidFill>
                  <a:schemeClr val="tx1"/>
                </a:solidFill>
              </a:rPr>
              <a:t>在函数调用进行虚实结合后，形参的值就是实参数组首元素的地址。</a:t>
            </a:r>
            <a:endParaRPr lang="en-US" altLang="zh-CN" sz="1600">
              <a:solidFill>
                <a:schemeClr val="tx1"/>
              </a:solidFill>
            </a:endParaRPr>
          </a:p>
          <a:p>
            <a:pPr algn="just">
              <a:lnSpc>
                <a:spcPct val="120000"/>
              </a:lnSpc>
              <a:spcBef>
                <a:spcPts val="600"/>
              </a:spcBef>
              <a:spcAft>
                <a:spcPts val="600"/>
              </a:spcAft>
              <a:defRPr/>
            </a:pPr>
            <a:r>
              <a:rPr lang="zh-CN" altLang="en-US" sz="1600">
                <a:solidFill>
                  <a:schemeClr val="tx1"/>
                </a:solidFill>
              </a:rPr>
              <a:t>在函数执行期间，它可以再被赋值。</a:t>
            </a:r>
            <a:endParaRPr lang="en-US" altLang="zh-CN" sz="1600">
              <a:solidFill>
                <a:schemeClr val="tx1"/>
              </a:solidFill>
            </a:endParaRPr>
          </a:p>
        </p:txBody>
      </p:sp>
      <p:graphicFrame>
        <p:nvGraphicFramePr>
          <p:cNvPr id="5" name="表格 4"/>
          <p:cNvGraphicFramePr>
            <a:graphicFrameLocks noGrp="1"/>
          </p:cNvGraphicFramePr>
          <p:nvPr>
            <p:extLst>
              <p:ext uri="{D42A27DB-BD31-4B8C-83A1-F6EECF244321}">
                <p14:modId xmlns:p14="http://schemas.microsoft.com/office/powerpoint/2010/main" xmlns="" val="3646099268"/>
              </p:ext>
            </p:extLst>
          </p:nvPr>
        </p:nvGraphicFramePr>
        <p:xfrm>
          <a:off x="2192454" y="1607551"/>
          <a:ext cx="7492565" cy="1483360"/>
        </p:xfrm>
        <a:graphic>
          <a:graphicData uri="http://schemas.openxmlformats.org/drawingml/2006/table">
            <a:tbl>
              <a:tblPr firstCol="1">
                <a:tableStyleId>{5C22544A-7EE6-4342-B048-85BDC9FD1C3A}</a:tableStyleId>
              </a:tblPr>
              <a:tblGrid>
                <a:gridCol w="3028565">
                  <a:extLst>
                    <a:ext uri="{9D8B030D-6E8A-4147-A177-3AD203B41FA5}">
                      <a16:colId xmlns:a16="http://schemas.microsoft.com/office/drawing/2014/main" xmlns="" val="2443402173"/>
                    </a:ext>
                  </a:extLst>
                </a:gridCol>
                <a:gridCol w="2232000">
                  <a:extLst>
                    <a:ext uri="{9D8B030D-6E8A-4147-A177-3AD203B41FA5}">
                      <a16:colId xmlns:a16="http://schemas.microsoft.com/office/drawing/2014/main" xmlns="" val="1779821884"/>
                    </a:ext>
                  </a:extLst>
                </a:gridCol>
                <a:gridCol w="2232000">
                  <a:extLst>
                    <a:ext uri="{9D8B030D-6E8A-4147-A177-3AD203B41FA5}">
                      <a16:colId xmlns:a16="http://schemas.microsoft.com/office/drawing/2014/main" xmlns="" val="2718820849"/>
                    </a:ext>
                  </a:extLst>
                </a:gridCol>
              </a:tblGrid>
              <a:tr h="370840">
                <a:tc>
                  <a:txBody>
                    <a:bodyPr/>
                    <a:lstStyle/>
                    <a:p>
                      <a:r>
                        <a:rPr lang="zh-CN" altLang="en-US" sz="1600" b="0" dirty="0"/>
                        <a:t>实参</a:t>
                      </a:r>
                    </a:p>
                  </a:txBody>
                  <a:tcPr/>
                </a:tc>
                <a:tc>
                  <a:txBody>
                    <a:bodyPr/>
                    <a:lstStyle/>
                    <a:p>
                      <a:r>
                        <a:rPr lang="zh-CN" altLang="en-US" sz="1600" b="0"/>
                        <a:t>变量名</a:t>
                      </a:r>
                    </a:p>
                  </a:txBody>
                  <a:tcPr/>
                </a:tc>
                <a:tc>
                  <a:txBody>
                    <a:bodyPr/>
                    <a:lstStyle/>
                    <a:p>
                      <a:r>
                        <a:rPr lang="zh-CN" altLang="en-US" sz="1600" b="0"/>
                        <a:t>数组名</a:t>
                      </a:r>
                    </a:p>
                  </a:txBody>
                  <a:tcPr/>
                </a:tc>
                <a:extLst>
                  <a:ext uri="{0D108BD9-81ED-4DB2-BD59-A6C34878D82A}">
                    <a16:rowId xmlns:a16="http://schemas.microsoft.com/office/drawing/2014/main" xmlns="" val="1717391679"/>
                  </a:ext>
                </a:extLst>
              </a:tr>
              <a:tr h="370840">
                <a:tc>
                  <a:txBody>
                    <a:bodyPr/>
                    <a:lstStyle/>
                    <a:p>
                      <a:r>
                        <a:rPr lang="zh-CN" altLang="en-US" sz="1600" b="0" dirty="0"/>
                        <a:t>相应形参</a:t>
                      </a:r>
                    </a:p>
                  </a:txBody>
                  <a:tcPr/>
                </a:tc>
                <a:tc>
                  <a:txBody>
                    <a:bodyPr/>
                    <a:lstStyle/>
                    <a:p>
                      <a:r>
                        <a:rPr lang="zh-CN" altLang="en-US" sz="1600" b="0"/>
                        <a:t>变量名</a:t>
                      </a:r>
                    </a:p>
                  </a:txBody>
                  <a:tcPr/>
                </a:tc>
                <a:tc>
                  <a:txBody>
                    <a:bodyPr/>
                    <a:lstStyle/>
                    <a:p>
                      <a:r>
                        <a:rPr lang="zh-CN" altLang="en-US" sz="1600" b="0"/>
                        <a:t>数组名或指针变量</a:t>
                      </a:r>
                    </a:p>
                  </a:txBody>
                  <a:tcPr/>
                </a:tc>
                <a:extLst>
                  <a:ext uri="{0D108BD9-81ED-4DB2-BD59-A6C34878D82A}">
                    <a16:rowId xmlns:a16="http://schemas.microsoft.com/office/drawing/2014/main" xmlns="" val="3613155926"/>
                  </a:ext>
                </a:extLst>
              </a:tr>
              <a:tr h="370840">
                <a:tc>
                  <a:txBody>
                    <a:bodyPr/>
                    <a:lstStyle/>
                    <a:p>
                      <a:r>
                        <a:rPr lang="zh-CN" altLang="en-US" sz="1600" b="0"/>
                        <a:t>传递的信息</a:t>
                      </a:r>
                    </a:p>
                  </a:txBody>
                  <a:tcPr/>
                </a:tc>
                <a:tc>
                  <a:txBody>
                    <a:bodyPr/>
                    <a:lstStyle/>
                    <a:p>
                      <a:r>
                        <a:rPr lang="zh-CN" altLang="en-US" sz="1600" b="0"/>
                        <a:t>变量的值</a:t>
                      </a:r>
                    </a:p>
                  </a:txBody>
                  <a:tcPr/>
                </a:tc>
                <a:tc>
                  <a:txBody>
                    <a:bodyPr/>
                    <a:lstStyle/>
                    <a:p>
                      <a:r>
                        <a:rPr lang="zh-CN" altLang="en-US" sz="1600" b="0"/>
                        <a:t>实参数组首元素的地址</a:t>
                      </a:r>
                    </a:p>
                  </a:txBody>
                  <a:tcPr/>
                </a:tc>
                <a:extLst>
                  <a:ext uri="{0D108BD9-81ED-4DB2-BD59-A6C34878D82A}">
                    <a16:rowId xmlns:a16="http://schemas.microsoft.com/office/drawing/2014/main" xmlns="" val="714576470"/>
                  </a:ext>
                </a:extLst>
              </a:tr>
              <a:tr h="370840">
                <a:tc>
                  <a:txBody>
                    <a:bodyPr/>
                    <a:lstStyle/>
                    <a:p>
                      <a:r>
                        <a:rPr lang="zh-CN" altLang="en-US" sz="1600" b="0"/>
                        <a:t>通过函数调用能否改变实参的值</a:t>
                      </a:r>
                    </a:p>
                  </a:txBody>
                  <a:tcPr/>
                </a:tc>
                <a:tc>
                  <a:txBody>
                    <a:bodyPr/>
                    <a:lstStyle/>
                    <a:p>
                      <a:r>
                        <a:rPr lang="zh-CN" altLang="en-US" sz="1600" b="0" dirty="0"/>
                        <a:t>不能</a:t>
                      </a:r>
                    </a:p>
                  </a:txBody>
                  <a:tcPr/>
                </a:tc>
                <a:tc>
                  <a:txBody>
                    <a:bodyPr/>
                    <a:lstStyle/>
                    <a:p>
                      <a:r>
                        <a:rPr lang="zh-CN" altLang="en-US" sz="1600" b="0" dirty="0"/>
                        <a:t>能</a:t>
                      </a:r>
                    </a:p>
                  </a:txBody>
                  <a:tcPr/>
                </a:tc>
                <a:extLst>
                  <a:ext uri="{0D108BD9-81ED-4DB2-BD59-A6C34878D82A}">
                    <a16:rowId xmlns:a16="http://schemas.microsoft.com/office/drawing/2014/main" xmlns="" val="4196687742"/>
                  </a:ext>
                </a:extLst>
              </a:tr>
            </a:tbl>
          </a:graphicData>
        </a:graphic>
      </p:graphicFrame>
      <p:grpSp>
        <p:nvGrpSpPr>
          <p:cNvPr id="15" name="组合 14">
            <a:extLst>
              <a:ext uri="{FF2B5EF4-FFF2-40B4-BE49-F238E27FC236}">
                <a16:creationId xmlns:a16="http://schemas.microsoft.com/office/drawing/2014/main" xmlns="" id="{17545ED2-DA8A-47EF-94D4-E66974757BFA}"/>
              </a:ext>
            </a:extLst>
          </p:cNvPr>
          <p:cNvGrpSpPr/>
          <p:nvPr/>
        </p:nvGrpSpPr>
        <p:grpSpPr>
          <a:xfrm>
            <a:off x="564206" y="4120496"/>
            <a:ext cx="10749062" cy="727500"/>
            <a:chOff x="8582294" y="4088154"/>
            <a:chExt cx="11092289" cy="727500"/>
          </a:xfrm>
        </p:grpSpPr>
        <p:sp>
          <p:nvSpPr>
            <p:cNvPr id="18" name="MH_Other_1">
              <a:extLst>
                <a:ext uri="{FF2B5EF4-FFF2-40B4-BE49-F238E27FC236}">
                  <a16:creationId xmlns:a16="http://schemas.microsoft.com/office/drawing/2014/main" xmlns="" id="{98756F42-E805-44E1-B206-210FDC56FF02}"/>
                </a:ext>
              </a:extLst>
            </p:cNvPr>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19" name="MH_SubTitle_1">
              <a:extLst>
                <a:ext uri="{FF2B5EF4-FFF2-40B4-BE49-F238E27FC236}">
                  <a16:creationId xmlns:a16="http://schemas.microsoft.com/office/drawing/2014/main" xmlns="" id="{69E4BA76-C13A-4969-92D9-9D00A59EA9BD}"/>
                </a:ext>
              </a:extLst>
            </p:cNvPr>
            <p:cNvSpPr/>
            <p:nvPr>
              <p:custDataLst>
                <p:tags r:id="rId3"/>
              </p:custDataLst>
            </p:nvPr>
          </p:nvSpPr>
          <p:spPr>
            <a:xfrm>
              <a:off x="9371544" y="4088154"/>
              <a:ext cx="10303039" cy="727500"/>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600">
                  <a:solidFill>
                    <a:schemeClr val="tx1">
                      <a:lumMod val="75000"/>
                      <a:lumOff val="25000"/>
                    </a:schemeClr>
                  </a:solidFill>
                </a:rPr>
                <a:t>实参数组名代表一个固定的地址，或者说是指针常量，但形参数组名并不是一个固定的地址，而是按指针变量处理。</a:t>
              </a:r>
              <a:endParaRPr lang="zh-CN" altLang="en-US" sz="1600" dirty="0">
                <a:solidFill>
                  <a:schemeClr val="tx1">
                    <a:lumMod val="75000"/>
                    <a:lumOff val="25000"/>
                  </a:schemeClr>
                </a:solidFill>
              </a:endParaRPr>
            </a:p>
          </p:txBody>
        </p:sp>
        <p:sp>
          <p:nvSpPr>
            <p:cNvPr id="20" name="MH_Other_2">
              <a:extLst>
                <a:ext uri="{FF2B5EF4-FFF2-40B4-BE49-F238E27FC236}">
                  <a16:creationId xmlns:a16="http://schemas.microsoft.com/office/drawing/2014/main" xmlns="" id="{3CA80AA9-E20C-418F-9461-7E1AE248D8DE}"/>
                </a:ext>
              </a:extLst>
            </p:cNvPr>
            <p:cNvSpPr/>
            <p:nvPr>
              <p:custDataLst>
                <p:tags r:id="rId4"/>
              </p:custDataLst>
            </p:nvPr>
          </p:nvSpPr>
          <p:spPr>
            <a:xfrm rot="16200000">
              <a:off x="19372957" y="4514028"/>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21" name="圆角矩形 20">
            <a:extLst>
              <a:ext uri="{FF2B5EF4-FFF2-40B4-BE49-F238E27FC236}">
                <a16:creationId xmlns:a16="http://schemas.microsoft.com/office/drawing/2014/main" xmlns="" id="{5382CD89-35B6-4BD4-B332-B011068CC402}"/>
              </a:ext>
            </a:extLst>
          </p:cNvPr>
          <p:cNvSpPr/>
          <p:nvPr/>
        </p:nvSpPr>
        <p:spPr>
          <a:xfrm>
            <a:off x="6721811" y="4999062"/>
            <a:ext cx="4591457" cy="1430921"/>
          </a:xfrm>
          <a:prstGeom prst="roundRect">
            <a:avLst>
              <a:gd name="adj" fmla="val 420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363">
              <a:lnSpc>
                <a:spcPct val="120000"/>
              </a:lnSpc>
              <a:defRPr/>
            </a:pPr>
            <a:r>
              <a:rPr lang="en-US" altLang="zh-CN" sz="1400" dirty="0">
                <a:solidFill>
                  <a:schemeClr val="tx1"/>
                </a:solidFill>
              </a:rPr>
              <a:t>void fun (</a:t>
            </a:r>
            <a:r>
              <a:rPr lang="en-US" altLang="zh-CN" sz="1400" dirty="0" err="1">
                <a:solidFill>
                  <a:schemeClr val="tx1"/>
                </a:solidFill>
              </a:rPr>
              <a:t>arr</a:t>
            </a:r>
            <a:r>
              <a:rPr lang="en-US" altLang="zh-CN" sz="1400" dirty="0">
                <a:solidFill>
                  <a:schemeClr val="tx1"/>
                </a:solidFill>
              </a:rPr>
              <a:t>[ ],int n)</a:t>
            </a:r>
          </a:p>
          <a:p>
            <a:pPr algn="just" defTabSz="360363">
              <a:lnSpc>
                <a:spcPct val="120000"/>
              </a:lnSpc>
              <a:defRPr/>
            </a:pPr>
            <a:r>
              <a:rPr lang="en-US" altLang="zh-CN" sz="1400" dirty="0">
                <a:solidFill>
                  <a:schemeClr val="tx1"/>
                </a:solidFill>
              </a:rPr>
              <a:t>{	</a:t>
            </a:r>
            <a:r>
              <a:rPr lang="en-US" altLang="zh-CN" sz="1400" dirty="0" err="1">
                <a:solidFill>
                  <a:schemeClr val="tx1"/>
                </a:solidFill>
              </a:rPr>
              <a:t>printf</a:t>
            </a:r>
            <a:r>
              <a:rPr lang="en-US" altLang="zh-CN" sz="1400" dirty="0">
                <a:solidFill>
                  <a:schemeClr val="tx1"/>
                </a:solidFill>
              </a:rPr>
              <a:t>(″%d\n″, *</a:t>
            </a:r>
            <a:r>
              <a:rPr lang="en-US" altLang="zh-CN" sz="1400" dirty="0" err="1">
                <a:solidFill>
                  <a:schemeClr val="tx1"/>
                </a:solidFill>
              </a:rPr>
              <a:t>arr</a:t>
            </a:r>
            <a:r>
              <a:rPr lang="en-US" altLang="zh-CN" sz="1400" dirty="0">
                <a:solidFill>
                  <a:schemeClr val="tx1"/>
                </a:solidFill>
              </a:rPr>
              <a:t>);		</a:t>
            </a:r>
            <a:r>
              <a:rPr lang="en-US" altLang="zh-CN" sz="1400" dirty="0">
                <a:solidFill>
                  <a:srgbClr val="008000"/>
                </a:solidFill>
              </a:rPr>
              <a:t>//</a:t>
            </a:r>
            <a:r>
              <a:rPr lang="zh-CN" altLang="en-US" sz="1400" dirty="0">
                <a:solidFill>
                  <a:srgbClr val="008000"/>
                </a:solidFill>
              </a:rPr>
              <a:t>输出</a:t>
            </a:r>
            <a:r>
              <a:rPr lang="en-US" altLang="zh-CN" sz="1400" dirty="0">
                <a:solidFill>
                  <a:srgbClr val="008000"/>
                </a:solidFill>
              </a:rPr>
              <a:t>array[0]</a:t>
            </a:r>
            <a:r>
              <a:rPr lang="zh-CN" altLang="en-US" sz="1400" dirty="0">
                <a:solidFill>
                  <a:srgbClr val="008000"/>
                </a:solidFill>
              </a:rPr>
              <a:t>的值</a:t>
            </a:r>
          </a:p>
          <a:p>
            <a:pPr algn="just" defTabSz="360363">
              <a:lnSpc>
                <a:spcPct val="120000"/>
              </a:lnSpc>
              <a:defRPr/>
            </a:pPr>
            <a:r>
              <a:rPr lang="en-US" altLang="zh-CN" sz="1400" dirty="0">
                <a:solidFill>
                  <a:schemeClr val="tx1"/>
                </a:solidFill>
              </a:rPr>
              <a:t>	</a:t>
            </a:r>
            <a:r>
              <a:rPr lang="en-US" altLang="zh-CN" sz="1400" dirty="0" err="1">
                <a:solidFill>
                  <a:schemeClr val="tx1"/>
                </a:solidFill>
              </a:rPr>
              <a:t>arr</a:t>
            </a:r>
            <a:r>
              <a:rPr lang="en-US" altLang="zh-CN" sz="1400" dirty="0">
                <a:solidFill>
                  <a:schemeClr val="tx1"/>
                </a:solidFill>
              </a:rPr>
              <a:t>=arr+3;			</a:t>
            </a:r>
            <a:r>
              <a:rPr lang="en-US" altLang="zh-CN" sz="1400" dirty="0">
                <a:solidFill>
                  <a:srgbClr val="008000"/>
                </a:solidFill>
              </a:rPr>
              <a:t>//</a:t>
            </a:r>
            <a:r>
              <a:rPr lang="zh-CN" altLang="en-US" sz="1400" dirty="0">
                <a:solidFill>
                  <a:srgbClr val="008000"/>
                </a:solidFill>
              </a:rPr>
              <a:t>改变指针变量</a:t>
            </a:r>
            <a:r>
              <a:rPr lang="en-US" altLang="zh-CN" sz="1400" dirty="0" err="1">
                <a:solidFill>
                  <a:srgbClr val="008000"/>
                </a:solidFill>
              </a:rPr>
              <a:t>arr</a:t>
            </a:r>
            <a:r>
              <a:rPr lang="zh-CN" altLang="en-US" sz="1400" dirty="0">
                <a:solidFill>
                  <a:srgbClr val="008000"/>
                </a:solidFill>
              </a:rPr>
              <a:t>的值</a:t>
            </a:r>
          </a:p>
          <a:p>
            <a:pPr algn="just" defTabSz="360363">
              <a:lnSpc>
                <a:spcPct val="120000"/>
              </a:lnSpc>
              <a:defRPr/>
            </a:pPr>
            <a:r>
              <a:rPr lang="en-US" altLang="zh-CN" sz="1400" dirty="0">
                <a:solidFill>
                  <a:schemeClr val="tx1"/>
                </a:solidFill>
              </a:rPr>
              <a:t>	</a:t>
            </a:r>
            <a:r>
              <a:rPr lang="en-US" altLang="zh-CN" sz="1400" dirty="0" err="1">
                <a:solidFill>
                  <a:schemeClr val="tx1"/>
                </a:solidFill>
              </a:rPr>
              <a:t>printf</a:t>
            </a:r>
            <a:r>
              <a:rPr lang="en-US" altLang="zh-CN" sz="1400" dirty="0">
                <a:solidFill>
                  <a:schemeClr val="tx1"/>
                </a:solidFill>
              </a:rPr>
              <a:t>(″%d\n″, *</a:t>
            </a:r>
            <a:r>
              <a:rPr lang="en-US" altLang="zh-CN" sz="1400" dirty="0" err="1">
                <a:solidFill>
                  <a:schemeClr val="tx1"/>
                </a:solidFill>
              </a:rPr>
              <a:t>arr</a:t>
            </a:r>
            <a:r>
              <a:rPr lang="en-US" altLang="zh-CN" sz="1400" dirty="0">
                <a:solidFill>
                  <a:schemeClr val="tx1"/>
                </a:solidFill>
              </a:rPr>
              <a:t>);		</a:t>
            </a:r>
            <a:r>
              <a:rPr lang="en-US" altLang="zh-CN" sz="1400" dirty="0">
                <a:solidFill>
                  <a:srgbClr val="008000"/>
                </a:solidFill>
              </a:rPr>
              <a:t>//</a:t>
            </a:r>
            <a:r>
              <a:rPr lang="zh-CN" altLang="en-US" sz="1400" dirty="0">
                <a:solidFill>
                  <a:srgbClr val="008000"/>
                </a:solidFill>
              </a:rPr>
              <a:t>输出</a:t>
            </a:r>
            <a:r>
              <a:rPr lang="en-US" altLang="zh-CN" sz="1400" dirty="0">
                <a:solidFill>
                  <a:srgbClr val="008000"/>
                </a:solidFill>
              </a:rPr>
              <a:t>array[3]</a:t>
            </a:r>
            <a:r>
              <a:rPr lang="zh-CN" altLang="en-US" sz="1400" dirty="0">
                <a:solidFill>
                  <a:srgbClr val="008000"/>
                </a:solidFill>
              </a:rPr>
              <a:t>的值</a:t>
            </a:r>
          </a:p>
          <a:p>
            <a:pPr algn="just" defTabSz="360363">
              <a:lnSpc>
                <a:spcPct val="120000"/>
              </a:lnSpc>
              <a:defRPr/>
            </a:pPr>
            <a:r>
              <a:rPr lang="en-US" altLang="zh-CN" sz="1400" dirty="0">
                <a:solidFill>
                  <a:schemeClr val="tx1"/>
                </a:solidFill>
              </a:rPr>
              <a:t>}</a:t>
            </a:r>
            <a:endParaRPr lang="zh-CN" altLang="en-US" sz="1400" dirty="0">
              <a:solidFill>
                <a:srgbClr val="008000"/>
              </a:solidFill>
            </a:endParaRPr>
          </a:p>
        </p:txBody>
      </p:sp>
    </p:spTree>
    <p:extLst>
      <p:ext uri="{BB962C8B-B14F-4D97-AF65-F5344CB8AC3E}">
        <p14:creationId xmlns:p14="http://schemas.microsoft.com/office/powerpoint/2010/main" xmlns="" val="20152199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用数组名作函数参数</a:t>
            </a:r>
          </a:p>
        </p:txBody>
      </p:sp>
      <p:sp>
        <p:nvSpPr>
          <p:cNvPr id="3" name="内容占位符 2"/>
          <p:cNvSpPr>
            <a:spLocks noGrp="1"/>
          </p:cNvSpPr>
          <p:nvPr>
            <p:ph idx="1"/>
          </p:nvPr>
        </p:nvSpPr>
        <p:spPr>
          <a:xfrm>
            <a:off x="501197" y="1090740"/>
            <a:ext cx="9722573" cy="552660"/>
          </a:xfrm>
        </p:spPr>
        <p:txBody>
          <a:bodyPr>
            <a:noAutofit/>
          </a:bodyPr>
          <a:lstStyle/>
          <a:p>
            <a:pPr marL="88900" indent="-88900">
              <a:lnSpc>
                <a:spcPct val="12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7.7】</a:t>
            </a:r>
            <a:r>
              <a:rPr lang="zh-CN" altLang="en-US" sz="2000" dirty="0">
                <a:solidFill>
                  <a:schemeClr val="accent1"/>
                </a:solidFill>
              </a:rPr>
              <a:t>将数组</a:t>
            </a:r>
            <a:r>
              <a:rPr lang="en-US" altLang="zh-CN" sz="2000" dirty="0">
                <a:solidFill>
                  <a:schemeClr val="accent1"/>
                </a:solidFill>
              </a:rPr>
              <a:t>a</a:t>
            </a:r>
            <a:r>
              <a:rPr lang="zh-CN" altLang="en-US" sz="2000" dirty="0">
                <a:solidFill>
                  <a:schemeClr val="accent1"/>
                </a:solidFill>
              </a:rPr>
              <a:t>中</a:t>
            </a:r>
            <a:r>
              <a:rPr lang="en-US" altLang="zh-CN" sz="2000" dirty="0">
                <a:solidFill>
                  <a:schemeClr val="accent1"/>
                </a:solidFill>
              </a:rPr>
              <a:t>n</a:t>
            </a:r>
            <a:r>
              <a:rPr lang="zh-CN" altLang="en-US" sz="2000" dirty="0">
                <a:solidFill>
                  <a:schemeClr val="accent1"/>
                </a:solidFill>
              </a:rPr>
              <a:t>个整数按相反顺序存放。</a:t>
            </a:r>
          </a:p>
        </p:txBody>
      </p:sp>
      <p:sp>
        <p:nvSpPr>
          <p:cNvPr id="29" name="圆角矩形 12">
            <a:extLst>
              <a:ext uri="{FF2B5EF4-FFF2-40B4-BE49-F238E27FC236}">
                <a16:creationId xmlns:a16="http://schemas.microsoft.com/office/drawing/2014/main" xmlns="" id="{5382CD89-35B6-4BD4-B332-B011068CC402}"/>
              </a:ext>
            </a:extLst>
          </p:cNvPr>
          <p:cNvSpPr/>
          <p:nvPr/>
        </p:nvSpPr>
        <p:spPr>
          <a:xfrm>
            <a:off x="749031" y="1595337"/>
            <a:ext cx="4886456" cy="5103637"/>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r>
              <a:rPr lang="en-US" altLang="zh-CN" sz="1400" dirty="0"/>
              <a:t>#include &lt;</a:t>
            </a:r>
            <a:r>
              <a:rPr lang="en-US" altLang="zh-CN" sz="1400" dirty="0" err="1"/>
              <a:t>stdio.h</a:t>
            </a:r>
            <a:r>
              <a:rPr lang="en-US" altLang="zh-CN" sz="1400" dirty="0"/>
              <a:t>&gt;</a:t>
            </a:r>
          </a:p>
          <a:p>
            <a:pPr defTabSz="363538"/>
            <a:r>
              <a:rPr lang="en-US" altLang="zh-CN" sz="1400" dirty="0"/>
              <a:t>int main()</a:t>
            </a:r>
          </a:p>
          <a:p>
            <a:pPr defTabSz="363538"/>
            <a:r>
              <a:rPr lang="en-US" altLang="zh-CN" sz="1400" dirty="0"/>
              <a:t>{	void inv(int x[],int n);	</a:t>
            </a:r>
            <a:r>
              <a:rPr lang="en-US" altLang="zh-CN" sz="1400" dirty="0">
                <a:solidFill>
                  <a:srgbClr val="008000"/>
                </a:solidFill>
              </a:rPr>
              <a:t>//inv</a:t>
            </a:r>
            <a:r>
              <a:rPr lang="zh-CN" altLang="en-US" sz="1400" dirty="0">
                <a:solidFill>
                  <a:srgbClr val="008000"/>
                </a:solidFill>
              </a:rPr>
              <a:t>函数声明</a:t>
            </a:r>
          </a:p>
          <a:p>
            <a:pPr defTabSz="363538"/>
            <a:r>
              <a:rPr lang="zh-CN" altLang="en-US" sz="1400" dirty="0"/>
              <a:t>	</a:t>
            </a:r>
            <a:r>
              <a:rPr lang="en-US" altLang="zh-CN" sz="1400" dirty="0"/>
              <a:t>int </a:t>
            </a:r>
            <a:r>
              <a:rPr lang="en-US" altLang="zh-CN" sz="1400" dirty="0" err="1"/>
              <a:t>i,a</a:t>
            </a:r>
            <a:r>
              <a:rPr lang="en-US" altLang="zh-CN" sz="1400" dirty="0"/>
              <a:t>[10]={3,7,9,11,0,6,7,5,4,2};</a:t>
            </a:r>
          </a:p>
          <a:p>
            <a:pPr defTabSz="363538"/>
            <a:r>
              <a:rPr lang="en-US" altLang="zh-CN" sz="1400" dirty="0"/>
              <a:t>	</a:t>
            </a:r>
            <a:r>
              <a:rPr lang="en-US" altLang="zh-CN" sz="1400" dirty="0" err="1"/>
              <a:t>printf</a:t>
            </a:r>
            <a:r>
              <a:rPr lang="en-US" altLang="zh-CN" sz="1400" dirty="0"/>
              <a:t>("The original array:\n");</a:t>
            </a:r>
          </a:p>
          <a:p>
            <a:pPr defTabSz="363538"/>
            <a:r>
              <a:rPr lang="en-US" altLang="zh-CN" sz="1400" dirty="0"/>
              <a:t>	for(</a:t>
            </a:r>
            <a:r>
              <a:rPr lang="en-US" altLang="zh-CN" sz="1400" dirty="0" err="1"/>
              <a:t>i</a:t>
            </a:r>
            <a:r>
              <a:rPr lang="en-US" altLang="zh-CN" sz="1400" dirty="0"/>
              <a:t>=0;i&lt;10;i++)</a:t>
            </a:r>
          </a:p>
          <a:p>
            <a:pPr defTabSz="363538"/>
            <a:r>
              <a:rPr lang="en-US" altLang="zh-CN" sz="1400" dirty="0"/>
              <a:t>		</a:t>
            </a:r>
            <a:r>
              <a:rPr lang="en-US" altLang="zh-CN" sz="1400" dirty="0" err="1"/>
              <a:t>printf</a:t>
            </a:r>
            <a:r>
              <a:rPr lang="en-US" altLang="zh-CN" sz="1400" dirty="0"/>
              <a:t>("%d ",a[</a:t>
            </a:r>
            <a:r>
              <a:rPr lang="en-US" altLang="zh-CN" sz="1400" dirty="0" err="1"/>
              <a:t>i</a:t>
            </a:r>
            <a:r>
              <a:rPr lang="en-US" altLang="zh-CN" sz="1400" dirty="0"/>
              <a:t>]);	</a:t>
            </a:r>
            <a:r>
              <a:rPr lang="en-US" altLang="zh-CN" sz="1400" dirty="0">
                <a:solidFill>
                  <a:srgbClr val="008000"/>
                </a:solidFill>
              </a:rPr>
              <a:t>//</a:t>
            </a:r>
            <a:r>
              <a:rPr lang="zh-CN" altLang="en-US" sz="1400" dirty="0">
                <a:solidFill>
                  <a:srgbClr val="008000"/>
                </a:solidFill>
              </a:rPr>
              <a:t>输出未交换时数组各元素的值</a:t>
            </a:r>
          </a:p>
          <a:p>
            <a:pPr defTabSz="363538"/>
            <a:r>
              <a:rPr lang="zh-CN" altLang="en-US" sz="1400" dirty="0"/>
              <a:t>	</a:t>
            </a:r>
            <a:r>
              <a:rPr lang="en-US" altLang="zh-CN" sz="1400" dirty="0" err="1"/>
              <a:t>printf</a:t>
            </a:r>
            <a:r>
              <a:rPr lang="en-US" altLang="zh-CN" sz="1400" dirty="0"/>
              <a:t>("\n");</a:t>
            </a:r>
          </a:p>
          <a:p>
            <a:pPr defTabSz="363538"/>
            <a:r>
              <a:rPr lang="en-US" altLang="zh-CN" sz="1400" dirty="0"/>
              <a:t>	inv(a,10);				</a:t>
            </a:r>
            <a:r>
              <a:rPr lang="en-US" altLang="zh-CN" sz="1400" dirty="0">
                <a:solidFill>
                  <a:srgbClr val="008000"/>
                </a:solidFill>
              </a:rPr>
              <a:t>//</a:t>
            </a:r>
            <a:r>
              <a:rPr lang="zh-CN" altLang="en-US" sz="1400" dirty="0">
                <a:solidFill>
                  <a:srgbClr val="008000"/>
                </a:solidFill>
              </a:rPr>
              <a:t>调用</a:t>
            </a:r>
            <a:r>
              <a:rPr lang="en-US" altLang="zh-CN" sz="1400" dirty="0">
                <a:solidFill>
                  <a:srgbClr val="008000"/>
                </a:solidFill>
              </a:rPr>
              <a:t>inv</a:t>
            </a:r>
            <a:r>
              <a:rPr lang="zh-CN" altLang="en-US" sz="1400" dirty="0">
                <a:solidFill>
                  <a:srgbClr val="008000"/>
                </a:solidFill>
              </a:rPr>
              <a:t>函数，进行交换</a:t>
            </a:r>
          </a:p>
          <a:p>
            <a:pPr defTabSz="363538"/>
            <a:r>
              <a:rPr lang="zh-CN" altLang="en-US" sz="1400" dirty="0"/>
              <a:t>	</a:t>
            </a:r>
            <a:r>
              <a:rPr lang="en-US" altLang="zh-CN" sz="1400" dirty="0" err="1"/>
              <a:t>printf</a:t>
            </a:r>
            <a:r>
              <a:rPr lang="en-US" altLang="zh-CN" sz="1400" dirty="0"/>
              <a:t>("The array has been inverted:\n");</a:t>
            </a:r>
          </a:p>
          <a:p>
            <a:pPr defTabSz="363538"/>
            <a:r>
              <a:rPr lang="en-US" altLang="zh-CN" sz="1400" dirty="0"/>
              <a:t>	for(</a:t>
            </a:r>
            <a:r>
              <a:rPr lang="en-US" altLang="zh-CN" sz="1400" dirty="0" err="1"/>
              <a:t>i</a:t>
            </a:r>
            <a:r>
              <a:rPr lang="en-US" altLang="zh-CN" sz="1400" dirty="0"/>
              <a:t>=0;i&lt;10;i++)</a:t>
            </a:r>
          </a:p>
          <a:p>
            <a:pPr defTabSz="363538"/>
            <a:r>
              <a:rPr lang="en-US" altLang="zh-CN" sz="1400" dirty="0"/>
              <a:t>		</a:t>
            </a:r>
            <a:r>
              <a:rPr lang="en-US" altLang="zh-CN" sz="1400" dirty="0" err="1"/>
              <a:t>printf</a:t>
            </a:r>
            <a:r>
              <a:rPr lang="en-US" altLang="zh-CN" sz="1400" dirty="0"/>
              <a:t>("%d ",a[</a:t>
            </a:r>
            <a:r>
              <a:rPr lang="en-US" altLang="zh-CN" sz="1400" dirty="0" err="1"/>
              <a:t>i</a:t>
            </a:r>
            <a:r>
              <a:rPr lang="en-US" altLang="zh-CN" sz="1400" dirty="0"/>
              <a:t>]);	</a:t>
            </a:r>
            <a:r>
              <a:rPr lang="en-US" altLang="zh-CN" sz="1400" dirty="0">
                <a:solidFill>
                  <a:srgbClr val="008000"/>
                </a:solidFill>
              </a:rPr>
              <a:t>//</a:t>
            </a:r>
            <a:r>
              <a:rPr lang="zh-CN" altLang="en-US" sz="1400" dirty="0">
                <a:solidFill>
                  <a:srgbClr val="008000"/>
                </a:solidFill>
              </a:rPr>
              <a:t>输出交换后数组各元素的值</a:t>
            </a:r>
          </a:p>
          <a:p>
            <a:pPr defTabSz="363538"/>
            <a:r>
              <a:rPr lang="zh-CN" altLang="en-US" sz="1400" dirty="0"/>
              <a:t>	</a:t>
            </a:r>
            <a:r>
              <a:rPr lang="en-US" altLang="zh-CN" sz="1400" dirty="0" err="1"/>
              <a:t>printf</a:t>
            </a:r>
            <a:r>
              <a:rPr lang="en-US" altLang="zh-CN" sz="1400" dirty="0"/>
              <a:t>("\n");</a:t>
            </a:r>
          </a:p>
          <a:p>
            <a:pPr defTabSz="363538"/>
            <a:r>
              <a:rPr lang="en-US" altLang="zh-CN" sz="1400" dirty="0"/>
              <a:t>	return 0;</a:t>
            </a:r>
          </a:p>
          <a:p>
            <a:pPr defTabSz="363538"/>
            <a:r>
              <a:rPr lang="en-US" altLang="zh-CN" sz="1400" dirty="0"/>
              <a:t>}</a:t>
            </a:r>
          </a:p>
          <a:p>
            <a:pPr defTabSz="363538"/>
            <a:r>
              <a:rPr lang="en-US" altLang="zh-CN" sz="1400" dirty="0"/>
              <a:t>void inv(</a:t>
            </a:r>
            <a:r>
              <a:rPr lang="en-US" altLang="zh-CN" sz="1400" dirty="0">
                <a:solidFill>
                  <a:srgbClr val="FF0000"/>
                </a:solidFill>
              </a:rPr>
              <a:t>int x[]</a:t>
            </a:r>
            <a:r>
              <a:rPr lang="en-US" altLang="zh-CN" sz="1400" dirty="0"/>
              <a:t>,int n)		</a:t>
            </a:r>
            <a:r>
              <a:rPr lang="en-US" altLang="zh-CN" sz="1400" dirty="0">
                <a:solidFill>
                  <a:srgbClr val="008000"/>
                </a:solidFill>
              </a:rPr>
              <a:t>//</a:t>
            </a:r>
            <a:r>
              <a:rPr lang="zh-CN" altLang="en-US" sz="1400" dirty="0">
                <a:solidFill>
                  <a:srgbClr val="008000"/>
                </a:solidFill>
              </a:rPr>
              <a:t>形参</a:t>
            </a:r>
            <a:r>
              <a:rPr lang="en-US" altLang="zh-CN" sz="1400" dirty="0">
                <a:solidFill>
                  <a:srgbClr val="008000"/>
                </a:solidFill>
              </a:rPr>
              <a:t>x</a:t>
            </a:r>
            <a:r>
              <a:rPr lang="zh-CN" altLang="en-US" sz="1400" dirty="0">
                <a:solidFill>
                  <a:srgbClr val="008000"/>
                </a:solidFill>
              </a:rPr>
              <a:t>是数组名</a:t>
            </a:r>
          </a:p>
          <a:p>
            <a:pPr defTabSz="363538"/>
            <a:r>
              <a:rPr lang="en-US" altLang="zh-CN" sz="1400" dirty="0"/>
              <a:t>{	int </a:t>
            </a:r>
            <a:r>
              <a:rPr lang="en-US" altLang="zh-CN" sz="1400" dirty="0" err="1"/>
              <a:t>temp,i,j,m</a:t>
            </a:r>
            <a:r>
              <a:rPr lang="en-US" altLang="zh-CN" sz="1400" dirty="0"/>
              <a:t>=(n-1)/2;</a:t>
            </a:r>
          </a:p>
          <a:p>
            <a:pPr defTabSz="363538"/>
            <a:r>
              <a:rPr lang="en-US" altLang="zh-CN" sz="1400" dirty="0"/>
              <a:t>	for(</a:t>
            </a:r>
            <a:r>
              <a:rPr lang="en-US" altLang="zh-CN" sz="1400" dirty="0" err="1">
                <a:solidFill>
                  <a:srgbClr val="FF0000"/>
                </a:solidFill>
              </a:rPr>
              <a:t>i</a:t>
            </a:r>
            <a:r>
              <a:rPr lang="en-US" altLang="zh-CN" sz="1400" dirty="0">
                <a:solidFill>
                  <a:srgbClr val="FF0000"/>
                </a:solidFill>
              </a:rPr>
              <a:t>=0;i&lt;=</a:t>
            </a:r>
            <a:r>
              <a:rPr lang="en-US" altLang="zh-CN" sz="1400" dirty="0" err="1">
                <a:solidFill>
                  <a:srgbClr val="FF0000"/>
                </a:solidFill>
              </a:rPr>
              <a:t>m;i</a:t>
            </a:r>
            <a:r>
              <a:rPr lang="en-US" altLang="zh-CN" sz="1400" dirty="0">
                <a:solidFill>
                  <a:srgbClr val="FF0000"/>
                </a:solidFill>
              </a:rPr>
              <a:t>++</a:t>
            </a:r>
            <a:r>
              <a:rPr lang="en-US" altLang="zh-CN" sz="1400" dirty="0"/>
              <a:t>)</a:t>
            </a:r>
          </a:p>
          <a:p>
            <a:pPr defTabSz="363538"/>
            <a:r>
              <a:rPr lang="en-US" altLang="zh-CN" sz="1400" dirty="0"/>
              <a:t>	{	</a:t>
            </a:r>
            <a:r>
              <a:rPr lang="en-US" altLang="zh-CN" sz="1400" dirty="0">
                <a:solidFill>
                  <a:srgbClr val="FF0000"/>
                </a:solidFill>
              </a:rPr>
              <a:t>j=n-1-i;</a:t>
            </a:r>
          </a:p>
          <a:p>
            <a:pPr defTabSz="363538"/>
            <a:r>
              <a:rPr lang="en-US" altLang="zh-CN" sz="1400" dirty="0"/>
              <a:t>		</a:t>
            </a:r>
            <a:r>
              <a:rPr lang="en-US" altLang="zh-CN" sz="1400" dirty="0">
                <a:solidFill>
                  <a:srgbClr val="FF0000"/>
                </a:solidFill>
              </a:rPr>
              <a:t>temp=x[</a:t>
            </a:r>
            <a:r>
              <a:rPr lang="en-US" altLang="zh-CN" sz="1400" dirty="0" err="1">
                <a:solidFill>
                  <a:srgbClr val="FF0000"/>
                </a:solidFill>
              </a:rPr>
              <a:t>i</a:t>
            </a:r>
            <a:r>
              <a:rPr lang="en-US" altLang="zh-CN" sz="1400" dirty="0">
                <a:solidFill>
                  <a:srgbClr val="FF0000"/>
                </a:solidFill>
              </a:rPr>
              <a:t>]; x[</a:t>
            </a:r>
            <a:r>
              <a:rPr lang="en-US" altLang="zh-CN" sz="1400" dirty="0" err="1">
                <a:solidFill>
                  <a:srgbClr val="FF0000"/>
                </a:solidFill>
              </a:rPr>
              <a:t>i</a:t>
            </a:r>
            <a:r>
              <a:rPr lang="en-US" altLang="zh-CN" sz="1400" dirty="0">
                <a:solidFill>
                  <a:srgbClr val="FF0000"/>
                </a:solidFill>
              </a:rPr>
              <a:t>]=x[j]; x[j]=temp;</a:t>
            </a:r>
            <a:r>
              <a:rPr lang="en-US" altLang="zh-CN" sz="1400" dirty="0"/>
              <a:t>	</a:t>
            </a:r>
            <a:r>
              <a:rPr lang="en-US" altLang="zh-CN" sz="1400" dirty="0">
                <a:solidFill>
                  <a:srgbClr val="008000"/>
                </a:solidFill>
              </a:rPr>
              <a:t>//</a:t>
            </a:r>
            <a:r>
              <a:rPr lang="zh-CN" altLang="en-US" sz="1400" dirty="0">
                <a:solidFill>
                  <a:srgbClr val="008000"/>
                </a:solidFill>
              </a:rPr>
              <a:t>把</a:t>
            </a:r>
            <a:r>
              <a:rPr lang="en-US" altLang="zh-CN" sz="1400" dirty="0">
                <a:solidFill>
                  <a:srgbClr val="008000"/>
                </a:solidFill>
              </a:rPr>
              <a:t>x[</a:t>
            </a:r>
            <a:r>
              <a:rPr lang="en-US" altLang="zh-CN" sz="1400" dirty="0" err="1">
                <a:solidFill>
                  <a:srgbClr val="008000"/>
                </a:solidFill>
              </a:rPr>
              <a:t>i</a:t>
            </a:r>
            <a:r>
              <a:rPr lang="en-US" altLang="zh-CN" sz="1400" dirty="0">
                <a:solidFill>
                  <a:srgbClr val="008000"/>
                </a:solidFill>
              </a:rPr>
              <a:t>]</a:t>
            </a:r>
            <a:r>
              <a:rPr lang="zh-CN" altLang="en-US" sz="1400" dirty="0">
                <a:solidFill>
                  <a:srgbClr val="008000"/>
                </a:solidFill>
              </a:rPr>
              <a:t>和</a:t>
            </a:r>
            <a:r>
              <a:rPr lang="en-US" altLang="zh-CN" sz="1400" dirty="0">
                <a:solidFill>
                  <a:srgbClr val="008000"/>
                </a:solidFill>
              </a:rPr>
              <a:t>x[j]</a:t>
            </a:r>
            <a:r>
              <a:rPr lang="zh-CN" altLang="en-US" sz="1400" dirty="0">
                <a:solidFill>
                  <a:srgbClr val="008000"/>
                </a:solidFill>
              </a:rPr>
              <a:t>交换</a:t>
            </a:r>
          </a:p>
          <a:p>
            <a:pPr defTabSz="363538"/>
            <a:r>
              <a:rPr lang="zh-CN" altLang="en-US" sz="1400" dirty="0"/>
              <a:t>	</a:t>
            </a:r>
            <a:r>
              <a:rPr lang="en-US" altLang="zh-CN" sz="1400" dirty="0"/>
              <a:t>}</a:t>
            </a:r>
          </a:p>
          <a:p>
            <a:pPr defTabSz="363538"/>
            <a:r>
              <a:rPr lang="en-US" altLang="zh-CN" sz="1400" dirty="0"/>
              <a:t>}</a:t>
            </a:r>
            <a:endParaRPr lang="zh-CN" altLang="en-US" sz="1400" b="1" dirty="0">
              <a:solidFill>
                <a:srgbClr val="008000"/>
              </a:solidFill>
            </a:endParaRPr>
          </a:p>
        </p:txBody>
      </p:sp>
      <p:graphicFrame>
        <p:nvGraphicFramePr>
          <p:cNvPr id="5" name="表格 4"/>
          <p:cNvGraphicFramePr>
            <a:graphicFrameLocks noGrp="1"/>
          </p:cNvGraphicFramePr>
          <p:nvPr>
            <p:extLst>
              <p:ext uri="{D42A27DB-BD31-4B8C-83A1-F6EECF244321}">
                <p14:modId xmlns:p14="http://schemas.microsoft.com/office/powerpoint/2010/main" xmlns="" val="2075833350"/>
              </p:ext>
            </p:extLst>
          </p:nvPr>
        </p:nvGraphicFramePr>
        <p:xfrm>
          <a:off x="5790405" y="538771"/>
          <a:ext cx="3623010" cy="914400"/>
        </p:xfrm>
        <a:graphic>
          <a:graphicData uri="http://schemas.openxmlformats.org/drawingml/2006/table">
            <a:tbl>
              <a:tblPr>
                <a:tableStyleId>{5C22544A-7EE6-4342-B048-85BDC9FD1C3A}</a:tableStyleId>
              </a:tblPr>
              <a:tblGrid>
                <a:gridCol w="362301">
                  <a:extLst>
                    <a:ext uri="{9D8B030D-6E8A-4147-A177-3AD203B41FA5}">
                      <a16:colId xmlns:a16="http://schemas.microsoft.com/office/drawing/2014/main" xmlns="" val="3817862434"/>
                    </a:ext>
                  </a:extLst>
                </a:gridCol>
                <a:gridCol w="362301">
                  <a:extLst>
                    <a:ext uri="{9D8B030D-6E8A-4147-A177-3AD203B41FA5}">
                      <a16:colId xmlns:a16="http://schemas.microsoft.com/office/drawing/2014/main" xmlns="" val="1037187938"/>
                    </a:ext>
                  </a:extLst>
                </a:gridCol>
                <a:gridCol w="362301">
                  <a:extLst>
                    <a:ext uri="{9D8B030D-6E8A-4147-A177-3AD203B41FA5}">
                      <a16:colId xmlns:a16="http://schemas.microsoft.com/office/drawing/2014/main" xmlns="" val="1037219935"/>
                    </a:ext>
                  </a:extLst>
                </a:gridCol>
                <a:gridCol w="362301">
                  <a:extLst>
                    <a:ext uri="{9D8B030D-6E8A-4147-A177-3AD203B41FA5}">
                      <a16:colId xmlns:a16="http://schemas.microsoft.com/office/drawing/2014/main" xmlns="" val="1525834469"/>
                    </a:ext>
                  </a:extLst>
                </a:gridCol>
                <a:gridCol w="362301">
                  <a:extLst>
                    <a:ext uri="{9D8B030D-6E8A-4147-A177-3AD203B41FA5}">
                      <a16:colId xmlns:a16="http://schemas.microsoft.com/office/drawing/2014/main" xmlns="" val="1911880979"/>
                    </a:ext>
                  </a:extLst>
                </a:gridCol>
                <a:gridCol w="362301">
                  <a:extLst>
                    <a:ext uri="{9D8B030D-6E8A-4147-A177-3AD203B41FA5}">
                      <a16:colId xmlns:a16="http://schemas.microsoft.com/office/drawing/2014/main" xmlns="" val="2997180345"/>
                    </a:ext>
                  </a:extLst>
                </a:gridCol>
                <a:gridCol w="362301">
                  <a:extLst>
                    <a:ext uri="{9D8B030D-6E8A-4147-A177-3AD203B41FA5}">
                      <a16:colId xmlns:a16="http://schemas.microsoft.com/office/drawing/2014/main" xmlns="" val="4032784791"/>
                    </a:ext>
                  </a:extLst>
                </a:gridCol>
                <a:gridCol w="362301">
                  <a:extLst>
                    <a:ext uri="{9D8B030D-6E8A-4147-A177-3AD203B41FA5}">
                      <a16:colId xmlns:a16="http://schemas.microsoft.com/office/drawing/2014/main" xmlns="" val="4217575647"/>
                    </a:ext>
                  </a:extLst>
                </a:gridCol>
                <a:gridCol w="362301">
                  <a:extLst>
                    <a:ext uri="{9D8B030D-6E8A-4147-A177-3AD203B41FA5}">
                      <a16:colId xmlns:a16="http://schemas.microsoft.com/office/drawing/2014/main" xmlns="" val="2313449745"/>
                    </a:ext>
                  </a:extLst>
                </a:gridCol>
                <a:gridCol w="362301">
                  <a:extLst>
                    <a:ext uri="{9D8B030D-6E8A-4147-A177-3AD203B41FA5}">
                      <a16:colId xmlns:a16="http://schemas.microsoft.com/office/drawing/2014/main" xmlns="" val="394942706"/>
                    </a:ext>
                  </a:extLst>
                </a:gridCol>
              </a:tblGrid>
              <a:tr h="0">
                <a:tc>
                  <a:txBody>
                    <a:bodyPr/>
                    <a:lstStyle/>
                    <a:p>
                      <a:pPr algn="ctr"/>
                      <a:r>
                        <a:rPr lang="en-US" altLang="zh-CN" sz="1400"/>
                        <a:t>3</a:t>
                      </a:r>
                      <a:endParaRPr lang="zh-CN" altLang="en-US" sz="1400"/>
                    </a:p>
                  </a:txBody>
                  <a:tcPr marL="36000" marR="36000" marT="0" marB="0">
                    <a:lnB w="12700" cmpd="sng">
                      <a:noFill/>
                    </a:lnB>
                  </a:tcPr>
                </a:tc>
                <a:tc>
                  <a:txBody>
                    <a:bodyPr/>
                    <a:lstStyle/>
                    <a:p>
                      <a:pPr algn="ctr"/>
                      <a:r>
                        <a:rPr lang="en-US" altLang="zh-CN" sz="1400"/>
                        <a:t>7</a:t>
                      </a:r>
                      <a:endParaRPr lang="zh-CN" altLang="en-US" sz="1400"/>
                    </a:p>
                  </a:txBody>
                  <a:tcPr marL="36000" marR="36000" marT="0" marB="0">
                    <a:lnB w="12700" cmpd="sng">
                      <a:noFill/>
                    </a:lnB>
                  </a:tcPr>
                </a:tc>
                <a:tc>
                  <a:txBody>
                    <a:bodyPr/>
                    <a:lstStyle/>
                    <a:p>
                      <a:pPr algn="ctr"/>
                      <a:r>
                        <a:rPr lang="en-US" altLang="zh-CN" sz="1400"/>
                        <a:t>9</a:t>
                      </a:r>
                      <a:endParaRPr lang="zh-CN" altLang="en-US" sz="1400"/>
                    </a:p>
                  </a:txBody>
                  <a:tcPr marL="36000" marR="36000" marT="0" marB="0">
                    <a:lnB w="12700" cmpd="sng">
                      <a:noFill/>
                    </a:lnB>
                  </a:tcPr>
                </a:tc>
                <a:tc>
                  <a:txBody>
                    <a:bodyPr/>
                    <a:lstStyle/>
                    <a:p>
                      <a:pPr algn="ctr"/>
                      <a:r>
                        <a:rPr lang="en-US" altLang="zh-CN" sz="1400"/>
                        <a:t>11</a:t>
                      </a:r>
                      <a:endParaRPr lang="zh-CN" altLang="en-US" sz="1400"/>
                    </a:p>
                  </a:txBody>
                  <a:tcPr marL="36000" marR="36000" marT="0" marB="0">
                    <a:lnB w="12700" cmpd="sng">
                      <a:noFill/>
                    </a:lnB>
                  </a:tcPr>
                </a:tc>
                <a:tc>
                  <a:txBody>
                    <a:bodyPr/>
                    <a:lstStyle/>
                    <a:p>
                      <a:pPr algn="ctr"/>
                      <a:r>
                        <a:rPr lang="en-US" altLang="zh-CN" sz="1400"/>
                        <a:t>0</a:t>
                      </a:r>
                      <a:endParaRPr lang="zh-CN" altLang="en-US" sz="1400"/>
                    </a:p>
                  </a:txBody>
                  <a:tcPr marL="36000" marR="36000" marT="0" marB="0">
                    <a:lnB w="12700" cmpd="sng">
                      <a:noFill/>
                    </a:lnB>
                  </a:tcPr>
                </a:tc>
                <a:tc>
                  <a:txBody>
                    <a:bodyPr/>
                    <a:lstStyle/>
                    <a:p>
                      <a:pPr algn="ctr"/>
                      <a:r>
                        <a:rPr lang="en-US" altLang="zh-CN" sz="1400"/>
                        <a:t>6</a:t>
                      </a:r>
                      <a:endParaRPr lang="zh-CN" altLang="en-US" sz="1400"/>
                    </a:p>
                  </a:txBody>
                  <a:tcPr marL="36000" marR="36000" marT="0" marB="0">
                    <a:lnB w="12700" cmpd="sng">
                      <a:noFill/>
                    </a:lnB>
                  </a:tcPr>
                </a:tc>
                <a:tc>
                  <a:txBody>
                    <a:bodyPr/>
                    <a:lstStyle/>
                    <a:p>
                      <a:pPr algn="ctr"/>
                      <a:r>
                        <a:rPr lang="en-US" altLang="zh-CN" sz="1400"/>
                        <a:t>7</a:t>
                      </a:r>
                      <a:endParaRPr lang="zh-CN" altLang="en-US" sz="1400"/>
                    </a:p>
                  </a:txBody>
                  <a:tcPr marL="36000" marR="36000" marT="0" marB="0">
                    <a:lnB w="12700" cmpd="sng">
                      <a:noFill/>
                    </a:lnB>
                  </a:tcPr>
                </a:tc>
                <a:tc>
                  <a:txBody>
                    <a:bodyPr/>
                    <a:lstStyle/>
                    <a:p>
                      <a:pPr algn="ctr"/>
                      <a:r>
                        <a:rPr lang="en-US" altLang="zh-CN" sz="1400"/>
                        <a:t>5</a:t>
                      </a:r>
                      <a:endParaRPr lang="zh-CN" altLang="en-US" sz="1400"/>
                    </a:p>
                  </a:txBody>
                  <a:tcPr marL="36000" marR="36000" marT="0" marB="0">
                    <a:lnB w="12700" cmpd="sng">
                      <a:noFill/>
                    </a:lnB>
                  </a:tcPr>
                </a:tc>
                <a:tc>
                  <a:txBody>
                    <a:bodyPr/>
                    <a:lstStyle/>
                    <a:p>
                      <a:pPr algn="ctr"/>
                      <a:r>
                        <a:rPr lang="en-US" altLang="zh-CN" sz="1400"/>
                        <a:t>4</a:t>
                      </a:r>
                      <a:endParaRPr lang="zh-CN" altLang="en-US" sz="1400"/>
                    </a:p>
                  </a:txBody>
                  <a:tcPr marL="36000" marR="36000" marT="0" marB="0">
                    <a:lnB w="12700" cmpd="sng">
                      <a:noFill/>
                    </a:lnB>
                  </a:tcPr>
                </a:tc>
                <a:tc>
                  <a:txBody>
                    <a:bodyPr/>
                    <a:lstStyle/>
                    <a:p>
                      <a:pPr algn="ctr"/>
                      <a:r>
                        <a:rPr lang="en-US" altLang="zh-CN" sz="1400"/>
                        <a:t>2</a:t>
                      </a:r>
                      <a:endParaRPr lang="zh-CN" altLang="en-US" sz="1400"/>
                    </a:p>
                  </a:txBody>
                  <a:tcPr marL="36000" marR="36000" marT="0" marB="0">
                    <a:lnB w="12700" cmpd="sng">
                      <a:noFill/>
                    </a:lnB>
                  </a:tcPr>
                </a:tc>
                <a:extLst>
                  <a:ext uri="{0D108BD9-81ED-4DB2-BD59-A6C34878D82A}">
                    <a16:rowId xmlns:a16="http://schemas.microsoft.com/office/drawing/2014/main" xmlns="" val="1889355320"/>
                  </a:ext>
                </a:extLst>
              </a:tr>
              <a:tr h="0">
                <a:tc>
                  <a:txBody>
                    <a:bodyPr/>
                    <a:lstStyle/>
                    <a:p>
                      <a:pPr algn="ctr"/>
                      <a:r>
                        <a:rPr lang="zh-CN" altLang="en-US" sz="1800" b="0"/>
                        <a:t>↑</a:t>
                      </a:r>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800" b="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800" b="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800" b="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0"/>
                        <a:t>↑</a:t>
                      </a:r>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800" b="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800" b="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800" b="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800" b="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0"/>
                        <a:t>↑</a:t>
                      </a:r>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53748217"/>
                  </a:ext>
                </a:extLst>
              </a:tr>
              <a:tr h="0">
                <a:tc>
                  <a:txBody>
                    <a:bodyPr/>
                    <a:lstStyle/>
                    <a:p>
                      <a:pPr algn="ctr"/>
                      <a:r>
                        <a:rPr lang="en-US" altLang="zh-CN" sz="1400"/>
                        <a:t>i</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m</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j</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57335906"/>
                  </a:ext>
                </a:extLst>
              </a:tr>
              <a:tr h="0">
                <a:tc>
                  <a:txBody>
                    <a:bodyPr/>
                    <a:lstStyle/>
                    <a:p>
                      <a:pPr algn="ctr"/>
                      <a:r>
                        <a:rPr lang="en-US" altLang="zh-CN" sz="1400"/>
                        <a:t>2</a:t>
                      </a:r>
                      <a:endParaRPr lang="zh-CN" altLang="en-US" sz="1400"/>
                    </a:p>
                  </a:txBody>
                  <a:tcPr marL="36000" marR="36000" marT="0" marB="0">
                    <a:lnT w="12700" cmpd="sng">
                      <a:noFill/>
                    </a:lnT>
                  </a:tcPr>
                </a:tc>
                <a:tc>
                  <a:txBody>
                    <a:bodyPr/>
                    <a:lstStyle/>
                    <a:p>
                      <a:pPr algn="ctr"/>
                      <a:r>
                        <a:rPr lang="en-US" altLang="zh-CN" sz="1400"/>
                        <a:t>4</a:t>
                      </a:r>
                      <a:endParaRPr lang="zh-CN" altLang="en-US" sz="1400"/>
                    </a:p>
                  </a:txBody>
                  <a:tcPr marL="36000" marR="36000" marT="0" marB="0">
                    <a:lnT w="12700" cmpd="sng">
                      <a:noFill/>
                    </a:lnT>
                  </a:tcPr>
                </a:tc>
                <a:tc>
                  <a:txBody>
                    <a:bodyPr/>
                    <a:lstStyle/>
                    <a:p>
                      <a:pPr algn="ctr"/>
                      <a:r>
                        <a:rPr lang="en-US" altLang="zh-CN" sz="1400"/>
                        <a:t>5</a:t>
                      </a:r>
                      <a:endParaRPr lang="zh-CN" altLang="en-US" sz="1400"/>
                    </a:p>
                  </a:txBody>
                  <a:tcPr marL="36000" marR="36000" marT="0" marB="0">
                    <a:lnT w="12700" cmpd="sng">
                      <a:noFill/>
                    </a:lnT>
                  </a:tcPr>
                </a:tc>
                <a:tc>
                  <a:txBody>
                    <a:bodyPr/>
                    <a:lstStyle/>
                    <a:p>
                      <a:pPr algn="ctr"/>
                      <a:r>
                        <a:rPr lang="en-US" altLang="zh-CN" sz="1400"/>
                        <a:t>7</a:t>
                      </a:r>
                      <a:endParaRPr lang="zh-CN" altLang="en-US" sz="1400"/>
                    </a:p>
                  </a:txBody>
                  <a:tcPr marL="36000" marR="36000" marT="0" marB="0">
                    <a:lnT w="12700" cmpd="sng">
                      <a:noFill/>
                    </a:lnT>
                  </a:tcPr>
                </a:tc>
                <a:tc>
                  <a:txBody>
                    <a:bodyPr/>
                    <a:lstStyle/>
                    <a:p>
                      <a:pPr algn="ctr"/>
                      <a:r>
                        <a:rPr lang="en-US" altLang="zh-CN" sz="1400"/>
                        <a:t>6</a:t>
                      </a:r>
                      <a:endParaRPr lang="zh-CN" altLang="en-US" sz="1400"/>
                    </a:p>
                  </a:txBody>
                  <a:tcPr marL="36000" marR="36000" marT="0" marB="0">
                    <a:lnT w="12700" cmpd="sng">
                      <a:noFill/>
                    </a:lnT>
                  </a:tcPr>
                </a:tc>
                <a:tc>
                  <a:txBody>
                    <a:bodyPr/>
                    <a:lstStyle/>
                    <a:p>
                      <a:pPr algn="ctr"/>
                      <a:r>
                        <a:rPr lang="en-US" altLang="zh-CN" sz="1400"/>
                        <a:t>0</a:t>
                      </a:r>
                      <a:endParaRPr lang="zh-CN" altLang="en-US" sz="1400"/>
                    </a:p>
                  </a:txBody>
                  <a:tcPr marL="36000" marR="36000" marT="0" marB="0">
                    <a:lnT w="12700" cmpd="sng">
                      <a:noFill/>
                    </a:lnT>
                  </a:tcPr>
                </a:tc>
                <a:tc>
                  <a:txBody>
                    <a:bodyPr/>
                    <a:lstStyle/>
                    <a:p>
                      <a:pPr algn="ctr"/>
                      <a:r>
                        <a:rPr lang="en-US" altLang="zh-CN" sz="1400"/>
                        <a:t>11</a:t>
                      </a:r>
                      <a:endParaRPr lang="zh-CN" altLang="en-US" sz="1400"/>
                    </a:p>
                  </a:txBody>
                  <a:tcPr marL="36000" marR="36000" marT="0" marB="0">
                    <a:lnT w="12700" cmpd="sng">
                      <a:noFill/>
                    </a:lnT>
                  </a:tcPr>
                </a:tc>
                <a:tc>
                  <a:txBody>
                    <a:bodyPr/>
                    <a:lstStyle/>
                    <a:p>
                      <a:pPr algn="ctr"/>
                      <a:r>
                        <a:rPr lang="en-US" altLang="zh-CN" sz="1400"/>
                        <a:t>9</a:t>
                      </a:r>
                      <a:endParaRPr lang="zh-CN" altLang="en-US" sz="1400"/>
                    </a:p>
                  </a:txBody>
                  <a:tcPr marL="36000" marR="36000" marT="0" marB="0">
                    <a:lnT w="12700" cmpd="sng">
                      <a:noFill/>
                    </a:lnT>
                  </a:tcPr>
                </a:tc>
                <a:tc>
                  <a:txBody>
                    <a:bodyPr/>
                    <a:lstStyle/>
                    <a:p>
                      <a:pPr algn="ctr"/>
                      <a:r>
                        <a:rPr lang="en-US" altLang="zh-CN" sz="1400"/>
                        <a:t>7</a:t>
                      </a:r>
                      <a:endParaRPr lang="zh-CN" altLang="en-US" sz="1400"/>
                    </a:p>
                  </a:txBody>
                  <a:tcPr marL="36000" marR="36000" marT="0" marB="0">
                    <a:lnT w="12700" cmpd="sng">
                      <a:noFill/>
                    </a:lnT>
                  </a:tcPr>
                </a:tc>
                <a:tc>
                  <a:txBody>
                    <a:bodyPr/>
                    <a:lstStyle/>
                    <a:p>
                      <a:pPr algn="ctr"/>
                      <a:r>
                        <a:rPr lang="en-US" altLang="zh-CN" sz="1400"/>
                        <a:t>3</a:t>
                      </a:r>
                      <a:endParaRPr lang="zh-CN" altLang="en-US" sz="1400"/>
                    </a:p>
                  </a:txBody>
                  <a:tcPr marL="36000" marR="36000" marT="0" marB="0">
                    <a:lnT w="12700" cmpd="sng">
                      <a:noFill/>
                    </a:lnT>
                  </a:tcPr>
                </a:tc>
                <a:extLst>
                  <a:ext uri="{0D108BD9-81ED-4DB2-BD59-A6C34878D82A}">
                    <a16:rowId xmlns:a16="http://schemas.microsoft.com/office/drawing/2014/main" xmlns="" val="1234631809"/>
                  </a:ext>
                </a:extLst>
              </a:tr>
            </a:tbl>
          </a:graphicData>
        </a:graphic>
      </p:graphicFrame>
      <p:sp>
        <p:nvSpPr>
          <p:cNvPr id="7" name="任意多边形 6"/>
          <p:cNvSpPr/>
          <p:nvPr/>
        </p:nvSpPr>
        <p:spPr>
          <a:xfrm>
            <a:off x="5961953" y="299567"/>
            <a:ext cx="3279913" cy="228600"/>
          </a:xfrm>
          <a:custGeom>
            <a:avLst/>
            <a:gdLst>
              <a:gd name="connsiteX0" fmla="*/ 3279913 w 3279913"/>
              <a:gd name="connsiteY0" fmla="*/ 228600 h 228600"/>
              <a:gd name="connsiteX1" fmla="*/ 3279913 w 3279913"/>
              <a:gd name="connsiteY1" fmla="*/ 0 h 228600"/>
              <a:gd name="connsiteX2" fmla="*/ 0 w 3279913"/>
              <a:gd name="connsiteY2" fmla="*/ 0 h 228600"/>
              <a:gd name="connsiteX3" fmla="*/ 0 w 3279913"/>
              <a:gd name="connsiteY3" fmla="*/ 228600 h 228600"/>
            </a:gdLst>
            <a:ahLst/>
            <a:cxnLst>
              <a:cxn ang="0">
                <a:pos x="connsiteX0" y="connsiteY0"/>
              </a:cxn>
              <a:cxn ang="0">
                <a:pos x="connsiteX1" y="connsiteY1"/>
              </a:cxn>
              <a:cxn ang="0">
                <a:pos x="connsiteX2" y="connsiteY2"/>
              </a:cxn>
              <a:cxn ang="0">
                <a:pos x="connsiteX3" y="connsiteY3"/>
              </a:cxn>
            </a:cxnLst>
            <a:rect l="l" t="t" r="r" b="b"/>
            <a:pathLst>
              <a:path w="3279913" h="228600">
                <a:moveTo>
                  <a:pt x="3279913" y="228600"/>
                </a:moveTo>
                <a:lnTo>
                  <a:pt x="3279913" y="0"/>
                </a:lnTo>
                <a:lnTo>
                  <a:pt x="0" y="0"/>
                </a:lnTo>
                <a:lnTo>
                  <a:pt x="0" y="228600"/>
                </a:lnTo>
              </a:path>
            </a:pathLst>
          </a:custGeom>
          <a:ln>
            <a:solidFill>
              <a:schemeClr val="tx1"/>
            </a:solidFill>
            <a:headEnd type="stealth"/>
            <a:tailEnd type="stealth"/>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6" name="圆角矩形 12">
            <a:extLst>
              <a:ext uri="{FF2B5EF4-FFF2-40B4-BE49-F238E27FC236}">
                <a16:creationId xmlns:a16="http://schemas.microsoft.com/office/drawing/2014/main" xmlns="" id="{5382CD89-35B6-4BD4-B332-B011068CC402}"/>
              </a:ext>
            </a:extLst>
          </p:cNvPr>
          <p:cNvSpPr/>
          <p:nvPr/>
        </p:nvSpPr>
        <p:spPr>
          <a:xfrm>
            <a:off x="5790405" y="1595337"/>
            <a:ext cx="4218300" cy="5103637"/>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r>
              <a:rPr lang="en-US" altLang="zh-CN" sz="1400" dirty="0"/>
              <a:t>#include &lt;</a:t>
            </a:r>
            <a:r>
              <a:rPr lang="en-US" altLang="zh-CN" sz="1400" dirty="0" err="1"/>
              <a:t>stdio.h</a:t>
            </a:r>
            <a:r>
              <a:rPr lang="en-US" altLang="zh-CN" sz="1400" dirty="0"/>
              <a:t>&gt;</a:t>
            </a:r>
          </a:p>
          <a:p>
            <a:pPr defTabSz="363538"/>
            <a:r>
              <a:rPr lang="en-US" altLang="zh-CN" sz="1400" dirty="0"/>
              <a:t>int main()</a:t>
            </a:r>
          </a:p>
          <a:p>
            <a:pPr defTabSz="363538"/>
            <a:r>
              <a:rPr lang="en-US" altLang="zh-CN" sz="1400" dirty="0"/>
              <a:t>{	void inv(int *</a:t>
            </a:r>
            <a:r>
              <a:rPr lang="en-US" altLang="zh-CN" sz="1400" dirty="0" err="1"/>
              <a:t>x,int</a:t>
            </a:r>
            <a:r>
              <a:rPr lang="en-US" altLang="zh-CN" sz="1400" dirty="0"/>
              <a:t> n);</a:t>
            </a:r>
          </a:p>
          <a:p>
            <a:pPr defTabSz="363538"/>
            <a:r>
              <a:rPr lang="en-US" altLang="zh-CN" sz="1400" dirty="0"/>
              <a:t>	int </a:t>
            </a:r>
            <a:r>
              <a:rPr lang="en-US" altLang="zh-CN" sz="1400" dirty="0" err="1"/>
              <a:t>i,a</a:t>
            </a:r>
            <a:r>
              <a:rPr lang="en-US" altLang="zh-CN" sz="1400" dirty="0"/>
              <a:t>[10]={3,7,9,11,0,6,7,5,4,2};</a:t>
            </a:r>
          </a:p>
          <a:p>
            <a:pPr defTabSz="363538"/>
            <a:r>
              <a:rPr lang="en-US" altLang="zh-CN" sz="1400" dirty="0"/>
              <a:t>	</a:t>
            </a:r>
            <a:r>
              <a:rPr lang="en-US" altLang="zh-CN" sz="1400" dirty="0" err="1"/>
              <a:t>printf</a:t>
            </a:r>
            <a:r>
              <a:rPr lang="en-US" altLang="zh-CN" sz="1400" dirty="0"/>
              <a:t>("The original array:\n");</a:t>
            </a:r>
          </a:p>
          <a:p>
            <a:pPr defTabSz="363538"/>
            <a:r>
              <a:rPr lang="en-US" altLang="zh-CN" sz="1400" dirty="0"/>
              <a:t>	for(</a:t>
            </a:r>
            <a:r>
              <a:rPr lang="en-US" altLang="zh-CN" sz="1400" dirty="0" err="1"/>
              <a:t>i</a:t>
            </a:r>
            <a:r>
              <a:rPr lang="en-US" altLang="zh-CN" sz="1400" dirty="0"/>
              <a:t>=0;i&lt;10;i++)</a:t>
            </a:r>
          </a:p>
          <a:p>
            <a:pPr defTabSz="363538"/>
            <a:r>
              <a:rPr lang="en-US" altLang="zh-CN" sz="1400" dirty="0"/>
              <a:t>		</a:t>
            </a:r>
            <a:r>
              <a:rPr lang="en-US" altLang="zh-CN" sz="1400" dirty="0" err="1"/>
              <a:t>printf</a:t>
            </a:r>
            <a:r>
              <a:rPr lang="en-US" altLang="zh-CN" sz="1400" dirty="0"/>
              <a:t>("%d ",a[</a:t>
            </a:r>
            <a:r>
              <a:rPr lang="en-US" altLang="zh-CN" sz="1400" dirty="0" err="1"/>
              <a:t>i</a:t>
            </a:r>
            <a:r>
              <a:rPr lang="en-US" altLang="zh-CN" sz="1400" dirty="0"/>
              <a:t>]);</a:t>
            </a:r>
          </a:p>
          <a:p>
            <a:pPr defTabSz="363538"/>
            <a:r>
              <a:rPr lang="en-US" altLang="zh-CN" sz="1400" dirty="0"/>
              <a:t>	</a:t>
            </a:r>
            <a:r>
              <a:rPr lang="en-US" altLang="zh-CN" sz="1400" dirty="0" err="1"/>
              <a:t>printf</a:t>
            </a:r>
            <a:r>
              <a:rPr lang="en-US" altLang="zh-CN" sz="1400" dirty="0"/>
              <a:t>("\n");</a:t>
            </a:r>
          </a:p>
          <a:p>
            <a:pPr defTabSz="363538"/>
            <a:r>
              <a:rPr lang="en-US" altLang="zh-CN" sz="1400" dirty="0"/>
              <a:t>	inv(a,10);</a:t>
            </a:r>
          </a:p>
          <a:p>
            <a:pPr defTabSz="363538"/>
            <a:r>
              <a:rPr lang="en-US" altLang="zh-CN" sz="1400" dirty="0"/>
              <a:t>	</a:t>
            </a:r>
            <a:r>
              <a:rPr lang="en-US" altLang="zh-CN" sz="1400" dirty="0" err="1"/>
              <a:t>printf</a:t>
            </a:r>
            <a:r>
              <a:rPr lang="en-US" altLang="zh-CN" sz="1400" dirty="0"/>
              <a:t>("The array has been inverted:\n");</a:t>
            </a:r>
          </a:p>
          <a:p>
            <a:pPr defTabSz="363538"/>
            <a:r>
              <a:rPr lang="en-US" altLang="zh-CN" sz="1400" dirty="0"/>
              <a:t>	for(</a:t>
            </a:r>
            <a:r>
              <a:rPr lang="en-US" altLang="zh-CN" sz="1400" dirty="0" err="1"/>
              <a:t>i</a:t>
            </a:r>
            <a:r>
              <a:rPr lang="en-US" altLang="zh-CN" sz="1400" dirty="0"/>
              <a:t>=0;i&lt;10;i++)</a:t>
            </a:r>
          </a:p>
          <a:p>
            <a:pPr defTabSz="363538"/>
            <a:r>
              <a:rPr lang="en-US" altLang="zh-CN" sz="1400" dirty="0"/>
              <a:t>		</a:t>
            </a:r>
            <a:r>
              <a:rPr lang="en-US" altLang="zh-CN" sz="1400" dirty="0" err="1"/>
              <a:t>printf</a:t>
            </a:r>
            <a:r>
              <a:rPr lang="en-US" altLang="zh-CN" sz="1400" dirty="0"/>
              <a:t>("%d ",a[</a:t>
            </a:r>
            <a:r>
              <a:rPr lang="en-US" altLang="zh-CN" sz="1400" dirty="0" err="1"/>
              <a:t>i</a:t>
            </a:r>
            <a:r>
              <a:rPr lang="en-US" altLang="zh-CN" sz="1400" dirty="0"/>
              <a:t>]);</a:t>
            </a:r>
          </a:p>
          <a:p>
            <a:pPr defTabSz="363538"/>
            <a:r>
              <a:rPr lang="en-US" altLang="zh-CN" sz="1400" dirty="0"/>
              <a:t>	</a:t>
            </a:r>
            <a:r>
              <a:rPr lang="en-US" altLang="zh-CN" sz="1400" dirty="0" err="1"/>
              <a:t>printf</a:t>
            </a:r>
            <a:r>
              <a:rPr lang="en-US" altLang="zh-CN" sz="1400" dirty="0"/>
              <a:t>("\n");</a:t>
            </a:r>
          </a:p>
          <a:p>
            <a:pPr defTabSz="363538"/>
            <a:r>
              <a:rPr lang="en-US" altLang="zh-CN" sz="1400" dirty="0"/>
              <a:t>	return 0;</a:t>
            </a:r>
          </a:p>
          <a:p>
            <a:pPr defTabSz="363538"/>
            <a:r>
              <a:rPr lang="en-US" altLang="zh-CN" sz="1400" dirty="0"/>
              <a:t>}</a:t>
            </a:r>
          </a:p>
          <a:p>
            <a:pPr defTabSz="363538"/>
            <a:endParaRPr lang="en-US" altLang="zh-CN" sz="1400" dirty="0"/>
          </a:p>
          <a:p>
            <a:pPr defTabSz="363538"/>
            <a:r>
              <a:rPr lang="en-US" altLang="zh-CN" sz="1400" dirty="0"/>
              <a:t>void inv(int </a:t>
            </a:r>
            <a:r>
              <a:rPr lang="en-US" altLang="zh-CN" sz="1400" dirty="0">
                <a:solidFill>
                  <a:schemeClr val="accent6"/>
                </a:solidFill>
              </a:rPr>
              <a:t>*</a:t>
            </a:r>
            <a:r>
              <a:rPr lang="en-US" altLang="zh-CN" sz="1400" dirty="0" err="1">
                <a:solidFill>
                  <a:schemeClr val="accent6"/>
                </a:solidFill>
              </a:rPr>
              <a:t>x</a:t>
            </a:r>
            <a:r>
              <a:rPr lang="en-US" altLang="zh-CN" sz="1400" dirty="0" err="1"/>
              <a:t>,int</a:t>
            </a:r>
            <a:r>
              <a:rPr lang="en-US" altLang="zh-CN" sz="1400" dirty="0"/>
              <a:t> n)			</a:t>
            </a:r>
            <a:r>
              <a:rPr lang="en-US" altLang="zh-CN" sz="1400" dirty="0">
                <a:solidFill>
                  <a:srgbClr val="008000"/>
                </a:solidFill>
              </a:rPr>
              <a:t>//</a:t>
            </a:r>
            <a:r>
              <a:rPr lang="zh-CN" altLang="en-US" sz="1400" dirty="0">
                <a:solidFill>
                  <a:srgbClr val="008000"/>
                </a:solidFill>
              </a:rPr>
              <a:t>形参</a:t>
            </a:r>
            <a:r>
              <a:rPr lang="en-US" altLang="zh-CN" sz="1400" dirty="0">
                <a:solidFill>
                  <a:srgbClr val="008000"/>
                </a:solidFill>
              </a:rPr>
              <a:t>x</a:t>
            </a:r>
            <a:r>
              <a:rPr lang="zh-CN" altLang="en-US" sz="1400" dirty="0">
                <a:solidFill>
                  <a:srgbClr val="008000"/>
                </a:solidFill>
              </a:rPr>
              <a:t>是指针变量</a:t>
            </a:r>
          </a:p>
          <a:p>
            <a:pPr defTabSz="363538"/>
            <a:r>
              <a:rPr lang="en-US" altLang="zh-CN" sz="1400" dirty="0"/>
              <a:t>{	int </a:t>
            </a:r>
            <a:r>
              <a:rPr lang="en-US" altLang="zh-CN" sz="1400" dirty="0">
                <a:solidFill>
                  <a:schemeClr val="accent6"/>
                </a:solidFill>
              </a:rPr>
              <a:t>*</a:t>
            </a:r>
            <a:r>
              <a:rPr lang="en-US" altLang="zh-CN" sz="1400" dirty="0" err="1">
                <a:solidFill>
                  <a:schemeClr val="accent6"/>
                </a:solidFill>
              </a:rPr>
              <a:t>p</a:t>
            </a:r>
            <a:r>
              <a:rPr lang="en-US" altLang="zh-CN" sz="1400" dirty="0" err="1"/>
              <a:t>,temp</a:t>
            </a:r>
            <a:r>
              <a:rPr lang="en-US" altLang="zh-CN" sz="1400" dirty="0"/>
              <a:t>,</a:t>
            </a:r>
            <a:r>
              <a:rPr lang="en-US" altLang="zh-CN" sz="1400" dirty="0">
                <a:solidFill>
                  <a:schemeClr val="accent6"/>
                </a:solidFill>
              </a:rPr>
              <a:t>*</a:t>
            </a:r>
            <a:r>
              <a:rPr lang="en-US" altLang="zh-CN" sz="1400" dirty="0" err="1">
                <a:solidFill>
                  <a:schemeClr val="accent6"/>
                </a:solidFill>
              </a:rPr>
              <a:t>i</a:t>
            </a:r>
            <a:r>
              <a:rPr lang="en-US" altLang="zh-CN" sz="1400" dirty="0"/>
              <a:t>,</a:t>
            </a:r>
            <a:r>
              <a:rPr lang="en-US" altLang="zh-CN" sz="1400" dirty="0">
                <a:solidFill>
                  <a:schemeClr val="accent6"/>
                </a:solidFill>
              </a:rPr>
              <a:t>*</a:t>
            </a:r>
            <a:r>
              <a:rPr lang="en-US" altLang="zh-CN" sz="1400" dirty="0" err="1">
                <a:solidFill>
                  <a:schemeClr val="accent6"/>
                </a:solidFill>
              </a:rPr>
              <a:t>j</a:t>
            </a:r>
            <a:r>
              <a:rPr lang="en-US" altLang="zh-CN" sz="1400" dirty="0" err="1"/>
              <a:t>,m</a:t>
            </a:r>
            <a:r>
              <a:rPr lang="en-US" altLang="zh-CN" sz="1400" dirty="0"/>
              <a:t>=(n-1)/2;</a:t>
            </a:r>
          </a:p>
          <a:p>
            <a:pPr defTabSz="363538"/>
            <a:r>
              <a:rPr lang="en-US" altLang="zh-CN" sz="1400" dirty="0"/>
              <a:t>	</a:t>
            </a:r>
            <a:r>
              <a:rPr lang="en-US" altLang="zh-CN" sz="1400" dirty="0" err="1">
                <a:solidFill>
                  <a:schemeClr val="accent6"/>
                </a:solidFill>
              </a:rPr>
              <a:t>i</a:t>
            </a:r>
            <a:r>
              <a:rPr lang="en-US" altLang="zh-CN" sz="1400" dirty="0">
                <a:solidFill>
                  <a:schemeClr val="accent6"/>
                </a:solidFill>
              </a:rPr>
              <a:t>=x; j=x+n-1; p=</a:t>
            </a:r>
            <a:r>
              <a:rPr lang="en-US" altLang="zh-CN" sz="1400" dirty="0" err="1">
                <a:solidFill>
                  <a:schemeClr val="accent6"/>
                </a:solidFill>
              </a:rPr>
              <a:t>x+m</a:t>
            </a:r>
            <a:r>
              <a:rPr lang="en-US" altLang="zh-CN" sz="1400" dirty="0">
                <a:solidFill>
                  <a:schemeClr val="accent6"/>
                </a:solidFill>
              </a:rPr>
              <a:t>;</a:t>
            </a:r>
          </a:p>
          <a:p>
            <a:pPr defTabSz="363538"/>
            <a:r>
              <a:rPr lang="en-US" altLang="zh-CN" sz="1400" dirty="0"/>
              <a:t>	for(</a:t>
            </a:r>
            <a:r>
              <a:rPr lang="en-US" altLang="zh-CN" sz="1400" dirty="0">
                <a:solidFill>
                  <a:schemeClr val="accent6"/>
                </a:solidFill>
              </a:rPr>
              <a:t>;</a:t>
            </a:r>
            <a:r>
              <a:rPr lang="en-US" altLang="zh-CN" sz="1400" dirty="0" err="1">
                <a:solidFill>
                  <a:schemeClr val="accent6"/>
                </a:solidFill>
              </a:rPr>
              <a:t>i</a:t>
            </a:r>
            <a:r>
              <a:rPr lang="en-US" altLang="zh-CN" sz="1400" dirty="0">
                <a:solidFill>
                  <a:schemeClr val="accent6"/>
                </a:solidFill>
              </a:rPr>
              <a:t>&lt;=</a:t>
            </a:r>
            <a:r>
              <a:rPr lang="en-US" altLang="zh-CN" sz="1400" dirty="0" err="1">
                <a:solidFill>
                  <a:schemeClr val="accent6"/>
                </a:solidFill>
              </a:rPr>
              <a:t>p;i</a:t>
            </a:r>
            <a:r>
              <a:rPr lang="en-US" altLang="zh-CN" sz="1400" dirty="0">
                <a:solidFill>
                  <a:schemeClr val="accent6"/>
                </a:solidFill>
              </a:rPr>
              <a:t>++,j--</a:t>
            </a:r>
            <a:r>
              <a:rPr lang="en-US" altLang="zh-CN" sz="1400" dirty="0"/>
              <a:t>)</a:t>
            </a:r>
          </a:p>
          <a:p>
            <a:pPr defTabSz="363538"/>
            <a:r>
              <a:rPr lang="en-US" altLang="zh-CN" sz="1400" dirty="0"/>
              <a:t>	{	</a:t>
            </a:r>
            <a:r>
              <a:rPr lang="en-US" altLang="zh-CN" sz="1400" dirty="0">
                <a:solidFill>
                  <a:schemeClr val="accent6"/>
                </a:solidFill>
              </a:rPr>
              <a:t>temp=*</a:t>
            </a:r>
            <a:r>
              <a:rPr lang="en-US" altLang="zh-CN" sz="1400" dirty="0" err="1">
                <a:solidFill>
                  <a:schemeClr val="accent6"/>
                </a:solidFill>
              </a:rPr>
              <a:t>i</a:t>
            </a:r>
            <a:r>
              <a:rPr lang="en-US" altLang="zh-CN" sz="1400" dirty="0">
                <a:solidFill>
                  <a:schemeClr val="accent6"/>
                </a:solidFill>
              </a:rPr>
              <a:t>; *</a:t>
            </a:r>
            <a:r>
              <a:rPr lang="en-US" altLang="zh-CN" sz="1400" dirty="0" err="1">
                <a:solidFill>
                  <a:schemeClr val="accent6"/>
                </a:solidFill>
              </a:rPr>
              <a:t>i</a:t>
            </a:r>
            <a:r>
              <a:rPr lang="en-US" altLang="zh-CN" sz="1400" dirty="0">
                <a:solidFill>
                  <a:schemeClr val="accent6"/>
                </a:solidFill>
              </a:rPr>
              <a:t>=*j; *j=temp;</a:t>
            </a:r>
            <a:r>
              <a:rPr lang="en-US" altLang="zh-CN" sz="1400" dirty="0"/>
              <a:t>}	</a:t>
            </a:r>
            <a:r>
              <a:rPr lang="en-US" altLang="zh-CN" sz="1400" dirty="0">
                <a:solidFill>
                  <a:srgbClr val="008000"/>
                </a:solidFill>
              </a:rPr>
              <a:t>//*</a:t>
            </a:r>
            <a:r>
              <a:rPr lang="en-US" altLang="zh-CN" sz="1400" dirty="0" err="1">
                <a:solidFill>
                  <a:srgbClr val="008000"/>
                </a:solidFill>
              </a:rPr>
              <a:t>i</a:t>
            </a:r>
            <a:r>
              <a:rPr lang="zh-CN" altLang="en-US" sz="1400" dirty="0">
                <a:solidFill>
                  <a:srgbClr val="008000"/>
                </a:solidFill>
              </a:rPr>
              <a:t>与*</a:t>
            </a:r>
            <a:r>
              <a:rPr lang="en-US" altLang="zh-CN" sz="1400" dirty="0">
                <a:solidFill>
                  <a:srgbClr val="008000"/>
                </a:solidFill>
              </a:rPr>
              <a:t>j</a:t>
            </a:r>
            <a:r>
              <a:rPr lang="zh-CN" altLang="en-US" sz="1400" dirty="0">
                <a:solidFill>
                  <a:srgbClr val="008000"/>
                </a:solidFill>
              </a:rPr>
              <a:t>交换</a:t>
            </a:r>
          </a:p>
          <a:p>
            <a:pPr defTabSz="363538"/>
            <a:r>
              <a:rPr lang="en-US" altLang="zh-CN" sz="1400" dirty="0"/>
              <a:t>}</a:t>
            </a:r>
            <a:endParaRPr lang="zh-CN" altLang="en-US" sz="1400" b="1" dirty="0">
              <a:solidFill>
                <a:srgbClr val="008000"/>
              </a:solidFill>
            </a:endParaRPr>
          </a:p>
        </p:txBody>
      </p:sp>
      <p:pic>
        <p:nvPicPr>
          <p:cNvPr id="8" name="图片 7"/>
          <p:cNvPicPr>
            <a:picLocks noChangeAspect="1"/>
          </p:cNvPicPr>
          <p:nvPr/>
        </p:nvPicPr>
        <p:blipFill>
          <a:blip r:embed="rId3" cstate="print"/>
          <a:stretch>
            <a:fillRect/>
          </a:stretch>
        </p:blipFill>
        <p:spPr>
          <a:xfrm>
            <a:off x="9503913" y="596250"/>
            <a:ext cx="2592009" cy="856921"/>
          </a:xfrm>
          <a:prstGeom prst="rect">
            <a:avLst/>
          </a:prstGeom>
        </p:spPr>
      </p:pic>
      <p:graphicFrame>
        <p:nvGraphicFramePr>
          <p:cNvPr id="17" name="表格 16"/>
          <p:cNvGraphicFramePr>
            <a:graphicFrameLocks noGrp="1"/>
          </p:cNvGraphicFramePr>
          <p:nvPr>
            <p:extLst>
              <p:ext uri="{D42A27DB-BD31-4B8C-83A1-F6EECF244321}">
                <p14:modId xmlns:p14="http://schemas.microsoft.com/office/powerpoint/2010/main" xmlns="" val="2010460775"/>
              </p:ext>
            </p:extLst>
          </p:nvPr>
        </p:nvGraphicFramePr>
        <p:xfrm>
          <a:off x="10008705" y="2748171"/>
          <a:ext cx="1908000" cy="3199920"/>
        </p:xfrm>
        <a:graphic>
          <a:graphicData uri="http://schemas.openxmlformats.org/drawingml/2006/table">
            <a:tbl>
              <a:tblPr>
                <a:tableStyleId>{5C22544A-7EE6-4342-B048-85BDC9FD1C3A}</a:tableStyleId>
              </a:tblPr>
              <a:tblGrid>
                <a:gridCol w="792000">
                  <a:extLst>
                    <a:ext uri="{9D8B030D-6E8A-4147-A177-3AD203B41FA5}">
                      <a16:colId xmlns:a16="http://schemas.microsoft.com/office/drawing/2014/main" xmlns="" val="4019418062"/>
                    </a:ext>
                  </a:extLst>
                </a:gridCol>
                <a:gridCol w="648000">
                  <a:extLst>
                    <a:ext uri="{9D8B030D-6E8A-4147-A177-3AD203B41FA5}">
                      <a16:colId xmlns:a16="http://schemas.microsoft.com/office/drawing/2014/main" xmlns="" val="2733368043"/>
                    </a:ext>
                  </a:extLst>
                </a:gridCol>
                <a:gridCol w="468000">
                  <a:extLst>
                    <a:ext uri="{9D8B030D-6E8A-4147-A177-3AD203B41FA5}">
                      <a16:colId xmlns:a16="http://schemas.microsoft.com/office/drawing/2014/main" xmlns="" val="2833889773"/>
                    </a:ext>
                  </a:extLst>
                </a:gridCol>
              </a:tblGrid>
              <a:tr h="0">
                <a:tc>
                  <a:txBody>
                    <a:bodyPr/>
                    <a:lstStyle/>
                    <a:p>
                      <a:r>
                        <a:rPr lang="en-US" altLang="zh-CN" sz="1600"/>
                        <a:t>i, x</a:t>
                      </a:r>
                      <a:endParaRPr lang="zh-CN" altLang="en-US" sz="16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a:t>
                      </a:r>
                      <a:r>
                        <a:rPr lang="zh-CN" altLang="en-US" sz="1400"/>
                        <a:t>数组</a:t>
                      </a:r>
                    </a:p>
                  </a:txBody>
                  <a:tcPr marL="72000" marR="72000" marT="36000" marB="360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524973177"/>
                  </a:ext>
                </a:extLst>
              </a:tr>
              <a:tr h="0">
                <a:tc>
                  <a:txBody>
                    <a:bodyPr/>
                    <a:lstStyle/>
                    <a:p>
                      <a:endParaRPr lang="zh-CN" altLang="en-US" sz="16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3</a:t>
                      </a:r>
                      <a:endParaRPr lang="zh-CN" altLang="en-US" sz="1400"/>
                    </a:p>
                  </a:txBody>
                  <a:tcPr marL="72000" marR="72000" marT="36000" marB="36000" anchor="ctr">
                    <a:lnL w="12700" cmpd="sng">
                      <a:noFill/>
                    </a:lnL>
                    <a:lnR w="12700" cmpd="sng">
                      <a:noFill/>
                    </a:lnR>
                    <a:lnT w="12700" cmpd="sng">
                      <a:noFill/>
                    </a:lnT>
                  </a:tcPr>
                </a:tc>
                <a:tc>
                  <a:txBody>
                    <a:bodyPr/>
                    <a:lstStyle/>
                    <a:p>
                      <a:r>
                        <a:rPr lang="en-US" altLang="zh-CN" sz="1400"/>
                        <a:t>a[0]</a:t>
                      </a:r>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167121363"/>
                  </a:ext>
                </a:extLst>
              </a:tr>
              <a:tr h="0">
                <a:tc>
                  <a:txBody>
                    <a:bodyPr/>
                    <a:lstStyle/>
                    <a:p>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7</a:t>
                      </a:r>
                      <a:endParaRPr lang="zh-CN" altLang="en-US" sz="1400"/>
                    </a:p>
                  </a:txBody>
                  <a:tcPr marL="72000" marR="72000" marT="36000" marB="36000" anchor="ctr">
                    <a:lnL w="12700" cmpd="sng">
                      <a:noFill/>
                    </a:lnL>
                    <a:lnR w="12700" cmpd="sng">
                      <a:noFill/>
                    </a:lnR>
                  </a:tcPr>
                </a:tc>
                <a:tc>
                  <a:txBody>
                    <a:bodyPr/>
                    <a:lstStyle/>
                    <a:p>
                      <a:r>
                        <a:rPr lang="en-US" altLang="zh-CN" sz="1400"/>
                        <a:t>a[1]</a:t>
                      </a:r>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607578585"/>
                  </a:ext>
                </a:extLst>
              </a:tr>
              <a:tr h="0">
                <a:tc>
                  <a:txBody>
                    <a:bodyPr/>
                    <a:lstStyle/>
                    <a:p>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9</a:t>
                      </a:r>
                      <a:endParaRPr lang="zh-CN" altLang="en-US" sz="1400"/>
                    </a:p>
                  </a:txBody>
                  <a:tcPr marL="72000" marR="72000" marT="36000" marB="36000" anchor="ctr">
                    <a:lnL w="12700" cmpd="sng">
                      <a:noFill/>
                    </a:lnL>
                    <a:lnR w="12700" cmpd="sng">
                      <a:noFill/>
                    </a:lnR>
                  </a:tcPr>
                </a:tc>
                <a:tc>
                  <a:txBody>
                    <a:bodyPr/>
                    <a:lstStyle/>
                    <a:p>
                      <a:r>
                        <a:rPr lang="en-US" altLang="zh-CN" sz="1400"/>
                        <a:t>a[2]</a:t>
                      </a:r>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737287361"/>
                  </a:ext>
                </a:extLst>
              </a:tr>
              <a:tr h="0">
                <a:tc>
                  <a:txBody>
                    <a:bodyPr/>
                    <a:lstStyle/>
                    <a:p>
                      <a:r>
                        <a:rPr lang="en-US" altLang="zh-CN" sz="1400"/>
                        <a:t>p=x+m</a:t>
                      </a:r>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11</a:t>
                      </a:r>
                      <a:endParaRPr lang="zh-CN" altLang="en-US" sz="1400"/>
                    </a:p>
                  </a:txBody>
                  <a:tcPr marL="72000" marR="72000" marT="36000" marB="36000" anchor="ctr">
                    <a:lnL w="12700" cmpd="sng">
                      <a:noFill/>
                    </a:lnL>
                    <a:lnR w="12700" cmpd="sng">
                      <a:noFill/>
                    </a:lnR>
                  </a:tcPr>
                </a:tc>
                <a:tc>
                  <a:txBody>
                    <a:bodyPr/>
                    <a:lstStyle/>
                    <a:p>
                      <a:r>
                        <a:rPr lang="en-US" altLang="zh-CN" sz="1400"/>
                        <a:t>a[3]</a:t>
                      </a:r>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083849705"/>
                  </a:ext>
                </a:extLst>
              </a:tr>
              <a:tr h="0">
                <a:tc>
                  <a:txBody>
                    <a:bodyPr/>
                    <a:lstStyle/>
                    <a:p>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0</a:t>
                      </a:r>
                      <a:endParaRPr lang="zh-CN" altLang="en-US" sz="1400"/>
                    </a:p>
                  </a:txBody>
                  <a:tcPr marL="72000" marR="72000" marT="36000" marB="36000" anchor="ctr">
                    <a:lnL w="12700" cmpd="sng">
                      <a:noFill/>
                    </a:lnL>
                    <a:lnR w="12700" cmpd="sng">
                      <a:noFill/>
                    </a:lnR>
                  </a:tcPr>
                </a:tc>
                <a:tc>
                  <a:txBody>
                    <a:bodyPr/>
                    <a:lstStyle/>
                    <a:p>
                      <a:r>
                        <a:rPr lang="en-US" altLang="zh-CN" sz="1400"/>
                        <a:t>a[4]</a:t>
                      </a:r>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696672147"/>
                  </a:ext>
                </a:extLst>
              </a:tr>
              <a:tr h="0">
                <a:tc>
                  <a:txBody>
                    <a:bodyPr/>
                    <a:lstStyle/>
                    <a:p>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6</a:t>
                      </a:r>
                      <a:endParaRPr lang="zh-CN" altLang="en-US" sz="1400"/>
                    </a:p>
                  </a:txBody>
                  <a:tcPr marL="72000" marR="72000" marT="36000" marB="36000" anchor="ctr">
                    <a:lnL w="12700" cmpd="sng">
                      <a:noFill/>
                    </a:lnL>
                    <a:lnR w="12700" cmpd="sng">
                      <a:noFill/>
                    </a:lnR>
                  </a:tcPr>
                </a:tc>
                <a:tc>
                  <a:txBody>
                    <a:bodyPr/>
                    <a:lstStyle/>
                    <a:p>
                      <a:r>
                        <a:rPr lang="en-US" altLang="zh-CN" sz="1400"/>
                        <a:t>a[5]</a:t>
                      </a:r>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005302871"/>
                  </a:ext>
                </a:extLst>
              </a:tr>
              <a:tr h="0">
                <a:tc>
                  <a:txBody>
                    <a:bodyPr/>
                    <a:lstStyle/>
                    <a:p>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7</a:t>
                      </a:r>
                      <a:endParaRPr lang="zh-CN" altLang="en-US" sz="1400"/>
                    </a:p>
                  </a:txBody>
                  <a:tcPr marL="72000" marR="72000" marT="36000" marB="36000" anchor="ctr">
                    <a:lnL w="12700" cmpd="sng">
                      <a:noFill/>
                    </a:lnL>
                    <a:lnR w="12700" cmpd="sng">
                      <a:noFill/>
                    </a:lnR>
                  </a:tcPr>
                </a:tc>
                <a:tc>
                  <a:txBody>
                    <a:bodyPr/>
                    <a:lstStyle/>
                    <a:p>
                      <a:r>
                        <a:rPr lang="en-US" altLang="zh-CN" sz="1400"/>
                        <a:t>a[6]</a:t>
                      </a:r>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546479342"/>
                  </a:ext>
                </a:extLst>
              </a:tr>
              <a:tr h="0">
                <a:tc>
                  <a:txBody>
                    <a:bodyPr/>
                    <a:lstStyle/>
                    <a:p>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5</a:t>
                      </a:r>
                      <a:endParaRPr lang="zh-CN" altLang="en-US" sz="1400"/>
                    </a:p>
                  </a:txBody>
                  <a:tcPr marL="72000" marR="72000" marT="36000" marB="36000" anchor="ctr">
                    <a:lnL w="12700" cmpd="sng">
                      <a:noFill/>
                    </a:lnL>
                    <a:lnR w="12700" cmpd="sng">
                      <a:noFill/>
                    </a:lnR>
                  </a:tcPr>
                </a:tc>
                <a:tc>
                  <a:txBody>
                    <a:bodyPr/>
                    <a:lstStyle/>
                    <a:p>
                      <a:r>
                        <a:rPr lang="en-US" altLang="zh-CN" sz="1400"/>
                        <a:t>a[7]</a:t>
                      </a:r>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854021916"/>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a:t>j</a:t>
                      </a:r>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4</a:t>
                      </a:r>
                      <a:endParaRPr lang="zh-CN" altLang="en-US" sz="1400"/>
                    </a:p>
                  </a:txBody>
                  <a:tcPr marL="72000" marR="72000" marT="36000" marB="36000" anchor="ctr">
                    <a:lnL w="12700" cmpd="sng">
                      <a:noFill/>
                    </a:lnL>
                    <a:lnR w="12700" cmpd="sng">
                      <a:noFill/>
                    </a:lnR>
                  </a:tcPr>
                </a:tc>
                <a:tc>
                  <a:txBody>
                    <a:bodyPr/>
                    <a:lstStyle/>
                    <a:p>
                      <a:r>
                        <a:rPr lang="en-US" altLang="zh-CN" sz="1400"/>
                        <a:t>a[8]</a:t>
                      </a:r>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168999039"/>
                  </a:ext>
                </a:extLst>
              </a:tr>
              <a:tr h="0">
                <a:tc>
                  <a:txBody>
                    <a:bodyPr/>
                    <a:lstStyle/>
                    <a:p>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2</a:t>
                      </a:r>
                      <a:endParaRPr lang="zh-CN" altLang="en-US" sz="1400"/>
                    </a:p>
                  </a:txBody>
                  <a:tcPr marL="72000" marR="72000" marT="36000" marB="36000" anchor="ctr">
                    <a:lnL w="12700" cmpd="sng">
                      <a:noFill/>
                    </a:lnL>
                    <a:lnR w="12700" cmpd="sng">
                      <a:noFill/>
                    </a:lnR>
                  </a:tcPr>
                </a:tc>
                <a:tc>
                  <a:txBody>
                    <a:bodyPr/>
                    <a:lstStyle/>
                    <a:p>
                      <a:r>
                        <a:rPr lang="en-US" altLang="zh-CN" sz="1400"/>
                        <a:t>a[9]</a:t>
                      </a:r>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286181886"/>
                  </a:ext>
                </a:extLst>
              </a:tr>
            </a:tbl>
          </a:graphicData>
        </a:graphic>
      </p:graphicFrame>
      <p:cxnSp>
        <p:nvCxnSpPr>
          <p:cNvPr id="19" name="直接连接符 18"/>
          <p:cNvCxnSpPr/>
          <p:nvPr/>
        </p:nvCxnSpPr>
        <p:spPr>
          <a:xfrm>
            <a:off x="10078279" y="3073512"/>
            <a:ext cx="720000"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0078279" y="4246331"/>
            <a:ext cx="720000"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0078279" y="5666247"/>
            <a:ext cx="720000"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0633109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4206" y="559259"/>
            <a:ext cx="10515600" cy="953383"/>
          </a:xfrm>
        </p:spPr>
        <p:txBody>
          <a:bodyPr/>
          <a:lstStyle/>
          <a:p>
            <a:r>
              <a:rPr lang="zh-CN" altLang="en-US"/>
              <a:t>用数组名作函数参数</a:t>
            </a:r>
          </a:p>
        </p:txBody>
      </p:sp>
      <p:sp>
        <p:nvSpPr>
          <p:cNvPr id="14" name="MH_Desc_1"/>
          <p:cNvSpPr/>
          <p:nvPr>
            <p:custDataLst>
              <p:tags r:id="rId1"/>
            </p:custDataLst>
          </p:nvPr>
        </p:nvSpPr>
        <p:spPr>
          <a:xfrm>
            <a:off x="564206" y="1391478"/>
            <a:ext cx="10749062" cy="429370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zh-CN" altLang="en-US" dirty="0">
                <a:solidFill>
                  <a:schemeClr val="tx1"/>
                </a:solidFill>
              </a:rPr>
              <a:t>如果有一个实参数组，要想在函数中改变此数组中的元素的值，实参与形参的对应关系有以下</a:t>
            </a:r>
            <a:r>
              <a:rPr lang="en-US" altLang="zh-CN" dirty="0">
                <a:solidFill>
                  <a:schemeClr val="tx1"/>
                </a:solidFill>
              </a:rPr>
              <a:t>4</a:t>
            </a:r>
            <a:r>
              <a:rPr lang="zh-CN" altLang="en-US" dirty="0">
                <a:solidFill>
                  <a:schemeClr val="tx1"/>
                </a:solidFill>
              </a:rPr>
              <a:t>种情况：</a:t>
            </a:r>
          </a:p>
          <a:p>
            <a:pPr algn="just">
              <a:lnSpc>
                <a:spcPct val="120000"/>
              </a:lnSpc>
              <a:spcBef>
                <a:spcPts val="600"/>
              </a:spcBef>
              <a:spcAft>
                <a:spcPts val="600"/>
              </a:spcAft>
              <a:defRPr/>
            </a:pPr>
            <a:r>
              <a:rPr lang="zh-CN" altLang="en-US" dirty="0">
                <a:solidFill>
                  <a:schemeClr val="tx1"/>
                </a:solidFill>
              </a:rPr>
              <a:t>① 形参和实参都用数组名</a:t>
            </a:r>
          </a:p>
          <a:p>
            <a:pPr algn="just">
              <a:lnSpc>
                <a:spcPct val="120000"/>
              </a:lnSpc>
              <a:spcBef>
                <a:spcPts val="600"/>
              </a:spcBef>
              <a:spcAft>
                <a:spcPts val="600"/>
              </a:spcAft>
              <a:defRPr/>
            </a:pPr>
            <a:r>
              <a:rPr lang="zh-CN" altLang="en-US" dirty="0">
                <a:solidFill>
                  <a:schemeClr val="tx1"/>
                </a:solidFill>
              </a:rPr>
              <a:t>② 实参用数组名，形参用指针变量。</a:t>
            </a:r>
            <a:endParaRPr lang="en-US" altLang="zh-CN" dirty="0">
              <a:solidFill>
                <a:schemeClr val="tx1"/>
              </a:solidFill>
            </a:endParaRPr>
          </a:p>
          <a:p>
            <a:pPr algn="just">
              <a:lnSpc>
                <a:spcPct val="120000"/>
              </a:lnSpc>
              <a:spcBef>
                <a:spcPts val="600"/>
              </a:spcBef>
              <a:spcAft>
                <a:spcPts val="600"/>
              </a:spcAft>
              <a:defRPr/>
            </a:pPr>
            <a:r>
              <a:rPr lang="zh-CN" altLang="en-US" dirty="0">
                <a:solidFill>
                  <a:schemeClr val="tx1"/>
                </a:solidFill>
              </a:rPr>
              <a:t>③ 实参形参都用指针变量。</a:t>
            </a:r>
          </a:p>
          <a:p>
            <a:pPr algn="just">
              <a:lnSpc>
                <a:spcPct val="120000"/>
              </a:lnSpc>
              <a:spcBef>
                <a:spcPts val="600"/>
              </a:spcBef>
              <a:spcAft>
                <a:spcPts val="600"/>
              </a:spcAft>
              <a:defRPr/>
            </a:pPr>
            <a:r>
              <a:rPr lang="zh-CN" altLang="en-US" dirty="0">
                <a:solidFill>
                  <a:schemeClr val="tx1"/>
                </a:solidFill>
              </a:rPr>
              <a:t>④ 实参为指针变量，形参为数组名。</a:t>
            </a:r>
            <a:endParaRPr lang="en-US" altLang="zh-CN" dirty="0">
              <a:solidFill>
                <a:schemeClr val="tx1"/>
              </a:solidFill>
            </a:endParaRPr>
          </a:p>
        </p:txBody>
      </p:sp>
      <mc:AlternateContent xmlns:mc="http://schemas.openxmlformats.org/markup-compatibility/2006">
        <mc:Choice xmlns:a14="http://schemas.microsoft.com/office/drawing/2010/main" xmlns="" Requires="a14">
          <p:sp>
            <p:nvSpPr>
              <p:cNvPr id="10" name="圆角矩形 9">
                <a:extLst>
                  <a:ext uri="{FF2B5EF4-FFF2-40B4-BE49-F238E27FC236}">
                    <a16:creationId xmlns:a16="http://schemas.microsoft.com/office/drawing/2014/main" id="{5382CD89-35B6-4BD4-B332-B011068CC402}"/>
                  </a:ext>
                </a:extLst>
              </p:cNvPr>
              <p:cNvSpPr/>
              <p:nvPr/>
            </p:nvSpPr>
            <p:spPr>
              <a:xfrm>
                <a:off x="4422451" y="1934108"/>
                <a:ext cx="1467647" cy="3257075"/>
              </a:xfrm>
              <a:prstGeom prst="roundRect">
                <a:avLst>
                  <a:gd name="adj" fmla="val 420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363">
                  <a:lnSpc>
                    <a:spcPct val="120000"/>
                  </a:lnSpc>
                  <a:defRPr/>
                </a:pPr>
                <a:r>
                  <a:rPr lang="zh-CN" altLang="en-US" sz="1400" b="1" dirty="0">
                    <a:solidFill>
                      <a:schemeClr val="accent1"/>
                    </a:solidFill>
                  </a:rPr>
                  <a:t>①</a:t>
                </a:r>
                <a:endParaRPr lang="en-US" altLang="zh-CN" sz="1400" b="1" dirty="0">
                  <a:solidFill>
                    <a:schemeClr val="accent1"/>
                  </a:solidFill>
                </a:endParaRPr>
              </a:p>
              <a:p>
                <a:pPr algn="just" defTabSz="360363">
                  <a:lnSpc>
                    <a:spcPct val="120000"/>
                  </a:lnSpc>
                  <a:defRPr/>
                </a:pPr>
                <a:r>
                  <a:rPr lang="en-US" altLang="zh-CN" sz="1400" dirty="0">
                    <a:solidFill>
                      <a:schemeClr val="tx1"/>
                    </a:solidFill>
                  </a:rPr>
                  <a:t>int main()</a:t>
                </a:r>
                <a:endParaRPr lang="zh-CN" altLang="en-US" sz="1400" dirty="0">
                  <a:solidFill>
                    <a:srgbClr val="008000"/>
                  </a:solidFill>
                </a:endParaRPr>
              </a:p>
              <a:p>
                <a:pPr algn="just" defTabSz="360363">
                  <a:lnSpc>
                    <a:spcPct val="120000"/>
                  </a:lnSpc>
                  <a:defRPr/>
                </a:pPr>
                <a:r>
                  <a:rPr lang="en-US" altLang="zh-CN" sz="1400" dirty="0">
                    <a:solidFill>
                      <a:schemeClr val="tx1"/>
                    </a:solidFill>
                  </a:rPr>
                  <a:t>{	int a[10];</a:t>
                </a:r>
              </a:p>
              <a:p>
                <a:pPr algn="just" defTabSz="360363">
                  <a:lnSpc>
                    <a:spcPct val="120000"/>
                  </a:lnSpc>
                  <a:defRPr/>
                </a:pPr>
                <a:r>
                  <a:rPr lang="en-US" altLang="zh-CN" sz="1400" dirty="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dirty="0">
                  <a:ea typeface="Cambria Math" panose="02040503050406030204" pitchFamily="18" charset="0"/>
                </a:endParaRPr>
              </a:p>
              <a:p>
                <a:pPr algn="just" defTabSz="360363">
                  <a:lnSpc>
                    <a:spcPct val="120000"/>
                  </a:lnSpc>
                  <a:defRPr/>
                </a:pPr>
                <a:r>
                  <a:rPr lang="en-US" altLang="zh-CN" sz="1400" dirty="0">
                    <a:solidFill>
                      <a:schemeClr val="tx1"/>
                    </a:solidFill>
                  </a:rPr>
                  <a:t>	f(a,10);</a:t>
                </a:r>
              </a:p>
              <a:p>
                <a:pPr algn="just" defTabSz="360363">
                  <a:lnSpc>
                    <a:spcPct val="120000"/>
                  </a:lnSpc>
                  <a:defRPr/>
                </a:pPr>
                <a:r>
                  <a:rPr lang="en-US" altLang="zh-CN" sz="1400" dirty="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dirty="0">
                  <a:solidFill>
                    <a:schemeClr val="tx1"/>
                  </a:solidFill>
                </a:endParaRPr>
              </a:p>
              <a:p>
                <a:pPr algn="just" defTabSz="360363">
                  <a:lnSpc>
                    <a:spcPct val="120000"/>
                  </a:lnSpc>
                  <a:defRPr/>
                </a:pPr>
                <a:r>
                  <a:rPr lang="en-US" altLang="zh-CN" sz="1400" dirty="0">
                    <a:solidFill>
                      <a:schemeClr val="tx1"/>
                    </a:solidFill>
                  </a:rPr>
                  <a:t>}</a:t>
                </a:r>
              </a:p>
              <a:p>
                <a:pPr algn="just" defTabSz="360363">
                  <a:lnSpc>
                    <a:spcPct val="120000"/>
                  </a:lnSpc>
                  <a:defRPr/>
                </a:pPr>
                <a:endParaRPr lang="en-US" altLang="zh-CN" sz="1400" dirty="0">
                  <a:solidFill>
                    <a:schemeClr val="tx1"/>
                  </a:solidFill>
                </a:endParaRPr>
              </a:p>
              <a:p>
                <a:pPr algn="just" defTabSz="360363">
                  <a:lnSpc>
                    <a:spcPct val="120000"/>
                  </a:lnSpc>
                  <a:defRPr/>
                </a:pPr>
                <a:r>
                  <a:rPr lang="en-US" altLang="zh-CN" sz="1400" dirty="0">
                    <a:solidFill>
                      <a:schemeClr val="tx1"/>
                    </a:solidFill>
                  </a:rPr>
                  <a:t>int f(int x[], int n)</a:t>
                </a:r>
              </a:p>
              <a:p>
                <a:pPr algn="just" defTabSz="360363">
                  <a:lnSpc>
                    <a:spcPct val="120000"/>
                  </a:lnSpc>
                  <a:defRPr/>
                </a:pPr>
                <a:r>
                  <a:rPr lang="en-US" altLang="zh-CN" sz="1400" dirty="0">
                    <a:solidFill>
                      <a:schemeClr val="tx1"/>
                    </a:solidFill>
                  </a:rPr>
                  <a:t>{</a:t>
                </a:r>
              </a:p>
              <a:p>
                <a:pPr algn="just" defTabSz="360363">
                  <a:lnSpc>
                    <a:spcPct val="120000"/>
                  </a:lnSpc>
                  <a:defRPr/>
                </a:pPr>
                <a:r>
                  <a:rPr lang="en-US" altLang="zh-CN" sz="1400" dirty="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dirty="0">
                  <a:ea typeface="Cambria Math" panose="02040503050406030204" pitchFamily="18" charset="0"/>
                </a:endParaRPr>
              </a:p>
              <a:p>
                <a:pPr algn="just" defTabSz="360363">
                  <a:lnSpc>
                    <a:spcPct val="120000"/>
                  </a:lnSpc>
                  <a:defRPr/>
                </a:pPr>
                <a:r>
                  <a:rPr lang="en-US" altLang="zh-CN" sz="1400" dirty="0">
                    <a:solidFill>
                      <a:schemeClr val="tx1"/>
                    </a:solidFill>
                  </a:rPr>
                  <a:t>}</a:t>
                </a:r>
                <a:endParaRPr lang="zh-CN" altLang="en-US" sz="1400" dirty="0">
                  <a:solidFill>
                    <a:srgbClr val="008000"/>
                  </a:solidFill>
                </a:endParaRPr>
              </a:p>
              <a:p>
                <a:pPr algn="just" defTabSz="360363">
                  <a:lnSpc>
                    <a:spcPct val="120000"/>
                  </a:lnSpc>
                  <a:defRPr/>
                </a:pPr>
                <a:endParaRPr lang="zh-CN" altLang="en-US" sz="1400" dirty="0">
                  <a:solidFill>
                    <a:srgbClr val="008000"/>
                  </a:solidFill>
                </a:endParaRPr>
              </a:p>
            </p:txBody>
          </p:sp>
        </mc:Choice>
        <mc:Fallback>
          <p:sp>
            <p:nvSpPr>
              <p:cNvPr id="10" name="圆角矩形 9">
                <a:extLst>
                  <a:ext uri="{FF2B5EF4-FFF2-40B4-BE49-F238E27FC236}">
                    <a16:creationId xmlns:a16="http://schemas.microsoft.com/office/drawing/2014/main" xmlns="" xmlns:a14="http://schemas.microsoft.com/office/drawing/2010/main" id="{5382CD89-35B6-4BD4-B332-B011068CC402}"/>
                  </a:ext>
                </a:extLst>
              </p:cNvPr>
              <p:cNvSpPr>
                <a:spLocks noRot="1" noChangeAspect="1" noMove="1" noResize="1" noEditPoints="1" noAdjustHandles="1" noChangeArrowheads="1" noChangeShapeType="1" noTextEdit="1"/>
              </p:cNvSpPr>
              <p:nvPr/>
            </p:nvSpPr>
            <p:spPr>
              <a:xfrm>
                <a:off x="4422451" y="1934108"/>
                <a:ext cx="1467647" cy="3257075"/>
              </a:xfrm>
              <a:prstGeom prst="roundRect">
                <a:avLst>
                  <a:gd name="adj" fmla="val 4209"/>
                </a:avLst>
              </a:prstGeom>
              <a:blipFill>
                <a:blip r:embed="rId4" cstate="print"/>
                <a:stretch>
                  <a:fillRect r="-329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12" name="圆角矩形 11">
                <a:extLst>
                  <a:ext uri="{FF2B5EF4-FFF2-40B4-BE49-F238E27FC236}">
                    <a16:creationId xmlns:a16="http://schemas.microsoft.com/office/drawing/2014/main" id="{5382CD89-35B6-4BD4-B332-B011068CC402}"/>
                  </a:ext>
                </a:extLst>
              </p:cNvPr>
              <p:cNvSpPr/>
              <p:nvPr/>
            </p:nvSpPr>
            <p:spPr>
              <a:xfrm>
                <a:off x="6044200" y="1907249"/>
                <a:ext cx="1467647" cy="3257075"/>
              </a:xfrm>
              <a:prstGeom prst="roundRect">
                <a:avLst>
                  <a:gd name="adj" fmla="val 420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363">
                  <a:lnSpc>
                    <a:spcPct val="120000"/>
                  </a:lnSpc>
                  <a:defRPr/>
                </a:pPr>
                <a:r>
                  <a:rPr lang="zh-CN" altLang="en-US" sz="1400" b="1">
                    <a:solidFill>
                      <a:schemeClr val="accent1"/>
                    </a:solidFill>
                  </a:rPr>
                  <a:t>②</a:t>
                </a:r>
                <a:endParaRPr lang="en-US" altLang="zh-CN" sz="1400" b="1">
                  <a:solidFill>
                    <a:schemeClr val="accent1"/>
                  </a:solidFill>
                </a:endParaRPr>
              </a:p>
              <a:p>
                <a:pPr algn="just" defTabSz="360363">
                  <a:lnSpc>
                    <a:spcPct val="120000"/>
                  </a:lnSpc>
                  <a:defRPr/>
                </a:pPr>
                <a:r>
                  <a:rPr lang="en-US" altLang="zh-CN" sz="1400">
                    <a:solidFill>
                      <a:schemeClr val="tx1"/>
                    </a:solidFill>
                  </a:rPr>
                  <a:t>int main()</a:t>
                </a:r>
                <a:endParaRPr lang="zh-CN" altLang="en-US" sz="1400">
                  <a:solidFill>
                    <a:srgbClr val="008000"/>
                  </a:solidFill>
                </a:endParaRPr>
              </a:p>
              <a:p>
                <a:pPr algn="just" defTabSz="360363">
                  <a:lnSpc>
                    <a:spcPct val="120000"/>
                  </a:lnSpc>
                  <a:defRPr/>
                </a:pPr>
                <a:r>
                  <a:rPr lang="en-US" altLang="zh-CN" sz="1400">
                    <a:solidFill>
                      <a:schemeClr val="tx1"/>
                    </a:solidFill>
                  </a:rPr>
                  <a:t>{	int a[10];</a:t>
                </a:r>
              </a:p>
              <a:p>
                <a:pPr algn="just" defTabSz="360363">
                  <a:lnSpc>
                    <a:spcPct val="120000"/>
                  </a:lnSpc>
                  <a:defRPr/>
                </a:pPr>
                <a:r>
                  <a:rPr lang="en-US" altLang="zh-CN" sz="140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a:ea typeface="Cambria Math" panose="02040503050406030204" pitchFamily="18" charset="0"/>
                </a:endParaRPr>
              </a:p>
              <a:p>
                <a:pPr algn="just" defTabSz="360363">
                  <a:lnSpc>
                    <a:spcPct val="120000"/>
                  </a:lnSpc>
                  <a:defRPr/>
                </a:pPr>
                <a:r>
                  <a:rPr lang="en-US" altLang="zh-CN" sz="1400">
                    <a:solidFill>
                      <a:schemeClr val="tx1"/>
                    </a:solidFill>
                  </a:rPr>
                  <a:t>	f(a,10);</a:t>
                </a:r>
              </a:p>
              <a:p>
                <a:pPr algn="just" defTabSz="360363">
                  <a:lnSpc>
                    <a:spcPct val="120000"/>
                  </a:lnSpc>
                  <a:defRPr/>
                </a:pPr>
                <a:r>
                  <a:rPr lang="en-US" altLang="zh-CN" sz="140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a:solidFill>
                    <a:schemeClr val="tx1"/>
                  </a:solidFill>
                </a:endParaRPr>
              </a:p>
              <a:p>
                <a:pPr algn="just" defTabSz="360363">
                  <a:lnSpc>
                    <a:spcPct val="120000"/>
                  </a:lnSpc>
                  <a:defRPr/>
                </a:pPr>
                <a:r>
                  <a:rPr lang="en-US" altLang="zh-CN" sz="1400">
                    <a:solidFill>
                      <a:schemeClr val="tx1"/>
                    </a:solidFill>
                  </a:rPr>
                  <a:t>}</a:t>
                </a:r>
              </a:p>
              <a:p>
                <a:pPr algn="just" defTabSz="360363">
                  <a:lnSpc>
                    <a:spcPct val="120000"/>
                  </a:lnSpc>
                  <a:defRPr/>
                </a:pPr>
                <a:endParaRPr lang="en-US" altLang="zh-CN" sz="1400">
                  <a:solidFill>
                    <a:schemeClr val="tx1"/>
                  </a:solidFill>
                </a:endParaRPr>
              </a:p>
              <a:p>
                <a:pPr algn="just" defTabSz="360363">
                  <a:lnSpc>
                    <a:spcPct val="120000"/>
                  </a:lnSpc>
                  <a:defRPr/>
                </a:pPr>
                <a:r>
                  <a:rPr lang="en-US" altLang="zh-CN" sz="1400">
                    <a:solidFill>
                      <a:schemeClr val="tx1"/>
                    </a:solidFill>
                  </a:rPr>
                  <a:t>int f(int </a:t>
                </a:r>
                <a:r>
                  <a:rPr lang="zh-CN" altLang="en-US" sz="1400">
                    <a:solidFill>
                      <a:schemeClr val="tx1"/>
                    </a:solidFill>
                  </a:rPr>
                  <a:t>*</a:t>
                </a:r>
                <a:r>
                  <a:rPr lang="en-US" altLang="zh-CN" sz="1400">
                    <a:solidFill>
                      <a:schemeClr val="tx1"/>
                    </a:solidFill>
                  </a:rPr>
                  <a:t>x, int n)</a:t>
                </a:r>
              </a:p>
              <a:p>
                <a:pPr algn="just" defTabSz="360363">
                  <a:lnSpc>
                    <a:spcPct val="120000"/>
                  </a:lnSpc>
                  <a:defRPr/>
                </a:pPr>
                <a:r>
                  <a:rPr lang="en-US" altLang="zh-CN" sz="1400">
                    <a:solidFill>
                      <a:schemeClr val="tx1"/>
                    </a:solidFill>
                  </a:rPr>
                  <a:t>{</a:t>
                </a:r>
              </a:p>
              <a:p>
                <a:pPr algn="just" defTabSz="360363">
                  <a:lnSpc>
                    <a:spcPct val="120000"/>
                  </a:lnSpc>
                  <a:defRPr/>
                </a:pPr>
                <a:r>
                  <a:rPr lang="en-US" altLang="zh-CN" sz="140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a:ea typeface="Cambria Math" panose="02040503050406030204" pitchFamily="18" charset="0"/>
                </a:endParaRPr>
              </a:p>
              <a:p>
                <a:pPr algn="just" defTabSz="360363">
                  <a:lnSpc>
                    <a:spcPct val="120000"/>
                  </a:lnSpc>
                  <a:defRPr/>
                </a:pPr>
                <a:r>
                  <a:rPr lang="en-US" altLang="zh-CN" sz="1400">
                    <a:solidFill>
                      <a:schemeClr val="tx1"/>
                    </a:solidFill>
                  </a:rPr>
                  <a:t>}</a:t>
                </a:r>
                <a:endParaRPr lang="zh-CN" altLang="en-US" sz="1400">
                  <a:solidFill>
                    <a:srgbClr val="008000"/>
                  </a:solidFill>
                </a:endParaRPr>
              </a:p>
              <a:p>
                <a:pPr algn="just" defTabSz="360363">
                  <a:lnSpc>
                    <a:spcPct val="120000"/>
                  </a:lnSpc>
                  <a:defRPr/>
                </a:pPr>
                <a:endParaRPr lang="zh-CN" altLang="en-US" sz="1400">
                  <a:solidFill>
                    <a:srgbClr val="008000"/>
                  </a:solidFill>
                </a:endParaRPr>
              </a:p>
            </p:txBody>
          </p:sp>
        </mc:Choice>
        <mc:Fallback>
          <p:sp>
            <p:nvSpPr>
              <p:cNvPr id="12" name="圆角矩形 11">
                <a:extLst>
                  <a:ext uri="{FF2B5EF4-FFF2-40B4-BE49-F238E27FC236}">
                    <a16:creationId xmlns:a16="http://schemas.microsoft.com/office/drawing/2014/main" xmlns="" xmlns:a14="http://schemas.microsoft.com/office/drawing/2010/main" id="{5382CD89-35B6-4BD4-B332-B011068CC402}"/>
                  </a:ext>
                </a:extLst>
              </p:cNvPr>
              <p:cNvSpPr>
                <a:spLocks noRot="1" noChangeAspect="1" noMove="1" noResize="1" noEditPoints="1" noAdjustHandles="1" noChangeArrowheads="1" noChangeShapeType="1" noTextEdit="1"/>
              </p:cNvSpPr>
              <p:nvPr/>
            </p:nvSpPr>
            <p:spPr>
              <a:xfrm>
                <a:off x="6044200" y="1907249"/>
                <a:ext cx="1467647" cy="3257075"/>
              </a:xfrm>
              <a:prstGeom prst="roundRect">
                <a:avLst>
                  <a:gd name="adj" fmla="val 4209"/>
                </a:avLst>
              </a:prstGeom>
              <a:blipFill>
                <a:blip r:embed="rId5" cstate="print"/>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13" name="圆角矩形 12">
                <a:extLst>
                  <a:ext uri="{FF2B5EF4-FFF2-40B4-BE49-F238E27FC236}">
                    <a16:creationId xmlns:a16="http://schemas.microsoft.com/office/drawing/2014/main" id="{5382CD89-35B6-4BD4-B332-B011068CC402}"/>
                  </a:ext>
                </a:extLst>
              </p:cNvPr>
              <p:cNvSpPr/>
              <p:nvPr/>
            </p:nvSpPr>
            <p:spPr>
              <a:xfrm>
                <a:off x="7665949" y="1903227"/>
                <a:ext cx="1736005" cy="3257075"/>
              </a:xfrm>
              <a:prstGeom prst="roundRect">
                <a:avLst>
                  <a:gd name="adj" fmla="val 420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363">
                  <a:lnSpc>
                    <a:spcPct val="120000"/>
                  </a:lnSpc>
                  <a:defRPr/>
                </a:pPr>
                <a:r>
                  <a:rPr lang="zh-CN" altLang="en-US" sz="1400" b="1">
                    <a:solidFill>
                      <a:schemeClr val="accent1"/>
                    </a:solidFill>
                  </a:rPr>
                  <a:t>③</a:t>
                </a:r>
                <a:endParaRPr lang="en-US" altLang="zh-CN" sz="1400" b="1">
                  <a:solidFill>
                    <a:schemeClr val="accent1"/>
                  </a:solidFill>
                </a:endParaRPr>
              </a:p>
              <a:p>
                <a:pPr algn="just" defTabSz="360363">
                  <a:lnSpc>
                    <a:spcPct val="120000"/>
                  </a:lnSpc>
                  <a:defRPr/>
                </a:pPr>
                <a:r>
                  <a:rPr lang="en-US" altLang="zh-CN" sz="1400">
                    <a:solidFill>
                      <a:schemeClr val="tx1"/>
                    </a:solidFill>
                  </a:rPr>
                  <a:t>int main()</a:t>
                </a:r>
                <a:endParaRPr lang="zh-CN" altLang="en-US" sz="1400">
                  <a:solidFill>
                    <a:srgbClr val="008000"/>
                  </a:solidFill>
                </a:endParaRPr>
              </a:p>
              <a:p>
                <a:pPr algn="just" defTabSz="360363">
                  <a:lnSpc>
                    <a:spcPct val="120000"/>
                  </a:lnSpc>
                  <a:defRPr/>
                </a:pPr>
                <a:r>
                  <a:rPr lang="en-US" altLang="zh-CN" sz="1400">
                    <a:solidFill>
                      <a:schemeClr val="tx1"/>
                    </a:solidFill>
                  </a:rPr>
                  <a:t>{	int a[10];</a:t>
                </a:r>
                <a:r>
                  <a:rPr lang="zh-CN" altLang="en-US" sz="1400">
                    <a:solidFill>
                      <a:schemeClr val="tx1"/>
                    </a:solidFill>
                  </a:rPr>
                  <a:t>*</a:t>
                </a:r>
                <a:r>
                  <a:rPr lang="en-US" altLang="zh-CN" sz="1400">
                    <a:solidFill>
                      <a:schemeClr val="tx1"/>
                    </a:solidFill>
                  </a:rPr>
                  <a:t>p=a;</a:t>
                </a:r>
              </a:p>
              <a:p>
                <a:pPr algn="just" defTabSz="360363">
                  <a:lnSpc>
                    <a:spcPct val="120000"/>
                  </a:lnSpc>
                  <a:defRPr/>
                </a:pPr>
                <a:r>
                  <a:rPr lang="en-US" altLang="zh-CN" sz="140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a:ea typeface="Cambria Math" panose="02040503050406030204" pitchFamily="18" charset="0"/>
                </a:endParaRPr>
              </a:p>
              <a:p>
                <a:pPr algn="just" defTabSz="360363">
                  <a:lnSpc>
                    <a:spcPct val="120000"/>
                  </a:lnSpc>
                  <a:defRPr/>
                </a:pPr>
                <a:r>
                  <a:rPr lang="en-US" altLang="zh-CN" sz="1400">
                    <a:solidFill>
                      <a:schemeClr val="tx1"/>
                    </a:solidFill>
                  </a:rPr>
                  <a:t>	f(p,10);</a:t>
                </a:r>
              </a:p>
              <a:p>
                <a:pPr algn="just" defTabSz="360363">
                  <a:lnSpc>
                    <a:spcPct val="120000"/>
                  </a:lnSpc>
                  <a:defRPr/>
                </a:pPr>
                <a:r>
                  <a:rPr lang="en-US" altLang="zh-CN" sz="140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a:solidFill>
                    <a:schemeClr val="tx1"/>
                  </a:solidFill>
                </a:endParaRPr>
              </a:p>
              <a:p>
                <a:pPr algn="just" defTabSz="360363">
                  <a:lnSpc>
                    <a:spcPct val="120000"/>
                  </a:lnSpc>
                  <a:defRPr/>
                </a:pPr>
                <a:r>
                  <a:rPr lang="en-US" altLang="zh-CN" sz="1400">
                    <a:solidFill>
                      <a:schemeClr val="tx1"/>
                    </a:solidFill>
                  </a:rPr>
                  <a:t>}</a:t>
                </a:r>
              </a:p>
              <a:p>
                <a:pPr algn="just" defTabSz="360363">
                  <a:lnSpc>
                    <a:spcPct val="120000"/>
                  </a:lnSpc>
                  <a:defRPr/>
                </a:pPr>
                <a:endParaRPr lang="en-US" altLang="zh-CN" sz="1400">
                  <a:solidFill>
                    <a:schemeClr val="tx1"/>
                  </a:solidFill>
                </a:endParaRPr>
              </a:p>
              <a:p>
                <a:pPr algn="just" defTabSz="360363">
                  <a:lnSpc>
                    <a:spcPct val="120000"/>
                  </a:lnSpc>
                  <a:defRPr/>
                </a:pPr>
                <a:r>
                  <a:rPr lang="en-US" altLang="zh-CN" sz="1400">
                    <a:solidFill>
                      <a:schemeClr val="tx1"/>
                    </a:solidFill>
                  </a:rPr>
                  <a:t>int f(int </a:t>
                </a:r>
                <a:r>
                  <a:rPr lang="zh-CN" altLang="en-US" sz="1400">
                    <a:solidFill>
                      <a:schemeClr val="tx1"/>
                    </a:solidFill>
                  </a:rPr>
                  <a:t>*</a:t>
                </a:r>
                <a:r>
                  <a:rPr lang="en-US" altLang="zh-CN" sz="1400">
                    <a:solidFill>
                      <a:schemeClr val="tx1"/>
                    </a:solidFill>
                  </a:rPr>
                  <a:t>x, int n)</a:t>
                </a:r>
              </a:p>
              <a:p>
                <a:pPr algn="just" defTabSz="360363">
                  <a:lnSpc>
                    <a:spcPct val="120000"/>
                  </a:lnSpc>
                  <a:defRPr/>
                </a:pPr>
                <a:r>
                  <a:rPr lang="en-US" altLang="zh-CN" sz="1400">
                    <a:solidFill>
                      <a:schemeClr val="tx1"/>
                    </a:solidFill>
                  </a:rPr>
                  <a:t>{</a:t>
                </a:r>
              </a:p>
              <a:p>
                <a:pPr algn="just" defTabSz="360363">
                  <a:lnSpc>
                    <a:spcPct val="120000"/>
                  </a:lnSpc>
                  <a:defRPr/>
                </a:pPr>
                <a:r>
                  <a:rPr lang="en-US" altLang="zh-CN" sz="140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a:ea typeface="Cambria Math" panose="02040503050406030204" pitchFamily="18" charset="0"/>
                </a:endParaRPr>
              </a:p>
              <a:p>
                <a:pPr algn="just" defTabSz="360363">
                  <a:lnSpc>
                    <a:spcPct val="120000"/>
                  </a:lnSpc>
                  <a:defRPr/>
                </a:pPr>
                <a:r>
                  <a:rPr lang="en-US" altLang="zh-CN" sz="1400">
                    <a:solidFill>
                      <a:schemeClr val="tx1"/>
                    </a:solidFill>
                  </a:rPr>
                  <a:t>}</a:t>
                </a:r>
                <a:endParaRPr lang="zh-CN" altLang="en-US" sz="1400">
                  <a:solidFill>
                    <a:srgbClr val="008000"/>
                  </a:solidFill>
                </a:endParaRPr>
              </a:p>
              <a:p>
                <a:pPr algn="just" defTabSz="360363">
                  <a:lnSpc>
                    <a:spcPct val="120000"/>
                  </a:lnSpc>
                  <a:defRPr/>
                </a:pPr>
                <a:endParaRPr lang="zh-CN" altLang="en-US" sz="1400">
                  <a:solidFill>
                    <a:srgbClr val="008000"/>
                  </a:solidFill>
                </a:endParaRPr>
              </a:p>
            </p:txBody>
          </p:sp>
        </mc:Choice>
        <mc:Fallback>
          <p:sp>
            <p:nvSpPr>
              <p:cNvPr id="13" name="圆角矩形 12">
                <a:extLst>
                  <a:ext uri="{FF2B5EF4-FFF2-40B4-BE49-F238E27FC236}">
                    <a16:creationId xmlns:a16="http://schemas.microsoft.com/office/drawing/2014/main" xmlns="" xmlns:a14="http://schemas.microsoft.com/office/drawing/2010/main" id="{5382CD89-35B6-4BD4-B332-B011068CC402}"/>
                  </a:ext>
                </a:extLst>
              </p:cNvPr>
              <p:cNvSpPr>
                <a:spLocks noRot="1" noChangeAspect="1" noMove="1" noResize="1" noEditPoints="1" noAdjustHandles="1" noChangeArrowheads="1" noChangeShapeType="1" noTextEdit="1"/>
              </p:cNvSpPr>
              <p:nvPr/>
            </p:nvSpPr>
            <p:spPr>
              <a:xfrm>
                <a:off x="7665949" y="1903227"/>
                <a:ext cx="1736005" cy="3257075"/>
              </a:xfrm>
              <a:prstGeom prst="roundRect">
                <a:avLst>
                  <a:gd name="adj" fmla="val 4209"/>
                </a:avLst>
              </a:prstGeom>
              <a:blipFill>
                <a:blip r:embed="rId6" cstate="print"/>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16" name="圆角矩形 15">
                <a:extLst>
                  <a:ext uri="{FF2B5EF4-FFF2-40B4-BE49-F238E27FC236}">
                    <a16:creationId xmlns:a16="http://schemas.microsoft.com/office/drawing/2014/main" id="{5382CD89-35B6-4BD4-B332-B011068CC402}"/>
                  </a:ext>
                </a:extLst>
              </p:cNvPr>
              <p:cNvSpPr/>
              <p:nvPr/>
            </p:nvSpPr>
            <p:spPr>
              <a:xfrm>
                <a:off x="9556056" y="1903226"/>
                <a:ext cx="1736005" cy="3257075"/>
              </a:xfrm>
              <a:prstGeom prst="roundRect">
                <a:avLst>
                  <a:gd name="adj" fmla="val 420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363">
                  <a:lnSpc>
                    <a:spcPct val="120000"/>
                  </a:lnSpc>
                  <a:defRPr/>
                </a:pPr>
                <a:r>
                  <a:rPr lang="zh-CN" altLang="en-US" sz="1400" b="1">
                    <a:solidFill>
                      <a:schemeClr val="accent1"/>
                    </a:solidFill>
                  </a:rPr>
                  <a:t>④</a:t>
                </a:r>
                <a:endParaRPr lang="en-US" altLang="zh-CN" sz="1400" b="1">
                  <a:solidFill>
                    <a:schemeClr val="accent1"/>
                  </a:solidFill>
                </a:endParaRPr>
              </a:p>
              <a:p>
                <a:pPr algn="just" defTabSz="360363">
                  <a:lnSpc>
                    <a:spcPct val="120000"/>
                  </a:lnSpc>
                  <a:defRPr/>
                </a:pPr>
                <a:r>
                  <a:rPr lang="en-US" altLang="zh-CN" sz="1400">
                    <a:solidFill>
                      <a:schemeClr val="tx1"/>
                    </a:solidFill>
                  </a:rPr>
                  <a:t>int main()</a:t>
                </a:r>
                <a:endParaRPr lang="zh-CN" altLang="en-US" sz="1400">
                  <a:solidFill>
                    <a:srgbClr val="008000"/>
                  </a:solidFill>
                </a:endParaRPr>
              </a:p>
              <a:p>
                <a:pPr algn="just" defTabSz="360363">
                  <a:lnSpc>
                    <a:spcPct val="120000"/>
                  </a:lnSpc>
                  <a:defRPr/>
                </a:pPr>
                <a:r>
                  <a:rPr lang="en-US" altLang="zh-CN" sz="1400">
                    <a:solidFill>
                      <a:schemeClr val="tx1"/>
                    </a:solidFill>
                  </a:rPr>
                  <a:t>{	int a[10];</a:t>
                </a:r>
                <a:r>
                  <a:rPr lang="zh-CN" altLang="en-US" sz="1400">
                    <a:solidFill>
                      <a:schemeClr val="tx1"/>
                    </a:solidFill>
                  </a:rPr>
                  <a:t>*</a:t>
                </a:r>
                <a:r>
                  <a:rPr lang="en-US" altLang="zh-CN" sz="1400">
                    <a:solidFill>
                      <a:schemeClr val="tx1"/>
                    </a:solidFill>
                  </a:rPr>
                  <a:t>p=a;</a:t>
                </a:r>
              </a:p>
              <a:p>
                <a:pPr algn="just" defTabSz="360363">
                  <a:lnSpc>
                    <a:spcPct val="120000"/>
                  </a:lnSpc>
                  <a:defRPr/>
                </a:pPr>
                <a:r>
                  <a:rPr lang="en-US" altLang="zh-CN" sz="140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a:ea typeface="Cambria Math" panose="02040503050406030204" pitchFamily="18" charset="0"/>
                </a:endParaRPr>
              </a:p>
              <a:p>
                <a:pPr algn="just" defTabSz="360363">
                  <a:lnSpc>
                    <a:spcPct val="120000"/>
                  </a:lnSpc>
                  <a:defRPr/>
                </a:pPr>
                <a:r>
                  <a:rPr lang="en-US" altLang="zh-CN" sz="1400">
                    <a:solidFill>
                      <a:schemeClr val="tx1"/>
                    </a:solidFill>
                  </a:rPr>
                  <a:t>	f(p,10);</a:t>
                </a:r>
              </a:p>
              <a:p>
                <a:pPr algn="just" defTabSz="360363">
                  <a:lnSpc>
                    <a:spcPct val="120000"/>
                  </a:lnSpc>
                  <a:defRPr/>
                </a:pPr>
                <a:r>
                  <a:rPr lang="en-US" altLang="zh-CN" sz="140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a:solidFill>
                    <a:schemeClr val="tx1"/>
                  </a:solidFill>
                </a:endParaRPr>
              </a:p>
              <a:p>
                <a:pPr algn="just" defTabSz="360363">
                  <a:lnSpc>
                    <a:spcPct val="120000"/>
                  </a:lnSpc>
                  <a:defRPr/>
                </a:pPr>
                <a:r>
                  <a:rPr lang="en-US" altLang="zh-CN" sz="1400">
                    <a:solidFill>
                      <a:schemeClr val="tx1"/>
                    </a:solidFill>
                  </a:rPr>
                  <a:t>}</a:t>
                </a:r>
              </a:p>
              <a:p>
                <a:pPr algn="just" defTabSz="360363">
                  <a:lnSpc>
                    <a:spcPct val="120000"/>
                  </a:lnSpc>
                  <a:defRPr/>
                </a:pPr>
                <a:endParaRPr lang="en-US" altLang="zh-CN" sz="1400">
                  <a:solidFill>
                    <a:schemeClr val="tx1"/>
                  </a:solidFill>
                </a:endParaRPr>
              </a:p>
              <a:p>
                <a:pPr algn="just" defTabSz="360363">
                  <a:lnSpc>
                    <a:spcPct val="120000"/>
                  </a:lnSpc>
                  <a:defRPr/>
                </a:pPr>
                <a:r>
                  <a:rPr lang="en-US" altLang="zh-CN" sz="1400">
                    <a:solidFill>
                      <a:schemeClr val="tx1"/>
                    </a:solidFill>
                  </a:rPr>
                  <a:t>int f(int x[], int n)</a:t>
                </a:r>
              </a:p>
              <a:p>
                <a:pPr algn="just" defTabSz="360363">
                  <a:lnSpc>
                    <a:spcPct val="120000"/>
                  </a:lnSpc>
                  <a:defRPr/>
                </a:pPr>
                <a:r>
                  <a:rPr lang="en-US" altLang="zh-CN" sz="1400">
                    <a:solidFill>
                      <a:schemeClr val="tx1"/>
                    </a:solidFill>
                  </a:rPr>
                  <a:t>{</a:t>
                </a:r>
              </a:p>
              <a:p>
                <a:pPr algn="just" defTabSz="360363">
                  <a:lnSpc>
                    <a:spcPct val="120000"/>
                  </a:lnSpc>
                  <a:defRPr/>
                </a:pPr>
                <a:r>
                  <a:rPr lang="en-US" altLang="zh-CN" sz="140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a:ea typeface="Cambria Math" panose="02040503050406030204" pitchFamily="18" charset="0"/>
                </a:endParaRPr>
              </a:p>
              <a:p>
                <a:pPr algn="just" defTabSz="360363">
                  <a:lnSpc>
                    <a:spcPct val="120000"/>
                  </a:lnSpc>
                  <a:defRPr/>
                </a:pPr>
                <a:r>
                  <a:rPr lang="en-US" altLang="zh-CN" sz="1400">
                    <a:solidFill>
                      <a:schemeClr val="tx1"/>
                    </a:solidFill>
                  </a:rPr>
                  <a:t>}</a:t>
                </a:r>
                <a:endParaRPr lang="zh-CN" altLang="en-US" sz="1400">
                  <a:solidFill>
                    <a:srgbClr val="008000"/>
                  </a:solidFill>
                </a:endParaRPr>
              </a:p>
              <a:p>
                <a:pPr algn="just" defTabSz="360363">
                  <a:lnSpc>
                    <a:spcPct val="120000"/>
                  </a:lnSpc>
                  <a:defRPr/>
                </a:pPr>
                <a:endParaRPr lang="zh-CN" altLang="en-US" sz="1400">
                  <a:solidFill>
                    <a:srgbClr val="008000"/>
                  </a:solidFill>
                </a:endParaRPr>
              </a:p>
            </p:txBody>
          </p:sp>
        </mc:Choice>
        <mc:Fallback>
          <p:sp>
            <p:nvSpPr>
              <p:cNvPr id="16" name="圆角矩形 15">
                <a:extLst>
                  <a:ext uri="{FF2B5EF4-FFF2-40B4-BE49-F238E27FC236}">
                    <a16:creationId xmlns:a16="http://schemas.microsoft.com/office/drawing/2014/main" xmlns="" xmlns:a14="http://schemas.microsoft.com/office/drawing/2010/main" id="{5382CD89-35B6-4BD4-B332-B011068CC402}"/>
                  </a:ext>
                </a:extLst>
              </p:cNvPr>
              <p:cNvSpPr>
                <a:spLocks noRot="1" noChangeAspect="1" noMove="1" noResize="1" noEditPoints="1" noAdjustHandles="1" noChangeArrowheads="1" noChangeShapeType="1" noTextEdit="1"/>
              </p:cNvSpPr>
              <p:nvPr/>
            </p:nvSpPr>
            <p:spPr>
              <a:xfrm>
                <a:off x="9556056" y="1903226"/>
                <a:ext cx="1736005" cy="3257075"/>
              </a:xfrm>
              <a:prstGeom prst="roundRect">
                <a:avLst>
                  <a:gd name="adj" fmla="val 4209"/>
                </a:avLst>
              </a:prstGeom>
              <a:blipFill>
                <a:blip r:embed="rId7" cstate="print"/>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xmlns="" val="35339172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用数组名作函数参数</a:t>
            </a:r>
          </a:p>
        </p:txBody>
      </p:sp>
      <p:sp>
        <p:nvSpPr>
          <p:cNvPr id="3" name="内容占位符 2"/>
          <p:cNvSpPr>
            <a:spLocks noGrp="1"/>
          </p:cNvSpPr>
          <p:nvPr>
            <p:ph idx="1"/>
          </p:nvPr>
        </p:nvSpPr>
        <p:spPr>
          <a:xfrm>
            <a:off x="501197" y="1090740"/>
            <a:ext cx="10948680" cy="552660"/>
          </a:xfrm>
        </p:spPr>
        <p:txBody>
          <a:bodyPr>
            <a:noAutofit/>
          </a:bodyPr>
          <a:lstStyle/>
          <a:p>
            <a:pPr marL="88900" indent="-88900">
              <a:lnSpc>
                <a:spcPct val="12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7.8】</a:t>
            </a:r>
            <a:r>
              <a:rPr lang="zh-CN" altLang="en-US" sz="2000" dirty="0">
                <a:solidFill>
                  <a:schemeClr val="accent1"/>
                </a:solidFill>
              </a:rPr>
              <a:t>编写用选择法对</a:t>
            </a:r>
            <a:r>
              <a:rPr lang="en-US" altLang="zh-CN" sz="2000" dirty="0">
                <a:solidFill>
                  <a:schemeClr val="accent1"/>
                </a:solidFill>
              </a:rPr>
              <a:t>10</a:t>
            </a:r>
            <a:r>
              <a:rPr lang="zh-CN" altLang="en-US" sz="2000" dirty="0">
                <a:solidFill>
                  <a:schemeClr val="accent1"/>
                </a:solidFill>
              </a:rPr>
              <a:t>个整数排序</a:t>
            </a:r>
            <a:r>
              <a:rPr lang="en-US" altLang="zh-CN" sz="2000" dirty="0">
                <a:solidFill>
                  <a:schemeClr val="accent1"/>
                </a:solidFill>
              </a:rPr>
              <a:t>(</a:t>
            </a:r>
            <a:r>
              <a:rPr lang="zh-CN" altLang="en-US" sz="2000" dirty="0">
                <a:solidFill>
                  <a:schemeClr val="accent1"/>
                </a:solidFill>
              </a:rPr>
              <a:t>由大到小顺序</a:t>
            </a:r>
            <a:r>
              <a:rPr lang="en-US" altLang="zh-CN" sz="2000" dirty="0">
                <a:solidFill>
                  <a:schemeClr val="accent1"/>
                </a:solidFill>
              </a:rPr>
              <a:t>)</a:t>
            </a:r>
            <a:r>
              <a:rPr lang="zh-CN" altLang="en-US" sz="2000" dirty="0">
                <a:solidFill>
                  <a:schemeClr val="accent1"/>
                </a:solidFill>
              </a:rPr>
              <a:t>的函数，在主函数中调用此函数时，用指针变量作实参。</a:t>
            </a:r>
          </a:p>
        </p:txBody>
      </p:sp>
      <p:sp>
        <p:nvSpPr>
          <p:cNvPr id="29" name="圆角矩形 12">
            <a:extLst>
              <a:ext uri="{FF2B5EF4-FFF2-40B4-BE49-F238E27FC236}">
                <a16:creationId xmlns:a16="http://schemas.microsoft.com/office/drawing/2014/main" xmlns="" id="{5382CD89-35B6-4BD4-B332-B011068CC402}"/>
              </a:ext>
            </a:extLst>
          </p:cNvPr>
          <p:cNvSpPr/>
          <p:nvPr/>
        </p:nvSpPr>
        <p:spPr>
          <a:xfrm>
            <a:off x="749030" y="1595337"/>
            <a:ext cx="10700847" cy="3781733"/>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r>
              <a:rPr lang="en-US" altLang="zh-CN" sz="1400" dirty="0"/>
              <a:t>#include &lt;</a:t>
            </a:r>
            <a:r>
              <a:rPr lang="en-US" altLang="zh-CN" sz="1400" dirty="0" err="1"/>
              <a:t>stdio.h</a:t>
            </a:r>
            <a:r>
              <a:rPr lang="en-US" altLang="zh-CN" sz="1400" dirty="0"/>
              <a:t>&gt;</a:t>
            </a:r>
          </a:p>
          <a:p>
            <a:pPr defTabSz="363538"/>
            <a:r>
              <a:rPr lang="en-US" altLang="zh-CN" sz="1400" dirty="0"/>
              <a:t>int main()</a:t>
            </a:r>
          </a:p>
          <a:p>
            <a:pPr defTabSz="363538"/>
            <a:r>
              <a:rPr lang="en-US" altLang="zh-CN" sz="1400" dirty="0"/>
              <a:t>{	void sort(int x[],int n);</a:t>
            </a:r>
            <a:endParaRPr lang="zh-CN" altLang="en-US" sz="1400" dirty="0">
              <a:solidFill>
                <a:srgbClr val="008000"/>
              </a:solidFill>
            </a:endParaRPr>
          </a:p>
          <a:p>
            <a:pPr defTabSz="363538"/>
            <a:r>
              <a:rPr lang="zh-CN" altLang="en-US" sz="1400" dirty="0"/>
              <a:t>	</a:t>
            </a:r>
            <a:r>
              <a:rPr lang="en-US" altLang="zh-CN" sz="1400" dirty="0"/>
              <a:t>int *</a:t>
            </a:r>
            <a:r>
              <a:rPr lang="en-US" altLang="zh-CN" sz="1400" dirty="0" err="1"/>
              <a:t>p,i,a</a:t>
            </a:r>
            <a:r>
              <a:rPr lang="en-US" altLang="zh-CN" sz="1400" dirty="0"/>
              <a:t>[10];</a:t>
            </a:r>
          </a:p>
          <a:p>
            <a:pPr defTabSz="363538"/>
            <a:r>
              <a:rPr lang="en-US" altLang="zh-CN" sz="1400" dirty="0"/>
              <a:t>	p=a;					</a:t>
            </a:r>
            <a:r>
              <a:rPr lang="en-US" altLang="zh-CN" sz="1400" dirty="0">
                <a:solidFill>
                  <a:srgbClr val="008000"/>
                </a:solidFill>
              </a:rPr>
              <a:t>//</a:t>
            </a:r>
            <a:r>
              <a:rPr lang="zh-CN" altLang="en-US" sz="1400" dirty="0">
                <a:solidFill>
                  <a:srgbClr val="008000"/>
                </a:solidFill>
              </a:rPr>
              <a:t>指针变量</a:t>
            </a:r>
            <a:r>
              <a:rPr lang="en-US" altLang="zh-CN" sz="1400" dirty="0">
                <a:solidFill>
                  <a:srgbClr val="008000"/>
                </a:solidFill>
              </a:rPr>
              <a:t>p</a:t>
            </a:r>
            <a:r>
              <a:rPr lang="zh-CN" altLang="en-US" sz="1400" dirty="0">
                <a:solidFill>
                  <a:srgbClr val="008000"/>
                </a:solidFill>
              </a:rPr>
              <a:t>指向</a:t>
            </a:r>
            <a:r>
              <a:rPr lang="en-US" altLang="zh-CN" sz="1400" dirty="0">
                <a:solidFill>
                  <a:srgbClr val="008000"/>
                </a:solidFill>
              </a:rPr>
              <a:t>a[0]</a:t>
            </a:r>
          </a:p>
          <a:p>
            <a:pPr defTabSz="363538"/>
            <a:r>
              <a:rPr lang="en-US" altLang="zh-CN" sz="1400" dirty="0"/>
              <a:t>	</a:t>
            </a:r>
            <a:r>
              <a:rPr lang="en-US" altLang="zh-CN" sz="1400" dirty="0" err="1"/>
              <a:t>printf</a:t>
            </a:r>
            <a:r>
              <a:rPr lang="en-US" altLang="zh-CN" sz="1400" dirty="0"/>
              <a:t>("please enter 10 integer numbers:");</a:t>
            </a:r>
          </a:p>
          <a:p>
            <a:pPr defTabSz="363538"/>
            <a:r>
              <a:rPr lang="en-US" altLang="zh-CN" sz="1400" dirty="0"/>
              <a:t>	for(</a:t>
            </a:r>
            <a:r>
              <a:rPr lang="en-US" altLang="zh-CN" sz="1400" dirty="0" err="1"/>
              <a:t>i</a:t>
            </a:r>
            <a:r>
              <a:rPr lang="en-US" altLang="zh-CN" sz="1400" dirty="0"/>
              <a:t>=0;i&lt;10;i++)</a:t>
            </a:r>
          </a:p>
          <a:p>
            <a:pPr defTabSz="363538"/>
            <a:r>
              <a:rPr lang="en-US" altLang="zh-CN" sz="1400" dirty="0"/>
              <a:t>		</a:t>
            </a:r>
            <a:r>
              <a:rPr lang="en-US" altLang="zh-CN" sz="1400" dirty="0" err="1"/>
              <a:t>scanf</a:t>
            </a:r>
            <a:r>
              <a:rPr lang="en-US" altLang="zh-CN" sz="1400" dirty="0"/>
              <a:t>("%</a:t>
            </a:r>
            <a:r>
              <a:rPr lang="en-US" altLang="zh-CN" sz="1400" dirty="0" err="1"/>
              <a:t>d",p</a:t>
            </a:r>
            <a:r>
              <a:rPr lang="en-US" altLang="zh-CN" sz="1400" dirty="0"/>
              <a:t>++); </a:t>
            </a:r>
          </a:p>
          <a:p>
            <a:pPr defTabSz="363538"/>
            <a:r>
              <a:rPr lang="zh-CN" altLang="en-US" sz="1400" dirty="0"/>
              <a:t>	</a:t>
            </a:r>
            <a:r>
              <a:rPr lang="en-US" altLang="zh-CN" sz="1400" dirty="0"/>
              <a:t>p=a;					</a:t>
            </a:r>
            <a:r>
              <a:rPr lang="en-US" altLang="zh-CN" sz="1400" dirty="0">
                <a:solidFill>
                  <a:srgbClr val="008000"/>
                </a:solidFill>
              </a:rPr>
              <a:t>//</a:t>
            </a:r>
            <a:r>
              <a:rPr lang="zh-CN" altLang="en-US" sz="1400" dirty="0">
                <a:solidFill>
                  <a:srgbClr val="008000"/>
                </a:solidFill>
              </a:rPr>
              <a:t>重新使</a:t>
            </a:r>
            <a:r>
              <a:rPr lang="en-US" altLang="zh-CN" sz="1400" dirty="0">
                <a:solidFill>
                  <a:srgbClr val="008000"/>
                </a:solidFill>
              </a:rPr>
              <a:t>p</a:t>
            </a:r>
            <a:r>
              <a:rPr lang="zh-CN" altLang="en-US" sz="1400" dirty="0">
                <a:solidFill>
                  <a:srgbClr val="008000"/>
                </a:solidFill>
              </a:rPr>
              <a:t>指向</a:t>
            </a:r>
            <a:r>
              <a:rPr lang="en-US" altLang="zh-CN" sz="1400" dirty="0">
                <a:solidFill>
                  <a:srgbClr val="008000"/>
                </a:solidFill>
              </a:rPr>
              <a:t>a[0]</a:t>
            </a:r>
          </a:p>
          <a:p>
            <a:pPr defTabSz="363538"/>
            <a:r>
              <a:rPr lang="en-US" altLang="zh-CN" sz="1400" dirty="0"/>
              <a:t>	sort(p,10); </a:t>
            </a:r>
          </a:p>
          <a:p>
            <a:pPr defTabSz="363538"/>
            <a:r>
              <a:rPr lang="zh-CN" altLang="en-US" sz="1400" dirty="0"/>
              <a:t>	</a:t>
            </a:r>
            <a:r>
              <a:rPr lang="en-US" altLang="zh-CN" sz="1400" dirty="0"/>
              <a:t>for(p=</a:t>
            </a:r>
            <a:r>
              <a:rPr lang="en-US" altLang="zh-CN" sz="1400" dirty="0" err="1"/>
              <a:t>a,i</a:t>
            </a:r>
            <a:r>
              <a:rPr lang="en-US" altLang="zh-CN" sz="1400" dirty="0"/>
              <a:t>=0;i&lt;10;i++)</a:t>
            </a:r>
          </a:p>
          <a:p>
            <a:pPr defTabSz="363538"/>
            <a:r>
              <a:rPr lang="en-US" altLang="zh-CN" sz="1400" dirty="0"/>
              <a:t>	{	</a:t>
            </a:r>
            <a:r>
              <a:rPr lang="en-US" altLang="zh-CN" sz="1400" dirty="0" err="1"/>
              <a:t>printf</a:t>
            </a:r>
            <a:r>
              <a:rPr lang="en-US" altLang="zh-CN" sz="1400" dirty="0"/>
              <a:t>("%d ",*p);</a:t>
            </a:r>
            <a:endParaRPr lang="zh-CN" altLang="en-US" sz="1400" dirty="0">
              <a:solidFill>
                <a:srgbClr val="008000"/>
              </a:solidFill>
            </a:endParaRPr>
          </a:p>
          <a:p>
            <a:pPr defTabSz="363538"/>
            <a:r>
              <a:rPr lang="zh-CN" altLang="en-US" sz="1400" dirty="0"/>
              <a:t>		</a:t>
            </a:r>
            <a:r>
              <a:rPr lang="en-US" altLang="zh-CN" sz="1400" dirty="0"/>
              <a:t>p++;</a:t>
            </a:r>
          </a:p>
          <a:p>
            <a:pPr defTabSz="363538"/>
            <a:r>
              <a:rPr lang="en-US" altLang="zh-CN" sz="1400" dirty="0"/>
              <a:t>	}</a:t>
            </a:r>
          </a:p>
          <a:p>
            <a:pPr defTabSz="363538"/>
            <a:r>
              <a:rPr lang="en-US" altLang="zh-CN" sz="1400" dirty="0"/>
              <a:t>	</a:t>
            </a:r>
            <a:r>
              <a:rPr lang="en-US" altLang="zh-CN" sz="1400" dirty="0" err="1"/>
              <a:t>printf</a:t>
            </a:r>
            <a:r>
              <a:rPr lang="en-US" altLang="zh-CN" sz="1400" dirty="0"/>
              <a:t>("\n");</a:t>
            </a:r>
          </a:p>
          <a:p>
            <a:pPr defTabSz="363538"/>
            <a:r>
              <a:rPr lang="en-US" altLang="zh-CN" sz="1400" dirty="0"/>
              <a:t>	return 0;</a:t>
            </a:r>
          </a:p>
          <a:p>
            <a:pPr defTabSz="363538"/>
            <a:r>
              <a:rPr lang="en-US" altLang="zh-CN" sz="1400" dirty="0"/>
              <a:t>}</a:t>
            </a:r>
          </a:p>
          <a:p>
            <a:pPr defTabSz="363538"/>
            <a:r>
              <a:rPr lang="en-US" altLang="zh-CN" sz="1400" dirty="0"/>
              <a:t>void sort(</a:t>
            </a:r>
            <a:r>
              <a:rPr lang="en-US" altLang="zh-CN" sz="1400" dirty="0">
                <a:solidFill>
                  <a:srgbClr val="FF0000"/>
                </a:solidFill>
              </a:rPr>
              <a:t>int x[]</a:t>
            </a:r>
            <a:r>
              <a:rPr lang="en-US" altLang="zh-CN" sz="1400" dirty="0"/>
              <a:t>,int n)			</a:t>
            </a:r>
            <a:r>
              <a:rPr lang="en-US" altLang="zh-CN" sz="1400" dirty="0">
                <a:solidFill>
                  <a:srgbClr val="008000"/>
                </a:solidFill>
              </a:rPr>
              <a:t>//</a:t>
            </a:r>
            <a:r>
              <a:rPr lang="zh-CN" altLang="en-US" sz="1400" dirty="0">
                <a:solidFill>
                  <a:srgbClr val="008000"/>
                </a:solidFill>
              </a:rPr>
              <a:t>定义</a:t>
            </a:r>
            <a:r>
              <a:rPr lang="en-US" altLang="zh-CN" sz="1400" dirty="0">
                <a:solidFill>
                  <a:srgbClr val="008000"/>
                </a:solidFill>
              </a:rPr>
              <a:t>sort</a:t>
            </a:r>
            <a:r>
              <a:rPr lang="zh-CN" altLang="en-US" sz="1400" dirty="0">
                <a:solidFill>
                  <a:srgbClr val="008000"/>
                </a:solidFill>
              </a:rPr>
              <a:t>函数，</a:t>
            </a:r>
            <a:r>
              <a:rPr lang="en-US" altLang="zh-CN" sz="1400" dirty="0">
                <a:solidFill>
                  <a:srgbClr val="008000"/>
                </a:solidFill>
              </a:rPr>
              <a:t>x</a:t>
            </a:r>
            <a:r>
              <a:rPr lang="zh-CN" altLang="en-US" sz="1400" dirty="0">
                <a:solidFill>
                  <a:srgbClr val="008000"/>
                </a:solidFill>
              </a:rPr>
              <a:t>是形参数组名 </a:t>
            </a:r>
          </a:p>
          <a:p>
            <a:pPr defTabSz="363538"/>
            <a:r>
              <a:rPr lang="en-US" altLang="zh-CN" sz="1400" dirty="0"/>
              <a:t>{	int </a:t>
            </a:r>
            <a:r>
              <a:rPr lang="en-US" altLang="zh-CN" sz="1400" dirty="0" err="1"/>
              <a:t>i,j,k,t</a:t>
            </a:r>
            <a:r>
              <a:rPr lang="en-US" altLang="zh-CN" sz="1400" dirty="0"/>
              <a:t>;</a:t>
            </a:r>
          </a:p>
          <a:p>
            <a:pPr defTabSz="363538"/>
            <a:r>
              <a:rPr lang="en-US" altLang="zh-CN" sz="1400" dirty="0"/>
              <a:t>	for(</a:t>
            </a:r>
            <a:r>
              <a:rPr lang="en-US" altLang="zh-CN" sz="1400" dirty="0" err="1"/>
              <a:t>i</a:t>
            </a:r>
            <a:r>
              <a:rPr lang="en-US" altLang="zh-CN" sz="1400" dirty="0"/>
              <a:t>=0;i&lt;n-1;i++)</a:t>
            </a:r>
          </a:p>
          <a:p>
            <a:pPr defTabSz="363538"/>
            <a:r>
              <a:rPr lang="en-US" altLang="zh-CN" sz="1400" dirty="0"/>
              <a:t>	{	k=</a:t>
            </a:r>
            <a:r>
              <a:rPr lang="en-US" altLang="zh-CN" sz="1400" dirty="0" err="1"/>
              <a:t>i</a:t>
            </a:r>
            <a:r>
              <a:rPr lang="en-US" altLang="zh-CN" sz="1400" dirty="0"/>
              <a:t>;</a:t>
            </a:r>
          </a:p>
          <a:p>
            <a:pPr defTabSz="363538"/>
            <a:r>
              <a:rPr lang="en-US" altLang="zh-CN" sz="1400" dirty="0"/>
              <a:t>		for(j=i+1;j&lt;</a:t>
            </a:r>
            <a:r>
              <a:rPr lang="en-US" altLang="zh-CN" sz="1400" dirty="0" err="1"/>
              <a:t>n;j</a:t>
            </a:r>
            <a:r>
              <a:rPr lang="en-US" altLang="zh-CN" sz="1400" dirty="0"/>
              <a:t>++)</a:t>
            </a:r>
          </a:p>
          <a:p>
            <a:pPr defTabSz="363538"/>
            <a:r>
              <a:rPr lang="en-US" altLang="zh-CN" sz="1400" dirty="0"/>
              <a:t>			if(x[j]&gt;x[k]) k=j;</a:t>
            </a:r>
          </a:p>
          <a:p>
            <a:pPr defTabSz="363538"/>
            <a:r>
              <a:rPr lang="en-US" altLang="zh-CN" sz="1400" dirty="0"/>
              <a:t>		if(k!=</a:t>
            </a:r>
            <a:r>
              <a:rPr lang="en-US" altLang="zh-CN" sz="1400" dirty="0" err="1"/>
              <a:t>i</a:t>
            </a:r>
            <a:r>
              <a:rPr lang="en-US" altLang="zh-CN" sz="1400" dirty="0"/>
              <a:t>)</a:t>
            </a:r>
          </a:p>
          <a:p>
            <a:pPr defTabSz="363538"/>
            <a:r>
              <a:rPr lang="en-US" altLang="zh-CN" sz="1400" dirty="0"/>
              <a:t>		{	t=x[</a:t>
            </a:r>
            <a:r>
              <a:rPr lang="en-US" altLang="zh-CN" sz="1400" dirty="0" err="1"/>
              <a:t>i</a:t>
            </a:r>
            <a:r>
              <a:rPr lang="en-US" altLang="zh-CN" sz="1400" dirty="0"/>
              <a:t>]; x[</a:t>
            </a:r>
            <a:r>
              <a:rPr lang="en-US" altLang="zh-CN" sz="1400" dirty="0" err="1"/>
              <a:t>i</a:t>
            </a:r>
            <a:r>
              <a:rPr lang="en-US" altLang="zh-CN" sz="1400" dirty="0"/>
              <a:t>]=x[k]; x[k]=t;}</a:t>
            </a:r>
          </a:p>
          <a:p>
            <a:pPr defTabSz="363538"/>
            <a:r>
              <a:rPr lang="en-US" altLang="zh-CN" sz="1400" dirty="0"/>
              <a:t>	}</a:t>
            </a:r>
          </a:p>
          <a:p>
            <a:pPr defTabSz="363538"/>
            <a:r>
              <a:rPr lang="en-US" altLang="zh-CN" sz="1400" dirty="0"/>
              <a:t>}</a:t>
            </a:r>
            <a:endParaRPr lang="zh-CN" altLang="en-US" sz="1400" b="1" dirty="0">
              <a:solidFill>
                <a:srgbClr val="008000"/>
              </a:solidFill>
            </a:endParaRPr>
          </a:p>
        </p:txBody>
      </p:sp>
      <p:cxnSp>
        <p:nvCxnSpPr>
          <p:cNvPr id="13" name="直接连接符 12">
            <a:extLst>
              <a:ext uri="{FF2B5EF4-FFF2-40B4-BE49-F238E27FC236}">
                <a16:creationId xmlns:a16="http://schemas.microsoft.com/office/drawing/2014/main" xmlns="" id="{48EC88E4-3DEA-4882-A2F7-2A2472A7E690}"/>
              </a:ext>
            </a:extLst>
          </p:cNvPr>
          <p:cNvCxnSpPr>
            <a:cxnSpLocks/>
          </p:cNvCxnSpPr>
          <p:nvPr/>
        </p:nvCxnSpPr>
        <p:spPr>
          <a:xfrm>
            <a:off x="5785056" y="1595337"/>
            <a:ext cx="0" cy="3781733"/>
          </a:xfrm>
          <a:prstGeom prst="line">
            <a:avLst/>
          </a:prstGeom>
        </p:spPr>
        <p:style>
          <a:lnRef idx="1">
            <a:schemeClr val="accent1"/>
          </a:lnRef>
          <a:fillRef idx="0">
            <a:schemeClr val="accent1"/>
          </a:fillRef>
          <a:effectRef idx="0">
            <a:schemeClr val="accent1"/>
          </a:effectRef>
          <a:fontRef idx="minor">
            <a:schemeClr val="tx1"/>
          </a:fontRef>
        </p:style>
      </p:cxnSp>
      <p:grpSp>
        <p:nvGrpSpPr>
          <p:cNvPr id="14" name="组合 13">
            <a:extLst>
              <a:ext uri="{FF2B5EF4-FFF2-40B4-BE49-F238E27FC236}">
                <a16:creationId xmlns:a16="http://schemas.microsoft.com/office/drawing/2014/main" xmlns="" id="{45C967AF-3871-4AAE-A875-A638B32B1FA1}"/>
              </a:ext>
            </a:extLst>
          </p:cNvPr>
          <p:cNvGrpSpPr/>
          <p:nvPr/>
        </p:nvGrpSpPr>
        <p:grpSpPr>
          <a:xfrm>
            <a:off x="5622308" y="2116690"/>
            <a:ext cx="325496" cy="260107"/>
            <a:chOff x="5926033" y="1926699"/>
            <a:chExt cx="325496" cy="260107"/>
          </a:xfrm>
        </p:grpSpPr>
        <p:sp>
          <p:nvSpPr>
            <p:cNvPr id="15" name="MH_Other_2">
              <a:extLst>
                <a:ext uri="{FF2B5EF4-FFF2-40B4-BE49-F238E27FC236}">
                  <a16:creationId xmlns:a16="http://schemas.microsoft.com/office/drawing/2014/main" xmlns="" id="{10BD1AD5-13B0-400F-BFCF-DD0C2F5A0916}"/>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8" name="MH_Other_3">
              <a:extLst>
                <a:ext uri="{FF2B5EF4-FFF2-40B4-BE49-F238E27FC236}">
                  <a16:creationId xmlns:a16="http://schemas.microsoft.com/office/drawing/2014/main" xmlns="" id="{A21D4372-35E5-4D7B-B9BA-75F3B0A0C321}"/>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0" name="MH_Other_4">
              <a:extLst>
                <a:ext uri="{FF2B5EF4-FFF2-40B4-BE49-F238E27FC236}">
                  <a16:creationId xmlns:a16="http://schemas.microsoft.com/office/drawing/2014/main" xmlns="" id="{F4C88DC7-EEC2-459E-93AD-BEB3C9620B72}"/>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1" name="MH_Other_5">
              <a:extLst>
                <a:ext uri="{FF2B5EF4-FFF2-40B4-BE49-F238E27FC236}">
                  <a16:creationId xmlns:a16="http://schemas.microsoft.com/office/drawing/2014/main" xmlns="" id="{57A19C32-0430-4CBC-8AC2-20035C53719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2" name="MH_Other_6">
              <a:extLst>
                <a:ext uri="{FF2B5EF4-FFF2-40B4-BE49-F238E27FC236}">
                  <a16:creationId xmlns:a16="http://schemas.microsoft.com/office/drawing/2014/main" xmlns="" id="{C1D08E3D-BD38-4CA8-B5D1-79EBEF3550D0}"/>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5" name="MH_Other_7">
              <a:extLst>
                <a:ext uri="{FF2B5EF4-FFF2-40B4-BE49-F238E27FC236}">
                  <a16:creationId xmlns:a16="http://schemas.microsoft.com/office/drawing/2014/main" xmlns="" id="{9484CD1D-9DF2-4A0B-9031-94ACAE3127B3}"/>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6" name="组合 25">
            <a:extLst>
              <a:ext uri="{FF2B5EF4-FFF2-40B4-BE49-F238E27FC236}">
                <a16:creationId xmlns:a16="http://schemas.microsoft.com/office/drawing/2014/main" xmlns="" id="{B236A711-9DB9-47FD-9B2E-498AAC59691E}"/>
              </a:ext>
            </a:extLst>
          </p:cNvPr>
          <p:cNvGrpSpPr/>
          <p:nvPr/>
        </p:nvGrpSpPr>
        <p:grpSpPr>
          <a:xfrm>
            <a:off x="5622308" y="4395678"/>
            <a:ext cx="325496" cy="260106"/>
            <a:chOff x="5926033" y="5434781"/>
            <a:chExt cx="325496" cy="260106"/>
          </a:xfrm>
        </p:grpSpPr>
        <p:sp>
          <p:nvSpPr>
            <p:cNvPr id="27" name="MH_Other_8">
              <a:extLst>
                <a:ext uri="{FF2B5EF4-FFF2-40B4-BE49-F238E27FC236}">
                  <a16:creationId xmlns:a16="http://schemas.microsoft.com/office/drawing/2014/main" xmlns="" id="{A37F9E48-FE15-4AF0-BFD3-86C2E2EC96D9}"/>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8" name="MH_Other_9">
              <a:extLst>
                <a:ext uri="{FF2B5EF4-FFF2-40B4-BE49-F238E27FC236}">
                  <a16:creationId xmlns:a16="http://schemas.microsoft.com/office/drawing/2014/main" xmlns="" id="{937343FA-DA23-4A1B-A066-05D55D6E9ACA}"/>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0" name="MH_Other_10">
              <a:extLst>
                <a:ext uri="{FF2B5EF4-FFF2-40B4-BE49-F238E27FC236}">
                  <a16:creationId xmlns:a16="http://schemas.microsoft.com/office/drawing/2014/main" xmlns="" id="{E020BFBC-914E-4792-9616-9071EAD0F148}"/>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 name="MH_Other_11">
              <a:extLst>
                <a:ext uri="{FF2B5EF4-FFF2-40B4-BE49-F238E27FC236}">
                  <a16:creationId xmlns:a16="http://schemas.microsoft.com/office/drawing/2014/main" xmlns="" id="{69CE9B0C-1E44-4766-A249-106A80AFE427}"/>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2" name="MH_Other_12">
              <a:extLst>
                <a:ext uri="{FF2B5EF4-FFF2-40B4-BE49-F238E27FC236}">
                  <a16:creationId xmlns:a16="http://schemas.microsoft.com/office/drawing/2014/main" xmlns="" id="{C8B78034-B677-48AB-B8EB-6F9F44D12B11}"/>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3" name="MH_Other_13">
              <a:extLst>
                <a:ext uri="{FF2B5EF4-FFF2-40B4-BE49-F238E27FC236}">
                  <a16:creationId xmlns:a16="http://schemas.microsoft.com/office/drawing/2014/main" xmlns="" id="{48A7D76C-7B00-4174-AB76-A6B1A068FFEC}"/>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pic>
        <p:nvPicPr>
          <p:cNvPr id="6" name="图片 5"/>
          <p:cNvPicPr>
            <a:picLocks noChangeAspect="1"/>
          </p:cNvPicPr>
          <p:nvPr/>
        </p:nvPicPr>
        <p:blipFill>
          <a:blip r:embed="rId15" cstate="print"/>
          <a:stretch>
            <a:fillRect/>
          </a:stretch>
        </p:blipFill>
        <p:spPr>
          <a:xfrm>
            <a:off x="749030" y="5550311"/>
            <a:ext cx="5029200" cy="838200"/>
          </a:xfrm>
          <a:prstGeom prst="rect">
            <a:avLst/>
          </a:prstGeom>
        </p:spPr>
      </p:pic>
      <p:sp>
        <p:nvSpPr>
          <p:cNvPr id="34" name="圆角矩形 33">
            <a:extLst>
              <a:ext uri="{FF2B5EF4-FFF2-40B4-BE49-F238E27FC236}">
                <a16:creationId xmlns:a16="http://schemas.microsoft.com/office/drawing/2014/main" xmlns="" id="{5382CD89-35B6-4BD4-B332-B011068CC402}"/>
              </a:ext>
            </a:extLst>
          </p:cNvPr>
          <p:cNvSpPr/>
          <p:nvPr/>
        </p:nvSpPr>
        <p:spPr>
          <a:xfrm>
            <a:off x="6099453" y="3946928"/>
            <a:ext cx="5657601" cy="2441583"/>
          </a:xfrm>
          <a:prstGeom prst="roundRect">
            <a:avLst>
              <a:gd name="adj" fmla="val 1363"/>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r>
              <a:rPr lang="en-US" altLang="zh-CN" sz="1400"/>
              <a:t>void sort(int </a:t>
            </a:r>
            <a:r>
              <a:rPr lang="en-US" altLang="zh-CN" sz="1400">
                <a:solidFill>
                  <a:schemeClr val="accent6"/>
                </a:solidFill>
              </a:rPr>
              <a:t>*x</a:t>
            </a:r>
            <a:r>
              <a:rPr lang="en-US" altLang="zh-CN" sz="1400"/>
              <a:t>,int n)				</a:t>
            </a:r>
            <a:r>
              <a:rPr lang="en-US" altLang="zh-CN" sz="1400">
                <a:solidFill>
                  <a:srgbClr val="008000"/>
                </a:solidFill>
              </a:rPr>
              <a:t>//</a:t>
            </a:r>
            <a:r>
              <a:rPr lang="zh-CN" altLang="en-US" sz="1400">
                <a:solidFill>
                  <a:srgbClr val="008000"/>
                </a:solidFill>
              </a:rPr>
              <a:t>形参</a:t>
            </a:r>
            <a:r>
              <a:rPr lang="en-US" altLang="zh-CN" sz="1400">
                <a:solidFill>
                  <a:srgbClr val="008000"/>
                </a:solidFill>
              </a:rPr>
              <a:t>x</a:t>
            </a:r>
            <a:r>
              <a:rPr lang="zh-CN" altLang="en-US" sz="1400">
                <a:solidFill>
                  <a:srgbClr val="008000"/>
                </a:solidFill>
              </a:rPr>
              <a:t>是指针变量</a:t>
            </a:r>
          </a:p>
          <a:p>
            <a:pPr defTabSz="363538"/>
            <a:r>
              <a:rPr lang="en-US" altLang="zh-CN" sz="1400"/>
              <a:t>{	int i,j,k,t;</a:t>
            </a:r>
          </a:p>
          <a:p>
            <a:pPr defTabSz="363538"/>
            <a:r>
              <a:rPr lang="en-US" altLang="zh-CN" sz="1400"/>
              <a:t>	for(i=0;i&lt;n-1;i++)</a:t>
            </a:r>
          </a:p>
          <a:p>
            <a:pPr defTabSz="363538"/>
            <a:r>
              <a:rPr lang="en-US" altLang="zh-CN" sz="1400"/>
              <a:t>	{	k=i;</a:t>
            </a:r>
          </a:p>
          <a:p>
            <a:pPr defTabSz="363538"/>
            <a:r>
              <a:rPr lang="en-US" altLang="zh-CN" sz="1400"/>
              <a:t>		for(j=i+1;j&lt;n;j++)</a:t>
            </a:r>
          </a:p>
          <a:p>
            <a:pPr defTabSz="363538"/>
            <a:r>
              <a:rPr lang="en-US" altLang="zh-CN" sz="1400"/>
              <a:t>			if(</a:t>
            </a:r>
            <a:r>
              <a:rPr lang="en-US" altLang="zh-CN" sz="1400">
                <a:solidFill>
                  <a:schemeClr val="accent6"/>
                </a:solidFill>
              </a:rPr>
              <a:t>*(x+j)&gt;*(x+k)</a:t>
            </a:r>
            <a:r>
              <a:rPr lang="en-US" altLang="zh-CN" sz="1400"/>
              <a:t>) k=j;	</a:t>
            </a:r>
            <a:r>
              <a:rPr lang="en-US" altLang="zh-CN" sz="1400">
                <a:solidFill>
                  <a:srgbClr val="008000"/>
                </a:solidFill>
              </a:rPr>
              <a:t>//*(x+j)</a:t>
            </a:r>
            <a:r>
              <a:rPr lang="zh-CN" altLang="en-US" sz="1400">
                <a:solidFill>
                  <a:srgbClr val="008000"/>
                </a:solidFill>
              </a:rPr>
              <a:t>就是</a:t>
            </a:r>
            <a:r>
              <a:rPr lang="en-US" altLang="zh-CN" sz="1400">
                <a:solidFill>
                  <a:srgbClr val="008000"/>
                </a:solidFill>
              </a:rPr>
              <a:t>x[j]</a:t>
            </a:r>
            <a:r>
              <a:rPr lang="zh-CN" altLang="en-US" sz="1400">
                <a:solidFill>
                  <a:srgbClr val="008000"/>
                </a:solidFill>
              </a:rPr>
              <a:t>，其他亦然</a:t>
            </a:r>
          </a:p>
          <a:p>
            <a:pPr defTabSz="363538"/>
            <a:r>
              <a:rPr lang="zh-CN" altLang="en-US" sz="1400"/>
              <a:t>		</a:t>
            </a:r>
            <a:r>
              <a:rPr lang="en-US" altLang="zh-CN" sz="1400"/>
              <a:t>if(k!=i)</a:t>
            </a:r>
          </a:p>
          <a:p>
            <a:pPr defTabSz="363538"/>
            <a:r>
              <a:rPr lang="en-US" altLang="zh-CN" sz="1400"/>
              <a:t>		{	</a:t>
            </a:r>
            <a:r>
              <a:rPr lang="en-US" altLang="zh-CN" sz="1400">
                <a:solidFill>
                  <a:schemeClr val="accent6"/>
                </a:solidFill>
              </a:rPr>
              <a:t>t=*(x+i); *(x+i)=*(x+k); *(x+k)=t;</a:t>
            </a:r>
            <a:r>
              <a:rPr lang="en-US" altLang="zh-CN" sz="1400"/>
              <a:t>}</a:t>
            </a:r>
          </a:p>
          <a:p>
            <a:pPr defTabSz="363538"/>
            <a:r>
              <a:rPr lang="en-US" altLang="zh-CN" sz="1400"/>
              <a:t>	}</a:t>
            </a:r>
          </a:p>
          <a:p>
            <a:pPr defTabSz="363538"/>
            <a:r>
              <a:rPr lang="en-US" altLang="zh-CN" sz="1400"/>
              <a:t>}</a:t>
            </a:r>
            <a:endParaRPr lang="zh-CN" altLang="en-US" sz="1400" b="1" dirty="0">
              <a:solidFill>
                <a:srgbClr val="008000"/>
              </a:solidFill>
            </a:endParaRPr>
          </a:p>
        </p:txBody>
      </p:sp>
    </p:spTree>
    <p:extLst>
      <p:ext uri="{BB962C8B-B14F-4D97-AF65-F5344CB8AC3E}">
        <p14:creationId xmlns:p14="http://schemas.microsoft.com/office/powerpoint/2010/main" xmlns="" val="11192954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通过指针引用字符串</a:t>
            </a:r>
            <a:endParaRPr lang="zh-CN" altLang="en-US" dirty="0"/>
          </a:p>
        </p:txBody>
      </p:sp>
    </p:spTree>
    <p:extLst>
      <p:ext uri="{BB962C8B-B14F-4D97-AF65-F5344CB8AC3E}">
        <p14:creationId xmlns:p14="http://schemas.microsoft.com/office/powerpoint/2010/main" xmlns="" val="36818893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dirty="0"/>
              <a:t>引用字符串的方法</a:t>
            </a:r>
          </a:p>
        </p:txBody>
      </p:sp>
      <p:sp>
        <p:nvSpPr>
          <p:cNvPr id="3" name="内容占位符 2"/>
          <p:cNvSpPr>
            <a:spLocks noGrp="1"/>
          </p:cNvSpPr>
          <p:nvPr>
            <p:ph idx="1"/>
          </p:nvPr>
        </p:nvSpPr>
        <p:spPr>
          <a:xfrm>
            <a:off x="501196" y="1837811"/>
            <a:ext cx="10807646" cy="940383"/>
          </a:xfrm>
        </p:spPr>
        <p:txBody>
          <a:bodyPr>
            <a:noAutofit/>
          </a:bodyPr>
          <a:lstStyle/>
          <a:p>
            <a:pPr marL="88900" indent="-88900">
              <a:lnSpc>
                <a:spcPct val="12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7.9】</a:t>
            </a:r>
            <a:r>
              <a:rPr lang="zh-CN" altLang="en-US" sz="2000" dirty="0">
                <a:solidFill>
                  <a:schemeClr val="accent1"/>
                </a:solidFill>
              </a:rPr>
              <a:t>定义一个字符数组，对它初始化，然后输出该字符串。</a:t>
            </a:r>
            <a:endParaRPr lang="en-US" altLang="zh-CN" sz="2000" dirty="0">
              <a:solidFill>
                <a:schemeClr val="accent1"/>
              </a:solidFill>
            </a:endParaRPr>
          </a:p>
        </p:txBody>
      </p:sp>
      <p:sp>
        <p:nvSpPr>
          <p:cNvPr id="14" name="圆角矩形 12">
            <a:extLst>
              <a:ext uri="{FF2B5EF4-FFF2-40B4-BE49-F238E27FC236}">
                <a16:creationId xmlns:a16="http://schemas.microsoft.com/office/drawing/2014/main" xmlns="" id="{5382CD89-35B6-4BD4-B332-B011068CC402}"/>
              </a:ext>
            </a:extLst>
          </p:cNvPr>
          <p:cNvSpPr/>
          <p:nvPr/>
        </p:nvSpPr>
        <p:spPr>
          <a:xfrm>
            <a:off x="749030" y="2365555"/>
            <a:ext cx="6586048" cy="1660223"/>
          </a:xfrm>
          <a:prstGeom prst="roundRect">
            <a:avLst>
              <a:gd name="adj" fmla="val 3718"/>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a:t>int main()</a:t>
            </a:r>
          </a:p>
          <a:p>
            <a:pPr defTabSz="363538">
              <a:lnSpc>
                <a:spcPct val="120000"/>
              </a:lnSpc>
            </a:pPr>
            <a:r>
              <a:rPr lang="en-US" altLang="zh-CN" sz="1400" dirty="0"/>
              <a:t>{	char string[]="I love China!";</a:t>
            </a:r>
            <a:r>
              <a:rPr lang="en-US" altLang="zh-CN" sz="1400" dirty="0">
                <a:solidFill>
                  <a:srgbClr val="008000"/>
                </a:solidFill>
              </a:rPr>
              <a:t>	//</a:t>
            </a:r>
            <a:r>
              <a:rPr lang="zh-CN" altLang="en-US" sz="1400" dirty="0">
                <a:solidFill>
                  <a:srgbClr val="008000"/>
                </a:solidFill>
              </a:rPr>
              <a:t>定义字符数组</a:t>
            </a:r>
            <a:r>
              <a:rPr lang="en-US" altLang="zh-CN" sz="1400" dirty="0">
                <a:solidFill>
                  <a:srgbClr val="008000"/>
                </a:solidFill>
              </a:rPr>
              <a:t>sting</a:t>
            </a:r>
          </a:p>
          <a:p>
            <a:pPr defTabSz="363538">
              <a:lnSpc>
                <a:spcPct val="120000"/>
              </a:lnSpc>
            </a:pPr>
            <a:r>
              <a:rPr lang="en-US" altLang="zh-CN" sz="1400" dirty="0"/>
              <a:t>	</a:t>
            </a:r>
            <a:r>
              <a:rPr lang="en-US" altLang="zh-CN" sz="1400" dirty="0" err="1"/>
              <a:t>printf</a:t>
            </a:r>
            <a:r>
              <a:rPr lang="en-US" altLang="zh-CN" sz="1400" dirty="0"/>
              <a:t>("%s\</a:t>
            </a:r>
            <a:r>
              <a:rPr lang="en-US" altLang="zh-CN" sz="1400" dirty="0" err="1"/>
              <a:t>n",string</a:t>
            </a:r>
            <a:r>
              <a:rPr lang="en-US" altLang="zh-CN" sz="1400" dirty="0"/>
              <a:t>);		</a:t>
            </a:r>
            <a:r>
              <a:rPr lang="en-US" altLang="zh-CN" sz="1400" dirty="0">
                <a:solidFill>
                  <a:srgbClr val="008000"/>
                </a:solidFill>
              </a:rPr>
              <a:t>//</a:t>
            </a:r>
            <a:r>
              <a:rPr lang="zh-CN" altLang="en-US" sz="1400" dirty="0">
                <a:solidFill>
                  <a:srgbClr val="008000"/>
                </a:solidFill>
              </a:rPr>
              <a:t>用</a:t>
            </a:r>
            <a:r>
              <a:rPr lang="en-US" altLang="zh-CN" sz="1400" dirty="0">
                <a:solidFill>
                  <a:srgbClr val="008000"/>
                </a:solidFill>
              </a:rPr>
              <a:t>%s</a:t>
            </a:r>
            <a:r>
              <a:rPr lang="zh-CN" altLang="en-US" sz="1400" dirty="0">
                <a:solidFill>
                  <a:srgbClr val="008000"/>
                </a:solidFill>
              </a:rPr>
              <a:t>格式声明输出</a:t>
            </a:r>
            <a:r>
              <a:rPr lang="en-US" altLang="zh-CN" sz="1400" dirty="0">
                <a:solidFill>
                  <a:srgbClr val="008000"/>
                </a:solidFill>
              </a:rPr>
              <a:t>string</a:t>
            </a:r>
            <a:r>
              <a:rPr lang="zh-CN" altLang="en-US" sz="1400" dirty="0">
                <a:solidFill>
                  <a:srgbClr val="008000"/>
                </a:solidFill>
              </a:rPr>
              <a:t>，可以输出整个字符串</a:t>
            </a:r>
          </a:p>
          <a:p>
            <a:pPr defTabSz="363538">
              <a:lnSpc>
                <a:spcPct val="120000"/>
              </a:lnSpc>
            </a:pPr>
            <a:r>
              <a:rPr lang="zh-CN" altLang="en-US" sz="1400" dirty="0"/>
              <a:t>	</a:t>
            </a:r>
            <a:r>
              <a:rPr lang="en-US" altLang="zh-CN" sz="1400" dirty="0"/>
              <a:t>return 0;</a:t>
            </a:r>
          </a:p>
          <a:p>
            <a:pPr defTabSz="363538">
              <a:lnSpc>
                <a:spcPct val="120000"/>
              </a:lnSpc>
            </a:pPr>
            <a:r>
              <a:rPr lang="en-US" altLang="zh-CN" sz="1400" dirty="0"/>
              <a:t>}</a:t>
            </a:r>
            <a:endParaRPr lang="zh-CN" altLang="en-US" sz="1400" b="1" dirty="0">
              <a:solidFill>
                <a:srgbClr val="008000"/>
              </a:solidFill>
            </a:endParaRPr>
          </a:p>
        </p:txBody>
      </p:sp>
      <p:sp>
        <p:nvSpPr>
          <p:cNvPr id="29" name="圆角矩形 12">
            <a:extLst>
              <a:ext uri="{FF2B5EF4-FFF2-40B4-BE49-F238E27FC236}">
                <a16:creationId xmlns:a16="http://schemas.microsoft.com/office/drawing/2014/main" xmlns="" id="{5382CD89-35B6-4BD4-B332-B011068CC402}"/>
              </a:ext>
            </a:extLst>
          </p:cNvPr>
          <p:cNvSpPr/>
          <p:nvPr/>
        </p:nvSpPr>
        <p:spPr>
          <a:xfrm>
            <a:off x="749030" y="4513639"/>
            <a:ext cx="6586048" cy="1611892"/>
          </a:xfrm>
          <a:prstGeom prst="roundRect">
            <a:avLst>
              <a:gd name="adj" fmla="val 3718"/>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	char *string="I love China!";	</a:t>
            </a:r>
            <a:r>
              <a:rPr lang="en-US" altLang="zh-CN" sz="1400">
                <a:solidFill>
                  <a:srgbClr val="008000"/>
                </a:solidFill>
              </a:rPr>
              <a:t>//</a:t>
            </a:r>
            <a:r>
              <a:rPr lang="zh-CN" altLang="en-US" sz="1400">
                <a:solidFill>
                  <a:srgbClr val="008000"/>
                </a:solidFill>
              </a:rPr>
              <a:t>定义字符指针变量</a:t>
            </a:r>
            <a:r>
              <a:rPr lang="en-US" altLang="zh-CN" sz="1400">
                <a:solidFill>
                  <a:srgbClr val="008000"/>
                </a:solidFill>
              </a:rPr>
              <a:t>string</a:t>
            </a:r>
            <a:r>
              <a:rPr lang="zh-CN" altLang="en-US" sz="1400">
                <a:solidFill>
                  <a:srgbClr val="008000"/>
                </a:solidFill>
              </a:rPr>
              <a:t>并初始化</a:t>
            </a:r>
          </a:p>
          <a:p>
            <a:pPr defTabSz="363538">
              <a:lnSpc>
                <a:spcPct val="120000"/>
              </a:lnSpc>
            </a:pPr>
            <a:r>
              <a:rPr lang="zh-CN" altLang="en-US" sz="1400"/>
              <a:t>	</a:t>
            </a:r>
            <a:r>
              <a:rPr lang="en-US" altLang="zh-CN" sz="1400"/>
              <a:t>printf("%s\n",string);		</a:t>
            </a:r>
            <a:r>
              <a:rPr lang="en-US" altLang="zh-CN" sz="1400">
                <a:solidFill>
                  <a:srgbClr val="008000"/>
                </a:solidFill>
              </a:rPr>
              <a:t>//</a:t>
            </a:r>
            <a:r>
              <a:rPr lang="zh-CN" altLang="en-US" sz="1400">
                <a:solidFill>
                  <a:srgbClr val="008000"/>
                </a:solidFill>
              </a:rPr>
              <a:t>输出字符串</a:t>
            </a:r>
          </a:p>
          <a:p>
            <a:pPr defTabSz="363538">
              <a:lnSpc>
                <a:spcPct val="120000"/>
              </a:lnSpc>
            </a:pPr>
            <a:r>
              <a:rPr lang="zh-CN" altLang="en-US" sz="1400"/>
              <a:t>	</a:t>
            </a:r>
            <a:r>
              <a:rPr lang="en-US" altLang="zh-CN" sz="1400"/>
              <a:t>return 0;</a:t>
            </a:r>
          </a:p>
          <a:p>
            <a:pPr defTabSz="363538">
              <a:lnSpc>
                <a:spcPct val="120000"/>
              </a:lnSpc>
            </a:pPr>
            <a:r>
              <a:rPr lang="en-US" altLang="zh-CN" sz="1400"/>
              <a:t>}</a:t>
            </a:r>
            <a:endParaRPr lang="zh-CN" altLang="en-US" sz="1400" dirty="0"/>
          </a:p>
        </p:txBody>
      </p:sp>
      <p:pic>
        <p:nvPicPr>
          <p:cNvPr id="5" name="图片 4"/>
          <p:cNvPicPr>
            <a:picLocks noChangeAspect="1"/>
          </p:cNvPicPr>
          <p:nvPr/>
        </p:nvPicPr>
        <p:blipFill>
          <a:blip r:embed="rId4" cstate="print"/>
          <a:stretch>
            <a:fillRect/>
          </a:stretch>
        </p:blipFill>
        <p:spPr>
          <a:xfrm>
            <a:off x="4046196" y="5787393"/>
            <a:ext cx="3448050" cy="676275"/>
          </a:xfrm>
          <a:prstGeom prst="rect">
            <a:avLst/>
          </a:prstGeom>
        </p:spPr>
      </p:pic>
      <p:graphicFrame>
        <p:nvGraphicFramePr>
          <p:cNvPr id="6" name="表格 5"/>
          <p:cNvGraphicFramePr>
            <a:graphicFrameLocks noGrp="1"/>
          </p:cNvGraphicFramePr>
          <p:nvPr>
            <p:extLst>
              <p:ext uri="{D42A27DB-BD31-4B8C-83A1-F6EECF244321}">
                <p14:modId xmlns:p14="http://schemas.microsoft.com/office/powerpoint/2010/main" xmlns="" val="3547149430"/>
              </p:ext>
            </p:extLst>
          </p:nvPr>
        </p:nvGraphicFramePr>
        <p:xfrm>
          <a:off x="7845195" y="1992558"/>
          <a:ext cx="1837122" cy="457200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xmlns="" val="738932588"/>
                    </a:ext>
                  </a:extLst>
                </a:gridCol>
                <a:gridCol w="361122">
                  <a:extLst>
                    <a:ext uri="{9D8B030D-6E8A-4147-A177-3AD203B41FA5}">
                      <a16:colId xmlns:a16="http://schemas.microsoft.com/office/drawing/2014/main" xmlns="" val="2830740394"/>
                    </a:ext>
                  </a:extLst>
                </a:gridCol>
                <a:gridCol w="756000">
                  <a:extLst>
                    <a:ext uri="{9D8B030D-6E8A-4147-A177-3AD203B41FA5}">
                      <a16:colId xmlns:a16="http://schemas.microsoft.com/office/drawing/2014/main" xmlns="" val="2004376852"/>
                    </a:ext>
                  </a:extLst>
                </a:gridCol>
              </a:tblGrid>
              <a:tr h="0">
                <a:tc>
                  <a:txBody>
                    <a:bodyPr/>
                    <a:lstStyle/>
                    <a:p>
                      <a:r>
                        <a:rPr lang="en-US" altLang="zh-CN" sz="1400"/>
                        <a:t>string</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318939545"/>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I</a:t>
                      </a:r>
                      <a:endParaRPr lang="zh-CN" altLang="en-US" sz="1400"/>
                    </a:p>
                  </a:txBody>
                  <a:tcPr>
                    <a:lnL w="12700" cmpd="sng">
                      <a:noFill/>
                    </a:lnL>
                    <a:lnR w="12700" cmpd="sng">
                      <a:noFill/>
                    </a:lnR>
                    <a:lnT w="12700" cmpd="sng">
                      <a:noFill/>
                    </a:lnT>
                  </a:tcPr>
                </a:tc>
                <a:tc>
                  <a:txBody>
                    <a:bodyPr/>
                    <a:lstStyle/>
                    <a:p>
                      <a:r>
                        <a:rPr lang="en-US" altLang="zh-CN" sz="1400"/>
                        <a:t>string[0]</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787127751"/>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 </a:t>
                      </a:r>
                      <a:endParaRPr lang="zh-CN" altLang="en-US" sz="1400"/>
                    </a:p>
                  </a:txBody>
                  <a:tcPr>
                    <a:lnL w="12700" cmpd="sng">
                      <a:noFill/>
                    </a:lnL>
                    <a:lnR w="12700" cmpd="sng">
                      <a:noFill/>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a:t>string[1]</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672163541"/>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l</a:t>
                      </a:r>
                      <a:endParaRPr lang="zh-CN" altLang="en-US" sz="1400"/>
                    </a:p>
                  </a:txBody>
                  <a:tcPr>
                    <a:lnL w="12700" cmpd="sng">
                      <a:noFill/>
                    </a:lnL>
                    <a:lnR w="12700" cmpd="sng">
                      <a:noFill/>
                    </a:lnR>
                  </a:tcPr>
                </a:tc>
                <a:tc>
                  <a:txBody>
                    <a:bodyPr/>
                    <a:lstStyle/>
                    <a:p>
                      <a:r>
                        <a:rPr lang="en-US" altLang="zh-CN" sz="1400"/>
                        <a:t>string[2]</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848072173"/>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o</a:t>
                      </a:r>
                      <a:endParaRPr lang="zh-CN" altLang="en-US" sz="1400"/>
                    </a:p>
                  </a:txBody>
                  <a:tcPr>
                    <a:lnL w="12700" cmpd="sng">
                      <a:noFill/>
                    </a:lnL>
                    <a:lnR w="12700" cmpd="sng">
                      <a:noFill/>
                    </a:lnR>
                  </a:tcPr>
                </a:tc>
                <a:tc>
                  <a:txBody>
                    <a:bodyPr/>
                    <a:lstStyle/>
                    <a:p>
                      <a:r>
                        <a:rPr lang="en-US" altLang="zh-CN" sz="1400"/>
                        <a:t>string[3]</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771019068"/>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v</a:t>
                      </a:r>
                      <a:endParaRPr lang="zh-CN" altLang="en-US" sz="1400"/>
                    </a:p>
                  </a:txBody>
                  <a:tcPr>
                    <a:lnL w="12700" cmpd="sng">
                      <a:noFill/>
                    </a:lnL>
                    <a:lnR w="12700" cmpd="sng">
                      <a:noFill/>
                    </a:lnR>
                  </a:tcPr>
                </a:tc>
                <a:tc>
                  <a:txBody>
                    <a:bodyPr/>
                    <a:lstStyle/>
                    <a:p>
                      <a:r>
                        <a:rPr lang="en-US" altLang="zh-CN" sz="1400"/>
                        <a:t>string[4]</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747436585"/>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e</a:t>
                      </a:r>
                      <a:endParaRPr lang="zh-CN" altLang="en-US" sz="1400"/>
                    </a:p>
                  </a:txBody>
                  <a:tcPr>
                    <a:lnL w="12700" cmpd="sng">
                      <a:noFill/>
                    </a:lnL>
                    <a:lnR w="12700" cmpd="sng">
                      <a:noFill/>
                    </a:lnR>
                  </a:tcPr>
                </a:tc>
                <a:tc>
                  <a:txBody>
                    <a:bodyPr/>
                    <a:lstStyle/>
                    <a:p>
                      <a:r>
                        <a:rPr lang="en-US" altLang="zh-CN" sz="1400"/>
                        <a:t>string[5]</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563760208"/>
                  </a:ext>
                </a:extLst>
              </a:tr>
              <a:tr h="0">
                <a:tc>
                  <a:txBody>
                    <a:bodyPr/>
                    <a:lstStyle/>
                    <a:p>
                      <a:endParaRPr lang="zh-CN" altLang="en-US" sz="1400" dirty="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lnL w="12700" cmpd="sng">
                      <a:noFill/>
                    </a:lnL>
                    <a:lnR w="12700" cmpd="sng">
                      <a:noFill/>
                    </a:lnR>
                  </a:tcPr>
                </a:tc>
                <a:tc>
                  <a:txBody>
                    <a:bodyPr/>
                    <a:lstStyle/>
                    <a:p>
                      <a:r>
                        <a:rPr lang="en-US" altLang="zh-CN" sz="1400"/>
                        <a:t>string[6]</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894368434"/>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C</a:t>
                      </a:r>
                      <a:endParaRPr lang="zh-CN" altLang="en-US" sz="1400"/>
                    </a:p>
                  </a:txBody>
                  <a:tcPr>
                    <a:lnL w="12700" cmpd="sng">
                      <a:noFill/>
                    </a:lnL>
                    <a:lnR w="12700" cmpd="sng">
                      <a:noFill/>
                    </a:lnR>
                  </a:tcPr>
                </a:tc>
                <a:tc>
                  <a:txBody>
                    <a:bodyPr/>
                    <a:lstStyle/>
                    <a:p>
                      <a:r>
                        <a:rPr lang="en-US" altLang="zh-CN" sz="1400"/>
                        <a:t>string[7]</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4121012973"/>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h</a:t>
                      </a:r>
                      <a:endParaRPr lang="zh-CN" altLang="en-US" sz="1400"/>
                    </a:p>
                  </a:txBody>
                  <a:tcPr>
                    <a:lnL w="12700" cmpd="sng">
                      <a:noFill/>
                    </a:lnL>
                    <a:lnR w="12700" cmpd="sng">
                      <a:noFill/>
                    </a:lnR>
                  </a:tcPr>
                </a:tc>
                <a:tc>
                  <a:txBody>
                    <a:bodyPr/>
                    <a:lstStyle/>
                    <a:p>
                      <a:r>
                        <a:rPr lang="en-US" altLang="zh-CN" sz="1400"/>
                        <a:t>string[8]</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948933288"/>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i</a:t>
                      </a:r>
                      <a:endParaRPr lang="zh-CN" altLang="en-US" sz="1400"/>
                    </a:p>
                  </a:txBody>
                  <a:tcPr>
                    <a:lnL w="12700" cmpd="sng">
                      <a:noFill/>
                    </a:lnL>
                    <a:lnR w="12700" cmpd="sng">
                      <a:noFill/>
                    </a:lnR>
                  </a:tcPr>
                </a:tc>
                <a:tc>
                  <a:txBody>
                    <a:bodyPr/>
                    <a:lstStyle/>
                    <a:p>
                      <a:r>
                        <a:rPr lang="en-US" altLang="zh-CN" sz="1400"/>
                        <a:t>string[9]</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4066118433"/>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n</a:t>
                      </a:r>
                      <a:endParaRPr lang="zh-CN" altLang="en-US" sz="1400"/>
                    </a:p>
                  </a:txBody>
                  <a:tcPr>
                    <a:lnL w="12700" cmpd="sng">
                      <a:noFill/>
                    </a:lnL>
                    <a:lnR w="12700" cmpd="sng">
                      <a:noFill/>
                    </a:lnR>
                  </a:tcPr>
                </a:tc>
                <a:tc>
                  <a:txBody>
                    <a:bodyPr/>
                    <a:lstStyle/>
                    <a:p>
                      <a:r>
                        <a:rPr lang="en-US" altLang="zh-CN" sz="1400"/>
                        <a:t>string[10]</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124966124"/>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a:t>
                      </a:r>
                      <a:endParaRPr lang="zh-CN" altLang="en-US" sz="1400"/>
                    </a:p>
                  </a:txBody>
                  <a:tcPr>
                    <a:lnL w="12700" cmpd="sng">
                      <a:noFill/>
                    </a:lnL>
                    <a:lnR w="12700" cmpd="sng">
                      <a:noFill/>
                    </a:lnR>
                  </a:tcPr>
                </a:tc>
                <a:tc>
                  <a:txBody>
                    <a:bodyPr/>
                    <a:lstStyle/>
                    <a:p>
                      <a:r>
                        <a:rPr lang="en-US" altLang="zh-CN" sz="1400"/>
                        <a:t>string[11]</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422434309"/>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t>
                      </a:r>
                      <a:endParaRPr lang="zh-CN" altLang="en-US" sz="1400"/>
                    </a:p>
                  </a:txBody>
                  <a:tcPr>
                    <a:lnL w="12700" cmpd="sng">
                      <a:noFill/>
                    </a:lnL>
                    <a:lnR w="12700" cmpd="sng">
                      <a:noFill/>
                    </a:lnR>
                  </a:tcPr>
                </a:tc>
                <a:tc>
                  <a:txBody>
                    <a:bodyPr/>
                    <a:lstStyle/>
                    <a:p>
                      <a:r>
                        <a:rPr lang="en-US" altLang="zh-CN" sz="1400"/>
                        <a:t>string[12]</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413142058"/>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\0</a:t>
                      </a:r>
                      <a:endParaRPr lang="zh-CN" altLang="en-US" sz="1400"/>
                    </a:p>
                  </a:txBody>
                  <a:tcPr>
                    <a:lnL w="12700" cmpd="sng">
                      <a:noFill/>
                    </a:lnL>
                    <a:lnR w="12700" cmpd="sng">
                      <a:noFill/>
                    </a:lnR>
                  </a:tcPr>
                </a:tc>
                <a:tc>
                  <a:txBody>
                    <a:bodyPr/>
                    <a:lstStyle/>
                    <a:p>
                      <a:r>
                        <a:rPr lang="en-US" altLang="zh-CN" sz="1400" dirty="0"/>
                        <a:t>string[13]</a:t>
                      </a:r>
                      <a:endParaRPr lang="zh-CN" altLang="en-US" sz="1400" dirty="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998613924"/>
                  </a:ext>
                </a:extLst>
              </a:tr>
            </a:tbl>
          </a:graphicData>
        </a:graphic>
      </p:graphicFrame>
      <p:cxnSp>
        <p:nvCxnSpPr>
          <p:cNvPr id="35" name="直接箭头连接符 34"/>
          <p:cNvCxnSpPr/>
          <p:nvPr/>
        </p:nvCxnSpPr>
        <p:spPr>
          <a:xfrm>
            <a:off x="7914768" y="2281302"/>
            <a:ext cx="648000"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graphicFrame>
        <p:nvGraphicFramePr>
          <p:cNvPr id="37" name="表格 36"/>
          <p:cNvGraphicFramePr>
            <a:graphicFrameLocks noGrp="1"/>
          </p:cNvGraphicFramePr>
          <p:nvPr>
            <p:extLst>
              <p:ext uri="{D42A27DB-BD31-4B8C-83A1-F6EECF244321}">
                <p14:modId xmlns:p14="http://schemas.microsoft.com/office/powerpoint/2010/main" xmlns="" val="3721867032"/>
              </p:ext>
            </p:extLst>
          </p:nvPr>
        </p:nvGraphicFramePr>
        <p:xfrm>
          <a:off x="9846113" y="1998958"/>
          <a:ext cx="1081122" cy="457200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xmlns="" val="738932588"/>
                    </a:ext>
                  </a:extLst>
                </a:gridCol>
                <a:gridCol w="361122">
                  <a:extLst>
                    <a:ext uri="{9D8B030D-6E8A-4147-A177-3AD203B41FA5}">
                      <a16:colId xmlns:a16="http://schemas.microsoft.com/office/drawing/2014/main" xmlns="" val="2830740394"/>
                    </a:ext>
                  </a:extLst>
                </a:gridCol>
              </a:tblGrid>
              <a:tr h="0">
                <a:tc>
                  <a:txBody>
                    <a:bodyPr/>
                    <a:lstStyle/>
                    <a:p>
                      <a:r>
                        <a:rPr lang="en-US" altLang="zh-CN" sz="1400"/>
                        <a:t>string</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318939545"/>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I</a:t>
                      </a:r>
                      <a:endParaRPr lang="zh-CN" altLang="en-US" sz="1400"/>
                    </a:p>
                  </a:txBody>
                  <a:tcPr>
                    <a:lnL w="12700" cmpd="sng">
                      <a:noFill/>
                    </a:lnL>
                    <a:lnR w="12700" cmpd="sng">
                      <a:noFill/>
                    </a:lnR>
                    <a:lnT w="12700" cmpd="sng">
                      <a:noFill/>
                    </a:lnT>
                  </a:tcPr>
                </a:tc>
                <a:extLst>
                  <a:ext uri="{0D108BD9-81ED-4DB2-BD59-A6C34878D82A}">
                    <a16:rowId xmlns:a16="http://schemas.microsoft.com/office/drawing/2014/main" xmlns="" val="1787127751"/>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 </a:t>
                      </a:r>
                      <a:endParaRPr lang="zh-CN" altLang="en-US" sz="1400"/>
                    </a:p>
                  </a:txBody>
                  <a:tcPr>
                    <a:lnL w="12700" cmpd="sng">
                      <a:noFill/>
                    </a:lnL>
                    <a:lnR w="12700" cmpd="sng">
                      <a:noFill/>
                    </a:lnR>
                  </a:tcPr>
                </a:tc>
                <a:extLst>
                  <a:ext uri="{0D108BD9-81ED-4DB2-BD59-A6C34878D82A}">
                    <a16:rowId xmlns:a16="http://schemas.microsoft.com/office/drawing/2014/main" xmlns="" val="2672163541"/>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l</a:t>
                      </a:r>
                      <a:endParaRPr lang="zh-CN" altLang="en-US" sz="1400"/>
                    </a:p>
                  </a:txBody>
                  <a:tcPr>
                    <a:lnL w="12700" cmpd="sng">
                      <a:noFill/>
                    </a:lnL>
                    <a:lnR w="12700" cmpd="sng">
                      <a:noFill/>
                    </a:lnR>
                  </a:tcPr>
                </a:tc>
                <a:extLst>
                  <a:ext uri="{0D108BD9-81ED-4DB2-BD59-A6C34878D82A}">
                    <a16:rowId xmlns:a16="http://schemas.microsoft.com/office/drawing/2014/main" xmlns="" val="1848072173"/>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o</a:t>
                      </a:r>
                      <a:endParaRPr lang="zh-CN" altLang="en-US" sz="1400"/>
                    </a:p>
                  </a:txBody>
                  <a:tcPr>
                    <a:lnL w="12700" cmpd="sng">
                      <a:noFill/>
                    </a:lnL>
                    <a:lnR w="12700" cmpd="sng">
                      <a:noFill/>
                    </a:lnR>
                  </a:tcPr>
                </a:tc>
                <a:extLst>
                  <a:ext uri="{0D108BD9-81ED-4DB2-BD59-A6C34878D82A}">
                    <a16:rowId xmlns:a16="http://schemas.microsoft.com/office/drawing/2014/main" xmlns="" val="1771019068"/>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v</a:t>
                      </a:r>
                      <a:endParaRPr lang="zh-CN" altLang="en-US" sz="1400"/>
                    </a:p>
                  </a:txBody>
                  <a:tcPr>
                    <a:lnL w="12700" cmpd="sng">
                      <a:noFill/>
                    </a:lnL>
                    <a:lnR w="12700" cmpd="sng">
                      <a:noFill/>
                    </a:lnR>
                  </a:tcPr>
                </a:tc>
                <a:extLst>
                  <a:ext uri="{0D108BD9-81ED-4DB2-BD59-A6C34878D82A}">
                    <a16:rowId xmlns:a16="http://schemas.microsoft.com/office/drawing/2014/main" xmlns="" val="3747436585"/>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e</a:t>
                      </a:r>
                      <a:endParaRPr lang="zh-CN" altLang="en-US" sz="1400"/>
                    </a:p>
                  </a:txBody>
                  <a:tcPr>
                    <a:lnL w="12700" cmpd="sng">
                      <a:noFill/>
                    </a:lnL>
                    <a:lnR w="12700" cmpd="sng">
                      <a:noFill/>
                    </a:lnR>
                  </a:tcPr>
                </a:tc>
                <a:extLst>
                  <a:ext uri="{0D108BD9-81ED-4DB2-BD59-A6C34878D82A}">
                    <a16:rowId xmlns:a16="http://schemas.microsoft.com/office/drawing/2014/main" xmlns="" val="1563760208"/>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lnL w="12700" cmpd="sng">
                      <a:noFill/>
                    </a:lnL>
                    <a:lnR w="12700" cmpd="sng">
                      <a:noFill/>
                    </a:lnR>
                  </a:tcPr>
                </a:tc>
                <a:extLst>
                  <a:ext uri="{0D108BD9-81ED-4DB2-BD59-A6C34878D82A}">
                    <a16:rowId xmlns:a16="http://schemas.microsoft.com/office/drawing/2014/main" xmlns="" val="3894368434"/>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C</a:t>
                      </a:r>
                      <a:endParaRPr lang="zh-CN" altLang="en-US" sz="1400"/>
                    </a:p>
                  </a:txBody>
                  <a:tcPr>
                    <a:lnL w="12700" cmpd="sng">
                      <a:noFill/>
                    </a:lnL>
                    <a:lnR w="12700" cmpd="sng">
                      <a:noFill/>
                    </a:lnR>
                  </a:tcPr>
                </a:tc>
                <a:extLst>
                  <a:ext uri="{0D108BD9-81ED-4DB2-BD59-A6C34878D82A}">
                    <a16:rowId xmlns:a16="http://schemas.microsoft.com/office/drawing/2014/main" xmlns="" val="4121012973"/>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h</a:t>
                      </a:r>
                      <a:endParaRPr lang="zh-CN" altLang="en-US" sz="1400"/>
                    </a:p>
                  </a:txBody>
                  <a:tcPr>
                    <a:lnL w="12700" cmpd="sng">
                      <a:noFill/>
                    </a:lnL>
                    <a:lnR w="12700" cmpd="sng">
                      <a:noFill/>
                    </a:lnR>
                  </a:tcPr>
                </a:tc>
                <a:extLst>
                  <a:ext uri="{0D108BD9-81ED-4DB2-BD59-A6C34878D82A}">
                    <a16:rowId xmlns:a16="http://schemas.microsoft.com/office/drawing/2014/main" xmlns="" val="3948933288"/>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i</a:t>
                      </a:r>
                      <a:endParaRPr lang="zh-CN" altLang="en-US" sz="1400"/>
                    </a:p>
                  </a:txBody>
                  <a:tcPr>
                    <a:lnL w="12700" cmpd="sng">
                      <a:noFill/>
                    </a:lnL>
                    <a:lnR w="12700" cmpd="sng">
                      <a:noFill/>
                    </a:lnR>
                  </a:tcPr>
                </a:tc>
                <a:extLst>
                  <a:ext uri="{0D108BD9-81ED-4DB2-BD59-A6C34878D82A}">
                    <a16:rowId xmlns:a16="http://schemas.microsoft.com/office/drawing/2014/main" xmlns="" val="4066118433"/>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n</a:t>
                      </a:r>
                      <a:endParaRPr lang="zh-CN" altLang="en-US" sz="1400"/>
                    </a:p>
                  </a:txBody>
                  <a:tcPr>
                    <a:lnL w="12700" cmpd="sng">
                      <a:noFill/>
                    </a:lnL>
                    <a:lnR w="12700" cmpd="sng">
                      <a:noFill/>
                    </a:lnR>
                  </a:tcPr>
                </a:tc>
                <a:extLst>
                  <a:ext uri="{0D108BD9-81ED-4DB2-BD59-A6C34878D82A}">
                    <a16:rowId xmlns:a16="http://schemas.microsoft.com/office/drawing/2014/main" xmlns="" val="2124966124"/>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a:t>
                      </a:r>
                      <a:endParaRPr lang="zh-CN" altLang="en-US" sz="1400"/>
                    </a:p>
                  </a:txBody>
                  <a:tcPr>
                    <a:lnL w="12700" cmpd="sng">
                      <a:noFill/>
                    </a:lnL>
                    <a:lnR w="12700" cmpd="sng">
                      <a:noFill/>
                    </a:lnR>
                  </a:tcPr>
                </a:tc>
                <a:extLst>
                  <a:ext uri="{0D108BD9-81ED-4DB2-BD59-A6C34878D82A}">
                    <a16:rowId xmlns:a16="http://schemas.microsoft.com/office/drawing/2014/main" xmlns="" val="422434309"/>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t>
                      </a:r>
                      <a:endParaRPr lang="zh-CN" altLang="en-US" sz="1400"/>
                    </a:p>
                  </a:txBody>
                  <a:tcPr>
                    <a:lnL w="12700" cmpd="sng">
                      <a:noFill/>
                    </a:lnL>
                    <a:lnR w="12700" cmpd="sng">
                      <a:noFill/>
                    </a:lnR>
                  </a:tcPr>
                </a:tc>
                <a:extLst>
                  <a:ext uri="{0D108BD9-81ED-4DB2-BD59-A6C34878D82A}">
                    <a16:rowId xmlns:a16="http://schemas.microsoft.com/office/drawing/2014/main" xmlns="" val="413142058"/>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\0</a:t>
                      </a:r>
                      <a:endParaRPr lang="zh-CN" altLang="en-US" sz="1400"/>
                    </a:p>
                  </a:txBody>
                  <a:tcPr>
                    <a:lnL w="12700" cmpd="sng">
                      <a:noFill/>
                    </a:lnL>
                    <a:lnR w="12700" cmpd="sng">
                      <a:noFill/>
                    </a:lnR>
                  </a:tcPr>
                </a:tc>
                <a:extLst>
                  <a:ext uri="{0D108BD9-81ED-4DB2-BD59-A6C34878D82A}">
                    <a16:rowId xmlns:a16="http://schemas.microsoft.com/office/drawing/2014/main" xmlns="" val="998613924"/>
                  </a:ext>
                </a:extLst>
              </a:tr>
            </a:tbl>
          </a:graphicData>
        </a:graphic>
      </p:graphicFrame>
      <p:cxnSp>
        <p:nvCxnSpPr>
          <p:cNvPr id="38" name="直接箭头连接符 37"/>
          <p:cNvCxnSpPr/>
          <p:nvPr/>
        </p:nvCxnSpPr>
        <p:spPr>
          <a:xfrm>
            <a:off x="9905747" y="2301180"/>
            <a:ext cx="648000"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sp>
        <p:nvSpPr>
          <p:cNvPr id="7" name="矩形 6">
            <a:extLst>
              <a:ext uri="{FF2B5EF4-FFF2-40B4-BE49-F238E27FC236}">
                <a16:creationId xmlns:a16="http://schemas.microsoft.com/office/drawing/2014/main" xmlns="" id="{85733752-1005-498E-B116-AD53518D8938}"/>
              </a:ext>
            </a:extLst>
          </p:cNvPr>
          <p:cNvSpPr/>
          <p:nvPr/>
        </p:nvSpPr>
        <p:spPr>
          <a:xfrm>
            <a:off x="501196" y="4025778"/>
            <a:ext cx="7929141" cy="805605"/>
          </a:xfrm>
          <a:prstGeom prst="rect">
            <a:avLst/>
          </a:prstGeom>
        </p:spPr>
        <p:txBody>
          <a:bodyPr vert="horz" lIns="91440" tIns="45720" rIns="91440" bIns="45720" rtlCol="0">
            <a:noAutofit/>
          </a:bodyPr>
          <a:lstStyle/>
          <a:p>
            <a:pPr marL="88900" indent="-88900">
              <a:lnSpc>
                <a:spcPct val="120000"/>
              </a:lnSpc>
              <a:spcBef>
                <a:spcPts val="1000"/>
              </a:spcBef>
            </a:pPr>
            <a:r>
              <a:rPr lang="en-US" altLang="zh-CN" sz="2000" dirty="0">
                <a:solidFill>
                  <a:schemeClr val="accent1"/>
                </a:solidFill>
                <a:latin typeface="微软雅黑" panose="020B0503020204020204" pitchFamily="34" charset="-122"/>
                <a:ea typeface="微软雅黑" panose="020B0503020204020204" pitchFamily="34" charset="-122"/>
              </a:rPr>
              <a:t>【</a:t>
            </a:r>
            <a:r>
              <a:rPr lang="zh-CN" altLang="en-US" sz="2000" dirty="0">
                <a:solidFill>
                  <a:schemeClr val="accent1"/>
                </a:solidFill>
                <a:latin typeface="微软雅黑" panose="020B0503020204020204" pitchFamily="34" charset="-122"/>
                <a:ea typeface="微软雅黑" panose="020B0503020204020204" pitchFamily="34" charset="-122"/>
              </a:rPr>
              <a:t>例</a:t>
            </a:r>
            <a:r>
              <a:rPr lang="en-US" altLang="zh-CN" sz="2000" dirty="0">
                <a:solidFill>
                  <a:schemeClr val="accent1"/>
                </a:solidFill>
                <a:latin typeface="微软雅黑" panose="020B0503020204020204" pitchFamily="34" charset="-122"/>
                <a:ea typeface="微软雅黑" panose="020B0503020204020204" pitchFamily="34" charset="-122"/>
              </a:rPr>
              <a:t>7.10】</a:t>
            </a:r>
            <a:r>
              <a:rPr lang="zh-CN" altLang="en-US" sz="2000" dirty="0">
                <a:solidFill>
                  <a:schemeClr val="accent1"/>
                </a:solidFill>
                <a:latin typeface="微软雅黑" panose="020B0503020204020204" pitchFamily="34" charset="-122"/>
                <a:ea typeface="微软雅黑" panose="020B0503020204020204" pitchFamily="34" charset="-122"/>
              </a:rPr>
              <a:t>定义字符指针变量，使它指向一个字符串，输出此字符串。</a:t>
            </a:r>
          </a:p>
        </p:txBody>
      </p:sp>
      <p:sp>
        <p:nvSpPr>
          <p:cNvPr id="15" name="MH_Desc_1">
            <a:extLst>
              <a:ext uri="{FF2B5EF4-FFF2-40B4-BE49-F238E27FC236}">
                <a16:creationId xmlns:a16="http://schemas.microsoft.com/office/drawing/2014/main" xmlns="" id="{2C989C56-E70F-4F81-B424-9581D2FDBF83}"/>
              </a:ext>
            </a:extLst>
          </p:cNvPr>
          <p:cNvSpPr/>
          <p:nvPr>
            <p:custDataLst>
              <p:tags r:id="rId1"/>
            </p:custDataLst>
          </p:nvPr>
        </p:nvSpPr>
        <p:spPr>
          <a:xfrm>
            <a:off x="632298" y="1055042"/>
            <a:ext cx="10749062" cy="81357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spcAft>
                <a:spcPts val="600"/>
              </a:spcAft>
              <a:defRPr/>
            </a:pPr>
            <a:r>
              <a:rPr lang="en-US" altLang="zh-CN" sz="2000" dirty="0">
                <a:solidFill>
                  <a:schemeClr val="tx1"/>
                </a:solidFill>
              </a:rPr>
              <a:t>(1) </a:t>
            </a:r>
            <a:r>
              <a:rPr lang="zh-CN" altLang="en-US" sz="2000" dirty="0">
                <a:solidFill>
                  <a:schemeClr val="tx1"/>
                </a:solidFill>
              </a:rPr>
              <a:t>用字符数组存放一个字符串，然后输出该字符串。</a:t>
            </a:r>
            <a:endParaRPr lang="en-US" altLang="zh-CN" sz="2000" dirty="0">
              <a:solidFill>
                <a:schemeClr val="tx1"/>
              </a:solidFill>
            </a:endParaRPr>
          </a:p>
          <a:p>
            <a:pPr algn="just">
              <a:spcAft>
                <a:spcPts val="600"/>
              </a:spcAft>
              <a:defRPr/>
            </a:pPr>
            <a:r>
              <a:rPr lang="en-US" altLang="zh-CN" sz="2000" dirty="0">
                <a:solidFill>
                  <a:schemeClr val="tx1"/>
                </a:solidFill>
              </a:rPr>
              <a:t>(2) </a:t>
            </a:r>
            <a:r>
              <a:rPr lang="zh-CN" altLang="en-US" sz="2000" dirty="0">
                <a:solidFill>
                  <a:schemeClr val="tx1"/>
                </a:solidFill>
              </a:rPr>
              <a:t>用字符指针变量指向一个字符串，通过字符指针变量访问字符串。</a:t>
            </a:r>
            <a:endParaRPr lang="en-US" altLang="zh-CN" sz="2000" dirty="0">
              <a:solidFill>
                <a:schemeClr val="tx1"/>
              </a:solidFill>
            </a:endParaRPr>
          </a:p>
        </p:txBody>
      </p:sp>
    </p:spTree>
    <p:extLst>
      <p:ext uri="{BB962C8B-B14F-4D97-AF65-F5344CB8AC3E}">
        <p14:creationId xmlns:p14="http://schemas.microsoft.com/office/powerpoint/2010/main" xmlns="" val="2882212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字符串的引用方式</a:t>
            </a:r>
          </a:p>
        </p:txBody>
      </p:sp>
      <p:sp>
        <p:nvSpPr>
          <p:cNvPr id="3" name="内容占位符 2"/>
          <p:cNvSpPr>
            <a:spLocks noGrp="1"/>
          </p:cNvSpPr>
          <p:nvPr>
            <p:ph idx="1"/>
          </p:nvPr>
        </p:nvSpPr>
        <p:spPr>
          <a:xfrm>
            <a:off x="501197" y="1090739"/>
            <a:ext cx="11356186" cy="459765"/>
          </a:xfrm>
        </p:spPr>
        <p:txBody>
          <a:bodyPr>
            <a:noAutofit/>
          </a:bodyPr>
          <a:lstStyle/>
          <a:p>
            <a:pPr marL="88900" indent="-88900">
              <a:lnSpc>
                <a:spcPct val="12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7.11】</a:t>
            </a:r>
            <a:r>
              <a:rPr lang="zh-CN" altLang="en-US" sz="2000" dirty="0">
                <a:solidFill>
                  <a:schemeClr val="accent1"/>
                </a:solidFill>
              </a:rPr>
              <a:t>将字符串</a:t>
            </a:r>
            <a:r>
              <a:rPr lang="en-US" altLang="zh-CN" sz="2000" dirty="0">
                <a:solidFill>
                  <a:schemeClr val="accent1"/>
                </a:solidFill>
              </a:rPr>
              <a:t>a</a:t>
            </a:r>
            <a:r>
              <a:rPr lang="zh-CN" altLang="en-US" sz="2000" dirty="0">
                <a:solidFill>
                  <a:schemeClr val="accent1"/>
                </a:solidFill>
              </a:rPr>
              <a:t>复制为字符串</a:t>
            </a:r>
            <a:r>
              <a:rPr lang="en-US" altLang="zh-CN" sz="2000" dirty="0">
                <a:solidFill>
                  <a:schemeClr val="accent1"/>
                </a:solidFill>
              </a:rPr>
              <a:t>b</a:t>
            </a:r>
            <a:r>
              <a:rPr lang="zh-CN" altLang="en-US" sz="2000" dirty="0">
                <a:solidFill>
                  <a:schemeClr val="accent1"/>
                </a:solidFill>
              </a:rPr>
              <a:t>。   </a:t>
            </a: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7.12】</a:t>
            </a:r>
            <a:r>
              <a:rPr lang="zh-CN" altLang="en-US" sz="2000" dirty="0">
                <a:solidFill>
                  <a:schemeClr val="accent1"/>
                </a:solidFill>
              </a:rPr>
              <a:t>用指针变量来处理例</a:t>
            </a:r>
            <a:r>
              <a:rPr lang="en-US" altLang="zh-CN" sz="2000" dirty="0">
                <a:solidFill>
                  <a:schemeClr val="accent1"/>
                </a:solidFill>
              </a:rPr>
              <a:t>7.11</a:t>
            </a:r>
            <a:r>
              <a:rPr lang="zh-CN" altLang="en-US" sz="2000" dirty="0">
                <a:solidFill>
                  <a:schemeClr val="accent1"/>
                </a:solidFill>
              </a:rPr>
              <a:t>问题。</a:t>
            </a:r>
          </a:p>
        </p:txBody>
      </p:sp>
      <p:sp>
        <p:nvSpPr>
          <p:cNvPr id="14" name="圆角矩形 12">
            <a:extLst>
              <a:ext uri="{FF2B5EF4-FFF2-40B4-BE49-F238E27FC236}">
                <a16:creationId xmlns:a16="http://schemas.microsoft.com/office/drawing/2014/main" xmlns="" id="{5382CD89-35B6-4BD4-B332-B011068CC402}"/>
              </a:ext>
            </a:extLst>
          </p:cNvPr>
          <p:cNvSpPr/>
          <p:nvPr/>
        </p:nvSpPr>
        <p:spPr>
          <a:xfrm>
            <a:off x="252075" y="1638072"/>
            <a:ext cx="4965970" cy="3731607"/>
          </a:xfrm>
          <a:prstGeom prst="roundRect">
            <a:avLst>
              <a:gd name="adj" fmla="val 2120"/>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a:t>int main()</a:t>
            </a:r>
          </a:p>
          <a:p>
            <a:pPr defTabSz="363538">
              <a:lnSpc>
                <a:spcPct val="120000"/>
              </a:lnSpc>
            </a:pPr>
            <a:r>
              <a:rPr lang="en-US" altLang="zh-CN" sz="1400" dirty="0"/>
              <a:t>{	char a[]="I am a </a:t>
            </a:r>
            <a:r>
              <a:rPr lang="en-US" altLang="zh-CN" sz="1400" dirty="0" err="1"/>
              <a:t>boy.",b</a:t>
            </a:r>
            <a:r>
              <a:rPr lang="en-US" altLang="zh-CN" sz="1400" dirty="0"/>
              <a:t>[20];	</a:t>
            </a:r>
            <a:r>
              <a:rPr lang="en-US" altLang="zh-CN" sz="1400" dirty="0">
                <a:solidFill>
                  <a:srgbClr val="008000"/>
                </a:solidFill>
              </a:rPr>
              <a:t>//</a:t>
            </a:r>
            <a:r>
              <a:rPr lang="zh-CN" altLang="en-US" sz="1400" dirty="0">
                <a:solidFill>
                  <a:srgbClr val="008000"/>
                </a:solidFill>
              </a:rPr>
              <a:t>定义字符数组</a:t>
            </a:r>
          </a:p>
          <a:p>
            <a:pPr defTabSz="363538">
              <a:lnSpc>
                <a:spcPct val="120000"/>
              </a:lnSpc>
            </a:pPr>
            <a:r>
              <a:rPr lang="zh-CN" altLang="en-US" sz="1400" dirty="0"/>
              <a:t>	</a:t>
            </a:r>
            <a:r>
              <a:rPr lang="en-US" altLang="zh-CN" sz="1400" dirty="0"/>
              <a:t>int </a:t>
            </a:r>
            <a:r>
              <a:rPr lang="en-US" altLang="zh-CN" sz="1400" dirty="0" err="1"/>
              <a:t>i</a:t>
            </a:r>
            <a:r>
              <a:rPr lang="en-US" altLang="zh-CN" sz="1400" dirty="0"/>
              <a:t>;</a:t>
            </a:r>
          </a:p>
          <a:p>
            <a:pPr defTabSz="363538">
              <a:lnSpc>
                <a:spcPct val="120000"/>
              </a:lnSpc>
            </a:pPr>
            <a:r>
              <a:rPr lang="en-US" altLang="zh-CN" sz="1400" dirty="0"/>
              <a:t>	for(</a:t>
            </a:r>
            <a:r>
              <a:rPr lang="en-US" altLang="zh-CN" sz="1400" dirty="0" err="1"/>
              <a:t>i</a:t>
            </a:r>
            <a:r>
              <a:rPr lang="en-US" altLang="zh-CN" sz="1400" dirty="0"/>
              <a:t>=0;*(</a:t>
            </a:r>
            <a:r>
              <a:rPr lang="en-US" altLang="zh-CN" sz="1400" dirty="0" err="1"/>
              <a:t>a+i</a:t>
            </a:r>
            <a:r>
              <a:rPr lang="en-US" altLang="zh-CN" sz="1400" dirty="0"/>
              <a:t>)!='\0';i++)</a:t>
            </a:r>
          </a:p>
          <a:p>
            <a:pPr defTabSz="363538">
              <a:lnSpc>
                <a:spcPct val="120000"/>
              </a:lnSpc>
            </a:pPr>
            <a:r>
              <a:rPr lang="en-US" altLang="zh-CN" sz="1400" dirty="0"/>
              <a:t>		*(</a:t>
            </a:r>
            <a:r>
              <a:rPr lang="en-US" altLang="zh-CN" sz="1400" dirty="0" err="1"/>
              <a:t>b+i</a:t>
            </a:r>
            <a:r>
              <a:rPr lang="en-US" altLang="zh-CN" sz="1400" dirty="0"/>
              <a:t>)=*(</a:t>
            </a:r>
            <a:r>
              <a:rPr lang="en-US" altLang="zh-CN" sz="1400" dirty="0" err="1"/>
              <a:t>a+i</a:t>
            </a:r>
            <a:r>
              <a:rPr lang="en-US" altLang="zh-CN" sz="1400" dirty="0"/>
              <a:t>);		</a:t>
            </a:r>
            <a:r>
              <a:rPr lang="en-US" altLang="zh-CN" sz="1400" dirty="0">
                <a:solidFill>
                  <a:srgbClr val="008000"/>
                </a:solidFill>
              </a:rPr>
              <a:t>//</a:t>
            </a:r>
            <a:r>
              <a:rPr lang="zh-CN" altLang="en-US" sz="1400" dirty="0">
                <a:solidFill>
                  <a:srgbClr val="008000"/>
                </a:solidFill>
              </a:rPr>
              <a:t>把</a:t>
            </a:r>
            <a:r>
              <a:rPr lang="en-US" altLang="zh-CN" sz="1400" dirty="0">
                <a:solidFill>
                  <a:srgbClr val="008000"/>
                </a:solidFill>
              </a:rPr>
              <a:t>a[</a:t>
            </a:r>
            <a:r>
              <a:rPr lang="en-US" altLang="zh-CN" sz="1400" dirty="0" err="1">
                <a:solidFill>
                  <a:srgbClr val="008000"/>
                </a:solidFill>
              </a:rPr>
              <a:t>i</a:t>
            </a:r>
            <a:r>
              <a:rPr lang="en-US" altLang="zh-CN" sz="1400" dirty="0">
                <a:solidFill>
                  <a:srgbClr val="008000"/>
                </a:solidFill>
              </a:rPr>
              <a:t>]</a:t>
            </a:r>
            <a:r>
              <a:rPr lang="zh-CN" altLang="en-US" sz="1400" dirty="0">
                <a:solidFill>
                  <a:srgbClr val="008000"/>
                </a:solidFill>
              </a:rPr>
              <a:t>的值赋给</a:t>
            </a:r>
            <a:r>
              <a:rPr lang="en-US" altLang="zh-CN" sz="1400" dirty="0">
                <a:solidFill>
                  <a:srgbClr val="008000"/>
                </a:solidFill>
              </a:rPr>
              <a:t>b[</a:t>
            </a:r>
            <a:r>
              <a:rPr lang="en-US" altLang="zh-CN" sz="1400" dirty="0" err="1">
                <a:solidFill>
                  <a:srgbClr val="008000"/>
                </a:solidFill>
              </a:rPr>
              <a:t>i</a:t>
            </a:r>
            <a:r>
              <a:rPr lang="en-US" altLang="zh-CN" sz="1400" dirty="0">
                <a:solidFill>
                  <a:srgbClr val="008000"/>
                </a:solidFill>
              </a:rPr>
              <a:t>]</a:t>
            </a:r>
          </a:p>
          <a:p>
            <a:pPr defTabSz="363538">
              <a:lnSpc>
                <a:spcPct val="120000"/>
              </a:lnSpc>
            </a:pPr>
            <a:r>
              <a:rPr lang="en-US" altLang="zh-CN" sz="1400" dirty="0"/>
              <a:t>	*(</a:t>
            </a:r>
            <a:r>
              <a:rPr lang="en-US" altLang="zh-CN" sz="1400" dirty="0" err="1"/>
              <a:t>b+i</a:t>
            </a:r>
            <a:r>
              <a:rPr lang="en-US" altLang="zh-CN" sz="1400" dirty="0"/>
              <a:t>)='\0'; 			</a:t>
            </a:r>
            <a:r>
              <a:rPr lang="en-US" altLang="zh-CN" sz="1400" dirty="0">
                <a:solidFill>
                  <a:srgbClr val="008000"/>
                </a:solidFill>
              </a:rPr>
              <a:t>//b</a:t>
            </a:r>
            <a:r>
              <a:rPr lang="zh-CN" altLang="en-US" sz="1400" dirty="0">
                <a:solidFill>
                  <a:srgbClr val="008000"/>
                </a:solidFill>
              </a:rPr>
              <a:t>数组中最后加</a:t>
            </a:r>
            <a:r>
              <a:rPr lang="en-US" altLang="zh-CN" sz="1400" dirty="0">
                <a:solidFill>
                  <a:srgbClr val="008000"/>
                </a:solidFill>
              </a:rPr>
              <a:t>'\0'</a:t>
            </a:r>
          </a:p>
          <a:p>
            <a:pPr defTabSz="363538">
              <a:lnSpc>
                <a:spcPct val="120000"/>
              </a:lnSpc>
            </a:pPr>
            <a:r>
              <a:rPr lang="en-US" altLang="zh-CN" sz="1400" dirty="0"/>
              <a:t>	</a:t>
            </a:r>
            <a:r>
              <a:rPr lang="en-US" altLang="zh-CN" sz="1400" dirty="0" err="1"/>
              <a:t>printf</a:t>
            </a:r>
            <a:r>
              <a:rPr lang="en-US" altLang="zh-CN" sz="1400" dirty="0"/>
              <a:t>("string a is:%s\</a:t>
            </a:r>
            <a:r>
              <a:rPr lang="en-US" altLang="zh-CN" sz="1400" dirty="0" err="1"/>
              <a:t>n",a</a:t>
            </a:r>
            <a:r>
              <a:rPr lang="en-US" altLang="zh-CN" sz="1400" dirty="0"/>
              <a:t>);</a:t>
            </a:r>
            <a:r>
              <a:rPr lang="en-US" altLang="zh-CN" sz="1400" dirty="0">
                <a:solidFill>
                  <a:srgbClr val="008000"/>
                </a:solidFill>
              </a:rPr>
              <a:t>//</a:t>
            </a:r>
            <a:r>
              <a:rPr lang="zh-CN" altLang="en-US" sz="1400" dirty="0">
                <a:solidFill>
                  <a:srgbClr val="008000"/>
                </a:solidFill>
              </a:rPr>
              <a:t>输出</a:t>
            </a:r>
            <a:r>
              <a:rPr lang="en-US" altLang="zh-CN" sz="1400" dirty="0">
                <a:solidFill>
                  <a:srgbClr val="008000"/>
                </a:solidFill>
              </a:rPr>
              <a:t>a</a:t>
            </a:r>
            <a:r>
              <a:rPr lang="zh-CN" altLang="en-US" sz="1400" dirty="0">
                <a:solidFill>
                  <a:srgbClr val="008000"/>
                </a:solidFill>
              </a:rPr>
              <a:t>字符串</a:t>
            </a:r>
          </a:p>
          <a:p>
            <a:pPr defTabSz="363538">
              <a:lnSpc>
                <a:spcPct val="120000"/>
              </a:lnSpc>
            </a:pPr>
            <a:r>
              <a:rPr lang="zh-CN" altLang="en-US" sz="1400" dirty="0"/>
              <a:t>	</a:t>
            </a:r>
            <a:r>
              <a:rPr lang="en-US" altLang="zh-CN" sz="1400" dirty="0" err="1"/>
              <a:t>printf</a:t>
            </a:r>
            <a:r>
              <a:rPr lang="en-US" altLang="zh-CN" sz="1400" dirty="0"/>
              <a:t>("string b is:");</a:t>
            </a:r>
          </a:p>
          <a:p>
            <a:pPr defTabSz="363538">
              <a:lnSpc>
                <a:spcPct val="120000"/>
              </a:lnSpc>
            </a:pPr>
            <a:r>
              <a:rPr lang="en-US" altLang="zh-CN" sz="1400" dirty="0"/>
              <a:t>	for(</a:t>
            </a:r>
            <a:r>
              <a:rPr lang="en-US" altLang="zh-CN" sz="1400" dirty="0" err="1"/>
              <a:t>i</a:t>
            </a:r>
            <a:r>
              <a:rPr lang="en-US" altLang="zh-CN" sz="1400" dirty="0"/>
              <a:t>=0;b[</a:t>
            </a:r>
            <a:r>
              <a:rPr lang="en-US" altLang="zh-CN" sz="1400" dirty="0" err="1"/>
              <a:t>i</a:t>
            </a:r>
            <a:r>
              <a:rPr lang="en-US" altLang="zh-CN" sz="1400" dirty="0"/>
              <a:t>]!='\0';i++)</a:t>
            </a:r>
          </a:p>
          <a:p>
            <a:pPr defTabSz="363538">
              <a:lnSpc>
                <a:spcPct val="120000"/>
              </a:lnSpc>
            </a:pPr>
            <a:r>
              <a:rPr lang="en-US" altLang="zh-CN" sz="1400" dirty="0"/>
              <a:t>		</a:t>
            </a:r>
            <a:r>
              <a:rPr lang="en-US" altLang="zh-CN" sz="1400" dirty="0" err="1"/>
              <a:t>printf</a:t>
            </a:r>
            <a:r>
              <a:rPr lang="en-US" altLang="zh-CN" sz="1400" dirty="0"/>
              <a:t>("%</a:t>
            </a:r>
            <a:r>
              <a:rPr lang="en-US" altLang="zh-CN" sz="1400" dirty="0" err="1"/>
              <a:t>c",b</a:t>
            </a:r>
            <a:r>
              <a:rPr lang="en-US" altLang="zh-CN" sz="1400" dirty="0"/>
              <a:t>[</a:t>
            </a:r>
            <a:r>
              <a:rPr lang="en-US" altLang="zh-CN" sz="1400" dirty="0" err="1"/>
              <a:t>i</a:t>
            </a:r>
            <a:r>
              <a:rPr lang="en-US" altLang="zh-CN" sz="1400" dirty="0"/>
              <a:t>]);	</a:t>
            </a:r>
            <a:r>
              <a:rPr lang="en-US" altLang="zh-CN" sz="1400" dirty="0">
                <a:solidFill>
                  <a:srgbClr val="008000"/>
                </a:solidFill>
              </a:rPr>
              <a:t>//</a:t>
            </a:r>
            <a:r>
              <a:rPr lang="zh-CN" altLang="en-US" sz="1400" dirty="0">
                <a:solidFill>
                  <a:srgbClr val="008000"/>
                </a:solidFill>
              </a:rPr>
              <a:t>逐个输出</a:t>
            </a:r>
            <a:r>
              <a:rPr lang="en-US" altLang="zh-CN" sz="1400" dirty="0">
                <a:solidFill>
                  <a:srgbClr val="008000"/>
                </a:solidFill>
              </a:rPr>
              <a:t>b</a:t>
            </a:r>
            <a:r>
              <a:rPr lang="zh-CN" altLang="en-US" sz="1400" dirty="0">
                <a:solidFill>
                  <a:srgbClr val="008000"/>
                </a:solidFill>
              </a:rPr>
              <a:t>数组中的字符</a:t>
            </a:r>
          </a:p>
          <a:p>
            <a:pPr defTabSz="363538">
              <a:lnSpc>
                <a:spcPct val="120000"/>
              </a:lnSpc>
            </a:pPr>
            <a:r>
              <a:rPr lang="zh-CN" altLang="en-US" sz="1400" dirty="0"/>
              <a:t>	</a:t>
            </a:r>
            <a:r>
              <a:rPr lang="en-US" altLang="zh-CN" sz="1400" dirty="0" err="1"/>
              <a:t>printf</a:t>
            </a:r>
            <a:r>
              <a:rPr lang="en-US" altLang="zh-CN" sz="1400" dirty="0"/>
              <a:t>("\n");</a:t>
            </a:r>
          </a:p>
          <a:p>
            <a:pPr defTabSz="363538">
              <a:lnSpc>
                <a:spcPct val="120000"/>
              </a:lnSpc>
            </a:pPr>
            <a:r>
              <a:rPr lang="en-US" altLang="zh-CN" sz="1400" dirty="0"/>
              <a:t>	return 0;</a:t>
            </a:r>
          </a:p>
          <a:p>
            <a:pPr defTabSz="363538">
              <a:lnSpc>
                <a:spcPct val="120000"/>
              </a:lnSpc>
            </a:pPr>
            <a:r>
              <a:rPr lang="en-US" altLang="zh-CN" sz="1400" dirty="0"/>
              <a:t>}</a:t>
            </a:r>
            <a:r>
              <a:rPr lang="en-US" altLang="zh-CN" sz="1400" dirty="0">
                <a:solidFill>
                  <a:srgbClr val="008000"/>
                </a:solidFill>
              </a:rPr>
              <a:t> </a:t>
            </a:r>
            <a:endParaRPr lang="zh-CN" altLang="en-US" sz="1400" b="1" dirty="0">
              <a:solidFill>
                <a:srgbClr val="008000"/>
              </a:solidFill>
            </a:endParaRPr>
          </a:p>
        </p:txBody>
      </p:sp>
      <p:sp>
        <p:nvSpPr>
          <p:cNvPr id="29" name="圆角矩形 12">
            <a:extLst>
              <a:ext uri="{FF2B5EF4-FFF2-40B4-BE49-F238E27FC236}">
                <a16:creationId xmlns:a16="http://schemas.microsoft.com/office/drawing/2014/main" xmlns="" id="{5382CD89-35B6-4BD4-B332-B011068CC402}"/>
              </a:ext>
            </a:extLst>
          </p:cNvPr>
          <p:cNvSpPr/>
          <p:nvPr/>
        </p:nvSpPr>
        <p:spPr>
          <a:xfrm>
            <a:off x="5345394" y="1638072"/>
            <a:ext cx="4558465" cy="3731608"/>
          </a:xfrm>
          <a:prstGeom prst="roundRect">
            <a:avLst>
              <a:gd name="adj" fmla="val 2081"/>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dirty="0"/>
              <a:t>int main()</a:t>
            </a:r>
          </a:p>
          <a:p>
            <a:pPr defTabSz="363538">
              <a:lnSpc>
                <a:spcPct val="120000"/>
              </a:lnSpc>
            </a:pPr>
            <a:r>
              <a:rPr lang="en-US" altLang="zh-CN" sz="1400" dirty="0"/>
              <a:t>{	char a[]="I am a </a:t>
            </a:r>
            <a:r>
              <a:rPr lang="en-US" altLang="zh-CN" sz="1400" dirty="0" err="1"/>
              <a:t>boy.",b</a:t>
            </a:r>
            <a:r>
              <a:rPr lang="en-US" altLang="zh-CN" sz="1400" dirty="0"/>
              <a:t>[20],*p1,*p2; int </a:t>
            </a:r>
            <a:r>
              <a:rPr lang="en-US" altLang="zh-CN" sz="1400" dirty="0" err="1"/>
              <a:t>i</a:t>
            </a:r>
            <a:r>
              <a:rPr lang="en-US" altLang="zh-CN" sz="1400" dirty="0"/>
              <a:t>;</a:t>
            </a:r>
          </a:p>
          <a:p>
            <a:pPr defTabSz="363538">
              <a:lnSpc>
                <a:spcPct val="120000"/>
              </a:lnSpc>
            </a:pPr>
            <a:r>
              <a:rPr lang="en-US" altLang="zh-CN" sz="1400" dirty="0"/>
              <a:t>	</a:t>
            </a:r>
            <a:r>
              <a:rPr lang="en-US" altLang="zh-CN" sz="1400" dirty="0">
                <a:solidFill>
                  <a:srgbClr val="008000"/>
                </a:solidFill>
              </a:rPr>
              <a:t>//</a:t>
            </a:r>
            <a:r>
              <a:rPr lang="zh-CN" altLang="en-US" sz="1400" dirty="0">
                <a:solidFill>
                  <a:srgbClr val="008000"/>
                </a:solidFill>
              </a:rPr>
              <a:t>定义字符数组</a:t>
            </a:r>
            <a:r>
              <a:rPr lang="en-US" altLang="zh-CN" sz="1400" dirty="0">
                <a:solidFill>
                  <a:srgbClr val="008000"/>
                </a:solidFill>
              </a:rPr>
              <a:t>a</a:t>
            </a:r>
            <a:r>
              <a:rPr lang="zh-CN" altLang="en-US" sz="1400" dirty="0">
                <a:solidFill>
                  <a:srgbClr val="008000"/>
                </a:solidFill>
              </a:rPr>
              <a:t>和</a:t>
            </a:r>
            <a:r>
              <a:rPr lang="en-US" altLang="zh-CN" sz="1400" dirty="0">
                <a:solidFill>
                  <a:srgbClr val="008000"/>
                </a:solidFill>
              </a:rPr>
              <a:t>b,</a:t>
            </a:r>
            <a:r>
              <a:rPr lang="zh-CN" altLang="en-US" sz="1400" dirty="0">
                <a:solidFill>
                  <a:srgbClr val="008000"/>
                </a:solidFill>
              </a:rPr>
              <a:t>字符指针变量</a:t>
            </a:r>
            <a:r>
              <a:rPr lang="en-US" altLang="zh-CN" sz="1400" dirty="0">
                <a:solidFill>
                  <a:srgbClr val="008000"/>
                </a:solidFill>
              </a:rPr>
              <a:t>p1</a:t>
            </a:r>
            <a:r>
              <a:rPr lang="zh-CN" altLang="en-US" sz="1400" dirty="0">
                <a:solidFill>
                  <a:srgbClr val="008000"/>
                </a:solidFill>
              </a:rPr>
              <a:t>和</a:t>
            </a:r>
            <a:r>
              <a:rPr lang="en-US" altLang="zh-CN" sz="1400" dirty="0">
                <a:solidFill>
                  <a:srgbClr val="008000"/>
                </a:solidFill>
              </a:rPr>
              <a:t>p2</a:t>
            </a:r>
          </a:p>
          <a:p>
            <a:pPr defTabSz="363538">
              <a:lnSpc>
                <a:spcPct val="120000"/>
              </a:lnSpc>
            </a:pPr>
            <a:r>
              <a:rPr lang="en-US" altLang="zh-CN" sz="1400" dirty="0"/>
              <a:t>	p1=a; 	</a:t>
            </a:r>
            <a:r>
              <a:rPr lang="en-US" altLang="zh-CN" sz="1400" dirty="0">
                <a:solidFill>
                  <a:srgbClr val="008000"/>
                </a:solidFill>
              </a:rPr>
              <a:t>//p1</a:t>
            </a:r>
            <a:r>
              <a:rPr lang="zh-CN" altLang="en-US" sz="1400" dirty="0">
                <a:solidFill>
                  <a:srgbClr val="008000"/>
                </a:solidFill>
              </a:rPr>
              <a:t>指向字符数组ａ的第</a:t>
            </a:r>
            <a:r>
              <a:rPr lang="en-US" altLang="zh-CN" sz="1400" dirty="0">
                <a:solidFill>
                  <a:srgbClr val="008000"/>
                </a:solidFill>
              </a:rPr>
              <a:t>1</a:t>
            </a:r>
            <a:r>
              <a:rPr lang="zh-CN" altLang="en-US" sz="1400" dirty="0">
                <a:solidFill>
                  <a:srgbClr val="008000"/>
                </a:solidFill>
              </a:rPr>
              <a:t>个字符 </a:t>
            </a:r>
          </a:p>
          <a:p>
            <a:pPr defTabSz="363538">
              <a:lnSpc>
                <a:spcPct val="120000"/>
              </a:lnSpc>
            </a:pPr>
            <a:r>
              <a:rPr lang="zh-CN" altLang="en-US" sz="1400" dirty="0"/>
              <a:t>	</a:t>
            </a:r>
            <a:r>
              <a:rPr lang="en-US" altLang="zh-CN" sz="1400" dirty="0"/>
              <a:t>p2=b;	</a:t>
            </a:r>
            <a:r>
              <a:rPr lang="en-US" altLang="zh-CN" sz="1400" dirty="0">
                <a:solidFill>
                  <a:srgbClr val="008000"/>
                </a:solidFill>
              </a:rPr>
              <a:t>//p2</a:t>
            </a:r>
            <a:r>
              <a:rPr lang="zh-CN" altLang="en-US" sz="1400" dirty="0">
                <a:solidFill>
                  <a:srgbClr val="008000"/>
                </a:solidFill>
              </a:rPr>
              <a:t>指向字符数组</a:t>
            </a:r>
            <a:r>
              <a:rPr lang="en-US" altLang="zh-CN" sz="1400" dirty="0">
                <a:solidFill>
                  <a:srgbClr val="008000"/>
                </a:solidFill>
              </a:rPr>
              <a:t>b</a:t>
            </a:r>
            <a:r>
              <a:rPr lang="zh-CN" altLang="en-US" sz="1400" dirty="0">
                <a:solidFill>
                  <a:srgbClr val="008000"/>
                </a:solidFill>
              </a:rPr>
              <a:t>的第</a:t>
            </a:r>
            <a:r>
              <a:rPr lang="en-US" altLang="zh-CN" sz="1400" dirty="0">
                <a:solidFill>
                  <a:srgbClr val="008000"/>
                </a:solidFill>
              </a:rPr>
              <a:t>1</a:t>
            </a:r>
            <a:r>
              <a:rPr lang="zh-CN" altLang="en-US" sz="1400" dirty="0">
                <a:solidFill>
                  <a:srgbClr val="008000"/>
                </a:solidFill>
              </a:rPr>
              <a:t>个字符</a:t>
            </a:r>
          </a:p>
          <a:p>
            <a:pPr defTabSz="363538">
              <a:lnSpc>
                <a:spcPct val="120000"/>
              </a:lnSpc>
            </a:pPr>
            <a:r>
              <a:rPr lang="zh-CN" altLang="en-US" sz="1400" dirty="0"/>
              <a:t>	</a:t>
            </a:r>
            <a:r>
              <a:rPr lang="en-US" altLang="zh-CN" sz="1400" dirty="0"/>
              <a:t>for(;*p1!='\0';p1++,p2++)  *p2=*p1;</a:t>
            </a:r>
          </a:p>
          <a:p>
            <a:pPr defTabSz="363538">
              <a:lnSpc>
                <a:spcPct val="120000"/>
              </a:lnSpc>
            </a:pPr>
            <a:r>
              <a:rPr lang="en-US" altLang="zh-CN" sz="1400" dirty="0"/>
              <a:t>	</a:t>
            </a:r>
            <a:r>
              <a:rPr lang="en-US" altLang="zh-CN" sz="1400" dirty="0">
                <a:solidFill>
                  <a:srgbClr val="008000"/>
                </a:solidFill>
              </a:rPr>
              <a:t>//</a:t>
            </a:r>
            <a:r>
              <a:rPr lang="zh-CN" altLang="en-US" sz="1400" dirty="0">
                <a:solidFill>
                  <a:srgbClr val="008000"/>
                </a:solidFill>
              </a:rPr>
              <a:t>把</a:t>
            </a:r>
            <a:r>
              <a:rPr lang="en-US" altLang="zh-CN" sz="1400" dirty="0">
                <a:solidFill>
                  <a:srgbClr val="008000"/>
                </a:solidFill>
              </a:rPr>
              <a:t>a</a:t>
            </a:r>
            <a:r>
              <a:rPr lang="zh-CN" altLang="en-US" sz="1400" dirty="0">
                <a:solidFill>
                  <a:srgbClr val="008000"/>
                </a:solidFill>
              </a:rPr>
              <a:t>数组一个元素赋给</a:t>
            </a:r>
            <a:r>
              <a:rPr lang="en-US" altLang="zh-CN" sz="1400" dirty="0">
                <a:solidFill>
                  <a:srgbClr val="008000"/>
                </a:solidFill>
              </a:rPr>
              <a:t>b</a:t>
            </a:r>
            <a:r>
              <a:rPr lang="zh-CN" altLang="en-US" sz="1400" dirty="0">
                <a:solidFill>
                  <a:srgbClr val="008000"/>
                </a:solidFill>
              </a:rPr>
              <a:t>数组中相应位置的元素</a:t>
            </a:r>
          </a:p>
          <a:p>
            <a:pPr defTabSz="363538">
              <a:lnSpc>
                <a:spcPct val="120000"/>
              </a:lnSpc>
            </a:pPr>
            <a:r>
              <a:rPr lang="zh-CN" altLang="en-US" sz="1400" dirty="0"/>
              <a:t>	*</a:t>
            </a:r>
            <a:r>
              <a:rPr lang="en-US" altLang="zh-CN" sz="1400" dirty="0"/>
              <a:t>p2='\0';</a:t>
            </a:r>
          </a:p>
          <a:p>
            <a:pPr defTabSz="363538">
              <a:lnSpc>
                <a:spcPct val="120000"/>
              </a:lnSpc>
            </a:pPr>
            <a:r>
              <a:rPr lang="en-US" altLang="zh-CN" sz="1400" dirty="0"/>
              <a:t>	</a:t>
            </a:r>
            <a:r>
              <a:rPr lang="en-US" altLang="zh-CN" sz="1400" dirty="0" err="1"/>
              <a:t>printf</a:t>
            </a:r>
            <a:r>
              <a:rPr lang="en-US" altLang="zh-CN" sz="1400" dirty="0"/>
              <a:t>("string a :  %s\</a:t>
            </a:r>
            <a:r>
              <a:rPr lang="en-US" altLang="zh-CN" sz="1400" dirty="0" err="1"/>
              <a:t>n",a</a:t>
            </a:r>
            <a:r>
              <a:rPr lang="en-US" altLang="zh-CN" sz="1400" dirty="0"/>
              <a:t>);</a:t>
            </a:r>
          </a:p>
          <a:p>
            <a:pPr defTabSz="363538">
              <a:lnSpc>
                <a:spcPct val="120000"/>
              </a:lnSpc>
            </a:pPr>
            <a:r>
              <a:rPr lang="en-US" altLang="zh-CN" sz="1400" dirty="0"/>
              <a:t>	</a:t>
            </a:r>
            <a:r>
              <a:rPr lang="en-US" altLang="zh-CN" sz="1400" dirty="0" err="1"/>
              <a:t>printf</a:t>
            </a:r>
            <a:r>
              <a:rPr lang="en-US" altLang="zh-CN" sz="1400" dirty="0"/>
              <a:t>("string b :  ");</a:t>
            </a:r>
          </a:p>
          <a:p>
            <a:pPr defTabSz="363538">
              <a:lnSpc>
                <a:spcPct val="120000"/>
              </a:lnSpc>
            </a:pPr>
            <a:r>
              <a:rPr lang="en-US" altLang="zh-CN" sz="1400" dirty="0"/>
              <a:t>	for(</a:t>
            </a:r>
            <a:r>
              <a:rPr lang="en-US" altLang="zh-CN" sz="1400" dirty="0" err="1"/>
              <a:t>i</a:t>
            </a:r>
            <a:r>
              <a:rPr lang="en-US" altLang="zh-CN" sz="1400" dirty="0"/>
              <a:t>=0;b[</a:t>
            </a:r>
            <a:r>
              <a:rPr lang="en-US" altLang="zh-CN" sz="1400" dirty="0" err="1"/>
              <a:t>i</a:t>
            </a:r>
            <a:r>
              <a:rPr lang="en-US" altLang="zh-CN" sz="1400" dirty="0"/>
              <a:t>]!='\0';i++) </a:t>
            </a:r>
            <a:r>
              <a:rPr lang="en-US" altLang="zh-CN" sz="1400" dirty="0" err="1"/>
              <a:t>printf</a:t>
            </a:r>
            <a:r>
              <a:rPr lang="en-US" altLang="zh-CN" sz="1400" dirty="0"/>
              <a:t>("%</a:t>
            </a:r>
            <a:r>
              <a:rPr lang="en-US" altLang="zh-CN" sz="1400" dirty="0" err="1"/>
              <a:t>c",b</a:t>
            </a:r>
            <a:r>
              <a:rPr lang="en-US" altLang="zh-CN" sz="1400" dirty="0"/>
              <a:t>[</a:t>
            </a:r>
            <a:r>
              <a:rPr lang="en-US" altLang="zh-CN" sz="1400" dirty="0" err="1"/>
              <a:t>i</a:t>
            </a:r>
            <a:r>
              <a:rPr lang="en-US" altLang="zh-CN" sz="1400" dirty="0"/>
              <a:t>]);</a:t>
            </a:r>
          </a:p>
          <a:p>
            <a:pPr defTabSz="363538">
              <a:lnSpc>
                <a:spcPct val="120000"/>
              </a:lnSpc>
            </a:pPr>
            <a:r>
              <a:rPr lang="en-US" altLang="zh-CN" sz="1400" dirty="0"/>
              <a:t>	</a:t>
            </a:r>
            <a:r>
              <a:rPr lang="en-US" altLang="zh-CN" sz="1400" dirty="0" err="1"/>
              <a:t>printf</a:t>
            </a:r>
            <a:r>
              <a:rPr lang="en-US" altLang="zh-CN" sz="1400" dirty="0"/>
              <a:t>("\n");</a:t>
            </a:r>
          </a:p>
          <a:p>
            <a:pPr defTabSz="363538">
              <a:lnSpc>
                <a:spcPct val="120000"/>
              </a:lnSpc>
            </a:pPr>
            <a:r>
              <a:rPr lang="en-US" altLang="zh-CN" sz="1400" dirty="0"/>
              <a:t>	return 0;</a:t>
            </a:r>
          </a:p>
          <a:p>
            <a:pPr defTabSz="363538">
              <a:lnSpc>
                <a:spcPct val="120000"/>
              </a:lnSpc>
            </a:pPr>
            <a:r>
              <a:rPr lang="en-US" altLang="zh-CN" sz="1400" dirty="0"/>
              <a:t>}</a:t>
            </a:r>
            <a:endParaRPr lang="zh-CN" altLang="en-US" sz="1400" dirty="0"/>
          </a:p>
        </p:txBody>
      </p:sp>
      <p:sp>
        <p:nvSpPr>
          <p:cNvPr id="8" name="矩形 7"/>
          <p:cNvSpPr/>
          <p:nvPr/>
        </p:nvSpPr>
        <p:spPr>
          <a:xfrm>
            <a:off x="4356697" y="633839"/>
            <a:ext cx="6535858" cy="369332"/>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r>
              <a:rPr lang="zh-CN" altLang="en-US">
                <a:solidFill>
                  <a:schemeClr val="lt1"/>
                </a:solidFill>
              </a:rPr>
              <a:t>对字符串中字符的存取，可以用下标方法，也可以用指针方法。</a:t>
            </a:r>
          </a:p>
        </p:txBody>
      </p:sp>
      <p:graphicFrame>
        <p:nvGraphicFramePr>
          <p:cNvPr id="15" name="表格 14"/>
          <p:cNvGraphicFramePr>
            <a:graphicFrameLocks noGrp="1"/>
          </p:cNvGraphicFramePr>
          <p:nvPr>
            <p:extLst>
              <p:ext uri="{D42A27DB-BD31-4B8C-83A1-F6EECF244321}">
                <p14:modId xmlns:p14="http://schemas.microsoft.com/office/powerpoint/2010/main" xmlns="" val="219568365"/>
              </p:ext>
            </p:extLst>
          </p:nvPr>
        </p:nvGraphicFramePr>
        <p:xfrm>
          <a:off x="10031208" y="1937059"/>
          <a:ext cx="793122" cy="2773680"/>
        </p:xfrm>
        <a:graphic>
          <a:graphicData uri="http://schemas.openxmlformats.org/drawingml/2006/table">
            <a:tbl>
              <a:tblPr>
                <a:tableStyleId>{5C22544A-7EE6-4342-B048-85BDC9FD1C3A}</a:tableStyleId>
              </a:tblPr>
              <a:tblGrid>
                <a:gridCol w="432000">
                  <a:extLst>
                    <a:ext uri="{9D8B030D-6E8A-4147-A177-3AD203B41FA5}">
                      <a16:colId xmlns:a16="http://schemas.microsoft.com/office/drawing/2014/main" xmlns="" val="738932588"/>
                    </a:ext>
                  </a:extLst>
                </a:gridCol>
                <a:gridCol w="361122">
                  <a:extLst>
                    <a:ext uri="{9D8B030D-6E8A-4147-A177-3AD203B41FA5}">
                      <a16:colId xmlns:a16="http://schemas.microsoft.com/office/drawing/2014/main" xmlns="" val="2830740394"/>
                    </a:ext>
                  </a:extLst>
                </a:gridCol>
              </a:tblGrid>
              <a:tr h="0">
                <a:tc>
                  <a:txBody>
                    <a:bodyPr/>
                    <a:lstStyle/>
                    <a:p>
                      <a:r>
                        <a:rPr lang="en-US" altLang="zh-CN" sz="1400"/>
                        <a:t>p1</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a:t>
                      </a:r>
                      <a:endParaRPr lang="zh-CN" altLang="en-US" sz="140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318939545"/>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I</a:t>
                      </a:r>
                      <a:endParaRPr lang="zh-CN" altLang="en-US" sz="1400"/>
                    </a:p>
                  </a:txBody>
                  <a:tcPr marT="0" marB="0">
                    <a:lnL w="12700" cmpd="sng">
                      <a:noFill/>
                    </a:lnL>
                    <a:lnR w="12700" cmpd="sng">
                      <a:noFill/>
                    </a:lnR>
                    <a:lnT w="12700" cmpd="sng">
                      <a:noFill/>
                    </a:lnT>
                  </a:tcPr>
                </a:tc>
                <a:extLst>
                  <a:ext uri="{0D108BD9-81ED-4DB2-BD59-A6C34878D82A}">
                    <a16:rowId xmlns:a16="http://schemas.microsoft.com/office/drawing/2014/main" xmlns="" val="1787127751"/>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 </a:t>
                      </a:r>
                      <a:endParaRPr lang="zh-CN" altLang="en-US" sz="1400"/>
                    </a:p>
                  </a:txBody>
                  <a:tcPr marT="0" marB="0">
                    <a:lnL w="12700" cmpd="sng">
                      <a:noFill/>
                    </a:lnL>
                    <a:lnR w="12700" cmpd="sng">
                      <a:noFill/>
                    </a:lnR>
                  </a:tcPr>
                </a:tc>
                <a:extLst>
                  <a:ext uri="{0D108BD9-81ED-4DB2-BD59-A6C34878D82A}">
                    <a16:rowId xmlns:a16="http://schemas.microsoft.com/office/drawing/2014/main" xmlns="" val="2672163541"/>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a:t>
                      </a:r>
                      <a:endParaRPr lang="zh-CN" altLang="en-US" sz="1400"/>
                    </a:p>
                  </a:txBody>
                  <a:tcPr marT="0" marB="0">
                    <a:lnL w="12700" cmpd="sng">
                      <a:noFill/>
                    </a:lnL>
                    <a:lnR w="12700" cmpd="sng">
                      <a:noFill/>
                    </a:lnR>
                  </a:tcPr>
                </a:tc>
                <a:extLst>
                  <a:ext uri="{0D108BD9-81ED-4DB2-BD59-A6C34878D82A}">
                    <a16:rowId xmlns:a16="http://schemas.microsoft.com/office/drawing/2014/main" xmlns="" val="1848072173"/>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m</a:t>
                      </a:r>
                      <a:endParaRPr lang="zh-CN" altLang="en-US" sz="1400"/>
                    </a:p>
                  </a:txBody>
                  <a:tcPr marT="0" marB="0">
                    <a:lnL w="12700" cmpd="sng">
                      <a:noFill/>
                    </a:lnL>
                    <a:lnR w="12700" cmpd="sng">
                      <a:noFill/>
                    </a:lnR>
                  </a:tcPr>
                </a:tc>
                <a:extLst>
                  <a:ext uri="{0D108BD9-81ED-4DB2-BD59-A6C34878D82A}">
                    <a16:rowId xmlns:a16="http://schemas.microsoft.com/office/drawing/2014/main" xmlns="" val="1771019068"/>
                  </a:ext>
                </a:extLst>
              </a:tr>
              <a:tr h="0">
                <a:tc>
                  <a:txBody>
                    <a:bodyPr/>
                    <a:lstStyle/>
                    <a:p>
                      <a:r>
                        <a:rPr lang="en-US" altLang="zh-CN" sz="1400"/>
                        <a:t>p1'</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 </a:t>
                      </a:r>
                      <a:endParaRPr lang="zh-CN" altLang="en-US" sz="1400"/>
                    </a:p>
                  </a:txBody>
                  <a:tcPr marT="0" marB="0">
                    <a:lnL w="12700" cmpd="sng">
                      <a:noFill/>
                    </a:lnL>
                    <a:lnR w="12700" cmpd="sng">
                      <a:noFill/>
                    </a:lnR>
                  </a:tcPr>
                </a:tc>
                <a:extLst>
                  <a:ext uri="{0D108BD9-81ED-4DB2-BD59-A6C34878D82A}">
                    <a16:rowId xmlns:a16="http://schemas.microsoft.com/office/drawing/2014/main" xmlns="" val="3747436585"/>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a:t>
                      </a:r>
                      <a:endParaRPr lang="zh-CN" altLang="en-US" sz="1400"/>
                    </a:p>
                  </a:txBody>
                  <a:tcPr marT="0" marB="0">
                    <a:lnL w="12700" cmpd="sng">
                      <a:noFill/>
                    </a:lnL>
                    <a:lnR w="12700" cmpd="sng">
                      <a:noFill/>
                    </a:lnR>
                  </a:tcPr>
                </a:tc>
                <a:extLst>
                  <a:ext uri="{0D108BD9-81ED-4DB2-BD59-A6C34878D82A}">
                    <a16:rowId xmlns:a16="http://schemas.microsoft.com/office/drawing/2014/main" xmlns="" val="1563760208"/>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extLst>
                  <a:ext uri="{0D108BD9-81ED-4DB2-BD59-A6C34878D82A}">
                    <a16:rowId xmlns:a16="http://schemas.microsoft.com/office/drawing/2014/main" xmlns="" val="3894368434"/>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b</a:t>
                      </a:r>
                      <a:endParaRPr lang="zh-CN" altLang="en-US" sz="1400"/>
                    </a:p>
                  </a:txBody>
                  <a:tcPr marT="0" marB="0">
                    <a:lnL w="12700" cmpd="sng">
                      <a:noFill/>
                    </a:lnL>
                    <a:lnR w="12700" cmpd="sng">
                      <a:noFill/>
                    </a:lnR>
                  </a:tcPr>
                </a:tc>
                <a:extLst>
                  <a:ext uri="{0D108BD9-81ED-4DB2-BD59-A6C34878D82A}">
                    <a16:rowId xmlns:a16="http://schemas.microsoft.com/office/drawing/2014/main" xmlns="" val="4121012973"/>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o</a:t>
                      </a:r>
                      <a:endParaRPr lang="zh-CN" altLang="en-US" sz="1400"/>
                    </a:p>
                  </a:txBody>
                  <a:tcPr marT="0" marB="0">
                    <a:lnL w="12700" cmpd="sng">
                      <a:noFill/>
                    </a:lnL>
                    <a:lnR w="12700" cmpd="sng">
                      <a:noFill/>
                    </a:lnR>
                  </a:tcPr>
                </a:tc>
                <a:extLst>
                  <a:ext uri="{0D108BD9-81ED-4DB2-BD59-A6C34878D82A}">
                    <a16:rowId xmlns:a16="http://schemas.microsoft.com/office/drawing/2014/main" xmlns="" val="3948933288"/>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y</a:t>
                      </a:r>
                      <a:endParaRPr lang="zh-CN" altLang="en-US" sz="1400"/>
                    </a:p>
                  </a:txBody>
                  <a:tcPr marT="0" marB="0">
                    <a:lnL w="12700" cmpd="sng">
                      <a:noFill/>
                    </a:lnL>
                    <a:lnR w="12700" cmpd="sng">
                      <a:noFill/>
                    </a:lnR>
                  </a:tcPr>
                </a:tc>
                <a:extLst>
                  <a:ext uri="{0D108BD9-81ED-4DB2-BD59-A6C34878D82A}">
                    <a16:rowId xmlns:a16="http://schemas.microsoft.com/office/drawing/2014/main" xmlns="" val="4066118433"/>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t>
                      </a:r>
                      <a:endParaRPr lang="zh-CN" altLang="en-US" sz="1400"/>
                    </a:p>
                  </a:txBody>
                  <a:tcPr marT="0" marB="0">
                    <a:lnL w="12700" cmpd="sng">
                      <a:noFill/>
                    </a:lnL>
                    <a:lnR w="12700" cmpd="sng">
                      <a:noFill/>
                    </a:lnR>
                  </a:tcPr>
                </a:tc>
                <a:extLst>
                  <a:ext uri="{0D108BD9-81ED-4DB2-BD59-A6C34878D82A}">
                    <a16:rowId xmlns:a16="http://schemas.microsoft.com/office/drawing/2014/main" xmlns="" val="2124966124"/>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\0</a:t>
                      </a:r>
                      <a:endParaRPr lang="zh-CN" altLang="en-US" sz="1400"/>
                    </a:p>
                  </a:txBody>
                  <a:tcPr marT="0" marB="0">
                    <a:lnL w="12700" cmpd="sng">
                      <a:noFill/>
                    </a:lnL>
                    <a:lnR w="12700" cmpd="sng">
                      <a:noFill/>
                    </a:lnR>
                  </a:tcPr>
                </a:tc>
                <a:extLst>
                  <a:ext uri="{0D108BD9-81ED-4DB2-BD59-A6C34878D82A}">
                    <a16:rowId xmlns:a16="http://schemas.microsoft.com/office/drawing/2014/main" xmlns="" val="998613924"/>
                  </a:ext>
                </a:extLst>
              </a:tr>
            </a:tbl>
          </a:graphicData>
        </a:graphic>
      </p:graphicFrame>
      <p:cxnSp>
        <p:nvCxnSpPr>
          <p:cNvPr id="16" name="直接箭头连接符 15"/>
          <p:cNvCxnSpPr/>
          <p:nvPr/>
        </p:nvCxnSpPr>
        <p:spPr>
          <a:xfrm>
            <a:off x="10031208" y="2156988"/>
            <a:ext cx="416439"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cxnSp>
        <p:nvCxnSpPr>
          <p:cNvPr id="19" name="直接箭头连接符 18"/>
          <p:cNvCxnSpPr/>
          <p:nvPr/>
        </p:nvCxnSpPr>
        <p:spPr>
          <a:xfrm>
            <a:off x="10031208" y="3210536"/>
            <a:ext cx="416439" cy="0"/>
          </a:xfrm>
          <a:prstGeom prst="straightConnector1">
            <a:avLst/>
          </a:prstGeom>
          <a:ln w="12700">
            <a:prstDash val="dash"/>
            <a:tailEnd type="stealth"/>
          </a:ln>
        </p:spPr>
        <p:style>
          <a:lnRef idx="1">
            <a:schemeClr val="dk1"/>
          </a:lnRef>
          <a:fillRef idx="0">
            <a:schemeClr val="dk1"/>
          </a:fillRef>
          <a:effectRef idx="0">
            <a:schemeClr val="dk1"/>
          </a:effectRef>
          <a:fontRef idx="minor">
            <a:schemeClr val="tx1"/>
          </a:fontRef>
        </p:style>
      </p:cxnSp>
      <p:graphicFrame>
        <p:nvGraphicFramePr>
          <p:cNvPr id="20" name="表格 19"/>
          <p:cNvGraphicFramePr>
            <a:graphicFrameLocks noGrp="1"/>
          </p:cNvGraphicFramePr>
          <p:nvPr>
            <p:extLst>
              <p:ext uri="{D42A27DB-BD31-4B8C-83A1-F6EECF244321}">
                <p14:modId xmlns:p14="http://schemas.microsoft.com/office/powerpoint/2010/main" xmlns="" val="3805439329"/>
              </p:ext>
            </p:extLst>
          </p:nvPr>
        </p:nvGraphicFramePr>
        <p:xfrm>
          <a:off x="11064261" y="1945927"/>
          <a:ext cx="793122" cy="2773680"/>
        </p:xfrm>
        <a:graphic>
          <a:graphicData uri="http://schemas.openxmlformats.org/drawingml/2006/table">
            <a:tbl>
              <a:tblPr>
                <a:tableStyleId>{5C22544A-7EE6-4342-B048-85BDC9FD1C3A}</a:tableStyleId>
              </a:tblPr>
              <a:tblGrid>
                <a:gridCol w="432000">
                  <a:extLst>
                    <a:ext uri="{9D8B030D-6E8A-4147-A177-3AD203B41FA5}">
                      <a16:colId xmlns:a16="http://schemas.microsoft.com/office/drawing/2014/main" xmlns="" val="738932588"/>
                    </a:ext>
                  </a:extLst>
                </a:gridCol>
                <a:gridCol w="361122">
                  <a:extLst>
                    <a:ext uri="{9D8B030D-6E8A-4147-A177-3AD203B41FA5}">
                      <a16:colId xmlns:a16="http://schemas.microsoft.com/office/drawing/2014/main" xmlns="" val="2830740394"/>
                    </a:ext>
                  </a:extLst>
                </a:gridCol>
              </a:tblGrid>
              <a:tr h="0">
                <a:tc>
                  <a:txBody>
                    <a:bodyPr/>
                    <a:lstStyle/>
                    <a:p>
                      <a:r>
                        <a:rPr lang="en-US" altLang="zh-CN" sz="1400"/>
                        <a:t>p2</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b</a:t>
                      </a:r>
                      <a:endParaRPr lang="zh-CN" altLang="en-US" sz="140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318939545"/>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lnT w="12700" cmpd="sng">
                      <a:noFill/>
                    </a:lnT>
                  </a:tcPr>
                </a:tc>
                <a:extLst>
                  <a:ext uri="{0D108BD9-81ED-4DB2-BD59-A6C34878D82A}">
                    <a16:rowId xmlns:a16="http://schemas.microsoft.com/office/drawing/2014/main" xmlns="" val="1787127751"/>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extLst>
                  <a:ext uri="{0D108BD9-81ED-4DB2-BD59-A6C34878D82A}">
                    <a16:rowId xmlns:a16="http://schemas.microsoft.com/office/drawing/2014/main" xmlns="" val="2672163541"/>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extLst>
                  <a:ext uri="{0D108BD9-81ED-4DB2-BD59-A6C34878D82A}">
                    <a16:rowId xmlns:a16="http://schemas.microsoft.com/office/drawing/2014/main" xmlns="" val="1848072173"/>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extLst>
                  <a:ext uri="{0D108BD9-81ED-4DB2-BD59-A6C34878D82A}">
                    <a16:rowId xmlns:a16="http://schemas.microsoft.com/office/drawing/2014/main" xmlns="" val="1771019068"/>
                  </a:ext>
                </a:extLst>
              </a:tr>
              <a:tr h="0">
                <a:tc>
                  <a:txBody>
                    <a:bodyPr/>
                    <a:lstStyle/>
                    <a:p>
                      <a:r>
                        <a:rPr lang="en-US" altLang="zh-CN" sz="1400"/>
                        <a:t>p2'</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extLst>
                  <a:ext uri="{0D108BD9-81ED-4DB2-BD59-A6C34878D82A}">
                    <a16:rowId xmlns:a16="http://schemas.microsoft.com/office/drawing/2014/main" xmlns="" val="3747436585"/>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extLst>
                  <a:ext uri="{0D108BD9-81ED-4DB2-BD59-A6C34878D82A}">
                    <a16:rowId xmlns:a16="http://schemas.microsoft.com/office/drawing/2014/main" xmlns="" val="1563760208"/>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extLst>
                  <a:ext uri="{0D108BD9-81ED-4DB2-BD59-A6C34878D82A}">
                    <a16:rowId xmlns:a16="http://schemas.microsoft.com/office/drawing/2014/main" xmlns="" val="3894368434"/>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extLst>
                  <a:ext uri="{0D108BD9-81ED-4DB2-BD59-A6C34878D82A}">
                    <a16:rowId xmlns:a16="http://schemas.microsoft.com/office/drawing/2014/main" xmlns="" val="4121012973"/>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extLst>
                  <a:ext uri="{0D108BD9-81ED-4DB2-BD59-A6C34878D82A}">
                    <a16:rowId xmlns:a16="http://schemas.microsoft.com/office/drawing/2014/main" xmlns="" val="3948933288"/>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extLst>
                  <a:ext uri="{0D108BD9-81ED-4DB2-BD59-A6C34878D82A}">
                    <a16:rowId xmlns:a16="http://schemas.microsoft.com/office/drawing/2014/main" xmlns="" val="4066118433"/>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extLst>
                  <a:ext uri="{0D108BD9-81ED-4DB2-BD59-A6C34878D82A}">
                    <a16:rowId xmlns:a16="http://schemas.microsoft.com/office/drawing/2014/main" xmlns="" val="2124966124"/>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extLst>
                  <a:ext uri="{0D108BD9-81ED-4DB2-BD59-A6C34878D82A}">
                    <a16:rowId xmlns:a16="http://schemas.microsoft.com/office/drawing/2014/main" xmlns="" val="998613924"/>
                  </a:ext>
                </a:extLst>
              </a:tr>
            </a:tbl>
          </a:graphicData>
        </a:graphic>
      </p:graphicFrame>
      <p:cxnSp>
        <p:nvCxnSpPr>
          <p:cNvPr id="21" name="直接箭头连接符 20"/>
          <p:cNvCxnSpPr/>
          <p:nvPr/>
        </p:nvCxnSpPr>
        <p:spPr>
          <a:xfrm>
            <a:off x="11064261" y="2165856"/>
            <a:ext cx="416439"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cxnSp>
        <p:nvCxnSpPr>
          <p:cNvPr id="22" name="直接箭头连接符 21"/>
          <p:cNvCxnSpPr/>
          <p:nvPr/>
        </p:nvCxnSpPr>
        <p:spPr>
          <a:xfrm>
            <a:off x="11064261" y="3219404"/>
            <a:ext cx="416439" cy="0"/>
          </a:xfrm>
          <a:prstGeom prst="straightConnector1">
            <a:avLst/>
          </a:prstGeom>
          <a:ln w="12700">
            <a:prstDash val="dash"/>
            <a:tailEnd type="stealth"/>
          </a:ln>
        </p:spPr>
        <p:style>
          <a:lnRef idx="1">
            <a:schemeClr val="dk1"/>
          </a:lnRef>
          <a:fillRef idx="0">
            <a:schemeClr val="dk1"/>
          </a:fillRef>
          <a:effectRef idx="0">
            <a:schemeClr val="dk1"/>
          </a:effectRef>
          <a:fontRef idx="minor">
            <a:schemeClr val="tx1"/>
          </a:fontRef>
        </p:style>
      </p:cxnSp>
      <p:pic>
        <p:nvPicPr>
          <p:cNvPr id="4" name="图片 3">
            <a:extLst>
              <a:ext uri="{FF2B5EF4-FFF2-40B4-BE49-F238E27FC236}">
                <a16:creationId xmlns:a16="http://schemas.microsoft.com/office/drawing/2014/main" xmlns="" id="{78DC1767-A863-461D-95B7-0F0C7B3A2AE4}"/>
              </a:ext>
            </a:extLst>
          </p:cNvPr>
          <p:cNvPicPr>
            <a:picLocks noChangeAspect="1"/>
          </p:cNvPicPr>
          <p:nvPr/>
        </p:nvPicPr>
        <p:blipFill>
          <a:blip r:embed="rId3" cstate="print"/>
          <a:stretch>
            <a:fillRect/>
          </a:stretch>
        </p:blipFill>
        <p:spPr>
          <a:xfrm>
            <a:off x="5345394" y="5369678"/>
            <a:ext cx="4557848" cy="1283369"/>
          </a:xfrm>
          <a:prstGeom prst="rect">
            <a:avLst/>
          </a:prstGeom>
        </p:spPr>
      </p:pic>
    </p:spTree>
    <p:extLst>
      <p:ext uri="{BB962C8B-B14F-4D97-AF65-F5344CB8AC3E}">
        <p14:creationId xmlns:p14="http://schemas.microsoft.com/office/powerpoint/2010/main" xmlns="" val="3388334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1932" y="216616"/>
            <a:ext cx="10515600" cy="953383"/>
          </a:xfrm>
        </p:spPr>
        <p:txBody>
          <a:bodyPr/>
          <a:lstStyle/>
          <a:p>
            <a:r>
              <a:rPr lang="zh-CN" altLang="en-US"/>
              <a:t>字符指针作函数参数</a:t>
            </a:r>
          </a:p>
        </p:txBody>
      </p:sp>
      <p:sp>
        <p:nvSpPr>
          <p:cNvPr id="3" name="内容占位符 2"/>
          <p:cNvSpPr>
            <a:spLocks noGrp="1"/>
          </p:cNvSpPr>
          <p:nvPr>
            <p:ph idx="1"/>
          </p:nvPr>
        </p:nvSpPr>
        <p:spPr>
          <a:xfrm>
            <a:off x="560830" y="967175"/>
            <a:ext cx="11157403" cy="552660"/>
          </a:xfrm>
        </p:spPr>
        <p:txBody>
          <a:bodyPr>
            <a:noAutofit/>
          </a:bodyPr>
          <a:lstStyle/>
          <a:p>
            <a:pPr marL="88900" indent="-88900">
              <a:lnSpc>
                <a:spcPct val="12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7.13】</a:t>
            </a:r>
            <a:r>
              <a:rPr lang="zh-CN" altLang="en-US" sz="2000" dirty="0">
                <a:solidFill>
                  <a:schemeClr val="accent1"/>
                </a:solidFill>
              </a:rPr>
              <a:t>用函数调用实现字符串的复制。</a:t>
            </a:r>
          </a:p>
        </p:txBody>
      </p:sp>
      <p:graphicFrame>
        <p:nvGraphicFramePr>
          <p:cNvPr id="29" name="表格 28"/>
          <p:cNvGraphicFramePr>
            <a:graphicFrameLocks noGrp="1"/>
          </p:cNvGraphicFramePr>
          <p:nvPr>
            <p:extLst>
              <p:ext uri="{D42A27DB-BD31-4B8C-83A1-F6EECF244321}">
                <p14:modId xmlns:p14="http://schemas.microsoft.com/office/powerpoint/2010/main" xmlns="" val="4084749079"/>
              </p:ext>
            </p:extLst>
          </p:nvPr>
        </p:nvGraphicFramePr>
        <p:xfrm>
          <a:off x="6960017" y="1523080"/>
          <a:ext cx="972000" cy="3627120"/>
        </p:xfrm>
        <a:graphic>
          <a:graphicData uri="http://schemas.openxmlformats.org/drawingml/2006/table">
            <a:tbl>
              <a:tblPr>
                <a:tableStyleId>{5C22544A-7EE6-4342-B048-85BDC9FD1C3A}</a:tableStyleId>
              </a:tblPr>
              <a:tblGrid>
                <a:gridCol w="540000">
                  <a:extLst>
                    <a:ext uri="{9D8B030D-6E8A-4147-A177-3AD203B41FA5}">
                      <a16:colId xmlns:a16="http://schemas.microsoft.com/office/drawing/2014/main" xmlns="" val="738932588"/>
                    </a:ext>
                  </a:extLst>
                </a:gridCol>
                <a:gridCol w="432000">
                  <a:extLst>
                    <a:ext uri="{9D8B030D-6E8A-4147-A177-3AD203B41FA5}">
                      <a16:colId xmlns:a16="http://schemas.microsoft.com/office/drawing/2014/main" xmlns="" val="2830740394"/>
                    </a:ext>
                  </a:extLst>
                </a:gridCol>
              </a:tblGrid>
              <a:tr h="0">
                <a:tc>
                  <a:txBody>
                    <a:bodyPr/>
                    <a:lstStyle/>
                    <a:p>
                      <a:r>
                        <a:rPr lang="en-US" altLang="zh-CN" sz="1400"/>
                        <a:t>a,p</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a:t>
                      </a:r>
                      <a:endParaRPr lang="zh-CN" altLang="en-US" sz="140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318939545"/>
                  </a:ext>
                </a:extLst>
              </a:tr>
              <a:tr h="0">
                <a:tc>
                  <a:txBody>
                    <a:bodyPr/>
                    <a:lstStyle/>
                    <a:p>
                      <a:r>
                        <a:rPr lang="en-US" altLang="zh-CN" sz="1400"/>
                        <a:t>from</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I</a:t>
                      </a:r>
                      <a:endParaRPr lang="zh-CN" altLang="en-US" sz="1400"/>
                    </a:p>
                  </a:txBody>
                  <a:tcPr marT="0" marB="0">
                    <a:lnL w="12700" cmpd="sng">
                      <a:noFill/>
                    </a:lnL>
                    <a:lnR w="12700" cmpd="sng">
                      <a:noFill/>
                    </a:lnR>
                    <a:lnT w="12700" cmpd="sng">
                      <a:noFill/>
                    </a:lnT>
                  </a:tcPr>
                </a:tc>
                <a:extLst>
                  <a:ext uri="{0D108BD9-81ED-4DB2-BD59-A6C34878D82A}">
                    <a16:rowId xmlns:a16="http://schemas.microsoft.com/office/drawing/2014/main" xmlns="" val="1787127751"/>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 </a:t>
                      </a:r>
                      <a:endParaRPr lang="zh-CN" altLang="en-US" sz="1400"/>
                    </a:p>
                  </a:txBody>
                  <a:tcPr marT="0" marB="0">
                    <a:lnL w="12700" cmpd="sng">
                      <a:noFill/>
                    </a:lnL>
                    <a:lnR w="12700" cmpd="sng">
                      <a:noFill/>
                    </a:lnR>
                  </a:tcPr>
                </a:tc>
                <a:extLst>
                  <a:ext uri="{0D108BD9-81ED-4DB2-BD59-A6C34878D82A}">
                    <a16:rowId xmlns:a16="http://schemas.microsoft.com/office/drawing/2014/main" xmlns="" val="2672163541"/>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a:t>
                      </a:r>
                      <a:endParaRPr lang="zh-CN" altLang="en-US" sz="1400"/>
                    </a:p>
                  </a:txBody>
                  <a:tcPr marT="0" marB="0">
                    <a:lnL w="12700" cmpd="sng">
                      <a:noFill/>
                    </a:lnL>
                    <a:lnR w="12700" cmpd="sng">
                      <a:noFill/>
                    </a:lnR>
                  </a:tcPr>
                </a:tc>
                <a:extLst>
                  <a:ext uri="{0D108BD9-81ED-4DB2-BD59-A6C34878D82A}">
                    <a16:rowId xmlns:a16="http://schemas.microsoft.com/office/drawing/2014/main" xmlns="" val="1848072173"/>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m</a:t>
                      </a:r>
                      <a:endParaRPr lang="zh-CN" altLang="en-US" sz="1400"/>
                    </a:p>
                  </a:txBody>
                  <a:tcPr marT="0" marB="0">
                    <a:lnL w="12700" cmpd="sng">
                      <a:noFill/>
                    </a:lnL>
                    <a:lnR w="12700" cmpd="sng">
                      <a:noFill/>
                    </a:lnR>
                  </a:tcPr>
                </a:tc>
                <a:extLst>
                  <a:ext uri="{0D108BD9-81ED-4DB2-BD59-A6C34878D82A}">
                    <a16:rowId xmlns:a16="http://schemas.microsoft.com/office/drawing/2014/main" xmlns="" val="1771019068"/>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 </a:t>
                      </a:r>
                      <a:endParaRPr lang="zh-CN" altLang="en-US" sz="1400"/>
                    </a:p>
                  </a:txBody>
                  <a:tcPr marT="0" marB="0">
                    <a:lnL w="12700" cmpd="sng">
                      <a:noFill/>
                    </a:lnL>
                    <a:lnR w="12700" cmpd="sng">
                      <a:noFill/>
                    </a:lnR>
                  </a:tcPr>
                </a:tc>
                <a:extLst>
                  <a:ext uri="{0D108BD9-81ED-4DB2-BD59-A6C34878D82A}">
                    <a16:rowId xmlns:a16="http://schemas.microsoft.com/office/drawing/2014/main" xmlns="" val="3747436585"/>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a:t>
                      </a:r>
                      <a:endParaRPr lang="zh-CN" altLang="en-US" sz="1400"/>
                    </a:p>
                  </a:txBody>
                  <a:tcPr marT="0" marB="0">
                    <a:lnL w="12700" cmpd="sng">
                      <a:noFill/>
                    </a:lnL>
                    <a:lnR w="12700" cmpd="sng">
                      <a:noFill/>
                    </a:lnR>
                  </a:tcPr>
                </a:tc>
                <a:extLst>
                  <a:ext uri="{0D108BD9-81ED-4DB2-BD59-A6C34878D82A}">
                    <a16:rowId xmlns:a16="http://schemas.microsoft.com/office/drawing/2014/main" xmlns="" val="1563760208"/>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extLst>
                  <a:ext uri="{0D108BD9-81ED-4DB2-BD59-A6C34878D82A}">
                    <a16:rowId xmlns:a16="http://schemas.microsoft.com/office/drawing/2014/main" xmlns="" val="3894368434"/>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t</a:t>
                      </a:r>
                      <a:endParaRPr lang="zh-CN" altLang="en-US" sz="1400"/>
                    </a:p>
                  </a:txBody>
                  <a:tcPr marT="0" marB="0">
                    <a:lnL w="12700" cmpd="sng">
                      <a:noFill/>
                    </a:lnL>
                    <a:lnR w="12700" cmpd="sng">
                      <a:noFill/>
                    </a:lnR>
                  </a:tcPr>
                </a:tc>
                <a:extLst>
                  <a:ext uri="{0D108BD9-81ED-4DB2-BD59-A6C34878D82A}">
                    <a16:rowId xmlns:a16="http://schemas.microsoft.com/office/drawing/2014/main" xmlns="" val="2429788745"/>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e</a:t>
                      </a:r>
                      <a:endParaRPr lang="zh-CN" altLang="en-US" sz="1400"/>
                    </a:p>
                  </a:txBody>
                  <a:tcPr marT="0" marB="0">
                    <a:lnL w="12700" cmpd="sng">
                      <a:noFill/>
                    </a:lnL>
                    <a:lnR w="12700" cmpd="sng">
                      <a:noFill/>
                    </a:lnR>
                  </a:tcPr>
                </a:tc>
                <a:extLst>
                  <a:ext uri="{0D108BD9-81ED-4DB2-BD59-A6C34878D82A}">
                    <a16:rowId xmlns:a16="http://schemas.microsoft.com/office/drawing/2014/main" xmlns="" val="4040709804"/>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a:t>
                      </a:r>
                      <a:endParaRPr lang="zh-CN" altLang="en-US" sz="1400"/>
                    </a:p>
                  </a:txBody>
                  <a:tcPr marT="0" marB="0">
                    <a:lnL w="12700" cmpd="sng">
                      <a:noFill/>
                    </a:lnL>
                    <a:lnR w="12700" cmpd="sng">
                      <a:noFill/>
                    </a:lnR>
                  </a:tcPr>
                </a:tc>
                <a:extLst>
                  <a:ext uri="{0D108BD9-81ED-4DB2-BD59-A6C34878D82A}">
                    <a16:rowId xmlns:a16="http://schemas.microsoft.com/office/drawing/2014/main" xmlns="" val="4052440617"/>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c</a:t>
                      </a:r>
                      <a:endParaRPr lang="zh-CN" altLang="en-US" sz="1400"/>
                    </a:p>
                  </a:txBody>
                  <a:tcPr marT="0" marB="0">
                    <a:lnL w="12700" cmpd="sng">
                      <a:noFill/>
                    </a:lnL>
                    <a:lnR w="12700" cmpd="sng">
                      <a:noFill/>
                    </a:lnR>
                  </a:tcPr>
                </a:tc>
                <a:extLst>
                  <a:ext uri="{0D108BD9-81ED-4DB2-BD59-A6C34878D82A}">
                    <a16:rowId xmlns:a16="http://schemas.microsoft.com/office/drawing/2014/main" xmlns="" val="4121012973"/>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h</a:t>
                      </a:r>
                      <a:endParaRPr lang="zh-CN" altLang="en-US" sz="1400"/>
                    </a:p>
                  </a:txBody>
                  <a:tcPr marT="0" marB="0">
                    <a:lnL w="12700" cmpd="sng">
                      <a:noFill/>
                    </a:lnL>
                    <a:lnR w="12700" cmpd="sng">
                      <a:noFill/>
                    </a:lnR>
                  </a:tcPr>
                </a:tc>
                <a:extLst>
                  <a:ext uri="{0D108BD9-81ED-4DB2-BD59-A6C34878D82A}">
                    <a16:rowId xmlns:a16="http://schemas.microsoft.com/office/drawing/2014/main" xmlns="" val="3948933288"/>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e</a:t>
                      </a:r>
                      <a:endParaRPr lang="zh-CN" altLang="en-US" sz="1400"/>
                    </a:p>
                  </a:txBody>
                  <a:tcPr marT="0" marB="0">
                    <a:lnL w="12700" cmpd="sng">
                      <a:noFill/>
                    </a:lnL>
                    <a:lnR w="12700" cmpd="sng">
                      <a:noFill/>
                    </a:lnR>
                  </a:tcPr>
                </a:tc>
                <a:extLst>
                  <a:ext uri="{0D108BD9-81ED-4DB2-BD59-A6C34878D82A}">
                    <a16:rowId xmlns:a16="http://schemas.microsoft.com/office/drawing/2014/main" xmlns="" val="4066118433"/>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r</a:t>
                      </a:r>
                      <a:endParaRPr lang="zh-CN" altLang="en-US" sz="1400"/>
                    </a:p>
                  </a:txBody>
                  <a:tcPr marT="0" marB="0">
                    <a:lnL w="12700" cmpd="sng">
                      <a:noFill/>
                    </a:lnL>
                    <a:lnR w="12700" cmpd="sng">
                      <a:noFill/>
                    </a:lnR>
                  </a:tcPr>
                </a:tc>
                <a:extLst>
                  <a:ext uri="{0D108BD9-81ED-4DB2-BD59-A6C34878D82A}">
                    <a16:rowId xmlns:a16="http://schemas.microsoft.com/office/drawing/2014/main" xmlns="" val="2124966124"/>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t>
                      </a:r>
                      <a:endParaRPr lang="zh-CN" altLang="en-US" sz="1400"/>
                    </a:p>
                  </a:txBody>
                  <a:tcPr marT="0" marB="0">
                    <a:lnL w="12700" cmpd="sng">
                      <a:noFill/>
                    </a:lnL>
                    <a:lnR w="12700" cmpd="sng">
                      <a:noFill/>
                    </a:lnR>
                  </a:tcPr>
                </a:tc>
                <a:extLst>
                  <a:ext uri="{0D108BD9-81ED-4DB2-BD59-A6C34878D82A}">
                    <a16:rowId xmlns:a16="http://schemas.microsoft.com/office/drawing/2014/main" xmlns="" val="2363011235"/>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\0</a:t>
                      </a:r>
                      <a:endParaRPr lang="zh-CN" altLang="en-US" sz="1400"/>
                    </a:p>
                  </a:txBody>
                  <a:tcPr marT="0" marB="0">
                    <a:lnL w="12700" cmpd="sng">
                      <a:noFill/>
                    </a:lnL>
                    <a:lnR w="12700" cmpd="sng">
                      <a:noFill/>
                    </a:lnR>
                  </a:tcPr>
                </a:tc>
                <a:extLst>
                  <a:ext uri="{0D108BD9-81ED-4DB2-BD59-A6C34878D82A}">
                    <a16:rowId xmlns:a16="http://schemas.microsoft.com/office/drawing/2014/main" xmlns="" val="998613924"/>
                  </a:ext>
                </a:extLst>
              </a:tr>
            </a:tbl>
          </a:graphicData>
        </a:graphic>
      </p:graphicFrame>
      <p:cxnSp>
        <p:nvCxnSpPr>
          <p:cNvPr id="31" name="直接箭头连接符 30"/>
          <p:cNvCxnSpPr/>
          <p:nvPr/>
        </p:nvCxnSpPr>
        <p:spPr>
          <a:xfrm>
            <a:off x="6960017" y="1743009"/>
            <a:ext cx="524148"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graphicFrame>
        <p:nvGraphicFramePr>
          <p:cNvPr id="33" name="表格 32"/>
          <p:cNvGraphicFramePr>
            <a:graphicFrameLocks noGrp="1"/>
          </p:cNvGraphicFramePr>
          <p:nvPr>
            <p:extLst>
              <p:ext uri="{D42A27DB-BD31-4B8C-83A1-F6EECF244321}">
                <p14:modId xmlns:p14="http://schemas.microsoft.com/office/powerpoint/2010/main" xmlns="" val="1800846841"/>
              </p:ext>
            </p:extLst>
          </p:nvPr>
        </p:nvGraphicFramePr>
        <p:xfrm>
          <a:off x="8450886" y="1523080"/>
          <a:ext cx="972000" cy="4267200"/>
        </p:xfrm>
        <a:graphic>
          <a:graphicData uri="http://schemas.openxmlformats.org/drawingml/2006/table">
            <a:tbl>
              <a:tblPr>
                <a:tableStyleId>{5C22544A-7EE6-4342-B048-85BDC9FD1C3A}</a:tableStyleId>
              </a:tblPr>
              <a:tblGrid>
                <a:gridCol w="540000">
                  <a:extLst>
                    <a:ext uri="{9D8B030D-6E8A-4147-A177-3AD203B41FA5}">
                      <a16:colId xmlns:a16="http://schemas.microsoft.com/office/drawing/2014/main" xmlns="" val="738932588"/>
                    </a:ext>
                  </a:extLst>
                </a:gridCol>
                <a:gridCol w="432000">
                  <a:extLst>
                    <a:ext uri="{9D8B030D-6E8A-4147-A177-3AD203B41FA5}">
                      <a16:colId xmlns:a16="http://schemas.microsoft.com/office/drawing/2014/main" xmlns="" val="2830740394"/>
                    </a:ext>
                  </a:extLst>
                </a:gridCol>
              </a:tblGrid>
              <a:tr h="0">
                <a:tc>
                  <a:txBody>
                    <a:bodyPr/>
                    <a:lstStyle/>
                    <a:p>
                      <a:r>
                        <a:rPr lang="en-US" altLang="zh-CN" sz="1400"/>
                        <a:t>a</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b</a:t>
                      </a:r>
                      <a:endParaRPr lang="zh-CN" altLang="en-US" sz="140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318939545"/>
                  </a:ext>
                </a:extLst>
              </a:tr>
              <a:tr h="0">
                <a:tc>
                  <a:txBody>
                    <a:bodyPr/>
                    <a:lstStyle/>
                    <a:p>
                      <a:r>
                        <a:rPr lang="en-US" altLang="zh-CN" sz="1400"/>
                        <a:t>to</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Y</a:t>
                      </a:r>
                      <a:endParaRPr lang="zh-CN" altLang="en-US" sz="1400"/>
                    </a:p>
                  </a:txBody>
                  <a:tcPr marT="0" marB="0">
                    <a:lnL w="12700" cmpd="sng">
                      <a:noFill/>
                    </a:lnL>
                    <a:lnR w="12700" cmpd="sng">
                      <a:noFill/>
                    </a:lnR>
                    <a:lnT w="12700" cmpd="sng">
                      <a:noFill/>
                    </a:lnT>
                  </a:tcPr>
                </a:tc>
                <a:extLst>
                  <a:ext uri="{0D108BD9-81ED-4DB2-BD59-A6C34878D82A}">
                    <a16:rowId xmlns:a16="http://schemas.microsoft.com/office/drawing/2014/main" xmlns="" val="1787127751"/>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o</a:t>
                      </a:r>
                      <a:endParaRPr lang="zh-CN" altLang="en-US" sz="1400"/>
                    </a:p>
                  </a:txBody>
                  <a:tcPr marT="0" marB="0">
                    <a:lnL w="12700" cmpd="sng">
                      <a:noFill/>
                    </a:lnL>
                    <a:lnR w="12700" cmpd="sng">
                      <a:noFill/>
                    </a:lnR>
                  </a:tcPr>
                </a:tc>
                <a:extLst>
                  <a:ext uri="{0D108BD9-81ED-4DB2-BD59-A6C34878D82A}">
                    <a16:rowId xmlns:a16="http://schemas.microsoft.com/office/drawing/2014/main" xmlns="" val="2672163541"/>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u</a:t>
                      </a:r>
                      <a:endParaRPr lang="zh-CN" altLang="en-US" sz="1400"/>
                    </a:p>
                  </a:txBody>
                  <a:tcPr marT="0" marB="0">
                    <a:lnL w="12700" cmpd="sng">
                      <a:noFill/>
                    </a:lnL>
                    <a:lnR w="12700" cmpd="sng">
                      <a:noFill/>
                    </a:lnR>
                  </a:tcPr>
                </a:tc>
                <a:extLst>
                  <a:ext uri="{0D108BD9-81ED-4DB2-BD59-A6C34878D82A}">
                    <a16:rowId xmlns:a16="http://schemas.microsoft.com/office/drawing/2014/main" xmlns="" val="1848072173"/>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baseline="0"/>
                        <a:t> </a:t>
                      </a:r>
                      <a:endParaRPr lang="zh-CN" altLang="en-US" sz="1400"/>
                    </a:p>
                  </a:txBody>
                  <a:tcPr marT="0" marB="0">
                    <a:lnL w="12700" cmpd="sng">
                      <a:noFill/>
                    </a:lnL>
                    <a:lnR w="12700" cmpd="sng">
                      <a:noFill/>
                    </a:lnR>
                  </a:tcPr>
                </a:tc>
                <a:extLst>
                  <a:ext uri="{0D108BD9-81ED-4DB2-BD59-A6C34878D82A}">
                    <a16:rowId xmlns:a16="http://schemas.microsoft.com/office/drawing/2014/main" xmlns="" val="1771019068"/>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a:t>
                      </a:r>
                      <a:endParaRPr lang="zh-CN" altLang="en-US" sz="1400"/>
                    </a:p>
                  </a:txBody>
                  <a:tcPr marT="0" marB="0">
                    <a:lnL w="12700" cmpd="sng">
                      <a:noFill/>
                    </a:lnL>
                    <a:lnR w="12700" cmpd="sng">
                      <a:noFill/>
                    </a:lnR>
                  </a:tcPr>
                </a:tc>
                <a:extLst>
                  <a:ext uri="{0D108BD9-81ED-4DB2-BD59-A6C34878D82A}">
                    <a16:rowId xmlns:a16="http://schemas.microsoft.com/office/drawing/2014/main" xmlns="" val="3747436585"/>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r</a:t>
                      </a:r>
                      <a:endParaRPr lang="zh-CN" altLang="en-US" sz="1400"/>
                    </a:p>
                  </a:txBody>
                  <a:tcPr marT="0" marB="0">
                    <a:lnL w="12700" cmpd="sng">
                      <a:noFill/>
                    </a:lnL>
                    <a:lnR w="12700" cmpd="sng">
                      <a:noFill/>
                    </a:lnR>
                  </a:tcPr>
                </a:tc>
                <a:extLst>
                  <a:ext uri="{0D108BD9-81ED-4DB2-BD59-A6C34878D82A}">
                    <a16:rowId xmlns:a16="http://schemas.microsoft.com/office/drawing/2014/main" xmlns="" val="1563760208"/>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e</a:t>
                      </a:r>
                      <a:endParaRPr lang="zh-CN" altLang="en-US" sz="1400"/>
                    </a:p>
                  </a:txBody>
                  <a:tcPr marT="0" marB="0">
                    <a:lnL w="12700" cmpd="sng">
                      <a:noFill/>
                    </a:lnL>
                    <a:lnR w="12700" cmpd="sng">
                      <a:noFill/>
                    </a:lnR>
                  </a:tcPr>
                </a:tc>
                <a:extLst>
                  <a:ext uri="{0D108BD9-81ED-4DB2-BD59-A6C34878D82A}">
                    <a16:rowId xmlns:a16="http://schemas.microsoft.com/office/drawing/2014/main" xmlns="" val="3894368434"/>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extLst>
                  <a:ext uri="{0D108BD9-81ED-4DB2-BD59-A6C34878D82A}">
                    <a16:rowId xmlns:a16="http://schemas.microsoft.com/office/drawing/2014/main" xmlns="" val="2429788745"/>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a:t>
                      </a:r>
                      <a:endParaRPr lang="zh-CN" altLang="en-US" sz="1400"/>
                    </a:p>
                  </a:txBody>
                  <a:tcPr marT="0" marB="0">
                    <a:lnL w="12700" cmpd="sng">
                      <a:noFill/>
                    </a:lnL>
                    <a:lnR w="12700" cmpd="sng">
                      <a:noFill/>
                    </a:lnR>
                  </a:tcPr>
                </a:tc>
                <a:extLst>
                  <a:ext uri="{0D108BD9-81ED-4DB2-BD59-A6C34878D82A}">
                    <a16:rowId xmlns:a16="http://schemas.microsoft.com/office/drawing/2014/main" xmlns="" val="4040709804"/>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extLst>
                  <a:ext uri="{0D108BD9-81ED-4DB2-BD59-A6C34878D82A}">
                    <a16:rowId xmlns:a16="http://schemas.microsoft.com/office/drawing/2014/main" xmlns="" val="4052440617"/>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s</a:t>
                      </a:r>
                      <a:endParaRPr lang="zh-CN" altLang="en-US" sz="1400"/>
                    </a:p>
                  </a:txBody>
                  <a:tcPr marT="0" marB="0">
                    <a:lnL w="12700" cmpd="sng">
                      <a:noFill/>
                    </a:lnL>
                    <a:lnR w="12700" cmpd="sng">
                      <a:noFill/>
                    </a:lnR>
                  </a:tcPr>
                </a:tc>
                <a:extLst>
                  <a:ext uri="{0D108BD9-81ED-4DB2-BD59-A6C34878D82A}">
                    <a16:rowId xmlns:a16="http://schemas.microsoft.com/office/drawing/2014/main" xmlns="" val="4121012973"/>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t</a:t>
                      </a:r>
                      <a:endParaRPr lang="zh-CN" altLang="en-US" sz="1400"/>
                    </a:p>
                  </a:txBody>
                  <a:tcPr marT="0" marB="0">
                    <a:lnL w="12700" cmpd="sng">
                      <a:noFill/>
                    </a:lnL>
                    <a:lnR w="12700" cmpd="sng">
                      <a:noFill/>
                    </a:lnR>
                  </a:tcPr>
                </a:tc>
                <a:extLst>
                  <a:ext uri="{0D108BD9-81ED-4DB2-BD59-A6C34878D82A}">
                    <a16:rowId xmlns:a16="http://schemas.microsoft.com/office/drawing/2014/main" xmlns="" val="3948933288"/>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u</a:t>
                      </a:r>
                      <a:endParaRPr lang="zh-CN" altLang="en-US" sz="1400"/>
                    </a:p>
                  </a:txBody>
                  <a:tcPr marT="0" marB="0">
                    <a:lnL w="12700" cmpd="sng">
                      <a:noFill/>
                    </a:lnL>
                    <a:lnR w="12700" cmpd="sng">
                      <a:noFill/>
                    </a:lnR>
                  </a:tcPr>
                </a:tc>
                <a:extLst>
                  <a:ext uri="{0D108BD9-81ED-4DB2-BD59-A6C34878D82A}">
                    <a16:rowId xmlns:a16="http://schemas.microsoft.com/office/drawing/2014/main" xmlns="" val="4066118433"/>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d</a:t>
                      </a:r>
                      <a:endParaRPr lang="zh-CN" altLang="en-US" sz="1400"/>
                    </a:p>
                  </a:txBody>
                  <a:tcPr marT="0" marB="0">
                    <a:lnL w="12700" cmpd="sng">
                      <a:noFill/>
                    </a:lnL>
                    <a:lnR w="12700" cmpd="sng">
                      <a:noFill/>
                    </a:lnR>
                  </a:tcPr>
                </a:tc>
                <a:extLst>
                  <a:ext uri="{0D108BD9-81ED-4DB2-BD59-A6C34878D82A}">
                    <a16:rowId xmlns:a16="http://schemas.microsoft.com/office/drawing/2014/main" xmlns="" val="2124966124"/>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e</a:t>
                      </a:r>
                      <a:endParaRPr lang="zh-CN" altLang="en-US" sz="1400"/>
                    </a:p>
                  </a:txBody>
                  <a:tcPr marT="0" marB="0">
                    <a:lnL w="12700" cmpd="sng">
                      <a:noFill/>
                    </a:lnL>
                    <a:lnR w="12700" cmpd="sng">
                      <a:noFill/>
                    </a:lnR>
                  </a:tcPr>
                </a:tc>
                <a:extLst>
                  <a:ext uri="{0D108BD9-81ED-4DB2-BD59-A6C34878D82A}">
                    <a16:rowId xmlns:a16="http://schemas.microsoft.com/office/drawing/2014/main" xmlns="" val="2363011235"/>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n</a:t>
                      </a:r>
                      <a:endParaRPr lang="zh-CN" altLang="en-US" sz="1400"/>
                    </a:p>
                  </a:txBody>
                  <a:tcPr marT="0" marB="0">
                    <a:lnL w="12700" cmpd="sng">
                      <a:noFill/>
                    </a:lnL>
                    <a:lnR w="12700" cmpd="sng">
                      <a:noFill/>
                    </a:lnR>
                  </a:tcPr>
                </a:tc>
                <a:extLst>
                  <a:ext uri="{0D108BD9-81ED-4DB2-BD59-A6C34878D82A}">
                    <a16:rowId xmlns:a16="http://schemas.microsoft.com/office/drawing/2014/main" xmlns="" val="998613924"/>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t</a:t>
                      </a:r>
                      <a:endParaRPr lang="zh-CN" altLang="en-US" sz="1400"/>
                    </a:p>
                  </a:txBody>
                  <a:tcPr marT="0" marB="0">
                    <a:lnL w="12700" cmpd="sng">
                      <a:noFill/>
                    </a:lnL>
                    <a:lnR w="12700" cmpd="sng">
                      <a:noFill/>
                    </a:lnR>
                  </a:tcPr>
                </a:tc>
                <a:extLst>
                  <a:ext uri="{0D108BD9-81ED-4DB2-BD59-A6C34878D82A}">
                    <a16:rowId xmlns:a16="http://schemas.microsoft.com/office/drawing/2014/main" xmlns="" val="2184808556"/>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t>
                      </a:r>
                      <a:endParaRPr lang="zh-CN" altLang="en-US" sz="1400"/>
                    </a:p>
                  </a:txBody>
                  <a:tcPr marT="0" marB="0">
                    <a:lnL w="12700" cmpd="sng">
                      <a:noFill/>
                    </a:lnL>
                    <a:lnR w="12700" cmpd="sng">
                      <a:noFill/>
                    </a:lnR>
                  </a:tcPr>
                </a:tc>
                <a:extLst>
                  <a:ext uri="{0D108BD9-81ED-4DB2-BD59-A6C34878D82A}">
                    <a16:rowId xmlns:a16="http://schemas.microsoft.com/office/drawing/2014/main" xmlns="" val="137316496"/>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\0</a:t>
                      </a:r>
                      <a:endParaRPr lang="zh-CN" altLang="en-US" sz="1400"/>
                    </a:p>
                  </a:txBody>
                  <a:tcPr marT="0" marB="0">
                    <a:lnL w="12700" cmpd="sng">
                      <a:noFill/>
                    </a:lnL>
                    <a:lnR w="12700" cmpd="sng">
                      <a:noFill/>
                    </a:lnR>
                  </a:tcPr>
                </a:tc>
                <a:extLst>
                  <a:ext uri="{0D108BD9-81ED-4DB2-BD59-A6C34878D82A}">
                    <a16:rowId xmlns:a16="http://schemas.microsoft.com/office/drawing/2014/main" xmlns="" val="862893436"/>
                  </a:ext>
                </a:extLst>
              </a:tr>
            </a:tbl>
          </a:graphicData>
        </a:graphic>
      </p:graphicFrame>
      <p:cxnSp>
        <p:nvCxnSpPr>
          <p:cNvPr id="34" name="直接箭头连接符 33"/>
          <p:cNvCxnSpPr/>
          <p:nvPr/>
        </p:nvCxnSpPr>
        <p:spPr>
          <a:xfrm>
            <a:off x="8450886" y="1743009"/>
            <a:ext cx="524148"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graphicFrame>
        <p:nvGraphicFramePr>
          <p:cNvPr id="35" name="表格 34"/>
          <p:cNvGraphicFramePr>
            <a:graphicFrameLocks noGrp="1"/>
          </p:cNvGraphicFramePr>
          <p:nvPr>
            <p:extLst>
              <p:ext uri="{D42A27DB-BD31-4B8C-83A1-F6EECF244321}">
                <p14:modId xmlns:p14="http://schemas.microsoft.com/office/powerpoint/2010/main" xmlns="" val="3834966789"/>
              </p:ext>
            </p:extLst>
          </p:nvPr>
        </p:nvGraphicFramePr>
        <p:xfrm>
          <a:off x="9941755" y="1523080"/>
          <a:ext cx="972000" cy="4267200"/>
        </p:xfrm>
        <a:graphic>
          <a:graphicData uri="http://schemas.openxmlformats.org/drawingml/2006/table">
            <a:tbl>
              <a:tblPr>
                <a:tableStyleId>{5C22544A-7EE6-4342-B048-85BDC9FD1C3A}</a:tableStyleId>
              </a:tblPr>
              <a:tblGrid>
                <a:gridCol w="540000">
                  <a:extLst>
                    <a:ext uri="{9D8B030D-6E8A-4147-A177-3AD203B41FA5}">
                      <a16:colId xmlns:a16="http://schemas.microsoft.com/office/drawing/2014/main" xmlns="" val="738932588"/>
                    </a:ext>
                  </a:extLst>
                </a:gridCol>
                <a:gridCol w="432000">
                  <a:extLst>
                    <a:ext uri="{9D8B030D-6E8A-4147-A177-3AD203B41FA5}">
                      <a16:colId xmlns:a16="http://schemas.microsoft.com/office/drawing/2014/main" xmlns="" val="2830740394"/>
                    </a:ext>
                  </a:extLst>
                </a:gridCol>
              </a:tblGrid>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318939545"/>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I</a:t>
                      </a:r>
                      <a:endParaRPr lang="zh-CN" altLang="en-US" sz="1400"/>
                    </a:p>
                  </a:txBody>
                  <a:tcPr marT="0" marB="0">
                    <a:lnL w="12700" cmpd="sng">
                      <a:noFill/>
                    </a:lnL>
                    <a:lnR w="12700" cmpd="sng">
                      <a:noFill/>
                    </a:lnR>
                    <a:lnT w="12700" cmpd="sng">
                      <a:noFill/>
                    </a:lnT>
                  </a:tcPr>
                </a:tc>
                <a:extLst>
                  <a:ext uri="{0D108BD9-81ED-4DB2-BD59-A6C34878D82A}">
                    <a16:rowId xmlns:a16="http://schemas.microsoft.com/office/drawing/2014/main" xmlns="" val="1787127751"/>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 </a:t>
                      </a:r>
                      <a:endParaRPr lang="zh-CN" altLang="en-US" sz="1400"/>
                    </a:p>
                  </a:txBody>
                  <a:tcPr marT="0" marB="0">
                    <a:lnL w="12700" cmpd="sng">
                      <a:noFill/>
                    </a:lnL>
                    <a:lnR w="12700" cmpd="sng">
                      <a:noFill/>
                    </a:lnR>
                  </a:tcPr>
                </a:tc>
                <a:extLst>
                  <a:ext uri="{0D108BD9-81ED-4DB2-BD59-A6C34878D82A}">
                    <a16:rowId xmlns:a16="http://schemas.microsoft.com/office/drawing/2014/main" xmlns="" val="2672163541"/>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a:t>
                      </a:r>
                      <a:endParaRPr lang="zh-CN" altLang="en-US" sz="1400"/>
                    </a:p>
                  </a:txBody>
                  <a:tcPr marT="0" marB="0">
                    <a:lnL w="12700" cmpd="sng">
                      <a:noFill/>
                    </a:lnL>
                    <a:lnR w="12700" cmpd="sng">
                      <a:noFill/>
                    </a:lnR>
                  </a:tcPr>
                </a:tc>
                <a:extLst>
                  <a:ext uri="{0D108BD9-81ED-4DB2-BD59-A6C34878D82A}">
                    <a16:rowId xmlns:a16="http://schemas.microsoft.com/office/drawing/2014/main" xmlns="" val="1848072173"/>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m</a:t>
                      </a:r>
                      <a:endParaRPr lang="zh-CN" altLang="en-US" sz="1400"/>
                    </a:p>
                  </a:txBody>
                  <a:tcPr marT="0" marB="0">
                    <a:lnL w="12700" cmpd="sng">
                      <a:noFill/>
                    </a:lnL>
                    <a:lnR w="12700" cmpd="sng">
                      <a:noFill/>
                    </a:lnR>
                  </a:tcPr>
                </a:tc>
                <a:extLst>
                  <a:ext uri="{0D108BD9-81ED-4DB2-BD59-A6C34878D82A}">
                    <a16:rowId xmlns:a16="http://schemas.microsoft.com/office/drawing/2014/main" xmlns="" val="1771019068"/>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 </a:t>
                      </a:r>
                      <a:endParaRPr lang="zh-CN" altLang="en-US" sz="1400"/>
                    </a:p>
                  </a:txBody>
                  <a:tcPr marT="0" marB="0">
                    <a:lnL w="12700" cmpd="sng">
                      <a:noFill/>
                    </a:lnL>
                    <a:lnR w="12700" cmpd="sng">
                      <a:noFill/>
                    </a:lnR>
                  </a:tcPr>
                </a:tc>
                <a:extLst>
                  <a:ext uri="{0D108BD9-81ED-4DB2-BD59-A6C34878D82A}">
                    <a16:rowId xmlns:a16="http://schemas.microsoft.com/office/drawing/2014/main" xmlns="" val="3747436585"/>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a:t>
                      </a:r>
                      <a:endParaRPr lang="zh-CN" altLang="en-US" sz="1400"/>
                    </a:p>
                  </a:txBody>
                  <a:tcPr marT="0" marB="0">
                    <a:lnL w="12700" cmpd="sng">
                      <a:noFill/>
                    </a:lnL>
                    <a:lnR w="12700" cmpd="sng">
                      <a:noFill/>
                    </a:lnR>
                  </a:tcPr>
                </a:tc>
                <a:extLst>
                  <a:ext uri="{0D108BD9-81ED-4DB2-BD59-A6C34878D82A}">
                    <a16:rowId xmlns:a16="http://schemas.microsoft.com/office/drawing/2014/main" xmlns="" val="1563760208"/>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extLst>
                  <a:ext uri="{0D108BD9-81ED-4DB2-BD59-A6C34878D82A}">
                    <a16:rowId xmlns:a16="http://schemas.microsoft.com/office/drawing/2014/main" xmlns="" val="3894368434"/>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t</a:t>
                      </a:r>
                      <a:endParaRPr lang="zh-CN" altLang="en-US" sz="1400"/>
                    </a:p>
                  </a:txBody>
                  <a:tcPr marT="0" marB="0">
                    <a:lnL w="12700" cmpd="sng">
                      <a:noFill/>
                    </a:lnL>
                    <a:lnR w="12700" cmpd="sng">
                      <a:noFill/>
                    </a:lnR>
                  </a:tcPr>
                </a:tc>
                <a:extLst>
                  <a:ext uri="{0D108BD9-81ED-4DB2-BD59-A6C34878D82A}">
                    <a16:rowId xmlns:a16="http://schemas.microsoft.com/office/drawing/2014/main" xmlns="" val="2429788745"/>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e</a:t>
                      </a:r>
                      <a:endParaRPr lang="zh-CN" altLang="en-US" sz="1400"/>
                    </a:p>
                  </a:txBody>
                  <a:tcPr marT="0" marB="0">
                    <a:lnL w="12700" cmpd="sng">
                      <a:noFill/>
                    </a:lnL>
                    <a:lnR w="12700" cmpd="sng">
                      <a:noFill/>
                    </a:lnR>
                  </a:tcPr>
                </a:tc>
                <a:extLst>
                  <a:ext uri="{0D108BD9-81ED-4DB2-BD59-A6C34878D82A}">
                    <a16:rowId xmlns:a16="http://schemas.microsoft.com/office/drawing/2014/main" xmlns="" val="4040709804"/>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a:t>
                      </a:r>
                      <a:endParaRPr lang="zh-CN" altLang="en-US" sz="1400"/>
                    </a:p>
                  </a:txBody>
                  <a:tcPr marT="0" marB="0">
                    <a:lnL w="12700" cmpd="sng">
                      <a:noFill/>
                    </a:lnL>
                    <a:lnR w="12700" cmpd="sng">
                      <a:noFill/>
                    </a:lnR>
                  </a:tcPr>
                </a:tc>
                <a:extLst>
                  <a:ext uri="{0D108BD9-81ED-4DB2-BD59-A6C34878D82A}">
                    <a16:rowId xmlns:a16="http://schemas.microsoft.com/office/drawing/2014/main" xmlns="" val="4052440617"/>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c</a:t>
                      </a:r>
                      <a:endParaRPr lang="zh-CN" altLang="en-US" sz="1400"/>
                    </a:p>
                  </a:txBody>
                  <a:tcPr marT="0" marB="0">
                    <a:lnL w="12700" cmpd="sng">
                      <a:noFill/>
                    </a:lnL>
                    <a:lnR w="12700" cmpd="sng">
                      <a:noFill/>
                    </a:lnR>
                  </a:tcPr>
                </a:tc>
                <a:extLst>
                  <a:ext uri="{0D108BD9-81ED-4DB2-BD59-A6C34878D82A}">
                    <a16:rowId xmlns:a16="http://schemas.microsoft.com/office/drawing/2014/main" xmlns="" val="4121012973"/>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h</a:t>
                      </a:r>
                      <a:endParaRPr lang="zh-CN" altLang="en-US" sz="1400"/>
                    </a:p>
                  </a:txBody>
                  <a:tcPr marT="0" marB="0">
                    <a:lnL w="12700" cmpd="sng">
                      <a:noFill/>
                    </a:lnL>
                    <a:lnR w="12700" cmpd="sng">
                      <a:noFill/>
                    </a:lnR>
                  </a:tcPr>
                </a:tc>
                <a:extLst>
                  <a:ext uri="{0D108BD9-81ED-4DB2-BD59-A6C34878D82A}">
                    <a16:rowId xmlns:a16="http://schemas.microsoft.com/office/drawing/2014/main" xmlns="" val="3948933288"/>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e</a:t>
                      </a:r>
                      <a:endParaRPr lang="zh-CN" altLang="en-US" sz="1400"/>
                    </a:p>
                  </a:txBody>
                  <a:tcPr marT="0" marB="0">
                    <a:lnL w="12700" cmpd="sng">
                      <a:noFill/>
                    </a:lnL>
                    <a:lnR w="12700" cmpd="sng">
                      <a:noFill/>
                    </a:lnR>
                  </a:tcPr>
                </a:tc>
                <a:extLst>
                  <a:ext uri="{0D108BD9-81ED-4DB2-BD59-A6C34878D82A}">
                    <a16:rowId xmlns:a16="http://schemas.microsoft.com/office/drawing/2014/main" xmlns="" val="4066118433"/>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r</a:t>
                      </a:r>
                      <a:endParaRPr lang="zh-CN" altLang="en-US" sz="1400"/>
                    </a:p>
                  </a:txBody>
                  <a:tcPr marT="0" marB="0">
                    <a:lnL w="12700" cmpd="sng">
                      <a:noFill/>
                    </a:lnL>
                    <a:lnR w="12700" cmpd="sng">
                      <a:noFill/>
                    </a:lnR>
                  </a:tcPr>
                </a:tc>
                <a:extLst>
                  <a:ext uri="{0D108BD9-81ED-4DB2-BD59-A6C34878D82A}">
                    <a16:rowId xmlns:a16="http://schemas.microsoft.com/office/drawing/2014/main" xmlns="" val="2124966124"/>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t>
                      </a:r>
                      <a:endParaRPr lang="zh-CN" altLang="en-US" sz="1400"/>
                    </a:p>
                  </a:txBody>
                  <a:tcPr marT="0" marB="0">
                    <a:lnL w="12700" cmpd="sng">
                      <a:noFill/>
                    </a:lnL>
                    <a:lnR w="12700" cmpd="sng">
                      <a:noFill/>
                    </a:lnR>
                  </a:tcPr>
                </a:tc>
                <a:extLst>
                  <a:ext uri="{0D108BD9-81ED-4DB2-BD59-A6C34878D82A}">
                    <a16:rowId xmlns:a16="http://schemas.microsoft.com/office/drawing/2014/main" xmlns="" val="2363011235"/>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\0</a:t>
                      </a:r>
                      <a:endParaRPr lang="zh-CN" altLang="en-US" sz="1400"/>
                    </a:p>
                  </a:txBody>
                  <a:tcPr marT="0" marB="0">
                    <a:lnL w="12700" cmpd="sng">
                      <a:noFill/>
                    </a:lnL>
                    <a:lnR w="12700" cmpd="sng">
                      <a:noFill/>
                    </a:lnR>
                  </a:tcPr>
                </a:tc>
                <a:extLst>
                  <a:ext uri="{0D108BD9-81ED-4DB2-BD59-A6C34878D82A}">
                    <a16:rowId xmlns:a16="http://schemas.microsoft.com/office/drawing/2014/main" xmlns="" val="998613924"/>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t</a:t>
                      </a:r>
                      <a:endParaRPr lang="zh-CN" altLang="en-US" sz="1400"/>
                    </a:p>
                  </a:txBody>
                  <a:tcPr marT="0" marB="0">
                    <a:lnL w="12700" cmpd="sng">
                      <a:noFill/>
                    </a:lnL>
                    <a:lnR w="12700" cmpd="sng">
                      <a:noFill/>
                    </a:lnR>
                  </a:tcPr>
                </a:tc>
                <a:extLst>
                  <a:ext uri="{0D108BD9-81ED-4DB2-BD59-A6C34878D82A}">
                    <a16:rowId xmlns:a16="http://schemas.microsoft.com/office/drawing/2014/main" xmlns="" val="4125374711"/>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t>
                      </a:r>
                      <a:endParaRPr lang="zh-CN" altLang="en-US" sz="1400"/>
                    </a:p>
                  </a:txBody>
                  <a:tcPr marT="0" marB="0">
                    <a:lnL w="12700" cmpd="sng">
                      <a:noFill/>
                    </a:lnL>
                    <a:lnR w="12700" cmpd="sng">
                      <a:noFill/>
                    </a:lnR>
                  </a:tcPr>
                </a:tc>
                <a:extLst>
                  <a:ext uri="{0D108BD9-81ED-4DB2-BD59-A6C34878D82A}">
                    <a16:rowId xmlns:a16="http://schemas.microsoft.com/office/drawing/2014/main" xmlns="" val="172351566"/>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\0</a:t>
                      </a:r>
                      <a:endParaRPr lang="zh-CN" altLang="en-US" sz="1400"/>
                    </a:p>
                  </a:txBody>
                  <a:tcPr marT="0" marB="0">
                    <a:lnL w="12700" cmpd="sng">
                      <a:noFill/>
                    </a:lnL>
                    <a:lnR w="12700" cmpd="sng">
                      <a:noFill/>
                    </a:lnR>
                  </a:tcPr>
                </a:tc>
                <a:extLst>
                  <a:ext uri="{0D108BD9-81ED-4DB2-BD59-A6C34878D82A}">
                    <a16:rowId xmlns:a16="http://schemas.microsoft.com/office/drawing/2014/main" xmlns="" val="4262579011"/>
                  </a:ext>
                </a:extLst>
              </a:tr>
            </a:tbl>
          </a:graphicData>
        </a:graphic>
      </p:graphicFrame>
      <p:sp>
        <p:nvSpPr>
          <p:cNvPr id="12" name="圆角矩形 12">
            <a:extLst>
              <a:ext uri="{FF2B5EF4-FFF2-40B4-BE49-F238E27FC236}">
                <a16:creationId xmlns:a16="http://schemas.microsoft.com/office/drawing/2014/main" xmlns="" id="{50082919-0D4D-42F1-B430-1D25C176A079}"/>
              </a:ext>
            </a:extLst>
          </p:cNvPr>
          <p:cNvSpPr/>
          <p:nvPr/>
        </p:nvSpPr>
        <p:spPr>
          <a:xfrm>
            <a:off x="741295" y="1519835"/>
            <a:ext cx="5999639" cy="4758538"/>
          </a:xfrm>
          <a:prstGeom prst="roundRect">
            <a:avLst>
              <a:gd name="adj" fmla="val 1079"/>
            </a:avLst>
          </a:prstGeom>
          <a:noFill/>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a:t>int main()</a:t>
            </a:r>
          </a:p>
          <a:p>
            <a:pPr defTabSz="363538">
              <a:lnSpc>
                <a:spcPct val="120000"/>
              </a:lnSpc>
            </a:pPr>
            <a:r>
              <a:rPr lang="en-US" altLang="zh-CN" sz="1400" dirty="0"/>
              <a:t>{	void </a:t>
            </a:r>
            <a:r>
              <a:rPr lang="en-US" altLang="zh-CN" sz="1400" dirty="0" err="1"/>
              <a:t>copy_string</a:t>
            </a:r>
            <a:r>
              <a:rPr lang="en-US" altLang="zh-CN" sz="1400" dirty="0"/>
              <a:t>(char *from, char *to);		</a:t>
            </a:r>
            <a:r>
              <a:rPr lang="en-US" altLang="zh-CN" sz="1400" dirty="0">
                <a:solidFill>
                  <a:srgbClr val="008000"/>
                </a:solidFill>
              </a:rPr>
              <a:t>//</a:t>
            </a:r>
            <a:r>
              <a:rPr lang="zh-CN" altLang="en-US" sz="1400" dirty="0">
                <a:solidFill>
                  <a:srgbClr val="008000"/>
                </a:solidFill>
              </a:rPr>
              <a:t>函数声明</a:t>
            </a:r>
            <a:endParaRPr lang="en-US" altLang="zh-CN" sz="1400" dirty="0">
              <a:solidFill>
                <a:srgbClr val="008000"/>
              </a:solidFill>
            </a:endParaRPr>
          </a:p>
          <a:p>
            <a:pPr defTabSz="363538">
              <a:lnSpc>
                <a:spcPct val="120000"/>
              </a:lnSpc>
            </a:pPr>
            <a:r>
              <a:rPr lang="en-US" altLang="zh-CN" sz="1400" dirty="0"/>
              <a:t>	char *a="I am a teacher.";		</a:t>
            </a:r>
            <a:r>
              <a:rPr lang="en-US" altLang="zh-CN" sz="1400" dirty="0">
                <a:solidFill>
                  <a:srgbClr val="008000"/>
                </a:solidFill>
              </a:rPr>
              <a:t>//</a:t>
            </a:r>
            <a:r>
              <a:rPr lang="zh-CN" altLang="en-US" sz="1400" dirty="0">
                <a:solidFill>
                  <a:srgbClr val="008000"/>
                </a:solidFill>
              </a:rPr>
              <a:t>定义字符指针变量</a:t>
            </a:r>
            <a:r>
              <a:rPr lang="en-US" altLang="zh-CN" sz="1400" dirty="0">
                <a:solidFill>
                  <a:srgbClr val="008000"/>
                </a:solidFill>
              </a:rPr>
              <a:t>a</a:t>
            </a:r>
            <a:r>
              <a:rPr lang="zh-CN" altLang="en-US" sz="1400" dirty="0">
                <a:solidFill>
                  <a:srgbClr val="008000"/>
                </a:solidFill>
              </a:rPr>
              <a:t>指向字符串</a:t>
            </a:r>
            <a:r>
              <a:rPr lang="en-US" altLang="zh-CN" sz="1400" dirty="0">
                <a:solidFill>
                  <a:srgbClr val="008000"/>
                </a:solidFill>
              </a:rPr>
              <a:t>1</a:t>
            </a:r>
            <a:endParaRPr lang="zh-CN" altLang="en-US" sz="1400" dirty="0">
              <a:solidFill>
                <a:srgbClr val="008000"/>
              </a:solidFill>
            </a:endParaRPr>
          </a:p>
          <a:p>
            <a:pPr defTabSz="363538">
              <a:lnSpc>
                <a:spcPct val="120000"/>
              </a:lnSpc>
            </a:pPr>
            <a:r>
              <a:rPr lang="zh-CN" altLang="en-US" sz="1400" dirty="0"/>
              <a:t>	</a:t>
            </a:r>
            <a:r>
              <a:rPr lang="en-US" altLang="zh-CN" sz="1400" dirty="0"/>
              <a:t>char b[]="You are a student.";	</a:t>
            </a:r>
            <a:r>
              <a:rPr lang="en-US" altLang="zh-CN" sz="1400" dirty="0">
                <a:solidFill>
                  <a:srgbClr val="008000"/>
                </a:solidFill>
              </a:rPr>
              <a:t>//</a:t>
            </a:r>
            <a:r>
              <a:rPr lang="zh-CN" altLang="en-US" sz="1400" dirty="0">
                <a:solidFill>
                  <a:srgbClr val="008000"/>
                </a:solidFill>
              </a:rPr>
              <a:t>定义字符数组</a:t>
            </a:r>
            <a:r>
              <a:rPr lang="en-US" altLang="zh-CN" sz="1400" dirty="0">
                <a:solidFill>
                  <a:srgbClr val="008000"/>
                </a:solidFill>
              </a:rPr>
              <a:t>b</a:t>
            </a:r>
            <a:r>
              <a:rPr lang="zh-CN" altLang="en-US" sz="1400" dirty="0">
                <a:solidFill>
                  <a:srgbClr val="008000"/>
                </a:solidFill>
              </a:rPr>
              <a:t>，初始化为字符串</a:t>
            </a:r>
            <a:r>
              <a:rPr lang="en-US" altLang="zh-CN" sz="1400" dirty="0">
                <a:solidFill>
                  <a:srgbClr val="008000"/>
                </a:solidFill>
              </a:rPr>
              <a:t>2</a:t>
            </a:r>
            <a:endParaRPr lang="zh-CN" altLang="en-US" sz="1400" dirty="0">
              <a:solidFill>
                <a:srgbClr val="008000"/>
              </a:solidFill>
            </a:endParaRPr>
          </a:p>
          <a:p>
            <a:pPr defTabSz="363538">
              <a:lnSpc>
                <a:spcPct val="120000"/>
              </a:lnSpc>
            </a:pPr>
            <a:r>
              <a:rPr lang="zh-CN" altLang="en-US" sz="1400" dirty="0"/>
              <a:t>	</a:t>
            </a:r>
            <a:r>
              <a:rPr lang="en-US" altLang="zh-CN" sz="1400" dirty="0"/>
              <a:t>char *p=b;					</a:t>
            </a:r>
            <a:r>
              <a:rPr lang="en-US" altLang="zh-CN" sz="1400" dirty="0">
                <a:solidFill>
                  <a:srgbClr val="008000"/>
                </a:solidFill>
              </a:rPr>
              <a:t>//</a:t>
            </a:r>
            <a:r>
              <a:rPr lang="zh-CN" altLang="en-US" sz="1400" dirty="0">
                <a:solidFill>
                  <a:srgbClr val="008000"/>
                </a:solidFill>
              </a:rPr>
              <a:t>定义字符指针变量</a:t>
            </a:r>
            <a:r>
              <a:rPr lang="en-US" altLang="zh-CN" sz="1400" dirty="0">
                <a:solidFill>
                  <a:srgbClr val="008000"/>
                </a:solidFill>
              </a:rPr>
              <a:t>p</a:t>
            </a:r>
            <a:r>
              <a:rPr lang="zh-CN" altLang="en-US" sz="1400" dirty="0">
                <a:solidFill>
                  <a:srgbClr val="008000"/>
                </a:solidFill>
              </a:rPr>
              <a:t>，指向字符串</a:t>
            </a:r>
            <a:r>
              <a:rPr lang="en-US" altLang="zh-CN" sz="1400" dirty="0">
                <a:solidFill>
                  <a:srgbClr val="008000"/>
                </a:solidFill>
              </a:rPr>
              <a:t>2</a:t>
            </a:r>
            <a:endParaRPr lang="zh-CN" altLang="en-US" sz="1400" dirty="0">
              <a:solidFill>
                <a:srgbClr val="008000"/>
              </a:solidFill>
            </a:endParaRPr>
          </a:p>
          <a:p>
            <a:pPr defTabSz="363538">
              <a:lnSpc>
                <a:spcPct val="120000"/>
              </a:lnSpc>
            </a:pPr>
            <a:r>
              <a:rPr lang="zh-CN" altLang="en-US" sz="1400" dirty="0"/>
              <a:t>	</a:t>
            </a:r>
            <a:r>
              <a:rPr lang="en-US" altLang="zh-CN" sz="1400" dirty="0" err="1"/>
              <a:t>printf</a:t>
            </a:r>
            <a:r>
              <a:rPr lang="en-US" altLang="zh-CN" sz="1400" dirty="0"/>
              <a:t>("string_1: %s\nstring_2: %s\n",</a:t>
            </a:r>
            <a:r>
              <a:rPr lang="en-US" altLang="zh-CN" sz="1400" dirty="0" err="1"/>
              <a:t>a,p</a:t>
            </a:r>
            <a:r>
              <a:rPr lang="en-US" altLang="zh-CN" sz="1400" dirty="0"/>
              <a:t>);	</a:t>
            </a:r>
            <a:r>
              <a:rPr lang="en-US" altLang="zh-CN" sz="1400" dirty="0">
                <a:solidFill>
                  <a:srgbClr val="008000"/>
                </a:solidFill>
              </a:rPr>
              <a:t>//</a:t>
            </a:r>
            <a:r>
              <a:rPr lang="zh-CN" altLang="en-US" sz="1400" dirty="0">
                <a:solidFill>
                  <a:srgbClr val="008000"/>
                </a:solidFill>
              </a:rPr>
              <a:t>输出字符串</a:t>
            </a:r>
            <a:r>
              <a:rPr lang="en-US" altLang="zh-CN" sz="1400" dirty="0">
                <a:solidFill>
                  <a:srgbClr val="008000"/>
                </a:solidFill>
              </a:rPr>
              <a:t>1</a:t>
            </a:r>
            <a:r>
              <a:rPr lang="zh-CN" altLang="en-US" sz="1400" dirty="0">
                <a:solidFill>
                  <a:srgbClr val="008000"/>
                </a:solidFill>
              </a:rPr>
              <a:t>和字符串</a:t>
            </a:r>
            <a:r>
              <a:rPr lang="en-US" altLang="zh-CN" sz="1400" dirty="0">
                <a:solidFill>
                  <a:srgbClr val="008000"/>
                </a:solidFill>
              </a:rPr>
              <a:t>2</a:t>
            </a:r>
            <a:endParaRPr lang="zh-CN" altLang="en-US" sz="1400" dirty="0">
              <a:solidFill>
                <a:srgbClr val="008000"/>
              </a:solidFill>
            </a:endParaRPr>
          </a:p>
          <a:p>
            <a:pPr defTabSz="363538">
              <a:lnSpc>
                <a:spcPct val="120000"/>
              </a:lnSpc>
            </a:pPr>
            <a:r>
              <a:rPr lang="zh-CN" altLang="en-US" sz="1400" dirty="0"/>
              <a:t>	</a:t>
            </a:r>
            <a:r>
              <a:rPr lang="en-US" altLang="zh-CN" sz="1400" dirty="0" err="1"/>
              <a:t>printf</a:t>
            </a:r>
            <a:r>
              <a:rPr lang="en-US" altLang="zh-CN" sz="1400" dirty="0"/>
              <a:t>("copy string a to string b:\n");</a:t>
            </a:r>
          </a:p>
          <a:p>
            <a:pPr defTabSz="363538">
              <a:lnSpc>
                <a:spcPct val="120000"/>
              </a:lnSpc>
            </a:pPr>
            <a:r>
              <a:rPr lang="en-US" altLang="zh-CN" sz="1400" dirty="0"/>
              <a:t>	</a:t>
            </a:r>
            <a:r>
              <a:rPr lang="en-US" altLang="zh-CN" sz="1400" dirty="0" err="1">
                <a:solidFill>
                  <a:schemeClr val="accent6"/>
                </a:solidFill>
              </a:rPr>
              <a:t>copy_string</a:t>
            </a:r>
            <a:r>
              <a:rPr lang="en-US" altLang="zh-CN" sz="1400" dirty="0">
                <a:solidFill>
                  <a:schemeClr val="accent6"/>
                </a:solidFill>
              </a:rPr>
              <a:t>(</a:t>
            </a:r>
            <a:r>
              <a:rPr lang="en-US" altLang="zh-CN" sz="1400" dirty="0" err="1">
                <a:solidFill>
                  <a:schemeClr val="accent6"/>
                </a:solidFill>
              </a:rPr>
              <a:t>a,p</a:t>
            </a:r>
            <a:r>
              <a:rPr lang="en-US" altLang="zh-CN" sz="1400" dirty="0">
                <a:solidFill>
                  <a:schemeClr val="accent6"/>
                </a:solidFill>
              </a:rPr>
              <a:t>);</a:t>
            </a:r>
            <a:r>
              <a:rPr lang="en-US" altLang="zh-CN" sz="1400" dirty="0"/>
              <a:t>						</a:t>
            </a:r>
            <a:r>
              <a:rPr lang="en-US" altLang="zh-CN" sz="1400" dirty="0">
                <a:solidFill>
                  <a:srgbClr val="008000"/>
                </a:solidFill>
              </a:rPr>
              <a:t>//</a:t>
            </a:r>
            <a:r>
              <a:rPr lang="zh-CN" altLang="en-US" sz="1400" dirty="0">
                <a:solidFill>
                  <a:srgbClr val="008000"/>
                </a:solidFill>
              </a:rPr>
              <a:t>调用</a:t>
            </a:r>
            <a:r>
              <a:rPr lang="en-US" altLang="zh-CN" sz="1400" dirty="0" err="1">
                <a:solidFill>
                  <a:srgbClr val="008000"/>
                </a:solidFill>
              </a:rPr>
              <a:t>copy_string</a:t>
            </a:r>
            <a:r>
              <a:rPr lang="zh-CN" altLang="en-US" sz="1400" dirty="0">
                <a:solidFill>
                  <a:srgbClr val="008000"/>
                </a:solidFill>
              </a:rPr>
              <a:t>函数</a:t>
            </a:r>
          </a:p>
          <a:p>
            <a:pPr defTabSz="363538">
              <a:lnSpc>
                <a:spcPct val="120000"/>
              </a:lnSpc>
            </a:pPr>
            <a:r>
              <a:rPr lang="zh-CN" altLang="en-US" sz="1400" dirty="0"/>
              <a:t>	</a:t>
            </a:r>
            <a:r>
              <a:rPr lang="en-US" altLang="zh-CN" sz="1400" dirty="0" err="1"/>
              <a:t>printf</a:t>
            </a:r>
            <a:r>
              <a:rPr lang="en-US" altLang="zh-CN" sz="1400" dirty="0"/>
              <a:t>("\nstring_1: %s\nstring_2: %s\n",</a:t>
            </a:r>
            <a:r>
              <a:rPr lang="en-US" altLang="zh-CN" sz="1400" dirty="0" err="1"/>
              <a:t>a,b</a:t>
            </a:r>
            <a:r>
              <a:rPr lang="en-US" altLang="zh-CN" sz="1400" dirty="0"/>
              <a:t>);	</a:t>
            </a:r>
            <a:r>
              <a:rPr lang="en-US" altLang="zh-CN" sz="1400" dirty="0">
                <a:solidFill>
                  <a:srgbClr val="008000"/>
                </a:solidFill>
              </a:rPr>
              <a:t>//</a:t>
            </a:r>
            <a:r>
              <a:rPr lang="zh-CN" altLang="en-US" sz="1400" dirty="0">
                <a:solidFill>
                  <a:srgbClr val="008000"/>
                </a:solidFill>
              </a:rPr>
              <a:t>输出两次字符串</a:t>
            </a:r>
            <a:r>
              <a:rPr lang="en-US" altLang="zh-CN" sz="1400" dirty="0">
                <a:solidFill>
                  <a:srgbClr val="008000"/>
                </a:solidFill>
              </a:rPr>
              <a:t>1</a:t>
            </a:r>
            <a:endParaRPr lang="zh-CN" altLang="en-US" sz="1400" dirty="0">
              <a:solidFill>
                <a:srgbClr val="008000"/>
              </a:solidFill>
            </a:endParaRPr>
          </a:p>
          <a:p>
            <a:pPr defTabSz="363538">
              <a:lnSpc>
                <a:spcPct val="120000"/>
              </a:lnSpc>
            </a:pPr>
            <a:r>
              <a:rPr lang="zh-CN" altLang="en-US" sz="1400" dirty="0"/>
              <a:t>	</a:t>
            </a:r>
            <a:r>
              <a:rPr lang="en-US" altLang="zh-CN" sz="1400" dirty="0"/>
              <a:t>return 0;</a:t>
            </a:r>
          </a:p>
          <a:p>
            <a:pPr defTabSz="363538">
              <a:lnSpc>
                <a:spcPct val="120000"/>
              </a:lnSpc>
            </a:pPr>
            <a:r>
              <a:rPr lang="en-US" altLang="zh-CN" sz="1400" dirty="0"/>
              <a:t>}</a:t>
            </a:r>
          </a:p>
          <a:p>
            <a:pPr defTabSz="363538">
              <a:lnSpc>
                <a:spcPct val="120000"/>
              </a:lnSpc>
            </a:pPr>
            <a:r>
              <a:rPr lang="en-US" altLang="zh-CN" sz="1400" dirty="0"/>
              <a:t>void </a:t>
            </a:r>
            <a:r>
              <a:rPr lang="en-US" altLang="zh-CN" sz="1400" dirty="0" err="1"/>
              <a:t>copy_string</a:t>
            </a:r>
            <a:r>
              <a:rPr lang="en-US" altLang="zh-CN" sz="1400" dirty="0"/>
              <a:t>(</a:t>
            </a:r>
            <a:r>
              <a:rPr lang="en-US" altLang="zh-CN" sz="1400" dirty="0">
                <a:solidFill>
                  <a:schemeClr val="accent6"/>
                </a:solidFill>
              </a:rPr>
              <a:t>char *from, char *to</a:t>
            </a:r>
            <a:r>
              <a:rPr lang="en-US" altLang="zh-CN" sz="1400" dirty="0"/>
              <a:t>)	</a:t>
            </a:r>
            <a:endParaRPr lang="zh-CN" altLang="en-US" sz="1400" dirty="0">
              <a:solidFill>
                <a:srgbClr val="008000"/>
              </a:solidFill>
            </a:endParaRPr>
          </a:p>
          <a:p>
            <a:pPr defTabSz="363538">
              <a:lnSpc>
                <a:spcPct val="120000"/>
              </a:lnSpc>
            </a:pPr>
            <a:r>
              <a:rPr lang="en-US" altLang="zh-CN" sz="1400" dirty="0"/>
              <a:t>{	for(;*from!='\0';from++,to++)</a:t>
            </a:r>
          </a:p>
          <a:p>
            <a:pPr defTabSz="363538">
              <a:lnSpc>
                <a:spcPct val="120000"/>
              </a:lnSpc>
            </a:pPr>
            <a:r>
              <a:rPr lang="en-US" altLang="zh-CN" sz="1400" dirty="0"/>
              <a:t>	{	*to=*from;}</a:t>
            </a:r>
          </a:p>
          <a:p>
            <a:pPr defTabSz="363538">
              <a:lnSpc>
                <a:spcPct val="120000"/>
              </a:lnSpc>
            </a:pPr>
            <a:r>
              <a:rPr lang="en-US" altLang="zh-CN" sz="1400" dirty="0"/>
              <a:t>	*to='\0';</a:t>
            </a:r>
          </a:p>
          <a:p>
            <a:pPr defTabSz="363538">
              <a:lnSpc>
                <a:spcPct val="120000"/>
              </a:lnSpc>
            </a:pPr>
            <a:r>
              <a:rPr lang="en-US" altLang="zh-CN" sz="1400" dirty="0"/>
              <a:t>}</a:t>
            </a:r>
            <a:endParaRPr lang="zh-CN" altLang="en-US" sz="1400" b="1" dirty="0">
              <a:solidFill>
                <a:srgbClr val="008000"/>
              </a:solidFill>
            </a:endParaRPr>
          </a:p>
        </p:txBody>
      </p:sp>
      <p:pic>
        <p:nvPicPr>
          <p:cNvPr id="6" name="图片 5">
            <a:extLst>
              <a:ext uri="{FF2B5EF4-FFF2-40B4-BE49-F238E27FC236}">
                <a16:creationId xmlns:a16="http://schemas.microsoft.com/office/drawing/2014/main" xmlns="" id="{FBBD396A-8F17-46F9-B6D6-57909FB72C80}"/>
              </a:ext>
            </a:extLst>
          </p:cNvPr>
          <p:cNvPicPr>
            <a:picLocks noChangeAspect="1"/>
          </p:cNvPicPr>
          <p:nvPr/>
        </p:nvPicPr>
        <p:blipFill>
          <a:blip r:embed="rId3" cstate="print"/>
          <a:stretch>
            <a:fillRect/>
          </a:stretch>
        </p:blipFill>
        <p:spPr>
          <a:xfrm>
            <a:off x="3811841" y="4898346"/>
            <a:ext cx="3447962" cy="1479252"/>
          </a:xfrm>
          <a:prstGeom prst="rect">
            <a:avLst/>
          </a:prstGeom>
        </p:spPr>
      </p:pic>
    </p:spTree>
    <p:extLst>
      <p:ext uri="{BB962C8B-B14F-4D97-AF65-F5344CB8AC3E}">
        <p14:creationId xmlns:p14="http://schemas.microsoft.com/office/powerpoint/2010/main" xmlns="" val="3474913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H_Title_1"/>
          <p:cNvSpPr/>
          <p:nvPr>
            <p:custDataLst>
              <p:tags r:id="rId1"/>
            </p:custDataLst>
          </p:nvPr>
        </p:nvSpPr>
        <p:spPr>
          <a:xfrm>
            <a:off x="1247080" y="624314"/>
            <a:ext cx="2309621" cy="5131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800" b="1">
                <a:solidFill>
                  <a:srgbClr val="FFFFFF"/>
                </a:solidFill>
                <a:latin typeface="微软雅黑" panose="020B0503020204020204" pitchFamily="34" charset="-122"/>
                <a:ea typeface="微软雅黑" panose="020B0503020204020204" pitchFamily="34" charset="-122"/>
              </a:rPr>
              <a:t>指  针</a:t>
            </a:r>
            <a:endParaRPr lang="zh-CN" altLang="en-US" sz="2400" b="1" dirty="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3" name="MH_Desc_1">
            <a:extLst>
              <a:ext uri="{FF2B5EF4-FFF2-40B4-BE49-F238E27FC236}">
                <a16:creationId xmlns:a16="http://schemas.microsoft.com/office/drawing/2014/main" xmlns="" id="{56C21AEA-AB35-4858-A196-66A4F7C3AE32}"/>
              </a:ext>
            </a:extLst>
          </p:cNvPr>
          <p:cNvSpPr/>
          <p:nvPr>
            <p:custDataLst>
              <p:tags r:id="rId2"/>
            </p:custDataLst>
          </p:nvPr>
        </p:nvSpPr>
        <p:spPr>
          <a:xfrm>
            <a:off x="1247080" y="1137479"/>
            <a:ext cx="9900818" cy="505904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endParaRPr lang="zh-CN" altLang="en-US" dirty="0">
              <a:solidFill>
                <a:schemeClr val="tx1"/>
              </a:solidFill>
            </a:endParaRPr>
          </a:p>
        </p:txBody>
      </p:sp>
      <p:sp>
        <p:nvSpPr>
          <p:cNvPr id="4" name="圆角矩形 12">
            <a:extLst>
              <a:ext uri="{FF2B5EF4-FFF2-40B4-BE49-F238E27FC236}">
                <a16:creationId xmlns:a16="http://schemas.microsoft.com/office/drawing/2014/main" xmlns="" id="{5382CD89-35B6-4BD4-B332-B011068CC402}"/>
              </a:ext>
            </a:extLst>
          </p:cNvPr>
          <p:cNvSpPr/>
          <p:nvPr/>
        </p:nvSpPr>
        <p:spPr>
          <a:xfrm>
            <a:off x="1247080" y="1401161"/>
            <a:ext cx="6036589" cy="951053"/>
          </a:xfrm>
          <a:prstGeom prst="roundRect">
            <a:avLst>
              <a:gd name="adj" fmla="val 8075"/>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dirty="0"/>
              <a:t>int </a:t>
            </a:r>
            <a:r>
              <a:rPr lang="en-US" altLang="zh-CN" sz="1400" dirty="0" err="1"/>
              <a:t>i</a:t>
            </a:r>
            <a:r>
              <a:rPr lang="en-US" altLang="zh-CN" sz="1400" dirty="0"/>
              <a:t>=1,j=2,k=3;</a:t>
            </a:r>
          </a:p>
          <a:p>
            <a:pPr defTabSz="363538">
              <a:lnSpc>
                <a:spcPct val="120000"/>
              </a:lnSpc>
            </a:pPr>
            <a:r>
              <a:rPr lang="en-US" altLang="zh-CN" sz="1400" dirty="0">
                <a:solidFill>
                  <a:schemeClr val="tx1"/>
                </a:solidFill>
              </a:rPr>
              <a:t>int *</a:t>
            </a:r>
            <a:r>
              <a:rPr lang="en-US" altLang="zh-CN" sz="1400" dirty="0" err="1">
                <a:solidFill>
                  <a:schemeClr val="tx1"/>
                </a:solidFill>
              </a:rPr>
              <a:t>i_pointer</a:t>
            </a:r>
            <a:r>
              <a:rPr lang="en-US" altLang="zh-CN" sz="1400" dirty="0">
                <a:solidFill>
                  <a:schemeClr val="tx1"/>
                </a:solidFill>
              </a:rPr>
              <a:t>;	</a:t>
            </a:r>
            <a:r>
              <a:rPr lang="en-US" altLang="zh-CN" sz="1400" dirty="0">
                <a:solidFill>
                  <a:srgbClr val="008000"/>
                </a:solidFill>
              </a:rPr>
              <a:t>//</a:t>
            </a:r>
            <a:r>
              <a:rPr lang="zh-CN" altLang="en-US" sz="1400" dirty="0">
                <a:solidFill>
                  <a:srgbClr val="008000"/>
                </a:solidFill>
              </a:rPr>
              <a:t>定义了一个变量</a:t>
            </a:r>
            <a:r>
              <a:rPr lang="en-US" altLang="zh-CN" sz="1400" dirty="0" err="1">
                <a:solidFill>
                  <a:srgbClr val="008000"/>
                </a:solidFill>
              </a:rPr>
              <a:t>i_pointer</a:t>
            </a:r>
            <a:r>
              <a:rPr lang="zh-CN" altLang="en-US" sz="1400" dirty="0">
                <a:solidFill>
                  <a:srgbClr val="008000"/>
                </a:solidFill>
              </a:rPr>
              <a:t>，用来存放整型变量的地址</a:t>
            </a:r>
            <a:endParaRPr lang="en-US" altLang="zh-CN" sz="1400" dirty="0">
              <a:solidFill>
                <a:srgbClr val="008000"/>
              </a:solidFill>
            </a:endParaRPr>
          </a:p>
          <a:p>
            <a:pPr defTabSz="363538">
              <a:lnSpc>
                <a:spcPct val="120000"/>
              </a:lnSpc>
            </a:pPr>
            <a:r>
              <a:rPr lang="en-US" altLang="zh-CN" sz="1400" dirty="0" err="1">
                <a:solidFill>
                  <a:schemeClr val="tx1"/>
                </a:solidFill>
              </a:rPr>
              <a:t>i_pointer</a:t>
            </a:r>
            <a:r>
              <a:rPr lang="en-US" altLang="zh-CN" sz="1400" dirty="0">
                <a:solidFill>
                  <a:schemeClr val="tx1"/>
                </a:solidFill>
              </a:rPr>
              <a:t>=&amp;</a:t>
            </a:r>
            <a:r>
              <a:rPr lang="en-US" altLang="zh-CN" sz="1400" dirty="0" err="1">
                <a:solidFill>
                  <a:schemeClr val="tx1"/>
                </a:solidFill>
              </a:rPr>
              <a:t>i</a:t>
            </a:r>
            <a:r>
              <a:rPr lang="en-US" altLang="zh-CN" sz="1400" dirty="0">
                <a:solidFill>
                  <a:schemeClr val="tx1"/>
                </a:solidFill>
              </a:rPr>
              <a:t>;	</a:t>
            </a:r>
            <a:r>
              <a:rPr lang="en-US" altLang="zh-CN" sz="1400" dirty="0">
                <a:solidFill>
                  <a:srgbClr val="008000"/>
                </a:solidFill>
              </a:rPr>
              <a:t>//</a:t>
            </a:r>
            <a:r>
              <a:rPr lang="zh-CN" altLang="en-US" sz="1400" dirty="0">
                <a:solidFill>
                  <a:srgbClr val="008000"/>
                </a:solidFill>
              </a:rPr>
              <a:t>把</a:t>
            </a:r>
            <a:r>
              <a:rPr lang="en-US" altLang="zh-CN" sz="1400" dirty="0" err="1">
                <a:solidFill>
                  <a:srgbClr val="008000"/>
                </a:solidFill>
              </a:rPr>
              <a:t>i</a:t>
            </a:r>
            <a:r>
              <a:rPr lang="zh-CN" altLang="en-US" sz="1400" dirty="0">
                <a:solidFill>
                  <a:srgbClr val="008000"/>
                </a:solidFill>
              </a:rPr>
              <a:t>的地址赋给</a:t>
            </a:r>
            <a:r>
              <a:rPr lang="en-US" altLang="zh-CN" sz="1400" dirty="0" err="1">
                <a:solidFill>
                  <a:srgbClr val="008000"/>
                </a:solidFill>
              </a:rPr>
              <a:t>i_pointer</a:t>
            </a:r>
            <a:endParaRPr lang="zh-CN" altLang="en-US" sz="1400" dirty="0">
              <a:solidFill>
                <a:srgbClr val="008000"/>
              </a:solidFill>
            </a:endParaRPr>
          </a:p>
        </p:txBody>
      </p:sp>
      <p:sp>
        <p:nvSpPr>
          <p:cNvPr id="6" name="流程图: 文档 5">
            <a:extLst>
              <a:ext uri="{FF2B5EF4-FFF2-40B4-BE49-F238E27FC236}">
                <a16:creationId xmlns:a16="http://schemas.microsoft.com/office/drawing/2014/main" xmlns="" id="{FE9634E7-F986-418D-A566-77EA985B1338}"/>
              </a:ext>
            </a:extLst>
          </p:cNvPr>
          <p:cNvSpPr/>
          <p:nvPr/>
        </p:nvSpPr>
        <p:spPr>
          <a:xfrm>
            <a:off x="3663906" y="2865379"/>
            <a:ext cx="2226091" cy="3165716"/>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xmlns="" Requires="a14">
          <p:graphicFrame>
            <p:nvGraphicFramePr>
              <p:cNvPr id="8" name="表格 7">
                <a:extLst>
                  <a:ext uri="{FF2B5EF4-FFF2-40B4-BE49-F238E27FC236}">
                    <a16:creationId xmlns:a16="http://schemas.microsoft.com/office/drawing/2014/main" id="{7A3B72B1-C6B6-45AB-BDB0-E058B38BB4D7}"/>
                  </a:ext>
                </a:extLst>
              </p:cNvPr>
              <p:cNvGraphicFramePr>
                <a:graphicFrameLocks noGrp="1"/>
              </p:cNvGraphicFramePr>
              <p:nvPr>
                <p:extLst>
                  <p:ext uri="{D42A27DB-BD31-4B8C-83A1-F6EECF244321}">
                    <p14:modId xmlns:p14="http://schemas.microsoft.com/office/powerpoint/2010/main" val="1800340538"/>
                  </p:ext>
                </p:extLst>
              </p:nvPr>
            </p:nvGraphicFramePr>
            <p:xfrm>
              <a:off x="1387365" y="2520427"/>
              <a:ext cx="6766563" cy="3017520"/>
            </p:xfrm>
            <a:graphic>
              <a:graphicData uri="http://schemas.openxmlformats.org/drawingml/2006/table">
                <a:tbl>
                  <a:tblPr>
                    <a:tableStyleId>{5C22544A-7EE6-4342-B048-85BDC9FD1C3A}</a:tableStyleId>
                  </a:tblPr>
                  <a:tblGrid>
                    <a:gridCol w="2255521">
                      <a:extLst>
                        <a:ext uri="{9D8B030D-6E8A-4147-A177-3AD203B41FA5}">
                          <a16:colId xmlns:a16="http://schemas.microsoft.com/office/drawing/2014/main" val="466422120"/>
                        </a:ext>
                      </a:extLst>
                    </a:gridCol>
                    <a:gridCol w="2255521">
                      <a:extLst>
                        <a:ext uri="{9D8B030D-6E8A-4147-A177-3AD203B41FA5}">
                          <a16:colId xmlns:a16="http://schemas.microsoft.com/office/drawing/2014/main" val="608510454"/>
                        </a:ext>
                      </a:extLst>
                    </a:gridCol>
                    <a:gridCol w="2255521">
                      <a:extLst>
                        <a:ext uri="{9D8B030D-6E8A-4147-A177-3AD203B41FA5}">
                          <a16:colId xmlns:a16="http://schemas.microsoft.com/office/drawing/2014/main" val="804089917"/>
                        </a:ext>
                      </a:extLst>
                    </a:gridCol>
                  </a:tblGrid>
                  <a:tr h="0">
                    <a:tc>
                      <a:txBody>
                        <a:bodyPr/>
                        <a:lstStyle/>
                        <a:p>
                          <a:pPr algn="r"/>
                          <a:endParaRPr lang="en-US" altLang="zh-CN" sz="1600" dirty="0"/>
                        </a:p>
                      </a:txBody>
                      <a:tcPr anchor="ctr">
                        <a:noFill/>
                      </a:tcPr>
                    </a:tc>
                    <a:tc>
                      <a:txBody>
                        <a:bodyPr/>
                        <a:lstStyle/>
                        <a:p>
                          <a:pPr algn="ctr"/>
                          <a:r>
                            <a:rPr lang="zh-CN" altLang="en-US" sz="1600" dirty="0"/>
                            <a:t>内存用户数据区</a:t>
                          </a:r>
                          <a:endParaRPr lang="en-US" altLang="zh-CN" sz="1600" dirty="0"/>
                        </a:p>
                      </a:txBody>
                      <a:tcPr anchor="ctr">
                        <a:noFill/>
                      </a:tcPr>
                    </a:tc>
                    <a:tc>
                      <a:txBody>
                        <a:bodyPr/>
                        <a:lstStyle/>
                        <a:p>
                          <a:pPr algn="l"/>
                          <a:endParaRPr lang="zh-CN" altLang="en-US" sz="1600" dirty="0"/>
                        </a:p>
                      </a:txBody>
                      <a:tcPr anchor="ctr">
                        <a:noFill/>
                      </a:tcPr>
                    </a:tc>
                    <a:extLst>
                      <a:ext uri="{0D108BD9-81ED-4DB2-BD59-A6C34878D82A}">
                        <a16:rowId xmlns:a16="http://schemas.microsoft.com/office/drawing/2014/main" val="4075526305"/>
                      </a:ext>
                    </a:extLst>
                  </a:tr>
                  <a:tr h="0">
                    <a:tc rowSpan="2">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zh-CN" altLang="en-US" sz="1600" dirty="0"/>
                            <a:t>地址</a:t>
                          </a:r>
                          <a:endParaRPr lang="en-US" altLang="zh-CN" sz="1600" dirty="0"/>
                        </a:p>
                      </a:txBody>
                      <a:tcPr anchor="b">
                        <a:noFill/>
                      </a:tcPr>
                    </a:tc>
                    <a:tc rowSpan="2">
                      <a:txBody>
                        <a:bodyPr/>
                        <a:lstStyle/>
                        <a:p>
                          <a:pPr algn="ctr"/>
                          <a14:m>
                            <m:oMathPara xmlns:m="http://schemas.openxmlformats.org/officeDocument/2006/math">
                              <m:oMathParaPr>
                                <m:jc m:val="centerGroup"/>
                              </m:oMathParaPr>
                              <m:oMath xmlns:m="http://schemas.openxmlformats.org/officeDocument/2006/math">
                                <m:r>
                                  <a:rPr lang="zh-CN" altLang="en-US" sz="1600" i="1" smtClean="0">
                                    <a:latin typeface="Cambria Math" panose="02040503050406030204" pitchFamily="18" charset="0"/>
                                  </a:rPr>
                                  <m:t>⋮</m:t>
                                </m:r>
                              </m:oMath>
                            </m:oMathPara>
                          </a14:m>
                          <a:endParaRPr lang="en-US" altLang="zh-CN" sz="1600" dirty="0"/>
                        </a:p>
                      </a:txBody>
                      <a:tcPr anchor="ctr">
                        <a:noFill/>
                      </a:tcPr>
                    </a:tc>
                    <a:tc>
                      <a:txBody>
                        <a:bodyPr/>
                        <a:lstStyle/>
                        <a:p>
                          <a:pPr algn="l"/>
                          <a:endParaRPr lang="zh-CN" altLang="en-US" sz="1600" dirty="0"/>
                        </a:p>
                      </a:txBody>
                      <a:tcPr anchor="ctr">
                        <a:noFill/>
                      </a:tcPr>
                    </a:tc>
                    <a:extLst>
                      <a:ext uri="{0D108BD9-81ED-4DB2-BD59-A6C34878D82A}">
                        <a16:rowId xmlns:a16="http://schemas.microsoft.com/office/drawing/2014/main" val="2558940367"/>
                      </a:ext>
                    </a:extLst>
                  </a:tr>
                  <a:tr h="182837">
                    <a:tc vMerge="1">
                      <a:txBody>
                        <a:bodyPr/>
                        <a:lstStyle/>
                        <a:p>
                          <a:endParaRPr lang="zh-CN" altLang="en-US"/>
                        </a:p>
                      </a:txBody>
                      <a:tcPr/>
                    </a:tc>
                    <a:tc vMerge="1">
                      <a:txBody>
                        <a:bodyPr/>
                        <a:lstStyle/>
                        <a:p>
                          <a:pPr algn="ctr"/>
                          <a:endParaRPr lang="en-US" altLang="zh-CN" sz="1600" dirty="0"/>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t>变量名</a:t>
                          </a:r>
                        </a:p>
                      </a:txBody>
                      <a:tcPr anchor="ctr">
                        <a:noFill/>
                      </a:tcPr>
                    </a:tc>
                    <a:extLst>
                      <a:ext uri="{0D108BD9-81ED-4DB2-BD59-A6C34878D82A}">
                        <a16:rowId xmlns:a16="http://schemas.microsoft.com/office/drawing/2014/main" val="2019830698"/>
                      </a:ext>
                    </a:extLst>
                  </a:tr>
                  <a:tr h="0">
                    <a:tc>
                      <a:txBody>
                        <a:bodyPr/>
                        <a:lstStyle/>
                        <a:p>
                          <a:pPr algn="r"/>
                          <a:r>
                            <a:rPr lang="en-US" altLang="zh-CN" sz="1600" dirty="0"/>
                            <a:t>2000</a:t>
                          </a:r>
                          <a:endParaRPr lang="zh-CN" altLang="en-US" sz="1600" dirty="0"/>
                        </a:p>
                      </a:txBody>
                      <a:tcPr anchor="ctr">
                        <a:noFill/>
                      </a:tcPr>
                    </a:tc>
                    <a:tc>
                      <a:txBody>
                        <a:bodyPr/>
                        <a:lstStyle/>
                        <a:p>
                          <a:pPr algn="ctr"/>
                          <a:r>
                            <a:rPr lang="en-US" altLang="zh-CN" sz="1600" dirty="0"/>
                            <a:t>3</a:t>
                          </a:r>
                          <a:endParaRPr lang="zh-CN" altLang="en-US" sz="1600" dirty="0"/>
                        </a:p>
                      </a:txBody>
                      <a:tcPr anchor="ctr">
                        <a:noFill/>
                      </a:tcPr>
                    </a:tc>
                    <a:tc>
                      <a:txBody>
                        <a:bodyPr/>
                        <a:lstStyle/>
                        <a:p>
                          <a:pPr algn="l"/>
                          <a:r>
                            <a:rPr lang="en-US" altLang="zh-CN" sz="1600" dirty="0"/>
                            <a:t>     </a:t>
                          </a:r>
                          <a:r>
                            <a:rPr lang="en-US" altLang="zh-CN" sz="1600" dirty="0" err="1"/>
                            <a:t>i</a:t>
                          </a:r>
                          <a:endParaRPr lang="zh-CN" altLang="en-US" sz="1600" dirty="0"/>
                        </a:p>
                      </a:txBody>
                      <a:tcPr anchor="ctr">
                        <a:noFill/>
                      </a:tcPr>
                    </a:tc>
                    <a:extLst>
                      <a:ext uri="{0D108BD9-81ED-4DB2-BD59-A6C34878D82A}">
                        <a16:rowId xmlns:a16="http://schemas.microsoft.com/office/drawing/2014/main" val="1210556077"/>
                      </a:ext>
                    </a:extLst>
                  </a:tr>
                  <a:tr h="0">
                    <a:tc>
                      <a:txBody>
                        <a:bodyPr/>
                        <a:lstStyle/>
                        <a:p>
                          <a:pPr algn="r"/>
                          <a:r>
                            <a:rPr lang="en-US" altLang="zh-CN" sz="1600" dirty="0"/>
                            <a:t>2004</a:t>
                          </a:r>
                          <a:endParaRPr lang="zh-CN" altLang="en-US" sz="1600" dirty="0"/>
                        </a:p>
                      </a:txBody>
                      <a:tcPr anchor="ctr">
                        <a:noFill/>
                      </a:tcPr>
                    </a:tc>
                    <a:tc>
                      <a:txBody>
                        <a:bodyPr/>
                        <a:lstStyle/>
                        <a:p>
                          <a:pPr algn="ctr"/>
                          <a:r>
                            <a:rPr lang="en-US" altLang="zh-CN" sz="1600" dirty="0"/>
                            <a:t>6</a:t>
                          </a:r>
                          <a:endParaRPr lang="zh-CN" altLang="en-US" sz="1600" dirty="0"/>
                        </a:p>
                      </a:txBody>
                      <a:tcPr anchor="ctr">
                        <a:noFill/>
                      </a:tcPr>
                    </a:tc>
                    <a:tc>
                      <a:txBody>
                        <a:bodyPr/>
                        <a:lstStyle/>
                        <a:p>
                          <a:pPr algn="l"/>
                          <a:r>
                            <a:rPr lang="en-US" altLang="zh-CN" sz="1600" dirty="0"/>
                            <a:t>     j</a:t>
                          </a:r>
                          <a:endParaRPr lang="zh-CN" altLang="en-US" sz="1600" dirty="0"/>
                        </a:p>
                      </a:txBody>
                      <a:tcPr anchor="ctr">
                        <a:noFill/>
                      </a:tcPr>
                    </a:tc>
                    <a:extLst>
                      <a:ext uri="{0D108BD9-81ED-4DB2-BD59-A6C34878D82A}">
                        <a16:rowId xmlns:a16="http://schemas.microsoft.com/office/drawing/2014/main" val="1681214325"/>
                      </a:ext>
                    </a:extLst>
                  </a:tr>
                  <a:tr h="0">
                    <a:tc>
                      <a:txBody>
                        <a:bodyPr/>
                        <a:lstStyle/>
                        <a:p>
                          <a:pPr algn="r"/>
                          <a:r>
                            <a:rPr lang="en-US" altLang="zh-CN" sz="1600" dirty="0"/>
                            <a:t>2008</a:t>
                          </a:r>
                          <a:endParaRPr lang="zh-CN" altLang="en-US" sz="1600" dirty="0"/>
                        </a:p>
                      </a:txBody>
                      <a:tcPr anchor="ctr">
                        <a:noFill/>
                      </a:tcPr>
                    </a:tc>
                    <a:tc>
                      <a:txBody>
                        <a:bodyPr/>
                        <a:lstStyle/>
                        <a:p>
                          <a:pPr algn="ctr"/>
                          <a:r>
                            <a:rPr lang="en-US" altLang="zh-CN" sz="1600" dirty="0"/>
                            <a:t>9</a:t>
                          </a:r>
                          <a:endParaRPr lang="zh-CN" altLang="en-US" sz="1600" dirty="0"/>
                        </a:p>
                      </a:txBody>
                      <a:tcPr anchor="ctr">
                        <a:noFill/>
                      </a:tcPr>
                    </a:tc>
                    <a:tc>
                      <a:txBody>
                        <a:bodyPr/>
                        <a:lstStyle/>
                        <a:p>
                          <a:pPr algn="l"/>
                          <a:r>
                            <a:rPr lang="en-US" altLang="zh-CN" sz="1600" dirty="0"/>
                            <a:t>     k</a:t>
                          </a:r>
                          <a:endParaRPr lang="zh-CN" altLang="en-US" sz="1600" dirty="0"/>
                        </a:p>
                      </a:txBody>
                      <a:tcPr anchor="ctr">
                        <a:noFill/>
                      </a:tcPr>
                    </a:tc>
                    <a:extLst>
                      <a:ext uri="{0D108BD9-81ED-4DB2-BD59-A6C34878D82A}">
                        <a16:rowId xmlns:a16="http://schemas.microsoft.com/office/drawing/2014/main" val="3514837093"/>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zh-CN" altLang="en-US" sz="1600" dirty="0"/>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1600" i="1" smtClean="0">
                                    <a:latin typeface="Cambria Math" panose="02040503050406030204" pitchFamily="18" charset="0"/>
                                  </a:rPr>
                                  <m:t>⋮</m:t>
                                </m:r>
                              </m:oMath>
                            </m:oMathPara>
                          </a14:m>
                          <a:endParaRPr lang="zh-CN" altLang="en-US" sz="1600" dirty="0"/>
                        </a:p>
                      </a:txBody>
                      <a:tcPr anchor="ctr">
                        <a:noFill/>
                      </a:tcPr>
                    </a:tc>
                    <a:tc>
                      <a:txBody>
                        <a:bodyPr/>
                        <a:lstStyle/>
                        <a:p>
                          <a:pPr algn="l"/>
                          <a:endParaRPr lang="zh-CN" altLang="en-US" sz="1600" dirty="0"/>
                        </a:p>
                      </a:txBody>
                      <a:tcPr anchor="ctr">
                        <a:noFill/>
                      </a:tcPr>
                    </a:tc>
                    <a:extLst>
                      <a:ext uri="{0D108BD9-81ED-4DB2-BD59-A6C34878D82A}">
                        <a16:rowId xmlns:a16="http://schemas.microsoft.com/office/drawing/2014/main" val="381138927"/>
                      </a:ext>
                    </a:extLst>
                  </a:tr>
                  <a:tr h="0">
                    <a:tc>
                      <a:txBody>
                        <a:bodyPr/>
                        <a:lstStyle/>
                        <a:p>
                          <a:pPr algn="r"/>
                          <a:r>
                            <a:rPr lang="en-US" altLang="zh-CN" sz="1600" dirty="0"/>
                            <a:t>3000</a:t>
                          </a:r>
                          <a:endParaRPr lang="zh-CN" altLang="en-US" sz="1600" dirty="0"/>
                        </a:p>
                      </a:txBody>
                      <a:tcPr anchor="ctr">
                        <a:noFill/>
                      </a:tcPr>
                    </a:tc>
                    <a:tc>
                      <a:txBody>
                        <a:bodyPr/>
                        <a:lstStyle/>
                        <a:p>
                          <a:pPr algn="ctr"/>
                          <a:r>
                            <a:rPr lang="en-US" altLang="zh-CN" sz="1600" dirty="0"/>
                            <a:t>2000</a:t>
                          </a:r>
                          <a:endParaRPr lang="zh-CN" altLang="en-US" sz="1600" dirty="0"/>
                        </a:p>
                      </a:txBody>
                      <a:tcPr anchor="ctr">
                        <a:noFill/>
                      </a:tcPr>
                    </a:tc>
                    <a:tc>
                      <a:txBody>
                        <a:bodyPr/>
                        <a:lstStyle/>
                        <a:p>
                          <a:pPr algn="l"/>
                          <a:r>
                            <a:rPr lang="en-US" altLang="zh-CN" sz="1600" dirty="0" err="1"/>
                            <a:t>i_pointer</a:t>
                          </a:r>
                          <a:endParaRPr lang="zh-CN" altLang="en-US" sz="1600" dirty="0"/>
                        </a:p>
                      </a:txBody>
                      <a:tcPr anchor="ctr">
                        <a:noFill/>
                      </a:tcPr>
                    </a:tc>
                    <a:extLst>
                      <a:ext uri="{0D108BD9-81ED-4DB2-BD59-A6C34878D82A}">
                        <a16:rowId xmlns:a16="http://schemas.microsoft.com/office/drawing/2014/main" val="1390917622"/>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zh-CN" altLang="en-US" sz="1600" dirty="0"/>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1600" i="1" smtClean="0">
                                    <a:latin typeface="Cambria Math" panose="02040503050406030204" pitchFamily="18" charset="0"/>
                                  </a:rPr>
                                  <m:t>⋮</m:t>
                                </m:r>
                              </m:oMath>
                            </m:oMathPara>
                          </a14:m>
                          <a:endParaRPr lang="zh-CN" altLang="en-US" sz="1600" dirty="0"/>
                        </a:p>
                      </a:txBody>
                      <a:tcPr anchor="ctr">
                        <a:noFill/>
                      </a:tcPr>
                    </a:tc>
                    <a:tc>
                      <a:txBody>
                        <a:bodyPr/>
                        <a:lstStyle/>
                        <a:p>
                          <a:pPr algn="l"/>
                          <a:endParaRPr lang="zh-CN" altLang="en-US" sz="1600" dirty="0"/>
                        </a:p>
                      </a:txBody>
                      <a:tcPr anchor="ctr">
                        <a:noFill/>
                      </a:tcPr>
                    </a:tc>
                    <a:extLst>
                      <a:ext uri="{0D108BD9-81ED-4DB2-BD59-A6C34878D82A}">
                        <a16:rowId xmlns:a16="http://schemas.microsoft.com/office/drawing/2014/main" val="2986265341"/>
                      </a:ext>
                    </a:extLst>
                  </a:tr>
                </a:tbl>
              </a:graphicData>
            </a:graphic>
          </p:graphicFrame>
        </mc:Choice>
        <mc:Fallback>
          <p:graphicFrame>
            <p:nvGraphicFramePr>
              <p:cNvPr id="8" name="表格 7">
                <a:extLst>
                  <a:ext uri="{FF2B5EF4-FFF2-40B4-BE49-F238E27FC236}">
                    <a16:creationId xmlns:a16="http://schemas.microsoft.com/office/drawing/2014/main" xmlns="" xmlns:a14="http://schemas.microsoft.com/office/drawing/2010/main" id="{7A3B72B1-C6B6-45AB-BDB0-E058B38BB4D7}"/>
                  </a:ext>
                </a:extLst>
              </p:cNvPr>
              <p:cNvGraphicFramePr>
                <a:graphicFrameLocks noGrp="1"/>
              </p:cNvGraphicFramePr>
              <p:nvPr>
                <p:extLst>
                  <p:ext uri="{D42A27DB-BD31-4B8C-83A1-F6EECF244321}">
                    <p14:modId xmlns:p14="http://schemas.microsoft.com/office/powerpoint/2010/main" xmlns="" xmlns:a14="http://schemas.microsoft.com/office/drawing/2010/main" val="1800340538"/>
                  </p:ext>
                </p:extLst>
              </p:nvPr>
            </p:nvGraphicFramePr>
            <p:xfrm>
              <a:off x="1387365" y="2520427"/>
              <a:ext cx="6766563" cy="3078480"/>
            </p:xfrm>
            <a:graphic>
              <a:graphicData uri="http://schemas.openxmlformats.org/drawingml/2006/table">
                <a:tbl>
                  <a:tblPr>
                    <a:tableStyleId>{5C22544A-7EE6-4342-B048-85BDC9FD1C3A}</a:tableStyleId>
                  </a:tblPr>
                  <a:tblGrid>
                    <a:gridCol w="2255521">
                      <a:extLst>
                        <a:ext uri="{9D8B030D-6E8A-4147-A177-3AD203B41FA5}">
                          <a16:colId xmlns:a16="http://schemas.microsoft.com/office/drawing/2014/main" xmlns="" xmlns:a14="http://schemas.microsoft.com/office/drawing/2010/main" val="466422120"/>
                        </a:ext>
                      </a:extLst>
                    </a:gridCol>
                    <a:gridCol w="2255521">
                      <a:extLst>
                        <a:ext uri="{9D8B030D-6E8A-4147-A177-3AD203B41FA5}">
                          <a16:colId xmlns:a16="http://schemas.microsoft.com/office/drawing/2014/main" xmlns="" xmlns:a14="http://schemas.microsoft.com/office/drawing/2010/main" val="608510454"/>
                        </a:ext>
                      </a:extLst>
                    </a:gridCol>
                    <a:gridCol w="2255521">
                      <a:extLst>
                        <a:ext uri="{9D8B030D-6E8A-4147-A177-3AD203B41FA5}">
                          <a16:colId xmlns:a16="http://schemas.microsoft.com/office/drawing/2014/main" xmlns="" xmlns:a14="http://schemas.microsoft.com/office/drawing/2010/main" val="804089917"/>
                        </a:ext>
                      </a:extLst>
                    </a:gridCol>
                  </a:tblGrid>
                  <a:tr h="335280">
                    <a:tc>
                      <a:txBody>
                        <a:bodyPr/>
                        <a:lstStyle/>
                        <a:p>
                          <a:pPr algn="r"/>
                          <a:endParaRPr lang="en-US" altLang="zh-CN" sz="1600" dirty="0"/>
                        </a:p>
                      </a:txBody>
                      <a:tcPr anchor="ctr">
                        <a:noFill/>
                      </a:tcPr>
                    </a:tc>
                    <a:tc>
                      <a:txBody>
                        <a:bodyPr/>
                        <a:lstStyle/>
                        <a:p>
                          <a:pPr algn="ctr"/>
                          <a:r>
                            <a:rPr lang="zh-CN" altLang="en-US" sz="1600" dirty="0"/>
                            <a:t>内存用户数据区</a:t>
                          </a:r>
                          <a:endParaRPr lang="en-US" altLang="zh-CN" sz="1600" dirty="0"/>
                        </a:p>
                      </a:txBody>
                      <a:tcPr anchor="ctr">
                        <a:noFill/>
                      </a:tcPr>
                    </a:tc>
                    <a:tc>
                      <a:txBody>
                        <a:bodyPr/>
                        <a:lstStyle/>
                        <a:p>
                          <a:pPr algn="l"/>
                          <a:endParaRPr lang="zh-CN" altLang="en-US" sz="1600" dirty="0"/>
                        </a:p>
                      </a:txBody>
                      <a:tcPr anchor="ctr">
                        <a:noFill/>
                      </a:tcPr>
                    </a:tc>
                    <a:extLst>
                      <a:ext uri="{0D108BD9-81ED-4DB2-BD59-A6C34878D82A}">
                        <a16:rowId xmlns:a16="http://schemas.microsoft.com/office/drawing/2014/main" xmlns="" xmlns:a14="http://schemas.microsoft.com/office/drawing/2010/main" val="4075526305"/>
                      </a:ext>
                    </a:extLst>
                  </a:tr>
                  <a:tr h="335280">
                    <a:tc rowSpan="2">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zh-CN" altLang="en-US" sz="1600" dirty="0"/>
                            <a:t>地址</a:t>
                          </a:r>
                          <a:endParaRPr lang="en-US" altLang="zh-CN" sz="1600" dirty="0"/>
                        </a:p>
                      </a:txBody>
                      <a:tcPr anchor="b">
                        <a:noFill/>
                      </a:tcPr>
                    </a:tc>
                    <a:tc rowSpan="2">
                      <a:txBody>
                        <a:bodyPr/>
                        <a:lstStyle/>
                        <a:p>
                          <a:endParaRPr lang="zh-CN"/>
                        </a:p>
                      </a:txBody>
                      <a:tcPr anchor="ctr">
                        <a:blipFill>
                          <a:blip r:embed="rId5"/>
                          <a:stretch>
                            <a:fillRect l="-100000" t="-52727" r="-100270" b="-302727"/>
                          </a:stretch>
                        </a:blipFill>
                      </a:tcPr>
                    </a:tc>
                    <a:tc>
                      <a:txBody>
                        <a:bodyPr/>
                        <a:lstStyle/>
                        <a:p>
                          <a:pPr algn="l"/>
                          <a:endParaRPr lang="zh-CN" altLang="en-US" sz="1600" dirty="0"/>
                        </a:p>
                      </a:txBody>
                      <a:tcPr anchor="ctr">
                        <a:noFill/>
                      </a:tcPr>
                    </a:tc>
                    <a:extLst>
                      <a:ext uri="{0D108BD9-81ED-4DB2-BD59-A6C34878D82A}">
                        <a16:rowId xmlns:a16="http://schemas.microsoft.com/office/drawing/2014/main" xmlns="" xmlns:a14="http://schemas.microsoft.com/office/drawing/2010/main" val="2558940367"/>
                      </a:ext>
                    </a:extLst>
                  </a:tr>
                  <a:tr h="335280">
                    <a:tc vMerge="1">
                      <a:txBody>
                        <a:bodyPr/>
                        <a:lstStyle/>
                        <a:p>
                          <a:endParaRPr lang="zh-CN" altLang="en-US"/>
                        </a:p>
                      </a:txBody>
                      <a:tcPr/>
                    </a:tc>
                    <a:tc vMerge="1">
                      <a:txBody>
                        <a:bodyPr/>
                        <a:lstStyle/>
                        <a:p>
                          <a:pPr algn="ctr"/>
                          <a:endParaRPr lang="en-US" altLang="zh-CN" sz="1600" dirty="0"/>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t>变量名</a:t>
                          </a:r>
                        </a:p>
                      </a:txBody>
                      <a:tcPr anchor="ctr">
                        <a:noFill/>
                      </a:tcPr>
                    </a:tc>
                    <a:extLst>
                      <a:ext uri="{0D108BD9-81ED-4DB2-BD59-A6C34878D82A}">
                        <a16:rowId xmlns:a16="http://schemas.microsoft.com/office/drawing/2014/main" xmlns="" xmlns:a14="http://schemas.microsoft.com/office/drawing/2010/main" val="2019830698"/>
                      </a:ext>
                    </a:extLst>
                  </a:tr>
                  <a:tr h="335280">
                    <a:tc>
                      <a:txBody>
                        <a:bodyPr/>
                        <a:lstStyle/>
                        <a:p>
                          <a:pPr algn="r"/>
                          <a:r>
                            <a:rPr lang="en-US" altLang="zh-CN" sz="1600" dirty="0"/>
                            <a:t>2000</a:t>
                          </a:r>
                          <a:endParaRPr lang="zh-CN" altLang="en-US" sz="1600" dirty="0"/>
                        </a:p>
                      </a:txBody>
                      <a:tcPr anchor="ctr">
                        <a:noFill/>
                      </a:tcPr>
                    </a:tc>
                    <a:tc>
                      <a:txBody>
                        <a:bodyPr/>
                        <a:lstStyle/>
                        <a:p>
                          <a:pPr algn="ctr"/>
                          <a:r>
                            <a:rPr lang="en-US" altLang="zh-CN" sz="1600" dirty="0"/>
                            <a:t>3</a:t>
                          </a:r>
                          <a:endParaRPr lang="zh-CN" altLang="en-US" sz="1600" dirty="0"/>
                        </a:p>
                      </a:txBody>
                      <a:tcPr anchor="ctr">
                        <a:noFill/>
                      </a:tcPr>
                    </a:tc>
                    <a:tc>
                      <a:txBody>
                        <a:bodyPr/>
                        <a:lstStyle/>
                        <a:p>
                          <a:pPr algn="l"/>
                          <a:r>
                            <a:rPr lang="en-US" altLang="zh-CN" sz="1600" dirty="0"/>
                            <a:t>     </a:t>
                          </a:r>
                          <a:r>
                            <a:rPr lang="en-US" altLang="zh-CN" sz="1600" dirty="0" err="1"/>
                            <a:t>i</a:t>
                          </a:r>
                          <a:endParaRPr lang="zh-CN" altLang="en-US" sz="1600" dirty="0"/>
                        </a:p>
                      </a:txBody>
                      <a:tcPr anchor="ctr">
                        <a:noFill/>
                      </a:tcPr>
                    </a:tc>
                    <a:extLst>
                      <a:ext uri="{0D108BD9-81ED-4DB2-BD59-A6C34878D82A}">
                        <a16:rowId xmlns:a16="http://schemas.microsoft.com/office/drawing/2014/main" xmlns="" xmlns:a14="http://schemas.microsoft.com/office/drawing/2010/main" val="1210556077"/>
                      </a:ext>
                    </a:extLst>
                  </a:tr>
                  <a:tr h="335280">
                    <a:tc>
                      <a:txBody>
                        <a:bodyPr/>
                        <a:lstStyle/>
                        <a:p>
                          <a:pPr algn="r"/>
                          <a:r>
                            <a:rPr lang="en-US" altLang="zh-CN" sz="1600" dirty="0"/>
                            <a:t>2004</a:t>
                          </a:r>
                          <a:endParaRPr lang="zh-CN" altLang="en-US" sz="1600" dirty="0"/>
                        </a:p>
                      </a:txBody>
                      <a:tcPr anchor="ctr">
                        <a:noFill/>
                      </a:tcPr>
                    </a:tc>
                    <a:tc>
                      <a:txBody>
                        <a:bodyPr/>
                        <a:lstStyle/>
                        <a:p>
                          <a:pPr algn="ctr"/>
                          <a:r>
                            <a:rPr lang="en-US" altLang="zh-CN" sz="1600" dirty="0"/>
                            <a:t>6</a:t>
                          </a:r>
                          <a:endParaRPr lang="zh-CN" altLang="en-US" sz="1600" dirty="0"/>
                        </a:p>
                      </a:txBody>
                      <a:tcPr anchor="ctr">
                        <a:noFill/>
                      </a:tcPr>
                    </a:tc>
                    <a:tc>
                      <a:txBody>
                        <a:bodyPr/>
                        <a:lstStyle/>
                        <a:p>
                          <a:pPr algn="l"/>
                          <a:r>
                            <a:rPr lang="en-US" altLang="zh-CN" sz="1600" dirty="0"/>
                            <a:t>     j</a:t>
                          </a:r>
                          <a:endParaRPr lang="zh-CN" altLang="en-US" sz="1600" dirty="0"/>
                        </a:p>
                      </a:txBody>
                      <a:tcPr anchor="ctr">
                        <a:noFill/>
                      </a:tcPr>
                    </a:tc>
                    <a:extLst>
                      <a:ext uri="{0D108BD9-81ED-4DB2-BD59-A6C34878D82A}">
                        <a16:rowId xmlns:a16="http://schemas.microsoft.com/office/drawing/2014/main" xmlns="" xmlns:a14="http://schemas.microsoft.com/office/drawing/2010/main" val="1681214325"/>
                      </a:ext>
                    </a:extLst>
                  </a:tr>
                  <a:tr h="335280">
                    <a:tc>
                      <a:txBody>
                        <a:bodyPr/>
                        <a:lstStyle/>
                        <a:p>
                          <a:pPr algn="r"/>
                          <a:r>
                            <a:rPr lang="en-US" altLang="zh-CN" sz="1600" dirty="0"/>
                            <a:t>2008</a:t>
                          </a:r>
                          <a:endParaRPr lang="zh-CN" altLang="en-US" sz="1600" dirty="0"/>
                        </a:p>
                      </a:txBody>
                      <a:tcPr anchor="ctr">
                        <a:noFill/>
                      </a:tcPr>
                    </a:tc>
                    <a:tc>
                      <a:txBody>
                        <a:bodyPr/>
                        <a:lstStyle/>
                        <a:p>
                          <a:pPr algn="ctr"/>
                          <a:r>
                            <a:rPr lang="en-US" altLang="zh-CN" sz="1600" dirty="0"/>
                            <a:t>9</a:t>
                          </a:r>
                          <a:endParaRPr lang="zh-CN" altLang="en-US" sz="1600" dirty="0"/>
                        </a:p>
                      </a:txBody>
                      <a:tcPr anchor="ctr">
                        <a:noFill/>
                      </a:tcPr>
                    </a:tc>
                    <a:tc>
                      <a:txBody>
                        <a:bodyPr/>
                        <a:lstStyle/>
                        <a:p>
                          <a:pPr algn="l"/>
                          <a:r>
                            <a:rPr lang="en-US" altLang="zh-CN" sz="1600" dirty="0"/>
                            <a:t>     k</a:t>
                          </a:r>
                          <a:endParaRPr lang="zh-CN" altLang="en-US" sz="1600" dirty="0"/>
                        </a:p>
                      </a:txBody>
                      <a:tcPr anchor="ctr">
                        <a:noFill/>
                      </a:tcPr>
                    </a:tc>
                    <a:extLst>
                      <a:ext uri="{0D108BD9-81ED-4DB2-BD59-A6C34878D82A}">
                        <a16:rowId xmlns:a16="http://schemas.microsoft.com/office/drawing/2014/main" xmlns="" xmlns:a14="http://schemas.microsoft.com/office/drawing/2010/main" val="3514837093"/>
                      </a:ext>
                    </a:extLst>
                  </a:tr>
                  <a:tr h="33528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zh-CN" altLang="en-US" sz="1600" dirty="0"/>
                        </a:p>
                      </a:txBody>
                      <a:tcPr anchor="ctr">
                        <a:noFill/>
                      </a:tcPr>
                    </a:tc>
                    <a:tc>
                      <a:txBody>
                        <a:bodyPr/>
                        <a:lstStyle/>
                        <a:p>
                          <a:endParaRPr lang="zh-CN"/>
                        </a:p>
                      </a:txBody>
                      <a:tcPr anchor="ctr">
                        <a:blipFill>
                          <a:blip r:embed="rId5"/>
                          <a:stretch>
                            <a:fillRect l="-100000" t="-607273" r="-100270" b="-203636"/>
                          </a:stretch>
                        </a:blipFill>
                      </a:tcPr>
                    </a:tc>
                    <a:tc>
                      <a:txBody>
                        <a:bodyPr/>
                        <a:lstStyle/>
                        <a:p>
                          <a:pPr algn="l"/>
                          <a:endParaRPr lang="zh-CN" altLang="en-US" sz="1600" dirty="0"/>
                        </a:p>
                      </a:txBody>
                      <a:tcPr anchor="ctr">
                        <a:noFill/>
                      </a:tcPr>
                    </a:tc>
                    <a:extLst>
                      <a:ext uri="{0D108BD9-81ED-4DB2-BD59-A6C34878D82A}">
                        <a16:rowId xmlns:a16="http://schemas.microsoft.com/office/drawing/2014/main" xmlns="" xmlns:a14="http://schemas.microsoft.com/office/drawing/2010/main" val="381138927"/>
                      </a:ext>
                    </a:extLst>
                  </a:tr>
                  <a:tr h="335280">
                    <a:tc>
                      <a:txBody>
                        <a:bodyPr/>
                        <a:lstStyle/>
                        <a:p>
                          <a:pPr algn="r"/>
                          <a:r>
                            <a:rPr lang="en-US" altLang="zh-CN" sz="1600" dirty="0"/>
                            <a:t>3000</a:t>
                          </a:r>
                          <a:endParaRPr lang="zh-CN" altLang="en-US" sz="1600" dirty="0"/>
                        </a:p>
                      </a:txBody>
                      <a:tcPr anchor="ctr">
                        <a:noFill/>
                      </a:tcPr>
                    </a:tc>
                    <a:tc>
                      <a:txBody>
                        <a:bodyPr/>
                        <a:lstStyle/>
                        <a:p>
                          <a:pPr algn="ctr"/>
                          <a:r>
                            <a:rPr lang="en-US" altLang="zh-CN" sz="1600" dirty="0"/>
                            <a:t>2000</a:t>
                          </a:r>
                          <a:endParaRPr lang="zh-CN" altLang="en-US" sz="1600" dirty="0"/>
                        </a:p>
                      </a:txBody>
                      <a:tcPr anchor="ctr">
                        <a:noFill/>
                      </a:tcPr>
                    </a:tc>
                    <a:tc>
                      <a:txBody>
                        <a:bodyPr/>
                        <a:lstStyle/>
                        <a:p>
                          <a:pPr algn="l"/>
                          <a:r>
                            <a:rPr lang="en-US" altLang="zh-CN" sz="1600" dirty="0" err="1"/>
                            <a:t>i_pointer</a:t>
                          </a:r>
                          <a:endParaRPr lang="zh-CN" altLang="en-US" sz="1600" dirty="0"/>
                        </a:p>
                      </a:txBody>
                      <a:tcPr anchor="ctr">
                        <a:noFill/>
                      </a:tcPr>
                    </a:tc>
                    <a:extLst>
                      <a:ext uri="{0D108BD9-81ED-4DB2-BD59-A6C34878D82A}">
                        <a16:rowId xmlns:a16="http://schemas.microsoft.com/office/drawing/2014/main" xmlns="" xmlns:a14="http://schemas.microsoft.com/office/drawing/2010/main" val="1390917622"/>
                      </a:ext>
                    </a:extLst>
                  </a:tr>
                  <a:tr h="33528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zh-CN" altLang="en-US" sz="1600" dirty="0"/>
                        </a:p>
                      </a:txBody>
                      <a:tcPr anchor="ctr">
                        <a:noFill/>
                      </a:tcPr>
                    </a:tc>
                    <a:tc>
                      <a:txBody>
                        <a:bodyPr/>
                        <a:lstStyle/>
                        <a:p>
                          <a:endParaRPr lang="zh-CN"/>
                        </a:p>
                      </a:txBody>
                      <a:tcPr anchor="ctr">
                        <a:blipFill>
                          <a:blip r:embed="rId5"/>
                          <a:stretch>
                            <a:fillRect l="-100000" t="-807273" r="-100270" b="-3636"/>
                          </a:stretch>
                        </a:blipFill>
                      </a:tcPr>
                    </a:tc>
                    <a:tc>
                      <a:txBody>
                        <a:bodyPr/>
                        <a:lstStyle/>
                        <a:p>
                          <a:pPr algn="l"/>
                          <a:endParaRPr lang="zh-CN" altLang="en-US" sz="1600" dirty="0"/>
                        </a:p>
                      </a:txBody>
                      <a:tcPr anchor="ctr">
                        <a:noFill/>
                      </a:tcPr>
                    </a:tc>
                    <a:extLst>
                      <a:ext uri="{0D108BD9-81ED-4DB2-BD59-A6C34878D82A}">
                        <a16:rowId xmlns:a16="http://schemas.microsoft.com/office/drawing/2014/main" xmlns="" xmlns:a14="http://schemas.microsoft.com/office/drawing/2010/main" val="2986265341"/>
                      </a:ext>
                    </a:extLst>
                  </a:tr>
                </a:tbl>
              </a:graphicData>
            </a:graphic>
          </p:graphicFrame>
        </mc:Fallback>
      </mc:AlternateContent>
      <p:sp>
        <p:nvSpPr>
          <p:cNvPr id="9" name="任意多边形: 形状 8">
            <a:extLst>
              <a:ext uri="{FF2B5EF4-FFF2-40B4-BE49-F238E27FC236}">
                <a16:creationId xmlns:a16="http://schemas.microsoft.com/office/drawing/2014/main" xmlns="" id="{9ABAF0F7-32B9-490E-85DA-2D0E33EE97BE}"/>
              </a:ext>
            </a:extLst>
          </p:cNvPr>
          <p:cNvSpPr/>
          <p:nvPr/>
        </p:nvSpPr>
        <p:spPr>
          <a:xfrm>
            <a:off x="3613456" y="3663906"/>
            <a:ext cx="769357" cy="1393672"/>
          </a:xfrm>
          <a:custGeom>
            <a:avLst/>
            <a:gdLst>
              <a:gd name="connsiteX0" fmla="*/ 126124 w 126124"/>
              <a:gd name="connsiteY0" fmla="*/ 1387366 h 1393672"/>
              <a:gd name="connsiteX1" fmla="*/ 0 w 126124"/>
              <a:gd name="connsiteY1" fmla="*/ 1393672 h 1393672"/>
              <a:gd name="connsiteX2" fmla="*/ 0 w 126124"/>
              <a:gd name="connsiteY2" fmla="*/ 0 h 1393672"/>
              <a:gd name="connsiteX3" fmla="*/ 113511 w 126124"/>
              <a:gd name="connsiteY3" fmla="*/ 0 h 1393672"/>
            </a:gdLst>
            <a:ahLst/>
            <a:cxnLst>
              <a:cxn ang="0">
                <a:pos x="connsiteX0" y="connsiteY0"/>
              </a:cxn>
              <a:cxn ang="0">
                <a:pos x="connsiteX1" y="connsiteY1"/>
              </a:cxn>
              <a:cxn ang="0">
                <a:pos x="connsiteX2" y="connsiteY2"/>
              </a:cxn>
              <a:cxn ang="0">
                <a:pos x="connsiteX3" y="connsiteY3"/>
              </a:cxn>
            </a:cxnLst>
            <a:rect l="l" t="t" r="r" b="b"/>
            <a:pathLst>
              <a:path w="126124" h="1393672">
                <a:moveTo>
                  <a:pt x="126124" y="1387366"/>
                </a:moveTo>
                <a:lnTo>
                  <a:pt x="0" y="1393672"/>
                </a:lnTo>
                <a:lnTo>
                  <a:pt x="0" y="0"/>
                </a:lnTo>
                <a:lnTo>
                  <a:pt x="113511" y="0"/>
                </a:lnTo>
              </a:path>
            </a:pathLst>
          </a:custGeom>
          <a:ln>
            <a:headEnd type="none" w="lg" len="lg"/>
            <a:tailEnd type="stealth" w="lg" len="lg"/>
          </a:ln>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10" name="矩形 9">
            <a:extLst>
              <a:ext uri="{FF2B5EF4-FFF2-40B4-BE49-F238E27FC236}">
                <a16:creationId xmlns:a16="http://schemas.microsoft.com/office/drawing/2014/main" xmlns="" id="{A2E5C276-0DD6-4722-B603-4C4598EBCE25}"/>
              </a:ext>
            </a:extLst>
          </p:cNvPr>
          <p:cNvSpPr/>
          <p:nvPr/>
        </p:nvSpPr>
        <p:spPr>
          <a:xfrm>
            <a:off x="1247080" y="2981705"/>
            <a:ext cx="1617564" cy="2554545"/>
          </a:xfrm>
          <a:prstGeom prst="rect">
            <a:avLst/>
          </a:prstGeom>
        </p:spPr>
        <p:txBody>
          <a:bodyPr wrap="square">
            <a:spAutoFit/>
          </a:bodyPr>
          <a:lstStyle/>
          <a:p>
            <a:r>
              <a:rPr lang="zh-CN" altLang="en-US" sz="1600" dirty="0"/>
              <a:t>i_pointer的值是变量ｉ的地址(2000)，这样就在i_pointer和变量ｉ之间建立起一种联系:  即通过i_pointer能知道ｉ的地址，从而找到变量ｉ的内存单元。</a:t>
            </a:r>
          </a:p>
        </p:txBody>
      </p:sp>
      <p:sp>
        <p:nvSpPr>
          <p:cNvPr id="11" name="矩形 10">
            <a:extLst>
              <a:ext uri="{FF2B5EF4-FFF2-40B4-BE49-F238E27FC236}">
                <a16:creationId xmlns:a16="http://schemas.microsoft.com/office/drawing/2014/main" xmlns="" id="{6617EB9F-C134-48DE-8FCB-A1417547D37C}"/>
              </a:ext>
            </a:extLst>
          </p:cNvPr>
          <p:cNvSpPr/>
          <p:nvPr/>
        </p:nvSpPr>
        <p:spPr>
          <a:xfrm>
            <a:off x="7473129" y="2577620"/>
            <a:ext cx="3625530" cy="2958630"/>
          </a:xfrm>
          <a:prstGeom prst="rect">
            <a:avLst/>
          </a:prstGeom>
        </p:spPr>
        <p:txBody>
          <a:bodyPr wrap="square">
            <a:spAutoFit/>
          </a:bodyPr>
          <a:lstStyle/>
          <a:p>
            <a:pPr>
              <a:lnSpc>
                <a:spcPct val="150000"/>
              </a:lnSpc>
            </a:pPr>
            <a:r>
              <a:rPr lang="zh-CN" altLang="en-US" dirty="0"/>
              <a:t>如果有一个变量专门用来存放另一变量的地址(即指针)，则它称为“</a:t>
            </a:r>
            <a:r>
              <a:rPr lang="zh-CN" altLang="en-US" b="1" dirty="0"/>
              <a:t>指针变量</a:t>
            </a:r>
            <a:r>
              <a:rPr lang="zh-CN" altLang="en-US" dirty="0"/>
              <a:t>”，指针变量就是地址变量(存放地址的变量) 。上述的i_pointer就是一个指针变量，指针变量的值(即指针变量中存放的值)是地址(即指针)。</a:t>
            </a:r>
          </a:p>
        </p:txBody>
      </p:sp>
    </p:spTree>
    <p:extLst>
      <p:ext uri="{BB962C8B-B14F-4D97-AF65-F5344CB8AC3E}">
        <p14:creationId xmlns:p14="http://schemas.microsoft.com/office/powerpoint/2010/main" xmlns="" val="25567338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41295" y="4674233"/>
            <a:ext cx="5999639" cy="140141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691932" y="216616"/>
            <a:ext cx="10515600" cy="953383"/>
          </a:xfrm>
        </p:spPr>
        <p:txBody>
          <a:bodyPr/>
          <a:lstStyle/>
          <a:p>
            <a:r>
              <a:rPr lang="zh-CN" altLang="en-US"/>
              <a:t>字符指针作函数参数</a:t>
            </a:r>
          </a:p>
        </p:txBody>
      </p:sp>
      <p:sp>
        <p:nvSpPr>
          <p:cNvPr id="3" name="内容占位符 2"/>
          <p:cNvSpPr>
            <a:spLocks noGrp="1"/>
          </p:cNvSpPr>
          <p:nvPr>
            <p:ph idx="1"/>
          </p:nvPr>
        </p:nvSpPr>
        <p:spPr>
          <a:xfrm>
            <a:off x="560830" y="967175"/>
            <a:ext cx="11157403" cy="552660"/>
          </a:xfrm>
        </p:spPr>
        <p:txBody>
          <a:bodyPr>
            <a:noAutofit/>
          </a:bodyPr>
          <a:lstStyle/>
          <a:p>
            <a:pPr marL="88900" indent="-88900">
              <a:lnSpc>
                <a:spcPct val="12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7.13】</a:t>
            </a:r>
            <a:r>
              <a:rPr lang="zh-CN" altLang="en-US" sz="2000" dirty="0">
                <a:solidFill>
                  <a:schemeClr val="accent1"/>
                </a:solidFill>
              </a:rPr>
              <a:t>用函数调用实现字符串的复制。</a:t>
            </a:r>
          </a:p>
        </p:txBody>
      </p:sp>
      <p:sp>
        <p:nvSpPr>
          <p:cNvPr id="6" name="圆角右箭头 5"/>
          <p:cNvSpPr/>
          <p:nvPr/>
        </p:nvSpPr>
        <p:spPr>
          <a:xfrm>
            <a:off x="6460435" y="216616"/>
            <a:ext cx="958301" cy="4862280"/>
          </a:xfrm>
          <a:prstGeom prst="bentArrow">
            <a:avLst/>
          </a:prstGeom>
          <a:ln>
            <a:noFill/>
          </a:ln>
        </p:spPr>
        <p:style>
          <a:lnRef idx="3">
            <a:schemeClr val="lt1"/>
          </a:lnRef>
          <a:fillRef idx="1">
            <a:schemeClr val="accent2"/>
          </a:fillRef>
          <a:effectRef idx="1">
            <a:schemeClr val="accent2"/>
          </a:effectRef>
          <a:fontRef idx="minor">
            <a:schemeClr val="lt1"/>
          </a:fontRef>
        </p:style>
        <p:txBody>
          <a:bodyPr lIns="0" rtlCol="0" anchor="ctr"/>
          <a:lstStyle/>
          <a:p>
            <a:r>
              <a:rPr lang="zh-CN" altLang="en-US" b="1">
                <a:solidFill>
                  <a:schemeClr val="bg1"/>
                </a:solidFill>
              </a:rPr>
              <a:t>改</a:t>
            </a:r>
            <a:endParaRPr lang="en-US" altLang="zh-CN" b="1">
              <a:solidFill>
                <a:schemeClr val="bg1"/>
              </a:solidFill>
            </a:endParaRPr>
          </a:p>
          <a:p>
            <a:endParaRPr lang="en-US" altLang="zh-CN" b="1">
              <a:solidFill>
                <a:schemeClr val="bg1"/>
              </a:solidFill>
            </a:endParaRPr>
          </a:p>
          <a:p>
            <a:r>
              <a:rPr lang="zh-CN" altLang="en-US" b="1">
                <a:solidFill>
                  <a:schemeClr val="bg1"/>
                </a:solidFill>
              </a:rPr>
              <a:t>进</a:t>
            </a:r>
          </a:p>
        </p:txBody>
      </p:sp>
      <p:sp>
        <p:nvSpPr>
          <p:cNvPr id="17" name="圆角矩形 12">
            <a:extLst>
              <a:ext uri="{FF2B5EF4-FFF2-40B4-BE49-F238E27FC236}">
                <a16:creationId xmlns:a16="http://schemas.microsoft.com/office/drawing/2014/main" xmlns="" id="{5382CD89-35B6-4BD4-B332-B011068CC402}"/>
              </a:ext>
            </a:extLst>
          </p:cNvPr>
          <p:cNvSpPr/>
          <p:nvPr/>
        </p:nvSpPr>
        <p:spPr>
          <a:xfrm>
            <a:off x="7428747" y="1234864"/>
            <a:ext cx="3919898" cy="1311531"/>
          </a:xfrm>
          <a:prstGeom prst="roundRect">
            <a:avLst>
              <a:gd name="adj" fmla="val 5385"/>
            </a:avLst>
          </a:prstGeom>
          <a:noFill/>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void copy_string(char *from, char *to)</a:t>
            </a:r>
          </a:p>
          <a:p>
            <a:pPr defTabSz="363538">
              <a:lnSpc>
                <a:spcPct val="120000"/>
              </a:lnSpc>
            </a:pPr>
            <a:r>
              <a:rPr lang="en-US" altLang="zh-CN" sz="1400"/>
              <a:t>{	while((*to=*from)!='\0')</a:t>
            </a:r>
          </a:p>
          <a:p>
            <a:pPr defTabSz="363538">
              <a:lnSpc>
                <a:spcPct val="120000"/>
              </a:lnSpc>
            </a:pPr>
            <a:r>
              <a:rPr lang="en-US" altLang="zh-CN" sz="1400"/>
              <a:t>	//</a:t>
            </a:r>
            <a:r>
              <a:rPr lang="zh-CN" altLang="en-US" sz="1400"/>
              <a:t>或</a:t>
            </a:r>
            <a:r>
              <a:rPr lang="en-US" altLang="zh-CN" sz="1400"/>
              <a:t>while(*to=*from)</a:t>
            </a:r>
          </a:p>
          <a:p>
            <a:pPr defTabSz="363538">
              <a:lnSpc>
                <a:spcPct val="120000"/>
              </a:lnSpc>
            </a:pPr>
            <a:r>
              <a:rPr lang="en-US" altLang="zh-CN" sz="1400"/>
              <a:t>	{	to++; from++;}</a:t>
            </a:r>
          </a:p>
          <a:p>
            <a:pPr defTabSz="363538">
              <a:lnSpc>
                <a:spcPct val="120000"/>
              </a:lnSpc>
            </a:pPr>
            <a:r>
              <a:rPr lang="en-US" altLang="zh-CN" sz="1400"/>
              <a:t>}</a:t>
            </a:r>
            <a:endParaRPr lang="zh-CN" altLang="en-US" sz="1400" b="1" dirty="0">
              <a:solidFill>
                <a:srgbClr val="008000"/>
              </a:solidFill>
            </a:endParaRPr>
          </a:p>
        </p:txBody>
      </p:sp>
      <p:sp>
        <p:nvSpPr>
          <p:cNvPr id="18" name="圆角矩形 12">
            <a:extLst>
              <a:ext uri="{FF2B5EF4-FFF2-40B4-BE49-F238E27FC236}">
                <a16:creationId xmlns:a16="http://schemas.microsoft.com/office/drawing/2014/main" xmlns="" id="{5382CD89-35B6-4BD4-B332-B011068CC402}"/>
              </a:ext>
            </a:extLst>
          </p:cNvPr>
          <p:cNvSpPr/>
          <p:nvPr/>
        </p:nvSpPr>
        <p:spPr>
          <a:xfrm>
            <a:off x="7428747" y="4303478"/>
            <a:ext cx="3919898" cy="1071465"/>
          </a:xfrm>
          <a:prstGeom prst="roundRect">
            <a:avLst>
              <a:gd name="adj" fmla="val 5453"/>
            </a:avLst>
          </a:prstGeom>
          <a:noFill/>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void copy_string(char *from, char *to)</a:t>
            </a:r>
          </a:p>
          <a:p>
            <a:pPr defTabSz="363538">
              <a:lnSpc>
                <a:spcPct val="120000"/>
              </a:lnSpc>
            </a:pPr>
            <a:r>
              <a:rPr lang="en-US" altLang="zh-CN" sz="1400"/>
              <a:t>{	while((*to++=*from++)!='\0');</a:t>
            </a:r>
          </a:p>
          <a:p>
            <a:pPr defTabSz="363538">
              <a:lnSpc>
                <a:spcPct val="120000"/>
              </a:lnSpc>
            </a:pPr>
            <a:r>
              <a:rPr lang="en-US" altLang="zh-CN" sz="1400"/>
              <a:t>	//</a:t>
            </a:r>
            <a:r>
              <a:rPr lang="zh-CN" altLang="en-US" sz="1400"/>
              <a:t>或</a:t>
            </a:r>
            <a:r>
              <a:rPr lang="en-US" altLang="zh-CN" sz="1400"/>
              <a:t>while(*to++=*from++)</a:t>
            </a:r>
          </a:p>
          <a:p>
            <a:pPr defTabSz="363538">
              <a:lnSpc>
                <a:spcPct val="120000"/>
              </a:lnSpc>
            </a:pPr>
            <a:r>
              <a:rPr lang="en-US" altLang="zh-CN" sz="1400"/>
              <a:t>}</a:t>
            </a:r>
            <a:endParaRPr lang="zh-CN" altLang="en-US" sz="1400" b="1" dirty="0">
              <a:solidFill>
                <a:srgbClr val="008000"/>
              </a:solidFill>
            </a:endParaRPr>
          </a:p>
        </p:txBody>
      </p:sp>
      <p:sp>
        <p:nvSpPr>
          <p:cNvPr id="19" name="圆角矩形 12">
            <a:extLst>
              <a:ext uri="{FF2B5EF4-FFF2-40B4-BE49-F238E27FC236}">
                <a16:creationId xmlns:a16="http://schemas.microsoft.com/office/drawing/2014/main" xmlns="" id="{5382CD89-35B6-4BD4-B332-B011068CC402}"/>
              </a:ext>
            </a:extLst>
          </p:cNvPr>
          <p:cNvSpPr/>
          <p:nvPr/>
        </p:nvSpPr>
        <p:spPr>
          <a:xfrm>
            <a:off x="7428747" y="2632250"/>
            <a:ext cx="3932706" cy="1591353"/>
          </a:xfrm>
          <a:prstGeom prst="roundRect">
            <a:avLst>
              <a:gd name="adj" fmla="val 3578"/>
            </a:avLst>
          </a:prstGeom>
          <a:noFill/>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void copy_string(char *from, char *to)</a:t>
            </a:r>
          </a:p>
          <a:p>
            <a:pPr defTabSz="363538">
              <a:lnSpc>
                <a:spcPct val="120000"/>
              </a:lnSpc>
            </a:pPr>
            <a:r>
              <a:rPr lang="en-US" altLang="zh-CN" sz="1400"/>
              <a:t>{	while(*from!='\0')</a:t>
            </a:r>
          </a:p>
          <a:p>
            <a:pPr defTabSz="363538">
              <a:lnSpc>
                <a:spcPct val="120000"/>
              </a:lnSpc>
            </a:pPr>
            <a:r>
              <a:rPr lang="en-US" altLang="zh-CN" sz="1400"/>
              <a:t>	//</a:t>
            </a:r>
            <a:r>
              <a:rPr lang="zh-CN" altLang="en-US" sz="1400"/>
              <a:t>或</a:t>
            </a:r>
            <a:r>
              <a:rPr lang="en-US" altLang="zh-CN" sz="1400"/>
              <a:t>while(*from)</a:t>
            </a:r>
            <a:r>
              <a:rPr lang="zh-CN" altLang="en-US" sz="1400"/>
              <a:t> ，</a:t>
            </a:r>
            <a:r>
              <a:rPr lang="zh-CN" altLang="en-US" sz="1400">
                <a:solidFill>
                  <a:schemeClr val="accent6"/>
                </a:solidFill>
              </a:rPr>
              <a:t>因为</a:t>
            </a:r>
            <a:r>
              <a:rPr lang="en-US" altLang="zh-CN" sz="1400">
                <a:solidFill>
                  <a:schemeClr val="accent6"/>
                </a:solidFill>
              </a:rPr>
              <a:t>'\0'</a:t>
            </a:r>
            <a:r>
              <a:rPr lang="zh-CN" altLang="en-US" sz="1400">
                <a:solidFill>
                  <a:schemeClr val="accent6"/>
                </a:solidFill>
              </a:rPr>
              <a:t>的</a:t>
            </a:r>
            <a:r>
              <a:rPr lang="en-US" altLang="zh-CN" sz="1400">
                <a:solidFill>
                  <a:schemeClr val="accent6"/>
                </a:solidFill>
              </a:rPr>
              <a:t>ASCII</a:t>
            </a:r>
            <a:r>
              <a:rPr lang="zh-CN" altLang="en-US" sz="1400">
                <a:solidFill>
                  <a:schemeClr val="accent6"/>
                </a:solidFill>
              </a:rPr>
              <a:t>码为</a:t>
            </a:r>
            <a:r>
              <a:rPr lang="en-US" altLang="zh-CN" sz="1400">
                <a:solidFill>
                  <a:schemeClr val="accent6"/>
                </a:solidFill>
              </a:rPr>
              <a:t>0</a:t>
            </a:r>
          </a:p>
          <a:p>
            <a:pPr defTabSz="363538">
              <a:lnSpc>
                <a:spcPct val="120000"/>
              </a:lnSpc>
            </a:pPr>
            <a:r>
              <a:rPr lang="en-US" altLang="zh-CN" sz="1400"/>
              <a:t>		*to++=*from++;</a:t>
            </a:r>
            <a:endParaRPr lang="zh-CN" altLang="en-US" sz="1400"/>
          </a:p>
          <a:p>
            <a:pPr defTabSz="363538">
              <a:lnSpc>
                <a:spcPct val="120000"/>
              </a:lnSpc>
            </a:pPr>
            <a:r>
              <a:rPr lang="en-US" altLang="zh-CN" sz="1400"/>
              <a:t>	</a:t>
            </a:r>
            <a:r>
              <a:rPr lang="zh-CN" altLang="en-US" sz="1400"/>
              <a:t>*</a:t>
            </a:r>
            <a:r>
              <a:rPr lang="en-US" altLang="zh-CN" sz="1400"/>
              <a:t>to='\0';</a:t>
            </a:r>
          </a:p>
          <a:p>
            <a:pPr defTabSz="363538">
              <a:lnSpc>
                <a:spcPct val="120000"/>
              </a:lnSpc>
            </a:pPr>
            <a:r>
              <a:rPr lang="en-US" altLang="zh-CN" sz="1400"/>
              <a:t>}</a:t>
            </a:r>
            <a:endParaRPr lang="zh-CN" altLang="en-US" sz="1400" dirty="0"/>
          </a:p>
        </p:txBody>
      </p:sp>
      <p:sp>
        <p:nvSpPr>
          <p:cNvPr id="21" name="圆角矩形 12">
            <a:extLst>
              <a:ext uri="{FF2B5EF4-FFF2-40B4-BE49-F238E27FC236}">
                <a16:creationId xmlns:a16="http://schemas.microsoft.com/office/drawing/2014/main" xmlns="" id="{5382CD89-35B6-4BD4-B332-B011068CC402}"/>
              </a:ext>
            </a:extLst>
          </p:cNvPr>
          <p:cNvSpPr/>
          <p:nvPr/>
        </p:nvSpPr>
        <p:spPr>
          <a:xfrm>
            <a:off x="7428747" y="59951"/>
            <a:ext cx="3919898" cy="1089058"/>
          </a:xfrm>
          <a:prstGeom prst="roundRect">
            <a:avLst>
              <a:gd name="adj" fmla="val 6076"/>
            </a:avLst>
          </a:prstGeom>
          <a:noFill/>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void copy_string(char *from, char *to)</a:t>
            </a:r>
          </a:p>
          <a:p>
            <a:pPr defTabSz="363538">
              <a:lnSpc>
                <a:spcPct val="120000"/>
              </a:lnSpc>
            </a:pPr>
            <a:r>
              <a:rPr lang="en-US" altLang="zh-CN" sz="1400"/>
              <a:t>{	for(;(*to++=* from++)!='\0';);</a:t>
            </a:r>
          </a:p>
          <a:p>
            <a:pPr defTabSz="363538">
              <a:lnSpc>
                <a:spcPct val="120000"/>
              </a:lnSpc>
            </a:pPr>
            <a:r>
              <a:rPr lang="en-US" altLang="zh-CN" sz="1400"/>
              <a:t>	//</a:t>
            </a:r>
            <a:r>
              <a:rPr lang="zh-CN" altLang="en-US" sz="1400"/>
              <a:t>或</a:t>
            </a:r>
            <a:r>
              <a:rPr lang="en-US" altLang="zh-CN" sz="1400"/>
              <a:t>for(;</a:t>
            </a:r>
            <a:r>
              <a:rPr lang="zh-CN" altLang="en-US" sz="1400"/>
              <a:t>*</a:t>
            </a:r>
            <a:r>
              <a:rPr lang="en-US" altLang="zh-CN" sz="1400"/>
              <a:t>to++=* from++;);</a:t>
            </a:r>
          </a:p>
          <a:p>
            <a:pPr defTabSz="363538">
              <a:lnSpc>
                <a:spcPct val="120000"/>
              </a:lnSpc>
            </a:pPr>
            <a:r>
              <a:rPr lang="en-US" altLang="zh-CN" sz="1400"/>
              <a:t>}</a:t>
            </a:r>
            <a:endParaRPr lang="zh-CN" altLang="en-US" sz="1400" dirty="0"/>
          </a:p>
        </p:txBody>
      </p:sp>
      <p:sp>
        <p:nvSpPr>
          <p:cNvPr id="8" name="下箭头 7"/>
          <p:cNvSpPr/>
          <p:nvPr/>
        </p:nvSpPr>
        <p:spPr>
          <a:xfrm>
            <a:off x="10586142" y="1134141"/>
            <a:ext cx="584494" cy="199533"/>
          </a:xfrm>
          <a:prstGeom prst="downArrow">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23" name="圆角矩形 12">
            <a:extLst>
              <a:ext uri="{FF2B5EF4-FFF2-40B4-BE49-F238E27FC236}">
                <a16:creationId xmlns:a16="http://schemas.microsoft.com/office/drawing/2014/main" xmlns="" id="{5382CD89-35B6-4BD4-B332-B011068CC402}"/>
              </a:ext>
            </a:extLst>
          </p:cNvPr>
          <p:cNvSpPr/>
          <p:nvPr/>
        </p:nvSpPr>
        <p:spPr>
          <a:xfrm>
            <a:off x="7428747" y="5454818"/>
            <a:ext cx="3919898" cy="1310004"/>
          </a:xfrm>
          <a:prstGeom prst="roundRect">
            <a:avLst>
              <a:gd name="adj" fmla="val 3936"/>
            </a:avLst>
          </a:prstGeom>
          <a:noFill/>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void copy_string</a:t>
            </a:r>
            <a:r>
              <a:rPr lang="zh-CN" altLang="en-US" sz="1400"/>
              <a:t>（</a:t>
            </a:r>
            <a:r>
              <a:rPr lang="en-US" altLang="zh-CN" sz="1400"/>
              <a:t>char from[]</a:t>
            </a:r>
            <a:r>
              <a:rPr lang="zh-CN" altLang="en-US" sz="1400"/>
              <a:t>，</a:t>
            </a:r>
            <a:r>
              <a:rPr lang="en-US" altLang="zh-CN" sz="1400"/>
              <a:t>char to[]</a:t>
            </a:r>
            <a:r>
              <a:rPr lang="zh-CN" altLang="en-US" sz="1400"/>
              <a:t>）</a:t>
            </a:r>
          </a:p>
          <a:p>
            <a:pPr defTabSz="363538">
              <a:lnSpc>
                <a:spcPct val="120000"/>
              </a:lnSpc>
            </a:pPr>
            <a:r>
              <a:rPr lang="en-US" altLang="zh-CN" sz="1400"/>
              <a:t>{	char *p1, </a:t>
            </a:r>
            <a:r>
              <a:rPr lang="zh-CN" altLang="en-US" sz="1400"/>
              <a:t>*</a:t>
            </a:r>
            <a:r>
              <a:rPr lang="en-US" altLang="zh-CN" sz="1400"/>
              <a:t>p2;</a:t>
            </a:r>
          </a:p>
          <a:p>
            <a:pPr defTabSz="363538">
              <a:lnSpc>
                <a:spcPct val="120000"/>
              </a:lnSpc>
            </a:pPr>
            <a:r>
              <a:rPr lang="en-US" altLang="zh-CN" sz="1400"/>
              <a:t>	p1=from;p2=to;</a:t>
            </a:r>
          </a:p>
          <a:p>
            <a:pPr defTabSz="363538">
              <a:lnSpc>
                <a:spcPct val="120000"/>
              </a:lnSpc>
            </a:pPr>
            <a:r>
              <a:rPr lang="en-US" altLang="zh-CN" sz="1400"/>
              <a:t>	while((*p2++=*p1++)!='\0');</a:t>
            </a:r>
          </a:p>
          <a:p>
            <a:pPr defTabSz="363538">
              <a:lnSpc>
                <a:spcPct val="120000"/>
              </a:lnSpc>
            </a:pPr>
            <a:r>
              <a:rPr lang="en-US" altLang="zh-CN" sz="1400"/>
              <a:t>}</a:t>
            </a:r>
            <a:endParaRPr lang="zh-CN" altLang="en-US" sz="1400" b="1" dirty="0">
              <a:solidFill>
                <a:srgbClr val="008000"/>
              </a:solidFill>
            </a:endParaRPr>
          </a:p>
        </p:txBody>
      </p:sp>
      <p:sp>
        <p:nvSpPr>
          <p:cNvPr id="24" name="下箭头 23"/>
          <p:cNvSpPr/>
          <p:nvPr/>
        </p:nvSpPr>
        <p:spPr>
          <a:xfrm>
            <a:off x="10586142" y="2546395"/>
            <a:ext cx="584494" cy="199533"/>
          </a:xfrm>
          <a:prstGeom prst="downArrow">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25" name="下箭头 24"/>
          <p:cNvSpPr/>
          <p:nvPr/>
        </p:nvSpPr>
        <p:spPr>
          <a:xfrm>
            <a:off x="10586142" y="4109925"/>
            <a:ext cx="584494" cy="199533"/>
          </a:xfrm>
          <a:prstGeom prst="downArrow">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26" name="下箭头 25"/>
          <p:cNvSpPr/>
          <p:nvPr/>
        </p:nvSpPr>
        <p:spPr>
          <a:xfrm>
            <a:off x="10586142" y="5275176"/>
            <a:ext cx="584494" cy="199533"/>
          </a:xfrm>
          <a:prstGeom prst="downArrow">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20" name="圆角矩形 12">
            <a:extLst>
              <a:ext uri="{FF2B5EF4-FFF2-40B4-BE49-F238E27FC236}">
                <a16:creationId xmlns:a16="http://schemas.microsoft.com/office/drawing/2014/main" xmlns="" id="{EA48C10E-4D39-435F-B1DF-D774FDD9D6A1}"/>
              </a:ext>
            </a:extLst>
          </p:cNvPr>
          <p:cNvSpPr/>
          <p:nvPr/>
        </p:nvSpPr>
        <p:spPr>
          <a:xfrm>
            <a:off x="741295" y="1519835"/>
            <a:ext cx="5999639" cy="4758538"/>
          </a:xfrm>
          <a:prstGeom prst="roundRect">
            <a:avLst>
              <a:gd name="adj" fmla="val 1079"/>
            </a:avLst>
          </a:prstGeom>
          <a:noFill/>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a:t>int main()</a:t>
            </a:r>
          </a:p>
          <a:p>
            <a:pPr defTabSz="363538">
              <a:lnSpc>
                <a:spcPct val="120000"/>
              </a:lnSpc>
            </a:pPr>
            <a:r>
              <a:rPr lang="en-US" altLang="zh-CN" sz="1400" dirty="0"/>
              <a:t>{	void </a:t>
            </a:r>
            <a:r>
              <a:rPr lang="en-US" altLang="zh-CN" sz="1400" dirty="0" err="1"/>
              <a:t>copy_string</a:t>
            </a:r>
            <a:r>
              <a:rPr lang="en-US" altLang="zh-CN" sz="1400" dirty="0"/>
              <a:t>(char *from, char *to);		</a:t>
            </a:r>
            <a:r>
              <a:rPr lang="en-US" altLang="zh-CN" sz="1400" dirty="0">
                <a:solidFill>
                  <a:srgbClr val="008000"/>
                </a:solidFill>
              </a:rPr>
              <a:t>//</a:t>
            </a:r>
            <a:r>
              <a:rPr lang="zh-CN" altLang="en-US" sz="1400" dirty="0">
                <a:solidFill>
                  <a:srgbClr val="008000"/>
                </a:solidFill>
              </a:rPr>
              <a:t>函数声明</a:t>
            </a:r>
            <a:endParaRPr lang="en-US" altLang="zh-CN" sz="1400" dirty="0">
              <a:solidFill>
                <a:srgbClr val="008000"/>
              </a:solidFill>
            </a:endParaRPr>
          </a:p>
          <a:p>
            <a:pPr defTabSz="363538">
              <a:lnSpc>
                <a:spcPct val="120000"/>
              </a:lnSpc>
            </a:pPr>
            <a:r>
              <a:rPr lang="en-US" altLang="zh-CN" sz="1400" dirty="0"/>
              <a:t>	char *a="I am a teacher.";	</a:t>
            </a:r>
            <a:r>
              <a:rPr lang="en-US" altLang="zh-CN" sz="1400" dirty="0">
                <a:solidFill>
                  <a:srgbClr val="008000"/>
                </a:solidFill>
              </a:rPr>
              <a:t>//</a:t>
            </a:r>
            <a:r>
              <a:rPr lang="zh-CN" altLang="en-US" sz="1400" dirty="0">
                <a:solidFill>
                  <a:srgbClr val="008000"/>
                </a:solidFill>
              </a:rPr>
              <a:t>定义字符指针变量</a:t>
            </a:r>
            <a:r>
              <a:rPr lang="en-US" altLang="zh-CN" sz="1400" dirty="0">
                <a:solidFill>
                  <a:srgbClr val="008000"/>
                </a:solidFill>
              </a:rPr>
              <a:t>a</a:t>
            </a:r>
            <a:r>
              <a:rPr lang="zh-CN" altLang="en-US" sz="1400" dirty="0">
                <a:solidFill>
                  <a:srgbClr val="008000"/>
                </a:solidFill>
              </a:rPr>
              <a:t>指向字符串</a:t>
            </a:r>
            <a:r>
              <a:rPr lang="en-US" altLang="zh-CN" sz="1400" dirty="0">
                <a:solidFill>
                  <a:srgbClr val="008000"/>
                </a:solidFill>
              </a:rPr>
              <a:t>1</a:t>
            </a:r>
            <a:endParaRPr lang="zh-CN" altLang="en-US" sz="1400" dirty="0">
              <a:solidFill>
                <a:srgbClr val="008000"/>
              </a:solidFill>
            </a:endParaRPr>
          </a:p>
          <a:p>
            <a:pPr defTabSz="363538">
              <a:lnSpc>
                <a:spcPct val="120000"/>
              </a:lnSpc>
            </a:pPr>
            <a:r>
              <a:rPr lang="zh-CN" altLang="en-US" sz="1400" dirty="0"/>
              <a:t>	</a:t>
            </a:r>
            <a:r>
              <a:rPr lang="en-US" altLang="zh-CN" sz="1400" dirty="0"/>
              <a:t>char b[]="You are a student.";</a:t>
            </a:r>
            <a:r>
              <a:rPr lang="en-US" altLang="zh-CN" sz="1400" dirty="0">
                <a:solidFill>
                  <a:srgbClr val="008000"/>
                </a:solidFill>
              </a:rPr>
              <a:t>//</a:t>
            </a:r>
            <a:r>
              <a:rPr lang="zh-CN" altLang="en-US" sz="1400" dirty="0">
                <a:solidFill>
                  <a:srgbClr val="008000"/>
                </a:solidFill>
              </a:rPr>
              <a:t>定义字符数组</a:t>
            </a:r>
            <a:r>
              <a:rPr lang="en-US" altLang="zh-CN" sz="1400" dirty="0">
                <a:solidFill>
                  <a:srgbClr val="008000"/>
                </a:solidFill>
              </a:rPr>
              <a:t>b</a:t>
            </a:r>
            <a:r>
              <a:rPr lang="zh-CN" altLang="en-US" sz="1400" dirty="0">
                <a:solidFill>
                  <a:srgbClr val="008000"/>
                </a:solidFill>
              </a:rPr>
              <a:t>，初始化为字符串</a:t>
            </a:r>
            <a:r>
              <a:rPr lang="en-US" altLang="zh-CN" sz="1400" dirty="0">
                <a:solidFill>
                  <a:srgbClr val="008000"/>
                </a:solidFill>
              </a:rPr>
              <a:t>2</a:t>
            </a:r>
            <a:endParaRPr lang="zh-CN" altLang="en-US" sz="1400" dirty="0">
              <a:solidFill>
                <a:srgbClr val="008000"/>
              </a:solidFill>
            </a:endParaRPr>
          </a:p>
          <a:p>
            <a:pPr defTabSz="363538">
              <a:lnSpc>
                <a:spcPct val="120000"/>
              </a:lnSpc>
            </a:pPr>
            <a:r>
              <a:rPr lang="zh-CN" altLang="en-US" sz="1400" dirty="0"/>
              <a:t>	</a:t>
            </a:r>
            <a:r>
              <a:rPr lang="en-US" altLang="zh-CN" sz="1400" dirty="0"/>
              <a:t>char *p=b;				</a:t>
            </a:r>
            <a:r>
              <a:rPr lang="en-US" altLang="zh-CN" sz="1400" dirty="0">
                <a:solidFill>
                  <a:srgbClr val="008000"/>
                </a:solidFill>
              </a:rPr>
              <a:t>//</a:t>
            </a:r>
            <a:r>
              <a:rPr lang="zh-CN" altLang="en-US" sz="1400" dirty="0">
                <a:solidFill>
                  <a:srgbClr val="008000"/>
                </a:solidFill>
              </a:rPr>
              <a:t>定义字符指针变量</a:t>
            </a:r>
            <a:r>
              <a:rPr lang="en-US" altLang="zh-CN" sz="1400" dirty="0">
                <a:solidFill>
                  <a:srgbClr val="008000"/>
                </a:solidFill>
              </a:rPr>
              <a:t>p</a:t>
            </a:r>
            <a:r>
              <a:rPr lang="zh-CN" altLang="en-US" sz="1400" dirty="0">
                <a:solidFill>
                  <a:srgbClr val="008000"/>
                </a:solidFill>
              </a:rPr>
              <a:t>，指向字符串</a:t>
            </a:r>
            <a:r>
              <a:rPr lang="en-US" altLang="zh-CN" sz="1400" dirty="0">
                <a:solidFill>
                  <a:srgbClr val="008000"/>
                </a:solidFill>
              </a:rPr>
              <a:t>2</a:t>
            </a:r>
            <a:endParaRPr lang="zh-CN" altLang="en-US" sz="1400" dirty="0">
              <a:solidFill>
                <a:srgbClr val="008000"/>
              </a:solidFill>
            </a:endParaRPr>
          </a:p>
          <a:p>
            <a:pPr defTabSz="363538">
              <a:lnSpc>
                <a:spcPct val="120000"/>
              </a:lnSpc>
            </a:pPr>
            <a:r>
              <a:rPr lang="zh-CN" altLang="en-US" sz="1400" dirty="0"/>
              <a:t>	</a:t>
            </a:r>
            <a:r>
              <a:rPr lang="en-US" altLang="zh-CN" sz="1400" dirty="0" err="1"/>
              <a:t>printf</a:t>
            </a:r>
            <a:r>
              <a:rPr lang="en-US" altLang="zh-CN" sz="1400" dirty="0"/>
              <a:t>("string_1: %s\nstring_2: %s\n",</a:t>
            </a:r>
            <a:r>
              <a:rPr lang="en-US" altLang="zh-CN" sz="1400" dirty="0" err="1"/>
              <a:t>a,p</a:t>
            </a:r>
            <a:r>
              <a:rPr lang="en-US" altLang="zh-CN" sz="1400" dirty="0"/>
              <a:t>);	</a:t>
            </a:r>
            <a:r>
              <a:rPr lang="en-US" altLang="zh-CN" sz="1400" dirty="0">
                <a:solidFill>
                  <a:srgbClr val="008000"/>
                </a:solidFill>
              </a:rPr>
              <a:t>//</a:t>
            </a:r>
            <a:r>
              <a:rPr lang="zh-CN" altLang="en-US" sz="1400" dirty="0">
                <a:solidFill>
                  <a:srgbClr val="008000"/>
                </a:solidFill>
              </a:rPr>
              <a:t>输出字符串</a:t>
            </a:r>
            <a:r>
              <a:rPr lang="en-US" altLang="zh-CN" sz="1400" dirty="0">
                <a:solidFill>
                  <a:srgbClr val="008000"/>
                </a:solidFill>
              </a:rPr>
              <a:t>1</a:t>
            </a:r>
            <a:r>
              <a:rPr lang="zh-CN" altLang="en-US" sz="1400" dirty="0">
                <a:solidFill>
                  <a:srgbClr val="008000"/>
                </a:solidFill>
              </a:rPr>
              <a:t>和字符串</a:t>
            </a:r>
            <a:r>
              <a:rPr lang="en-US" altLang="zh-CN" sz="1400" dirty="0">
                <a:solidFill>
                  <a:srgbClr val="008000"/>
                </a:solidFill>
              </a:rPr>
              <a:t>2</a:t>
            </a:r>
            <a:endParaRPr lang="zh-CN" altLang="en-US" sz="1400" dirty="0">
              <a:solidFill>
                <a:srgbClr val="008000"/>
              </a:solidFill>
            </a:endParaRPr>
          </a:p>
          <a:p>
            <a:pPr defTabSz="363538">
              <a:lnSpc>
                <a:spcPct val="120000"/>
              </a:lnSpc>
            </a:pPr>
            <a:r>
              <a:rPr lang="zh-CN" altLang="en-US" sz="1400" dirty="0"/>
              <a:t>	</a:t>
            </a:r>
            <a:r>
              <a:rPr lang="en-US" altLang="zh-CN" sz="1400" dirty="0" err="1"/>
              <a:t>printf</a:t>
            </a:r>
            <a:r>
              <a:rPr lang="en-US" altLang="zh-CN" sz="1400" dirty="0"/>
              <a:t>("copy string a to string b:\n");</a:t>
            </a:r>
          </a:p>
          <a:p>
            <a:pPr defTabSz="363538">
              <a:lnSpc>
                <a:spcPct val="120000"/>
              </a:lnSpc>
            </a:pPr>
            <a:r>
              <a:rPr lang="en-US" altLang="zh-CN" sz="1400" dirty="0"/>
              <a:t>	</a:t>
            </a:r>
            <a:r>
              <a:rPr lang="en-US" altLang="zh-CN" sz="1400" dirty="0" err="1">
                <a:solidFill>
                  <a:schemeClr val="accent6"/>
                </a:solidFill>
              </a:rPr>
              <a:t>copy_string</a:t>
            </a:r>
            <a:r>
              <a:rPr lang="en-US" altLang="zh-CN" sz="1400" dirty="0">
                <a:solidFill>
                  <a:schemeClr val="accent6"/>
                </a:solidFill>
              </a:rPr>
              <a:t>(</a:t>
            </a:r>
            <a:r>
              <a:rPr lang="en-US" altLang="zh-CN" sz="1400" dirty="0" err="1">
                <a:solidFill>
                  <a:schemeClr val="accent6"/>
                </a:solidFill>
              </a:rPr>
              <a:t>a,p</a:t>
            </a:r>
            <a:r>
              <a:rPr lang="en-US" altLang="zh-CN" sz="1400" dirty="0">
                <a:solidFill>
                  <a:schemeClr val="accent6"/>
                </a:solidFill>
              </a:rPr>
              <a:t>);</a:t>
            </a:r>
            <a:r>
              <a:rPr lang="en-US" altLang="zh-CN" sz="1400" dirty="0"/>
              <a:t>						</a:t>
            </a:r>
            <a:r>
              <a:rPr lang="en-US" altLang="zh-CN" sz="1400" dirty="0">
                <a:solidFill>
                  <a:srgbClr val="008000"/>
                </a:solidFill>
              </a:rPr>
              <a:t>//</a:t>
            </a:r>
            <a:r>
              <a:rPr lang="zh-CN" altLang="en-US" sz="1400" dirty="0">
                <a:solidFill>
                  <a:srgbClr val="008000"/>
                </a:solidFill>
              </a:rPr>
              <a:t>调用</a:t>
            </a:r>
            <a:r>
              <a:rPr lang="en-US" altLang="zh-CN" sz="1400" dirty="0" err="1">
                <a:solidFill>
                  <a:srgbClr val="008000"/>
                </a:solidFill>
              </a:rPr>
              <a:t>copy_string</a:t>
            </a:r>
            <a:r>
              <a:rPr lang="zh-CN" altLang="en-US" sz="1400" dirty="0">
                <a:solidFill>
                  <a:srgbClr val="008000"/>
                </a:solidFill>
              </a:rPr>
              <a:t>函数</a:t>
            </a:r>
          </a:p>
          <a:p>
            <a:pPr defTabSz="363538">
              <a:lnSpc>
                <a:spcPct val="120000"/>
              </a:lnSpc>
            </a:pPr>
            <a:r>
              <a:rPr lang="zh-CN" altLang="en-US" sz="1400" dirty="0"/>
              <a:t>	</a:t>
            </a:r>
            <a:r>
              <a:rPr lang="en-US" altLang="zh-CN" sz="1400" dirty="0" err="1"/>
              <a:t>printf</a:t>
            </a:r>
            <a:r>
              <a:rPr lang="en-US" altLang="zh-CN" sz="1400" dirty="0"/>
              <a:t>("\nstring_1: %s\nstring_2: %s\n",</a:t>
            </a:r>
            <a:r>
              <a:rPr lang="en-US" altLang="zh-CN" sz="1400" dirty="0" err="1"/>
              <a:t>a,b</a:t>
            </a:r>
            <a:r>
              <a:rPr lang="en-US" altLang="zh-CN" sz="1400" dirty="0"/>
              <a:t>);	</a:t>
            </a:r>
            <a:r>
              <a:rPr lang="en-US" altLang="zh-CN" sz="1400" dirty="0">
                <a:solidFill>
                  <a:srgbClr val="008000"/>
                </a:solidFill>
              </a:rPr>
              <a:t>//</a:t>
            </a:r>
            <a:r>
              <a:rPr lang="zh-CN" altLang="en-US" sz="1400" dirty="0">
                <a:solidFill>
                  <a:srgbClr val="008000"/>
                </a:solidFill>
              </a:rPr>
              <a:t>输出两次字符串</a:t>
            </a:r>
            <a:r>
              <a:rPr lang="en-US" altLang="zh-CN" sz="1400" dirty="0">
                <a:solidFill>
                  <a:srgbClr val="008000"/>
                </a:solidFill>
              </a:rPr>
              <a:t>1</a:t>
            </a:r>
            <a:endParaRPr lang="zh-CN" altLang="en-US" sz="1400" dirty="0">
              <a:solidFill>
                <a:srgbClr val="008000"/>
              </a:solidFill>
            </a:endParaRPr>
          </a:p>
          <a:p>
            <a:pPr defTabSz="363538">
              <a:lnSpc>
                <a:spcPct val="120000"/>
              </a:lnSpc>
            </a:pPr>
            <a:r>
              <a:rPr lang="zh-CN" altLang="en-US" sz="1400" dirty="0"/>
              <a:t>	</a:t>
            </a:r>
            <a:r>
              <a:rPr lang="en-US" altLang="zh-CN" sz="1400" dirty="0"/>
              <a:t>return 0;</a:t>
            </a:r>
          </a:p>
          <a:p>
            <a:pPr defTabSz="363538">
              <a:lnSpc>
                <a:spcPct val="120000"/>
              </a:lnSpc>
            </a:pPr>
            <a:r>
              <a:rPr lang="en-US" altLang="zh-CN" sz="1400" dirty="0"/>
              <a:t>}</a:t>
            </a:r>
          </a:p>
          <a:p>
            <a:pPr defTabSz="363538">
              <a:lnSpc>
                <a:spcPct val="120000"/>
              </a:lnSpc>
            </a:pPr>
            <a:r>
              <a:rPr lang="en-US" altLang="zh-CN" sz="1400" dirty="0"/>
              <a:t>void </a:t>
            </a:r>
            <a:r>
              <a:rPr lang="en-US" altLang="zh-CN" sz="1400" dirty="0" err="1"/>
              <a:t>copy_string</a:t>
            </a:r>
            <a:r>
              <a:rPr lang="en-US" altLang="zh-CN" sz="1400" dirty="0"/>
              <a:t>(</a:t>
            </a:r>
            <a:r>
              <a:rPr lang="en-US" altLang="zh-CN" sz="1400" dirty="0">
                <a:solidFill>
                  <a:schemeClr val="accent6"/>
                </a:solidFill>
              </a:rPr>
              <a:t>char *from, char *to</a:t>
            </a:r>
            <a:r>
              <a:rPr lang="en-US" altLang="zh-CN" sz="1400" dirty="0"/>
              <a:t>)	</a:t>
            </a:r>
            <a:endParaRPr lang="zh-CN" altLang="en-US" sz="1400" dirty="0">
              <a:solidFill>
                <a:srgbClr val="008000"/>
              </a:solidFill>
            </a:endParaRPr>
          </a:p>
          <a:p>
            <a:pPr defTabSz="363538">
              <a:lnSpc>
                <a:spcPct val="120000"/>
              </a:lnSpc>
            </a:pPr>
            <a:r>
              <a:rPr lang="en-US" altLang="zh-CN" sz="1400" dirty="0"/>
              <a:t>{	for(;*from!='\0';from++,to++)</a:t>
            </a:r>
          </a:p>
          <a:p>
            <a:pPr defTabSz="363538">
              <a:lnSpc>
                <a:spcPct val="120000"/>
              </a:lnSpc>
            </a:pPr>
            <a:r>
              <a:rPr lang="en-US" altLang="zh-CN" sz="1400" dirty="0"/>
              <a:t>	{	*to=*from;}</a:t>
            </a:r>
          </a:p>
          <a:p>
            <a:pPr defTabSz="363538">
              <a:lnSpc>
                <a:spcPct val="120000"/>
              </a:lnSpc>
            </a:pPr>
            <a:r>
              <a:rPr lang="en-US" altLang="zh-CN" sz="1400" dirty="0"/>
              <a:t>	*to='\0';</a:t>
            </a:r>
          </a:p>
          <a:p>
            <a:pPr defTabSz="363538">
              <a:lnSpc>
                <a:spcPct val="120000"/>
              </a:lnSpc>
            </a:pPr>
            <a:r>
              <a:rPr lang="en-US" altLang="zh-CN" sz="1400" dirty="0"/>
              <a:t>}</a:t>
            </a:r>
            <a:endParaRPr lang="zh-CN" altLang="en-US" sz="1400" b="1" dirty="0">
              <a:solidFill>
                <a:srgbClr val="008000"/>
              </a:solidFill>
            </a:endParaRPr>
          </a:p>
        </p:txBody>
      </p:sp>
    </p:spTree>
    <p:extLst>
      <p:ext uri="{BB962C8B-B14F-4D97-AF65-F5344CB8AC3E}">
        <p14:creationId xmlns:p14="http://schemas.microsoft.com/office/powerpoint/2010/main" xmlns="" val="7108212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3415" y="519503"/>
            <a:ext cx="10515600" cy="953383"/>
          </a:xfrm>
        </p:spPr>
        <p:txBody>
          <a:bodyPr/>
          <a:lstStyle/>
          <a:p>
            <a:r>
              <a:rPr lang="zh-CN" altLang="en-US"/>
              <a:t>字符指针作函数参数</a:t>
            </a:r>
          </a:p>
        </p:txBody>
      </p:sp>
      <p:sp>
        <p:nvSpPr>
          <p:cNvPr id="14" name="MH_Desc_1"/>
          <p:cNvSpPr/>
          <p:nvPr>
            <p:custDataLst>
              <p:tags r:id="rId1"/>
            </p:custDataLst>
          </p:nvPr>
        </p:nvSpPr>
        <p:spPr>
          <a:xfrm>
            <a:off x="693415" y="1351723"/>
            <a:ext cx="10749062" cy="406510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Bef>
                <a:spcPts val="600"/>
              </a:spcBef>
              <a:spcAft>
                <a:spcPts val="600"/>
              </a:spcAft>
              <a:defRPr/>
            </a:pPr>
            <a:r>
              <a:rPr lang="zh-CN" altLang="en-US" sz="2000">
                <a:solidFill>
                  <a:schemeClr val="tx1"/>
                </a:solidFill>
              </a:rPr>
              <a:t>字符指针作为函数参数时，实参与形参的类型有以下几种对应关系：</a:t>
            </a:r>
            <a:endParaRPr lang="en-US" altLang="zh-CN" sz="2000">
              <a:solidFill>
                <a:schemeClr val="tx1"/>
              </a:solidFill>
            </a:endParaRPr>
          </a:p>
        </p:txBody>
      </p:sp>
      <p:graphicFrame>
        <p:nvGraphicFramePr>
          <p:cNvPr id="3" name="表格 2"/>
          <p:cNvGraphicFramePr>
            <a:graphicFrameLocks noGrp="1"/>
          </p:cNvGraphicFramePr>
          <p:nvPr>
            <p:extLst>
              <p:ext uri="{D42A27DB-BD31-4B8C-83A1-F6EECF244321}">
                <p14:modId xmlns:p14="http://schemas.microsoft.com/office/powerpoint/2010/main" xmlns="" val="1352253467"/>
              </p:ext>
            </p:extLst>
          </p:nvPr>
        </p:nvGraphicFramePr>
        <p:xfrm>
          <a:off x="2181087" y="2429197"/>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xmlns="" val="2591356830"/>
                    </a:ext>
                  </a:extLst>
                </a:gridCol>
                <a:gridCol w="4064000">
                  <a:extLst>
                    <a:ext uri="{9D8B030D-6E8A-4147-A177-3AD203B41FA5}">
                      <a16:colId xmlns:a16="http://schemas.microsoft.com/office/drawing/2014/main" xmlns="" val="1432965470"/>
                    </a:ext>
                  </a:extLst>
                </a:gridCol>
              </a:tblGrid>
              <a:tr h="370840">
                <a:tc>
                  <a:txBody>
                    <a:bodyPr/>
                    <a:lstStyle/>
                    <a:p>
                      <a:r>
                        <a:rPr lang="zh-CN" altLang="en-US"/>
                        <a:t>实参</a:t>
                      </a:r>
                    </a:p>
                  </a:txBody>
                  <a:tcPr/>
                </a:tc>
                <a:tc>
                  <a:txBody>
                    <a:bodyPr/>
                    <a:lstStyle/>
                    <a:p>
                      <a:r>
                        <a:rPr lang="zh-CN" altLang="en-US"/>
                        <a:t>形参</a:t>
                      </a:r>
                    </a:p>
                  </a:txBody>
                  <a:tcPr/>
                </a:tc>
                <a:extLst>
                  <a:ext uri="{0D108BD9-81ED-4DB2-BD59-A6C34878D82A}">
                    <a16:rowId xmlns:a16="http://schemas.microsoft.com/office/drawing/2014/main" xmlns="" val="379185063"/>
                  </a:ext>
                </a:extLst>
              </a:tr>
              <a:tr h="370840">
                <a:tc>
                  <a:txBody>
                    <a:bodyPr/>
                    <a:lstStyle/>
                    <a:p>
                      <a:r>
                        <a:rPr lang="zh-CN" altLang="en-US"/>
                        <a:t>字符数组名</a:t>
                      </a:r>
                    </a:p>
                  </a:txBody>
                  <a:tcPr/>
                </a:tc>
                <a:tc>
                  <a:txBody>
                    <a:bodyPr/>
                    <a:lstStyle/>
                    <a:p>
                      <a:r>
                        <a:rPr lang="zh-CN" altLang="en-US"/>
                        <a:t>字符数组名</a:t>
                      </a:r>
                    </a:p>
                  </a:txBody>
                  <a:tcPr/>
                </a:tc>
                <a:extLst>
                  <a:ext uri="{0D108BD9-81ED-4DB2-BD59-A6C34878D82A}">
                    <a16:rowId xmlns:a16="http://schemas.microsoft.com/office/drawing/2014/main" xmlns="" val="1829317148"/>
                  </a:ext>
                </a:extLst>
              </a:tr>
              <a:tr h="370840">
                <a:tc>
                  <a:txBody>
                    <a:bodyPr/>
                    <a:lstStyle/>
                    <a:p>
                      <a:r>
                        <a:rPr lang="zh-CN" altLang="en-US"/>
                        <a:t>字符数组名</a:t>
                      </a:r>
                    </a:p>
                  </a:txBody>
                  <a:tcPr/>
                </a:tc>
                <a:tc>
                  <a:txBody>
                    <a:bodyPr/>
                    <a:lstStyle/>
                    <a:p>
                      <a:r>
                        <a:rPr lang="zh-CN" altLang="en-US"/>
                        <a:t>字符指针变量</a:t>
                      </a:r>
                    </a:p>
                  </a:txBody>
                  <a:tcPr/>
                </a:tc>
                <a:extLst>
                  <a:ext uri="{0D108BD9-81ED-4DB2-BD59-A6C34878D82A}">
                    <a16:rowId xmlns:a16="http://schemas.microsoft.com/office/drawing/2014/main" xmlns="" val="347214337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a:t>字符指针变量</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a:t>字符指针变量</a:t>
                      </a:r>
                    </a:p>
                  </a:txBody>
                  <a:tcPr/>
                </a:tc>
                <a:extLst>
                  <a:ext uri="{0D108BD9-81ED-4DB2-BD59-A6C34878D82A}">
                    <a16:rowId xmlns:a16="http://schemas.microsoft.com/office/drawing/2014/main" xmlns="" val="218591483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a:t>字符指针变量</a:t>
                      </a:r>
                    </a:p>
                  </a:txBody>
                  <a:tcPr/>
                </a:tc>
                <a:tc>
                  <a:txBody>
                    <a:bodyPr/>
                    <a:lstStyle/>
                    <a:p>
                      <a:r>
                        <a:rPr lang="zh-CN" altLang="en-US"/>
                        <a:t>字符数组名</a:t>
                      </a:r>
                    </a:p>
                  </a:txBody>
                  <a:tcPr/>
                </a:tc>
                <a:extLst>
                  <a:ext uri="{0D108BD9-81ED-4DB2-BD59-A6C34878D82A}">
                    <a16:rowId xmlns:a16="http://schemas.microsoft.com/office/drawing/2014/main" xmlns="" val="327913188"/>
                  </a:ext>
                </a:extLst>
              </a:tr>
            </a:tbl>
          </a:graphicData>
        </a:graphic>
      </p:graphicFrame>
    </p:spTree>
    <p:extLst>
      <p:ext uri="{BB962C8B-B14F-4D97-AF65-F5344CB8AC3E}">
        <p14:creationId xmlns:p14="http://schemas.microsoft.com/office/powerpoint/2010/main" xmlns="" val="8662993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4633" y="0"/>
            <a:ext cx="10515600" cy="953383"/>
          </a:xfrm>
        </p:spPr>
        <p:txBody>
          <a:bodyPr/>
          <a:lstStyle/>
          <a:p>
            <a:r>
              <a:rPr lang="zh-CN" altLang="en-US" dirty="0"/>
              <a:t>对使用字符指针变量和字符数组的归纳</a:t>
            </a:r>
          </a:p>
        </p:txBody>
      </p:sp>
      <p:sp>
        <p:nvSpPr>
          <p:cNvPr id="14" name="MH_Desc_1"/>
          <p:cNvSpPr/>
          <p:nvPr>
            <p:custDataLst>
              <p:tags r:id="rId1"/>
            </p:custDataLst>
          </p:nvPr>
        </p:nvSpPr>
        <p:spPr>
          <a:xfrm>
            <a:off x="494632" y="832219"/>
            <a:ext cx="11183845" cy="554870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457200" indent="-457200" algn="just">
              <a:lnSpc>
                <a:spcPct val="120000"/>
              </a:lnSpc>
              <a:spcAft>
                <a:spcPts val="600"/>
              </a:spcAft>
              <a:buAutoNum type="arabicParenBoth"/>
              <a:defRPr/>
            </a:pPr>
            <a:r>
              <a:rPr lang="zh-CN" altLang="en-US" sz="1600" b="1" dirty="0">
                <a:solidFill>
                  <a:schemeClr val="tx1"/>
                </a:solidFill>
              </a:rPr>
              <a:t>字符数组由若干个元素组成，每个元素中放一个字符，而字符指针变量中存放的是地址</a:t>
            </a:r>
            <a:r>
              <a:rPr lang="en-US" altLang="zh-CN" sz="1600" dirty="0">
                <a:solidFill>
                  <a:schemeClr val="tx1"/>
                </a:solidFill>
              </a:rPr>
              <a:t>(</a:t>
            </a:r>
            <a:r>
              <a:rPr lang="zh-CN" altLang="en-US" sz="1600" dirty="0">
                <a:solidFill>
                  <a:schemeClr val="tx1"/>
                </a:solidFill>
              </a:rPr>
              <a:t>字符串第</a:t>
            </a:r>
            <a:r>
              <a:rPr lang="en-US" altLang="zh-CN" sz="1600" dirty="0">
                <a:solidFill>
                  <a:schemeClr val="tx1"/>
                </a:solidFill>
              </a:rPr>
              <a:t>1</a:t>
            </a:r>
            <a:r>
              <a:rPr lang="zh-CN" altLang="en-US" sz="1600" dirty="0">
                <a:solidFill>
                  <a:schemeClr val="tx1"/>
                </a:solidFill>
              </a:rPr>
              <a:t>个字符的地址</a:t>
            </a:r>
            <a:r>
              <a:rPr lang="en-US" altLang="zh-CN" sz="1600" dirty="0">
                <a:solidFill>
                  <a:schemeClr val="tx1"/>
                </a:solidFill>
              </a:rPr>
              <a:t>)</a:t>
            </a:r>
            <a:r>
              <a:rPr lang="zh-CN" altLang="en-US" sz="1600" dirty="0">
                <a:solidFill>
                  <a:schemeClr val="tx1"/>
                </a:solidFill>
              </a:rPr>
              <a:t>，绝不是将字符串放到字符指针变量中。</a:t>
            </a:r>
            <a:endParaRPr lang="en-US" altLang="zh-CN" sz="1600" dirty="0">
              <a:solidFill>
                <a:schemeClr val="tx1"/>
              </a:solidFill>
            </a:endParaRPr>
          </a:p>
          <a:p>
            <a:pPr marL="457200" indent="-457200" algn="just">
              <a:lnSpc>
                <a:spcPct val="120000"/>
              </a:lnSpc>
              <a:spcAft>
                <a:spcPts val="600"/>
              </a:spcAft>
              <a:buAutoNum type="arabicParenBoth"/>
              <a:defRPr/>
            </a:pPr>
            <a:r>
              <a:rPr lang="en-US" altLang="zh-CN" sz="1600" dirty="0">
                <a:solidFill>
                  <a:schemeClr val="tx1"/>
                </a:solidFill>
              </a:rPr>
              <a:t> </a:t>
            </a:r>
            <a:r>
              <a:rPr lang="zh-CN" altLang="en-US" sz="1600" dirty="0">
                <a:solidFill>
                  <a:schemeClr val="tx1"/>
                </a:solidFill>
              </a:rPr>
              <a:t>赋值方式。</a:t>
            </a:r>
            <a:r>
              <a:rPr lang="zh-CN" altLang="en-US" sz="1600" b="1" dirty="0">
                <a:solidFill>
                  <a:schemeClr val="tx1"/>
                </a:solidFill>
              </a:rPr>
              <a:t>对字符指针变量赋值，但不能对数组名赋值。</a:t>
            </a:r>
            <a:r>
              <a:rPr lang="en-US" altLang="zh-CN" sz="1600" dirty="0">
                <a:solidFill>
                  <a:schemeClr val="tx1"/>
                </a:solidFill>
              </a:rPr>
              <a:t>(</a:t>
            </a:r>
            <a:r>
              <a:rPr lang="zh-CN" altLang="en-US" sz="1600" dirty="0">
                <a:solidFill>
                  <a:schemeClr val="tx1"/>
                </a:solidFill>
              </a:rPr>
              <a:t>数组名是常量）对字符数组只能各个元素赋值。</a:t>
            </a:r>
            <a:endParaRPr lang="en-US" altLang="zh-CN" sz="1600" dirty="0">
              <a:solidFill>
                <a:schemeClr val="tx1"/>
              </a:solidFill>
            </a:endParaRPr>
          </a:p>
          <a:p>
            <a:pPr marL="457200" indent="-457200" algn="just">
              <a:lnSpc>
                <a:spcPct val="120000"/>
              </a:lnSpc>
              <a:spcAft>
                <a:spcPts val="600"/>
              </a:spcAft>
              <a:buAutoNum type="arabicParenBoth"/>
              <a:defRPr/>
            </a:pPr>
            <a:r>
              <a:rPr lang="zh-CN" altLang="en-US" sz="1600" dirty="0">
                <a:solidFill>
                  <a:schemeClr val="tx1"/>
                </a:solidFill>
              </a:rPr>
              <a:t>初始化的含义。</a:t>
            </a:r>
            <a:endParaRPr lang="en-US" altLang="zh-CN" sz="1600" dirty="0">
              <a:solidFill>
                <a:schemeClr val="tx1"/>
              </a:solidFill>
            </a:endParaRPr>
          </a:p>
          <a:p>
            <a:pPr marL="457200" indent="-457200" algn="just">
              <a:lnSpc>
                <a:spcPct val="120000"/>
              </a:lnSpc>
              <a:spcAft>
                <a:spcPts val="600"/>
              </a:spcAft>
              <a:buAutoNum type="arabicParenBoth"/>
              <a:defRPr/>
            </a:pPr>
            <a:endParaRPr lang="en-US" altLang="zh-CN" sz="1600" dirty="0">
              <a:solidFill>
                <a:schemeClr val="tx1"/>
              </a:solidFill>
            </a:endParaRPr>
          </a:p>
          <a:p>
            <a:pPr marL="457200" indent="-457200" algn="just">
              <a:lnSpc>
                <a:spcPct val="120000"/>
              </a:lnSpc>
              <a:spcAft>
                <a:spcPts val="600"/>
              </a:spcAft>
              <a:buAutoNum type="arabicParenBoth"/>
              <a:defRPr/>
            </a:pPr>
            <a:r>
              <a:rPr lang="zh-CN" altLang="en-US" sz="1600" dirty="0">
                <a:solidFill>
                  <a:schemeClr val="tx1"/>
                </a:solidFill>
              </a:rPr>
              <a:t>存储单元的内容。</a:t>
            </a:r>
            <a:r>
              <a:rPr lang="zh-CN" altLang="en-US" sz="1600" b="1" dirty="0">
                <a:solidFill>
                  <a:schemeClr val="tx1"/>
                </a:solidFill>
              </a:rPr>
              <a:t>编译时为字符数组分配若干存储单元，以存放各元素的值；而对字符指针变量，只分配一个存储单元</a:t>
            </a:r>
            <a:r>
              <a:rPr lang="zh-CN" altLang="en-US" sz="1600" dirty="0">
                <a:solidFill>
                  <a:schemeClr val="tx1"/>
                </a:solidFill>
              </a:rPr>
              <a:t>，用以存放一个字符变量的地址。</a:t>
            </a:r>
            <a:endParaRPr lang="en-US" altLang="zh-CN" sz="1600" dirty="0">
              <a:solidFill>
                <a:schemeClr val="tx1"/>
              </a:solidFill>
            </a:endParaRPr>
          </a:p>
          <a:p>
            <a:pPr marL="457200" indent="-457200" algn="just">
              <a:lnSpc>
                <a:spcPct val="120000"/>
              </a:lnSpc>
              <a:spcAft>
                <a:spcPts val="600"/>
              </a:spcAft>
              <a:buAutoNum type="arabicParenBoth"/>
              <a:defRPr/>
            </a:pPr>
            <a:endParaRPr lang="en-US" altLang="zh-CN" sz="1600" dirty="0">
              <a:solidFill>
                <a:schemeClr val="tx1"/>
              </a:solidFill>
            </a:endParaRPr>
          </a:p>
          <a:p>
            <a:pPr marL="457200" indent="-457200" algn="just">
              <a:lnSpc>
                <a:spcPct val="120000"/>
              </a:lnSpc>
              <a:spcAft>
                <a:spcPts val="600"/>
              </a:spcAft>
              <a:buAutoNum type="arabicParenBoth"/>
              <a:defRPr/>
            </a:pPr>
            <a:r>
              <a:rPr lang="zh-CN" altLang="en-US" sz="1600" b="1" dirty="0">
                <a:solidFill>
                  <a:schemeClr val="tx1"/>
                </a:solidFill>
              </a:rPr>
              <a:t>指针变量的值是可以改变的，而字符数组名代表一个固定的值</a:t>
            </a:r>
            <a:r>
              <a:rPr lang="en-US" altLang="zh-CN" sz="1600" b="1" dirty="0">
                <a:solidFill>
                  <a:schemeClr val="tx1"/>
                </a:solidFill>
              </a:rPr>
              <a:t>(</a:t>
            </a:r>
            <a:r>
              <a:rPr lang="zh-CN" altLang="en-US" sz="1600" b="1" dirty="0">
                <a:solidFill>
                  <a:schemeClr val="tx1"/>
                </a:solidFill>
              </a:rPr>
              <a:t>数组首元素的地址</a:t>
            </a:r>
            <a:r>
              <a:rPr lang="en-US" altLang="zh-CN" sz="1600" b="1" dirty="0">
                <a:solidFill>
                  <a:schemeClr val="tx1"/>
                </a:solidFill>
              </a:rPr>
              <a:t>)</a:t>
            </a:r>
            <a:r>
              <a:rPr lang="zh-CN" altLang="en-US" sz="1600" b="1" dirty="0">
                <a:solidFill>
                  <a:schemeClr val="tx1"/>
                </a:solidFill>
              </a:rPr>
              <a:t>，不能改变。</a:t>
            </a:r>
            <a:endParaRPr lang="en-US" altLang="zh-CN" sz="1600" b="1" dirty="0">
              <a:solidFill>
                <a:schemeClr val="tx1"/>
              </a:solidFill>
            </a:endParaRPr>
          </a:p>
          <a:p>
            <a:pPr marL="457200" indent="-457200" algn="just">
              <a:lnSpc>
                <a:spcPct val="120000"/>
              </a:lnSpc>
              <a:spcAft>
                <a:spcPts val="600"/>
              </a:spcAft>
              <a:buFontTx/>
              <a:buAutoNum type="arabicParenBoth"/>
              <a:defRPr/>
            </a:pPr>
            <a:r>
              <a:rPr lang="zh-CN" altLang="en-US" sz="1600" dirty="0">
                <a:solidFill>
                  <a:schemeClr val="tx1"/>
                </a:solidFill>
              </a:rPr>
              <a:t>引用数组元素。对字符数组可以用下标法</a:t>
            </a:r>
            <a:r>
              <a:rPr lang="en-US" altLang="zh-CN" sz="1600" dirty="0">
                <a:solidFill>
                  <a:schemeClr val="tx1"/>
                </a:solidFill>
              </a:rPr>
              <a:t>(</a:t>
            </a:r>
            <a:r>
              <a:rPr lang="zh-CN" altLang="en-US" sz="1600" dirty="0">
                <a:solidFill>
                  <a:schemeClr val="tx1"/>
                </a:solidFill>
              </a:rPr>
              <a:t>用数组名和下标</a:t>
            </a:r>
            <a:r>
              <a:rPr lang="en-US" altLang="zh-CN" sz="1600" dirty="0">
                <a:solidFill>
                  <a:schemeClr val="tx1"/>
                </a:solidFill>
              </a:rPr>
              <a:t>)</a:t>
            </a:r>
            <a:r>
              <a:rPr lang="zh-CN" altLang="en-US" sz="1600" dirty="0">
                <a:solidFill>
                  <a:schemeClr val="tx1"/>
                </a:solidFill>
              </a:rPr>
              <a:t>引用一个数组元素</a:t>
            </a:r>
            <a:r>
              <a:rPr lang="en-US" altLang="zh-CN" sz="1600" dirty="0">
                <a:solidFill>
                  <a:schemeClr val="tx1"/>
                </a:solidFill>
              </a:rPr>
              <a:t>(</a:t>
            </a:r>
            <a:r>
              <a:rPr lang="zh-CN" altLang="en-US" sz="1600" dirty="0">
                <a:solidFill>
                  <a:schemeClr val="tx1"/>
                </a:solidFill>
              </a:rPr>
              <a:t>如</a:t>
            </a:r>
            <a:r>
              <a:rPr lang="en-US" altLang="zh-CN" sz="1600" dirty="0">
                <a:solidFill>
                  <a:schemeClr val="tx1"/>
                </a:solidFill>
              </a:rPr>
              <a:t>a[5])</a:t>
            </a:r>
            <a:r>
              <a:rPr lang="zh-CN" altLang="en-US" sz="1600" dirty="0">
                <a:solidFill>
                  <a:schemeClr val="tx1"/>
                </a:solidFill>
              </a:rPr>
              <a:t>，也可以用地址法</a:t>
            </a:r>
            <a:r>
              <a:rPr lang="en-US" altLang="zh-CN" sz="1600" dirty="0">
                <a:solidFill>
                  <a:schemeClr val="tx1"/>
                </a:solidFill>
              </a:rPr>
              <a:t>(</a:t>
            </a:r>
            <a:r>
              <a:rPr lang="zh-CN" altLang="en-US" sz="1600" dirty="0">
                <a:solidFill>
                  <a:schemeClr val="tx1"/>
                </a:solidFill>
              </a:rPr>
              <a:t>如*</a:t>
            </a:r>
            <a:r>
              <a:rPr lang="en-US" altLang="zh-CN" sz="1600" dirty="0">
                <a:solidFill>
                  <a:schemeClr val="tx1"/>
                </a:solidFill>
              </a:rPr>
              <a:t>(a+5))</a:t>
            </a:r>
            <a:r>
              <a:rPr lang="zh-CN" altLang="en-US" sz="1600" dirty="0">
                <a:solidFill>
                  <a:schemeClr val="tx1"/>
                </a:solidFill>
              </a:rPr>
              <a:t>引用数组元素</a:t>
            </a:r>
            <a:r>
              <a:rPr lang="en-US" altLang="zh-CN" sz="1600" dirty="0">
                <a:solidFill>
                  <a:schemeClr val="tx1"/>
                </a:solidFill>
              </a:rPr>
              <a:t>a[5]</a:t>
            </a:r>
            <a:r>
              <a:rPr lang="zh-CN" altLang="en-US" sz="1600" dirty="0">
                <a:solidFill>
                  <a:schemeClr val="tx1"/>
                </a:solidFill>
              </a:rPr>
              <a:t>。如果定义了字符指针变量</a:t>
            </a:r>
            <a:r>
              <a:rPr lang="en-US" altLang="zh-CN" sz="1600" dirty="0">
                <a:solidFill>
                  <a:schemeClr val="tx1"/>
                </a:solidFill>
              </a:rPr>
              <a:t>p</a:t>
            </a:r>
            <a:r>
              <a:rPr lang="zh-CN" altLang="en-US" sz="1600" dirty="0">
                <a:solidFill>
                  <a:schemeClr val="tx1"/>
                </a:solidFill>
              </a:rPr>
              <a:t>，并使它指向数组</a:t>
            </a:r>
            <a:r>
              <a:rPr lang="en-US" altLang="zh-CN" sz="1600" dirty="0">
                <a:solidFill>
                  <a:schemeClr val="tx1"/>
                </a:solidFill>
              </a:rPr>
              <a:t>a</a:t>
            </a:r>
            <a:r>
              <a:rPr lang="zh-CN" altLang="en-US" sz="1600" dirty="0">
                <a:solidFill>
                  <a:schemeClr val="tx1"/>
                </a:solidFill>
              </a:rPr>
              <a:t>的首元素，则可以用指针变量带下标的形式引用数组元素</a:t>
            </a:r>
            <a:r>
              <a:rPr lang="en-US" altLang="zh-CN" sz="1600" dirty="0">
                <a:solidFill>
                  <a:schemeClr val="tx1"/>
                </a:solidFill>
              </a:rPr>
              <a:t>(</a:t>
            </a:r>
            <a:r>
              <a:rPr lang="zh-CN" altLang="en-US" sz="1600" dirty="0">
                <a:solidFill>
                  <a:schemeClr val="tx1"/>
                </a:solidFill>
              </a:rPr>
              <a:t>如</a:t>
            </a:r>
            <a:r>
              <a:rPr lang="en-US" altLang="zh-CN" sz="1600" dirty="0">
                <a:solidFill>
                  <a:schemeClr val="tx1"/>
                </a:solidFill>
              </a:rPr>
              <a:t>p[5])</a:t>
            </a:r>
            <a:r>
              <a:rPr lang="zh-CN" altLang="en-US" sz="1600" dirty="0">
                <a:solidFill>
                  <a:schemeClr val="tx1"/>
                </a:solidFill>
              </a:rPr>
              <a:t>，同样，可以用地址法</a:t>
            </a:r>
            <a:r>
              <a:rPr lang="en-US" altLang="zh-CN" sz="1600" dirty="0">
                <a:solidFill>
                  <a:schemeClr val="tx1"/>
                </a:solidFill>
              </a:rPr>
              <a:t>(</a:t>
            </a:r>
            <a:r>
              <a:rPr lang="zh-CN" altLang="en-US" sz="1600" dirty="0">
                <a:solidFill>
                  <a:schemeClr val="tx1"/>
                </a:solidFill>
              </a:rPr>
              <a:t>如*</a:t>
            </a:r>
            <a:r>
              <a:rPr lang="en-US" altLang="zh-CN" sz="1600" dirty="0">
                <a:solidFill>
                  <a:schemeClr val="tx1"/>
                </a:solidFill>
              </a:rPr>
              <a:t>(p+5))</a:t>
            </a:r>
            <a:r>
              <a:rPr lang="zh-CN" altLang="en-US" sz="1600" dirty="0">
                <a:solidFill>
                  <a:schemeClr val="tx1"/>
                </a:solidFill>
              </a:rPr>
              <a:t>引用数组元素</a:t>
            </a:r>
            <a:r>
              <a:rPr lang="en-US" altLang="zh-CN" sz="1600" dirty="0">
                <a:solidFill>
                  <a:schemeClr val="tx1"/>
                </a:solidFill>
              </a:rPr>
              <a:t>a[5]</a:t>
            </a:r>
            <a:r>
              <a:rPr lang="zh-CN" altLang="en-US" sz="1600" dirty="0">
                <a:solidFill>
                  <a:schemeClr val="tx1"/>
                </a:solidFill>
              </a:rPr>
              <a:t>。</a:t>
            </a:r>
            <a:endParaRPr lang="en-US" altLang="zh-CN" sz="1600" dirty="0">
              <a:solidFill>
                <a:schemeClr val="tx1"/>
              </a:solidFill>
            </a:endParaRPr>
          </a:p>
          <a:p>
            <a:pPr marL="457200" indent="-457200" algn="just">
              <a:lnSpc>
                <a:spcPct val="120000"/>
              </a:lnSpc>
              <a:spcAft>
                <a:spcPts val="600"/>
              </a:spcAft>
              <a:buAutoNum type="arabicParenBoth"/>
              <a:defRPr/>
            </a:pPr>
            <a:r>
              <a:rPr lang="zh-CN" altLang="en-US" sz="1600" dirty="0">
                <a:solidFill>
                  <a:schemeClr val="tx1"/>
                </a:solidFill>
              </a:rPr>
              <a:t>字符数组中各元素的值是可以改变的</a:t>
            </a:r>
            <a:r>
              <a:rPr lang="en-US" altLang="zh-CN" sz="1600" dirty="0">
                <a:solidFill>
                  <a:schemeClr val="tx1"/>
                </a:solidFill>
              </a:rPr>
              <a:t>(</a:t>
            </a:r>
            <a:r>
              <a:rPr lang="zh-CN" altLang="en-US" sz="1600" dirty="0">
                <a:solidFill>
                  <a:schemeClr val="tx1"/>
                </a:solidFill>
              </a:rPr>
              <a:t>可以对它们再赋值</a:t>
            </a:r>
            <a:r>
              <a:rPr lang="en-US" altLang="zh-CN" sz="1600" dirty="0">
                <a:solidFill>
                  <a:schemeClr val="tx1"/>
                </a:solidFill>
              </a:rPr>
              <a:t>)</a:t>
            </a:r>
            <a:r>
              <a:rPr lang="zh-CN" altLang="en-US" sz="1600" dirty="0">
                <a:solidFill>
                  <a:schemeClr val="tx1"/>
                </a:solidFill>
              </a:rPr>
              <a:t>，但字符指针变量指向的字符串常量中的内容是不可以被取代的</a:t>
            </a:r>
            <a:r>
              <a:rPr lang="en-US" altLang="zh-CN" sz="1600" dirty="0">
                <a:solidFill>
                  <a:schemeClr val="tx1"/>
                </a:solidFill>
              </a:rPr>
              <a:t>(</a:t>
            </a:r>
            <a:r>
              <a:rPr lang="zh-CN" altLang="en-US" sz="1600" dirty="0">
                <a:solidFill>
                  <a:schemeClr val="tx1"/>
                </a:solidFill>
              </a:rPr>
              <a:t>不能对它们再赋值</a:t>
            </a:r>
            <a:r>
              <a:rPr lang="en-US" altLang="zh-CN" sz="1600" dirty="0">
                <a:solidFill>
                  <a:schemeClr val="tx1"/>
                </a:solidFill>
              </a:rPr>
              <a:t>)</a:t>
            </a:r>
            <a:r>
              <a:rPr lang="zh-CN" altLang="en-US" sz="1600" dirty="0">
                <a:solidFill>
                  <a:schemeClr val="tx1"/>
                </a:solidFill>
              </a:rPr>
              <a:t>。</a:t>
            </a:r>
            <a:endParaRPr lang="en-US" altLang="zh-CN" sz="1600" dirty="0">
              <a:solidFill>
                <a:schemeClr val="tx1"/>
              </a:solidFill>
            </a:endParaRPr>
          </a:p>
        </p:txBody>
      </p:sp>
      <p:sp>
        <p:nvSpPr>
          <p:cNvPr id="5" name="圆角矩形 4">
            <a:extLst>
              <a:ext uri="{FF2B5EF4-FFF2-40B4-BE49-F238E27FC236}">
                <a16:creationId xmlns:a16="http://schemas.microsoft.com/office/drawing/2014/main" xmlns="" id="{5382CD89-35B6-4BD4-B332-B011068CC402}"/>
              </a:ext>
            </a:extLst>
          </p:cNvPr>
          <p:cNvSpPr/>
          <p:nvPr/>
        </p:nvSpPr>
        <p:spPr>
          <a:xfrm>
            <a:off x="1027079" y="2228500"/>
            <a:ext cx="2353048" cy="435466"/>
          </a:xfrm>
          <a:prstGeom prst="roundRect">
            <a:avLst>
              <a:gd name="adj" fmla="val 10543"/>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363">
              <a:lnSpc>
                <a:spcPct val="120000"/>
              </a:lnSpc>
              <a:defRPr/>
            </a:pPr>
            <a:r>
              <a:rPr lang="en-US" altLang="zh-CN" sz="1600" dirty="0">
                <a:solidFill>
                  <a:schemeClr val="tx1"/>
                </a:solidFill>
              </a:rPr>
              <a:t>char *str="I love China!";</a:t>
            </a:r>
            <a:endParaRPr lang="zh-CN" altLang="en-US" sz="1600" dirty="0">
              <a:solidFill>
                <a:srgbClr val="008000"/>
              </a:solidFill>
            </a:endParaRPr>
          </a:p>
        </p:txBody>
      </p:sp>
      <p:sp>
        <p:nvSpPr>
          <p:cNvPr id="6" name="圆角矩形 5">
            <a:extLst>
              <a:ext uri="{FF2B5EF4-FFF2-40B4-BE49-F238E27FC236}">
                <a16:creationId xmlns:a16="http://schemas.microsoft.com/office/drawing/2014/main" xmlns="" id="{5382CD89-35B6-4BD4-B332-B011068CC402}"/>
              </a:ext>
            </a:extLst>
          </p:cNvPr>
          <p:cNvSpPr/>
          <p:nvPr/>
        </p:nvSpPr>
        <p:spPr>
          <a:xfrm>
            <a:off x="3724930" y="1995096"/>
            <a:ext cx="1855192" cy="668870"/>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pt-BR" altLang="zh-CN" sz="1600" dirty="0"/>
              <a:t>char *</a:t>
            </a:r>
            <a:r>
              <a:rPr lang="en-US" altLang="zh-CN" sz="1600" dirty="0"/>
              <a:t>str</a:t>
            </a:r>
            <a:r>
              <a:rPr lang="pt-BR" altLang="zh-CN" sz="1600" dirty="0"/>
              <a:t>;	</a:t>
            </a:r>
            <a:endParaRPr lang="zh-CN" altLang="en-US" sz="1600" dirty="0">
              <a:solidFill>
                <a:srgbClr val="008000"/>
              </a:solidFill>
            </a:endParaRPr>
          </a:p>
          <a:p>
            <a:pPr defTabSz="363538">
              <a:lnSpc>
                <a:spcPct val="120000"/>
              </a:lnSpc>
            </a:pPr>
            <a:r>
              <a:rPr lang="pt-BR" altLang="zh-CN" sz="1600" dirty="0"/>
              <a:t>str=″I love China!″;</a:t>
            </a:r>
          </a:p>
        </p:txBody>
      </p:sp>
      <p:sp>
        <p:nvSpPr>
          <p:cNvPr id="7" name="文本框 6"/>
          <p:cNvSpPr txBox="1"/>
          <p:nvPr/>
        </p:nvSpPr>
        <p:spPr>
          <a:xfrm>
            <a:off x="3355240" y="2184623"/>
            <a:ext cx="390992" cy="523220"/>
          </a:xfrm>
          <a:prstGeom prst="rect">
            <a:avLst/>
          </a:prstGeom>
          <a:noFill/>
        </p:spPr>
        <p:txBody>
          <a:bodyPr wrap="square" rtlCol="0">
            <a:spAutoFit/>
          </a:bodyPr>
          <a:lstStyle/>
          <a:p>
            <a:pPr algn="ctr"/>
            <a:r>
              <a:rPr lang="zh-CN" altLang="en-US" sz="2800" dirty="0"/>
              <a:t>≡</a:t>
            </a:r>
            <a:endParaRPr lang="zh-CN" altLang="en-US" sz="2000" dirty="0"/>
          </a:p>
        </p:txBody>
      </p:sp>
      <p:sp>
        <p:nvSpPr>
          <p:cNvPr id="8" name="圆角矩形 7">
            <a:extLst>
              <a:ext uri="{FF2B5EF4-FFF2-40B4-BE49-F238E27FC236}">
                <a16:creationId xmlns:a16="http://schemas.microsoft.com/office/drawing/2014/main" xmlns="" id="{5382CD89-35B6-4BD4-B332-B011068CC402}"/>
              </a:ext>
            </a:extLst>
          </p:cNvPr>
          <p:cNvSpPr/>
          <p:nvPr/>
        </p:nvSpPr>
        <p:spPr>
          <a:xfrm>
            <a:off x="5810045" y="2228500"/>
            <a:ext cx="2566814" cy="435466"/>
          </a:xfrm>
          <a:prstGeom prst="roundRect">
            <a:avLst>
              <a:gd name="adj" fmla="val 10543"/>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363">
              <a:lnSpc>
                <a:spcPct val="120000"/>
              </a:lnSpc>
              <a:defRPr/>
            </a:pPr>
            <a:r>
              <a:rPr lang="en-US" altLang="zh-CN" sz="1600">
                <a:solidFill>
                  <a:schemeClr val="tx1"/>
                </a:solidFill>
              </a:rPr>
              <a:t>char str[14]="I love China!";</a:t>
            </a:r>
            <a:endParaRPr lang="zh-CN" altLang="en-US" sz="1600">
              <a:solidFill>
                <a:srgbClr val="008000"/>
              </a:solidFill>
            </a:endParaRPr>
          </a:p>
        </p:txBody>
      </p:sp>
      <p:sp>
        <p:nvSpPr>
          <p:cNvPr id="9" name="圆角矩形 8">
            <a:extLst>
              <a:ext uri="{FF2B5EF4-FFF2-40B4-BE49-F238E27FC236}">
                <a16:creationId xmlns:a16="http://schemas.microsoft.com/office/drawing/2014/main" xmlns="" id="{5382CD89-35B6-4BD4-B332-B011068CC402}"/>
              </a:ext>
            </a:extLst>
          </p:cNvPr>
          <p:cNvSpPr/>
          <p:nvPr/>
        </p:nvSpPr>
        <p:spPr>
          <a:xfrm>
            <a:off x="8774463" y="1995096"/>
            <a:ext cx="2300247" cy="668870"/>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pt-BR" altLang="zh-CN" sz="1600" dirty="0"/>
              <a:t>char </a:t>
            </a:r>
            <a:r>
              <a:rPr lang="en-US" altLang="zh-CN" sz="1600" dirty="0"/>
              <a:t>str[14]</a:t>
            </a:r>
            <a:r>
              <a:rPr lang="pt-BR" altLang="zh-CN" sz="1600" dirty="0"/>
              <a:t>;	</a:t>
            </a:r>
            <a:endParaRPr lang="zh-CN" altLang="en-US" sz="1600" dirty="0">
              <a:solidFill>
                <a:srgbClr val="008000"/>
              </a:solidFill>
            </a:endParaRPr>
          </a:p>
          <a:p>
            <a:pPr defTabSz="363538">
              <a:lnSpc>
                <a:spcPct val="120000"/>
              </a:lnSpc>
            </a:pPr>
            <a:r>
              <a:rPr lang="pt-BR" altLang="zh-CN" sz="1600" dirty="0"/>
              <a:t>str[]=″I love China!″;</a:t>
            </a:r>
          </a:p>
        </p:txBody>
      </p:sp>
      <mc:AlternateContent xmlns:mc="http://schemas.openxmlformats.org/markup-compatibility/2006">
        <mc:Choice xmlns:a14="http://schemas.microsoft.com/office/drawing/2010/main" xmlns="" Requires="a14">
          <p:sp>
            <p:nvSpPr>
              <p:cNvPr id="10" name="文本框 9"/>
              <p:cNvSpPr txBox="1"/>
              <p:nvPr/>
            </p:nvSpPr>
            <p:spPr>
              <a:xfrm>
                <a:off x="8390085" y="2209305"/>
                <a:ext cx="390992"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zh-CN" altLang="en-US" sz="2000" i="1" smtClean="0">
                          <a:latin typeface="Cambria Math" panose="02040503050406030204" pitchFamily="18" charset="0"/>
                        </a:rPr>
                        <m:t>≠</m:t>
                      </m:r>
                    </m:oMath>
                  </m:oMathPara>
                </a14:m>
                <a:endParaRPr lang="zh-CN" altLang="en-US" sz="2000"/>
              </a:p>
            </p:txBody>
          </p:sp>
        </mc:Choice>
        <mc:Fallback>
          <p:sp>
            <p:nvSpPr>
              <p:cNvPr id="10" name="文本框 9"/>
              <p:cNvSpPr txBox="1">
                <a:spLocks noRot="1" noChangeAspect="1" noMove="1" noResize="1" noEditPoints="1" noAdjustHandles="1" noChangeArrowheads="1" noChangeShapeType="1" noTextEdit="1"/>
              </p:cNvSpPr>
              <p:nvPr/>
            </p:nvSpPr>
            <p:spPr>
              <a:xfrm>
                <a:off x="8390085" y="2209305"/>
                <a:ext cx="390992" cy="400110"/>
              </a:xfrm>
              <a:prstGeom prst="rect">
                <a:avLst/>
              </a:prstGeom>
              <a:blipFill>
                <a:blip r:embed="rId4" cstate="print"/>
                <a:stretch>
                  <a:fillRect l="-4688"/>
                </a:stretch>
              </a:blipFill>
            </p:spPr>
            <p:txBody>
              <a:bodyPr/>
              <a:lstStyle/>
              <a:p>
                <a:r>
                  <a:rPr lang="zh-CN" altLang="en-US">
                    <a:noFill/>
                  </a:rPr>
                  <a:t> </a:t>
                </a:r>
              </a:p>
            </p:txBody>
          </p:sp>
        </mc:Fallback>
      </mc:AlternateContent>
      <p:pic>
        <p:nvPicPr>
          <p:cNvPr id="11" name="图片 10">
            <a:extLst>
              <a:ext uri="{FF2B5EF4-FFF2-40B4-BE49-F238E27FC236}">
                <a16:creationId xmlns:a16="http://schemas.microsoft.com/office/drawing/2014/main" xmlns="" id="{F85C959A-118B-495F-B8CB-F9B90295EF73}"/>
              </a:ext>
            </a:extLst>
          </p:cNvPr>
          <p:cNvPicPr>
            <a:picLocks noChangeAspect="1"/>
          </p:cNvPicPr>
          <p:nvPr/>
        </p:nvPicPr>
        <p:blipFill>
          <a:blip r:embed="rId5" cstate="print"/>
          <a:stretch>
            <a:fillRect/>
          </a:stretch>
        </p:blipFill>
        <p:spPr>
          <a:xfrm>
            <a:off x="10738770" y="2111516"/>
            <a:ext cx="542925" cy="552450"/>
          </a:xfrm>
          <a:prstGeom prst="rect">
            <a:avLst/>
          </a:prstGeom>
        </p:spPr>
      </p:pic>
      <p:sp>
        <p:nvSpPr>
          <p:cNvPr id="12" name="圆角矩形 11">
            <a:extLst>
              <a:ext uri="{FF2B5EF4-FFF2-40B4-BE49-F238E27FC236}">
                <a16:creationId xmlns:a16="http://schemas.microsoft.com/office/drawing/2014/main" xmlns="" id="{5382CD89-35B6-4BD4-B332-B011068CC402}"/>
              </a:ext>
            </a:extLst>
          </p:cNvPr>
          <p:cNvSpPr/>
          <p:nvPr/>
        </p:nvSpPr>
        <p:spPr>
          <a:xfrm>
            <a:off x="4429998" y="3034140"/>
            <a:ext cx="2300247" cy="668870"/>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pt-BR" altLang="zh-CN" sz="1600"/>
              <a:t>char </a:t>
            </a:r>
            <a:r>
              <a:rPr lang="zh-CN" altLang="en-US" sz="1600"/>
              <a:t>*</a:t>
            </a:r>
            <a:r>
              <a:rPr lang="en-US" altLang="zh-CN" sz="1600"/>
              <a:t>a</a:t>
            </a:r>
            <a:r>
              <a:rPr lang="pt-BR" altLang="zh-CN" sz="1600"/>
              <a:t>;	</a:t>
            </a:r>
            <a:endParaRPr lang="zh-CN" altLang="en-US" sz="1600">
              <a:solidFill>
                <a:srgbClr val="008000"/>
              </a:solidFill>
            </a:endParaRPr>
          </a:p>
          <a:p>
            <a:pPr defTabSz="363538">
              <a:lnSpc>
                <a:spcPct val="120000"/>
              </a:lnSpc>
            </a:pPr>
            <a:r>
              <a:rPr lang="en-US" altLang="zh-CN" sz="1600"/>
              <a:t>scanf("%s",a);</a:t>
            </a:r>
            <a:endParaRPr lang="pt-BR" altLang="zh-CN" sz="1600"/>
          </a:p>
        </p:txBody>
      </p:sp>
      <p:pic>
        <p:nvPicPr>
          <p:cNvPr id="13" name="图片 12">
            <a:extLst>
              <a:ext uri="{FF2B5EF4-FFF2-40B4-BE49-F238E27FC236}">
                <a16:creationId xmlns:a16="http://schemas.microsoft.com/office/drawing/2014/main" xmlns="" id="{F85C959A-118B-495F-B8CB-F9B90295EF73}"/>
              </a:ext>
            </a:extLst>
          </p:cNvPr>
          <p:cNvPicPr>
            <a:picLocks noChangeAspect="1"/>
          </p:cNvPicPr>
          <p:nvPr/>
        </p:nvPicPr>
        <p:blipFill>
          <a:blip r:embed="rId5" cstate="print"/>
          <a:stretch>
            <a:fillRect/>
          </a:stretch>
        </p:blipFill>
        <p:spPr>
          <a:xfrm>
            <a:off x="6394305" y="3150560"/>
            <a:ext cx="542925" cy="552450"/>
          </a:xfrm>
          <a:prstGeom prst="rect">
            <a:avLst/>
          </a:prstGeom>
        </p:spPr>
      </p:pic>
      <p:sp>
        <p:nvSpPr>
          <p:cNvPr id="15" name="圆角矩形 14">
            <a:extLst>
              <a:ext uri="{FF2B5EF4-FFF2-40B4-BE49-F238E27FC236}">
                <a16:creationId xmlns:a16="http://schemas.microsoft.com/office/drawing/2014/main" xmlns="" id="{5382CD89-35B6-4BD4-B332-B011068CC402}"/>
              </a:ext>
            </a:extLst>
          </p:cNvPr>
          <p:cNvSpPr/>
          <p:nvPr/>
        </p:nvSpPr>
        <p:spPr>
          <a:xfrm>
            <a:off x="7239961" y="3034140"/>
            <a:ext cx="2300247" cy="668870"/>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pt-BR" altLang="zh-CN" sz="1600"/>
              <a:t>char </a:t>
            </a:r>
            <a:r>
              <a:rPr lang="zh-CN" altLang="en-US" sz="1600"/>
              <a:t>*</a:t>
            </a:r>
            <a:r>
              <a:rPr lang="en-US" altLang="zh-CN" sz="1600"/>
              <a:t>a,str[10]</a:t>
            </a:r>
            <a:r>
              <a:rPr lang="pt-BR" altLang="zh-CN" sz="1600"/>
              <a:t>;</a:t>
            </a:r>
          </a:p>
          <a:p>
            <a:pPr defTabSz="363538">
              <a:lnSpc>
                <a:spcPct val="120000"/>
              </a:lnSpc>
            </a:pPr>
            <a:r>
              <a:rPr lang="pt-BR" altLang="zh-CN" sz="1600"/>
              <a:t>a=str; </a:t>
            </a:r>
            <a:r>
              <a:rPr lang="en-US" altLang="zh-CN" sz="1600"/>
              <a:t>scanf("%s",a);</a:t>
            </a:r>
            <a:endParaRPr lang="pt-BR" altLang="zh-CN" sz="1600"/>
          </a:p>
        </p:txBody>
      </p:sp>
      <p:pic>
        <p:nvPicPr>
          <p:cNvPr id="16" name="图片 15">
            <a:extLst>
              <a:ext uri="{FF2B5EF4-FFF2-40B4-BE49-F238E27FC236}">
                <a16:creationId xmlns:a16="http://schemas.microsoft.com/office/drawing/2014/main" xmlns="" id="{EC7F420D-6316-480A-A6EA-5B56568F664C}"/>
              </a:ext>
            </a:extLst>
          </p:cNvPr>
          <p:cNvPicPr>
            <a:picLocks noChangeAspect="1"/>
          </p:cNvPicPr>
          <p:nvPr/>
        </p:nvPicPr>
        <p:blipFill>
          <a:blip r:embed="rId6" cstate="print"/>
          <a:stretch>
            <a:fillRect/>
          </a:stretch>
        </p:blipFill>
        <p:spPr>
          <a:xfrm>
            <a:off x="9169451" y="3160085"/>
            <a:ext cx="552450" cy="542925"/>
          </a:xfrm>
          <a:prstGeom prst="rect">
            <a:avLst/>
          </a:prstGeom>
        </p:spPr>
      </p:pic>
      <p:sp>
        <p:nvSpPr>
          <p:cNvPr id="17" name="圆角矩形 16">
            <a:extLst>
              <a:ext uri="{FF2B5EF4-FFF2-40B4-BE49-F238E27FC236}">
                <a16:creationId xmlns:a16="http://schemas.microsoft.com/office/drawing/2014/main" xmlns="" id="{5382CD89-35B6-4BD4-B332-B011068CC402}"/>
              </a:ext>
            </a:extLst>
          </p:cNvPr>
          <p:cNvSpPr/>
          <p:nvPr/>
        </p:nvSpPr>
        <p:spPr>
          <a:xfrm>
            <a:off x="3279875" y="5365467"/>
            <a:ext cx="2300247" cy="668870"/>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pt-BR" altLang="zh-CN" sz="1600"/>
              <a:t>char </a:t>
            </a:r>
            <a:r>
              <a:rPr lang="en-US" altLang="zh-CN" sz="1600"/>
              <a:t>a[]="House"</a:t>
            </a:r>
            <a:r>
              <a:rPr lang="pt-BR" altLang="zh-CN" sz="1600"/>
              <a:t>;	</a:t>
            </a:r>
            <a:endParaRPr lang="zh-CN" altLang="en-US" sz="1600">
              <a:solidFill>
                <a:srgbClr val="008000"/>
              </a:solidFill>
            </a:endParaRPr>
          </a:p>
          <a:p>
            <a:pPr defTabSz="363538">
              <a:lnSpc>
                <a:spcPct val="120000"/>
              </a:lnSpc>
            </a:pPr>
            <a:r>
              <a:rPr lang="en-US" altLang="zh-CN" sz="1600"/>
              <a:t>a[2]='r';</a:t>
            </a:r>
            <a:endParaRPr lang="pt-BR" altLang="zh-CN" sz="1600"/>
          </a:p>
        </p:txBody>
      </p:sp>
      <p:sp>
        <p:nvSpPr>
          <p:cNvPr id="19" name="圆角矩形 18">
            <a:extLst>
              <a:ext uri="{FF2B5EF4-FFF2-40B4-BE49-F238E27FC236}">
                <a16:creationId xmlns:a16="http://schemas.microsoft.com/office/drawing/2014/main" xmlns="" id="{5382CD89-35B6-4BD4-B332-B011068CC402}"/>
              </a:ext>
            </a:extLst>
          </p:cNvPr>
          <p:cNvSpPr/>
          <p:nvPr/>
        </p:nvSpPr>
        <p:spPr>
          <a:xfrm>
            <a:off x="6089838" y="5365467"/>
            <a:ext cx="2300247" cy="668870"/>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pt-BR" altLang="zh-CN" sz="1600"/>
              <a:t>char </a:t>
            </a:r>
            <a:r>
              <a:rPr lang="zh-CN" altLang="en-US" sz="1600"/>
              <a:t>*</a:t>
            </a:r>
            <a:r>
              <a:rPr lang="en-US" altLang="zh-CN" sz="1600"/>
              <a:t>b="House"</a:t>
            </a:r>
            <a:r>
              <a:rPr lang="pt-BR" altLang="zh-CN" sz="1600"/>
              <a:t>;</a:t>
            </a:r>
          </a:p>
          <a:p>
            <a:pPr defTabSz="363538">
              <a:lnSpc>
                <a:spcPct val="120000"/>
              </a:lnSpc>
            </a:pPr>
            <a:r>
              <a:rPr lang="en-US" altLang="zh-CN" sz="1600"/>
              <a:t>b[2]='r';</a:t>
            </a:r>
            <a:endParaRPr lang="pt-BR" altLang="zh-CN" sz="1600"/>
          </a:p>
        </p:txBody>
      </p:sp>
      <p:pic>
        <p:nvPicPr>
          <p:cNvPr id="20" name="图片 19">
            <a:extLst>
              <a:ext uri="{FF2B5EF4-FFF2-40B4-BE49-F238E27FC236}">
                <a16:creationId xmlns:a16="http://schemas.microsoft.com/office/drawing/2014/main" xmlns="" id="{EC7F420D-6316-480A-A6EA-5B56568F664C}"/>
              </a:ext>
            </a:extLst>
          </p:cNvPr>
          <p:cNvPicPr>
            <a:picLocks noChangeAspect="1"/>
          </p:cNvPicPr>
          <p:nvPr/>
        </p:nvPicPr>
        <p:blipFill>
          <a:blip r:embed="rId6" cstate="print"/>
          <a:stretch>
            <a:fillRect/>
          </a:stretch>
        </p:blipFill>
        <p:spPr>
          <a:xfrm>
            <a:off x="5219822" y="5491412"/>
            <a:ext cx="552450" cy="542925"/>
          </a:xfrm>
          <a:prstGeom prst="rect">
            <a:avLst/>
          </a:prstGeom>
        </p:spPr>
      </p:pic>
      <p:pic>
        <p:nvPicPr>
          <p:cNvPr id="18" name="图片 17">
            <a:extLst>
              <a:ext uri="{FF2B5EF4-FFF2-40B4-BE49-F238E27FC236}">
                <a16:creationId xmlns:a16="http://schemas.microsoft.com/office/drawing/2014/main" xmlns="" id="{F85C959A-118B-495F-B8CB-F9B90295EF73}"/>
              </a:ext>
            </a:extLst>
          </p:cNvPr>
          <p:cNvPicPr>
            <a:picLocks noChangeAspect="1"/>
          </p:cNvPicPr>
          <p:nvPr/>
        </p:nvPicPr>
        <p:blipFill>
          <a:blip r:embed="rId5" cstate="print"/>
          <a:stretch>
            <a:fillRect/>
          </a:stretch>
        </p:blipFill>
        <p:spPr>
          <a:xfrm>
            <a:off x="8062495" y="5475706"/>
            <a:ext cx="542925" cy="552450"/>
          </a:xfrm>
          <a:prstGeom prst="rect">
            <a:avLst/>
          </a:prstGeom>
        </p:spPr>
      </p:pic>
    </p:spTree>
    <p:extLst>
      <p:ext uri="{BB962C8B-B14F-4D97-AF65-F5344CB8AC3E}">
        <p14:creationId xmlns:p14="http://schemas.microsoft.com/office/powerpoint/2010/main" xmlns="" val="24438299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3294" y="290904"/>
            <a:ext cx="10515600" cy="953383"/>
          </a:xfrm>
        </p:spPr>
        <p:txBody>
          <a:bodyPr/>
          <a:lstStyle/>
          <a:p>
            <a:r>
              <a:rPr lang="zh-CN" altLang="en-US" dirty="0"/>
              <a:t>对使用字符指针变量和字符数组的归纳</a:t>
            </a:r>
          </a:p>
        </p:txBody>
      </p:sp>
      <p:sp>
        <p:nvSpPr>
          <p:cNvPr id="3" name="矩形 2"/>
          <p:cNvSpPr/>
          <p:nvPr/>
        </p:nvSpPr>
        <p:spPr>
          <a:xfrm>
            <a:off x="1110859" y="5942722"/>
            <a:ext cx="9720469" cy="369332"/>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r>
              <a:rPr lang="zh-CN" altLang="en-US">
                <a:solidFill>
                  <a:schemeClr val="lt1"/>
                </a:solidFill>
              </a:rPr>
              <a:t>指针变量的值是可以改变的，而字符数组名代表一个固定的值</a:t>
            </a:r>
            <a:r>
              <a:rPr lang="en-US" altLang="zh-CN">
                <a:solidFill>
                  <a:schemeClr val="lt1"/>
                </a:solidFill>
              </a:rPr>
              <a:t>(</a:t>
            </a:r>
            <a:r>
              <a:rPr lang="zh-CN" altLang="en-US">
                <a:solidFill>
                  <a:schemeClr val="lt1"/>
                </a:solidFill>
              </a:rPr>
              <a:t>数组首元素的地址</a:t>
            </a:r>
            <a:r>
              <a:rPr lang="en-US" altLang="zh-CN">
                <a:solidFill>
                  <a:schemeClr val="lt1"/>
                </a:solidFill>
              </a:rPr>
              <a:t>)</a:t>
            </a:r>
            <a:r>
              <a:rPr lang="zh-CN" altLang="en-US">
                <a:solidFill>
                  <a:schemeClr val="lt1"/>
                </a:solidFill>
              </a:rPr>
              <a:t>，不能改变。</a:t>
            </a:r>
            <a:endParaRPr lang="en-US" altLang="zh-CN">
              <a:solidFill>
                <a:schemeClr val="lt1"/>
              </a:solidFill>
            </a:endParaRPr>
          </a:p>
        </p:txBody>
      </p:sp>
      <p:sp>
        <p:nvSpPr>
          <p:cNvPr id="12" name="内容占位符 2"/>
          <p:cNvSpPr>
            <a:spLocks noGrp="1"/>
          </p:cNvSpPr>
          <p:nvPr>
            <p:ph idx="1"/>
          </p:nvPr>
        </p:nvSpPr>
        <p:spPr>
          <a:xfrm>
            <a:off x="713293" y="1029763"/>
            <a:ext cx="10716707" cy="552660"/>
          </a:xfrm>
        </p:spPr>
        <p:txBody>
          <a:bodyPr>
            <a:noAutofit/>
          </a:bodyPr>
          <a:lstStyle/>
          <a:p>
            <a:pPr marL="88900" indent="-88900">
              <a:lnSpc>
                <a:spcPct val="12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7.14】</a:t>
            </a:r>
            <a:r>
              <a:rPr lang="zh-CN" altLang="en-US" sz="2000" dirty="0">
                <a:solidFill>
                  <a:schemeClr val="accent1"/>
                </a:solidFill>
              </a:rPr>
              <a:t>改变指针变量的值。 </a:t>
            </a:r>
          </a:p>
        </p:txBody>
      </p:sp>
      <p:sp>
        <p:nvSpPr>
          <p:cNvPr id="13" name="圆角矩形 12">
            <a:extLst>
              <a:ext uri="{FF2B5EF4-FFF2-40B4-BE49-F238E27FC236}">
                <a16:creationId xmlns:a16="http://schemas.microsoft.com/office/drawing/2014/main" xmlns="" id="{5382CD89-35B6-4BD4-B332-B011068CC402}"/>
              </a:ext>
            </a:extLst>
          </p:cNvPr>
          <p:cNvSpPr/>
          <p:nvPr/>
        </p:nvSpPr>
        <p:spPr>
          <a:xfrm>
            <a:off x="937874" y="1582423"/>
            <a:ext cx="7122762" cy="1965641"/>
          </a:xfrm>
          <a:prstGeom prst="roundRect">
            <a:avLst>
              <a:gd name="adj" fmla="val 2090"/>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a:t>int main()</a:t>
            </a:r>
          </a:p>
          <a:p>
            <a:pPr defTabSz="363538">
              <a:lnSpc>
                <a:spcPct val="120000"/>
              </a:lnSpc>
            </a:pPr>
            <a:r>
              <a:rPr lang="en-US" altLang="zh-CN" sz="1400" dirty="0"/>
              <a:t>{	char *a="I love China!";</a:t>
            </a:r>
          </a:p>
          <a:p>
            <a:pPr defTabSz="363538">
              <a:lnSpc>
                <a:spcPct val="120000"/>
              </a:lnSpc>
            </a:pPr>
            <a:r>
              <a:rPr lang="en-US" altLang="zh-CN" sz="1400" dirty="0"/>
              <a:t>	a=a+7;			</a:t>
            </a:r>
            <a:r>
              <a:rPr lang="en-US" altLang="zh-CN" sz="1400" dirty="0">
                <a:solidFill>
                  <a:srgbClr val="008000"/>
                </a:solidFill>
              </a:rPr>
              <a:t>//</a:t>
            </a:r>
            <a:r>
              <a:rPr lang="zh-CN" altLang="en-US" sz="1400" dirty="0">
                <a:solidFill>
                  <a:srgbClr val="008000"/>
                </a:solidFill>
              </a:rPr>
              <a:t>改变指针变量的值，即改变指针变量的指向</a:t>
            </a:r>
          </a:p>
          <a:p>
            <a:pPr defTabSz="363538">
              <a:lnSpc>
                <a:spcPct val="120000"/>
              </a:lnSpc>
            </a:pPr>
            <a:r>
              <a:rPr lang="zh-CN" altLang="en-US" sz="1400" dirty="0"/>
              <a:t>	</a:t>
            </a:r>
            <a:r>
              <a:rPr lang="en-US" altLang="zh-CN" sz="1400" dirty="0" err="1"/>
              <a:t>printf</a:t>
            </a:r>
            <a:r>
              <a:rPr lang="en-US" altLang="zh-CN" sz="1400" dirty="0"/>
              <a:t>("%s\</a:t>
            </a:r>
            <a:r>
              <a:rPr lang="en-US" altLang="zh-CN" sz="1400" dirty="0" err="1"/>
              <a:t>n",a</a:t>
            </a:r>
            <a:r>
              <a:rPr lang="en-US" altLang="zh-CN" sz="1400" dirty="0"/>
              <a:t>);	</a:t>
            </a:r>
            <a:r>
              <a:rPr lang="en-US" altLang="zh-CN" sz="1400" dirty="0">
                <a:solidFill>
                  <a:srgbClr val="008000"/>
                </a:solidFill>
              </a:rPr>
              <a:t>//</a:t>
            </a:r>
            <a:r>
              <a:rPr lang="zh-CN" altLang="en-US" sz="1400" dirty="0">
                <a:solidFill>
                  <a:srgbClr val="008000"/>
                </a:solidFill>
              </a:rPr>
              <a:t>输出从</a:t>
            </a:r>
            <a:r>
              <a:rPr lang="en-US" altLang="zh-CN" sz="1400" dirty="0">
                <a:solidFill>
                  <a:srgbClr val="008000"/>
                </a:solidFill>
              </a:rPr>
              <a:t>a</a:t>
            </a:r>
            <a:r>
              <a:rPr lang="zh-CN" altLang="en-US" sz="1400" dirty="0">
                <a:solidFill>
                  <a:srgbClr val="008000"/>
                </a:solidFill>
              </a:rPr>
              <a:t>指向的字符开始的字符串</a:t>
            </a:r>
          </a:p>
          <a:p>
            <a:pPr defTabSz="363538">
              <a:lnSpc>
                <a:spcPct val="120000"/>
              </a:lnSpc>
            </a:pPr>
            <a:r>
              <a:rPr lang="zh-CN" altLang="en-US" sz="1400" dirty="0"/>
              <a:t>	</a:t>
            </a:r>
            <a:r>
              <a:rPr lang="en-US" altLang="zh-CN" sz="1400" dirty="0"/>
              <a:t>return 0;</a:t>
            </a:r>
          </a:p>
          <a:p>
            <a:pPr defTabSz="363538">
              <a:lnSpc>
                <a:spcPct val="120000"/>
              </a:lnSpc>
            </a:pPr>
            <a:r>
              <a:rPr lang="en-US" altLang="zh-CN" sz="1400" dirty="0"/>
              <a:t>}</a:t>
            </a:r>
            <a:endParaRPr lang="zh-CN" altLang="en-US" sz="1400" b="1" dirty="0">
              <a:solidFill>
                <a:srgbClr val="008000"/>
              </a:solidFill>
            </a:endParaRPr>
          </a:p>
        </p:txBody>
      </p:sp>
      <p:pic>
        <p:nvPicPr>
          <p:cNvPr id="4" name="图片 3"/>
          <p:cNvPicPr>
            <a:picLocks noChangeAspect="1"/>
          </p:cNvPicPr>
          <p:nvPr/>
        </p:nvPicPr>
        <p:blipFill>
          <a:blip r:embed="rId3" cstate="print"/>
          <a:stretch>
            <a:fillRect/>
          </a:stretch>
        </p:blipFill>
        <p:spPr>
          <a:xfrm>
            <a:off x="4367212" y="3090862"/>
            <a:ext cx="3457575" cy="676275"/>
          </a:xfrm>
          <a:prstGeom prst="rect">
            <a:avLst/>
          </a:prstGeom>
        </p:spPr>
      </p:pic>
      <p:sp>
        <p:nvSpPr>
          <p:cNvPr id="15" name="圆角矩形 14">
            <a:extLst>
              <a:ext uri="{FF2B5EF4-FFF2-40B4-BE49-F238E27FC236}">
                <a16:creationId xmlns:a16="http://schemas.microsoft.com/office/drawing/2014/main" xmlns="" id="{5382CD89-35B6-4BD4-B332-B011068CC402}"/>
              </a:ext>
            </a:extLst>
          </p:cNvPr>
          <p:cNvSpPr/>
          <p:nvPr/>
        </p:nvSpPr>
        <p:spPr>
          <a:xfrm>
            <a:off x="937874" y="3872109"/>
            <a:ext cx="7122762" cy="1965641"/>
          </a:xfrm>
          <a:prstGeom prst="roundRect">
            <a:avLst>
              <a:gd name="adj" fmla="val 2090"/>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a:t>int main()</a:t>
            </a:r>
          </a:p>
          <a:p>
            <a:pPr defTabSz="363538">
              <a:lnSpc>
                <a:spcPct val="120000"/>
              </a:lnSpc>
            </a:pPr>
            <a:r>
              <a:rPr lang="en-US" altLang="zh-CN" sz="1400" dirty="0"/>
              <a:t>{	char str[]={"I love China!"};</a:t>
            </a:r>
          </a:p>
          <a:p>
            <a:pPr defTabSz="363538">
              <a:lnSpc>
                <a:spcPct val="120000"/>
              </a:lnSpc>
            </a:pPr>
            <a:r>
              <a:rPr lang="en-US" altLang="zh-CN" sz="1400" dirty="0"/>
              <a:t>	</a:t>
            </a:r>
            <a:r>
              <a:rPr lang="en-US" altLang="zh-CN" sz="1400" dirty="0">
                <a:solidFill>
                  <a:srgbClr val="FF0000"/>
                </a:solidFill>
              </a:rPr>
              <a:t>str=str+7;</a:t>
            </a:r>
            <a:r>
              <a:rPr lang="en-US" altLang="zh-CN" sz="1400" dirty="0"/>
              <a:t>	</a:t>
            </a:r>
            <a:r>
              <a:rPr lang="en-US" altLang="zh-CN" sz="1400" dirty="0">
                <a:solidFill>
                  <a:srgbClr val="008000"/>
                </a:solidFill>
              </a:rPr>
              <a:t>//</a:t>
            </a:r>
            <a:r>
              <a:rPr lang="zh-CN" altLang="en-US" sz="1400" dirty="0">
                <a:solidFill>
                  <a:srgbClr val="008000"/>
                </a:solidFill>
              </a:rPr>
              <a:t>出错</a:t>
            </a:r>
            <a:endParaRPr lang="en-US" altLang="zh-CN" sz="1400" dirty="0">
              <a:solidFill>
                <a:srgbClr val="008000"/>
              </a:solidFill>
            </a:endParaRPr>
          </a:p>
          <a:p>
            <a:pPr defTabSz="363538">
              <a:lnSpc>
                <a:spcPct val="120000"/>
              </a:lnSpc>
            </a:pPr>
            <a:r>
              <a:rPr lang="zh-CN" altLang="en-US" sz="1400" dirty="0"/>
              <a:t>	</a:t>
            </a:r>
            <a:r>
              <a:rPr lang="en-US" altLang="zh-CN" sz="1400" dirty="0" err="1"/>
              <a:t>printf</a:t>
            </a:r>
            <a:r>
              <a:rPr lang="en-US" altLang="zh-CN" sz="1400" dirty="0"/>
              <a:t>("%s\</a:t>
            </a:r>
            <a:r>
              <a:rPr lang="en-US" altLang="zh-CN" sz="1400" dirty="0" err="1"/>
              <a:t>n",str</a:t>
            </a:r>
            <a:r>
              <a:rPr lang="en-US" altLang="zh-CN" sz="1400" dirty="0"/>
              <a:t>);</a:t>
            </a:r>
            <a:endParaRPr lang="zh-CN" altLang="en-US" sz="1400" dirty="0">
              <a:solidFill>
                <a:srgbClr val="008000"/>
              </a:solidFill>
            </a:endParaRPr>
          </a:p>
          <a:p>
            <a:pPr defTabSz="363538">
              <a:lnSpc>
                <a:spcPct val="120000"/>
              </a:lnSpc>
            </a:pPr>
            <a:r>
              <a:rPr lang="zh-CN" altLang="en-US" sz="1400" dirty="0"/>
              <a:t>	</a:t>
            </a:r>
            <a:r>
              <a:rPr lang="en-US" altLang="zh-CN" sz="1400" dirty="0"/>
              <a:t>return 0;</a:t>
            </a:r>
          </a:p>
          <a:p>
            <a:pPr defTabSz="363538">
              <a:lnSpc>
                <a:spcPct val="120000"/>
              </a:lnSpc>
            </a:pPr>
            <a:r>
              <a:rPr lang="en-US" altLang="zh-CN" sz="1400" dirty="0"/>
              <a:t>}</a:t>
            </a:r>
            <a:endParaRPr lang="zh-CN" altLang="en-US" sz="1400" b="1" dirty="0">
              <a:solidFill>
                <a:srgbClr val="008000"/>
              </a:solidFill>
            </a:endParaRPr>
          </a:p>
        </p:txBody>
      </p:sp>
      <p:pic>
        <p:nvPicPr>
          <p:cNvPr id="16" name="图片 15">
            <a:extLst>
              <a:ext uri="{FF2B5EF4-FFF2-40B4-BE49-F238E27FC236}">
                <a16:creationId xmlns:a16="http://schemas.microsoft.com/office/drawing/2014/main" xmlns="" id="{F85C959A-118B-495F-B8CB-F9B90295EF73}"/>
              </a:ext>
            </a:extLst>
          </p:cNvPr>
          <p:cNvPicPr>
            <a:picLocks noChangeAspect="1"/>
          </p:cNvPicPr>
          <p:nvPr/>
        </p:nvPicPr>
        <p:blipFill>
          <a:blip r:embed="rId4" cstate="print"/>
          <a:stretch>
            <a:fillRect/>
          </a:stretch>
        </p:blipFill>
        <p:spPr>
          <a:xfrm>
            <a:off x="7281862" y="4578704"/>
            <a:ext cx="542925" cy="552450"/>
          </a:xfrm>
          <a:prstGeom prst="rect">
            <a:avLst/>
          </a:prstGeom>
        </p:spPr>
      </p:pic>
      <p:grpSp>
        <p:nvGrpSpPr>
          <p:cNvPr id="17" name="组合 16"/>
          <p:cNvGrpSpPr/>
          <p:nvPr/>
        </p:nvGrpSpPr>
        <p:grpSpPr>
          <a:xfrm>
            <a:off x="8497106" y="2565243"/>
            <a:ext cx="2757019" cy="2334101"/>
            <a:chOff x="8050698" y="5019262"/>
            <a:chExt cx="2757019" cy="2334101"/>
          </a:xfrm>
          <a:effectLst>
            <a:outerShdw blurRad="63500" sx="102000" sy="102000" algn="ctr" rotWithShape="0">
              <a:prstClr val="black">
                <a:alpha val="40000"/>
              </a:prstClr>
            </a:outerShdw>
          </a:effectLst>
        </p:grpSpPr>
        <p:sp>
          <p:nvSpPr>
            <p:cNvPr id="18" name="剪去单角的矩形 17"/>
            <p:cNvSpPr/>
            <p:nvPr/>
          </p:nvSpPr>
          <p:spPr>
            <a:xfrm>
              <a:off x="8050698" y="5019262"/>
              <a:ext cx="2757019" cy="2334101"/>
            </a:xfrm>
            <a:prstGeom prst="snip1Rect">
              <a:avLst>
                <a:gd name="adj" fmla="val 55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pic>
          <p:nvPicPr>
            <p:cNvPr id="19" name="图片 18"/>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8108212" y="5064435"/>
              <a:ext cx="290352" cy="327244"/>
            </a:xfrm>
            <a:prstGeom prst="rect">
              <a:avLst/>
            </a:prstGeom>
          </p:spPr>
        </p:pic>
        <p:sp>
          <p:nvSpPr>
            <p:cNvPr id="20" name="文本框 19"/>
            <p:cNvSpPr txBox="1"/>
            <p:nvPr/>
          </p:nvSpPr>
          <p:spPr>
            <a:xfrm>
              <a:off x="8388007" y="5054496"/>
              <a:ext cx="2340198" cy="2160591"/>
            </a:xfrm>
            <a:prstGeom prst="rect">
              <a:avLst/>
            </a:prstGeom>
            <a:noFill/>
          </p:spPr>
          <p:txBody>
            <a:bodyPr wrap="square" rtlCol="0">
              <a:spAutoFit/>
            </a:bodyPr>
            <a:lstStyle/>
            <a:p>
              <a:pPr>
                <a:lnSpc>
                  <a:spcPct val="120000"/>
                </a:lnSpc>
              </a:pPr>
              <a:r>
                <a:rPr lang="zh-CN" altLang="en-US" sz="1400">
                  <a:solidFill>
                    <a:schemeClr val="bg1"/>
                  </a:solidFill>
                </a:rPr>
                <a:t>指针变量</a:t>
              </a:r>
              <a:r>
                <a:rPr lang="en-US" altLang="zh-CN" sz="1400">
                  <a:solidFill>
                    <a:schemeClr val="bg1"/>
                  </a:solidFill>
                </a:rPr>
                <a:t>a</a:t>
              </a:r>
              <a:r>
                <a:rPr lang="zh-CN" altLang="en-US" sz="1400">
                  <a:solidFill>
                    <a:schemeClr val="bg1"/>
                  </a:solidFill>
                </a:rPr>
                <a:t>的值是可以变化的。</a:t>
              </a:r>
              <a:r>
                <a:rPr lang="en-US" altLang="zh-CN" sz="1400">
                  <a:solidFill>
                    <a:schemeClr val="bg1"/>
                  </a:solidFill>
                </a:rPr>
                <a:t>printf</a:t>
              </a:r>
              <a:r>
                <a:rPr lang="zh-CN" altLang="en-US" sz="1400">
                  <a:solidFill>
                    <a:schemeClr val="bg1"/>
                  </a:solidFill>
                </a:rPr>
                <a:t>函数输出字符串时，从指针变量</a:t>
              </a:r>
              <a:r>
                <a:rPr lang="en-US" altLang="zh-CN" sz="1400">
                  <a:solidFill>
                    <a:schemeClr val="bg1"/>
                  </a:solidFill>
                </a:rPr>
                <a:t>a</a:t>
              </a:r>
              <a:r>
                <a:rPr lang="zh-CN" altLang="en-US" sz="1400">
                  <a:solidFill>
                    <a:schemeClr val="bg1"/>
                  </a:solidFill>
                </a:rPr>
                <a:t>当时所指向的元素开始，逐个输出各个字符，直到遇</a:t>
              </a:r>
              <a:r>
                <a:rPr lang="en-US" altLang="zh-CN" sz="1400">
                  <a:solidFill>
                    <a:schemeClr val="bg1"/>
                  </a:solidFill>
                </a:rPr>
                <a:t>'\0'</a:t>
              </a:r>
              <a:r>
                <a:rPr lang="zh-CN" altLang="en-US" sz="1400">
                  <a:solidFill>
                    <a:schemeClr val="bg1"/>
                  </a:solidFill>
                </a:rPr>
                <a:t>为止。而数组名虽然代表地址，但它是常量，它的值是不能改变的。</a:t>
              </a:r>
              <a:endParaRPr lang="en-US" altLang="zh-CN" sz="1400" b="1">
                <a:solidFill>
                  <a:schemeClr val="bg1"/>
                </a:solidFill>
              </a:endParaRPr>
            </a:p>
          </p:txBody>
        </p:sp>
      </p:grpSp>
    </p:spTree>
    <p:extLst>
      <p:ext uri="{BB962C8B-B14F-4D97-AF65-F5344CB8AC3E}">
        <p14:creationId xmlns:p14="http://schemas.microsoft.com/office/powerpoint/2010/main" xmlns="" val="1833182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4805" y="203024"/>
            <a:ext cx="11147460" cy="1325563"/>
          </a:xfrm>
        </p:spPr>
        <p:txBody>
          <a:bodyPr/>
          <a:lstStyle/>
          <a:p>
            <a:pPr algn="ctr"/>
            <a:r>
              <a:rPr lang="zh-CN" altLang="en-US" dirty="0"/>
              <a:t>总  结</a:t>
            </a:r>
          </a:p>
        </p:txBody>
      </p:sp>
      <p:sp>
        <p:nvSpPr>
          <p:cNvPr id="15" name="MH_Desc_1"/>
          <p:cNvSpPr/>
          <p:nvPr>
            <p:custDataLst>
              <p:tags r:id="rId1"/>
            </p:custDataLst>
          </p:nvPr>
        </p:nvSpPr>
        <p:spPr>
          <a:xfrm>
            <a:off x="554805" y="1191803"/>
            <a:ext cx="11147460" cy="496241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342900" indent="-342900" algn="just">
              <a:lnSpc>
                <a:spcPct val="150000"/>
              </a:lnSpc>
              <a:buFont typeface="+mj-lt"/>
              <a:buAutoNum type="arabicPeriod"/>
              <a:defRPr/>
            </a:pPr>
            <a:r>
              <a:rPr lang="zh-CN" altLang="en-US" dirty="0">
                <a:solidFill>
                  <a:schemeClr val="tx1"/>
                </a:solidFill>
              </a:rPr>
              <a:t>首先要准确地弄清楚指针的含义。指针就是地址。</a:t>
            </a:r>
          </a:p>
          <a:p>
            <a:pPr marL="342900" indent="-342900" algn="just">
              <a:lnSpc>
                <a:spcPct val="150000"/>
              </a:lnSpc>
              <a:buFont typeface="+mj-lt"/>
              <a:buAutoNum type="arabicPeriod"/>
              <a:defRPr/>
            </a:pPr>
            <a:r>
              <a:rPr lang="zh-CN" altLang="en-US" dirty="0">
                <a:solidFill>
                  <a:schemeClr val="tx1"/>
                </a:solidFill>
              </a:rPr>
              <a:t>什么叫“指向”？地址就意味着指向，因为通过地址能找到以该地址为标识的对象。对于指针变量来说，把谁的地址存放在此指针变量中，就说此指针变量指向谁。但应注意</a:t>
            </a:r>
            <a:r>
              <a:rPr lang="en-US" altLang="zh-CN" dirty="0">
                <a:solidFill>
                  <a:schemeClr val="tx1"/>
                </a:solidFill>
              </a:rPr>
              <a:t>:  </a:t>
            </a:r>
            <a:r>
              <a:rPr lang="zh-CN" altLang="en-US" dirty="0">
                <a:solidFill>
                  <a:schemeClr val="tx1"/>
                </a:solidFill>
              </a:rPr>
              <a:t>并不是任何类型数据的地址都可以存放在同一个指针变量中，只有与指针变量的基类型相同的数据的地址才能存放在相应的指针变量中。</a:t>
            </a:r>
            <a:endParaRPr lang="en-US" altLang="zh-CN" dirty="0">
              <a:solidFill>
                <a:schemeClr val="tx1"/>
              </a:solidFill>
            </a:endParaRPr>
          </a:p>
          <a:p>
            <a:pPr marL="342900" indent="-342900" algn="just">
              <a:lnSpc>
                <a:spcPct val="150000"/>
              </a:lnSpc>
              <a:buFont typeface="+mj-lt"/>
              <a:buAutoNum type="arabicPeriod"/>
              <a:defRPr/>
            </a:pPr>
            <a:endParaRPr lang="en-US" altLang="zh-CN" dirty="0">
              <a:solidFill>
                <a:schemeClr val="tx1"/>
              </a:solidFill>
            </a:endParaRPr>
          </a:p>
          <a:p>
            <a:pPr marL="342900" indent="-342900" algn="just">
              <a:lnSpc>
                <a:spcPct val="150000"/>
              </a:lnSpc>
              <a:buFont typeface="+mj-lt"/>
              <a:buAutoNum type="arabicPeriod"/>
              <a:defRPr/>
            </a:pPr>
            <a:endParaRPr lang="en-US" altLang="zh-CN" dirty="0">
              <a:solidFill>
                <a:schemeClr val="tx1"/>
              </a:solidFill>
            </a:endParaRPr>
          </a:p>
          <a:p>
            <a:pPr marL="342900" indent="-342900" algn="just">
              <a:lnSpc>
                <a:spcPct val="150000"/>
              </a:lnSpc>
              <a:buFont typeface="+mj-lt"/>
              <a:buAutoNum type="arabicPeriod"/>
              <a:defRPr/>
            </a:pPr>
            <a:endParaRPr lang="en-US" altLang="zh-CN" dirty="0">
              <a:solidFill>
                <a:schemeClr val="tx1"/>
              </a:solidFill>
            </a:endParaRPr>
          </a:p>
          <a:p>
            <a:pPr marL="342900" indent="-342900" algn="just">
              <a:lnSpc>
                <a:spcPct val="150000"/>
              </a:lnSpc>
              <a:buFont typeface="+mj-lt"/>
              <a:buAutoNum type="arabicPeriod"/>
              <a:defRPr/>
            </a:pPr>
            <a:r>
              <a:rPr lang="zh-CN" altLang="en-US" dirty="0">
                <a:solidFill>
                  <a:schemeClr val="tx1"/>
                </a:solidFill>
              </a:rPr>
              <a:t>地址信息包括存储单元的位置信息</a:t>
            </a:r>
            <a:r>
              <a:rPr lang="en-US" altLang="zh-CN" dirty="0">
                <a:solidFill>
                  <a:schemeClr val="tx1"/>
                </a:solidFill>
              </a:rPr>
              <a:t>(</a:t>
            </a:r>
            <a:r>
              <a:rPr lang="zh-CN" altLang="en-US" dirty="0">
                <a:solidFill>
                  <a:schemeClr val="tx1"/>
                </a:solidFill>
              </a:rPr>
              <a:t>纯地址，即内存编号</a:t>
            </a:r>
            <a:r>
              <a:rPr lang="en-US" altLang="zh-CN" dirty="0">
                <a:solidFill>
                  <a:schemeClr val="tx1"/>
                </a:solidFill>
              </a:rPr>
              <a:t>)</a:t>
            </a:r>
            <a:r>
              <a:rPr lang="zh-CN" altLang="en-US" dirty="0">
                <a:solidFill>
                  <a:schemeClr val="tx1"/>
                </a:solidFill>
              </a:rPr>
              <a:t>以及存储单元中数据的类型的信息（即地址的基类型）。要注意指针变量的基类型。</a:t>
            </a:r>
          </a:p>
          <a:p>
            <a:pPr marL="342900" indent="-342900" algn="just">
              <a:lnSpc>
                <a:spcPct val="150000"/>
              </a:lnSpc>
              <a:buFont typeface="+mj-lt"/>
              <a:buAutoNum type="arabicPeriod"/>
              <a:defRPr/>
            </a:pPr>
            <a:r>
              <a:rPr lang="zh-CN" altLang="en-US" dirty="0">
                <a:solidFill>
                  <a:schemeClr val="tx1"/>
                </a:solidFill>
              </a:rPr>
              <a:t>要深入掌握数组操作中怎样正确地使用指针，搞清楚指针的指向。一维数组名代表数组首元素的地址。</a:t>
            </a:r>
          </a:p>
        </p:txBody>
      </p:sp>
      <p:sp>
        <p:nvSpPr>
          <p:cNvPr id="3" name="矩形: 圆角 2">
            <a:extLst>
              <a:ext uri="{FF2B5EF4-FFF2-40B4-BE49-F238E27FC236}">
                <a16:creationId xmlns:a16="http://schemas.microsoft.com/office/drawing/2014/main" xmlns="" id="{7D71B6B2-A5E2-4AA3-9A96-80C7260C2869}"/>
              </a:ext>
            </a:extLst>
          </p:cNvPr>
          <p:cNvSpPr/>
          <p:nvPr/>
        </p:nvSpPr>
        <p:spPr>
          <a:xfrm>
            <a:off x="983768" y="2968135"/>
            <a:ext cx="6224226" cy="1064825"/>
          </a:xfrm>
          <a:prstGeom prst="roundRect">
            <a:avLst>
              <a:gd name="adj" fmla="val 6974"/>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1600" dirty="0"/>
              <a:t>int a,*p;	</a:t>
            </a:r>
            <a:r>
              <a:rPr lang="en-US" altLang="zh-CN" sz="1600" dirty="0">
                <a:solidFill>
                  <a:srgbClr val="008000"/>
                </a:solidFill>
              </a:rPr>
              <a:t>//a</a:t>
            </a:r>
            <a:r>
              <a:rPr lang="zh-CN" altLang="en-US" sz="1600" dirty="0">
                <a:solidFill>
                  <a:srgbClr val="008000"/>
                </a:solidFill>
              </a:rPr>
              <a:t>是</a:t>
            </a:r>
            <a:r>
              <a:rPr lang="en-US" altLang="zh-CN" sz="1600" dirty="0">
                <a:solidFill>
                  <a:srgbClr val="008000"/>
                </a:solidFill>
              </a:rPr>
              <a:t>int</a:t>
            </a:r>
            <a:r>
              <a:rPr lang="zh-CN" altLang="en-US" sz="1600" dirty="0">
                <a:solidFill>
                  <a:srgbClr val="008000"/>
                </a:solidFill>
              </a:rPr>
              <a:t>型变量</a:t>
            </a:r>
            <a:r>
              <a:rPr lang="en-US" altLang="zh-CN" sz="1600" dirty="0">
                <a:solidFill>
                  <a:srgbClr val="008000"/>
                </a:solidFill>
              </a:rPr>
              <a:t>,</a:t>
            </a:r>
            <a:r>
              <a:rPr lang="zh-CN" altLang="en-US" sz="1600" dirty="0">
                <a:solidFill>
                  <a:srgbClr val="008000"/>
                </a:solidFill>
              </a:rPr>
              <a:t>指针变量</a:t>
            </a:r>
            <a:r>
              <a:rPr lang="en-US" altLang="zh-CN" sz="1600" dirty="0">
                <a:solidFill>
                  <a:srgbClr val="008000"/>
                </a:solidFill>
              </a:rPr>
              <a:t>p</a:t>
            </a:r>
            <a:r>
              <a:rPr lang="zh-CN" altLang="en-US" sz="1600" dirty="0">
                <a:solidFill>
                  <a:srgbClr val="008000"/>
                </a:solidFill>
              </a:rPr>
              <a:t>的基类型是</a:t>
            </a:r>
            <a:r>
              <a:rPr lang="en-US" altLang="zh-CN" sz="1600" dirty="0">
                <a:solidFill>
                  <a:srgbClr val="008000"/>
                </a:solidFill>
              </a:rPr>
              <a:t>int</a:t>
            </a:r>
            <a:r>
              <a:rPr lang="zh-CN" altLang="en-US" sz="1600" dirty="0">
                <a:solidFill>
                  <a:srgbClr val="008000"/>
                </a:solidFill>
              </a:rPr>
              <a:t>型  </a:t>
            </a:r>
          </a:p>
          <a:p>
            <a:r>
              <a:rPr lang="en-US" altLang="zh-CN" sz="1600" dirty="0"/>
              <a:t>float b; 	</a:t>
            </a:r>
            <a:r>
              <a:rPr lang="en-US" altLang="zh-CN" sz="1600" dirty="0">
                <a:solidFill>
                  <a:srgbClr val="008000"/>
                </a:solidFill>
              </a:rPr>
              <a:t>//b</a:t>
            </a:r>
            <a:r>
              <a:rPr lang="zh-CN" altLang="en-US" sz="1600" dirty="0">
                <a:solidFill>
                  <a:srgbClr val="008000"/>
                </a:solidFill>
              </a:rPr>
              <a:t>是</a:t>
            </a:r>
            <a:r>
              <a:rPr lang="en-US" altLang="zh-CN" sz="1600" dirty="0">
                <a:solidFill>
                  <a:srgbClr val="008000"/>
                </a:solidFill>
              </a:rPr>
              <a:t>float</a:t>
            </a:r>
            <a:r>
              <a:rPr lang="zh-CN" altLang="en-US" sz="1600" dirty="0">
                <a:solidFill>
                  <a:srgbClr val="008000"/>
                </a:solidFill>
              </a:rPr>
              <a:t>型变量  </a:t>
            </a:r>
          </a:p>
          <a:p>
            <a:r>
              <a:rPr lang="en-US" altLang="zh-CN" sz="1600" dirty="0"/>
              <a:t>p=&amp;a; 	</a:t>
            </a:r>
            <a:r>
              <a:rPr lang="en-US" altLang="zh-CN" sz="1600" dirty="0">
                <a:solidFill>
                  <a:srgbClr val="008000"/>
                </a:solidFill>
              </a:rPr>
              <a:t>//</a:t>
            </a:r>
            <a:r>
              <a:rPr lang="zh-CN" altLang="en-US" sz="1600" dirty="0">
                <a:solidFill>
                  <a:srgbClr val="008000"/>
                </a:solidFill>
              </a:rPr>
              <a:t>合法</a:t>
            </a:r>
            <a:r>
              <a:rPr lang="en-US" altLang="zh-CN" sz="1600" dirty="0">
                <a:solidFill>
                  <a:srgbClr val="008000"/>
                </a:solidFill>
              </a:rPr>
              <a:t>,</a:t>
            </a:r>
            <a:r>
              <a:rPr lang="zh-CN" altLang="en-US" sz="1600" dirty="0">
                <a:solidFill>
                  <a:srgbClr val="008000"/>
                </a:solidFill>
              </a:rPr>
              <a:t>把</a:t>
            </a:r>
            <a:r>
              <a:rPr lang="en-US" altLang="zh-CN" sz="1600" dirty="0">
                <a:solidFill>
                  <a:srgbClr val="008000"/>
                </a:solidFill>
              </a:rPr>
              <a:t>int</a:t>
            </a:r>
            <a:r>
              <a:rPr lang="zh-CN" altLang="en-US" sz="1600" dirty="0">
                <a:solidFill>
                  <a:srgbClr val="008000"/>
                </a:solidFill>
              </a:rPr>
              <a:t>型变量的地址赋给指针变量</a:t>
            </a:r>
            <a:r>
              <a:rPr lang="en-US" altLang="zh-CN" sz="1600" dirty="0">
                <a:solidFill>
                  <a:srgbClr val="008000"/>
                </a:solidFill>
              </a:rPr>
              <a:t>p </a:t>
            </a:r>
          </a:p>
          <a:p>
            <a:r>
              <a:rPr lang="en-US" altLang="zh-CN" sz="1600" dirty="0"/>
              <a:t>p=&amp;b; 	</a:t>
            </a:r>
            <a:r>
              <a:rPr lang="en-US" altLang="zh-CN" sz="1600" dirty="0">
                <a:solidFill>
                  <a:srgbClr val="008000"/>
                </a:solidFill>
              </a:rPr>
              <a:t>//</a:t>
            </a:r>
            <a:r>
              <a:rPr lang="zh-CN" altLang="en-US" sz="1600" dirty="0">
                <a:solidFill>
                  <a:srgbClr val="008000"/>
                </a:solidFill>
              </a:rPr>
              <a:t>非法</a:t>
            </a:r>
            <a:r>
              <a:rPr lang="en-US" altLang="zh-CN" sz="1600" dirty="0">
                <a:solidFill>
                  <a:srgbClr val="008000"/>
                </a:solidFill>
              </a:rPr>
              <a:t>,</a:t>
            </a:r>
            <a:r>
              <a:rPr lang="zh-CN" altLang="en-US" sz="1600" dirty="0">
                <a:solidFill>
                  <a:srgbClr val="008000"/>
                </a:solidFill>
              </a:rPr>
              <a:t>类型不匹配 </a:t>
            </a:r>
          </a:p>
        </p:txBody>
      </p:sp>
      <p:sp>
        <p:nvSpPr>
          <p:cNvPr id="5" name="矩形: 圆角 4">
            <a:extLst>
              <a:ext uri="{FF2B5EF4-FFF2-40B4-BE49-F238E27FC236}">
                <a16:creationId xmlns:a16="http://schemas.microsoft.com/office/drawing/2014/main" xmlns="" id="{A52835B5-D1F3-44D1-B4CE-EC977EDE68E2}"/>
              </a:ext>
            </a:extLst>
          </p:cNvPr>
          <p:cNvSpPr/>
          <p:nvPr/>
        </p:nvSpPr>
        <p:spPr>
          <a:xfrm>
            <a:off x="983768" y="5372319"/>
            <a:ext cx="6224226" cy="587756"/>
          </a:xfrm>
          <a:prstGeom prst="roundRect">
            <a:avLst>
              <a:gd name="adj" fmla="val 13209"/>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1600" dirty="0"/>
              <a:t>*</a:t>
            </a:r>
            <a:r>
              <a:rPr lang="en-US" altLang="zh-CN" sz="1600" dirty="0" err="1"/>
              <a:t>p,a</a:t>
            </a:r>
            <a:r>
              <a:rPr lang="en-US" altLang="zh-CN" sz="1600" dirty="0"/>
              <a:t>[10];	</a:t>
            </a:r>
            <a:r>
              <a:rPr lang="en-US" altLang="zh-CN" sz="1600" dirty="0">
                <a:solidFill>
                  <a:srgbClr val="008000"/>
                </a:solidFill>
              </a:rPr>
              <a:t>//p</a:t>
            </a:r>
            <a:r>
              <a:rPr lang="zh-CN" altLang="en-US" sz="1600" dirty="0">
                <a:solidFill>
                  <a:srgbClr val="008000"/>
                </a:solidFill>
              </a:rPr>
              <a:t>是指向</a:t>
            </a:r>
            <a:r>
              <a:rPr lang="en-US" altLang="zh-CN" sz="1600" dirty="0">
                <a:solidFill>
                  <a:srgbClr val="008000"/>
                </a:solidFill>
              </a:rPr>
              <a:t>int</a:t>
            </a:r>
            <a:r>
              <a:rPr lang="zh-CN" altLang="en-US" sz="1600" dirty="0">
                <a:solidFill>
                  <a:srgbClr val="008000"/>
                </a:solidFill>
              </a:rPr>
              <a:t>型的指针变量  </a:t>
            </a:r>
          </a:p>
          <a:p>
            <a:r>
              <a:rPr lang="en-US" altLang="zh-CN" sz="1600" dirty="0"/>
              <a:t>p=a; 	</a:t>
            </a:r>
            <a:r>
              <a:rPr lang="en-US" altLang="zh-CN" sz="1600" dirty="0">
                <a:solidFill>
                  <a:srgbClr val="008000"/>
                </a:solidFill>
              </a:rPr>
              <a:t>//p</a:t>
            </a:r>
            <a:r>
              <a:rPr lang="zh-CN" altLang="en-US" sz="1600" dirty="0">
                <a:solidFill>
                  <a:srgbClr val="008000"/>
                </a:solidFill>
              </a:rPr>
              <a:t>指向</a:t>
            </a:r>
            <a:r>
              <a:rPr lang="en-US" altLang="zh-CN" sz="1600" dirty="0">
                <a:solidFill>
                  <a:srgbClr val="008000"/>
                </a:solidFill>
              </a:rPr>
              <a:t>a</a:t>
            </a:r>
            <a:r>
              <a:rPr lang="zh-CN" altLang="en-US" sz="1600" dirty="0">
                <a:solidFill>
                  <a:srgbClr val="008000"/>
                </a:solidFill>
              </a:rPr>
              <a:t>数组的首元素，而不是指向整个数组</a:t>
            </a:r>
          </a:p>
        </p:txBody>
      </p:sp>
    </p:spTree>
    <p:extLst>
      <p:ext uri="{BB962C8B-B14F-4D97-AF65-F5344CB8AC3E}">
        <p14:creationId xmlns:p14="http://schemas.microsoft.com/office/powerpoint/2010/main" xmlns="" val="22235505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4805" y="203024"/>
            <a:ext cx="11147460" cy="1325563"/>
          </a:xfrm>
        </p:spPr>
        <p:txBody>
          <a:bodyPr/>
          <a:lstStyle/>
          <a:p>
            <a:pPr algn="ctr"/>
            <a:r>
              <a:rPr lang="zh-CN" altLang="en-US" dirty="0"/>
              <a:t>总  结</a:t>
            </a:r>
          </a:p>
        </p:txBody>
      </p:sp>
      <p:sp>
        <p:nvSpPr>
          <p:cNvPr id="15" name="MH_Desc_1"/>
          <p:cNvSpPr/>
          <p:nvPr>
            <p:custDataLst>
              <p:tags r:id="rId1"/>
            </p:custDataLst>
          </p:nvPr>
        </p:nvSpPr>
        <p:spPr>
          <a:xfrm>
            <a:off x="554805" y="1191803"/>
            <a:ext cx="11147460" cy="522791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342900" indent="-342900" algn="just">
              <a:lnSpc>
                <a:spcPct val="130000"/>
              </a:lnSpc>
              <a:buFont typeface="+mj-lt"/>
              <a:buAutoNum type="arabicPeriod" startAt="5"/>
              <a:defRPr/>
            </a:pPr>
            <a:r>
              <a:rPr lang="zh-CN" altLang="en-US" dirty="0">
                <a:solidFill>
                  <a:schemeClr val="tx1"/>
                </a:solidFill>
              </a:rPr>
              <a:t>指针运算小结。</a:t>
            </a:r>
          </a:p>
          <a:p>
            <a:pPr algn="just">
              <a:lnSpc>
                <a:spcPct val="130000"/>
              </a:lnSpc>
              <a:defRPr/>
            </a:pPr>
            <a:r>
              <a:rPr lang="zh-CN" altLang="en-US" dirty="0">
                <a:solidFill>
                  <a:schemeClr val="tx1"/>
                </a:solidFill>
              </a:rPr>
              <a:t>① 指针变量加</a:t>
            </a:r>
            <a:r>
              <a:rPr lang="en-US" altLang="zh-CN" dirty="0">
                <a:solidFill>
                  <a:schemeClr val="tx1"/>
                </a:solidFill>
              </a:rPr>
              <a:t>(</a:t>
            </a:r>
            <a:r>
              <a:rPr lang="zh-CN" altLang="en-US" dirty="0">
                <a:solidFill>
                  <a:schemeClr val="tx1"/>
                </a:solidFill>
              </a:rPr>
              <a:t>减</a:t>
            </a:r>
            <a:r>
              <a:rPr lang="en-US" altLang="zh-CN" dirty="0">
                <a:solidFill>
                  <a:schemeClr val="tx1"/>
                </a:solidFill>
              </a:rPr>
              <a:t>)</a:t>
            </a:r>
            <a:r>
              <a:rPr lang="zh-CN" altLang="en-US" dirty="0">
                <a:solidFill>
                  <a:schemeClr val="tx1"/>
                </a:solidFill>
              </a:rPr>
              <a:t>一个整数。将该指针变量的原值</a:t>
            </a:r>
            <a:r>
              <a:rPr lang="en-US" altLang="zh-CN" dirty="0">
                <a:solidFill>
                  <a:schemeClr val="tx1"/>
                </a:solidFill>
              </a:rPr>
              <a:t>(</a:t>
            </a:r>
            <a:r>
              <a:rPr lang="zh-CN" altLang="en-US" dirty="0">
                <a:solidFill>
                  <a:schemeClr val="tx1"/>
                </a:solidFill>
              </a:rPr>
              <a:t>是一个地址</a:t>
            </a:r>
            <a:r>
              <a:rPr lang="en-US" altLang="zh-CN" dirty="0">
                <a:solidFill>
                  <a:schemeClr val="tx1"/>
                </a:solidFill>
              </a:rPr>
              <a:t>)</a:t>
            </a:r>
            <a:r>
              <a:rPr lang="zh-CN" altLang="en-US" dirty="0">
                <a:solidFill>
                  <a:schemeClr val="tx1"/>
                </a:solidFill>
              </a:rPr>
              <a:t>和它指向的变量所占内存单元字节数相加</a:t>
            </a:r>
            <a:r>
              <a:rPr lang="en-US" altLang="zh-CN" dirty="0">
                <a:solidFill>
                  <a:schemeClr val="tx1"/>
                </a:solidFill>
              </a:rPr>
              <a:t>(</a:t>
            </a:r>
            <a:r>
              <a:rPr lang="zh-CN" altLang="en-US" dirty="0">
                <a:solidFill>
                  <a:schemeClr val="tx1"/>
                </a:solidFill>
              </a:rPr>
              <a:t>减</a:t>
            </a:r>
            <a:r>
              <a:rPr lang="en-US" altLang="zh-CN" dirty="0">
                <a:solidFill>
                  <a:schemeClr val="tx1"/>
                </a:solidFill>
              </a:rPr>
              <a:t>)</a:t>
            </a:r>
            <a:r>
              <a:rPr lang="zh-CN" altLang="en-US" dirty="0">
                <a:solidFill>
                  <a:schemeClr val="tx1"/>
                </a:solidFill>
              </a:rPr>
              <a:t>。 </a:t>
            </a:r>
          </a:p>
          <a:p>
            <a:pPr algn="just">
              <a:lnSpc>
                <a:spcPct val="130000"/>
              </a:lnSpc>
              <a:defRPr/>
            </a:pPr>
            <a:r>
              <a:rPr lang="zh-CN" altLang="en-US" dirty="0">
                <a:solidFill>
                  <a:schemeClr val="tx1"/>
                </a:solidFill>
              </a:rPr>
              <a:t>② 对指针变量赋值。将一个变量地址赋给一个指针变量。</a:t>
            </a:r>
            <a:endParaRPr lang="en-US" altLang="zh-CN" dirty="0">
              <a:solidFill>
                <a:schemeClr val="tx1"/>
              </a:solidFill>
            </a:endParaRPr>
          </a:p>
          <a:p>
            <a:pPr algn="just">
              <a:lnSpc>
                <a:spcPct val="130000"/>
              </a:lnSpc>
              <a:defRPr/>
            </a:pPr>
            <a:endParaRPr lang="en-US" altLang="zh-CN" dirty="0">
              <a:solidFill>
                <a:schemeClr val="tx1"/>
              </a:solidFill>
            </a:endParaRPr>
          </a:p>
          <a:p>
            <a:pPr algn="just">
              <a:lnSpc>
                <a:spcPct val="130000"/>
              </a:lnSpc>
              <a:defRPr/>
            </a:pPr>
            <a:endParaRPr lang="en-US" altLang="zh-CN" dirty="0">
              <a:solidFill>
                <a:schemeClr val="tx1"/>
              </a:solidFill>
            </a:endParaRPr>
          </a:p>
          <a:p>
            <a:pPr algn="just">
              <a:lnSpc>
                <a:spcPct val="130000"/>
              </a:lnSpc>
              <a:defRPr/>
            </a:pPr>
            <a:endParaRPr lang="en-US" altLang="zh-CN" dirty="0">
              <a:solidFill>
                <a:schemeClr val="tx1"/>
              </a:solidFill>
            </a:endParaRPr>
          </a:p>
          <a:p>
            <a:pPr algn="just">
              <a:lnSpc>
                <a:spcPct val="130000"/>
              </a:lnSpc>
              <a:defRPr/>
            </a:pPr>
            <a:r>
              <a:rPr lang="zh-CN" altLang="en-US" dirty="0">
                <a:solidFill>
                  <a:schemeClr val="tx1"/>
                </a:solidFill>
              </a:rPr>
              <a:t>注意</a:t>
            </a:r>
            <a:r>
              <a:rPr lang="en-US" altLang="zh-CN" dirty="0">
                <a:solidFill>
                  <a:schemeClr val="tx1"/>
                </a:solidFill>
              </a:rPr>
              <a:t>:  </a:t>
            </a:r>
            <a:r>
              <a:rPr lang="zh-CN" altLang="en-US" dirty="0">
                <a:solidFill>
                  <a:schemeClr val="tx1"/>
                </a:solidFill>
              </a:rPr>
              <a:t>不能把一个整数赋给指针变量，如“</a:t>
            </a:r>
            <a:r>
              <a:rPr lang="en-US" altLang="zh-CN" dirty="0">
                <a:solidFill>
                  <a:schemeClr val="tx1"/>
                </a:solidFill>
              </a:rPr>
              <a:t>p1=100;”</a:t>
            </a:r>
            <a:r>
              <a:rPr lang="zh-CN" altLang="en-US" dirty="0">
                <a:solidFill>
                  <a:schemeClr val="tx1"/>
                </a:solidFill>
              </a:rPr>
              <a:t>。 </a:t>
            </a:r>
          </a:p>
          <a:p>
            <a:pPr algn="just">
              <a:lnSpc>
                <a:spcPct val="130000"/>
              </a:lnSpc>
              <a:defRPr/>
            </a:pPr>
            <a:r>
              <a:rPr lang="zh-CN" altLang="en-US" dirty="0">
                <a:solidFill>
                  <a:schemeClr val="tx1"/>
                </a:solidFill>
              </a:rPr>
              <a:t>③ 指针变量可以有空值，即该指针变量不指向任何变量，可以这样表示：</a:t>
            </a:r>
            <a:r>
              <a:rPr lang="en-US" altLang="zh-CN" dirty="0">
                <a:solidFill>
                  <a:schemeClr val="tx1"/>
                </a:solidFill>
              </a:rPr>
              <a:t>p=NULL; </a:t>
            </a:r>
            <a:r>
              <a:rPr lang="zh-CN" altLang="en-US" dirty="0">
                <a:solidFill>
                  <a:schemeClr val="tx1"/>
                </a:solidFill>
              </a:rPr>
              <a:t>其中，</a:t>
            </a:r>
            <a:r>
              <a:rPr lang="en-US" altLang="zh-CN" dirty="0">
                <a:solidFill>
                  <a:schemeClr val="tx1"/>
                </a:solidFill>
              </a:rPr>
              <a:t>NULL</a:t>
            </a:r>
            <a:r>
              <a:rPr lang="zh-CN" altLang="en-US" dirty="0">
                <a:solidFill>
                  <a:schemeClr val="tx1"/>
                </a:solidFill>
              </a:rPr>
              <a:t>是一个符号常量，代表整数</a:t>
            </a:r>
            <a:r>
              <a:rPr lang="en-US" altLang="zh-CN" dirty="0">
                <a:solidFill>
                  <a:schemeClr val="tx1"/>
                </a:solidFill>
              </a:rPr>
              <a:t>0</a:t>
            </a:r>
            <a:r>
              <a:rPr lang="zh-CN" altLang="en-US" dirty="0">
                <a:solidFill>
                  <a:schemeClr val="tx1"/>
                </a:solidFill>
              </a:rPr>
              <a:t>。注意，</a:t>
            </a:r>
            <a:r>
              <a:rPr lang="en-US" altLang="zh-CN" dirty="0">
                <a:solidFill>
                  <a:schemeClr val="tx1"/>
                </a:solidFill>
              </a:rPr>
              <a:t>p</a:t>
            </a:r>
            <a:r>
              <a:rPr lang="zh-CN" altLang="en-US" dirty="0">
                <a:solidFill>
                  <a:schemeClr val="tx1"/>
                </a:solidFill>
              </a:rPr>
              <a:t>的值为</a:t>
            </a:r>
            <a:r>
              <a:rPr lang="en-US" altLang="zh-CN" dirty="0">
                <a:solidFill>
                  <a:schemeClr val="tx1"/>
                </a:solidFill>
              </a:rPr>
              <a:t>NULL</a:t>
            </a:r>
            <a:r>
              <a:rPr lang="zh-CN" altLang="en-US" dirty="0">
                <a:solidFill>
                  <a:schemeClr val="tx1"/>
                </a:solidFill>
              </a:rPr>
              <a:t>与未对ｐ赋值是两个不同的概念。前者值为</a:t>
            </a:r>
            <a:r>
              <a:rPr lang="en-US" altLang="zh-CN" dirty="0">
                <a:solidFill>
                  <a:schemeClr val="tx1"/>
                </a:solidFill>
              </a:rPr>
              <a:t>0</a:t>
            </a:r>
            <a:r>
              <a:rPr lang="zh-CN" altLang="en-US" dirty="0">
                <a:solidFill>
                  <a:schemeClr val="tx1"/>
                </a:solidFill>
              </a:rPr>
              <a:t>，不指向任何变量，后者的值是一个无法预料的值，即</a:t>
            </a:r>
            <a:r>
              <a:rPr lang="en-US" altLang="zh-CN" dirty="0">
                <a:solidFill>
                  <a:schemeClr val="tx1"/>
                </a:solidFill>
              </a:rPr>
              <a:t>p</a:t>
            </a:r>
            <a:r>
              <a:rPr lang="zh-CN" altLang="en-US" dirty="0">
                <a:solidFill>
                  <a:schemeClr val="tx1"/>
                </a:solidFill>
              </a:rPr>
              <a:t>可能指向一个事先未指定的单元。在引用指针变量之前应对它赋值。</a:t>
            </a:r>
            <a:endParaRPr lang="en-US" altLang="zh-CN" dirty="0">
              <a:solidFill>
                <a:schemeClr val="tx1"/>
              </a:solidFill>
            </a:endParaRPr>
          </a:p>
          <a:p>
            <a:pPr algn="just">
              <a:lnSpc>
                <a:spcPct val="130000"/>
              </a:lnSpc>
              <a:defRPr/>
            </a:pPr>
            <a:r>
              <a:rPr lang="en-US" altLang="zh-CN" dirty="0">
                <a:solidFill>
                  <a:schemeClr val="tx1"/>
                </a:solidFill>
              </a:rPr>
              <a:t>④ </a:t>
            </a:r>
            <a:r>
              <a:rPr lang="zh-CN" altLang="en-US" dirty="0">
                <a:solidFill>
                  <a:schemeClr val="tx1"/>
                </a:solidFill>
              </a:rPr>
              <a:t>两个指针变量可以相减。如果两个指针变量都指向同一个数组中的元素，则两个指针变量值之差是两个指针之间的元素个数。任何指针变量或地址都可以与</a:t>
            </a:r>
            <a:r>
              <a:rPr lang="en-US" altLang="zh-CN" dirty="0">
                <a:solidFill>
                  <a:schemeClr val="tx1"/>
                </a:solidFill>
              </a:rPr>
              <a:t>NULL</a:t>
            </a:r>
            <a:r>
              <a:rPr lang="zh-CN" altLang="en-US" dirty="0">
                <a:solidFill>
                  <a:schemeClr val="tx1"/>
                </a:solidFill>
              </a:rPr>
              <a:t>作相等或不相等的比较。</a:t>
            </a:r>
            <a:endParaRPr lang="en-US" altLang="zh-CN" dirty="0">
              <a:solidFill>
                <a:schemeClr val="tx1"/>
              </a:solidFill>
            </a:endParaRPr>
          </a:p>
          <a:p>
            <a:pPr algn="just">
              <a:lnSpc>
                <a:spcPct val="130000"/>
              </a:lnSpc>
              <a:defRPr/>
            </a:pPr>
            <a:r>
              <a:rPr lang="zh-CN" altLang="en-US" dirty="0">
                <a:solidFill>
                  <a:schemeClr val="tx1"/>
                </a:solidFill>
              </a:rPr>
              <a:t>⑤ 两个指针变量比较。若两个指针指向同一个数组的元素，则可以进行比较。指向前面的元素的指针“小于”指向后面元素的指针。如果</a:t>
            </a:r>
            <a:r>
              <a:rPr lang="en-US" altLang="zh-CN" dirty="0">
                <a:solidFill>
                  <a:schemeClr val="tx1"/>
                </a:solidFill>
              </a:rPr>
              <a:t>p1</a:t>
            </a:r>
            <a:r>
              <a:rPr lang="zh-CN" altLang="en-US" dirty="0">
                <a:solidFill>
                  <a:schemeClr val="tx1"/>
                </a:solidFill>
              </a:rPr>
              <a:t>和</a:t>
            </a:r>
            <a:r>
              <a:rPr lang="en-US" altLang="zh-CN" dirty="0">
                <a:solidFill>
                  <a:schemeClr val="tx1"/>
                </a:solidFill>
              </a:rPr>
              <a:t>p2</a:t>
            </a:r>
            <a:r>
              <a:rPr lang="zh-CN" altLang="en-US" dirty="0">
                <a:solidFill>
                  <a:schemeClr val="tx1"/>
                </a:solidFill>
              </a:rPr>
              <a:t>不指向同一数组则该比较无意义。</a:t>
            </a:r>
          </a:p>
        </p:txBody>
      </p:sp>
      <p:sp>
        <p:nvSpPr>
          <p:cNvPr id="3" name="矩形: 圆角 2">
            <a:extLst>
              <a:ext uri="{FF2B5EF4-FFF2-40B4-BE49-F238E27FC236}">
                <a16:creationId xmlns:a16="http://schemas.microsoft.com/office/drawing/2014/main" xmlns="" id="{7D71B6B2-A5E2-4AA3-9A96-80C7260C2869}"/>
              </a:ext>
            </a:extLst>
          </p:cNvPr>
          <p:cNvSpPr/>
          <p:nvPr/>
        </p:nvSpPr>
        <p:spPr>
          <a:xfrm>
            <a:off x="927012" y="2364175"/>
            <a:ext cx="6527975" cy="1064825"/>
          </a:xfrm>
          <a:prstGeom prst="roundRect">
            <a:avLst>
              <a:gd name="adj" fmla="val 6974"/>
            </a:avLst>
          </a:prstGeom>
        </p:spPr>
        <p:style>
          <a:lnRef idx="2">
            <a:schemeClr val="accent6"/>
          </a:lnRef>
          <a:fillRef idx="1">
            <a:schemeClr val="lt1"/>
          </a:fillRef>
          <a:effectRef idx="0">
            <a:schemeClr val="accent6"/>
          </a:effectRef>
          <a:fontRef idx="minor">
            <a:schemeClr val="dk1"/>
          </a:fontRef>
        </p:style>
        <p:txBody>
          <a:bodyPr rtlCol="0" anchor="ctr"/>
          <a:lstStyle/>
          <a:p>
            <a:pPr defTabSz="763588"/>
            <a:r>
              <a:rPr lang="en-US" altLang="zh-CN" sz="1600" dirty="0"/>
              <a:t>p=&amp;a;		</a:t>
            </a:r>
            <a:r>
              <a:rPr lang="en-US" altLang="zh-CN" sz="1600" dirty="0">
                <a:solidFill>
                  <a:srgbClr val="008000"/>
                </a:solidFill>
              </a:rPr>
              <a:t>//</a:t>
            </a:r>
            <a:r>
              <a:rPr lang="zh-CN" altLang="en-US" sz="1600" dirty="0">
                <a:solidFill>
                  <a:srgbClr val="008000"/>
                </a:solidFill>
              </a:rPr>
              <a:t>将变量</a:t>
            </a:r>
            <a:r>
              <a:rPr lang="en-US" altLang="zh-CN" sz="1600" dirty="0">
                <a:solidFill>
                  <a:srgbClr val="008000"/>
                </a:solidFill>
              </a:rPr>
              <a:t>a</a:t>
            </a:r>
            <a:r>
              <a:rPr lang="zh-CN" altLang="en-US" sz="1600" dirty="0">
                <a:solidFill>
                  <a:srgbClr val="008000"/>
                </a:solidFill>
              </a:rPr>
              <a:t>的地址赋给</a:t>
            </a:r>
            <a:r>
              <a:rPr lang="en-US" altLang="zh-CN" sz="1600" dirty="0">
                <a:solidFill>
                  <a:srgbClr val="008000"/>
                </a:solidFill>
              </a:rPr>
              <a:t>p</a:t>
            </a:r>
          </a:p>
          <a:p>
            <a:pPr defTabSz="763588"/>
            <a:r>
              <a:rPr lang="en-US" altLang="zh-CN" sz="1600" dirty="0"/>
              <a:t>p=&amp;array[</a:t>
            </a:r>
            <a:r>
              <a:rPr lang="en-US" altLang="zh-CN" sz="1600" dirty="0" err="1"/>
              <a:t>i</a:t>
            </a:r>
            <a:r>
              <a:rPr lang="en-US" altLang="zh-CN" sz="1600" dirty="0"/>
              <a:t>]; 	</a:t>
            </a:r>
            <a:r>
              <a:rPr lang="en-US" altLang="zh-CN" sz="1600" dirty="0">
                <a:solidFill>
                  <a:srgbClr val="008000"/>
                </a:solidFill>
              </a:rPr>
              <a:t>//</a:t>
            </a:r>
            <a:r>
              <a:rPr lang="zh-CN" altLang="en-US" sz="1600" dirty="0">
                <a:solidFill>
                  <a:srgbClr val="008000"/>
                </a:solidFill>
              </a:rPr>
              <a:t>将数组</a:t>
            </a:r>
            <a:r>
              <a:rPr lang="en-US" altLang="zh-CN" sz="1600" dirty="0">
                <a:solidFill>
                  <a:srgbClr val="008000"/>
                </a:solidFill>
              </a:rPr>
              <a:t>array</a:t>
            </a:r>
            <a:r>
              <a:rPr lang="zh-CN" altLang="en-US" sz="1600" dirty="0">
                <a:solidFill>
                  <a:srgbClr val="008000"/>
                </a:solidFill>
              </a:rPr>
              <a:t>序号为</a:t>
            </a:r>
            <a:r>
              <a:rPr lang="en-US" altLang="zh-CN" sz="1600" dirty="0" err="1">
                <a:solidFill>
                  <a:srgbClr val="008000"/>
                </a:solidFill>
              </a:rPr>
              <a:t>i</a:t>
            </a:r>
            <a:r>
              <a:rPr lang="zh-CN" altLang="en-US" sz="1600" dirty="0">
                <a:solidFill>
                  <a:srgbClr val="008000"/>
                </a:solidFill>
              </a:rPr>
              <a:t>的元素的地址赋给</a:t>
            </a:r>
            <a:r>
              <a:rPr lang="en-US" altLang="zh-CN" sz="1600" dirty="0">
                <a:solidFill>
                  <a:srgbClr val="008000"/>
                </a:solidFill>
              </a:rPr>
              <a:t>p</a:t>
            </a:r>
          </a:p>
          <a:p>
            <a:pPr defTabSz="763588"/>
            <a:r>
              <a:rPr lang="en-US" altLang="zh-CN" sz="1600" dirty="0"/>
              <a:t>p=max;		</a:t>
            </a:r>
            <a:r>
              <a:rPr lang="en-US" altLang="zh-CN" sz="1600" dirty="0">
                <a:solidFill>
                  <a:srgbClr val="008000"/>
                </a:solidFill>
              </a:rPr>
              <a:t>//max</a:t>
            </a:r>
            <a:r>
              <a:rPr lang="zh-CN" altLang="en-US" sz="1600" dirty="0">
                <a:solidFill>
                  <a:srgbClr val="008000"/>
                </a:solidFill>
              </a:rPr>
              <a:t>为已定义的函数</a:t>
            </a:r>
            <a:r>
              <a:rPr lang="en-US" altLang="zh-CN" sz="1600" dirty="0">
                <a:solidFill>
                  <a:srgbClr val="008000"/>
                </a:solidFill>
              </a:rPr>
              <a:t>,</a:t>
            </a:r>
            <a:r>
              <a:rPr lang="zh-CN" altLang="en-US" sz="1600" dirty="0">
                <a:solidFill>
                  <a:srgbClr val="008000"/>
                </a:solidFill>
              </a:rPr>
              <a:t>将</a:t>
            </a:r>
            <a:r>
              <a:rPr lang="en-US" altLang="zh-CN" sz="1600" dirty="0">
                <a:solidFill>
                  <a:srgbClr val="008000"/>
                </a:solidFill>
              </a:rPr>
              <a:t>max</a:t>
            </a:r>
            <a:r>
              <a:rPr lang="zh-CN" altLang="en-US" sz="1600" dirty="0">
                <a:solidFill>
                  <a:srgbClr val="008000"/>
                </a:solidFill>
              </a:rPr>
              <a:t>的入口地址赋给</a:t>
            </a:r>
            <a:r>
              <a:rPr lang="en-US" altLang="zh-CN" sz="1600" dirty="0">
                <a:solidFill>
                  <a:srgbClr val="008000"/>
                </a:solidFill>
              </a:rPr>
              <a:t>p</a:t>
            </a:r>
          </a:p>
          <a:p>
            <a:pPr defTabSz="763588"/>
            <a:r>
              <a:rPr lang="en-US" altLang="zh-CN" sz="1600" dirty="0"/>
              <a:t>p1=p2;		</a:t>
            </a:r>
            <a:r>
              <a:rPr lang="en-US" altLang="zh-CN" sz="1600" dirty="0">
                <a:solidFill>
                  <a:srgbClr val="008000"/>
                </a:solidFill>
              </a:rPr>
              <a:t>//p1</a:t>
            </a:r>
            <a:r>
              <a:rPr lang="zh-CN" altLang="en-US" sz="1600" dirty="0">
                <a:solidFill>
                  <a:srgbClr val="008000"/>
                </a:solidFill>
              </a:rPr>
              <a:t>和</a:t>
            </a:r>
            <a:r>
              <a:rPr lang="en-US" altLang="zh-CN" sz="1600" dirty="0">
                <a:solidFill>
                  <a:srgbClr val="008000"/>
                </a:solidFill>
              </a:rPr>
              <a:t>p2</a:t>
            </a:r>
            <a:r>
              <a:rPr lang="zh-CN" altLang="en-US" sz="1600" dirty="0">
                <a:solidFill>
                  <a:srgbClr val="008000"/>
                </a:solidFill>
              </a:rPr>
              <a:t>是基类型相同的指针变量</a:t>
            </a:r>
            <a:r>
              <a:rPr lang="en-US" altLang="zh-CN" sz="1600" dirty="0">
                <a:solidFill>
                  <a:srgbClr val="008000"/>
                </a:solidFill>
              </a:rPr>
              <a:t>,</a:t>
            </a:r>
            <a:r>
              <a:rPr lang="zh-CN" altLang="en-US" sz="1600" dirty="0">
                <a:solidFill>
                  <a:srgbClr val="008000"/>
                </a:solidFill>
              </a:rPr>
              <a:t>将</a:t>
            </a:r>
            <a:r>
              <a:rPr lang="en-US" altLang="zh-CN" sz="1600" dirty="0">
                <a:solidFill>
                  <a:srgbClr val="008000"/>
                </a:solidFill>
              </a:rPr>
              <a:t>p2</a:t>
            </a:r>
            <a:r>
              <a:rPr lang="zh-CN" altLang="en-US" sz="1600" dirty="0">
                <a:solidFill>
                  <a:srgbClr val="008000"/>
                </a:solidFill>
              </a:rPr>
              <a:t>的值赋给</a:t>
            </a:r>
            <a:r>
              <a:rPr lang="en-US" altLang="zh-CN" sz="1600" dirty="0">
                <a:solidFill>
                  <a:srgbClr val="008000"/>
                </a:solidFill>
              </a:rPr>
              <a:t>p1 </a:t>
            </a:r>
          </a:p>
        </p:txBody>
      </p:sp>
    </p:spTree>
    <p:extLst>
      <p:ext uri="{BB962C8B-B14F-4D97-AF65-F5344CB8AC3E}">
        <p14:creationId xmlns:p14="http://schemas.microsoft.com/office/powerpoint/2010/main" xmlns="" val="15773894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4805" y="203024"/>
            <a:ext cx="11147460" cy="1325563"/>
          </a:xfrm>
        </p:spPr>
        <p:txBody>
          <a:bodyPr/>
          <a:lstStyle/>
          <a:p>
            <a:pPr algn="ctr"/>
            <a:r>
              <a:rPr lang="zh-CN" altLang="en-US" dirty="0"/>
              <a:t>总  结</a:t>
            </a:r>
          </a:p>
        </p:txBody>
      </p:sp>
      <p:sp>
        <p:nvSpPr>
          <p:cNvPr id="15" name="MH_Desc_1"/>
          <p:cNvSpPr/>
          <p:nvPr>
            <p:custDataLst>
              <p:tags r:id="rId1"/>
            </p:custDataLst>
          </p:nvPr>
        </p:nvSpPr>
        <p:spPr>
          <a:xfrm>
            <a:off x="554805" y="1191803"/>
            <a:ext cx="11147460" cy="522791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342900" indent="-342900" algn="just">
              <a:lnSpc>
                <a:spcPct val="120000"/>
              </a:lnSpc>
              <a:buFont typeface="+mj-lt"/>
              <a:buAutoNum type="arabicPeriod" startAt="6"/>
              <a:defRPr/>
            </a:pPr>
            <a:r>
              <a:rPr lang="zh-CN" altLang="en-US" dirty="0">
                <a:solidFill>
                  <a:schemeClr val="tx1"/>
                </a:solidFill>
              </a:rPr>
              <a:t>*除了本章介绍的有关指针的数据类型外，还有以下几种类型</a:t>
            </a:r>
            <a:r>
              <a:rPr lang="en-US" altLang="zh-CN" dirty="0">
                <a:solidFill>
                  <a:schemeClr val="tx1"/>
                </a:solidFill>
              </a:rPr>
              <a:t>:  </a:t>
            </a:r>
          </a:p>
          <a:p>
            <a:pPr algn="just">
              <a:lnSpc>
                <a:spcPct val="120000"/>
              </a:lnSpc>
              <a:defRPr/>
            </a:pPr>
            <a:r>
              <a:rPr lang="en-US" altLang="zh-CN" dirty="0">
                <a:solidFill>
                  <a:schemeClr val="tx1"/>
                </a:solidFill>
              </a:rPr>
              <a:t>① </a:t>
            </a:r>
            <a:r>
              <a:rPr lang="zh-CN" altLang="en-US" dirty="0">
                <a:solidFill>
                  <a:schemeClr val="tx1"/>
                </a:solidFill>
              </a:rPr>
              <a:t>指向一维数组的指针。</a:t>
            </a:r>
            <a:endParaRPr lang="en-US" altLang="zh-CN" dirty="0">
              <a:solidFill>
                <a:schemeClr val="tx1"/>
              </a:solidFill>
            </a:endParaRPr>
          </a:p>
          <a:p>
            <a:pPr algn="just">
              <a:lnSpc>
                <a:spcPct val="120000"/>
              </a:lnSpc>
              <a:defRPr/>
            </a:pPr>
            <a:endParaRPr lang="en-US" altLang="zh-CN" dirty="0">
              <a:solidFill>
                <a:schemeClr val="tx1"/>
              </a:solidFill>
            </a:endParaRPr>
          </a:p>
          <a:p>
            <a:pPr algn="just">
              <a:lnSpc>
                <a:spcPct val="120000"/>
              </a:lnSpc>
              <a:defRPr/>
            </a:pPr>
            <a:endParaRPr lang="en-US" altLang="zh-CN" dirty="0">
              <a:solidFill>
                <a:schemeClr val="tx1"/>
              </a:solidFill>
            </a:endParaRPr>
          </a:p>
          <a:p>
            <a:pPr algn="just">
              <a:lnSpc>
                <a:spcPct val="120000"/>
              </a:lnSpc>
              <a:defRPr/>
            </a:pPr>
            <a:endParaRPr lang="en-US" altLang="zh-CN" dirty="0">
              <a:solidFill>
                <a:schemeClr val="tx1"/>
              </a:solidFill>
            </a:endParaRPr>
          </a:p>
          <a:p>
            <a:pPr algn="just">
              <a:lnSpc>
                <a:spcPct val="120000"/>
              </a:lnSpc>
              <a:defRPr/>
            </a:pPr>
            <a:r>
              <a:rPr lang="zh-CN" altLang="en-US" dirty="0">
                <a:solidFill>
                  <a:schemeClr val="tx1"/>
                </a:solidFill>
              </a:rPr>
              <a:t>② 指向函数的指针。系统为函数代码在内存中分配一段存储单元，其起始地址</a:t>
            </a:r>
            <a:r>
              <a:rPr lang="en-US" altLang="zh-CN" dirty="0">
                <a:solidFill>
                  <a:schemeClr val="tx1"/>
                </a:solidFill>
              </a:rPr>
              <a:t>(</a:t>
            </a:r>
            <a:r>
              <a:rPr lang="zh-CN" altLang="en-US" dirty="0">
                <a:solidFill>
                  <a:schemeClr val="tx1"/>
                </a:solidFill>
              </a:rPr>
              <a:t>又称入口地址</a:t>
            </a:r>
            <a:r>
              <a:rPr lang="en-US" altLang="zh-CN" dirty="0">
                <a:solidFill>
                  <a:schemeClr val="tx1"/>
                </a:solidFill>
              </a:rPr>
              <a:t>)</a:t>
            </a:r>
            <a:r>
              <a:rPr lang="zh-CN" altLang="en-US" dirty="0">
                <a:solidFill>
                  <a:schemeClr val="tx1"/>
                </a:solidFill>
              </a:rPr>
              <a:t>就是函数的指针。</a:t>
            </a:r>
            <a:endParaRPr lang="en-US" altLang="zh-CN" dirty="0">
              <a:solidFill>
                <a:schemeClr val="tx1"/>
              </a:solidFill>
            </a:endParaRPr>
          </a:p>
          <a:p>
            <a:pPr algn="just">
              <a:lnSpc>
                <a:spcPct val="120000"/>
              </a:lnSpc>
              <a:defRPr/>
            </a:pPr>
            <a:endParaRPr lang="en-US" altLang="zh-CN" dirty="0">
              <a:solidFill>
                <a:schemeClr val="tx1"/>
              </a:solidFill>
            </a:endParaRPr>
          </a:p>
          <a:p>
            <a:pPr algn="just">
              <a:lnSpc>
                <a:spcPct val="120000"/>
              </a:lnSpc>
              <a:defRPr/>
            </a:pPr>
            <a:endParaRPr lang="en-US" altLang="zh-CN" dirty="0">
              <a:solidFill>
                <a:schemeClr val="tx1"/>
              </a:solidFill>
            </a:endParaRPr>
          </a:p>
          <a:p>
            <a:pPr algn="just">
              <a:lnSpc>
                <a:spcPct val="120000"/>
              </a:lnSpc>
              <a:defRPr/>
            </a:pPr>
            <a:endParaRPr lang="en-US" altLang="zh-CN" dirty="0">
              <a:solidFill>
                <a:schemeClr val="tx1"/>
              </a:solidFill>
            </a:endParaRPr>
          </a:p>
          <a:p>
            <a:pPr algn="just">
              <a:lnSpc>
                <a:spcPct val="120000"/>
              </a:lnSpc>
              <a:defRPr/>
            </a:pPr>
            <a:endParaRPr lang="en-US" altLang="zh-CN" dirty="0">
              <a:solidFill>
                <a:schemeClr val="tx1"/>
              </a:solidFill>
            </a:endParaRPr>
          </a:p>
          <a:p>
            <a:pPr algn="just">
              <a:lnSpc>
                <a:spcPct val="120000"/>
              </a:lnSpc>
              <a:defRPr/>
            </a:pPr>
            <a:r>
              <a:rPr lang="zh-CN" altLang="en-US" dirty="0">
                <a:solidFill>
                  <a:schemeClr val="tx1"/>
                </a:solidFill>
              </a:rPr>
              <a:t>③ 返回指针的函数。函数的返回值可以是整型、字符型、实型的数据，也可以是某一变量的地址，这种返回地址的函数称为返回指针的函数。</a:t>
            </a:r>
            <a:endParaRPr lang="en-US" altLang="zh-CN" dirty="0">
              <a:solidFill>
                <a:schemeClr val="tx1"/>
              </a:solidFill>
            </a:endParaRPr>
          </a:p>
          <a:p>
            <a:pPr algn="just">
              <a:lnSpc>
                <a:spcPct val="120000"/>
              </a:lnSpc>
              <a:defRPr/>
            </a:pPr>
            <a:r>
              <a:rPr lang="zh-CN" altLang="en-US" dirty="0">
                <a:solidFill>
                  <a:schemeClr val="tx1"/>
                </a:solidFill>
              </a:rPr>
              <a:t>④ </a:t>
            </a:r>
            <a:r>
              <a:rPr lang="en-US" altLang="zh-CN" dirty="0">
                <a:solidFill>
                  <a:schemeClr val="tx1"/>
                </a:solidFill>
              </a:rPr>
              <a:t>void</a:t>
            </a:r>
            <a:r>
              <a:rPr lang="zh-CN" altLang="en-US" dirty="0">
                <a:solidFill>
                  <a:schemeClr val="tx1"/>
                </a:solidFill>
              </a:rPr>
              <a:t>指针。不指向具体类型数据的指针，称“指向空类型”，以</a:t>
            </a:r>
            <a:r>
              <a:rPr lang="en-US" altLang="zh-CN" dirty="0">
                <a:solidFill>
                  <a:schemeClr val="tx1"/>
                </a:solidFill>
              </a:rPr>
              <a:t>(void *)</a:t>
            </a:r>
            <a:r>
              <a:rPr lang="zh-CN" altLang="en-US" dirty="0">
                <a:solidFill>
                  <a:schemeClr val="tx1"/>
                </a:solidFill>
              </a:rPr>
              <a:t>类型表示。如果需要用此地址指向某类型的数据，应先对地址进行类型转换。</a:t>
            </a:r>
            <a:endParaRPr lang="en-US" altLang="zh-CN" dirty="0">
              <a:solidFill>
                <a:schemeClr val="tx1"/>
              </a:solidFill>
            </a:endParaRPr>
          </a:p>
        </p:txBody>
      </p:sp>
      <p:sp>
        <p:nvSpPr>
          <p:cNvPr id="3" name="矩形: 圆角 2">
            <a:extLst>
              <a:ext uri="{FF2B5EF4-FFF2-40B4-BE49-F238E27FC236}">
                <a16:creationId xmlns:a16="http://schemas.microsoft.com/office/drawing/2014/main" xmlns="" id="{7D71B6B2-A5E2-4AA3-9A96-80C7260C2869}"/>
              </a:ext>
            </a:extLst>
          </p:cNvPr>
          <p:cNvSpPr/>
          <p:nvPr/>
        </p:nvSpPr>
        <p:spPr>
          <a:xfrm>
            <a:off x="3248222" y="1609047"/>
            <a:ext cx="8454043" cy="1325563"/>
          </a:xfrm>
          <a:prstGeom prst="roundRect">
            <a:avLst>
              <a:gd name="adj" fmla="val 6498"/>
            </a:avLst>
          </a:prstGeom>
        </p:spPr>
        <p:style>
          <a:lnRef idx="2">
            <a:schemeClr val="accent6"/>
          </a:lnRef>
          <a:fillRef idx="1">
            <a:schemeClr val="lt1"/>
          </a:fillRef>
          <a:effectRef idx="0">
            <a:schemeClr val="accent6"/>
          </a:effectRef>
          <a:fontRef idx="minor">
            <a:schemeClr val="dk1"/>
          </a:fontRef>
        </p:style>
        <p:txBody>
          <a:bodyPr rtlCol="0" anchor="ctr"/>
          <a:lstStyle/>
          <a:p>
            <a:pPr defTabSz="763588"/>
            <a:r>
              <a:rPr lang="en-US" altLang="zh-CN" sz="1600" dirty="0"/>
              <a:t>int a[3][4]	</a:t>
            </a:r>
            <a:r>
              <a:rPr lang="en-US" altLang="zh-CN" sz="1600" dirty="0">
                <a:solidFill>
                  <a:srgbClr val="008000"/>
                </a:solidFill>
              </a:rPr>
              <a:t>//a</a:t>
            </a:r>
            <a:r>
              <a:rPr lang="zh-CN" altLang="en-US" sz="1600" dirty="0">
                <a:solidFill>
                  <a:srgbClr val="008000"/>
                </a:solidFill>
              </a:rPr>
              <a:t>为</a:t>
            </a:r>
            <a:r>
              <a:rPr lang="en-US" altLang="zh-CN" sz="1600" dirty="0">
                <a:solidFill>
                  <a:srgbClr val="008000"/>
                </a:solidFill>
              </a:rPr>
              <a:t>3×4</a:t>
            </a:r>
            <a:r>
              <a:rPr lang="zh-CN" altLang="en-US" sz="1600" dirty="0">
                <a:solidFill>
                  <a:srgbClr val="008000"/>
                </a:solidFill>
              </a:rPr>
              <a:t>的二维数组</a:t>
            </a:r>
            <a:endParaRPr lang="en-US" altLang="zh-CN" sz="1600" dirty="0">
              <a:solidFill>
                <a:srgbClr val="008000"/>
              </a:solidFill>
            </a:endParaRPr>
          </a:p>
          <a:p>
            <a:pPr defTabSz="763588"/>
            <a:r>
              <a:rPr lang="en-US" altLang="zh-CN" sz="1600" dirty="0">
                <a:solidFill>
                  <a:srgbClr val="008000"/>
                </a:solidFill>
              </a:rPr>
              <a:t>//</a:t>
            </a:r>
            <a:r>
              <a:rPr lang="zh-CN" altLang="en-US" sz="1600" dirty="0">
                <a:solidFill>
                  <a:srgbClr val="008000"/>
                </a:solidFill>
              </a:rPr>
              <a:t>可以认为二维数组</a:t>
            </a:r>
            <a:r>
              <a:rPr lang="en-US" altLang="zh-CN" sz="1600" dirty="0">
                <a:solidFill>
                  <a:srgbClr val="008000"/>
                </a:solidFill>
              </a:rPr>
              <a:t>a</a:t>
            </a:r>
            <a:r>
              <a:rPr lang="zh-CN" altLang="en-US" sz="1600" dirty="0">
                <a:solidFill>
                  <a:srgbClr val="008000"/>
                </a:solidFill>
              </a:rPr>
              <a:t>是由</a:t>
            </a:r>
            <a:r>
              <a:rPr lang="en-US" altLang="zh-CN" sz="1600" dirty="0">
                <a:solidFill>
                  <a:srgbClr val="008000"/>
                </a:solidFill>
              </a:rPr>
              <a:t>3</a:t>
            </a:r>
            <a:r>
              <a:rPr lang="zh-CN" altLang="en-US" sz="1600" dirty="0">
                <a:solidFill>
                  <a:srgbClr val="008000"/>
                </a:solidFill>
              </a:rPr>
              <a:t>个一维数组构成的，其中每个一维数组又是由</a:t>
            </a:r>
            <a:r>
              <a:rPr lang="en-US" altLang="zh-CN" sz="1600" dirty="0">
                <a:solidFill>
                  <a:srgbClr val="008000"/>
                </a:solidFill>
              </a:rPr>
              <a:t>4</a:t>
            </a:r>
            <a:r>
              <a:rPr lang="zh-CN" altLang="en-US" sz="1600" dirty="0">
                <a:solidFill>
                  <a:srgbClr val="008000"/>
                </a:solidFill>
              </a:rPr>
              <a:t>个数组元素组成的</a:t>
            </a:r>
            <a:endParaRPr lang="en-US" altLang="zh-CN" sz="1600" dirty="0">
              <a:solidFill>
                <a:srgbClr val="008000"/>
              </a:solidFill>
            </a:endParaRPr>
          </a:p>
          <a:p>
            <a:pPr defTabSz="763588"/>
            <a:r>
              <a:rPr lang="en-US" altLang="zh-CN" sz="1600" dirty="0">
                <a:solidFill>
                  <a:schemeClr val="tx1"/>
                </a:solidFill>
              </a:rPr>
              <a:t>int (*p)[4];	</a:t>
            </a:r>
            <a:r>
              <a:rPr lang="en-US" altLang="zh-CN" sz="1600" dirty="0">
                <a:solidFill>
                  <a:srgbClr val="008000"/>
                </a:solidFill>
              </a:rPr>
              <a:t>//</a:t>
            </a:r>
            <a:r>
              <a:rPr lang="zh-CN" altLang="en-US" sz="1600" dirty="0">
                <a:solidFill>
                  <a:srgbClr val="008000"/>
                </a:solidFill>
              </a:rPr>
              <a:t>定义</a:t>
            </a:r>
            <a:r>
              <a:rPr lang="en-US" altLang="zh-CN" sz="1600" dirty="0">
                <a:solidFill>
                  <a:srgbClr val="008000"/>
                </a:solidFill>
              </a:rPr>
              <a:t>p</a:t>
            </a:r>
            <a:r>
              <a:rPr lang="zh-CN" altLang="en-US" sz="1600" dirty="0">
                <a:solidFill>
                  <a:srgbClr val="008000"/>
                </a:solidFill>
              </a:rPr>
              <a:t>指向包含</a:t>
            </a:r>
            <a:r>
              <a:rPr lang="en-US" altLang="zh-CN" sz="1600" dirty="0">
                <a:solidFill>
                  <a:srgbClr val="008000"/>
                </a:solidFill>
              </a:rPr>
              <a:t>4</a:t>
            </a:r>
            <a:r>
              <a:rPr lang="zh-CN" altLang="en-US" sz="1600" dirty="0">
                <a:solidFill>
                  <a:srgbClr val="008000"/>
                </a:solidFill>
              </a:rPr>
              <a:t>个整型元素的一维数组，</a:t>
            </a:r>
            <a:r>
              <a:rPr lang="en-US" altLang="zh-CN" sz="1600" dirty="0">
                <a:solidFill>
                  <a:srgbClr val="008000"/>
                </a:solidFill>
              </a:rPr>
              <a:t>p</a:t>
            </a:r>
            <a:r>
              <a:rPr lang="zh-CN" altLang="en-US" sz="1600" dirty="0">
                <a:solidFill>
                  <a:srgbClr val="008000"/>
                </a:solidFill>
              </a:rPr>
              <a:t>就是指向一维数组的指针变量</a:t>
            </a:r>
            <a:endParaRPr lang="en-US" altLang="zh-CN" sz="1600" dirty="0">
              <a:solidFill>
                <a:srgbClr val="008000"/>
              </a:solidFill>
            </a:endParaRPr>
          </a:p>
          <a:p>
            <a:pPr defTabSz="763588"/>
            <a:r>
              <a:rPr lang="en-US" altLang="zh-CN" sz="1600" dirty="0"/>
              <a:t>p=a;		</a:t>
            </a:r>
            <a:r>
              <a:rPr lang="en-US" altLang="zh-CN" sz="1600" dirty="0">
                <a:solidFill>
                  <a:srgbClr val="008000"/>
                </a:solidFill>
              </a:rPr>
              <a:t>//</a:t>
            </a:r>
            <a:r>
              <a:rPr lang="en-US" altLang="zh-CN" sz="1600" dirty="0">
                <a:solidFill>
                  <a:schemeClr val="tx1"/>
                </a:solidFill>
              </a:rPr>
              <a:t> </a:t>
            </a:r>
            <a:r>
              <a:rPr lang="en-US" altLang="zh-CN" sz="1600" dirty="0">
                <a:solidFill>
                  <a:srgbClr val="008000"/>
                </a:solidFill>
              </a:rPr>
              <a:t>p</a:t>
            </a:r>
            <a:r>
              <a:rPr lang="zh-CN" altLang="en-US" sz="1600" dirty="0">
                <a:solidFill>
                  <a:srgbClr val="008000"/>
                </a:solidFill>
              </a:rPr>
              <a:t>指向二维数组的第</a:t>
            </a:r>
            <a:r>
              <a:rPr lang="en-US" altLang="zh-CN" sz="1600" dirty="0">
                <a:solidFill>
                  <a:srgbClr val="008000"/>
                </a:solidFill>
              </a:rPr>
              <a:t>1</a:t>
            </a:r>
            <a:r>
              <a:rPr lang="zh-CN" altLang="en-US" sz="1600" dirty="0">
                <a:solidFill>
                  <a:srgbClr val="008000"/>
                </a:solidFill>
              </a:rPr>
              <a:t>行</a:t>
            </a:r>
            <a:r>
              <a:rPr lang="en-US" altLang="zh-CN" sz="1600" dirty="0">
                <a:solidFill>
                  <a:srgbClr val="008000"/>
                </a:solidFill>
              </a:rPr>
              <a:t>(</a:t>
            </a:r>
            <a:r>
              <a:rPr lang="zh-CN" altLang="en-US" sz="1600" dirty="0">
                <a:solidFill>
                  <a:srgbClr val="008000"/>
                </a:solidFill>
              </a:rPr>
              <a:t>即序号为</a:t>
            </a:r>
            <a:r>
              <a:rPr lang="en-US" altLang="zh-CN" sz="1600" dirty="0">
                <a:solidFill>
                  <a:srgbClr val="008000"/>
                </a:solidFill>
              </a:rPr>
              <a:t>0</a:t>
            </a:r>
            <a:r>
              <a:rPr lang="zh-CN" altLang="en-US" sz="1600" dirty="0">
                <a:solidFill>
                  <a:srgbClr val="008000"/>
                </a:solidFill>
              </a:rPr>
              <a:t>的一维数组</a:t>
            </a:r>
            <a:r>
              <a:rPr lang="en-US" altLang="zh-CN" sz="1600" dirty="0">
                <a:solidFill>
                  <a:srgbClr val="008000"/>
                </a:solidFill>
              </a:rPr>
              <a:t>)</a:t>
            </a:r>
          </a:p>
          <a:p>
            <a:pPr defTabSz="763588"/>
            <a:r>
              <a:rPr lang="en-US" altLang="zh-CN" sz="1600" dirty="0">
                <a:solidFill>
                  <a:schemeClr val="tx1"/>
                </a:solidFill>
              </a:rPr>
              <a:t>p=p+2;	</a:t>
            </a:r>
            <a:r>
              <a:rPr lang="en-US" altLang="zh-CN" sz="1600" dirty="0">
                <a:solidFill>
                  <a:srgbClr val="008000"/>
                </a:solidFill>
              </a:rPr>
              <a:t>	//</a:t>
            </a:r>
            <a:r>
              <a:rPr lang="zh-CN" altLang="en-US" sz="1600" dirty="0">
                <a:solidFill>
                  <a:srgbClr val="008000"/>
                </a:solidFill>
              </a:rPr>
              <a:t>此时</a:t>
            </a:r>
            <a:r>
              <a:rPr lang="en-US" altLang="zh-CN" sz="1600" dirty="0">
                <a:solidFill>
                  <a:srgbClr val="008000"/>
                </a:solidFill>
              </a:rPr>
              <a:t>p</a:t>
            </a:r>
            <a:r>
              <a:rPr lang="zh-CN" altLang="en-US" sz="1600" dirty="0">
                <a:solidFill>
                  <a:srgbClr val="008000"/>
                </a:solidFill>
              </a:rPr>
              <a:t>指向第</a:t>
            </a:r>
            <a:r>
              <a:rPr lang="en-US" altLang="zh-CN" sz="1600" dirty="0">
                <a:solidFill>
                  <a:srgbClr val="008000"/>
                </a:solidFill>
              </a:rPr>
              <a:t>3</a:t>
            </a:r>
            <a:r>
              <a:rPr lang="zh-CN" altLang="en-US" sz="1600" dirty="0">
                <a:solidFill>
                  <a:srgbClr val="008000"/>
                </a:solidFill>
              </a:rPr>
              <a:t>行</a:t>
            </a:r>
            <a:r>
              <a:rPr lang="en-US" altLang="zh-CN" sz="1600" dirty="0">
                <a:solidFill>
                  <a:srgbClr val="008000"/>
                </a:solidFill>
              </a:rPr>
              <a:t>(</a:t>
            </a:r>
            <a:r>
              <a:rPr lang="zh-CN" altLang="en-US" sz="1600" dirty="0">
                <a:solidFill>
                  <a:srgbClr val="008000"/>
                </a:solidFill>
              </a:rPr>
              <a:t>序号为</a:t>
            </a:r>
            <a:r>
              <a:rPr lang="en-US" altLang="zh-CN" sz="1600" dirty="0">
                <a:solidFill>
                  <a:srgbClr val="008000"/>
                </a:solidFill>
              </a:rPr>
              <a:t>2</a:t>
            </a:r>
            <a:r>
              <a:rPr lang="zh-CN" altLang="en-US" sz="1600" dirty="0">
                <a:solidFill>
                  <a:srgbClr val="008000"/>
                </a:solidFill>
              </a:rPr>
              <a:t>的一维数组，而不是指向第</a:t>
            </a:r>
            <a:r>
              <a:rPr lang="en-US" altLang="zh-CN" sz="1600" dirty="0">
                <a:solidFill>
                  <a:srgbClr val="008000"/>
                </a:solidFill>
              </a:rPr>
              <a:t>1</a:t>
            </a:r>
            <a:r>
              <a:rPr lang="zh-CN" altLang="en-US" sz="1600" dirty="0">
                <a:solidFill>
                  <a:srgbClr val="008000"/>
                </a:solidFill>
              </a:rPr>
              <a:t>行的第</a:t>
            </a:r>
            <a:r>
              <a:rPr lang="en-US" altLang="zh-CN" sz="1600" dirty="0">
                <a:solidFill>
                  <a:srgbClr val="008000"/>
                </a:solidFill>
              </a:rPr>
              <a:t>3</a:t>
            </a:r>
            <a:r>
              <a:rPr lang="zh-CN" altLang="en-US" sz="1600" dirty="0">
                <a:solidFill>
                  <a:srgbClr val="008000"/>
                </a:solidFill>
              </a:rPr>
              <a:t>个元素</a:t>
            </a:r>
            <a:r>
              <a:rPr lang="en-US" altLang="zh-CN" sz="1600" dirty="0">
                <a:solidFill>
                  <a:srgbClr val="008000"/>
                </a:solidFill>
              </a:rPr>
              <a:t>)</a:t>
            </a:r>
          </a:p>
        </p:txBody>
      </p:sp>
      <p:sp>
        <p:nvSpPr>
          <p:cNvPr id="5" name="矩形: 圆角 4">
            <a:extLst>
              <a:ext uri="{FF2B5EF4-FFF2-40B4-BE49-F238E27FC236}">
                <a16:creationId xmlns:a16="http://schemas.microsoft.com/office/drawing/2014/main" xmlns="" id="{0F7271D2-8B4B-4AC0-9254-4447004F8803}"/>
              </a:ext>
            </a:extLst>
          </p:cNvPr>
          <p:cNvSpPr/>
          <p:nvPr/>
        </p:nvSpPr>
        <p:spPr>
          <a:xfrm>
            <a:off x="1001204" y="3260607"/>
            <a:ext cx="10701061" cy="1325563"/>
          </a:xfrm>
          <a:prstGeom prst="roundRect">
            <a:avLst>
              <a:gd name="adj" fmla="val 6498"/>
            </a:avLst>
          </a:prstGeom>
        </p:spPr>
        <p:style>
          <a:lnRef idx="2">
            <a:schemeClr val="accent6"/>
          </a:lnRef>
          <a:fillRef idx="1">
            <a:schemeClr val="lt1"/>
          </a:fillRef>
          <a:effectRef idx="0">
            <a:schemeClr val="accent6"/>
          </a:effectRef>
          <a:fontRef idx="minor">
            <a:schemeClr val="dk1"/>
          </a:fontRef>
        </p:style>
        <p:txBody>
          <a:bodyPr rtlCol="0" anchor="ctr"/>
          <a:lstStyle/>
          <a:p>
            <a:pPr algn="just">
              <a:lnSpc>
                <a:spcPct val="130000"/>
              </a:lnSpc>
              <a:defRPr/>
            </a:pPr>
            <a:r>
              <a:rPr lang="en-US" altLang="zh-CN" sz="1600" dirty="0">
                <a:solidFill>
                  <a:schemeClr val="tx1"/>
                </a:solidFill>
              </a:rPr>
              <a:t>int max(</a:t>
            </a:r>
            <a:r>
              <a:rPr lang="en-US" altLang="zh-CN" sz="1600" dirty="0" err="1">
                <a:solidFill>
                  <a:schemeClr val="tx1"/>
                </a:solidFill>
              </a:rPr>
              <a:t>int,int</a:t>
            </a:r>
            <a:r>
              <a:rPr lang="en-US" altLang="zh-CN" sz="1600" dirty="0">
                <a:solidFill>
                  <a:schemeClr val="tx1"/>
                </a:solidFill>
              </a:rPr>
              <a:t>); 	</a:t>
            </a:r>
            <a:r>
              <a:rPr lang="en-US" altLang="zh-CN" sz="1600" dirty="0">
                <a:solidFill>
                  <a:srgbClr val="008000"/>
                </a:solidFill>
              </a:rPr>
              <a:t>//</a:t>
            </a:r>
            <a:r>
              <a:rPr lang="zh-CN" altLang="en-US" sz="1600" dirty="0">
                <a:solidFill>
                  <a:srgbClr val="008000"/>
                </a:solidFill>
              </a:rPr>
              <a:t>声明</a:t>
            </a:r>
            <a:r>
              <a:rPr lang="en-US" altLang="zh-CN" sz="1600" dirty="0">
                <a:solidFill>
                  <a:srgbClr val="008000"/>
                </a:solidFill>
              </a:rPr>
              <a:t>max</a:t>
            </a:r>
            <a:r>
              <a:rPr lang="zh-CN" altLang="en-US" sz="1600" dirty="0">
                <a:solidFill>
                  <a:srgbClr val="008000"/>
                </a:solidFill>
              </a:rPr>
              <a:t>函数</a:t>
            </a:r>
            <a:r>
              <a:rPr lang="en-US" altLang="zh-CN" sz="1600" dirty="0">
                <a:solidFill>
                  <a:srgbClr val="008000"/>
                </a:solidFill>
              </a:rPr>
              <a:t>,</a:t>
            </a:r>
            <a:r>
              <a:rPr lang="zh-CN" altLang="en-US" sz="1600" dirty="0">
                <a:solidFill>
                  <a:srgbClr val="008000"/>
                </a:solidFill>
              </a:rPr>
              <a:t>有两个整型参数</a:t>
            </a:r>
          </a:p>
          <a:p>
            <a:pPr algn="just">
              <a:lnSpc>
                <a:spcPct val="130000"/>
              </a:lnSpc>
              <a:defRPr/>
            </a:pPr>
            <a:r>
              <a:rPr lang="en-US" altLang="zh-CN" sz="1600" dirty="0">
                <a:solidFill>
                  <a:schemeClr val="tx1"/>
                </a:solidFill>
              </a:rPr>
              <a:t>int (*p)(</a:t>
            </a:r>
            <a:r>
              <a:rPr lang="en-US" altLang="zh-CN" sz="1600" dirty="0" err="1">
                <a:solidFill>
                  <a:schemeClr val="tx1"/>
                </a:solidFill>
              </a:rPr>
              <a:t>int,int</a:t>
            </a:r>
            <a:r>
              <a:rPr lang="en-US" altLang="zh-CN" sz="1600" dirty="0">
                <a:solidFill>
                  <a:schemeClr val="tx1"/>
                </a:solidFill>
              </a:rPr>
              <a:t>); 	</a:t>
            </a:r>
            <a:r>
              <a:rPr lang="en-US" altLang="zh-CN" sz="1600" dirty="0">
                <a:solidFill>
                  <a:srgbClr val="008000"/>
                </a:solidFill>
              </a:rPr>
              <a:t>//</a:t>
            </a:r>
            <a:r>
              <a:rPr lang="zh-CN" altLang="en-US" sz="1600" dirty="0">
                <a:solidFill>
                  <a:srgbClr val="008000"/>
                </a:solidFill>
              </a:rPr>
              <a:t>定义指向函数的指针变量</a:t>
            </a:r>
            <a:r>
              <a:rPr lang="en-US" altLang="zh-CN" sz="1600" dirty="0">
                <a:solidFill>
                  <a:srgbClr val="008000"/>
                </a:solidFill>
              </a:rPr>
              <a:t>p,</a:t>
            </a:r>
            <a:r>
              <a:rPr lang="zh-CN" altLang="en-US" sz="1600" dirty="0">
                <a:solidFill>
                  <a:srgbClr val="008000"/>
                </a:solidFill>
              </a:rPr>
              <a:t>它可以指向返回值为</a:t>
            </a:r>
            <a:r>
              <a:rPr lang="en-US" altLang="zh-CN" sz="1600" dirty="0">
                <a:solidFill>
                  <a:srgbClr val="008000"/>
                </a:solidFill>
              </a:rPr>
              <a:t>int</a:t>
            </a:r>
            <a:r>
              <a:rPr lang="zh-CN" altLang="en-US" sz="1600" dirty="0">
                <a:solidFill>
                  <a:srgbClr val="008000"/>
                </a:solidFill>
              </a:rPr>
              <a:t>且有两个</a:t>
            </a:r>
            <a:r>
              <a:rPr lang="en-US" altLang="zh-CN" sz="1600" dirty="0">
                <a:solidFill>
                  <a:srgbClr val="008000"/>
                </a:solidFill>
              </a:rPr>
              <a:t>int</a:t>
            </a:r>
            <a:r>
              <a:rPr lang="zh-CN" altLang="en-US" sz="1600" dirty="0">
                <a:solidFill>
                  <a:srgbClr val="008000"/>
                </a:solidFill>
              </a:rPr>
              <a:t>参数的函数</a:t>
            </a:r>
          </a:p>
          <a:p>
            <a:pPr algn="just">
              <a:lnSpc>
                <a:spcPct val="130000"/>
              </a:lnSpc>
              <a:defRPr/>
            </a:pPr>
            <a:r>
              <a:rPr lang="en-US" altLang="zh-CN" sz="1600" dirty="0">
                <a:solidFill>
                  <a:schemeClr val="tx1"/>
                </a:solidFill>
              </a:rPr>
              <a:t>p=max;		</a:t>
            </a:r>
            <a:r>
              <a:rPr lang="en-US" altLang="zh-CN" sz="1600" dirty="0">
                <a:solidFill>
                  <a:srgbClr val="008000"/>
                </a:solidFill>
              </a:rPr>
              <a:t>//</a:t>
            </a:r>
            <a:r>
              <a:rPr lang="zh-CN" altLang="en-US" sz="1600" dirty="0">
                <a:solidFill>
                  <a:srgbClr val="008000"/>
                </a:solidFill>
              </a:rPr>
              <a:t>把</a:t>
            </a:r>
            <a:r>
              <a:rPr lang="en-US" altLang="zh-CN" sz="1600" dirty="0">
                <a:solidFill>
                  <a:srgbClr val="008000"/>
                </a:solidFill>
              </a:rPr>
              <a:t>max</a:t>
            </a:r>
            <a:r>
              <a:rPr lang="zh-CN" altLang="en-US" sz="1600" dirty="0">
                <a:solidFill>
                  <a:srgbClr val="008000"/>
                </a:solidFill>
              </a:rPr>
              <a:t>函数入口地址赋给</a:t>
            </a:r>
            <a:r>
              <a:rPr lang="en-US" altLang="zh-CN" sz="1600" dirty="0">
                <a:solidFill>
                  <a:srgbClr val="008000"/>
                </a:solidFill>
              </a:rPr>
              <a:t>p,</a:t>
            </a:r>
            <a:r>
              <a:rPr lang="zh-CN" altLang="en-US" sz="1600" dirty="0">
                <a:solidFill>
                  <a:srgbClr val="008000"/>
                </a:solidFill>
              </a:rPr>
              <a:t>使</a:t>
            </a:r>
            <a:r>
              <a:rPr lang="en-US" altLang="zh-CN" sz="1600" dirty="0">
                <a:solidFill>
                  <a:srgbClr val="008000"/>
                </a:solidFill>
              </a:rPr>
              <a:t>p</a:t>
            </a:r>
            <a:r>
              <a:rPr lang="zh-CN" altLang="en-US" sz="1600" dirty="0">
                <a:solidFill>
                  <a:srgbClr val="008000"/>
                </a:solidFill>
              </a:rPr>
              <a:t>指向</a:t>
            </a:r>
            <a:r>
              <a:rPr lang="en-US" altLang="zh-CN" sz="1600" dirty="0">
                <a:solidFill>
                  <a:srgbClr val="008000"/>
                </a:solidFill>
              </a:rPr>
              <a:t>max</a:t>
            </a:r>
            <a:r>
              <a:rPr lang="zh-CN" altLang="en-US" sz="1600" dirty="0">
                <a:solidFill>
                  <a:srgbClr val="008000"/>
                </a:solidFill>
              </a:rPr>
              <a:t>函数</a:t>
            </a:r>
          </a:p>
          <a:p>
            <a:pPr algn="just">
              <a:lnSpc>
                <a:spcPct val="130000"/>
              </a:lnSpc>
              <a:defRPr/>
            </a:pPr>
            <a:r>
              <a:rPr lang="en-US" altLang="zh-CN" sz="1600" dirty="0">
                <a:solidFill>
                  <a:schemeClr val="tx1"/>
                </a:solidFill>
              </a:rPr>
              <a:t>c=(*p)(</a:t>
            </a:r>
            <a:r>
              <a:rPr lang="en-US" altLang="zh-CN" sz="1600" dirty="0" err="1">
                <a:solidFill>
                  <a:schemeClr val="tx1"/>
                </a:solidFill>
              </a:rPr>
              <a:t>a,b</a:t>
            </a:r>
            <a:r>
              <a:rPr lang="en-US" altLang="zh-CN" sz="1600" dirty="0">
                <a:solidFill>
                  <a:schemeClr val="tx1"/>
                </a:solidFill>
              </a:rPr>
              <a:t>);	</a:t>
            </a:r>
            <a:r>
              <a:rPr lang="en-US" altLang="zh-CN" sz="1600" dirty="0">
                <a:solidFill>
                  <a:srgbClr val="008000"/>
                </a:solidFill>
              </a:rPr>
              <a:t>//</a:t>
            </a:r>
            <a:r>
              <a:rPr lang="zh-CN" altLang="en-US" sz="1600" dirty="0">
                <a:solidFill>
                  <a:srgbClr val="008000"/>
                </a:solidFill>
              </a:rPr>
              <a:t>调用</a:t>
            </a:r>
            <a:r>
              <a:rPr lang="en-US" altLang="zh-CN" sz="1600" dirty="0">
                <a:solidFill>
                  <a:srgbClr val="008000"/>
                </a:solidFill>
              </a:rPr>
              <a:t>p</a:t>
            </a:r>
            <a:r>
              <a:rPr lang="zh-CN" altLang="en-US" sz="1600" dirty="0">
                <a:solidFill>
                  <a:srgbClr val="008000"/>
                </a:solidFill>
              </a:rPr>
              <a:t>指向的函数</a:t>
            </a:r>
            <a:r>
              <a:rPr lang="en-US" altLang="zh-CN" sz="1600" dirty="0">
                <a:solidFill>
                  <a:srgbClr val="008000"/>
                </a:solidFill>
              </a:rPr>
              <a:t>,</a:t>
            </a:r>
            <a:r>
              <a:rPr lang="zh-CN" altLang="en-US" sz="1600" dirty="0">
                <a:solidFill>
                  <a:srgbClr val="008000"/>
                </a:solidFill>
              </a:rPr>
              <a:t>用</a:t>
            </a:r>
            <a:r>
              <a:rPr lang="en-US" altLang="zh-CN" sz="1600" dirty="0">
                <a:solidFill>
                  <a:srgbClr val="008000"/>
                </a:solidFill>
              </a:rPr>
              <a:t>a</a:t>
            </a:r>
            <a:r>
              <a:rPr lang="zh-CN" altLang="en-US" sz="1600" dirty="0">
                <a:solidFill>
                  <a:srgbClr val="008000"/>
                </a:solidFill>
              </a:rPr>
              <a:t>和</a:t>
            </a:r>
            <a:r>
              <a:rPr lang="en-US" altLang="zh-CN" sz="1600" dirty="0">
                <a:solidFill>
                  <a:srgbClr val="008000"/>
                </a:solidFill>
              </a:rPr>
              <a:t>b</a:t>
            </a:r>
            <a:r>
              <a:rPr lang="zh-CN" altLang="en-US" sz="1600" dirty="0">
                <a:solidFill>
                  <a:srgbClr val="008000"/>
                </a:solidFill>
              </a:rPr>
              <a:t>作为实参</a:t>
            </a:r>
            <a:r>
              <a:rPr lang="en-US" altLang="zh-CN" sz="1600" dirty="0">
                <a:solidFill>
                  <a:srgbClr val="008000"/>
                </a:solidFill>
              </a:rPr>
              <a:t>,</a:t>
            </a:r>
            <a:r>
              <a:rPr lang="zh-CN" altLang="en-US" sz="1600" dirty="0">
                <a:solidFill>
                  <a:srgbClr val="008000"/>
                </a:solidFill>
              </a:rPr>
              <a:t>作用与</a:t>
            </a:r>
            <a:r>
              <a:rPr lang="en-US" altLang="zh-CN" sz="1600" dirty="0">
                <a:solidFill>
                  <a:srgbClr val="008000"/>
                </a:solidFill>
              </a:rPr>
              <a:t>"max(</a:t>
            </a:r>
            <a:r>
              <a:rPr lang="en-US" altLang="zh-CN" sz="1600" dirty="0" err="1">
                <a:solidFill>
                  <a:srgbClr val="008000"/>
                </a:solidFill>
              </a:rPr>
              <a:t>a,b</a:t>
            </a:r>
            <a:r>
              <a:rPr lang="en-US" altLang="zh-CN" sz="1600" dirty="0">
                <a:solidFill>
                  <a:srgbClr val="008000"/>
                </a:solidFill>
              </a:rPr>
              <a:t>);"</a:t>
            </a:r>
            <a:r>
              <a:rPr lang="zh-CN" altLang="en-US" sz="1600" dirty="0">
                <a:solidFill>
                  <a:srgbClr val="008000"/>
                </a:solidFill>
              </a:rPr>
              <a:t>相同</a:t>
            </a:r>
            <a:endParaRPr lang="en-US" altLang="zh-CN" sz="1600" dirty="0">
              <a:solidFill>
                <a:srgbClr val="008000"/>
              </a:solidFill>
            </a:endParaRPr>
          </a:p>
        </p:txBody>
      </p:sp>
      <p:sp>
        <p:nvSpPr>
          <p:cNvPr id="8" name="矩形: 圆角 7">
            <a:extLst>
              <a:ext uri="{FF2B5EF4-FFF2-40B4-BE49-F238E27FC236}">
                <a16:creationId xmlns:a16="http://schemas.microsoft.com/office/drawing/2014/main" xmlns="" id="{7943D076-80BF-45EE-801C-E56D7DD54817}"/>
              </a:ext>
            </a:extLst>
          </p:cNvPr>
          <p:cNvSpPr/>
          <p:nvPr/>
        </p:nvSpPr>
        <p:spPr>
          <a:xfrm>
            <a:off x="4023361" y="4892762"/>
            <a:ext cx="7678904" cy="315796"/>
          </a:xfrm>
          <a:prstGeom prst="roundRect">
            <a:avLst>
              <a:gd name="adj" fmla="val 12489"/>
            </a:avLst>
          </a:prstGeom>
        </p:spPr>
        <p:style>
          <a:lnRef idx="2">
            <a:schemeClr val="accent6"/>
          </a:lnRef>
          <a:fillRef idx="1">
            <a:schemeClr val="lt1"/>
          </a:fillRef>
          <a:effectRef idx="0">
            <a:schemeClr val="accent6"/>
          </a:effectRef>
          <a:fontRef idx="minor">
            <a:schemeClr val="dk1"/>
          </a:fontRef>
        </p:style>
        <p:txBody>
          <a:bodyPr rtlCol="0" anchor="ctr"/>
          <a:lstStyle/>
          <a:p>
            <a:pPr defTabSz="763588"/>
            <a:r>
              <a:rPr lang="en-US" altLang="zh-CN" sz="1600" dirty="0"/>
              <a:t>int </a:t>
            </a:r>
            <a:r>
              <a:rPr lang="zh-CN" altLang="en-US" sz="1600" dirty="0"/>
              <a:t>*</a:t>
            </a:r>
            <a:r>
              <a:rPr lang="en-US" altLang="zh-CN" sz="1600" dirty="0"/>
              <a:t>fun(int x, int y)</a:t>
            </a:r>
            <a:r>
              <a:rPr lang="en-US" altLang="zh-CN" sz="1600" dirty="0">
                <a:solidFill>
                  <a:srgbClr val="008000"/>
                </a:solidFill>
              </a:rPr>
              <a:t>//</a:t>
            </a:r>
            <a:r>
              <a:rPr lang="zh-CN" altLang="en-US" sz="1600" dirty="0">
                <a:solidFill>
                  <a:srgbClr val="008000"/>
                </a:solidFill>
              </a:rPr>
              <a:t>函数</a:t>
            </a:r>
            <a:r>
              <a:rPr lang="en-US" altLang="zh-CN" sz="1600" dirty="0">
                <a:solidFill>
                  <a:srgbClr val="008000"/>
                </a:solidFill>
              </a:rPr>
              <a:t>fun</a:t>
            </a:r>
            <a:r>
              <a:rPr lang="zh-CN" altLang="en-US" sz="1600" dirty="0">
                <a:solidFill>
                  <a:srgbClr val="008000"/>
                </a:solidFill>
              </a:rPr>
              <a:t>的返回值类型为</a:t>
            </a:r>
            <a:r>
              <a:rPr lang="en-US" altLang="zh-CN" sz="1600" dirty="0">
                <a:solidFill>
                  <a:srgbClr val="008000"/>
                </a:solidFill>
              </a:rPr>
              <a:t>(int *)</a:t>
            </a:r>
            <a:r>
              <a:rPr lang="zh-CN" altLang="en-US" sz="1600" dirty="0">
                <a:solidFill>
                  <a:srgbClr val="008000"/>
                </a:solidFill>
              </a:rPr>
              <a:t> ，即返回一个基类型为</a:t>
            </a:r>
            <a:r>
              <a:rPr lang="en-US" altLang="zh-CN" sz="1600" dirty="0">
                <a:solidFill>
                  <a:srgbClr val="008000"/>
                </a:solidFill>
              </a:rPr>
              <a:t>int</a:t>
            </a:r>
            <a:r>
              <a:rPr lang="zh-CN" altLang="en-US" sz="1600" dirty="0">
                <a:solidFill>
                  <a:srgbClr val="008000"/>
                </a:solidFill>
              </a:rPr>
              <a:t>的指针</a:t>
            </a:r>
            <a:endParaRPr lang="en-US" altLang="zh-CN" sz="1600" dirty="0">
              <a:solidFill>
                <a:srgbClr val="008000"/>
              </a:solidFill>
            </a:endParaRPr>
          </a:p>
        </p:txBody>
      </p:sp>
      <p:sp>
        <p:nvSpPr>
          <p:cNvPr id="9" name="矩形: 圆角 8">
            <a:extLst>
              <a:ext uri="{FF2B5EF4-FFF2-40B4-BE49-F238E27FC236}">
                <a16:creationId xmlns:a16="http://schemas.microsoft.com/office/drawing/2014/main" xmlns="" id="{C1868DFD-480E-4227-8978-962DD4F4419D}"/>
              </a:ext>
            </a:extLst>
          </p:cNvPr>
          <p:cNvSpPr/>
          <p:nvPr/>
        </p:nvSpPr>
        <p:spPr>
          <a:xfrm>
            <a:off x="4458346" y="5560871"/>
            <a:ext cx="7243919" cy="848787"/>
          </a:xfrm>
          <a:prstGeom prst="roundRect">
            <a:avLst>
              <a:gd name="adj" fmla="val 7464"/>
            </a:avLst>
          </a:prstGeom>
        </p:spPr>
        <p:style>
          <a:lnRef idx="2">
            <a:schemeClr val="accent6"/>
          </a:lnRef>
          <a:fillRef idx="1">
            <a:schemeClr val="lt1"/>
          </a:fillRef>
          <a:effectRef idx="0">
            <a:schemeClr val="accent6"/>
          </a:effectRef>
          <a:fontRef idx="minor">
            <a:schemeClr val="dk1"/>
          </a:fontRef>
        </p:style>
        <p:txBody>
          <a:bodyPr rtlCol="0" anchor="ctr"/>
          <a:lstStyle/>
          <a:p>
            <a:pPr defTabSz="763588"/>
            <a:r>
              <a:rPr lang="en-US" altLang="zh-CN" sz="1600" dirty="0"/>
              <a:t>void *p;		</a:t>
            </a:r>
            <a:r>
              <a:rPr lang="en-US" altLang="zh-CN" sz="1600" dirty="0">
                <a:solidFill>
                  <a:srgbClr val="008000"/>
                </a:solidFill>
              </a:rPr>
              <a:t>//</a:t>
            </a:r>
            <a:r>
              <a:rPr lang="zh-CN" altLang="en-US" sz="1600" dirty="0">
                <a:solidFill>
                  <a:srgbClr val="008000"/>
                </a:solidFill>
              </a:rPr>
              <a:t>表示</a:t>
            </a:r>
            <a:r>
              <a:rPr lang="en-US" altLang="zh-CN" sz="1600" dirty="0">
                <a:solidFill>
                  <a:srgbClr val="008000"/>
                </a:solidFill>
              </a:rPr>
              <a:t>p</a:t>
            </a:r>
            <a:r>
              <a:rPr lang="zh-CN" altLang="en-US" sz="1600" dirty="0">
                <a:solidFill>
                  <a:srgbClr val="008000"/>
                </a:solidFill>
              </a:rPr>
              <a:t>不指向任何类型的数据</a:t>
            </a:r>
            <a:endParaRPr lang="en-US" altLang="zh-CN" sz="1600" dirty="0">
              <a:solidFill>
                <a:srgbClr val="008000"/>
              </a:solidFill>
            </a:endParaRPr>
          </a:p>
          <a:p>
            <a:pPr defTabSz="763588"/>
            <a:r>
              <a:rPr lang="en-US" altLang="zh-CN" sz="1600" dirty="0">
                <a:solidFill>
                  <a:schemeClr val="tx1"/>
                </a:solidFill>
              </a:rPr>
              <a:t>int *p1;</a:t>
            </a:r>
          </a:p>
          <a:p>
            <a:pPr defTabSz="763588"/>
            <a:r>
              <a:rPr lang="en-US" altLang="zh-CN" sz="1600" dirty="0">
                <a:solidFill>
                  <a:schemeClr val="tx1"/>
                </a:solidFill>
              </a:rPr>
              <a:t>p1=(int*)p;	</a:t>
            </a:r>
            <a:r>
              <a:rPr lang="en-US" altLang="zh-CN" sz="1600" dirty="0">
                <a:solidFill>
                  <a:srgbClr val="008000"/>
                </a:solidFill>
              </a:rPr>
              <a:t>//</a:t>
            </a:r>
            <a:r>
              <a:rPr lang="zh-CN" altLang="en-US" sz="1600" dirty="0">
                <a:solidFill>
                  <a:srgbClr val="008000"/>
                </a:solidFill>
              </a:rPr>
              <a:t>把</a:t>
            </a:r>
            <a:r>
              <a:rPr lang="en-US" altLang="zh-CN" sz="1600" dirty="0">
                <a:solidFill>
                  <a:srgbClr val="008000"/>
                </a:solidFill>
              </a:rPr>
              <a:t>p</a:t>
            </a:r>
            <a:r>
              <a:rPr lang="zh-CN" altLang="en-US" sz="1600" dirty="0">
                <a:solidFill>
                  <a:srgbClr val="008000"/>
                </a:solidFill>
              </a:rPr>
              <a:t>的类型强制转换为</a:t>
            </a:r>
            <a:r>
              <a:rPr lang="en-US" altLang="zh-CN" sz="1600" dirty="0">
                <a:solidFill>
                  <a:srgbClr val="008000"/>
                </a:solidFill>
              </a:rPr>
              <a:t>int*</a:t>
            </a:r>
            <a:r>
              <a:rPr lang="zh-CN" altLang="en-US" sz="1600" dirty="0">
                <a:solidFill>
                  <a:srgbClr val="008000"/>
                </a:solidFill>
              </a:rPr>
              <a:t>型</a:t>
            </a:r>
            <a:r>
              <a:rPr lang="en-US" altLang="zh-CN" sz="1600" dirty="0">
                <a:solidFill>
                  <a:srgbClr val="008000"/>
                </a:solidFill>
              </a:rPr>
              <a:t>,</a:t>
            </a:r>
            <a:r>
              <a:rPr lang="zh-CN" altLang="en-US" sz="1600" dirty="0">
                <a:solidFill>
                  <a:srgbClr val="008000"/>
                </a:solidFill>
              </a:rPr>
              <a:t>才能赋给</a:t>
            </a:r>
            <a:r>
              <a:rPr lang="en-US" altLang="zh-CN" sz="1600" dirty="0">
                <a:solidFill>
                  <a:srgbClr val="008000"/>
                </a:solidFill>
              </a:rPr>
              <a:t>p1</a:t>
            </a:r>
          </a:p>
        </p:txBody>
      </p:sp>
      <p:graphicFrame>
        <p:nvGraphicFramePr>
          <p:cNvPr id="4" name="表格 3">
            <a:extLst>
              <a:ext uri="{FF2B5EF4-FFF2-40B4-BE49-F238E27FC236}">
                <a16:creationId xmlns:a16="http://schemas.microsoft.com/office/drawing/2014/main" xmlns="" id="{7EBD9AAB-8754-4269-AEC8-D49304D90FE1}"/>
              </a:ext>
            </a:extLst>
          </p:cNvPr>
          <p:cNvGraphicFramePr>
            <a:graphicFrameLocks noGrp="1"/>
          </p:cNvGraphicFramePr>
          <p:nvPr>
            <p:extLst>
              <p:ext uri="{D42A27DB-BD31-4B8C-83A1-F6EECF244321}">
                <p14:modId xmlns:p14="http://schemas.microsoft.com/office/powerpoint/2010/main" xmlns="" val="3981420253"/>
              </p:ext>
            </p:extLst>
          </p:nvPr>
        </p:nvGraphicFramePr>
        <p:xfrm>
          <a:off x="1918487" y="1937397"/>
          <a:ext cx="931916" cy="914400"/>
        </p:xfrm>
        <a:graphic>
          <a:graphicData uri="http://schemas.openxmlformats.org/drawingml/2006/table">
            <a:tbl>
              <a:tblPr bandRow="1">
                <a:tableStyleId>{5C22544A-7EE6-4342-B048-85BDC9FD1C3A}</a:tableStyleId>
              </a:tblPr>
              <a:tblGrid>
                <a:gridCol w="232979">
                  <a:extLst>
                    <a:ext uri="{9D8B030D-6E8A-4147-A177-3AD203B41FA5}">
                      <a16:colId xmlns:a16="http://schemas.microsoft.com/office/drawing/2014/main" xmlns="" val="2147009821"/>
                    </a:ext>
                  </a:extLst>
                </a:gridCol>
                <a:gridCol w="232979">
                  <a:extLst>
                    <a:ext uri="{9D8B030D-6E8A-4147-A177-3AD203B41FA5}">
                      <a16:colId xmlns:a16="http://schemas.microsoft.com/office/drawing/2014/main" xmlns="" val="3898551373"/>
                    </a:ext>
                  </a:extLst>
                </a:gridCol>
                <a:gridCol w="232979">
                  <a:extLst>
                    <a:ext uri="{9D8B030D-6E8A-4147-A177-3AD203B41FA5}">
                      <a16:colId xmlns:a16="http://schemas.microsoft.com/office/drawing/2014/main" xmlns="" val="1586375379"/>
                    </a:ext>
                  </a:extLst>
                </a:gridCol>
                <a:gridCol w="232979">
                  <a:extLst>
                    <a:ext uri="{9D8B030D-6E8A-4147-A177-3AD203B41FA5}">
                      <a16:colId xmlns:a16="http://schemas.microsoft.com/office/drawing/2014/main" xmlns="" val="957596141"/>
                    </a:ext>
                  </a:extLst>
                </a:gridCol>
              </a:tblGrid>
              <a:tr h="119880">
                <a:tc>
                  <a:txBody>
                    <a:bodyPr/>
                    <a:lstStyle/>
                    <a:p>
                      <a:pPr algn="ctr"/>
                      <a:r>
                        <a:rPr lang="en-US" altLang="zh-CN" sz="1400" dirty="0"/>
                        <a:t>1</a:t>
                      </a:r>
                      <a:endParaRPr lang="zh-CN" altLang="en-US" sz="1400" dirty="0"/>
                    </a:p>
                  </a:txBody>
                  <a:tcPr marL="0" marR="0" anchor="ctr"/>
                </a:tc>
                <a:tc>
                  <a:txBody>
                    <a:bodyPr/>
                    <a:lstStyle/>
                    <a:p>
                      <a:pPr algn="ctr"/>
                      <a:r>
                        <a:rPr lang="en-US" altLang="zh-CN" sz="1400" dirty="0"/>
                        <a:t>3</a:t>
                      </a:r>
                      <a:endParaRPr lang="zh-CN" altLang="en-US" sz="1400" dirty="0"/>
                    </a:p>
                  </a:txBody>
                  <a:tcPr marL="0" marR="0" anchor="ctr"/>
                </a:tc>
                <a:tc>
                  <a:txBody>
                    <a:bodyPr/>
                    <a:lstStyle/>
                    <a:p>
                      <a:pPr algn="ctr"/>
                      <a:r>
                        <a:rPr lang="en-US" altLang="zh-CN" sz="1400" dirty="0"/>
                        <a:t>5</a:t>
                      </a:r>
                      <a:endParaRPr lang="zh-CN" altLang="en-US" sz="1400" dirty="0"/>
                    </a:p>
                  </a:txBody>
                  <a:tcPr marL="0" marR="0" anchor="ctr"/>
                </a:tc>
                <a:tc>
                  <a:txBody>
                    <a:bodyPr/>
                    <a:lstStyle/>
                    <a:p>
                      <a:pPr algn="ctr"/>
                      <a:r>
                        <a:rPr lang="en-US" altLang="zh-CN" sz="1400" dirty="0"/>
                        <a:t>7</a:t>
                      </a:r>
                      <a:endParaRPr lang="zh-CN" altLang="en-US" sz="1400" dirty="0"/>
                    </a:p>
                  </a:txBody>
                  <a:tcPr marL="0" marR="0" anchor="ctr"/>
                </a:tc>
                <a:extLst>
                  <a:ext uri="{0D108BD9-81ED-4DB2-BD59-A6C34878D82A}">
                    <a16:rowId xmlns:a16="http://schemas.microsoft.com/office/drawing/2014/main" xmlns="" val="2194504593"/>
                  </a:ext>
                </a:extLst>
              </a:tr>
              <a:tr h="119880">
                <a:tc>
                  <a:txBody>
                    <a:bodyPr/>
                    <a:lstStyle/>
                    <a:p>
                      <a:pPr algn="ctr"/>
                      <a:r>
                        <a:rPr lang="en-US" altLang="zh-CN" sz="1400" dirty="0"/>
                        <a:t>9</a:t>
                      </a:r>
                      <a:endParaRPr lang="zh-CN" altLang="en-US" sz="1400" dirty="0"/>
                    </a:p>
                  </a:txBody>
                  <a:tcPr marL="0" marR="0" anchor="ctr"/>
                </a:tc>
                <a:tc>
                  <a:txBody>
                    <a:bodyPr/>
                    <a:lstStyle/>
                    <a:p>
                      <a:pPr algn="ctr"/>
                      <a:r>
                        <a:rPr lang="en-US" altLang="zh-CN" sz="1400" dirty="0"/>
                        <a:t>11</a:t>
                      </a:r>
                      <a:endParaRPr lang="zh-CN" altLang="en-US" sz="1400" dirty="0"/>
                    </a:p>
                  </a:txBody>
                  <a:tcPr marL="0" marR="0" anchor="ctr"/>
                </a:tc>
                <a:tc>
                  <a:txBody>
                    <a:bodyPr/>
                    <a:lstStyle/>
                    <a:p>
                      <a:pPr algn="ctr"/>
                      <a:r>
                        <a:rPr lang="en-US" altLang="zh-CN" sz="1400" dirty="0"/>
                        <a:t>13</a:t>
                      </a:r>
                      <a:endParaRPr lang="zh-CN" altLang="en-US" sz="1400" dirty="0"/>
                    </a:p>
                  </a:txBody>
                  <a:tcPr marL="0" marR="0" anchor="ctr"/>
                </a:tc>
                <a:tc>
                  <a:txBody>
                    <a:bodyPr/>
                    <a:lstStyle/>
                    <a:p>
                      <a:pPr algn="ctr"/>
                      <a:r>
                        <a:rPr lang="en-US" altLang="zh-CN" sz="1400" dirty="0"/>
                        <a:t>15</a:t>
                      </a:r>
                      <a:endParaRPr lang="zh-CN" altLang="en-US" sz="1400" dirty="0"/>
                    </a:p>
                  </a:txBody>
                  <a:tcPr marL="0" marR="0" anchor="ctr"/>
                </a:tc>
                <a:extLst>
                  <a:ext uri="{0D108BD9-81ED-4DB2-BD59-A6C34878D82A}">
                    <a16:rowId xmlns:a16="http://schemas.microsoft.com/office/drawing/2014/main" xmlns="" val="1611645817"/>
                  </a:ext>
                </a:extLst>
              </a:tr>
              <a:tr h="119880">
                <a:tc>
                  <a:txBody>
                    <a:bodyPr/>
                    <a:lstStyle/>
                    <a:p>
                      <a:pPr algn="ctr"/>
                      <a:r>
                        <a:rPr lang="en-US" altLang="zh-CN" sz="1400" dirty="0"/>
                        <a:t>17</a:t>
                      </a:r>
                      <a:endParaRPr lang="zh-CN" altLang="en-US" sz="1400" dirty="0"/>
                    </a:p>
                  </a:txBody>
                  <a:tcPr marL="0" marR="0" anchor="ctr"/>
                </a:tc>
                <a:tc>
                  <a:txBody>
                    <a:bodyPr/>
                    <a:lstStyle/>
                    <a:p>
                      <a:pPr algn="ctr"/>
                      <a:r>
                        <a:rPr lang="en-US" altLang="zh-CN" sz="1400" dirty="0"/>
                        <a:t>19</a:t>
                      </a:r>
                      <a:endParaRPr lang="zh-CN" altLang="en-US" sz="1400" dirty="0"/>
                    </a:p>
                  </a:txBody>
                  <a:tcPr marL="0" marR="0" anchor="ctr"/>
                </a:tc>
                <a:tc>
                  <a:txBody>
                    <a:bodyPr/>
                    <a:lstStyle/>
                    <a:p>
                      <a:pPr algn="ctr"/>
                      <a:r>
                        <a:rPr lang="en-US" altLang="zh-CN" sz="1400" dirty="0"/>
                        <a:t>21</a:t>
                      </a:r>
                      <a:endParaRPr lang="zh-CN" altLang="en-US" sz="1400" dirty="0"/>
                    </a:p>
                  </a:txBody>
                  <a:tcPr marL="0" marR="0" anchor="ctr"/>
                </a:tc>
                <a:tc>
                  <a:txBody>
                    <a:bodyPr/>
                    <a:lstStyle/>
                    <a:p>
                      <a:pPr algn="ctr"/>
                      <a:r>
                        <a:rPr lang="en-US" altLang="zh-CN" sz="1400" dirty="0"/>
                        <a:t>23</a:t>
                      </a:r>
                      <a:endParaRPr lang="zh-CN" altLang="en-US" sz="1400" dirty="0"/>
                    </a:p>
                  </a:txBody>
                  <a:tcPr marL="0" marR="0" anchor="ctr"/>
                </a:tc>
                <a:extLst>
                  <a:ext uri="{0D108BD9-81ED-4DB2-BD59-A6C34878D82A}">
                    <a16:rowId xmlns:a16="http://schemas.microsoft.com/office/drawing/2014/main" xmlns="" val="1112471777"/>
                  </a:ext>
                </a:extLst>
              </a:tr>
            </a:tbl>
          </a:graphicData>
        </a:graphic>
      </p:graphicFrame>
      <p:cxnSp>
        <p:nvCxnSpPr>
          <p:cNvPr id="11" name="直接箭头连接符 10">
            <a:extLst>
              <a:ext uri="{FF2B5EF4-FFF2-40B4-BE49-F238E27FC236}">
                <a16:creationId xmlns:a16="http://schemas.microsoft.com/office/drawing/2014/main" xmlns="" id="{433B33C2-3305-4277-9170-E1CC795AC745}"/>
              </a:ext>
            </a:extLst>
          </p:cNvPr>
          <p:cNvCxnSpPr/>
          <p:nvPr/>
        </p:nvCxnSpPr>
        <p:spPr>
          <a:xfrm>
            <a:off x="1652226" y="1937397"/>
            <a:ext cx="2585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xmlns="" id="{AE227793-03AB-4EE3-8FB3-E4B0EE24D4CE}"/>
              </a:ext>
            </a:extLst>
          </p:cNvPr>
          <p:cNvSpPr txBox="1"/>
          <p:nvPr/>
        </p:nvSpPr>
        <p:spPr>
          <a:xfrm>
            <a:off x="1451128" y="1854584"/>
            <a:ext cx="309004" cy="307777"/>
          </a:xfrm>
          <a:prstGeom prst="rect">
            <a:avLst/>
          </a:prstGeom>
          <a:noFill/>
        </p:spPr>
        <p:txBody>
          <a:bodyPr wrap="square" rtlCol="0">
            <a:spAutoFit/>
          </a:bodyPr>
          <a:lstStyle/>
          <a:p>
            <a:r>
              <a:rPr lang="en-US" altLang="zh-CN" sz="1400" dirty="0"/>
              <a:t>P</a:t>
            </a:r>
            <a:endParaRPr lang="zh-CN" altLang="en-US" sz="1400" dirty="0"/>
          </a:p>
        </p:txBody>
      </p:sp>
      <p:cxnSp>
        <p:nvCxnSpPr>
          <p:cNvPr id="14" name="直接箭头连接符 13">
            <a:extLst>
              <a:ext uri="{FF2B5EF4-FFF2-40B4-BE49-F238E27FC236}">
                <a16:creationId xmlns:a16="http://schemas.microsoft.com/office/drawing/2014/main" xmlns="" id="{F2271A1D-4537-490A-8317-1BB078CAD26E}"/>
              </a:ext>
            </a:extLst>
          </p:cNvPr>
          <p:cNvCxnSpPr/>
          <p:nvPr/>
        </p:nvCxnSpPr>
        <p:spPr>
          <a:xfrm>
            <a:off x="1665892" y="2550145"/>
            <a:ext cx="2585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xmlns="" id="{41C7AFCA-414C-415E-AF5F-71E3EBA4D411}"/>
              </a:ext>
            </a:extLst>
          </p:cNvPr>
          <p:cNvSpPr txBox="1"/>
          <p:nvPr/>
        </p:nvSpPr>
        <p:spPr>
          <a:xfrm>
            <a:off x="1248629" y="2467332"/>
            <a:ext cx="525169" cy="307777"/>
          </a:xfrm>
          <a:prstGeom prst="rect">
            <a:avLst/>
          </a:prstGeom>
          <a:noFill/>
        </p:spPr>
        <p:txBody>
          <a:bodyPr wrap="square" rtlCol="0">
            <a:spAutoFit/>
          </a:bodyPr>
          <a:lstStyle/>
          <a:p>
            <a:r>
              <a:rPr lang="en-US" altLang="zh-CN" sz="1400" dirty="0"/>
              <a:t>P+2</a:t>
            </a:r>
            <a:endParaRPr lang="zh-CN" altLang="en-US" sz="1400" dirty="0"/>
          </a:p>
        </p:txBody>
      </p:sp>
    </p:spTree>
    <p:extLst>
      <p:ext uri="{BB962C8B-B14F-4D97-AF65-F5344CB8AC3E}">
        <p14:creationId xmlns:p14="http://schemas.microsoft.com/office/powerpoint/2010/main" xmlns="" val="9266850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4805" y="203024"/>
            <a:ext cx="11147460" cy="1325563"/>
          </a:xfrm>
        </p:spPr>
        <p:txBody>
          <a:bodyPr/>
          <a:lstStyle/>
          <a:p>
            <a:pPr algn="ctr"/>
            <a:r>
              <a:rPr lang="zh-CN" altLang="en-US" dirty="0"/>
              <a:t>总  结</a:t>
            </a:r>
          </a:p>
        </p:txBody>
      </p:sp>
      <p:sp>
        <p:nvSpPr>
          <p:cNvPr id="15" name="MH_Desc_1"/>
          <p:cNvSpPr/>
          <p:nvPr>
            <p:custDataLst>
              <p:tags r:id="rId1"/>
            </p:custDataLst>
          </p:nvPr>
        </p:nvSpPr>
        <p:spPr>
          <a:xfrm>
            <a:off x="554805" y="1191803"/>
            <a:ext cx="11147460" cy="522791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342900" indent="-342900" algn="just">
              <a:lnSpc>
                <a:spcPct val="130000"/>
              </a:lnSpc>
              <a:buFont typeface="+mj-lt"/>
              <a:buAutoNum type="arabicPeriod" startAt="6"/>
              <a:defRPr/>
            </a:pPr>
            <a:r>
              <a:rPr lang="zh-CN" altLang="en-US" dirty="0">
                <a:solidFill>
                  <a:schemeClr val="tx1"/>
                </a:solidFill>
              </a:rPr>
              <a:t>*除了本章介绍的有关指针的数据类型外，还有以下几种类型</a:t>
            </a:r>
            <a:r>
              <a:rPr lang="en-US" altLang="zh-CN" dirty="0">
                <a:solidFill>
                  <a:schemeClr val="tx1"/>
                </a:solidFill>
              </a:rPr>
              <a:t>:  </a:t>
            </a:r>
          </a:p>
          <a:p>
            <a:pPr algn="just">
              <a:lnSpc>
                <a:spcPct val="130000"/>
              </a:lnSpc>
              <a:defRPr/>
            </a:pPr>
            <a:r>
              <a:rPr lang="zh-CN" altLang="en-US" dirty="0">
                <a:solidFill>
                  <a:schemeClr val="tx1"/>
                </a:solidFill>
              </a:rPr>
              <a:t>⑤ 指向指针的指针。已经有一个指针变量</a:t>
            </a:r>
            <a:r>
              <a:rPr lang="en-US" altLang="zh-CN" dirty="0">
                <a:solidFill>
                  <a:schemeClr val="tx1"/>
                </a:solidFill>
              </a:rPr>
              <a:t>p1</a:t>
            </a:r>
            <a:r>
              <a:rPr lang="zh-CN" altLang="en-US" dirty="0">
                <a:solidFill>
                  <a:schemeClr val="tx1"/>
                </a:solidFill>
              </a:rPr>
              <a:t>，如果把它的地址存放到另一个指针变量</a:t>
            </a:r>
            <a:r>
              <a:rPr lang="en-US" altLang="zh-CN" dirty="0">
                <a:solidFill>
                  <a:schemeClr val="tx1"/>
                </a:solidFill>
              </a:rPr>
              <a:t>p2</a:t>
            </a:r>
            <a:r>
              <a:rPr lang="zh-CN" altLang="en-US" dirty="0">
                <a:solidFill>
                  <a:schemeClr val="tx1"/>
                </a:solidFill>
              </a:rPr>
              <a:t>中，则</a:t>
            </a:r>
            <a:r>
              <a:rPr lang="en-US" altLang="zh-CN" dirty="0">
                <a:solidFill>
                  <a:schemeClr val="tx1"/>
                </a:solidFill>
              </a:rPr>
              <a:t>p2</a:t>
            </a:r>
            <a:r>
              <a:rPr lang="zh-CN" altLang="en-US" dirty="0">
                <a:solidFill>
                  <a:schemeClr val="tx1"/>
                </a:solidFill>
              </a:rPr>
              <a:t>指向指针变量</a:t>
            </a:r>
            <a:r>
              <a:rPr lang="en-US" altLang="zh-CN" dirty="0">
                <a:solidFill>
                  <a:schemeClr val="tx1"/>
                </a:solidFill>
              </a:rPr>
              <a:t>p1</a:t>
            </a:r>
            <a:r>
              <a:rPr lang="zh-CN" altLang="en-US" dirty="0">
                <a:solidFill>
                  <a:schemeClr val="tx1"/>
                </a:solidFill>
              </a:rPr>
              <a:t>。这时，</a:t>
            </a:r>
            <a:r>
              <a:rPr lang="en-US" altLang="zh-CN" dirty="0">
                <a:solidFill>
                  <a:schemeClr val="tx1"/>
                </a:solidFill>
              </a:rPr>
              <a:t>p2</a:t>
            </a:r>
            <a:r>
              <a:rPr lang="zh-CN" altLang="en-US" dirty="0">
                <a:solidFill>
                  <a:schemeClr val="tx1"/>
                </a:solidFill>
              </a:rPr>
              <a:t>就是指向指针变量的指针变量，简称为指向指针的指针。</a:t>
            </a:r>
          </a:p>
        </p:txBody>
      </p:sp>
      <p:sp>
        <p:nvSpPr>
          <p:cNvPr id="9" name="矩形: 圆角 8">
            <a:extLst>
              <a:ext uri="{FF2B5EF4-FFF2-40B4-BE49-F238E27FC236}">
                <a16:creationId xmlns:a16="http://schemas.microsoft.com/office/drawing/2014/main" xmlns="" id="{C1868DFD-480E-4227-8978-962DD4F4419D}"/>
              </a:ext>
            </a:extLst>
          </p:cNvPr>
          <p:cNvSpPr/>
          <p:nvPr/>
        </p:nvSpPr>
        <p:spPr>
          <a:xfrm>
            <a:off x="699846" y="2897211"/>
            <a:ext cx="8179293" cy="3241390"/>
          </a:xfrm>
          <a:prstGeom prst="roundRect">
            <a:avLst>
              <a:gd name="adj" fmla="val 2170"/>
            </a:avLst>
          </a:prstGeom>
        </p:spPr>
        <p:style>
          <a:lnRef idx="2">
            <a:schemeClr val="accent6"/>
          </a:lnRef>
          <a:fillRef idx="1">
            <a:schemeClr val="lt1"/>
          </a:fillRef>
          <a:effectRef idx="0">
            <a:schemeClr val="accent6"/>
          </a:effectRef>
          <a:fontRef idx="minor">
            <a:schemeClr val="dk1"/>
          </a:fontRef>
        </p:style>
        <p:txBody>
          <a:bodyPr rtlCol="0" anchor="ctr"/>
          <a:lstStyle/>
          <a:p>
            <a:pPr defTabSz="763588"/>
            <a:r>
              <a:rPr lang="en-US" altLang="zh-CN" sz="1600" dirty="0"/>
              <a:t>#include &lt;</a:t>
            </a:r>
            <a:r>
              <a:rPr lang="en-US" altLang="zh-CN" sz="1600" dirty="0" err="1"/>
              <a:t>stdio.h</a:t>
            </a:r>
            <a:r>
              <a:rPr lang="en-US" altLang="zh-CN" sz="1600" dirty="0"/>
              <a:t>&gt;</a:t>
            </a:r>
          </a:p>
          <a:p>
            <a:pPr defTabSz="763588"/>
            <a:r>
              <a:rPr lang="en-US" altLang="zh-CN" sz="1600" dirty="0"/>
              <a:t>int main()</a:t>
            </a:r>
          </a:p>
          <a:p>
            <a:pPr defTabSz="763588"/>
            <a:r>
              <a:rPr lang="en-US" altLang="zh-CN" sz="1600" dirty="0"/>
              <a:t>{</a:t>
            </a:r>
          </a:p>
          <a:p>
            <a:pPr defTabSz="763588"/>
            <a:r>
              <a:rPr lang="en-US" altLang="zh-CN" sz="1600" dirty="0"/>
              <a:t>	char *name[]={"Follow </a:t>
            </a:r>
            <a:r>
              <a:rPr lang="en-US" altLang="zh-CN" sz="1600" dirty="0" err="1"/>
              <a:t>me","BASIC","Great</a:t>
            </a:r>
            <a:r>
              <a:rPr lang="en-US" altLang="zh-CN" sz="1600" dirty="0"/>
              <a:t> </a:t>
            </a:r>
            <a:r>
              <a:rPr lang="en-US" altLang="zh-CN" sz="1600" dirty="0" err="1"/>
              <a:t>Wall","FORTRAN","Computer</a:t>
            </a:r>
            <a:r>
              <a:rPr lang="en-US" altLang="zh-CN" sz="1600" dirty="0"/>
              <a:t> Design"};</a:t>
            </a:r>
          </a:p>
          <a:p>
            <a:pPr defTabSz="763588"/>
            <a:r>
              <a:rPr lang="en-US" altLang="zh-CN" sz="1600" dirty="0"/>
              <a:t>	char **p;			</a:t>
            </a:r>
            <a:r>
              <a:rPr lang="en-US" altLang="zh-CN" sz="1600" dirty="0">
                <a:solidFill>
                  <a:srgbClr val="008000"/>
                </a:solidFill>
              </a:rPr>
              <a:t>//</a:t>
            </a:r>
            <a:r>
              <a:rPr lang="zh-CN" altLang="en-US" sz="1600" dirty="0">
                <a:solidFill>
                  <a:srgbClr val="008000"/>
                </a:solidFill>
              </a:rPr>
              <a:t>定义</a:t>
            </a:r>
            <a:r>
              <a:rPr lang="en-US" altLang="zh-CN" sz="1600" dirty="0">
                <a:solidFill>
                  <a:srgbClr val="008000"/>
                </a:solidFill>
              </a:rPr>
              <a:t>p</a:t>
            </a:r>
            <a:r>
              <a:rPr lang="zh-CN" altLang="en-US" sz="1600" dirty="0">
                <a:solidFill>
                  <a:srgbClr val="008000"/>
                </a:solidFill>
              </a:rPr>
              <a:t>为指向指针变量的指针变量</a:t>
            </a:r>
          </a:p>
          <a:p>
            <a:pPr defTabSz="763588"/>
            <a:r>
              <a:rPr lang="zh-CN" altLang="en-US" sz="1600" dirty="0"/>
              <a:t>	</a:t>
            </a:r>
            <a:r>
              <a:rPr lang="en-US" altLang="zh-CN" sz="1600" dirty="0"/>
              <a:t>int </a:t>
            </a:r>
            <a:r>
              <a:rPr lang="en-US" altLang="zh-CN" sz="1600" dirty="0" err="1"/>
              <a:t>i</a:t>
            </a:r>
            <a:r>
              <a:rPr lang="en-US" altLang="zh-CN" sz="1600" dirty="0"/>
              <a:t>;</a:t>
            </a:r>
          </a:p>
          <a:p>
            <a:pPr defTabSz="763588"/>
            <a:r>
              <a:rPr lang="en-US" altLang="zh-CN" sz="1600" dirty="0"/>
              <a:t>	for(</a:t>
            </a:r>
            <a:r>
              <a:rPr lang="en-US" altLang="zh-CN" sz="1600" dirty="0" err="1"/>
              <a:t>i</a:t>
            </a:r>
            <a:r>
              <a:rPr lang="en-US" altLang="zh-CN" sz="1600" dirty="0"/>
              <a:t>=0;i&lt;5;i++){</a:t>
            </a:r>
          </a:p>
          <a:p>
            <a:pPr defTabSz="763588"/>
            <a:r>
              <a:rPr lang="en-US" altLang="zh-CN" sz="1600" dirty="0"/>
              <a:t>		p=</a:t>
            </a:r>
            <a:r>
              <a:rPr lang="en-US" altLang="zh-CN" sz="1600" dirty="0" err="1"/>
              <a:t>name+i</a:t>
            </a:r>
            <a:r>
              <a:rPr lang="en-US" altLang="zh-CN" sz="1600" dirty="0"/>
              <a:t>;	</a:t>
            </a:r>
            <a:r>
              <a:rPr lang="en-US" altLang="zh-CN" sz="1600" dirty="0">
                <a:solidFill>
                  <a:srgbClr val="008000"/>
                </a:solidFill>
              </a:rPr>
              <a:t>//</a:t>
            </a:r>
            <a:r>
              <a:rPr lang="zh-CN" altLang="en-US" sz="1600" dirty="0">
                <a:solidFill>
                  <a:srgbClr val="008000"/>
                </a:solidFill>
              </a:rPr>
              <a:t>改变</a:t>
            </a:r>
            <a:r>
              <a:rPr lang="en-US" altLang="zh-CN" sz="1600" dirty="0">
                <a:solidFill>
                  <a:srgbClr val="008000"/>
                </a:solidFill>
              </a:rPr>
              <a:t>p</a:t>
            </a:r>
            <a:r>
              <a:rPr lang="zh-CN" altLang="en-US" sz="1600" dirty="0">
                <a:solidFill>
                  <a:srgbClr val="008000"/>
                </a:solidFill>
              </a:rPr>
              <a:t>的值即可指向不同的字符串</a:t>
            </a:r>
          </a:p>
          <a:p>
            <a:pPr defTabSz="763588"/>
            <a:r>
              <a:rPr lang="zh-CN" altLang="en-US" sz="1600" dirty="0"/>
              <a:t>		</a:t>
            </a:r>
            <a:r>
              <a:rPr lang="en-US" altLang="zh-CN" sz="1600" dirty="0" err="1"/>
              <a:t>printf</a:t>
            </a:r>
            <a:r>
              <a:rPr lang="en-US" altLang="zh-CN" sz="1600" dirty="0"/>
              <a:t>("%s\n",*p);	</a:t>
            </a:r>
            <a:r>
              <a:rPr lang="en-US" altLang="zh-CN" sz="1600" dirty="0">
                <a:solidFill>
                  <a:srgbClr val="008000"/>
                </a:solidFill>
              </a:rPr>
              <a:t>//</a:t>
            </a:r>
            <a:r>
              <a:rPr lang="zh-CN" altLang="en-US" sz="1600" dirty="0">
                <a:solidFill>
                  <a:srgbClr val="008000"/>
                </a:solidFill>
              </a:rPr>
              <a:t>输出各字符串</a:t>
            </a:r>
          </a:p>
          <a:p>
            <a:pPr defTabSz="763588"/>
            <a:r>
              <a:rPr lang="zh-CN" altLang="en-US" sz="1600" dirty="0"/>
              <a:t>	</a:t>
            </a:r>
            <a:r>
              <a:rPr lang="en-US" altLang="zh-CN" sz="1600" dirty="0"/>
              <a:t>}</a:t>
            </a:r>
          </a:p>
          <a:p>
            <a:pPr defTabSz="763588"/>
            <a:r>
              <a:rPr lang="en-US" altLang="zh-CN" sz="1600" dirty="0"/>
              <a:t>	return 0;</a:t>
            </a:r>
          </a:p>
          <a:p>
            <a:pPr defTabSz="763588"/>
            <a:r>
              <a:rPr lang="en-US" altLang="zh-CN" sz="1600" dirty="0"/>
              <a:t>}</a:t>
            </a:r>
            <a:endParaRPr lang="en-US" altLang="zh-CN" sz="1600" dirty="0">
              <a:solidFill>
                <a:srgbClr val="008000"/>
              </a:solidFill>
            </a:endParaRPr>
          </a:p>
        </p:txBody>
      </p:sp>
      <p:sp>
        <p:nvSpPr>
          <p:cNvPr id="10" name="内容占位符 2">
            <a:extLst>
              <a:ext uri="{FF2B5EF4-FFF2-40B4-BE49-F238E27FC236}">
                <a16:creationId xmlns:a16="http://schemas.microsoft.com/office/drawing/2014/main" xmlns="" id="{9AFB45BE-C33F-4D9F-8A29-0B88D26A577D}"/>
              </a:ext>
            </a:extLst>
          </p:cNvPr>
          <p:cNvSpPr>
            <a:spLocks noGrp="1"/>
          </p:cNvSpPr>
          <p:nvPr>
            <p:ph idx="1"/>
          </p:nvPr>
        </p:nvSpPr>
        <p:spPr>
          <a:xfrm>
            <a:off x="554806" y="2345688"/>
            <a:ext cx="6249592" cy="552660"/>
          </a:xfrm>
        </p:spPr>
        <p:txBody>
          <a:bodyPr>
            <a:noAutofit/>
          </a:bodyPr>
          <a:lstStyle/>
          <a:p>
            <a:pPr marL="88900" indent="-88900">
              <a:lnSpc>
                <a:spcPct val="12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7.15】</a:t>
            </a:r>
            <a:r>
              <a:rPr lang="zh-CN" altLang="en-US" sz="2000" dirty="0">
                <a:solidFill>
                  <a:schemeClr val="accent1"/>
                </a:solidFill>
              </a:rPr>
              <a:t>通过指向指针的指针引用字符串。</a:t>
            </a:r>
          </a:p>
        </p:txBody>
      </p:sp>
      <p:pic>
        <p:nvPicPr>
          <p:cNvPr id="4" name="图片 3">
            <a:extLst>
              <a:ext uri="{FF2B5EF4-FFF2-40B4-BE49-F238E27FC236}">
                <a16:creationId xmlns:a16="http://schemas.microsoft.com/office/drawing/2014/main" xmlns="" id="{89517F99-04FF-42DB-B8A0-B12CE55ABA5C}"/>
              </a:ext>
            </a:extLst>
          </p:cNvPr>
          <p:cNvPicPr>
            <a:picLocks noChangeAspect="1"/>
          </p:cNvPicPr>
          <p:nvPr/>
        </p:nvPicPr>
        <p:blipFill>
          <a:blip r:embed="rId4" cstate="print"/>
          <a:stretch>
            <a:fillRect/>
          </a:stretch>
        </p:blipFill>
        <p:spPr>
          <a:xfrm>
            <a:off x="8690086" y="4952055"/>
            <a:ext cx="2931974" cy="1128384"/>
          </a:xfrm>
          <a:prstGeom prst="rect">
            <a:avLst/>
          </a:prstGeom>
        </p:spPr>
      </p:pic>
      <p:graphicFrame>
        <p:nvGraphicFramePr>
          <p:cNvPr id="6" name="表格 5">
            <a:extLst>
              <a:ext uri="{FF2B5EF4-FFF2-40B4-BE49-F238E27FC236}">
                <a16:creationId xmlns:a16="http://schemas.microsoft.com/office/drawing/2014/main" xmlns="" id="{3E1C9F22-9465-4F33-A40C-7331E9CCC436}"/>
              </a:ext>
            </a:extLst>
          </p:cNvPr>
          <p:cNvGraphicFramePr>
            <a:graphicFrameLocks noGrp="1"/>
          </p:cNvGraphicFramePr>
          <p:nvPr>
            <p:extLst>
              <p:ext uri="{D42A27DB-BD31-4B8C-83A1-F6EECF244321}">
                <p14:modId xmlns:p14="http://schemas.microsoft.com/office/powerpoint/2010/main" xmlns="" val="2880686941"/>
              </p:ext>
            </p:extLst>
          </p:nvPr>
        </p:nvGraphicFramePr>
        <p:xfrm>
          <a:off x="8714197" y="2127801"/>
          <a:ext cx="2907863" cy="2225040"/>
        </p:xfrm>
        <a:graphic>
          <a:graphicData uri="http://schemas.openxmlformats.org/drawingml/2006/table">
            <a:tbl>
              <a:tblPr bandRow="1">
                <a:tableStyleId>{5C22544A-7EE6-4342-B048-85BDC9FD1C3A}</a:tableStyleId>
              </a:tblPr>
              <a:tblGrid>
                <a:gridCol w="1097631">
                  <a:extLst>
                    <a:ext uri="{9D8B030D-6E8A-4147-A177-3AD203B41FA5}">
                      <a16:colId xmlns:a16="http://schemas.microsoft.com/office/drawing/2014/main" xmlns="" val="170860435"/>
                    </a:ext>
                  </a:extLst>
                </a:gridCol>
                <a:gridCol w="264510">
                  <a:extLst>
                    <a:ext uri="{9D8B030D-6E8A-4147-A177-3AD203B41FA5}">
                      <a16:colId xmlns:a16="http://schemas.microsoft.com/office/drawing/2014/main" xmlns="" val="3686182043"/>
                    </a:ext>
                  </a:extLst>
                </a:gridCol>
                <a:gridCol w="1545722">
                  <a:extLst>
                    <a:ext uri="{9D8B030D-6E8A-4147-A177-3AD203B41FA5}">
                      <a16:colId xmlns:a16="http://schemas.microsoft.com/office/drawing/2014/main" xmlns="" val="3091786969"/>
                    </a:ext>
                  </a:extLst>
                </a:gridCol>
              </a:tblGrid>
              <a:tr h="370840">
                <a:tc>
                  <a:txBody>
                    <a:bodyPr/>
                    <a:lstStyle/>
                    <a:p>
                      <a:pPr algn="ctr"/>
                      <a:r>
                        <a:rPr lang="en-US" altLang="zh-CN" sz="1400" dirty="0"/>
                        <a:t>name</a:t>
                      </a:r>
                      <a:r>
                        <a:rPr lang="zh-CN" altLang="en-US" sz="1400" dirty="0"/>
                        <a:t>数组</a:t>
                      </a:r>
                    </a:p>
                  </a:txBody>
                  <a:tcPr>
                    <a:solidFill>
                      <a:schemeClr val="bg1"/>
                    </a:solidFill>
                  </a:tcPr>
                </a:tc>
                <a:tc>
                  <a:txBody>
                    <a:bodyPr/>
                    <a:lstStyle/>
                    <a:p>
                      <a:endParaRPr lang="zh-CN" altLang="en-US" sz="1400" dirty="0"/>
                    </a:p>
                  </a:txBody>
                  <a:tcPr>
                    <a:solidFill>
                      <a:schemeClr val="bg1"/>
                    </a:solidFill>
                  </a:tcPr>
                </a:tc>
                <a:tc>
                  <a:txBody>
                    <a:bodyPr/>
                    <a:lstStyle/>
                    <a:p>
                      <a:pPr algn="ctr"/>
                      <a:r>
                        <a:rPr lang="zh-CN" altLang="en-US" sz="1400" dirty="0"/>
                        <a:t>字符串</a:t>
                      </a:r>
                    </a:p>
                  </a:txBody>
                  <a:tcPr>
                    <a:solidFill>
                      <a:schemeClr val="bg1"/>
                    </a:solidFill>
                  </a:tcPr>
                </a:tc>
                <a:extLst>
                  <a:ext uri="{0D108BD9-81ED-4DB2-BD59-A6C34878D82A}">
                    <a16:rowId xmlns:a16="http://schemas.microsoft.com/office/drawing/2014/main" xmlns="" val="2480319574"/>
                  </a:ext>
                </a:extLst>
              </a:tr>
              <a:tr h="370840">
                <a:tc>
                  <a:txBody>
                    <a:bodyPr/>
                    <a:lstStyle/>
                    <a:p>
                      <a:pPr algn="ctr"/>
                      <a:r>
                        <a:rPr lang="en-US" altLang="zh-CN" sz="1400" dirty="0"/>
                        <a:t>name[0]</a:t>
                      </a:r>
                      <a:endParaRPr lang="zh-CN" altLang="en-US" sz="1400" dirty="0"/>
                    </a:p>
                  </a:txBody>
                  <a:tcPr anchor="ctr"/>
                </a:tc>
                <a:tc>
                  <a:txBody>
                    <a:bodyPr/>
                    <a:lstStyle/>
                    <a:p>
                      <a:r>
                        <a:rPr lang="zh-CN" altLang="en-US" sz="1800" dirty="0">
                          <a:solidFill>
                            <a:schemeClr val="accent1"/>
                          </a:solidFill>
                        </a:rPr>
                        <a:t>→</a:t>
                      </a:r>
                    </a:p>
                  </a:txBody>
                  <a:tcPr marL="0" marR="0">
                    <a:solidFill>
                      <a:schemeClr val="bg1"/>
                    </a:solidFill>
                  </a:tcPr>
                </a:tc>
                <a:tc>
                  <a:txBody>
                    <a:bodyPr/>
                    <a:lstStyle/>
                    <a:p>
                      <a:pPr algn="ctr"/>
                      <a:r>
                        <a:rPr lang="en-US" altLang="zh-CN" sz="1400" dirty="0"/>
                        <a:t>Follow me</a:t>
                      </a:r>
                      <a:endParaRPr lang="zh-CN" altLang="en-US" sz="1400" dirty="0"/>
                    </a:p>
                  </a:txBody>
                  <a:tcPr anchor="ctr"/>
                </a:tc>
                <a:extLst>
                  <a:ext uri="{0D108BD9-81ED-4DB2-BD59-A6C34878D82A}">
                    <a16:rowId xmlns:a16="http://schemas.microsoft.com/office/drawing/2014/main" xmlns="" val="1230033219"/>
                  </a:ext>
                </a:extLst>
              </a:tr>
              <a:tr h="370840">
                <a:tc>
                  <a:txBody>
                    <a:bodyPr/>
                    <a:lstStyle/>
                    <a:p>
                      <a:pPr algn="ctr"/>
                      <a:r>
                        <a:rPr lang="en-US" altLang="zh-CN" sz="1400" dirty="0"/>
                        <a:t>name[1]</a:t>
                      </a:r>
                      <a:endParaRPr lang="zh-CN" altLang="en-US" sz="1400" dirty="0"/>
                    </a:p>
                  </a:txBody>
                  <a:tcPr anchor="ctr"/>
                </a:tc>
                <a:tc>
                  <a:txBody>
                    <a:bodyPr/>
                    <a:lstStyle/>
                    <a:p>
                      <a:r>
                        <a:rPr lang="zh-CN" altLang="en-US" sz="1800" dirty="0">
                          <a:solidFill>
                            <a:schemeClr val="accent1"/>
                          </a:solidFill>
                        </a:rPr>
                        <a:t>→</a:t>
                      </a:r>
                    </a:p>
                  </a:txBody>
                  <a:tcPr marL="0" marR="0">
                    <a:solidFill>
                      <a:schemeClr val="bg1"/>
                    </a:solidFill>
                  </a:tcPr>
                </a:tc>
                <a:tc>
                  <a:txBody>
                    <a:bodyPr/>
                    <a:lstStyle/>
                    <a:p>
                      <a:pPr algn="ctr"/>
                      <a:r>
                        <a:rPr lang="en-US" altLang="zh-CN" sz="1400" dirty="0"/>
                        <a:t>BASIC</a:t>
                      </a:r>
                      <a:endParaRPr lang="zh-CN" altLang="en-US" sz="1400" dirty="0"/>
                    </a:p>
                  </a:txBody>
                  <a:tcPr anchor="ctr"/>
                </a:tc>
                <a:extLst>
                  <a:ext uri="{0D108BD9-81ED-4DB2-BD59-A6C34878D82A}">
                    <a16:rowId xmlns:a16="http://schemas.microsoft.com/office/drawing/2014/main" xmlns="" val="1066596499"/>
                  </a:ext>
                </a:extLst>
              </a:tr>
              <a:tr h="370840">
                <a:tc>
                  <a:txBody>
                    <a:bodyPr/>
                    <a:lstStyle/>
                    <a:p>
                      <a:pPr algn="ctr"/>
                      <a:r>
                        <a:rPr lang="en-US" altLang="zh-CN" sz="1400" dirty="0"/>
                        <a:t>name[2]</a:t>
                      </a:r>
                      <a:endParaRPr lang="zh-CN" altLang="en-US" sz="1400" dirty="0"/>
                    </a:p>
                  </a:txBody>
                  <a:tcPr anchor="ctr"/>
                </a:tc>
                <a:tc>
                  <a:txBody>
                    <a:bodyPr/>
                    <a:lstStyle/>
                    <a:p>
                      <a:r>
                        <a:rPr lang="zh-CN" altLang="en-US" sz="1800" dirty="0">
                          <a:solidFill>
                            <a:schemeClr val="accent1"/>
                          </a:solidFill>
                        </a:rPr>
                        <a:t>→</a:t>
                      </a:r>
                    </a:p>
                  </a:txBody>
                  <a:tcPr marL="0" marR="0">
                    <a:solidFill>
                      <a:schemeClr val="bg1"/>
                    </a:solidFill>
                  </a:tcPr>
                </a:tc>
                <a:tc>
                  <a:txBody>
                    <a:bodyPr/>
                    <a:lstStyle/>
                    <a:p>
                      <a:pPr algn="ctr"/>
                      <a:r>
                        <a:rPr lang="en-US" altLang="zh-CN" sz="1400" dirty="0"/>
                        <a:t>Great Wall</a:t>
                      </a:r>
                      <a:endParaRPr lang="zh-CN" altLang="en-US" sz="1400" dirty="0"/>
                    </a:p>
                  </a:txBody>
                  <a:tcPr anchor="ctr"/>
                </a:tc>
                <a:extLst>
                  <a:ext uri="{0D108BD9-81ED-4DB2-BD59-A6C34878D82A}">
                    <a16:rowId xmlns:a16="http://schemas.microsoft.com/office/drawing/2014/main" xmlns="" val="294026949"/>
                  </a:ext>
                </a:extLst>
              </a:tr>
              <a:tr h="370840">
                <a:tc>
                  <a:txBody>
                    <a:bodyPr/>
                    <a:lstStyle/>
                    <a:p>
                      <a:pPr algn="ctr"/>
                      <a:r>
                        <a:rPr lang="en-US" altLang="zh-CN" sz="1400" dirty="0"/>
                        <a:t>name[3]</a:t>
                      </a:r>
                      <a:endParaRPr lang="zh-CN" altLang="en-US" sz="1400" dirty="0"/>
                    </a:p>
                  </a:txBody>
                  <a:tcPr anchor="ctr"/>
                </a:tc>
                <a:tc>
                  <a:txBody>
                    <a:bodyPr/>
                    <a:lstStyle/>
                    <a:p>
                      <a:r>
                        <a:rPr lang="zh-CN" altLang="en-US" sz="1800" dirty="0">
                          <a:solidFill>
                            <a:schemeClr val="accent1"/>
                          </a:solidFill>
                        </a:rPr>
                        <a:t>→</a:t>
                      </a:r>
                    </a:p>
                  </a:txBody>
                  <a:tcPr marL="0" marR="0">
                    <a:solidFill>
                      <a:schemeClr val="bg1"/>
                    </a:solidFill>
                  </a:tcPr>
                </a:tc>
                <a:tc>
                  <a:txBody>
                    <a:bodyPr/>
                    <a:lstStyle/>
                    <a:p>
                      <a:pPr algn="ctr"/>
                      <a:r>
                        <a:rPr lang="en-US" altLang="zh-CN" sz="1400" dirty="0"/>
                        <a:t>FORTRAN</a:t>
                      </a:r>
                      <a:endParaRPr lang="zh-CN" altLang="en-US" sz="1400" dirty="0"/>
                    </a:p>
                  </a:txBody>
                  <a:tcPr anchor="ctr"/>
                </a:tc>
                <a:extLst>
                  <a:ext uri="{0D108BD9-81ED-4DB2-BD59-A6C34878D82A}">
                    <a16:rowId xmlns:a16="http://schemas.microsoft.com/office/drawing/2014/main" xmlns="" val="4086139001"/>
                  </a:ext>
                </a:extLst>
              </a:tr>
              <a:tr h="370840">
                <a:tc>
                  <a:txBody>
                    <a:bodyPr/>
                    <a:lstStyle/>
                    <a:p>
                      <a:pPr algn="ctr"/>
                      <a:r>
                        <a:rPr lang="en-US" altLang="zh-CN" sz="1400" dirty="0"/>
                        <a:t>name[4]</a:t>
                      </a:r>
                      <a:endParaRPr lang="zh-CN" altLang="en-US" sz="1400" dirty="0"/>
                    </a:p>
                  </a:txBody>
                  <a:tcPr anchor="ctr"/>
                </a:tc>
                <a:tc>
                  <a:txBody>
                    <a:bodyPr/>
                    <a:lstStyle/>
                    <a:p>
                      <a:r>
                        <a:rPr lang="zh-CN" altLang="en-US" sz="1800" dirty="0">
                          <a:solidFill>
                            <a:schemeClr val="accent1"/>
                          </a:solidFill>
                        </a:rPr>
                        <a:t>→</a:t>
                      </a:r>
                    </a:p>
                  </a:txBody>
                  <a:tcPr marL="0" marR="0">
                    <a:solidFill>
                      <a:schemeClr val="bg1"/>
                    </a:solidFill>
                  </a:tcPr>
                </a:tc>
                <a:tc>
                  <a:txBody>
                    <a:bodyPr/>
                    <a:lstStyle/>
                    <a:p>
                      <a:pPr algn="ctr"/>
                      <a:r>
                        <a:rPr lang="en-US" altLang="zh-CN" sz="1400" dirty="0"/>
                        <a:t>Computer Design</a:t>
                      </a:r>
                      <a:endParaRPr lang="zh-CN" altLang="en-US" sz="1400" dirty="0"/>
                    </a:p>
                  </a:txBody>
                  <a:tcPr anchor="ctr"/>
                </a:tc>
                <a:extLst>
                  <a:ext uri="{0D108BD9-81ED-4DB2-BD59-A6C34878D82A}">
                    <a16:rowId xmlns:a16="http://schemas.microsoft.com/office/drawing/2014/main" xmlns="" val="2552112613"/>
                  </a:ext>
                </a:extLst>
              </a:tr>
            </a:tbl>
          </a:graphicData>
        </a:graphic>
      </p:graphicFrame>
      <p:grpSp>
        <p:nvGrpSpPr>
          <p:cNvPr id="7" name="组合 6">
            <a:extLst>
              <a:ext uri="{FF2B5EF4-FFF2-40B4-BE49-F238E27FC236}">
                <a16:creationId xmlns:a16="http://schemas.microsoft.com/office/drawing/2014/main" xmlns="" id="{C935437D-01BE-496E-A5F6-8FB1833D92C5}"/>
              </a:ext>
            </a:extLst>
          </p:cNvPr>
          <p:cNvGrpSpPr/>
          <p:nvPr/>
        </p:nvGrpSpPr>
        <p:grpSpPr>
          <a:xfrm>
            <a:off x="7901676" y="2358532"/>
            <a:ext cx="812521" cy="1029571"/>
            <a:chOff x="1111926" y="1806416"/>
            <a:chExt cx="812521" cy="874015"/>
          </a:xfrm>
        </p:grpSpPr>
        <p:cxnSp>
          <p:nvCxnSpPr>
            <p:cNvPr id="11" name="直接箭头连接符 10">
              <a:extLst>
                <a:ext uri="{FF2B5EF4-FFF2-40B4-BE49-F238E27FC236}">
                  <a16:creationId xmlns:a16="http://schemas.microsoft.com/office/drawing/2014/main" xmlns="" id="{F93A6A3B-0FA4-48BE-B053-F71510E8AB0D}"/>
                </a:ext>
              </a:extLst>
            </p:cNvPr>
            <p:cNvCxnSpPr/>
            <p:nvPr/>
          </p:nvCxnSpPr>
          <p:spPr>
            <a:xfrm>
              <a:off x="1652226" y="1937397"/>
              <a:ext cx="2585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xmlns="" id="{39F53BC2-6B8F-45AC-8F7F-F849E31F5740}"/>
                </a:ext>
              </a:extLst>
            </p:cNvPr>
            <p:cNvSpPr txBox="1"/>
            <p:nvPr/>
          </p:nvSpPr>
          <p:spPr>
            <a:xfrm>
              <a:off x="1111926" y="1806416"/>
              <a:ext cx="673430" cy="261276"/>
            </a:xfrm>
            <a:prstGeom prst="rect">
              <a:avLst/>
            </a:prstGeom>
            <a:noFill/>
          </p:spPr>
          <p:txBody>
            <a:bodyPr wrap="square" rtlCol="0">
              <a:spAutoFit/>
            </a:bodyPr>
            <a:lstStyle/>
            <a:p>
              <a:r>
                <a:rPr lang="en-US" altLang="zh-CN" sz="1400" dirty="0"/>
                <a:t>name</a:t>
              </a:r>
              <a:endParaRPr lang="zh-CN" altLang="en-US" sz="1400" dirty="0"/>
            </a:p>
          </p:txBody>
        </p:sp>
        <p:cxnSp>
          <p:nvCxnSpPr>
            <p:cNvPr id="13" name="直接箭头连接符 12">
              <a:extLst>
                <a:ext uri="{FF2B5EF4-FFF2-40B4-BE49-F238E27FC236}">
                  <a16:creationId xmlns:a16="http://schemas.microsoft.com/office/drawing/2014/main" xmlns="" id="{B4AC617F-136C-4167-A1EC-077584268F6B}"/>
                </a:ext>
              </a:extLst>
            </p:cNvPr>
            <p:cNvCxnSpPr/>
            <p:nvPr/>
          </p:nvCxnSpPr>
          <p:spPr>
            <a:xfrm>
              <a:off x="1665892" y="2550145"/>
              <a:ext cx="2585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xmlns="" id="{B8F625F8-4DBB-4420-B4D6-D6D73FC61FD7}"/>
                </a:ext>
              </a:extLst>
            </p:cNvPr>
            <p:cNvSpPr txBox="1"/>
            <p:nvPr/>
          </p:nvSpPr>
          <p:spPr>
            <a:xfrm>
              <a:off x="1450500" y="2419155"/>
              <a:ext cx="348522" cy="261276"/>
            </a:xfrm>
            <a:prstGeom prst="rect">
              <a:avLst/>
            </a:prstGeom>
            <a:noFill/>
          </p:spPr>
          <p:txBody>
            <a:bodyPr wrap="square" rtlCol="0">
              <a:spAutoFit/>
            </a:bodyPr>
            <a:lstStyle/>
            <a:p>
              <a:r>
                <a:rPr lang="en-US" altLang="zh-CN" sz="1400" dirty="0"/>
                <a:t>P</a:t>
              </a:r>
              <a:endParaRPr lang="zh-CN" altLang="en-US" sz="1400" dirty="0"/>
            </a:p>
          </p:txBody>
        </p:sp>
      </p:grpSp>
    </p:spTree>
    <p:extLst>
      <p:ext uri="{BB962C8B-B14F-4D97-AF65-F5344CB8AC3E}">
        <p14:creationId xmlns:p14="http://schemas.microsoft.com/office/powerpoint/2010/main" xmlns="" val="19856310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4805" y="203024"/>
            <a:ext cx="11147460" cy="1325563"/>
          </a:xfrm>
        </p:spPr>
        <p:txBody>
          <a:bodyPr/>
          <a:lstStyle/>
          <a:p>
            <a:pPr algn="ctr"/>
            <a:r>
              <a:rPr lang="zh-CN" altLang="en-US" dirty="0"/>
              <a:t>总  结</a:t>
            </a:r>
          </a:p>
        </p:txBody>
      </p:sp>
      <p:sp>
        <p:nvSpPr>
          <p:cNvPr id="15" name="MH_Desc_1"/>
          <p:cNvSpPr/>
          <p:nvPr>
            <p:custDataLst>
              <p:tags r:id="rId1"/>
            </p:custDataLst>
          </p:nvPr>
        </p:nvSpPr>
        <p:spPr>
          <a:xfrm>
            <a:off x="554805" y="1191803"/>
            <a:ext cx="11147460" cy="522791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342900" indent="-342900" algn="just">
              <a:lnSpc>
                <a:spcPct val="130000"/>
              </a:lnSpc>
              <a:buFont typeface="+mj-lt"/>
              <a:buAutoNum type="arabicPeriod" startAt="7"/>
              <a:defRPr/>
            </a:pPr>
            <a:r>
              <a:rPr lang="en-US" altLang="zh-CN" dirty="0">
                <a:solidFill>
                  <a:schemeClr val="tx1"/>
                </a:solidFill>
              </a:rPr>
              <a:t>*</a:t>
            </a:r>
            <a:r>
              <a:rPr lang="zh-CN" altLang="en-US" dirty="0">
                <a:solidFill>
                  <a:schemeClr val="tx1"/>
                </a:solidFill>
              </a:rPr>
              <a:t>与指针有关的数据的定义的归纳比较</a:t>
            </a:r>
          </a:p>
        </p:txBody>
      </p:sp>
      <p:graphicFrame>
        <p:nvGraphicFramePr>
          <p:cNvPr id="8" name="表格 7">
            <a:extLst>
              <a:ext uri="{FF2B5EF4-FFF2-40B4-BE49-F238E27FC236}">
                <a16:creationId xmlns:a16="http://schemas.microsoft.com/office/drawing/2014/main" xmlns="" id="{18B7A368-B372-47B7-96E9-02FE4D5718B1}"/>
              </a:ext>
            </a:extLst>
          </p:cNvPr>
          <p:cNvGraphicFramePr>
            <a:graphicFrameLocks noGrp="1"/>
          </p:cNvGraphicFramePr>
          <p:nvPr>
            <p:extLst>
              <p:ext uri="{D42A27DB-BD31-4B8C-83A1-F6EECF244321}">
                <p14:modId xmlns:p14="http://schemas.microsoft.com/office/powerpoint/2010/main" xmlns="" val="1064114144"/>
              </p:ext>
            </p:extLst>
          </p:nvPr>
        </p:nvGraphicFramePr>
        <p:xfrm>
          <a:off x="1793718" y="2092188"/>
          <a:ext cx="8669634" cy="4079240"/>
        </p:xfrm>
        <a:graphic>
          <a:graphicData uri="http://schemas.openxmlformats.org/drawingml/2006/table">
            <a:tbl>
              <a:tblPr firstRow="1" bandRow="1">
                <a:tableStyleId>{5C22544A-7EE6-4342-B048-85BDC9FD1C3A}</a:tableStyleId>
              </a:tblPr>
              <a:tblGrid>
                <a:gridCol w="1285065">
                  <a:extLst>
                    <a:ext uri="{9D8B030D-6E8A-4147-A177-3AD203B41FA5}">
                      <a16:colId xmlns:a16="http://schemas.microsoft.com/office/drawing/2014/main" xmlns="" val="1638122610"/>
                    </a:ext>
                  </a:extLst>
                </a:gridCol>
                <a:gridCol w="1204486">
                  <a:extLst>
                    <a:ext uri="{9D8B030D-6E8A-4147-A177-3AD203B41FA5}">
                      <a16:colId xmlns:a16="http://schemas.microsoft.com/office/drawing/2014/main" xmlns="" val="652058780"/>
                    </a:ext>
                  </a:extLst>
                </a:gridCol>
                <a:gridCol w="6180083">
                  <a:extLst>
                    <a:ext uri="{9D8B030D-6E8A-4147-A177-3AD203B41FA5}">
                      <a16:colId xmlns:a16="http://schemas.microsoft.com/office/drawing/2014/main" xmlns="" val="3280919286"/>
                    </a:ext>
                  </a:extLst>
                </a:gridCol>
              </a:tblGrid>
              <a:tr h="370840">
                <a:tc>
                  <a:txBody>
                    <a:bodyPr/>
                    <a:lstStyle/>
                    <a:p>
                      <a:pPr algn="ctr"/>
                      <a:r>
                        <a:rPr lang="zh-CN" altLang="en-US" sz="1600" dirty="0"/>
                        <a:t>变量定义</a:t>
                      </a:r>
                    </a:p>
                  </a:txBody>
                  <a:tcPr/>
                </a:tc>
                <a:tc>
                  <a:txBody>
                    <a:bodyPr/>
                    <a:lstStyle/>
                    <a:p>
                      <a:pPr algn="ctr"/>
                      <a:r>
                        <a:rPr lang="zh-CN" altLang="en-US" sz="1600" dirty="0"/>
                        <a:t>类型表示</a:t>
                      </a:r>
                    </a:p>
                  </a:txBody>
                  <a:tcPr/>
                </a:tc>
                <a:tc>
                  <a:txBody>
                    <a:bodyPr/>
                    <a:lstStyle/>
                    <a:p>
                      <a:pPr algn="ctr"/>
                      <a:r>
                        <a:rPr lang="zh-CN" altLang="en-US" sz="1600" dirty="0"/>
                        <a:t>含义</a:t>
                      </a:r>
                    </a:p>
                  </a:txBody>
                  <a:tcPr/>
                </a:tc>
                <a:extLst>
                  <a:ext uri="{0D108BD9-81ED-4DB2-BD59-A6C34878D82A}">
                    <a16:rowId xmlns:a16="http://schemas.microsoft.com/office/drawing/2014/main" xmlns="" val="1986980425"/>
                  </a:ext>
                </a:extLst>
              </a:tr>
              <a:tr h="370840">
                <a:tc>
                  <a:txBody>
                    <a:bodyPr/>
                    <a:lstStyle/>
                    <a:p>
                      <a:r>
                        <a:rPr lang="en-US" altLang="zh-CN" sz="1600" dirty="0"/>
                        <a:t>int </a:t>
                      </a:r>
                      <a:r>
                        <a:rPr lang="en-US" altLang="zh-CN" sz="1600" dirty="0" err="1"/>
                        <a:t>i</a:t>
                      </a:r>
                      <a:r>
                        <a:rPr lang="en-US" altLang="zh-CN" sz="1600" dirty="0"/>
                        <a:t>;</a:t>
                      </a:r>
                      <a:endParaRPr lang="zh-CN" altLang="en-US" sz="1600" dirty="0"/>
                    </a:p>
                  </a:txBody>
                  <a:tcPr/>
                </a:tc>
                <a:tc>
                  <a:txBody>
                    <a:bodyPr/>
                    <a:lstStyle/>
                    <a:p>
                      <a:r>
                        <a:rPr lang="en-US" altLang="zh-CN" sz="1600" dirty="0"/>
                        <a:t>int</a:t>
                      </a:r>
                      <a:endParaRPr lang="zh-CN" altLang="en-US" sz="1600" dirty="0"/>
                    </a:p>
                  </a:txBody>
                  <a:tcPr/>
                </a:tc>
                <a:tc>
                  <a:txBody>
                    <a:bodyPr/>
                    <a:lstStyle/>
                    <a:p>
                      <a:r>
                        <a:rPr lang="zh-CN" altLang="en-US" sz="1600" dirty="0"/>
                        <a:t>定义整型变量</a:t>
                      </a:r>
                      <a:r>
                        <a:rPr lang="en-US" altLang="zh-CN" sz="1600" dirty="0" err="1"/>
                        <a:t>i</a:t>
                      </a:r>
                      <a:endParaRPr lang="zh-CN" altLang="en-US" sz="1600" dirty="0"/>
                    </a:p>
                  </a:txBody>
                  <a:tcPr/>
                </a:tc>
                <a:extLst>
                  <a:ext uri="{0D108BD9-81ED-4DB2-BD59-A6C34878D82A}">
                    <a16:rowId xmlns:a16="http://schemas.microsoft.com/office/drawing/2014/main" xmlns="" val="3821137255"/>
                  </a:ext>
                </a:extLst>
              </a:tr>
              <a:tr h="370840">
                <a:tc>
                  <a:txBody>
                    <a:bodyPr/>
                    <a:lstStyle/>
                    <a:p>
                      <a:r>
                        <a:rPr lang="en-US" altLang="zh-CN" sz="1600" dirty="0"/>
                        <a:t>int *p;</a:t>
                      </a:r>
                      <a:endParaRPr lang="zh-CN" altLang="en-US" sz="1600" dirty="0"/>
                    </a:p>
                  </a:txBody>
                  <a:tcPr/>
                </a:tc>
                <a:tc>
                  <a:txBody>
                    <a:bodyPr/>
                    <a:lstStyle/>
                    <a:p>
                      <a:r>
                        <a:rPr lang="en-US" altLang="zh-CN" sz="1600" dirty="0"/>
                        <a:t>int *</a:t>
                      </a:r>
                      <a:endParaRPr lang="zh-CN" altLang="en-US" sz="1600" dirty="0"/>
                    </a:p>
                  </a:txBody>
                  <a:tcPr/>
                </a:tc>
                <a:tc>
                  <a:txBody>
                    <a:bodyPr/>
                    <a:lstStyle/>
                    <a:p>
                      <a:r>
                        <a:rPr lang="zh-CN" altLang="en-US" sz="1600" dirty="0"/>
                        <a:t>定义</a:t>
                      </a:r>
                      <a:r>
                        <a:rPr lang="en-US" altLang="zh-CN" sz="1600" dirty="0"/>
                        <a:t>p</a:t>
                      </a:r>
                      <a:r>
                        <a:rPr lang="zh-CN" altLang="en-US" sz="1600" dirty="0"/>
                        <a:t>为指向整型数据的指针变量</a:t>
                      </a:r>
                    </a:p>
                  </a:txBody>
                  <a:tcPr/>
                </a:tc>
                <a:extLst>
                  <a:ext uri="{0D108BD9-81ED-4DB2-BD59-A6C34878D82A}">
                    <a16:rowId xmlns:a16="http://schemas.microsoft.com/office/drawing/2014/main" xmlns="" val="1381850094"/>
                  </a:ext>
                </a:extLst>
              </a:tr>
              <a:tr h="370840">
                <a:tc>
                  <a:txBody>
                    <a:bodyPr/>
                    <a:lstStyle/>
                    <a:p>
                      <a:r>
                        <a:rPr lang="en-US" altLang="zh-CN" sz="1600" dirty="0"/>
                        <a:t>int a[5];</a:t>
                      </a:r>
                      <a:endParaRPr lang="zh-CN" altLang="en-US" sz="1600" dirty="0"/>
                    </a:p>
                  </a:txBody>
                  <a:tcPr/>
                </a:tc>
                <a:tc>
                  <a:txBody>
                    <a:bodyPr/>
                    <a:lstStyle/>
                    <a:p>
                      <a:r>
                        <a:rPr lang="en-US" altLang="zh-CN" sz="1600" dirty="0"/>
                        <a:t>int[5]</a:t>
                      </a:r>
                      <a:endParaRPr lang="zh-CN" altLang="en-US" sz="1600" dirty="0"/>
                    </a:p>
                  </a:txBody>
                  <a:tcPr/>
                </a:tc>
                <a:tc>
                  <a:txBody>
                    <a:bodyPr/>
                    <a:lstStyle/>
                    <a:p>
                      <a:r>
                        <a:rPr lang="zh-CN" altLang="en-US" sz="1600" dirty="0"/>
                        <a:t>定义整型数组</a:t>
                      </a:r>
                      <a:r>
                        <a:rPr lang="en-US" altLang="zh-CN" sz="1600" dirty="0"/>
                        <a:t>a</a:t>
                      </a:r>
                      <a:r>
                        <a:rPr lang="zh-CN" altLang="en-US" sz="1600" dirty="0"/>
                        <a:t>，它有</a:t>
                      </a:r>
                      <a:r>
                        <a:rPr lang="en-US" altLang="zh-CN" sz="1600" dirty="0"/>
                        <a:t>5</a:t>
                      </a:r>
                      <a:r>
                        <a:rPr lang="zh-CN" altLang="en-US" sz="1600" dirty="0"/>
                        <a:t>个元素</a:t>
                      </a:r>
                    </a:p>
                  </a:txBody>
                  <a:tcPr/>
                </a:tc>
                <a:extLst>
                  <a:ext uri="{0D108BD9-81ED-4DB2-BD59-A6C34878D82A}">
                    <a16:rowId xmlns:a16="http://schemas.microsoft.com/office/drawing/2014/main" xmlns="" val="1454249613"/>
                  </a:ext>
                </a:extLst>
              </a:tr>
              <a:tr h="370840">
                <a:tc>
                  <a:txBody>
                    <a:bodyPr/>
                    <a:lstStyle/>
                    <a:p>
                      <a:r>
                        <a:rPr lang="en-US" altLang="zh-CN" sz="1600" dirty="0"/>
                        <a:t>int *p[4];</a:t>
                      </a:r>
                      <a:endParaRPr lang="zh-CN" altLang="en-US" sz="1600" dirty="0"/>
                    </a:p>
                  </a:txBody>
                  <a:tcPr/>
                </a:tc>
                <a:tc>
                  <a:txBody>
                    <a:bodyPr/>
                    <a:lstStyle/>
                    <a:p>
                      <a:r>
                        <a:rPr lang="en-US" altLang="zh-CN" sz="1600" dirty="0"/>
                        <a:t>int *[4]</a:t>
                      </a:r>
                      <a:endParaRPr lang="zh-CN" altLang="en-US" sz="1600" dirty="0"/>
                    </a:p>
                  </a:txBody>
                  <a:tcPr/>
                </a:tc>
                <a:tc>
                  <a:txBody>
                    <a:bodyPr/>
                    <a:lstStyle/>
                    <a:p>
                      <a:r>
                        <a:rPr lang="zh-CN" altLang="en-US" sz="1600" dirty="0"/>
                        <a:t>定义指针数组</a:t>
                      </a:r>
                      <a:r>
                        <a:rPr lang="en-US" altLang="zh-CN" sz="1600" dirty="0"/>
                        <a:t>p</a:t>
                      </a:r>
                      <a:r>
                        <a:rPr lang="zh-CN" altLang="en-US" sz="1600" dirty="0"/>
                        <a:t>，它由</a:t>
                      </a:r>
                      <a:r>
                        <a:rPr lang="en-US" altLang="zh-CN" sz="1600" dirty="0"/>
                        <a:t>4</a:t>
                      </a:r>
                      <a:r>
                        <a:rPr lang="zh-CN" altLang="en-US" sz="1600" dirty="0"/>
                        <a:t>个指向整型数据的指针元素组成</a:t>
                      </a:r>
                    </a:p>
                  </a:txBody>
                  <a:tcPr/>
                </a:tc>
                <a:extLst>
                  <a:ext uri="{0D108BD9-81ED-4DB2-BD59-A6C34878D82A}">
                    <a16:rowId xmlns:a16="http://schemas.microsoft.com/office/drawing/2014/main" xmlns="" val="4122914221"/>
                  </a:ext>
                </a:extLst>
              </a:tr>
              <a:tr h="370840">
                <a:tc>
                  <a:txBody>
                    <a:bodyPr/>
                    <a:lstStyle/>
                    <a:p>
                      <a:r>
                        <a:rPr lang="en-US" altLang="zh-CN" sz="1600" dirty="0"/>
                        <a:t>int (*p)[4];</a:t>
                      </a:r>
                      <a:endParaRPr lang="zh-CN" altLang="en-US" sz="1600" dirty="0"/>
                    </a:p>
                  </a:txBody>
                  <a:tcPr/>
                </a:tc>
                <a:tc>
                  <a:txBody>
                    <a:bodyPr/>
                    <a:lstStyle/>
                    <a:p>
                      <a:r>
                        <a:rPr lang="en-US" altLang="zh-CN" sz="1600" dirty="0"/>
                        <a:t>int(*)[4]</a:t>
                      </a:r>
                      <a:endParaRPr lang="zh-CN" altLang="en-US" sz="1600" dirty="0"/>
                    </a:p>
                  </a:txBody>
                  <a:tcPr/>
                </a:tc>
                <a:tc>
                  <a:txBody>
                    <a:bodyPr/>
                    <a:lstStyle/>
                    <a:p>
                      <a:r>
                        <a:rPr lang="en-US" altLang="zh-CN" sz="1600" dirty="0"/>
                        <a:t>p</a:t>
                      </a:r>
                      <a:r>
                        <a:rPr lang="zh-CN" altLang="en-US" sz="1600" dirty="0"/>
                        <a:t>为指向包含</a:t>
                      </a:r>
                      <a:r>
                        <a:rPr lang="en-US" altLang="zh-CN" sz="1600" dirty="0"/>
                        <a:t>4</a:t>
                      </a:r>
                      <a:r>
                        <a:rPr lang="zh-CN" altLang="en-US" sz="1600" dirty="0"/>
                        <a:t>个元素的一维数组的指针变量</a:t>
                      </a:r>
                    </a:p>
                  </a:txBody>
                  <a:tcPr/>
                </a:tc>
                <a:extLst>
                  <a:ext uri="{0D108BD9-81ED-4DB2-BD59-A6C34878D82A}">
                    <a16:rowId xmlns:a16="http://schemas.microsoft.com/office/drawing/2014/main" xmlns="" val="2445304346"/>
                  </a:ext>
                </a:extLst>
              </a:tr>
              <a:tr h="370840">
                <a:tc>
                  <a:txBody>
                    <a:bodyPr/>
                    <a:lstStyle/>
                    <a:p>
                      <a:r>
                        <a:rPr lang="en-US" altLang="zh-CN" sz="1600" dirty="0"/>
                        <a:t>int f();</a:t>
                      </a:r>
                      <a:endParaRPr lang="zh-CN" altLang="en-US" sz="1600" dirty="0"/>
                    </a:p>
                  </a:txBody>
                  <a:tcPr/>
                </a:tc>
                <a:tc>
                  <a:txBody>
                    <a:bodyPr/>
                    <a:lstStyle/>
                    <a:p>
                      <a:r>
                        <a:rPr lang="en-US" altLang="zh-CN" sz="1600" dirty="0"/>
                        <a:t>int()</a:t>
                      </a:r>
                      <a:endParaRPr lang="zh-CN" altLang="en-US" sz="1600" dirty="0"/>
                    </a:p>
                  </a:txBody>
                  <a:tcPr/>
                </a:tc>
                <a:tc>
                  <a:txBody>
                    <a:bodyPr/>
                    <a:lstStyle/>
                    <a:p>
                      <a:r>
                        <a:rPr lang="en-US" altLang="zh-CN" sz="1600" dirty="0"/>
                        <a:t>f</a:t>
                      </a:r>
                      <a:r>
                        <a:rPr lang="zh-CN" altLang="en-US" sz="1600" dirty="0"/>
                        <a:t>为返回整型函数值的函数</a:t>
                      </a:r>
                    </a:p>
                  </a:txBody>
                  <a:tcPr/>
                </a:tc>
                <a:extLst>
                  <a:ext uri="{0D108BD9-81ED-4DB2-BD59-A6C34878D82A}">
                    <a16:rowId xmlns:a16="http://schemas.microsoft.com/office/drawing/2014/main" xmlns="" val="494939510"/>
                  </a:ext>
                </a:extLst>
              </a:tr>
              <a:tr h="370840">
                <a:tc>
                  <a:txBody>
                    <a:bodyPr/>
                    <a:lstStyle/>
                    <a:p>
                      <a:r>
                        <a:rPr lang="en-US" altLang="zh-CN" sz="1600" dirty="0"/>
                        <a:t>int *p();</a:t>
                      </a:r>
                      <a:endParaRPr lang="zh-CN" altLang="en-US" sz="1600" dirty="0"/>
                    </a:p>
                  </a:txBody>
                  <a:tcPr/>
                </a:tc>
                <a:tc>
                  <a:txBody>
                    <a:bodyPr/>
                    <a:lstStyle/>
                    <a:p>
                      <a:r>
                        <a:rPr lang="en-US" altLang="zh-CN" sz="1600" dirty="0"/>
                        <a:t>int *()</a:t>
                      </a:r>
                      <a:endParaRPr lang="zh-CN" altLang="en-US" sz="1600" dirty="0"/>
                    </a:p>
                  </a:txBody>
                  <a:tcPr/>
                </a:tc>
                <a:tc>
                  <a:txBody>
                    <a:bodyPr/>
                    <a:lstStyle/>
                    <a:p>
                      <a:r>
                        <a:rPr lang="en-US" altLang="zh-CN" sz="1600" dirty="0"/>
                        <a:t>p</a:t>
                      </a:r>
                      <a:r>
                        <a:rPr lang="zh-CN" altLang="en-US" sz="1600" dirty="0"/>
                        <a:t>为返回一个指针的函数，该指针指向整型数据</a:t>
                      </a:r>
                    </a:p>
                  </a:txBody>
                  <a:tcPr/>
                </a:tc>
                <a:extLst>
                  <a:ext uri="{0D108BD9-81ED-4DB2-BD59-A6C34878D82A}">
                    <a16:rowId xmlns:a16="http://schemas.microsoft.com/office/drawing/2014/main" xmlns="" val="1510287970"/>
                  </a:ext>
                </a:extLst>
              </a:tr>
              <a:tr h="370840">
                <a:tc>
                  <a:txBody>
                    <a:bodyPr/>
                    <a:lstStyle/>
                    <a:p>
                      <a:r>
                        <a:rPr lang="en-US" altLang="zh-CN" sz="1600" dirty="0"/>
                        <a:t>int (*p)();</a:t>
                      </a:r>
                      <a:endParaRPr lang="zh-CN" altLang="en-US" sz="1600" dirty="0"/>
                    </a:p>
                  </a:txBody>
                  <a:tcPr/>
                </a:tc>
                <a:tc>
                  <a:txBody>
                    <a:bodyPr/>
                    <a:lstStyle/>
                    <a:p>
                      <a:r>
                        <a:rPr lang="en-US" altLang="zh-CN" sz="1600" dirty="0"/>
                        <a:t>int(*)()</a:t>
                      </a:r>
                      <a:endParaRPr lang="zh-CN" altLang="en-US" sz="1600" dirty="0"/>
                    </a:p>
                  </a:txBody>
                  <a:tcPr/>
                </a:tc>
                <a:tc>
                  <a:txBody>
                    <a:bodyPr/>
                    <a:lstStyle/>
                    <a:p>
                      <a:r>
                        <a:rPr lang="en-US" altLang="zh-CN" sz="1600" dirty="0"/>
                        <a:t>p</a:t>
                      </a:r>
                      <a:r>
                        <a:rPr lang="zh-CN" altLang="en-US" sz="1600" dirty="0"/>
                        <a:t>为指向函数的指针，该函数返回一个整型值</a:t>
                      </a:r>
                    </a:p>
                  </a:txBody>
                  <a:tcPr/>
                </a:tc>
                <a:extLst>
                  <a:ext uri="{0D108BD9-81ED-4DB2-BD59-A6C34878D82A}">
                    <a16:rowId xmlns:a16="http://schemas.microsoft.com/office/drawing/2014/main" xmlns="" val="1701183194"/>
                  </a:ext>
                </a:extLst>
              </a:tr>
              <a:tr h="370840">
                <a:tc>
                  <a:txBody>
                    <a:bodyPr/>
                    <a:lstStyle/>
                    <a:p>
                      <a:r>
                        <a:rPr lang="en-US" altLang="zh-CN" sz="1600" dirty="0"/>
                        <a:t>int **p;</a:t>
                      </a:r>
                      <a:endParaRPr lang="zh-CN" altLang="en-US" sz="1600" dirty="0"/>
                    </a:p>
                  </a:txBody>
                  <a:tcPr/>
                </a:tc>
                <a:tc>
                  <a:txBody>
                    <a:bodyPr/>
                    <a:lstStyle/>
                    <a:p>
                      <a:r>
                        <a:rPr lang="en-US" altLang="zh-CN" sz="1600" dirty="0"/>
                        <a:t>int **</a:t>
                      </a:r>
                      <a:endParaRPr lang="zh-CN" altLang="en-US" sz="1600" dirty="0"/>
                    </a:p>
                  </a:txBody>
                  <a:tcPr/>
                </a:tc>
                <a:tc>
                  <a:txBody>
                    <a:bodyPr/>
                    <a:lstStyle/>
                    <a:p>
                      <a:r>
                        <a:rPr lang="en-US" altLang="zh-CN" sz="1600" dirty="0"/>
                        <a:t>p</a:t>
                      </a:r>
                      <a:r>
                        <a:rPr lang="zh-CN" altLang="en-US" sz="1600" dirty="0"/>
                        <a:t>是一个指针变量，它指向一个指向整型数据的指针变量</a:t>
                      </a:r>
                    </a:p>
                  </a:txBody>
                  <a:tcPr/>
                </a:tc>
                <a:extLst>
                  <a:ext uri="{0D108BD9-81ED-4DB2-BD59-A6C34878D82A}">
                    <a16:rowId xmlns:a16="http://schemas.microsoft.com/office/drawing/2014/main" xmlns="" val="4236547347"/>
                  </a:ext>
                </a:extLst>
              </a:tr>
              <a:tr h="370840">
                <a:tc>
                  <a:txBody>
                    <a:bodyPr/>
                    <a:lstStyle/>
                    <a:p>
                      <a:r>
                        <a:rPr lang="en-US" altLang="zh-CN" sz="1600" dirty="0"/>
                        <a:t>void *p;</a:t>
                      </a:r>
                      <a:endParaRPr lang="zh-CN" altLang="en-US" sz="1600" dirty="0"/>
                    </a:p>
                  </a:txBody>
                  <a:tcPr/>
                </a:tc>
                <a:tc>
                  <a:txBody>
                    <a:bodyPr/>
                    <a:lstStyle/>
                    <a:p>
                      <a:r>
                        <a:rPr lang="en-US" altLang="zh-CN" sz="1600" dirty="0"/>
                        <a:t>void *</a:t>
                      </a:r>
                      <a:endParaRPr lang="zh-CN" altLang="en-US" sz="1600" dirty="0"/>
                    </a:p>
                  </a:txBody>
                  <a:tcPr/>
                </a:tc>
                <a:tc>
                  <a:txBody>
                    <a:bodyPr/>
                    <a:lstStyle/>
                    <a:p>
                      <a:r>
                        <a:rPr lang="en-US" altLang="zh-CN" sz="1600" dirty="0"/>
                        <a:t>p</a:t>
                      </a:r>
                      <a:r>
                        <a:rPr lang="zh-CN" altLang="en-US" sz="1600" dirty="0"/>
                        <a:t>是一个指针变量，基类型为</a:t>
                      </a:r>
                      <a:r>
                        <a:rPr lang="en-US" altLang="zh-CN" sz="1600" dirty="0"/>
                        <a:t>void</a:t>
                      </a:r>
                      <a:r>
                        <a:rPr lang="zh-CN" altLang="en-US" sz="1600" dirty="0"/>
                        <a:t>（空类型），不指向具体的对象</a:t>
                      </a:r>
                    </a:p>
                  </a:txBody>
                  <a:tcPr/>
                </a:tc>
                <a:extLst>
                  <a:ext uri="{0D108BD9-81ED-4DB2-BD59-A6C34878D82A}">
                    <a16:rowId xmlns:a16="http://schemas.microsoft.com/office/drawing/2014/main" xmlns="" val="2993700067"/>
                  </a:ext>
                </a:extLst>
              </a:tr>
            </a:tbl>
          </a:graphicData>
        </a:graphic>
      </p:graphicFrame>
      <p:sp>
        <p:nvSpPr>
          <p:cNvPr id="16" name="文本框 15">
            <a:extLst>
              <a:ext uri="{FF2B5EF4-FFF2-40B4-BE49-F238E27FC236}">
                <a16:creationId xmlns:a16="http://schemas.microsoft.com/office/drawing/2014/main" xmlns="" id="{6D7AFD35-DFE6-444D-91A1-8A1FB3FC2786}"/>
              </a:ext>
            </a:extLst>
          </p:cNvPr>
          <p:cNvSpPr txBox="1"/>
          <p:nvPr/>
        </p:nvSpPr>
        <p:spPr>
          <a:xfrm>
            <a:off x="3858300" y="1722856"/>
            <a:ext cx="4540469" cy="369332"/>
          </a:xfrm>
          <a:prstGeom prst="rect">
            <a:avLst/>
          </a:prstGeom>
          <a:noFill/>
        </p:spPr>
        <p:txBody>
          <a:bodyPr wrap="square" rtlCol="0">
            <a:spAutoFit/>
          </a:bodyPr>
          <a:lstStyle/>
          <a:p>
            <a:pPr algn="ctr"/>
            <a:r>
              <a:rPr lang="zh-CN" altLang="en-US" b="1" dirty="0"/>
              <a:t>有关指针的类型、变量及含义</a:t>
            </a:r>
          </a:p>
        </p:txBody>
      </p:sp>
    </p:spTree>
    <p:extLst>
      <p:ext uri="{BB962C8B-B14F-4D97-AF65-F5344CB8AC3E}">
        <p14:creationId xmlns:p14="http://schemas.microsoft.com/office/powerpoint/2010/main" xmlns="" val="2336497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122363"/>
            <a:ext cx="12192000" cy="2387600"/>
          </a:xfrm>
        </p:spPr>
        <p:txBody>
          <a:bodyPr/>
          <a:lstStyle/>
          <a:p>
            <a:r>
              <a:rPr lang="zh-CN" altLang="en-US" dirty="0"/>
              <a:t>变量的指针和指向变量的指针变量</a:t>
            </a:r>
          </a:p>
        </p:txBody>
      </p:sp>
    </p:spTree>
    <p:extLst>
      <p:ext uri="{BB962C8B-B14F-4D97-AF65-F5344CB8AC3E}">
        <p14:creationId xmlns:p14="http://schemas.microsoft.com/office/powerpoint/2010/main" xmlns="" val="3824361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0651" y="180299"/>
            <a:ext cx="10515600" cy="1325563"/>
          </a:xfrm>
        </p:spPr>
        <p:txBody>
          <a:bodyPr/>
          <a:lstStyle/>
          <a:p>
            <a:r>
              <a:rPr lang="zh-CN" altLang="en-US" dirty="0"/>
              <a:t>怎样定义指针变量</a:t>
            </a:r>
          </a:p>
        </p:txBody>
      </p:sp>
      <p:sp>
        <p:nvSpPr>
          <p:cNvPr id="4" name="矩形 3"/>
          <p:cNvSpPr/>
          <p:nvPr/>
        </p:nvSpPr>
        <p:spPr>
          <a:xfrm>
            <a:off x="839551" y="1226462"/>
            <a:ext cx="3657600" cy="55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a:t>类型名 *指针变量名</a:t>
            </a:r>
            <a:r>
              <a:rPr lang="en-US" altLang="zh-CN" sz="2400" b="1"/>
              <a:t>;</a:t>
            </a:r>
            <a:endParaRPr lang="zh-CN" altLang="en-US" sz="2400" b="1"/>
          </a:p>
        </p:txBody>
      </p:sp>
      <p:sp>
        <p:nvSpPr>
          <p:cNvPr id="5" name="圆角矩形 4"/>
          <p:cNvSpPr/>
          <p:nvPr/>
        </p:nvSpPr>
        <p:spPr>
          <a:xfrm>
            <a:off x="4874838" y="1226462"/>
            <a:ext cx="3657600" cy="558800"/>
          </a:xfrm>
          <a:prstGeom prst="roundRect">
            <a:avLst>
              <a:gd name="adj" fmla="val 8070"/>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r>
              <a:rPr lang="en-US" altLang="zh-CN">
                <a:solidFill>
                  <a:schemeClr val="tx1"/>
                </a:solidFill>
              </a:rPr>
              <a:t>int </a:t>
            </a:r>
            <a:r>
              <a:rPr lang="zh-CN" altLang="en-US">
                <a:solidFill>
                  <a:schemeClr val="tx1"/>
                </a:solidFill>
              </a:rPr>
              <a:t>*</a:t>
            </a:r>
            <a:r>
              <a:rPr lang="en-US" altLang="zh-CN">
                <a:solidFill>
                  <a:schemeClr val="tx1"/>
                </a:solidFill>
              </a:rPr>
              <a:t>pointer_1, </a:t>
            </a:r>
            <a:r>
              <a:rPr lang="zh-CN" altLang="en-US">
                <a:solidFill>
                  <a:schemeClr val="tx1"/>
                </a:solidFill>
              </a:rPr>
              <a:t>*</a:t>
            </a:r>
            <a:r>
              <a:rPr lang="en-US" altLang="zh-CN">
                <a:solidFill>
                  <a:schemeClr val="tx1"/>
                </a:solidFill>
              </a:rPr>
              <a:t>pointer_2;</a:t>
            </a:r>
            <a:endParaRPr lang="zh-CN" altLang="en-US">
              <a:solidFill>
                <a:srgbClr val="008000"/>
              </a:solidFill>
            </a:endParaRPr>
          </a:p>
        </p:txBody>
      </p:sp>
      <p:sp>
        <p:nvSpPr>
          <p:cNvPr id="6" name="MH_Desc_1"/>
          <p:cNvSpPr/>
          <p:nvPr>
            <p:custDataLst>
              <p:tags r:id="rId1"/>
            </p:custDataLst>
          </p:nvPr>
        </p:nvSpPr>
        <p:spPr>
          <a:xfrm>
            <a:off x="839551" y="1911647"/>
            <a:ext cx="10522778" cy="464631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b="1" dirty="0">
                <a:solidFill>
                  <a:schemeClr val="tx1"/>
                </a:solidFill>
              </a:rPr>
              <a:t>定义指针变量时注意：</a:t>
            </a:r>
            <a:endParaRPr lang="en-US" altLang="zh-CN" b="1" dirty="0">
              <a:solidFill>
                <a:schemeClr val="tx1"/>
              </a:solidFill>
            </a:endParaRPr>
          </a:p>
          <a:p>
            <a:pPr algn="just">
              <a:lnSpc>
                <a:spcPct val="150000"/>
              </a:lnSpc>
              <a:defRPr/>
            </a:pPr>
            <a:r>
              <a:rPr lang="en-US" altLang="zh-CN" dirty="0">
                <a:solidFill>
                  <a:schemeClr val="tx1"/>
                </a:solidFill>
              </a:rPr>
              <a:t>(1) </a:t>
            </a:r>
            <a:r>
              <a:rPr lang="zh-CN" altLang="en-US" dirty="0">
                <a:solidFill>
                  <a:schemeClr val="tx1"/>
                </a:solidFill>
              </a:rPr>
              <a:t>指针变量前面的“*”表示该变量为指针型变量。指针变量名则不包含“*”。</a:t>
            </a:r>
            <a:endParaRPr lang="en-US" altLang="zh-CN" dirty="0">
              <a:solidFill>
                <a:schemeClr val="tx1"/>
              </a:solidFill>
            </a:endParaRPr>
          </a:p>
          <a:p>
            <a:pPr algn="just">
              <a:lnSpc>
                <a:spcPct val="150000"/>
              </a:lnSpc>
              <a:defRPr/>
            </a:pPr>
            <a:r>
              <a:rPr lang="en-US" altLang="zh-CN" dirty="0">
                <a:solidFill>
                  <a:schemeClr val="tx1"/>
                </a:solidFill>
              </a:rPr>
              <a:t>(2) </a:t>
            </a:r>
            <a:r>
              <a:rPr lang="zh-CN" altLang="en-US" dirty="0">
                <a:solidFill>
                  <a:schemeClr val="tx1"/>
                </a:solidFill>
              </a:rPr>
              <a:t>在定义指针变量时必须指定基类型。一个指针变量只能指向同一个类型的变量，不能忽而指向一个整型变量，忽而指向一个实型变量。</a:t>
            </a:r>
            <a:endParaRPr lang="en-US" altLang="zh-CN" dirty="0">
              <a:solidFill>
                <a:schemeClr val="tx1"/>
              </a:solidFill>
            </a:endParaRPr>
          </a:p>
          <a:p>
            <a:pPr algn="just">
              <a:lnSpc>
                <a:spcPct val="150000"/>
              </a:lnSpc>
              <a:defRPr/>
            </a:pPr>
            <a:r>
              <a:rPr lang="zh-CN" altLang="en-US" b="1" dirty="0">
                <a:solidFill>
                  <a:schemeClr val="tx1"/>
                </a:solidFill>
              </a:rPr>
              <a:t>对指针变量赋值时注意：</a:t>
            </a:r>
            <a:endParaRPr lang="en-US" altLang="zh-CN" b="1" dirty="0">
              <a:solidFill>
                <a:schemeClr val="tx1"/>
              </a:solidFill>
            </a:endParaRPr>
          </a:p>
          <a:p>
            <a:pPr algn="just">
              <a:lnSpc>
                <a:spcPct val="150000"/>
              </a:lnSpc>
              <a:defRPr/>
            </a:pPr>
            <a:r>
              <a:rPr lang="en-US" altLang="zh-CN" dirty="0">
                <a:solidFill>
                  <a:schemeClr val="tx1"/>
                </a:solidFill>
              </a:rPr>
              <a:t>(1) </a:t>
            </a:r>
            <a:r>
              <a:rPr lang="zh-CN" altLang="en-US" dirty="0">
                <a:solidFill>
                  <a:schemeClr val="tx1"/>
                </a:solidFill>
              </a:rPr>
              <a:t>指针变量中只能存放地址</a:t>
            </a:r>
            <a:r>
              <a:rPr lang="en-US" altLang="zh-CN" dirty="0">
                <a:solidFill>
                  <a:schemeClr val="tx1"/>
                </a:solidFill>
              </a:rPr>
              <a:t>(</a:t>
            </a:r>
            <a:r>
              <a:rPr lang="zh-CN" altLang="en-US" dirty="0">
                <a:solidFill>
                  <a:schemeClr val="tx1"/>
                </a:solidFill>
              </a:rPr>
              <a:t>指针</a:t>
            </a:r>
            <a:r>
              <a:rPr lang="en-US" altLang="zh-CN" dirty="0">
                <a:solidFill>
                  <a:schemeClr val="tx1"/>
                </a:solidFill>
              </a:rPr>
              <a:t>)</a:t>
            </a:r>
            <a:r>
              <a:rPr lang="zh-CN" altLang="en-US" dirty="0">
                <a:solidFill>
                  <a:schemeClr val="tx1"/>
                </a:solidFill>
              </a:rPr>
              <a:t>，不要将一个整数赋给一个指针变量。</a:t>
            </a:r>
            <a:endParaRPr lang="en-US" altLang="zh-CN" dirty="0">
              <a:solidFill>
                <a:schemeClr val="tx1"/>
              </a:solidFill>
            </a:endParaRPr>
          </a:p>
          <a:p>
            <a:pPr algn="just">
              <a:lnSpc>
                <a:spcPct val="150000"/>
              </a:lnSpc>
              <a:defRPr/>
            </a:pPr>
            <a:r>
              <a:rPr lang="en-US" altLang="zh-CN" dirty="0">
                <a:solidFill>
                  <a:schemeClr val="tx1"/>
                </a:solidFill>
              </a:rPr>
              <a:t>(2) </a:t>
            </a:r>
            <a:r>
              <a:rPr lang="zh-CN" altLang="en-US" dirty="0">
                <a:solidFill>
                  <a:schemeClr val="tx1"/>
                </a:solidFill>
              </a:rPr>
              <a:t>赋给指针变量的地址不能是任意的类型，而只能是与指针变量的基类型具有相同类型的变量的地址。</a:t>
            </a:r>
            <a:endParaRPr lang="en-US" altLang="zh-CN" dirty="0">
              <a:solidFill>
                <a:schemeClr val="tx1"/>
              </a:solidFill>
            </a:endParaRPr>
          </a:p>
          <a:p>
            <a:pPr algn="just">
              <a:lnSpc>
                <a:spcPct val="150000"/>
              </a:lnSpc>
              <a:defRPr/>
            </a:pPr>
            <a:r>
              <a:rPr lang="zh-CN" altLang="en-US" b="1" dirty="0">
                <a:solidFill>
                  <a:schemeClr val="tx1"/>
                </a:solidFill>
              </a:rPr>
              <a:t>一个地址型的数据实际上包含</a:t>
            </a:r>
            <a:r>
              <a:rPr lang="en-US" altLang="zh-CN" b="1" dirty="0">
                <a:solidFill>
                  <a:schemeClr val="tx1"/>
                </a:solidFill>
              </a:rPr>
              <a:t>3</a:t>
            </a:r>
            <a:r>
              <a:rPr lang="zh-CN" altLang="en-US" b="1" dirty="0">
                <a:solidFill>
                  <a:schemeClr val="tx1"/>
                </a:solidFill>
              </a:rPr>
              <a:t>个信息：</a:t>
            </a:r>
          </a:p>
          <a:p>
            <a:pPr algn="just">
              <a:lnSpc>
                <a:spcPct val="150000"/>
              </a:lnSpc>
              <a:defRPr/>
            </a:pPr>
            <a:r>
              <a:rPr lang="zh-CN" altLang="en-US" dirty="0">
                <a:solidFill>
                  <a:schemeClr val="tx1"/>
                </a:solidFill>
              </a:rPr>
              <a:t>（</a:t>
            </a:r>
            <a:r>
              <a:rPr lang="en-US" altLang="zh-CN" dirty="0">
                <a:solidFill>
                  <a:schemeClr val="tx1"/>
                </a:solidFill>
              </a:rPr>
              <a:t>1</a:t>
            </a:r>
            <a:r>
              <a:rPr lang="zh-CN" altLang="en-US" dirty="0">
                <a:solidFill>
                  <a:schemeClr val="tx1"/>
                </a:solidFill>
              </a:rPr>
              <a:t>） 表示内存编号的纯地址；</a:t>
            </a:r>
          </a:p>
          <a:p>
            <a:pPr algn="just">
              <a:lnSpc>
                <a:spcPct val="150000"/>
              </a:lnSpc>
              <a:defRPr/>
            </a:pPr>
            <a:r>
              <a:rPr lang="zh-CN" altLang="en-US" dirty="0">
                <a:solidFill>
                  <a:schemeClr val="tx1"/>
                </a:solidFill>
              </a:rPr>
              <a:t>（</a:t>
            </a:r>
            <a:r>
              <a:rPr lang="en-US" altLang="zh-CN" dirty="0">
                <a:solidFill>
                  <a:schemeClr val="tx1"/>
                </a:solidFill>
              </a:rPr>
              <a:t>2</a:t>
            </a:r>
            <a:r>
              <a:rPr lang="zh-CN" altLang="en-US" dirty="0">
                <a:solidFill>
                  <a:schemeClr val="tx1"/>
                </a:solidFill>
              </a:rPr>
              <a:t>） 它本身的类型，即指针类型（地址类型），而不是数值数据；</a:t>
            </a:r>
          </a:p>
          <a:p>
            <a:pPr algn="just">
              <a:lnSpc>
                <a:spcPct val="150000"/>
              </a:lnSpc>
              <a:defRPr/>
            </a:pPr>
            <a:r>
              <a:rPr lang="zh-CN" altLang="en-US" dirty="0">
                <a:solidFill>
                  <a:schemeClr val="tx1"/>
                </a:solidFill>
              </a:rPr>
              <a:t>（</a:t>
            </a:r>
            <a:r>
              <a:rPr lang="en-US" altLang="zh-CN" dirty="0">
                <a:solidFill>
                  <a:schemeClr val="tx1"/>
                </a:solidFill>
              </a:rPr>
              <a:t>3</a:t>
            </a:r>
            <a:r>
              <a:rPr lang="zh-CN" altLang="en-US" dirty="0">
                <a:solidFill>
                  <a:schemeClr val="tx1"/>
                </a:solidFill>
              </a:rPr>
              <a:t>） 它指向的存储单元中存放的是什么类型的数据，即地址的基类型。</a:t>
            </a:r>
            <a:endParaRPr lang="en-US" altLang="zh-CN" dirty="0">
              <a:solidFill>
                <a:schemeClr val="tx1"/>
              </a:solidFill>
            </a:endParaRPr>
          </a:p>
        </p:txBody>
      </p:sp>
    </p:spTree>
    <p:extLst>
      <p:ext uri="{BB962C8B-B14F-4D97-AF65-F5344CB8AC3E}">
        <p14:creationId xmlns:p14="http://schemas.microsoft.com/office/powerpoint/2010/main" xmlns="" val="3034948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怎样引用指针变量</a:t>
            </a:r>
          </a:p>
        </p:txBody>
      </p:sp>
      <p:sp>
        <p:nvSpPr>
          <p:cNvPr id="6" name="MH_Desc_1"/>
          <p:cNvSpPr/>
          <p:nvPr>
            <p:custDataLst>
              <p:tags r:id="rId1"/>
            </p:custDataLst>
          </p:nvPr>
        </p:nvSpPr>
        <p:spPr>
          <a:xfrm>
            <a:off x="927100" y="1381329"/>
            <a:ext cx="10522778" cy="488328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a:solidFill>
                  <a:schemeClr val="tx1"/>
                </a:solidFill>
              </a:rPr>
              <a:t>① 给指针变量赋值。</a:t>
            </a:r>
            <a:endParaRPr lang="en-US" altLang="zh-CN">
              <a:solidFill>
                <a:schemeClr val="tx1"/>
              </a:solidFill>
            </a:endParaRPr>
          </a:p>
          <a:p>
            <a:pPr algn="just">
              <a:lnSpc>
                <a:spcPct val="150000"/>
              </a:lnSpc>
              <a:defRPr/>
            </a:pPr>
            <a:r>
              <a:rPr lang="zh-CN" altLang="en-US">
                <a:solidFill>
                  <a:schemeClr val="tx1"/>
                </a:solidFill>
              </a:rPr>
              <a:t>② 引用指针变量指向的变量。</a:t>
            </a:r>
            <a:endParaRPr lang="en-US" altLang="zh-CN">
              <a:solidFill>
                <a:schemeClr val="tx1"/>
              </a:solidFill>
            </a:endParaRPr>
          </a:p>
          <a:p>
            <a:pPr algn="just">
              <a:lnSpc>
                <a:spcPct val="150000"/>
              </a:lnSpc>
              <a:defRPr/>
            </a:pPr>
            <a:r>
              <a:rPr lang="zh-CN" altLang="en-US">
                <a:solidFill>
                  <a:schemeClr val="tx1"/>
                </a:solidFill>
              </a:rPr>
              <a:t>③引用指针变量的值。</a:t>
            </a:r>
            <a:endParaRPr lang="en-US" altLang="zh-CN">
              <a:solidFill>
                <a:schemeClr val="tx1"/>
              </a:solidFill>
            </a:endParaRPr>
          </a:p>
          <a:p>
            <a:pPr algn="just">
              <a:lnSpc>
                <a:spcPct val="150000"/>
              </a:lnSpc>
              <a:defRPr/>
            </a:pPr>
            <a:endParaRPr lang="en-US" altLang="zh-CN">
              <a:solidFill>
                <a:schemeClr val="tx1"/>
              </a:solidFill>
            </a:endParaRPr>
          </a:p>
          <a:p>
            <a:pPr algn="just">
              <a:lnSpc>
                <a:spcPct val="150000"/>
              </a:lnSpc>
              <a:defRPr/>
            </a:pPr>
            <a:endParaRPr lang="en-US" altLang="zh-CN">
              <a:solidFill>
                <a:schemeClr val="tx1"/>
              </a:solidFill>
            </a:endParaRPr>
          </a:p>
        </p:txBody>
      </p:sp>
      <p:sp>
        <p:nvSpPr>
          <p:cNvPr id="7" name="圆角矩形 12">
            <a:extLst>
              <a:ext uri="{FF2B5EF4-FFF2-40B4-BE49-F238E27FC236}">
                <a16:creationId xmlns:a16="http://schemas.microsoft.com/office/drawing/2014/main" xmlns="" id="{5382CD89-35B6-4BD4-B332-B011068CC402}"/>
              </a:ext>
            </a:extLst>
          </p:cNvPr>
          <p:cNvSpPr/>
          <p:nvPr/>
        </p:nvSpPr>
        <p:spPr>
          <a:xfrm>
            <a:off x="1016000" y="2852484"/>
            <a:ext cx="10433878" cy="1748699"/>
          </a:xfrm>
          <a:prstGeom prst="roundRect">
            <a:avLst>
              <a:gd name="adj" fmla="val 3530"/>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600"/>
              <a:t>int a, *p;</a:t>
            </a:r>
          </a:p>
          <a:p>
            <a:pPr defTabSz="363538">
              <a:lnSpc>
                <a:spcPct val="120000"/>
              </a:lnSpc>
            </a:pPr>
            <a:r>
              <a:rPr lang="en-US" altLang="zh-CN" sz="1600"/>
              <a:t>p=&amp;a;				</a:t>
            </a:r>
            <a:r>
              <a:rPr lang="en-US" altLang="zh-CN" sz="1600">
                <a:solidFill>
                  <a:srgbClr val="008000"/>
                </a:solidFill>
              </a:rPr>
              <a:t>//</a:t>
            </a:r>
            <a:r>
              <a:rPr lang="zh-CN" altLang="en-US" sz="1600">
                <a:solidFill>
                  <a:srgbClr val="008000"/>
                </a:solidFill>
              </a:rPr>
              <a:t>把</a:t>
            </a:r>
            <a:r>
              <a:rPr lang="en-US" altLang="zh-CN" sz="1600">
                <a:solidFill>
                  <a:srgbClr val="008000"/>
                </a:solidFill>
              </a:rPr>
              <a:t>a</a:t>
            </a:r>
            <a:r>
              <a:rPr lang="zh-CN" altLang="en-US" sz="1600">
                <a:solidFill>
                  <a:srgbClr val="008000"/>
                </a:solidFill>
              </a:rPr>
              <a:t>的地址赋给指针变量</a:t>
            </a:r>
            <a:r>
              <a:rPr lang="en-US" altLang="zh-CN" sz="1600">
                <a:solidFill>
                  <a:srgbClr val="008000"/>
                </a:solidFill>
              </a:rPr>
              <a:t>p														</a:t>
            </a:r>
            <a:r>
              <a:rPr lang="zh-CN" altLang="en-US" sz="1600" b="1">
                <a:solidFill>
                  <a:schemeClr val="accent1"/>
                </a:solidFill>
              </a:rPr>
              <a:t>①</a:t>
            </a:r>
            <a:endParaRPr lang="en-US" altLang="zh-CN" sz="1600" b="1">
              <a:solidFill>
                <a:schemeClr val="accent1"/>
              </a:solidFill>
            </a:endParaRPr>
          </a:p>
          <a:p>
            <a:pPr defTabSz="363538">
              <a:lnSpc>
                <a:spcPct val="120000"/>
              </a:lnSpc>
            </a:pPr>
            <a:r>
              <a:rPr lang="en-US" altLang="zh-CN" sz="1600">
                <a:solidFill>
                  <a:schemeClr val="tx1"/>
                </a:solidFill>
              </a:rPr>
              <a:t>printf("%d",*p);		</a:t>
            </a:r>
            <a:r>
              <a:rPr lang="en-US" altLang="zh-CN" sz="1600">
                <a:solidFill>
                  <a:srgbClr val="008000"/>
                </a:solidFill>
              </a:rPr>
              <a:t>//</a:t>
            </a:r>
            <a:r>
              <a:rPr lang="zh-CN" altLang="en-US" sz="1600">
                <a:solidFill>
                  <a:srgbClr val="008000"/>
                </a:solidFill>
              </a:rPr>
              <a:t>以整数形式输出指针变量</a:t>
            </a:r>
            <a:r>
              <a:rPr lang="en-US" altLang="zh-CN" sz="1600">
                <a:solidFill>
                  <a:srgbClr val="008000"/>
                </a:solidFill>
              </a:rPr>
              <a:t>p</a:t>
            </a:r>
            <a:r>
              <a:rPr lang="zh-CN" altLang="en-US" sz="1600">
                <a:solidFill>
                  <a:srgbClr val="008000"/>
                </a:solidFill>
              </a:rPr>
              <a:t>所指向的变量的值，即</a:t>
            </a:r>
            <a:r>
              <a:rPr lang="en-US" altLang="zh-CN" sz="1600">
                <a:solidFill>
                  <a:srgbClr val="008000"/>
                </a:solidFill>
              </a:rPr>
              <a:t>a</a:t>
            </a:r>
            <a:r>
              <a:rPr lang="zh-CN" altLang="en-US" sz="1600">
                <a:solidFill>
                  <a:srgbClr val="008000"/>
                </a:solidFill>
              </a:rPr>
              <a:t>的值</a:t>
            </a:r>
            <a:r>
              <a:rPr lang="en-US" altLang="zh-CN" sz="1600">
                <a:solidFill>
                  <a:srgbClr val="008000"/>
                </a:solidFill>
              </a:rPr>
              <a:t>							</a:t>
            </a:r>
            <a:r>
              <a:rPr lang="zh-CN" altLang="en-US" sz="1600" b="1">
                <a:solidFill>
                  <a:schemeClr val="accent1"/>
                </a:solidFill>
              </a:rPr>
              <a:t>②</a:t>
            </a:r>
            <a:endParaRPr lang="en-US" altLang="zh-CN" sz="1600" b="1">
              <a:solidFill>
                <a:schemeClr val="accent1"/>
              </a:solidFill>
            </a:endParaRPr>
          </a:p>
          <a:p>
            <a:pPr defTabSz="363538">
              <a:lnSpc>
                <a:spcPct val="120000"/>
              </a:lnSpc>
            </a:pPr>
            <a:r>
              <a:rPr lang="zh-CN" altLang="en-US" sz="1600">
                <a:solidFill>
                  <a:schemeClr val="tx1"/>
                </a:solidFill>
              </a:rPr>
              <a:t>*</a:t>
            </a:r>
            <a:r>
              <a:rPr lang="en-US" altLang="zh-CN" sz="1600">
                <a:solidFill>
                  <a:schemeClr val="tx1"/>
                </a:solidFill>
              </a:rPr>
              <a:t>p=1;				</a:t>
            </a:r>
            <a:r>
              <a:rPr lang="en-US" altLang="zh-CN" sz="1600">
                <a:solidFill>
                  <a:srgbClr val="008000"/>
                </a:solidFill>
              </a:rPr>
              <a:t>//</a:t>
            </a:r>
            <a:r>
              <a:rPr lang="zh-CN" altLang="en-US" sz="1600">
                <a:solidFill>
                  <a:srgbClr val="008000"/>
                </a:solidFill>
              </a:rPr>
              <a:t>将整数</a:t>
            </a:r>
            <a:r>
              <a:rPr lang="en-US" altLang="zh-CN" sz="1600">
                <a:solidFill>
                  <a:srgbClr val="008000"/>
                </a:solidFill>
              </a:rPr>
              <a:t>1</a:t>
            </a:r>
            <a:r>
              <a:rPr lang="zh-CN" altLang="en-US" sz="1600">
                <a:solidFill>
                  <a:srgbClr val="008000"/>
                </a:solidFill>
              </a:rPr>
              <a:t>赋给</a:t>
            </a:r>
            <a:r>
              <a:rPr lang="en-US" altLang="zh-CN" sz="1600">
                <a:solidFill>
                  <a:srgbClr val="008000"/>
                </a:solidFill>
              </a:rPr>
              <a:t>p</a:t>
            </a:r>
            <a:r>
              <a:rPr lang="zh-CN" altLang="en-US" sz="1600">
                <a:solidFill>
                  <a:srgbClr val="008000"/>
                </a:solidFill>
              </a:rPr>
              <a:t>当前所指向的变量，由于</a:t>
            </a:r>
            <a:r>
              <a:rPr lang="en-US" altLang="zh-CN" sz="1600">
                <a:solidFill>
                  <a:srgbClr val="008000"/>
                </a:solidFill>
              </a:rPr>
              <a:t>p</a:t>
            </a:r>
            <a:r>
              <a:rPr lang="zh-CN" altLang="en-US" sz="1600">
                <a:solidFill>
                  <a:srgbClr val="008000"/>
                </a:solidFill>
              </a:rPr>
              <a:t>指向变量</a:t>
            </a:r>
            <a:r>
              <a:rPr lang="en-US" altLang="zh-CN" sz="1600">
                <a:solidFill>
                  <a:srgbClr val="008000"/>
                </a:solidFill>
              </a:rPr>
              <a:t>a</a:t>
            </a:r>
            <a:r>
              <a:rPr lang="zh-CN" altLang="en-US" sz="1600">
                <a:solidFill>
                  <a:srgbClr val="008000"/>
                </a:solidFill>
              </a:rPr>
              <a:t>，相当于把</a:t>
            </a:r>
            <a:r>
              <a:rPr lang="en-US" altLang="zh-CN" sz="1600">
                <a:solidFill>
                  <a:srgbClr val="008000"/>
                </a:solidFill>
              </a:rPr>
              <a:t>1</a:t>
            </a:r>
            <a:r>
              <a:rPr lang="zh-CN" altLang="en-US" sz="1600">
                <a:solidFill>
                  <a:srgbClr val="008000"/>
                </a:solidFill>
              </a:rPr>
              <a:t>赋给</a:t>
            </a:r>
            <a:r>
              <a:rPr lang="en-US" altLang="zh-CN" sz="1600">
                <a:solidFill>
                  <a:srgbClr val="008000"/>
                </a:solidFill>
              </a:rPr>
              <a:t>a</a:t>
            </a:r>
            <a:r>
              <a:rPr lang="zh-CN" altLang="en-US" sz="1600">
                <a:solidFill>
                  <a:srgbClr val="008000"/>
                </a:solidFill>
              </a:rPr>
              <a:t>，即</a:t>
            </a:r>
            <a:r>
              <a:rPr lang="en-US" altLang="zh-CN" sz="1600">
                <a:solidFill>
                  <a:srgbClr val="008000"/>
                </a:solidFill>
              </a:rPr>
              <a:t>a=1	</a:t>
            </a:r>
            <a:r>
              <a:rPr lang="zh-CN" altLang="en-US" sz="1600" b="1">
                <a:solidFill>
                  <a:schemeClr val="accent1"/>
                </a:solidFill>
              </a:rPr>
              <a:t>②</a:t>
            </a:r>
            <a:endParaRPr lang="en-US" altLang="zh-CN" sz="1600" b="1">
              <a:solidFill>
                <a:schemeClr val="accent1"/>
              </a:solidFill>
            </a:endParaRPr>
          </a:p>
          <a:p>
            <a:pPr defTabSz="363538">
              <a:lnSpc>
                <a:spcPct val="120000"/>
              </a:lnSpc>
            </a:pPr>
            <a:r>
              <a:rPr lang="en-US" altLang="zh-CN" sz="1600">
                <a:solidFill>
                  <a:schemeClr val="tx1"/>
                </a:solidFill>
              </a:rPr>
              <a:t>printf("%o",p);		</a:t>
            </a:r>
            <a:r>
              <a:rPr lang="en-US" altLang="zh-CN" sz="1600">
                <a:solidFill>
                  <a:srgbClr val="008000"/>
                </a:solidFill>
              </a:rPr>
              <a:t>//</a:t>
            </a:r>
            <a:r>
              <a:rPr lang="zh-CN" altLang="en-US" sz="1600">
                <a:solidFill>
                  <a:srgbClr val="008000"/>
                </a:solidFill>
              </a:rPr>
              <a:t>以八进制形式输出指针变量</a:t>
            </a:r>
            <a:r>
              <a:rPr lang="en-US" altLang="zh-CN" sz="1600">
                <a:solidFill>
                  <a:srgbClr val="008000"/>
                </a:solidFill>
              </a:rPr>
              <a:t>p</a:t>
            </a:r>
            <a:r>
              <a:rPr lang="zh-CN" altLang="en-US" sz="1600">
                <a:solidFill>
                  <a:srgbClr val="008000"/>
                </a:solidFill>
              </a:rPr>
              <a:t>的值，由于</a:t>
            </a:r>
            <a:r>
              <a:rPr lang="en-US" altLang="zh-CN" sz="1600">
                <a:solidFill>
                  <a:srgbClr val="008000"/>
                </a:solidFill>
              </a:rPr>
              <a:t>p</a:t>
            </a:r>
            <a:r>
              <a:rPr lang="zh-CN" altLang="en-US" sz="1600">
                <a:solidFill>
                  <a:srgbClr val="008000"/>
                </a:solidFill>
              </a:rPr>
              <a:t>指向</a:t>
            </a:r>
            <a:r>
              <a:rPr lang="en-US" altLang="zh-CN" sz="1600">
                <a:solidFill>
                  <a:srgbClr val="008000"/>
                </a:solidFill>
              </a:rPr>
              <a:t>a</a:t>
            </a:r>
            <a:r>
              <a:rPr lang="zh-CN" altLang="en-US" sz="1600">
                <a:solidFill>
                  <a:srgbClr val="008000"/>
                </a:solidFill>
              </a:rPr>
              <a:t>，相当于输出</a:t>
            </a:r>
            <a:r>
              <a:rPr lang="en-US" altLang="zh-CN" sz="1600">
                <a:solidFill>
                  <a:srgbClr val="008000"/>
                </a:solidFill>
              </a:rPr>
              <a:t>a</a:t>
            </a:r>
            <a:r>
              <a:rPr lang="zh-CN" altLang="en-US" sz="1600">
                <a:solidFill>
                  <a:srgbClr val="008000"/>
                </a:solidFill>
              </a:rPr>
              <a:t>的地址，即</a:t>
            </a:r>
            <a:r>
              <a:rPr lang="en-US" altLang="zh-CN" sz="1600">
                <a:solidFill>
                  <a:srgbClr val="008000"/>
                </a:solidFill>
              </a:rPr>
              <a:t>&amp;a	</a:t>
            </a:r>
            <a:r>
              <a:rPr lang="zh-CN" altLang="en-US" sz="1600" b="1">
                <a:solidFill>
                  <a:schemeClr val="accent1"/>
                </a:solidFill>
              </a:rPr>
              <a:t>③</a:t>
            </a:r>
            <a:endParaRPr lang="zh-CN" altLang="en-US" sz="1600" b="1" dirty="0">
              <a:solidFill>
                <a:schemeClr val="accent1"/>
              </a:solidFill>
            </a:endParaRPr>
          </a:p>
        </p:txBody>
      </p:sp>
      <p:grpSp>
        <p:nvGrpSpPr>
          <p:cNvPr id="8" name="组合 7">
            <a:extLst>
              <a:ext uri="{FF2B5EF4-FFF2-40B4-BE49-F238E27FC236}">
                <a16:creationId xmlns:a16="http://schemas.microsoft.com/office/drawing/2014/main" xmlns="" id="{1AA1FD9A-69A9-4087-BCCF-813E351B8518}"/>
              </a:ext>
            </a:extLst>
          </p:cNvPr>
          <p:cNvGrpSpPr/>
          <p:nvPr/>
        </p:nvGrpSpPr>
        <p:grpSpPr>
          <a:xfrm>
            <a:off x="1013150" y="4814783"/>
            <a:ext cx="10436728" cy="1257555"/>
            <a:chOff x="8582294" y="4088152"/>
            <a:chExt cx="10769984" cy="1257555"/>
          </a:xfrm>
        </p:grpSpPr>
        <p:sp>
          <p:nvSpPr>
            <p:cNvPr id="9" name="MH_Other_1">
              <a:extLst>
                <a:ext uri="{FF2B5EF4-FFF2-40B4-BE49-F238E27FC236}">
                  <a16:creationId xmlns:a16="http://schemas.microsoft.com/office/drawing/2014/main" xmlns="" id="{D791730B-67A0-4BD5-A1DE-602F797C0E17}"/>
                </a:ext>
              </a:extLst>
            </p:cNvPr>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10" name="MH_SubTitle_1">
              <a:extLst>
                <a:ext uri="{FF2B5EF4-FFF2-40B4-BE49-F238E27FC236}">
                  <a16:creationId xmlns:a16="http://schemas.microsoft.com/office/drawing/2014/main" xmlns="" id="{0FD83E40-24EF-49EF-91B2-720BC63586DB}"/>
                </a:ext>
              </a:extLst>
            </p:cNvPr>
            <p:cNvSpPr/>
            <p:nvPr>
              <p:custDataLst>
                <p:tags r:id="rId3"/>
              </p:custDataLst>
            </p:nvPr>
          </p:nvSpPr>
          <p:spPr>
            <a:xfrm>
              <a:off x="9371544" y="4088152"/>
              <a:ext cx="9980734" cy="1257555"/>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600">
                  <a:solidFill>
                    <a:schemeClr val="tx1">
                      <a:lumMod val="75000"/>
                      <a:lumOff val="25000"/>
                    </a:schemeClr>
                  </a:solidFill>
                </a:rPr>
                <a:t>要熟练掌握两个有关的运算符：</a:t>
              </a:r>
            </a:p>
            <a:p>
              <a:pPr>
                <a:lnSpc>
                  <a:spcPct val="120000"/>
                </a:lnSpc>
                <a:spcAft>
                  <a:spcPts val="600"/>
                </a:spcAft>
                <a:defRPr/>
              </a:pPr>
              <a:r>
                <a:rPr lang="en-US" altLang="zh-CN" sz="1600">
                  <a:solidFill>
                    <a:schemeClr val="tx1">
                      <a:lumMod val="75000"/>
                      <a:lumOff val="25000"/>
                    </a:schemeClr>
                  </a:solidFill>
                </a:rPr>
                <a:t>(1) </a:t>
              </a:r>
              <a:r>
                <a:rPr lang="zh-CN" altLang="en-US" sz="1600" b="1">
                  <a:solidFill>
                    <a:schemeClr val="accent1"/>
                  </a:solidFill>
                </a:rPr>
                <a:t>＆</a:t>
              </a:r>
              <a:r>
                <a:rPr lang="zh-CN" altLang="en-US" sz="1600">
                  <a:solidFill>
                    <a:schemeClr val="tx1">
                      <a:lumMod val="75000"/>
                      <a:lumOff val="25000"/>
                    </a:schemeClr>
                  </a:solidFill>
                </a:rPr>
                <a:t>取地址运算符。</a:t>
              </a:r>
              <a:r>
                <a:rPr lang="en-US" altLang="zh-CN" sz="1600">
                  <a:solidFill>
                    <a:schemeClr val="tx1">
                      <a:lumMod val="75000"/>
                      <a:lumOff val="25000"/>
                    </a:schemeClr>
                  </a:solidFill>
                </a:rPr>
                <a:t>&amp;a</a:t>
              </a:r>
              <a:r>
                <a:rPr lang="zh-CN" altLang="en-US" sz="1600">
                  <a:solidFill>
                    <a:schemeClr val="tx1">
                      <a:lumMod val="75000"/>
                      <a:lumOff val="25000"/>
                    </a:schemeClr>
                  </a:solidFill>
                </a:rPr>
                <a:t>是变量</a:t>
              </a:r>
              <a:r>
                <a:rPr lang="en-US" altLang="zh-CN" sz="1600">
                  <a:solidFill>
                    <a:schemeClr val="tx1">
                      <a:lumMod val="75000"/>
                      <a:lumOff val="25000"/>
                    </a:schemeClr>
                  </a:solidFill>
                </a:rPr>
                <a:t>a</a:t>
              </a:r>
              <a:r>
                <a:rPr lang="zh-CN" altLang="en-US" sz="1600">
                  <a:solidFill>
                    <a:schemeClr val="tx1">
                      <a:lumMod val="75000"/>
                      <a:lumOff val="25000"/>
                    </a:schemeClr>
                  </a:solidFill>
                </a:rPr>
                <a:t>的地址。</a:t>
              </a:r>
            </a:p>
            <a:p>
              <a:pPr>
                <a:lnSpc>
                  <a:spcPct val="120000"/>
                </a:lnSpc>
                <a:spcAft>
                  <a:spcPts val="600"/>
                </a:spcAft>
                <a:defRPr/>
              </a:pPr>
              <a:r>
                <a:rPr lang="en-US" altLang="zh-CN" sz="1600">
                  <a:solidFill>
                    <a:schemeClr val="tx1">
                      <a:lumMod val="75000"/>
                      <a:lumOff val="25000"/>
                    </a:schemeClr>
                  </a:solidFill>
                </a:rPr>
                <a:t>(2) </a:t>
              </a:r>
              <a:r>
                <a:rPr lang="zh-CN" altLang="en-US" sz="1600" b="1">
                  <a:solidFill>
                    <a:schemeClr val="accent1"/>
                  </a:solidFill>
                </a:rPr>
                <a:t>* </a:t>
              </a:r>
              <a:r>
                <a:rPr lang="zh-CN" altLang="en-US" sz="1600">
                  <a:solidFill>
                    <a:schemeClr val="tx1">
                      <a:lumMod val="75000"/>
                      <a:lumOff val="25000"/>
                    </a:schemeClr>
                  </a:solidFill>
                </a:rPr>
                <a:t>指针运算符（或称“间接访问”运算符），*</a:t>
              </a:r>
              <a:r>
                <a:rPr lang="en-US" altLang="zh-CN" sz="1600">
                  <a:solidFill>
                    <a:schemeClr val="tx1">
                      <a:lumMod val="75000"/>
                      <a:lumOff val="25000"/>
                    </a:schemeClr>
                  </a:solidFill>
                </a:rPr>
                <a:t>p</a:t>
              </a:r>
              <a:r>
                <a:rPr lang="zh-CN" altLang="en-US" sz="1600">
                  <a:solidFill>
                    <a:schemeClr val="tx1">
                      <a:lumMod val="75000"/>
                      <a:lumOff val="25000"/>
                    </a:schemeClr>
                  </a:solidFill>
                </a:rPr>
                <a:t>代表指针变量</a:t>
              </a:r>
              <a:r>
                <a:rPr lang="en-US" altLang="zh-CN" sz="1600">
                  <a:solidFill>
                    <a:schemeClr val="tx1">
                      <a:lumMod val="75000"/>
                      <a:lumOff val="25000"/>
                    </a:schemeClr>
                  </a:solidFill>
                </a:rPr>
                <a:t>p</a:t>
              </a:r>
              <a:r>
                <a:rPr lang="zh-CN" altLang="en-US" sz="1600">
                  <a:solidFill>
                    <a:schemeClr val="tx1">
                      <a:lumMod val="75000"/>
                      <a:lumOff val="25000"/>
                    </a:schemeClr>
                  </a:solidFill>
                </a:rPr>
                <a:t>指向的对象。</a:t>
              </a:r>
            </a:p>
            <a:p>
              <a:pPr marL="285750" indent="-285750">
                <a:lnSpc>
                  <a:spcPct val="120000"/>
                </a:lnSpc>
                <a:spcAft>
                  <a:spcPts val="600"/>
                </a:spcAft>
                <a:buFont typeface="Arial" panose="020B0604020202020204" pitchFamily="34" charset="0"/>
                <a:buChar char="•"/>
                <a:defRPr/>
              </a:pPr>
              <a:endParaRPr lang="zh-CN" altLang="en-US" sz="1600">
                <a:solidFill>
                  <a:schemeClr val="tx1">
                    <a:lumMod val="75000"/>
                    <a:lumOff val="25000"/>
                  </a:schemeClr>
                </a:solidFill>
              </a:endParaRPr>
            </a:p>
          </p:txBody>
        </p:sp>
        <p:sp>
          <p:nvSpPr>
            <p:cNvPr id="11" name="MH_Other_2">
              <a:extLst>
                <a:ext uri="{FF2B5EF4-FFF2-40B4-BE49-F238E27FC236}">
                  <a16:creationId xmlns:a16="http://schemas.microsoft.com/office/drawing/2014/main" xmlns="" id="{AB1AACF2-C221-4CC0-9D1B-960D460A8272}"/>
                </a:ext>
              </a:extLst>
            </p:cNvPr>
            <p:cNvSpPr/>
            <p:nvPr>
              <p:custDataLst>
                <p:tags r:id="rId4"/>
              </p:custDataLst>
            </p:nvPr>
          </p:nvSpPr>
          <p:spPr>
            <a:xfrm rot="16200000">
              <a:off x="19050653" y="5044082"/>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xmlns="" val="1309052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7582"/>
            <a:ext cx="10515600" cy="1325563"/>
          </a:xfrm>
        </p:spPr>
        <p:txBody>
          <a:bodyPr/>
          <a:lstStyle/>
          <a:p>
            <a:r>
              <a:rPr lang="zh-CN" altLang="en-US" dirty="0"/>
              <a:t>使用指针变量的例子</a:t>
            </a:r>
          </a:p>
        </p:txBody>
      </p:sp>
      <p:sp>
        <p:nvSpPr>
          <p:cNvPr id="3" name="内容占位符 2"/>
          <p:cNvSpPr>
            <a:spLocks noGrp="1"/>
          </p:cNvSpPr>
          <p:nvPr>
            <p:ph idx="1"/>
          </p:nvPr>
        </p:nvSpPr>
        <p:spPr>
          <a:xfrm>
            <a:off x="413649" y="1025180"/>
            <a:ext cx="10970796" cy="552660"/>
          </a:xfrm>
        </p:spPr>
        <p:txBody>
          <a:bodyPr>
            <a:noAutofit/>
          </a:bodyPr>
          <a:lstStyle/>
          <a:p>
            <a:pPr marL="88900" indent="-88900">
              <a:lnSpc>
                <a:spcPct val="12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7.1】</a:t>
            </a:r>
            <a:r>
              <a:rPr lang="zh-CN" altLang="en-US" sz="2000" dirty="0">
                <a:solidFill>
                  <a:schemeClr val="accent1"/>
                </a:solidFill>
              </a:rPr>
              <a:t>有两个整型变量，要求分别用直接访问和间接访问的方法输出它们的值。</a:t>
            </a:r>
          </a:p>
        </p:txBody>
      </p:sp>
      <p:sp>
        <p:nvSpPr>
          <p:cNvPr id="32" name="圆角矩形 12">
            <a:extLst>
              <a:ext uri="{FF2B5EF4-FFF2-40B4-BE49-F238E27FC236}">
                <a16:creationId xmlns:a16="http://schemas.microsoft.com/office/drawing/2014/main" xmlns="" id="{0F049BFC-9696-4323-94B2-76251E60074B}"/>
              </a:ext>
            </a:extLst>
          </p:cNvPr>
          <p:cNvSpPr/>
          <p:nvPr/>
        </p:nvSpPr>
        <p:spPr>
          <a:xfrm>
            <a:off x="645877" y="1628085"/>
            <a:ext cx="5683485" cy="3466430"/>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a:t>int main()</a:t>
            </a:r>
          </a:p>
          <a:p>
            <a:pPr defTabSz="363538">
              <a:lnSpc>
                <a:spcPct val="120000"/>
              </a:lnSpc>
            </a:pPr>
            <a:r>
              <a:rPr lang="en-US" altLang="zh-CN" sz="1400" dirty="0"/>
              <a:t>{	int </a:t>
            </a:r>
            <a:r>
              <a:rPr lang="en-US" altLang="zh-CN" sz="1400" dirty="0" err="1"/>
              <a:t>a,b</a:t>
            </a:r>
            <a:r>
              <a:rPr lang="en-US" altLang="zh-CN" sz="1400" dirty="0"/>
              <a:t>;</a:t>
            </a:r>
          </a:p>
          <a:p>
            <a:pPr defTabSz="363538">
              <a:lnSpc>
                <a:spcPct val="120000"/>
              </a:lnSpc>
            </a:pPr>
            <a:r>
              <a:rPr lang="en-US" altLang="zh-CN" sz="1400" dirty="0"/>
              <a:t>	</a:t>
            </a:r>
            <a:r>
              <a:rPr lang="en-US" altLang="zh-CN" sz="1400" dirty="0">
                <a:solidFill>
                  <a:srgbClr val="FF0000"/>
                </a:solidFill>
              </a:rPr>
              <a:t>int *</a:t>
            </a:r>
            <a:r>
              <a:rPr lang="en-US" altLang="zh-CN" sz="1400" dirty="0" err="1">
                <a:solidFill>
                  <a:srgbClr val="FF0000"/>
                </a:solidFill>
              </a:rPr>
              <a:t>pointer_a</a:t>
            </a:r>
            <a:r>
              <a:rPr lang="en-US" altLang="zh-CN" sz="1400" dirty="0">
                <a:solidFill>
                  <a:srgbClr val="FF0000"/>
                </a:solidFill>
              </a:rPr>
              <a:t>,*</a:t>
            </a:r>
            <a:r>
              <a:rPr lang="en-US" altLang="zh-CN" sz="1400" dirty="0" err="1">
                <a:solidFill>
                  <a:srgbClr val="FF0000"/>
                </a:solidFill>
              </a:rPr>
              <a:t>pointer_b</a:t>
            </a:r>
            <a:r>
              <a:rPr lang="en-US" altLang="zh-CN" sz="1400" dirty="0">
                <a:solidFill>
                  <a:srgbClr val="FF0000"/>
                </a:solidFill>
              </a:rPr>
              <a:t>;</a:t>
            </a:r>
            <a:r>
              <a:rPr lang="en-US" altLang="zh-CN" sz="1400" dirty="0">
                <a:solidFill>
                  <a:srgbClr val="008000"/>
                </a:solidFill>
              </a:rPr>
              <a:t> //</a:t>
            </a:r>
            <a:r>
              <a:rPr lang="zh-CN" altLang="en-US" sz="1400" dirty="0">
                <a:solidFill>
                  <a:srgbClr val="008000"/>
                </a:solidFill>
              </a:rPr>
              <a:t>定义两个</a:t>
            </a:r>
            <a:r>
              <a:rPr lang="en-US" altLang="zh-CN" sz="1400" dirty="0">
                <a:solidFill>
                  <a:srgbClr val="008000"/>
                </a:solidFill>
              </a:rPr>
              <a:t>int *</a:t>
            </a:r>
            <a:r>
              <a:rPr lang="zh-CN" altLang="en-US" sz="1400" dirty="0">
                <a:solidFill>
                  <a:srgbClr val="008000"/>
                </a:solidFill>
              </a:rPr>
              <a:t>型变量</a:t>
            </a:r>
            <a:endParaRPr lang="en-US" altLang="zh-CN" sz="1400" dirty="0">
              <a:solidFill>
                <a:srgbClr val="008000"/>
              </a:solidFill>
            </a:endParaRPr>
          </a:p>
          <a:p>
            <a:pPr defTabSz="363538">
              <a:lnSpc>
                <a:spcPct val="120000"/>
              </a:lnSpc>
            </a:pPr>
            <a:r>
              <a:rPr lang="en-US" altLang="zh-CN" sz="1400" dirty="0"/>
              <a:t>	a=100; b=10;</a:t>
            </a:r>
          </a:p>
          <a:p>
            <a:pPr defTabSz="363538">
              <a:lnSpc>
                <a:spcPct val="120000"/>
              </a:lnSpc>
            </a:pPr>
            <a:r>
              <a:rPr lang="en-US" altLang="zh-CN" sz="1400" dirty="0"/>
              <a:t>	</a:t>
            </a:r>
            <a:r>
              <a:rPr lang="en-US" altLang="zh-CN" sz="1400" dirty="0" err="1">
                <a:solidFill>
                  <a:srgbClr val="FF0000"/>
                </a:solidFill>
              </a:rPr>
              <a:t>pointer_a</a:t>
            </a:r>
            <a:r>
              <a:rPr lang="en-US" altLang="zh-CN" sz="1400" dirty="0">
                <a:solidFill>
                  <a:srgbClr val="FF0000"/>
                </a:solidFill>
              </a:rPr>
              <a:t>=&amp;a;</a:t>
            </a:r>
            <a:r>
              <a:rPr lang="en-US" altLang="zh-CN" sz="1400" dirty="0"/>
              <a:t>	</a:t>
            </a:r>
            <a:r>
              <a:rPr lang="en-US" altLang="zh-CN" sz="1400" dirty="0">
                <a:solidFill>
                  <a:srgbClr val="008000"/>
                </a:solidFill>
              </a:rPr>
              <a:t>//</a:t>
            </a:r>
            <a:r>
              <a:rPr lang="zh-CN" altLang="en-US" sz="1400" dirty="0">
                <a:solidFill>
                  <a:srgbClr val="008000"/>
                </a:solidFill>
              </a:rPr>
              <a:t>把变量</a:t>
            </a:r>
            <a:r>
              <a:rPr lang="en-US" altLang="zh-CN" sz="1400" dirty="0">
                <a:solidFill>
                  <a:srgbClr val="008000"/>
                </a:solidFill>
              </a:rPr>
              <a:t>a</a:t>
            </a:r>
            <a:r>
              <a:rPr lang="zh-CN" altLang="en-US" sz="1400" dirty="0">
                <a:solidFill>
                  <a:srgbClr val="008000"/>
                </a:solidFill>
              </a:rPr>
              <a:t>的地址赋给</a:t>
            </a:r>
            <a:r>
              <a:rPr lang="en-US" altLang="zh-CN" sz="1400" dirty="0" err="1">
                <a:solidFill>
                  <a:srgbClr val="008000"/>
                </a:solidFill>
              </a:rPr>
              <a:t>pointer_a</a:t>
            </a:r>
            <a:endParaRPr lang="en-US" altLang="zh-CN" sz="1400" dirty="0">
              <a:solidFill>
                <a:srgbClr val="008000"/>
              </a:solidFill>
            </a:endParaRPr>
          </a:p>
          <a:p>
            <a:pPr defTabSz="363538">
              <a:lnSpc>
                <a:spcPct val="120000"/>
              </a:lnSpc>
            </a:pPr>
            <a:r>
              <a:rPr lang="en-US" altLang="zh-CN" sz="1400" dirty="0"/>
              <a:t>	</a:t>
            </a:r>
            <a:r>
              <a:rPr lang="en-US" altLang="zh-CN" sz="1400" dirty="0" err="1">
                <a:solidFill>
                  <a:srgbClr val="FF0000"/>
                </a:solidFill>
              </a:rPr>
              <a:t>pointer_b</a:t>
            </a:r>
            <a:r>
              <a:rPr lang="en-US" altLang="zh-CN" sz="1400" dirty="0">
                <a:solidFill>
                  <a:srgbClr val="FF0000"/>
                </a:solidFill>
              </a:rPr>
              <a:t>=&amp;b;</a:t>
            </a:r>
            <a:r>
              <a:rPr lang="en-US" altLang="zh-CN" sz="1400" dirty="0"/>
              <a:t>	</a:t>
            </a:r>
            <a:r>
              <a:rPr lang="en-US" altLang="zh-CN" sz="1400" dirty="0">
                <a:solidFill>
                  <a:srgbClr val="008000"/>
                </a:solidFill>
              </a:rPr>
              <a:t>//</a:t>
            </a:r>
            <a:r>
              <a:rPr lang="zh-CN" altLang="en-US" sz="1400" dirty="0">
                <a:solidFill>
                  <a:srgbClr val="008000"/>
                </a:solidFill>
              </a:rPr>
              <a:t>把变量</a:t>
            </a:r>
            <a:r>
              <a:rPr lang="en-US" altLang="zh-CN" sz="1400" dirty="0">
                <a:solidFill>
                  <a:srgbClr val="008000"/>
                </a:solidFill>
              </a:rPr>
              <a:t>b</a:t>
            </a:r>
            <a:r>
              <a:rPr lang="zh-CN" altLang="en-US" sz="1400" dirty="0">
                <a:solidFill>
                  <a:srgbClr val="008000"/>
                </a:solidFill>
              </a:rPr>
              <a:t>的地址赋给</a:t>
            </a:r>
            <a:r>
              <a:rPr lang="en-US" altLang="zh-CN" sz="1400" dirty="0" err="1">
                <a:solidFill>
                  <a:srgbClr val="008000"/>
                </a:solidFill>
              </a:rPr>
              <a:t>pointer_b</a:t>
            </a:r>
            <a:endParaRPr lang="en-US" altLang="zh-CN" sz="1400" dirty="0">
              <a:solidFill>
                <a:srgbClr val="008000"/>
              </a:solidFill>
            </a:endParaRPr>
          </a:p>
          <a:p>
            <a:pPr defTabSz="363538">
              <a:lnSpc>
                <a:spcPct val="120000"/>
              </a:lnSpc>
            </a:pPr>
            <a:r>
              <a:rPr lang="en-US" altLang="zh-CN" sz="1400" dirty="0"/>
              <a:t>	</a:t>
            </a:r>
            <a:r>
              <a:rPr lang="en-US" altLang="zh-CN" sz="1400" dirty="0" err="1"/>
              <a:t>printf</a:t>
            </a:r>
            <a:r>
              <a:rPr lang="en-US" altLang="zh-CN" sz="1400" dirty="0"/>
              <a:t>("a=%</a:t>
            </a:r>
            <a:r>
              <a:rPr lang="en-US" altLang="zh-CN" sz="1400" dirty="0" err="1"/>
              <a:t>d,b</a:t>
            </a:r>
            <a:r>
              <a:rPr lang="en-US" altLang="zh-CN" sz="1400" dirty="0"/>
              <a:t>=%d\n",</a:t>
            </a:r>
            <a:r>
              <a:rPr lang="en-US" altLang="zh-CN" sz="1400" dirty="0" err="1">
                <a:solidFill>
                  <a:srgbClr val="FF0000"/>
                </a:solidFill>
              </a:rPr>
              <a:t>a,b</a:t>
            </a:r>
            <a:r>
              <a:rPr lang="en-US" altLang="zh-CN" sz="1400" dirty="0"/>
              <a:t>);	</a:t>
            </a:r>
            <a:r>
              <a:rPr lang="en-US" altLang="zh-CN" sz="1400" dirty="0">
                <a:solidFill>
                  <a:srgbClr val="008000"/>
                </a:solidFill>
              </a:rPr>
              <a:t>//</a:t>
            </a:r>
            <a:r>
              <a:rPr lang="zh-CN" altLang="en-US" sz="1400" dirty="0">
                <a:solidFill>
                  <a:srgbClr val="008000"/>
                </a:solidFill>
              </a:rPr>
              <a:t>用直接访问输出变量</a:t>
            </a:r>
            <a:r>
              <a:rPr lang="en-US" altLang="zh-CN" sz="1400" dirty="0">
                <a:solidFill>
                  <a:srgbClr val="008000"/>
                </a:solidFill>
              </a:rPr>
              <a:t>a</a:t>
            </a:r>
            <a:r>
              <a:rPr lang="zh-CN" altLang="en-US" sz="1400" dirty="0">
                <a:solidFill>
                  <a:srgbClr val="008000"/>
                </a:solidFill>
              </a:rPr>
              <a:t>和</a:t>
            </a:r>
            <a:r>
              <a:rPr lang="en-US" altLang="zh-CN" sz="1400" dirty="0">
                <a:solidFill>
                  <a:srgbClr val="008000"/>
                </a:solidFill>
              </a:rPr>
              <a:t>b</a:t>
            </a:r>
            <a:r>
              <a:rPr lang="zh-CN" altLang="en-US" sz="1400" dirty="0">
                <a:solidFill>
                  <a:srgbClr val="008000"/>
                </a:solidFill>
              </a:rPr>
              <a:t>的值</a:t>
            </a:r>
          </a:p>
          <a:p>
            <a:pPr defTabSz="363538">
              <a:lnSpc>
                <a:spcPct val="120000"/>
              </a:lnSpc>
            </a:pPr>
            <a:r>
              <a:rPr lang="zh-CN" altLang="en-US" sz="1400" dirty="0"/>
              <a:t>	</a:t>
            </a:r>
            <a:r>
              <a:rPr lang="en-US" altLang="zh-CN" sz="1400" dirty="0" err="1"/>
              <a:t>printf</a:t>
            </a:r>
            <a:r>
              <a:rPr lang="en-US" altLang="zh-CN" sz="1400" dirty="0"/>
              <a:t>("*</a:t>
            </a:r>
            <a:r>
              <a:rPr lang="en-US" altLang="zh-CN" sz="1400" dirty="0" err="1"/>
              <a:t>pointer_a</a:t>
            </a:r>
            <a:r>
              <a:rPr lang="en-US" altLang="zh-CN" sz="1400" dirty="0"/>
              <a:t>=%d,*</a:t>
            </a:r>
            <a:r>
              <a:rPr lang="en-US" altLang="zh-CN" sz="1400" dirty="0" err="1"/>
              <a:t>pointer_b</a:t>
            </a:r>
            <a:r>
              <a:rPr lang="en-US" altLang="zh-CN" sz="1400" dirty="0"/>
              <a:t>=%d\n",</a:t>
            </a:r>
            <a:r>
              <a:rPr lang="en-US" altLang="zh-CN" sz="1400" dirty="0">
                <a:solidFill>
                  <a:srgbClr val="FF0000"/>
                </a:solidFill>
              </a:rPr>
              <a:t>*</a:t>
            </a:r>
            <a:r>
              <a:rPr lang="en-US" altLang="zh-CN" sz="1400" dirty="0" err="1">
                <a:solidFill>
                  <a:srgbClr val="FF0000"/>
                </a:solidFill>
              </a:rPr>
              <a:t>pointer_a</a:t>
            </a:r>
            <a:r>
              <a:rPr lang="en-US" altLang="zh-CN" sz="1400" dirty="0">
                <a:solidFill>
                  <a:srgbClr val="FF0000"/>
                </a:solidFill>
              </a:rPr>
              <a:t>,*</a:t>
            </a:r>
            <a:r>
              <a:rPr lang="en-US" altLang="zh-CN" sz="1400" dirty="0" err="1">
                <a:solidFill>
                  <a:srgbClr val="FF0000"/>
                </a:solidFill>
              </a:rPr>
              <a:t>pointer_b</a:t>
            </a:r>
            <a:r>
              <a:rPr lang="en-US" altLang="zh-CN" sz="1400" dirty="0"/>
              <a:t>);</a:t>
            </a:r>
          </a:p>
          <a:p>
            <a:pPr defTabSz="363538">
              <a:lnSpc>
                <a:spcPct val="120000"/>
              </a:lnSpc>
            </a:pPr>
            <a:r>
              <a:rPr lang="en-US" altLang="zh-CN" sz="1400" dirty="0"/>
              <a:t>	</a:t>
            </a:r>
            <a:r>
              <a:rPr lang="en-US" altLang="zh-CN" sz="1400" dirty="0">
                <a:solidFill>
                  <a:srgbClr val="008000"/>
                </a:solidFill>
              </a:rPr>
              <a:t>//</a:t>
            </a:r>
            <a:r>
              <a:rPr lang="zh-CN" altLang="en-US" sz="1400" dirty="0">
                <a:solidFill>
                  <a:srgbClr val="008000"/>
                </a:solidFill>
              </a:rPr>
              <a:t>用间接访问输出变量</a:t>
            </a:r>
            <a:r>
              <a:rPr lang="en-US" altLang="zh-CN" sz="1400" dirty="0">
                <a:solidFill>
                  <a:srgbClr val="008000"/>
                </a:solidFill>
              </a:rPr>
              <a:t>a</a:t>
            </a:r>
            <a:r>
              <a:rPr lang="zh-CN" altLang="en-US" sz="1400" dirty="0">
                <a:solidFill>
                  <a:srgbClr val="008000"/>
                </a:solidFill>
              </a:rPr>
              <a:t>和</a:t>
            </a:r>
            <a:r>
              <a:rPr lang="en-US" altLang="zh-CN" sz="1400" dirty="0">
                <a:solidFill>
                  <a:srgbClr val="008000"/>
                </a:solidFill>
              </a:rPr>
              <a:t>b</a:t>
            </a:r>
            <a:r>
              <a:rPr lang="zh-CN" altLang="en-US" sz="1400" dirty="0">
                <a:solidFill>
                  <a:srgbClr val="008000"/>
                </a:solidFill>
              </a:rPr>
              <a:t>的值</a:t>
            </a:r>
          </a:p>
          <a:p>
            <a:pPr defTabSz="363538">
              <a:lnSpc>
                <a:spcPct val="120000"/>
              </a:lnSpc>
            </a:pPr>
            <a:r>
              <a:rPr lang="zh-CN" altLang="en-US" sz="1400" dirty="0"/>
              <a:t>	</a:t>
            </a:r>
            <a:r>
              <a:rPr lang="en-US" altLang="zh-CN" sz="1400" dirty="0"/>
              <a:t>return 0;</a:t>
            </a:r>
          </a:p>
          <a:p>
            <a:pPr defTabSz="363538">
              <a:lnSpc>
                <a:spcPct val="120000"/>
              </a:lnSpc>
            </a:pPr>
            <a:r>
              <a:rPr lang="en-US" altLang="zh-CN" sz="1400" dirty="0"/>
              <a:t>}</a:t>
            </a:r>
          </a:p>
        </p:txBody>
      </p:sp>
      <p:grpSp>
        <p:nvGrpSpPr>
          <p:cNvPr id="29" name="组合 28">
            <a:extLst>
              <a:ext uri="{FF2B5EF4-FFF2-40B4-BE49-F238E27FC236}">
                <a16:creationId xmlns:a16="http://schemas.microsoft.com/office/drawing/2014/main" xmlns="" id="{72FED9F1-F22B-43A2-AA08-BCBCFA721ADB}"/>
              </a:ext>
            </a:extLst>
          </p:cNvPr>
          <p:cNvGrpSpPr/>
          <p:nvPr/>
        </p:nvGrpSpPr>
        <p:grpSpPr>
          <a:xfrm>
            <a:off x="6618613" y="1626478"/>
            <a:ext cx="5082850" cy="2019787"/>
            <a:chOff x="8050698" y="5019263"/>
            <a:chExt cx="5082850" cy="2019787"/>
          </a:xfrm>
          <a:effectLst>
            <a:outerShdw blurRad="63500" sx="102000" sy="102000" algn="ctr" rotWithShape="0">
              <a:prstClr val="black">
                <a:alpha val="40000"/>
              </a:prstClr>
            </a:outerShdw>
          </a:effectLst>
        </p:grpSpPr>
        <p:sp>
          <p:nvSpPr>
            <p:cNvPr id="51" name="剪去单角的矩形 51">
              <a:extLst>
                <a:ext uri="{FF2B5EF4-FFF2-40B4-BE49-F238E27FC236}">
                  <a16:creationId xmlns:a16="http://schemas.microsoft.com/office/drawing/2014/main" xmlns="" id="{D2D4F8D5-CA85-40B7-A512-998B7515EC3A}"/>
                </a:ext>
              </a:extLst>
            </p:cNvPr>
            <p:cNvSpPr/>
            <p:nvPr/>
          </p:nvSpPr>
          <p:spPr>
            <a:xfrm>
              <a:off x="8050698" y="5019263"/>
              <a:ext cx="5082850" cy="2019787"/>
            </a:xfrm>
            <a:prstGeom prst="snip1Rect">
              <a:avLst>
                <a:gd name="adj" fmla="val 59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2" name="图片 51">
              <a:extLst>
                <a:ext uri="{FF2B5EF4-FFF2-40B4-BE49-F238E27FC236}">
                  <a16:creationId xmlns:a16="http://schemas.microsoft.com/office/drawing/2014/main" xmlns="" id="{F1CAE784-5A64-43D1-8C9C-3122E370A562}"/>
                </a:ext>
              </a:extLst>
            </p:cNvPr>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8108212" y="5064435"/>
              <a:ext cx="290352" cy="327244"/>
            </a:xfrm>
            <a:prstGeom prst="rect">
              <a:avLst/>
            </a:prstGeom>
          </p:spPr>
        </p:pic>
      </p:grpSp>
      <p:graphicFrame>
        <p:nvGraphicFramePr>
          <p:cNvPr id="6" name="表格 5"/>
          <p:cNvGraphicFramePr>
            <a:graphicFrameLocks noGrp="1"/>
          </p:cNvGraphicFramePr>
          <p:nvPr>
            <p:extLst>
              <p:ext uri="{D42A27DB-BD31-4B8C-83A1-F6EECF244321}">
                <p14:modId xmlns:p14="http://schemas.microsoft.com/office/powerpoint/2010/main" xmlns="" val="206761245"/>
              </p:ext>
            </p:extLst>
          </p:nvPr>
        </p:nvGraphicFramePr>
        <p:xfrm>
          <a:off x="7328972" y="1990039"/>
          <a:ext cx="3829566" cy="1899920"/>
        </p:xfrm>
        <a:graphic>
          <a:graphicData uri="http://schemas.openxmlformats.org/drawingml/2006/table">
            <a:tbl>
              <a:tblPr>
                <a:tableStyleId>{5C22544A-7EE6-4342-B048-85BDC9FD1C3A}</a:tableStyleId>
              </a:tblPr>
              <a:tblGrid>
                <a:gridCol w="1138487">
                  <a:extLst>
                    <a:ext uri="{9D8B030D-6E8A-4147-A177-3AD203B41FA5}">
                      <a16:colId xmlns:a16="http://schemas.microsoft.com/office/drawing/2014/main" xmlns="" val="479119075"/>
                    </a:ext>
                  </a:extLst>
                </a:gridCol>
                <a:gridCol w="414105">
                  <a:extLst>
                    <a:ext uri="{9D8B030D-6E8A-4147-A177-3AD203B41FA5}">
                      <a16:colId xmlns:a16="http://schemas.microsoft.com/office/drawing/2014/main" xmlns="" val="1335106484"/>
                    </a:ext>
                  </a:extLst>
                </a:gridCol>
                <a:gridCol w="1138487">
                  <a:extLst>
                    <a:ext uri="{9D8B030D-6E8A-4147-A177-3AD203B41FA5}">
                      <a16:colId xmlns:a16="http://schemas.microsoft.com/office/drawing/2014/main" xmlns="" val="440846564"/>
                    </a:ext>
                  </a:extLst>
                </a:gridCol>
                <a:gridCol w="1138487">
                  <a:extLst>
                    <a:ext uri="{9D8B030D-6E8A-4147-A177-3AD203B41FA5}">
                      <a16:colId xmlns:a16="http://schemas.microsoft.com/office/drawing/2014/main" xmlns="" val="322867452"/>
                    </a:ext>
                  </a:extLst>
                </a:gridCol>
              </a:tblGrid>
              <a:tr h="370840">
                <a:tc>
                  <a:txBody>
                    <a:bodyPr/>
                    <a:lstStyle/>
                    <a:p>
                      <a:pPr algn="ctr"/>
                      <a:r>
                        <a:rPr lang="en-US" altLang="zh-CN" sz="1600" dirty="0" err="1"/>
                        <a:t>pointer_a</a:t>
                      </a:r>
                      <a:endParaRPr lang="zh-CN" altLang="en-US" sz="16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a</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995670468"/>
                  </a:ext>
                </a:extLst>
              </a:tr>
              <a:tr h="370840">
                <a:tc>
                  <a:txBody>
                    <a:bodyPr/>
                    <a:lstStyle/>
                    <a:p>
                      <a:pPr algn="ctr"/>
                      <a:r>
                        <a:rPr lang="en-US" altLang="zh-CN" sz="1600"/>
                        <a:t>&amp;a</a:t>
                      </a:r>
                      <a:endParaRPr lang="zh-CN" altLang="en-US" sz="1600"/>
                    </a:p>
                  </a:txBody>
                  <a:tcPr anchor="ctr">
                    <a:lnR w="12700" cmpd="sng">
                      <a:noFill/>
                    </a:lnR>
                    <a:lnT w="12700" cmpd="sng">
                      <a:noFill/>
                    </a:lnT>
                    <a:lnB w="12700" cmpd="sng">
                      <a:noFill/>
                    </a:lnB>
                  </a:tcPr>
                </a:tc>
                <a:tc>
                  <a:txBody>
                    <a:bodyPr/>
                    <a:lstStyle/>
                    <a:p>
                      <a:pPr algn="ctr"/>
                      <a:r>
                        <a:rPr lang="zh-CN" altLang="en-US" sz="1600"/>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100</a:t>
                      </a:r>
                      <a:endParaRPr lang="zh-CN" altLang="en-US" sz="1600"/>
                    </a:p>
                  </a:txBody>
                  <a:tcPr anchor="ctr">
                    <a:lnL w="12700" cmpd="sng">
                      <a:noFill/>
                    </a:lnL>
                    <a:lnR w="12700" cmpd="sng">
                      <a:noFill/>
                    </a:lnR>
                    <a:lnT w="12700" cmpd="sng">
                      <a:noFill/>
                    </a:lnT>
                    <a:lnB w="12700" cmpd="sng">
                      <a:noFill/>
                    </a:lnB>
                  </a:tcPr>
                </a:tc>
                <a:tc>
                  <a:txBody>
                    <a:bodyPr/>
                    <a:lstStyle/>
                    <a:p>
                      <a:pPr algn="ctr"/>
                      <a:r>
                        <a:rPr lang="en-US" altLang="zh-CN" sz="1600" dirty="0"/>
                        <a:t>*</a:t>
                      </a:r>
                      <a:r>
                        <a:rPr lang="en-US" altLang="zh-CN" sz="1600" dirty="0" err="1"/>
                        <a:t>pointer_a</a:t>
                      </a:r>
                      <a:endParaRPr lang="zh-CN" altLang="en-US" sz="16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4120528907"/>
                  </a:ext>
                </a:extLst>
              </a:tr>
              <a:tr h="370840">
                <a:tc>
                  <a:txBody>
                    <a:bodyPr/>
                    <a:lstStyle/>
                    <a:p>
                      <a:pPr algn="ctr"/>
                      <a:r>
                        <a:rPr lang="en-US" altLang="zh-CN" sz="1600" dirty="0" err="1"/>
                        <a:t>pointer_b</a:t>
                      </a:r>
                      <a:endParaRPr lang="zh-CN" altLang="en-US" sz="16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b</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602199498"/>
                  </a:ext>
                </a:extLst>
              </a:tr>
              <a:tr h="370840">
                <a:tc>
                  <a:txBody>
                    <a:bodyPr/>
                    <a:lstStyle/>
                    <a:p>
                      <a:pPr algn="ctr"/>
                      <a:r>
                        <a:rPr lang="en-US" altLang="zh-CN" sz="1600"/>
                        <a:t>&amp;b</a:t>
                      </a:r>
                      <a:endParaRPr lang="zh-CN" altLang="en-US" sz="1600"/>
                    </a:p>
                  </a:txBody>
                  <a:tcPr anchor="ctr">
                    <a:lnR w="12700" cmpd="sng">
                      <a:noFill/>
                    </a:lnR>
                    <a:lnT w="12700" cmpd="sng">
                      <a:noFill/>
                    </a:lnT>
                  </a:tcPr>
                </a:tc>
                <a:tc>
                  <a:txBody>
                    <a:bodyPr/>
                    <a:lstStyle/>
                    <a:p>
                      <a:pPr algn="ctr"/>
                      <a:r>
                        <a:rPr lang="zh-CN" altLang="en-US" sz="1600"/>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10</a:t>
                      </a:r>
                      <a:endParaRPr lang="zh-CN" altLang="en-US" sz="1600"/>
                    </a:p>
                  </a:txBody>
                  <a:tcPr anchor="ctr">
                    <a:lnL w="12700" cmpd="sng">
                      <a:noFill/>
                    </a:lnL>
                    <a:lnR w="12700" cmpd="sng">
                      <a:noFill/>
                    </a:lnR>
                    <a:lnT w="12700" cmpd="sng">
                      <a:noFill/>
                    </a:lnT>
                  </a:tcPr>
                </a:tc>
                <a:tc>
                  <a:txBody>
                    <a:bodyPr/>
                    <a:lstStyle/>
                    <a:p>
                      <a:pPr algn="ctr"/>
                      <a:r>
                        <a:rPr lang="en-US" altLang="zh-CN" sz="1600" dirty="0"/>
                        <a:t>*</a:t>
                      </a:r>
                      <a:r>
                        <a:rPr lang="en-US" altLang="zh-CN" sz="1600" dirty="0" err="1"/>
                        <a:t>pointer_b</a:t>
                      </a:r>
                      <a:endParaRPr lang="zh-CN" altLang="en-US" sz="16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390088585"/>
                  </a:ext>
                </a:extLst>
              </a:tr>
            </a:tbl>
          </a:graphicData>
        </a:graphic>
      </p:graphicFrame>
      <p:grpSp>
        <p:nvGrpSpPr>
          <p:cNvPr id="12" name="组合 11">
            <a:extLst>
              <a:ext uri="{FF2B5EF4-FFF2-40B4-BE49-F238E27FC236}">
                <a16:creationId xmlns:a16="http://schemas.microsoft.com/office/drawing/2014/main" xmlns="" id="{1AA1FD9A-69A9-4087-BCCF-813E351B8518}"/>
              </a:ext>
            </a:extLst>
          </p:cNvPr>
          <p:cNvGrpSpPr/>
          <p:nvPr/>
        </p:nvGrpSpPr>
        <p:grpSpPr>
          <a:xfrm>
            <a:off x="6618613" y="3836960"/>
            <a:ext cx="5096951" cy="2420966"/>
            <a:chOff x="8582294" y="4088152"/>
            <a:chExt cx="5259702" cy="2420966"/>
          </a:xfrm>
        </p:grpSpPr>
        <p:sp>
          <p:nvSpPr>
            <p:cNvPr id="13" name="MH_Other_1">
              <a:extLst>
                <a:ext uri="{FF2B5EF4-FFF2-40B4-BE49-F238E27FC236}">
                  <a16:creationId xmlns:a16="http://schemas.microsoft.com/office/drawing/2014/main" xmlns="" id="{D791730B-67A0-4BD5-A1DE-602F797C0E17}"/>
                </a:ext>
              </a:extLst>
            </p:cNvPr>
            <p:cNvSpPr/>
            <p:nvPr>
              <p:custDataLst>
                <p:tags r:id="rId1"/>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14" name="MH_SubTitle_1">
              <a:extLst>
                <a:ext uri="{FF2B5EF4-FFF2-40B4-BE49-F238E27FC236}">
                  <a16:creationId xmlns:a16="http://schemas.microsoft.com/office/drawing/2014/main" xmlns="" id="{0FD83E40-24EF-49EF-91B2-720BC63586DB}"/>
                </a:ext>
              </a:extLst>
            </p:cNvPr>
            <p:cNvSpPr/>
            <p:nvPr>
              <p:custDataLst>
                <p:tags r:id="rId2"/>
              </p:custDataLst>
            </p:nvPr>
          </p:nvSpPr>
          <p:spPr>
            <a:xfrm>
              <a:off x="9371544" y="4088152"/>
              <a:ext cx="4455901" cy="2420966"/>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600" dirty="0">
                  <a:solidFill>
                    <a:schemeClr val="tx1">
                      <a:lumMod val="75000"/>
                      <a:lumOff val="25000"/>
                    </a:schemeClr>
                  </a:solidFill>
                </a:rPr>
                <a:t>程序中有两处出现*</a:t>
              </a:r>
              <a:r>
                <a:rPr lang="en-US" altLang="zh-CN" sz="1600" dirty="0" err="1">
                  <a:solidFill>
                    <a:schemeClr val="tx1">
                      <a:lumMod val="75000"/>
                      <a:lumOff val="25000"/>
                    </a:schemeClr>
                  </a:solidFill>
                </a:rPr>
                <a:t>pointer_a</a:t>
              </a:r>
              <a:r>
                <a:rPr lang="zh-CN" altLang="en-US" sz="1600" dirty="0">
                  <a:solidFill>
                    <a:schemeClr val="tx1">
                      <a:lumMod val="75000"/>
                      <a:lumOff val="25000"/>
                    </a:schemeClr>
                  </a:solidFill>
                </a:rPr>
                <a:t>和*</a:t>
              </a:r>
              <a:r>
                <a:rPr lang="en-US" altLang="zh-CN" sz="1600" dirty="0" err="1">
                  <a:solidFill>
                    <a:schemeClr val="tx1">
                      <a:lumMod val="75000"/>
                      <a:lumOff val="25000"/>
                    </a:schemeClr>
                  </a:solidFill>
                </a:rPr>
                <a:t>pointer_b</a:t>
              </a:r>
              <a:r>
                <a:rPr lang="zh-CN" altLang="en-US" sz="1600" dirty="0">
                  <a:solidFill>
                    <a:schemeClr val="tx1">
                      <a:lumMod val="75000"/>
                      <a:lumOff val="25000"/>
                    </a:schemeClr>
                  </a:solidFill>
                </a:rPr>
                <a:t>，请区分它们的不同含义。程序前面的* </a:t>
              </a:r>
              <a:r>
                <a:rPr lang="en-US" altLang="zh-CN" sz="1600" dirty="0" err="1">
                  <a:solidFill>
                    <a:schemeClr val="tx1">
                      <a:lumMod val="75000"/>
                      <a:lumOff val="25000"/>
                    </a:schemeClr>
                  </a:solidFill>
                </a:rPr>
                <a:t>pointer_a</a:t>
              </a:r>
              <a:r>
                <a:rPr lang="zh-CN" altLang="en-US" sz="1600" dirty="0">
                  <a:solidFill>
                    <a:schemeClr val="tx1">
                      <a:lumMod val="75000"/>
                      <a:lumOff val="25000"/>
                    </a:schemeClr>
                  </a:solidFill>
                </a:rPr>
                <a:t>和*</a:t>
              </a:r>
              <a:r>
                <a:rPr lang="en-US" altLang="zh-CN" sz="1600" dirty="0" err="1">
                  <a:solidFill>
                    <a:schemeClr val="tx1">
                      <a:lumMod val="75000"/>
                      <a:lumOff val="25000"/>
                    </a:schemeClr>
                  </a:solidFill>
                </a:rPr>
                <a:t>pointer_b</a:t>
              </a:r>
              <a:r>
                <a:rPr lang="zh-CN" altLang="en-US" sz="1600" dirty="0">
                  <a:solidFill>
                    <a:schemeClr val="tx1">
                      <a:lumMod val="75000"/>
                      <a:lumOff val="25000"/>
                    </a:schemeClr>
                  </a:solidFill>
                </a:rPr>
                <a:t>表示定义两个指针变量</a:t>
              </a:r>
              <a:r>
                <a:rPr lang="en-US" altLang="zh-CN" sz="1600" dirty="0" err="1">
                  <a:solidFill>
                    <a:schemeClr val="tx1">
                      <a:lumMod val="75000"/>
                      <a:lumOff val="25000"/>
                    </a:schemeClr>
                  </a:solidFill>
                </a:rPr>
                <a:t>pointer_a</a:t>
              </a:r>
              <a:r>
                <a:rPr lang="zh-CN" altLang="en-US" sz="1600" dirty="0">
                  <a:solidFill>
                    <a:schemeClr val="tx1">
                      <a:lumMod val="75000"/>
                      <a:lumOff val="25000"/>
                    </a:schemeClr>
                  </a:solidFill>
                </a:rPr>
                <a:t>和</a:t>
              </a:r>
              <a:r>
                <a:rPr lang="en-US" altLang="zh-CN" sz="1600" dirty="0" err="1">
                  <a:solidFill>
                    <a:schemeClr val="tx1">
                      <a:lumMod val="75000"/>
                      <a:lumOff val="25000"/>
                    </a:schemeClr>
                  </a:solidFill>
                </a:rPr>
                <a:t>pointer_b</a:t>
              </a:r>
              <a:r>
                <a:rPr lang="zh-CN" altLang="en-US" sz="1600" dirty="0">
                  <a:solidFill>
                    <a:schemeClr val="tx1">
                      <a:lumMod val="75000"/>
                      <a:lumOff val="25000"/>
                    </a:schemeClr>
                  </a:solidFill>
                </a:rPr>
                <a:t>。它们前面的“*”只是表示该变量是指针变量。程序最后</a:t>
              </a:r>
              <a:r>
                <a:rPr lang="en-US" altLang="zh-CN" sz="1600" dirty="0" err="1">
                  <a:solidFill>
                    <a:schemeClr val="tx1">
                      <a:lumMod val="75000"/>
                      <a:lumOff val="25000"/>
                    </a:schemeClr>
                  </a:solidFill>
                </a:rPr>
                <a:t>printf</a:t>
              </a:r>
              <a:r>
                <a:rPr lang="zh-CN" altLang="en-US" sz="1600" dirty="0">
                  <a:solidFill>
                    <a:schemeClr val="tx1">
                      <a:lumMod val="75000"/>
                      <a:lumOff val="25000"/>
                    </a:schemeClr>
                  </a:solidFill>
                </a:rPr>
                <a:t>函数中的*</a:t>
              </a:r>
              <a:r>
                <a:rPr lang="en-US" altLang="zh-CN" sz="1600" dirty="0" err="1">
                  <a:solidFill>
                    <a:schemeClr val="tx1">
                      <a:lumMod val="75000"/>
                      <a:lumOff val="25000"/>
                    </a:schemeClr>
                  </a:solidFill>
                </a:rPr>
                <a:t>pointer_a</a:t>
              </a:r>
              <a:r>
                <a:rPr lang="zh-CN" altLang="en-US" sz="1600" dirty="0">
                  <a:solidFill>
                    <a:schemeClr val="tx1">
                      <a:lumMod val="75000"/>
                      <a:lumOff val="25000"/>
                    </a:schemeClr>
                  </a:solidFill>
                </a:rPr>
                <a:t>和*</a:t>
              </a:r>
              <a:r>
                <a:rPr lang="en-US" altLang="zh-CN" sz="1600" dirty="0" err="1">
                  <a:solidFill>
                    <a:schemeClr val="tx1">
                      <a:lumMod val="75000"/>
                      <a:lumOff val="25000"/>
                    </a:schemeClr>
                  </a:solidFill>
                </a:rPr>
                <a:t>pointer_b</a:t>
              </a:r>
              <a:r>
                <a:rPr lang="zh-CN" altLang="en-US" sz="1600" dirty="0">
                  <a:solidFill>
                    <a:schemeClr val="tx1">
                      <a:lumMod val="75000"/>
                      <a:lumOff val="25000"/>
                    </a:schemeClr>
                  </a:solidFill>
                </a:rPr>
                <a:t>则代表</a:t>
              </a:r>
              <a:r>
                <a:rPr lang="en-US" altLang="zh-CN" sz="1600" dirty="0" err="1">
                  <a:solidFill>
                    <a:schemeClr val="tx1">
                      <a:lumMod val="75000"/>
                      <a:lumOff val="25000"/>
                    </a:schemeClr>
                  </a:solidFill>
                </a:rPr>
                <a:t>pointer_a</a:t>
              </a:r>
              <a:r>
                <a:rPr lang="zh-CN" altLang="en-US" sz="1600" dirty="0">
                  <a:solidFill>
                    <a:schemeClr val="tx1">
                      <a:lumMod val="75000"/>
                      <a:lumOff val="25000"/>
                    </a:schemeClr>
                  </a:solidFill>
                </a:rPr>
                <a:t>和</a:t>
              </a:r>
              <a:r>
                <a:rPr lang="en-US" altLang="zh-CN" sz="1600" dirty="0" err="1">
                  <a:solidFill>
                    <a:schemeClr val="tx1">
                      <a:lumMod val="75000"/>
                      <a:lumOff val="25000"/>
                    </a:schemeClr>
                  </a:solidFill>
                </a:rPr>
                <a:t>pointer_b</a:t>
              </a:r>
              <a:r>
                <a:rPr lang="zh-CN" altLang="en-US" sz="1600" dirty="0">
                  <a:solidFill>
                    <a:schemeClr val="tx1">
                      <a:lumMod val="75000"/>
                      <a:lumOff val="25000"/>
                    </a:schemeClr>
                  </a:solidFill>
                </a:rPr>
                <a:t>所指向的变量。</a:t>
              </a:r>
            </a:p>
          </p:txBody>
        </p:sp>
        <p:sp>
          <p:nvSpPr>
            <p:cNvPr id="15" name="MH_Other_2">
              <a:extLst>
                <a:ext uri="{FF2B5EF4-FFF2-40B4-BE49-F238E27FC236}">
                  <a16:creationId xmlns:a16="http://schemas.microsoft.com/office/drawing/2014/main" xmlns="" id="{AB1AACF2-C221-4CC0-9D1B-960D460A8272}"/>
                </a:ext>
              </a:extLst>
            </p:cNvPr>
            <p:cNvSpPr/>
            <p:nvPr>
              <p:custDataLst>
                <p:tags r:id="rId3"/>
              </p:custDataLst>
            </p:nvPr>
          </p:nvSpPr>
          <p:spPr>
            <a:xfrm rot="16200000">
              <a:off x="13540371" y="6207491"/>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pic>
        <p:nvPicPr>
          <p:cNvPr id="4" name="图片 3">
            <a:extLst>
              <a:ext uri="{FF2B5EF4-FFF2-40B4-BE49-F238E27FC236}">
                <a16:creationId xmlns:a16="http://schemas.microsoft.com/office/drawing/2014/main" xmlns="" id="{D8DEC184-9C37-495F-8CAC-AF5694904CAC}"/>
              </a:ext>
            </a:extLst>
          </p:cNvPr>
          <p:cNvPicPr>
            <a:picLocks noChangeAspect="1"/>
          </p:cNvPicPr>
          <p:nvPr/>
        </p:nvPicPr>
        <p:blipFill>
          <a:blip r:embed="rId7" cstate="print"/>
          <a:stretch>
            <a:fillRect/>
          </a:stretch>
        </p:blipFill>
        <p:spPr>
          <a:xfrm>
            <a:off x="2326502" y="5098865"/>
            <a:ext cx="4016960" cy="1159060"/>
          </a:xfrm>
          <a:prstGeom prst="rect">
            <a:avLst/>
          </a:prstGeom>
        </p:spPr>
      </p:pic>
    </p:spTree>
    <p:extLst>
      <p:ext uri="{BB962C8B-B14F-4D97-AF65-F5344CB8AC3E}">
        <p14:creationId xmlns:p14="http://schemas.microsoft.com/office/powerpoint/2010/main" xmlns="" val="962190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7582"/>
            <a:ext cx="10515600" cy="1325563"/>
          </a:xfrm>
        </p:spPr>
        <p:txBody>
          <a:bodyPr/>
          <a:lstStyle/>
          <a:p>
            <a:r>
              <a:rPr lang="zh-CN" altLang="en-US" dirty="0"/>
              <a:t>使用指针变量的例子</a:t>
            </a:r>
          </a:p>
        </p:txBody>
      </p:sp>
      <p:sp>
        <p:nvSpPr>
          <p:cNvPr id="3" name="内容占位符 2"/>
          <p:cNvSpPr>
            <a:spLocks noGrp="1"/>
          </p:cNvSpPr>
          <p:nvPr>
            <p:ph idx="1"/>
          </p:nvPr>
        </p:nvSpPr>
        <p:spPr>
          <a:xfrm>
            <a:off x="413649" y="1025180"/>
            <a:ext cx="10970796" cy="552660"/>
          </a:xfrm>
        </p:spPr>
        <p:txBody>
          <a:bodyPr>
            <a:noAutofit/>
          </a:bodyPr>
          <a:lstStyle/>
          <a:p>
            <a:pPr marL="88900" indent="-88900">
              <a:lnSpc>
                <a:spcPct val="12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7.2】</a:t>
            </a:r>
            <a:r>
              <a:rPr lang="zh-CN" altLang="en-US" sz="2000" dirty="0">
                <a:solidFill>
                  <a:schemeClr val="accent1"/>
                </a:solidFill>
              </a:rPr>
              <a:t>输入</a:t>
            </a:r>
            <a:r>
              <a:rPr lang="en-US" altLang="zh-CN" sz="2000" dirty="0">
                <a:solidFill>
                  <a:schemeClr val="accent1"/>
                </a:solidFill>
              </a:rPr>
              <a:t>a</a:t>
            </a:r>
            <a:r>
              <a:rPr lang="zh-CN" altLang="en-US" sz="2000" dirty="0">
                <a:solidFill>
                  <a:schemeClr val="accent1"/>
                </a:solidFill>
              </a:rPr>
              <a:t>和</a:t>
            </a:r>
            <a:r>
              <a:rPr lang="en-US" altLang="zh-CN" sz="2000" dirty="0">
                <a:solidFill>
                  <a:schemeClr val="accent1"/>
                </a:solidFill>
              </a:rPr>
              <a:t>b</a:t>
            </a:r>
            <a:r>
              <a:rPr lang="zh-CN" altLang="en-US" sz="2000" dirty="0">
                <a:solidFill>
                  <a:schemeClr val="accent1"/>
                </a:solidFill>
              </a:rPr>
              <a:t>两个整数，按先大后小的顺序输出</a:t>
            </a:r>
            <a:r>
              <a:rPr lang="en-US" altLang="zh-CN" sz="2000" dirty="0">
                <a:solidFill>
                  <a:schemeClr val="accent1"/>
                </a:solidFill>
              </a:rPr>
              <a:t>a</a:t>
            </a:r>
            <a:r>
              <a:rPr lang="zh-CN" altLang="en-US" sz="2000" dirty="0">
                <a:solidFill>
                  <a:schemeClr val="accent1"/>
                </a:solidFill>
              </a:rPr>
              <a:t>和</a:t>
            </a:r>
            <a:r>
              <a:rPr lang="en-US" altLang="zh-CN" sz="2000" dirty="0">
                <a:solidFill>
                  <a:schemeClr val="accent1"/>
                </a:solidFill>
              </a:rPr>
              <a:t>b</a:t>
            </a:r>
            <a:r>
              <a:rPr lang="zh-CN" altLang="en-US" sz="2000" dirty="0">
                <a:solidFill>
                  <a:schemeClr val="accent1"/>
                </a:solidFill>
              </a:rPr>
              <a:t>，要求用指针方法处理。</a:t>
            </a:r>
          </a:p>
        </p:txBody>
      </p:sp>
      <p:sp>
        <p:nvSpPr>
          <p:cNvPr id="32" name="圆角矩形 12">
            <a:extLst>
              <a:ext uri="{FF2B5EF4-FFF2-40B4-BE49-F238E27FC236}">
                <a16:creationId xmlns:a16="http://schemas.microsoft.com/office/drawing/2014/main" xmlns="" id="{0F049BFC-9696-4323-94B2-76251E60074B}"/>
              </a:ext>
            </a:extLst>
          </p:cNvPr>
          <p:cNvSpPr/>
          <p:nvPr/>
        </p:nvSpPr>
        <p:spPr>
          <a:xfrm>
            <a:off x="567296" y="2350743"/>
            <a:ext cx="6320602" cy="3466430"/>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a:t>int main()</a:t>
            </a:r>
          </a:p>
          <a:p>
            <a:pPr defTabSz="363538">
              <a:lnSpc>
                <a:spcPct val="120000"/>
              </a:lnSpc>
            </a:pPr>
            <a:r>
              <a:rPr lang="en-US" altLang="zh-CN" sz="1400" dirty="0"/>
              <a:t>{	int *p1,*p2,*</a:t>
            </a:r>
            <a:r>
              <a:rPr lang="en-US" altLang="zh-CN" sz="1400" dirty="0" err="1"/>
              <a:t>p,a,b</a:t>
            </a:r>
            <a:r>
              <a:rPr lang="en-US" altLang="zh-CN" sz="1400" dirty="0"/>
              <a:t>;					</a:t>
            </a:r>
            <a:r>
              <a:rPr lang="en-US" altLang="zh-CN" sz="1400" dirty="0">
                <a:solidFill>
                  <a:srgbClr val="008000"/>
                </a:solidFill>
              </a:rPr>
              <a:t>//p1,p2</a:t>
            </a:r>
            <a:r>
              <a:rPr lang="zh-CN" altLang="en-US" sz="1400" dirty="0">
                <a:solidFill>
                  <a:srgbClr val="008000"/>
                </a:solidFill>
              </a:rPr>
              <a:t>的类型是</a:t>
            </a:r>
            <a:r>
              <a:rPr lang="en-US" altLang="zh-CN" sz="1400" dirty="0">
                <a:solidFill>
                  <a:srgbClr val="008000"/>
                </a:solidFill>
              </a:rPr>
              <a:t>int *</a:t>
            </a:r>
            <a:r>
              <a:rPr lang="zh-CN" altLang="en-US" sz="1400" dirty="0">
                <a:solidFill>
                  <a:srgbClr val="008000"/>
                </a:solidFill>
              </a:rPr>
              <a:t>类型</a:t>
            </a:r>
          </a:p>
          <a:p>
            <a:pPr defTabSz="363538">
              <a:lnSpc>
                <a:spcPct val="120000"/>
              </a:lnSpc>
            </a:pPr>
            <a:r>
              <a:rPr lang="en-US" altLang="zh-CN" sz="1400" dirty="0"/>
              <a:t>	</a:t>
            </a:r>
            <a:r>
              <a:rPr lang="en-US" altLang="zh-CN" sz="1400" dirty="0" err="1"/>
              <a:t>scanf</a:t>
            </a:r>
            <a:r>
              <a:rPr lang="en-US" altLang="zh-CN" sz="1400" dirty="0"/>
              <a:t>("%</a:t>
            </a:r>
            <a:r>
              <a:rPr lang="en-US" altLang="zh-CN" sz="1400" dirty="0" err="1"/>
              <a:t>d,%d",&amp;a,&amp;b</a:t>
            </a:r>
            <a:r>
              <a:rPr lang="en-US" altLang="zh-CN" sz="1400" dirty="0"/>
              <a:t>);				</a:t>
            </a:r>
            <a:r>
              <a:rPr lang="en-US" altLang="zh-CN" sz="1400" dirty="0">
                <a:solidFill>
                  <a:srgbClr val="008000"/>
                </a:solidFill>
              </a:rPr>
              <a:t>//</a:t>
            </a:r>
            <a:r>
              <a:rPr lang="zh-CN" altLang="en-US" sz="1400" dirty="0">
                <a:solidFill>
                  <a:srgbClr val="008000"/>
                </a:solidFill>
              </a:rPr>
              <a:t>输入两个整数 </a:t>
            </a:r>
          </a:p>
          <a:p>
            <a:pPr defTabSz="363538">
              <a:lnSpc>
                <a:spcPct val="120000"/>
              </a:lnSpc>
            </a:pPr>
            <a:r>
              <a:rPr lang="zh-CN" altLang="en-US" sz="1400" dirty="0"/>
              <a:t>	</a:t>
            </a:r>
            <a:r>
              <a:rPr lang="en-US" altLang="zh-CN" sz="1400" dirty="0"/>
              <a:t>p1=&amp;a;							</a:t>
            </a:r>
            <a:r>
              <a:rPr lang="en-US" altLang="zh-CN" sz="1400" dirty="0">
                <a:solidFill>
                  <a:srgbClr val="008000"/>
                </a:solidFill>
              </a:rPr>
              <a:t>//</a:t>
            </a:r>
            <a:r>
              <a:rPr lang="zh-CN" altLang="en-US" sz="1400" dirty="0">
                <a:solidFill>
                  <a:srgbClr val="008000"/>
                </a:solidFill>
              </a:rPr>
              <a:t>使</a:t>
            </a:r>
            <a:r>
              <a:rPr lang="en-US" altLang="zh-CN" sz="1400" dirty="0">
                <a:solidFill>
                  <a:srgbClr val="008000"/>
                </a:solidFill>
              </a:rPr>
              <a:t>p1</a:t>
            </a:r>
            <a:r>
              <a:rPr lang="zh-CN" altLang="en-US" sz="1400" dirty="0">
                <a:solidFill>
                  <a:srgbClr val="008000"/>
                </a:solidFill>
              </a:rPr>
              <a:t>指向变量</a:t>
            </a:r>
            <a:r>
              <a:rPr lang="en-US" altLang="zh-CN" sz="1400" dirty="0">
                <a:solidFill>
                  <a:srgbClr val="008000"/>
                </a:solidFill>
              </a:rPr>
              <a:t>a</a:t>
            </a:r>
          </a:p>
          <a:p>
            <a:pPr defTabSz="363538">
              <a:lnSpc>
                <a:spcPct val="120000"/>
              </a:lnSpc>
            </a:pPr>
            <a:r>
              <a:rPr lang="en-US" altLang="zh-CN" sz="1400" dirty="0"/>
              <a:t>	p2=&amp;b;							</a:t>
            </a:r>
            <a:r>
              <a:rPr lang="en-US" altLang="zh-CN" sz="1400" dirty="0">
                <a:solidFill>
                  <a:srgbClr val="008000"/>
                </a:solidFill>
              </a:rPr>
              <a:t>//</a:t>
            </a:r>
            <a:r>
              <a:rPr lang="zh-CN" altLang="en-US" sz="1400" dirty="0">
                <a:solidFill>
                  <a:srgbClr val="008000"/>
                </a:solidFill>
              </a:rPr>
              <a:t>使</a:t>
            </a:r>
            <a:r>
              <a:rPr lang="en-US" altLang="zh-CN" sz="1400" dirty="0">
                <a:solidFill>
                  <a:srgbClr val="008000"/>
                </a:solidFill>
              </a:rPr>
              <a:t>p2</a:t>
            </a:r>
            <a:r>
              <a:rPr lang="zh-CN" altLang="en-US" sz="1400" dirty="0">
                <a:solidFill>
                  <a:srgbClr val="008000"/>
                </a:solidFill>
              </a:rPr>
              <a:t>指向变量</a:t>
            </a:r>
            <a:r>
              <a:rPr lang="en-US" altLang="zh-CN" sz="1400" dirty="0">
                <a:solidFill>
                  <a:srgbClr val="008000"/>
                </a:solidFill>
              </a:rPr>
              <a:t>b</a:t>
            </a:r>
          </a:p>
          <a:p>
            <a:pPr defTabSz="363538">
              <a:lnSpc>
                <a:spcPct val="120000"/>
              </a:lnSpc>
            </a:pPr>
            <a:r>
              <a:rPr lang="en-US" altLang="zh-CN" sz="1400" dirty="0"/>
              <a:t>	if(a&lt;b)							</a:t>
            </a:r>
            <a:r>
              <a:rPr lang="en-US" altLang="zh-CN" sz="1400" dirty="0">
                <a:solidFill>
                  <a:srgbClr val="008000"/>
                </a:solidFill>
              </a:rPr>
              <a:t>//</a:t>
            </a:r>
            <a:r>
              <a:rPr lang="zh-CN" altLang="en-US" sz="1400" dirty="0">
                <a:solidFill>
                  <a:srgbClr val="008000"/>
                </a:solidFill>
              </a:rPr>
              <a:t>如果</a:t>
            </a:r>
            <a:r>
              <a:rPr lang="en-US" altLang="zh-CN" sz="1400" dirty="0">
                <a:solidFill>
                  <a:srgbClr val="008000"/>
                </a:solidFill>
              </a:rPr>
              <a:t>a&lt;b</a:t>
            </a:r>
          </a:p>
          <a:p>
            <a:pPr defTabSz="363538">
              <a:lnSpc>
                <a:spcPct val="120000"/>
              </a:lnSpc>
            </a:pPr>
            <a:r>
              <a:rPr lang="en-US" altLang="zh-CN" sz="1400" dirty="0"/>
              <a:t>	{	p=p1;p1=p2;p2=p;}			</a:t>
            </a:r>
            <a:r>
              <a:rPr lang="en-US" altLang="zh-CN" sz="1400" dirty="0">
                <a:solidFill>
                  <a:srgbClr val="008000"/>
                </a:solidFill>
              </a:rPr>
              <a:t>//</a:t>
            </a:r>
            <a:r>
              <a:rPr lang="zh-CN" altLang="en-US" sz="1400" dirty="0">
                <a:solidFill>
                  <a:srgbClr val="008000"/>
                </a:solidFill>
              </a:rPr>
              <a:t>使</a:t>
            </a:r>
            <a:r>
              <a:rPr lang="en-US" altLang="zh-CN" sz="1400" dirty="0">
                <a:solidFill>
                  <a:srgbClr val="008000"/>
                </a:solidFill>
              </a:rPr>
              <a:t>p1</a:t>
            </a:r>
            <a:r>
              <a:rPr lang="zh-CN" altLang="en-US" sz="1400" dirty="0">
                <a:solidFill>
                  <a:srgbClr val="008000"/>
                </a:solidFill>
              </a:rPr>
              <a:t>与</a:t>
            </a:r>
            <a:r>
              <a:rPr lang="en-US" altLang="zh-CN" sz="1400" dirty="0">
                <a:solidFill>
                  <a:srgbClr val="008000"/>
                </a:solidFill>
              </a:rPr>
              <a:t>p2</a:t>
            </a:r>
            <a:r>
              <a:rPr lang="zh-CN" altLang="en-US" sz="1400" dirty="0">
                <a:solidFill>
                  <a:srgbClr val="008000"/>
                </a:solidFill>
              </a:rPr>
              <a:t>的值互换</a:t>
            </a:r>
          </a:p>
          <a:p>
            <a:pPr defTabSz="363538">
              <a:lnSpc>
                <a:spcPct val="120000"/>
              </a:lnSpc>
            </a:pPr>
            <a:r>
              <a:rPr lang="zh-CN" altLang="en-US" sz="1400" dirty="0"/>
              <a:t>	</a:t>
            </a:r>
            <a:r>
              <a:rPr lang="en-US" altLang="zh-CN" sz="1400" dirty="0" err="1"/>
              <a:t>printf</a:t>
            </a:r>
            <a:r>
              <a:rPr lang="en-US" altLang="zh-CN" sz="1400" dirty="0"/>
              <a:t>("a=%</a:t>
            </a:r>
            <a:r>
              <a:rPr lang="en-US" altLang="zh-CN" sz="1400" dirty="0" err="1"/>
              <a:t>d,b</a:t>
            </a:r>
            <a:r>
              <a:rPr lang="en-US" altLang="zh-CN" sz="1400" dirty="0"/>
              <a:t>=%d\n",</a:t>
            </a:r>
            <a:r>
              <a:rPr lang="en-US" altLang="zh-CN" sz="1400" dirty="0" err="1"/>
              <a:t>a,b</a:t>
            </a:r>
            <a:r>
              <a:rPr lang="en-US" altLang="zh-CN" sz="1400" dirty="0"/>
              <a:t>);			</a:t>
            </a:r>
            <a:r>
              <a:rPr lang="en-US" altLang="zh-CN" sz="1400" dirty="0">
                <a:solidFill>
                  <a:srgbClr val="008000"/>
                </a:solidFill>
              </a:rPr>
              <a:t>//</a:t>
            </a:r>
            <a:r>
              <a:rPr lang="zh-CN" altLang="en-US" sz="1400" dirty="0">
                <a:solidFill>
                  <a:srgbClr val="008000"/>
                </a:solidFill>
              </a:rPr>
              <a:t>输出</a:t>
            </a:r>
            <a:r>
              <a:rPr lang="en-US" altLang="zh-CN" sz="1400" dirty="0" err="1">
                <a:solidFill>
                  <a:srgbClr val="008000"/>
                </a:solidFill>
              </a:rPr>
              <a:t>a,b</a:t>
            </a:r>
            <a:endParaRPr lang="en-US" altLang="zh-CN" sz="1400" dirty="0">
              <a:solidFill>
                <a:srgbClr val="008000"/>
              </a:solidFill>
            </a:endParaRPr>
          </a:p>
          <a:p>
            <a:pPr defTabSz="363538">
              <a:lnSpc>
                <a:spcPct val="120000"/>
              </a:lnSpc>
            </a:pPr>
            <a:r>
              <a:rPr lang="en-US" altLang="zh-CN" sz="1400" dirty="0"/>
              <a:t>	</a:t>
            </a:r>
            <a:r>
              <a:rPr lang="en-US" altLang="zh-CN" sz="1400" dirty="0" err="1"/>
              <a:t>printf</a:t>
            </a:r>
            <a:r>
              <a:rPr lang="en-US" altLang="zh-CN" sz="1400" dirty="0"/>
              <a:t>("max=%</a:t>
            </a:r>
            <a:r>
              <a:rPr lang="en-US" altLang="zh-CN" sz="1400" dirty="0" err="1"/>
              <a:t>d,min</a:t>
            </a:r>
            <a:r>
              <a:rPr lang="en-US" altLang="zh-CN" sz="1400" dirty="0"/>
              <a:t>=%d\n",*p1,*p2);	</a:t>
            </a:r>
            <a:r>
              <a:rPr lang="en-US" altLang="zh-CN" sz="1400" dirty="0">
                <a:solidFill>
                  <a:srgbClr val="008000"/>
                </a:solidFill>
              </a:rPr>
              <a:t>//</a:t>
            </a:r>
            <a:r>
              <a:rPr lang="zh-CN" altLang="en-US" sz="1400" dirty="0">
                <a:solidFill>
                  <a:srgbClr val="008000"/>
                </a:solidFill>
              </a:rPr>
              <a:t>输出</a:t>
            </a:r>
            <a:r>
              <a:rPr lang="en-US" altLang="zh-CN" sz="1400" dirty="0">
                <a:solidFill>
                  <a:srgbClr val="008000"/>
                </a:solidFill>
              </a:rPr>
              <a:t>p1</a:t>
            </a:r>
            <a:r>
              <a:rPr lang="zh-CN" altLang="en-US" sz="1400" dirty="0">
                <a:solidFill>
                  <a:srgbClr val="008000"/>
                </a:solidFill>
              </a:rPr>
              <a:t>和</a:t>
            </a:r>
            <a:r>
              <a:rPr lang="en-US" altLang="zh-CN" sz="1400" dirty="0">
                <a:solidFill>
                  <a:srgbClr val="008000"/>
                </a:solidFill>
              </a:rPr>
              <a:t>p2</a:t>
            </a:r>
            <a:r>
              <a:rPr lang="zh-CN" altLang="en-US" sz="1400" dirty="0">
                <a:solidFill>
                  <a:srgbClr val="008000"/>
                </a:solidFill>
              </a:rPr>
              <a:t>所指向的变量的值</a:t>
            </a:r>
          </a:p>
          <a:p>
            <a:pPr defTabSz="363538">
              <a:lnSpc>
                <a:spcPct val="120000"/>
              </a:lnSpc>
            </a:pPr>
            <a:r>
              <a:rPr lang="zh-CN" altLang="en-US" sz="1400" dirty="0"/>
              <a:t>	</a:t>
            </a:r>
            <a:r>
              <a:rPr lang="en-US" altLang="zh-CN" sz="1400" dirty="0"/>
              <a:t>return 0;</a:t>
            </a:r>
          </a:p>
          <a:p>
            <a:pPr defTabSz="363538">
              <a:lnSpc>
                <a:spcPct val="120000"/>
              </a:lnSpc>
            </a:pPr>
            <a:r>
              <a:rPr lang="en-US" altLang="zh-CN" sz="1400" dirty="0"/>
              <a:t>}</a:t>
            </a:r>
          </a:p>
        </p:txBody>
      </p:sp>
      <p:grpSp>
        <p:nvGrpSpPr>
          <p:cNvPr id="12" name="组合 11">
            <a:extLst>
              <a:ext uri="{FF2B5EF4-FFF2-40B4-BE49-F238E27FC236}">
                <a16:creationId xmlns:a16="http://schemas.microsoft.com/office/drawing/2014/main" xmlns="" id="{1AA1FD9A-69A9-4087-BCCF-813E351B8518}"/>
              </a:ext>
            </a:extLst>
          </p:cNvPr>
          <p:cNvGrpSpPr/>
          <p:nvPr/>
        </p:nvGrpSpPr>
        <p:grpSpPr>
          <a:xfrm>
            <a:off x="6195381" y="4453680"/>
            <a:ext cx="5096951" cy="1984294"/>
            <a:chOff x="8582294" y="4088152"/>
            <a:chExt cx="5259702" cy="1984294"/>
          </a:xfrm>
        </p:grpSpPr>
        <p:sp>
          <p:nvSpPr>
            <p:cNvPr id="13" name="MH_Other_1">
              <a:extLst>
                <a:ext uri="{FF2B5EF4-FFF2-40B4-BE49-F238E27FC236}">
                  <a16:creationId xmlns:a16="http://schemas.microsoft.com/office/drawing/2014/main" xmlns="" id="{D791730B-67A0-4BD5-A1DE-602F797C0E17}"/>
                </a:ext>
              </a:extLst>
            </p:cNvPr>
            <p:cNvSpPr/>
            <p:nvPr>
              <p:custDataLst>
                <p:tags r:id="rId1"/>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14" name="MH_SubTitle_1">
              <a:extLst>
                <a:ext uri="{FF2B5EF4-FFF2-40B4-BE49-F238E27FC236}">
                  <a16:creationId xmlns:a16="http://schemas.microsoft.com/office/drawing/2014/main" xmlns="" id="{0FD83E40-24EF-49EF-91B2-720BC63586DB}"/>
                </a:ext>
              </a:extLst>
            </p:cNvPr>
            <p:cNvSpPr/>
            <p:nvPr>
              <p:custDataLst>
                <p:tags r:id="rId2"/>
              </p:custDataLst>
            </p:nvPr>
          </p:nvSpPr>
          <p:spPr>
            <a:xfrm>
              <a:off x="9371544" y="4088152"/>
              <a:ext cx="4455901" cy="1984294"/>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600" dirty="0">
                  <a:solidFill>
                    <a:schemeClr val="tx1">
                      <a:lumMod val="75000"/>
                      <a:lumOff val="25000"/>
                    </a:schemeClr>
                  </a:solidFill>
                </a:rPr>
                <a:t>整型变量</a:t>
              </a:r>
              <a:r>
                <a:rPr lang="en-US" altLang="zh-CN" sz="1600" dirty="0">
                  <a:solidFill>
                    <a:schemeClr val="tx1">
                      <a:lumMod val="75000"/>
                      <a:lumOff val="25000"/>
                    </a:schemeClr>
                  </a:solidFill>
                </a:rPr>
                <a:t>a</a:t>
              </a:r>
              <a:r>
                <a:rPr lang="zh-CN" altLang="en-US" sz="1600" dirty="0">
                  <a:solidFill>
                    <a:schemeClr val="tx1">
                      <a:lumMod val="75000"/>
                      <a:lumOff val="25000"/>
                    </a:schemeClr>
                  </a:solidFill>
                </a:rPr>
                <a:t>和</a:t>
              </a:r>
              <a:r>
                <a:rPr lang="en-US" altLang="zh-CN" sz="1600" dirty="0">
                  <a:solidFill>
                    <a:schemeClr val="tx1">
                      <a:lumMod val="75000"/>
                      <a:lumOff val="25000"/>
                    </a:schemeClr>
                  </a:solidFill>
                </a:rPr>
                <a:t>b</a:t>
              </a:r>
              <a:r>
                <a:rPr lang="zh-CN" altLang="en-US" sz="1600" dirty="0">
                  <a:solidFill>
                    <a:schemeClr val="tx1">
                      <a:lumMod val="75000"/>
                      <a:lumOff val="25000"/>
                    </a:schemeClr>
                  </a:solidFill>
                </a:rPr>
                <a:t>的值并未交换，它们仍保持原值，但指针变量</a:t>
              </a:r>
              <a:r>
                <a:rPr lang="en-US" altLang="zh-CN" sz="1600" dirty="0">
                  <a:solidFill>
                    <a:schemeClr val="tx1">
                      <a:lumMod val="75000"/>
                      <a:lumOff val="25000"/>
                    </a:schemeClr>
                  </a:solidFill>
                </a:rPr>
                <a:t>p1</a:t>
              </a:r>
              <a:r>
                <a:rPr lang="zh-CN" altLang="en-US" sz="1600" dirty="0">
                  <a:solidFill>
                    <a:schemeClr val="tx1">
                      <a:lumMod val="75000"/>
                      <a:lumOff val="25000"/>
                    </a:schemeClr>
                  </a:solidFill>
                </a:rPr>
                <a:t>和</a:t>
              </a:r>
              <a:r>
                <a:rPr lang="en-US" altLang="zh-CN" sz="1600" dirty="0">
                  <a:solidFill>
                    <a:schemeClr val="tx1">
                      <a:lumMod val="75000"/>
                      <a:lumOff val="25000"/>
                    </a:schemeClr>
                  </a:solidFill>
                </a:rPr>
                <a:t>p2</a:t>
              </a:r>
              <a:r>
                <a:rPr lang="zh-CN" altLang="en-US" sz="1600" dirty="0">
                  <a:solidFill>
                    <a:schemeClr val="tx1">
                      <a:lumMod val="75000"/>
                      <a:lumOff val="25000"/>
                    </a:schemeClr>
                  </a:solidFill>
                </a:rPr>
                <a:t>的值改变了。</a:t>
              </a:r>
              <a:r>
                <a:rPr lang="en-US" altLang="zh-CN" sz="1600" dirty="0">
                  <a:solidFill>
                    <a:schemeClr val="tx1">
                      <a:lumMod val="75000"/>
                      <a:lumOff val="25000"/>
                    </a:schemeClr>
                  </a:solidFill>
                </a:rPr>
                <a:t>p1</a:t>
              </a:r>
              <a:r>
                <a:rPr lang="zh-CN" altLang="en-US" sz="1600" dirty="0">
                  <a:solidFill>
                    <a:schemeClr val="tx1">
                      <a:lumMod val="75000"/>
                      <a:lumOff val="25000"/>
                    </a:schemeClr>
                  </a:solidFill>
                </a:rPr>
                <a:t>的值原为</a:t>
              </a:r>
              <a:r>
                <a:rPr lang="en-US" altLang="zh-CN" sz="1600" dirty="0">
                  <a:solidFill>
                    <a:schemeClr val="tx1">
                      <a:lumMod val="75000"/>
                      <a:lumOff val="25000"/>
                    </a:schemeClr>
                  </a:solidFill>
                </a:rPr>
                <a:t>&amp;a</a:t>
              </a:r>
              <a:r>
                <a:rPr lang="zh-CN" altLang="en-US" sz="1600" dirty="0">
                  <a:solidFill>
                    <a:schemeClr val="tx1">
                      <a:lumMod val="75000"/>
                      <a:lumOff val="25000"/>
                    </a:schemeClr>
                  </a:solidFill>
                </a:rPr>
                <a:t>，后来变成</a:t>
              </a:r>
              <a:r>
                <a:rPr lang="en-US" altLang="zh-CN" sz="1600" dirty="0">
                  <a:solidFill>
                    <a:schemeClr val="tx1">
                      <a:lumMod val="75000"/>
                      <a:lumOff val="25000"/>
                    </a:schemeClr>
                  </a:solidFill>
                </a:rPr>
                <a:t>&amp;b</a:t>
              </a:r>
              <a:r>
                <a:rPr lang="zh-CN" altLang="en-US" sz="1600" dirty="0">
                  <a:solidFill>
                    <a:schemeClr val="tx1">
                      <a:lumMod val="75000"/>
                      <a:lumOff val="25000"/>
                    </a:schemeClr>
                  </a:solidFill>
                </a:rPr>
                <a:t>，即</a:t>
              </a:r>
              <a:r>
                <a:rPr lang="en-US" altLang="zh-CN" sz="1600" dirty="0">
                  <a:solidFill>
                    <a:schemeClr val="tx1">
                      <a:lumMod val="75000"/>
                      <a:lumOff val="25000"/>
                    </a:schemeClr>
                  </a:solidFill>
                </a:rPr>
                <a:t>p1</a:t>
              </a:r>
              <a:r>
                <a:rPr lang="zh-CN" altLang="en-US" sz="1600" dirty="0">
                  <a:solidFill>
                    <a:schemeClr val="tx1">
                      <a:lumMod val="75000"/>
                      <a:lumOff val="25000"/>
                    </a:schemeClr>
                  </a:solidFill>
                </a:rPr>
                <a:t>指向</a:t>
              </a:r>
              <a:r>
                <a:rPr lang="en-US" altLang="zh-CN" sz="1600" dirty="0">
                  <a:solidFill>
                    <a:schemeClr val="tx1">
                      <a:lumMod val="75000"/>
                      <a:lumOff val="25000"/>
                    </a:schemeClr>
                  </a:solidFill>
                </a:rPr>
                <a:t>b</a:t>
              </a:r>
              <a:r>
                <a:rPr lang="zh-CN" altLang="en-US" sz="1600" dirty="0">
                  <a:solidFill>
                    <a:schemeClr val="tx1">
                      <a:lumMod val="75000"/>
                      <a:lumOff val="25000"/>
                    </a:schemeClr>
                  </a:solidFill>
                </a:rPr>
                <a:t>了，</a:t>
              </a:r>
              <a:r>
                <a:rPr lang="en-US" altLang="zh-CN" sz="1600" dirty="0">
                  <a:solidFill>
                    <a:schemeClr val="tx1">
                      <a:lumMod val="75000"/>
                      <a:lumOff val="25000"/>
                    </a:schemeClr>
                  </a:solidFill>
                </a:rPr>
                <a:t>p2</a:t>
              </a:r>
              <a:r>
                <a:rPr lang="zh-CN" altLang="en-US" sz="1600" dirty="0">
                  <a:solidFill>
                    <a:schemeClr val="tx1">
                      <a:lumMod val="75000"/>
                      <a:lumOff val="25000"/>
                    </a:schemeClr>
                  </a:solidFill>
                </a:rPr>
                <a:t>原值为</a:t>
              </a:r>
              <a:r>
                <a:rPr lang="en-US" altLang="zh-CN" sz="1600" dirty="0">
                  <a:solidFill>
                    <a:schemeClr val="tx1">
                      <a:lumMod val="75000"/>
                      <a:lumOff val="25000"/>
                    </a:schemeClr>
                  </a:solidFill>
                </a:rPr>
                <a:t>&amp;b</a:t>
              </a:r>
              <a:r>
                <a:rPr lang="zh-CN" altLang="en-US" sz="1600" dirty="0">
                  <a:solidFill>
                    <a:schemeClr val="tx1">
                      <a:lumMod val="75000"/>
                      <a:lumOff val="25000"/>
                    </a:schemeClr>
                  </a:solidFill>
                </a:rPr>
                <a:t>，后来变成</a:t>
              </a:r>
              <a:r>
                <a:rPr lang="en-US" altLang="zh-CN" sz="1600" dirty="0">
                  <a:solidFill>
                    <a:schemeClr val="tx1">
                      <a:lumMod val="75000"/>
                      <a:lumOff val="25000"/>
                    </a:schemeClr>
                  </a:solidFill>
                </a:rPr>
                <a:t>&amp;a</a:t>
              </a:r>
              <a:r>
                <a:rPr lang="zh-CN" altLang="en-US" sz="1600" dirty="0">
                  <a:solidFill>
                    <a:schemeClr val="tx1">
                      <a:lumMod val="75000"/>
                      <a:lumOff val="25000"/>
                    </a:schemeClr>
                  </a:solidFill>
                </a:rPr>
                <a:t>，即</a:t>
              </a:r>
              <a:r>
                <a:rPr lang="en-US" altLang="zh-CN" sz="1600" dirty="0">
                  <a:solidFill>
                    <a:schemeClr val="tx1">
                      <a:lumMod val="75000"/>
                      <a:lumOff val="25000"/>
                    </a:schemeClr>
                  </a:solidFill>
                </a:rPr>
                <a:t>p2</a:t>
              </a:r>
              <a:r>
                <a:rPr lang="zh-CN" altLang="en-US" sz="1600" dirty="0">
                  <a:solidFill>
                    <a:schemeClr val="tx1">
                      <a:lumMod val="75000"/>
                      <a:lumOff val="25000"/>
                    </a:schemeClr>
                  </a:solidFill>
                </a:rPr>
                <a:t>指向</a:t>
              </a:r>
              <a:r>
                <a:rPr lang="en-US" altLang="zh-CN" sz="1600" dirty="0">
                  <a:solidFill>
                    <a:schemeClr val="tx1">
                      <a:lumMod val="75000"/>
                      <a:lumOff val="25000"/>
                    </a:schemeClr>
                  </a:solidFill>
                </a:rPr>
                <a:t>a</a:t>
              </a:r>
              <a:r>
                <a:rPr lang="zh-CN" altLang="en-US" sz="1600" dirty="0">
                  <a:solidFill>
                    <a:schemeClr val="tx1">
                      <a:lumMod val="75000"/>
                      <a:lumOff val="25000"/>
                    </a:schemeClr>
                  </a:solidFill>
                </a:rPr>
                <a:t>了。这样在输出*</a:t>
              </a:r>
              <a:r>
                <a:rPr lang="en-US" altLang="zh-CN" sz="1600" dirty="0">
                  <a:solidFill>
                    <a:schemeClr val="tx1">
                      <a:lumMod val="75000"/>
                      <a:lumOff val="25000"/>
                    </a:schemeClr>
                  </a:solidFill>
                </a:rPr>
                <a:t>p1</a:t>
              </a:r>
              <a:r>
                <a:rPr lang="zh-CN" altLang="en-US" sz="1600" dirty="0">
                  <a:solidFill>
                    <a:schemeClr val="tx1">
                      <a:lumMod val="75000"/>
                      <a:lumOff val="25000"/>
                    </a:schemeClr>
                  </a:solidFill>
                </a:rPr>
                <a:t>和*</a:t>
              </a:r>
              <a:r>
                <a:rPr lang="en-US" altLang="zh-CN" sz="1600" dirty="0">
                  <a:solidFill>
                    <a:schemeClr val="tx1">
                      <a:lumMod val="75000"/>
                      <a:lumOff val="25000"/>
                    </a:schemeClr>
                  </a:solidFill>
                </a:rPr>
                <a:t>p2</a:t>
              </a:r>
              <a:r>
                <a:rPr lang="zh-CN" altLang="en-US" sz="1600" dirty="0">
                  <a:solidFill>
                    <a:schemeClr val="tx1">
                      <a:lumMod val="75000"/>
                      <a:lumOff val="25000"/>
                    </a:schemeClr>
                  </a:solidFill>
                </a:rPr>
                <a:t>时，实际上是输出变量</a:t>
              </a:r>
              <a:r>
                <a:rPr lang="en-US" altLang="zh-CN" sz="1600" dirty="0">
                  <a:solidFill>
                    <a:schemeClr val="tx1">
                      <a:lumMod val="75000"/>
                      <a:lumOff val="25000"/>
                    </a:schemeClr>
                  </a:solidFill>
                </a:rPr>
                <a:t>b</a:t>
              </a:r>
              <a:r>
                <a:rPr lang="zh-CN" altLang="en-US" sz="1600" dirty="0">
                  <a:solidFill>
                    <a:schemeClr val="tx1">
                      <a:lumMod val="75000"/>
                      <a:lumOff val="25000"/>
                    </a:schemeClr>
                  </a:solidFill>
                </a:rPr>
                <a:t>和</a:t>
              </a:r>
              <a:r>
                <a:rPr lang="en-US" altLang="zh-CN" sz="1600" dirty="0">
                  <a:solidFill>
                    <a:schemeClr val="tx1">
                      <a:lumMod val="75000"/>
                      <a:lumOff val="25000"/>
                    </a:schemeClr>
                  </a:solidFill>
                </a:rPr>
                <a:t>a</a:t>
              </a:r>
              <a:r>
                <a:rPr lang="zh-CN" altLang="en-US" sz="1600" dirty="0">
                  <a:solidFill>
                    <a:schemeClr val="tx1">
                      <a:lumMod val="75000"/>
                      <a:lumOff val="25000"/>
                    </a:schemeClr>
                  </a:solidFill>
                </a:rPr>
                <a:t>的值，所以先输出</a:t>
              </a:r>
              <a:r>
                <a:rPr lang="en-US" altLang="zh-CN" sz="1600" dirty="0">
                  <a:solidFill>
                    <a:schemeClr val="tx1">
                      <a:lumMod val="75000"/>
                      <a:lumOff val="25000"/>
                    </a:schemeClr>
                  </a:solidFill>
                </a:rPr>
                <a:t>9</a:t>
              </a:r>
              <a:r>
                <a:rPr lang="zh-CN" altLang="en-US" sz="1600" dirty="0">
                  <a:solidFill>
                    <a:schemeClr val="tx1">
                      <a:lumMod val="75000"/>
                      <a:lumOff val="25000"/>
                    </a:schemeClr>
                  </a:solidFill>
                </a:rPr>
                <a:t>，然后输出</a:t>
              </a:r>
              <a:r>
                <a:rPr lang="en-US" altLang="zh-CN" sz="1600" dirty="0">
                  <a:solidFill>
                    <a:schemeClr val="tx1">
                      <a:lumMod val="75000"/>
                      <a:lumOff val="25000"/>
                    </a:schemeClr>
                  </a:solidFill>
                </a:rPr>
                <a:t>5</a:t>
              </a:r>
              <a:r>
                <a:rPr lang="zh-CN" altLang="en-US" sz="1600" dirty="0">
                  <a:solidFill>
                    <a:schemeClr val="tx1">
                      <a:lumMod val="75000"/>
                      <a:lumOff val="25000"/>
                    </a:schemeClr>
                  </a:solidFill>
                </a:rPr>
                <a:t>。</a:t>
              </a:r>
            </a:p>
          </p:txBody>
        </p:sp>
        <p:sp>
          <p:nvSpPr>
            <p:cNvPr id="15" name="MH_Other_2">
              <a:extLst>
                <a:ext uri="{FF2B5EF4-FFF2-40B4-BE49-F238E27FC236}">
                  <a16:creationId xmlns:a16="http://schemas.microsoft.com/office/drawing/2014/main" xmlns="" id="{AB1AACF2-C221-4CC0-9D1B-960D460A8272}"/>
                </a:ext>
              </a:extLst>
            </p:cNvPr>
            <p:cNvSpPr/>
            <p:nvPr>
              <p:custDataLst>
                <p:tags r:id="rId3"/>
              </p:custDataLst>
            </p:nvPr>
          </p:nvSpPr>
          <p:spPr>
            <a:xfrm rot="16200000">
              <a:off x="13540371" y="5770820"/>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20" name="矩形 19">
            <a:extLst>
              <a:ext uri="{FF2B5EF4-FFF2-40B4-BE49-F238E27FC236}">
                <a16:creationId xmlns:a16="http://schemas.microsoft.com/office/drawing/2014/main" xmlns="" id="{6C07DC8C-E04B-4C35-8F1A-B354926361B7}"/>
              </a:ext>
            </a:extLst>
          </p:cNvPr>
          <p:cNvSpPr/>
          <p:nvPr/>
        </p:nvSpPr>
        <p:spPr>
          <a:xfrm>
            <a:off x="567296" y="1443419"/>
            <a:ext cx="10781599" cy="646331"/>
          </a:xfrm>
          <a:prstGeom prst="rect">
            <a:avLst/>
          </a:prstGeom>
        </p:spPr>
        <p:txBody>
          <a:bodyPr wrap="square">
            <a:spAutoFit/>
          </a:bodyPr>
          <a:lstStyle/>
          <a:p>
            <a:r>
              <a:rPr lang="zh-CN" altLang="en-US" b="1" dirty="0"/>
              <a:t>解题思路：</a:t>
            </a:r>
            <a:r>
              <a:rPr lang="zh-CN" altLang="en-US" dirty="0"/>
              <a:t>可以用指针变量分别指向变量</a:t>
            </a:r>
            <a:r>
              <a:rPr lang="en-US" altLang="zh-CN" dirty="0"/>
              <a:t>a</a:t>
            </a:r>
            <a:r>
              <a:rPr lang="zh-CN" altLang="en-US" dirty="0"/>
              <a:t>和</a:t>
            </a:r>
            <a:r>
              <a:rPr lang="en-US" altLang="zh-CN" dirty="0"/>
              <a:t>b</a:t>
            </a:r>
            <a:r>
              <a:rPr lang="zh-CN" altLang="en-US" dirty="0"/>
              <a:t>，如果</a:t>
            </a:r>
            <a:r>
              <a:rPr lang="en-US" altLang="zh-CN" dirty="0"/>
              <a:t>a&lt;b</a:t>
            </a:r>
            <a:r>
              <a:rPr lang="zh-CN" altLang="en-US" dirty="0"/>
              <a:t>，不交换</a:t>
            </a:r>
            <a:r>
              <a:rPr lang="en-US" altLang="zh-CN" dirty="0"/>
              <a:t>a</a:t>
            </a:r>
            <a:r>
              <a:rPr lang="zh-CN" altLang="en-US" dirty="0"/>
              <a:t>和</a:t>
            </a:r>
            <a:r>
              <a:rPr lang="en-US" altLang="zh-CN" dirty="0"/>
              <a:t>b</a:t>
            </a:r>
            <a:r>
              <a:rPr lang="zh-CN" altLang="en-US" dirty="0"/>
              <a:t>的值，而交换两个指针变量的值，即交换它们的指向。</a:t>
            </a:r>
          </a:p>
        </p:txBody>
      </p:sp>
      <p:grpSp>
        <p:nvGrpSpPr>
          <p:cNvPr id="21" name="组合 20">
            <a:extLst>
              <a:ext uri="{FF2B5EF4-FFF2-40B4-BE49-F238E27FC236}">
                <a16:creationId xmlns:a16="http://schemas.microsoft.com/office/drawing/2014/main" xmlns="" id="{72FED9F1-F22B-43A2-AA08-BCBCFA721ADB}"/>
              </a:ext>
            </a:extLst>
          </p:cNvPr>
          <p:cNvGrpSpPr/>
          <p:nvPr/>
        </p:nvGrpSpPr>
        <p:grpSpPr>
          <a:xfrm>
            <a:off x="6960209" y="2350743"/>
            <a:ext cx="4318022" cy="2019787"/>
            <a:chOff x="8050698" y="5019263"/>
            <a:chExt cx="4318022" cy="2019787"/>
          </a:xfrm>
          <a:effectLst>
            <a:outerShdw blurRad="63500" sx="102000" sy="102000" algn="ctr" rotWithShape="0">
              <a:prstClr val="black">
                <a:alpha val="40000"/>
              </a:prstClr>
            </a:outerShdw>
          </a:effectLst>
        </p:grpSpPr>
        <p:sp>
          <p:nvSpPr>
            <p:cNvPr id="22" name="剪去单角的矩形 51">
              <a:extLst>
                <a:ext uri="{FF2B5EF4-FFF2-40B4-BE49-F238E27FC236}">
                  <a16:creationId xmlns:a16="http://schemas.microsoft.com/office/drawing/2014/main" xmlns="" id="{D2D4F8D5-CA85-40B7-A512-998B7515EC3A}"/>
                </a:ext>
              </a:extLst>
            </p:cNvPr>
            <p:cNvSpPr/>
            <p:nvPr/>
          </p:nvSpPr>
          <p:spPr>
            <a:xfrm>
              <a:off x="8050698" y="5019263"/>
              <a:ext cx="4318022" cy="2019787"/>
            </a:xfrm>
            <a:prstGeom prst="snip1Rect">
              <a:avLst>
                <a:gd name="adj" fmla="val 59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a:extLst>
                <a:ext uri="{FF2B5EF4-FFF2-40B4-BE49-F238E27FC236}">
                  <a16:creationId xmlns:a16="http://schemas.microsoft.com/office/drawing/2014/main" xmlns="" id="{F1CAE784-5A64-43D1-8C9C-3122E370A562}"/>
                </a:ext>
              </a:extLst>
            </p:cNvPr>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8108212" y="5064435"/>
              <a:ext cx="290352" cy="327244"/>
            </a:xfrm>
            <a:prstGeom prst="rect">
              <a:avLst/>
            </a:prstGeom>
          </p:spPr>
        </p:pic>
      </p:grpSp>
      <p:graphicFrame>
        <p:nvGraphicFramePr>
          <p:cNvPr id="24" name="表格 23"/>
          <p:cNvGraphicFramePr>
            <a:graphicFrameLocks noGrp="1"/>
          </p:cNvGraphicFramePr>
          <p:nvPr>
            <p:extLst>
              <p:ext uri="{D42A27DB-BD31-4B8C-83A1-F6EECF244321}">
                <p14:modId xmlns:p14="http://schemas.microsoft.com/office/powerpoint/2010/main" xmlns="" val="477379913"/>
              </p:ext>
            </p:extLst>
          </p:nvPr>
        </p:nvGraphicFramePr>
        <p:xfrm>
          <a:off x="7729376" y="2759305"/>
          <a:ext cx="1147937" cy="1483360"/>
        </p:xfrm>
        <a:graphic>
          <a:graphicData uri="http://schemas.openxmlformats.org/drawingml/2006/table">
            <a:tbl>
              <a:tblPr>
                <a:tableStyleId>{5C22544A-7EE6-4342-B048-85BDC9FD1C3A}</a:tableStyleId>
              </a:tblPr>
              <a:tblGrid>
                <a:gridCol w="468000">
                  <a:extLst>
                    <a:ext uri="{9D8B030D-6E8A-4147-A177-3AD203B41FA5}">
                      <a16:colId xmlns:a16="http://schemas.microsoft.com/office/drawing/2014/main" xmlns="" val="479119075"/>
                    </a:ext>
                  </a:extLst>
                </a:gridCol>
                <a:gridCol w="211937">
                  <a:extLst>
                    <a:ext uri="{9D8B030D-6E8A-4147-A177-3AD203B41FA5}">
                      <a16:colId xmlns:a16="http://schemas.microsoft.com/office/drawing/2014/main" xmlns="" val="1335106484"/>
                    </a:ext>
                  </a:extLst>
                </a:gridCol>
                <a:gridCol w="468000">
                  <a:extLst>
                    <a:ext uri="{9D8B030D-6E8A-4147-A177-3AD203B41FA5}">
                      <a16:colId xmlns:a16="http://schemas.microsoft.com/office/drawing/2014/main" xmlns="" val="440846564"/>
                    </a:ext>
                  </a:extLst>
                </a:gridCol>
              </a:tblGrid>
              <a:tr h="370840">
                <a:tc>
                  <a:txBody>
                    <a:bodyPr/>
                    <a:lstStyle/>
                    <a:p>
                      <a:pPr algn="ctr"/>
                      <a:r>
                        <a:rPr lang="en-US" altLang="zh-CN" sz="1600"/>
                        <a:t>p1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a</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995670468"/>
                  </a:ext>
                </a:extLst>
              </a:tr>
              <a:tr h="370840">
                <a:tc>
                  <a:txBody>
                    <a:bodyPr/>
                    <a:lstStyle/>
                    <a:p>
                      <a:pPr algn="ctr"/>
                      <a:r>
                        <a:rPr lang="en-US" altLang="zh-CN" sz="1600"/>
                        <a:t>&amp;a</a:t>
                      </a:r>
                      <a:endParaRPr lang="zh-CN" altLang="en-US" sz="1600"/>
                    </a:p>
                  </a:txBody>
                  <a:tcPr anchor="ctr">
                    <a:lnR w="12700" cmpd="sng">
                      <a:noFill/>
                    </a:lnR>
                    <a:lnT w="12700" cmpd="sng">
                      <a:noFill/>
                    </a:lnT>
                    <a:lnB w="12700" cmpd="sng">
                      <a:noFill/>
                    </a:lnB>
                  </a:tcPr>
                </a:tc>
                <a:tc>
                  <a:txBody>
                    <a:bodyPr/>
                    <a:lstStyle/>
                    <a:p>
                      <a:pPr algn="ctr"/>
                      <a:r>
                        <a:rPr lang="zh-CN" altLang="en-US" sz="1600"/>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5</a:t>
                      </a:r>
                      <a:endParaRPr lang="zh-CN" altLang="en-US" sz="1600"/>
                    </a:p>
                  </a:txBody>
                  <a:tcPr anchor="ctr">
                    <a:lnL w="12700" cmpd="sng">
                      <a:noFill/>
                    </a:lnL>
                    <a:lnR w="12700" cmpd="sng">
                      <a:noFill/>
                    </a:lnR>
                    <a:lnT w="12700" cmpd="sng">
                      <a:noFill/>
                    </a:lnT>
                    <a:lnB w="12700" cmpd="sng">
                      <a:noFill/>
                    </a:lnB>
                  </a:tcPr>
                </a:tc>
                <a:extLst>
                  <a:ext uri="{0D108BD9-81ED-4DB2-BD59-A6C34878D82A}">
                    <a16:rowId xmlns:a16="http://schemas.microsoft.com/office/drawing/2014/main" xmlns="" val="4120528907"/>
                  </a:ext>
                </a:extLst>
              </a:tr>
              <a:tr h="370840">
                <a:tc>
                  <a:txBody>
                    <a:bodyPr/>
                    <a:lstStyle/>
                    <a:p>
                      <a:pPr algn="ctr"/>
                      <a:r>
                        <a:rPr lang="en-US" altLang="zh-CN" sz="1600"/>
                        <a:t>p2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b</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602199498"/>
                  </a:ext>
                </a:extLst>
              </a:tr>
              <a:tr h="370840">
                <a:tc>
                  <a:txBody>
                    <a:bodyPr/>
                    <a:lstStyle/>
                    <a:p>
                      <a:pPr algn="ctr"/>
                      <a:r>
                        <a:rPr lang="en-US" altLang="zh-CN" sz="1600"/>
                        <a:t>&amp;b</a:t>
                      </a:r>
                      <a:endParaRPr lang="zh-CN" altLang="en-US" sz="1600"/>
                    </a:p>
                  </a:txBody>
                  <a:tcPr anchor="ctr">
                    <a:lnR w="12700" cmpd="sng">
                      <a:noFill/>
                    </a:lnR>
                    <a:lnT w="12700" cmpd="sng">
                      <a:noFill/>
                    </a:lnT>
                  </a:tcPr>
                </a:tc>
                <a:tc>
                  <a:txBody>
                    <a:bodyPr/>
                    <a:lstStyle/>
                    <a:p>
                      <a:pPr algn="ctr"/>
                      <a:r>
                        <a:rPr lang="zh-CN" altLang="en-US" sz="1600"/>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9</a:t>
                      </a:r>
                      <a:endParaRPr lang="zh-CN" altLang="en-US" sz="1600"/>
                    </a:p>
                  </a:txBody>
                  <a:tcPr anchor="ctr">
                    <a:lnL w="12700" cmpd="sng">
                      <a:noFill/>
                    </a:lnL>
                    <a:lnR w="12700" cmpd="sng">
                      <a:noFill/>
                    </a:lnR>
                    <a:lnT w="12700" cmpd="sng">
                      <a:noFill/>
                    </a:lnT>
                  </a:tcPr>
                </a:tc>
                <a:extLst>
                  <a:ext uri="{0D108BD9-81ED-4DB2-BD59-A6C34878D82A}">
                    <a16:rowId xmlns:a16="http://schemas.microsoft.com/office/drawing/2014/main" xmlns="" val="3390088585"/>
                  </a:ext>
                </a:extLst>
              </a:tr>
            </a:tbl>
          </a:graphicData>
        </a:graphic>
      </p:graphicFrame>
      <p:graphicFrame>
        <p:nvGraphicFramePr>
          <p:cNvPr id="25" name="表格 24"/>
          <p:cNvGraphicFramePr>
            <a:graphicFrameLocks noGrp="1"/>
          </p:cNvGraphicFramePr>
          <p:nvPr>
            <p:extLst>
              <p:ext uri="{D42A27DB-BD31-4B8C-83A1-F6EECF244321}">
                <p14:modId xmlns:p14="http://schemas.microsoft.com/office/powerpoint/2010/main" xmlns="" val="1072488079"/>
              </p:ext>
            </p:extLst>
          </p:nvPr>
        </p:nvGraphicFramePr>
        <p:xfrm>
          <a:off x="7088147" y="3130145"/>
          <a:ext cx="468000" cy="741680"/>
        </p:xfrm>
        <a:graphic>
          <a:graphicData uri="http://schemas.openxmlformats.org/drawingml/2006/table">
            <a:tbl>
              <a:tblPr>
                <a:tableStyleId>{5C22544A-7EE6-4342-B048-85BDC9FD1C3A}</a:tableStyleId>
              </a:tblPr>
              <a:tblGrid>
                <a:gridCol w="468000">
                  <a:extLst>
                    <a:ext uri="{9D8B030D-6E8A-4147-A177-3AD203B41FA5}">
                      <a16:colId xmlns:a16="http://schemas.microsoft.com/office/drawing/2014/main" xmlns="" val="479119075"/>
                    </a:ext>
                  </a:extLst>
                </a:gridCol>
              </a:tblGrid>
              <a:tr h="370840">
                <a:tc>
                  <a:txBody>
                    <a:bodyPr/>
                    <a:lstStyle/>
                    <a:p>
                      <a:pPr algn="ctr"/>
                      <a:r>
                        <a:rPr lang="en-US" altLang="zh-CN" sz="1600"/>
                        <a:t>p</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995670468"/>
                  </a:ext>
                </a:extLst>
              </a:tr>
              <a:tr h="370840">
                <a:tc>
                  <a:txBody>
                    <a:bodyPr/>
                    <a:lstStyle/>
                    <a:p>
                      <a:pPr algn="ctr"/>
                      <a:endParaRPr lang="zh-CN" altLang="en-US" sz="1600"/>
                    </a:p>
                  </a:txBody>
                  <a:tcPr anchor="ctr">
                    <a:lnR w="12700" cmpd="sng">
                      <a:noFill/>
                    </a:lnR>
                    <a:lnT w="12700" cmpd="sng">
                      <a:noFill/>
                    </a:lnT>
                    <a:lnB w="12700" cmpd="sng">
                      <a:noFill/>
                    </a:lnB>
                  </a:tcPr>
                </a:tc>
                <a:extLst>
                  <a:ext uri="{0D108BD9-81ED-4DB2-BD59-A6C34878D82A}">
                    <a16:rowId xmlns:a16="http://schemas.microsoft.com/office/drawing/2014/main" xmlns="" val="4120528907"/>
                  </a:ext>
                </a:extLst>
              </a:tr>
            </a:tbl>
          </a:graphicData>
        </a:graphic>
      </p:graphicFrame>
      <p:sp>
        <p:nvSpPr>
          <p:cNvPr id="7" name="文本框 6"/>
          <p:cNvSpPr txBox="1"/>
          <p:nvPr/>
        </p:nvSpPr>
        <p:spPr>
          <a:xfrm>
            <a:off x="7729376" y="2414225"/>
            <a:ext cx="3256563" cy="369332"/>
          </a:xfrm>
          <a:prstGeom prst="rect">
            <a:avLst/>
          </a:prstGeom>
          <a:noFill/>
        </p:spPr>
        <p:txBody>
          <a:bodyPr wrap="square" rtlCol="0">
            <a:spAutoFit/>
          </a:bodyPr>
          <a:lstStyle/>
          <a:p>
            <a:pPr defTabSz="719138"/>
            <a:r>
              <a:rPr lang="zh-CN" altLang="en-US">
                <a:solidFill>
                  <a:schemeClr val="bg1"/>
                </a:solidFill>
              </a:rPr>
              <a:t>交换前</a:t>
            </a:r>
            <a:r>
              <a:rPr lang="en-US" altLang="zh-CN">
                <a:solidFill>
                  <a:schemeClr val="bg1"/>
                </a:solidFill>
              </a:rPr>
              <a:t>			</a:t>
            </a:r>
            <a:r>
              <a:rPr lang="zh-CN" altLang="en-US">
                <a:solidFill>
                  <a:schemeClr val="bg1"/>
                </a:solidFill>
              </a:rPr>
              <a:t>交换后</a:t>
            </a:r>
          </a:p>
        </p:txBody>
      </p:sp>
      <p:graphicFrame>
        <p:nvGraphicFramePr>
          <p:cNvPr id="28" name="表格 27"/>
          <p:cNvGraphicFramePr>
            <a:graphicFrameLocks noGrp="1"/>
          </p:cNvGraphicFramePr>
          <p:nvPr>
            <p:extLst>
              <p:ext uri="{D42A27DB-BD31-4B8C-83A1-F6EECF244321}">
                <p14:modId xmlns:p14="http://schemas.microsoft.com/office/powerpoint/2010/main" xmlns="" val="20237315"/>
              </p:ext>
            </p:extLst>
          </p:nvPr>
        </p:nvGraphicFramePr>
        <p:xfrm>
          <a:off x="9838002" y="2786166"/>
          <a:ext cx="1147937" cy="1483360"/>
        </p:xfrm>
        <a:graphic>
          <a:graphicData uri="http://schemas.openxmlformats.org/drawingml/2006/table">
            <a:tbl>
              <a:tblPr>
                <a:tableStyleId>{5C22544A-7EE6-4342-B048-85BDC9FD1C3A}</a:tableStyleId>
              </a:tblPr>
              <a:tblGrid>
                <a:gridCol w="468000">
                  <a:extLst>
                    <a:ext uri="{9D8B030D-6E8A-4147-A177-3AD203B41FA5}">
                      <a16:colId xmlns:a16="http://schemas.microsoft.com/office/drawing/2014/main" xmlns="" val="479119075"/>
                    </a:ext>
                  </a:extLst>
                </a:gridCol>
                <a:gridCol w="211937">
                  <a:extLst>
                    <a:ext uri="{9D8B030D-6E8A-4147-A177-3AD203B41FA5}">
                      <a16:colId xmlns:a16="http://schemas.microsoft.com/office/drawing/2014/main" xmlns="" val="1335106484"/>
                    </a:ext>
                  </a:extLst>
                </a:gridCol>
                <a:gridCol w="468000">
                  <a:extLst>
                    <a:ext uri="{9D8B030D-6E8A-4147-A177-3AD203B41FA5}">
                      <a16:colId xmlns:a16="http://schemas.microsoft.com/office/drawing/2014/main" xmlns="" val="440846564"/>
                    </a:ext>
                  </a:extLst>
                </a:gridCol>
              </a:tblGrid>
              <a:tr h="370840">
                <a:tc>
                  <a:txBody>
                    <a:bodyPr/>
                    <a:lstStyle/>
                    <a:p>
                      <a:pPr algn="ctr"/>
                      <a:r>
                        <a:rPr lang="en-US" altLang="zh-CN" sz="1600"/>
                        <a:t>p1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a</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995670468"/>
                  </a:ext>
                </a:extLst>
              </a:tr>
              <a:tr h="370840">
                <a:tc>
                  <a:txBody>
                    <a:bodyPr/>
                    <a:lstStyle/>
                    <a:p>
                      <a:pPr algn="ctr"/>
                      <a:r>
                        <a:rPr lang="en-US" altLang="zh-CN" sz="1600"/>
                        <a:t>&amp;a</a:t>
                      </a:r>
                      <a:endParaRPr lang="zh-CN" altLang="en-US" sz="1600"/>
                    </a:p>
                  </a:txBody>
                  <a:tcPr anchor="ctr">
                    <a:lnR w="12700" cmpd="sng">
                      <a:noFill/>
                    </a:lnR>
                    <a:lnT w="12700" cmpd="sng">
                      <a:noFill/>
                    </a:lnT>
                    <a:lnB w="12700" cmpd="sng">
                      <a:noFill/>
                    </a:lnB>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5</a:t>
                      </a:r>
                      <a:endParaRPr lang="zh-CN" altLang="en-US" sz="1600"/>
                    </a:p>
                  </a:txBody>
                  <a:tcPr anchor="ctr">
                    <a:lnL w="12700" cmpd="sng">
                      <a:noFill/>
                    </a:lnL>
                    <a:lnR w="12700" cmpd="sng">
                      <a:noFill/>
                    </a:lnR>
                    <a:lnT w="12700" cmpd="sng">
                      <a:noFill/>
                    </a:lnT>
                    <a:lnB w="12700" cmpd="sng">
                      <a:noFill/>
                    </a:lnB>
                  </a:tcPr>
                </a:tc>
                <a:extLst>
                  <a:ext uri="{0D108BD9-81ED-4DB2-BD59-A6C34878D82A}">
                    <a16:rowId xmlns:a16="http://schemas.microsoft.com/office/drawing/2014/main" xmlns="" val="4120528907"/>
                  </a:ext>
                </a:extLst>
              </a:tr>
              <a:tr h="370840">
                <a:tc>
                  <a:txBody>
                    <a:bodyPr/>
                    <a:lstStyle/>
                    <a:p>
                      <a:pPr algn="ctr"/>
                      <a:r>
                        <a:rPr lang="en-US" altLang="zh-CN" sz="1600"/>
                        <a:t>p2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b</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602199498"/>
                  </a:ext>
                </a:extLst>
              </a:tr>
              <a:tr h="370840">
                <a:tc>
                  <a:txBody>
                    <a:bodyPr/>
                    <a:lstStyle/>
                    <a:p>
                      <a:pPr algn="ctr"/>
                      <a:r>
                        <a:rPr lang="en-US" altLang="zh-CN" sz="1600"/>
                        <a:t>&amp;b</a:t>
                      </a:r>
                      <a:endParaRPr lang="zh-CN" altLang="en-US" sz="1600"/>
                    </a:p>
                  </a:txBody>
                  <a:tcPr anchor="ctr">
                    <a:lnR w="12700" cmpd="sng">
                      <a:noFill/>
                    </a:lnR>
                    <a:lnT w="12700" cmpd="sng">
                      <a:noFill/>
                    </a:lnT>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9</a:t>
                      </a:r>
                      <a:endParaRPr lang="zh-CN" altLang="en-US" sz="1600"/>
                    </a:p>
                  </a:txBody>
                  <a:tcPr anchor="ctr">
                    <a:lnL w="12700" cmpd="sng">
                      <a:noFill/>
                    </a:lnL>
                    <a:lnR w="12700" cmpd="sng">
                      <a:noFill/>
                    </a:lnR>
                    <a:lnT w="12700" cmpd="sng">
                      <a:noFill/>
                    </a:lnT>
                  </a:tcPr>
                </a:tc>
                <a:extLst>
                  <a:ext uri="{0D108BD9-81ED-4DB2-BD59-A6C34878D82A}">
                    <a16:rowId xmlns:a16="http://schemas.microsoft.com/office/drawing/2014/main" xmlns="" val="3390088585"/>
                  </a:ext>
                </a:extLst>
              </a:tr>
            </a:tbl>
          </a:graphicData>
        </a:graphic>
      </p:graphicFrame>
      <p:graphicFrame>
        <p:nvGraphicFramePr>
          <p:cNvPr id="30" name="表格 29"/>
          <p:cNvGraphicFramePr>
            <a:graphicFrameLocks noGrp="1"/>
          </p:cNvGraphicFramePr>
          <p:nvPr>
            <p:extLst>
              <p:ext uri="{D42A27DB-BD31-4B8C-83A1-F6EECF244321}">
                <p14:modId xmlns:p14="http://schemas.microsoft.com/office/powerpoint/2010/main" xmlns="" val="1963686333"/>
              </p:ext>
            </p:extLst>
          </p:nvPr>
        </p:nvGraphicFramePr>
        <p:xfrm>
          <a:off x="9196773" y="3157006"/>
          <a:ext cx="468000" cy="741680"/>
        </p:xfrm>
        <a:graphic>
          <a:graphicData uri="http://schemas.openxmlformats.org/drawingml/2006/table">
            <a:tbl>
              <a:tblPr>
                <a:tableStyleId>{5C22544A-7EE6-4342-B048-85BDC9FD1C3A}</a:tableStyleId>
              </a:tblPr>
              <a:tblGrid>
                <a:gridCol w="468000">
                  <a:extLst>
                    <a:ext uri="{9D8B030D-6E8A-4147-A177-3AD203B41FA5}">
                      <a16:colId xmlns:a16="http://schemas.microsoft.com/office/drawing/2014/main" xmlns="" val="479119075"/>
                    </a:ext>
                  </a:extLst>
                </a:gridCol>
              </a:tblGrid>
              <a:tr h="370840">
                <a:tc>
                  <a:txBody>
                    <a:bodyPr/>
                    <a:lstStyle/>
                    <a:p>
                      <a:pPr algn="ctr"/>
                      <a:r>
                        <a:rPr lang="en-US" altLang="zh-CN" sz="1600"/>
                        <a:t>p</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995670468"/>
                  </a:ext>
                </a:extLst>
              </a:tr>
              <a:tr h="370840">
                <a:tc>
                  <a:txBody>
                    <a:bodyPr/>
                    <a:lstStyle/>
                    <a:p>
                      <a:pPr algn="ctr"/>
                      <a:endParaRPr lang="zh-CN" altLang="en-US" sz="1600"/>
                    </a:p>
                  </a:txBody>
                  <a:tcPr anchor="ctr">
                    <a:lnR w="12700" cmpd="sng">
                      <a:noFill/>
                    </a:lnR>
                    <a:lnT w="12700" cmpd="sng">
                      <a:noFill/>
                    </a:lnT>
                    <a:lnB w="12700" cmpd="sng">
                      <a:noFill/>
                    </a:lnB>
                  </a:tcPr>
                </a:tc>
                <a:extLst>
                  <a:ext uri="{0D108BD9-81ED-4DB2-BD59-A6C34878D82A}">
                    <a16:rowId xmlns:a16="http://schemas.microsoft.com/office/drawing/2014/main" xmlns="" val="4120528907"/>
                  </a:ext>
                </a:extLst>
              </a:tr>
            </a:tbl>
          </a:graphicData>
        </a:graphic>
      </p:graphicFrame>
      <p:cxnSp>
        <p:nvCxnSpPr>
          <p:cNvPr id="9" name="直接箭头连接符 8"/>
          <p:cNvCxnSpPr/>
          <p:nvPr/>
        </p:nvCxnSpPr>
        <p:spPr>
          <a:xfrm flipV="1">
            <a:off x="10319934" y="3336561"/>
            <a:ext cx="186729" cy="719000"/>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10318605" y="3382656"/>
            <a:ext cx="186729" cy="701302"/>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xmlns="" id="{FF598814-0228-4A99-9496-449FE7AB5A63}"/>
              </a:ext>
            </a:extLst>
          </p:cNvPr>
          <p:cNvCxnSpPr>
            <a:cxnSpLocks/>
            <a:endCxn id="22" idx="1"/>
          </p:cNvCxnSpPr>
          <p:nvPr/>
        </p:nvCxnSpPr>
        <p:spPr>
          <a:xfrm>
            <a:off x="9119220" y="2330526"/>
            <a:ext cx="0" cy="2040004"/>
          </a:xfrm>
          <a:prstGeom prst="line">
            <a:avLst/>
          </a:prstGeom>
          <a:ln>
            <a:gradFill>
              <a:gsLst>
                <a:gs pos="0">
                  <a:schemeClr val="accent1"/>
                </a:gs>
                <a:gs pos="33000">
                  <a:schemeClr val="bg1"/>
                </a:gs>
                <a:gs pos="66000">
                  <a:schemeClr val="bg1"/>
                </a:gs>
                <a:gs pos="100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xmlns="" id="{082B3565-2C81-4388-8A56-974B4188D2C4}"/>
              </a:ext>
            </a:extLst>
          </p:cNvPr>
          <p:cNvPicPr>
            <a:picLocks noChangeAspect="1"/>
          </p:cNvPicPr>
          <p:nvPr/>
        </p:nvPicPr>
        <p:blipFill>
          <a:blip r:embed="rId7" cstate="print"/>
          <a:stretch>
            <a:fillRect/>
          </a:stretch>
        </p:blipFill>
        <p:spPr>
          <a:xfrm>
            <a:off x="3233320" y="5227666"/>
            <a:ext cx="3654578" cy="1210308"/>
          </a:xfrm>
          <a:prstGeom prst="rect">
            <a:avLst/>
          </a:prstGeom>
        </p:spPr>
      </p:pic>
    </p:spTree>
    <p:extLst>
      <p:ext uri="{BB962C8B-B14F-4D97-AF65-F5344CB8AC3E}">
        <p14:creationId xmlns:p14="http://schemas.microsoft.com/office/powerpoint/2010/main" xmlns="" val="3615242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7582"/>
            <a:ext cx="10515600" cy="1325563"/>
          </a:xfrm>
        </p:spPr>
        <p:txBody>
          <a:bodyPr/>
          <a:lstStyle/>
          <a:p>
            <a:r>
              <a:rPr lang="zh-CN" altLang="en-US"/>
              <a:t>指针变量作为函数参数</a:t>
            </a:r>
          </a:p>
        </p:txBody>
      </p:sp>
      <p:sp>
        <p:nvSpPr>
          <p:cNvPr id="3" name="内容占位符 2"/>
          <p:cNvSpPr>
            <a:spLocks noGrp="1"/>
          </p:cNvSpPr>
          <p:nvPr>
            <p:ph idx="1"/>
          </p:nvPr>
        </p:nvSpPr>
        <p:spPr>
          <a:xfrm>
            <a:off x="413648" y="846927"/>
            <a:ext cx="11185317" cy="552660"/>
          </a:xfrm>
        </p:spPr>
        <p:txBody>
          <a:bodyPr>
            <a:noAutofit/>
          </a:bodyPr>
          <a:lstStyle/>
          <a:p>
            <a:pPr marL="88900" indent="-88900">
              <a:lnSpc>
                <a:spcPct val="12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7.3】</a:t>
            </a:r>
            <a:r>
              <a:rPr lang="zh-CN" altLang="en-US" sz="2000" dirty="0">
                <a:solidFill>
                  <a:schemeClr val="accent1"/>
                </a:solidFill>
              </a:rPr>
              <a:t>题目要求同例</a:t>
            </a:r>
            <a:r>
              <a:rPr lang="en-US" altLang="zh-CN" sz="2000" dirty="0">
                <a:solidFill>
                  <a:schemeClr val="accent1"/>
                </a:solidFill>
              </a:rPr>
              <a:t>7.2</a:t>
            </a:r>
            <a:r>
              <a:rPr lang="zh-CN" altLang="en-US" sz="2000" dirty="0">
                <a:solidFill>
                  <a:schemeClr val="accent1"/>
                </a:solidFill>
              </a:rPr>
              <a:t>，即对输入的两个整数</a:t>
            </a:r>
            <a:r>
              <a:rPr lang="en-US" altLang="zh-CN" sz="2000" dirty="0">
                <a:solidFill>
                  <a:schemeClr val="accent1"/>
                </a:solidFill>
              </a:rPr>
              <a:t>a</a:t>
            </a:r>
            <a:r>
              <a:rPr lang="zh-CN" altLang="en-US" sz="2000" dirty="0">
                <a:solidFill>
                  <a:schemeClr val="accent1"/>
                </a:solidFill>
              </a:rPr>
              <a:t>和</a:t>
            </a:r>
            <a:r>
              <a:rPr lang="en-US" altLang="zh-CN" sz="2000" dirty="0">
                <a:solidFill>
                  <a:schemeClr val="accent1"/>
                </a:solidFill>
              </a:rPr>
              <a:t>b</a:t>
            </a:r>
            <a:r>
              <a:rPr lang="zh-CN" altLang="en-US" sz="2000" dirty="0">
                <a:solidFill>
                  <a:schemeClr val="accent1"/>
                </a:solidFill>
              </a:rPr>
              <a:t>，按大小顺序输出。要求用函数处理，在该函数中使较大的值存放在</a:t>
            </a:r>
            <a:r>
              <a:rPr lang="en-US" altLang="zh-CN" sz="2000" dirty="0">
                <a:solidFill>
                  <a:schemeClr val="accent1"/>
                </a:solidFill>
              </a:rPr>
              <a:t>a</a:t>
            </a:r>
            <a:r>
              <a:rPr lang="zh-CN" altLang="en-US" sz="2000" dirty="0">
                <a:solidFill>
                  <a:schemeClr val="accent1"/>
                </a:solidFill>
              </a:rPr>
              <a:t>中，小的值存放在</a:t>
            </a:r>
            <a:r>
              <a:rPr lang="en-US" altLang="zh-CN" sz="2000" dirty="0">
                <a:solidFill>
                  <a:schemeClr val="accent1"/>
                </a:solidFill>
              </a:rPr>
              <a:t>b</a:t>
            </a:r>
            <a:r>
              <a:rPr lang="zh-CN" altLang="en-US" sz="2000" dirty="0">
                <a:solidFill>
                  <a:schemeClr val="accent1"/>
                </a:solidFill>
              </a:rPr>
              <a:t>中。</a:t>
            </a:r>
          </a:p>
        </p:txBody>
      </p:sp>
      <p:sp>
        <p:nvSpPr>
          <p:cNvPr id="32" name="圆角矩形 12">
            <a:extLst>
              <a:ext uri="{FF2B5EF4-FFF2-40B4-BE49-F238E27FC236}">
                <a16:creationId xmlns:a16="http://schemas.microsoft.com/office/drawing/2014/main" xmlns="" id="{0F049BFC-9696-4323-94B2-76251E60074B}"/>
              </a:ext>
            </a:extLst>
          </p:cNvPr>
          <p:cNvSpPr/>
          <p:nvPr/>
        </p:nvSpPr>
        <p:spPr>
          <a:xfrm>
            <a:off x="567295" y="1648615"/>
            <a:ext cx="11031670" cy="2271505"/>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r>
              <a:rPr lang="en-US" altLang="zh-CN" sz="1400" dirty="0"/>
              <a:t>#include &lt;</a:t>
            </a:r>
            <a:r>
              <a:rPr lang="en-US" altLang="zh-CN" sz="1400" dirty="0" err="1"/>
              <a:t>stdio.h</a:t>
            </a:r>
            <a:r>
              <a:rPr lang="en-US" altLang="zh-CN" sz="1400" dirty="0"/>
              <a:t>&gt;</a:t>
            </a:r>
          </a:p>
          <a:p>
            <a:pPr defTabSz="363538"/>
            <a:r>
              <a:rPr lang="en-US" altLang="zh-CN" sz="1400" dirty="0"/>
              <a:t>int main()</a:t>
            </a:r>
          </a:p>
          <a:p>
            <a:pPr defTabSz="363538"/>
            <a:r>
              <a:rPr lang="en-US" altLang="zh-CN" sz="1400" dirty="0"/>
              <a:t>{	void swap(int *p1,int *p2);	</a:t>
            </a:r>
            <a:r>
              <a:rPr lang="en-US" altLang="zh-CN" sz="1400" dirty="0">
                <a:solidFill>
                  <a:srgbClr val="008000"/>
                </a:solidFill>
              </a:rPr>
              <a:t>//</a:t>
            </a:r>
            <a:r>
              <a:rPr lang="zh-CN" altLang="en-US" sz="1400" dirty="0">
                <a:solidFill>
                  <a:srgbClr val="008000"/>
                </a:solidFill>
              </a:rPr>
              <a:t>对</a:t>
            </a:r>
            <a:r>
              <a:rPr lang="en-US" altLang="zh-CN" sz="1400" dirty="0">
                <a:solidFill>
                  <a:srgbClr val="008000"/>
                </a:solidFill>
              </a:rPr>
              <a:t>swap</a:t>
            </a:r>
            <a:r>
              <a:rPr lang="zh-CN" altLang="en-US" sz="1400" dirty="0">
                <a:solidFill>
                  <a:srgbClr val="008000"/>
                </a:solidFill>
              </a:rPr>
              <a:t>函数的声明 </a:t>
            </a:r>
          </a:p>
          <a:p>
            <a:pPr defTabSz="363538"/>
            <a:r>
              <a:rPr lang="zh-CN" altLang="en-US" sz="1400" dirty="0"/>
              <a:t>	</a:t>
            </a:r>
            <a:r>
              <a:rPr lang="en-US" altLang="zh-CN" sz="1400" dirty="0"/>
              <a:t>int </a:t>
            </a:r>
            <a:r>
              <a:rPr lang="en-US" altLang="zh-CN" sz="1400" dirty="0" err="1"/>
              <a:t>a,b</a:t>
            </a:r>
            <a:r>
              <a:rPr lang="en-US" altLang="zh-CN" sz="1400" dirty="0"/>
              <a:t>;</a:t>
            </a:r>
          </a:p>
          <a:p>
            <a:pPr defTabSz="363538"/>
            <a:r>
              <a:rPr lang="en-US" altLang="zh-CN" sz="1400" dirty="0"/>
              <a:t>	int *</a:t>
            </a:r>
            <a:r>
              <a:rPr lang="en-US" altLang="zh-CN" sz="1400" dirty="0" err="1"/>
              <a:t>pointer_a</a:t>
            </a:r>
            <a:r>
              <a:rPr lang="en-US" altLang="zh-CN" sz="1400" dirty="0"/>
              <a:t>,*</a:t>
            </a:r>
            <a:r>
              <a:rPr lang="en-US" altLang="zh-CN" sz="1400" dirty="0" err="1"/>
              <a:t>pointer_b</a:t>
            </a:r>
            <a:r>
              <a:rPr lang="en-US" altLang="zh-CN" sz="1400" dirty="0"/>
              <a:t>;	</a:t>
            </a:r>
            <a:r>
              <a:rPr lang="en-US" altLang="zh-CN" sz="1400" dirty="0">
                <a:solidFill>
                  <a:srgbClr val="008000"/>
                </a:solidFill>
              </a:rPr>
              <a:t>//</a:t>
            </a:r>
            <a:r>
              <a:rPr lang="zh-CN" altLang="en-US" sz="1400" dirty="0">
                <a:solidFill>
                  <a:srgbClr val="008000"/>
                </a:solidFill>
              </a:rPr>
              <a:t>定义两个</a:t>
            </a:r>
            <a:r>
              <a:rPr lang="en-US" altLang="zh-CN" sz="1400" dirty="0">
                <a:solidFill>
                  <a:srgbClr val="008000"/>
                </a:solidFill>
              </a:rPr>
              <a:t>int *</a:t>
            </a:r>
            <a:r>
              <a:rPr lang="zh-CN" altLang="en-US" sz="1400" dirty="0">
                <a:solidFill>
                  <a:srgbClr val="008000"/>
                </a:solidFill>
              </a:rPr>
              <a:t>型的指针变量</a:t>
            </a:r>
          </a:p>
          <a:p>
            <a:pPr defTabSz="363538"/>
            <a:r>
              <a:rPr lang="zh-CN" altLang="en-US" sz="1400" dirty="0"/>
              <a:t>	</a:t>
            </a:r>
            <a:r>
              <a:rPr lang="en-US" altLang="zh-CN" sz="1400" dirty="0" err="1"/>
              <a:t>printf</a:t>
            </a:r>
            <a:r>
              <a:rPr lang="en-US" altLang="zh-CN" sz="1400" dirty="0"/>
              <a:t>("please enter two integer numbers:");</a:t>
            </a:r>
          </a:p>
          <a:p>
            <a:pPr defTabSz="363538"/>
            <a:r>
              <a:rPr lang="en-US" altLang="zh-CN" sz="1400" dirty="0"/>
              <a:t>	</a:t>
            </a:r>
            <a:r>
              <a:rPr lang="en-US" altLang="zh-CN" sz="1400" dirty="0" err="1"/>
              <a:t>scanf</a:t>
            </a:r>
            <a:r>
              <a:rPr lang="en-US" altLang="zh-CN" sz="1400" dirty="0"/>
              <a:t>("%</a:t>
            </a:r>
            <a:r>
              <a:rPr lang="en-US" altLang="zh-CN" sz="1400" dirty="0" err="1"/>
              <a:t>d,%d",&amp;a,&amp;b</a:t>
            </a:r>
            <a:r>
              <a:rPr lang="en-US" altLang="zh-CN" sz="1400" dirty="0"/>
              <a:t>);		</a:t>
            </a:r>
            <a:r>
              <a:rPr lang="en-US" altLang="zh-CN" sz="1400" dirty="0">
                <a:solidFill>
                  <a:srgbClr val="008000"/>
                </a:solidFill>
              </a:rPr>
              <a:t>//</a:t>
            </a:r>
            <a:r>
              <a:rPr lang="zh-CN" altLang="en-US" sz="1400" dirty="0">
                <a:solidFill>
                  <a:srgbClr val="008000"/>
                </a:solidFill>
              </a:rPr>
              <a:t>输入两个整数</a:t>
            </a:r>
          </a:p>
          <a:p>
            <a:pPr defTabSz="363538"/>
            <a:r>
              <a:rPr lang="zh-CN" altLang="en-US" sz="1400" dirty="0"/>
              <a:t>	</a:t>
            </a:r>
            <a:r>
              <a:rPr lang="en-US" altLang="zh-CN" sz="1400" dirty="0" err="1"/>
              <a:t>pointer_a</a:t>
            </a:r>
            <a:r>
              <a:rPr lang="en-US" altLang="zh-CN" sz="1400" dirty="0"/>
              <a:t>=&amp;a;			</a:t>
            </a:r>
            <a:r>
              <a:rPr lang="en-US" altLang="zh-CN" sz="1400" dirty="0">
                <a:solidFill>
                  <a:srgbClr val="008000"/>
                </a:solidFill>
              </a:rPr>
              <a:t>//</a:t>
            </a:r>
            <a:r>
              <a:rPr lang="zh-CN" altLang="en-US" sz="1400" dirty="0">
                <a:solidFill>
                  <a:srgbClr val="008000"/>
                </a:solidFill>
              </a:rPr>
              <a:t>使</a:t>
            </a:r>
            <a:r>
              <a:rPr lang="en-US" altLang="zh-CN" sz="1400" dirty="0">
                <a:solidFill>
                  <a:srgbClr val="008000"/>
                </a:solidFill>
              </a:rPr>
              <a:t>pointer_1</a:t>
            </a:r>
            <a:r>
              <a:rPr lang="zh-CN" altLang="en-US" sz="1400" dirty="0">
                <a:solidFill>
                  <a:srgbClr val="008000"/>
                </a:solidFill>
              </a:rPr>
              <a:t>指向</a:t>
            </a:r>
            <a:r>
              <a:rPr lang="en-US" altLang="zh-CN" sz="1400" dirty="0">
                <a:solidFill>
                  <a:srgbClr val="008000"/>
                </a:solidFill>
              </a:rPr>
              <a:t>a</a:t>
            </a:r>
          </a:p>
          <a:p>
            <a:pPr defTabSz="363538"/>
            <a:r>
              <a:rPr lang="en-US" altLang="zh-CN" sz="1400" dirty="0"/>
              <a:t>	</a:t>
            </a:r>
            <a:r>
              <a:rPr lang="en-US" altLang="zh-CN" sz="1400" dirty="0" err="1"/>
              <a:t>pointer_b</a:t>
            </a:r>
            <a:r>
              <a:rPr lang="en-US" altLang="zh-CN" sz="1400" dirty="0"/>
              <a:t>=&amp;b;			</a:t>
            </a:r>
            <a:r>
              <a:rPr lang="en-US" altLang="zh-CN" sz="1400" dirty="0">
                <a:solidFill>
                  <a:srgbClr val="008000"/>
                </a:solidFill>
              </a:rPr>
              <a:t>//</a:t>
            </a:r>
            <a:r>
              <a:rPr lang="zh-CN" altLang="en-US" sz="1400" dirty="0">
                <a:solidFill>
                  <a:srgbClr val="008000"/>
                </a:solidFill>
              </a:rPr>
              <a:t>使</a:t>
            </a:r>
            <a:r>
              <a:rPr lang="en-US" altLang="zh-CN" sz="1400" dirty="0">
                <a:solidFill>
                  <a:srgbClr val="008000"/>
                </a:solidFill>
              </a:rPr>
              <a:t>pointer_2</a:t>
            </a:r>
            <a:r>
              <a:rPr lang="zh-CN" altLang="en-US" sz="1400" dirty="0">
                <a:solidFill>
                  <a:srgbClr val="008000"/>
                </a:solidFill>
              </a:rPr>
              <a:t>指向</a:t>
            </a:r>
            <a:r>
              <a:rPr lang="en-US" altLang="zh-CN" sz="1400" dirty="0">
                <a:solidFill>
                  <a:srgbClr val="008000"/>
                </a:solidFill>
              </a:rPr>
              <a:t>b </a:t>
            </a:r>
          </a:p>
          <a:p>
            <a:pPr defTabSz="363538"/>
            <a:r>
              <a:rPr lang="en-US" altLang="zh-CN" sz="1400" dirty="0"/>
              <a:t>	if(a&lt;b) swap(</a:t>
            </a:r>
            <a:r>
              <a:rPr lang="en-US" altLang="zh-CN" sz="1400" dirty="0" err="1"/>
              <a:t>pointer_a,pointer_b</a:t>
            </a:r>
            <a:r>
              <a:rPr lang="en-US" altLang="zh-CN" sz="1400" dirty="0"/>
              <a:t>); </a:t>
            </a:r>
            <a:r>
              <a:rPr lang="en-US" altLang="zh-CN" sz="1400" dirty="0">
                <a:solidFill>
                  <a:srgbClr val="008000"/>
                </a:solidFill>
              </a:rPr>
              <a:t>//</a:t>
            </a:r>
            <a:r>
              <a:rPr lang="zh-CN" altLang="en-US" sz="1400" dirty="0">
                <a:solidFill>
                  <a:srgbClr val="008000"/>
                </a:solidFill>
              </a:rPr>
              <a:t>如果</a:t>
            </a:r>
            <a:r>
              <a:rPr lang="en-US" altLang="zh-CN" sz="1400" dirty="0">
                <a:solidFill>
                  <a:srgbClr val="008000"/>
                </a:solidFill>
              </a:rPr>
              <a:t>a&lt;b</a:t>
            </a:r>
            <a:r>
              <a:rPr lang="zh-CN" altLang="en-US" sz="1400" dirty="0">
                <a:solidFill>
                  <a:srgbClr val="008000"/>
                </a:solidFill>
              </a:rPr>
              <a:t>，调用</a:t>
            </a:r>
            <a:r>
              <a:rPr lang="en-US" altLang="zh-CN" sz="1400" dirty="0">
                <a:solidFill>
                  <a:srgbClr val="008000"/>
                </a:solidFill>
              </a:rPr>
              <a:t>swap</a:t>
            </a:r>
            <a:r>
              <a:rPr lang="zh-CN" altLang="en-US" sz="1400" dirty="0">
                <a:solidFill>
                  <a:srgbClr val="008000"/>
                </a:solidFill>
              </a:rPr>
              <a:t>函数</a:t>
            </a:r>
          </a:p>
          <a:p>
            <a:pPr defTabSz="363538"/>
            <a:r>
              <a:rPr lang="zh-CN" altLang="en-US" sz="1400" dirty="0"/>
              <a:t>	</a:t>
            </a:r>
            <a:r>
              <a:rPr lang="en-US" altLang="zh-CN" sz="1400" dirty="0" err="1"/>
              <a:t>printf</a:t>
            </a:r>
            <a:r>
              <a:rPr lang="en-US" altLang="zh-CN" sz="1400" dirty="0"/>
              <a:t>("max=%</a:t>
            </a:r>
            <a:r>
              <a:rPr lang="en-US" altLang="zh-CN" sz="1400" dirty="0" err="1"/>
              <a:t>d,min</a:t>
            </a:r>
            <a:r>
              <a:rPr lang="en-US" altLang="zh-CN" sz="1400" dirty="0"/>
              <a:t>=%d\n",</a:t>
            </a:r>
            <a:r>
              <a:rPr lang="en-US" altLang="zh-CN" sz="1400" dirty="0" err="1"/>
              <a:t>a,b</a:t>
            </a:r>
            <a:r>
              <a:rPr lang="en-US" altLang="zh-CN" sz="1400" dirty="0"/>
              <a:t>); 	</a:t>
            </a:r>
            <a:r>
              <a:rPr lang="en-US" altLang="zh-CN" sz="1400" dirty="0">
                <a:solidFill>
                  <a:srgbClr val="008000"/>
                </a:solidFill>
              </a:rPr>
              <a:t>//</a:t>
            </a:r>
            <a:r>
              <a:rPr lang="zh-CN" altLang="en-US" sz="1400" dirty="0">
                <a:solidFill>
                  <a:srgbClr val="008000"/>
                </a:solidFill>
              </a:rPr>
              <a:t>输出结果</a:t>
            </a:r>
          </a:p>
          <a:p>
            <a:pPr defTabSz="363538"/>
            <a:r>
              <a:rPr lang="zh-CN" altLang="en-US" sz="1400" dirty="0"/>
              <a:t>	</a:t>
            </a:r>
            <a:r>
              <a:rPr lang="en-US" altLang="zh-CN" sz="1400" dirty="0"/>
              <a:t>return 0;</a:t>
            </a:r>
          </a:p>
          <a:p>
            <a:pPr defTabSz="363538"/>
            <a:r>
              <a:rPr lang="en-US" altLang="zh-CN" sz="1400" dirty="0"/>
              <a:t>}</a:t>
            </a:r>
          </a:p>
          <a:p>
            <a:pPr defTabSz="363538"/>
            <a:endParaRPr lang="en-US" altLang="zh-CN" sz="1400" dirty="0"/>
          </a:p>
          <a:p>
            <a:pPr defTabSz="363538"/>
            <a:r>
              <a:rPr lang="en-US" altLang="zh-CN" sz="1400" dirty="0"/>
              <a:t>void swap(int *p1,int *p2)			</a:t>
            </a:r>
            <a:r>
              <a:rPr lang="en-US" altLang="zh-CN" sz="1400" dirty="0">
                <a:solidFill>
                  <a:srgbClr val="008000"/>
                </a:solidFill>
              </a:rPr>
              <a:t>//</a:t>
            </a:r>
            <a:r>
              <a:rPr lang="zh-CN" altLang="en-US" sz="1400" dirty="0">
                <a:solidFill>
                  <a:srgbClr val="008000"/>
                </a:solidFill>
              </a:rPr>
              <a:t>定义</a:t>
            </a:r>
            <a:r>
              <a:rPr lang="en-US" altLang="zh-CN" sz="1400" dirty="0">
                <a:solidFill>
                  <a:srgbClr val="008000"/>
                </a:solidFill>
              </a:rPr>
              <a:t>swap</a:t>
            </a:r>
            <a:r>
              <a:rPr lang="zh-CN" altLang="en-US" sz="1400" dirty="0">
                <a:solidFill>
                  <a:srgbClr val="008000"/>
                </a:solidFill>
              </a:rPr>
              <a:t>函数</a:t>
            </a:r>
          </a:p>
          <a:p>
            <a:pPr defTabSz="363538"/>
            <a:r>
              <a:rPr lang="en-US" altLang="zh-CN" sz="1400" dirty="0"/>
              <a:t>{	int temp;</a:t>
            </a:r>
          </a:p>
          <a:p>
            <a:pPr defTabSz="363538"/>
            <a:r>
              <a:rPr lang="en-US" altLang="zh-CN" sz="1400" dirty="0"/>
              <a:t>	</a:t>
            </a:r>
            <a:r>
              <a:rPr lang="en-US" altLang="zh-CN" sz="1400" dirty="0">
                <a:solidFill>
                  <a:schemeClr val="accent6"/>
                </a:solidFill>
              </a:rPr>
              <a:t>temp=*p1;</a:t>
            </a:r>
            <a:r>
              <a:rPr lang="en-US" altLang="zh-CN" sz="1400" dirty="0"/>
              <a:t>					</a:t>
            </a:r>
            <a:r>
              <a:rPr lang="en-US" altLang="zh-CN" sz="1400" dirty="0">
                <a:solidFill>
                  <a:srgbClr val="008000"/>
                </a:solidFill>
              </a:rPr>
              <a:t>//</a:t>
            </a:r>
            <a:r>
              <a:rPr lang="zh-CN" altLang="en-US" sz="1400" dirty="0">
                <a:solidFill>
                  <a:srgbClr val="008000"/>
                </a:solidFill>
              </a:rPr>
              <a:t>使*</a:t>
            </a:r>
            <a:r>
              <a:rPr lang="en-US" altLang="zh-CN" sz="1400" dirty="0">
                <a:solidFill>
                  <a:srgbClr val="008000"/>
                </a:solidFill>
              </a:rPr>
              <a:t>p1</a:t>
            </a:r>
            <a:r>
              <a:rPr lang="zh-CN" altLang="en-US" sz="1400" dirty="0">
                <a:solidFill>
                  <a:srgbClr val="008000"/>
                </a:solidFill>
              </a:rPr>
              <a:t>和*</a:t>
            </a:r>
            <a:r>
              <a:rPr lang="en-US" altLang="zh-CN" sz="1400" dirty="0">
                <a:solidFill>
                  <a:srgbClr val="008000"/>
                </a:solidFill>
              </a:rPr>
              <a:t>p2</a:t>
            </a:r>
            <a:r>
              <a:rPr lang="zh-CN" altLang="en-US" sz="1400" dirty="0">
                <a:solidFill>
                  <a:srgbClr val="008000"/>
                </a:solidFill>
              </a:rPr>
              <a:t>互换</a:t>
            </a:r>
          </a:p>
          <a:p>
            <a:pPr defTabSz="363538"/>
            <a:r>
              <a:rPr lang="zh-CN" altLang="en-US" sz="1400" dirty="0"/>
              <a:t>	</a:t>
            </a:r>
            <a:r>
              <a:rPr lang="zh-CN" altLang="en-US" sz="1400" dirty="0">
                <a:solidFill>
                  <a:schemeClr val="accent6"/>
                </a:solidFill>
              </a:rPr>
              <a:t>*</a:t>
            </a:r>
            <a:r>
              <a:rPr lang="en-US" altLang="zh-CN" sz="1400" dirty="0">
                <a:solidFill>
                  <a:schemeClr val="accent6"/>
                </a:solidFill>
              </a:rPr>
              <a:t>p1=*p2;</a:t>
            </a:r>
          </a:p>
          <a:p>
            <a:pPr defTabSz="363538"/>
            <a:r>
              <a:rPr lang="en-US" altLang="zh-CN" sz="1400" dirty="0"/>
              <a:t>	</a:t>
            </a:r>
            <a:r>
              <a:rPr lang="en-US" altLang="zh-CN" sz="1400" dirty="0">
                <a:solidFill>
                  <a:schemeClr val="accent6"/>
                </a:solidFill>
              </a:rPr>
              <a:t>*p2=temp;</a:t>
            </a:r>
          </a:p>
          <a:p>
            <a:pPr defTabSz="363538"/>
            <a:r>
              <a:rPr lang="en-US" altLang="zh-CN" sz="1400" dirty="0"/>
              <a:t>}	</a:t>
            </a:r>
            <a:r>
              <a:rPr lang="en-US" altLang="zh-CN" sz="1400" b="1" dirty="0">
                <a:solidFill>
                  <a:srgbClr val="FF0000"/>
                </a:solidFill>
              </a:rPr>
              <a:t>//</a:t>
            </a:r>
            <a:r>
              <a:rPr lang="zh-CN" altLang="en-US" sz="1400" b="1" dirty="0">
                <a:solidFill>
                  <a:srgbClr val="FF0000"/>
                </a:solidFill>
              </a:rPr>
              <a:t>本例交换</a:t>
            </a:r>
            <a:r>
              <a:rPr lang="en-US" altLang="zh-CN" sz="1400" b="1" dirty="0">
                <a:solidFill>
                  <a:srgbClr val="FF0000"/>
                </a:solidFill>
              </a:rPr>
              <a:t>a</a:t>
            </a:r>
            <a:r>
              <a:rPr lang="zh-CN" altLang="en-US" sz="1400" b="1" dirty="0">
                <a:solidFill>
                  <a:srgbClr val="FF0000"/>
                </a:solidFill>
              </a:rPr>
              <a:t>和</a:t>
            </a:r>
            <a:r>
              <a:rPr lang="en-US" altLang="zh-CN" sz="1400" b="1" dirty="0">
                <a:solidFill>
                  <a:srgbClr val="FF0000"/>
                </a:solidFill>
              </a:rPr>
              <a:t>b</a:t>
            </a:r>
            <a:r>
              <a:rPr lang="zh-CN" altLang="en-US" sz="1400" b="1" dirty="0">
                <a:solidFill>
                  <a:srgbClr val="FF0000"/>
                </a:solidFill>
              </a:rPr>
              <a:t>的值，而</a:t>
            </a:r>
            <a:r>
              <a:rPr lang="en-US" altLang="zh-CN" sz="1400" b="1" dirty="0">
                <a:solidFill>
                  <a:srgbClr val="FF0000"/>
                </a:solidFill>
              </a:rPr>
              <a:t>p1</a:t>
            </a:r>
            <a:r>
              <a:rPr lang="zh-CN" altLang="en-US" sz="1400" b="1" dirty="0">
                <a:solidFill>
                  <a:srgbClr val="FF0000"/>
                </a:solidFill>
              </a:rPr>
              <a:t>和</a:t>
            </a:r>
            <a:r>
              <a:rPr lang="en-US" altLang="zh-CN" sz="1400" b="1" dirty="0">
                <a:solidFill>
                  <a:srgbClr val="FF0000"/>
                </a:solidFill>
              </a:rPr>
              <a:t>p2</a:t>
            </a:r>
            <a:r>
              <a:rPr lang="zh-CN" altLang="en-US" sz="1400" b="1" dirty="0">
                <a:solidFill>
                  <a:srgbClr val="FF0000"/>
                </a:solidFill>
              </a:rPr>
              <a:t>的值不变。这恰和例</a:t>
            </a:r>
            <a:r>
              <a:rPr lang="en-US" altLang="zh-CN" sz="1400" b="1" dirty="0">
                <a:solidFill>
                  <a:srgbClr val="FF0000"/>
                </a:solidFill>
              </a:rPr>
              <a:t>7.2</a:t>
            </a:r>
            <a:r>
              <a:rPr lang="zh-CN" altLang="en-US" sz="1400" b="1" dirty="0">
                <a:solidFill>
                  <a:srgbClr val="FF0000"/>
                </a:solidFill>
              </a:rPr>
              <a:t>相反</a:t>
            </a:r>
            <a:endParaRPr lang="en-US" altLang="zh-CN" sz="1400" b="1" dirty="0">
              <a:solidFill>
                <a:srgbClr val="FF0000"/>
              </a:solidFill>
            </a:endParaRPr>
          </a:p>
        </p:txBody>
      </p:sp>
      <p:cxnSp>
        <p:nvCxnSpPr>
          <p:cNvPr id="20" name="直接连接符 19">
            <a:extLst>
              <a:ext uri="{FF2B5EF4-FFF2-40B4-BE49-F238E27FC236}">
                <a16:creationId xmlns:a16="http://schemas.microsoft.com/office/drawing/2014/main" xmlns="" id="{48EC88E4-3DEA-4882-A2F7-2A2472A7E690}"/>
              </a:ext>
            </a:extLst>
          </p:cNvPr>
          <p:cNvCxnSpPr>
            <a:cxnSpLocks/>
          </p:cNvCxnSpPr>
          <p:nvPr/>
        </p:nvCxnSpPr>
        <p:spPr>
          <a:xfrm>
            <a:off x="6003717" y="1648615"/>
            <a:ext cx="0" cy="2271505"/>
          </a:xfrm>
          <a:prstGeom prst="line">
            <a:avLst/>
          </a:prstGeom>
        </p:spPr>
        <p:style>
          <a:lnRef idx="1">
            <a:schemeClr val="accent1"/>
          </a:lnRef>
          <a:fillRef idx="0">
            <a:schemeClr val="accent1"/>
          </a:fillRef>
          <a:effectRef idx="0">
            <a:schemeClr val="accent1"/>
          </a:effectRef>
          <a:fontRef idx="minor">
            <a:schemeClr val="tx1"/>
          </a:fontRef>
        </p:style>
      </p:cxnSp>
      <p:grpSp>
        <p:nvGrpSpPr>
          <p:cNvPr id="21" name="组合 20">
            <a:extLst>
              <a:ext uri="{FF2B5EF4-FFF2-40B4-BE49-F238E27FC236}">
                <a16:creationId xmlns:a16="http://schemas.microsoft.com/office/drawing/2014/main" xmlns="" id="{45C967AF-3871-4AAE-A875-A638B32B1FA1}"/>
              </a:ext>
            </a:extLst>
          </p:cNvPr>
          <p:cNvGrpSpPr/>
          <p:nvPr/>
        </p:nvGrpSpPr>
        <p:grpSpPr>
          <a:xfrm>
            <a:off x="5840969" y="2042436"/>
            <a:ext cx="325496" cy="260107"/>
            <a:chOff x="5926033" y="1926699"/>
            <a:chExt cx="325496" cy="260107"/>
          </a:xfrm>
        </p:grpSpPr>
        <p:sp>
          <p:nvSpPr>
            <p:cNvPr id="22" name="MH_Other_2">
              <a:extLst>
                <a:ext uri="{FF2B5EF4-FFF2-40B4-BE49-F238E27FC236}">
                  <a16:creationId xmlns:a16="http://schemas.microsoft.com/office/drawing/2014/main" xmlns="" id="{10BD1AD5-13B0-400F-BFCF-DD0C2F5A0916}"/>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3">
              <a:extLst>
                <a:ext uri="{FF2B5EF4-FFF2-40B4-BE49-F238E27FC236}">
                  <a16:creationId xmlns:a16="http://schemas.microsoft.com/office/drawing/2014/main" xmlns="" id="{A21D4372-35E5-4D7B-B9BA-75F3B0A0C321}"/>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4" name="MH_Other_4">
              <a:extLst>
                <a:ext uri="{FF2B5EF4-FFF2-40B4-BE49-F238E27FC236}">
                  <a16:creationId xmlns:a16="http://schemas.microsoft.com/office/drawing/2014/main" xmlns="" id="{F4C88DC7-EEC2-459E-93AD-BEB3C9620B72}"/>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5" name="MH_Other_5">
              <a:extLst>
                <a:ext uri="{FF2B5EF4-FFF2-40B4-BE49-F238E27FC236}">
                  <a16:creationId xmlns:a16="http://schemas.microsoft.com/office/drawing/2014/main" xmlns="" id="{57A19C32-0430-4CBC-8AC2-20035C53719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6" name="MH_Other_6">
              <a:extLst>
                <a:ext uri="{FF2B5EF4-FFF2-40B4-BE49-F238E27FC236}">
                  <a16:creationId xmlns:a16="http://schemas.microsoft.com/office/drawing/2014/main" xmlns="" id="{C1D08E3D-BD38-4CA8-B5D1-79EBEF3550D0}"/>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7" name="MH_Other_7">
              <a:extLst>
                <a:ext uri="{FF2B5EF4-FFF2-40B4-BE49-F238E27FC236}">
                  <a16:creationId xmlns:a16="http://schemas.microsoft.com/office/drawing/2014/main" xmlns="" id="{9484CD1D-9DF2-4A0B-9031-94ACAE3127B3}"/>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8" name="组合 27">
            <a:extLst>
              <a:ext uri="{FF2B5EF4-FFF2-40B4-BE49-F238E27FC236}">
                <a16:creationId xmlns:a16="http://schemas.microsoft.com/office/drawing/2014/main" xmlns="" id="{B236A711-9DB9-47FD-9B2E-498AAC59691E}"/>
              </a:ext>
            </a:extLst>
          </p:cNvPr>
          <p:cNvGrpSpPr/>
          <p:nvPr/>
        </p:nvGrpSpPr>
        <p:grpSpPr>
          <a:xfrm>
            <a:off x="5840969" y="3319522"/>
            <a:ext cx="325496" cy="260106"/>
            <a:chOff x="5926033" y="5434781"/>
            <a:chExt cx="325496" cy="260106"/>
          </a:xfrm>
        </p:grpSpPr>
        <p:sp>
          <p:nvSpPr>
            <p:cNvPr id="30" name="MH_Other_8">
              <a:extLst>
                <a:ext uri="{FF2B5EF4-FFF2-40B4-BE49-F238E27FC236}">
                  <a16:creationId xmlns:a16="http://schemas.microsoft.com/office/drawing/2014/main" xmlns="" id="{A37F9E48-FE15-4AF0-BFD3-86C2E2EC96D9}"/>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 name="MH_Other_9">
              <a:extLst>
                <a:ext uri="{FF2B5EF4-FFF2-40B4-BE49-F238E27FC236}">
                  <a16:creationId xmlns:a16="http://schemas.microsoft.com/office/drawing/2014/main" xmlns="" id="{937343FA-DA23-4A1B-A066-05D55D6E9ACA}"/>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3" name="MH_Other_10">
              <a:extLst>
                <a:ext uri="{FF2B5EF4-FFF2-40B4-BE49-F238E27FC236}">
                  <a16:creationId xmlns:a16="http://schemas.microsoft.com/office/drawing/2014/main" xmlns="" id="{E020BFBC-914E-4792-9616-9071EAD0F148}"/>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4" name="MH_Other_11">
              <a:extLst>
                <a:ext uri="{FF2B5EF4-FFF2-40B4-BE49-F238E27FC236}">
                  <a16:creationId xmlns:a16="http://schemas.microsoft.com/office/drawing/2014/main" xmlns="" id="{69CE9B0C-1E44-4766-A249-106A80AFE427}"/>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5" name="MH_Other_12">
              <a:extLst>
                <a:ext uri="{FF2B5EF4-FFF2-40B4-BE49-F238E27FC236}">
                  <a16:creationId xmlns:a16="http://schemas.microsoft.com/office/drawing/2014/main" xmlns="" id="{C8B78034-B677-48AB-B8EB-6F9F44D12B11}"/>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6" name="MH_Other_13">
              <a:extLst>
                <a:ext uri="{FF2B5EF4-FFF2-40B4-BE49-F238E27FC236}">
                  <a16:creationId xmlns:a16="http://schemas.microsoft.com/office/drawing/2014/main" xmlns="" id="{48A7D76C-7B00-4174-AB76-A6B1A068FFEC}"/>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aphicFrame>
        <p:nvGraphicFramePr>
          <p:cNvPr id="39" name="表格 38"/>
          <p:cNvGraphicFramePr>
            <a:graphicFrameLocks noGrp="1"/>
          </p:cNvGraphicFramePr>
          <p:nvPr>
            <p:extLst>
              <p:ext uri="{D42A27DB-BD31-4B8C-83A1-F6EECF244321}">
                <p14:modId xmlns:p14="http://schemas.microsoft.com/office/powerpoint/2010/main" xmlns="" val="4077627422"/>
              </p:ext>
            </p:extLst>
          </p:nvPr>
        </p:nvGraphicFramePr>
        <p:xfrm>
          <a:off x="567295" y="4484761"/>
          <a:ext cx="2393420" cy="1828800"/>
        </p:xfrm>
        <a:graphic>
          <a:graphicData uri="http://schemas.openxmlformats.org/drawingml/2006/table">
            <a:tbl>
              <a:tblPr>
                <a:tableStyleId>{5C22544A-7EE6-4342-B048-85BDC9FD1C3A}</a:tableStyleId>
              </a:tblPr>
              <a:tblGrid>
                <a:gridCol w="1088710">
                  <a:extLst>
                    <a:ext uri="{9D8B030D-6E8A-4147-A177-3AD203B41FA5}">
                      <a16:colId xmlns:a16="http://schemas.microsoft.com/office/drawing/2014/main" xmlns="" val="479119075"/>
                    </a:ext>
                  </a:extLst>
                </a:gridCol>
                <a:gridCol w="216000">
                  <a:extLst>
                    <a:ext uri="{9D8B030D-6E8A-4147-A177-3AD203B41FA5}">
                      <a16:colId xmlns:a16="http://schemas.microsoft.com/office/drawing/2014/main" xmlns="" val="1335106484"/>
                    </a:ext>
                  </a:extLst>
                </a:gridCol>
                <a:gridCol w="1088710">
                  <a:extLst>
                    <a:ext uri="{9D8B030D-6E8A-4147-A177-3AD203B41FA5}">
                      <a16:colId xmlns:a16="http://schemas.microsoft.com/office/drawing/2014/main" xmlns="" val="440846564"/>
                    </a:ext>
                  </a:extLst>
                </a:gridCol>
              </a:tblGrid>
              <a:tr h="324000">
                <a:tc>
                  <a:txBody>
                    <a:bodyPr/>
                    <a:lstStyle/>
                    <a:p>
                      <a:pPr algn="ctr"/>
                      <a:r>
                        <a:rPr lang="en-US" altLang="zh-CN" sz="1600" dirty="0" err="1"/>
                        <a:t>pointer_a</a:t>
                      </a:r>
                      <a:endParaRPr lang="zh-CN" altLang="en-US" sz="16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a</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995670468"/>
                  </a:ext>
                </a:extLst>
              </a:tr>
              <a:tr h="324000">
                <a:tc>
                  <a:txBody>
                    <a:bodyPr/>
                    <a:lstStyle/>
                    <a:p>
                      <a:pPr algn="ctr"/>
                      <a:r>
                        <a:rPr lang="en-US" altLang="zh-CN" sz="1600"/>
                        <a:t>&amp;a</a:t>
                      </a:r>
                      <a:endParaRPr lang="zh-CN" altLang="en-US" sz="1600"/>
                    </a:p>
                  </a:txBody>
                  <a:tcPr anchor="ctr">
                    <a:lnR w="12700" cmpd="sng">
                      <a:noFill/>
                    </a:lnR>
                    <a:lnT w="12700" cmpd="sng">
                      <a:noFill/>
                    </a:lnT>
                    <a:lnB w="12700" cmpd="sng">
                      <a:noFill/>
                    </a:lnB>
                  </a:tcPr>
                </a:tc>
                <a:tc>
                  <a:txBody>
                    <a:bodyPr/>
                    <a:lstStyle/>
                    <a:p>
                      <a:pPr algn="ctr"/>
                      <a:r>
                        <a:rPr lang="zh-CN" altLang="en-US" sz="1600"/>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5</a:t>
                      </a:r>
                      <a:endParaRPr lang="zh-CN" altLang="en-US" sz="1600"/>
                    </a:p>
                  </a:txBody>
                  <a:tcPr anchor="ctr">
                    <a:lnL w="12700" cmpd="sng">
                      <a:noFill/>
                    </a:lnL>
                    <a:lnR w="12700" cmpd="sng">
                      <a:noFill/>
                    </a:lnR>
                    <a:lnT w="12700" cmpd="sng">
                      <a:noFill/>
                    </a:lnT>
                    <a:lnB w="12700" cmpd="sng">
                      <a:noFill/>
                    </a:lnB>
                  </a:tcPr>
                </a:tc>
                <a:extLst>
                  <a:ext uri="{0D108BD9-81ED-4DB2-BD59-A6C34878D82A}">
                    <a16:rowId xmlns:a16="http://schemas.microsoft.com/office/drawing/2014/main" xmlns="" val="4120528907"/>
                  </a:ext>
                </a:extLst>
              </a:tr>
              <a:tr h="324000">
                <a:tc>
                  <a:txBody>
                    <a:bodyPr/>
                    <a:lstStyle/>
                    <a:p>
                      <a:pPr algn="ctr"/>
                      <a:r>
                        <a:rPr lang="en-US" altLang="zh-CN" sz="1600" dirty="0" err="1"/>
                        <a:t>pointer_b</a:t>
                      </a:r>
                      <a:endParaRPr lang="zh-CN" altLang="en-US" sz="16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b</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602199498"/>
                  </a:ext>
                </a:extLst>
              </a:tr>
              <a:tr h="324000">
                <a:tc>
                  <a:txBody>
                    <a:bodyPr/>
                    <a:lstStyle/>
                    <a:p>
                      <a:pPr algn="ctr"/>
                      <a:r>
                        <a:rPr lang="en-US" altLang="zh-CN" sz="1600"/>
                        <a:t>&amp;b</a:t>
                      </a:r>
                      <a:endParaRPr lang="zh-CN" altLang="en-US" sz="1600"/>
                    </a:p>
                  </a:txBody>
                  <a:tcPr anchor="ctr">
                    <a:lnR w="12700" cmpd="sng">
                      <a:noFill/>
                    </a:lnR>
                    <a:lnT w="12700" cmpd="sng">
                      <a:noFill/>
                    </a:lnT>
                  </a:tcPr>
                </a:tc>
                <a:tc>
                  <a:txBody>
                    <a:bodyPr/>
                    <a:lstStyle/>
                    <a:p>
                      <a:pPr algn="ctr"/>
                      <a:r>
                        <a:rPr lang="zh-CN" altLang="en-US" sz="1600"/>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dirty="0"/>
                        <a:t>9</a:t>
                      </a:r>
                      <a:endParaRPr lang="zh-CN" altLang="en-US" sz="1600" dirty="0"/>
                    </a:p>
                  </a:txBody>
                  <a:tcPr anchor="ctr">
                    <a:lnL w="12700" cmpd="sng">
                      <a:noFill/>
                    </a:lnL>
                    <a:lnR w="12700" cmpd="sng">
                      <a:noFill/>
                    </a:lnR>
                    <a:lnT w="12700" cmpd="sng">
                      <a:noFill/>
                    </a:lnT>
                  </a:tcPr>
                </a:tc>
                <a:extLst>
                  <a:ext uri="{0D108BD9-81ED-4DB2-BD59-A6C34878D82A}">
                    <a16:rowId xmlns:a16="http://schemas.microsoft.com/office/drawing/2014/main" xmlns="" val="3390088585"/>
                  </a:ext>
                </a:extLst>
              </a:tr>
            </a:tbl>
          </a:graphicData>
        </a:graphic>
      </p:graphicFrame>
      <p:graphicFrame>
        <p:nvGraphicFramePr>
          <p:cNvPr id="42" name="表格 41"/>
          <p:cNvGraphicFramePr>
            <a:graphicFrameLocks noGrp="1"/>
          </p:cNvGraphicFramePr>
          <p:nvPr>
            <p:extLst>
              <p:ext uri="{D42A27DB-BD31-4B8C-83A1-F6EECF244321}">
                <p14:modId xmlns:p14="http://schemas.microsoft.com/office/powerpoint/2010/main" xmlns="" val="1715347029"/>
              </p:ext>
            </p:extLst>
          </p:nvPr>
        </p:nvGraphicFramePr>
        <p:xfrm>
          <a:off x="3446712" y="3920120"/>
          <a:ext cx="2393420" cy="1584960"/>
        </p:xfrm>
        <a:graphic>
          <a:graphicData uri="http://schemas.openxmlformats.org/drawingml/2006/table">
            <a:tbl>
              <a:tblPr>
                <a:tableStyleId>{5C22544A-7EE6-4342-B048-85BDC9FD1C3A}</a:tableStyleId>
              </a:tblPr>
              <a:tblGrid>
                <a:gridCol w="1088710">
                  <a:extLst>
                    <a:ext uri="{9D8B030D-6E8A-4147-A177-3AD203B41FA5}">
                      <a16:colId xmlns:a16="http://schemas.microsoft.com/office/drawing/2014/main" xmlns="" val="479119075"/>
                    </a:ext>
                  </a:extLst>
                </a:gridCol>
                <a:gridCol w="216000">
                  <a:extLst>
                    <a:ext uri="{9D8B030D-6E8A-4147-A177-3AD203B41FA5}">
                      <a16:colId xmlns:a16="http://schemas.microsoft.com/office/drawing/2014/main" xmlns="" val="1335106484"/>
                    </a:ext>
                  </a:extLst>
                </a:gridCol>
                <a:gridCol w="1088710">
                  <a:extLst>
                    <a:ext uri="{9D8B030D-6E8A-4147-A177-3AD203B41FA5}">
                      <a16:colId xmlns:a16="http://schemas.microsoft.com/office/drawing/2014/main" xmlns="" val="440846564"/>
                    </a:ext>
                  </a:extLst>
                </a:gridCol>
              </a:tblGrid>
              <a:tr h="324000">
                <a:tc>
                  <a:txBody>
                    <a:bodyPr/>
                    <a:lstStyle/>
                    <a:p>
                      <a:pPr algn="ctr"/>
                      <a:r>
                        <a:rPr lang="en-US" altLang="zh-CN" sz="1600" dirty="0"/>
                        <a:t>p1</a:t>
                      </a:r>
                      <a:endParaRPr lang="zh-CN" altLang="en-US" sz="16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995670468"/>
                  </a:ext>
                </a:extLst>
              </a:tr>
              <a:tr h="324000">
                <a:tc>
                  <a:txBody>
                    <a:bodyPr/>
                    <a:lstStyle/>
                    <a:p>
                      <a:pPr algn="ctr"/>
                      <a:r>
                        <a:rPr lang="en-US" altLang="zh-CN" sz="1600"/>
                        <a:t>&amp;a</a:t>
                      </a:r>
                      <a:endParaRPr lang="zh-CN" altLang="en-US" sz="1600"/>
                    </a:p>
                  </a:txBody>
                  <a:tcPr anchor="ctr">
                    <a:lnR w="12700" cmpd="sng">
                      <a:noFill/>
                    </a:lnR>
                    <a:lnT w="12700" cmpd="sng">
                      <a:noFill/>
                    </a:lnT>
                    <a:lnB w="12700" cmpd="sng">
                      <a:noFill/>
                    </a:lnB>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a</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4120528907"/>
                  </a:ext>
                </a:extLst>
              </a:tr>
              <a:tr h="324000">
                <a:tc>
                  <a:txBody>
                    <a:bodyPr/>
                    <a:lstStyle/>
                    <a:p>
                      <a:pPr algn="ctr"/>
                      <a:r>
                        <a:rPr lang="en-US" altLang="zh-CN" sz="1600" dirty="0" err="1"/>
                        <a:t>pointer_a</a:t>
                      </a:r>
                      <a:endParaRPr lang="zh-CN" altLang="en-US" sz="16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5</a:t>
                      </a:r>
                      <a:endParaRPr lang="zh-CN" altLang="en-US" sz="1600"/>
                    </a:p>
                  </a:txBody>
                  <a:tcPr anchor="ctr">
                    <a:lnL w="12700" cmpd="sng">
                      <a:noFill/>
                    </a:lnL>
                    <a:lnT w="12700" cmpd="sng">
                      <a:noFill/>
                    </a:lnT>
                    <a:lnB w="12700" cmpd="sng">
                      <a:noFill/>
                    </a:lnB>
                  </a:tcPr>
                </a:tc>
                <a:extLst>
                  <a:ext uri="{0D108BD9-81ED-4DB2-BD59-A6C34878D82A}">
                    <a16:rowId xmlns:a16="http://schemas.microsoft.com/office/drawing/2014/main" xmlns="" val="3602199498"/>
                  </a:ext>
                </a:extLst>
              </a:tr>
              <a:tr h="324000">
                <a:tc>
                  <a:txBody>
                    <a:bodyPr/>
                    <a:lstStyle/>
                    <a:p>
                      <a:pPr algn="ctr"/>
                      <a:r>
                        <a:rPr lang="en-US" altLang="zh-CN" sz="1600"/>
                        <a:t>&amp;a</a:t>
                      </a:r>
                      <a:endParaRPr lang="zh-CN" altLang="en-US" sz="1600"/>
                    </a:p>
                  </a:txBody>
                  <a:tcPr anchor="ctr">
                    <a:lnR w="12700" cmpd="sng">
                      <a:noFill/>
                    </a:lnR>
                    <a:lnT w="12700" cmpd="sng">
                      <a:noFill/>
                    </a:lnT>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390088585"/>
                  </a:ext>
                </a:extLst>
              </a:tr>
            </a:tbl>
          </a:graphicData>
        </a:graphic>
      </p:graphicFrame>
      <p:graphicFrame>
        <p:nvGraphicFramePr>
          <p:cNvPr id="46" name="表格 45"/>
          <p:cNvGraphicFramePr>
            <a:graphicFrameLocks noGrp="1"/>
          </p:cNvGraphicFramePr>
          <p:nvPr>
            <p:extLst>
              <p:ext uri="{D42A27DB-BD31-4B8C-83A1-F6EECF244321}">
                <p14:modId xmlns:p14="http://schemas.microsoft.com/office/powerpoint/2010/main" xmlns="" val="3298417661"/>
              </p:ext>
            </p:extLst>
          </p:nvPr>
        </p:nvGraphicFramePr>
        <p:xfrm>
          <a:off x="9205545" y="4484761"/>
          <a:ext cx="2393420" cy="1828800"/>
        </p:xfrm>
        <a:graphic>
          <a:graphicData uri="http://schemas.openxmlformats.org/drawingml/2006/table">
            <a:tbl>
              <a:tblPr>
                <a:tableStyleId>{5C22544A-7EE6-4342-B048-85BDC9FD1C3A}</a:tableStyleId>
              </a:tblPr>
              <a:tblGrid>
                <a:gridCol w="1088710">
                  <a:extLst>
                    <a:ext uri="{9D8B030D-6E8A-4147-A177-3AD203B41FA5}">
                      <a16:colId xmlns:a16="http://schemas.microsoft.com/office/drawing/2014/main" xmlns="" val="479119075"/>
                    </a:ext>
                  </a:extLst>
                </a:gridCol>
                <a:gridCol w="216000">
                  <a:extLst>
                    <a:ext uri="{9D8B030D-6E8A-4147-A177-3AD203B41FA5}">
                      <a16:colId xmlns:a16="http://schemas.microsoft.com/office/drawing/2014/main" xmlns="" val="1335106484"/>
                    </a:ext>
                  </a:extLst>
                </a:gridCol>
                <a:gridCol w="1088710">
                  <a:extLst>
                    <a:ext uri="{9D8B030D-6E8A-4147-A177-3AD203B41FA5}">
                      <a16:colId xmlns:a16="http://schemas.microsoft.com/office/drawing/2014/main" xmlns="" val="440846564"/>
                    </a:ext>
                  </a:extLst>
                </a:gridCol>
              </a:tblGrid>
              <a:tr h="324000">
                <a:tc>
                  <a:txBody>
                    <a:bodyPr/>
                    <a:lstStyle/>
                    <a:p>
                      <a:pPr algn="ctr"/>
                      <a:r>
                        <a:rPr lang="en-US" altLang="zh-CN" sz="1600" dirty="0" err="1"/>
                        <a:t>pointer_a</a:t>
                      </a:r>
                      <a:endParaRPr lang="zh-CN" altLang="en-US" sz="16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a</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995670468"/>
                  </a:ext>
                </a:extLst>
              </a:tr>
              <a:tr h="324000">
                <a:tc>
                  <a:txBody>
                    <a:bodyPr/>
                    <a:lstStyle/>
                    <a:p>
                      <a:pPr algn="ctr"/>
                      <a:r>
                        <a:rPr lang="en-US" altLang="zh-CN" sz="1600"/>
                        <a:t>&amp;a</a:t>
                      </a:r>
                      <a:endParaRPr lang="zh-CN" altLang="en-US" sz="1600"/>
                    </a:p>
                  </a:txBody>
                  <a:tcPr anchor="ctr">
                    <a:lnR w="12700" cmpd="sng">
                      <a:noFill/>
                    </a:lnR>
                    <a:lnT w="12700" cmpd="sng">
                      <a:noFill/>
                    </a:lnT>
                    <a:lnB w="12700" cmpd="sng">
                      <a:noFill/>
                    </a:lnB>
                  </a:tcPr>
                </a:tc>
                <a:tc>
                  <a:txBody>
                    <a:bodyPr/>
                    <a:lstStyle/>
                    <a:p>
                      <a:pPr algn="ctr"/>
                      <a:r>
                        <a:rPr lang="zh-CN" altLang="en-US" sz="1600"/>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5</a:t>
                      </a:r>
                      <a:endParaRPr lang="zh-CN" altLang="en-US" sz="1600"/>
                    </a:p>
                  </a:txBody>
                  <a:tcPr anchor="ctr">
                    <a:lnL w="12700" cmpd="sng">
                      <a:noFill/>
                    </a:lnL>
                    <a:lnR w="12700" cmpd="sng">
                      <a:noFill/>
                    </a:lnR>
                    <a:lnT w="12700" cmpd="sng">
                      <a:noFill/>
                    </a:lnT>
                    <a:lnB w="12700" cmpd="sng">
                      <a:noFill/>
                    </a:lnB>
                  </a:tcPr>
                </a:tc>
                <a:extLst>
                  <a:ext uri="{0D108BD9-81ED-4DB2-BD59-A6C34878D82A}">
                    <a16:rowId xmlns:a16="http://schemas.microsoft.com/office/drawing/2014/main" xmlns="" val="4120528907"/>
                  </a:ext>
                </a:extLst>
              </a:tr>
              <a:tr h="324000">
                <a:tc>
                  <a:txBody>
                    <a:bodyPr/>
                    <a:lstStyle/>
                    <a:p>
                      <a:pPr algn="ctr"/>
                      <a:r>
                        <a:rPr lang="en-US" altLang="zh-CN" sz="1600" dirty="0" err="1"/>
                        <a:t>pointer_b</a:t>
                      </a:r>
                      <a:endParaRPr lang="zh-CN" altLang="en-US" sz="16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b</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602199498"/>
                  </a:ext>
                </a:extLst>
              </a:tr>
              <a:tr h="324000">
                <a:tc>
                  <a:txBody>
                    <a:bodyPr/>
                    <a:lstStyle/>
                    <a:p>
                      <a:pPr algn="ctr"/>
                      <a:r>
                        <a:rPr lang="en-US" altLang="zh-CN" sz="1600"/>
                        <a:t>&amp;b</a:t>
                      </a:r>
                      <a:endParaRPr lang="zh-CN" altLang="en-US" sz="1600"/>
                    </a:p>
                  </a:txBody>
                  <a:tcPr anchor="ctr">
                    <a:lnR w="12700" cmpd="sng">
                      <a:noFill/>
                    </a:lnR>
                    <a:lnT w="12700" cmpd="sng">
                      <a:noFill/>
                    </a:lnT>
                  </a:tcPr>
                </a:tc>
                <a:tc>
                  <a:txBody>
                    <a:bodyPr/>
                    <a:lstStyle/>
                    <a:p>
                      <a:pPr algn="ctr"/>
                      <a:r>
                        <a:rPr lang="zh-CN" altLang="en-US" sz="1600"/>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dirty="0"/>
                        <a:t>9</a:t>
                      </a:r>
                      <a:endParaRPr lang="zh-CN" altLang="en-US" sz="1600" dirty="0"/>
                    </a:p>
                  </a:txBody>
                  <a:tcPr anchor="ctr">
                    <a:lnL w="12700" cmpd="sng">
                      <a:noFill/>
                    </a:lnL>
                    <a:lnR w="12700" cmpd="sng">
                      <a:noFill/>
                    </a:lnR>
                    <a:lnT w="12700" cmpd="sng">
                      <a:noFill/>
                    </a:lnT>
                  </a:tcPr>
                </a:tc>
                <a:extLst>
                  <a:ext uri="{0D108BD9-81ED-4DB2-BD59-A6C34878D82A}">
                    <a16:rowId xmlns:a16="http://schemas.microsoft.com/office/drawing/2014/main" xmlns="" val="3390088585"/>
                  </a:ext>
                </a:extLst>
              </a:tr>
            </a:tbl>
          </a:graphicData>
        </a:graphic>
      </p:graphicFrame>
      <p:graphicFrame>
        <p:nvGraphicFramePr>
          <p:cNvPr id="47" name="表格 46"/>
          <p:cNvGraphicFramePr>
            <a:graphicFrameLocks noGrp="1"/>
          </p:cNvGraphicFramePr>
          <p:nvPr>
            <p:extLst>
              <p:ext uri="{D42A27DB-BD31-4B8C-83A1-F6EECF244321}">
                <p14:modId xmlns:p14="http://schemas.microsoft.com/office/powerpoint/2010/main" xmlns="" val="1813265410"/>
              </p:ext>
            </p:extLst>
          </p:nvPr>
        </p:nvGraphicFramePr>
        <p:xfrm>
          <a:off x="6326129" y="3920120"/>
          <a:ext cx="2393420" cy="1584960"/>
        </p:xfrm>
        <a:graphic>
          <a:graphicData uri="http://schemas.openxmlformats.org/drawingml/2006/table">
            <a:tbl>
              <a:tblPr>
                <a:tableStyleId>{5C22544A-7EE6-4342-B048-85BDC9FD1C3A}</a:tableStyleId>
              </a:tblPr>
              <a:tblGrid>
                <a:gridCol w="1088710">
                  <a:extLst>
                    <a:ext uri="{9D8B030D-6E8A-4147-A177-3AD203B41FA5}">
                      <a16:colId xmlns:a16="http://schemas.microsoft.com/office/drawing/2014/main" xmlns="" val="479119075"/>
                    </a:ext>
                  </a:extLst>
                </a:gridCol>
                <a:gridCol w="216000">
                  <a:extLst>
                    <a:ext uri="{9D8B030D-6E8A-4147-A177-3AD203B41FA5}">
                      <a16:colId xmlns:a16="http://schemas.microsoft.com/office/drawing/2014/main" xmlns="" val="1335106484"/>
                    </a:ext>
                  </a:extLst>
                </a:gridCol>
                <a:gridCol w="1088710">
                  <a:extLst>
                    <a:ext uri="{9D8B030D-6E8A-4147-A177-3AD203B41FA5}">
                      <a16:colId xmlns:a16="http://schemas.microsoft.com/office/drawing/2014/main" xmlns="" val="440846564"/>
                    </a:ext>
                  </a:extLst>
                </a:gridCol>
              </a:tblGrid>
              <a:tr h="324000">
                <a:tc>
                  <a:txBody>
                    <a:bodyPr/>
                    <a:lstStyle/>
                    <a:p>
                      <a:pPr algn="ctr"/>
                      <a:r>
                        <a:rPr lang="en-US" altLang="zh-CN" sz="1600"/>
                        <a:t>p1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995670468"/>
                  </a:ext>
                </a:extLst>
              </a:tr>
              <a:tr h="324000">
                <a:tc>
                  <a:txBody>
                    <a:bodyPr/>
                    <a:lstStyle/>
                    <a:p>
                      <a:pPr algn="ctr"/>
                      <a:r>
                        <a:rPr lang="en-US" altLang="zh-CN" sz="1600"/>
                        <a:t>&amp;a</a:t>
                      </a:r>
                      <a:endParaRPr lang="zh-CN" altLang="en-US" sz="1600"/>
                    </a:p>
                  </a:txBody>
                  <a:tcPr anchor="ctr">
                    <a:lnR w="12700" cmpd="sng">
                      <a:noFill/>
                    </a:lnR>
                    <a:lnT w="12700" cmpd="sng">
                      <a:noFill/>
                    </a:lnT>
                    <a:lnB w="12700" cmpd="sng">
                      <a:noFill/>
                    </a:lnB>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a</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4120528907"/>
                  </a:ext>
                </a:extLst>
              </a:tr>
              <a:tr h="324000">
                <a:tc>
                  <a:txBody>
                    <a:bodyPr/>
                    <a:lstStyle/>
                    <a:p>
                      <a:pPr algn="ctr"/>
                      <a:r>
                        <a:rPr lang="en-US" altLang="zh-CN" sz="1600" dirty="0" err="1"/>
                        <a:t>pointer_a</a:t>
                      </a:r>
                      <a:endParaRPr lang="zh-CN" altLang="en-US" sz="16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9</a:t>
                      </a:r>
                      <a:endParaRPr lang="zh-CN" altLang="en-US" sz="1600"/>
                    </a:p>
                  </a:txBody>
                  <a:tcPr anchor="ctr">
                    <a:lnL w="12700" cmpd="sng">
                      <a:noFill/>
                    </a:lnL>
                    <a:lnT w="12700" cmpd="sng">
                      <a:noFill/>
                    </a:lnT>
                    <a:lnB w="12700" cmpd="sng">
                      <a:noFill/>
                    </a:lnB>
                  </a:tcPr>
                </a:tc>
                <a:extLst>
                  <a:ext uri="{0D108BD9-81ED-4DB2-BD59-A6C34878D82A}">
                    <a16:rowId xmlns:a16="http://schemas.microsoft.com/office/drawing/2014/main" xmlns="" val="3602199498"/>
                  </a:ext>
                </a:extLst>
              </a:tr>
              <a:tr h="324000">
                <a:tc>
                  <a:txBody>
                    <a:bodyPr/>
                    <a:lstStyle/>
                    <a:p>
                      <a:pPr algn="ctr"/>
                      <a:r>
                        <a:rPr lang="en-US" altLang="zh-CN" sz="1600"/>
                        <a:t>&amp;a</a:t>
                      </a:r>
                      <a:endParaRPr lang="zh-CN" altLang="en-US" sz="1600"/>
                    </a:p>
                  </a:txBody>
                  <a:tcPr anchor="ctr">
                    <a:lnR w="12700" cmpd="sng">
                      <a:noFill/>
                    </a:lnR>
                    <a:lnT w="12700" cmpd="sng">
                      <a:noFill/>
                    </a:lnT>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390088585"/>
                  </a:ext>
                </a:extLst>
              </a:tr>
            </a:tbl>
          </a:graphicData>
        </a:graphic>
      </p:graphicFrame>
      <p:graphicFrame>
        <p:nvGraphicFramePr>
          <p:cNvPr id="48" name="表格 47"/>
          <p:cNvGraphicFramePr>
            <a:graphicFrameLocks noGrp="1"/>
          </p:cNvGraphicFramePr>
          <p:nvPr>
            <p:extLst>
              <p:ext uri="{D42A27DB-BD31-4B8C-83A1-F6EECF244321}">
                <p14:modId xmlns:p14="http://schemas.microsoft.com/office/powerpoint/2010/main" xmlns="" val="2823116732"/>
              </p:ext>
            </p:extLst>
          </p:nvPr>
        </p:nvGraphicFramePr>
        <p:xfrm>
          <a:off x="3481906" y="5372584"/>
          <a:ext cx="2393420" cy="1584960"/>
        </p:xfrm>
        <a:graphic>
          <a:graphicData uri="http://schemas.openxmlformats.org/drawingml/2006/table">
            <a:tbl>
              <a:tblPr>
                <a:tableStyleId>{5C22544A-7EE6-4342-B048-85BDC9FD1C3A}</a:tableStyleId>
              </a:tblPr>
              <a:tblGrid>
                <a:gridCol w="1088710">
                  <a:extLst>
                    <a:ext uri="{9D8B030D-6E8A-4147-A177-3AD203B41FA5}">
                      <a16:colId xmlns:a16="http://schemas.microsoft.com/office/drawing/2014/main" xmlns="" val="479119075"/>
                    </a:ext>
                  </a:extLst>
                </a:gridCol>
                <a:gridCol w="216000">
                  <a:extLst>
                    <a:ext uri="{9D8B030D-6E8A-4147-A177-3AD203B41FA5}">
                      <a16:colId xmlns:a16="http://schemas.microsoft.com/office/drawing/2014/main" xmlns="" val="1335106484"/>
                    </a:ext>
                  </a:extLst>
                </a:gridCol>
                <a:gridCol w="1088710">
                  <a:extLst>
                    <a:ext uri="{9D8B030D-6E8A-4147-A177-3AD203B41FA5}">
                      <a16:colId xmlns:a16="http://schemas.microsoft.com/office/drawing/2014/main" xmlns="" val="440846564"/>
                    </a:ext>
                  </a:extLst>
                </a:gridCol>
              </a:tblGrid>
              <a:tr h="324000">
                <a:tc>
                  <a:txBody>
                    <a:bodyPr/>
                    <a:lstStyle/>
                    <a:p>
                      <a:pPr algn="ctr"/>
                      <a:r>
                        <a:rPr lang="en-US" altLang="zh-CN" sz="1600"/>
                        <a:t>p2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995670468"/>
                  </a:ext>
                </a:extLst>
              </a:tr>
              <a:tr h="324000">
                <a:tc>
                  <a:txBody>
                    <a:bodyPr/>
                    <a:lstStyle/>
                    <a:p>
                      <a:pPr algn="ctr"/>
                      <a:r>
                        <a:rPr lang="en-US" altLang="zh-CN" sz="1600"/>
                        <a:t>&amp;b</a:t>
                      </a:r>
                      <a:endParaRPr lang="zh-CN" altLang="en-US" sz="1600"/>
                    </a:p>
                  </a:txBody>
                  <a:tcPr anchor="ctr">
                    <a:lnR w="12700" cmpd="sng">
                      <a:noFill/>
                    </a:lnR>
                    <a:lnT w="12700" cmpd="sng">
                      <a:noFill/>
                    </a:lnT>
                    <a:lnB w="12700" cmpd="sng">
                      <a:noFill/>
                    </a:lnB>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b</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4120528907"/>
                  </a:ext>
                </a:extLst>
              </a:tr>
              <a:tr h="324000">
                <a:tc>
                  <a:txBody>
                    <a:bodyPr/>
                    <a:lstStyle/>
                    <a:p>
                      <a:pPr algn="ctr"/>
                      <a:r>
                        <a:rPr lang="en-US" altLang="zh-CN" sz="1600" dirty="0" err="1"/>
                        <a:t>pointer_b</a:t>
                      </a:r>
                      <a:endParaRPr lang="zh-CN" altLang="en-US" sz="16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9</a:t>
                      </a:r>
                      <a:endParaRPr lang="zh-CN" altLang="en-US" sz="1600"/>
                    </a:p>
                  </a:txBody>
                  <a:tcPr anchor="ctr">
                    <a:lnL w="12700" cmpd="sng">
                      <a:noFill/>
                    </a:lnL>
                    <a:lnT w="12700" cmpd="sng">
                      <a:noFill/>
                    </a:lnT>
                    <a:lnB w="12700" cmpd="sng">
                      <a:noFill/>
                    </a:lnB>
                  </a:tcPr>
                </a:tc>
                <a:extLst>
                  <a:ext uri="{0D108BD9-81ED-4DB2-BD59-A6C34878D82A}">
                    <a16:rowId xmlns:a16="http://schemas.microsoft.com/office/drawing/2014/main" xmlns="" val="3602199498"/>
                  </a:ext>
                </a:extLst>
              </a:tr>
              <a:tr h="324000">
                <a:tc>
                  <a:txBody>
                    <a:bodyPr/>
                    <a:lstStyle/>
                    <a:p>
                      <a:pPr algn="ctr"/>
                      <a:r>
                        <a:rPr lang="en-US" altLang="zh-CN" sz="1600"/>
                        <a:t>&amp;b</a:t>
                      </a:r>
                      <a:endParaRPr lang="zh-CN" altLang="en-US" sz="1600"/>
                    </a:p>
                  </a:txBody>
                  <a:tcPr anchor="ctr">
                    <a:lnR w="12700" cmpd="sng">
                      <a:noFill/>
                    </a:lnR>
                    <a:lnT w="12700" cmpd="sng">
                      <a:noFill/>
                    </a:lnT>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390088585"/>
                  </a:ext>
                </a:extLst>
              </a:tr>
            </a:tbl>
          </a:graphicData>
        </a:graphic>
      </p:graphicFrame>
      <p:graphicFrame>
        <p:nvGraphicFramePr>
          <p:cNvPr id="49" name="表格 48"/>
          <p:cNvGraphicFramePr>
            <a:graphicFrameLocks noGrp="1"/>
          </p:cNvGraphicFramePr>
          <p:nvPr>
            <p:extLst>
              <p:ext uri="{D42A27DB-BD31-4B8C-83A1-F6EECF244321}">
                <p14:modId xmlns:p14="http://schemas.microsoft.com/office/powerpoint/2010/main" xmlns="" val="1064438605"/>
              </p:ext>
            </p:extLst>
          </p:nvPr>
        </p:nvGraphicFramePr>
        <p:xfrm>
          <a:off x="6326129" y="5375500"/>
          <a:ext cx="2393420" cy="1584960"/>
        </p:xfrm>
        <a:graphic>
          <a:graphicData uri="http://schemas.openxmlformats.org/drawingml/2006/table">
            <a:tbl>
              <a:tblPr>
                <a:tableStyleId>{5C22544A-7EE6-4342-B048-85BDC9FD1C3A}</a:tableStyleId>
              </a:tblPr>
              <a:tblGrid>
                <a:gridCol w="1088710">
                  <a:extLst>
                    <a:ext uri="{9D8B030D-6E8A-4147-A177-3AD203B41FA5}">
                      <a16:colId xmlns:a16="http://schemas.microsoft.com/office/drawing/2014/main" xmlns="" val="479119075"/>
                    </a:ext>
                  </a:extLst>
                </a:gridCol>
                <a:gridCol w="216000">
                  <a:extLst>
                    <a:ext uri="{9D8B030D-6E8A-4147-A177-3AD203B41FA5}">
                      <a16:colId xmlns:a16="http://schemas.microsoft.com/office/drawing/2014/main" xmlns="" val="1335106484"/>
                    </a:ext>
                  </a:extLst>
                </a:gridCol>
                <a:gridCol w="1088710">
                  <a:extLst>
                    <a:ext uri="{9D8B030D-6E8A-4147-A177-3AD203B41FA5}">
                      <a16:colId xmlns:a16="http://schemas.microsoft.com/office/drawing/2014/main" xmlns="" val="440846564"/>
                    </a:ext>
                  </a:extLst>
                </a:gridCol>
              </a:tblGrid>
              <a:tr h="324000">
                <a:tc>
                  <a:txBody>
                    <a:bodyPr/>
                    <a:lstStyle/>
                    <a:p>
                      <a:pPr algn="ctr"/>
                      <a:r>
                        <a:rPr lang="en-US" altLang="zh-CN" sz="1600"/>
                        <a:t>p2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995670468"/>
                  </a:ext>
                </a:extLst>
              </a:tr>
              <a:tr h="324000">
                <a:tc>
                  <a:txBody>
                    <a:bodyPr/>
                    <a:lstStyle/>
                    <a:p>
                      <a:pPr algn="ctr"/>
                      <a:r>
                        <a:rPr lang="en-US" altLang="zh-CN" sz="1600"/>
                        <a:t>&amp;b</a:t>
                      </a:r>
                      <a:endParaRPr lang="zh-CN" altLang="en-US" sz="1600"/>
                    </a:p>
                  </a:txBody>
                  <a:tcPr anchor="ctr">
                    <a:lnR w="12700" cmpd="sng">
                      <a:noFill/>
                    </a:lnR>
                    <a:lnT w="12700" cmpd="sng">
                      <a:noFill/>
                    </a:lnT>
                    <a:lnB w="12700" cmpd="sng">
                      <a:noFill/>
                    </a:lnB>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b</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4120528907"/>
                  </a:ext>
                </a:extLst>
              </a:tr>
              <a:tr h="324000">
                <a:tc>
                  <a:txBody>
                    <a:bodyPr/>
                    <a:lstStyle/>
                    <a:p>
                      <a:pPr algn="ctr"/>
                      <a:r>
                        <a:rPr lang="en-US" altLang="zh-CN" sz="1600" dirty="0" err="1"/>
                        <a:t>pointer_b</a:t>
                      </a:r>
                      <a:endParaRPr lang="zh-CN" altLang="en-US" sz="16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5</a:t>
                      </a:r>
                      <a:endParaRPr lang="zh-CN" altLang="en-US" sz="1600"/>
                    </a:p>
                  </a:txBody>
                  <a:tcPr anchor="ctr">
                    <a:lnL w="12700" cmpd="sng">
                      <a:noFill/>
                    </a:lnL>
                    <a:lnT w="12700" cmpd="sng">
                      <a:noFill/>
                    </a:lnT>
                    <a:lnB w="12700" cmpd="sng">
                      <a:noFill/>
                    </a:lnB>
                  </a:tcPr>
                </a:tc>
                <a:extLst>
                  <a:ext uri="{0D108BD9-81ED-4DB2-BD59-A6C34878D82A}">
                    <a16:rowId xmlns:a16="http://schemas.microsoft.com/office/drawing/2014/main" xmlns="" val="3602199498"/>
                  </a:ext>
                </a:extLst>
              </a:tr>
              <a:tr h="324000">
                <a:tc>
                  <a:txBody>
                    <a:bodyPr/>
                    <a:lstStyle/>
                    <a:p>
                      <a:pPr algn="ctr"/>
                      <a:r>
                        <a:rPr lang="en-US" altLang="zh-CN" sz="1600"/>
                        <a:t>&amp;b</a:t>
                      </a:r>
                      <a:endParaRPr lang="zh-CN" altLang="en-US" sz="1600"/>
                    </a:p>
                  </a:txBody>
                  <a:tcPr anchor="ctr">
                    <a:lnR w="12700" cmpd="sng">
                      <a:noFill/>
                    </a:lnR>
                    <a:lnT w="12700" cmpd="sng">
                      <a:noFill/>
                    </a:lnT>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390088585"/>
                  </a:ext>
                </a:extLst>
              </a:tr>
            </a:tbl>
          </a:graphicData>
        </a:graphic>
      </p:graphicFrame>
      <p:cxnSp>
        <p:nvCxnSpPr>
          <p:cNvPr id="50" name="直接箭头连接符 49"/>
          <p:cNvCxnSpPr/>
          <p:nvPr/>
        </p:nvCxnSpPr>
        <p:spPr>
          <a:xfrm>
            <a:off x="4540037" y="4435990"/>
            <a:ext cx="216789" cy="330563"/>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a:off x="7414444" y="4425398"/>
            <a:ext cx="216789" cy="330563"/>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7414444" y="5841695"/>
            <a:ext cx="216789" cy="330563"/>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a:off x="4562849" y="5825881"/>
            <a:ext cx="216789" cy="330563"/>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flipV="1">
            <a:off x="4540037" y="4766553"/>
            <a:ext cx="216789" cy="380930"/>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flipV="1">
            <a:off x="4570221" y="6172258"/>
            <a:ext cx="216789" cy="380930"/>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flipV="1">
            <a:off x="7414443" y="4749504"/>
            <a:ext cx="216789" cy="380930"/>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flipV="1">
            <a:off x="7408071" y="6191625"/>
            <a:ext cx="216789" cy="380930"/>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3415277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70803150623"/>
  <p:tag name="MH_LIBRARY" val="GRAPHIC"/>
</p:tagLst>
</file>

<file path=ppt/tags/tag1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0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01.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17.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18.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Freeform 21"/>
</p:tagLst>
</file>

<file path=ppt/tags/tag20.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21.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2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2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2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2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2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2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2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3.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2"/>
</p:tagLst>
</file>

<file path=ppt/tags/tag3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3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3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3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3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3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3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37.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38.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3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4.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3"/>
</p:tagLst>
</file>

<file path=ppt/tags/tag4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4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4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4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4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4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4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4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4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4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5.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4"/>
</p:tagLst>
</file>

<file path=ppt/tags/tag5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5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5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5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5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5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5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5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5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5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6.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文本框 25"/>
</p:tagLst>
</file>

<file path=ppt/tags/tag6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6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6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6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6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6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66.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67.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68.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69.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6"/>
</p:tagLst>
</file>

<file path=ppt/tags/tag70.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71.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72.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7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7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75.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7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77.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78.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79.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7"/>
</p:tagLst>
</file>

<file path=ppt/tags/tag80.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81.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8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8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8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8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8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8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8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8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9.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9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9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9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9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94.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95.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9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97.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98.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9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heme/theme1.xml><?xml version="1.0" encoding="utf-8"?>
<a:theme xmlns:a="http://schemas.openxmlformats.org/drawingml/2006/main" name="Office 主题​​">
  <a:themeElements>
    <a:clrScheme name="红橙色">
      <a:dk1>
        <a:sysClr val="windowText" lastClr="000000"/>
      </a:dk1>
      <a:lt1>
        <a:sysClr val="window" lastClr="C7EDCC"/>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7EDCC"/>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3472</TotalTime>
  <Words>5341</Words>
  <Application>Microsoft Office PowerPoint</Application>
  <PresentationFormat>自定义</PresentationFormat>
  <Paragraphs>1163</Paragraphs>
  <Slides>38</Slides>
  <Notes>32</Notes>
  <HiddenSlides>0</HiddenSlides>
  <MMClips>0</MMClips>
  <ScaleCrop>false</ScaleCrop>
  <HeadingPairs>
    <vt:vector size="4" baseType="variant">
      <vt:variant>
        <vt:lpstr>主题</vt:lpstr>
      </vt:variant>
      <vt:variant>
        <vt:i4>1</vt:i4>
      </vt:variant>
      <vt:variant>
        <vt:lpstr>幻灯片标题</vt:lpstr>
      </vt:variant>
      <vt:variant>
        <vt:i4>38</vt:i4>
      </vt:variant>
    </vt:vector>
  </HeadingPairs>
  <TitlesOfParts>
    <vt:vector size="39" baseType="lpstr">
      <vt:lpstr>Office 主题​​</vt:lpstr>
      <vt:lpstr>幻灯片 1</vt:lpstr>
      <vt:lpstr>幻灯片 2</vt:lpstr>
      <vt:lpstr>幻灯片 3</vt:lpstr>
      <vt:lpstr>变量的指针和指向变量的指针变量</vt:lpstr>
      <vt:lpstr>怎样定义指针变量</vt:lpstr>
      <vt:lpstr>怎样引用指针变量</vt:lpstr>
      <vt:lpstr>使用指针变量的例子</vt:lpstr>
      <vt:lpstr>使用指针变量的例子</vt:lpstr>
      <vt:lpstr>指针变量作为函数参数</vt:lpstr>
      <vt:lpstr>指针变量作为函数参数</vt:lpstr>
      <vt:lpstr>指针变量作为函数参数</vt:lpstr>
      <vt:lpstr>指针变量作为函数参数</vt:lpstr>
      <vt:lpstr>指针变量作为函数参数</vt:lpstr>
      <vt:lpstr>通过指针引用数组</vt:lpstr>
      <vt:lpstr>数组元素的指针</vt:lpstr>
      <vt:lpstr>指针的运算</vt:lpstr>
      <vt:lpstr>通过指针引用数组元素</vt:lpstr>
      <vt:lpstr>通过指针引用数组元素</vt:lpstr>
      <vt:lpstr>通过指针引用数组元素</vt:lpstr>
      <vt:lpstr>通过指针引用数组元素</vt:lpstr>
      <vt:lpstr>用数组名作函数参数</vt:lpstr>
      <vt:lpstr>用数组名作函数参数</vt:lpstr>
      <vt:lpstr>用数组名作函数参数</vt:lpstr>
      <vt:lpstr>用数组名作函数参数</vt:lpstr>
      <vt:lpstr>用数组名作函数参数</vt:lpstr>
      <vt:lpstr>通过指针引用字符串</vt:lpstr>
      <vt:lpstr>引用字符串的方法</vt:lpstr>
      <vt:lpstr>字符串的引用方式</vt:lpstr>
      <vt:lpstr>字符指针作函数参数</vt:lpstr>
      <vt:lpstr>字符指针作函数参数</vt:lpstr>
      <vt:lpstr>字符指针作函数参数</vt:lpstr>
      <vt:lpstr>对使用字符指针变量和字符数组的归纳</vt:lpstr>
      <vt:lpstr>对使用字符指针变量和字符数组的归纳</vt:lpstr>
      <vt:lpstr>总  结</vt:lpstr>
      <vt:lpstr>总  结</vt:lpstr>
      <vt:lpstr>总  结</vt:lpstr>
      <vt:lpstr>总  结</vt:lpstr>
      <vt:lpstr>总  结</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C程序设计</dc:title>
  <dc:creator>zi jin</dc:creator>
  <cp:lastModifiedBy>E21Zhang</cp:lastModifiedBy>
  <cp:revision>292</cp:revision>
  <dcterms:created xsi:type="dcterms:W3CDTF">2017-08-03T06:51:45Z</dcterms:created>
  <dcterms:modified xsi:type="dcterms:W3CDTF">2019-02-22T07:44:58Z</dcterms:modified>
</cp:coreProperties>
</file>