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8" r:id="rId2"/>
    <p:sldId id="261" r:id="rId3"/>
    <p:sldId id="263" r:id="rId4"/>
    <p:sldId id="372" r:id="rId5"/>
    <p:sldId id="373" r:id="rId6"/>
    <p:sldId id="374" r:id="rId7"/>
    <p:sldId id="375" r:id="rId8"/>
    <p:sldId id="376" r:id="rId9"/>
    <p:sldId id="262" r:id="rId10"/>
    <p:sldId id="409" r:id="rId11"/>
    <p:sldId id="377" r:id="rId12"/>
    <p:sldId id="378" r:id="rId13"/>
    <p:sldId id="379" r:id="rId14"/>
    <p:sldId id="380" r:id="rId15"/>
    <p:sldId id="385" r:id="rId16"/>
    <p:sldId id="386" r:id="rId17"/>
    <p:sldId id="387" r:id="rId18"/>
    <p:sldId id="388" r:id="rId19"/>
    <p:sldId id="389" r:id="rId20"/>
    <p:sldId id="390" r:id="rId21"/>
    <p:sldId id="393" r:id="rId22"/>
    <p:sldId id="394" r:id="rId23"/>
    <p:sldId id="395" r:id="rId24"/>
    <p:sldId id="396" r:id="rId25"/>
    <p:sldId id="401" r:id="rId26"/>
    <p:sldId id="402" r:id="rId27"/>
    <p:sldId id="403" r:id="rId28"/>
    <p:sldId id="404" r:id="rId29"/>
    <p:sldId id="410" r:id="rId30"/>
    <p:sldId id="411" r:id="rId31"/>
    <p:sldId id="406" r:id="rId32"/>
    <p:sldId id="316" r:id="rId33"/>
    <p:sldId id="412" r:id="rId34"/>
    <p:sldId id="41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6" autoAdjust="0"/>
    <p:restoredTop sz="88811" autoAdjust="0"/>
  </p:normalViewPr>
  <p:slideViewPr>
    <p:cSldViewPr snapToGrid="0">
      <p:cViewPr varScale="1">
        <p:scale>
          <a:sx n="76" d="100"/>
          <a:sy n="76" d="100"/>
        </p:scale>
        <p:origin x="-240" y="-84"/>
      </p:cViewPr>
      <p:guideLst>
        <p:guide orient="horz" pos="2160"/>
        <p:guide pos="3840"/>
      </p:guideLst>
    </p:cSldViewPr>
  </p:slideViewPr>
  <p:notesTextViewPr>
    <p:cViewPr>
      <p:scale>
        <a:sx n="1" d="1"/>
        <a:sy n="1" d="1"/>
      </p:scale>
      <p:origin x="0" y="0"/>
    </p:cViewPr>
  </p:notesTextViewPr>
  <p:sorterViewPr>
    <p:cViewPr>
      <p:scale>
        <a:sx n="100" d="100"/>
        <a:sy n="100" d="100"/>
      </p:scale>
      <p:origin x="0" y="-333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xmlns="" val="126717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69216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xmlns="" val="316515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xmlns="" val="355090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xmlns="" val="245766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xmlns="" val="324768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slideLayout" Target="../slideLayouts/slideLayout2.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image" Target="../media/image3.png"/><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6876257" y="2355057"/>
            <a:ext cx="893542" cy="1016000"/>
          </a:xfrm>
          <a:prstGeom prst="rect">
            <a:avLst/>
          </a:prstGeom>
          <a:noFill/>
        </p:spPr>
        <p:txBody>
          <a:bodyPr wrap="none"/>
          <a:lstStyle/>
          <a:p>
            <a:pPr algn="ct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9</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利用文件保存数据</a:t>
            </a: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文件位置标记</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dirty="0">
                <a:solidFill>
                  <a:schemeClr val="tx1"/>
                </a:solidFill>
              </a:rPr>
              <a:t>为了对读写进行控制，系统为每个文件设置了一个</a:t>
            </a:r>
            <a:r>
              <a:rPr lang="zh-CN" altLang="en-US" b="1" dirty="0">
                <a:solidFill>
                  <a:schemeClr val="tx1"/>
                </a:solidFill>
              </a:rPr>
              <a:t>读写位置标记</a:t>
            </a:r>
            <a:r>
              <a:rPr lang="zh-CN" altLang="en-US" dirty="0">
                <a:solidFill>
                  <a:schemeClr val="tx1"/>
                </a:solidFill>
              </a:rPr>
              <a:t>（简称</a:t>
            </a:r>
            <a:r>
              <a:rPr lang="zh-CN" altLang="en-US" b="1" dirty="0">
                <a:solidFill>
                  <a:schemeClr val="tx1"/>
                </a:solidFill>
              </a:rPr>
              <a:t>文件位置标记</a:t>
            </a:r>
            <a:r>
              <a:rPr lang="zh-CN" altLang="en-US" dirty="0">
                <a:solidFill>
                  <a:schemeClr val="tx1"/>
                </a:solidFill>
              </a:rPr>
              <a:t>或</a:t>
            </a:r>
            <a:r>
              <a:rPr lang="zh-CN" altLang="en-US" b="1" dirty="0">
                <a:solidFill>
                  <a:schemeClr val="tx1"/>
                </a:solidFill>
              </a:rPr>
              <a:t>文件标记</a:t>
            </a:r>
            <a:r>
              <a:rPr lang="zh-CN" altLang="en-US" dirty="0">
                <a:solidFill>
                  <a:schemeClr val="tx1"/>
                </a:solidFill>
              </a:rPr>
              <a:t>），用来指示当前的读写位置（即接下来要读写的下一个字符的位置）。</a:t>
            </a:r>
          </a:p>
          <a:p>
            <a:pPr algn="just">
              <a:lnSpc>
                <a:spcPct val="120000"/>
              </a:lnSpc>
              <a:defRPr/>
            </a:pPr>
            <a:r>
              <a:rPr lang="zh-CN" altLang="en-US" dirty="0">
                <a:solidFill>
                  <a:schemeClr val="tx1"/>
                </a:solidFill>
              </a:rPr>
              <a:t>一般情况下，在对字符文件进行顺序读写时，文件的位置标记指向文件开头，这时如果对文件进行读的操作，就读第</a:t>
            </a:r>
            <a:r>
              <a:rPr lang="en-US" altLang="zh-CN" dirty="0">
                <a:solidFill>
                  <a:schemeClr val="tx1"/>
                </a:solidFill>
              </a:rPr>
              <a:t>1</a:t>
            </a:r>
            <a:r>
              <a:rPr lang="zh-CN" altLang="en-US" dirty="0">
                <a:solidFill>
                  <a:schemeClr val="tx1"/>
                </a:solidFill>
              </a:rPr>
              <a:t>个字符，然后文件的位置标记顺序向后移一个位置，在下一次执行读的操作时，就将位置标记指向的第</a:t>
            </a:r>
            <a:r>
              <a:rPr lang="en-US" altLang="zh-CN" dirty="0">
                <a:solidFill>
                  <a:schemeClr val="tx1"/>
                </a:solidFill>
              </a:rPr>
              <a:t>2</a:t>
            </a:r>
            <a:r>
              <a:rPr lang="zh-CN" altLang="en-US" dirty="0">
                <a:solidFill>
                  <a:schemeClr val="tx1"/>
                </a:solidFill>
              </a:rPr>
              <a:t>个字符读入。以此类推，直到遇文件尾结束。</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zh-CN" altLang="en-US" dirty="0">
                <a:solidFill>
                  <a:schemeClr val="tx1"/>
                </a:solidFill>
              </a:rPr>
              <a:t>如果是顺序写文件，则每写完一个数据后，文件的位置标记自动顺序向后移一个位置，然后在下一次执行写操作时把数据写入标记所指的位置。直到把全部数据写完，此时位置标记在最后一个数据之后。</a:t>
            </a:r>
          </a:p>
          <a:p>
            <a:pPr algn="just">
              <a:lnSpc>
                <a:spcPct val="120000"/>
              </a:lnSpc>
              <a:defRPr/>
            </a:pPr>
            <a:r>
              <a:rPr lang="zh-CN" altLang="en-US" dirty="0">
                <a:solidFill>
                  <a:schemeClr val="tx1"/>
                </a:solidFill>
              </a:rPr>
              <a:t>有时希望在一个文件的原有数据之后再添加新的数据，应该把文件位置标记移到文件尾，然后再接着写入新的数据，这就是文件的追加。</a:t>
            </a:r>
          </a:p>
          <a:p>
            <a:pPr algn="just">
              <a:lnSpc>
                <a:spcPct val="120000"/>
              </a:lnSpc>
              <a:defRPr/>
            </a:pPr>
            <a:r>
              <a:rPr lang="zh-CN" altLang="en-US" dirty="0">
                <a:solidFill>
                  <a:schemeClr val="tx1"/>
                </a:solidFill>
              </a:rPr>
              <a:t>可以根据读写的需要，人为地移动文件位置标记的位置，可以向前移，向后移，移到文件头或文件尾，然后对该位置进行读写，显然这不是顺序读写，而是随机读写。</a:t>
            </a:r>
            <a:endParaRPr lang="en-US" altLang="zh-CN" dirty="0">
              <a:solidFill>
                <a:schemeClr val="tx1"/>
              </a:solidFill>
            </a:endParaRPr>
          </a:p>
        </p:txBody>
      </p:sp>
      <p:graphicFrame>
        <p:nvGraphicFramePr>
          <p:cNvPr id="5" name="表格 4">
            <a:extLst>
              <a:ext uri="{FF2B5EF4-FFF2-40B4-BE49-F238E27FC236}">
                <a16:creationId xmlns:a16="http://schemas.microsoft.com/office/drawing/2014/main" xmlns="" id="{0EE6D045-844B-4A0F-BA61-FA1085656951}"/>
              </a:ext>
            </a:extLst>
          </p:cNvPr>
          <p:cNvGraphicFramePr>
            <a:graphicFrameLocks noGrp="1"/>
          </p:cNvGraphicFramePr>
          <p:nvPr>
            <p:extLst>
              <p:ext uri="{D42A27DB-BD31-4B8C-83A1-F6EECF244321}">
                <p14:modId xmlns:p14="http://schemas.microsoft.com/office/powerpoint/2010/main" xmlns="" val="4223741488"/>
              </p:ext>
            </p:extLst>
          </p:nvPr>
        </p:nvGraphicFramePr>
        <p:xfrm>
          <a:off x="1981512" y="3142603"/>
          <a:ext cx="8128000" cy="370840"/>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xmlns="" val="2088428778"/>
                    </a:ext>
                  </a:extLst>
                </a:gridCol>
                <a:gridCol w="406400">
                  <a:extLst>
                    <a:ext uri="{9D8B030D-6E8A-4147-A177-3AD203B41FA5}">
                      <a16:colId xmlns:a16="http://schemas.microsoft.com/office/drawing/2014/main" xmlns="" val="78639549"/>
                    </a:ext>
                  </a:extLst>
                </a:gridCol>
                <a:gridCol w="406400">
                  <a:extLst>
                    <a:ext uri="{9D8B030D-6E8A-4147-A177-3AD203B41FA5}">
                      <a16:colId xmlns:a16="http://schemas.microsoft.com/office/drawing/2014/main" xmlns="" val="612922831"/>
                    </a:ext>
                  </a:extLst>
                </a:gridCol>
                <a:gridCol w="406400">
                  <a:extLst>
                    <a:ext uri="{9D8B030D-6E8A-4147-A177-3AD203B41FA5}">
                      <a16:colId xmlns:a16="http://schemas.microsoft.com/office/drawing/2014/main" xmlns="" val="746228861"/>
                    </a:ext>
                  </a:extLst>
                </a:gridCol>
                <a:gridCol w="406400">
                  <a:extLst>
                    <a:ext uri="{9D8B030D-6E8A-4147-A177-3AD203B41FA5}">
                      <a16:colId xmlns:a16="http://schemas.microsoft.com/office/drawing/2014/main" xmlns="" val="2781610058"/>
                    </a:ext>
                  </a:extLst>
                </a:gridCol>
                <a:gridCol w="406400">
                  <a:extLst>
                    <a:ext uri="{9D8B030D-6E8A-4147-A177-3AD203B41FA5}">
                      <a16:colId xmlns:a16="http://schemas.microsoft.com/office/drawing/2014/main" xmlns="" val="1110460575"/>
                    </a:ext>
                  </a:extLst>
                </a:gridCol>
                <a:gridCol w="406400">
                  <a:extLst>
                    <a:ext uri="{9D8B030D-6E8A-4147-A177-3AD203B41FA5}">
                      <a16:colId xmlns:a16="http://schemas.microsoft.com/office/drawing/2014/main" xmlns="" val="2075568350"/>
                    </a:ext>
                  </a:extLst>
                </a:gridCol>
                <a:gridCol w="406400">
                  <a:extLst>
                    <a:ext uri="{9D8B030D-6E8A-4147-A177-3AD203B41FA5}">
                      <a16:colId xmlns:a16="http://schemas.microsoft.com/office/drawing/2014/main" xmlns="" val="2236383290"/>
                    </a:ext>
                  </a:extLst>
                </a:gridCol>
                <a:gridCol w="406400">
                  <a:extLst>
                    <a:ext uri="{9D8B030D-6E8A-4147-A177-3AD203B41FA5}">
                      <a16:colId xmlns:a16="http://schemas.microsoft.com/office/drawing/2014/main" xmlns="" val="4163793192"/>
                    </a:ext>
                  </a:extLst>
                </a:gridCol>
                <a:gridCol w="406400">
                  <a:extLst>
                    <a:ext uri="{9D8B030D-6E8A-4147-A177-3AD203B41FA5}">
                      <a16:colId xmlns:a16="http://schemas.microsoft.com/office/drawing/2014/main" xmlns="" val="2319923618"/>
                    </a:ext>
                  </a:extLst>
                </a:gridCol>
                <a:gridCol w="406400">
                  <a:extLst>
                    <a:ext uri="{9D8B030D-6E8A-4147-A177-3AD203B41FA5}">
                      <a16:colId xmlns:a16="http://schemas.microsoft.com/office/drawing/2014/main" xmlns="" val="3783516444"/>
                    </a:ext>
                  </a:extLst>
                </a:gridCol>
                <a:gridCol w="406400">
                  <a:extLst>
                    <a:ext uri="{9D8B030D-6E8A-4147-A177-3AD203B41FA5}">
                      <a16:colId xmlns:a16="http://schemas.microsoft.com/office/drawing/2014/main" xmlns="" val="4154000779"/>
                    </a:ext>
                  </a:extLst>
                </a:gridCol>
                <a:gridCol w="406400">
                  <a:extLst>
                    <a:ext uri="{9D8B030D-6E8A-4147-A177-3AD203B41FA5}">
                      <a16:colId xmlns:a16="http://schemas.microsoft.com/office/drawing/2014/main" xmlns="" val="826904732"/>
                    </a:ext>
                  </a:extLst>
                </a:gridCol>
                <a:gridCol w="406400">
                  <a:extLst>
                    <a:ext uri="{9D8B030D-6E8A-4147-A177-3AD203B41FA5}">
                      <a16:colId xmlns:a16="http://schemas.microsoft.com/office/drawing/2014/main" xmlns="" val="708007738"/>
                    </a:ext>
                  </a:extLst>
                </a:gridCol>
                <a:gridCol w="406400">
                  <a:extLst>
                    <a:ext uri="{9D8B030D-6E8A-4147-A177-3AD203B41FA5}">
                      <a16:colId xmlns:a16="http://schemas.microsoft.com/office/drawing/2014/main" xmlns="" val="1207081643"/>
                    </a:ext>
                  </a:extLst>
                </a:gridCol>
                <a:gridCol w="406400">
                  <a:extLst>
                    <a:ext uri="{9D8B030D-6E8A-4147-A177-3AD203B41FA5}">
                      <a16:colId xmlns:a16="http://schemas.microsoft.com/office/drawing/2014/main" xmlns="" val="812440388"/>
                    </a:ext>
                  </a:extLst>
                </a:gridCol>
                <a:gridCol w="406400">
                  <a:extLst>
                    <a:ext uri="{9D8B030D-6E8A-4147-A177-3AD203B41FA5}">
                      <a16:colId xmlns:a16="http://schemas.microsoft.com/office/drawing/2014/main" xmlns="" val="2672092254"/>
                    </a:ext>
                  </a:extLst>
                </a:gridCol>
                <a:gridCol w="406400">
                  <a:extLst>
                    <a:ext uri="{9D8B030D-6E8A-4147-A177-3AD203B41FA5}">
                      <a16:colId xmlns:a16="http://schemas.microsoft.com/office/drawing/2014/main" xmlns="" val="2782772278"/>
                    </a:ext>
                  </a:extLst>
                </a:gridCol>
                <a:gridCol w="406400">
                  <a:extLst>
                    <a:ext uri="{9D8B030D-6E8A-4147-A177-3AD203B41FA5}">
                      <a16:colId xmlns:a16="http://schemas.microsoft.com/office/drawing/2014/main" xmlns="" val="1979791415"/>
                    </a:ext>
                  </a:extLst>
                </a:gridCol>
                <a:gridCol w="406400">
                  <a:extLst>
                    <a:ext uri="{9D8B030D-6E8A-4147-A177-3AD203B41FA5}">
                      <a16:colId xmlns:a16="http://schemas.microsoft.com/office/drawing/2014/main" xmlns="" val="4133335119"/>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2165502139"/>
                  </a:ext>
                </a:extLst>
              </a:tr>
            </a:tbl>
          </a:graphicData>
        </a:graphic>
      </p:graphicFrame>
      <p:cxnSp>
        <p:nvCxnSpPr>
          <p:cNvPr id="8" name="直接箭头连接符 7">
            <a:extLst>
              <a:ext uri="{FF2B5EF4-FFF2-40B4-BE49-F238E27FC236}">
                <a16:creationId xmlns:a16="http://schemas.microsoft.com/office/drawing/2014/main" xmlns="" id="{6EDDFA8C-7BD4-4FE9-AFF2-43444F651302}"/>
              </a:ext>
            </a:extLst>
          </p:cNvPr>
          <p:cNvCxnSpPr/>
          <p:nvPr/>
        </p:nvCxnSpPr>
        <p:spPr>
          <a:xfrm flipV="1">
            <a:off x="1981512" y="3513443"/>
            <a:ext cx="0" cy="27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1E89C52B-F467-4C21-BADB-750D02DC0A81}"/>
              </a:ext>
            </a:extLst>
          </p:cNvPr>
          <p:cNvCxnSpPr/>
          <p:nvPr/>
        </p:nvCxnSpPr>
        <p:spPr>
          <a:xfrm flipV="1">
            <a:off x="4006655" y="3513443"/>
            <a:ext cx="0" cy="27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xmlns="" id="{1D56804A-D8D7-4A34-B9F7-B758848D319E}"/>
              </a:ext>
            </a:extLst>
          </p:cNvPr>
          <p:cNvCxnSpPr/>
          <p:nvPr/>
        </p:nvCxnSpPr>
        <p:spPr>
          <a:xfrm flipV="1">
            <a:off x="10109512" y="3513442"/>
            <a:ext cx="0" cy="27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4BF624D6-9807-400B-BCA6-B59D833A5EB9}"/>
              </a:ext>
            </a:extLst>
          </p:cNvPr>
          <p:cNvSpPr txBox="1"/>
          <p:nvPr/>
        </p:nvSpPr>
        <p:spPr>
          <a:xfrm>
            <a:off x="1868068" y="3715006"/>
            <a:ext cx="9087899" cy="338554"/>
          </a:xfrm>
          <a:prstGeom prst="rect">
            <a:avLst/>
          </a:prstGeom>
          <a:noFill/>
        </p:spPr>
        <p:txBody>
          <a:bodyPr wrap="square" rtlCol="0">
            <a:spAutoFit/>
          </a:bodyPr>
          <a:lstStyle/>
          <a:p>
            <a:r>
              <a:rPr lang="zh-CN" altLang="en-US" sz="1600" dirty="0"/>
              <a:t>文件头</a:t>
            </a:r>
            <a:r>
              <a:rPr lang="en-US" altLang="zh-CN" sz="1600" dirty="0"/>
              <a:t>	          </a:t>
            </a:r>
            <a:r>
              <a:rPr lang="zh-CN" altLang="en-US" sz="1600" dirty="0"/>
              <a:t>读写当前位置</a:t>
            </a:r>
            <a:r>
              <a:rPr lang="en-US" altLang="zh-CN" sz="1600" dirty="0"/>
              <a:t>						     </a:t>
            </a:r>
            <a:r>
              <a:rPr lang="zh-CN" altLang="en-US" sz="1600" dirty="0"/>
              <a:t>文件尾</a:t>
            </a:r>
          </a:p>
        </p:txBody>
      </p:sp>
    </p:spTree>
    <p:extLst>
      <p:ext uri="{BB962C8B-B14F-4D97-AF65-F5344CB8AC3E}">
        <p14:creationId xmlns:p14="http://schemas.microsoft.com/office/powerpoint/2010/main" xmlns="" val="190611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文件的打开与关闭</a:t>
            </a:r>
          </a:p>
        </p:txBody>
      </p:sp>
    </p:spTree>
    <p:extLst>
      <p:ext uri="{BB962C8B-B14F-4D97-AF65-F5344CB8AC3E}">
        <p14:creationId xmlns:p14="http://schemas.microsoft.com/office/powerpoint/2010/main" xmlns="" val="350269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打开与关闭文件</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对文件读写之前应该“打开”该文件，在使用结束之后应“关闭”该文件。</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所谓“打开”是指为文件建立相应的信息区</a:t>
            </a:r>
            <a:r>
              <a:rPr lang="en-US" altLang="zh-CN">
                <a:solidFill>
                  <a:schemeClr val="tx1"/>
                </a:solidFill>
              </a:rPr>
              <a:t>(</a:t>
            </a:r>
            <a:r>
              <a:rPr lang="zh-CN" altLang="en-US">
                <a:solidFill>
                  <a:schemeClr val="tx1"/>
                </a:solidFill>
              </a:rPr>
              <a:t>用来存放有关文件的信息</a:t>
            </a:r>
            <a:r>
              <a:rPr lang="en-US" altLang="zh-CN">
                <a:solidFill>
                  <a:schemeClr val="tx1"/>
                </a:solidFill>
              </a:rPr>
              <a:t>)</a:t>
            </a:r>
            <a:r>
              <a:rPr lang="zh-CN" altLang="en-US">
                <a:solidFill>
                  <a:schemeClr val="tx1"/>
                </a:solidFill>
              </a:rPr>
              <a:t>和文件缓冲区</a:t>
            </a:r>
            <a:r>
              <a:rPr lang="en-US" altLang="zh-CN">
                <a:solidFill>
                  <a:schemeClr val="tx1"/>
                </a:solidFill>
              </a:rPr>
              <a:t>(</a:t>
            </a:r>
            <a:r>
              <a:rPr lang="zh-CN" altLang="en-US">
                <a:solidFill>
                  <a:schemeClr val="tx1"/>
                </a:solidFill>
              </a:rPr>
              <a:t>用来暂时存放输入输出的数据</a:t>
            </a:r>
            <a:r>
              <a:rPr lang="en-US" altLang="zh-CN">
                <a:solidFill>
                  <a:schemeClr val="tx1"/>
                </a:solidFill>
              </a:rPr>
              <a:t>)</a:t>
            </a:r>
            <a:r>
              <a:rPr lang="zh-CN" altLang="en-US">
                <a:solidFill>
                  <a:schemeClr val="tx1"/>
                </a:solidFill>
              </a:rPr>
              <a:t>。</a:t>
            </a: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在编写程序时，在打开文件的同时，一般都指定一个指针变量指向该文件，也就是建立起指针变量与文件之间的联系，这样，就可以通过该指针变量对文件进行读写了。</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所谓“关闭”是指撤销文件信息区和文件缓冲区，使文件指针变量不再指向该文件，显然就无法进行对文件的读写了。 </a:t>
            </a:r>
            <a:endParaRPr lang="en-US" altLang="zh-CN">
              <a:solidFill>
                <a:schemeClr val="tx1"/>
              </a:solidFill>
            </a:endParaRPr>
          </a:p>
        </p:txBody>
      </p:sp>
    </p:spTree>
    <p:extLst>
      <p:ext uri="{BB962C8B-B14F-4D97-AF65-F5344CB8AC3E}">
        <p14:creationId xmlns:p14="http://schemas.microsoft.com/office/powerpoint/2010/main" xmlns="" val="410361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61843"/>
            <a:ext cx="10522778" cy="28170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在打开一个文件时，通知编译系统以下</a:t>
            </a:r>
            <a:r>
              <a:rPr lang="en-US" altLang="zh-CN" dirty="0">
                <a:solidFill>
                  <a:schemeClr val="tx1"/>
                </a:solidFill>
              </a:rPr>
              <a:t>3</a:t>
            </a:r>
            <a:r>
              <a:rPr lang="zh-CN" altLang="en-US" dirty="0">
                <a:solidFill>
                  <a:schemeClr val="tx1"/>
                </a:solidFill>
              </a:rPr>
              <a:t>个信息：</a:t>
            </a:r>
            <a:endParaRPr lang="en-US" altLang="zh-CN" dirty="0">
              <a:solidFill>
                <a:schemeClr val="tx1"/>
              </a:solidFill>
            </a:endParaRPr>
          </a:p>
          <a:p>
            <a:pPr algn="just">
              <a:lnSpc>
                <a:spcPct val="150000"/>
              </a:lnSpc>
              <a:defRPr/>
            </a:pPr>
            <a:r>
              <a:rPr lang="zh-CN" altLang="en-US" dirty="0">
                <a:solidFill>
                  <a:schemeClr val="tx1"/>
                </a:solidFill>
              </a:rPr>
              <a:t>① 需要打开的文件名，也就是准备访问的文件的名字</a:t>
            </a:r>
            <a:endParaRPr lang="en-US" altLang="zh-CN" dirty="0">
              <a:solidFill>
                <a:schemeClr val="tx1"/>
              </a:solidFill>
            </a:endParaRPr>
          </a:p>
          <a:p>
            <a:pPr algn="just">
              <a:lnSpc>
                <a:spcPct val="150000"/>
              </a:lnSpc>
              <a:defRPr/>
            </a:pPr>
            <a:r>
              <a:rPr lang="zh-CN" altLang="en-US" dirty="0">
                <a:solidFill>
                  <a:schemeClr val="tx1"/>
                </a:solidFill>
              </a:rPr>
              <a:t>② 使用文件的方式（“读”还是“写”等）</a:t>
            </a:r>
            <a:endParaRPr lang="en-US" altLang="zh-CN" dirty="0">
              <a:solidFill>
                <a:schemeClr val="tx1"/>
              </a:solidFill>
            </a:endParaRPr>
          </a:p>
          <a:p>
            <a:pPr algn="just">
              <a:lnSpc>
                <a:spcPct val="150000"/>
              </a:lnSpc>
              <a:defRPr/>
            </a:pPr>
            <a:r>
              <a:rPr lang="zh-CN" altLang="en-US" dirty="0">
                <a:solidFill>
                  <a:schemeClr val="tx1"/>
                </a:solidFill>
              </a:rPr>
              <a:t>③ 让哪一个指针变量指向被打开的文件</a:t>
            </a:r>
          </a:p>
          <a:p>
            <a:pPr algn="just">
              <a:lnSpc>
                <a:spcPct val="150000"/>
              </a:lnSpc>
              <a:defRPr/>
            </a:pPr>
            <a:endParaRPr lang="en-US" altLang="zh-CN" dirty="0">
              <a:solidFill>
                <a:schemeClr val="tx1"/>
              </a:solidFill>
            </a:endParaRPr>
          </a:p>
        </p:txBody>
      </p:sp>
      <p:sp>
        <p:nvSpPr>
          <p:cNvPr id="3" name="矩形 2"/>
          <p:cNvSpPr/>
          <p:nvPr/>
        </p:nvSpPr>
        <p:spPr>
          <a:xfrm>
            <a:off x="7434470" y="2552185"/>
            <a:ext cx="4047903" cy="369332"/>
          </a:xfrm>
          <a:prstGeom prst="rect">
            <a:avLst/>
          </a:prstGeom>
        </p:spPr>
        <p:txBody>
          <a:bodyPr wrap="none">
            <a:spAutoFit/>
          </a:bodyPr>
          <a:lstStyle/>
          <a:p>
            <a:r>
              <a:rPr lang="zh-CN" altLang="en-US"/>
              <a:t>表示以“读入”方式打开名字为a1的文件</a:t>
            </a:r>
          </a:p>
        </p:txBody>
      </p:sp>
      <p:sp>
        <p:nvSpPr>
          <p:cNvPr id="5" name="圆角矩形 4"/>
          <p:cNvSpPr/>
          <p:nvPr/>
        </p:nvSpPr>
        <p:spPr>
          <a:xfrm>
            <a:off x="927099" y="2392375"/>
            <a:ext cx="6507371"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solidFill>
                  <a:schemeClr val="tx1"/>
                </a:solidFill>
              </a:rPr>
              <a:t>FILE *</a:t>
            </a:r>
            <a:r>
              <a:rPr lang="en-US" altLang="zh-CN" dirty="0" err="1">
                <a:solidFill>
                  <a:schemeClr val="tx1"/>
                </a:solidFill>
              </a:rPr>
              <a:t>fp</a:t>
            </a:r>
            <a:r>
              <a:rPr lang="en-US" altLang="zh-CN" dirty="0">
                <a:solidFill>
                  <a:schemeClr val="tx1"/>
                </a:solidFill>
              </a:rPr>
              <a:t>;				</a:t>
            </a:r>
            <a:r>
              <a:rPr lang="en-US" altLang="zh-CN" dirty="0">
                <a:solidFill>
                  <a:srgbClr val="008000"/>
                </a:solidFill>
              </a:rPr>
              <a:t>//</a:t>
            </a:r>
            <a:r>
              <a:rPr lang="zh-CN" altLang="en-US" dirty="0">
                <a:solidFill>
                  <a:srgbClr val="008000"/>
                </a:solidFill>
              </a:rPr>
              <a:t>定义文件型指针变量</a:t>
            </a:r>
            <a:endParaRPr lang="en-US" altLang="zh-CN" dirty="0">
              <a:solidFill>
                <a:srgbClr val="008000"/>
              </a:solidFill>
            </a:endParaRPr>
          </a:p>
          <a:p>
            <a:pPr defTabSz="363538"/>
            <a:r>
              <a:rPr lang="en-US" altLang="zh-CN" dirty="0" err="1">
                <a:solidFill>
                  <a:schemeClr val="tx1"/>
                </a:solidFill>
              </a:rPr>
              <a:t>fp</a:t>
            </a:r>
            <a:r>
              <a:rPr lang="en-US" altLang="zh-CN" dirty="0">
                <a:solidFill>
                  <a:schemeClr val="tx1"/>
                </a:solidFill>
              </a:rPr>
              <a:t>=</a:t>
            </a:r>
            <a:r>
              <a:rPr lang="en-US" altLang="zh-CN" dirty="0" err="1">
                <a:solidFill>
                  <a:schemeClr val="tx1"/>
                </a:solidFill>
              </a:rPr>
              <a:t>fopen</a:t>
            </a:r>
            <a:r>
              <a:rPr lang="en-US" altLang="zh-CN" dirty="0">
                <a:solidFill>
                  <a:schemeClr val="tx1"/>
                </a:solidFill>
              </a:rPr>
              <a:t>(″a1″,″r″);	</a:t>
            </a:r>
            <a:r>
              <a:rPr lang="en-US" altLang="zh-CN" dirty="0">
                <a:solidFill>
                  <a:srgbClr val="008000"/>
                </a:solidFill>
              </a:rPr>
              <a:t>//</a:t>
            </a:r>
            <a:r>
              <a:rPr lang="zh-CN" altLang="en-US" dirty="0">
                <a:solidFill>
                  <a:srgbClr val="008000"/>
                </a:solidFill>
              </a:rPr>
              <a:t>使指针变量指向打开的文件的信息区</a:t>
            </a:r>
          </a:p>
        </p:txBody>
      </p:sp>
    </p:spTree>
    <p:extLst>
      <p:ext uri="{BB962C8B-B14F-4D97-AF65-F5344CB8AC3E}">
        <p14:creationId xmlns:p14="http://schemas.microsoft.com/office/powerpoint/2010/main" xmlns="" val="285486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graphicFrame>
        <p:nvGraphicFramePr>
          <p:cNvPr id="7" name="表格 6"/>
          <p:cNvGraphicFramePr>
            <a:graphicFrameLocks noGrp="1"/>
          </p:cNvGraphicFramePr>
          <p:nvPr>
            <p:extLst>
              <p:ext uri="{D42A27DB-BD31-4B8C-83A1-F6EECF244321}">
                <p14:modId xmlns:p14="http://schemas.microsoft.com/office/powerpoint/2010/main" xmlns="" val="1769497268"/>
              </p:ext>
            </p:extLst>
          </p:nvPr>
        </p:nvGraphicFramePr>
        <p:xfrm>
          <a:off x="898746" y="2543902"/>
          <a:ext cx="6543676" cy="3892245"/>
        </p:xfrm>
        <a:graphic>
          <a:graphicData uri="http://schemas.openxmlformats.org/drawingml/2006/table">
            <a:tbl>
              <a:tblPr firstRow="1" bandRow="1">
                <a:tableStyleId>{5C22544A-7EE6-4342-B048-85BDC9FD1C3A}</a:tableStyleId>
              </a:tblPr>
              <a:tblGrid>
                <a:gridCol w="1250950">
                  <a:extLst>
                    <a:ext uri="{9D8B030D-6E8A-4147-A177-3AD203B41FA5}">
                      <a16:colId xmlns:a16="http://schemas.microsoft.com/office/drawing/2014/main" xmlns="" val="667557861"/>
                    </a:ext>
                  </a:extLst>
                </a:gridCol>
                <a:gridCol w="3446463">
                  <a:extLst>
                    <a:ext uri="{9D8B030D-6E8A-4147-A177-3AD203B41FA5}">
                      <a16:colId xmlns:a16="http://schemas.microsoft.com/office/drawing/2014/main" xmlns="" val="2574602929"/>
                    </a:ext>
                  </a:extLst>
                </a:gridCol>
                <a:gridCol w="1846263">
                  <a:extLst>
                    <a:ext uri="{9D8B030D-6E8A-4147-A177-3AD203B41FA5}">
                      <a16:colId xmlns:a16="http://schemas.microsoft.com/office/drawing/2014/main" xmlns="" val="2554370023"/>
                    </a:ext>
                  </a:extLst>
                </a:gridCol>
              </a:tblGrid>
              <a:tr h="288000">
                <a:tc>
                  <a:txBody>
                    <a:bodyPr/>
                    <a:lstStyle/>
                    <a:p>
                      <a:pPr algn="ctr" fontAlgn="ctr"/>
                      <a:r>
                        <a:rPr lang="zh-CN" altLang="en-US" sz="1400" u="none" strike="noStrike" dirty="0">
                          <a:effectLst/>
                        </a:rPr>
                        <a:t>文件访问方式</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含义</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如果指定的文件不存在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4266168746"/>
                  </a:ext>
                </a:extLst>
              </a:tr>
              <a:tr h="288000">
                <a:tc>
                  <a:txBody>
                    <a:bodyPr/>
                    <a:lstStyle/>
                    <a:p>
                      <a:pPr algn="l" fontAlgn="ctr"/>
                      <a:r>
                        <a:rPr lang="en-US" sz="1400" u="none" strike="noStrike">
                          <a:effectLst/>
                        </a:rPr>
                        <a:t>“r”（</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为了输入数据，打开一个已存在的文本文件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1081700914"/>
                  </a:ext>
                </a:extLst>
              </a:tr>
              <a:tr h="288000">
                <a:tc>
                  <a:txBody>
                    <a:bodyPr/>
                    <a:lstStyle/>
                    <a:p>
                      <a:pPr algn="l" fontAlgn="ctr"/>
                      <a:r>
                        <a:rPr lang="en-US" sz="1400" u="none" strike="noStrike">
                          <a:effectLst/>
                        </a:rPr>
                        <a:t>“w”（</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546792107"/>
                  </a:ext>
                </a:extLst>
              </a:tr>
              <a:tr h="288000">
                <a:tc>
                  <a:txBody>
                    <a:bodyPr/>
                    <a:lstStyle/>
                    <a:p>
                      <a:pPr algn="l" fontAlgn="ctr"/>
                      <a:r>
                        <a:rPr lang="pt-BR" sz="1400" u="none" strike="noStrike">
                          <a:effectLst/>
                        </a:rPr>
                        <a:t>“a”（追加）</a:t>
                      </a:r>
                      <a:endParaRPr lang="pt-BR"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向文本文件尾添加数据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3307689903"/>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875226991"/>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714076398"/>
                  </a:ext>
                </a:extLst>
              </a:tr>
              <a:tr h="288000">
                <a:tc>
                  <a:txBody>
                    <a:bodyPr/>
                    <a:lstStyle/>
                    <a:p>
                      <a:pPr algn="l" fontAlgn="ctr"/>
                      <a:r>
                        <a:rPr lang="de-DE" sz="1400" u="none" strike="noStrike">
                          <a:effectLst/>
                        </a:rPr>
                        <a:t>“ab”（追加）</a:t>
                      </a:r>
                      <a:endParaRPr lang="de-DE"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向二进制文件尾添加数据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430331176"/>
                  </a:ext>
                </a:extLst>
              </a:tr>
              <a:tr h="288000">
                <a:tc>
                  <a:txBody>
                    <a:bodyPr/>
                    <a:lstStyle/>
                    <a:p>
                      <a:pPr algn="l" fontAlgn="ctr"/>
                      <a:r>
                        <a:rPr lang="en-US" sz="1400" u="none" strike="noStrike">
                          <a:effectLst/>
                        </a:rPr>
                        <a:t>“r+”（</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950198334"/>
                  </a:ext>
                </a:extLst>
              </a:tr>
              <a:tr h="288000">
                <a:tc>
                  <a:txBody>
                    <a:bodyPr/>
                    <a:lstStyle/>
                    <a:p>
                      <a:pPr algn="l" fontAlgn="ctr"/>
                      <a:r>
                        <a:rPr lang="en-US" sz="1400" u="none" strike="noStrike">
                          <a:effectLst/>
                        </a:rPr>
                        <a:t>“w+”（</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276559127"/>
                  </a:ext>
                </a:extLst>
              </a:tr>
              <a:tr h="288000">
                <a:tc>
                  <a:txBody>
                    <a:bodyPr/>
                    <a:lstStyle/>
                    <a:p>
                      <a:pPr algn="l" fontAlgn="ctr"/>
                      <a:r>
                        <a:rPr lang="en-US" sz="1400" u="none" strike="noStrike">
                          <a:effectLst/>
                        </a:rPr>
                        <a:t>“a+” (</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1119895898"/>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3674417579"/>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1359633924"/>
                  </a:ext>
                </a:extLst>
              </a:tr>
              <a:tr h="288000">
                <a:tc>
                  <a:txBody>
                    <a:bodyPr/>
                    <a:lstStyle/>
                    <a:p>
                      <a:pPr algn="l" fontAlgn="ctr"/>
                      <a:r>
                        <a:rPr lang="en-US" sz="1400" u="none" strike="noStrike">
                          <a:effectLst/>
                        </a:rPr>
                        <a:t>“ab+”（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为读写打开一个二进制文件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dirty="0">
                          <a:effectLst/>
                        </a:rPr>
                        <a:t>出错</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4024964342"/>
                  </a:ext>
                </a:extLst>
              </a:tr>
            </a:tbl>
          </a:graphicData>
        </a:graphic>
      </p:graphicFrame>
      <p:sp>
        <p:nvSpPr>
          <p:cNvPr id="3" name="矩形 2">
            <a:extLst>
              <a:ext uri="{FF2B5EF4-FFF2-40B4-BE49-F238E27FC236}">
                <a16:creationId xmlns:a16="http://schemas.microsoft.com/office/drawing/2014/main" xmlns="" id="{A47A09E1-1366-4785-AF47-967ABBAAAFA3}"/>
              </a:ext>
            </a:extLst>
          </p:cNvPr>
          <p:cNvSpPr/>
          <p:nvPr/>
        </p:nvSpPr>
        <p:spPr>
          <a:xfrm>
            <a:off x="898746" y="2024175"/>
            <a:ext cx="2031325" cy="465640"/>
          </a:xfrm>
          <a:prstGeom prst="rect">
            <a:avLst/>
          </a:prstGeom>
        </p:spPr>
        <p:txBody>
          <a:bodyPr wrap="none">
            <a:spAutoFit/>
          </a:bodyPr>
          <a:lstStyle/>
          <a:p>
            <a:pPr algn="just">
              <a:lnSpc>
                <a:spcPct val="150000"/>
              </a:lnSpc>
              <a:defRPr/>
            </a:pPr>
            <a:r>
              <a:rPr lang="zh-CN" altLang="en-US" b="1" dirty="0"/>
              <a:t>对文件访问的方式</a:t>
            </a:r>
            <a:endParaRPr lang="en-US" altLang="zh-CN" b="1" dirty="0"/>
          </a:p>
        </p:txBody>
      </p:sp>
      <p:sp>
        <p:nvSpPr>
          <p:cNvPr id="8" name="MH_Desc_1">
            <a:extLst>
              <a:ext uri="{FF2B5EF4-FFF2-40B4-BE49-F238E27FC236}">
                <a16:creationId xmlns:a16="http://schemas.microsoft.com/office/drawing/2014/main" xmlns="" id="{728E580E-B8B7-46EB-B8F7-DFE1FAC79A7E}"/>
              </a:ext>
            </a:extLst>
          </p:cNvPr>
          <p:cNvSpPr/>
          <p:nvPr>
            <p:custDataLst>
              <p:tags r:id="rId1"/>
            </p:custDataLst>
          </p:nvPr>
        </p:nvSpPr>
        <p:spPr>
          <a:xfrm>
            <a:off x="7735225" y="2489815"/>
            <a:ext cx="3618575"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dirty="0">
                <a:solidFill>
                  <a:schemeClr val="tx1"/>
                </a:solidFill>
              </a:rPr>
              <a:t>(1)</a:t>
            </a:r>
            <a:r>
              <a:rPr lang="zh-CN" altLang="en-US" sz="1600" dirty="0">
                <a:solidFill>
                  <a:schemeClr val="tx1"/>
                </a:solidFill>
              </a:rPr>
              <a:t>最基本的是“</a:t>
            </a:r>
            <a:r>
              <a:rPr lang="en-US" altLang="zh-CN" sz="1600" dirty="0" err="1">
                <a:solidFill>
                  <a:schemeClr val="tx1"/>
                </a:solidFill>
              </a:rPr>
              <a:t>r”“w”“a</a:t>
            </a:r>
            <a:r>
              <a:rPr lang="en-US" altLang="zh-CN" sz="1600" dirty="0">
                <a:solidFill>
                  <a:schemeClr val="tx1"/>
                </a:solidFill>
              </a:rPr>
              <a:t>”</a:t>
            </a:r>
            <a:r>
              <a:rPr lang="zh-CN" altLang="en-US" sz="1600" dirty="0">
                <a:solidFill>
                  <a:schemeClr val="tx1"/>
                </a:solidFill>
              </a:rPr>
              <a:t>这</a:t>
            </a:r>
            <a:r>
              <a:rPr lang="en-US" altLang="zh-CN" sz="1600" dirty="0">
                <a:solidFill>
                  <a:schemeClr val="tx1"/>
                </a:solidFill>
              </a:rPr>
              <a:t>3</a:t>
            </a:r>
            <a:r>
              <a:rPr lang="zh-CN" altLang="en-US" sz="1600" dirty="0">
                <a:solidFill>
                  <a:schemeClr val="tx1"/>
                </a:solidFill>
              </a:rPr>
              <a:t>种方式。在其后加“</a:t>
            </a:r>
            <a:r>
              <a:rPr lang="en-US" altLang="zh-CN" sz="1600" dirty="0">
                <a:solidFill>
                  <a:schemeClr val="tx1"/>
                </a:solidFill>
              </a:rPr>
              <a:t>b”</a:t>
            </a:r>
            <a:r>
              <a:rPr lang="zh-CN" altLang="en-US" sz="1600" dirty="0">
                <a:solidFill>
                  <a:schemeClr val="tx1"/>
                </a:solidFill>
              </a:rPr>
              <a:t>表示是二进制文件，“</a:t>
            </a:r>
            <a:r>
              <a:rPr lang="en-US" altLang="zh-CN" sz="1600" dirty="0">
                <a:solidFill>
                  <a:schemeClr val="tx1"/>
                </a:solidFill>
              </a:rPr>
              <a:t>+”</a:t>
            </a:r>
            <a:r>
              <a:rPr lang="zh-CN" altLang="en-US" sz="1600" dirty="0">
                <a:solidFill>
                  <a:schemeClr val="tx1"/>
                </a:solidFill>
              </a:rPr>
              <a:t>表示既可读又可写。</a:t>
            </a:r>
          </a:p>
          <a:p>
            <a:pPr algn="just">
              <a:lnSpc>
                <a:spcPct val="150000"/>
              </a:lnSpc>
              <a:defRPr/>
            </a:pPr>
            <a:r>
              <a:rPr lang="zh-CN" altLang="en-US" sz="1600" dirty="0">
                <a:solidFill>
                  <a:schemeClr val="tx1"/>
                </a:solidFill>
              </a:rPr>
              <a:t> </a:t>
            </a:r>
            <a:r>
              <a:rPr lang="en-US" altLang="zh-CN" sz="1600" dirty="0">
                <a:solidFill>
                  <a:schemeClr val="tx1"/>
                </a:solidFill>
              </a:rPr>
              <a:t>(2) </a:t>
            </a:r>
            <a:r>
              <a:rPr lang="zh-CN" altLang="en-US" sz="1600" dirty="0">
                <a:solidFill>
                  <a:schemeClr val="tx1"/>
                </a:solidFill>
              </a:rPr>
              <a:t>如果不能实现“打开”的任务，</a:t>
            </a:r>
            <a:r>
              <a:rPr lang="en-US" altLang="zh-CN" sz="1600" dirty="0" err="1">
                <a:solidFill>
                  <a:schemeClr val="tx1"/>
                </a:solidFill>
              </a:rPr>
              <a:t>fopen</a:t>
            </a:r>
            <a:r>
              <a:rPr lang="zh-CN" altLang="en-US" sz="1600" dirty="0">
                <a:solidFill>
                  <a:schemeClr val="tx1"/>
                </a:solidFill>
              </a:rPr>
              <a:t>函数将会带回一个出错信息。出错的原因可能是</a:t>
            </a:r>
            <a:r>
              <a:rPr lang="en-US" altLang="zh-CN" sz="1600" dirty="0">
                <a:solidFill>
                  <a:schemeClr val="tx1"/>
                </a:solidFill>
              </a:rPr>
              <a:t>:  </a:t>
            </a:r>
            <a:r>
              <a:rPr lang="zh-CN" altLang="en-US" sz="1600" dirty="0">
                <a:solidFill>
                  <a:schemeClr val="tx1"/>
                </a:solidFill>
              </a:rPr>
              <a:t>用“ｒ”方式打开一个并不存在的文件；磁盘出故障；磁盘已满无法建立新文件等。此时</a:t>
            </a:r>
            <a:r>
              <a:rPr lang="en-US" altLang="zh-CN" sz="1600" dirty="0" err="1">
                <a:solidFill>
                  <a:schemeClr val="tx1"/>
                </a:solidFill>
              </a:rPr>
              <a:t>fopen</a:t>
            </a:r>
            <a:r>
              <a:rPr lang="zh-CN" altLang="en-US" sz="1600" dirty="0">
                <a:solidFill>
                  <a:schemeClr val="tx1"/>
                </a:solidFill>
              </a:rPr>
              <a:t>函数将带回一个空指针值</a:t>
            </a:r>
            <a:r>
              <a:rPr lang="en-US" altLang="zh-CN" sz="1600" dirty="0">
                <a:solidFill>
                  <a:schemeClr val="tx1"/>
                </a:solidFill>
              </a:rPr>
              <a:t>NULL(NULL</a:t>
            </a:r>
            <a:r>
              <a:rPr lang="zh-CN" altLang="en-US" sz="1600" dirty="0">
                <a:solidFill>
                  <a:schemeClr val="tx1"/>
                </a:solidFill>
              </a:rPr>
              <a:t>在</a:t>
            </a:r>
            <a:r>
              <a:rPr lang="en-US" altLang="zh-CN" sz="1600" dirty="0" err="1">
                <a:solidFill>
                  <a:schemeClr val="tx1"/>
                </a:solidFill>
              </a:rPr>
              <a:t>stdio.h</a:t>
            </a:r>
            <a:r>
              <a:rPr lang="zh-CN" altLang="en-US" sz="1600" dirty="0">
                <a:solidFill>
                  <a:schemeClr val="tx1"/>
                </a:solidFill>
              </a:rPr>
              <a:t>文件中已被定义为</a:t>
            </a:r>
            <a:r>
              <a:rPr lang="en-US" altLang="zh-CN" sz="1600" dirty="0">
                <a:solidFill>
                  <a:schemeClr val="tx1"/>
                </a:solidFill>
              </a:rPr>
              <a:t>0)</a:t>
            </a:r>
            <a:r>
              <a:rPr lang="zh-CN" altLang="en-US" sz="1600" dirty="0">
                <a:solidFill>
                  <a:schemeClr val="tx1"/>
                </a:solidFill>
              </a:rPr>
              <a:t>。</a:t>
            </a:r>
            <a:endParaRPr lang="en-US" altLang="zh-CN" sz="1600" dirty="0">
              <a:solidFill>
                <a:schemeClr val="tx1"/>
              </a:solidFill>
            </a:endParaRPr>
          </a:p>
        </p:txBody>
      </p:sp>
      <p:sp>
        <p:nvSpPr>
          <p:cNvPr id="5" name="矩形: 圆角 4">
            <a:extLst>
              <a:ext uri="{FF2B5EF4-FFF2-40B4-BE49-F238E27FC236}">
                <a16:creationId xmlns:a16="http://schemas.microsoft.com/office/drawing/2014/main" xmlns="" id="{D02AB55D-C1CC-44B3-8540-FE663F59AE61}"/>
              </a:ext>
            </a:extLst>
          </p:cNvPr>
          <p:cNvSpPr/>
          <p:nvPr/>
        </p:nvSpPr>
        <p:spPr>
          <a:xfrm>
            <a:off x="5845428" y="1036169"/>
            <a:ext cx="5597272" cy="1325563"/>
          </a:xfrm>
          <a:prstGeom prst="roundRect">
            <a:avLst>
              <a:gd name="adj" fmla="val 3832"/>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1600" dirty="0"/>
              <a:t>if ((</a:t>
            </a:r>
            <a:r>
              <a:rPr lang="en-US" altLang="zh-CN" sz="1600" dirty="0" err="1"/>
              <a:t>fp</a:t>
            </a:r>
            <a:r>
              <a:rPr lang="en-US" altLang="zh-CN" sz="1600" dirty="0"/>
              <a:t>=</a:t>
            </a:r>
            <a:r>
              <a:rPr lang="en-US" altLang="zh-CN" sz="1600" dirty="0" err="1"/>
              <a:t>fopen</a:t>
            </a:r>
            <a:r>
              <a:rPr lang="en-US" altLang="zh-CN" sz="1600" dirty="0"/>
              <a:t>("file1","r"))==NULL) </a:t>
            </a:r>
            <a:r>
              <a:rPr lang="en-US" altLang="zh-CN" sz="1600" dirty="0">
                <a:solidFill>
                  <a:srgbClr val="008000"/>
                </a:solidFill>
              </a:rPr>
              <a:t>//</a:t>
            </a:r>
            <a:r>
              <a:rPr lang="zh-CN" altLang="en-US" sz="1600" dirty="0">
                <a:solidFill>
                  <a:srgbClr val="008000"/>
                </a:solidFill>
              </a:rPr>
              <a:t>检查打开操作有否出错</a:t>
            </a:r>
            <a:endParaRPr lang="en-US" altLang="zh-CN" sz="1600" dirty="0">
              <a:solidFill>
                <a:srgbClr val="008000"/>
              </a:solidFill>
            </a:endParaRPr>
          </a:p>
          <a:p>
            <a:r>
              <a:rPr lang="en-US" altLang="zh-CN" sz="1600" dirty="0"/>
              <a:t>{</a:t>
            </a:r>
          </a:p>
          <a:p>
            <a:pPr defTabSz="493713"/>
            <a:r>
              <a:rPr lang="en-US" altLang="zh-CN" sz="1600" dirty="0"/>
              <a:t>	</a:t>
            </a:r>
            <a:r>
              <a:rPr lang="en-US" altLang="zh-CN" sz="1600" dirty="0" err="1"/>
              <a:t>printf</a:t>
            </a:r>
            <a:r>
              <a:rPr lang="en-US" altLang="zh-CN" sz="1600" dirty="0"/>
              <a:t>("cannot open this file\n"); </a:t>
            </a:r>
            <a:r>
              <a:rPr lang="en-US" altLang="zh-CN" sz="1600" dirty="0">
                <a:solidFill>
                  <a:srgbClr val="008000"/>
                </a:solidFill>
              </a:rPr>
              <a:t>//</a:t>
            </a:r>
            <a:r>
              <a:rPr lang="zh-CN" altLang="en-US" sz="1600" dirty="0">
                <a:solidFill>
                  <a:srgbClr val="008000"/>
                </a:solidFill>
              </a:rPr>
              <a:t>如有错输出提示信息</a:t>
            </a:r>
            <a:endParaRPr lang="en-US" altLang="zh-CN" sz="1600" dirty="0">
              <a:solidFill>
                <a:srgbClr val="008000"/>
              </a:solidFill>
            </a:endParaRPr>
          </a:p>
          <a:p>
            <a:pPr defTabSz="493713"/>
            <a:r>
              <a:rPr lang="en-US" altLang="zh-CN" sz="1600" dirty="0"/>
              <a:t>	exit(0); </a:t>
            </a:r>
            <a:r>
              <a:rPr lang="en-US" altLang="zh-CN" sz="1600" dirty="0">
                <a:solidFill>
                  <a:srgbClr val="008000"/>
                </a:solidFill>
              </a:rPr>
              <a:t>//</a:t>
            </a:r>
            <a:r>
              <a:rPr lang="zh-CN" altLang="en-US" sz="1600" dirty="0">
                <a:solidFill>
                  <a:srgbClr val="008000"/>
                </a:solidFill>
              </a:rPr>
              <a:t>作用是关闭所有文件，终止正在执行的程序</a:t>
            </a:r>
            <a:endParaRPr lang="en-US" altLang="zh-CN" sz="1600" dirty="0">
              <a:solidFill>
                <a:srgbClr val="008000"/>
              </a:solidFill>
            </a:endParaRPr>
          </a:p>
          <a:p>
            <a:r>
              <a:rPr lang="en-US" altLang="zh-CN" sz="1600" dirty="0"/>
              <a:t>}</a:t>
            </a:r>
            <a:endParaRPr lang="zh-CN" altLang="en-US" sz="1600" dirty="0"/>
          </a:p>
        </p:txBody>
      </p:sp>
      <p:sp>
        <p:nvSpPr>
          <p:cNvPr id="9" name="矩形 8">
            <a:extLst>
              <a:ext uri="{FF2B5EF4-FFF2-40B4-BE49-F238E27FC236}">
                <a16:creationId xmlns:a16="http://schemas.microsoft.com/office/drawing/2014/main" xmlns="" id="{C8D18942-FA0F-45EE-A144-EC5F0FB8C918}"/>
              </a:ext>
            </a:extLst>
          </p:cNvPr>
          <p:cNvSpPr/>
          <p:nvPr/>
        </p:nvSpPr>
        <p:spPr>
          <a:xfrm>
            <a:off x="9283134" y="2103106"/>
            <a:ext cx="2159566" cy="307777"/>
          </a:xfrm>
          <a:prstGeom prst="rect">
            <a:avLst/>
          </a:prstGeom>
        </p:spPr>
        <p:txBody>
          <a:bodyPr wrap="none">
            <a:spAutoFit/>
          </a:bodyPr>
          <a:lstStyle/>
          <a:p>
            <a:r>
              <a:rPr lang="zh-CN" altLang="en-US" sz="1400" b="1" dirty="0">
                <a:solidFill>
                  <a:schemeClr val="accent1"/>
                </a:solidFill>
              </a:rPr>
              <a:t>打开一个文件的常用方法</a:t>
            </a:r>
          </a:p>
        </p:txBody>
      </p:sp>
    </p:spTree>
    <p:extLst>
      <p:ext uri="{BB962C8B-B14F-4D97-AF65-F5344CB8AC3E}">
        <p14:creationId xmlns:p14="http://schemas.microsoft.com/office/powerpoint/2010/main" xmlns="" val="112966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err="1"/>
              <a:t>fclose</a:t>
            </a:r>
            <a:r>
              <a:rPr lang="zh-CN" altLang="en-US" dirty="0"/>
              <a:t>函数关闭文件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fclose(</a:t>
            </a:r>
            <a:r>
              <a:rPr lang="zh-CN" altLang="en-US" sz="2400" b="1"/>
              <a:t>文件指针</a:t>
            </a:r>
            <a:r>
              <a:rPr lang="en-US" altLang="zh-CN" sz="2400" b="1"/>
              <a:t>)</a:t>
            </a:r>
            <a:r>
              <a:rPr lang="zh-CN" altLang="en-US" sz="2400" b="1"/>
              <a:t>；</a:t>
            </a:r>
            <a:r>
              <a:rPr lang="en-US" altLang="zh-CN" sz="2400" b="1"/>
              <a:t>;</a:t>
            </a:r>
            <a:endParaRPr lang="zh-CN" altLang="en-US" sz="2400" b="1"/>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1600" dirty="0">
                <a:solidFill>
                  <a:schemeClr val="tx1"/>
                </a:solidFill>
              </a:rPr>
              <a:t>在使用完一个文件后应该关闭它，以防止它再被误用。“关闭”就是撤销文件信息区和文件缓冲区，使文件指针变量不再指向该文件，也就是文件指针变量与文件“脱钩”，此后不能再通过该指针对原来与其相联系的文件进行读写操作，除非再次打开，使该指针变量重新指向该文件。</a:t>
            </a:r>
            <a:endParaRPr lang="en-US" altLang="zh-CN" sz="1600" dirty="0">
              <a:solidFill>
                <a:schemeClr val="tx1"/>
              </a:solidFill>
            </a:endParaRPr>
          </a:p>
          <a:p>
            <a:pPr algn="just">
              <a:lnSpc>
                <a:spcPct val="150000"/>
              </a:lnSpc>
              <a:spcBef>
                <a:spcPts val="600"/>
              </a:spcBef>
              <a:spcAft>
                <a:spcPts val="600"/>
              </a:spcAft>
              <a:defRPr/>
            </a:pPr>
            <a:r>
              <a:rPr lang="zh-CN" altLang="en-US" sz="1600" dirty="0">
                <a:solidFill>
                  <a:schemeClr val="tx1"/>
                </a:solidFill>
              </a:rPr>
              <a:t>应该养成在程序终止之前关闭所有文件的习惯，如果不关闭文件将会丢失数据。因为，如前所述，在向文件写数据时，是先将数据输出到缓冲区，待缓冲区充满后才正式输出给文件。如果当数据未充满缓冲区而程序结束运行，就会将缓冲区中的数据丢失。用</a:t>
            </a:r>
            <a:r>
              <a:rPr lang="en-US" altLang="zh-CN" sz="1600" dirty="0" err="1">
                <a:solidFill>
                  <a:schemeClr val="tx1"/>
                </a:solidFill>
              </a:rPr>
              <a:t>fclose</a:t>
            </a:r>
            <a:r>
              <a:rPr lang="zh-CN" altLang="en-US" sz="1600" dirty="0">
                <a:solidFill>
                  <a:schemeClr val="tx1"/>
                </a:solidFill>
              </a:rPr>
              <a:t>函数关闭文件，可以避免这个问题，它先把缓冲区中的数据输出到磁盘文件，然后才释放文件指针变量。</a:t>
            </a:r>
          </a:p>
          <a:p>
            <a:pPr algn="just">
              <a:lnSpc>
                <a:spcPct val="150000"/>
              </a:lnSpc>
              <a:spcBef>
                <a:spcPts val="600"/>
              </a:spcBef>
              <a:spcAft>
                <a:spcPts val="600"/>
              </a:spcAft>
              <a:defRPr/>
            </a:pPr>
            <a:r>
              <a:rPr lang="en-US" altLang="zh-CN" sz="1600" dirty="0" err="1">
                <a:solidFill>
                  <a:schemeClr val="tx1"/>
                </a:solidFill>
              </a:rPr>
              <a:t>fclose</a:t>
            </a:r>
            <a:r>
              <a:rPr lang="zh-CN" altLang="en-US" sz="1600" dirty="0">
                <a:solidFill>
                  <a:schemeClr val="tx1"/>
                </a:solidFill>
              </a:rPr>
              <a:t>函数也带回一个值，当顺利地执行了关闭操作，则返回值为</a:t>
            </a:r>
            <a:r>
              <a:rPr lang="en-US" altLang="zh-CN" sz="1600" dirty="0">
                <a:solidFill>
                  <a:schemeClr val="tx1"/>
                </a:solidFill>
              </a:rPr>
              <a:t>0,</a:t>
            </a:r>
            <a:r>
              <a:rPr lang="zh-CN" altLang="en-US" sz="1600" dirty="0">
                <a:solidFill>
                  <a:schemeClr val="tx1"/>
                </a:solidFill>
              </a:rPr>
              <a:t>否则返回</a:t>
            </a:r>
            <a:r>
              <a:rPr lang="en-US" altLang="zh-CN" sz="1600" dirty="0">
                <a:solidFill>
                  <a:schemeClr val="tx1"/>
                </a:solidFill>
              </a:rPr>
              <a:t>EOF(</a:t>
            </a:r>
            <a:r>
              <a:rPr lang="zh-CN" altLang="en-US" sz="1600" dirty="0">
                <a:solidFill>
                  <a:schemeClr val="tx1"/>
                </a:solidFill>
              </a:rPr>
              <a:t>即</a:t>
            </a:r>
            <a:r>
              <a:rPr lang="en-US" altLang="zh-CN" sz="1600" dirty="0">
                <a:solidFill>
                  <a:schemeClr val="tx1"/>
                </a:solidFill>
              </a:rPr>
              <a:t>-1)</a:t>
            </a:r>
            <a:r>
              <a:rPr lang="zh-CN" altLang="en-US" sz="1600" dirty="0">
                <a:solidFill>
                  <a:schemeClr val="tx1"/>
                </a:solidFill>
              </a:rPr>
              <a:t>。</a:t>
            </a:r>
          </a:p>
        </p:txBody>
      </p:sp>
      <p:sp>
        <p:nvSpPr>
          <p:cNvPr id="5" name="圆角矩形 4"/>
          <p:cNvSpPr/>
          <p:nvPr/>
        </p:nvSpPr>
        <p:spPr>
          <a:xfrm>
            <a:off x="6056243" y="1411288"/>
            <a:ext cx="3657600" cy="55555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fclose(fp); </a:t>
            </a:r>
            <a:endParaRPr lang="zh-CN" altLang="en-US">
              <a:solidFill>
                <a:srgbClr val="008000"/>
              </a:solidFill>
            </a:endParaRPr>
          </a:p>
        </p:txBody>
      </p:sp>
    </p:spTree>
    <p:extLst>
      <p:ext uri="{BB962C8B-B14F-4D97-AF65-F5344CB8AC3E}">
        <p14:creationId xmlns:p14="http://schemas.microsoft.com/office/powerpoint/2010/main" xmlns="" val="333130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文件的顺序读写</a:t>
            </a:r>
          </a:p>
        </p:txBody>
      </p:sp>
    </p:spTree>
    <p:extLst>
      <p:ext uri="{BB962C8B-B14F-4D97-AF65-F5344CB8AC3E}">
        <p14:creationId xmlns:p14="http://schemas.microsoft.com/office/powerpoint/2010/main" xmlns="" val="259197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向文件读写一个字符</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读写一个字符的函数：</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4120455595"/>
              </p:ext>
            </p:extLst>
          </p:nvPr>
        </p:nvGraphicFramePr>
        <p:xfrm>
          <a:off x="971548" y="2250697"/>
          <a:ext cx="10433881" cy="2546596"/>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xmlns="" val="3132353184"/>
                    </a:ext>
                  </a:extLst>
                </a:gridCol>
                <a:gridCol w="1304922">
                  <a:extLst>
                    <a:ext uri="{9D8B030D-6E8A-4147-A177-3AD203B41FA5}">
                      <a16:colId xmlns:a16="http://schemas.microsoft.com/office/drawing/2014/main" xmlns="" val="2083551559"/>
                    </a:ext>
                  </a:extLst>
                </a:gridCol>
                <a:gridCol w="3758369">
                  <a:extLst>
                    <a:ext uri="{9D8B030D-6E8A-4147-A177-3AD203B41FA5}">
                      <a16:colId xmlns:a16="http://schemas.microsoft.com/office/drawing/2014/main" xmlns="" val="3146106121"/>
                    </a:ext>
                  </a:extLst>
                </a:gridCol>
                <a:gridCol w="4065668">
                  <a:extLst>
                    <a:ext uri="{9D8B030D-6E8A-4147-A177-3AD203B41FA5}">
                      <a16:colId xmlns:a16="http://schemas.microsoft.com/office/drawing/2014/main" xmlns="" val="2305652903"/>
                    </a:ext>
                  </a:extLst>
                </a:gridCol>
              </a:tblGrid>
              <a:tr h="842136">
                <a:tc>
                  <a:txBody>
                    <a:bodyPr/>
                    <a:lstStyle/>
                    <a:p>
                      <a:pPr algn="ctr" fontAlgn="ctr">
                        <a:lnSpc>
                          <a:spcPct val="150000"/>
                        </a:lnSpc>
                      </a:pPr>
                      <a:r>
                        <a:rPr lang="zh-CN" altLang="en-US" sz="1400" u="none" strike="noStrike">
                          <a:effectLst/>
                        </a:rPr>
                        <a:t>函数名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调用形式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dirty="0">
                          <a:effectLst/>
                        </a:rPr>
                        <a:t>功能</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返回值</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040986370"/>
                  </a:ext>
                </a:extLst>
              </a:tr>
              <a:tr h="852230">
                <a:tc>
                  <a:txBody>
                    <a:bodyPr/>
                    <a:lstStyle/>
                    <a:p>
                      <a:pPr algn="ctr" fontAlgn="ctr">
                        <a:lnSpc>
                          <a:spcPct val="150000"/>
                        </a:lnSpc>
                      </a:pPr>
                      <a:r>
                        <a:rPr lang="en-US" sz="1400" u="none" strike="noStrike">
                          <a:effectLst/>
                        </a:rPr>
                        <a:t>fgetc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400" u="none" strike="noStrike">
                          <a:effectLst/>
                        </a:rPr>
                        <a:t>fgetc(fp)</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从</a:t>
                      </a:r>
                      <a:r>
                        <a:rPr lang="en-US" altLang="zh-CN" sz="1400" u="none" strike="noStrike">
                          <a:effectLst/>
                        </a:rPr>
                        <a:t>fp</a:t>
                      </a:r>
                      <a:r>
                        <a:rPr lang="zh-CN" altLang="en-US" sz="1400" u="none" strike="noStrike">
                          <a:effectLst/>
                        </a:rPr>
                        <a:t>指向的文件读入一个字符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读成功，带回所读的字符，失败则返回文件结束标志</a:t>
                      </a:r>
                      <a:r>
                        <a:rPr lang="en-US" altLang="zh-CN" sz="1400" u="none" strike="noStrike">
                          <a:effectLst/>
                        </a:rPr>
                        <a:t>EOF(</a:t>
                      </a:r>
                      <a:r>
                        <a:rPr lang="zh-CN" altLang="en-US" sz="1400" u="none" strike="noStrike">
                          <a:effectLst/>
                        </a:rPr>
                        <a:t>即</a:t>
                      </a:r>
                      <a:r>
                        <a:rPr lang="en-US" altLang="zh-CN" sz="1400" u="none" strike="noStrike">
                          <a:effectLst/>
                        </a:rPr>
                        <a:t>-1)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805412431"/>
                  </a:ext>
                </a:extLst>
              </a:tr>
              <a:tr h="852230">
                <a:tc>
                  <a:txBody>
                    <a:bodyPr/>
                    <a:lstStyle/>
                    <a:p>
                      <a:pPr algn="ctr" fontAlgn="ctr">
                        <a:lnSpc>
                          <a:spcPct val="150000"/>
                        </a:lnSpc>
                      </a:pPr>
                      <a:r>
                        <a:rPr lang="en-US" sz="1400" u="none" strike="noStrike">
                          <a:effectLst/>
                        </a:rPr>
                        <a:t>fputc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400" u="none" strike="noStrike">
                          <a:effectLst/>
                        </a:rPr>
                        <a:t>fputc(ch,fp)</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把字符</a:t>
                      </a:r>
                      <a:r>
                        <a:rPr lang="en-US" altLang="zh-CN" sz="1400" u="none" strike="noStrike">
                          <a:effectLst/>
                        </a:rPr>
                        <a:t>ch</a:t>
                      </a:r>
                      <a:r>
                        <a:rPr lang="zh-CN" altLang="en-US" sz="1400" u="none" strike="noStrike">
                          <a:effectLst/>
                        </a:rPr>
                        <a:t>写到文件指针变量</a:t>
                      </a:r>
                      <a:r>
                        <a:rPr lang="en-US" altLang="zh-CN" sz="1400" u="none" strike="noStrike">
                          <a:effectLst/>
                        </a:rPr>
                        <a:t>fp</a:t>
                      </a:r>
                      <a:r>
                        <a:rPr lang="zh-CN" altLang="en-US" sz="1400" u="none" strike="noStrike">
                          <a:effectLst/>
                        </a:rPr>
                        <a:t>所指向的文件中</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dirty="0">
                          <a:effectLst/>
                        </a:rPr>
                        <a:t>输出成功，返回值就是输出的字符；输出失败，则返回</a:t>
                      </a:r>
                      <a:r>
                        <a:rPr lang="en-US" altLang="zh-CN" sz="1400" u="none" strike="noStrike" dirty="0">
                          <a:effectLst/>
                        </a:rPr>
                        <a:t>EOF</a:t>
                      </a:r>
                      <a:r>
                        <a:rPr lang="zh-CN" altLang="en-US" sz="1400" u="none" strike="noStrike" dirty="0">
                          <a:effectLst/>
                        </a:rPr>
                        <a:t>（即</a:t>
                      </a:r>
                      <a:r>
                        <a:rPr lang="en-US" altLang="zh-CN" sz="1400" u="none" strike="noStrike" dirty="0">
                          <a:effectLst/>
                        </a:rPr>
                        <a:t>-1</a:t>
                      </a:r>
                      <a:r>
                        <a:rPr lang="zh-CN" altLang="en-US" sz="1400" u="none" strike="noStrike" dirty="0">
                          <a:effectLst/>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150235151"/>
                  </a:ext>
                </a:extLst>
              </a:tr>
            </a:tbl>
          </a:graphicData>
        </a:graphic>
      </p:graphicFrame>
    </p:spTree>
    <p:extLst>
      <p:ext uri="{BB962C8B-B14F-4D97-AF65-F5344CB8AC3E}">
        <p14:creationId xmlns:p14="http://schemas.microsoft.com/office/powerpoint/2010/main" xmlns="" val="2206145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向文件读写一个字符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9.1】</a:t>
            </a:r>
            <a:r>
              <a:rPr lang="zh-CN" altLang="en-US" sz="2000" dirty="0">
                <a:solidFill>
                  <a:schemeClr val="accent1"/>
                </a:solidFill>
              </a:rPr>
              <a:t>从键盘输入一些字符，逐个把它们送到磁盘上去，直到输入</a:t>
            </a:r>
            <a:r>
              <a:rPr lang="en-US" altLang="zh-CN" sz="2000" dirty="0">
                <a:solidFill>
                  <a:schemeClr val="accent1"/>
                </a:solidFill>
              </a:rPr>
              <a:t>'</a:t>
            </a:r>
            <a:r>
              <a:rPr lang="zh-CN" altLang="en-US" sz="2000" dirty="0">
                <a:solidFill>
                  <a:schemeClr val="accent1"/>
                </a:solidFill>
              </a:rPr>
              <a:t>！</a:t>
            </a:r>
            <a:r>
              <a:rPr lang="en-US" altLang="zh-CN" sz="2000" dirty="0">
                <a:solidFill>
                  <a:schemeClr val="accent1"/>
                </a:solidFill>
              </a:rPr>
              <a:t>'</a:t>
            </a:r>
            <a:r>
              <a:rPr lang="zh-CN" altLang="en-US" sz="2000" dirty="0">
                <a:solidFill>
                  <a:schemeClr val="accent1"/>
                </a:solidFill>
              </a:rPr>
              <a:t>字符为止。 </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753155" y="442667"/>
            <a:ext cx="6694098" cy="6009891"/>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FILE *</a:t>
            </a:r>
            <a:r>
              <a:rPr lang="en-US" altLang="zh-CN" sz="1400" dirty="0" err="1">
                <a:solidFill>
                  <a:schemeClr val="accent6"/>
                </a:solidFill>
              </a:rPr>
              <a:t>fp</a:t>
            </a:r>
            <a:r>
              <a:rPr lang="en-US" altLang="zh-CN" sz="1400" dirty="0">
                <a:solidFill>
                  <a:schemeClr val="accent6"/>
                </a:solidFill>
              </a:rPr>
              <a:t>;                     </a:t>
            </a:r>
            <a:r>
              <a:rPr lang="en-US" altLang="zh-CN" sz="1400" dirty="0"/>
              <a:t>				</a:t>
            </a:r>
            <a:r>
              <a:rPr lang="en-US" altLang="zh-CN" sz="1400" dirty="0">
                <a:solidFill>
                  <a:srgbClr val="008000"/>
                </a:solidFill>
              </a:rPr>
              <a:t>//</a:t>
            </a:r>
            <a:r>
              <a:rPr lang="zh-CN" altLang="en-US" sz="1400" dirty="0">
                <a:solidFill>
                  <a:srgbClr val="008000"/>
                </a:solidFill>
              </a:rPr>
              <a:t>定义文件指针</a:t>
            </a:r>
            <a:r>
              <a:rPr lang="en-US" altLang="zh-CN" sz="1400" dirty="0" err="1">
                <a:solidFill>
                  <a:srgbClr val="008000"/>
                </a:solidFill>
              </a:rPr>
              <a:t>fp</a:t>
            </a:r>
            <a:endParaRPr lang="en-US" altLang="zh-CN" sz="1400" dirty="0">
              <a:solidFill>
                <a:srgbClr val="008000"/>
              </a:solidFill>
            </a:endParaRPr>
          </a:p>
          <a:p>
            <a:pPr defTabSz="363538">
              <a:lnSpc>
                <a:spcPct val="120000"/>
              </a:lnSpc>
            </a:pPr>
            <a:r>
              <a:rPr lang="en-US" altLang="zh-CN" sz="1400" dirty="0"/>
              <a:t>	char </a:t>
            </a:r>
            <a:r>
              <a:rPr lang="en-US" altLang="zh-CN" sz="1400" dirty="0" err="1"/>
              <a:t>ch,filename</a:t>
            </a:r>
            <a:r>
              <a:rPr lang="en-US" altLang="zh-CN" sz="1400" dirty="0"/>
              <a:t>[10];				</a:t>
            </a:r>
            <a:r>
              <a:rPr lang="en-US" altLang="zh-CN" sz="1400" dirty="0">
                <a:solidFill>
                  <a:srgbClr val="008000"/>
                </a:solidFill>
              </a:rPr>
              <a:t>//</a:t>
            </a:r>
            <a:r>
              <a:rPr lang="zh-CN" altLang="en-US" sz="1400" dirty="0">
                <a:solidFill>
                  <a:srgbClr val="008000"/>
                </a:solidFill>
              </a:rPr>
              <a:t>定义字符数组</a:t>
            </a:r>
            <a:endParaRPr lang="en-US" altLang="zh-CN" sz="1400" dirty="0">
              <a:solidFill>
                <a:srgbClr val="008000"/>
              </a:solidFill>
            </a:endParaRPr>
          </a:p>
          <a:p>
            <a:pPr defTabSz="363538">
              <a:lnSpc>
                <a:spcPct val="120000"/>
              </a:lnSpc>
            </a:pPr>
            <a:r>
              <a:rPr lang="en-US" altLang="zh-CN" sz="1400" dirty="0"/>
              <a:t>	</a:t>
            </a:r>
            <a:r>
              <a:rPr lang="en-US" altLang="zh-CN" sz="1400" dirty="0" err="1"/>
              <a:t>scanf</a:t>
            </a:r>
            <a:r>
              <a:rPr lang="en-US" altLang="zh-CN" sz="1400" dirty="0"/>
              <a:t>("%</a:t>
            </a:r>
            <a:r>
              <a:rPr lang="en-US" altLang="zh-CN" sz="1400" dirty="0" err="1"/>
              <a:t>s",filename</a:t>
            </a:r>
            <a:r>
              <a:rPr lang="en-US" altLang="zh-CN" sz="1400" dirty="0"/>
              <a:t>);        			</a:t>
            </a:r>
            <a:r>
              <a:rPr lang="en-US" altLang="zh-CN" sz="1400" dirty="0">
                <a:solidFill>
                  <a:srgbClr val="008000"/>
                </a:solidFill>
              </a:rPr>
              <a:t>//</a:t>
            </a:r>
            <a:r>
              <a:rPr lang="zh-CN" altLang="en-US" sz="1400" dirty="0">
                <a:solidFill>
                  <a:srgbClr val="008000"/>
                </a:solidFill>
              </a:rPr>
              <a:t>输入文件名放入字符数组中</a:t>
            </a:r>
          </a:p>
          <a:p>
            <a:pPr defTabSz="363538">
              <a:lnSpc>
                <a:spcPct val="120000"/>
              </a:lnSpc>
            </a:pPr>
            <a:r>
              <a:rPr lang="zh-CN" altLang="en-US" sz="1400" dirty="0"/>
              <a:t>	</a:t>
            </a:r>
            <a:r>
              <a:rPr lang="en-US" altLang="zh-CN" sz="1400" dirty="0">
                <a:solidFill>
                  <a:schemeClr val="accent6"/>
                </a:solidFill>
              </a:rPr>
              <a:t>if((</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a:t>
            </a:r>
            <a:r>
              <a:rPr lang="en-US" altLang="zh-CN" sz="1400" dirty="0" err="1">
                <a:solidFill>
                  <a:schemeClr val="accent6"/>
                </a:solidFill>
              </a:rPr>
              <a:t>filename,"w</a:t>
            </a:r>
            <a:r>
              <a:rPr lang="en-US" altLang="zh-CN" sz="1400" dirty="0">
                <a:solidFill>
                  <a:schemeClr val="accent6"/>
                </a:solidFill>
              </a:rPr>
              <a:t>"))==NULL)	</a:t>
            </a:r>
            <a:r>
              <a:rPr lang="en-US" altLang="zh-CN" sz="1400" dirty="0">
                <a:solidFill>
                  <a:srgbClr val="008000"/>
                </a:solidFill>
              </a:rPr>
              <a:t>//</a:t>
            </a:r>
            <a:r>
              <a:rPr lang="zh-CN" altLang="en-US" sz="1400" dirty="0">
                <a:solidFill>
                  <a:srgbClr val="008000"/>
                </a:solidFill>
              </a:rPr>
              <a:t>打开输出文件并使</a:t>
            </a:r>
            <a:r>
              <a:rPr lang="en-US" altLang="zh-CN" sz="1400" dirty="0" err="1">
                <a:solidFill>
                  <a:srgbClr val="008000"/>
                </a:solidFill>
              </a:rPr>
              <a:t>fp</a:t>
            </a:r>
            <a:r>
              <a:rPr lang="zh-CN" altLang="en-US" sz="1400" dirty="0">
                <a:solidFill>
                  <a:srgbClr val="008000"/>
                </a:solidFill>
              </a:rPr>
              <a:t>指向此文件</a:t>
            </a:r>
          </a:p>
          <a:p>
            <a:pPr defTabSz="363538">
              <a:lnSpc>
                <a:spcPct val="120000"/>
              </a:lnSpc>
            </a:pPr>
            <a:r>
              <a:rPr lang="zh-CN" altLang="en-US" sz="1400" dirty="0">
                <a:solidFill>
                  <a:schemeClr val="accent6"/>
                </a:solidFill>
              </a:rPr>
              <a:t>	</a:t>
            </a: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("cannot open file\n");  	</a:t>
            </a:r>
            <a:r>
              <a:rPr lang="en-US" altLang="zh-CN" sz="1400" dirty="0">
                <a:solidFill>
                  <a:srgbClr val="008000"/>
                </a:solidFill>
              </a:rPr>
              <a:t>//</a:t>
            </a:r>
            <a:r>
              <a:rPr lang="zh-CN" altLang="en-US" sz="1400" dirty="0">
                <a:solidFill>
                  <a:srgbClr val="008000"/>
                </a:solidFill>
              </a:rPr>
              <a:t>如果打开出错就输出“打不开”的信息</a:t>
            </a:r>
            <a:endParaRPr lang="en-US" altLang="zh-CN" sz="1400" dirty="0">
              <a:solidFill>
                <a:srgbClr val="008000"/>
              </a:solidFill>
            </a:endParaRPr>
          </a:p>
          <a:p>
            <a:pPr defTabSz="363538">
              <a:lnSpc>
                <a:spcPct val="120000"/>
              </a:lnSpc>
            </a:pPr>
            <a:r>
              <a:rPr lang="en-US" altLang="zh-CN" sz="1400" dirty="0">
                <a:solidFill>
                  <a:schemeClr val="accent6"/>
                </a:solidFill>
              </a:rPr>
              <a:t>		exit(0);                       </a:t>
            </a:r>
            <a:r>
              <a:rPr lang="en-US" altLang="zh-CN" sz="1400" dirty="0"/>
              <a:t>			</a:t>
            </a:r>
            <a:r>
              <a:rPr lang="en-US" altLang="zh-CN" sz="1400" dirty="0">
                <a:solidFill>
                  <a:srgbClr val="008000"/>
                </a:solidFill>
              </a:rPr>
              <a:t>//</a:t>
            </a:r>
            <a:r>
              <a:rPr lang="zh-CN" altLang="en-US" sz="1400" dirty="0">
                <a:solidFill>
                  <a:srgbClr val="008000"/>
                </a:solidFill>
              </a:rPr>
              <a:t>终止程序</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t>ch</a:t>
            </a:r>
            <a:r>
              <a:rPr lang="en-US" altLang="zh-CN" sz="1400" dirty="0"/>
              <a:t>=</a:t>
            </a:r>
            <a:r>
              <a:rPr lang="en-US" altLang="zh-CN" sz="1400" dirty="0" err="1"/>
              <a:t>getchar</a:t>
            </a:r>
            <a:r>
              <a:rPr lang="en-US" altLang="zh-CN" sz="1400" dirty="0"/>
              <a:t>();        					</a:t>
            </a:r>
            <a:r>
              <a:rPr lang="en-US" altLang="zh-CN" sz="1400" dirty="0">
                <a:solidFill>
                  <a:srgbClr val="008000"/>
                </a:solidFill>
              </a:rPr>
              <a:t>//</a:t>
            </a:r>
            <a:r>
              <a:rPr lang="zh-CN" altLang="en-US" sz="1400" dirty="0">
                <a:solidFill>
                  <a:srgbClr val="008000"/>
                </a:solidFill>
              </a:rPr>
              <a:t>接收执行</a:t>
            </a:r>
            <a:r>
              <a:rPr lang="en-US" altLang="zh-CN" sz="1400" dirty="0" err="1">
                <a:solidFill>
                  <a:srgbClr val="008000"/>
                </a:solidFill>
              </a:rPr>
              <a:t>scanf</a:t>
            </a:r>
            <a:r>
              <a:rPr lang="zh-CN" altLang="en-US" sz="1400" dirty="0">
                <a:solidFill>
                  <a:srgbClr val="008000"/>
                </a:solidFill>
              </a:rPr>
              <a:t>语句时最后输入的回车符</a:t>
            </a:r>
          </a:p>
          <a:p>
            <a:pPr defTabSz="363538">
              <a:lnSpc>
                <a:spcPct val="120000"/>
              </a:lnSpc>
            </a:pPr>
            <a:r>
              <a:rPr lang="zh-CN" altLang="en-US" sz="1400" dirty="0"/>
              <a:t>	</a:t>
            </a:r>
            <a:r>
              <a:rPr lang="en-US" altLang="zh-CN" sz="1400" dirty="0"/>
              <a:t>while(</a:t>
            </a:r>
            <a:r>
              <a:rPr lang="en-US" altLang="zh-CN" sz="1400" dirty="0" err="1"/>
              <a:t>ch</a:t>
            </a:r>
            <a:r>
              <a:rPr lang="en-US" altLang="zh-CN" sz="1400" dirty="0"/>
              <a:t>!='!')        					</a:t>
            </a:r>
            <a:r>
              <a:rPr lang="en-US" altLang="zh-CN" sz="1400" dirty="0">
                <a:solidFill>
                  <a:srgbClr val="008000"/>
                </a:solidFill>
              </a:rPr>
              <a:t>//</a:t>
            </a:r>
            <a:r>
              <a:rPr lang="zh-CN" altLang="en-US" sz="1400" dirty="0">
                <a:solidFill>
                  <a:srgbClr val="008000"/>
                </a:solidFill>
              </a:rPr>
              <a:t>当输入</a:t>
            </a:r>
            <a:r>
              <a:rPr lang="en-US" altLang="zh-CN" sz="1400" dirty="0">
                <a:solidFill>
                  <a:srgbClr val="008000"/>
                </a:solidFill>
              </a:rPr>
              <a:t>′!′</a:t>
            </a:r>
            <a:r>
              <a:rPr lang="zh-CN" altLang="en-US" sz="1400" dirty="0">
                <a:solidFill>
                  <a:srgbClr val="008000"/>
                </a:solidFill>
              </a:rPr>
              <a:t>时结束循环</a:t>
            </a:r>
          </a:p>
          <a:p>
            <a:pPr defTabSz="363538">
              <a:lnSpc>
                <a:spcPct val="120000"/>
              </a:lnSpc>
            </a:pPr>
            <a:r>
              <a:rPr lang="zh-CN" altLang="en-US" sz="1400" dirty="0"/>
              <a:t>	</a:t>
            </a:r>
            <a:r>
              <a:rPr lang="en-US" altLang="zh-CN" sz="1400" dirty="0"/>
              <a:t>{	</a:t>
            </a:r>
            <a:r>
              <a:rPr lang="en-US" altLang="zh-CN" sz="1400" dirty="0" err="1">
                <a:solidFill>
                  <a:schemeClr val="accent6"/>
                </a:solidFill>
              </a:rPr>
              <a:t>fputc</a:t>
            </a:r>
            <a:r>
              <a:rPr lang="en-US" altLang="zh-CN" sz="1400" dirty="0">
                <a:solidFill>
                  <a:schemeClr val="accent6"/>
                </a:solidFill>
              </a:rPr>
              <a:t>(</a:t>
            </a:r>
            <a:r>
              <a:rPr lang="en-US" altLang="zh-CN" sz="1400" dirty="0" err="1">
                <a:solidFill>
                  <a:schemeClr val="accent6"/>
                </a:solidFill>
              </a:rPr>
              <a:t>ch,fp</a:t>
            </a:r>
            <a:r>
              <a:rPr lang="en-US" altLang="zh-CN" sz="1400" dirty="0">
                <a:solidFill>
                  <a:schemeClr val="accent6"/>
                </a:solidFill>
              </a:rPr>
              <a:t>); </a:t>
            </a:r>
            <a:r>
              <a:rPr lang="en-US" altLang="zh-CN" sz="1400" dirty="0"/>
              <a:t>					</a:t>
            </a:r>
            <a:r>
              <a:rPr lang="en-US" altLang="zh-CN" sz="1400" dirty="0">
                <a:solidFill>
                  <a:srgbClr val="008000"/>
                </a:solidFill>
              </a:rPr>
              <a:t>//</a:t>
            </a:r>
            <a:r>
              <a:rPr lang="zh-CN" altLang="en-US" sz="1400" dirty="0">
                <a:solidFill>
                  <a:srgbClr val="008000"/>
                </a:solidFill>
              </a:rPr>
              <a:t>向磁盘文件输出一个字符</a:t>
            </a:r>
          </a:p>
          <a:p>
            <a:pPr defTabSz="363538">
              <a:lnSpc>
                <a:spcPct val="120000"/>
              </a:lnSpc>
            </a:pPr>
            <a:r>
              <a:rPr lang="zh-CN" altLang="en-US" sz="1400" dirty="0"/>
              <a:t>		</a:t>
            </a:r>
            <a:r>
              <a:rPr lang="en-US" altLang="zh-CN" sz="1400" dirty="0" err="1"/>
              <a:t>putchar</a:t>
            </a:r>
            <a:r>
              <a:rPr lang="en-US" altLang="zh-CN" sz="1400" dirty="0"/>
              <a:t>(</a:t>
            </a:r>
            <a:r>
              <a:rPr lang="en-US" altLang="zh-CN" sz="1400" dirty="0" err="1"/>
              <a:t>ch</a:t>
            </a:r>
            <a:r>
              <a:rPr lang="en-US" altLang="zh-CN" sz="1400" dirty="0"/>
              <a:t>);					</a:t>
            </a:r>
            <a:r>
              <a:rPr lang="en-US" altLang="zh-CN" sz="1400" dirty="0">
                <a:solidFill>
                  <a:srgbClr val="008000"/>
                </a:solidFill>
              </a:rPr>
              <a:t>//</a:t>
            </a:r>
            <a:r>
              <a:rPr lang="zh-CN" altLang="en-US" sz="1400" dirty="0">
                <a:solidFill>
                  <a:srgbClr val="008000"/>
                </a:solidFill>
              </a:rPr>
              <a:t>将输出的字符显示在屏幕上</a:t>
            </a:r>
          </a:p>
          <a:p>
            <a:pPr defTabSz="363538">
              <a:lnSpc>
                <a:spcPct val="120000"/>
              </a:lnSpc>
            </a:pPr>
            <a:r>
              <a:rPr lang="zh-CN" altLang="en-US" sz="1400" dirty="0"/>
              <a:t>		</a:t>
            </a:r>
            <a:r>
              <a:rPr lang="en-US" altLang="zh-CN" sz="1400" dirty="0" err="1"/>
              <a:t>ch</a:t>
            </a:r>
            <a:r>
              <a:rPr lang="en-US" altLang="zh-CN" sz="1400" dirty="0"/>
              <a:t>=</a:t>
            </a:r>
            <a:r>
              <a:rPr lang="en-US" altLang="zh-CN" sz="1400" dirty="0" err="1"/>
              <a:t>getchar</a:t>
            </a:r>
            <a:r>
              <a:rPr lang="en-US" altLang="zh-CN" sz="1400" dirty="0"/>
              <a:t>(); 					</a:t>
            </a:r>
            <a:r>
              <a:rPr lang="en-US" altLang="zh-CN" sz="1400" dirty="0">
                <a:solidFill>
                  <a:srgbClr val="008000"/>
                </a:solidFill>
              </a:rPr>
              <a:t>//</a:t>
            </a:r>
            <a:r>
              <a:rPr lang="zh-CN" altLang="en-US" sz="1400" dirty="0">
                <a:solidFill>
                  <a:srgbClr val="008000"/>
                </a:solidFill>
              </a:rPr>
              <a:t>再接收从键盘输入的一个字符</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solidFill>
                  <a:schemeClr val="accent6"/>
                </a:solidFill>
              </a:rPr>
              <a:t>fclose</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关闭文件</a:t>
            </a:r>
          </a:p>
          <a:p>
            <a:pPr defTabSz="363538">
              <a:lnSpc>
                <a:spcPct val="120000"/>
              </a:lnSpc>
            </a:pPr>
            <a:r>
              <a:rPr lang="zh-CN" altLang="en-US" sz="1400" dirty="0"/>
              <a:t>	</a:t>
            </a:r>
            <a:r>
              <a:rPr lang="en-US" altLang="zh-CN" sz="1400" dirty="0" err="1"/>
              <a:t>putchar</a:t>
            </a:r>
            <a:r>
              <a:rPr lang="en-US" altLang="zh-CN" sz="1400" dirty="0"/>
              <a:t>(10); 						</a:t>
            </a:r>
            <a:r>
              <a:rPr lang="en-US" altLang="zh-CN" sz="1400" dirty="0">
                <a:solidFill>
                  <a:srgbClr val="008000"/>
                </a:solidFill>
              </a:rPr>
              <a:t>//</a:t>
            </a:r>
            <a:r>
              <a:rPr lang="zh-CN" altLang="en-US" sz="1400" dirty="0">
                <a:solidFill>
                  <a:srgbClr val="008000"/>
                </a:solidFill>
              </a:rPr>
              <a:t>向屏幕输出一个换行符 </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en-US" altLang="zh-CN" sz="1400" b="1" dirty="0">
              <a:solidFill>
                <a:srgbClr val="FF0000"/>
              </a:solidFill>
            </a:endParaRPr>
          </a:p>
        </p:txBody>
      </p:sp>
      <p:grpSp>
        <p:nvGrpSpPr>
          <p:cNvPr id="8" name="组合 7"/>
          <p:cNvGrpSpPr/>
          <p:nvPr/>
        </p:nvGrpSpPr>
        <p:grpSpPr>
          <a:xfrm>
            <a:off x="672363" y="2261942"/>
            <a:ext cx="3723695" cy="3854186"/>
            <a:chOff x="8050698" y="5019263"/>
            <a:chExt cx="3723695" cy="3695253"/>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3695253"/>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3558724"/>
            </a:xfrm>
            <a:prstGeom prst="rect">
              <a:avLst/>
            </a:prstGeom>
            <a:noFill/>
          </p:spPr>
          <p:txBody>
            <a:bodyPr wrap="square" rtlCol="0">
              <a:spAutoFit/>
            </a:bodyPr>
            <a:lstStyle/>
            <a:p>
              <a:pPr>
                <a:lnSpc>
                  <a:spcPct val="120000"/>
                </a:lnSpc>
              </a:pPr>
              <a:r>
                <a:rPr lang="zh-CN" altLang="en-US" sz="1400" dirty="0">
                  <a:solidFill>
                    <a:schemeClr val="bg1"/>
                  </a:solidFill>
                </a:rPr>
                <a:t>用来存储数据的文件名可以在</a:t>
              </a:r>
              <a:r>
                <a:rPr lang="en-US" altLang="zh-CN" sz="1400" dirty="0" err="1">
                  <a:solidFill>
                    <a:schemeClr val="bg1"/>
                  </a:solidFill>
                </a:rPr>
                <a:t>fopen</a:t>
              </a:r>
              <a:r>
                <a:rPr lang="zh-CN" altLang="en-US" sz="1400" dirty="0">
                  <a:solidFill>
                    <a:schemeClr val="bg1"/>
                  </a:solidFill>
                </a:rPr>
                <a:t>函数中直接写成字符串常量形式 ，也可以在程序运行时由用户临时指定。</a:t>
              </a:r>
              <a:endParaRPr lang="en-US" altLang="zh-CN" sz="1400" dirty="0">
                <a:solidFill>
                  <a:schemeClr val="bg1"/>
                </a:solidFill>
              </a:endParaRPr>
            </a:p>
            <a:p>
              <a:pPr>
                <a:lnSpc>
                  <a:spcPct val="120000"/>
                </a:lnSpc>
              </a:pPr>
              <a:endParaRPr lang="en-US" altLang="zh-CN" sz="1400" b="1" dirty="0">
                <a:solidFill>
                  <a:schemeClr val="bg1"/>
                </a:solidFill>
              </a:endParaRPr>
            </a:p>
            <a:p>
              <a:pPr>
                <a:lnSpc>
                  <a:spcPct val="120000"/>
                </a:lnSpc>
              </a:pPr>
              <a:r>
                <a:rPr lang="zh-CN" altLang="en-US" sz="1400" dirty="0">
                  <a:solidFill>
                    <a:schemeClr val="bg1"/>
                  </a:solidFill>
                </a:rPr>
                <a:t>用</a:t>
              </a:r>
              <a:r>
                <a:rPr lang="en-US" altLang="zh-CN" sz="1400" dirty="0" err="1">
                  <a:solidFill>
                    <a:schemeClr val="bg1"/>
                  </a:solidFill>
                </a:rPr>
                <a:t>fopen</a:t>
              </a:r>
              <a:r>
                <a:rPr lang="zh-CN" altLang="en-US" sz="1400" dirty="0">
                  <a:solidFill>
                    <a:schemeClr val="bg1"/>
                  </a:solidFill>
                </a:rPr>
                <a:t>函数打开一个“只写”的文件</a:t>
              </a:r>
              <a:r>
                <a:rPr lang="en-US" altLang="zh-CN" sz="1400" dirty="0">
                  <a:solidFill>
                    <a:schemeClr val="bg1"/>
                  </a:solidFill>
                </a:rPr>
                <a:t>(“w”</a:t>
              </a:r>
              <a:r>
                <a:rPr lang="zh-CN" altLang="en-US" sz="1400" dirty="0">
                  <a:solidFill>
                    <a:schemeClr val="bg1"/>
                  </a:solidFill>
                </a:rPr>
                <a:t>表示只能写入不能从中读数据</a:t>
              </a:r>
              <a:r>
                <a:rPr lang="en-US" altLang="zh-CN" sz="1400" dirty="0">
                  <a:solidFill>
                    <a:schemeClr val="bg1"/>
                  </a:solidFill>
                </a:rPr>
                <a:t>)</a:t>
              </a:r>
              <a:r>
                <a:rPr lang="zh-CN" altLang="en-US" sz="1400" dirty="0">
                  <a:solidFill>
                    <a:schemeClr val="bg1"/>
                  </a:solidFill>
                </a:rPr>
                <a:t>，若成功，函数返回该文件所建立的信息区的起始地址给文件指针变量</a:t>
              </a:r>
              <a:r>
                <a:rPr lang="en-US" altLang="zh-CN" sz="1400" dirty="0" err="1">
                  <a:solidFill>
                    <a:schemeClr val="bg1"/>
                  </a:solidFill>
                </a:rPr>
                <a:t>fp</a:t>
              </a:r>
              <a:r>
                <a:rPr lang="zh-CN" altLang="en-US" sz="1400" dirty="0">
                  <a:solidFill>
                    <a:schemeClr val="bg1"/>
                  </a:solidFill>
                </a:rPr>
                <a:t>。若失败，则显示“无法打开此文件”，用</a:t>
              </a:r>
              <a:r>
                <a:rPr lang="en-US" altLang="zh-CN" sz="1400" dirty="0">
                  <a:solidFill>
                    <a:schemeClr val="bg1"/>
                  </a:solidFill>
                </a:rPr>
                <a:t>exit</a:t>
              </a:r>
              <a:r>
                <a:rPr lang="zh-CN" altLang="en-US" sz="1400" dirty="0">
                  <a:solidFill>
                    <a:schemeClr val="bg1"/>
                  </a:solidFill>
                </a:rPr>
                <a:t>函数终止程序运行，此函数在</a:t>
              </a:r>
              <a:r>
                <a:rPr lang="en-US" altLang="zh-CN" sz="1400" dirty="0" err="1">
                  <a:solidFill>
                    <a:schemeClr val="bg1"/>
                  </a:solidFill>
                </a:rPr>
                <a:t>stdlib.h</a:t>
              </a:r>
              <a:r>
                <a:rPr lang="zh-CN" altLang="en-US" sz="1400" dirty="0">
                  <a:solidFill>
                    <a:schemeClr val="bg1"/>
                  </a:solidFill>
                </a:rPr>
                <a:t>头文件中。</a:t>
              </a:r>
              <a:endParaRPr lang="en-US" altLang="zh-CN" sz="1400" dirty="0">
                <a:solidFill>
                  <a:schemeClr val="bg1"/>
                </a:solidFill>
              </a:endParaRPr>
            </a:p>
            <a:p>
              <a:pPr>
                <a:lnSpc>
                  <a:spcPct val="120000"/>
                </a:lnSpc>
              </a:pPr>
              <a:endParaRPr lang="en-US" altLang="zh-CN" sz="1400" dirty="0">
                <a:solidFill>
                  <a:schemeClr val="bg1"/>
                </a:solidFill>
              </a:endParaRPr>
            </a:p>
            <a:p>
              <a:pPr>
                <a:lnSpc>
                  <a:spcPct val="120000"/>
                </a:lnSpc>
              </a:pPr>
              <a:r>
                <a:rPr lang="zh-CN" altLang="en-US" sz="1400" dirty="0">
                  <a:solidFill>
                    <a:schemeClr val="bg1"/>
                  </a:solidFill>
                </a:rPr>
                <a:t>用</a:t>
              </a:r>
              <a:r>
                <a:rPr lang="en-US" altLang="zh-CN" sz="1400" dirty="0" err="1">
                  <a:solidFill>
                    <a:schemeClr val="bg1"/>
                  </a:solidFill>
                </a:rPr>
                <a:t>getchar</a:t>
              </a:r>
              <a:r>
                <a:rPr lang="zh-CN" altLang="en-US" sz="1400" dirty="0">
                  <a:solidFill>
                    <a:schemeClr val="bg1"/>
                  </a:solidFill>
                </a:rPr>
                <a:t>函数接收用户从键盘输入的字符。注意每次只能接收一个字符。</a:t>
              </a:r>
              <a:endParaRPr lang="en-US" altLang="zh-CN" sz="1400" dirty="0">
                <a:solidFill>
                  <a:schemeClr val="bg1"/>
                </a:solidFill>
              </a:endParaRPr>
            </a:p>
          </p:txBody>
        </p:sp>
      </p:grpSp>
      <p:pic>
        <p:nvPicPr>
          <p:cNvPr id="5" name="图片 4">
            <a:extLst>
              <a:ext uri="{FF2B5EF4-FFF2-40B4-BE49-F238E27FC236}">
                <a16:creationId xmlns:a16="http://schemas.microsoft.com/office/drawing/2014/main" xmlns="" id="{7CFD9359-F660-4E63-8912-2373BF708FAA}"/>
              </a:ext>
            </a:extLst>
          </p:cNvPr>
          <p:cNvPicPr>
            <a:picLocks noChangeAspect="1"/>
          </p:cNvPicPr>
          <p:nvPr/>
        </p:nvPicPr>
        <p:blipFill>
          <a:blip r:embed="rId4" cstate="print"/>
          <a:stretch>
            <a:fillRect/>
          </a:stretch>
        </p:blipFill>
        <p:spPr>
          <a:xfrm>
            <a:off x="7528373" y="5247630"/>
            <a:ext cx="3811548" cy="1406400"/>
          </a:xfrm>
          <a:prstGeom prst="rect">
            <a:avLst/>
          </a:prstGeom>
        </p:spPr>
      </p:pic>
    </p:spTree>
    <p:extLst>
      <p:ext uri="{BB962C8B-B14F-4D97-AF65-F5344CB8AC3E}">
        <p14:creationId xmlns:p14="http://schemas.microsoft.com/office/powerpoint/2010/main" xmlns="" val="337092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向文件读写一个字符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9.2】</a:t>
            </a:r>
            <a:r>
              <a:rPr lang="zh-CN" altLang="en-US" sz="2000" dirty="0">
                <a:solidFill>
                  <a:schemeClr val="accent1"/>
                </a:solidFill>
              </a:rPr>
              <a:t>将一个磁盘文件中的信息复制到另一个磁盘文件中。要求将例</a:t>
            </a:r>
            <a:r>
              <a:rPr lang="en-US" altLang="zh-CN" sz="2000" dirty="0">
                <a:solidFill>
                  <a:schemeClr val="accent1"/>
                </a:solidFill>
              </a:rPr>
              <a:t>9.1</a:t>
            </a:r>
            <a:r>
              <a:rPr lang="zh-CN" altLang="en-US" sz="2000" dirty="0">
                <a:solidFill>
                  <a:schemeClr val="accent1"/>
                </a:solidFill>
              </a:rPr>
              <a:t>建立的</a:t>
            </a:r>
            <a:r>
              <a:rPr lang="en-US" altLang="zh-CN" sz="2000" dirty="0">
                <a:solidFill>
                  <a:schemeClr val="accent1"/>
                </a:solidFill>
              </a:rPr>
              <a:t>file1.dat</a:t>
            </a:r>
            <a:r>
              <a:rPr lang="zh-CN" altLang="en-US" sz="2000" dirty="0">
                <a:solidFill>
                  <a:schemeClr val="accent1"/>
                </a:solidFill>
              </a:rPr>
              <a:t>文件中的内容复制到另一个磁盘文件</a:t>
            </a:r>
            <a:r>
              <a:rPr lang="en-US" altLang="zh-CN" sz="2000" dirty="0">
                <a:solidFill>
                  <a:schemeClr val="accent1"/>
                </a:solidFill>
              </a:rPr>
              <a:t>file2.dat</a:t>
            </a:r>
            <a:r>
              <a:rPr lang="zh-CN" altLang="en-US" sz="2000" dirty="0">
                <a:solidFill>
                  <a:schemeClr val="accent1"/>
                </a:solidFill>
              </a:rPr>
              <a:t>中。</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753154" y="442667"/>
            <a:ext cx="7194431" cy="6059110"/>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FILE *in,*out; </a:t>
            </a:r>
            <a:r>
              <a:rPr lang="en-US" altLang="zh-CN" sz="1400" dirty="0"/>
              <a:t>						</a:t>
            </a:r>
            <a:r>
              <a:rPr lang="en-US" altLang="zh-CN" sz="1400" dirty="0">
                <a:solidFill>
                  <a:srgbClr val="008000"/>
                </a:solidFill>
              </a:rPr>
              <a:t>//</a:t>
            </a:r>
            <a:r>
              <a:rPr lang="zh-CN" altLang="en-US" sz="1400" dirty="0">
                <a:solidFill>
                  <a:srgbClr val="008000"/>
                </a:solidFill>
              </a:rPr>
              <a:t>定义指向</a:t>
            </a:r>
            <a:r>
              <a:rPr lang="en-US" altLang="zh-CN" sz="1400" dirty="0">
                <a:solidFill>
                  <a:srgbClr val="008000"/>
                </a:solidFill>
              </a:rPr>
              <a:t>FILE</a:t>
            </a:r>
            <a:r>
              <a:rPr lang="zh-CN" altLang="en-US" sz="1400" dirty="0">
                <a:solidFill>
                  <a:srgbClr val="008000"/>
                </a:solidFill>
              </a:rPr>
              <a:t>类型文件的指针变量</a:t>
            </a:r>
          </a:p>
          <a:p>
            <a:pPr defTabSz="363538">
              <a:lnSpc>
                <a:spcPct val="120000"/>
              </a:lnSpc>
            </a:pPr>
            <a:r>
              <a:rPr lang="zh-CN" altLang="en-US" sz="1400" dirty="0"/>
              <a:t>	</a:t>
            </a:r>
            <a:r>
              <a:rPr lang="en-US" altLang="zh-CN" sz="1400" dirty="0"/>
              <a:t>char </a:t>
            </a:r>
            <a:r>
              <a:rPr lang="en-US" altLang="zh-CN" sz="1400" dirty="0" err="1"/>
              <a:t>ch,infile</a:t>
            </a:r>
            <a:r>
              <a:rPr lang="en-US" altLang="zh-CN" sz="1400" dirty="0"/>
              <a:t>[10],</a:t>
            </a:r>
            <a:r>
              <a:rPr lang="en-US" altLang="zh-CN" sz="1400" dirty="0" err="1"/>
              <a:t>outfile</a:t>
            </a:r>
            <a:r>
              <a:rPr lang="en-US" altLang="zh-CN" sz="1400" dirty="0"/>
              <a:t>[10];			</a:t>
            </a:r>
            <a:r>
              <a:rPr lang="en-US" altLang="zh-CN" sz="1400" dirty="0">
                <a:solidFill>
                  <a:srgbClr val="008000"/>
                </a:solidFill>
              </a:rPr>
              <a:t>//</a:t>
            </a:r>
            <a:r>
              <a:rPr lang="zh-CN" altLang="en-US" sz="1400" dirty="0">
                <a:solidFill>
                  <a:srgbClr val="008000"/>
                </a:solidFill>
              </a:rPr>
              <a:t>定义两个字符数组，分别存放两个文件名</a:t>
            </a:r>
          </a:p>
          <a:p>
            <a:pPr defTabSz="363538">
              <a:lnSpc>
                <a:spcPct val="120000"/>
              </a:lnSpc>
            </a:pPr>
            <a:r>
              <a:rPr lang="zh-CN" altLang="en-US" sz="1400" dirty="0"/>
              <a:t>	</a:t>
            </a:r>
            <a:r>
              <a:rPr lang="en-US" altLang="zh-CN" sz="1400" dirty="0" err="1"/>
              <a:t>printf</a:t>
            </a:r>
            <a:r>
              <a:rPr lang="en-US" altLang="zh-CN" sz="1400" dirty="0"/>
              <a:t>("Enter the </a:t>
            </a:r>
            <a:r>
              <a:rPr lang="en-US" altLang="zh-CN" sz="1400" dirty="0" err="1"/>
              <a:t>infile</a:t>
            </a:r>
            <a:r>
              <a:rPr lang="en-US" altLang="zh-CN" sz="1400" dirty="0"/>
              <a:t> name: \n");</a:t>
            </a:r>
          </a:p>
          <a:p>
            <a:pPr defTabSz="363538">
              <a:lnSpc>
                <a:spcPct val="120000"/>
              </a:lnSpc>
            </a:pPr>
            <a:r>
              <a:rPr lang="en-US" altLang="zh-CN" sz="1400" dirty="0"/>
              <a:t>	</a:t>
            </a:r>
            <a:r>
              <a:rPr lang="en-US" altLang="zh-CN" sz="1400" dirty="0" err="1"/>
              <a:t>scanf</a:t>
            </a:r>
            <a:r>
              <a:rPr lang="en-US" altLang="zh-CN" sz="1400" dirty="0"/>
              <a:t>("%s",</a:t>
            </a:r>
            <a:r>
              <a:rPr lang="en-US" altLang="zh-CN" sz="1400" dirty="0" err="1"/>
              <a:t>infile</a:t>
            </a:r>
            <a:r>
              <a:rPr lang="en-US" altLang="zh-CN" sz="1400" dirty="0"/>
              <a:t>);					</a:t>
            </a:r>
            <a:r>
              <a:rPr lang="en-US" altLang="zh-CN" sz="1400" dirty="0">
                <a:solidFill>
                  <a:srgbClr val="008000"/>
                </a:solidFill>
              </a:rPr>
              <a:t>//</a:t>
            </a:r>
            <a:r>
              <a:rPr lang="zh-CN" altLang="en-US" sz="1400" dirty="0">
                <a:solidFill>
                  <a:srgbClr val="008000"/>
                </a:solidFill>
              </a:rPr>
              <a:t>输入一个输入文件的名字</a:t>
            </a:r>
          </a:p>
          <a:p>
            <a:pPr defTabSz="363538">
              <a:lnSpc>
                <a:spcPct val="120000"/>
              </a:lnSpc>
            </a:pPr>
            <a:r>
              <a:rPr lang="zh-CN" altLang="en-US" sz="1400" dirty="0"/>
              <a:t>	</a:t>
            </a:r>
            <a:r>
              <a:rPr lang="en-US" altLang="zh-CN" sz="1400" dirty="0" err="1"/>
              <a:t>printf</a:t>
            </a:r>
            <a:r>
              <a:rPr lang="en-US" altLang="zh-CN" sz="1400" dirty="0"/>
              <a:t>("Enter the </a:t>
            </a:r>
            <a:r>
              <a:rPr lang="en-US" altLang="zh-CN" sz="1400" dirty="0" err="1"/>
              <a:t>outfile</a:t>
            </a:r>
            <a:r>
              <a:rPr lang="en-US" altLang="zh-CN" sz="1400" dirty="0"/>
              <a:t> name: \n");</a:t>
            </a:r>
          </a:p>
          <a:p>
            <a:pPr defTabSz="363538">
              <a:lnSpc>
                <a:spcPct val="120000"/>
              </a:lnSpc>
            </a:pPr>
            <a:r>
              <a:rPr lang="en-US" altLang="zh-CN" sz="1400" dirty="0"/>
              <a:t>	</a:t>
            </a:r>
            <a:r>
              <a:rPr lang="en-US" altLang="zh-CN" sz="1400" dirty="0" err="1"/>
              <a:t>scanf</a:t>
            </a:r>
            <a:r>
              <a:rPr lang="en-US" altLang="zh-CN" sz="1400" dirty="0"/>
              <a:t>("%s",</a:t>
            </a:r>
            <a:r>
              <a:rPr lang="en-US" altLang="zh-CN" sz="1400" dirty="0" err="1"/>
              <a:t>outfile</a:t>
            </a:r>
            <a:r>
              <a:rPr lang="en-US" altLang="zh-CN" sz="1400" dirty="0"/>
              <a:t>); 					</a:t>
            </a:r>
            <a:r>
              <a:rPr lang="en-US" altLang="zh-CN" sz="1400" dirty="0">
                <a:solidFill>
                  <a:srgbClr val="008000"/>
                </a:solidFill>
              </a:rPr>
              <a:t>//</a:t>
            </a:r>
            <a:r>
              <a:rPr lang="zh-CN" altLang="en-US" sz="1400" dirty="0">
                <a:solidFill>
                  <a:srgbClr val="008000"/>
                </a:solidFill>
              </a:rPr>
              <a:t>输入一个输出文件的名字</a:t>
            </a:r>
          </a:p>
          <a:p>
            <a:pPr defTabSz="363538">
              <a:lnSpc>
                <a:spcPct val="120000"/>
              </a:lnSpc>
            </a:pPr>
            <a:r>
              <a:rPr lang="zh-CN" altLang="en-US" sz="1400" dirty="0"/>
              <a:t>	</a:t>
            </a:r>
            <a:r>
              <a:rPr lang="en-US" altLang="zh-CN" sz="1400" dirty="0">
                <a:solidFill>
                  <a:schemeClr val="accent6"/>
                </a:solidFill>
              </a:rPr>
              <a:t>if((in=</a:t>
            </a:r>
            <a:r>
              <a:rPr lang="en-US" altLang="zh-CN" sz="1400" dirty="0" err="1">
                <a:solidFill>
                  <a:schemeClr val="accent6"/>
                </a:solidFill>
              </a:rPr>
              <a:t>fopen</a:t>
            </a:r>
            <a:r>
              <a:rPr lang="en-US" altLang="zh-CN" sz="1400" dirty="0">
                <a:solidFill>
                  <a:schemeClr val="accent6"/>
                </a:solidFill>
              </a:rPr>
              <a:t>(</a:t>
            </a:r>
            <a:r>
              <a:rPr lang="en-US" altLang="zh-CN" sz="1400" dirty="0" err="1">
                <a:solidFill>
                  <a:schemeClr val="accent6"/>
                </a:solidFill>
              </a:rPr>
              <a:t>infile</a:t>
            </a:r>
            <a:r>
              <a:rPr lang="en-US" altLang="zh-CN" sz="1400" dirty="0">
                <a:solidFill>
                  <a:schemeClr val="accent6"/>
                </a:solidFill>
              </a:rPr>
              <a:t>,"r"))==NULL)</a:t>
            </a:r>
            <a:r>
              <a:rPr lang="en-US" altLang="zh-CN" sz="1400" dirty="0"/>
              <a:t>		</a:t>
            </a:r>
            <a:r>
              <a:rPr lang="en-US" altLang="zh-CN" sz="1400" dirty="0">
                <a:solidFill>
                  <a:srgbClr val="008000"/>
                </a:solidFill>
              </a:rPr>
              <a:t>//</a:t>
            </a:r>
            <a:r>
              <a:rPr lang="zh-CN" altLang="en-US" sz="1400" dirty="0">
                <a:solidFill>
                  <a:srgbClr val="008000"/>
                </a:solidFill>
              </a:rPr>
              <a:t>打开输入文件</a:t>
            </a:r>
          </a:p>
          <a:p>
            <a:pPr defTabSz="363538">
              <a:lnSpc>
                <a:spcPct val="120000"/>
              </a:lnSpc>
            </a:pPr>
            <a:r>
              <a:rPr lang="zh-CN" altLang="en-US" sz="1400" dirty="0"/>
              <a:t>	</a:t>
            </a: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("cannot open </a:t>
            </a:r>
            <a:r>
              <a:rPr lang="en-US" altLang="zh-CN" sz="1400" dirty="0" err="1">
                <a:solidFill>
                  <a:schemeClr val="accent6"/>
                </a:solidFill>
              </a:rPr>
              <a:t>infile</a:t>
            </a:r>
            <a:r>
              <a:rPr lang="en-US" altLang="zh-CN" sz="1400" dirty="0">
                <a:solidFill>
                  <a:schemeClr val="accent6"/>
                </a:solidFill>
              </a:rPr>
              <a:t>\n");</a:t>
            </a:r>
          </a:p>
          <a:p>
            <a:pPr defTabSz="363538">
              <a:lnSpc>
                <a:spcPct val="120000"/>
              </a:lnSpc>
            </a:pPr>
            <a:r>
              <a:rPr lang="en-US" altLang="zh-CN" sz="1400" dirty="0">
                <a:solidFill>
                  <a:schemeClr val="accent6"/>
                </a:solidFill>
              </a:rPr>
              <a:t>		exit(0);</a:t>
            </a:r>
          </a:p>
          <a:p>
            <a:pPr defTabSz="363538">
              <a:lnSpc>
                <a:spcPct val="120000"/>
              </a:lnSpc>
            </a:pPr>
            <a:r>
              <a:rPr lang="en-US" altLang="zh-CN" sz="1400" dirty="0">
                <a:solidFill>
                  <a:schemeClr val="accent6"/>
                </a:solidFill>
              </a:rPr>
              <a:t>	}</a:t>
            </a:r>
          </a:p>
          <a:p>
            <a:pPr defTabSz="363538">
              <a:lnSpc>
                <a:spcPct val="120000"/>
              </a:lnSpc>
            </a:pPr>
            <a:r>
              <a:rPr lang="en-US" altLang="zh-CN" sz="1400" dirty="0"/>
              <a:t>	</a:t>
            </a:r>
            <a:r>
              <a:rPr lang="en-US" altLang="zh-CN" sz="1400" dirty="0">
                <a:solidFill>
                  <a:schemeClr val="accent6"/>
                </a:solidFill>
              </a:rPr>
              <a:t>if((out=</a:t>
            </a:r>
            <a:r>
              <a:rPr lang="en-US" altLang="zh-CN" sz="1400" dirty="0" err="1">
                <a:solidFill>
                  <a:schemeClr val="accent6"/>
                </a:solidFill>
              </a:rPr>
              <a:t>fopen</a:t>
            </a:r>
            <a:r>
              <a:rPr lang="en-US" altLang="zh-CN" sz="1400" dirty="0">
                <a:solidFill>
                  <a:schemeClr val="accent6"/>
                </a:solidFill>
              </a:rPr>
              <a:t>(</a:t>
            </a:r>
            <a:r>
              <a:rPr lang="en-US" altLang="zh-CN" sz="1400" dirty="0" err="1">
                <a:solidFill>
                  <a:schemeClr val="accent6"/>
                </a:solidFill>
              </a:rPr>
              <a:t>outfile</a:t>
            </a:r>
            <a:r>
              <a:rPr lang="en-US" altLang="zh-CN" sz="1400" dirty="0">
                <a:solidFill>
                  <a:schemeClr val="accent6"/>
                </a:solidFill>
              </a:rPr>
              <a:t>,"w"))==NULL)</a:t>
            </a:r>
            <a:r>
              <a:rPr lang="en-US" altLang="zh-CN" sz="1400" dirty="0"/>
              <a:t>	</a:t>
            </a:r>
            <a:r>
              <a:rPr lang="en-US" altLang="zh-CN" sz="1400" dirty="0">
                <a:solidFill>
                  <a:srgbClr val="008000"/>
                </a:solidFill>
              </a:rPr>
              <a:t>//</a:t>
            </a:r>
            <a:r>
              <a:rPr lang="zh-CN" altLang="en-US" sz="1400" dirty="0">
                <a:solidFill>
                  <a:srgbClr val="008000"/>
                </a:solidFill>
              </a:rPr>
              <a:t>打开输出文件</a:t>
            </a:r>
          </a:p>
          <a:p>
            <a:pPr defTabSz="363538">
              <a:lnSpc>
                <a:spcPct val="120000"/>
              </a:lnSpc>
            </a:pPr>
            <a:r>
              <a:rPr lang="zh-CN" altLang="en-US" sz="1400" dirty="0"/>
              <a:t>	</a:t>
            </a: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 cannot open </a:t>
            </a:r>
            <a:r>
              <a:rPr lang="en-US" altLang="zh-CN" sz="1400" dirty="0" err="1">
                <a:solidFill>
                  <a:schemeClr val="accent6"/>
                </a:solidFill>
              </a:rPr>
              <a:t>outfile</a:t>
            </a:r>
            <a:r>
              <a:rPr lang="en-US" altLang="zh-CN" sz="1400" dirty="0">
                <a:solidFill>
                  <a:schemeClr val="accent6"/>
                </a:solidFill>
              </a:rPr>
              <a:t> \n");</a:t>
            </a:r>
          </a:p>
          <a:p>
            <a:pPr defTabSz="363538">
              <a:lnSpc>
                <a:spcPct val="120000"/>
              </a:lnSpc>
            </a:pPr>
            <a:r>
              <a:rPr lang="en-US" altLang="zh-CN" sz="1400" dirty="0">
                <a:solidFill>
                  <a:schemeClr val="accent6"/>
                </a:solidFill>
              </a:rPr>
              <a:t>		exit(0);</a:t>
            </a:r>
          </a:p>
          <a:p>
            <a:pPr defTabSz="363538">
              <a:lnSpc>
                <a:spcPct val="120000"/>
              </a:lnSpc>
            </a:pPr>
            <a:r>
              <a:rPr lang="en-US" altLang="zh-CN" sz="1400" dirty="0">
                <a:solidFill>
                  <a:schemeClr val="accent6"/>
                </a:solidFill>
              </a:rPr>
              <a:t>	}</a:t>
            </a:r>
            <a:endParaRPr lang="en-US" altLang="zh-CN" sz="1400" dirty="0">
              <a:solidFill>
                <a:srgbClr val="008000"/>
              </a:solidFill>
            </a:endParaRPr>
          </a:p>
          <a:p>
            <a:pPr defTabSz="363538">
              <a:lnSpc>
                <a:spcPct val="120000"/>
              </a:lnSpc>
            </a:pPr>
            <a:r>
              <a:rPr lang="en-US" altLang="zh-CN" sz="1400" dirty="0"/>
              <a:t>	while(</a:t>
            </a:r>
            <a:r>
              <a:rPr lang="en-US" altLang="zh-CN" sz="1400" dirty="0">
                <a:solidFill>
                  <a:schemeClr val="accent6"/>
                </a:solidFill>
              </a:rPr>
              <a:t>!</a:t>
            </a:r>
            <a:r>
              <a:rPr lang="en-US" altLang="zh-CN" sz="1400" dirty="0" err="1">
                <a:solidFill>
                  <a:schemeClr val="accent6"/>
                </a:solidFill>
              </a:rPr>
              <a:t>feof</a:t>
            </a:r>
            <a:r>
              <a:rPr lang="en-US" altLang="zh-CN" sz="1400" dirty="0">
                <a:solidFill>
                  <a:schemeClr val="accent6"/>
                </a:solidFill>
              </a:rPr>
              <a:t>(in)</a:t>
            </a:r>
            <a:r>
              <a:rPr lang="en-US" altLang="zh-CN" sz="1400" dirty="0"/>
              <a:t>)       					</a:t>
            </a:r>
            <a:r>
              <a:rPr lang="en-US" altLang="zh-CN" sz="1400" dirty="0">
                <a:solidFill>
                  <a:srgbClr val="008000"/>
                </a:solidFill>
              </a:rPr>
              <a:t>//</a:t>
            </a:r>
            <a:r>
              <a:rPr lang="zh-CN" altLang="en-US" sz="1400" dirty="0">
                <a:solidFill>
                  <a:srgbClr val="008000"/>
                </a:solidFill>
              </a:rPr>
              <a:t>如果未遇到输入文件的结束标志</a:t>
            </a:r>
          </a:p>
          <a:p>
            <a:pPr defTabSz="363538">
              <a:lnSpc>
                <a:spcPct val="120000"/>
              </a:lnSpc>
            </a:pPr>
            <a:r>
              <a:rPr lang="zh-CN" altLang="en-US" sz="1400" dirty="0"/>
              <a:t>	</a:t>
            </a:r>
            <a:r>
              <a:rPr lang="en-US" altLang="zh-CN" sz="1400" dirty="0"/>
              <a:t>	</a:t>
            </a:r>
            <a:r>
              <a:rPr lang="en-US" altLang="zh-CN" sz="1400" dirty="0" err="1">
                <a:solidFill>
                  <a:schemeClr val="accent6"/>
                </a:solidFill>
              </a:rPr>
              <a:t>fputc</a:t>
            </a:r>
            <a:r>
              <a:rPr lang="en-US" altLang="zh-CN" sz="1400" dirty="0">
                <a:solidFill>
                  <a:schemeClr val="accent6"/>
                </a:solidFill>
              </a:rPr>
              <a:t>(</a:t>
            </a:r>
            <a:r>
              <a:rPr lang="en-US" altLang="zh-CN" sz="1400" dirty="0" err="1">
                <a:solidFill>
                  <a:schemeClr val="accent6"/>
                </a:solidFill>
              </a:rPr>
              <a:t>fgetc</a:t>
            </a:r>
            <a:r>
              <a:rPr lang="en-US" altLang="zh-CN" sz="1400" dirty="0">
                <a:solidFill>
                  <a:schemeClr val="accent6"/>
                </a:solidFill>
              </a:rPr>
              <a:t>(in),out); </a:t>
            </a:r>
            <a:r>
              <a:rPr lang="en-US" altLang="zh-CN" sz="1400" dirty="0"/>
              <a:t>     			</a:t>
            </a:r>
            <a:r>
              <a:rPr lang="en-US" altLang="zh-CN" sz="1400" dirty="0">
                <a:solidFill>
                  <a:srgbClr val="008000"/>
                </a:solidFill>
              </a:rPr>
              <a:t>//</a:t>
            </a:r>
            <a:r>
              <a:rPr lang="zh-CN" altLang="en-US" sz="1400" dirty="0">
                <a:solidFill>
                  <a:srgbClr val="008000"/>
                </a:solidFill>
              </a:rPr>
              <a:t>从输入文件读入一个字符写到输出文件中</a:t>
            </a:r>
          </a:p>
          <a:p>
            <a:pPr defTabSz="363538">
              <a:lnSpc>
                <a:spcPct val="120000"/>
              </a:lnSpc>
            </a:pPr>
            <a:r>
              <a:rPr lang="zh-CN" altLang="en-US" sz="1400" dirty="0"/>
              <a:t>	</a:t>
            </a:r>
            <a:r>
              <a:rPr lang="en-US" altLang="zh-CN" sz="1400" dirty="0" err="1">
                <a:solidFill>
                  <a:schemeClr val="accent6"/>
                </a:solidFill>
              </a:rPr>
              <a:t>fclose</a:t>
            </a:r>
            <a:r>
              <a:rPr lang="en-US" altLang="zh-CN" sz="1400" dirty="0">
                <a:solidFill>
                  <a:schemeClr val="accent6"/>
                </a:solidFill>
              </a:rPr>
              <a:t>(in); 	</a:t>
            </a:r>
            <a:r>
              <a:rPr lang="en-US" altLang="zh-CN" sz="1400" dirty="0"/>
              <a:t>					</a:t>
            </a:r>
            <a:r>
              <a:rPr lang="en-US" altLang="zh-CN" sz="1400" dirty="0">
                <a:solidFill>
                  <a:srgbClr val="008000"/>
                </a:solidFill>
              </a:rPr>
              <a:t>//</a:t>
            </a:r>
            <a:r>
              <a:rPr lang="zh-CN" altLang="en-US" sz="1400" dirty="0">
                <a:solidFill>
                  <a:srgbClr val="008000"/>
                </a:solidFill>
              </a:rPr>
              <a:t>关闭输入文件</a:t>
            </a:r>
          </a:p>
          <a:p>
            <a:pPr defTabSz="363538">
              <a:lnSpc>
                <a:spcPct val="120000"/>
              </a:lnSpc>
            </a:pPr>
            <a:r>
              <a:rPr lang="zh-CN" altLang="en-US" sz="1400" dirty="0"/>
              <a:t>	</a:t>
            </a:r>
            <a:r>
              <a:rPr lang="en-US" altLang="zh-CN" sz="1400" dirty="0" err="1">
                <a:solidFill>
                  <a:schemeClr val="accent6"/>
                </a:solidFill>
              </a:rPr>
              <a:t>fclose</a:t>
            </a:r>
            <a:r>
              <a:rPr lang="en-US" altLang="zh-CN" sz="1400" dirty="0">
                <a:solidFill>
                  <a:schemeClr val="accent6"/>
                </a:solidFill>
              </a:rPr>
              <a:t>(out);		</a:t>
            </a:r>
            <a:r>
              <a:rPr lang="en-US" altLang="zh-CN" sz="1400" dirty="0"/>
              <a:t>				</a:t>
            </a:r>
            <a:r>
              <a:rPr lang="en-US" altLang="zh-CN" sz="1400" dirty="0">
                <a:solidFill>
                  <a:srgbClr val="008000"/>
                </a:solidFill>
              </a:rPr>
              <a:t>//</a:t>
            </a:r>
            <a:r>
              <a:rPr lang="zh-CN" altLang="en-US" sz="1400" dirty="0">
                <a:solidFill>
                  <a:srgbClr val="008000"/>
                </a:solidFill>
              </a:rPr>
              <a:t>关闭输出文件</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en-US" altLang="zh-CN" sz="1400" b="1" dirty="0">
              <a:solidFill>
                <a:srgbClr val="FF0000"/>
              </a:solidFill>
            </a:endParaRPr>
          </a:p>
        </p:txBody>
      </p:sp>
      <p:grpSp>
        <p:nvGrpSpPr>
          <p:cNvPr id="8" name="组合 7"/>
          <p:cNvGrpSpPr/>
          <p:nvPr/>
        </p:nvGrpSpPr>
        <p:grpSpPr>
          <a:xfrm>
            <a:off x="567296" y="3081451"/>
            <a:ext cx="3723695" cy="2763977"/>
            <a:chOff x="8050698" y="5019263"/>
            <a:chExt cx="3723695" cy="2674771"/>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2674771"/>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2336520"/>
            </a:xfrm>
            <a:prstGeom prst="rect">
              <a:avLst/>
            </a:prstGeom>
            <a:noFill/>
          </p:spPr>
          <p:txBody>
            <a:bodyPr wrap="square" rtlCol="0">
              <a:spAutoFit/>
            </a:bodyPr>
            <a:lstStyle/>
            <a:p>
              <a:pPr>
                <a:lnSpc>
                  <a:spcPct val="120000"/>
                </a:lnSpc>
              </a:pPr>
              <a:r>
                <a:rPr lang="zh-CN" altLang="en-US" sz="1600" dirty="0">
                  <a:solidFill>
                    <a:schemeClr val="bg1"/>
                  </a:solidFill>
                </a:rPr>
                <a:t>从</a:t>
              </a:r>
              <a:r>
                <a:rPr lang="en-US" altLang="zh-CN" sz="1600" dirty="0">
                  <a:solidFill>
                    <a:schemeClr val="bg1"/>
                  </a:solidFill>
                </a:rPr>
                <a:t>file1.dat</a:t>
              </a:r>
              <a:r>
                <a:rPr lang="zh-CN" altLang="en-US" sz="1600" dirty="0">
                  <a:solidFill>
                    <a:schemeClr val="bg1"/>
                  </a:solidFill>
                </a:rPr>
                <a:t>文件中逐个读入字符，然后逐个输出到</a:t>
              </a:r>
              <a:r>
                <a:rPr lang="en-US" altLang="zh-CN" sz="1600" dirty="0">
                  <a:solidFill>
                    <a:schemeClr val="bg1"/>
                  </a:solidFill>
                </a:rPr>
                <a:t>file2.dat</a:t>
              </a:r>
              <a:r>
                <a:rPr lang="zh-CN" altLang="en-US" sz="1600" dirty="0">
                  <a:solidFill>
                    <a:schemeClr val="bg1"/>
                  </a:solidFill>
                </a:rPr>
                <a:t>中。</a:t>
              </a:r>
              <a:endParaRPr lang="en-US" altLang="zh-CN" sz="1600" dirty="0">
                <a:solidFill>
                  <a:schemeClr val="bg1"/>
                </a:solidFill>
              </a:endParaRPr>
            </a:p>
            <a:p>
              <a:pPr>
                <a:lnSpc>
                  <a:spcPct val="120000"/>
                </a:lnSpc>
              </a:pPr>
              <a:endParaRPr lang="en-US" altLang="zh-CN" sz="1600" dirty="0">
                <a:solidFill>
                  <a:schemeClr val="bg1"/>
                </a:solidFill>
              </a:endParaRPr>
            </a:p>
            <a:p>
              <a:pPr>
                <a:lnSpc>
                  <a:spcPct val="120000"/>
                </a:lnSpc>
              </a:pPr>
              <a:r>
                <a:rPr lang="zh-CN" altLang="en-US" sz="1600" dirty="0">
                  <a:solidFill>
                    <a:schemeClr val="bg1"/>
                  </a:solidFill>
                </a:rPr>
                <a:t>本程序是按文本文件方式处理的。也可以用此程序来复制一个二进制文件，只须将两个</a:t>
              </a:r>
              <a:r>
                <a:rPr lang="en-US" altLang="zh-CN" sz="1600" dirty="0" err="1">
                  <a:solidFill>
                    <a:schemeClr val="bg1"/>
                  </a:solidFill>
                </a:rPr>
                <a:t>fopen</a:t>
              </a:r>
              <a:r>
                <a:rPr lang="zh-CN" altLang="en-US" sz="1600" dirty="0">
                  <a:solidFill>
                    <a:schemeClr val="bg1"/>
                  </a:solidFill>
                </a:rPr>
                <a:t>函数中的“</a:t>
              </a:r>
              <a:r>
                <a:rPr lang="en-US" altLang="zh-CN" sz="1600" dirty="0">
                  <a:solidFill>
                    <a:schemeClr val="bg1"/>
                  </a:solidFill>
                </a:rPr>
                <a:t>r”</a:t>
              </a:r>
              <a:r>
                <a:rPr lang="zh-CN" altLang="en-US" sz="1600" dirty="0">
                  <a:solidFill>
                    <a:schemeClr val="bg1"/>
                  </a:solidFill>
                </a:rPr>
                <a:t>和“</a:t>
              </a:r>
              <a:r>
                <a:rPr lang="en-US" altLang="zh-CN" sz="1600" dirty="0">
                  <a:solidFill>
                    <a:schemeClr val="bg1"/>
                  </a:solidFill>
                </a:rPr>
                <a:t>w”</a:t>
              </a:r>
              <a:r>
                <a:rPr lang="zh-CN" altLang="en-US" sz="1600" dirty="0">
                  <a:solidFill>
                    <a:schemeClr val="bg1"/>
                  </a:solidFill>
                </a:rPr>
                <a:t>分别改为“</a:t>
              </a:r>
              <a:r>
                <a:rPr lang="en-US" altLang="zh-CN" sz="1600" dirty="0" err="1">
                  <a:solidFill>
                    <a:schemeClr val="bg1"/>
                  </a:solidFill>
                </a:rPr>
                <a:t>rb</a:t>
              </a:r>
              <a:r>
                <a:rPr lang="en-US" altLang="zh-CN" sz="1600" dirty="0">
                  <a:solidFill>
                    <a:schemeClr val="bg1"/>
                  </a:solidFill>
                </a:rPr>
                <a:t>”</a:t>
              </a:r>
              <a:r>
                <a:rPr lang="zh-CN" altLang="en-US" sz="1600" dirty="0">
                  <a:solidFill>
                    <a:schemeClr val="bg1"/>
                  </a:solidFill>
                </a:rPr>
                <a:t>和“</a:t>
              </a:r>
              <a:r>
                <a:rPr lang="en-US" altLang="zh-CN" sz="1600" dirty="0" err="1">
                  <a:solidFill>
                    <a:schemeClr val="bg1"/>
                  </a:solidFill>
                </a:rPr>
                <a:t>wb</a:t>
              </a:r>
              <a:r>
                <a:rPr lang="en-US" altLang="zh-CN" sz="1600" dirty="0">
                  <a:solidFill>
                    <a:schemeClr val="bg1"/>
                  </a:solidFill>
                </a:rPr>
                <a:t>”</a:t>
              </a:r>
              <a:r>
                <a:rPr lang="zh-CN" altLang="en-US" sz="1600" dirty="0">
                  <a:solidFill>
                    <a:schemeClr val="bg1"/>
                  </a:solidFill>
                </a:rPr>
                <a:t>即可。</a:t>
              </a:r>
              <a:endParaRPr lang="en-US" altLang="zh-CN" sz="1600" dirty="0">
                <a:solidFill>
                  <a:schemeClr val="bg1"/>
                </a:solidFill>
              </a:endParaRPr>
            </a:p>
          </p:txBody>
        </p:sp>
      </p:grpSp>
    </p:spTree>
    <p:extLst>
      <p:ext uri="{BB962C8B-B14F-4D97-AF65-F5344CB8AC3E}">
        <p14:creationId xmlns:p14="http://schemas.microsoft.com/office/powerpoint/2010/main" xmlns="" val="1297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a:t>
            </a:r>
            <a:r>
              <a:rPr lang="zh-CN" altLang="en-US" dirty="0"/>
              <a:t>文件的有关概念</a:t>
            </a:r>
          </a:p>
        </p:txBody>
      </p:sp>
    </p:spTree>
    <p:extLst>
      <p:ext uri="{BB962C8B-B14F-4D97-AF65-F5344CB8AC3E}">
        <p14:creationId xmlns:p14="http://schemas.microsoft.com/office/powerpoint/2010/main" xmlns=""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读写一个字符串的函数：</a:t>
            </a:r>
            <a:endParaRPr lang="en-US" altLang="zh-CN" dirty="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3963021345"/>
              </p:ext>
            </p:extLst>
          </p:nvPr>
        </p:nvGraphicFramePr>
        <p:xfrm>
          <a:off x="1015998" y="1947767"/>
          <a:ext cx="10433881" cy="2664011"/>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xmlns="" val="3132353184"/>
                    </a:ext>
                  </a:extLst>
                </a:gridCol>
                <a:gridCol w="1304922">
                  <a:extLst>
                    <a:ext uri="{9D8B030D-6E8A-4147-A177-3AD203B41FA5}">
                      <a16:colId xmlns:a16="http://schemas.microsoft.com/office/drawing/2014/main" xmlns="" val="2083551559"/>
                    </a:ext>
                  </a:extLst>
                </a:gridCol>
                <a:gridCol w="4552000">
                  <a:extLst>
                    <a:ext uri="{9D8B030D-6E8A-4147-A177-3AD203B41FA5}">
                      <a16:colId xmlns:a16="http://schemas.microsoft.com/office/drawing/2014/main" xmlns="" val="3146106121"/>
                    </a:ext>
                  </a:extLst>
                </a:gridCol>
                <a:gridCol w="3272037">
                  <a:extLst>
                    <a:ext uri="{9D8B030D-6E8A-4147-A177-3AD203B41FA5}">
                      <a16:colId xmlns:a16="http://schemas.microsoft.com/office/drawing/2014/main" xmlns="" val="2305652903"/>
                    </a:ext>
                  </a:extLst>
                </a:gridCol>
              </a:tblGrid>
              <a:tr h="842136">
                <a:tc>
                  <a:txBody>
                    <a:bodyPr/>
                    <a:lstStyle/>
                    <a:p>
                      <a:pPr algn="ctr" fontAlgn="ctr">
                        <a:lnSpc>
                          <a:spcPct val="150000"/>
                        </a:lnSpc>
                      </a:pPr>
                      <a:r>
                        <a:rPr lang="zh-CN" altLang="en-US" sz="1400" u="none" strike="noStrike">
                          <a:effectLst/>
                        </a:rPr>
                        <a:t>函数名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调用形式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功能</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返回值</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040986370"/>
                  </a:ext>
                </a:extLst>
              </a:tr>
              <a:tr h="852230">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fgets</a:t>
                      </a:r>
                    </a:p>
                  </a:txBody>
                  <a:tcPr marL="9525" marR="9525" marT="9525" marB="0" anchor="ctr"/>
                </a:tc>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fgets(str,n,fp)</a:t>
                      </a:r>
                    </a:p>
                  </a:txBody>
                  <a:tcPr marL="9525" marR="9525" marT="9525" marB="0" anchor="ctr"/>
                </a:tc>
                <a:tc>
                  <a:txBody>
                    <a:bodyPr/>
                    <a:lstStyle/>
                    <a:p>
                      <a:pPr algn="l" fontAlgn="ctr">
                        <a:lnSpc>
                          <a:spcPct val="150000"/>
                        </a:lnSpc>
                      </a:pPr>
                      <a:r>
                        <a:rPr lang="zh-CN" altLang="en-US" sz="1400" b="0" i="0" u="none" strike="noStrike" dirty="0">
                          <a:solidFill>
                            <a:srgbClr val="000000"/>
                          </a:solidFill>
                          <a:effectLst/>
                          <a:latin typeface="等线" panose="02010600030101010101" pitchFamily="2" charset="-122"/>
                          <a:ea typeface="+mn-ea"/>
                        </a:rPr>
                        <a:t>从</a:t>
                      </a:r>
                      <a:r>
                        <a:rPr lang="en-US" altLang="zh-CN" sz="1400" b="0" i="0" u="none" strike="noStrike" dirty="0" err="1">
                          <a:solidFill>
                            <a:srgbClr val="000000"/>
                          </a:solidFill>
                          <a:effectLst/>
                          <a:latin typeface="等线" panose="02010600030101010101" pitchFamily="2" charset="-122"/>
                          <a:ea typeface="+mn-ea"/>
                        </a:rPr>
                        <a:t>fp</a:t>
                      </a:r>
                      <a:r>
                        <a:rPr lang="zh-CN" altLang="en-US" sz="1400" b="0" i="0" u="none" strike="noStrike" dirty="0">
                          <a:solidFill>
                            <a:srgbClr val="000000"/>
                          </a:solidFill>
                          <a:effectLst/>
                          <a:latin typeface="等线" panose="02010600030101010101" pitchFamily="2" charset="-122"/>
                          <a:ea typeface="+mn-ea"/>
                        </a:rPr>
                        <a:t>指向的文件读入一个长度为</a:t>
                      </a:r>
                      <a:r>
                        <a:rPr lang="en-US" altLang="zh-CN" sz="1400" b="0" i="0" u="none" strike="noStrike" dirty="0">
                          <a:solidFill>
                            <a:srgbClr val="000000"/>
                          </a:solidFill>
                          <a:effectLst/>
                          <a:latin typeface="等线" panose="02010600030101010101" pitchFamily="2" charset="-122"/>
                          <a:ea typeface="+mn-ea"/>
                        </a:rPr>
                        <a:t>(n-1)</a:t>
                      </a:r>
                      <a:r>
                        <a:rPr lang="zh-CN" altLang="en-US" sz="1400" b="0" i="0" u="none" strike="noStrike" dirty="0">
                          <a:solidFill>
                            <a:srgbClr val="000000"/>
                          </a:solidFill>
                          <a:effectLst/>
                          <a:latin typeface="等线" panose="02010600030101010101" pitchFamily="2" charset="-122"/>
                          <a:ea typeface="+mn-ea"/>
                        </a:rPr>
                        <a:t>的字符串，然后在最后加一个</a:t>
                      </a:r>
                      <a:r>
                        <a:rPr lang="en-US" altLang="zh-CN" sz="1400" b="0" i="0" u="none" strike="noStrike" dirty="0">
                          <a:solidFill>
                            <a:srgbClr val="000000"/>
                          </a:solidFill>
                          <a:effectLst/>
                          <a:latin typeface="等线" panose="02010600030101010101" pitchFamily="2" charset="-122"/>
                          <a:ea typeface="+mn-ea"/>
                        </a:rPr>
                        <a:t>'\0'</a:t>
                      </a:r>
                      <a:r>
                        <a:rPr lang="zh-CN" altLang="en-US" sz="1400" b="0" i="0" u="none" strike="noStrike" dirty="0">
                          <a:solidFill>
                            <a:srgbClr val="000000"/>
                          </a:solidFill>
                          <a:effectLst/>
                          <a:latin typeface="等线" panose="02010600030101010101" pitchFamily="2" charset="-122"/>
                          <a:ea typeface="+mn-ea"/>
                        </a:rPr>
                        <a:t>，存放到字符数组</a:t>
                      </a:r>
                      <a:r>
                        <a:rPr lang="en-US" altLang="zh-CN" sz="1400" b="0" i="0" u="none" strike="noStrike" dirty="0">
                          <a:solidFill>
                            <a:srgbClr val="000000"/>
                          </a:solidFill>
                          <a:effectLst/>
                          <a:latin typeface="等线" panose="02010600030101010101" pitchFamily="2" charset="-122"/>
                          <a:ea typeface="+mn-ea"/>
                        </a:rPr>
                        <a:t>str</a:t>
                      </a:r>
                      <a:r>
                        <a:rPr lang="zh-CN" altLang="en-US" sz="1400" b="0" i="0" u="none" strike="noStrike" dirty="0">
                          <a:solidFill>
                            <a:srgbClr val="000000"/>
                          </a:solidFill>
                          <a:effectLst/>
                          <a:latin typeface="等线" panose="02010600030101010101" pitchFamily="2" charset="-122"/>
                          <a:ea typeface="+mn-ea"/>
                        </a:rPr>
                        <a:t>中。若在读完</a:t>
                      </a:r>
                      <a:r>
                        <a:rPr lang="en-US" altLang="zh-CN" sz="1400" b="0" i="0" u="none" strike="noStrike" dirty="0">
                          <a:solidFill>
                            <a:srgbClr val="000000"/>
                          </a:solidFill>
                          <a:effectLst/>
                          <a:latin typeface="等线" panose="02010600030101010101" pitchFamily="2" charset="-122"/>
                          <a:ea typeface="+mn-ea"/>
                        </a:rPr>
                        <a:t>n-1</a:t>
                      </a:r>
                      <a:r>
                        <a:rPr lang="zh-CN" altLang="en-US" sz="1400" b="0" i="0" u="none" strike="noStrike" dirty="0">
                          <a:solidFill>
                            <a:srgbClr val="000000"/>
                          </a:solidFill>
                          <a:effectLst/>
                          <a:latin typeface="等线" panose="02010600030101010101" pitchFamily="2" charset="-122"/>
                          <a:ea typeface="+mn-ea"/>
                        </a:rPr>
                        <a:t>个字符之前遇到</a:t>
                      </a:r>
                      <a:r>
                        <a:rPr lang="en-US" altLang="zh-CN" sz="1400" b="0" i="0" u="none" strike="noStrike" dirty="0">
                          <a:solidFill>
                            <a:srgbClr val="000000"/>
                          </a:solidFill>
                          <a:effectLst/>
                          <a:latin typeface="等线" panose="02010600030101010101" pitchFamily="2" charset="-122"/>
                          <a:ea typeface="+mn-ea"/>
                        </a:rPr>
                        <a:t>'\n'</a:t>
                      </a:r>
                      <a:r>
                        <a:rPr lang="zh-CN" altLang="en-US" sz="1400" b="0" i="0" u="none" strike="noStrike" dirty="0">
                          <a:solidFill>
                            <a:srgbClr val="000000"/>
                          </a:solidFill>
                          <a:effectLst/>
                          <a:latin typeface="等线" panose="02010600030101010101" pitchFamily="2" charset="-122"/>
                          <a:ea typeface="+mn-ea"/>
                        </a:rPr>
                        <a:t>或文件结束符</a:t>
                      </a:r>
                      <a:r>
                        <a:rPr lang="en-US" altLang="zh-CN" sz="1400" b="0" i="0" u="none" strike="noStrike" dirty="0">
                          <a:solidFill>
                            <a:srgbClr val="000000"/>
                          </a:solidFill>
                          <a:effectLst/>
                          <a:latin typeface="等线" panose="02010600030101010101" pitchFamily="2" charset="-122"/>
                          <a:ea typeface="+mn-ea"/>
                        </a:rPr>
                        <a:t>EOF</a:t>
                      </a:r>
                      <a:r>
                        <a:rPr lang="zh-CN" altLang="en-US" sz="1400" b="0" i="0" u="none" strike="noStrike" dirty="0">
                          <a:solidFill>
                            <a:srgbClr val="000000"/>
                          </a:solidFill>
                          <a:effectLst/>
                          <a:latin typeface="等线" panose="02010600030101010101" pitchFamily="2" charset="-122"/>
                          <a:ea typeface="+mn-ea"/>
                        </a:rPr>
                        <a:t>，结束输入</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读成功，返回地址</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a:solidFill>
                            <a:srgbClr val="000000"/>
                          </a:solidFill>
                          <a:effectLst/>
                          <a:latin typeface="等线" panose="02010600030101010101" pitchFamily="2" charset="-122"/>
                          <a:ea typeface="等线" panose="02010600030101010101" pitchFamily="2" charset="-122"/>
                        </a:rPr>
                        <a:t>，失败则返回</a:t>
                      </a:r>
                      <a:r>
                        <a:rPr lang="en-US" altLang="zh-CN" sz="1400" b="0" i="0" u="none" strike="noStrike">
                          <a:solidFill>
                            <a:srgbClr val="000000"/>
                          </a:solidFill>
                          <a:effectLst/>
                          <a:latin typeface="等线" panose="02010600030101010101" pitchFamily="2" charset="-122"/>
                          <a:ea typeface="等线" panose="02010600030101010101" pitchFamily="2" charset="-122"/>
                        </a:rPr>
                        <a:t>NULL</a:t>
                      </a:r>
                    </a:p>
                  </a:txBody>
                  <a:tcPr marL="9525" marR="9525" marT="9525" marB="0" anchor="ctr"/>
                </a:tc>
                <a:extLst>
                  <a:ext uri="{0D108BD9-81ED-4DB2-BD59-A6C34878D82A}">
                    <a16:rowId xmlns:a16="http://schemas.microsoft.com/office/drawing/2014/main" xmlns="" val="2805412431"/>
                  </a:ext>
                </a:extLst>
              </a:tr>
              <a:tr h="852230">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fputs</a:t>
                      </a:r>
                    </a:p>
                  </a:txBody>
                  <a:tcPr marL="9525" marR="9525" marT="9525" marB="0" anchor="ctr"/>
                </a:tc>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fputs(str,fp)</a:t>
                      </a:r>
                    </a:p>
                  </a:txBody>
                  <a:tcPr marL="9525" marR="9525" marT="9525" marB="0" anchor="ctr"/>
                </a:tc>
                <a:tc>
                  <a:txBody>
                    <a:bodyPr/>
                    <a:lstStyle/>
                    <a:p>
                      <a:pPr algn="l" fontAlgn="ctr">
                        <a:lnSpc>
                          <a:spcPct val="150000"/>
                        </a:lnSpc>
                      </a:pPr>
                      <a:r>
                        <a:rPr lang="zh-CN" altLang="en-US" sz="1400" b="0" i="0" u="none" strike="noStrike" dirty="0">
                          <a:solidFill>
                            <a:srgbClr val="000000"/>
                          </a:solidFill>
                          <a:effectLst/>
                          <a:latin typeface="等线" panose="02010600030101010101" pitchFamily="2" charset="-122"/>
                          <a:ea typeface="+mn-ea"/>
                        </a:rPr>
                        <a:t>把字符串</a:t>
                      </a:r>
                      <a:r>
                        <a:rPr lang="en-US" altLang="zh-CN" sz="1400" b="0" i="0" u="none" strike="noStrike" dirty="0">
                          <a:solidFill>
                            <a:srgbClr val="000000"/>
                          </a:solidFill>
                          <a:effectLst/>
                          <a:latin typeface="等线" panose="02010600030101010101" pitchFamily="2" charset="-122"/>
                          <a:ea typeface="+mn-ea"/>
                        </a:rPr>
                        <a:t>str</a:t>
                      </a:r>
                      <a:r>
                        <a:rPr lang="zh-CN" altLang="en-US" sz="1400" b="0" i="0" u="none" strike="noStrike" dirty="0">
                          <a:solidFill>
                            <a:srgbClr val="000000"/>
                          </a:solidFill>
                          <a:effectLst/>
                          <a:latin typeface="等线" panose="02010600030101010101" pitchFamily="2" charset="-122"/>
                          <a:ea typeface="+mn-ea"/>
                        </a:rPr>
                        <a:t>写到文件指针变量</a:t>
                      </a:r>
                      <a:r>
                        <a:rPr lang="en-US" altLang="zh-CN" sz="1400" b="0" i="0" u="none" strike="noStrike" dirty="0" err="1">
                          <a:solidFill>
                            <a:srgbClr val="000000"/>
                          </a:solidFill>
                          <a:effectLst/>
                          <a:latin typeface="等线" panose="02010600030101010101" pitchFamily="2" charset="-122"/>
                          <a:ea typeface="+mn-ea"/>
                        </a:rPr>
                        <a:t>fp</a:t>
                      </a:r>
                      <a:r>
                        <a:rPr lang="zh-CN" altLang="en-US" sz="1400" b="0" i="0" u="none" strike="noStrike" dirty="0">
                          <a:solidFill>
                            <a:srgbClr val="000000"/>
                          </a:solidFill>
                          <a:effectLst/>
                          <a:latin typeface="等线" panose="02010600030101010101" pitchFamily="2" charset="-122"/>
                          <a:ea typeface="+mn-ea"/>
                        </a:rPr>
                        <a:t>所指向的文件中</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b="0" i="0" u="none" strike="noStrike" dirty="0">
                          <a:solidFill>
                            <a:srgbClr val="000000"/>
                          </a:solidFill>
                          <a:effectLst/>
                          <a:latin typeface="等线" panose="02010600030101010101" pitchFamily="2" charset="-122"/>
                          <a:ea typeface="等线" panose="02010600030101010101" pitchFamily="2" charset="-122"/>
                        </a:rPr>
                        <a:t>输出成功，返回</a:t>
                      </a:r>
                      <a:r>
                        <a:rPr lang="en-US" altLang="zh-CN" sz="1400" b="0" i="0" u="none" strike="noStrike" dirty="0">
                          <a:solidFill>
                            <a:srgbClr val="000000"/>
                          </a:solidFill>
                          <a:effectLst/>
                          <a:latin typeface="等线" panose="02010600030101010101" pitchFamily="2" charset="-122"/>
                          <a:ea typeface="等线" panose="02010600030101010101" pitchFamily="2" charset="-122"/>
                        </a:rPr>
                        <a:t>0</a:t>
                      </a:r>
                      <a:r>
                        <a:rPr lang="zh-CN" altLang="en-US" sz="1400" b="0" i="0" u="none" strike="noStrike" dirty="0">
                          <a:solidFill>
                            <a:srgbClr val="000000"/>
                          </a:solidFill>
                          <a:effectLst/>
                          <a:latin typeface="等线" panose="02010600030101010101" pitchFamily="2" charset="-122"/>
                          <a:ea typeface="等线" panose="02010600030101010101" pitchFamily="2" charset="-122"/>
                        </a:rPr>
                        <a:t>；否则返回非</a:t>
                      </a:r>
                      <a:r>
                        <a:rPr lang="en-US" altLang="zh-CN" sz="1400" b="0" i="0" u="none" strike="noStrike" dirty="0">
                          <a:solidFill>
                            <a:srgbClr val="000000"/>
                          </a:solidFill>
                          <a:effectLst/>
                          <a:latin typeface="等线" panose="02010600030101010101" pitchFamily="2" charset="-122"/>
                          <a:ea typeface="等线" panose="02010600030101010101" pitchFamily="2" charset="-122"/>
                        </a:rPr>
                        <a:t>0</a:t>
                      </a:r>
                      <a:r>
                        <a:rPr lang="zh-CN" altLang="en-US" sz="1400" b="0" i="0" u="none" strike="noStrike" dirty="0">
                          <a:solidFill>
                            <a:srgbClr val="000000"/>
                          </a:solidFill>
                          <a:effectLst/>
                          <a:latin typeface="等线" panose="02010600030101010101" pitchFamily="2" charset="-122"/>
                          <a:ea typeface="等线" panose="02010600030101010101" pitchFamily="2" charset="-122"/>
                        </a:rPr>
                        <a:t>值</a:t>
                      </a:r>
                    </a:p>
                  </a:txBody>
                  <a:tcPr marL="9525" marR="9525" marT="9525" marB="0" anchor="ctr"/>
                </a:tc>
                <a:extLst>
                  <a:ext uri="{0D108BD9-81ED-4DB2-BD59-A6C34878D82A}">
                    <a16:rowId xmlns:a16="http://schemas.microsoft.com/office/drawing/2014/main" xmlns="" val="150235151"/>
                  </a:ext>
                </a:extLst>
              </a:tr>
            </a:tbl>
          </a:graphicData>
        </a:graphic>
      </p:graphicFrame>
      <p:sp>
        <p:nvSpPr>
          <p:cNvPr id="4" name="矩形 3"/>
          <p:cNvSpPr/>
          <p:nvPr/>
        </p:nvSpPr>
        <p:spPr>
          <a:xfrm>
            <a:off x="1015998" y="4569096"/>
            <a:ext cx="10433880" cy="793487"/>
          </a:xfrm>
          <a:prstGeom prst="rect">
            <a:avLst/>
          </a:prstGeom>
        </p:spPr>
        <p:txBody>
          <a:bodyPr wrap="square">
            <a:spAutoFit/>
          </a:bodyPr>
          <a:lstStyle/>
          <a:p>
            <a:pPr>
              <a:lnSpc>
                <a:spcPct val="150000"/>
              </a:lnSpc>
            </a:pPr>
            <a:r>
              <a:rPr lang="en-US" altLang="zh-CN" sz="1600" dirty="0" err="1"/>
              <a:t>fgets</a:t>
            </a:r>
            <a:r>
              <a:rPr lang="zh-CN" altLang="en-US" sz="1600" dirty="0"/>
              <a:t>和</a:t>
            </a:r>
            <a:r>
              <a:rPr lang="en-US" altLang="zh-CN" sz="1600" dirty="0" err="1"/>
              <a:t>fputs</a:t>
            </a:r>
            <a:r>
              <a:rPr lang="zh-CN" altLang="en-US" sz="1600" dirty="0"/>
              <a:t>这两个函数的功能类似于</a:t>
            </a:r>
            <a:r>
              <a:rPr lang="en-US" altLang="zh-CN" sz="1600" dirty="0"/>
              <a:t>gets</a:t>
            </a:r>
            <a:r>
              <a:rPr lang="zh-CN" altLang="en-US" sz="1600" dirty="0"/>
              <a:t>和</a:t>
            </a:r>
            <a:r>
              <a:rPr lang="en-US" altLang="zh-CN" sz="1600" dirty="0"/>
              <a:t>puts</a:t>
            </a:r>
            <a:r>
              <a:rPr lang="zh-CN" altLang="en-US" sz="1600" dirty="0"/>
              <a:t>函数，只是</a:t>
            </a:r>
            <a:r>
              <a:rPr lang="en-US" altLang="zh-CN" sz="1600" dirty="0"/>
              <a:t>gets</a:t>
            </a:r>
            <a:r>
              <a:rPr lang="zh-CN" altLang="en-US" sz="1600" dirty="0"/>
              <a:t>和</a:t>
            </a:r>
            <a:r>
              <a:rPr lang="en-US" altLang="zh-CN" sz="1600" dirty="0"/>
              <a:t>puts</a:t>
            </a:r>
            <a:r>
              <a:rPr lang="zh-CN" altLang="en-US" sz="1600" dirty="0"/>
              <a:t>以终端为读写对象，而</a:t>
            </a:r>
            <a:r>
              <a:rPr lang="en-US" altLang="zh-CN" sz="1600" dirty="0" err="1"/>
              <a:t>fgets</a:t>
            </a:r>
            <a:r>
              <a:rPr lang="zh-CN" altLang="en-US" sz="1600" dirty="0"/>
              <a:t>和</a:t>
            </a:r>
            <a:r>
              <a:rPr lang="en-US" altLang="zh-CN" sz="1600" dirty="0" err="1"/>
              <a:t>fputs</a:t>
            </a:r>
            <a:r>
              <a:rPr lang="zh-CN" altLang="en-US" sz="1600" dirty="0"/>
              <a:t>函数以指定的文件作为读写对象。</a:t>
            </a:r>
          </a:p>
        </p:txBody>
      </p:sp>
    </p:spTree>
    <p:extLst>
      <p:ext uri="{BB962C8B-B14F-4D97-AF65-F5344CB8AC3E}">
        <p14:creationId xmlns:p14="http://schemas.microsoft.com/office/powerpoint/2010/main" xmlns="" val="1016098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向文件读写一个字符串</a:t>
            </a:r>
          </a:p>
        </p:txBody>
      </p:sp>
      <p:sp>
        <p:nvSpPr>
          <p:cNvPr id="3" name="内容占位符 2"/>
          <p:cNvSpPr>
            <a:spLocks noGrp="1"/>
          </p:cNvSpPr>
          <p:nvPr>
            <p:ph idx="1"/>
          </p:nvPr>
        </p:nvSpPr>
        <p:spPr>
          <a:xfrm>
            <a:off x="490473" y="936379"/>
            <a:ext cx="7013570" cy="1910338"/>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9.3】</a:t>
            </a:r>
            <a:r>
              <a:rPr lang="zh-CN" altLang="en-US" sz="2000" dirty="0">
                <a:solidFill>
                  <a:schemeClr val="accent1"/>
                </a:solidFill>
              </a:rPr>
              <a:t>从键盘读入若干个字符串，对它们按字母顺序排序，然后把它们送到磁盘文件中保存。</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0473" y="1781438"/>
            <a:ext cx="11457112"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a:t>#include &lt;</a:t>
            </a:r>
            <a:r>
              <a:rPr lang="en-US" altLang="zh-CN" sz="1400" dirty="0" err="1"/>
              <a:t>string.h</a:t>
            </a:r>
            <a:r>
              <a:rPr lang="en-US" altLang="zh-CN" sz="1400" dirty="0"/>
              <a:t>&gt; </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FILE *</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char str[3][10],temp[10];</a:t>
            </a:r>
          </a:p>
          <a:p>
            <a:pPr defTabSz="363538">
              <a:lnSpc>
                <a:spcPct val="120000"/>
              </a:lnSpc>
            </a:pPr>
            <a:r>
              <a:rPr lang="en-US" altLang="zh-CN" sz="1400" dirty="0"/>
              <a:t>	</a:t>
            </a:r>
            <a:r>
              <a:rPr lang="en-US" altLang="zh-CN" sz="1400" dirty="0">
                <a:solidFill>
                  <a:srgbClr val="008000"/>
                </a:solidFill>
              </a:rPr>
              <a:t>//str</a:t>
            </a:r>
            <a:r>
              <a:rPr lang="zh-CN" altLang="en-US" sz="1400" dirty="0">
                <a:solidFill>
                  <a:srgbClr val="008000"/>
                </a:solidFill>
              </a:rPr>
              <a:t>是用来存放字符串的二维数组，</a:t>
            </a:r>
            <a:r>
              <a:rPr lang="en-US" altLang="zh-CN" sz="1400" dirty="0">
                <a:solidFill>
                  <a:srgbClr val="008000"/>
                </a:solidFill>
              </a:rPr>
              <a:t>temp</a:t>
            </a:r>
            <a:r>
              <a:rPr lang="zh-CN" altLang="en-US" sz="1400" dirty="0">
                <a:solidFill>
                  <a:srgbClr val="008000"/>
                </a:solidFill>
              </a:rPr>
              <a:t>是临时数组</a:t>
            </a:r>
          </a:p>
          <a:p>
            <a:pPr defTabSz="363538">
              <a:lnSpc>
                <a:spcPct val="120000"/>
              </a:lnSpc>
            </a:pPr>
            <a:r>
              <a:rPr lang="zh-CN" altLang="en-US" sz="1400" dirty="0"/>
              <a:t>	</a:t>
            </a:r>
            <a:r>
              <a:rPr lang="en-US" altLang="zh-CN" sz="1400" dirty="0"/>
              <a:t>int </a:t>
            </a:r>
            <a:r>
              <a:rPr lang="en-US" altLang="zh-CN" sz="1400" dirty="0" err="1"/>
              <a:t>i,j,k,n</a:t>
            </a:r>
            <a:r>
              <a:rPr lang="en-US" altLang="zh-CN" sz="1400" dirty="0"/>
              <a:t>=3;</a:t>
            </a:r>
          </a:p>
          <a:p>
            <a:pPr defTabSz="363538">
              <a:lnSpc>
                <a:spcPct val="120000"/>
              </a:lnSpc>
            </a:pPr>
            <a:r>
              <a:rPr lang="en-US" altLang="zh-CN" sz="1400" dirty="0"/>
              <a:t>	</a:t>
            </a:r>
            <a:r>
              <a:rPr lang="en-US" altLang="zh-CN" sz="1400" dirty="0" err="1"/>
              <a:t>printf</a:t>
            </a:r>
            <a:r>
              <a:rPr lang="en-US" altLang="zh-CN" sz="1400" dirty="0"/>
              <a:t>("Enter strings:\n");	</a:t>
            </a:r>
            <a:r>
              <a:rPr lang="en-US" altLang="zh-CN" sz="1400" dirty="0">
                <a:solidFill>
                  <a:srgbClr val="008000"/>
                </a:solidFill>
              </a:rPr>
              <a:t>//</a:t>
            </a:r>
            <a:r>
              <a:rPr lang="zh-CN" altLang="en-US" sz="1400" dirty="0">
                <a:solidFill>
                  <a:srgbClr val="008000"/>
                </a:solidFill>
              </a:rPr>
              <a:t>提示输入字符串</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a:t>
            </a:r>
            <a:r>
              <a:rPr lang="en-US" altLang="zh-CN" sz="1400" dirty="0" err="1"/>
              <a:t>n;i</a:t>
            </a:r>
            <a:r>
              <a:rPr lang="en-US" altLang="zh-CN" sz="1400" dirty="0"/>
              <a:t>++) </a:t>
            </a:r>
          </a:p>
          <a:p>
            <a:pPr defTabSz="363538">
              <a:lnSpc>
                <a:spcPct val="120000"/>
              </a:lnSpc>
            </a:pPr>
            <a:r>
              <a:rPr lang="en-US" altLang="zh-CN" sz="1400" dirty="0"/>
              <a:t>		gets(str[</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输入字符串</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=0;i&lt;n-1;i++)			</a:t>
            </a:r>
            <a:r>
              <a:rPr lang="en-US" altLang="zh-CN" sz="1400" dirty="0">
                <a:solidFill>
                  <a:srgbClr val="008000"/>
                </a:solidFill>
              </a:rPr>
              <a:t>//</a:t>
            </a:r>
            <a:r>
              <a:rPr lang="zh-CN" altLang="en-US" sz="1400" dirty="0">
                <a:solidFill>
                  <a:srgbClr val="008000"/>
                </a:solidFill>
              </a:rPr>
              <a:t>用选择法对字符串排序</a:t>
            </a:r>
          </a:p>
          <a:p>
            <a:pPr defTabSz="363538">
              <a:lnSpc>
                <a:spcPct val="120000"/>
              </a:lnSpc>
            </a:pPr>
            <a:r>
              <a:rPr lang="zh-CN" altLang="en-US" sz="1400" dirty="0"/>
              <a:t>	</a:t>
            </a:r>
            <a:r>
              <a:rPr lang="en-US" altLang="zh-CN" sz="1400" dirty="0"/>
              <a:t>{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t>
            </a:r>
            <a:r>
              <a:rPr lang="en-US" altLang="zh-CN" sz="1400" dirty="0" err="1"/>
              <a:t>strcmp</a:t>
            </a:r>
            <a:r>
              <a:rPr lang="en-US" altLang="zh-CN" sz="1400" dirty="0"/>
              <a:t>(str[k],str[j])&gt;0) k=j;</a:t>
            </a:r>
          </a:p>
          <a:p>
            <a:pPr defTabSz="363538">
              <a:lnSpc>
                <a:spcPct val="120000"/>
              </a:lnSpc>
            </a:pPr>
            <a:r>
              <a:rPr lang="en-US" altLang="zh-CN" sz="1400" dirty="0"/>
              <a:t>		if(k!=</a:t>
            </a:r>
            <a:r>
              <a:rPr lang="en-US" altLang="zh-CN" sz="1400" dirty="0" err="1"/>
              <a:t>i</a:t>
            </a:r>
            <a:r>
              <a:rPr lang="en-US" altLang="zh-CN" sz="1400" dirty="0"/>
              <a:t>)</a:t>
            </a:r>
          </a:p>
          <a:p>
            <a:pPr defTabSz="363538">
              <a:lnSpc>
                <a:spcPct val="120000"/>
              </a:lnSpc>
            </a:pPr>
            <a:r>
              <a:rPr lang="en-US" altLang="zh-CN" sz="1400" dirty="0"/>
              <a:t>		{	</a:t>
            </a:r>
            <a:r>
              <a:rPr lang="en-US" altLang="zh-CN" sz="1400" dirty="0" err="1"/>
              <a:t>strcpy</a:t>
            </a:r>
            <a:r>
              <a:rPr lang="en-US" altLang="zh-CN" sz="1400" dirty="0"/>
              <a:t>(</a:t>
            </a:r>
            <a:r>
              <a:rPr lang="en-US" altLang="zh-CN" sz="1400" dirty="0" err="1"/>
              <a:t>temp,str</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strcpy</a:t>
            </a:r>
            <a:r>
              <a:rPr lang="en-US" altLang="zh-CN" sz="1400" dirty="0"/>
              <a:t>(str[</a:t>
            </a:r>
            <a:r>
              <a:rPr lang="en-US" altLang="zh-CN" sz="1400" dirty="0" err="1"/>
              <a:t>i</a:t>
            </a:r>
            <a:r>
              <a:rPr lang="en-US" altLang="zh-CN" sz="1400" dirty="0"/>
              <a:t>],str[k]);</a:t>
            </a:r>
          </a:p>
          <a:p>
            <a:pPr defTabSz="363538">
              <a:lnSpc>
                <a:spcPct val="120000"/>
              </a:lnSpc>
            </a:pPr>
            <a:r>
              <a:rPr lang="en-US" altLang="zh-CN" sz="1400" dirty="0"/>
              <a:t>			</a:t>
            </a:r>
            <a:r>
              <a:rPr lang="en-US" altLang="zh-CN" sz="1400" dirty="0" err="1"/>
              <a:t>strcpy</a:t>
            </a:r>
            <a:r>
              <a:rPr lang="en-US" altLang="zh-CN" sz="1400" dirty="0"/>
              <a:t>(str[k],temp);}</a:t>
            </a:r>
          </a:p>
          <a:p>
            <a:pPr defTabSz="363538">
              <a:lnSpc>
                <a:spcPct val="120000"/>
              </a:lnSpc>
            </a:pPr>
            <a:r>
              <a:rPr lang="en-US" altLang="zh-CN" sz="1400" dirty="0"/>
              <a:t>	}</a:t>
            </a:r>
          </a:p>
          <a:p>
            <a:pPr defTabSz="363538">
              <a:lnSpc>
                <a:spcPct val="120000"/>
              </a:lnSpc>
            </a:pPr>
            <a:r>
              <a:rPr lang="en-US" altLang="zh-CN" sz="1400" dirty="0"/>
              <a:t>	</a:t>
            </a:r>
            <a:r>
              <a:rPr lang="en-US" altLang="zh-CN" sz="1400" dirty="0">
                <a:solidFill>
                  <a:schemeClr val="accent6"/>
                </a:solidFill>
              </a:rPr>
              <a:t>if((</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("D:\\CC\\string.dat","w"))==NULL)	</a:t>
            </a:r>
            <a:r>
              <a:rPr lang="en-US" altLang="zh-CN" sz="1400" dirty="0">
                <a:solidFill>
                  <a:srgbClr val="008000"/>
                </a:solidFill>
              </a:rPr>
              <a:t>//</a:t>
            </a:r>
            <a:r>
              <a:rPr lang="zh-CN" altLang="en-US" sz="1400" dirty="0">
                <a:solidFill>
                  <a:srgbClr val="008000"/>
                </a:solidFill>
              </a:rPr>
              <a:t>打开磁盘文件</a:t>
            </a:r>
            <a:endParaRPr lang="en-US" altLang="zh-CN" sz="1400" dirty="0">
              <a:solidFill>
                <a:srgbClr val="008000"/>
              </a:solidFill>
            </a:endParaRP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为转义字符的标志，因此在字符串中要表示</a:t>
            </a:r>
            <a:r>
              <a:rPr lang="en-US" altLang="zh-CN" sz="1400" dirty="0">
                <a:solidFill>
                  <a:srgbClr val="008000"/>
                </a:solidFill>
              </a:rPr>
              <a:t>′\′</a:t>
            </a:r>
            <a:r>
              <a:rPr lang="zh-CN" altLang="en-US" sz="1400" dirty="0">
                <a:solidFill>
                  <a:srgbClr val="008000"/>
                </a:solidFill>
              </a:rPr>
              <a:t>用</a:t>
            </a:r>
            <a:r>
              <a:rPr lang="en-US" altLang="zh-CN" sz="1400" dirty="0">
                <a:solidFill>
                  <a:srgbClr val="008000"/>
                </a:solidFill>
              </a:rPr>
              <a:t>′\\′</a:t>
            </a:r>
            <a:endParaRPr lang="zh-CN" altLang="en-US" sz="1400" dirty="0">
              <a:solidFill>
                <a:srgbClr val="008000"/>
              </a:solidFill>
            </a:endParaRPr>
          </a:p>
          <a:p>
            <a:pPr defTabSz="363538">
              <a:lnSpc>
                <a:spcPct val="120000"/>
              </a:lnSpc>
            </a:pPr>
            <a:r>
              <a:rPr lang="zh-CN" altLang="en-US" sz="1400" dirty="0"/>
              <a:t>	</a:t>
            </a:r>
            <a:r>
              <a:rPr lang="en-US" altLang="zh-CN" sz="1400" dirty="0">
                <a:solidFill>
                  <a:schemeClr val="accent6"/>
                </a:solidFill>
              </a:rPr>
              <a:t>{</a:t>
            </a:r>
          </a:p>
          <a:p>
            <a:pPr defTabSz="363538">
              <a:lnSpc>
                <a:spcPct val="120000"/>
              </a:lnSpc>
            </a:pP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("can′t open file!\n");</a:t>
            </a:r>
          </a:p>
          <a:p>
            <a:pPr defTabSz="363538">
              <a:lnSpc>
                <a:spcPct val="120000"/>
              </a:lnSpc>
            </a:pPr>
            <a:r>
              <a:rPr lang="en-US" altLang="zh-CN" sz="1400" dirty="0">
                <a:solidFill>
                  <a:schemeClr val="accent6"/>
                </a:solidFill>
              </a:rPr>
              <a:t>		exit(0);</a:t>
            </a:r>
          </a:p>
          <a:p>
            <a:pPr defTabSz="363538">
              <a:lnSpc>
                <a:spcPct val="120000"/>
              </a:lnSpc>
            </a:pPr>
            <a:r>
              <a:rPr lang="en-US" altLang="zh-CN" sz="1400" dirty="0">
                <a:solidFill>
                  <a:schemeClr val="accent6"/>
                </a:solidFill>
              </a:rPr>
              <a:t>	}</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nThe</a:t>
            </a:r>
            <a:r>
              <a:rPr lang="en-US" altLang="zh-CN" sz="1400" dirty="0"/>
              <a:t> new sequence:\n");</a:t>
            </a:r>
          </a:p>
          <a:p>
            <a:pPr defTabSz="363538">
              <a:lnSpc>
                <a:spcPct val="120000"/>
              </a:lnSpc>
            </a:pPr>
            <a:r>
              <a:rPr lang="en-US" altLang="zh-CN" sz="1400" dirty="0"/>
              <a:t>	for(</a:t>
            </a:r>
            <a:r>
              <a:rPr lang="en-US" altLang="zh-CN" sz="1400" dirty="0" err="1"/>
              <a:t>i</a:t>
            </a:r>
            <a:r>
              <a:rPr lang="en-US" altLang="zh-CN" sz="1400" dirty="0"/>
              <a:t>=0;i&lt;</a:t>
            </a:r>
            <a:r>
              <a:rPr lang="en-US" altLang="zh-CN" sz="1400" dirty="0" err="1"/>
              <a:t>n;i</a:t>
            </a:r>
            <a:r>
              <a:rPr lang="en-US" altLang="zh-CN" sz="1400" dirty="0"/>
              <a:t>++)</a:t>
            </a:r>
          </a:p>
          <a:p>
            <a:pPr defTabSz="363538">
              <a:lnSpc>
                <a:spcPct val="120000"/>
              </a:lnSpc>
            </a:pPr>
            <a:r>
              <a:rPr lang="en-US" altLang="zh-CN" sz="1400" dirty="0"/>
              <a:t>	{	</a:t>
            </a:r>
            <a:r>
              <a:rPr lang="en-US" altLang="zh-CN" sz="1400" dirty="0" err="1">
                <a:solidFill>
                  <a:schemeClr val="accent6"/>
                </a:solidFill>
              </a:rPr>
              <a:t>fputs</a:t>
            </a:r>
            <a:r>
              <a:rPr lang="en-US" altLang="zh-CN" sz="1400" dirty="0">
                <a:solidFill>
                  <a:schemeClr val="accent6"/>
                </a:solidFill>
              </a:rPr>
              <a:t>(str[</a:t>
            </a:r>
            <a:r>
              <a:rPr lang="en-US" altLang="zh-CN" sz="1400" dirty="0" err="1">
                <a:solidFill>
                  <a:schemeClr val="accent6"/>
                </a:solidFill>
              </a:rPr>
              <a:t>i</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fputs</a:t>
            </a:r>
            <a:r>
              <a:rPr lang="en-US" altLang="zh-CN" sz="1400" dirty="0">
                <a:solidFill>
                  <a:schemeClr val="accent6"/>
                </a:solidFill>
              </a:rPr>
              <a:t>("\n",</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*向磁盘文件写一个字符串，然后输出一个换行符，因为向磁盘文件写数据时，输出的字符串不包括</a:t>
            </a:r>
            <a:r>
              <a:rPr lang="en-US" altLang="zh-CN" sz="1400" dirty="0">
                <a:solidFill>
                  <a:srgbClr val="008000"/>
                </a:solidFill>
              </a:rPr>
              <a:t>'\0'</a:t>
            </a:r>
            <a:r>
              <a:rPr lang="zh-CN" altLang="en-US" sz="1400" dirty="0">
                <a:solidFill>
                  <a:srgbClr val="008000"/>
                </a:solidFill>
              </a:rPr>
              <a:t>，不人为添加“</a:t>
            </a:r>
            <a:r>
              <a:rPr lang="en-US" altLang="zh-CN" sz="1400" dirty="0">
                <a:solidFill>
                  <a:srgbClr val="008000"/>
                </a:solidFill>
              </a:rPr>
              <a:t>\n”</a:t>
            </a:r>
            <a:r>
              <a:rPr lang="zh-CN" altLang="en-US" sz="1400" dirty="0">
                <a:solidFill>
                  <a:srgbClr val="008000"/>
                </a:solidFill>
              </a:rPr>
              <a:t>，前后几次输出的字符串将连成一片无法区分*</a:t>
            </a:r>
            <a:r>
              <a:rPr lang="en-US" altLang="zh-CN" sz="1400" dirty="0">
                <a:solidFill>
                  <a:srgbClr val="008000"/>
                </a:solidFill>
              </a:rPr>
              <a:t>/</a:t>
            </a:r>
            <a:endParaRPr lang="zh-CN" altLang="en-US" sz="1400" dirty="0">
              <a:solidFill>
                <a:srgbClr val="008000"/>
              </a:solidFill>
            </a:endParaRPr>
          </a:p>
          <a:p>
            <a:pPr defTabSz="363538">
              <a:lnSpc>
                <a:spcPct val="120000"/>
              </a:lnSpc>
            </a:pPr>
            <a:r>
              <a:rPr lang="zh-CN" altLang="en-US" sz="1400" dirty="0"/>
              <a:t>		</a:t>
            </a:r>
            <a:r>
              <a:rPr lang="en-US" altLang="zh-CN" sz="1400" dirty="0" err="1"/>
              <a:t>printf</a:t>
            </a:r>
            <a:r>
              <a:rPr lang="en-US" altLang="zh-CN" sz="1400" dirty="0"/>
              <a:t>("%s\</a:t>
            </a:r>
            <a:r>
              <a:rPr lang="en-US" altLang="zh-CN" sz="1400" dirty="0" err="1"/>
              <a:t>n",str</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在屏幕上显示</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4" name="图片 3"/>
          <p:cNvPicPr>
            <a:picLocks noChangeAspect="1"/>
          </p:cNvPicPr>
          <p:nvPr/>
        </p:nvPicPr>
        <p:blipFill>
          <a:blip r:embed="rId15" cstate="print"/>
          <a:stretch>
            <a:fillRect/>
          </a:stretch>
        </p:blipFill>
        <p:spPr>
          <a:xfrm>
            <a:off x="9177388" y="810923"/>
            <a:ext cx="2770197" cy="1502737"/>
          </a:xfrm>
          <a:prstGeom prst="rect">
            <a:avLst/>
          </a:prstGeom>
        </p:spPr>
      </p:pic>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5987844" y="1781438"/>
            <a:ext cx="0" cy="4659119"/>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xmlns="" id="{45C967AF-3871-4AAE-A875-A638B32B1FA1}"/>
              </a:ext>
            </a:extLst>
          </p:cNvPr>
          <p:cNvGrpSpPr/>
          <p:nvPr/>
        </p:nvGrpSpPr>
        <p:grpSpPr>
          <a:xfrm>
            <a:off x="5825096" y="2434847"/>
            <a:ext cx="325496" cy="260107"/>
            <a:chOff x="5926033" y="1926699"/>
            <a:chExt cx="325496" cy="260107"/>
          </a:xfrm>
        </p:grpSpPr>
        <p:sp>
          <p:nvSpPr>
            <p:cNvPr id="14"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xmlns="" id="{B236A711-9DB9-47FD-9B2E-498AAC59691E}"/>
              </a:ext>
            </a:extLst>
          </p:cNvPr>
          <p:cNvGrpSpPr/>
          <p:nvPr/>
        </p:nvGrpSpPr>
        <p:grpSpPr>
          <a:xfrm>
            <a:off x="5825096" y="5430232"/>
            <a:ext cx="325496" cy="260106"/>
            <a:chOff x="5926033" y="5434781"/>
            <a:chExt cx="325496" cy="260106"/>
          </a:xfrm>
        </p:grpSpPr>
        <p:sp>
          <p:nvSpPr>
            <p:cNvPr id="21"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xmlns="" val="2317933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936379"/>
            <a:ext cx="11048858" cy="1910338"/>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9.3】</a:t>
            </a:r>
            <a:r>
              <a:rPr lang="zh-CN" altLang="en-US" sz="2000" dirty="0">
                <a:solidFill>
                  <a:schemeClr val="accent1"/>
                </a:solidFill>
              </a:rPr>
              <a:t>从键盘读入若干个字符串，对它们按字母顺序排序，然后把它们送到磁盘文件中保存。</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01856" y="1781438"/>
            <a:ext cx="6637476"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FILE*</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char str[3][10];</a:t>
            </a:r>
          </a:p>
          <a:p>
            <a:pPr defTabSz="363538">
              <a:lnSpc>
                <a:spcPct val="120000"/>
              </a:lnSpc>
            </a:pPr>
            <a:r>
              <a:rPr lang="en-US" altLang="zh-CN" sz="1400" dirty="0"/>
              <a:t>	int </a:t>
            </a:r>
            <a:r>
              <a:rPr lang="en-US" altLang="zh-CN" sz="1400" dirty="0" err="1"/>
              <a:t>i</a:t>
            </a:r>
            <a:r>
              <a:rPr lang="en-US" altLang="zh-CN" sz="1400" dirty="0"/>
              <a:t>=0;</a:t>
            </a:r>
          </a:p>
          <a:p>
            <a:pPr defTabSz="363538">
              <a:lnSpc>
                <a:spcPct val="120000"/>
              </a:lnSpc>
            </a:pPr>
            <a:r>
              <a:rPr lang="en-US" altLang="zh-CN" sz="1400" dirty="0"/>
              <a:t>	</a:t>
            </a:r>
            <a:r>
              <a:rPr lang="en-US" altLang="zh-CN" sz="1400" dirty="0">
                <a:solidFill>
                  <a:schemeClr val="accent6"/>
                </a:solidFill>
              </a:rPr>
              <a:t>if((</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("D:\\CC\\string.dat","r"))==NULL)	</a:t>
            </a:r>
            <a:r>
              <a:rPr lang="en-US" altLang="zh-CN" sz="1400" dirty="0">
                <a:solidFill>
                  <a:srgbClr val="008000"/>
                </a:solidFill>
              </a:rPr>
              <a:t>//</a:t>
            </a:r>
            <a:r>
              <a:rPr lang="zh-CN" altLang="en-US" sz="1400" dirty="0">
                <a:solidFill>
                  <a:srgbClr val="008000"/>
                </a:solidFill>
              </a:rPr>
              <a:t>注意文件路径必须与前相同 </a:t>
            </a:r>
          </a:p>
          <a:p>
            <a:pPr defTabSz="363538">
              <a:lnSpc>
                <a:spcPct val="120000"/>
              </a:lnSpc>
            </a:pPr>
            <a:r>
              <a:rPr lang="zh-CN" altLang="en-US" sz="1400" dirty="0"/>
              <a:t>	</a:t>
            </a:r>
            <a:r>
              <a:rPr lang="en-US" altLang="zh-CN" sz="1400" dirty="0"/>
              <a:t>{	</a:t>
            </a:r>
            <a:r>
              <a:rPr lang="en-US" altLang="zh-CN" sz="1400" dirty="0" err="1">
                <a:solidFill>
                  <a:schemeClr val="accent6"/>
                </a:solidFill>
              </a:rPr>
              <a:t>printf</a:t>
            </a:r>
            <a:r>
              <a:rPr lang="en-US" altLang="zh-CN" sz="1400" dirty="0">
                <a:solidFill>
                  <a:schemeClr val="accent6"/>
                </a:solidFill>
              </a:rPr>
              <a:t>("can′t open file!\n");</a:t>
            </a:r>
          </a:p>
          <a:p>
            <a:pPr defTabSz="363538">
              <a:lnSpc>
                <a:spcPct val="120000"/>
              </a:lnSpc>
            </a:pPr>
            <a:r>
              <a:rPr lang="en-US" altLang="zh-CN" sz="1400" dirty="0">
                <a:solidFill>
                  <a:schemeClr val="accent6"/>
                </a:solidFill>
              </a:rPr>
              <a:t>		exit(0);</a:t>
            </a:r>
          </a:p>
          <a:p>
            <a:pPr defTabSz="363538">
              <a:lnSpc>
                <a:spcPct val="120000"/>
              </a:lnSpc>
            </a:pPr>
            <a:r>
              <a:rPr lang="en-US" altLang="zh-CN" sz="1400" dirty="0"/>
              <a:t>	}</a:t>
            </a:r>
          </a:p>
          <a:p>
            <a:pPr defTabSz="363538">
              <a:lnSpc>
                <a:spcPct val="120000"/>
              </a:lnSpc>
            </a:pPr>
            <a:r>
              <a:rPr lang="en-US" altLang="zh-CN" sz="1400" dirty="0"/>
              <a:t>	</a:t>
            </a:r>
            <a:r>
              <a:rPr lang="en-US" altLang="zh-CN" sz="1400" dirty="0">
                <a:solidFill>
                  <a:schemeClr val="accent6"/>
                </a:solidFill>
              </a:rPr>
              <a:t>while(</a:t>
            </a:r>
            <a:r>
              <a:rPr lang="en-US" altLang="zh-CN" sz="1400" dirty="0" err="1">
                <a:solidFill>
                  <a:schemeClr val="accent6"/>
                </a:solidFill>
              </a:rPr>
              <a:t>fgets</a:t>
            </a:r>
            <a:r>
              <a:rPr lang="en-US" altLang="zh-CN" sz="1400" dirty="0">
                <a:solidFill>
                  <a:schemeClr val="accent6"/>
                </a:solidFill>
              </a:rPr>
              <a:t>(str[</a:t>
            </a:r>
            <a:r>
              <a:rPr lang="en-US" altLang="zh-CN" sz="1400" dirty="0" err="1">
                <a:solidFill>
                  <a:schemeClr val="accent6"/>
                </a:solidFill>
              </a:rPr>
              <a:t>i</a:t>
            </a:r>
            <a:r>
              <a:rPr lang="en-US" altLang="zh-CN" sz="1400" dirty="0">
                <a:solidFill>
                  <a:schemeClr val="accent6"/>
                </a:solidFill>
              </a:rPr>
              <a:t>],10,fp)!=NULL)</a:t>
            </a:r>
          </a:p>
          <a:p>
            <a:pPr defTabSz="363538">
              <a:lnSpc>
                <a:spcPct val="120000"/>
              </a:lnSpc>
            </a:pPr>
            <a:r>
              <a:rPr lang="en-US" altLang="zh-CN" sz="1400" dirty="0">
                <a:solidFill>
                  <a:schemeClr val="accent6"/>
                </a:solidFill>
              </a:rPr>
              <a:t>	</a:t>
            </a:r>
            <a:r>
              <a:rPr lang="en-US" altLang="zh-CN" sz="1400" dirty="0">
                <a:solidFill>
                  <a:srgbClr val="008000"/>
                </a:solidFill>
              </a:rPr>
              <a:t>//</a:t>
            </a:r>
            <a:r>
              <a:rPr lang="zh-CN" altLang="en-US" sz="1400" dirty="0">
                <a:solidFill>
                  <a:srgbClr val="008000"/>
                </a:solidFill>
              </a:rPr>
              <a:t>虽然指定一次读入</a:t>
            </a:r>
            <a:r>
              <a:rPr lang="en-US" altLang="zh-CN" sz="1400" dirty="0">
                <a:solidFill>
                  <a:srgbClr val="008000"/>
                </a:solidFill>
              </a:rPr>
              <a:t>10</a:t>
            </a:r>
            <a:r>
              <a:rPr lang="zh-CN" altLang="en-US" sz="1400" dirty="0">
                <a:solidFill>
                  <a:srgbClr val="008000"/>
                </a:solidFill>
              </a:rPr>
              <a:t>个字符，但</a:t>
            </a:r>
            <a:r>
              <a:rPr lang="en-US" altLang="zh-CN" sz="1400" dirty="0" err="1">
                <a:solidFill>
                  <a:srgbClr val="008000"/>
                </a:solidFill>
              </a:rPr>
              <a:t>fgets</a:t>
            </a:r>
            <a:r>
              <a:rPr lang="zh-CN" altLang="en-US" sz="1400" dirty="0">
                <a:solidFill>
                  <a:srgbClr val="008000"/>
                </a:solidFill>
              </a:rPr>
              <a:t>函数遇到</a:t>
            </a:r>
            <a:r>
              <a:rPr lang="en-US" altLang="zh-CN" sz="1400" dirty="0">
                <a:solidFill>
                  <a:srgbClr val="008000"/>
                </a:solidFill>
              </a:rPr>
              <a:t>'\n'</a:t>
            </a:r>
            <a:r>
              <a:rPr lang="zh-CN" altLang="en-US" sz="1400" dirty="0">
                <a:solidFill>
                  <a:srgbClr val="008000"/>
                </a:solidFill>
              </a:rPr>
              <a:t>就结束输入</a:t>
            </a:r>
            <a:endParaRPr lang="en-US" altLang="zh-CN" sz="1400" dirty="0">
              <a:solidFill>
                <a:srgbClr val="008000"/>
              </a:solidFill>
            </a:endParaRPr>
          </a:p>
          <a:p>
            <a:pPr defTabSz="363538">
              <a:lnSpc>
                <a:spcPct val="120000"/>
              </a:lnSpc>
            </a:pPr>
            <a:r>
              <a:rPr lang="en-US" altLang="zh-CN" sz="1400" dirty="0"/>
              <a:t>	{	</a:t>
            </a:r>
            <a:r>
              <a:rPr lang="en-US" altLang="zh-CN" sz="1400" dirty="0" err="1"/>
              <a:t>printf</a:t>
            </a:r>
            <a:r>
              <a:rPr lang="en-US" altLang="zh-CN" sz="1400" dirty="0"/>
              <a:t>("%</a:t>
            </a:r>
            <a:r>
              <a:rPr lang="en-US" altLang="zh-CN" sz="1400" dirty="0" err="1"/>
              <a:t>s",str</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i</a:t>
            </a:r>
            <a:r>
              <a:rPr lang="en-US" altLang="zh-CN" sz="1400" dirty="0"/>
              <a:t>++;</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solidFill>
                  <a:schemeClr val="accent6"/>
                </a:solidFill>
              </a:rPr>
              <a:t>fclose</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sp>
        <p:nvSpPr>
          <p:cNvPr id="27"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528638" y="1781438"/>
            <a:ext cx="4373217" cy="1296637"/>
          </a:xfrm>
          <a:prstGeom prst="rect">
            <a:avLst/>
          </a:prstGeom>
        </p:spPr>
        <p:txBody>
          <a:bodyPr wrap="square">
            <a:spAutoFit/>
          </a:bodyPr>
          <a:lstStyle/>
          <a:p>
            <a:pPr>
              <a:lnSpc>
                <a:spcPct val="150000"/>
              </a:lnSpc>
            </a:pPr>
            <a:r>
              <a:rPr lang="zh-CN" altLang="en-US" dirty="0"/>
              <a:t>为了验证输出到磁盘文件中的内容，可以编写出以下的程序，从该文件中读回字符串，并在屏幕上显示。</a:t>
            </a:r>
          </a:p>
        </p:txBody>
      </p:sp>
      <p:pic>
        <p:nvPicPr>
          <p:cNvPr id="7" name="图片 6"/>
          <p:cNvPicPr>
            <a:picLocks noChangeAspect="1"/>
          </p:cNvPicPr>
          <p:nvPr/>
        </p:nvPicPr>
        <p:blipFill>
          <a:blip r:embed="rId3" cstate="print"/>
          <a:stretch>
            <a:fillRect/>
          </a:stretch>
        </p:blipFill>
        <p:spPr>
          <a:xfrm>
            <a:off x="7958971" y="5350307"/>
            <a:ext cx="3467100" cy="952500"/>
          </a:xfrm>
          <a:prstGeom prst="rect">
            <a:avLst/>
          </a:prstGeom>
        </p:spPr>
      </p:pic>
    </p:spTree>
    <p:extLst>
      <p:ext uri="{BB962C8B-B14F-4D97-AF65-F5344CB8AC3E}">
        <p14:creationId xmlns:p14="http://schemas.microsoft.com/office/powerpoint/2010/main" xmlns="" val="197427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*对文件进行格式化读写</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可以对文件进行格式化输入输出，这时就要用</a:t>
            </a:r>
            <a:r>
              <a:rPr lang="en-US" altLang="zh-CN" dirty="0" err="1">
                <a:solidFill>
                  <a:schemeClr val="tx1"/>
                </a:solidFill>
              </a:rPr>
              <a:t>fprintf</a:t>
            </a:r>
            <a:r>
              <a:rPr lang="zh-CN" altLang="en-US" dirty="0">
                <a:solidFill>
                  <a:schemeClr val="tx1"/>
                </a:solidFill>
              </a:rPr>
              <a:t>函数和</a:t>
            </a:r>
            <a:r>
              <a:rPr lang="en-US" altLang="zh-CN" dirty="0" err="1">
                <a:solidFill>
                  <a:schemeClr val="tx1"/>
                </a:solidFill>
              </a:rPr>
              <a:t>fscanf</a:t>
            </a:r>
            <a:r>
              <a:rPr lang="zh-CN" altLang="en-US" dirty="0">
                <a:solidFill>
                  <a:schemeClr val="tx1"/>
                </a:solidFill>
              </a:rPr>
              <a:t>函数，从函数名可以看到，它们只是在</a:t>
            </a:r>
            <a:r>
              <a:rPr lang="en-US" altLang="zh-CN" dirty="0" err="1">
                <a:solidFill>
                  <a:schemeClr val="tx1"/>
                </a:solidFill>
              </a:rPr>
              <a:t>printf</a:t>
            </a:r>
            <a:r>
              <a:rPr lang="zh-CN" altLang="en-US" dirty="0">
                <a:solidFill>
                  <a:schemeClr val="tx1"/>
                </a:solidFill>
              </a:rPr>
              <a:t>和</a:t>
            </a:r>
            <a:r>
              <a:rPr lang="en-US" altLang="zh-CN" dirty="0" err="1">
                <a:solidFill>
                  <a:schemeClr val="tx1"/>
                </a:solidFill>
              </a:rPr>
              <a:t>scanf</a:t>
            </a:r>
            <a:r>
              <a:rPr lang="zh-CN" altLang="en-US" dirty="0">
                <a:solidFill>
                  <a:schemeClr val="tx1"/>
                </a:solidFill>
              </a:rPr>
              <a:t>的前面加了一个字母</a:t>
            </a:r>
            <a:r>
              <a:rPr lang="en-US" altLang="zh-CN" dirty="0">
                <a:solidFill>
                  <a:schemeClr val="tx1"/>
                </a:solidFill>
              </a:rPr>
              <a:t>f</a:t>
            </a:r>
            <a:r>
              <a:rPr lang="zh-CN" altLang="en-US" dirty="0">
                <a:solidFill>
                  <a:schemeClr val="tx1"/>
                </a:solidFill>
              </a:rPr>
              <a:t>。它们的作用与</a:t>
            </a:r>
            <a:r>
              <a:rPr lang="en-US" altLang="zh-CN" dirty="0" err="1">
                <a:solidFill>
                  <a:schemeClr val="tx1"/>
                </a:solidFill>
              </a:rPr>
              <a:t>printf</a:t>
            </a:r>
            <a:r>
              <a:rPr lang="zh-CN" altLang="en-US" dirty="0">
                <a:solidFill>
                  <a:schemeClr val="tx1"/>
                </a:solidFill>
              </a:rPr>
              <a:t>函数和</a:t>
            </a:r>
            <a:r>
              <a:rPr lang="en-US" altLang="zh-CN" dirty="0" err="1">
                <a:solidFill>
                  <a:schemeClr val="tx1"/>
                </a:solidFill>
              </a:rPr>
              <a:t>scanf</a:t>
            </a:r>
            <a:r>
              <a:rPr lang="zh-CN" altLang="en-US" dirty="0">
                <a:solidFill>
                  <a:schemeClr val="tx1"/>
                </a:solidFill>
              </a:rPr>
              <a:t>函数相仿，都是格式化读写函数。只有一点不同：</a:t>
            </a:r>
            <a:r>
              <a:rPr lang="en-US" altLang="zh-CN" dirty="0" err="1">
                <a:solidFill>
                  <a:schemeClr val="tx1"/>
                </a:solidFill>
              </a:rPr>
              <a:t>fprintf</a:t>
            </a:r>
            <a:r>
              <a:rPr lang="zh-CN" altLang="en-US" dirty="0">
                <a:solidFill>
                  <a:schemeClr val="tx1"/>
                </a:solidFill>
              </a:rPr>
              <a:t>和</a:t>
            </a:r>
            <a:r>
              <a:rPr lang="en-US" altLang="zh-CN" dirty="0" err="1">
                <a:solidFill>
                  <a:schemeClr val="tx1"/>
                </a:solidFill>
              </a:rPr>
              <a:t>fscanf</a:t>
            </a:r>
            <a:r>
              <a:rPr lang="zh-CN" altLang="en-US" dirty="0">
                <a:solidFill>
                  <a:schemeClr val="tx1"/>
                </a:solidFill>
              </a:rPr>
              <a:t>函数的读写对象不是终端而是文件。它们的一般调用方式为：</a:t>
            </a:r>
            <a:endParaRPr lang="en-US" altLang="zh-CN" dirty="0">
              <a:solidFill>
                <a:schemeClr val="tx1"/>
              </a:solidFill>
            </a:endParaRPr>
          </a:p>
        </p:txBody>
      </p:sp>
      <p:sp>
        <p:nvSpPr>
          <p:cNvPr id="7" name="矩形 6"/>
          <p:cNvSpPr/>
          <p:nvPr/>
        </p:nvSpPr>
        <p:spPr>
          <a:xfrm>
            <a:off x="3875422" y="2870495"/>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fprintf(</a:t>
            </a:r>
            <a:r>
              <a:rPr lang="zh-CN" altLang="en-US">
                <a:solidFill>
                  <a:schemeClr val="bg1"/>
                </a:solidFill>
              </a:rPr>
              <a:t>文件指针</a:t>
            </a:r>
            <a:r>
              <a:rPr lang="en-US" altLang="zh-CN">
                <a:solidFill>
                  <a:schemeClr val="bg1"/>
                </a:solidFill>
              </a:rPr>
              <a:t>, </a:t>
            </a:r>
            <a:r>
              <a:rPr lang="zh-CN" altLang="en-US">
                <a:solidFill>
                  <a:schemeClr val="bg1"/>
                </a:solidFill>
              </a:rPr>
              <a:t>格式字符串</a:t>
            </a:r>
            <a:r>
              <a:rPr lang="en-US" altLang="zh-CN">
                <a:solidFill>
                  <a:schemeClr val="bg1"/>
                </a:solidFill>
              </a:rPr>
              <a:t>, </a:t>
            </a:r>
            <a:r>
              <a:rPr lang="zh-CN" altLang="en-US">
                <a:solidFill>
                  <a:schemeClr val="bg1"/>
                </a:solidFill>
              </a:rPr>
              <a:t>输出表列</a:t>
            </a:r>
            <a:r>
              <a:rPr lang="en-US" altLang="zh-CN">
                <a:solidFill>
                  <a:schemeClr val="bg1"/>
                </a:solidFill>
              </a:rPr>
              <a:t>);</a:t>
            </a:r>
          </a:p>
        </p:txBody>
      </p:sp>
      <p:sp>
        <p:nvSpPr>
          <p:cNvPr id="8" name="圆角矩形 7"/>
          <p:cNvSpPr/>
          <p:nvPr/>
        </p:nvSpPr>
        <p:spPr>
          <a:xfrm>
            <a:off x="927100" y="4138966"/>
            <a:ext cx="10522778" cy="388629"/>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dirty="0" err="1">
                <a:solidFill>
                  <a:schemeClr val="tx1"/>
                </a:solidFill>
              </a:rPr>
              <a:t>fprintf</a:t>
            </a:r>
            <a:r>
              <a:rPr lang="en-US" altLang="zh-CN" dirty="0">
                <a:solidFill>
                  <a:schemeClr val="tx1"/>
                </a:solidFill>
              </a:rPr>
              <a:t> (</a:t>
            </a:r>
            <a:r>
              <a:rPr lang="en-US" altLang="zh-CN" dirty="0" err="1">
                <a:solidFill>
                  <a:schemeClr val="tx1"/>
                </a:solidFill>
              </a:rPr>
              <a:t>fp</a:t>
            </a:r>
            <a:r>
              <a:rPr lang="en-US" altLang="zh-CN" dirty="0">
                <a:solidFill>
                  <a:schemeClr val="tx1"/>
                </a:solidFill>
              </a:rPr>
              <a:t>,″%d,%6.2f″,i,t);	</a:t>
            </a:r>
            <a:r>
              <a:rPr lang="en-US" altLang="zh-CN" dirty="0">
                <a:solidFill>
                  <a:srgbClr val="008000"/>
                </a:solidFill>
              </a:rPr>
              <a:t>//</a:t>
            </a:r>
            <a:r>
              <a:rPr lang="zh-CN" altLang="en-US" dirty="0">
                <a:solidFill>
                  <a:srgbClr val="008000"/>
                </a:solidFill>
              </a:rPr>
              <a:t>将整型变量</a:t>
            </a:r>
            <a:r>
              <a:rPr lang="en-US" altLang="zh-CN" dirty="0" err="1">
                <a:solidFill>
                  <a:srgbClr val="008000"/>
                </a:solidFill>
              </a:rPr>
              <a:t>i</a:t>
            </a:r>
            <a:r>
              <a:rPr lang="zh-CN" altLang="en-US" dirty="0">
                <a:solidFill>
                  <a:srgbClr val="008000"/>
                </a:solidFill>
              </a:rPr>
              <a:t>和实型变量</a:t>
            </a:r>
            <a:r>
              <a:rPr lang="en-US" altLang="zh-CN" dirty="0">
                <a:solidFill>
                  <a:srgbClr val="008000"/>
                </a:solidFill>
              </a:rPr>
              <a:t>t</a:t>
            </a:r>
            <a:r>
              <a:rPr lang="zh-CN" altLang="en-US" dirty="0">
                <a:solidFill>
                  <a:srgbClr val="008000"/>
                </a:solidFill>
              </a:rPr>
              <a:t>的值按</a:t>
            </a:r>
            <a:r>
              <a:rPr lang="en-US" altLang="zh-CN" dirty="0">
                <a:solidFill>
                  <a:srgbClr val="008000"/>
                </a:solidFill>
              </a:rPr>
              <a:t>%d</a:t>
            </a:r>
            <a:r>
              <a:rPr lang="zh-CN" altLang="en-US" dirty="0">
                <a:solidFill>
                  <a:srgbClr val="008000"/>
                </a:solidFill>
              </a:rPr>
              <a:t>和</a:t>
            </a:r>
            <a:r>
              <a:rPr lang="en-US" altLang="zh-CN" dirty="0">
                <a:solidFill>
                  <a:srgbClr val="008000"/>
                </a:solidFill>
              </a:rPr>
              <a:t>%6.2f</a:t>
            </a:r>
            <a:r>
              <a:rPr lang="zh-CN" altLang="en-US" dirty="0">
                <a:solidFill>
                  <a:srgbClr val="008000"/>
                </a:solidFill>
              </a:rPr>
              <a:t>的格式输出到</a:t>
            </a:r>
            <a:r>
              <a:rPr lang="en-US" altLang="zh-CN" dirty="0" err="1">
                <a:solidFill>
                  <a:srgbClr val="008000"/>
                </a:solidFill>
              </a:rPr>
              <a:t>fp</a:t>
            </a:r>
            <a:r>
              <a:rPr lang="zh-CN" altLang="en-US" dirty="0">
                <a:solidFill>
                  <a:srgbClr val="008000"/>
                </a:solidFill>
              </a:rPr>
              <a:t>指向的文件中</a:t>
            </a:r>
            <a:endParaRPr lang="en-US" altLang="zh-CN" dirty="0">
              <a:solidFill>
                <a:srgbClr val="008000"/>
              </a:solidFill>
            </a:endParaRPr>
          </a:p>
        </p:txBody>
      </p:sp>
      <p:sp>
        <p:nvSpPr>
          <p:cNvPr id="9" name="矩形 8"/>
          <p:cNvSpPr/>
          <p:nvPr/>
        </p:nvSpPr>
        <p:spPr>
          <a:xfrm>
            <a:off x="3875422" y="3449954"/>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fscanf(</a:t>
            </a:r>
            <a:r>
              <a:rPr lang="zh-CN" altLang="en-US">
                <a:solidFill>
                  <a:schemeClr val="bg1"/>
                </a:solidFill>
              </a:rPr>
              <a:t>文件指针</a:t>
            </a:r>
            <a:r>
              <a:rPr lang="en-US" altLang="zh-CN">
                <a:solidFill>
                  <a:schemeClr val="bg1"/>
                </a:solidFill>
              </a:rPr>
              <a:t>, </a:t>
            </a:r>
            <a:r>
              <a:rPr lang="zh-CN" altLang="en-US">
                <a:solidFill>
                  <a:schemeClr val="bg1"/>
                </a:solidFill>
              </a:rPr>
              <a:t>格式字符串</a:t>
            </a:r>
            <a:r>
              <a:rPr lang="en-US" altLang="zh-CN">
                <a:solidFill>
                  <a:schemeClr val="bg1"/>
                </a:solidFill>
              </a:rPr>
              <a:t>, </a:t>
            </a:r>
            <a:r>
              <a:rPr lang="zh-CN" altLang="en-US">
                <a:solidFill>
                  <a:schemeClr val="bg1"/>
                </a:solidFill>
              </a:rPr>
              <a:t>输出表列</a:t>
            </a:r>
            <a:r>
              <a:rPr lang="en-US" altLang="zh-CN">
                <a:solidFill>
                  <a:schemeClr val="bg1"/>
                </a:solidFill>
              </a:rPr>
              <a:t>);</a:t>
            </a:r>
          </a:p>
        </p:txBody>
      </p:sp>
      <p:sp>
        <p:nvSpPr>
          <p:cNvPr id="10" name="圆角矩形 9"/>
          <p:cNvSpPr/>
          <p:nvPr/>
        </p:nvSpPr>
        <p:spPr>
          <a:xfrm>
            <a:off x="927100" y="4656671"/>
            <a:ext cx="10522778" cy="887128"/>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dirty="0" err="1">
                <a:solidFill>
                  <a:schemeClr val="tx1"/>
                </a:solidFill>
              </a:rPr>
              <a:t>fscanf</a:t>
            </a:r>
            <a:r>
              <a:rPr lang="en-US" altLang="zh-CN" dirty="0">
                <a:solidFill>
                  <a:schemeClr val="tx1"/>
                </a:solidFill>
              </a:rPr>
              <a:t> (</a:t>
            </a:r>
            <a:r>
              <a:rPr lang="en-US" altLang="zh-CN" dirty="0" err="1">
                <a:solidFill>
                  <a:schemeClr val="tx1"/>
                </a:solidFill>
              </a:rPr>
              <a:t>fp</a:t>
            </a:r>
            <a:r>
              <a:rPr lang="en-US" altLang="zh-CN" dirty="0">
                <a:solidFill>
                  <a:schemeClr val="tx1"/>
                </a:solidFill>
              </a:rPr>
              <a:t>,″%</a:t>
            </a:r>
            <a:r>
              <a:rPr lang="en-US" altLang="zh-CN" dirty="0" err="1">
                <a:solidFill>
                  <a:schemeClr val="tx1"/>
                </a:solidFill>
              </a:rPr>
              <a:t>d,%f</a:t>
            </a:r>
            <a:r>
              <a:rPr lang="en-US" altLang="zh-CN" dirty="0">
                <a:solidFill>
                  <a:schemeClr val="tx1"/>
                </a:solidFill>
              </a:rPr>
              <a:t>″,&amp;</a:t>
            </a:r>
            <a:r>
              <a:rPr lang="en-US" altLang="zh-CN" dirty="0" err="1">
                <a:solidFill>
                  <a:schemeClr val="tx1"/>
                </a:solidFill>
              </a:rPr>
              <a:t>i</a:t>
            </a:r>
            <a:r>
              <a:rPr lang="en-US" altLang="zh-CN" dirty="0">
                <a:solidFill>
                  <a:schemeClr val="tx1"/>
                </a:solidFill>
              </a:rPr>
              <a:t>,&amp;t);</a:t>
            </a:r>
          </a:p>
          <a:p>
            <a:pPr algn="just">
              <a:lnSpc>
                <a:spcPct val="150000"/>
              </a:lnSpc>
              <a:defRPr/>
            </a:pPr>
            <a:r>
              <a:rPr lang="en-US" altLang="zh-CN" dirty="0">
                <a:solidFill>
                  <a:srgbClr val="008000"/>
                </a:solidFill>
              </a:rPr>
              <a:t>//</a:t>
            </a:r>
            <a:r>
              <a:rPr lang="zh-CN" altLang="en-US" dirty="0">
                <a:solidFill>
                  <a:srgbClr val="008000"/>
                </a:solidFill>
              </a:rPr>
              <a:t>磁盘文件上如果有字符“</a:t>
            </a:r>
            <a:r>
              <a:rPr lang="en-US" altLang="zh-CN" dirty="0">
                <a:solidFill>
                  <a:srgbClr val="008000"/>
                </a:solidFill>
              </a:rPr>
              <a:t>3,4.5”</a:t>
            </a:r>
            <a:r>
              <a:rPr lang="zh-CN" altLang="en-US" dirty="0">
                <a:solidFill>
                  <a:srgbClr val="008000"/>
                </a:solidFill>
              </a:rPr>
              <a:t>，则将磁盘文件中的数据</a:t>
            </a:r>
            <a:r>
              <a:rPr lang="en-US" altLang="zh-CN" dirty="0">
                <a:solidFill>
                  <a:srgbClr val="008000"/>
                </a:solidFill>
              </a:rPr>
              <a:t>3</a:t>
            </a:r>
            <a:r>
              <a:rPr lang="zh-CN" altLang="en-US" dirty="0">
                <a:solidFill>
                  <a:srgbClr val="008000"/>
                </a:solidFill>
              </a:rPr>
              <a:t>读入内存并送给变量</a:t>
            </a:r>
            <a:r>
              <a:rPr lang="en-US" altLang="zh-CN" dirty="0" err="1">
                <a:solidFill>
                  <a:srgbClr val="008000"/>
                </a:solidFill>
              </a:rPr>
              <a:t>i</a:t>
            </a:r>
            <a:r>
              <a:rPr lang="zh-CN" altLang="en-US" dirty="0">
                <a:solidFill>
                  <a:srgbClr val="008000"/>
                </a:solidFill>
              </a:rPr>
              <a:t>，读入</a:t>
            </a:r>
            <a:r>
              <a:rPr lang="en-US" altLang="zh-CN" dirty="0">
                <a:solidFill>
                  <a:srgbClr val="008000"/>
                </a:solidFill>
              </a:rPr>
              <a:t>4.5</a:t>
            </a:r>
            <a:r>
              <a:rPr lang="zh-CN" altLang="en-US" dirty="0">
                <a:solidFill>
                  <a:srgbClr val="008000"/>
                </a:solidFill>
              </a:rPr>
              <a:t>并送给变量</a:t>
            </a:r>
            <a:r>
              <a:rPr lang="en-US" altLang="zh-CN" dirty="0">
                <a:solidFill>
                  <a:srgbClr val="008000"/>
                </a:solidFill>
              </a:rPr>
              <a:t>t</a:t>
            </a:r>
          </a:p>
        </p:txBody>
      </p:sp>
    </p:spTree>
    <p:extLst>
      <p:ext uri="{BB962C8B-B14F-4D97-AF65-F5344CB8AC3E}">
        <p14:creationId xmlns:p14="http://schemas.microsoft.com/office/powerpoint/2010/main" xmlns="" val="2326125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*按二进制方式对文件进行读写</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用</a:t>
            </a:r>
            <a:r>
              <a:rPr lang="en-US" altLang="zh-CN" dirty="0" err="1">
                <a:solidFill>
                  <a:schemeClr val="tx1"/>
                </a:solidFill>
              </a:rPr>
              <a:t>fprintf</a:t>
            </a:r>
            <a:r>
              <a:rPr lang="zh-CN" altLang="en-US" dirty="0">
                <a:solidFill>
                  <a:schemeClr val="tx1"/>
                </a:solidFill>
              </a:rPr>
              <a:t>和</a:t>
            </a:r>
            <a:r>
              <a:rPr lang="en-US" altLang="zh-CN" dirty="0" err="1">
                <a:solidFill>
                  <a:schemeClr val="tx1"/>
                </a:solidFill>
              </a:rPr>
              <a:t>fscanf</a:t>
            </a:r>
            <a:r>
              <a:rPr lang="zh-CN" altLang="en-US" dirty="0">
                <a:solidFill>
                  <a:schemeClr val="tx1"/>
                </a:solidFill>
              </a:rPr>
              <a:t>函数对磁盘文件读写，使用方便，比较直观，容易理解，但由于在输入时要将</a:t>
            </a:r>
            <a:r>
              <a:rPr lang="en-US" altLang="zh-CN" dirty="0">
                <a:solidFill>
                  <a:schemeClr val="tx1"/>
                </a:solidFill>
              </a:rPr>
              <a:t>ASCII</a:t>
            </a:r>
            <a:r>
              <a:rPr lang="zh-CN" altLang="en-US" dirty="0">
                <a:solidFill>
                  <a:schemeClr val="tx1"/>
                </a:solidFill>
              </a:rPr>
              <a:t>码转换为二进制形式，在输出时又要将二进制形式转换成字符，需要多花费时间。因此，在内存与磁盘频繁交换数据的情况下，最好不用</a:t>
            </a:r>
            <a:r>
              <a:rPr lang="en-US" altLang="zh-CN" dirty="0" err="1">
                <a:solidFill>
                  <a:schemeClr val="tx1"/>
                </a:solidFill>
              </a:rPr>
              <a:t>fprintf</a:t>
            </a:r>
            <a:r>
              <a:rPr lang="zh-CN" altLang="en-US" dirty="0">
                <a:solidFill>
                  <a:schemeClr val="tx1"/>
                </a:solidFill>
              </a:rPr>
              <a:t>和</a:t>
            </a:r>
            <a:r>
              <a:rPr lang="en-US" altLang="zh-CN" dirty="0" err="1">
                <a:solidFill>
                  <a:schemeClr val="tx1"/>
                </a:solidFill>
              </a:rPr>
              <a:t>fscanf</a:t>
            </a:r>
            <a:r>
              <a:rPr lang="zh-CN" altLang="en-US" dirty="0">
                <a:solidFill>
                  <a:schemeClr val="tx1"/>
                </a:solidFill>
              </a:rPr>
              <a:t>函数，而用</a:t>
            </a:r>
            <a:r>
              <a:rPr lang="en-US" altLang="zh-CN" dirty="0" err="1">
                <a:solidFill>
                  <a:schemeClr val="tx1"/>
                </a:solidFill>
              </a:rPr>
              <a:t>fread</a:t>
            </a:r>
            <a:r>
              <a:rPr lang="zh-CN" altLang="en-US" dirty="0">
                <a:solidFill>
                  <a:schemeClr val="tx1"/>
                </a:solidFill>
              </a:rPr>
              <a:t>和</a:t>
            </a:r>
            <a:r>
              <a:rPr lang="en-US" altLang="zh-CN" dirty="0" err="1">
                <a:solidFill>
                  <a:schemeClr val="tx1"/>
                </a:solidFill>
              </a:rPr>
              <a:t>fwrite</a:t>
            </a:r>
            <a:r>
              <a:rPr lang="zh-CN" altLang="en-US" dirty="0">
                <a:solidFill>
                  <a:schemeClr val="tx1"/>
                </a:solidFill>
              </a:rPr>
              <a:t>函数，以二进制方式进行读写。在输出时按数据在内存中的存放形式原封不动地复制到磁盘文件，在输入时把磁盘文件中指定区域的数据原样读入到内存。</a:t>
            </a:r>
            <a:endParaRPr lang="en-US" altLang="zh-CN" dirty="0">
              <a:solidFill>
                <a:schemeClr val="tx1"/>
              </a:solidFill>
            </a:endParaRPr>
          </a:p>
        </p:txBody>
      </p:sp>
      <p:sp>
        <p:nvSpPr>
          <p:cNvPr id="8" name="圆角矩形 7"/>
          <p:cNvSpPr/>
          <p:nvPr/>
        </p:nvSpPr>
        <p:spPr>
          <a:xfrm>
            <a:off x="1022891" y="3593876"/>
            <a:ext cx="10330909" cy="2159780"/>
          </a:xfrm>
          <a:prstGeom prst="roundRect">
            <a:avLst>
              <a:gd name="adj" fmla="val 4261"/>
            </a:avLst>
          </a:prstGeom>
        </p:spPr>
        <p:style>
          <a:lnRef idx="2">
            <a:schemeClr val="accent1"/>
          </a:lnRef>
          <a:fillRef idx="1">
            <a:schemeClr val="lt1"/>
          </a:fillRef>
          <a:effectRef idx="0">
            <a:schemeClr val="accent1"/>
          </a:effectRef>
          <a:fontRef idx="minor">
            <a:schemeClr val="dk1"/>
          </a:fontRef>
        </p:style>
        <p:txBody>
          <a:bodyPr rtlCol="0" anchor="b" anchorCtr="0"/>
          <a:lstStyle/>
          <a:p>
            <a:pPr algn="just">
              <a:lnSpc>
                <a:spcPct val="150000"/>
              </a:lnSpc>
              <a:defRPr/>
            </a:pPr>
            <a:r>
              <a:rPr lang="en-US" altLang="zh-CN" sz="1600" dirty="0">
                <a:solidFill>
                  <a:schemeClr val="tx1"/>
                </a:solidFill>
              </a:rPr>
              <a:t>struct Student </a:t>
            </a:r>
            <a:r>
              <a:rPr lang="en-US" altLang="zh-CN" sz="1600" dirty="0" err="1">
                <a:solidFill>
                  <a:schemeClr val="tx1"/>
                </a:solidFill>
              </a:rPr>
              <a:t>stu</a:t>
            </a:r>
            <a:r>
              <a:rPr lang="en-US" altLang="zh-CN" sz="1600" dirty="0">
                <a:solidFill>
                  <a:schemeClr val="tx1"/>
                </a:solidFill>
              </a:rPr>
              <a:t>[10];</a:t>
            </a:r>
          </a:p>
          <a:p>
            <a:pPr algn="just">
              <a:lnSpc>
                <a:spcPct val="150000"/>
              </a:lnSpc>
              <a:defRPr/>
            </a:pPr>
            <a:r>
              <a:rPr lang="en-US" altLang="zh-CN" sz="1600" dirty="0">
                <a:solidFill>
                  <a:srgbClr val="008000"/>
                </a:solidFill>
              </a:rPr>
              <a:t>//</a:t>
            </a:r>
            <a:r>
              <a:rPr lang="zh-CN" altLang="en-US" sz="1600" dirty="0">
                <a:solidFill>
                  <a:srgbClr val="008000"/>
                </a:solidFill>
              </a:rPr>
              <a:t>定义结构体数组</a:t>
            </a:r>
            <a:r>
              <a:rPr lang="en-US" altLang="zh-CN" sz="1600" dirty="0" err="1">
                <a:solidFill>
                  <a:srgbClr val="008000"/>
                </a:solidFill>
              </a:rPr>
              <a:t>stu</a:t>
            </a:r>
            <a:r>
              <a:rPr lang="zh-CN" altLang="en-US" sz="1600" dirty="0">
                <a:solidFill>
                  <a:srgbClr val="008000"/>
                </a:solidFill>
              </a:rPr>
              <a:t>，存放了</a:t>
            </a:r>
            <a:r>
              <a:rPr lang="en-US" altLang="zh-CN" sz="1600" dirty="0">
                <a:solidFill>
                  <a:srgbClr val="008000"/>
                </a:solidFill>
              </a:rPr>
              <a:t>10</a:t>
            </a:r>
            <a:r>
              <a:rPr lang="zh-CN" altLang="en-US" sz="1600" dirty="0">
                <a:solidFill>
                  <a:srgbClr val="008000"/>
                </a:solidFill>
              </a:rPr>
              <a:t>个学生的数据</a:t>
            </a:r>
            <a:r>
              <a:rPr lang="en-US" altLang="zh-CN" sz="1600" dirty="0">
                <a:solidFill>
                  <a:srgbClr val="008000"/>
                </a:solidFill>
              </a:rPr>
              <a:t>(</a:t>
            </a:r>
            <a:r>
              <a:rPr lang="zh-CN" altLang="en-US" sz="1600" dirty="0">
                <a:solidFill>
                  <a:srgbClr val="008000"/>
                </a:solidFill>
              </a:rPr>
              <a:t>包括学号、姓名、性别、成绩等</a:t>
            </a:r>
            <a:r>
              <a:rPr lang="en-US" altLang="zh-CN" sz="1600" dirty="0">
                <a:solidFill>
                  <a:srgbClr val="008000"/>
                </a:solidFill>
              </a:rPr>
              <a:t>)</a:t>
            </a:r>
            <a:r>
              <a:rPr lang="zh-CN" altLang="en-US" sz="1600" dirty="0">
                <a:solidFill>
                  <a:srgbClr val="008000"/>
                </a:solidFill>
              </a:rPr>
              <a:t>，数组每个元素长度为</a:t>
            </a:r>
            <a:r>
              <a:rPr lang="en-US" altLang="zh-CN" sz="1600" dirty="0">
                <a:solidFill>
                  <a:srgbClr val="008000"/>
                </a:solidFill>
              </a:rPr>
              <a:t>36</a:t>
            </a:r>
            <a:r>
              <a:rPr lang="zh-CN" altLang="en-US" sz="1600" dirty="0">
                <a:solidFill>
                  <a:srgbClr val="008000"/>
                </a:solidFill>
              </a:rPr>
              <a:t>个字节</a:t>
            </a:r>
            <a:endParaRPr lang="en-US" altLang="zh-CN" sz="1600" dirty="0">
              <a:solidFill>
                <a:srgbClr val="008000"/>
              </a:solidFill>
            </a:endParaRPr>
          </a:p>
          <a:p>
            <a:pPr algn="just">
              <a:lnSpc>
                <a:spcPct val="150000"/>
              </a:lnSpc>
              <a:defRPr/>
            </a:pPr>
            <a:r>
              <a:rPr lang="en-US" altLang="zh-CN" sz="1600" dirty="0" err="1">
                <a:solidFill>
                  <a:schemeClr val="tx1"/>
                </a:solidFill>
              </a:rPr>
              <a:t>fwrite</a:t>
            </a:r>
            <a:r>
              <a:rPr lang="en-US" altLang="zh-CN" sz="1600" dirty="0">
                <a:solidFill>
                  <a:schemeClr val="tx1"/>
                </a:solidFill>
              </a:rPr>
              <a:t>(stu,36,10,fp1);</a:t>
            </a:r>
          </a:p>
          <a:p>
            <a:pPr algn="just">
              <a:lnSpc>
                <a:spcPct val="150000"/>
              </a:lnSpc>
              <a:defRPr/>
            </a:pP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stu</a:t>
            </a:r>
            <a:r>
              <a:rPr lang="zh-CN" altLang="en-US" sz="1600" dirty="0">
                <a:solidFill>
                  <a:srgbClr val="008000"/>
                </a:solidFill>
              </a:rPr>
              <a:t>数组首元素的地址开始，以</a:t>
            </a:r>
            <a:r>
              <a:rPr lang="en-US" altLang="zh-CN" sz="1600" dirty="0">
                <a:solidFill>
                  <a:srgbClr val="008000"/>
                </a:solidFill>
              </a:rPr>
              <a:t>36</a:t>
            </a:r>
            <a:r>
              <a:rPr lang="zh-CN" altLang="en-US" sz="1600" dirty="0">
                <a:solidFill>
                  <a:srgbClr val="008000"/>
                </a:solidFill>
              </a:rPr>
              <a:t>个字节为一个单位，向文件指针</a:t>
            </a:r>
            <a:r>
              <a:rPr lang="en-US" altLang="zh-CN" sz="1600" dirty="0">
                <a:solidFill>
                  <a:srgbClr val="008000"/>
                </a:solidFill>
              </a:rPr>
              <a:t>fp1</a:t>
            </a:r>
            <a:r>
              <a:rPr lang="zh-CN" altLang="en-US" sz="1600" dirty="0">
                <a:solidFill>
                  <a:srgbClr val="008000"/>
                </a:solidFill>
              </a:rPr>
              <a:t>所指向的文件中写入</a:t>
            </a:r>
            <a:r>
              <a:rPr lang="en-US" altLang="zh-CN" sz="1600" dirty="0">
                <a:solidFill>
                  <a:srgbClr val="008000"/>
                </a:solidFill>
              </a:rPr>
              <a:t>10</a:t>
            </a:r>
            <a:r>
              <a:rPr lang="zh-CN" altLang="en-US" sz="1600" dirty="0">
                <a:solidFill>
                  <a:srgbClr val="008000"/>
                </a:solidFill>
              </a:rPr>
              <a:t>个学生的数据</a:t>
            </a:r>
            <a:endParaRPr lang="en-US" altLang="zh-CN" sz="1600" dirty="0">
              <a:solidFill>
                <a:srgbClr val="008000"/>
              </a:solidFill>
            </a:endParaRPr>
          </a:p>
          <a:p>
            <a:pPr algn="just">
              <a:lnSpc>
                <a:spcPct val="150000"/>
              </a:lnSpc>
              <a:defRPr/>
            </a:pPr>
            <a:r>
              <a:rPr lang="en-US" altLang="zh-CN" sz="1600" dirty="0" err="1">
                <a:solidFill>
                  <a:schemeClr val="tx1"/>
                </a:solidFill>
              </a:rPr>
              <a:t>fread</a:t>
            </a:r>
            <a:r>
              <a:rPr lang="en-US" altLang="zh-CN" sz="1600" dirty="0">
                <a:solidFill>
                  <a:schemeClr val="tx1"/>
                </a:solidFill>
              </a:rPr>
              <a:t>(stu,36,10,fp1);</a:t>
            </a:r>
          </a:p>
          <a:p>
            <a:pPr algn="just">
              <a:lnSpc>
                <a:spcPct val="150000"/>
              </a:lnSpc>
              <a:defRPr/>
            </a:pPr>
            <a:r>
              <a:rPr lang="en-US" altLang="zh-CN" sz="1600" dirty="0">
                <a:solidFill>
                  <a:srgbClr val="008000"/>
                </a:solidFill>
              </a:rPr>
              <a:t>//</a:t>
            </a:r>
            <a:r>
              <a:rPr lang="zh-CN" altLang="en-US" sz="1600" dirty="0">
                <a:solidFill>
                  <a:srgbClr val="008000"/>
                </a:solidFill>
              </a:rPr>
              <a:t>从</a:t>
            </a:r>
            <a:r>
              <a:rPr lang="en-US" altLang="zh-CN" sz="1600" dirty="0">
                <a:solidFill>
                  <a:srgbClr val="008000"/>
                </a:solidFill>
              </a:rPr>
              <a:t>fp1</a:t>
            </a:r>
            <a:r>
              <a:rPr lang="zh-CN" altLang="en-US" sz="1600" dirty="0">
                <a:solidFill>
                  <a:srgbClr val="008000"/>
                </a:solidFill>
              </a:rPr>
              <a:t>指向的文件中的当前位置开始，复制</a:t>
            </a:r>
            <a:r>
              <a:rPr lang="en-US" altLang="zh-CN" sz="1600" dirty="0">
                <a:solidFill>
                  <a:srgbClr val="008000"/>
                </a:solidFill>
              </a:rPr>
              <a:t>10×36</a:t>
            </a:r>
            <a:r>
              <a:rPr lang="zh-CN" altLang="en-US" sz="1600" dirty="0">
                <a:solidFill>
                  <a:srgbClr val="008000"/>
                </a:solidFill>
              </a:rPr>
              <a:t>个字节，存放到</a:t>
            </a:r>
            <a:r>
              <a:rPr lang="en-US" altLang="zh-CN" sz="1600" dirty="0" err="1">
                <a:solidFill>
                  <a:srgbClr val="008000"/>
                </a:solidFill>
              </a:rPr>
              <a:t>stu</a:t>
            </a:r>
            <a:r>
              <a:rPr lang="zh-CN" altLang="en-US" sz="1600" dirty="0">
                <a:solidFill>
                  <a:srgbClr val="008000"/>
                </a:solidFill>
              </a:rPr>
              <a:t>数组中</a:t>
            </a:r>
            <a:endParaRPr lang="en-US" altLang="zh-CN" sz="1600" dirty="0">
              <a:solidFill>
                <a:srgbClr val="008000"/>
              </a:solidFill>
            </a:endParaRPr>
          </a:p>
        </p:txBody>
      </p:sp>
    </p:spTree>
    <p:extLst>
      <p:ext uri="{BB962C8B-B14F-4D97-AF65-F5344CB8AC3E}">
        <p14:creationId xmlns:p14="http://schemas.microsoft.com/office/powerpoint/2010/main" xmlns="" val="1874848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*文件的随机读写</a:t>
            </a:r>
          </a:p>
        </p:txBody>
      </p:sp>
    </p:spTree>
    <p:extLst>
      <p:ext uri="{BB962C8B-B14F-4D97-AF65-F5344CB8AC3E}">
        <p14:creationId xmlns:p14="http://schemas.microsoft.com/office/powerpoint/2010/main" xmlns="" val="1242046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538B1A74-D0FB-442C-9C4B-2CB519BCEE4E}"/>
              </a:ext>
            </a:extLst>
          </p:cNvPr>
          <p:cNvSpPr/>
          <p:nvPr/>
        </p:nvSpPr>
        <p:spPr>
          <a:xfrm>
            <a:off x="0" y="2218848"/>
            <a:ext cx="12192000" cy="5071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2343978" y="2939983"/>
            <a:ext cx="7504044" cy="2168730"/>
          </a:xfrm>
          <a:prstGeom prst="roundRect">
            <a:avLst>
              <a:gd name="adj" fmla="val 6212"/>
            </a:avLst>
          </a:prstGeom>
          <a:solidFill>
            <a:sysClr val="window" lastClr="C7EDCC">
              <a:lumMod val="95000"/>
            </a:sysClr>
          </a:solidFill>
          <a:ln w="12700" cap="flat" cmpd="sng" algn="ctr">
            <a:solidFill>
              <a:sysClr val="window" lastClr="C7EDCC"/>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a:t>对文件进行顺序读写比较容易理解，也容易操作，但有时效率不高。而</a:t>
            </a:r>
          </a:p>
          <a:p>
            <a:pPr>
              <a:lnSpc>
                <a:spcPct val="150000"/>
              </a:lnSpc>
            </a:pPr>
            <a:r>
              <a:rPr lang="zh-CN" altLang="en-US"/>
              <a:t>随机访问不是按数据在文件中的物理位置次序进行读写，而是可以对任何位置上的数据进行访问，显然这种方法比顺序访问效率高得多。</a:t>
            </a:r>
          </a:p>
        </p:txBody>
      </p:sp>
    </p:spTree>
    <p:extLst>
      <p:ext uri="{BB962C8B-B14F-4D97-AF65-F5344CB8AC3E}">
        <p14:creationId xmlns:p14="http://schemas.microsoft.com/office/powerpoint/2010/main" xmlns="" val="1588126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dirty="0"/>
              <a:t>文件位置标记的定位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对流式文件可以进行顺序读写，也可以进行随机读写，关键在于控制文件的位置标记。如果位置标记是按字节位置顺序移动的，就是顺序读写；如果能将位置标记按需要移动到任意位置，就可以实现随机读写。所谓随机读写，是指读写完上一个字符</a:t>
            </a:r>
            <a:r>
              <a:rPr lang="en-US" altLang="zh-CN" sz="2000" dirty="0">
                <a:solidFill>
                  <a:schemeClr val="tx1"/>
                </a:solidFill>
              </a:rPr>
              <a:t>(</a:t>
            </a:r>
            <a:r>
              <a:rPr lang="zh-CN" altLang="en-US" sz="2000" dirty="0">
                <a:solidFill>
                  <a:schemeClr val="tx1"/>
                </a:solidFill>
              </a:rPr>
              <a:t>字节</a:t>
            </a:r>
            <a:r>
              <a:rPr lang="en-US" altLang="zh-CN" sz="2000" dirty="0">
                <a:solidFill>
                  <a:schemeClr val="tx1"/>
                </a:solidFill>
              </a:rPr>
              <a:t>)</a:t>
            </a:r>
            <a:r>
              <a:rPr lang="zh-CN" altLang="en-US" sz="2000" dirty="0">
                <a:solidFill>
                  <a:schemeClr val="tx1"/>
                </a:solidFill>
              </a:rPr>
              <a:t>后，并不一定要读写其后续的字符</a:t>
            </a:r>
            <a:r>
              <a:rPr lang="en-US" altLang="zh-CN" sz="2000" dirty="0">
                <a:solidFill>
                  <a:schemeClr val="tx1"/>
                </a:solidFill>
              </a:rPr>
              <a:t>(</a:t>
            </a:r>
            <a:r>
              <a:rPr lang="zh-CN" altLang="en-US" sz="2000" dirty="0">
                <a:solidFill>
                  <a:schemeClr val="tx1"/>
                </a:solidFill>
              </a:rPr>
              <a:t>字节</a:t>
            </a:r>
            <a:r>
              <a:rPr lang="en-US" altLang="zh-CN" sz="2000" dirty="0">
                <a:solidFill>
                  <a:schemeClr val="tx1"/>
                </a:solidFill>
              </a:rPr>
              <a:t>)</a:t>
            </a:r>
            <a:r>
              <a:rPr lang="zh-CN" altLang="en-US" sz="2000" dirty="0">
                <a:solidFill>
                  <a:schemeClr val="tx1"/>
                </a:solidFill>
              </a:rPr>
              <a:t>，而可以读写文件中任意位置上所需要的字符</a:t>
            </a:r>
            <a:r>
              <a:rPr lang="en-US" altLang="zh-CN" sz="2000" dirty="0">
                <a:solidFill>
                  <a:schemeClr val="tx1"/>
                </a:solidFill>
              </a:rPr>
              <a:t>(</a:t>
            </a:r>
            <a:r>
              <a:rPr lang="zh-CN" altLang="en-US" sz="2000" dirty="0">
                <a:solidFill>
                  <a:schemeClr val="tx1"/>
                </a:solidFill>
              </a:rPr>
              <a:t>字节</a:t>
            </a:r>
            <a:r>
              <a:rPr lang="en-US" altLang="zh-CN" sz="2000" dirty="0">
                <a:solidFill>
                  <a:schemeClr val="tx1"/>
                </a:solidFill>
              </a:rPr>
              <a:t>)</a:t>
            </a:r>
            <a:r>
              <a:rPr lang="zh-CN" altLang="en-US" sz="2000" dirty="0">
                <a:solidFill>
                  <a:schemeClr val="tx1"/>
                </a:solidFill>
              </a:rPr>
              <a:t>，即对文件读写数据的顺序和数据在文件中的物理顺序一般是不一致的。可以向文件的任何位置写入数据，从文件的任何位置读取数据。</a:t>
            </a:r>
          </a:p>
        </p:txBody>
      </p:sp>
    </p:spTree>
    <p:extLst>
      <p:ext uri="{BB962C8B-B14F-4D97-AF65-F5344CB8AC3E}">
        <p14:creationId xmlns:p14="http://schemas.microsoft.com/office/powerpoint/2010/main" xmlns="" val="3015366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dirty="0"/>
              <a:t>文件位置标记的定位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a:defRPr/>
            </a:pPr>
            <a:r>
              <a:rPr lang="zh-CN" altLang="en-US" sz="2000" b="1" dirty="0">
                <a:solidFill>
                  <a:schemeClr val="tx1"/>
                </a:solidFill>
              </a:rPr>
              <a:t>用</a:t>
            </a:r>
            <a:r>
              <a:rPr lang="en-US" altLang="zh-CN" sz="2000" b="1" dirty="0">
                <a:solidFill>
                  <a:schemeClr val="tx1"/>
                </a:solidFill>
              </a:rPr>
              <a:t>rewind</a:t>
            </a:r>
            <a:r>
              <a:rPr lang="zh-CN" altLang="en-US" sz="2000" b="1" dirty="0">
                <a:solidFill>
                  <a:schemeClr val="tx1"/>
                </a:solidFill>
              </a:rPr>
              <a:t>函数使文件位置标记指向文件开头</a:t>
            </a:r>
          </a:p>
          <a:p>
            <a:pPr indent="307975" algn="just">
              <a:lnSpc>
                <a:spcPct val="150000"/>
              </a:lnSpc>
              <a:defRPr/>
            </a:pPr>
            <a:r>
              <a:rPr lang="en-US" altLang="zh-CN" sz="2000" dirty="0">
                <a:solidFill>
                  <a:schemeClr val="tx1"/>
                </a:solidFill>
              </a:rPr>
              <a:t>rewind</a:t>
            </a:r>
            <a:r>
              <a:rPr lang="zh-CN" altLang="en-US" sz="2000" dirty="0">
                <a:solidFill>
                  <a:schemeClr val="tx1"/>
                </a:solidFill>
              </a:rPr>
              <a:t>函数的作用是使文件位置标记重新返回文件的开头，此函数没有返回值。</a:t>
            </a:r>
            <a:endParaRPr lang="en-US" altLang="zh-CN" sz="2000" dirty="0">
              <a:solidFill>
                <a:schemeClr val="tx1"/>
              </a:solidFill>
            </a:endParaRPr>
          </a:p>
        </p:txBody>
      </p:sp>
      <p:sp>
        <p:nvSpPr>
          <p:cNvPr id="8" name="矩形 7"/>
          <p:cNvSpPr/>
          <p:nvPr/>
        </p:nvSpPr>
        <p:spPr>
          <a:xfrm>
            <a:off x="5986463" y="1229649"/>
            <a:ext cx="4371009"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dirty="0">
                <a:solidFill>
                  <a:schemeClr val="bg1"/>
                </a:solidFill>
              </a:rPr>
              <a:t>rewind(</a:t>
            </a:r>
            <a:r>
              <a:rPr lang="zh-CN" altLang="en-US" dirty="0">
                <a:solidFill>
                  <a:schemeClr val="bg1"/>
                </a:solidFill>
              </a:rPr>
              <a:t>文件指针</a:t>
            </a:r>
            <a:r>
              <a:rPr lang="en-US" altLang="zh-CN" dirty="0">
                <a:solidFill>
                  <a:schemeClr val="bg1"/>
                </a:solidFill>
              </a:rPr>
              <a:t>);</a:t>
            </a:r>
          </a:p>
        </p:txBody>
      </p:sp>
      <p:sp>
        <p:nvSpPr>
          <p:cNvPr id="10" name="内容占位符 2">
            <a:extLst>
              <a:ext uri="{FF2B5EF4-FFF2-40B4-BE49-F238E27FC236}">
                <a16:creationId xmlns:a16="http://schemas.microsoft.com/office/drawing/2014/main" xmlns="" id="{05CDACD7-CDBA-4205-99EC-87A1133A3CAD}"/>
              </a:ext>
            </a:extLst>
          </p:cNvPr>
          <p:cNvSpPr>
            <a:spLocks noGrp="1"/>
          </p:cNvSpPr>
          <p:nvPr>
            <p:ph idx="1"/>
          </p:nvPr>
        </p:nvSpPr>
        <p:spPr>
          <a:xfrm>
            <a:off x="563155" y="2105699"/>
            <a:ext cx="11002617" cy="708939"/>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9.4】</a:t>
            </a:r>
            <a:r>
              <a:rPr lang="zh-CN" altLang="en-US" sz="2000" dirty="0">
                <a:solidFill>
                  <a:schemeClr val="accent1"/>
                </a:solidFill>
              </a:rPr>
              <a:t>有一个磁盘文件，先将它的内容显示在屏幕上，然后把它复制到另一磁盘文件上。</a:t>
            </a:r>
          </a:p>
        </p:txBody>
      </p:sp>
      <p:sp>
        <p:nvSpPr>
          <p:cNvPr id="15" name="圆角矩形 12">
            <a:extLst>
              <a:ext uri="{FF2B5EF4-FFF2-40B4-BE49-F238E27FC236}">
                <a16:creationId xmlns:a16="http://schemas.microsoft.com/office/drawing/2014/main" xmlns="" id="{9BC9C672-B430-44BA-B803-C395AD397E26}"/>
              </a:ext>
            </a:extLst>
          </p:cNvPr>
          <p:cNvSpPr/>
          <p:nvPr/>
        </p:nvSpPr>
        <p:spPr>
          <a:xfrm>
            <a:off x="2590737" y="2880544"/>
            <a:ext cx="6460435" cy="3248794"/>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a:t>
            </a:r>
          </a:p>
          <a:p>
            <a:pPr defTabSz="363538">
              <a:lnSpc>
                <a:spcPct val="120000"/>
              </a:lnSpc>
            </a:pPr>
            <a:r>
              <a:rPr lang="en-US" altLang="zh-CN" sz="1400" dirty="0"/>
              <a:t>	FILE *fp1,*fp2;</a:t>
            </a:r>
          </a:p>
          <a:p>
            <a:pPr defTabSz="363538">
              <a:lnSpc>
                <a:spcPct val="120000"/>
              </a:lnSpc>
            </a:pPr>
            <a:r>
              <a:rPr lang="en-US" altLang="zh-CN" sz="1400" dirty="0"/>
              <a:t>	fp1=</a:t>
            </a:r>
            <a:r>
              <a:rPr lang="en-US" altLang="zh-CN" sz="1400" dirty="0" err="1"/>
              <a:t>fopen</a:t>
            </a:r>
            <a:r>
              <a:rPr lang="en-US" altLang="zh-CN" sz="1400" dirty="0"/>
              <a:t>("file1.dat","r");			</a:t>
            </a:r>
            <a:r>
              <a:rPr lang="en-US" altLang="zh-CN" sz="1400" dirty="0">
                <a:solidFill>
                  <a:srgbClr val="008000"/>
                </a:solidFill>
              </a:rPr>
              <a:t>//</a:t>
            </a:r>
            <a:r>
              <a:rPr lang="zh-CN" altLang="en-US" sz="1400" dirty="0">
                <a:solidFill>
                  <a:srgbClr val="008000"/>
                </a:solidFill>
              </a:rPr>
              <a:t>打开输入文件 </a:t>
            </a:r>
          </a:p>
          <a:p>
            <a:pPr defTabSz="363538">
              <a:lnSpc>
                <a:spcPct val="120000"/>
              </a:lnSpc>
            </a:pPr>
            <a:r>
              <a:rPr lang="zh-CN" altLang="en-US" sz="1400" dirty="0"/>
              <a:t>	</a:t>
            </a:r>
            <a:r>
              <a:rPr lang="en-US" altLang="zh-CN" sz="1400" dirty="0"/>
              <a:t>fp2=</a:t>
            </a:r>
            <a:r>
              <a:rPr lang="en-US" altLang="zh-CN" sz="1400" dirty="0" err="1"/>
              <a:t>fopen</a:t>
            </a:r>
            <a:r>
              <a:rPr lang="en-US" altLang="zh-CN" sz="1400" dirty="0"/>
              <a:t>("file2.dat","w");			</a:t>
            </a:r>
            <a:r>
              <a:rPr lang="en-US" altLang="zh-CN" sz="1400" dirty="0">
                <a:solidFill>
                  <a:srgbClr val="008000"/>
                </a:solidFill>
              </a:rPr>
              <a:t>//</a:t>
            </a:r>
            <a:r>
              <a:rPr lang="zh-CN" altLang="en-US" sz="1400" dirty="0">
                <a:solidFill>
                  <a:srgbClr val="008000"/>
                </a:solidFill>
              </a:rPr>
              <a:t>打开输出文件 </a:t>
            </a:r>
          </a:p>
          <a:p>
            <a:pPr defTabSz="363538">
              <a:lnSpc>
                <a:spcPct val="120000"/>
              </a:lnSpc>
            </a:pPr>
            <a:r>
              <a:rPr lang="zh-CN" altLang="en-US" sz="1400" dirty="0"/>
              <a:t>	</a:t>
            </a:r>
            <a:r>
              <a:rPr lang="en-US" altLang="zh-CN" sz="1400" dirty="0"/>
              <a:t>while(!</a:t>
            </a:r>
            <a:r>
              <a:rPr lang="en-US" altLang="zh-CN" sz="1400" dirty="0" err="1"/>
              <a:t>feof</a:t>
            </a:r>
            <a:r>
              <a:rPr lang="en-US" altLang="zh-CN" sz="1400" dirty="0"/>
              <a:t>(fp1)) </a:t>
            </a:r>
            <a:r>
              <a:rPr lang="en-US" altLang="zh-CN" sz="1400" dirty="0" err="1"/>
              <a:t>putchar</a:t>
            </a:r>
            <a:r>
              <a:rPr lang="en-US" altLang="zh-CN" sz="1400" dirty="0"/>
              <a:t>(</a:t>
            </a:r>
            <a:r>
              <a:rPr lang="en-US" altLang="zh-CN" sz="1400" dirty="0" err="1"/>
              <a:t>fgetc</a:t>
            </a:r>
            <a:r>
              <a:rPr lang="en-US" altLang="zh-CN" sz="1400" dirty="0"/>
              <a:t>(fp1));	</a:t>
            </a:r>
            <a:r>
              <a:rPr lang="en-US" altLang="zh-CN" sz="1400" dirty="0">
                <a:solidFill>
                  <a:srgbClr val="008000"/>
                </a:solidFill>
              </a:rPr>
              <a:t>//</a:t>
            </a:r>
            <a:r>
              <a:rPr lang="zh-CN" altLang="en-US" sz="1400" dirty="0">
                <a:solidFill>
                  <a:srgbClr val="008000"/>
                </a:solidFill>
              </a:rPr>
              <a:t>连续</a:t>
            </a:r>
            <a:r>
              <a:rPr lang="en-US" altLang="zh-CN" sz="1400" dirty="0">
                <a:solidFill>
                  <a:srgbClr val="008000"/>
                </a:solidFill>
              </a:rPr>
              <a:t>file1</a:t>
            </a:r>
            <a:r>
              <a:rPr lang="zh-CN" altLang="en-US" sz="1400" dirty="0">
                <a:solidFill>
                  <a:srgbClr val="008000"/>
                </a:solidFill>
              </a:rPr>
              <a:t>文件读入字符并输出到屏幕</a:t>
            </a:r>
          </a:p>
          <a:p>
            <a:pPr defTabSz="363538">
              <a:lnSpc>
                <a:spcPct val="120000"/>
              </a:lnSpc>
            </a:pPr>
            <a:r>
              <a:rPr lang="zh-CN" altLang="en-US" sz="1400" dirty="0"/>
              <a:t>	</a:t>
            </a:r>
            <a:r>
              <a:rPr lang="en-US" altLang="zh-CN" sz="1400" dirty="0">
                <a:solidFill>
                  <a:srgbClr val="FF0000"/>
                </a:solidFill>
              </a:rPr>
              <a:t>rewind(fp1);</a:t>
            </a:r>
            <a:r>
              <a:rPr lang="en-US" altLang="zh-CN" sz="1400" dirty="0"/>
              <a:t>						</a:t>
            </a:r>
            <a:r>
              <a:rPr lang="en-US" altLang="zh-CN" sz="1400" dirty="0">
                <a:solidFill>
                  <a:srgbClr val="008000"/>
                </a:solidFill>
              </a:rPr>
              <a:t>//</a:t>
            </a:r>
            <a:r>
              <a:rPr lang="zh-CN" altLang="en-US" sz="1400" dirty="0">
                <a:solidFill>
                  <a:srgbClr val="008000"/>
                </a:solidFill>
              </a:rPr>
              <a:t>使位置标记返回文件头 </a:t>
            </a:r>
          </a:p>
          <a:p>
            <a:pPr defTabSz="363538">
              <a:lnSpc>
                <a:spcPct val="120000"/>
              </a:lnSpc>
            </a:pPr>
            <a:r>
              <a:rPr lang="zh-CN" altLang="en-US" sz="1400" dirty="0"/>
              <a:t>	</a:t>
            </a:r>
            <a:r>
              <a:rPr lang="en-US" altLang="zh-CN" sz="1400" dirty="0"/>
              <a:t>while(!</a:t>
            </a:r>
            <a:r>
              <a:rPr lang="en-US" altLang="zh-CN" sz="1400" dirty="0" err="1"/>
              <a:t>feof</a:t>
            </a:r>
            <a:r>
              <a:rPr lang="en-US" altLang="zh-CN" sz="1400" dirty="0"/>
              <a:t>(fp1)) </a:t>
            </a:r>
            <a:r>
              <a:rPr lang="en-US" altLang="zh-CN" sz="1400" dirty="0" err="1"/>
              <a:t>fputc</a:t>
            </a:r>
            <a:r>
              <a:rPr lang="en-US" altLang="zh-CN" sz="1400" dirty="0"/>
              <a:t>(</a:t>
            </a:r>
            <a:r>
              <a:rPr lang="en-US" altLang="zh-CN" sz="1400" dirty="0" err="1"/>
              <a:t>fgetc</a:t>
            </a:r>
            <a:r>
              <a:rPr lang="en-US" altLang="zh-CN" sz="1400" dirty="0"/>
              <a:t>(fp1),fp2);	</a:t>
            </a:r>
            <a:r>
              <a:rPr lang="en-US" altLang="zh-CN" sz="1400" dirty="0">
                <a:solidFill>
                  <a:srgbClr val="008000"/>
                </a:solidFill>
              </a:rPr>
              <a:t>//</a:t>
            </a:r>
            <a:r>
              <a:rPr lang="zh-CN" altLang="en-US" sz="1400" dirty="0">
                <a:solidFill>
                  <a:srgbClr val="008000"/>
                </a:solidFill>
              </a:rPr>
              <a:t>从文件头读起</a:t>
            </a:r>
            <a:r>
              <a:rPr lang="en-US" altLang="zh-CN" sz="1400" dirty="0">
                <a:solidFill>
                  <a:srgbClr val="008000"/>
                </a:solidFill>
              </a:rPr>
              <a:t>,</a:t>
            </a:r>
            <a:r>
              <a:rPr lang="zh-CN" altLang="en-US" sz="1400" dirty="0">
                <a:solidFill>
                  <a:srgbClr val="008000"/>
                </a:solidFill>
              </a:rPr>
              <a:t>输出到</a:t>
            </a:r>
            <a:r>
              <a:rPr lang="en-US" altLang="zh-CN" sz="1400" dirty="0">
                <a:solidFill>
                  <a:srgbClr val="008000"/>
                </a:solidFill>
              </a:rPr>
              <a:t>file2</a:t>
            </a:r>
            <a:r>
              <a:rPr lang="zh-CN" altLang="en-US" sz="1400" dirty="0">
                <a:solidFill>
                  <a:srgbClr val="008000"/>
                </a:solidFill>
              </a:rPr>
              <a:t>文件 </a:t>
            </a:r>
          </a:p>
          <a:p>
            <a:pPr defTabSz="363538">
              <a:lnSpc>
                <a:spcPct val="120000"/>
              </a:lnSpc>
            </a:pPr>
            <a:r>
              <a:rPr lang="zh-CN" altLang="en-US" sz="1400" dirty="0"/>
              <a:t>	</a:t>
            </a:r>
            <a:r>
              <a:rPr lang="en-US" altLang="zh-CN" sz="1400" dirty="0" err="1"/>
              <a:t>fclose</a:t>
            </a:r>
            <a:r>
              <a:rPr lang="en-US" altLang="zh-CN" sz="1400" dirty="0"/>
              <a:t>(fp1);</a:t>
            </a:r>
            <a:r>
              <a:rPr lang="en-US" altLang="zh-CN" sz="1400" dirty="0" err="1"/>
              <a:t>fclose</a:t>
            </a:r>
            <a:r>
              <a:rPr lang="en-US" altLang="zh-CN" sz="1400" dirty="0"/>
              <a:t>(fp2);</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spTree>
    <p:extLst>
      <p:ext uri="{BB962C8B-B14F-4D97-AF65-F5344CB8AC3E}">
        <p14:creationId xmlns:p14="http://schemas.microsoft.com/office/powerpoint/2010/main" xmlns="" val="2642490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dirty="0"/>
              <a:t>文件位置标记的定位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startAt="2"/>
              <a:defRPr/>
            </a:pPr>
            <a:r>
              <a:rPr lang="zh-CN" altLang="en-US" sz="2000" b="1" dirty="0">
                <a:solidFill>
                  <a:schemeClr val="tx1"/>
                </a:solidFill>
              </a:rPr>
              <a:t>用</a:t>
            </a:r>
            <a:r>
              <a:rPr lang="en-US" altLang="zh-CN" sz="2000" b="1" dirty="0" err="1">
                <a:solidFill>
                  <a:schemeClr val="tx1"/>
                </a:solidFill>
              </a:rPr>
              <a:t>fseek</a:t>
            </a:r>
            <a:r>
              <a:rPr lang="zh-CN" altLang="en-US" sz="2000" b="1" dirty="0">
                <a:solidFill>
                  <a:schemeClr val="tx1"/>
                </a:solidFill>
              </a:rPr>
              <a:t>函数移动文件位置标记</a:t>
            </a:r>
            <a:endParaRPr lang="en-US" altLang="zh-CN" sz="2000" b="1" dirty="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r>
              <a:rPr lang="en-US" altLang="zh-CN" sz="2000" dirty="0" err="1">
                <a:solidFill>
                  <a:schemeClr val="tx1"/>
                </a:solidFill>
              </a:rPr>
              <a:t>fseed</a:t>
            </a:r>
            <a:r>
              <a:rPr lang="zh-CN" altLang="en-US" sz="2000" dirty="0">
                <a:solidFill>
                  <a:schemeClr val="tx1"/>
                </a:solidFill>
              </a:rPr>
              <a:t>函数中的“起始点”的表示方法</a:t>
            </a:r>
            <a:endParaRPr lang="en-US" altLang="zh-CN" sz="2000" dirty="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r>
              <a:rPr lang="zh-CN" altLang="en-US" sz="2000" dirty="0">
                <a:solidFill>
                  <a:schemeClr val="tx1"/>
                </a:solidFill>
              </a:rPr>
              <a:t>一般用于二进制文件，因为文本文件要进行字符转换，计算位置时往往会发生混乱。</a:t>
            </a:r>
          </a:p>
        </p:txBody>
      </p:sp>
      <p:sp>
        <p:nvSpPr>
          <p:cNvPr id="11" name="矩形 10"/>
          <p:cNvSpPr/>
          <p:nvPr/>
        </p:nvSpPr>
        <p:spPr>
          <a:xfrm>
            <a:off x="4512457" y="1261250"/>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dirty="0" err="1">
                <a:solidFill>
                  <a:schemeClr val="bg1"/>
                </a:solidFill>
              </a:rPr>
              <a:t>fseek</a:t>
            </a:r>
            <a:r>
              <a:rPr lang="en-US" altLang="zh-CN" dirty="0">
                <a:solidFill>
                  <a:schemeClr val="bg1"/>
                </a:solidFill>
              </a:rPr>
              <a:t>(</a:t>
            </a:r>
            <a:r>
              <a:rPr lang="zh-CN" altLang="en-US" dirty="0">
                <a:solidFill>
                  <a:schemeClr val="bg1"/>
                </a:solidFill>
              </a:rPr>
              <a:t>文件类型指针</a:t>
            </a:r>
            <a:r>
              <a:rPr lang="en-US" altLang="zh-CN" dirty="0">
                <a:solidFill>
                  <a:schemeClr val="bg1"/>
                </a:solidFill>
              </a:rPr>
              <a:t>, </a:t>
            </a:r>
            <a:r>
              <a:rPr lang="zh-CN" altLang="en-US" dirty="0">
                <a:solidFill>
                  <a:schemeClr val="bg1"/>
                </a:solidFill>
              </a:rPr>
              <a:t>位移量</a:t>
            </a:r>
            <a:r>
              <a:rPr lang="en-US" altLang="zh-CN" dirty="0">
                <a:solidFill>
                  <a:schemeClr val="bg1"/>
                </a:solidFill>
              </a:rPr>
              <a:t>, </a:t>
            </a:r>
            <a:r>
              <a:rPr lang="zh-CN" altLang="en-US" dirty="0">
                <a:solidFill>
                  <a:schemeClr val="bg1"/>
                </a:solidFill>
              </a:rPr>
              <a:t>起始点</a:t>
            </a:r>
            <a:r>
              <a:rPr lang="en-US" altLang="zh-CN" dirty="0">
                <a:solidFill>
                  <a:schemeClr val="bg1"/>
                </a:solidFill>
              </a:rPr>
              <a:t>);</a:t>
            </a:r>
          </a:p>
        </p:txBody>
      </p:sp>
      <p:sp>
        <p:nvSpPr>
          <p:cNvPr id="4" name="矩形 3"/>
          <p:cNvSpPr/>
          <p:nvPr/>
        </p:nvSpPr>
        <p:spPr>
          <a:xfrm>
            <a:off x="626228" y="1800223"/>
            <a:ext cx="10939544" cy="735714"/>
          </a:xfrm>
          <a:prstGeom prst="rect">
            <a:avLst/>
          </a:prstGeom>
          <a:solidFill>
            <a:schemeClr val="accent1">
              <a:lumMod val="20000"/>
              <a:lumOff val="80000"/>
            </a:schemeClr>
          </a:solidFill>
        </p:spPr>
        <p:txBody>
          <a:bodyPr wrap="square" lIns="72000" rIns="72000">
            <a:spAutoFit/>
          </a:bodyPr>
          <a:lstStyle/>
          <a:p>
            <a:pPr marL="963613" indent="-963613">
              <a:lnSpc>
                <a:spcPct val="120000"/>
              </a:lnSpc>
            </a:pPr>
            <a:r>
              <a:rPr lang="zh-CN" altLang="en-US" dirty="0"/>
              <a:t>“起始点”：用</a:t>
            </a:r>
            <a:r>
              <a:rPr lang="en-US" altLang="zh-CN" dirty="0"/>
              <a:t>0</a:t>
            </a:r>
            <a:r>
              <a:rPr lang="zh-CN" altLang="en-US" dirty="0"/>
              <a:t>，</a:t>
            </a:r>
            <a:r>
              <a:rPr lang="en-US" altLang="zh-CN" dirty="0"/>
              <a:t>1</a:t>
            </a:r>
            <a:r>
              <a:rPr lang="zh-CN" altLang="en-US" dirty="0"/>
              <a:t>或</a:t>
            </a:r>
            <a:r>
              <a:rPr lang="en-US" altLang="zh-CN" dirty="0"/>
              <a:t>2</a:t>
            </a:r>
            <a:r>
              <a:rPr lang="zh-CN" altLang="en-US" dirty="0"/>
              <a:t>代替，</a:t>
            </a:r>
            <a:r>
              <a:rPr lang="en-US" altLang="zh-CN" dirty="0"/>
              <a:t>0</a:t>
            </a:r>
            <a:r>
              <a:rPr lang="zh-CN" altLang="en-US" dirty="0"/>
              <a:t>代表“文件开始位置”，</a:t>
            </a:r>
            <a:r>
              <a:rPr lang="en-US" altLang="zh-CN" dirty="0"/>
              <a:t>1</a:t>
            </a:r>
            <a:r>
              <a:rPr lang="zh-CN" altLang="en-US" dirty="0"/>
              <a:t>为“当前位置”，</a:t>
            </a:r>
            <a:r>
              <a:rPr lang="en-US" altLang="zh-CN" dirty="0"/>
              <a:t>2</a:t>
            </a:r>
            <a:r>
              <a:rPr lang="zh-CN" altLang="en-US" dirty="0"/>
              <a:t>为“文件末尾位置”</a:t>
            </a:r>
            <a:endParaRPr lang="en-US" altLang="zh-CN" dirty="0"/>
          </a:p>
          <a:p>
            <a:pPr marL="893763" indent="-893763">
              <a:lnSpc>
                <a:spcPct val="120000"/>
              </a:lnSpc>
            </a:pPr>
            <a:r>
              <a:rPr lang="en-US" altLang="zh-CN" dirty="0"/>
              <a:t>“</a:t>
            </a:r>
            <a:r>
              <a:rPr lang="zh-CN" altLang="en-US" dirty="0"/>
              <a:t>位移量”：指以“起始点”为基点，向前移动的字节数（长整型）</a:t>
            </a:r>
          </a:p>
        </p:txBody>
      </p:sp>
      <p:sp>
        <p:nvSpPr>
          <p:cNvPr id="12" name="圆角矩形 11"/>
          <p:cNvSpPr/>
          <p:nvPr/>
        </p:nvSpPr>
        <p:spPr>
          <a:xfrm>
            <a:off x="626228" y="4948879"/>
            <a:ext cx="9424035" cy="98757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dirty="0" err="1">
                <a:solidFill>
                  <a:schemeClr val="tx1"/>
                </a:solidFill>
              </a:rPr>
              <a:t>fseek</a:t>
            </a:r>
            <a:r>
              <a:rPr lang="en-US" altLang="zh-CN" sz="1600" dirty="0">
                <a:solidFill>
                  <a:schemeClr val="tx1"/>
                </a:solidFill>
              </a:rPr>
              <a:t> (fp,100L,0);		</a:t>
            </a:r>
            <a:r>
              <a:rPr lang="en-US" altLang="zh-CN" sz="1600" dirty="0">
                <a:solidFill>
                  <a:srgbClr val="008000"/>
                </a:solidFill>
              </a:rPr>
              <a:t>//</a:t>
            </a:r>
            <a:r>
              <a:rPr lang="zh-CN" altLang="en-US" sz="1600" dirty="0">
                <a:solidFill>
                  <a:srgbClr val="008000"/>
                </a:solidFill>
              </a:rPr>
              <a:t>将文件位置标记向前移到离文件开头</a:t>
            </a:r>
            <a:r>
              <a:rPr lang="en-US" altLang="zh-CN" sz="1600" dirty="0">
                <a:solidFill>
                  <a:srgbClr val="008000"/>
                </a:solidFill>
              </a:rPr>
              <a:t>100</a:t>
            </a:r>
            <a:r>
              <a:rPr lang="zh-CN" altLang="en-US" sz="1600" dirty="0">
                <a:solidFill>
                  <a:srgbClr val="008000"/>
                </a:solidFill>
              </a:rPr>
              <a:t>个字节处</a:t>
            </a:r>
          </a:p>
          <a:p>
            <a:pPr algn="just">
              <a:lnSpc>
                <a:spcPct val="120000"/>
              </a:lnSpc>
              <a:defRPr/>
            </a:pPr>
            <a:r>
              <a:rPr lang="en-US" altLang="zh-CN" sz="1600" dirty="0" err="1">
                <a:solidFill>
                  <a:schemeClr val="tx1"/>
                </a:solidFill>
              </a:rPr>
              <a:t>fseek</a:t>
            </a:r>
            <a:r>
              <a:rPr lang="en-US" altLang="zh-CN" sz="1600" dirty="0">
                <a:solidFill>
                  <a:schemeClr val="tx1"/>
                </a:solidFill>
              </a:rPr>
              <a:t> (fp,50L,1); 		</a:t>
            </a:r>
            <a:r>
              <a:rPr lang="en-US" altLang="zh-CN" sz="1600" dirty="0">
                <a:solidFill>
                  <a:srgbClr val="008000"/>
                </a:solidFill>
              </a:rPr>
              <a:t>//</a:t>
            </a:r>
            <a:r>
              <a:rPr lang="zh-CN" altLang="en-US" sz="1600" dirty="0">
                <a:solidFill>
                  <a:srgbClr val="008000"/>
                </a:solidFill>
              </a:rPr>
              <a:t>将文件位置标记向前移到离当前位置</a:t>
            </a:r>
            <a:r>
              <a:rPr lang="en-US" altLang="zh-CN" sz="1600" dirty="0">
                <a:solidFill>
                  <a:srgbClr val="008000"/>
                </a:solidFill>
              </a:rPr>
              <a:t>50</a:t>
            </a:r>
            <a:r>
              <a:rPr lang="zh-CN" altLang="en-US" sz="1600" dirty="0">
                <a:solidFill>
                  <a:srgbClr val="008000"/>
                </a:solidFill>
              </a:rPr>
              <a:t>个字节处</a:t>
            </a:r>
          </a:p>
          <a:p>
            <a:pPr algn="just">
              <a:lnSpc>
                <a:spcPct val="120000"/>
              </a:lnSpc>
              <a:defRPr/>
            </a:pPr>
            <a:r>
              <a:rPr lang="en-US" altLang="zh-CN" sz="1600" dirty="0" err="1">
                <a:solidFill>
                  <a:schemeClr val="tx1"/>
                </a:solidFill>
              </a:rPr>
              <a:t>fseek</a:t>
            </a:r>
            <a:r>
              <a:rPr lang="en-US" altLang="zh-CN" sz="1600" dirty="0">
                <a:solidFill>
                  <a:schemeClr val="tx1"/>
                </a:solidFill>
              </a:rPr>
              <a:t> (fp,-10L,2);		</a:t>
            </a:r>
            <a:r>
              <a:rPr lang="en-US" altLang="zh-CN" sz="1600" dirty="0">
                <a:solidFill>
                  <a:srgbClr val="008000"/>
                </a:solidFill>
              </a:rPr>
              <a:t>//</a:t>
            </a:r>
            <a:r>
              <a:rPr lang="zh-CN" altLang="en-US" sz="1600" dirty="0">
                <a:solidFill>
                  <a:srgbClr val="008000"/>
                </a:solidFill>
              </a:rPr>
              <a:t>将文件位置标记从文件末尾处向后退</a:t>
            </a:r>
            <a:r>
              <a:rPr lang="en-US" altLang="zh-CN" sz="1600" dirty="0">
                <a:solidFill>
                  <a:srgbClr val="008000"/>
                </a:solidFill>
              </a:rPr>
              <a:t>10</a:t>
            </a:r>
            <a:r>
              <a:rPr lang="zh-CN" altLang="en-US" sz="1600" dirty="0">
                <a:solidFill>
                  <a:srgbClr val="008000"/>
                </a:solidFill>
              </a:rPr>
              <a:t>个字节</a:t>
            </a:r>
          </a:p>
        </p:txBody>
      </p:sp>
      <p:graphicFrame>
        <p:nvGraphicFramePr>
          <p:cNvPr id="3" name="表格 2">
            <a:extLst>
              <a:ext uri="{FF2B5EF4-FFF2-40B4-BE49-F238E27FC236}">
                <a16:creationId xmlns:a16="http://schemas.microsoft.com/office/drawing/2014/main" xmlns="" id="{5FD46296-EBDF-4328-81A7-A01CF53D1EE7}"/>
              </a:ext>
            </a:extLst>
          </p:cNvPr>
          <p:cNvGraphicFramePr>
            <a:graphicFrameLocks noGrp="1"/>
          </p:cNvGraphicFramePr>
          <p:nvPr>
            <p:extLst>
              <p:ext uri="{D42A27DB-BD31-4B8C-83A1-F6EECF244321}">
                <p14:modId xmlns:p14="http://schemas.microsoft.com/office/powerpoint/2010/main" xmlns="" val="3359418679"/>
              </p:ext>
            </p:extLst>
          </p:nvPr>
        </p:nvGraphicFramePr>
        <p:xfrm>
          <a:off x="626228" y="3000728"/>
          <a:ext cx="8327385" cy="1483360"/>
        </p:xfrm>
        <a:graphic>
          <a:graphicData uri="http://schemas.openxmlformats.org/drawingml/2006/table">
            <a:tbl>
              <a:tblPr firstRow="1" bandRow="1">
                <a:tableStyleId>{5C22544A-7EE6-4342-B048-85BDC9FD1C3A}</a:tableStyleId>
              </a:tblPr>
              <a:tblGrid>
                <a:gridCol w="2775795">
                  <a:extLst>
                    <a:ext uri="{9D8B030D-6E8A-4147-A177-3AD203B41FA5}">
                      <a16:colId xmlns:a16="http://schemas.microsoft.com/office/drawing/2014/main" xmlns="" val="898797445"/>
                    </a:ext>
                  </a:extLst>
                </a:gridCol>
                <a:gridCol w="2775795">
                  <a:extLst>
                    <a:ext uri="{9D8B030D-6E8A-4147-A177-3AD203B41FA5}">
                      <a16:colId xmlns:a16="http://schemas.microsoft.com/office/drawing/2014/main" xmlns="" val="3362704982"/>
                    </a:ext>
                  </a:extLst>
                </a:gridCol>
                <a:gridCol w="2775795">
                  <a:extLst>
                    <a:ext uri="{9D8B030D-6E8A-4147-A177-3AD203B41FA5}">
                      <a16:colId xmlns:a16="http://schemas.microsoft.com/office/drawing/2014/main" xmlns="" val="412668121"/>
                    </a:ext>
                  </a:extLst>
                </a:gridCol>
              </a:tblGrid>
              <a:tr h="370840">
                <a:tc>
                  <a:txBody>
                    <a:bodyPr/>
                    <a:lstStyle/>
                    <a:p>
                      <a:r>
                        <a:rPr lang="zh-CN" altLang="en-US" dirty="0"/>
                        <a:t>起始点</a:t>
                      </a:r>
                    </a:p>
                  </a:txBody>
                  <a:tcPr/>
                </a:tc>
                <a:tc>
                  <a:txBody>
                    <a:bodyPr/>
                    <a:lstStyle/>
                    <a:p>
                      <a:r>
                        <a:rPr lang="zh-CN" altLang="en-US" dirty="0"/>
                        <a:t>名字</a:t>
                      </a:r>
                    </a:p>
                  </a:txBody>
                  <a:tcPr/>
                </a:tc>
                <a:tc>
                  <a:txBody>
                    <a:bodyPr/>
                    <a:lstStyle/>
                    <a:p>
                      <a:r>
                        <a:rPr lang="zh-CN" altLang="en-US" dirty="0"/>
                        <a:t>用数字代表</a:t>
                      </a:r>
                    </a:p>
                  </a:txBody>
                  <a:tcPr/>
                </a:tc>
                <a:extLst>
                  <a:ext uri="{0D108BD9-81ED-4DB2-BD59-A6C34878D82A}">
                    <a16:rowId xmlns:a16="http://schemas.microsoft.com/office/drawing/2014/main" xmlns="" val="784196642"/>
                  </a:ext>
                </a:extLst>
              </a:tr>
              <a:tr h="370840">
                <a:tc>
                  <a:txBody>
                    <a:bodyPr/>
                    <a:lstStyle/>
                    <a:p>
                      <a:r>
                        <a:rPr lang="zh-CN" altLang="en-US" dirty="0"/>
                        <a:t>文件开始</a:t>
                      </a:r>
                    </a:p>
                  </a:txBody>
                  <a:tcPr/>
                </a:tc>
                <a:tc>
                  <a:txBody>
                    <a:bodyPr/>
                    <a:lstStyle/>
                    <a:p>
                      <a:r>
                        <a:rPr lang="en-US" altLang="zh-CN" dirty="0"/>
                        <a:t>SEEK_SET</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505891386"/>
                  </a:ext>
                </a:extLst>
              </a:tr>
              <a:tr h="370840">
                <a:tc>
                  <a:txBody>
                    <a:bodyPr/>
                    <a:lstStyle/>
                    <a:p>
                      <a:r>
                        <a:rPr lang="zh-CN" altLang="en-US" dirty="0"/>
                        <a:t>文件当前位置</a:t>
                      </a:r>
                    </a:p>
                  </a:txBody>
                  <a:tcPr/>
                </a:tc>
                <a:tc>
                  <a:txBody>
                    <a:bodyPr/>
                    <a:lstStyle/>
                    <a:p>
                      <a:r>
                        <a:rPr lang="en-US" altLang="zh-CN" dirty="0"/>
                        <a:t>SEEK_CUR</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xmlns="" val="2805143177"/>
                  </a:ext>
                </a:extLst>
              </a:tr>
              <a:tr h="370840">
                <a:tc>
                  <a:txBody>
                    <a:bodyPr/>
                    <a:lstStyle/>
                    <a:p>
                      <a:r>
                        <a:rPr lang="zh-CN" altLang="en-US" dirty="0"/>
                        <a:t>文件末尾</a:t>
                      </a:r>
                    </a:p>
                  </a:txBody>
                  <a:tcPr/>
                </a:tc>
                <a:tc>
                  <a:txBody>
                    <a:bodyPr/>
                    <a:lstStyle/>
                    <a:p>
                      <a:r>
                        <a:rPr lang="en-US" altLang="zh-CN" dirty="0"/>
                        <a:t>SEEK_END</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1821749304"/>
                  </a:ext>
                </a:extLst>
              </a:tr>
            </a:tbl>
          </a:graphicData>
        </a:graphic>
      </p:graphicFrame>
    </p:spTree>
    <p:extLst>
      <p:ext uri="{BB962C8B-B14F-4D97-AF65-F5344CB8AC3E}">
        <p14:creationId xmlns:p14="http://schemas.microsoft.com/office/powerpoint/2010/main" xmlns="" val="414525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文件有不同的类型，在进行</a:t>
            </a:r>
            <a:r>
              <a:rPr lang="en-US" altLang="zh-CN" dirty="0">
                <a:solidFill>
                  <a:schemeClr val="tx1"/>
                </a:solidFill>
              </a:rPr>
              <a:t>C</a:t>
            </a:r>
            <a:r>
              <a:rPr lang="zh-CN" altLang="en-US" dirty="0">
                <a:solidFill>
                  <a:schemeClr val="tx1"/>
                </a:solidFill>
              </a:rPr>
              <a:t>语言程序设计中，主要用到两种文件：</a:t>
            </a:r>
            <a:endParaRPr lang="en-US" altLang="zh-CN" dirty="0">
              <a:solidFill>
                <a:schemeClr val="tx1"/>
              </a:solidFill>
            </a:endParaRPr>
          </a:p>
          <a:p>
            <a:pPr algn="just">
              <a:lnSpc>
                <a:spcPct val="150000"/>
              </a:lnSpc>
              <a:defRPr/>
            </a:pPr>
            <a:r>
              <a:rPr lang="en-US" altLang="zh-CN" dirty="0">
                <a:solidFill>
                  <a:schemeClr val="tx1"/>
                </a:solidFill>
              </a:rPr>
              <a:t>(1) </a:t>
            </a:r>
            <a:r>
              <a:rPr lang="zh-CN" altLang="en-US" b="1" dirty="0">
                <a:solidFill>
                  <a:schemeClr val="tx1"/>
                </a:solidFill>
              </a:rPr>
              <a:t>程序文件</a:t>
            </a:r>
            <a:r>
              <a:rPr lang="zh-CN" altLang="en-US" dirty="0">
                <a:solidFill>
                  <a:schemeClr val="tx1"/>
                </a:solidFill>
              </a:rPr>
              <a:t>。包括源程序文件</a:t>
            </a:r>
            <a:r>
              <a:rPr lang="en-US" altLang="zh-CN" dirty="0">
                <a:solidFill>
                  <a:schemeClr val="tx1"/>
                </a:solidFill>
              </a:rPr>
              <a:t>(</a:t>
            </a:r>
            <a:r>
              <a:rPr lang="zh-CN" altLang="en-US" dirty="0">
                <a:solidFill>
                  <a:schemeClr val="tx1"/>
                </a:solidFill>
              </a:rPr>
              <a:t>后缀为</a:t>
            </a:r>
            <a:r>
              <a:rPr lang="en-US" altLang="zh-CN" dirty="0">
                <a:solidFill>
                  <a:schemeClr val="tx1"/>
                </a:solidFill>
              </a:rPr>
              <a:t>.c)</a:t>
            </a:r>
            <a:r>
              <a:rPr lang="zh-CN" altLang="en-US" dirty="0">
                <a:solidFill>
                  <a:schemeClr val="tx1"/>
                </a:solidFill>
              </a:rPr>
              <a:t>、目标文件</a:t>
            </a:r>
            <a:r>
              <a:rPr lang="en-US" altLang="zh-CN" dirty="0">
                <a:solidFill>
                  <a:schemeClr val="tx1"/>
                </a:solidFill>
              </a:rPr>
              <a:t>(</a:t>
            </a:r>
            <a:r>
              <a:rPr lang="zh-CN" altLang="en-US" dirty="0">
                <a:solidFill>
                  <a:schemeClr val="tx1"/>
                </a:solidFill>
              </a:rPr>
              <a:t>后缀为</a:t>
            </a:r>
            <a:r>
              <a:rPr lang="en-US" altLang="zh-CN" dirty="0">
                <a:solidFill>
                  <a:schemeClr val="tx1"/>
                </a:solidFill>
              </a:rPr>
              <a:t>.obj)</a:t>
            </a:r>
            <a:r>
              <a:rPr lang="zh-CN" altLang="en-US" dirty="0">
                <a:solidFill>
                  <a:schemeClr val="tx1"/>
                </a:solidFill>
              </a:rPr>
              <a:t>、可执行文件</a:t>
            </a:r>
            <a:r>
              <a:rPr lang="en-US" altLang="zh-CN" dirty="0">
                <a:solidFill>
                  <a:schemeClr val="tx1"/>
                </a:solidFill>
              </a:rPr>
              <a:t>(</a:t>
            </a:r>
            <a:r>
              <a:rPr lang="zh-CN" altLang="en-US" dirty="0">
                <a:solidFill>
                  <a:schemeClr val="tx1"/>
                </a:solidFill>
              </a:rPr>
              <a:t>后缀为</a:t>
            </a:r>
            <a:r>
              <a:rPr lang="en-US" altLang="zh-CN" dirty="0">
                <a:solidFill>
                  <a:schemeClr val="tx1"/>
                </a:solidFill>
              </a:rPr>
              <a:t>.exe)</a:t>
            </a:r>
            <a:r>
              <a:rPr lang="zh-CN" altLang="en-US" dirty="0">
                <a:solidFill>
                  <a:schemeClr val="tx1"/>
                </a:solidFill>
              </a:rPr>
              <a:t>等。这种文件是用来存放程序的。 </a:t>
            </a:r>
            <a:endParaRPr lang="en-US" altLang="zh-CN" dirty="0">
              <a:solidFill>
                <a:schemeClr val="tx1"/>
              </a:solidFill>
            </a:endParaRPr>
          </a:p>
          <a:p>
            <a:pPr algn="just">
              <a:lnSpc>
                <a:spcPct val="150000"/>
              </a:lnSpc>
              <a:defRPr/>
            </a:pPr>
            <a:r>
              <a:rPr lang="en-US" altLang="zh-CN" dirty="0">
                <a:solidFill>
                  <a:schemeClr val="tx1"/>
                </a:solidFill>
              </a:rPr>
              <a:t>(2) </a:t>
            </a:r>
            <a:r>
              <a:rPr lang="zh-CN" altLang="en-US" b="1" dirty="0">
                <a:solidFill>
                  <a:schemeClr val="tx1"/>
                </a:solidFill>
              </a:rPr>
              <a:t>数据文件</a:t>
            </a:r>
            <a:r>
              <a:rPr lang="zh-CN" altLang="en-US" dirty="0">
                <a:solidFill>
                  <a:schemeClr val="tx1"/>
                </a:solidFill>
              </a:rPr>
              <a:t>。文件的内容不是程序，而是程序运行时读写的数据，如在程序运行过程中输出到磁盘</a:t>
            </a:r>
            <a:r>
              <a:rPr lang="en-US" altLang="zh-CN" dirty="0">
                <a:solidFill>
                  <a:schemeClr val="tx1"/>
                </a:solidFill>
              </a:rPr>
              <a:t>(</a:t>
            </a:r>
            <a:r>
              <a:rPr lang="zh-CN" altLang="en-US" dirty="0">
                <a:solidFill>
                  <a:schemeClr val="tx1"/>
                </a:solidFill>
              </a:rPr>
              <a:t>或其他外部设备</a:t>
            </a:r>
            <a:r>
              <a:rPr lang="en-US" altLang="zh-CN" dirty="0">
                <a:solidFill>
                  <a:schemeClr val="tx1"/>
                </a:solidFill>
              </a:rPr>
              <a:t>)</a:t>
            </a:r>
            <a:r>
              <a:rPr lang="zh-CN" altLang="en-US" dirty="0">
                <a:solidFill>
                  <a:schemeClr val="tx1"/>
                </a:solidFill>
              </a:rPr>
              <a:t>的数据，或供程序运行时读入内存的数据。如一批学生的成绩数据、货物交易的数据等。</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为了简化用户对输入输出设备的操作，使用户不必去区分各种输入输出设备之间的区别，</a:t>
            </a:r>
            <a:r>
              <a:rPr lang="zh-CN" altLang="en-US" b="1" dirty="0">
                <a:solidFill>
                  <a:schemeClr val="tx1"/>
                </a:solidFill>
              </a:rPr>
              <a:t>操作系统把各种设备都统一作为文件来处理</a:t>
            </a:r>
            <a:r>
              <a:rPr lang="zh-CN" altLang="en-US" dirty="0">
                <a:solidFill>
                  <a:schemeClr val="tx1"/>
                </a:solidFill>
              </a:rPr>
              <a:t>。从操作系统的角度看，每一个与主机相连的输入输出设备都看作一个文件。例如，终端键盘是输入文件，显示屏和打印机是输出文件。</a:t>
            </a:r>
            <a:endParaRPr lang="en-US" altLang="zh-CN" dirty="0">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xmlns="" val="30349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dirty="0"/>
              <a:t>文件位置标记的定位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startAt="3"/>
              <a:defRPr/>
            </a:pPr>
            <a:r>
              <a:rPr lang="zh-CN" altLang="en-US" sz="2000" b="1" dirty="0">
                <a:solidFill>
                  <a:schemeClr val="tx1"/>
                </a:solidFill>
              </a:rPr>
              <a:t>用</a:t>
            </a:r>
            <a:r>
              <a:rPr lang="en-US" altLang="zh-CN" sz="2000" b="1" dirty="0" err="1">
                <a:solidFill>
                  <a:schemeClr val="tx1"/>
                </a:solidFill>
              </a:rPr>
              <a:t>ftell</a:t>
            </a:r>
            <a:r>
              <a:rPr lang="zh-CN" altLang="en-US" sz="2000" b="1" dirty="0">
                <a:solidFill>
                  <a:schemeClr val="tx1"/>
                </a:solidFill>
              </a:rPr>
              <a:t>函数测定文件位置标记的当前位置</a:t>
            </a:r>
            <a:endParaRPr lang="en-US" altLang="zh-CN" sz="2000" b="1" dirty="0">
              <a:solidFill>
                <a:schemeClr val="tx1"/>
              </a:solidFill>
            </a:endParaRPr>
          </a:p>
          <a:p>
            <a:pPr algn="just">
              <a:lnSpc>
                <a:spcPct val="150000"/>
              </a:lnSpc>
              <a:defRPr/>
            </a:pPr>
            <a:r>
              <a:rPr lang="en-US" altLang="zh-CN" sz="2000" dirty="0" err="1">
                <a:solidFill>
                  <a:schemeClr val="tx1"/>
                </a:solidFill>
              </a:rPr>
              <a:t>ftell</a:t>
            </a:r>
            <a:r>
              <a:rPr lang="zh-CN" altLang="en-US" sz="2000" dirty="0">
                <a:solidFill>
                  <a:schemeClr val="tx1"/>
                </a:solidFill>
              </a:rPr>
              <a:t>函数的作用是得到流式文件中文件位置标记的当前位置。</a:t>
            </a:r>
            <a:endParaRPr lang="en-US" altLang="zh-CN" sz="2000" dirty="0">
              <a:solidFill>
                <a:schemeClr val="tx1"/>
              </a:solidFill>
            </a:endParaRPr>
          </a:p>
          <a:p>
            <a:pPr algn="just">
              <a:lnSpc>
                <a:spcPct val="150000"/>
              </a:lnSpc>
              <a:defRPr/>
            </a:pPr>
            <a:r>
              <a:rPr lang="zh-CN" altLang="en-US" sz="2000" dirty="0">
                <a:solidFill>
                  <a:schemeClr val="tx1"/>
                </a:solidFill>
              </a:rPr>
              <a:t>用相对于文件开头的位移量来表示。</a:t>
            </a:r>
            <a:endParaRPr lang="en-US" altLang="zh-CN" sz="2000" dirty="0">
              <a:solidFill>
                <a:schemeClr val="tx1"/>
              </a:solidFill>
            </a:endParaRPr>
          </a:p>
          <a:p>
            <a:pPr algn="just">
              <a:lnSpc>
                <a:spcPct val="150000"/>
              </a:lnSpc>
              <a:defRPr/>
            </a:pPr>
            <a:r>
              <a:rPr lang="zh-CN" altLang="en-US" sz="2000" dirty="0">
                <a:solidFill>
                  <a:schemeClr val="tx1"/>
                </a:solidFill>
              </a:rPr>
              <a:t>如果</a:t>
            </a:r>
            <a:r>
              <a:rPr lang="en-US" altLang="zh-CN" sz="2000" dirty="0" err="1">
                <a:solidFill>
                  <a:schemeClr val="tx1"/>
                </a:solidFill>
              </a:rPr>
              <a:t>ftell</a:t>
            </a:r>
            <a:r>
              <a:rPr lang="zh-CN" altLang="en-US" sz="2000" dirty="0">
                <a:solidFill>
                  <a:schemeClr val="tx1"/>
                </a:solidFill>
              </a:rPr>
              <a:t>函数返回值为</a:t>
            </a:r>
            <a:r>
              <a:rPr lang="en-US" altLang="zh-CN" sz="2000" dirty="0">
                <a:solidFill>
                  <a:schemeClr val="tx1"/>
                </a:solidFill>
              </a:rPr>
              <a:t>-1L</a:t>
            </a:r>
            <a:r>
              <a:rPr lang="zh-CN" altLang="en-US" sz="2000" dirty="0">
                <a:solidFill>
                  <a:schemeClr val="tx1"/>
                </a:solidFill>
              </a:rPr>
              <a:t>，表示出错。</a:t>
            </a:r>
          </a:p>
        </p:txBody>
      </p:sp>
      <p:sp>
        <p:nvSpPr>
          <p:cNvPr id="11" name="矩形 10"/>
          <p:cNvSpPr/>
          <p:nvPr/>
        </p:nvSpPr>
        <p:spPr>
          <a:xfrm>
            <a:off x="5593556" y="1209668"/>
            <a:ext cx="4222192"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dirty="0" err="1">
                <a:solidFill>
                  <a:schemeClr val="bg1"/>
                </a:solidFill>
              </a:rPr>
              <a:t>ftell</a:t>
            </a:r>
            <a:r>
              <a:rPr lang="en-US" altLang="zh-CN" dirty="0">
                <a:solidFill>
                  <a:schemeClr val="bg1"/>
                </a:solidFill>
              </a:rPr>
              <a:t>(</a:t>
            </a:r>
            <a:r>
              <a:rPr lang="zh-CN" altLang="en-US" dirty="0">
                <a:solidFill>
                  <a:schemeClr val="bg1"/>
                </a:solidFill>
              </a:rPr>
              <a:t>文件类型指针</a:t>
            </a:r>
            <a:r>
              <a:rPr lang="en-US" altLang="zh-CN" dirty="0">
                <a:solidFill>
                  <a:schemeClr val="bg1"/>
                </a:solidFill>
              </a:rPr>
              <a:t>);</a:t>
            </a:r>
          </a:p>
        </p:txBody>
      </p:sp>
      <p:sp>
        <p:nvSpPr>
          <p:cNvPr id="13" name="圆角矩形 12"/>
          <p:cNvSpPr/>
          <p:nvPr/>
        </p:nvSpPr>
        <p:spPr>
          <a:xfrm>
            <a:off x="626228" y="3121560"/>
            <a:ext cx="9424036" cy="653048"/>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dirty="0" err="1">
                <a:solidFill>
                  <a:schemeClr val="tx1"/>
                </a:solidFill>
              </a:rPr>
              <a:t>i</a:t>
            </a:r>
            <a:r>
              <a:rPr lang="en-US" altLang="zh-CN" sz="1600" dirty="0">
                <a:solidFill>
                  <a:schemeClr val="tx1"/>
                </a:solidFill>
              </a:rPr>
              <a:t>=</a:t>
            </a:r>
            <a:r>
              <a:rPr lang="en-US" altLang="zh-CN" sz="1600" dirty="0" err="1">
                <a:solidFill>
                  <a:schemeClr val="tx1"/>
                </a:solidFill>
              </a:rPr>
              <a:t>ftell</a:t>
            </a:r>
            <a:r>
              <a:rPr lang="en-US" altLang="zh-CN" sz="1600" dirty="0">
                <a:solidFill>
                  <a:schemeClr val="tx1"/>
                </a:solidFill>
              </a:rPr>
              <a:t>(</a:t>
            </a:r>
            <a:r>
              <a:rPr lang="en-US" altLang="zh-CN" sz="1600" dirty="0" err="1">
                <a:solidFill>
                  <a:schemeClr val="tx1"/>
                </a:solidFill>
              </a:rPr>
              <a:t>fp</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变量</a:t>
            </a:r>
            <a:r>
              <a:rPr lang="en-US" altLang="zh-CN" sz="1600" dirty="0" err="1">
                <a:solidFill>
                  <a:srgbClr val="008000"/>
                </a:solidFill>
              </a:rPr>
              <a:t>i</a:t>
            </a:r>
            <a:r>
              <a:rPr lang="zh-CN" altLang="en-US" sz="1600" dirty="0">
                <a:solidFill>
                  <a:srgbClr val="008000"/>
                </a:solidFill>
              </a:rPr>
              <a:t>存放文件当前位置</a:t>
            </a:r>
          </a:p>
          <a:p>
            <a:pPr algn="just">
              <a:lnSpc>
                <a:spcPct val="120000"/>
              </a:lnSpc>
              <a:defRPr/>
            </a:pPr>
            <a:r>
              <a:rPr lang="en-US" altLang="zh-CN" sz="1600" dirty="0">
                <a:solidFill>
                  <a:schemeClr val="tx1"/>
                </a:solidFill>
              </a:rPr>
              <a:t>if(</a:t>
            </a:r>
            <a:r>
              <a:rPr lang="en-US" altLang="zh-CN" sz="1600" dirty="0" err="1">
                <a:solidFill>
                  <a:schemeClr val="tx1"/>
                </a:solidFill>
              </a:rPr>
              <a:t>i</a:t>
            </a:r>
            <a:r>
              <a:rPr lang="en-US" altLang="zh-CN" sz="1600" dirty="0">
                <a:solidFill>
                  <a:schemeClr val="tx1"/>
                </a:solidFill>
              </a:rPr>
              <a:t>==-1L) </a:t>
            </a:r>
            <a:r>
              <a:rPr lang="en-US" altLang="zh-CN" sz="1600" dirty="0" err="1">
                <a:solidFill>
                  <a:schemeClr val="tx1"/>
                </a:solidFill>
              </a:rPr>
              <a:t>printf</a:t>
            </a:r>
            <a:r>
              <a:rPr lang="en-US" altLang="zh-CN" sz="1600" dirty="0">
                <a:solidFill>
                  <a:schemeClr val="tx1"/>
                </a:solidFill>
              </a:rPr>
              <a:t>(″error\n″); 	</a:t>
            </a:r>
            <a:r>
              <a:rPr lang="en-US" altLang="zh-CN" sz="1600" dirty="0">
                <a:solidFill>
                  <a:srgbClr val="008000"/>
                </a:solidFill>
              </a:rPr>
              <a:t>//</a:t>
            </a:r>
            <a:r>
              <a:rPr lang="zh-CN" altLang="en-US" sz="1600" dirty="0">
                <a:solidFill>
                  <a:srgbClr val="008000"/>
                </a:solidFill>
              </a:rPr>
              <a:t>如果调用函数时出错，输出</a:t>
            </a:r>
            <a:r>
              <a:rPr lang="en-US" altLang="zh-CN" sz="1600" dirty="0">
                <a:solidFill>
                  <a:srgbClr val="008000"/>
                </a:solidFill>
              </a:rPr>
              <a:t>″error″</a:t>
            </a:r>
          </a:p>
        </p:txBody>
      </p:sp>
    </p:spTree>
    <p:extLst>
      <p:ext uri="{BB962C8B-B14F-4D97-AF65-F5344CB8AC3E}">
        <p14:creationId xmlns:p14="http://schemas.microsoft.com/office/powerpoint/2010/main" xmlns="" val="1968852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dirty="0"/>
              <a:t>对文件进行随机读写 </a:t>
            </a:r>
          </a:p>
        </p:txBody>
      </p:sp>
      <p:sp>
        <p:nvSpPr>
          <p:cNvPr id="3" name="内容占位符 2"/>
          <p:cNvSpPr>
            <a:spLocks noGrp="1"/>
          </p:cNvSpPr>
          <p:nvPr>
            <p:ph idx="1"/>
          </p:nvPr>
        </p:nvSpPr>
        <p:spPr>
          <a:xfrm>
            <a:off x="401447" y="1211503"/>
            <a:ext cx="4113404" cy="2646122"/>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9.5】</a:t>
            </a:r>
            <a:r>
              <a:rPr lang="zh-CN" altLang="en-US" sz="2000" dirty="0">
                <a:solidFill>
                  <a:schemeClr val="accent1"/>
                </a:solidFill>
              </a:rPr>
              <a:t>在磁盘文件上存有</a:t>
            </a:r>
            <a:r>
              <a:rPr lang="en-US" altLang="zh-CN" sz="2000" dirty="0">
                <a:solidFill>
                  <a:schemeClr val="accent1"/>
                </a:solidFill>
              </a:rPr>
              <a:t>10</a:t>
            </a:r>
            <a:r>
              <a:rPr lang="zh-CN" altLang="en-US" sz="2000" dirty="0">
                <a:solidFill>
                  <a:schemeClr val="accent1"/>
                </a:solidFill>
              </a:rPr>
              <a:t>个学生的数据。要求将第</a:t>
            </a:r>
            <a:r>
              <a:rPr lang="en-US" altLang="zh-CN" sz="2000" dirty="0">
                <a:solidFill>
                  <a:schemeClr val="accent1"/>
                </a:solidFill>
              </a:rPr>
              <a:t>1</a:t>
            </a:r>
            <a:r>
              <a:rPr lang="zh-CN" altLang="en-US" sz="2000" dirty="0">
                <a:solidFill>
                  <a:schemeClr val="accent1"/>
                </a:solidFill>
              </a:rPr>
              <a:t>、第</a:t>
            </a:r>
            <a:r>
              <a:rPr lang="en-US" altLang="zh-CN" sz="2000" dirty="0">
                <a:solidFill>
                  <a:schemeClr val="accent1"/>
                </a:solidFill>
              </a:rPr>
              <a:t>3</a:t>
            </a:r>
            <a:r>
              <a:rPr lang="zh-CN" altLang="en-US" sz="2000" dirty="0">
                <a:solidFill>
                  <a:schemeClr val="accent1"/>
                </a:solidFill>
              </a:rPr>
              <a:t>、第</a:t>
            </a:r>
            <a:r>
              <a:rPr lang="en-US" altLang="zh-CN" sz="2000" dirty="0">
                <a:solidFill>
                  <a:schemeClr val="accent1"/>
                </a:solidFill>
              </a:rPr>
              <a:t>5</a:t>
            </a:r>
            <a:r>
              <a:rPr lang="zh-CN" altLang="en-US" sz="2000" dirty="0">
                <a:solidFill>
                  <a:schemeClr val="accent1"/>
                </a:solidFill>
              </a:rPr>
              <a:t>、第</a:t>
            </a:r>
            <a:r>
              <a:rPr lang="en-US" altLang="zh-CN" sz="2000" dirty="0">
                <a:solidFill>
                  <a:schemeClr val="accent1"/>
                </a:solidFill>
              </a:rPr>
              <a:t>7</a:t>
            </a:r>
            <a:r>
              <a:rPr lang="zh-CN" altLang="en-US" sz="2000" dirty="0">
                <a:solidFill>
                  <a:schemeClr val="accent1"/>
                </a:solidFill>
              </a:rPr>
              <a:t>、第</a:t>
            </a:r>
            <a:r>
              <a:rPr lang="en-US" altLang="zh-CN" sz="2000" dirty="0">
                <a:solidFill>
                  <a:schemeClr val="accent1"/>
                </a:solidFill>
              </a:rPr>
              <a:t>9</a:t>
            </a:r>
            <a:r>
              <a:rPr lang="zh-CN" altLang="en-US" sz="2000" dirty="0">
                <a:solidFill>
                  <a:schemeClr val="accent1"/>
                </a:solidFill>
              </a:rPr>
              <a:t>个学生数据输入计算机，存放到结构体数组中的第</a:t>
            </a:r>
            <a:r>
              <a:rPr lang="en-US" altLang="zh-CN" sz="2000" dirty="0">
                <a:solidFill>
                  <a:schemeClr val="accent1"/>
                </a:solidFill>
              </a:rPr>
              <a:t>1</a:t>
            </a:r>
            <a:r>
              <a:rPr lang="zh-CN" altLang="en-US" sz="2000" dirty="0">
                <a:solidFill>
                  <a:schemeClr val="accent1"/>
                </a:solidFill>
              </a:rPr>
              <a:t>、第</a:t>
            </a:r>
            <a:r>
              <a:rPr lang="en-US" altLang="zh-CN" sz="2000" dirty="0">
                <a:solidFill>
                  <a:schemeClr val="accent1"/>
                </a:solidFill>
              </a:rPr>
              <a:t>3</a:t>
            </a:r>
            <a:r>
              <a:rPr lang="zh-CN" altLang="en-US" sz="2000" dirty="0">
                <a:solidFill>
                  <a:schemeClr val="accent1"/>
                </a:solidFill>
              </a:rPr>
              <a:t>、第</a:t>
            </a:r>
            <a:r>
              <a:rPr lang="en-US" altLang="zh-CN" sz="2000" dirty="0">
                <a:solidFill>
                  <a:schemeClr val="accent1"/>
                </a:solidFill>
              </a:rPr>
              <a:t>5</a:t>
            </a:r>
            <a:r>
              <a:rPr lang="zh-CN" altLang="en-US" sz="2000" dirty="0">
                <a:solidFill>
                  <a:schemeClr val="accent1"/>
                </a:solidFill>
              </a:rPr>
              <a:t>、第</a:t>
            </a:r>
            <a:r>
              <a:rPr lang="en-US" altLang="zh-CN" sz="2000" dirty="0">
                <a:solidFill>
                  <a:schemeClr val="accent1"/>
                </a:solidFill>
              </a:rPr>
              <a:t>7</a:t>
            </a:r>
            <a:r>
              <a:rPr lang="zh-CN" altLang="en-US" sz="2000" dirty="0">
                <a:solidFill>
                  <a:schemeClr val="accent1"/>
                </a:solidFill>
              </a:rPr>
              <a:t>、第</a:t>
            </a:r>
            <a:r>
              <a:rPr lang="en-US" altLang="zh-CN" sz="2000" dirty="0">
                <a:solidFill>
                  <a:schemeClr val="accent1"/>
                </a:solidFill>
              </a:rPr>
              <a:t>9</a:t>
            </a:r>
            <a:r>
              <a:rPr lang="zh-CN" altLang="en-US" sz="2000" dirty="0">
                <a:solidFill>
                  <a:schemeClr val="accent1"/>
                </a:solidFill>
              </a:rPr>
              <a:t>个元素中，并在屏幕上显示出来。</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29809" y="437321"/>
            <a:ext cx="7066721" cy="6231835"/>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a:t>#include&lt;</a:t>
            </a:r>
            <a:r>
              <a:rPr lang="en-US" altLang="zh-CN" sz="1400" dirty="0" err="1"/>
              <a:t>stdio.h</a:t>
            </a:r>
            <a:r>
              <a:rPr lang="en-US" altLang="zh-CN" sz="1400" dirty="0"/>
              <a:t>&gt;</a:t>
            </a:r>
          </a:p>
          <a:p>
            <a:pPr defTabSz="363538">
              <a:lnSpc>
                <a:spcPct val="120000"/>
              </a:lnSpc>
            </a:pPr>
            <a:r>
              <a:rPr lang="en-US" altLang="zh-CN" sz="1400" dirty="0"/>
              <a:t>struct </a:t>
            </a:r>
            <a:r>
              <a:rPr lang="en-US" altLang="zh-CN" sz="1400" dirty="0" err="1"/>
              <a:t>Student_type</a:t>
            </a:r>
            <a:r>
              <a:rPr lang="en-US" altLang="zh-CN" sz="1400" dirty="0"/>
              <a:t>	</a:t>
            </a:r>
            <a:r>
              <a:rPr lang="en-US" altLang="zh-CN" sz="1400" dirty="0">
                <a:solidFill>
                  <a:srgbClr val="008000"/>
                </a:solidFill>
              </a:rPr>
              <a:t>//</a:t>
            </a:r>
            <a:r>
              <a:rPr lang="zh-CN" altLang="en-US" sz="1400" dirty="0">
                <a:solidFill>
                  <a:srgbClr val="008000"/>
                </a:solidFill>
              </a:rPr>
              <a:t>学生数据类型</a:t>
            </a:r>
          </a:p>
          <a:p>
            <a:pPr defTabSz="363538">
              <a:lnSpc>
                <a:spcPct val="120000"/>
              </a:lnSpc>
            </a:pPr>
            <a:r>
              <a:rPr lang="en-US" altLang="zh-CN" sz="1400" dirty="0"/>
              <a:t>{	char name[10];</a:t>
            </a:r>
          </a:p>
          <a:p>
            <a:pPr defTabSz="363538">
              <a:lnSpc>
                <a:spcPct val="120000"/>
              </a:lnSpc>
            </a:pPr>
            <a:r>
              <a:rPr lang="en-US" altLang="zh-CN" sz="1400" dirty="0"/>
              <a:t>	int num;</a:t>
            </a:r>
          </a:p>
          <a:p>
            <a:pPr defTabSz="363538">
              <a:lnSpc>
                <a:spcPct val="120000"/>
              </a:lnSpc>
            </a:pPr>
            <a:r>
              <a:rPr lang="en-US" altLang="zh-CN" sz="1400" dirty="0"/>
              <a:t>	int age;</a:t>
            </a:r>
          </a:p>
          <a:p>
            <a:pPr defTabSz="363538">
              <a:lnSpc>
                <a:spcPct val="120000"/>
              </a:lnSpc>
            </a:pPr>
            <a:r>
              <a:rPr lang="en-US" altLang="zh-CN" sz="1400" dirty="0"/>
              <a:t>	char sex;</a:t>
            </a:r>
          </a:p>
          <a:p>
            <a:pPr defTabSz="363538">
              <a:lnSpc>
                <a:spcPct val="120000"/>
              </a:lnSpc>
            </a:pPr>
            <a:r>
              <a:rPr lang="en-US" altLang="zh-CN" sz="1400" dirty="0"/>
              <a:t>}stud[10]; 			</a:t>
            </a:r>
            <a:r>
              <a:rPr lang="en-US" altLang="zh-CN" sz="1400" dirty="0">
                <a:solidFill>
                  <a:srgbClr val="008000"/>
                </a:solidFill>
              </a:rPr>
              <a:t>//</a:t>
            </a:r>
            <a:r>
              <a:rPr lang="zh-CN" altLang="en-US" sz="1400" dirty="0">
                <a:solidFill>
                  <a:srgbClr val="008000"/>
                </a:solidFill>
              </a:rPr>
              <a:t>定义结构体数组</a:t>
            </a:r>
            <a:r>
              <a:rPr lang="en-US" altLang="zh-CN" sz="1400" dirty="0">
                <a:solidFill>
                  <a:srgbClr val="008000"/>
                </a:solidFill>
              </a:rPr>
              <a:t>stud</a:t>
            </a:r>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i</a:t>
            </a:r>
            <a:r>
              <a:rPr lang="en-US" altLang="zh-CN" sz="1400" dirty="0"/>
              <a:t>;</a:t>
            </a:r>
          </a:p>
          <a:p>
            <a:pPr defTabSz="363538">
              <a:lnSpc>
                <a:spcPct val="120000"/>
              </a:lnSpc>
            </a:pPr>
            <a:r>
              <a:rPr lang="en-US" altLang="zh-CN" sz="1400" dirty="0"/>
              <a:t>	FILE *</a:t>
            </a:r>
            <a:r>
              <a:rPr lang="en-US" altLang="zh-CN" sz="1400" dirty="0" err="1"/>
              <a:t>fp</a:t>
            </a:r>
            <a:r>
              <a:rPr lang="en-US" altLang="zh-CN" sz="1400" dirty="0"/>
              <a:t>; </a:t>
            </a:r>
          </a:p>
          <a:p>
            <a:pPr defTabSz="363538">
              <a:lnSpc>
                <a:spcPct val="120000"/>
              </a:lnSpc>
            </a:pPr>
            <a:r>
              <a:rPr lang="en-US" altLang="zh-CN" sz="1400" dirty="0"/>
              <a:t>	if((</a:t>
            </a:r>
            <a:r>
              <a:rPr lang="en-US" altLang="zh-CN" sz="1400" dirty="0" err="1"/>
              <a:t>fp</a:t>
            </a:r>
            <a:r>
              <a:rPr lang="en-US" altLang="zh-CN" sz="1400" dirty="0"/>
              <a:t>=</a:t>
            </a:r>
            <a:r>
              <a:rPr lang="en-US" altLang="zh-CN" sz="1400" dirty="0" err="1"/>
              <a:t>fopen</a:t>
            </a:r>
            <a:r>
              <a:rPr lang="en-US" altLang="zh-CN" sz="1400" dirty="0"/>
              <a:t>("stu_</a:t>
            </a:r>
            <a:r>
              <a:rPr lang="en-US" altLang="zh-CN" sz="1400" dirty="0" err="1"/>
              <a:t>dat</a:t>
            </a:r>
            <a:r>
              <a:rPr lang="en-US" altLang="zh-CN" sz="1400" dirty="0"/>
              <a:t>","</a:t>
            </a:r>
            <a:r>
              <a:rPr lang="en-US" altLang="zh-CN" sz="1400" dirty="0" err="1"/>
              <a:t>rb</a:t>
            </a:r>
            <a:r>
              <a:rPr lang="en-US" altLang="zh-CN" sz="1400" dirty="0"/>
              <a:t>"))==NULL)		</a:t>
            </a:r>
            <a:r>
              <a:rPr lang="en-US" altLang="zh-CN" sz="1400" dirty="0">
                <a:solidFill>
                  <a:srgbClr val="008000"/>
                </a:solidFill>
              </a:rPr>
              <a:t>//</a:t>
            </a:r>
            <a:r>
              <a:rPr lang="zh-CN" altLang="en-US" sz="1400" dirty="0">
                <a:solidFill>
                  <a:srgbClr val="008000"/>
                </a:solidFill>
              </a:rPr>
              <a:t>以只读方式打开二进制文件</a:t>
            </a:r>
          </a:p>
          <a:p>
            <a:pPr defTabSz="363538">
              <a:lnSpc>
                <a:spcPct val="120000"/>
              </a:lnSpc>
            </a:pPr>
            <a:r>
              <a:rPr lang="zh-CN" altLang="en-US" sz="1400" dirty="0"/>
              <a:t>	</a:t>
            </a:r>
            <a:r>
              <a:rPr lang="en-US" altLang="zh-CN" sz="1400" dirty="0"/>
              <a:t>{	</a:t>
            </a:r>
            <a:r>
              <a:rPr lang="en-US" altLang="zh-CN" sz="1400" dirty="0" err="1"/>
              <a:t>printf</a:t>
            </a:r>
            <a:r>
              <a:rPr lang="en-US" altLang="zh-CN" sz="1400" dirty="0"/>
              <a:t>("can not open file\n");</a:t>
            </a:r>
          </a:p>
          <a:p>
            <a:pPr defTabSz="363538">
              <a:lnSpc>
                <a:spcPct val="120000"/>
              </a:lnSpc>
            </a:pPr>
            <a:r>
              <a:rPr lang="en-US" altLang="zh-CN" sz="1400" dirty="0"/>
              <a:t>		exit(0);</a:t>
            </a:r>
          </a:p>
          <a:p>
            <a:pPr defTabSz="363538">
              <a:lnSpc>
                <a:spcPct val="120000"/>
              </a:lnSpc>
            </a:pPr>
            <a:r>
              <a:rPr lang="en-US" altLang="zh-CN" sz="1400" dirty="0"/>
              <a:t>	}</a:t>
            </a:r>
          </a:p>
          <a:p>
            <a:pPr defTabSz="363538">
              <a:lnSpc>
                <a:spcPct val="120000"/>
              </a:lnSpc>
            </a:pPr>
            <a:r>
              <a:rPr lang="en-US" altLang="zh-CN" sz="1400" dirty="0"/>
              <a:t>	for(</a:t>
            </a:r>
            <a:r>
              <a:rPr lang="en-US" altLang="zh-CN" sz="1400" dirty="0" err="1"/>
              <a:t>i</a:t>
            </a:r>
            <a:r>
              <a:rPr lang="en-US" altLang="zh-CN" sz="1400" dirty="0"/>
              <a:t>=0;i&lt;10;i+=2)</a:t>
            </a:r>
          </a:p>
          <a:p>
            <a:pPr defTabSz="363538">
              <a:lnSpc>
                <a:spcPct val="120000"/>
              </a:lnSpc>
            </a:pPr>
            <a:r>
              <a:rPr lang="en-US" altLang="zh-CN" sz="1400" dirty="0"/>
              <a:t>	{	</a:t>
            </a:r>
            <a:r>
              <a:rPr lang="en-US" altLang="zh-CN" sz="1400" dirty="0" err="1">
                <a:solidFill>
                  <a:schemeClr val="accent6"/>
                </a:solidFill>
              </a:rPr>
              <a:t>fseek</a:t>
            </a:r>
            <a:r>
              <a:rPr lang="en-US" altLang="zh-CN" sz="1400" dirty="0">
                <a:solidFill>
                  <a:schemeClr val="accent6"/>
                </a:solidFill>
              </a:rPr>
              <a:t>(</a:t>
            </a:r>
            <a:r>
              <a:rPr lang="en-US" altLang="zh-CN" sz="1400" dirty="0" err="1">
                <a:solidFill>
                  <a:schemeClr val="accent6"/>
                </a:solidFill>
              </a:rPr>
              <a:t>fp,i</a:t>
            </a:r>
            <a:r>
              <a:rPr lang="en-US" altLang="zh-CN" sz="1400" dirty="0">
                <a:solidFill>
                  <a:schemeClr val="accent6"/>
                </a:solidFill>
              </a:rPr>
              <a:t>*</a:t>
            </a:r>
            <a:r>
              <a:rPr lang="en-US" altLang="zh-CN" sz="1400" dirty="0" err="1">
                <a:solidFill>
                  <a:schemeClr val="accent6"/>
                </a:solidFill>
              </a:rPr>
              <a:t>sizeof</a:t>
            </a:r>
            <a:r>
              <a:rPr lang="en-US" altLang="zh-CN" sz="1400" dirty="0">
                <a:solidFill>
                  <a:schemeClr val="accent6"/>
                </a:solidFill>
              </a:rPr>
              <a:t>(struct </a:t>
            </a:r>
            <a:r>
              <a:rPr lang="en-US" altLang="zh-CN" sz="1400" dirty="0" err="1">
                <a:solidFill>
                  <a:schemeClr val="accent6"/>
                </a:solidFill>
              </a:rPr>
              <a:t>Student_type</a:t>
            </a:r>
            <a:r>
              <a:rPr lang="en-US" altLang="zh-CN" sz="1400" dirty="0">
                <a:solidFill>
                  <a:schemeClr val="accent6"/>
                </a:solidFill>
              </a:rPr>
              <a:t>),0);</a:t>
            </a:r>
            <a:r>
              <a:rPr lang="en-US" altLang="zh-CN" sz="1400" dirty="0"/>
              <a:t>		</a:t>
            </a:r>
            <a:r>
              <a:rPr lang="en-US" altLang="zh-CN" sz="1400" dirty="0">
                <a:solidFill>
                  <a:srgbClr val="008000"/>
                </a:solidFill>
              </a:rPr>
              <a:t>//</a:t>
            </a:r>
            <a:r>
              <a:rPr lang="zh-CN" altLang="en-US" sz="1400" dirty="0">
                <a:solidFill>
                  <a:srgbClr val="008000"/>
                </a:solidFill>
              </a:rPr>
              <a:t>移动文件位置标记 </a:t>
            </a:r>
          </a:p>
          <a:p>
            <a:pPr defTabSz="363538">
              <a:lnSpc>
                <a:spcPct val="120000"/>
              </a:lnSpc>
            </a:pPr>
            <a:r>
              <a:rPr lang="zh-CN" altLang="en-US" sz="1400" dirty="0"/>
              <a:t>		</a:t>
            </a:r>
            <a:r>
              <a:rPr lang="en-US" altLang="zh-CN" sz="1400" dirty="0" err="1">
                <a:solidFill>
                  <a:schemeClr val="accent6"/>
                </a:solidFill>
              </a:rPr>
              <a:t>fread</a:t>
            </a:r>
            <a:r>
              <a:rPr lang="en-US" altLang="zh-CN" sz="1400" dirty="0">
                <a:solidFill>
                  <a:schemeClr val="accent6"/>
                </a:solidFill>
              </a:rPr>
              <a:t>(&amp;stud[</a:t>
            </a:r>
            <a:r>
              <a:rPr lang="en-US" altLang="zh-CN" sz="1400" dirty="0" err="1">
                <a:solidFill>
                  <a:schemeClr val="accent6"/>
                </a:solidFill>
              </a:rPr>
              <a:t>i</a:t>
            </a:r>
            <a:r>
              <a:rPr lang="en-US" altLang="zh-CN" sz="1400" dirty="0">
                <a:solidFill>
                  <a:schemeClr val="accent6"/>
                </a:solidFill>
              </a:rPr>
              <a:t>],</a:t>
            </a:r>
            <a:r>
              <a:rPr lang="en-US" altLang="zh-CN" sz="1400" dirty="0" err="1">
                <a:solidFill>
                  <a:schemeClr val="accent6"/>
                </a:solidFill>
              </a:rPr>
              <a:t>sizeof</a:t>
            </a:r>
            <a:r>
              <a:rPr lang="en-US" altLang="zh-CN" sz="1400" dirty="0">
                <a:solidFill>
                  <a:schemeClr val="accent6"/>
                </a:solidFill>
              </a:rPr>
              <a:t>(struct </a:t>
            </a:r>
            <a:r>
              <a:rPr lang="en-US" altLang="zh-CN" sz="1400" dirty="0" err="1">
                <a:solidFill>
                  <a:schemeClr val="accent6"/>
                </a:solidFill>
              </a:rPr>
              <a:t>Student_type</a:t>
            </a:r>
            <a:r>
              <a:rPr lang="en-US" altLang="zh-CN" sz="1400" dirty="0">
                <a:solidFill>
                  <a:schemeClr val="accent6"/>
                </a:solidFill>
              </a:rPr>
              <a:t>),1,fp);</a:t>
            </a:r>
            <a:r>
              <a:rPr lang="en-US" altLang="zh-CN" sz="1400" dirty="0"/>
              <a:t>	</a:t>
            </a:r>
            <a:r>
              <a:rPr lang="en-US" altLang="zh-CN" sz="1400" dirty="0">
                <a:solidFill>
                  <a:srgbClr val="008000"/>
                </a:solidFill>
              </a:rPr>
              <a:t>//</a:t>
            </a:r>
            <a:r>
              <a:rPr lang="zh-CN" altLang="en-US" sz="1400" dirty="0">
                <a:solidFill>
                  <a:srgbClr val="008000"/>
                </a:solidFill>
              </a:rPr>
              <a:t>读一个数据块到结构体变量 </a:t>
            </a:r>
          </a:p>
          <a:p>
            <a:pPr defTabSz="363538">
              <a:lnSpc>
                <a:spcPct val="120000"/>
              </a:lnSpc>
            </a:pPr>
            <a:r>
              <a:rPr lang="zh-CN" altLang="en-US" sz="1400" dirty="0"/>
              <a:t>		</a:t>
            </a:r>
            <a:r>
              <a:rPr lang="en-US" altLang="zh-CN" sz="1400" dirty="0" err="1"/>
              <a:t>printf</a:t>
            </a:r>
            <a:r>
              <a:rPr lang="en-US" altLang="zh-CN" sz="1400" dirty="0"/>
              <a:t>("%s %d %d %c\</a:t>
            </a:r>
            <a:r>
              <a:rPr lang="en-US" altLang="zh-CN" sz="1400" dirty="0" err="1"/>
              <a:t>n",stud</a:t>
            </a:r>
            <a:r>
              <a:rPr lang="en-US" altLang="zh-CN" sz="1400" dirty="0"/>
              <a:t>[</a:t>
            </a:r>
            <a:r>
              <a:rPr lang="en-US" altLang="zh-CN" sz="1400" dirty="0" err="1"/>
              <a:t>i</a:t>
            </a:r>
            <a:r>
              <a:rPr lang="en-US" altLang="zh-CN" sz="1400" dirty="0"/>
              <a:t>].</a:t>
            </a:r>
            <a:r>
              <a:rPr lang="en-US" altLang="zh-CN" sz="1400" dirty="0" err="1"/>
              <a:t>name,stud</a:t>
            </a:r>
            <a:r>
              <a:rPr lang="en-US" altLang="zh-CN" sz="1400" dirty="0"/>
              <a:t>[</a:t>
            </a:r>
            <a:r>
              <a:rPr lang="en-US" altLang="zh-CN" sz="1400" dirty="0" err="1"/>
              <a:t>i</a:t>
            </a:r>
            <a:r>
              <a:rPr lang="en-US" altLang="zh-CN" sz="1400" dirty="0"/>
              <a:t>].</a:t>
            </a:r>
            <a:r>
              <a:rPr lang="en-US" altLang="zh-CN" sz="1400" dirty="0" err="1"/>
              <a:t>num,stud</a:t>
            </a:r>
            <a:r>
              <a:rPr lang="en-US" altLang="zh-CN" sz="1400" dirty="0"/>
              <a:t>[</a:t>
            </a:r>
            <a:r>
              <a:rPr lang="en-US" altLang="zh-CN" sz="1400" dirty="0" err="1"/>
              <a:t>i</a:t>
            </a:r>
            <a:r>
              <a:rPr lang="en-US" altLang="zh-CN" sz="1400" dirty="0"/>
              <a:t>].</a:t>
            </a:r>
            <a:r>
              <a:rPr lang="en-US" altLang="zh-CN" sz="1400" dirty="0" err="1"/>
              <a:t>age,stud</a:t>
            </a:r>
            <a:r>
              <a:rPr lang="en-US" altLang="zh-CN" sz="1400" dirty="0"/>
              <a:t>[</a:t>
            </a:r>
            <a:r>
              <a:rPr lang="en-US" altLang="zh-CN" sz="1400" dirty="0" err="1"/>
              <a:t>i</a:t>
            </a:r>
            <a:r>
              <a:rPr lang="en-US" altLang="zh-CN" sz="1400" dirty="0"/>
              <a:t>].sex);</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在屏幕输出 </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err="1"/>
              <a:t>fclose</a:t>
            </a:r>
            <a:r>
              <a:rPr lang="en-US" altLang="zh-CN" sz="1400" dirty="0"/>
              <a:t>(</a:t>
            </a:r>
            <a:r>
              <a:rPr lang="en-US" altLang="zh-CN" sz="1400" dirty="0" err="1"/>
              <a:t>fp</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spTree>
    <p:extLst>
      <p:ext uri="{BB962C8B-B14F-4D97-AF65-F5344CB8AC3E}">
        <p14:creationId xmlns:p14="http://schemas.microsoft.com/office/powerpoint/2010/main" xmlns="" val="2685482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51480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a:defRPr/>
            </a:pPr>
            <a:r>
              <a:rPr lang="zh-CN" altLang="en-US" dirty="0">
                <a:solidFill>
                  <a:schemeClr val="tx1"/>
                </a:solidFill>
              </a:rPr>
              <a:t>文件是在</a:t>
            </a:r>
            <a:r>
              <a:rPr lang="zh-CN" altLang="en-US" b="1" dirty="0">
                <a:solidFill>
                  <a:schemeClr val="tx1"/>
                </a:solidFill>
              </a:rPr>
              <a:t>外部介质上数据的集合</a:t>
            </a:r>
            <a:r>
              <a:rPr lang="zh-CN" altLang="en-US" dirty="0">
                <a:solidFill>
                  <a:schemeClr val="tx1"/>
                </a:solidFill>
              </a:rPr>
              <a:t>，操作系统把所有输入输出设备都作为文件来管理。每一个文件需要有一个文件标识，包括文件路径、文件主干名和文件后缀。</a:t>
            </a:r>
          </a:p>
          <a:p>
            <a:pPr marL="342900" indent="-342900" algn="just">
              <a:lnSpc>
                <a:spcPct val="150000"/>
              </a:lnSpc>
              <a:buFont typeface="+mj-lt"/>
              <a:buAutoNum type="arabicPeriod"/>
              <a:defRPr/>
            </a:pPr>
            <a:r>
              <a:rPr lang="zh-CN" altLang="en-US" dirty="0">
                <a:solidFill>
                  <a:schemeClr val="tx1"/>
                </a:solidFill>
              </a:rPr>
              <a:t>数据文件有两类</a:t>
            </a:r>
            <a:r>
              <a:rPr lang="en-US" altLang="zh-CN" dirty="0">
                <a:solidFill>
                  <a:schemeClr val="tx1"/>
                </a:solidFill>
              </a:rPr>
              <a:t>: </a:t>
            </a:r>
            <a:r>
              <a:rPr lang="en-US" altLang="zh-CN" b="1" dirty="0">
                <a:solidFill>
                  <a:schemeClr val="tx1"/>
                </a:solidFill>
              </a:rPr>
              <a:t>ASCII</a:t>
            </a:r>
            <a:r>
              <a:rPr lang="zh-CN" altLang="en-US" b="1" dirty="0">
                <a:solidFill>
                  <a:schemeClr val="tx1"/>
                </a:solidFill>
              </a:rPr>
              <a:t>文件</a:t>
            </a:r>
            <a:r>
              <a:rPr lang="zh-CN" altLang="en-US" dirty="0">
                <a:solidFill>
                  <a:schemeClr val="tx1"/>
                </a:solidFill>
              </a:rPr>
              <a:t>和</a:t>
            </a:r>
            <a:r>
              <a:rPr lang="zh-CN" altLang="en-US" b="1" dirty="0">
                <a:solidFill>
                  <a:schemeClr val="tx1"/>
                </a:solidFill>
              </a:rPr>
              <a:t>二进制文件</a:t>
            </a:r>
            <a:r>
              <a:rPr lang="zh-CN" altLang="en-US" dirty="0">
                <a:solidFill>
                  <a:schemeClr val="tx1"/>
                </a:solidFill>
              </a:rPr>
              <a:t>。数据在内存中是以二进制形式存储的，如果不加转换地输出到外存，就是二进制文件，可以认为它就是存储在内存的数据的映像，所以也称为</a:t>
            </a:r>
            <a:r>
              <a:rPr lang="zh-CN" altLang="en-US" b="1" dirty="0">
                <a:solidFill>
                  <a:schemeClr val="tx1"/>
                </a:solidFill>
              </a:rPr>
              <a:t>映像文件</a:t>
            </a:r>
            <a:r>
              <a:rPr lang="zh-CN" altLang="en-US" dirty="0">
                <a:solidFill>
                  <a:schemeClr val="tx1"/>
                </a:solidFill>
              </a:rPr>
              <a:t>。如果要求在外存上以</a:t>
            </a:r>
            <a:r>
              <a:rPr lang="en-US" altLang="zh-CN" dirty="0">
                <a:solidFill>
                  <a:schemeClr val="tx1"/>
                </a:solidFill>
              </a:rPr>
              <a:t>ASCII</a:t>
            </a:r>
            <a:r>
              <a:rPr lang="zh-CN" altLang="en-US" dirty="0">
                <a:solidFill>
                  <a:schemeClr val="tx1"/>
                </a:solidFill>
              </a:rPr>
              <a:t>代码形式存储，则需要在存储前进行转换。</a:t>
            </a:r>
          </a:p>
          <a:p>
            <a:pPr marL="342900" indent="-342900" algn="just">
              <a:lnSpc>
                <a:spcPct val="150000"/>
              </a:lnSpc>
              <a:buFont typeface="+mj-lt"/>
              <a:buAutoNum type="arabicPeriod"/>
              <a:defRPr/>
            </a:pPr>
            <a:r>
              <a:rPr lang="en-US" altLang="zh-CN" dirty="0">
                <a:solidFill>
                  <a:schemeClr val="tx1"/>
                </a:solidFill>
              </a:rPr>
              <a:t>ANSI C</a:t>
            </a:r>
            <a:r>
              <a:rPr lang="zh-CN" altLang="en-US" dirty="0">
                <a:solidFill>
                  <a:schemeClr val="tx1"/>
                </a:solidFill>
              </a:rPr>
              <a:t>采用缓冲文件系统，为每一个使用的文件在内存开辟一个</a:t>
            </a:r>
            <a:r>
              <a:rPr lang="zh-CN" altLang="en-US" b="1" dirty="0">
                <a:solidFill>
                  <a:schemeClr val="tx1"/>
                </a:solidFill>
              </a:rPr>
              <a:t>文件缓冲区</a:t>
            </a:r>
            <a:r>
              <a:rPr lang="zh-CN" altLang="en-US" dirty="0">
                <a:solidFill>
                  <a:schemeClr val="tx1"/>
                </a:solidFill>
              </a:rPr>
              <a:t>，在计算机输入时，先从文件把数据读到文件缓冲区，然后从缓冲区分别送到各变量的存储单元；在输出时，先从内存数据区将数据送到文件缓冲区，待放满缓冲区后一次输出，这有利于提高效率。</a:t>
            </a:r>
          </a:p>
          <a:p>
            <a:pPr marL="342900" indent="-342900" algn="just">
              <a:lnSpc>
                <a:spcPct val="150000"/>
              </a:lnSpc>
              <a:buFont typeface="+mj-lt"/>
              <a:buAutoNum type="arabicPeriod"/>
              <a:defRPr/>
            </a:pPr>
            <a:r>
              <a:rPr lang="zh-CN" altLang="en-US" dirty="0">
                <a:solidFill>
                  <a:schemeClr val="tx1"/>
                </a:solidFill>
              </a:rPr>
              <a:t>文件类型指针（简称文件指针）是缓冲文件系统中的一个重要的概念。在文件打开时，在内存建立一个</a:t>
            </a:r>
            <a:r>
              <a:rPr lang="zh-CN" altLang="en-US" b="1" dirty="0">
                <a:solidFill>
                  <a:schemeClr val="tx1"/>
                </a:solidFill>
              </a:rPr>
              <a:t>文件信息区</a:t>
            </a:r>
            <a:r>
              <a:rPr lang="zh-CN" altLang="en-US" dirty="0">
                <a:solidFill>
                  <a:schemeClr val="tx1"/>
                </a:solidFill>
              </a:rPr>
              <a:t>，存放文件的有关特征和当前状态。这个信息区的数据组织成结构体类型，命名为</a:t>
            </a:r>
            <a:r>
              <a:rPr lang="en-US" altLang="zh-CN" b="1" dirty="0">
                <a:solidFill>
                  <a:schemeClr val="tx1"/>
                </a:solidFill>
              </a:rPr>
              <a:t>FILE</a:t>
            </a:r>
            <a:r>
              <a:rPr lang="zh-CN" altLang="en-US" b="1" dirty="0">
                <a:solidFill>
                  <a:schemeClr val="tx1"/>
                </a:solidFill>
              </a:rPr>
              <a:t>类型</a:t>
            </a:r>
            <a:r>
              <a:rPr lang="zh-CN" altLang="en-US" dirty="0">
                <a:solidFill>
                  <a:schemeClr val="tx1"/>
                </a:solidFill>
              </a:rPr>
              <a:t>。文件指针是指向</a:t>
            </a:r>
            <a:r>
              <a:rPr lang="en-US" altLang="zh-CN" dirty="0">
                <a:solidFill>
                  <a:schemeClr val="tx1"/>
                </a:solidFill>
              </a:rPr>
              <a:t>FILE</a:t>
            </a:r>
            <a:r>
              <a:rPr lang="zh-CN" altLang="en-US" dirty="0">
                <a:solidFill>
                  <a:schemeClr val="tx1"/>
                </a:solidFill>
              </a:rPr>
              <a:t>类型数据的，具体说，就是指向某一文件信息区的开头。通过这个指针可以得到文件的有关信息，从而对文件进行操作，这就是指针指向文件的含义。</a:t>
            </a:r>
          </a:p>
        </p:txBody>
      </p:sp>
    </p:spTree>
    <p:extLst>
      <p:ext uri="{BB962C8B-B14F-4D97-AF65-F5344CB8AC3E}">
        <p14:creationId xmlns:p14="http://schemas.microsoft.com/office/powerpoint/2010/main" xmlns="" val="428176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1"/>
            <a:ext cx="11147460" cy="51480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startAt="5"/>
              <a:defRPr/>
            </a:pPr>
            <a:r>
              <a:rPr lang="zh-CN" altLang="en-US" dirty="0">
                <a:solidFill>
                  <a:schemeClr val="tx1"/>
                </a:solidFill>
              </a:rPr>
              <a:t>文件使用前必须“打开”，用完后应当“关闭”。所谓打开，是建立相应的文件信息区，开辟文件缓冲区。由于建立的文件信息区没有名字，只能通过指针变量来引用，因此一般在打开文件时同时使指针变量指向该文件的信息区，以便程序对文件进行操作。所谓关闭，是撤销文件信息区和文件缓冲区，指针变量不再指向该文件。</a:t>
            </a:r>
          </a:p>
          <a:p>
            <a:pPr marL="342900" indent="-342900" algn="just">
              <a:lnSpc>
                <a:spcPct val="150000"/>
              </a:lnSpc>
              <a:buFont typeface="+mj-lt"/>
              <a:buAutoNum type="arabicPeriod" startAt="5"/>
              <a:defRPr/>
            </a:pPr>
            <a:r>
              <a:rPr lang="zh-CN" altLang="en-US" dirty="0">
                <a:solidFill>
                  <a:schemeClr val="tx1"/>
                </a:solidFill>
              </a:rPr>
              <a:t>有两种对文件的读写方式，</a:t>
            </a:r>
            <a:r>
              <a:rPr lang="zh-CN" altLang="en-US" b="1" dirty="0">
                <a:solidFill>
                  <a:schemeClr val="tx1"/>
                </a:solidFill>
              </a:rPr>
              <a:t>顺序读写</a:t>
            </a:r>
            <a:r>
              <a:rPr lang="zh-CN" altLang="en-US" dirty="0">
                <a:solidFill>
                  <a:schemeClr val="tx1"/>
                </a:solidFill>
              </a:rPr>
              <a:t>和</a:t>
            </a:r>
            <a:r>
              <a:rPr lang="zh-CN" altLang="en-US" b="1" dirty="0">
                <a:solidFill>
                  <a:schemeClr val="tx1"/>
                </a:solidFill>
              </a:rPr>
              <a:t>随机读写</a:t>
            </a:r>
            <a:r>
              <a:rPr lang="zh-CN" altLang="en-US" dirty="0">
                <a:solidFill>
                  <a:schemeClr val="tx1"/>
                </a:solidFill>
              </a:rPr>
              <a:t>。对于顺序读写而言，对文件读写数据的顺序和数据在文件中的物理顺序是一致的；对于随机读写而言，对文件读写数据的顺序和数据在文件中的物理顺序一般是不一致的。</a:t>
            </a:r>
          </a:p>
          <a:p>
            <a:pPr marL="342900" indent="-342900" algn="just">
              <a:lnSpc>
                <a:spcPct val="150000"/>
              </a:lnSpc>
              <a:buFont typeface="+mj-lt"/>
              <a:buAutoNum type="arabicPeriod" startAt="5"/>
              <a:defRPr/>
            </a:pPr>
            <a:r>
              <a:rPr lang="zh-CN" altLang="en-US" dirty="0">
                <a:solidFill>
                  <a:schemeClr val="tx1"/>
                </a:solidFill>
              </a:rPr>
              <a:t>对文件的操作，要通过文件操作函数实现。</a:t>
            </a:r>
          </a:p>
          <a:p>
            <a:pPr marL="342900" indent="-342900" algn="just">
              <a:lnSpc>
                <a:spcPct val="150000"/>
              </a:lnSpc>
              <a:buFont typeface="+mj-lt"/>
              <a:buAutoNum type="arabicPeriod" startAt="5"/>
              <a:defRPr/>
            </a:pPr>
            <a:r>
              <a:rPr lang="zh-CN" altLang="en-US" dirty="0">
                <a:solidFill>
                  <a:schemeClr val="tx1"/>
                </a:solidFill>
              </a:rPr>
              <a:t>文件这一章的内容在实际应用中是很重要的，许多可供实际使用的Ｃ程序都包含了文件处理。通常将大批数据存放在磁盘上，在运行应用程序的过程中，内存与磁盘之间频繁地交换数据，或大量地从文件中查询数据，这就要经常进行文件操作。本章只介绍了一些最基本的概念，并通过一些简单的例子初步了解怎样对文件进行操作，为今后的进一步学习和应用打下必要的基础。</a:t>
            </a:r>
          </a:p>
        </p:txBody>
      </p:sp>
    </p:spTree>
    <p:extLst>
      <p:ext uri="{BB962C8B-B14F-4D97-AF65-F5344CB8AC3E}">
        <p14:creationId xmlns:p14="http://schemas.microsoft.com/office/powerpoint/2010/main" xmlns="" val="899703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70" y="81580"/>
            <a:ext cx="11147460" cy="1325563"/>
          </a:xfrm>
        </p:spPr>
        <p:txBody>
          <a:bodyPr/>
          <a:lstStyle/>
          <a:p>
            <a:pPr algn="ctr"/>
            <a:r>
              <a:rPr lang="zh-CN" altLang="en-US" dirty="0"/>
              <a:t>常用的文件操作函数</a:t>
            </a:r>
          </a:p>
        </p:txBody>
      </p:sp>
      <p:graphicFrame>
        <p:nvGraphicFramePr>
          <p:cNvPr id="3" name="表格 2">
            <a:extLst>
              <a:ext uri="{FF2B5EF4-FFF2-40B4-BE49-F238E27FC236}">
                <a16:creationId xmlns:a16="http://schemas.microsoft.com/office/drawing/2014/main" xmlns="" id="{0BD001C6-4863-4888-8421-A56ED4D2044D}"/>
              </a:ext>
            </a:extLst>
          </p:cNvPr>
          <p:cNvGraphicFramePr>
            <a:graphicFrameLocks noGrp="1"/>
          </p:cNvGraphicFramePr>
          <p:nvPr>
            <p:extLst>
              <p:ext uri="{D42A27DB-BD31-4B8C-83A1-F6EECF244321}">
                <p14:modId xmlns:p14="http://schemas.microsoft.com/office/powerpoint/2010/main" xmlns="" val="2727860187"/>
              </p:ext>
            </p:extLst>
          </p:nvPr>
        </p:nvGraphicFramePr>
        <p:xfrm>
          <a:off x="1003300" y="1034625"/>
          <a:ext cx="10290969" cy="5430888"/>
        </p:xfrm>
        <a:graphic>
          <a:graphicData uri="http://schemas.openxmlformats.org/drawingml/2006/table">
            <a:tbl>
              <a:tblPr firstRow="1" bandRow="1">
                <a:tableStyleId>{5C22544A-7EE6-4342-B048-85BDC9FD1C3A}</a:tableStyleId>
              </a:tblPr>
              <a:tblGrid>
                <a:gridCol w="1754188">
                  <a:extLst>
                    <a:ext uri="{9D8B030D-6E8A-4147-A177-3AD203B41FA5}">
                      <a16:colId xmlns:a16="http://schemas.microsoft.com/office/drawing/2014/main" xmlns="" val="1482337648"/>
                    </a:ext>
                  </a:extLst>
                </a:gridCol>
                <a:gridCol w="3250406">
                  <a:extLst>
                    <a:ext uri="{9D8B030D-6E8A-4147-A177-3AD203B41FA5}">
                      <a16:colId xmlns:a16="http://schemas.microsoft.com/office/drawing/2014/main" xmlns="" val="3767050423"/>
                    </a:ext>
                  </a:extLst>
                </a:gridCol>
                <a:gridCol w="5286375">
                  <a:extLst>
                    <a:ext uri="{9D8B030D-6E8A-4147-A177-3AD203B41FA5}">
                      <a16:colId xmlns:a16="http://schemas.microsoft.com/office/drawing/2014/main" xmlns="" val="1267488086"/>
                    </a:ext>
                  </a:extLst>
                </a:gridCol>
              </a:tblGrid>
              <a:tr h="319464">
                <a:tc>
                  <a:txBody>
                    <a:bodyPr/>
                    <a:lstStyle/>
                    <a:p>
                      <a:pPr algn="ctr" fontAlgn="ctr"/>
                      <a:r>
                        <a:rPr lang="zh-CN" sz="1800" b="1" i="0" u="none" strike="noStrike" dirty="0">
                          <a:solidFill>
                            <a:srgbClr val="000000"/>
                          </a:solidFill>
                          <a:effectLst/>
                          <a:latin typeface="等线" panose="02010600030101010101" pitchFamily="2" charset="-122"/>
                          <a:ea typeface="等线" panose="02010600030101010101" pitchFamily="2" charset="-122"/>
                        </a:rPr>
                        <a:t>分类</a:t>
                      </a:r>
                    </a:p>
                  </a:txBody>
                  <a:tcPr marL="4763" marR="4763" marT="4763" marB="0" anchor="ctr"/>
                </a:tc>
                <a:tc>
                  <a:txBody>
                    <a:bodyPr/>
                    <a:lstStyle/>
                    <a:p>
                      <a:pPr algn="ctr" fontAlgn="ctr"/>
                      <a:r>
                        <a:rPr lang="zh-CN" sz="1800" b="1" i="0" u="none" strike="noStrike">
                          <a:solidFill>
                            <a:srgbClr val="000000"/>
                          </a:solidFill>
                          <a:effectLst/>
                          <a:latin typeface="等线" panose="02010600030101010101" pitchFamily="2" charset="-122"/>
                          <a:ea typeface="等线" panose="02010600030101010101" pitchFamily="2" charset="-122"/>
                        </a:rPr>
                        <a:t>函数名</a:t>
                      </a:r>
                    </a:p>
                  </a:txBody>
                  <a:tcPr marL="4763" marR="4763" marT="4763" marB="0" anchor="ctr"/>
                </a:tc>
                <a:tc>
                  <a:txBody>
                    <a:bodyPr/>
                    <a:lstStyle/>
                    <a:p>
                      <a:pPr algn="ctr" fontAlgn="ctr"/>
                      <a:r>
                        <a:rPr lang="zh-CN" sz="1800" b="1" i="0" u="none" strike="noStrike" dirty="0">
                          <a:solidFill>
                            <a:srgbClr val="000000"/>
                          </a:solidFill>
                          <a:effectLst/>
                          <a:latin typeface="等线" panose="02010600030101010101" pitchFamily="2" charset="-122"/>
                          <a:ea typeface="等线" panose="02010600030101010101" pitchFamily="2" charset="-122"/>
                        </a:rPr>
                        <a:t>功能</a:t>
                      </a:r>
                    </a:p>
                  </a:txBody>
                  <a:tcPr marL="360000" marR="4763" marT="4763" marB="0" anchor="ctr"/>
                </a:tc>
                <a:extLst>
                  <a:ext uri="{0D108BD9-81ED-4DB2-BD59-A6C34878D82A}">
                    <a16:rowId xmlns:a16="http://schemas.microsoft.com/office/drawing/2014/main" xmlns="" val="1381374718"/>
                  </a:ext>
                </a:extLst>
              </a:tr>
              <a:tr h="319464">
                <a:tc>
                  <a:txBody>
                    <a:bodyPr/>
                    <a:lstStyle/>
                    <a:p>
                      <a:pPr algn="ctr" fontAlgn="ctr"/>
                      <a:r>
                        <a:rPr lang="zh-CN" sz="1800" b="0" i="0" u="none" strike="noStrike">
                          <a:solidFill>
                            <a:srgbClr val="000000"/>
                          </a:solidFill>
                          <a:effectLst/>
                          <a:latin typeface="等线" panose="02010600030101010101" pitchFamily="2" charset="-122"/>
                          <a:ea typeface="等线" panose="02010600030101010101" pitchFamily="2" charset="-122"/>
                        </a:rPr>
                        <a:t>打开文件</a:t>
                      </a:r>
                    </a:p>
                  </a:txBody>
                  <a:tcPr marL="4763"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fopen()</a:t>
                      </a:r>
                    </a:p>
                  </a:txBody>
                  <a:tcPr marL="360000" marR="4763" marT="4763" marB="0" anchor="ctr"/>
                </a:tc>
                <a:tc>
                  <a:txBody>
                    <a:bodyPr/>
                    <a:lstStyle/>
                    <a:p>
                      <a:pPr algn="just" fontAlgn="ctr"/>
                      <a:r>
                        <a:rPr lang="zh-CN" sz="1800" b="0" i="0" u="none" strike="noStrike" dirty="0">
                          <a:solidFill>
                            <a:srgbClr val="000000"/>
                          </a:solidFill>
                          <a:effectLst/>
                          <a:latin typeface="等线" panose="02010600030101010101" pitchFamily="2" charset="-122"/>
                          <a:ea typeface="等线" panose="02010600030101010101" pitchFamily="2" charset="-122"/>
                        </a:rPr>
                        <a:t>打开文件</a:t>
                      </a:r>
                    </a:p>
                  </a:txBody>
                  <a:tcPr marL="360000" marR="4763" marT="4763" marB="0" anchor="ctr"/>
                </a:tc>
                <a:extLst>
                  <a:ext uri="{0D108BD9-81ED-4DB2-BD59-A6C34878D82A}">
                    <a16:rowId xmlns:a16="http://schemas.microsoft.com/office/drawing/2014/main" xmlns="" val="3141420209"/>
                  </a:ext>
                </a:extLst>
              </a:tr>
              <a:tr h="319464">
                <a:tc>
                  <a:txBody>
                    <a:bodyPr/>
                    <a:lstStyle/>
                    <a:p>
                      <a:pPr algn="ctr" fontAlgn="ctr"/>
                      <a:r>
                        <a:rPr lang="zh-CN" sz="1800" b="0" i="0" u="none" strike="noStrike">
                          <a:solidFill>
                            <a:srgbClr val="000000"/>
                          </a:solidFill>
                          <a:effectLst/>
                          <a:latin typeface="等线" panose="02010600030101010101" pitchFamily="2" charset="-122"/>
                          <a:ea typeface="等线" panose="02010600030101010101" pitchFamily="2" charset="-122"/>
                        </a:rPr>
                        <a:t>关闭文件</a:t>
                      </a:r>
                    </a:p>
                  </a:txBody>
                  <a:tcPr marL="4763"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fclose()</a:t>
                      </a: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关闭文件</a:t>
                      </a:r>
                    </a:p>
                  </a:txBody>
                  <a:tcPr marL="360000" marR="4763" marT="4763" marB="0" anchor="ctr"/>
                </a:tc>
                <a:extLst>
                  <a:ext uri="{0D108BD9-81ED-4DB2-BD59-A6C34878D82A}">
                    <a16:rowId xmlns:a16="http://schemas.microsoft.com/office/drawing/2014/main" xmlns="" val="2886109926"/>
                  </a:ext>
                </a:extLst>
              </a:tr>
              <a:tr h="319464">
                <a:tc rowSpan="3">
                  <a:txBody>
                    <a:bodyPr/>
                    <a:lstStyle/>
                    <a:p>
                      <a:pPr algn="ctr" fontAlgn="ctr"/>
                      <a:r>
                        <a:rPr lang="zh-CN" sz="1800" b="0" i="0" u="none" strike="noStrike" dirty="0">
                          <a:solidFill>
                            <a:srgbClr val="000000"/>
                          </a:solidFill>
                          <a:effectLst/>
                          <a:latin typeface="等线" panose="02010600030101010101" pitchFamily="2" charset="-122"/>
                          <a:ea typeface="等线" panose="02010600030101010101" pitchFamily="2" charset="-122"/>
                        </a:rPr>
                        <a:t>文件定位</a:t>
                      </a:r>
                    </a:p>
                  </a:txBody>
                  <a:tcPr marL="4763"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fseek()</a:t>
                      </a: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改变文件位置标记的位置</a:t>
                      </a:r>
                    </a:p>
                  </a:txBody>
                  <a:tcPr marL="360000" marR="4763" marT="4763" marB="0" anchor="ctr"/>
                </a:tc>
                <a:extLst>
                  <a:ext uri="{0D108BD9-81ED-4DB2-BD59-A6C34878D82A}">
                    <a16:rowId xmlns:a16="http://schemas.microsoft.com/office/drawing/2014/main" xmlns="" val="3680009389"/>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rewind()</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使文件位置标记重新置于文件开头</a:t>
                      </a:r>
                    </a:p>
                  </a:txBody>
                  <a:tcPr marL="360000" marR="4763" marT="4763" marB="0" anchor="ctr"/>
                </a:tc>
                <a:extLst>
                  <a:ext uri="{0D108BD9-81ED-4DB2-BD59-A6C34878D82A}">
                    <a16:rowId xmlns:a16="http://schemas.microsoft.com/office/drawing/2014/main" xmlns="" val="1776198359"/>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ftell()</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得到文件位置标记的当前值</a:t>
                      </a:r>
                    </a:p>
                  </a:txBody>
                  <a:tcPr marL="360000" marR="4763" marT="4763" marB="0" anchor="ctr"/>
                </a:tc>
                <a:extLst>
                  <a:ext uri="{0D108BD9-81ED-4DB2-BD59-A6C34878D82A}">
                    <a16:rowId xmlns:a16="http://schemas.microsoft.com/office/drawing/2014/main" xmlns="" val="1327045346"/>
                  </a:ext>
                </a:extLst>
              </a:tr>
              <a:tr h="319464">
                <a:tc rowSpan="8">
                  <a:txBody>
                    <a:bodyPr/>
                    <a:lstStyle/>
                    <a:p>
                      <a:pPr algn="ctr" fontAlgn="ctr"/>
                      <a:r>
                        <a:rPr lang="zh-CN" sz="1800" b="0" i="0" u="none" strike="noStrike" dirty="0">
                          <a:solidFill>
                            <a:srgbClr val="000000"/>
                          </a:solidFill>
                          <a:effectLst/>
                          <a:latin typeface="等线" panose="02010600030101010101" pitchFamily="2" charset="-122"/>
                          <a:ea typeface="等线" panose="02010600030101010101" pitchFamily="2" charset="-122"/>
                        </a:rPr>
                        <a:t>文件读写</a:t>
                      </a:r>
                    </a:p>
                  </a:txBody>
                  <a:tcPr marL="4763"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fgetc(), getc()</a:t>
                      </a:r>
                    </a:p>
                  </a:txBody>
                  <a:tcPr marL="360000" marR="4763" marT="4763" marB="0" anchor="ctr"/>
                </a:tc>
                <a:tc>
                  <a:txBody>
                    <a:bodyPr/>
                    <a:lstStyle/>
                    <a:p>
                      <a:pPr algn="just" fontAlgn="ctr"/>
                      <a:r>
                        <a:rPr lang="zh-CN" sz="1800" b="0" i="0" u="none" strike="noStrike" dirty="0">
                          <a:solidFill>
                            <a:srgbClr val="000000"/>
                          </a:solidFill>
                          <a:effectLst/>
                          <a:latin typeface="等线" panose="02010600030101010101" pitchFamily="2" charset="-122"/>
                          <a:ea typeface="等线" panose="02010600030101010101" pitchFamily="2" charset="-122"/>
                        </a:rPr>
                        <a:t>从指定文件取得一个字符</a:t>
                      </a:r>
                    </a:p>
                  </a:txBody>
                  <a:tcPr marL="360000" marR="4763" marT="4763" marB="0" anchor="ctr"/>
                </a:tc>
                <a:extLst>
                  <a:ext uri="{0D108BD9-81ED-4DB2-BD59-A6C34878D82A}">
                    <a16:rowId xmlns:a16="http://schemas.microsoft.com/office/drawing/2014/main" xmlns="" val="3609152781"/>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fputc(),putc()</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把字符输出到指定文件</a:t>
                      </a:r>
                    </a:p>
                  </a:txBody>
                  <a:tcPr marL="360000" marR="4763" marT="4763" marB="0" anchor="ctr"/>
                </a:tc>
                <a:extLst>
                  <a:ext uri="{0D108BD9-81ED-4DB2-BD59-A6C34878D82A}">
                    <a16:rowId xmlns:a16="http://schemas.microsoft.com/office/drawing/2014/main" xmlns="" val="2546252552"/>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fgets()</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从指定文件读取字符串</a:t>
                      </a:r>
                    </a:p>
                  </a:txBody>
                  <a:tcPr marL="360000" marR="4763" marT="4763" marB="0" anchor="ctr"/>
                </a:tc>
                <a:extLst>
                  <a:ext uri="{0D108BD9-81ED-4DB2-BD59-A6C34878D82A}">
                    <a16:rowId xmlns:a16="http://schemas.microsoft.com/office/drawing/2014/main" xmlns="" val="462645985"/>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fputs()</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把字符串输出到指定文件</a:t>
                      </a:r>
                    </a:p>
                  </a:txBody>
                  <a:tcPr marL="360000" marR="4763" marT="4763" marB="0" anchor="ctr"/>
                </a:tc>
                <a:extLst>
                  <a:ext uri="{0D108BD9-81ED-4DB2-BD59-A6C34878D82A}">
                    <a16:rowId xmlns:a16="http://schemas.microsoft.com/office/drawing/2014/main" xmlns="" val="1492034046"/>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fread()</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从指定文件中读取数据块</a:t>
                      </a:r>
                    </a:p>
                  </a:txBody>
                  <a:tcPr marL="360000" marR="4763" marT="4763" marB="0" anchor="ctr"/>
                </a:tc>
                <a:extLst>
                  <a:ext uri="{0D108BD9-81ED-4DB2-BD59-A6C34878D82A}">
                    <a16:rowId xmlns:a16="http://schemas.microsoft.com/office/drawing/2014/main" xmlns="" val="3991695809"/>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fwrite()</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把数据块写到指定文件</a:t>
                      </a:r>
                    </a:p>
                  </a:txBody>
                  <a:tcPr marL="360000" marR="4763" marT="4763" marB="0" anchor="ctr"/>
                </a:tc>
                <a:extLst>
                  <a:ext uri="{0D108BD9-81ED-4DB2-BD59-A6C34878D82A}">
                    <a16:rowId xmlns:a16="http://schemas.microsoft.com/office/drawing/2014/main" xmlns="" val="1610319273"/>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fscanf()</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dirty="0">
                          <a:solidFill>
                            <a:srgbClr val="000000"/>
                          </a:solidFill>
                          <a:effectLst/>
                          <a:latin typeface="等线" panose="02010600030101010101" pitchFamily="2" charset="-122"/>
                          <a:ea typeface="等线" panose="02010600030101010101" pitchFamily="2" charset="-122"/>
                        </a:rPr>
                        <a:t>从指定文件按格式输入数据</a:t>
                      </a:r>
                    </a:p>
                  </a:txBody>
                  <a:tcPr marL="360000" marR="4763" marT="4763" marB="0" anchor="ctr"/>
                </a:tc>
                <a:extLst>
                  <a:ext uri="{0D108BD9-81ED-4DB2-BD59-A6C34878D82A}">
                    <a16:rowId xmlns:a16="http://schemas.microsoft.com/office/drawing/2014/main" xmlns="" val="3429263856"/>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fprintf()</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按指定格式将数据写到指定文件中</a:t>
                      </a:r>
                    </a:p>
                  </a:txBody>
                  <a:tcPr marL="360000" marR="4763" marT="4763" marB="0" anchor="ctr"/>
                </a:tc>
                <a:extLst>
                  <a:ext uri="{0D108BD9-81ED-4DB2-BD59-A6C34878D82A}">
                    <a16:rowId xmlns:a16="http://schemas.microsoft.com/office/drawing/2014/main" xmlns="" val="3316523396"/>
                  </a:ext>
                </a:extLst>
              </a:tr>
              <a:tr h="319464">
                <a:tc rowSpan="3">
                  <a:txBody>
                    <a:bodyPr/>
                    <a:lstStyle/>
                    <a:p>
                      <a:pPr algn="ctr" fontAlgn="ctr"/>
                      <a:r>
                        <a:rPr lang="zh-CN" sz="1800" b="0" i="0" u="none" strike="noStrike" dirty="0">
                          <a:solidFill>
                            <a:srgbClr val="000000"/>
                          </a:solidFill>
                          <a:effectLst/>
                          <a:latin typeface="等线" panose="02010600030101010101" pitchFamily="2" charset="-122"/>
                          <a:ea typeface="等线" panose="02010600030101010101" pitchFamily="2" charset="-122"/>
                        </a:rPr>
                        <a:t>文件状态</a:t>
                      </a: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feof()</a:t>
                      </a: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若到文件末尾,函数值为“真”(非0)</a:t>
                      </a:r>
                    </a:p>
                  </a:txBody>
                  <a:tcPr marL="360000" marR="4763" marT="4763" marB="0" anchor="ctr"/>
                </a:tc>
                <a:extLst>
                  <a:ext uri="{0D108BD9-81ED-4DB2-BD59-A6C34878D82A}">
                    <a16:rowId xmlns:a16="http://schemas.microsoft.com/office/drawing/2014/main" xmlns="" val="2114675700"/>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a:solidFill>
                            <a:srgbClr val="000000"/>
                          </a:solidFill>
                          <a:effectLst/>
                          <a:latin typeface="等线" panose="02010600030101010101" pitchFamily="2" charset="-122"/>
                          <a:ea typeface="等线" panose="02010600030101010101" pitchFamily="2" charset="-122"/>
                        </a:rPr>
                        <a:t>ferror()</a:t>
                      </a:r>
                      <a:endParaRPr lang="zh-CN" sz="1800" b="0" i="0" u="none" strike="noStrike">
                        <a:solidFill>
                          <a:srgbClr val="000000"/>
                        </a:solidFill>
                        <a:effectLst/>
                        <a:latin typeface="等线" panose="02010600030101010101" pitchFamily="2" charset="-122"/>
                        <a:ea typeface="等线" panose="02010600030101010101" pitchFamily="2" charset="-122"/>
                      </a:endParaRPr>
                    </a:p>
                  </a:txBody>
                  <a:tcPr marL="360000" marR="4763" marT="4763" marB="0" anchor="ctr"/>
                </a:tc>
                <a:tc>
                  <a:txBody>
                    <a:bodyPr/>
                    <a:lstStyle/>
                    <a:p>
                      <a:pPr algn="just" fontAlgn="ctr"/>
                      <a:r>
                        <a:rPr lang="zh-CN" sz="1800" b="0" i="0" u="none" strike="noStrike">
                          <a:solidFill>
                            <a:srgbClr val="000000"/>
                          </a:solidFill>
                          <a:effectLst/>
                          <a:latin typeface="等线" panose="02010600030101010101" pitchFamily="2" charset="-122"/>
                          <a:ea typeface="等线" panose="02010600030101010101" pitchFamily="2" charset="-122"/>
                        </a:rPr>
                        <a:t>若对文件操作出错,函数值为“真”(非0)</a:t>
                      </a:r>
                    </a:p>
                  </a:txBody>
                  <a:tcPr marL="360000" marR="4763" marT="4763" marB="0" anchor="ctr"/>
                </a:tc>
                <a:extLst>
                  <a:ext uri="{0D108BD9-81ED-4DB2-BD59-A6C34878D82A}">
                    <a16:rowId xmlns:a16="http://schemas.microsoft.com/office/drawing/2014/main" xmlns="" val="4078756972"/>
                  </a:ext>
                </a:extLst>
              </a:tr>
              <a:tr h="319464">
                <a:tc vMerge="1">
                  <a:txBody>
                    <a:bodyPr/>
                    <a:lstStyle/>
                    <a:p>
                      <a:pPr algn="l" fontAlgn="ct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en-US" sz="1800" b="0" i="0" u="none" strike="noStrike" dirty="0" err="1">
                          <a:solidFill>
                            <a:srgbClr val="000000"/>
                          </a:solidFill>
                          <a:effectLst/>
                          <a:latin typeface="等线" panose="02010600030101010101" pitchFamily="2" charset="-122"/>
                          <a:ea typeface="等线" panose="02010600030101010101" pitchFamily="2" charset="-122"/>
                        </a:rPr>
                        <a:t>clearerr</a:t>
                      </a:r>
                      <a:r>
                        <a:rPr lang="en-US" sz="1800" b="0" i="0" u="none" strike="noStrike" dirty="0">
                          <a:solidFill>
                            <a:srgbClr val="000000"/>
                          </a:solidFill>
                          <a:effectLst/>
                          <a:latin typeface="等线" panose="02010600030101010101" pitchFamily="2" charset="-122"/>
                          <a:ea typeface="等线" panose="02010600030101010101" pitchFamily="2" charset="-122"/>
                        </a:rPr>
                        <a:t>()</a:t>
                      </a:r>
                      <a:endParaRPr lang="zh-CN" sz="1800" b="0" i="0" u="none" strike="noStrike" dirty="0">
                        <a:solidFill>
                          <a:srgbClr val="000000"/>
                        </a:solidFill>
                        <a:effectLst/>
                        <a:latin typeface="等线" panose="02010600030101010101" pitchFamily="2" charset="-122"/>
                        <a:ea typeface="等线" panose="02010600030101010101" pitchFamily="2" charset="-122"/>
                      </a:endParaRPr>
                    </a:p>
                  </a:txBody>
                  <a:tcPr marL="360000" marR="4763" marT="4763" marB="0" anchor="ctr">
                    <a:lnB w="12700" cap="flat" cmpd="sng" algn="ctr">
                      <a:solidFill>
                        <a:schemeClr val="accent1"/>
                      </a:solidFill>
                      <a:prstDash val="solid"/>
                      <a:round/>
                      <a:headEnd type="none" w="med" len="med"/>
                      <a:tailEnd type="none" w="med" len="med"/>
                    </a:lnB>
                  </a:tcPr>
                </a:tc>
                <a:tc>
                  <a:txBody>
                    <a:bodyPr/>
                    <a:lstStyle/>
                    <a:p>
                      <a:pPr algn="just" fontAlgn="ctr"/>
                      <a:r>
                        <a:rPr lang="zh-CN" sz="1800" b="0" i="0" u="none" strike="noStrike" dirty="0">
                          <a:solidFill>
                            <a:srgbClr val="000000"/>
                          </a:solidFill>
                          <a:effectLst/>
                          <a:latin typeface="等线" panose="02010600030101010101" pitchFamily="2" charset="-122"/>
                          <a:ea typeface="等线" panose="02010600030101010101" pitchFamily="2" charset="-122"/>
                        </a:rPr>
                        <a:t>使ferror和feof函数值置零</a:t>
                      </a:r>
                    </a:p>
                  </a:txBody>
                  <a:tcPr marL="360000" marR="4763" marT="4763"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2721700956"/>
                  </a:ext>
                </a:extLst>
              </a:tr>
            </a:tbl>
          </a:graphicData>
        </a:graphic>
      </p:graphicFrame>
    </p:spTree>
    <p:extLst>
      <p:ext uri="{BB962C8B-B14F-4D97-AF65-F5344CB8AC3E}">
        <p14:creationId xmlns:p14="http://schemas.microsoft.com/office/powerpoint/2010/main" xmlns="" val="347301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5036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文件（</a:t>
            </a:r>
            <a:r>
              <a:rPr lang="en-US" altLang="zh-CN" dirty="0">
                <a:solidFill>
                  <a:schemeClr val="tx1"/>
                </a:solidFill>
              </a:rPr>
              <a:t>file</a:t>
            </a:r>
            <a:r>
              <a:rPr lang="zh-CN" altLang="en-US" dirty="0">
                <a:solidFill>
                  <a:schemeClr val="tx1"/>
                </a:solidFill>
              </a:rPr>
              <a:t>）一般指</a:t>
            </a:r>
            <a:r>
              <a:rPr lang="zh-CN" altLang="en-US" b="1" dirty="0">
                <a:solidFill>
                  <a:schemeClr val="tx1"/>
                </a:solidFill>
              </a:rPr>
              <a:t>存储在外部介质上数据的集合</a:t>
            </a:r>
            <a:r>
              <a:rPr lang="zh-CN" altLang="en-US" dirty="0">
                <a:solidFill>
                  <a:schemeClr val="tx1"/>
                </a:solidFill>
              </a:rPr>
              <a:t>。操作系统是以文件为单位对数据进行管理的。</a:t>
            </a: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输入输出是数据传送的过程，数据如流水一样从一处流向另一处，因此常将输入输出形象地称为</a:t>
            </a:r>
            <a:r>
              <a:rPr lang="zh-CN" altLang="en-US" b="1" dirty="0">
                <a:solidFill>
                  <a:schemeClr val="tx1"/>
                </a:solidFill>
              </a:rPr>
              <a:t>流</a:t>
            </a:r>
            <a:r>
              <a:rPr lang="en-US" altLang="zh-CN" dirty="0">
                <a:solidFill>
                  <a:schemeClr val="tx1"/>
                </a:solidFill>
              </a:rPr>
              <a:t>(stream)</a:t>
            </a:r>
            <a:r>
              <a:rPr lang="zh-CN" altLang="en-US" dirty="0">
                <a:solidFill>
                  <a:schemeClr val="tx1"/>
                </a:solidFill>
              </a:rPr>
              <a:t>，即</a:t>
            </a:r>
            <a:r>
              <a:rPr lang="zh-CN" altLang="en-US" b="1" dirty="0">
                <a:solidFill>
                  <a:schemeClr val="tx1"/>
                </a:solidFill>
              </a:rPr>
              <a:t>输入输出流</a:t>
            </a:r>
            <a:r>
              <a:rPr lang="zh-CN" altLang="en-US" dirty="0">
                <a:solidFill>
                  <a:schemeClr val="tx1"/>
                </a:solidFill>
              </a:rPr>
              <a:t>。流表示了信息从</a:t>
            </a:r>
            <a:r>
              <a:rPr lang="zh-CN" altLang="en-US" b="1" dirty="0">
                <a:solidFill>
                  <a:schemeClr val="tx1"/>
                </a:solidFill>
              </a:rPr>
              <a:t>“源” 到“目的”端的</a:t>
            </a:r>
            <a:r>
              <a:rPr lang="zh-CN" altLang="en-US" dirty="0">
                <a:solidFill>
                  <a:schemeClr val="tx1"/>
                </a:solidFill>
              </a:rPr>
              <a:t>流动。在输入操作时，数据从文件流向计算机内存，在输出操作时，数据从计算机流向文件</a:t>
            </a:r>
            <a:r>
              <a:rPr lang="en-US" altLang="zh-CN" dirty="0">
                <a:solidFill>
                  <a:schemeClr val="tx1"/>
                </a:solidFill>
              </a:rPr>
              <a:t>(</a:t>
            </a:r>
            <a:r>
              <a:rPr lang="zh-CN" altLang="en-US" dirty="0">
                <a:solidFill>
                  <a:schemeClr val="tx1"/>
                </a:solidFill>
              </a:rPr>
              <a:t>如打印机、磁盘文件</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gn="just">
              <a:lnSpc>
                <a:spcPct val="150000"/>
              </a:lnSpc>
              <a:spcBef>
                <a:spcPts val="600"/>
              </a:spcBef>
              <a:spcAft>
                <a:spcPts val="600"/>
              </a:spcAft>
              <a:defRPr/>
            </a:pPr>
            <a:r>
              <a:rPr lang="en-US" altLang="zh-CN" dirty="0">
                <a:solidFill>
                  <a:schemeClr val="tx1"/>
                </a:solidFill>
              </a:rPr>
              <a:t>C</a:t>
            </a:r>
            <a:r>
              <a:rPr lang="zh-CN" altLang="en-US" dirty="0">
                <a:solidFill>
                  <a:schemeClr val="tx1"/>
                </a:solidFill>
              </a:rPr>
              <a:t>语言把文件看作一个字符</a:t>
            </a:r>
            <a:r>
              <a:rPr lang="en-US" altLang="zh-CN" dirty="0">
                <a:solidFill>
                  <a:schemeClr val="tx1"/>
                </a:solidFill>
              </a:rPr>
              <a:t>(</a:t>
            </a:r>
            <a:r>
              <a:rPr lang="zh-CN" altLang="en-US" dirty="0">
                <a:solidFill>
                  <a:schemeClr val="tx1"/>
                </a:solidFill>
              </a:rPr>
              <a:t>或字节</a:t>
            </a:r>
            <a:r>
              <a:rPr lang="en-US" altLang="zh-CN" dirty="0">
                <a:solidFill>
                  <a:schemeClr val="tx1"/>
                </a:solidFill>
              </a:rPr>
              <a:t>)</a:t>
            </a:r>
            <a:r>
              <a:rPr lang="zh-CN" altLang="en-US" dirty="0">
                <a:solidFill>
                  <a:schemeClr val="tx1"/>
                </a:solidFill>
              </a:rPr>
              <a:t>的序列，即由一个一个字符（或字节）的数据顺序组成。一个输入输出流就是一个字节流或二进制流。</a:t>
            </a:r>
          </a:p>
          <a:p>
            <a:pPr algn="just">
              <a:lnSpc>
                <a:spcPct val="150000"/>
              </a:lnSpc>
              <a:spcBef>
                <a:spcPts val="600"/>
              </a:spcBef>
              <a:spcAft>
                <a:spcPts val="600"/>
              </a:spcAft>
              <a:defRPr/>
            </a:pPr>
            <a:r>
              <a:rPr lang="zh-CN" altLang="en-US" dirty="0">
                <a:solidFill>
                  <a:schemeClr val="tx1"/>
                </a:solidFill>
              </a:rPr>
              <a:t>在</a:t>
            </a:r>
            <a:r>
              <a:rPr lang="en-US" altLang="zh-CN" dirty="0">
                <a:solidFill>
                  <a:schemeClr val="tx1"/>
                </a:solidFill>
              </a:rPr>
              <a:t>C</a:t>
            </a:r>
            <a:r>
              <a:rPr lang="zh-CN" altLang="en-US" dirty="0">
                <a:solidFill>
                  <a:schemeClr val="tx1"/>
                </a:solidFill>
              </a:rPr>
              <a:t>语言中，文件并不由记录组成，数据由一连串的字符</a:t>
            </a:r>
            <a:r>
              <a:rPr lang="en-US" altLang="zh-CN" dirty="0">
                <a:solidFill>
                  <a:schemeClr val="tx1"/>
                </a:solidFill>
              </a:rPr>
              <a:t>(</a:t>
            </a:r>
            <a:r>
              <a:rPr lang="zh-CN" altLang="en-US" dirty="0">
                <a:solidFill>
                  <a:schemeClr val="tx1"/>
                </a:solidFill>
              </a:rPr>
              <a:t>字节</a:t>
            </a:r>
            <a:r>
              <a:rPr lang="en-US" altLang="zh-CN" dirty="0">
                <a:solidFill>
                  <a:schemeClr val="tx1"/>
                </a:solidFill>
              </a:rPr>
              <a:t>)</a:t>
            </a:r>
            <a:r>
              <a:rPr lang="zh-CN" altLang="en-US" dirty="0">
                <a:solidFill>
                  <a:schemeClr val="tx1"/>
                </a:solidFill>
              </a:rPr>
              <a:t>组成，中间没有分隔符，对文件的存取是以字符</a:t>
            </a:r>
            <a:r>
              <a:rPr lang="en-US" altLang="zh-CN" dirty="0">
                <a:solidFill>
                  <a:schemeClr val="tx1"/>
                </a:solidFill>
              </a:rPr>
              <a:t>(</a:t>
            </a:r>
            <a:r>
              <a:rPr lang="zh-CN" altLang="en-US" dirty="0">
                <a:solidFill>
                  <a:schemeClr val="tx1"/>
                </a:solidFill>
              </a:rPr>
              <a:t>字节</a:t>
            </a:r>
            <a:r>
              <a:rPr lang="en-US" altLang="zh-CN" dirty="0">
                <a:solidFill>
                  <a:schemeClr val="tx1"/>
                </a:solidFill>
              </a:rPr>
              <a:t>)</a:t>
            </a:r>
            <a:r>
              <a:rPr lang="zh-CN" altLang="en-US" dirty="0">
                <a:solidFill>
                  <a:schemeClr val="tx1"/>
                </a:solidFill>
              </a:rPr>
              <a:t>为单位的，允许对文件存取一个字符。输入输出的数据流的开始和结束仅受程序控制而不受物理符号</a:t>
            </a:r>
            <a:r>
              <a:rPr lang="en-US" altLang="zh-CN" dirty="0">
                <a:solidFill>
                  <a:schemeClr val="tx1"/>
                </a:solidFill>
              </a:rPr>
              <a:t>(</a:t>
            </a:r>
            <a:r>
              <a:rPr lang="zh-CN" altLang="en-US" dirty="0">
                <a:solidFill>
                  <a:schemeClr val="tx1"/>
                </a:solidFill>
              </a:rPr>
              <a:t>如</a:t>
            </a:r>
            <a:r>
              <a:rPr lang="en-US" altLang="zh-CN" dirty="0">
                <a:solidFill>
                  <a:schemeClr val="tx1"/>
                </a:solidFill>
              </a:rPr>
              <a:t>Enter</a:t>
            </a:r>
            <a:r>
              <a:rPr lang="zh-CN" altLang="en-US" dirty="0">
                <a:solidFill>
                  <a:schemeClr val="tx1"/>
                </a:solidFill>
              </a:rPr>
              <a:t>键</a:t>
            </a:r>
            <a:r>
              <a:rPr lang="en-US" altLang="zh-CN" dirty="0">
                <a:solidFill>
                  <a:schemeClr val="tx1"/>
                </a:solidFill>
              </a:rPr>
              <a:t>)</a:t>
            </a:r>
            <a:r>
              <a:rPr lang="zh-CN" altLang="en-US" dirty="0">
                <a:solidFill>
                  <a:schemeClr val="tx1"/>
                </a:solidFill>
              </a:rPr>
              <a:t>控制，这就增加了处理的灵活性。这种文件称为</a:t>
            </a:r>
            <a:r>
              <a:rPr lang="zh-CN" altLang="en-US" b="1" dirty="0">
                <a:solidFill>
                  <a:schemeClr val="tx1"/>
                </a:solidFill>
              </a:rPr>
              <a:t>流式文件</a:t>
            </a:r>
            <a:r>
              <a:rPr lang="zh-CN" altLang="en-US" dirty="0">
                <a:solidFill>
                  <a:schemeClr val="tx1"/>
                </a:solidFill>
              </a:rPr>
              <a:t>。</a:t>
            </a:r>
            <a:endParaRPr lang="en-US" altLang="zh-CN" dirty="0">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xmlns="" val="379815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39946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一个文件要有一个唯一的文件标识，以便用户识别和引用。</a:t>
            </a: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文件标识包括</a:t>
            </a:r>
            <a:r>
              <a:rPr lang="en-US" altLang="zh-CN" dirty="0">
                <a:solidFill>
                  <a:schemeClr val="tx1"/>
                </a:solidFill>
              </a:rPr>
              <a:t>3</a:t>
            </a:r>
            <a:r>
              <a:rPr lang="zh-CN" altLang="en-US" dirty="0">
                <a:solidFill>
                  <a:schemeClr val="tx1"/>
                </a:solidFill>
              </a:rPr>
              <a:t>部分： </a:t>
            </a:r>
            <a:r>
              <a:rPr lang="en-US" altLang="zh-CN" dirty="0">
                <a:solidFill>
                  <a:schemeClr val="tx1"/>
                </a:solidFill>
              </a:rPr>
              <a:t>(1)</a:t>
            </a:r>
            <a:r>
              <a:rPr lang="zh-CN" altLang="en-US" dirty="0">
                <a:solidFill>
                  <a:schemeClr val="tx1"/>
                </a:solidFill>
              </a:rPr>
              <a:t>文件路径； </a:t>
            </a:r>
            <a:r>
              <a:rPr lang="en-US" altLang="zh-CN" dirty="0">
                <a:solidFill>
                  <a:schemeClr val="tx1"/>
                </a:solidFill>
              </a:rPr>
              <a:t>(2)</a:t>
            </a:r>
            <a:r>
              <a:rPr lang="zh-CN" altLang="en-US" dirty="0">
                <a:solidFill>
                  <a:schemeClr val="tx1"/>
                </a:solidFill>
              </a:rPr>
              <a:t>文件名主干； </a:t>
            </a:r>
            <a:r>
              <a:rPr lang="en-US" altLang="zh-CN" dirty="0">
                <a:solidFill>
                  <a:schemeClr val="tx1"/>
                </a:solidFill>
              </a:rPr>
              <a:t>(3)</a:t>
            </a:r>
            <a:r>
              <a:rPr lang="zh-CN" altLang="en-US" dirty="0">
                <a:solidFill>
                  <a:schemeClr val="tx1"/>
                </a:solidFill>
              </a:rPr>
              <a:t>文件后缀。</a:t>
            </a:r>
            <a:endParaRPr lang="en-US" altLang="zh-CN" dirty="0">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dirty="0">
                <a:solidFill>
                  <a:schemeClr val="tx1"/>
                </a:solidFill>
              </a:rPr>
              <a:t>文件路径表示文件在外部存储设备中的位置。</a:t>
            </a:r>
            <a:endParaRPr lang="en-US" altLang="zh-CN" dirty="0">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dirty="0">
                <a:solidFill>
                  <a:schemeClr val="tx1"/>
                </a:solidFill>
              </a:rPr>
              <a:t>文件名主干的命名规则遵循标识符的命名规则。</a:t>
            </a:r>
            <a:endParaRPr lang="en-US" altLang="zh-CN" dirty="0">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dirty="0">
                <a:solidFill>
                  <a:schemeClr val="tx1"/>
                </a:solidFill>
              </a:rPr>
              <a:t>文件后缀用来表示文件的性质，一般不超过</a:t>
            </a:r>
            <a:r>
              <a:rPr lang="en-US" altLang="zh-CN" dirty="0">
                <a:solidFill>
                  <a:schemeClr val="tx1"/>
                </a:solidFill>
              </a:rPr>
              <a:t>3</a:t>
            </a:r>
            <a:r>
              <a:rPr lang="zh-CN" altLang="en-US" dirty="0">
                <a:solidFill>
                  <a:schemeClr val="tx1"/>
                </a:solidFill>
              </a:rPr>
              <a:t>个字母。</a:t>
            </a: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为方便起见，文件标识常被称为文件名，但应了解此时所称的文件名，实际上包括以上</a:t>
            </a:r>
            <a:r>
              <a:rPr lang="en-US" altLang="zh-CN" dirty="0">
                <a:solidFill>
                  <a:schemeClr val="tx1"/>
                </a:solidFill>
              </a:rPr>
              <a:t>3</a:t>
            </a:r>
            <a:r>
              <a:rPr lang="zh-CN" altLang="en-US" dirty="0">
                <a:solidFill>
                  <a:schemeClr val="tx1"/>
                </a:solidFill>
              </a:rPr>
              <a:t>部分内容，而不仅是文件名主干。</a:t>
            </a:r>
            <a:endParaRPr lang="en-US" altLang="zh-CN" dirty="0">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文件名</a:t>
            </a:r>
          </a:p>
        </p:txBody>
      </p:sp>
      <p:sp>
        <p:nvSpPr>
          <p:cNvPr id="3" name="文本框 2"/>
          <p:cNvSpPr txBox="1"/>
          <p:nvPr/>
        </p:nvSpPr>
        <p:spPr>
          <a:xfrm>
            <a:off x="7806906" y="1897810"/>
            <a:ext cx="2846717" cy="861774"/>
          </a:xfrm>
          <a:prstGeom prst="rect">
            <a:avLst/>
          </a:prstGeom>
          <a:noFill/>
        </p:spPr>
        <p:txBody>
          <a:bodyPr wrap="square" rtlCol="0">
            <a:spAutoFit/>
          </a:bodyPr>
          <a:lstStyle/>
          <a:p>
            <a:r>
              <a:rPr lang="en-US" altLang="zh-CN" u="sng">
                <a:solidFill>
                  <a:schemeClr val="accent1"/>
                </a:solidFill>
              </a:rPr>
              <a:t>D:\CC\temp</a:t>
            </a:r>
            <a:r>
              <a:rPr lang="en-US" altLang="zh-CN">
                <a:solidFill>
                  <a:schemeClr val="accent1"/>
                </a:solidFill>
              </a:rPr>
              <a:t>\</a:t>
            </a:r>
            <a:r>
              <a:rPr lang="en-US" altLang="zh-CN" u="sng">
                <a:solidFill>
                  <a:schemeClr val="accent1"/>
                </a:solidFill>
              </a:rPr>
              <a:t>file1</a:t>
            </a:r>
            <a:r>
              <a:rPr lang="en-US" altLang="zh-CN">
                <a:solidFill>
                  <a:schemeClr val="accent1"/>
                </a:solidFill>
              </a:rPr>
              <a:t>.</a:t>
            </a:r>
            <a:r>
              <a:rPr lang="en-US" altLang="zh-CN" u="sng">
                <a:solidFill>
                  <a:schemeClr val="accent1"/>
                </a:solidFill>
              </a:rPr>
              <a:t>dat</a:t>
            </a:r>
          </a:p>
          <a:p>
            <a:r>
              <a:rPr lang="en-US" altLang="zh-CN">
                <a:solidFill>
                  <a:schemeClr val="accent1"/>
                </a:solidFill>
              </a:rPr>
              <a:t>        </a:t>
            </a:r>
            <a:r>
              <a:rPr lang="zh-CN" altLang="en-US">
                <a:solidFill>
                  <a:schemeClr val="accent1"/>
                </a:solidFill>
              </a:rPr>
              <a:t>↓          ↓   ↓</a:t>
            </a:r>
            <a:endParaRPr lang="en-US" altLang="zh-CN">
              <a:solidFill>
                <a:schemeClr val="accent1"/>
              </a:solidFill>
            </a:endParaRPr>
          </a:p>
          <a:p>
            <a:r>
              <a:rPr lang="zh-CN" altLang="en-US" sz="1200">
                <a:solidFill>
                  <a:schemeClr val="accent1"/>
                </a:solidFill>
              </a:rPr>
              <a:t>     文件路径  文件主干名  文件后缀</a:t>
            </a:r>
          </a:p>
        </p:txBody>
      </p:sp>
    </p:spTree>
    <p:extLst>
      <p:ext uri="{BB962C8B-B14F-4D97-AF65-F5344CB8AC3E}">
        <p14:creationId xmlns:p14="http://schemas.microsoft.com/office/powerpoint/2010/main" xmlns="" val="155582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根据数据的组织形式，数据文件可分为</a:t>
            </a:r>
            <a:r>
              <a:rPr lang="en-US" altLang="zh-CN" b="1" dirty="0">
                <a:solidFill>
                  <a:schemeClr val="tx1"/>
                </a:solidFill>
              </a:rPr>
              <a:t>ASCII</a:t>
            </a:r>
            <a:r>
              <a:rPr lang="zh-CN" altLang="en-US" b="1" dirty="0">
                <a:solidFill>
                  <a:schemeClr val="tx1"/>
                </a:solidFill>
              </a:rPr>
              <a:t>文件</a:t>
            </a:r>
            <a:r>
              <a:rPr lang="zh-CN" altLang="en-US" dirty="0">
                <a:solidFill>
                  <a:schemeClr val="tx1"/>
                </a:solidFill>
              </a:rPr>
              <a:t>和</a:t>
            </a:r>
            <a:r>
              <a:rPr lang="zh-CN" altLang="en-US" b="1" dirty="0">
                <a:solidFill>
                  <a:schemeClr val="tx1"/>
                </a:solidFill>
              </a:rPr>
              <a:t>二进制文件</a:t>
            </a:r>
            <a:r>
              <a:rPr lang="zh-CN" altLang="en-US" dirty="0">
                <a:solidFill>
                  <a:schemeClr val="tx1"/>
                </a:solidFill>
              </a:rPr>
              <a:t>。</a:t>
            </a:r>
            <a:r>
              <a:rPr lang="en-US" altLang="zh-CN" dirty="0">
                <a:solidFill>
                  <a:schemeClr val="tx1"/>
                </a:solidFill>
              </a:rPr>
              <a:t>ASCII</a:t>
            </a:r>
            <a:r>
              <a:rPr lang="zh-CN" altLang="en-US" dirty="0">
                <a:solidFill>
                  <a:schemeClr val="tx1"/>
                </a:solidFill>
              </a:rPr>
              <a:t>文件就是字符文件，在每一个字节中存放一个</a:t>
            </a:r>
            <a:r>
              <a:rPr lang="en-US" altLang="zh-CN" dirty="0">
                <a:solidFill>
                  <a:schemeClr val="tx1"/>
                </a:solidFill>
              </a:rPr>
              <a:t>ASCII</a:t>
            </a:r>
            <a:r>
              <a:rPr lang="zh-CN" altLang="en-US" dirty="0">
                <a:solidFill>
                  <a:schemeClr val="tx1"/>
                </a:solidFill>
              </a:rPr>
              <a:t>代码，代表一个字符。二进制文件是把内存中的数据按其在内存中的存储形式原样输出到磁盘上存放。</a:t>
            </a:r>
            <a:endParaRPr lang="en-US" altLang="zh-CN" dirty="0">
              <a:solidFill>
                <a:schemeClr val="tx1"/>
              </a:solidFill>
            </a:endParaRPr>
          </a:p>
          <a:p>
            <a:pPr algn="just">
              <a:lnSpc>
                <a:spcPct val="150000"/>
              </a:lnSpc>
              <a:spcBef>
                <a:spcPts val="600"/>
              </a:spcBef>
              <a:spcAft>
                <a:spcPts val="600"/>
              </a:spcAft>
              <a:defRPr/>
            </a:pPr>
            <a:endParaRPr lang="en-US" altLang="zh-CN" dirty="0">
              <a:solidFill>
                <a:schemeClr val="tx1"/>
              </a:solidFill>
            </a:endParaRPr>
          </a:p>
          <a:p>
            <a:pPr algn="just">
              <a:lnSpc>
                <a:spcPct val="150000"/>
              </a:lnSpc>
              <a:spcBef>
                <a:spcPts val="600"/>
              </a:spcBef>
              <a:spcAft>
                <a:spcPts val="600"/>
              </a:spcAft>
              <a:defRPr/>
            </a:pP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用</a:t>
            </a:r>
            <a:r>
              <a:rPr lang="en-US" altLang="zh-CN" dirty="0">
                <a:solidFill>
                  <a:schemeClr val="tx1"/>
                </a:solidFill>
              </a:rPr>
              <a:t>ASCII</a:t>
            </a:r>
            <a:r>
              <a:rPr lang="zh-CN" altLang="en-US" dirty="0">
                <a:solidFill>
                  <a:schemeClr val="tx1"/>
                </a:solidFill>
              </a:rPr>
              <a:t>码形式输出与字符一一对应，一个字节代表一个字符，因而便于对字符进行逐个处理，也便于输出字符。但一般占存储空间较多，而且要花费转换时间</a:t>
            </a:r>
            <a:r>
              <a:rPr lang="en-US" altLang="zh-CN" dirty="0">
                <a:solidFill>
                  <a:schemeClr val="tx1"/>
                </a:solidFill>
              </a:rPr>
              <a:t>(</a:t>
            </a:r>
            <a:r>
              <a:rPr lang="zh-CN" altLang="en-US" dirty="0">
                <a:solidFill>
                  <a:schemeClr val="tx1"/>
                </a:solidFill>
              </a:rPr>
              <a:t>二进制形式与</a:t>
            </a:r>
            <a:r>
              <a:rPr lang="en-US" altLang="zh-CN" dirty="0">
                <a:solidFill>
                  <a:schemeClr val="tx1"/>
                </a:solidFill>
              </a:rPr>
              <a:t>ASCII</a:t>
            </a:r>
            <a:r>
              <a:rPr lang="zh-CN" altLang="en-US" dirty="0">
                <a:solidFill>
                  <a:schemeClr val="tx1"/>
                </a:solidFill>
              </a:rPr>
              <a:t>码间的转换</a:t>
            </a:r>
            <a:r>
              <a:rPr lang="en-US" altLang="zh-CN" dirty="0">
                <a:solidFill>
                  <a:schemeClr val="tx1"/>
                </a:solidFill>
              </a:rPr>
              <a:t>)</a:t>
            </a:r>
            <a:r>
              <a:rPr lang="zh-CN" altLang="en-US" dirty="0">
                <a:solidFill>
                  <a:schemeClr val="tx1"/>
                </a:solidFill>
              </a:rPr>
              <a:t>。用二进制形式输出数值，可以节省外存空间和转换时间，但一个字节并不对应一个字符，不能直接输出字符形式。程序运行过程中产生的中间数据或结果数据，如果要保存在磁盘上，以后需要时再从磁盘输入到内存的，常用二进制文件保存。</a:t>
            </a:r>
            <a:endParaRPr lang="en-US" altLang="zh-CN" dirty="0">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文件的分类</a:t>
            </a:r>
          </a:p>
        </p:txBody>
      </p:sp>
      <p:graphicFrame>
        <p:nvGraphicFramePr>
          <p:cNvPr id="4" name="表格 3"/>
          <p:cNvGraphicFramePr>
            <a:graphicFrameLocks noGrp="1"/>
          </p:cNvGraphicFramePr>
          <p:nvPr>
            <p:extLst>
              <p:ext uri="{D42A27DB-BD31-4B8C-83A1-F6EECF244321}">
                <p14:modId xmlns:p14="http://schemas.microsoft.com/office/powerpoint/2010/main" xmlns="" val="1671046253"/>
              </p:ext>
            </p:extLst>
          </p:nvPr>
        </p:nvGraphicFramePr>
        <p:xfrm>
          <a:off x="1867414" y="2366515"/>
          <a:ext cx="8128000" cy="128016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xmlns="" val="1733638505"/>
                    </a:ext>
                  </a:extLst>
                </a:gridCol>
                <a:gridCol w="812800">
                  <a:extLst>
                    <a:ext uri="{9D8B030D-6E8A-4147-A177-3AD203B41FA5}">
                      <a16:colId xmlns:a16="http://schemas.microsoft.com/office/drawing/2014/main" xmlns="" val="4207348868"/>
                    </a:ext>
                  </a:extLst>
                </a:gridCol>
                <a:gridCol w="812800">
                  <a:extLst>
                    <a:ext uri="{9D8B030D-6E8A-4147-A177-3AD203B41FA5}">
                      <a16:colId xmlns:a16="http://schemas.microsoft.com/office/drawing/2014/main" xmlns="" val="1060900735"/>
                    </a:ext>
                  </a:extLst>
                </a:gridCol>
                <a:gridCol w="812800">
                  <a:extLst>
                    <a:ext uri="{9D8B030D-6E8A-4147-A177-3AD203B41FA5}">
                      <a16:colId xmlns:a16="http://schemas.microsoft.com/office/drawing/2014/main" xmlns="" val="837610741"/>
                    </a:ext>
                  </a:extLst>
                </a:gridCol>
                <a:gridCol w="812800">
                  <a:extLst>
                    <a:ext uri="{9D8B030D-6E8A-4147-A177-3AD203B41FA5}">
                      <a16:colId xmlns:a16="http://schemas.microsoft.com/office/drawing/2014/main" xmlns="" val="239748020"/>
                    </a:ext>
                  </a:extLst>
                </a:gridCol>
                <a:gridCol w="812800">
                  <a:extLst>
                    <a:ext uri="{9D8B030D-6E8A-4147-A177-3AD203B41FA5}">
                      <a16:colId xmlns:a16="http://schemas.microsoft.com/office/drawing/2014/main" xmlns="" val="1708302820"/>
                    </a:ext>
                  </a:extLst>
                </a:gridCol>
                <a:gridCol w="812800">
                  <a:extLst>
                    <a:ext uri="{9D8B030D-6E8A-4147-A177-3AD203B41FA5}">
                      <a16:colId xmlns:a16="http://schemas.microsoft.com/office/drawing/2014/main" xmlns="" val="724127267"/>
                    </a:ext>
                  </a:extLst>
                </a:gridCol>
                <a:gridCol w="812800">
                  <a:extLst>
                    <a:ext uri="{9D8B030D-6E8A-4147-A177-3AD203B41FA5}">
                      <a16:colId xmlns:a16="http://schemas.microsoft.com/office/drawing/2014/main" xmlns="" val="1349400957"/>
                    </a:ext>
                  </a:extLst>
                </a:gridCol>
                <a:gridCol w="812800">
                  <a:extLst>
                    <a:ext uri="{9D8B030D-6E8A-4147-A177-3AD203B41FA5}">
                      <a16:colId xmlns:a16="http://schemas.microsoft.com/office/drawing/2014/main" xmlns="" val="1965575413"/>
                    </a:ext>
                  </a:extLst>
                </a:gridCol>
                <a:gridCol w="812800">
                  <a:extLst>
                    <a:ext uri="{9D8B030D-6E8A-4147-A177-3AD203B41FA5}">
                      <a16:colId xmlns:a16="http://schemas.microsoft.com/office/drawing/2014/main" xmlns="" val="3848168100"/>
                    </a:ext>
                  </a:extLst>
                </a:gridCol>
              </a:tblGrid>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a:r>
                        <a:rPr lang="en-US" altLang="zh-CN" sz="1400"/>
                        <a:t>ASCII</a:t>
                      </a:r>
                      <a:r>
                        <a:rPr lang="zh-CN" altLang="en-US" sz="1400"/>
                        <a:t>形式</a:t>
                      </a:r>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extLst>
                  <a:ext uri="{0D108BD9-81ED-4DB2-BD59-A6C34878D82A}">
                    <a16:rowId xmlns:a16="http://schemas.microsoft.com/office/drawing/2014/main" xmlns="" val="2721746004"/>
                  </a:ext>
                </a:extLst>
              </a:tr>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00110001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3066174606"/>
                  </a:ext>
                </a:extLst>
              </a:tr>
              <a:tr h="134079">
                <a:tc gridSpan="4">
                  <a:txBody>
                    <a:bodyPr/>
                    <a:lstStyle/>
                    <a:p>
                      <a:pPr algn="ctr"/>
                      <a:r>
                        <a:rPr lang="zh-CN" altLang="en-US" sz="1400"/>
                        <a:t>内存中存储形式</a:t>
                      </a:r>
                    </a:p>
                  </a:txBody>
                  <a:tcPr marL="0" marR="0" marT="0" marB="0"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53011362"/>
                  </a:ext>
                </a:extLst>
              </a:tr>
              <a:tr h="170474">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endParaRPr lang="en-US" altLang="zh-CN" sz="14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63157389"/>
                  </a:ext>
                </a:extLst>
              </a:tr>
              <a:tr h="134079">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a:t>二进制形式</a:t>
                      </a:r>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73527904"/>
                  </a:ext>
                </a:extLst>
              </a:tr>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59127011"/>
                  </a:ext>
                </a:extLst>
              </a:tr>
            </a:tbl>
          </a:graphicData>
        </a:graphic>
      </p:graphicFrame>
      <p:cxnSp>
        <p:nvCxnSpPr>
          <p:cNvPr id="7" name="直接连接符 6"/>
          <p:cNvCxnSpPr/>
          <p:nvPr/>
        </p:nvCxnSpPr>
        <p:spPr>
          <a:xfrm flipV="1">
            <a:off x="5116823" y="2656182"/>
            <a:ext cx="805070" cy="34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16823" y="3223119"/>
            <a:ext cx="814591" cy="3188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2195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en-US" altLang="zh-CN" dirty="0">
                <a:solidFill>
                  <a:schemeClr val="tx1"/>
                </a:solidFill>
              </a:rPr>
              <a:t>ANSI C</a:t>
            </a:r>
            <a:r>
              <a:rPr lang="zh-CN" altLang="en-US" dirty="0">
                <a:solidFill>
                  <a:schemeClr val="tx1"/>
                </a:solidFill>
              </a:rPr>
              <a:t>标准采用</a:t>
            </a:r>
            <a:r>
              <a:rPr lang="zh-CN" altLang="en-US" b="1" dirty="0">
                <a:solidFill>
                  <a:schemeClr val="tx1"/>
                </a:solidFill>
              </a:rPr>
              <a:t>缓冲文件系统</a:t>
            </a:r>
            <a:r>
              <a:rPr lang="zh-CN" altLang="en-US" dirty="0">
                <a:solidFill>
                  <a:schemeClr val="tx1"/>
                </a:solidFill>
              </a:rPr>
              <a:t>处理数据文件，所谓缓冲文件系统是指系统自动地在内存区为程序中每一个正在使用的文件开辟一个</a:t>
            </a:r>
            <a:r>
              <a:rPr lang="zh-CN" altLang="en-US" b="1" dirty="0">
                <a:solidFill>
                  <a:schemeClr val="tx1"/>
                </a:solidFill>
              </a:rPr>
              <a:t>文件缓冲区</a:t>
            </a:r>
            <a:r>
              <a:rPr lang="zh-CN" altLang="en-US" dirty="0">
                <a:solidFill>
                  <a:schemeClr val="tx1"/>
                </a:solidFill>
              </a:rPr>
              <a:t>。从内存向磁盘输出数据必须先送到内存中的缓冲区，装满缓冲区后才一起送到磁盘去。如果从磁盘向计算机读入数据，则一次从磁盘文件将一批数据输入到内存缓冲区（充满缓冲区），然后再从缓冲区逐个地将数据送到程序数据区（给程序变量）。缓冲区的大小由各个具体的</a:t>
            </a:r>
            <a:r>
              <a:rPr lang="en-US" altLang="zh-CN" dirty="0">
                <a:solidFill>
                  <a:schemeClr val="tx1"/>
                </a:solidFill>
              </a:rPr>
              <a:t>C</a:t>
            </a:r>
            <a:r>
              <a:rPr lang="zh-CN" altLang="en-US" dirty="0">
                <a:solidFill>
                  <a:schemeClr val="tx1"/>
                </a:solidFill>
              </a:rPr>
              <a:t>语言版本确定。</a:t>
            </a:r>
          </a:p>
        </p:txBody>
      </p:sp>
      <p:sp>
        <p:nvSpPr>
          <p:cNvPr id="2" name="标题 1"/>
          <p:cNvSpPr>
            <a:spLocks noGrp="1"/>
          </p:cNvSpPr>
          <p:nvPr>
            <p:ph type="title"/>
          </p:nvPr>
        </p:nvSpPr>
        <p:spPr>
          <a:xfrm>
            <a:off x="702013" y="150954"/>
            <a:ext cx="10515600" cy="1325563"/>
          </a:xfrm>
        </p:spPr>
        <p:txBody>
          <a:bodyPr/>
          <a:lstStyle/>
          <a:p>
            <a:r>
              <a:rPr lang="zh-CN" altLang="en-US"/>
              <a:t>文件缓冲区</a:t>
            </a:r>
          </a:p>
        </p:txBody>
      </p:sp>
      <p:grpSp>
        <p:nvGrpSpPr>
          <p:cNvPr id="28" name="组合 27"/>
          <p:cNvGrpSpPr/>
          <p:nvPr/>
        </p:nvGrpSpPr>
        <p:grpSpPr>
          <a:xfrm>
            <a:off x="3062430" y="3722776"/>
            <a:ext cx="5794766" cy="1654353"/>
            <a:chOff x="2266121" y="3106490"/>
            <a:chExt cx="5794766" cy="1654353"/>
          </a:xfrm>
        </p:grpSpPr>
        <p:sp>
          <p:nvSpPr>
            <p:cNvPr id="3" name="矩形 2"/>
            <p:cNvSpPr/>
            <p:nvPr/>
          </p:nvSpPr>
          <p:spPr>
            <a:xfrm>
              <a:off x="2266121" y="3106490"/>
              <a:ext cx="4286826" cy="165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a:t>输出文件缓冲区</a:t>
              </a:r>
              <a:r>
                <a:rPr lang="en-US" altLang="zh-CN"/>
                <a:t>	</a:t>
              </a:r>
            </a:p>
            <a:p>
              <a:r>
                <a:rPr lang="zh-CN" altLang="en-US"/>
                <a:t> 程序数据区</a:t>
              </a:r>
              <a:endParaRPr lang="en-US" altLang="zh-CN"/>
            </a:p>
            <a:p>
              <a:endParaRPr lang="en-US" altLang="zh-CN"/>
            </a:p>
            <a:p>
              <a:pPr algn="r"/>
              <a:r>
                <a:rPr lang="zh-CN" altLang="en-US"/>
                <a:t>输入文件缓冲区</a:t>
              </a:r>
              <a:r>
                <a:rPr lang="en-US" altLang="zh-CN"/>
                <a:t>	</a:t>
              </a:r>
              <a:endParaRPr lang="zh-CN" altLang="en-US"/>
            </a:p>
          </p:txBody>
        </p:sp>
        <p:sp>
          <p:nvSpPr>
            <p:cNvPr id="5" name="椭圆 4"/>
            <p:cNvSpPr/>
            <p:nvPr/>
          </p:nvSpPr>
          <p:spPr>
            <a:xfrm>
              <a:off x="7150428" y="3486405"/>
              <a:ext cx="894521" cy="894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31635" y="3423418"/>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矩形 9"/>
            <p:cNvSpPr/>
            <p:nvPr/>
          </p:nvSpPr>
          <p:spPr>
            <a:xfrm>
              <a:off x="2395331" y="3725199"/>
              <a:ext cx="1182756" cy="5140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矩形 10"/>
            <p:cNvSpPr/>
            <p:nvPr/>
          </p:nvSpPr>
          <p:spPr>
            <a:xfrm>
              <a:off x="4631635" y="4239223"/>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3" name="直接箭头连接符 12"/>
            <p:cNvCxnSpPr>
              <a:stCxn id="9" idx="3"/>
            </p:cNvCxnSpPr>
            <p:nvPr/>
          </p:nvCxnSpPr>
          <p:spPr>
            <a:xfrm>
              <a:off x="6221478" y="3590461"/>
              <a:ext cx="943500" cy="1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endCxn id="11" idx="3"/>
            </p:cNvCxnSpPr>
            <p:nvPr/>
          </p:nvCxnSpPr>
          <p:spPr>
            <a:xfrm flipH="1">
              <a:off x="6221478" y="4110574"/>
              <a:ext cx="943500" cy="295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6489165" y="3224464"/>
              <a:ext cx="1571722" cy="1054135"/>
            </a:xfrm>
            <a:prstGeom prst="rect">
              <a:avLst/>
            </a:prstGeom>
            <a:noFill/>
          </p:spPr>
          <p:txBody>
            <a:bodyPr wrap="square" rtlCol="0">
              <a:spAutoFit/>
            </a:bodyPr>
            <a:lstStyle/>
            <a:p>
              <a:pPr defTabSz="715963">
                <a:lnSpc>
                  <a:spcPts val="1500"/>
                </a:lnSpc>
              </a:pPr>
              <a:r>
                <a:rPr lang="en-US" altLang="zh-CN"/>
                <a:t>	</a:t>
              </a:r>
              <a:r>
                <a:rPr lang="zh-CN" altLang="en-US"/>
                <a:t>磁 盘</a:t>
              </a:r>
              <a:endParaRPr lang="en-US" altLang="zh-CN"/>
            </a:p>
            <a:p>
              <a:pPr>
                <a:lnSpc>
                  <a:spcPts val="1500"/>
                </a:lnSpc>
              </a:pPr>
              <a:r>
                <a:rPr lang="zh-CN" altLang="en-US"/>
                <a:t>输出</a:t>
              </a:r>
              <a:endParaRPr lang="en-US" altLang="zh-CN"/>
            </a:p>
            <a:p>
              <a:pPr>
                <a:lnSpc>
                  <a:spcPts val="1500"/>
                </a:lnSpc>
              </a:pPr>
              <a:endParaRPr lang="en-US" altLang="zh-CN"/>
            </a:p>
            <a:p>
              <a:pPr>
                <a:lnSpc>
                  <a:spcPts val="1500"/>
                </a:lnSpc>
              </a:pPr>
              <a:endParaRPr lang="en-US" altLang="zh-CN"/>
            </a:p>
            <a:p>
              <a:pPr>
                <a:lnSpc>
                  <a:spcPts val="1500"/>
                </a:lnSpc>
              </a:pPr>
              <a:r>
                <a:rPr lang="zh-CN" altLang="en-US"/>
                <a:t>输入</a:t>
              </a:r>
            </a:p>
          </p:txBody>
        </p:sp>
        <p:cxnSp>
          <p:nvCxnSpPr>
            <p:cNvPr id="22" name="直接箭头连接符 21"/>
            <p:cNvCxnSpPr>
              <a:endCxn id="9" idx="1"/>
            </p:cNvCxnSpPr>
            <p:nvPr/>
          </p:nvCxnSpPr>
          <p:spPr>
            <a:xfrm flipV="1">
              <a:off x="3349487" y="3590461"/>
              <a:ext cx="1282148" cy="343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1" idx="1"/>
            </p:cNvCxnSpPr>
            <p:nvPr/>
          </p:nvCxnSpPr>
          <p:spPr>
            <a:xfrm flipH="1" flipV="1">
              <a:off x="3356427" y="4017188"/>
              <a:ext cx="1275208" cy="389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3944431" y="3680466"/>
              <a:ext cx="775252" cy="923330"/>
            </a:xfrm>
            <a:prstGeom prst="rect">
              <a:avLst/>
            </a:prstGeom>
            <a:noFill/>
          </p:spPr>
          <p:txBody>
            <a:bodyPr wrap="square" rtlCol="0">
              <a:spAutoFit/>
            </a:bodyPr>
            <a:lstStyle/>
            <a:p>
              <a:r>
                <a:rPr lang="zh-CN" altLang="en-US"/>
                <a:t>输出</a:t>
              </a:r>
              <a:endParaRPr lang="en-US" altLang="zh-CN"/>
            </a:p>
            <a:p>
              <a:endParaRPr lang="en-US" altLang="zh-CN"/>
            </a:p>
            <a:p>
              <a:r>
                <a:rPr lang="zh-CN" altLang="en-US"/>
                <a:t>输入</a:t>
              </a:r>
            </a:p>
          </p:txBody>
        </p:sp>
      </p:grpSp>
    </p:spTree>
    <p:extLst>
      <p:ext uri="{BB962C8B-B14F-4D97-AF65-F5344CB8AC3E}">
        <p14:creationId xmlns:p14="http://schemas.microsoft.com/office/powerpoint/2010/main" xmlns="" val="252020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缓冲文件系统中，关键的概念是</a:t>
            </a:r>
            <a:r>
              <a:rPr lang="zh-CN" altLang="en-US" b="1" dirty="0">
                <a:solidFill>
                  <a:schemeClr val="tx1"/>
                </a:solidFill>
              </a:rPr>
              <a:t>文件类型指针</a:t>
            </a:r>
            <a:r>
              <a:rPr lang="zh-CN" altLang="en-US" dirty="0">
                <a:solidFill>
                  <a:schemeClr val="tx1"/>
                </a:solidFill>
              </a:rPr>
              <a:t>，简称</a:t>
            </a:r>
            <a:r>
              <a:rPr lang="zh-CN" altLang="en-US" b="1" dirty="0">
                <a:solidFill>
                  <a:schemeClr val="tx1"/>
                </a:solidFill>
              </a:rPr>
              <a:t>文件指针</a:t>
            </a:r>
            <a:r>
              <a:rPr lang="zh-CN" altLang="en-US" dirty="0">
                <a:solidFill>
                  <a:schemeClr val="tx1"/>
                </a:solidFill>
              </a:rPr>
              <a:t>。每个被使用的文件都在内存中开辟一个相应的</a:t>
            </a:r>
            <a:r>
              <a:rPr lang="zh-CN" altLang="en-US" b="1" dirty="0">
                <a:solidFill>
                  <a:schemeClr val="tx1"/>
                </a:solidFill>
              </a:rPr>
              <a:t>文件信息区</a:t>
            </a:r>
            <a:r>
              <a:rPr lang="zh-CN" altLang="en-US" dirty="0">
                <a:solidFill>
                  <a:schemeClr val="tx1"/>
                </a:solidFill>
              </a:rPr>
              <a:t>，用来存放文件的有关信息（如文件的名字、文件状态及文件当前位置等）。这些信息是保存在一个结构体变量中的。该结构体类型是由系统声明的，取名为</a:t>
            </a:r>
            <a:r>
              <a:rPr lang="en-US" altLang="zh-CN" b="1" dirty="0">
                <a:solidFill>
                  <a:schemeClr val="tx1"/>
                </a:solidFill>
              </a:rPr>
              <a:t>FILE</a:t>
            </a:r>
            <a:r>
              <a:rPr lang="zh-CN" altLang="en-US" dirty="0">
                <a:solidFill>
                  <a:schemeClr val="tx1"/>
                </a:solidFill>
              </a:rPr>
              <a:t>。</a:t>
            </a:r>
            <a:endParaRPr lang="en-US" altLang="zh-CN" dirty="0">
              <a:solidFill>
                <a:schemeClr val="tx1"/>
              </a:solidFill>
            </a:endParaRPr>
          </a:p>
        </p:txBody>
      </p:sp>
      <p:sp>
        <p:nvSpPr>
          <p:cNvPr id="13" name="圆角矩形 12"/>
          <p:cNvSpPr/>
          <p:nvPr/>
        </p:nvSpPr>
        <p:spPr>
          <a:xfrm>
            <a:off x="967712" y="2894328"/>
            <a:ext cx="6104393" cy="3325802"/>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typedef struct</a:t>
            </a:r>
          </a:p>
          <a:p>
            <a:pPr defTabSz="363538">
              <a:lnSpc>
                <a:spcPct val="120000"/>
              </a:lnSpc>
            </a:pPr>
            <a:r>
              <a:rPr lang="en-US" altLang="zh-CN" sz="1600">
                <a:solidFill>
                  <a:schemeClr val="tx1"/>
                </a:solidFill>
              </a:rPr>
              <a:t>{	short level;				</a:t>
            </a:r>
            <a:r>
              <a:rPr lang="en-US" altLang="zh-CN" sz="1600">
                <a:solidFill>
                  <a:srgbClr val="008000"/>
                </a:solidFill>
              </a:rPr>
              <a:t>//</a:t>
            </a:r>
            <a:r>
              <a:rPr lang="zh-CN" altLang="en-US" sz="1600">
                <a:solidFill>
                  <a:srgbClr val="008000"/>
                </a:solidFill>
              </a:rPr>
              <a:t>缓冲区“满”或“空”的程度</a:t>
            </a:r>
          </a:p>
          <a:p>
            <a:pPr defTabSz="363538">
              <a:lnSpc>
                <a:spcPct val="120000"/>
              </a:lnSpc>
            </a:pPr>
            <a:r>
              <a:rPr lang="zh-CN" altLang="en-US" sz="1600">
                <a:solidFill>
                  <a:schemeClr val="tx1"/>
                </a:solidFill>
              </a:rPr>
              <a:t>	</a:t>
            </a:r>
            <a:r>
              <a:rPr lang="en-US" altLang="zh-CN" sz="1600">
                <a:solidFill>
                  <a:schemeClr val="tx1"/>
                </a:solidFill>
              </a:rPr>
              <a:t>unsigned flags;			</a:t>
            </a:r>
            <a:r>
              <a:rPr lang="en-US" altLang="zh-CN" sz="1600">
                <a:solidFill>
                  <a:srgbClr val="008000"/>
                </a:solidFill>
              </a:rPr>
              <a:t>//</a:t>
            </a:r>
            <a:r>
              <a:rPr lang="zh-CN" altLang="en-US" sz="1600">
                <a:solidFill>
                  <a:srgbClr val="008000"/>
                </a:solidFill>
              </a:rPr>
              <a:t>文件状态标志</a:t>
            </a:r>
          </a:p>
          <a:p>
            <a:pPr defTabSz="363538">
              <a:lnSpc>
                <a:spcPct val="120000"/>
              </a:lnSpc>
            </a:pPr>
            <a:r>
              <a:rPr lang="zh-CN" altLang="en-US" sz="1600">
                <a:solidFill>
                  <a:schemeClr val="tx1"/>
                </a:solidFill>
              </a:rPr>
              <a:t>	</a:t>
            </a:r>
            <a:r>
              <a:rPr lang="en-US" altLang="zh-CN" sz="1600">
                <a:solidFill>
                  <a:schemeClr val="tx1"/>
                </a:solidFill>
              </a:rPr>
              <a:t>char fd;					</a:t>
            </a:r>
            <a:r>
              <a:rPr lang="en-US" altLang="zh-CN" sz="1600">
                <a:solidFill>
                  <a:srgbClr val="008000"/>
                </a:solidFill>
              </a:rPr>
              <a:t>//</a:t>
            </a:r>
            <a:r>
              <a:rPr lang="zh-CN" altLang="en-US" sz="1600">
                <a:solidFill>
                  <a:srgbClr val="008000"/>
                </a:solidFill>
              </a:rPr>
              <a:t>文件描述符</a:t>
            </a:r>
          </a:p>
          <a:p>
            <a:pPr defTabSz="363538">
              <a:lnSpc>
                <a:spcPct val="120000"/>
              </a:lnSpc>
            </a:pPr>
            <a:r>
              <a:rPr lang="zh-CN" altLang="en-US" sz="1600">
                <a:solidFill>
                  <a:schemeClr val="tx1"/>
                </a:solidFill>
              </a:rPr>
              <a:t>	</a:t>
            </a:r>
            <a:r>
              <a:rPr lang="en-US" altLang="zh-CN" sz="1600">
                <a:solidFill>
                  <a:schemeClr val="tx1"/>
                </a:solidFill>
              </a:rPr>
              <a:t>unsigned char hold; 		</a:t>
            </a:r>
            <a:r>
              <a:rPr lang="en-US" altLang="zh-CN" sz="1600">
                <a:solidFill>
                  <a:srgbClr val="008000"/>
                </a:solidFill>
              </a:rPr>
              <a:t>//</a:t>
            </a:r>
            <a:r>
              <a:rPr lang="zh-CN" altLang="en-US" sz="1600">
                <a:solidFill>
                  <a:srgbClr val="008000"/>
                </a:solidFill>
              </a:rPr>
              <a:t>如缓冲区无内容不读取字符</a:t>
            </a:r>
          </a:p>
          <a:p>
            <a:pPr defTabSz="363538">
              <a:lnSpc>
                <a:spcPct val="120000"/>
              </a:lnSpc>
            </a:pPr>
            <a:r>
              <a:rPr lang="zh-CN" altLang="en-US" sz="1600">
                <a:solidFill>
                  <a:schemeClr val="tx1"/>
                </a:solidFill>
              </a:rPr>
              <a:t>	</a:t>
            </a:r>
            <a:r>
              <a:rPr lang="en-US" altLang="zh-CN" sz="1600">
                <a:solidFill>
                  <a:schemeClr val="tx1"/>
                </a:solidFill>
              </a:rPr>
              <a:t>short bsize;				</a:t>
            </a:r>
            <a:r>
              <a:rPr lang="en-US" altLang="zh-CN" sz="1600">
                <a:solidFill>
                  <a:srgbClr val="008000"/>
                </a:solidFill>
              </a:rPr>
              <a:t>//</a:t>
            </a:r>
            <a:r>
              <a:rPr lang="zh-CN" altLang="en-US" sz="1600">
                <a:solidFill>
                  <a:srgbClr val="008000"/>
                </a:solidFill>
              </a:rPr>
              <a:t>缓冲区的大小</a:t>
            </a:r>
          </a:p>
          <a:p>
            <a:pPr defTabSz="363538">
              <a:lnSpc>
                <a:spcPct val="120000"/>
              </a:lnSpc>
            </a:pPr>
            <a:r>
              <a:rPr lang="zh-CN" altLang="en-US" sz="1600">
                <a:solidFill>
                  <a:schemeClr val="tx1"/>
                </a:solidFill>
              </a:rPr>
              <a:t>	</a:t>
            </a:r>
            <a:r>
              <a:rPr lang="en-US" altLang="zh-CN" sz="1600">
                <a:solidFill>
                  <a:schemeClr val="tx1"/>
                </a:solidFill>
              </a:rPr>
              <a:t>unsigned char*buffer;	</a:t>
            </a:r>
            <a:r>
              <a:rPr lang="en-US" altLang="zh-CN" sz="1600">
                <a:solidFill>
                  <a:srgbClr val="008000"/>
                </a:solidFill>
              </a:rPr>
              <a:t>//</a:t>
            </a:r>
            <a:r>
              <a:rPr lang="zh-CN" altLang="en-US" sz="1600">
                <a:solidFill>
                  <a:srgbClr val="008000"/>
                </a:solidFill>
              </a:rPr>
              <a:t>数据缓冲区的位置</a:t>
            </a:r>
          </a:p>
          <a:p>
            <a:pPr defTabSz="363538">
              <a:lnSpc>
                <a:spcPct val="120000"/>
              </a:lnSpc>
            </a:pPr>
            <a:r>
              <a:rPr lang="zh-CN" altLang="en-US" sz="1600">
                <a:solidFill>
                  <a:schemeClr val="tx1"/>
                </a:solidFill>
              </a:rPr>
              <a:t>	</a:t>
            </a:r>
            <a:r>
              <a:rPr lang="en-US" altLang="zh-CN" sz="1600">
                <a:solidFill>
                  <a:schemeClr val="tx1"/>
                </a:solidFill>
              </a:rPr>
              <a:t>unsigned char*curp;		</a:t>
            </a:r>
            <a:r>
              <a:rPr lang="en-US" altLang="zh-CN" sz="1600">
                <a:solidFill>
                  <a:srgbClr val="008000"/>
                </a:solidFill>
              </a:rPr>
              <a:t>//</a:t>
            </a:r>
            <a:r>
              <a:rPr lang="zh-CN" altLang="en-US" sz="1600">
                <a:solidFill>
                  <a:srgbClr val="008000"/>
                </a:solidFill>
              </a:rPr>
              <a:t>文件位置标记指针当前的指向</a:t>
            </a:r>
          </a:p>
          <a:p>
            <a:pPr defTabSz="363538">
              <a:lnSpc>
                <a:spcPct val="120000"/>
              </a:lnSpc>
            </a:pPr>
            <a:r>
              <a:rPr lang="zh-CN" altLang="en-US" sz="1600">
                <a:solidFill>
                  <a:schemeClr val="tx1"/>
                </a:solidFill>
              </a:rPr>
              <a:t>	</a:t>
            </a:r>
            <a:r>
              <a:rPr lang="en-US" altLang="zh-CN" sz="1600">
                <a:solidFill>
                  <a:schemeClr val="tx1"/>
                </a:solidFill>
              </a:rPr>
              <a:t>unsigned istemp;		</a:t>
            </a:r>
            <a:r>
              <a:rPr lang="en-US" altLang="zh-CN" sz="1600">
                <a:solidFill>
                  <a:srgbClr val="008000"/>
                </a:solidFill>
              </a:rPr>
              <a:t>//</a:t>
            </a:r>
            <a:r>
              <a:rPr lang="zh-CN" altLang="en-US" sz="1600">
                <a:solidFill>
                  <a:srgbClr val="008000"/>
                </a:solidFill>
              </a:rPr>
              <a:t>临时文件指示器</a:t>
            </a:r>
          </a:p>
          <a:p>
            <a:pPr defTabSz="363538">
              <a:lnSpc>
                <a:spcPct val="120000"/>
              </a:lnSpc>
            </a:pPr>
            <a:r>
              <a:rPr lang="zh-CN" altLang="en-US" sz="1600">
                <a:solidFill>
                  <a:schemeClr val="tx1"/>
                </a:solidFill>
              </a:rPr>
              <a:t>	</a:t>
            </a:r>
            <a:r>
              <a:rPr lang="en-US" altLang="zh-CN" sz="1600">
                <a:solidFill>
                  <a:schemeClr val="tx1"/>
                </a:solidFill>
              </a:rPr>
              <a:t>short token;				</a:t>
            </a:r>
            <a:r>
              <a:rPr lang="en-US" altLang="zh-CN" sz="1600">
                <a:solidFill>
                  <a:srgbClr val="008000"/>
                </a:solidFill>
              </a:rPr>
              <a:t>//</a:t>
            </a:r>
            <a:r>
              <a:rPr lang="zh-CN" altLang="en-US" sz="1600">
                <a:solidFill>
                  <a:srgbClr val="008000"/>
                </a:solidFill>
              </a:rPr>
              <a:t>用于有效性检查</a:t>
            </a:r>
          </a:p>
          <a:p>
            <a:pPr defTabSz="363538">
              <a:lnSpc>
                <a:spcPct val="120000"/>
              </a:lnSpc>
            </a:pPr>
            <a:r>
              <a:rPr lang="en-US" altLang="zh-CN" sz="1600">
                <a:solidFill>
                  <a:schemeClr val="tx1"/>
                </a:solidFill>
              </a:rPr>
              <a:t>}FILE;</a:t>
            </a:r>
            <a:endParaRPr lang="zh-CN" altLang="en-US" sz="1600">
              <a:solidFill>
                <a:srgbClr val="008000"/>
              </a:solidFill>
            </a:endParaRPr>
          </a:p>
        </p:txBody>
      </p:sp>
      <p:sp>
        <p:nvSpPr>
          <p:cNvPr id="4" name="矩形 3"/>
          <p:cNvSpPr/>
          <p:nvPr/>
        </p:nvSpPr>
        <p:spPr>
          <a:xfrm>
            <a:off x="2148370" y="5956836"/>
            <a:ext cx="5012635" cy="307777"/>
          </a:xfrm>
          <a:prstGeom prst="rect">
            <a:avLst/>
          </a:prstGeom>
        </p:spPr>
        <p:txBody>
          <a:bodyPr wrap="square">
            <a:spAutoFit/>
          </a:bodyPr>
          <a:lstStyle/>
          <a:p>
            <a:r>
              <a:rPr lang="zh-CN" altLang="en-US" sz="1400" b="1" dirty="0">
                <a:solidFill>
                  <a:schemeClr val="accent1"/>
                </a:solidFill>
              </a:rPr>
              <a:t>一种C编译环境提供的stdio.h头文件中有以下的文件类型声明</a:t>
            </a:r>
          </a:p>
        </p:txBody>
      </p:sp>
      <p:sp>
        <p:nvSpPr>
          <p:cNvPr id="3" name="矩形 2">
            <a:extLst>
              <a:ext uri="{FF2B5EF4-FFF2-40B4-BE49-F238E27FC236}">
                <a16:creationId xmlns:a16="http://schemas.microsoft.com/office/drawing/2014/main" xmlns="" id="{7017DD73-3CA4-4CF0-972C-20EDDDBA3566}"/>
              </a:ext>
            </a:extLst>
          </p:cNvPr>
          <p:cNvSpPr/>
          <p:nvPr/>
        </p:nvSpPr>
        <p:spPr>
          <a:xfrm>
            <a:off x="7388128" y="2894328"/>
            <a:ext cx="4061750" cy="3374129"/>
          </a:xfrm>
          <a:prstGeom prst="rect">
            <a:avLst/>
          </a:prstGeom>
        </p:spPr>
        <p:txBody>
          <a:bodyPr wrap="square">
            <a:spAutoFit/>
          </a:bodyPr>
          <a:lstStyle/>
          <a:p>
            <a:pPr>
              <a:lnSpc>
                <a:spcPct val="150000"/>
              </a:lnSpc>
            </a:pPr>
            <a:r>
              <a:rPr lang="zh-CN" altLang="en-US" dirty="0"/>
              <a:t>声明FILE结构体类型的信息包含在头文件stdio.h中。在程序中可以直接用FILE类型名定义变量。</a:t>
            </a:r>
            <a:endParaRPr lang="en-US" altLang="zh-CN" dirty="0"/>
          </a:p>
          <a:p>
            <a:pPr>
              <a:lnSpc>
                <a:spcPct val="150000"/>
              </a:lnSpc>
            </a:pPr>
            <a:r>
              <a:rPr lang="zh-CN" altLang="en-US" dirty="0"/>
              <a:t>一般不对</a:t>
            </a:r>
            <a:r>
              <a:rPr lang="en-US" altLang="zh-CN" dirty="0"/>
              <a:t>FILE</a:t>
            </a:r>
            <a:r>
              <a:rPr lang="zh-CN" altLang="en-US" dirty="0"/>
              <a:t>类型变量命名，也就是不通过变量的名字来引用这些变量，而是设置一个指向</a:t>
            </a:r>
            <a:r>
              <a:rPr lang="en-US" altLang="zh-CN" dirty="0"/>
              <a:t>FILE</a:t>
            </a:r>
            <a:r>
              <a:rPr lang="zh-CN" altLang="en-US" dirty="0"/>
              <a:t>类型变量的指针变量，然后通过它来引用这些</a:t>
            </a:r>
            <a:r>
              <a:rPr lang="en-US" altLang="zh-CN" dirty="0"/>
              <a:t>FILE</a:t>
            </a:r>
            <a:r>
              <a:rPr lang="zh-CN" altLang="en-US" dirty="0"/>
              <a:t>类型变量。</a:t>
            </a:r>
          </a:p>
        </p:txBody>
      </p:sp>
    </p:spTree>
    <p:extLst>
      <p:ext uri="{BB962C8B-B14F-4D97-AF65-F5344CB8AC3E}">
        <p14:creationId xmlns:p14="http://schemas.microsoft.com/office/powerpoint/2010/main" xmlns="" val="220494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a:solidFill>
                <a:schemeClr val="tx1"/>
              </a:solidFill>
            </a:endParaRPr>
          </a:p>
        </p:txBody>
      </p:sp>
      <p:sp>
        <p:nvSpPr>
          <p:cNvPr id="8" name="圆角矩形 7"/>
          <p:cNvSpPr/>
          <p:nvPr/>
        </p:nvSpPr>
        <p:spPr>
          <a:xfrm>
            <a:off x="927100" y="1542909"/>
            <a:ext cx="4055717" cy="741628"/>
          </a:xfrm>
          <a:prstGeom prst="roundRect">
            <a:avLst>
              <a:gd name="adj" fmla="val 809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FILE *fp;</a:t>
            </a:r>
          </a:p>
          <a:p>
            <a:pPr defTabSz="363538">
              <a:lnSpc>
                <a:spcPct val="120000"/>
              </a:lnSpc>
            </a:pPr>
            <a:r>
              <a:rPr lang="en-US" altLang="zh-CN" sz="1600">
                <a:solidFill>
                  <a:srgbClr val="008000"/>
                </a:solidFill>
              </a:rPr>
              <a:t>//</a:t>
            </a:r>
            <a:r>
              <a:rPr lang="zh-CN" altLang="en-US" sz="1600">
                <a:solidFill>
                  <a:srgbClr val="008000"/>
                </a:solidFill>
              </a:rPr>
              <a:t>定义一个指向</a:t>
            </a:r>
            <a:r>
              <a:rPr lang="en-US" altLang="zh-CN" sz="1600">
                <a:solidFill>
                  <a:srgbClr val="008000"/>
                </a:solidFill>
              </a:rPr>
              <a:t>FILE</a:t>
            </a:r>
            <a:r>
              <a:rPr lang="zh-CN" altLang="en-US" sz="1600">
                <a:solidFill>
                  <a:srgbClr val="008000"/>
                </a:solidFill>
              </a:rPr>
              <a:t>类型数据的指针变量</a:t>
            </a:r>
          </a:p>
        </p:txBody>
      </p:sp>
      <p:sp>
        <p:nvSpPr>
          <p:cNvPr id="5" name="矩形 4"/>
          <p:cNvSpPr/>
          <p:nvPr/>
        </p:nvSpPr>
        <p:spPr>
          <a:xfrm>
            <a:off x="927100" y="2324083"/>
            <a:ext cx="4201491" cy="3831818"/>
          </a:xfrm>
          <a:prstGeom prst="rect">
            <a:avLst/>
          </a:prstGeom>
        </p:spPr>
        <p:txBody>
          <a:bodyPr wrap="square">
            <a:spAutoFit/>
          </a:bodyPr>
          <a:lstStyle/>
          <a:p>
            <a:pPr>
              <a:lnSpc>
                <a:spcPct val="150000"/>
              </a:lnSpc>
            </a:pPr>
            <a:r>
              <a:rPr lang="zh-CN" altLang="en-US"/>
              <a:t>可以使fp指向某一个文件的文件信息区(是一个结构体变量)，通过该文件信息区中的信息就能够访问该文件。也就是说，</a:t>
            </a:r>
            <a:r>
              <a:rPr lang="zh-CN" altLang="en-US" b="1"/>
              <a:t>通过文件指针变量能够找到与它关联的文件</a:t>
            </a:r>
            <a:r>
              <a:rPr lang="zh-CN" altLang="en-US"/>
              <a:t>。如果有n个文件，应设n个指针变量，分别指向n个FILE类型变量，以实现对n个文件的访问。为方便起见，通常将这种指向文件信息区的指针变量简称为</a:t>
            </a:r>
            <a:r>
              <a:rPr lang="zh-CN" altLang="en-US" b="1"/>
              <a:t>指向文件的指针变量</a:t>
            </a:r>
            <a:r>
              <a:rPr lang="zh-CN" altLang="en-US"/>
              <a:t>。</a:t>
            </a:r>
          </a:p>
        </p:txBody>
      </p:sp>
      <p:graphicFrame>
        <p:nvGraphicFramePr>
          <p:cNvPr id="9" name="表格 8"/>
          <p:cNvGraphicFramePr>
            <a:graphicFrameLocks noGrp="1"/>
          </p:cNvGraphicFramePr>
          <p:nvPr>
            <p:extLst>
              <p:ext uri="{D42A27DB-BD31-4B8C-83A1-F6EECF244321}">
                <p14:modId xmlns:p14="http://schemas.microsoft.com/office/powerpoint/2010/main" xmlns="" val="1301287501"/>
              </p:ext>
            </p:extLst>
          </p:nvPr>
        </p:nvGraphicFramePr>
        <p:xfrm>
          <a:off x="5441950" y="1542909"/>
          <a:ext cx="1493078" cy="265176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xmlns="" val="2238349101"/>
                    </a:ext>
                  </a:extLst>
                </a:gridCol>
                <a:gridCol w="746539">
                  <a:extLst>
                    <a:ext uri="{9D8B030D-6E8A-4147-A177-3AD203B41FA5}">
                      <a16:colId xmlns:a16="http://schemas.microsoft.com/office/drawing/2014/main" xmlns="" val="4179931586"/>
                    </a:ext>
                  </a:extLst>
                </a:gridCol>
              </a:tblGrid>
              <a:tr h="142525">
                <a:tc>
                  <a:txBody>
                    <a:bodyPr/>
                    <a:lstStyle/>
                    <a:p>
                      <a:r>
                        <a:rPr lang="en-US" altLang="zh-CN" sz="1600"/>
                        <a:t>fp1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xmlns=""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xmlns=""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a:t>文件</a:t>
                      </a:r>
                      <a:r>
                        <a:rPr lang="en-US" altLang="zh-CN" sz="1200"/>
                        <a:t>f1</a:t>
                      </a:r>
                      <a:r>
                        <a:rPr lang="zh-CN" altLang="en-US" sz="1200"/>
                        <a:t>的文件信息区</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61868277"/>
                  </a:ext>
                </a:extLst>
              </a:tr>
            </a:tbl>
          </a:graphicData>
        </a:graphic>
      </p:graphicFrame>
      <p:cxnSp>
        <p:nvCxnSpPr>
          <p:cNvPr id="11" name="直接箭头连接符 10"/>
          <p:cNvCxnSpPr/>
          <p:nvPr/>
        </p:nvCxnSpPr>
        <p:spPr>
          <a:xfrm>
            <a:off x="5441950"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xmlns="" val="2588135692"/>
              </p:ext>
            </p:extLst>
          </p:nvPr>
        </p:nvGraphicFramePr>
        <p:xfrm>
          <a:off x="7394161" y="1542909"/>
          <a:ext cx="1493078" cy="265176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xmlns="" val="2238349101"/>
                    </a:ext>
                  </a:extLst>
                </a:gridCol>
                <a:gridCol w="746539">
                  <a:extLst>
                    <a:ext uri="{9D8B030D-6E8A-4147-A177-3AD203B41FA5}">
                      <a16:colId xmlns:a16="http://schemas.microsoft.com/office/drawing/2014/main" xmlns="" val="4179931586"/>
                    </a:ext>
                  </a:extLst>
                </a:gridCol>
              </a:tblGrid>
              <a:tr h="142525">
                <a:tc>
                  <a:txBody>
                    <a:bodyPr/>
                    <a:lstStyle/>
                    <a:p>
                      <a:r>
                        <a:rPr lang="en-US" altLang="zh-CN" sz="1600"/>
                        <a:t>fp2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xmlns=""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xmlns=""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a:t>文件</a:t>
                      </a:r>
                      <a:r>
                        <a:rPr lang="en-US" altLang="zh-CN" sz="1200"/>
                        <a:t>f2</a:t>
                      </a:r>
                      <a:r>
                        <a:rPr lang="zh-CN" altLang="en-US" sz="1200"/>
                        <a:t>的文件信息区</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61868277"/>
                  </a:ext>
                </a:extLst>
              </a:tr>
            </a:tbl>
          </a:graphicData>
        </a:graphic>
      </p:graphicFrame>
      <p:cxnSp>
        <p:nvCxnSpPr>
          <p:cNvPr id="15" name="直接箭头连接符 14"/>
          <p:cNvCxnSpPr/>
          <p:nvPr/>
        </p:nvCxnSpPr>
        <p:spPr>
          <a:xfrm>
            <a:off x="7394161"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xmlns="" val="2485638225"/>
              </p:ext>
            </p:extLst>
          </p:nvPr>
        </p:nvGraphicFramePr>
        <p:xfrm>
          <a:off x="9422019" y="1542909"/>
          <a:ext cx="1493078" cy="265176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xmlns="" val="2238349101"/>
                    </a:ext>
                  </a:extLst>
                </a:gridCol>
                <a:gridCol w="746539">
                  <a:extLst>
                    <a:ext uri="{9D8B030D-6E8A-4147-A177-3AD203B41FA5}">
                      <a16:colId xmlns:a16="http://schemas.microsoft.com/office/drawing/2014/main" xmlns="" val="4179931586"/>
                    </a:ext>
                  </a:extLst>
                </a:gridCol>
              </a:tblGrid>
              <a:tr h="142525">
                <a:tc>
                  <a:txBody>
                    <a:bodyPr/>
                    <a:lstStyle/>
                    <a:p>
                      <a:r>
                        <a:rPr lang="en-US" altLang="zh-CN" sz="1600"/>
                        <a:t>fp3</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xmlns=""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xmlns=""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a:t>文件</a:t>
                      </a:r>
                      <a:r>
                        <a:rPr lang="en-US" altLang="zh-CN" sz="1200"/>
                        <a:t>f3</a:t>
                      </a:r>
                      <a:r>
                        <a:rPr lang="zh-CN" altLang="en-US" sz="1200"/>
                        <a:t>的文件信息区</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61868277"/>
                  </a:ext>
                </a:extLst>
              </a:tr>
            </a:tbl>
          </a:graphicData>
        </a:graphic>
      </p:graphicFrame>
      <p:cxnSp>
        <p:nvCxnSpPr>
          <p:cNvPr id="17" name="直接箭头连接符 16"/>
          <p:cNvCxnSpPr/>
          <p:nvPr/>
        </p:nvCxnSpPr>
        <p:spPr>
          <a:xfrm>
            <a:off x="9422019"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pSp>
        <p:nvGrpSpPr>
          <p:cNvPr id="18" name="组合 17">
            <a:extLst>
              <a:ext uri="{FF2B5EF4-FFF2-40B4-BE49-F238E27FC236}">
                <a16:creationId xmlns:a16="http://schemas.microsoft.com/office/drawing/2014/main" xmlns="" id="{17545ED2-DA8A-47EF-94D4-E66974757BFA}"/>
              </a:ext>
            </a:extLst>
          </p:cNvPr>
          <p:cNvGrpSpPr/>
          <p:nvPr/>
        </p:nvGrpSpPr>
        <p:grpSpPr>
          <a:xfrm>
            <a:off x="6268949" y="4468915"/>
            <a:ext cx="4274144" cy="1118155"/>
            <a:chOff x="8582294" y="4088153"/>
            <a:chExt cx="4410621" cy="1118155"/>
          </a:xfrm>
        </p:grpSpPr>
        <p:sp>
          <p:nvSpPr>
            <p:cNvPr id="19"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指向文件的指针变量并不是指向外部介质上的数据文件的开头，而是指向内存中的文件信息区的开头。</a:t>
              </a:r>
              <a:endParaRPr lang="zh-CN" altLang="en-US" sz="1600" dirty="0">
                <a:solidFill>
                  <a:schemeClr val="tx1">
                    <a:lumMod val="75000"/>
                    <a:lumOff val="25000"/>
                  </a:schemeClr>
                </a:solidFill>
              </a:endParaRPr>
            </a:p>
          </p:txBody>
        </p:sp>
        <p:sp>
          <p:nvSpPr>
            <p:cNvPr id="21"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309052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4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3950</TotalTime>
  <Words>4563</Words>
  <Application>Microsoft Office PowerPoint</Application>
  <PresentationFormat>自定义</PresentationFormat>
  <Paragraphs>476</Paragraphs>
  <Slides>34</Slides>
  <Notes>6</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幻灯片 1</vt:lpstr>
      <vt:lpstr>C文件的有关概念</vt:lpstr>
      <vt:lpstr>什么是文件</vt:lpstr>
      <vt:lpstr>什么是文件</vt:lpstr>
      <vt:lpstr>文件名</vt:lpstr>
      <vt:lpstr>文件的分类</vt:lpstr>
      <vt:lpstr>文件缓冲区</vt:lpstr>
      <vt:lpstr>文件类型指针</vt:lpstr>
      <vt:lpstr>文件类型指针</vt:lpstr>
      <vt:lpstr>文件位置标记</vt:lpstr>
      <vt:lpstr>文件的打开与关闭</vt:lpstr>
      <vt:lpstr>打开与关闭文件</vt:lpstr>
      <vt:lpstr>用fopen函数打开数据文件</vt:lpstr>
      <vt:lpstr>用fopen函数打开数据文件</vt:lpstr>
      <vt:lpstr>用fclose函数关闭文件</vt:lpstr>
      <vt:lpstr>文件的顺序读写</vt:lpstr>
      <vt:lpstr>向文件读写一个字符</vt:lpstr>
      <vt:lpstr>向文件读写一个字符</vt:lpstr>
      <vt:lpstr>向文件读写一个字符</vt:lpstr>
      <vt:lpstr>向文件读写一个字符串</vt:lpstr>
      <vt:lpstr>向文件读写一个字符串</vt:lpstr>
      <vt:lpstr>幻灯片 22</vt:lpstr>
      <vt:lpstr>*对文件进行格式化读写</vt:lpstr>
      <vt:lpstr>*按二进制方式对文件进行读写</vt:lpstr>
      <vt:lpstr>*文件的随机读写</vt:lpstr>
      <vt:lpstr>幻灯片 26</vt:lpstr>
      <vt:lpstr>文件位置标记的定位</vt:lpstr>
      <vt:lpstr>文件位置标记的定位</vt:lpstr>
      <vt:lpstr>文件位置标记的定位</vt:lpstr>
      <vt:lpstr>文件位置标记的定位</vt:lpstr>
      <vt:lpstr>对文件进行随机读写 </vt:lpstr>
      <vt:lpstr>总  结</vt:lpstr>
      <vt:lpstr>总  结</vt:lpstr>
      <vt:lpstr>常用的文件操作函数</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374</cp:revision>
  <dcterms:created xsi:type="dcterms:W3CDTF">2017-08-03T06:51:45Z</dcterms:created>
  <dcterms:modified xsi:type="dcterms:W3CDTF">2019-02-22T07:45:46Z</dcterms:modified>
</cp:coreProperties>
</file>