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952"/>
  </p:normalViewPr>
  <p:slideViewPr>
    <p:cSldViewPr snapToGrid="0" snapToObjects="1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5/12/22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anolis/surftrace/blob/master/doc/%E4%BD%BF%E7%94%A8surftrace%E8%BF%BD%E8%B8%AA%E5%86%85%E6%A0%B8%E5%8D%8F%E8%AE%AE%E6%A0%88.md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8C627-3040-E741-BAAC-2B20B86E8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1037046" cy="3329581"/>
          </a:xfrm>
        </p:spPr>
        <p:txBody>
          <a:bodyPr/>
          <a:lstStyle/>
          <a:p>
            <a:r>
              <a:rPr kumimoji="1" lang="en" altLang="zh-CN" sz="4800" dirty="0"/>
              <a:t>Surftrace</a:t>
            </a:r>
            <a:r>
              <a:rPr kumimoji="1" lang="zh-CN" altLang="en-US" sz="4800" dirty="0"/>
              <a:t>在内核网络问题中的典型应用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BB843CBA-77C9-8C63-B4E8-8F9B8F8B9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039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281268"/>
            <a:ext cx="9404723" cy="1400530"/>
          </a:xfrm>
        </p:spPr>
        <p:txBody>
          <a:bodyPr/>
          <a:lstStyle/>
          <a:p>
            <a:r>
              <a:rPr kumimoji="1" lang="en-US" altLang="zh-CN" dirty="0" err="1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sk_buff</a:t>
            </a:r>
            <a:r>
              <a:rPr kumimoji="1" lang="zh-CN" altLang="en-US" dirty="0"/>
              <a:t>结构体</a:t>
            </a:r>
          </a:p>
        </p:txBody>
      </p:sp>
      <p:sp>
        <p:nvSpPr>
          <p:cNvPr id="8" name="AutoShape 2" descr="layer">
            <a:extLst>
              <a:ext uri="{FF2B5EF4-FFF2-40B4-BE49-F238E27FC236}">
                <a16:creationId xmlns:a16="http://schemas.microsoft.com/office/drawing/2014/main" id="{A07EB557-57D3-348E-452A-1AB9C7986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2290" name="Picture 2" descr="map">
            <a:extLst>
              <a:ext uri="{FF2B5EF4-FFF2-40B4-BE49-F238E27FC236}">
                <a16:creationId xmlns:a16="http://schemas.microsoft.com/office/drawing/2014/main" id="{A8DDEA8A-2483-7CAB-934C-0926F03B2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40" y="1152983"/>
            <a:ext cx="9872663" cy="552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FCDD1420-CD57-B3E9-2E9A-BD0D8AE71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99" y="5296850"/>
            <a:ext cx="1499251" cy="1161100"/>
          </a:xfrm>
        </p:spPr>
        <p:txBody>
          <a:bodyPr>
            <a:normAutofit/>
          </a:bodyPr>
          <a:lstStyle/>
          <a:p>
            <a:r>
              <a:rPr kumimoji="1" lang="en-US" altLang="zh-CN" sz="2800" dirty="0">
                <a:hlinkClick r:id="rId3"/>
              </a:rPr>
              <a:t>Link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169937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sk_buff</a:t>
            </a:r>
            <a:r>
              <a:rPr kumimoji="1" lang="zh-CN" altLang="en-US" dirty="0"/>
              <a:t>增强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6C3B909-F277-68FB-D63D-B1428D51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1610" y="2885720"/>
            <a:ext cx="3949028" cy="2119033"/>
          </a:xfrm>
        </p:spPr>
        <p:txBody>
          <a:bodyPr>
            <a:normAutofit/>
          </a:bodyPr>
          <a:lstStyle/>
          <a:p>
            <a:r>
              <a:rPr lang="en" altLang="zh-CN" dirty="0" err="1"/>
              <a:t>skb</a:t>
            </a:r>
            <a:r>
              <a:rPr lang="en" altLang="zh-CN" dirty="0"/>
              <a:t>-&gt;data</a:t>
            </a:r>
            <a:r>
              <a:rPr lang="zh-CN" altLang="en-US" dirty="0"/>
              <a:t>指针在不同网络层指向的协议头并不固定；</a:t>
            </a:r>
          </a:p>
          <a:p>
            <a:r>
              <a:rPr lang="zh-CN" altLang="en-US" dirty="0"/>
              <a:t>除了获取当前结构内容，还有获取上一层报文内容的需求；</a:t>
            </a:r>
            <a:endParaRPr lang="en-US" altLang="zh-CN" dirty="0"/>
          </a:p>
          <a:p>
            <a:r>
              <a:rPr lang="zh-CN" altLang="en-US" dirty="0"/>
              <a:t>源数据呈现不人性化；</a:t>
            </a:r>
          </a:p>
        </p:txBody>
      </p:sp>
      <p:pic>
        <p:nvPicPr>
          <p:cNvPr id="13314" name="Picture 2" descr="surfnet">
            <a:extLst>
              <a:ext uri="{FF2B5EF4-FFF2-40B4-BE49-F238E27FC236}">
                <a16:creationId xmlns:a16="http://schemas.microsoft.com/office/drawing/2014/main" id="{B4892D5F-5730-28C0-2C6C-A0AB7160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53759"/>
            <a:ext cx="5968328" cy="419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934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对</a:t>
            </a:r>
            <a:r>
              <a:rPr kumimoji="1" lang="en-US" altLang="zh-CN" dirty="0" err="1"/>
              <a:t>sk_buff</a:t>
            </a:r>
            <a:r>
              <a:rPr kumimoji="1" lang="zh-CN" altLang="en-US" dirty="0"/>
              <a:t>增强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5898CD-0E27-5338-5EB5-6369ADA5F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991" y="2519082"/>
            <a:ext cx="5283200" cy="3098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E0A3F6-6D4A-0B52-EF71-A714CD40C8B8}"/>
              </a:ext>
            </a:extLst>
          </p:cNvPr>
          <p:cNvSpPr txBox="1"/>
          <p:nvPr/>
        </p:nvSpPr>
        <p:spPr>
          <a:xfrm>
            <a:off x="646111" y="1724499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数据扩充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23C5A2C-A5C3-7BE3-43C3-5321F2B3E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012" y="2519082"/>
            <a:ext cx="4452934" cy="406745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138B0AC-B96E-FF5E-787C-A0D5C53CAFC5}"/>
              </a:ext>
            </a:extLst>
          </p:cNvPr>
          <p:cNvSpPr txBox="1"/>
          <p:nvPr/>
        </p:nvSpPr>
        <p:spPr>
          <a:xfrm>
            <a:off x="6713536" y="1748947"/>
            <a:ext cx="2143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数据转换</a:t>
            </a:r>
          </a:p>
        </p:txBody>
      </p:sp>
    </p:spTree>
    <p:extLst>
      <p:ext uri="{BB962C8B-B14F-4D97-AF65-F5344CB8AC3E}">
        <p14:creationId xmlns:p14="http://schemas.microsoft.com/office/powerpoint/2010/main" val="112854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实际案例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追踪数据发送源</a:t>
            </a:r>
          </a:p>
        </p:txBody>
      </p:sp>
      <p:pic>
        <p:nvPicPr>
          <p:cNvPr id="5" name="图形 4" descr="服务器">
            <a:extLst>
              <a:ext uri="{FF2B5EF4-FFF2-40B4-BE49-F238E27FC236}">
                <a16:creationId xmlns:a16="http://schemas.microsoft.com/office/drawing/2014/main" id="{17A3C07D-9D83-DBB5-FE9D-D43AFEEFD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5673" y="2728735"/>
            <a:ext cx="1400529" cy="1400529"/>
          </a:xfrm>
          <a:prstGeom prst="rect">
            <a:avLst/>
          </a:prstGeom>
        </p:spPr>
      </p:pic>
      <p:pic>
        <p:nvPicPr>
          <p:cNvPr id="11" name="图形 10" descr="服务器">
            <a:extLst>
              <a:ext uri="{FF2B5EF4-FFF2-40B4-BE49-F238E27FC236}">
                <a16:creationId xmlns:a16="http://schemas.microsoft.com/office/drawing/2014/main" id="{D307A1BF-7322-CD59-CBE6-4A6E53E24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8411" y="2728735"/>
            <a:ext cx="1400529" cy="1400529"/>
          </a:xfrm>
          <a:prstGeom prst="rect">
            <a:avLst/>
          </a:prstGeom>
        </p:spPr>
      </p:pic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9E93BD3-4B05-DD22-9B8A-376EAC988704}"/>
              </a:ext>
            </a:extLst>
          </p:cNvPr>
          <p:cNvCxnSpPr>
            <a:cxnSpLocks/>
          </p:cNvCxnSpPr>
          <p:nvPr/>
        </p:nvCxnSpPr>
        <p:spPr>
          <a:xfrm>
            <a:off x="4772025" y="3428999"/>
            <a:ext cx="175736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内容占位符 4">
            <a:extLst>
              <a:ext uri="{FF2B5EF4-FFF2-40B4-BE49-F238E27FC236}">
                <a16:creationId xmlns:a16="http://schemas.microsoft.com/office/drawing/2014/main" id="{531D3D0C-E6AC-F06B-2CB7-D38D7F86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673" y="4645499"/>
            <a:ext cx="3949028" cy="12981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非预期的</a:t>
            </a:r>
            <a:r>
              <a:rPr lang="en" altLang="zh-CN" dirty="0" err="1"/>
              <a:t>udp</a:t>
            </a:r>
            <a:r>
              <a:rPr lang="zh-CN" altLang="en-US" dirty="0"/>
              <a:t>报文，它会往目标</a:t>
            </a:r>
            <a:r>
              <a:rPr lang="en" altLang="zh-CN" dirty="0" err="1"/>
              <a:t>ip</a:t>
            </a:r>
            <a:r>
              <a:rPr lang="en" altLang="zh-CN" dirty="0"/>
              <a:t> 10.0.1.221 </a:t>
            </a:r>
            <a:r>
              <a:rPr lang="zh-CN" altLang="en-US" dirty="0"/>
              <a:t>端口号 </a:t>
            </a:r>
            <a:r>
              <a:rPr lang="en-US" altLang="zh-CN" dirty="0"/>
              <a:t>9988 </a:t>
            </a:r>
            <a:r>
              <a:rPr lang="zh-CN" altLang="en-US" dirty="0"/>
              <a:t>发送数据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2910585-4954-5303-C574-C6AFAC835BDC}"/>
              </a:ext>
            </a:extLst>
          </p:cNvPr>
          <p:cNvSpPr txBox="1"/>
          <p:nvPr/>
        </p:nvSpPr>
        <p:spPr>
          <a:xfrm>
            <a:off x="6411321" y="2437258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dirty="0"/>
              <a:t>10.0.1.221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642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实际案例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丢包问题定位</a:t>
            </a:r>
          </a:p>
        </p:txBody>
      </p:sp>
      <p:pic>
        <p:nvPicPr>
          <p:cNvPr id="19458" name="Picture 2" descr="ping-info">
            <a:extLst>
              <a:ext uri="{FF2B5EF4-FFF2-40B4-BE49-F238E27FC236}">
                <a16:creationId xmlns:a16="http://schemas.microsoft.com/office/drawing/2014/main" id="{BA3C6CF0-498D-F5EC-218C-4298E0C6E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861" y="2171700"/>
            <a:ext cx="6999307" cy="283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6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欢迎关注龙蜥社区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BABB0B-C9FD-1405-4381-6B292FB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054225"/>
            <a:ext cx="5936034" cy="351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12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望洋兴叹的</a:t>
            </a:r>
            <a:r>
              <a:rPr kumimoji="1" lang="en-US" altLang="zh-CN" dirty="0" err="1"/>
              <a:t>ftrace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9176-E7E8-8E43-8912-A92D75AC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34" y="1853248"/>
            <a:ext cx="5341555" cy="3151505"/>
          </a:xfrm>
        </p:spPr>
        <p:txBody>
          <a:bodyPr/>
          <a:lstStyle/>
          <a:p>
            <a:r>
              <a:rPr lang="zh-CN" altLang="en-US" dirty="0"/>
              <a:t> 从</a:t>
            </a:r>
            <a:r>
              <a:rPr lang="en-US" altLang="zh-CN" dirty="0"/>
              <a:t>2.6.27 </a:t>
            </a:r>
            <a:r>
              <a:rPr lang="zh-CN" altLang="en-US" dirty="0"/>
              <a:t>版本中引入</a:t>
            </a:r>
            <a:endParaRPr kumimoji="1" lang="en-US" altLang="zh-CN" dirty="0"/>
          </a:p>
          <a:p>
            <a:r>
              <a:rPr lang="zh-CN" altLang="en-US" dirty="0"/>
              <a:t>可在不引入任何前端工具的情况下使用</a:t>
            </a:r>
            <a:endParaRPr lang="en-US" altLang="zh-CN" dirty="0"/>
          </a:p>
          <a:p>
            <a:r>
              <a:rPr lang="zh-CN" altLang="en-US" dirty="0"/>
              <a:t>功能强大，支持：</a:t>
            </a:r>
            <a:endParaRPr lang="en-US" altLang="zh-CN" dirty="0"/>
          </a:p>
          <a:p>
            <a:pPr lvl="1"/>
            <a:r>
              <a:rPr lang="zh-CN" altLang="en-US" dirty="0"/>
              <a:t>函数调用追踪</a:t>
            </a:r>
            <a:endParaRPr lang="en-US" altLang="zh-CN" dirty="0"/>
          </a:p>
          <a:p>
            <a:pPr lvl="1"/>
            <a:r>
              <a:rPr lang="zh-CN" altLang="en-US" dirty="0"/>
              <a:t>函数子流程追踪</a:t>
            </a:r>
            <a:endParaRPr lang="en-US" altLang="zh-CN" dirty="0"/>
          </a:p>
          <a:p>
            <a:pPr lvl="1"/>
            <a:r>
              <a:rPr lang="en-US" altLang="zh-CN" dirty="0" err="1"/>
              <a:t>tracepoint</a:t>
            </a:r>
            <a:r>
              <a:rPr lang="zh-CN" altLang="en-US" dirty="0"/>
              <a:t>追踪</a:t>
            </a:r>
            <a:endParaRPr lang="en-US" altLang="zh-CN" dirty="0"/>
          </a:p>
          <a:p>
            <a:pPr lvl="1"/>
            <a:r>
              <a:rPr lang="en-US" altLang="zh-CN" dirty="0" err="1"/>
              <a:t>kprobe</a:t>
            </a:r>
            <a:r>
              <a:rPr lang="en-US" altLang="zh-CN" dirty="0"/>
              <a:t>/</a:t>
            </a:r>
            <a:r>
              <a:rPr lang="en-US" altLang="zh-CN" dirty="0" err="1"/>
              <a:t>uprobe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5153471-5427-B27D-E00C-E06B2A65B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113" y="2016266"/>
            <a:ext cx="5789976" cy="386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B8D45948-02ED-6B6B-83E1-93E169A951C0}"/>
              </a:ext>
            </a:extLst>
          </p:cNvPr>
          <p:cNvCxnSpPr/>
          <p:nvPr/>
        </p:nvCxnSpPr>
        <p:spPr>
          <a:xfrm>
            <a:off x="5805889" y="1057619"/>
            <a:ext cx="0" cy="553046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0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望洋兴叹的</a:t>
            </a:r>
            <a:r>
              <a:rPr kumimoji="1" lang="en-US" altLang="zh-CN" dirty="0" err="1"/>
              <a:t>ftrace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9176-E7E8-8E43-8912-A92D75AC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33" y="1853248"/>
            <a:ext cx="3226317" cy="31515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入门门槛较高</a:t>
            </a:r>
            <a:endParaRPr lang="en-US" altLang="zh-CN" sz="2800" dirty="0"/>
          </a:p>
          <a:p>
            <a:r>
              <a:rPr kumimoji="1" lang="zh-CN" altLang="en-US" sz="2800" dirty="0"/>
              <a:t>配置流程繁琐</a:t>
            </a:r>
            <a:endParaRPr kumimoji="1" lang="en-US" altLang="zh-CN" sz="2800" dirty="0"/>
          </a:p>
          <a:p>
            <a:r>
              <a:rPr kumimoji="1" lang="zh-CN" altLang="en-US" sz="2800" dirty="0"/>
              <a:t>参数解析难度大</a:t>
            </a:r>
            <a:endParaRPr kumimoji="1" lang="en-US" altLang="zh-CN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5DC6A66-90FE-3C52-2C2D-CDB514C4A132}"/>
              </a:ext>
            </a:extLst>
          </p:cNvPr>
          <p:cNvSpPr txBox="1"/>
          <p:nvPr/>
        </p:nvSpPr>
        <p:spPr>
          <a:xfrm>
            <a:off x="4149687" y="1765113"/>
            <a:ext cx="804231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>
                <a:solidFill>
                  <a:srgbClr val="FFFF00"/>
                </a:solidFill>
              </a:rPr>
              <a:t>启动需要配置</a:t>
            </a:r>
            <a:r>
              <a:rPr kumimoji="1" lang="en-US" altLang="zh-CN" sz="1400" dirty="0">
                <a:solidFill>
                  <a:srgbClr val="FFFF00"/>
                </a:solidFill>
              </a:rPr>
              <a:t>3</a:t>
            </a:r>
            <a:r>
              <a:rPr kumimoji="1" lang="zh-CN" altLang="en-US" sz="1400" dirty="0">
                <a:solidFill>
                  <a:srgbClr val="FFFF00"/>
                </a:solidFill>
              </a:rPr>
              <a:t>个步骤：</a:t>
            </a:r>
            <a:endParaRPr kumimoji="1" lang="en" altLang="zh-CN" sz="1400" dirty="0">
              <a:solidFill>
                <a:srgbClr val="FFFF00"/>
              </a:solidFill>
            </a:endParaRPr>
          </a:p>
          <a:p>
            <a:r>
              <a:rPr kumimoji="1" lang="en" altLang="zh-CN" sz="1400" dirty="0"/>
              <a:t>	echo 'p:f0 </a:t>
            </a:r>
            <a:r>
              <a:rPr kumimoji="1" lang="en" altLang="zh-CN" sz="1400" dirty="0" err="1"/>
              <a:t>wake_up_new_task</a:t>
            </a:r>
            <a:r>
              <a:rPr kumimoji="1" lang="en" altLang="zh-CN" sz="1400" dirty="0"/>
              <a:t> comm=</a:t>
            </a:r>
            <a:r>
              <a:rPr kumimoji="1" lang="en" altLang="zh-CN" sz="1400" dirty="0">
                <a:solidFill>
                  <a:srgbClr val="FF0000"/>
                </a:solidFill>
              </a:rPr>
              <a:t>+0x678(%di):string</a:t>
            </a:r>
            <a:r>
              <a:rPr kumimoji="1" lang="en" altLang="zh-CN" sz="1400" dirty="0"/>
              <a:t>' &gt;&gt; /sys/kernel/debug/tracing/</a:t>
            </a:r>
            <a:r>
              <a:rPr kumimoji="1" lang="en" altLang="zh-CN" sz="1400" dirty="0" err="1"/>
              <a:t>kprobe_events</a:t>
            </a:r>
            <a:endParaRPr kumimoji="1" lang="en" altLang="zh-CN" sz="1400" dirty="0"/>
          </a:p>
          <a:p>
            <a:r>
              <a:rPr kumimoji="1" lang="en" altLang="zh-CN" sz="1400" dirty="0"/>
              <a:t>	echo 1 &gt; /sys/kernel/debug/tracing/instances/surftrace/events/</a:t>
            </a:r>
            <a:r>
              <a:rPr kumimoji="1" lang="en" altLang="zh-CN" sz="1400" dirty="0" err="1"/>
              <a:t>kprobes</a:t>
            </a:r>
            <a:r>
              <a:rPr kumimoji="1" lang="en" altLang="zh-CN" sz="1400" dirty="0"/>
              <a:t>/f0/enable</a:t>
            </a:r>
          </a:p>
          <a:p>
            <a:r>
              <a:rPr kumimoji="1" lang="en" altLang="zh-CN" sz="1400" dirty="0"/>
              <a:t>	echo 1 &gt; /sys/kernel/debug/tracing/instances/surftrace/</a:t>
            </a:r>
            <a:r>
              <a:rPr kumimoji="1" lang="en" altLang="zh-CN" sz="1400" dirty="0" err="1"/>
              <a:t>tracing_on</a:t>
            </a:r>
            <a:endParaRPr kumimoji="1" lang="en" altLang="zh-CN" sz="1400" dirty="0"/>
          </a:p>
          <a:p>
            <a:r>
              <a:rPr kumimoji="1" lang="zh-CN" altLang="en" sz="1400" dirty="0">
                <a:solidFill>
                  <a:srgbClr val="FFFF00"/>
                </a:solidFill>
              </a:rPr>
              <a:t>查看</a:t>
            </a:r>
            <a:r>
              <a:rPr kumimoji="1" lang="zh-CN" altLang="en-US" sz="1400" dirty="0">
                <a:solidFill>
                  <a:srgbClr val="FFFF00"/>
                </a:solidFill>
              </a:rPr>
              <a:t>数据：</a:t>
            </a:r>
            <a:endParaRPr kumimoji="1" lang="en-US" altLang="zh-CN" sz="1400" dirty="0">
              <a:solidFill>
                <a:srgbClr val="FFFF00"/>
              </a:solidFill>
            </a:endParaRPr>
          </a:p>
          <a:p>
            <a:r>
              <a:rPr kumimoji="1" lang="en-US" altLang="zh-CN" sz="1400" dirty="0"/>
              <a:t>	cat /sys/kernel/debug/tracing/instances/surftrace/</a:t>
            </a:r>
            <a:r>
              <a:rPr kumimoji="1" lang="en-US" altLang="zh-CN" sz="1400" dirty="0" err="1"/>
              <a:t>trace_pipe</a:t>
            </a:r>
            <a:endParaRPr kumimoji="1" lang="en" altLang="zh-CN" sz="1400" dirty="0"/>
          </a:p>
          <a:p>
            <a:r>
              <a:rPr kumimoji="1" lang="zh-CN" altLang="en" sz="1400" dirty="0">
                <a:solidFill>
                  <a:srgbClr val="FFFF00"/>
                </a:solidFill>
              </a:rPr>
              <a:t>停止</a:t>
            </a:r>
            <a:r>
              <a:rPr kumimoji="1" lang="zh-CN" altLang="en-US" sz="1400" dirty="0">
                <a:solidFill>
                  <a:srgbClr val="FFFF00"/>
                </a:solidFill>
              </a:rPr>
              <a:t>也需要</a:t>
            </a:r>
            <a:r>
              <a:rPr kumimoji="1" lang="en-US" altLang="zh-CN" sz="1400" dirty="0">
                <a:solidFill>
                  <a:srgbClr val="FFFF00"/>
                </a:solidFill>
              </a:rPr>
              <a:t>3</a:t>
            </a:r>
            <a:r>
              <a:rPr kumimoji="1" lang="zh-CN" altLang="en-US" sz="1400" dirty="0">
                <a:solidFill>
                  <a:srgbClr val="FFFF00"/>
                </a:solidFill>
              </a:rPr>
              <a:t>个步骤：</a:t>
            </a:r>
            <a:endParaRPr kumimoji="1" lang="en-US" altLang="zh-CN" sz="1400" dirty="0">
              <a:solidFill>
                <a:srgbClr val="FFFF00"/>
              </a:solidFill>
            </a:endParaRPr>
          </a:p>
          <a:p>
            <a:r>
              <a:rPr kumimoji="1" lang="en-US" altLang="zh-CN" sz="1400" dirty="0"/>
              <a:t>	echo 0 &gt; /sys/kernel/debug/tracing/instances/surftrace/events/</a:t>
            </a:r>
            <a:r>
              <a:rPr kumimoji="1" lang="en-US" altLang="zh-CN" sz="1400" dirty="0" err="1"/>
              <a:t>kprobes</a:t>
            </a:r>
            <a:r>
              <a:rPr kumimoji="1" lang="en-US" altLang="zh-CN" sz="1400" dirty="0"/>
              <a:t>/f0/enable</a:t>
            </a:r>
          </a:p>
          <a:p>
            <a:r>
              <a:rPr kumimoji="1" lang="en-US" altLang="zh-CN" sz="1400" dirty="0"/>
              <a:t>	echo -:f0 &gt;&gt; /sys/kernel/debug/tracing/</a:t>
            </a:r>
            <a:r>
              <a:rPr kumimoji="1" lang="en-US" altLang="zh-CN" sz="1400" dirty="0" err="1"/>
              <a:t>kprobe_events</a:t>
            </a:r>
            <a:endParaRPr kumimoji="1" lang="en-US" altLang="zh-CN" sz="1400" dirty="0"/>
          </a:p>
          <a:p>
            <a:r>
              <a:rPr kumimoji="1" lang="en-US" altLang="zh-CN" sz="1400" dirty="0"/>
              <a:t>	echo 0 &gt; /sys/kernel/debug/tracing/instances/surftrace/</a:t>
            </a:r>
            <a:r>
              <a:rPr kumimoji="1" lang="en-US" altLang="zh-CN" sz="1400" dirty="0" err="1"/>
              <a:t>tracing_on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1400" dirty="0">
                <a:solidFill>
                  <a:srgbClr val="FFFF00"/>
                </a:solidFill>
              </a:rPr>
              <a:t>计算偏移</a:t>
            </a:r>
            <a:r>
              <a:rPr kumimoji="1" lang="zh-CN" altLang="en-US" sz="1400" dirty="0"/>
              <a:t>（依赖 </a:t>
            </a:r>
            <a:r>
              <a:rPr kumimoji="1" lang="en-US" altLang="zh-CN" sz="1400" dirty="0" err="1"/>
              <a:t>gdb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+</a:t>
            </a:r>
            <a:r>
              <a:rPr kumimoji="1" lang="zh-CN" altLang="en-US" sz="1400" dirty="0"/>
              <a:t> </a:t>
            </a:r>
            <a:r>
              <a:rPr kumimoji="1" lang="en-US" altLang="zh-CN" sz="1400" dirty="0" err="1"/>
              <a:t>vmlinux</a:t>
            </a:r>
            <a:r>
              <a:rPr kumimoji="1" lang="zh-CN" altLang="en-US" sz="1400" dirty="0"/>
              <a:t>）</a:t>
            </a:r>
            <a:endParaRPr kumimoji="1" lang="en-US" altLang="zh-CN" sz="1400" dirty="0"/>
          </a:p>
          <a:p>
            <a:r>
              <a:rPr kumimoji="1" lang="en-US" altLang="zh-CN" sz="1400" dirty="0"/>
              <a:t>	(</a:t>
            </a:r>
            <a:r>
              <a:rPr kumimoji="1" lang="en-US" altLang="zh-CN" sz="1400" dirty="0" err="1"/>
              <a:t>gdb</a:t>
            </a:r>
            <a:r>
              <a:rPr kumimoji="1" lang="en-US" altLang="zh-CN" sz="1400" dirty="0"/>
              <a:t>) p &amp;((struct </a:t>
            </a:r>
            <a:r>
              <a:rPr kumimoji="1" lang="en-US" altLang="zh-CN" sz="1400" dirty="0" err="1"/>
              <a:t>task_struct</a:t>
            </a:r>
            <a:r>
              <a:rPr kumimoji="1" lang="en-US" altLang="zh-CN" sz="1400" dirty="0"/>
              <a:t>*)0)-&gt;comm</a:t>
            </a:r>
          </a:p>
          <a:p>
            <a:r>
              <a:rPr kumimoji="1" lang="en-US" altLang="zh-CN" sz="1400" dirty="0"/>
              <a:t>	$1 = (char (*)[16]) 0x678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3690650" y="1311007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32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特性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9176-E7E8-8E43-8912-A92D75AC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95" y="2266039"/>
            <a:ext cx="4878844" cy="31515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一键完成</a:t>
            </a:r>
            <a:r>
              <a:rPr lang="en-US" altLang="zh-CN" sz="2800" dirty="0"/>
              <a:t>trace</a:t>
            </a:r>
          </a:p>
          <a:p>
            <a:r>
              <a:rPr kumimoji="1" lang="zh-CN" altLang="en-US" sz="2800" dirty="0"/>
              <a:t>仅需</a:t>
            </a:r>
            <a:r>
              <a:rPr kumimoji="1" lang="en-US" altLang="zh-CN" sz="2800" dirty="0"/>
              <a:t>C</a:t>
            </a:r>
            <a:r>
              <a:rPr kumimoji="1" lang="zh-CN" altLang="en-US" sz="2800" dirty="0"/>
              <a:t>语言和内核基础</a:t>
            </a:r>
            <a:endParaRPr kumimoji="1" lang="en-US" altLang="zh-CN" sz="2800" dirty="0"/>
          </a:p>
          <a:p>
            <a:r>
              <a:rPr kumimoji="1" lang="zh-CN" altLang="en-US" sz="2800" dirty="0"/>
              <a:t>支持</a:t>
            </a:r>
            <a:r>
              <a:rPr kumimoji="1" lang="en-US" altLang="zh-CN" sz="2800" dirty="0"/>
              <a:t>rpm</a:t>
            </a:r>
            <a:r>
              <a:rPr kumimoji="1" lang="zh-CN" altLang="en-US" sz="2800" dirty="0"/>
              <a:t>和</a:t>
            </a:r>
            <a:r>
              <a:rPr kumimoji="1" lang="en-US" altLang="zh-CN" sz="2800" dirty="0"/>
              <a:t>deb</a:t>
            </a:r>
            <a:r>
              <a:rPr kumimoji="1" lang="zh-CN" altLang="en-US" sz="2800" dirty="0"/>
              <a:t>包</a:t>
            </a:r>
            <a:endParaRPr kumimoji="1" lang="en-US" altLang="zh-CN" sz="2800" dirty="0"/>
          </a:p>
          <a:p>
            <a:r>
              <a:rPr kumimoji="1" lang="zh-CN" altLang="en-US" sz="2800" dirty="0"/>
              <a:t>支持二次开发</a:t>
            </a:r>
            <a:endParaRPr kumimoji="1" lang="en-US" altLang="zh-CN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5034708" y="1236303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22" name="Picture 2">
            <a:extLst>
              <a:ext uri="{FF2B5EF4-FFF2-40B4-BE49-F238E27FC236}">
                <a16:creationId xmlns:a16="http://schemas.microsoft.com/office/drawing/2014/main" id="{F41C4A43-A4A7-87DC-C34D-1686E4585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1" y="1893012"/>
            <a:ext cx="3897557" cy="389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74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组成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9176-E7E8-8E43-8912-A92D75AC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40718" y="1764890"/>
            <a:ext cx="4030331" cy="31515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当前支持发行版</a:t>
            </a:r>
            <a:endParaRPr lang="en-US" altLang="zh-CN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7769268" y="1193868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10FAEE7C-DE2D-C19B-C798-63F3C335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965" y="4597430"/>
            <a:ext cx="965200" cy="774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C9FF51-433C-D923-66AB-AEFA2FC1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5646" y="4451841"/>
            <a:ext cx="814388" cy="108585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FA7524-6FD5-746A-E6A0-8DB175C27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75" y="2951973"/>
            <a:ext cx="1708161" cy="369332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9CC8C2A6-C546-5AFD-714D-0EF25B773C12}"/>
              </a:ext>
            </a:extLst>
          </p:cNvPr>
          <p:cNvGrpSpPr/>
          <p:nvPr/>
        </p:nvGrpSpPr>
        <p:grpSpPr>
          <a:xfrm>
            <a:off x="9979315" y="2860893"/>
            <a:ext cx="1872157" cy="906864"/>
            <a:chOff x="1972038" y="5624372"/>
            <a:chExt cx="1872157" cy="906864"/>
          </a:xfrm>
        </p:grpSpPr>
        <p:pic>
          <p:nvPicPr>
            <p:cNvPr id="11" name="Picture 2" descr="Docs overview | aliyun/alicloud | Terraform Registry">
              <a:extLst>
                <a:ext uri="{FF2B5EF4-FFF2-40B4-BE49-F238E27FC236}">
                  <a16:creationId xmlns:a16="http://schemas.microsoft.com/office/drawing/2014/main" id="{6B211B21-5384-193F-592B-B0457F738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9817" y="5624372"/>
              <a:ext cx="551493" cy="551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54F802D-FA9C-21E3-CDCD-613A00656497}"/>
                </a:ext>
              </a:extLst>
            </p:cNvPr>
            <p:cNvSpPr txBox="1"/>
            <p:nvPr/>
          </p:nvSpPr>
          <p:spPr>
            <a:xfrm>
              <a:off x="1972038" y="6254237"/>
              <a:ext cx="187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rgbClr val="FF6A00"/>
                  </a:solidFill>
                </a:rPr>
                <a:t>Alibaba</a:t>
              </a:r>
              <a:r>
                <a:rPr kumimoji="1" lang="zh-CN" altLang="en-US" sz="1200" b="1" dirty="0">
                  <a:solidFill>
                    <a:srgbClr val="FF6A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rgbClr val="FF6A00"/>
                  </a:solidFill>
                </a:rPr>
                <a:t>Cloud</a:t>
              </a:r>
              <a:r>
                <a:rPr kumimoji="1" lang="zh-CN" altLang="en-US" sz="1200" b="1" dirty="0">
                  <a:solidFill>
                    <a:srgbClr val="FF6A00"/>
                  </a:solidFill>
                </a:rPr>
                <a:t> </a:t>
              </a:r>
              <a:r>
                <a:rPr kumimoji="1" lang="en-US" altLang="zh-CN" sz="1200" b="1" dirty="0">
                  <a:solidFill>
                    <a:srgbClr val="FF6A00"/>
                  </a:solidFill>
                </a:rPr>
                <a:t>Linux</a:t>
              </a:r>
              <a:endParaRPr kumimoji="1" lang="zh-CN" altLang="en-US" sz="1200" b="1" dirty="0">
                <a:solidFill>
                  <a:srgbClr val="FF6A00"/>
                </a:solidFill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C346E39F-1859-4B7A-D400-2ADB3F281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51" y="1473608"/>
            <a:ext cx="7519730" cy="49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415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0307"/>
          </a:xfrm>
        </p:spPr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 表达式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D2F01E2-F965-8BB7-6CBF-02F9C35F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10" y="2987600"/>
            <a:ext cx="10863872" cy="3721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D8FE0D45-E0D0-DF49-1675-CED003DB5678}"/>
              </a:ext>
            </a:extLst>
          </p:cNvPr>
          <p:cNvSpPr txBox="1"/>
          <p:nvPr/>
        </p:nvSpPr>
        <p:spPr>
          <a:xfrm>
            <a:off x="646111" y="1343025"/>
            <a:ext cx="64976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r>
              <a:rPr kumimoji="1" lang="zh-CN" altLang="en-US" dirty="0"/>
              <a:t>、支持事件类型 </a:t>
            </a:r>
            <a:r>
              <a:rPr kumimoji="1" lang="en-US" altLang="zh-CN" dirty="0" err="1"/>
              <a:t>kprobe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kretprobe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traceevent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2</a:t>
            </a:r>
            <a:r>
              <a:rPr kumimoji="1" lang="zh-CN" altLang="en-US" dirty="0"/>
              <a:t>、符号名在 </a:t>
            </a:r>
            <a:r>
              <a:rPr kumimoji="1" lang="en" altLang="zh-CN" dirty="0" err="1"/>
              <a:t>available_events</a:t>
            </a:r>
            <a:r>
              <a:rPr kumimoji="1" lang="zh-CN" altLang="en-US" dirty="0"/>
              <a:t> 列表中</a:t>
            </a:r>
            <a:endParaRPr kumimoji="1" lang="en-US" altLang="zh-CN" dirty="0"/>
          </a:p>
          <a:p>
            <a:r>
              <a:rPr kumimoji="1" lang="en-US" altLang="zh-CN" dirty="0"/>
              <a:t>3</a:t>
            </a:r>
            <a:r>
              <a:rPr kumimoji="1" lang="zh-CN" altLang="en-US" dirty="0"/>
              <a:t>、参数语法与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语言接近</a:t>
            </a:r>
            <a:endParaRPr kumimoji="1" lang="en-US" altLang="zh-CN" dirty="0"/>
          </a:p>
          <a:p>
            <a:r>
              <a:rPr kumimoji="1" lang="en-US" altLang="zh-CN" dirty="0"/>
              <a:t>4</a:t>
            </a:r>
            <a:r>
              <a:rPr kumimoji="1" lang="zh-CN" altLang="en-US" dirty="0"/>
              <a:t>、可直接访问全局符号、内核地址特定数据</a:t>
            </a:r>
            <a:endParaRPr kumimoji="1" lang="en-US" altLang="zh-CN" dirty="0"/>
          </a:p>
          <a:p>
            <a:r>
              <a:rPr kumimoji="1" lang="en-US" altLang="zh-CN" dirty="0"/>
              <a:t>5</a:t>
            </a:r>
            <a:r>
              <a:rPr kumimoji="1" lang="zh-CN" altLang="en-US" dirty="0"/>
              <a:t>、过滤器可按</a:t>
            </a:r>
            <a:r>
              <a:rPr kumimoji="1" lang="en-US" altLang="zh-CN" dirty="0"/>
              <a:t>C</a:t>
            </a:r>
            <a:r>
              <a:rPr kumimoji="1" lang="zh-CN" altLang="en-US" dirty="0"/>
              <a:t>语法自由组合</a:t>
            </a:r>
          </a:p>
        </p:txBody>
      </p:sp>
    </p:spTree>
    <p:extLst>
      <p:ext uri="{BB962C8B-B14F-4D97-AF65-F5344CB8AC3E}">
        <p14:creationId xmlns:p14="http://schemas.microsoft.com/office/powerpoint/2010/main" val="38007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surftrace</a:t>
            </a:r>
            <a:r>
              <a:rPr kumimoji="1" lang="zh-CN" altLang="en-US" dirty="0"/>
              <a:t>优势与不足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8A9176-E7E8-8E43-8912-A92D75AC4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4596" y="2010410"/>
            <a:ext cx="4878844" cy="31515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不能在内核态加工数据</a:t>
            </a:r>
            <a:endParaRPr lang="en-US" altLang="zh-CN" sz="2800" dirty="0"/>
          </a:p>
          <a:p>
            <a:endParaRPr lang="en-US" altLang="zh-CN" sz="2800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5706220" y="1236301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C25EC5FB-0158-1D10-64C6-BA306E66013C}"/>
              </a:ext>
            </a:extLst>
          </p:cNvPr>
          <p:cNvSpPr txBox="1">
            <a:spLocks/>
          </p:cNvSpPr>
          <p:nvPr/>
        </p:nvSpPr>
        <p:spPr>
          <a:xfrm>
            <a:off x="934487" y="2048842"/>
            <a:ext cx="4878844" cy="315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zh-CN" altLang="en-US" sz="2800" dirty="0"/>
              <a:t>安装简便、依赖少</a:t>
            </a:r>
            <a:endParaRPr lang="en-US" altLang="zh-CN" sz="2800" dirty="0"/>
          </a:p>
          <a:p>
            <a:r>
              <a:rPr kumimoji="1" lang="zh-CN" altLang="en-US" sz="2800" dirty="0"/>
              <a:t>语法简洁、易上手</a:t>
            </a:r>
            <a:endParaRPr kumimoji="1" lang="en-US" altLang="zh-CN" sz="2800" dirty="0"/>
          </a:p>
          <a:p>
            <a:r>
              <a:rPr kumimoji="1" lang="zh-CN" altLang="en-US" sz="2800" dirty="0"/>
              <a:t>操作安全、不宕机</a:t>
            </a:r>
            <a:endParaRPr kumimoji="1" lang="en-US" altLang="zh-CN" sz="2800" dirty="0"/>
          </a:p>
          <a:p>
            <a:r>
              <a:rPr kumimoji="1" lang="zh-CN" altLang="en-US" sz="2800" dirty="0"/>
              <a:t>支持函数内部追踪</a:t>
            </a:r>
            <a:endParaRPr kumimoji="1" lang="en-US" altLang="zh-CN" sz="2800" dirty="0"/>
          </a:p>
          <a:p>
            <a:r>
              <a:rPr kumimoji="1" lang="zh-CN" altLang="en-US" sz="2800" dirty="0"/>
              <a:t>早期版本适配</a:t>
            </a:r>
            <a:endParaRPr kumimoji="1" lang="en-US" altLang="zh-CN" sz="2800" dirty="0"/>
          </a:p>
        </p:txBody>
      </p: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F5B31B9-C084-C2C7-3425-EF74074F0AE4}"/>
              </a:ext>
            </a:extLst>
          </p:cNvPr>
          <p:cNvCxnSpPr/>
          <p:nvPr/>
        </p:nvCxnSpPr>
        <p:spPr>
          <a:xfrm>
            <a:off x="5813331" y="3271837"/>
            <a:ext cx="51594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554" name="Picture 2" descr="LXRay">
            <a:extLst>
              <a:ext uri="{FF2B5EF4-FFF2-40B4-BE49-F238E27FC236}">
                <a16:creationId xmlns:a16="http://schemas.microsoft.com/office/drawing/2014/main" id="{E647CC2C-F166-04F4-0130-12EC94DCC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3" y="3624595"/>
            <a:ext cx="3336824" cy="2780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516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TCP/IP</a:t>
            </a:r>
            <a:r>
              <a:rPr kumimoji="1" lang="zh-CN" altLang="en-US" dirty="0"/>
              <a:t> 协议栈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7435007" y="1393463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AutoShape 2" descr="layer">
            <a:extLst>
              <a:ext uri="{FF2B5EF4-FFF2-40B4-BE49-F238E27FC236}">
                <a16:creationId xmlns:a16="http://schemas.microsoft.com/office/drawing/2014/main" id="{A07EB557-57D3-348E-452A-1AB9C79869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198" name="Picture 6" descr="layer">
            <a:extLst>
              <a:ext uri="{FF2B5EF4-FFF2-40B4-BE49-F238E27FC236}">
                <a16:creationId xmlns:a16="http://schemas.microsoft.com/office/drawing/2014/main" id="{44DDA0DE-A04D-2012-46B1-D35F48ADB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07246"/>
            <a:ext cx="7072309" cy="4383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B023102-AF5E-3750-34C8-03CBD3F3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412" y="2294614"/>
            <a:ext cx="4351979" cy="3151505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对数据报文在不同网络层进行封装</a:t>
            </a:r>
            <a:endParaRPr lang="en-US" altLang="zh-CN" sz="2800" dirty="0"/>
          </a:p>
          <a:p>
            <a:r>
              <a:rPr kumimoji="1" lang="zh-CN" altLang="en-US" sz="2800" dirty="0"/>
              <a:t>不同</a:t>
            </a:r>
            <a:r>
              <a:rPr kumimoji="1" lang="en-US" altLang="zh-CN" sz="2800" dirty="0"/>
              <a:t>OS</a:t>
            </a:r>
            <a:r>
              <a:rPr kumimoji="1" lang="zh-CN" altLang="en-US" sz="2800" dirty="0"/>
              <a:t>均采用一致的报文封装方式</a:t>
            </a:r>
            <a:endParaRPr kumimoji="1"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20953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F136B8-CA82-7842-91D1-250F7E1A3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linux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sk_buff</a:t>
            </a:r>
            <a:r>
              <a:rPr kumimoji="1" lang="zh-CN" altLang="en-US" dirty="0"/>
              <a:t>结构体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C9246009-59C3-E3C6-F17B-32A901BECE4E}"/>
              </a:ext>
            </a:extLst>
          </p:cNvPr>
          <p:cNvCxnSpPr>
            <a:cxnSpLocks/>
          </p:cNvCxnSpPr>
          <p:nvPr/>
        </p:nvCxnSpPr>
        <p:spPr>
          <a:xfrm>
            <a:off x="5943600" y="1393462"/>
            <a:ext cx="0" cy="52109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B023102-AF5E-3750-34C8-03CBD3F3B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699" y="2010724"/>
            <a:ext cx="4351979" cy="3151505"/>
          </a:xfrm>
        </p:spPr>
        <p:txBody>
          <a:bodyPr>
            <a:normAutofit/>
          </a:bodyPr>
          <a:lstStyle/>
          <a:p>
            <a:r>
              <a:rPr lang="en" altLang="zh-CN" sz="2800" dirty="0" err="1"/>
              <a:t>sk_buff</a:t>
            </a:r>
            <a:r>
              <a:rPr lang="zh-CN" altLang="en-US" sz="2800" dirty="0"/>
              <a:t>是报文在</a:t>
            </a:r>
            <a:r>
              <a:rPr lang="en" altLang="zh-CN" sz="2800" dirty="0" err="1"/>
              <a:t>linux</a:t>
            </a:r>
            <a:r>
              <a:rPr lang="zh-CN" altLang="en-US" sz="2800" dirty="0"/>
              <a:t>内核中的实际承载者</a:t>
            </a:r>
            <a:endParaRPr kumimoji="1" lang="en-US" altLang="zh-CN" sz="2800" dirty="0"/>
          </a:p>
          <a:p>
            <a:r>
              <a:rPr kumimoji="1" lang="en-US" altLang="zh-CN" sz="2800" dirty="0"/>
              <a:t>head</a:t>
            </a:r>
            <a:r>
              <a:rPr kumimoji="1" lang="zh-CN" altLang="en-US" sz="2800" dirty="0"/>
              <a:t>指向数据区的开端</a:t>
            </a:r>
            <a:endParaRPr kumimoji="1" lang="en-US" altLang="zh-CN" sz="2800" dirty="0"/>
          </a:p>
          <a:p>
            <a:r>
              <a:rPr kumimoji="1" lang="en-US" altLang="zh-CN" sz="2800" dirty="0"/>
              <a:t>data</a:t>
            </a:r>
            <a:r>
              <a:rPr kumimoji="1" lang="zh-CN" altLang="en-US" sz="2800" dirty="0"/>
              <a:t>指向当前报文所在层的开头位置</a:t>
            </a:r>
            <a:endParaRPr kumimoji="1" lang="en-US" altLang="zh-CN" sz="2800" dirty="0"/>
          </a:p>
          <a:p>
            <a:endParaRPr kumimoji="1" lang="en-US" altLang="zh-CN" sz="2800" dirty="0"/>
          </a:p>
        </p:txBody>
      </p:sp>
      <p:pic>
        <p:nvPicPr>
          <p:cNvPr id="10242" name="Picture 2" descr="skb">
            <a:extLst>
              <a:ext uri="{FF2B5EF4-FFF2-40B4-BE49-F238E27FC236}">
                <a16:creationId xmlns:a16="http://schemas.microsoft.com/office/drawing/2014/main" id="{243EF105-15A2-FAAF-F8DF-F18ED376A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566" y="2010724"/>
            <a:ext cx="3960092" cy="397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469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</Template>
  <TotalTime>14169</TotalTime>
  <Words>545</Words>
  <Application>Microsoft Macintosh PowerPoint</Application>
  <PresentationFormat>宽屏</PresentationFormat>
  <Paragraphs>69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离子</vt:lpstr>
      <vt:lpstr>Surftrace在内核网络问题中的典型应用</vt:lpstr>
      <vt:lpstr>望洋兴叹的ftrace</vt:lpstr>
      <vt:lpstr>望洋兴叹的ftrace</vt:lpstr>
      <vt:lpstr>surftrace特性</vt:lpstr>
      <vt:lpstr>surftrace组成</vt:lpstr>
      <vt:lpstr>surftrace 表达式</vt:lpstr>
      <vt:lpstr>surftrace优势与不足</vt:lpstr>
      <vt:lpstr>TCP/IP 协议栈</vt:lpstr>
      <vt:lpstr>linux sk_buff结构体</vt:lpstr>
      <vt:lpstr>linux sk_buff结构体</vt:lpstr>
      <vt:lpstr>surftrace对sk_buff增强</vt:lpstr>
      <vt:lpstr>surftrace对sk_buff增强</vt:lpstr>
      <vt:lpstr>实际案例:追踪数据发送源</vt:lpstr>
      <vt:lpstr>实际案例:丢包问题定位</vt:lpstr>
      <vt:lpstr>欢迎关注龙蜥社区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eBPF的Tracing实践（三）</dc:title>
  <dc:creator>Microsoft Office User</dc:creator>
  <cp:lastModifiedBy>Microsoft Office User</cp:lastModifiedBy>
  <cp:revision>17</cp:revision>
  <dcterms:created xsi:type="dcterms:W3CDTF">2022-04-07T07:03:57Z</dcterms:created>
  <dcterms:modified xsi:type="dcterms:W3CDTF">2022-05-21T16:37:18Z</dcterms:modified>
</cp:coreProperties>
</file>