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348" r:id="rId2"/>
    <p:sldId id="349" r:id="rId3"/>
    <p:sldId id="350" r:id="rId4"/>
    <p:sldId id="351" r:id="rId5"/>
    <p:sldId id="301" r:id="rId6"/>
    <p:sldId id="361" r:id="rId7"/>
    <p:sldId id="362" r:id="rId8"/>
    <p:sldId id="363" r:id="rId9"/>
    <p:sldId id="298" r:id="rId10"/>
    <p:sldId id="364" r:id="rId11"/>
    <p:sldId id="365" r:id="rId12"/>
    <p:sldId id="366" r:id="rId13"/>
    <p:sldId id="367" r:id="rId14"/>
    <p:sldId id="359" r:id="rId15"/>
    <p:sldId id="305" r:id="rId16"/>
    <p:sldId id="371" r:id="rId17"/>
    <p:sldId id="369" r:id="rId18"/>
    <p:sldId id="372" r:id="rId19"/>
    <p:sldId id="374" r:id="rId20"/>
    <p:sldId id="373" r:id="rId21"/>
    <p:sldId id="375" r:id="rId22"/>
    <p:sldId id="376" r:id="rId23"/>
    <p:sldId id="377" r:id="rId24"/>
    <p:sldId id="378" r:id="rId25"/>
    <p:sldId id="379" r:id="rId26"/>
    <p:sldId id="380" r:id="rId27"/>
    <p:sldId id="382" r:id="rId28"/>
    <p:sldId id="383" r:id="rId29"/>
    <p:sldId id="341" r:id="rId30"/>
    <p:sldId id="360" r:id="rId3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8">
          <p15:clr>
            <a:srgbClr val="A4A3A4"/>
          </p15:clr>
        </p15:guide>
        <p15:guide id="2" pos="289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7330"/>
    <a:srgbClr val="88C369"/>
    <a:srgbClr val="5E923D"/>
    <a:srgbClr val="A5CD8F"/>
    <a:srgbClr val="3D6329"/>
    <a:srgbClr val="92CF6E"/>
    <a:srgbClr val="8FC078"/>
    <a:srgbClr val="9CCE80"/>
    <a:srgbClr val="0B48C2"/>
    <a:srgbClr val="E9EC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3"/>
    <p:restoredTop sz="95320" autoAdjust="0"/>
  </p:normalViewPr>
  <p:slideViewPr>
    <p:cSldViewPr snapToGrid="0" snapToObjects="1" showGuides="1">
      <p:cViewPr varScale="1">
        <p:scale>
          <a:sx n="116" d="100"/>
          <a:sy n="116" d="100"/>
        </p:scale>
        <p:origin x="302" y="72"/>
      </p:cViewPr>
      <p:guideLst>
        <p:guide orient="horz" pos="1588"/>
        <p:guide pos="2894"/>
      </p:guideLst>
    </p:cSldViewPr>
  </p:slideViewPr>
  <p:outlineViewPr>
    <p:cViewPr>
      <p:scale>
        <a:sx n="33" d="100"/>
        <a:sy n="33" d="100"/>
      </p:scale>
      <p:origin x="0" y="0"/>
    </p:cViewPr>
  </p:outlineViewPr>
  <p:notesTextViewPr>
    <p:cViewPr>
      <p:scale>
        <a:sx n="25" d="100"/>
        <a:sy n="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A6DA62-31C4-9C43-BF30-8D0B6EC44B9D}" type="datetimeFigureOut">
              <a:rPr kumimoji="1" lang="zh-CN" altLang="en-US" smtClean="0"/>
              <a:t>2023/5/29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A13B2D-356E-AC41-A9F2-9AF187080476}"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https://</a:t>
            </a:r>
            <a:r>
              <a:rPr kumimoji="1" lang="en-GB" altLang="zh-CN" dirty="0" err="1"/>
              <a:t>www.pexels.com</a:t>
            </a:r>
            <a:r>
              <a:rPr kumimoji="1" lang="en-GB" altLang="zh-CN" dirty="0"/>
              <a:t>/</a:t>
            </a:r>
            <a:r>
              <a:rPr kumimoji="1" lang="en-GB" altLang="zh-CN" dirty="0" err="1"/>
              <a:t>zh-tw</a:t>
            </a:r>
            <a:r>
              <a:rPr kumimoji="1" lang="en-GB" altLang="zh-CN" dirty="0"/>
              <a:t>/photo/747101/</a:t>
            </a:r>
          </a:p>
          <a:p>
            <a:r>
              <a:rPr kumimoji="1" lang="en-GB" altLang="zh-CN" dirty="0"/>
              <a:t>https://</a:t>
            </a:r>
            <a:r>
              <a:rPr kumimoji="1" lang="en-GB" altLang="zh-CN" dirty="0" err="1"/>
              <a:t>www.pexels.com</a:t>
            </a:r>
            <a:r>
              <a:rPr kumimoji="1" lang="en-GB" altLang="zh-CN" dirty="0"/>
              <a:t>/</a:t>
            </a:r>
            <a:r>
              <a:rPr kumimoji="1" lang="en-GB" altLang="zh-CN" dirty="0" err="1"/>
              <a:t>zh-tw</a:t>
            </a:r>
            <a:r>
              <a:rPr kumimoji="1" lang="en-GB" altLang="zh-CN" dirty="0"/>
              <a:t>/photo/240572/</a:t>
            </a:r>
            <a:endParaRPr kumimoji="1" lang="zh-CN" altLang="en-US" dirty="0"/>
          </a:p>
        </p:txBody>
      </p:sp>
      <p:sp>
        <p:nvSpPr>
          <p:cNvPr id="4" name="灯片编号占位符 3"/>
          <p:cNvSpPr>
            <a:spLocks noGrp="1"/>
          </p:cNvSpPr>
          <p:nvPr>
            <p:ph type="sldNum" sz="quarter" idx="5"/>
          </p:nvPr>
        </p:nvSpPr>
        <p:spPr/>
        <p:txBody>
          <a:bodyPr/>
          <a:lstStyle/>
          <a:p>
            <a:fld id="{B4A13B2D-356E-AC41-A9F2-9AF187080476}" type="slidenum">
              <a:rPr kumimoji="1" lang="zh-CN" altLang="en-US" smtClean="0"/>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A13B2D-356E-AC41-A9F2-9AF187080476}" type="slidenum">
              <a:rPr kumimoji="1" lang="zh-CN" altLang="en-US" smtClean="0"/>
              <a:t>14</a:t>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4A13B2D-356E-AC41-A9F2-9AF187080476}" type="slidenum">
              <a:rPr kumimoji="1" lang="zh-CN" altLang="en-US" smtClean="0"/>
              <a:t>15</a:t>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4A13B2D-356E-AC41-A9F2-9AF187080476}" type="slidenum">
              <a:rPr kumimoji="1" lang="zh-CN" altLang="en-US" smtClean="0"/>
              <a:t>16</a:t>
            </a:fld>
            <a:endParaRPr kumimoji="1" lang="zh-CN" altLang="en-US"/>
          </a:p>
        </p:txBody>
      </p:sp>
    </p:spTree>
    <p:extLst>
      <p:ext uri="{BB962C8B-B14F-4D97-AF65-F5344CB8AC3E}">
        <p14:creationId xmlns:p14="http://schemas.microsoft.com/office/powerpoint/2010/main" val="1297288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A13B2D-356E-AC41-A9F2-9AF187080476}" type="slidenum">
              <a:rPr kumimoji="1" lang="zh-CN" altLang="en-US" smtClean="0"/>
              <a:t>17</a:t>
            </a:fld>
            <a:endParaRPr kumimoji="1" lang="zh-CN" altLang="en-US"/>
          </a:p>
        </p:txBody>
      </p:sp>
    </p:spTree>
    <p:extLst>
      <p:ext uri="{BB962C8B-B14F-4D97-AF65-F5344CB8AC3E}">
        <p14:creationId xmlns:p14="http://schemas.microsoft.com/office/powerpoint/2010/main" val="1854838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4A13B2D-356E-AC41-A9F2-9AF187080476}" type="slidenum">
              <a:rPr kumimoji="1" lang="zh-CN" altLang="en-US" smtClean="0"/>
              <a:t>18</a:t>
            </a:fld>
            <a:endParaRPr kumimoji="1" lang="zh-CN" altLang="en-US"/>
          </a:p>
        </p:txBody>
      </p:sp>
    </p:spTree>
    <p:extLst>
      <p:ext uri="{BB962C8B-B14F-4D97-AF65-F5344CB8AC3E}">
        <p14:creationId xmlns:p14="http://schemas.microsoft.com/office/powerpoint/2010/main" val="27815962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4A13B2D-356E-AC41-A9F2-9AF187080476}" type="slidenum">
              <a:rPr kumimoji="1" lang="zh-CN" altLang="en-US" smtClean="0"/>
              <a:t>19</a:t>
            </a:fld>
            <a:endParaRPr kumimoji="1" lang="zh-CN" altLang="en-US"/>
          </a:p>
        </p:txBody>
      </p:sp>
    </p:spTree>
    <p:extLst>
      <p:ext uri="{BB962C8B-B14F-4D97-AF65-F5344CB8AC3E}">
        <p14:creationId xmlns:p14="http://schemas.microsoft.com/office/powerpoint/2010/main" val="3645776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4A13B2D-356E-AC41-A9F2-9AF187080476}" type="slidenum">
              <a:rPr kumimoji="1" lang="zh-CN" altLang="en-US" smtClean="0"/>
              <a:t>20</a:t>
            </a:fld>
            <a:endParaRPr kumimoji="1" lang="zh-CN" altLang="en-US"/>
          </a:p>
        </p:txBody>
      </p:sp>
    </p:spTree>
    <p:extLst>
      <p:ext uri="{BB962C8B-B14F-4D97-AF65-F5344CB8AC3E}">
        <p14:creationId xmlns:p14="http://schemas.microsoft.com/office/powerpoint/2010/main" val="4251868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4A13B2D-356E-AC41-A9F2-9AF187080476}" type="slidenum">
              <a:rPr kumimoji="1" lang="zh-CN" altLang="en-US" smtClean="0"/>
              <a:t>21</a:t>
            </a:fld>
            <a:endParaRPr kumimoji="1" lang="zh-CN" altLang="en-US"/>
          </a:p>
        </p:txBody>
      </p:sp>
    </p:spTree>
    <p:extLst>
      <p:ext uri="{BB962C8B-B14F-4D97-AF65-F5344CB8AC3E}">
        <p14:creationId xmlns:p14="http://schemas.microsoft.com/office/powerpoint/2010/main" val="19704027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A13B2D-356E-AC41-A9F2-9AF187080476}" type="slidenum">
              <a:rPr kumimoji="1" lang="zh-CN" altLang="en-US" smtClean="0"/>
              <a:t>22</a:t>
            </a:fld>
            <a:endParaRPr kumimoji="1" lang="zh-CN" altLang="en-US"/>
          </a:p>
        </p:txBody>
      </p:sp>
    </p:spTree>
    <p:extLst>
      <p:ext uri="{BB962C8B-B14F-4D97-AF65-F5344CB8AC3E}">
        <p14:creationId xmlns:p14="http://schemas.microsoft.com/office/powerpoint/2010/main" val="29991330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4A13B2D-356E-AC41-A9F2-9AF187080476}" type="slidenum">
              <a:rPr kumimoji="1" lang="zh-CN" altLang="en-US" smtClean="0"/>
              <a:t>23</a:t>
            </a:fld>
            <a:endParaRPr kumimoji="1" lang="zh-CN" altLang="en-US"/>
          </a:p>
        </p:txBody>
      </p:sp>
    </p:spTree>
    <p:extLst>
      <p:ext uri="{BB962C8B-B14F-4D97-AF65-F5344CB8AC3E}">
        <p14:creationId xmlns:p14="http://schemas.microsoft.com/office/powerpoint/2010/main" val="223588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A13B2D-356E-AC41-A9F2-9AF187080476}" type="slidenum">
              <a:rPr kumimoji="1" lang="zh-CN" altLang="en-US" smtClean="0"/>
              <a:t>2</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4A13B2D-356E-AC41-A9F2-9AF187080476}" type="slidenum">
              <a:rPr kumimoji="1" lang="zh-CN" altLang="en-US" smtClean="0"/>
              <a:t>24</a:t>
            </a:fld>
            <a:endParaRPr kumimoji="1" lang="zh-CN" altLang="en-US"/>
          </a:p>
        </p:txBody>
      </p:sp>
    </p:spTree>
    <p:extLst>
      <p:ext uri="{BB962C8B-B14F-4D97-AF65-F5344CB8AC3E}">
        <p14:creationId xmlns:p14="http://schemas.microsoft.com/office/powerpoint/2010/main" val="33107655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A13B2D-356E-AC41-A9F2-9AF187080476}" type="slidenum">
              <a:rPr kumimoji="1" lang="zh-CN" altLang="en-US" smtClean="0"/>
              <a:t>25</a:t>
            </a:fld>
            <a:endParaRPr kumimoji="1" lang="zh-CN" altLang="en-US"/>
          </a:p>
        </p:txBody>
      </p:sp>
    </p:spTree>
    <p:extLst>
      <p:ext uri="{BB962C8B-B14F-4D97-AF65-F5344CB8AC3E}">
        <p14:creationId xmlns:p14="http://schemas.microsoft.com/office/powerpoint/2010/main" val="6185821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4A13B2D-356E-AC41-A9F2-9AF187080476}" type="slidenum">
              <a:rPr kumimoji="1" lang="zh-CN" altLang="en-US" smtClean="0"/>
              <a:t>26</a:t>
            </a:fld>
            <a:endParaRPr kumimoji="1" lang="zh-CN" altLang="en-US"/>
          </a:p>
        </p:txBody>
      </p:sp>
    </p:spTree>
    <p:extLst>
      <p:ext uri="{BB962C8B-B14F-4D97-AF65-F5344CB8AC3E}">
        <p14:creationId xmlns:p14="http://schemas.microsoft.com/office/powerpoint/2010/main" val="71313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4A13B2D-356E-AC41-A9F2-9AF187080476}" type="slidenum">
              <a:rPr kumimoji="1" lang="zh-CN" altLang="en-US" smtClean="0"/>
              <a:t>27</a:t>
            </a:fld>
            <a:endParaRPr kumimoji="1" lang="zh-CN" altLang="en-US"/>
          </a:p>
        </p:txBody>
      </p:sp>
    </p:spTree>
    <p:extLst>
      <p:ext uri="{BB962C8B-B14F-4D97-AF65-F5344CB8AC3E}">
        <p14:creationId xmlns:p14="http://schemas.microsoft.com/office/powerpoint/2010/main" val="24481893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4A13B2D-356E-AC41-A9F2-9AF187080476}" type="slidenum">
              <a:rPr kumimoji="1" lang="zh-CN" altLang="en-US" smtClean="0"/>
              <a:t>28</a:t>
            </a:fld>
            <a:endParaRPr kumimoji="1" lang="zh-CN" altLang="en-US"/>
          </a:p>
        </p:txBody>
      </p:sp>
    </p:spTree>
    <p:extLst>
      <p:ext uri="{BB962C8B-B14F-4D97-AF65-F5344CB8AC3E}">
        <p14:creationId xmlns:p14="http://schemas.microsoft.com/office/powerpoint/2010/main" val="41382640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https://</a:t>
            </a:r>
            <a:r>
              <a:rPr kumimoji="1" lang="en-GB" altLang="zh-CN" dirty="0" err="1"/>
              <a:t>www.pexels.com</a:t>
            </a:r>
            <a:r>
              <a:rPr kumimoji="1" lang="en-GB" altLang="zh-CN" dirty="0"/>
              <a:t>/</a:t>
            </a:r>
            <a:r>
              <a:rPr kumimoji="1" lang="en-GB" altLang="zh-CN" dirty="0" err="1"/>
              <a:t>zh-tw</a:t>
            </a:r>
            <a:r>
              <a:rPr kumimoji="1" lang="en-GB" altLang="zh-CN" dirty="0"/>
              <a:t>/photo/747101/</a:t>
            </a:r>
          </a:p>
          <a:p>
            <a:r>
              <a:rPr kumimoji="1" lang="en-GB" altLang="zh-CN" dirty="0"/>
              <a:t>https://</a:t>
            </a:r>
            <a:r>
              <a:rPr kumimoji="1" lang="en-GB" altLang="zh-CN" dirty="0" err="1"/>
              <a:t>www.pexels.com</a:t>
            </a:r>
            <a:r>
              <a:rPr kumimoji="1" lang="en-GB" altLang="zh-CN" dirty="0"/>
              <a:t>/</a:t>
            </a:r>
            <a:r>
              <a:rPr kumimoji="1" lang="en-GB" altLang="zh-CN" dirty="0" err="1"/>
              <a:t>zh-tw</a:t>
            </a:r>
            <a:r>
              <a:rPr kumimoji="1" lang="en-GB" altLang="zh-CN" dirty="0"/>
              <a:t>/photo/240572/</a:t>
            </a:r>
            <a:endParaRPr kumimoji="1" lang="zh-CN" altLang="en-US" dirty="0"/>
          </a:p>
        </p:txBody>
      </p:sp>
      <p:sp>
        <p:nvSpPr>
          <p:cNvPr id="4" name="灯片编号占位符 3"/>
          <p:cNvSpPr>
            <a:spLocks noGrp="1"/>
          </p:cNvSpPr>
          <p:nvPr>
            <p:ph type="sldNum" sz="quarter" idx="5"/>
          </p:nvPr>
        </p:nvSpPr>
        <p:spPr/>
        <p:txBody>
          <a:bodyPr/>
          <a:lstStyle/>
          <a:p>
            <a:fld id="{B4A13B2D-356E-AC41-A9F2-9AF187080476}" type="slidenum">
              <a:rPr kumimoji="1" lang="zh-CN" altLang="en-US" smtClean="0"/>
              <a:t>29</a:t>
            </a:fld>
            <a:endParaRPr kumimoji="1"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https://</a:t>
            </a:r>
            <a:r>
              <a:rPr kumimoji="1" lang="en-GB" altLang="zh-CN" dirty="0" err="1"/>
              <a:t>www.pexels.com</a:t>
            </a:r>
            <a:r>
              <a:rPr kumimoji="1" lang="en-GB" altLang="zh-CN" dirty="0"/>
              <a:t>/</a:t>
            </a:r>
            <a:r>
              <a:rPr kumimoji="1" lang="en-GB" altLang="zh-CN" dirty="0" err="1"/>
              <a:t>zh-tw</a:t>
            </a:r>
            <a:r>
              <a:rPr kumimoji="1" lang="en-GB" altLang="zh-CN" dirty="0"/>
              <a:t>/photo/747101/</a:t>
            </a:r>
          </a:p>
          <a:p>
            <a:r>
              <a:rPr kumimoji="1" lang="en-GB" altLang="zh-CN" dirty="0"/>
              <a:t>https://</a:t>
            </a:r>
            <a:r>
              <a:rPr kumimoji="1" lang="en-GB" altLang="zh-CN" dirty="0" err="1"/>
              <a:t>www.pexels.com</a:t>
            </a:r>
            <a:r>
              <a:rPr kumimoji="1" lang="en-GB" altLang="zh-CN" dirty="0"/>
              <a:t>/</a:t>
            </a:r>
            <a:r>
              <a:rPr kumimoji="1" lang="en-GB" altLang="zh-CN" dirty="0" err="1"/>
              <a:t>zh-tw</a:t>
            </a:r>
            <a:r>
              <a:rPr kumimoji="1" lang="en-GB" altLang="zh-CN" dirty="0"/>
              <a:t>/photo/240572/</a:t>
            </a:r>
            <a:endParaRPr kumimoji="1" lang="zh-CN" altLang="en-US" dirty="0"/>
          </a:p>
        </p:txBody>
      </p:sp>
      <p:sp>
        <p:nvSpPr>
          <p:cNvPr id="4" name="灯片编号占位符 3"/>
          <p:cNvSpPr>
            <a:spLocks noGrp="1"/>
          </p:cNvSpPr>
          <p:nvPr>
            <p:ph type="sldNum" sz="quarter" idx="5"/>
          </p:nvPr>
        </p:nvSpPr>
        <p:spPr/>
        <p:txBody>
          <a:bodyPr/>
          <a:lstStyle/>
          <a:p>
            <a:fld id="{B4A13B2D-356E-AC41-A9F2-9AF187080476}" type="slidenum">
              <a:rPr kumimoji="1" lang="zh-CN" altLang="en-US" smtClean="0"/>
              <a:t>30</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A13B2D-356E-AC41-A9F2-9AF187080476}" type="slidenum">
              <a:rPr kumimoji="1" lang="zh-CN" altLang="en-US" smtClean="0"/>
              <a:t>3</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GB" altLang="zh-CN" dirty="0"/>
              <a:t>https://</a:t>
            </a:r>
            <a:r>
              <a:rPr kumimoji="1" lang="en-GB" altLang="zh-CN" dirty="0" err="1"/>
              <a:t>www.pexels.com</a:t>
            </a:r>
            <a:r>
              <a:rPr kumimoji="1" lang="en-GB" altLang="zh-CN" dirty="0"/>
              <a:t>/</a:t>
            </a:r>
            <a:r>
              <a:rPr kumimoji="1" lang="en-GB" altLang="zh-CN" dirty="0" err="1"/>
              <a:t>zh-tw</a:t>
            </a:r>
            <a:r>
              <a:rPr kumimoji="1" lang="en-GB" altLang="zh-CN" dirty="0"/>
              <a:t>/photo/462205/</a:t>
            </a:r>
          </a:p>
          <a:p>
            <a:endParaRPr kumimoji="1" lang="zh-CN" altLang="en-US" dirty="0"/>
          </a:p>
        </p:txBody>
      </p:sp>
      <p:sp>
        <p:nvSpPr>
          <p:cNvPr id="4" name="灯片编号占位符 3"/>
          <p:cNvSpPr>
            <a:spLocks noGrp="1"/>
          </p:cNvSpPr>
          <p:nvPr>
            <p:ph type="sldNum" sz="quarter" idx="5"/>
          </p:nvPr>
        </p:nvSpPr>
        <p:spPr/>
        <p:txBody>
          <a:bodyPr/>
          <a:lstStyle/>
          <a:p>
            <a:fld id="{B4A13B2D-356E-AC41-A9F2-9AF187080476}" type="slidenum">
              <a:rPr kumimoji="1" lang="zh-CN" altLang="en-US" smtClean="0"/>
              <a:t>5</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GB" altLang="zh-CN" dirty="0"/>
              <a:t>https://</a:t>
            </a:r>
            <a:r>
              <a:rPr kumimoji="1" lang="en-GB" altLang="zh-CN" dirty="0" err="1"/>
              <a:t>www.pexels.com</a:t>
            </a:r>
            <a:r>
              <a:rPr kumimoji="1" lang="en-GB" altLang="zh-CN" dirty="0"/>
              <a:t>/</a:t>
            </a:r>
            <a:r>
              <a:rPr kumimoji="1" lang="en-GB" altLang="zh-CN" dirty="0" err="1"/>
              <a:t>zh-tw</a:t>
            </a:r>
            <a:r>
              <a:rPr kumimoji="1" lang="en-GB" altLang="zh-CN" dirty="0"/>
              <a:t>/photo/462205/</a:t>
            </a:r>
          </a:p>
          <a:p>
            <a:endParaRPr kumimoji="1" lang="zh-CN" altLang="en-US" dirty="0"/>
          </a:p>
        </p:txBody>
      </p:sp>
      <p:sp>
        <p:nvSpPr>
          <p:cNvPr id="4" name="灯片编号占位符 3"/>
          <p:cNvSpPr>
            <a:spLocks noGrp="1"/>
          </p:cNvSpPr>
          <p:nvPr>
            <p:ph type="sldNum" sz="quarter" idx="5"/>
          </p:nvPr>
        </p:nvSpPr>
        <p:spPr/>
        <p:txBody>
          <a:bodyPr/>
          <a:lstStyle/>
          <a:p>
            <a:fld id="{B4A13B2D-356E-AC41-A9F2-9AF187080476}" type="slidenum">
              <a:rPr kumimoji="1" lang="zh-CN" altLang="en-US" smtClean="0"/>
              <a:t>6</a:t>
            </a:fld>
            <a:endParaRPr kumimoji="1" lang="zh-CN" altLang="en-US"/>
          </a:p>
        </p:txBody>
      </p:sp>
    </p:spTree>
    <p:extLst>
      <p:ext uri="{BB962C8B-B14F-4D97-AF65-F5344CB8AC3E}">
        <p14:creationId xmlns:p14="http://schemas.microsoft.com/office/powerpoint/2010/main" val="1826582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A13B2D-356E-AC41-A9F2-9AF187080476}" type="slidenum">
              <a:rPr kumimoji="1" lang="zh-CN" altLang="en-US" smtClean="0"/>
              <a:t>7</a:t>
            </a:fld>
            <a:endParaRPr kumimoji="1" lang="zh-CN" altLang="en-US"/>
          </a:p>
        </p:txBody>
      </p:sp>
    </p:spTree>
    <p:extLst>
      <p:ext uri="{BB962C8B-B14F-4D97-AF65-F5344CB8AC3E}">
        <p14:creationId xmlns:p14="http://schemas.microsoft.com/office/powerpoint/2010/main" val="131841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A13B2D-356E-AC41-A9F2-9AF187080476}" type="slidenum">
              <a:rPr kumimoji="1" lang="zh-CN" altLang="en-US" smtClean="0"/>
              <a:t>8</a:t>
            </a:fld>
            <a:endParaRPr kumimoji="1" lang="zh-CN" altLang="en-US"/>
          </a:p>
        </p:txBody>
      </p:sp>
    </p:spTree>
    <p:extLst>
      <p:ext uri="{BB962C8B-B14F-4D97-AF65-F5344CB8AC3E}">
        <p14:creationId xmlns:p14="http://schemas.microsoft.com/office/powerpoint/2010/main" val="35199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A13B2D-356E-AC41-A9F2-9AF187080476}" type="slidenum">
              <a:rPr kumimoji="1" lang="zh-CN" altLang="en-US" smtClean="0"/>
              <a:t>12</a:t>
            </a:fld>
            <a:endParaRPr kumimoji="1" lang="zh-CN" altLang="en-US"/>
          </a:p>
        </p:txBody>
      </p:sp>
    </p:spTree>
    <p:extLst>
      <p:ext uri="{BB962C8B-B14F-4D97-AF65-F5344CB8AC3E}">
        <p14:creationId xmlns:p14="http://schemas.microsoft.com/office/powerpoint/2010/main" val="1708407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A13B2D-356E-AC41-A9F2-9AF187080476}" type="slidenum">
              <a:rPr kumimoji="1" lang="zh-CN" altLang="en-US" smtClean="0"/>
              <a:t>13</a:t>
            </a:fld>
            <a:endParaRPr kumimoji="1" lang="zh-CN" altLang="en-US"/>
          </a:p>
        </p:txBody>
      </p:sp>
    </p:spTree>
    <p:extLst>
      <p:ext uri="{BB962C8B-B14F-4D97-AF65-F5344CB8AC3E}">
        <p14:creationId xmlns:p14="http://schemas.microsoft.com/office/powerpoint/2010/main" val="4269276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60F4BA8-ACD9-764E-B993-A517DA9ADABB}" type="datetimeFigureOut">
              <a:rPr kumimoji="1" lang="zh-CN" altLang="en-US" smtClean="0"/>
              <a:t>2023/5/29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FA47A2B-BDD0-3346-A6CF-43438B678184}"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60F4BA8-ACD9-764E-B993-A517DA9ADABB}" type="datetimeFigureOut">
              <a:rPr kumimoji="1" lang="zh-CN" altLang="en-US" smtClean="0"/>
              <a:t>2023/5/29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FA47A2B-BDD0-3346-A6CF-43438B678184}"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60F4BA8-ACD9-764E-B993-A517DA9ADABB}" type="datetimeFigureOut">
              <a:rPr kumimoji="1" lang="zh-CN" altLang="en-US" smtClean="0"/>
              <a:t>2023/5/29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FA47A2B-BDD0-3346-A6CF-43438B678184}"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60F4BA8-ACD9-764E-B993-A517DA9ADABB}" type="datetimeFigureOut">
              <a:rPr kumimoji="1" lang="zh-CN" altLang="en-US" smtClean="0"/>
              <a:t>2023/5/29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FA47A2B-BDD0-3346-A6CF-43438B678184}"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60F4BA8-ACD9-764E-B993-A517DA9ADABB}" type="datetimeFigureOut">
              <a:rPr kumimoji="1" lang="zh-CN" altLang="en-US" smtClean="0"/>
              <a:t>2023/5/29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FA47A2B-BDD0-3346-A6CF-43438B678184}"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60F4BA8-ACD9-764E-B993-A517DA9ADABB}" type="datetimeFigureOut">
              <a:rPr kumimoji="1" lang="zh-CN" altLang="en-US" smtClean="0"/>
              <a:t>2023/5/29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FFA47A2B-BDD0-3346-A6CF-43438B678184}"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60F4BA8-ACD9-764E-B993-A517DA9ADABB}" type="datetimeFigureOut">
              <a:rPr kumimoji="1" lang="zh-CN" altLang="en-US" smtClean="0"/>
              <a:t>2023/5/29</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FFA47A2B-BDD0-3346-A6CF-43438B678184}"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60F4BA8-ACD9-764E-B993-A517DA9ADABB}" type="datetimeFigureOut">
              <a:rPr kumimoji="1" lang="zh-CN" altLang="en-US" smtClean="0"/>
              <a:t>2023/5/29</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FFA47A2B-BDD0-3346-A6CF-43438B678184}"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E9ECF5"/>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60F4BA8-ACD9-764E-B993-A517DA9ADABB}" type="datetimeFigureOut">
              <a:rPr kumimoji="1" lang="zh-CN" altLang="en-US" smtClean="0"/>
              <a:t>2023/5/29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FFA47A2B-BDD0-3346-A6CF-43438B678184}"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60F4BA8-ACD9-764E-B993-A517DA9ADABB}" type="datetimeFigureOut">
              <a:rPr kumimoji="1" lang="zh-CN" altLang="en-US" smtClean="0"/>
              <a:t>2023/5/29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FFA47A2B-BDD0-3346-A6CF-43438B678184}"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60F4BA8-ACD9-764E-B993-A517DA9ADABB}" type="datetimeFigureOut">
              <a:rPr kumimoji="1" lang="zh-CN" altLang="en-US" smtClean="0"/>
              <a:t>2023/5/29</a:t>
            </a:fld>
            <a:endParaRPr kumimoji="1"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FA47A2B-BDD0-3346-A6CF-43438B678184}"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23.jpe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23.jpe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24.jpe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矩形 10"/>
          <p:cNvSpPr/>
          <p:nvPr/>
        </p:nvSpPr>
        <p:spPr>
          <a:xfrm>
            <a:off x="1697596" y="1414965"/>
            <a:ext cx="5900476" cy="1631216"/>
          </a:xfrm>
          <a:prstGeom prst="rect">
            <a:avLst/>
          </a:prstGeom>
        </p:spPr>
        <p:txBody>
          <a:bodyPr wrap="square">
            <a:spAutoFit/>
          </a:bodyPr>
          <a:lstStyle/>
          <a:p>
            <a:pPr algn="ctr"/>
            <a:r>
              <a:rPr kumimoji="1" lang="en-US" altLang="zh-CN" sz="5000" b="1" dirty="0" err="1">
                <a:solidFill>
                  <a:srgbClr val="88C369"/>
                </a:solidFill>
                <a:latin typeface="微软雅黑" panose="020B0503020204020204" pitchFamily="34" charset="-122"/>
                <a:ea typeface="微软雅黑" panose="020B0503020204020204" pitchFamily="34" charset="-122"/>
                <a:cs typeface="Dubai Medium" panose="020B0503030403030204" pitchFamily="34" charset="-78"/>
              </a:rPr>
              <a:t>libvirt</a:t>
            </a:r>
            <a:r>
              <a:rPr kumimoji="1" lang="zh-CN" altLang="en-US" sz="5000" b="1" dirty="0">
                <a:solidFill>
                  <a:srgbClr val="88C369"/>
                </a:solidFill>
                <a:latin typeface="微软雅黑" panose="020B0503020204020204" pitchFamily="34" charset="-122"/>
                <a:ea typeface="微软雅黑" panose="020B0503020204020204" pitchFamily="34" charset="-122"/>
                <a:cs typeface="Dubai Medium" panose="020B0503030403030204" pitchFamily="34" charset="-78"/>
              </a:rPr>
              <a:t>虚拟机热迁移流程简介</a:t>
            </a:r>
          </a:p>
        </p:txBody>
      </p:sp>
      <p:sp>
        <p:nvSpPr>
          <p:cNvPr id="12" name="矩形 11"/>
          <p:cNvSpPr/>
          <p:nvPr/>
        </p:nvSpPr>
        <p:spPr>
          <a:xfrm>
            <a:off x="2196706" y="3193503"/>
            <a:ext cx="4902256" cy="338554"/>
          </a:xfrm>
          <a:prstGeom prst="rect">
            <a:avLst/>
          </a:prstGeom>
          <a:ln>
            <a:noFill/>
          </a:ln>
        </p:spPr>
        <p:txBody>
          <a:bodyPr wrap="square">
            <a:spAutoFit/>
          </a:bodyPr>
          <a:lstStyle/>
          <a:p>
            <a:pPr lvl="0"/>
            <a:r>
              <a:rPr kumimoji="1" lang="zh-CN" altLang="en-US" sz="1600" spc="600" dirty="0" smtClean="0">
                <a:solidFill>
                  <a:prstClr val="black">
                    <a:lumMod val="75000"/>
                    <a:lumOff val="25000"/>
                  </a:prstClr>
                </a:solidFill>
                <a:latin typeface="微软雅黑" panose="020B0503020204020204" pitchFamily="34" charset="-122"/>
                <a:ea typeface="微软雅黑" panose="020B0503020204020204" pitchFamily="34" charset="-122"/>
                <a:cs typeface="Gautami" panose="020B0502040204020203" pitchFamily="34" charset="0"/>
              </a:rPr>
              <a:t>李东世 </a:t>
            </a:r>
            <a:r>
              <a:rPr kumimoji="1" lang="zh-CN" altLang="en-US" sz="1600" spc="600" dirty="0">
                <a:solidFill>
                  <a:prstClr val="black">
                    <a:lumMod val="75000"/>
                    <a:lumOff val="25000"/>
                  </a:prstClr>
                </a:solidFill>
                <a:latin typeface="微软雅黑" panose="020B0503020204020204" pitchFamily="34" charset="-122"/>
                <a:ea typeface="微软雅黑" panose="020B0503020204020204" pitchFamily="34" charset="-122"/>
                <a:cs typeface="Gautami" panose="020B0502040204020203" pitchFamily="34" charset="0"/>
              </a:rPr>
              <a:t>浪潮</a:t>
            </a:r>
            <a:r>
              <a:rPr kumimoji="1" lang="zh-CN" altLang="en-US" sz="1600" spc="600" dirty="0" smtClean="0">
                <a:solidFill>
                  <a:prstClr val="black">
                    <a:lumMod val="75000"/>
                    <a:lumOff val="25000"/>
                  </a:prstClr>
                </a:solidFill>
                <a:latin typeface="微软雅黑" panose="020B0503020204020204" pitchFamily="34" charset="-122"/>
                <a:ea typeface="微软雅黑" panose="020B0503020204020204" pitchFamily="34" charset="-122"/>
                <a:cs typeface="Gautami" panose="020B0502040204020203" pitchFamily="34" charset="0"/>
              </a:rPr>
              <a:t>数据云计算研发工程师</a:t>
            </a:r>
            <a:endParaRPr kumimoji="1" lang="en-US" altLang="zh-CN" sz="1600" spc="600" dirty="0">
              <a:solidFill>
                <a:prstClr val="black">
                  <a:lumMod val="75000"/>
                  <a:lumOff val="25000"/>
                </a:prstClr>
              </a:solidFill>
              <a:latin typeface="微软雅黑" panose="020B0503020204020204" pitchFamily="34" charset="-122"/>
              <a:ea typeface="微软雅黑" panose="020B0503020204020204" pitchFamily="34" charset="-122"/>
              <a:cs typeface="Gautami" panose="020B0502040204020203" pitchFamily="34" charset="0"/>
            </a:endParaRPr>
          </a:p>
        </p:txBody>
      </p:sp>
      <p:pic>
        <p:nvPicPr>
          <p:cNvPr id="16" name="Picture 33" descr="Graphical user interface, text, application&#10;&#10;Description automatically generated"/>
          <p:cNvPicPr>
            <a:picLocks noChangeAspect="1"/>
          </p:cNvPicPr>
          <p:nvPr/>
        </p:nvPicPr>
        <p:blipFill>
          <a:blip r:embed="rId4">
            <a:alphaModFix amt="70000"/>
          </a:blip>
          <a:stretch>
            <a:fillRect/>
          </a:stretch>
        </p:blipFill>
        <p:spPr>
          <a:xfrm>
            <a:off x="207746" y="-31296"/>
            <a:ext cx="956697" cy="71773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6" name="Picture 44" descr="Graphical user interface, text, application&#10;&#10;Description automatically generated"/>
          <p:cNvPicPr>
            <a:picLocks noChangeAspect="1"/>
          </p:cNvPicPr>
          <p:nvPr/>
        </p:nvPicPr>
        <p:blipFill>
          <a:blip r:embed="rId3">
            <a:alphaModFix amt="70000"/>
          </a:blip>
          <a:stretch>
            <a:fillRect/>
          </a:stretch>
        </p:blipFill>
        <p:spPr>
          <a:xfrm>
            <a:off x="207746" y="-31296"/>
            <a:ext cx="956697" cy="717733"/>
          </a:xfrm>
          <a:prstGeom prst="rect">
            <a:avLst/>
          </a:prstGeom>
        </p:spPr>
      </p:pic>
      <p:graphicFrame>
        <p:nvGraphicFramePr>
          <p:cNvPr id="2" name="表格 1"/>
          <p:cNvGraphicFramePr>
            <a:graphicFrameLocks noGrp="1"/>
          </p:cNvGraphicFramePr>
          <p:nvPr>
            <p:extLst>
              <p:ext uri="{D42A27DB-BD31-4B8C-83A1-F6EECF244321}">
                <p14:modId xmlns:p14="http://schemas.microsoft.com/office/powerpoint/2010/main" val="3722537428"/>
              </p:ext>
            </p:extLst>
          </p:nvPr>
        </p:nvGraphicFramePr>
        <p:xfrm>
          <a:off x="686094" y="1712670"/>
          <a:ext cx="8130924" cy="2560320"/>
        </p:xfrm>
        <a:graphic>
          <a:graphicData uri="http://schemas.openxmlformats.org/drawingml/2006/table">
            <a:tbl>
              <a:tblPr firstRow="1" firstCol="1" bandRow="1">
                <a:tableStyleId>{5C22544A-7EE6-4342-B048-85BDC9FD1C3A}</a:tableStyleId>
              </a:tblPr>
              <a:tblGrid>
                <a:gridCol w="3038619">
                  <a:extLst>
                    <a:ext uri="{9D8B030D-6E8A-4147-A177-3AD203B41FA5}">
                      <a16:colId xmlns:a16="http://schemas.microsoft.com/office/drawing/2014/main" val="2838875564"/>
                    </a:ext>
                  </a:extLst>
                </a:gridCol>
                <a:gridCol w="1138609">
                  <a:extLst>
                    <a:ext uri="{9D8B030D-6E8A-4147-A177-3AD203B41FA5}">
                      <a16:colId xmlns:a16="http://schemas.microsoft.com/office/drawing/2014/main" val="219537554"/>
                    </a:ext>
                  </a:extLst>
                </a:gridCol>
                <a:gridCol w="3953696">
                  <a:extLst>
                    <a:ext uri="{9D8B030D-6E8A-4147-A177-3AD203B41FA5}">
                      <a16:colId xmlns:a16="http://schemas.microsoft.com/office/drawing/2014/main" val="1234881668"/>
                    </a:ext>
                  </a:extLst>
                </a:gridCol>
              </a:tblGrid>
              <a:tr h="208035">
                <a:tc>
                  <a:txBody>
                    <a:bodyPr/>
                    <a:lstStyle/>
                    <a:p>
                      <a:pPr algn="ctr">
                        <a:spcAft>
                          <a:spcPts val="0"/>
                        </a:spcAft>
                      </a:pPr>
                      <a:r>
                        <a:rPr lang="en-US" sz="1400" kern="100" dirty="0">
                          <a:effectLst/>
                        </a:rPr>
                        <a:t>flag</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tc>
                <a:tc>
                  <a:txBody>
                    <a:bodyPr/>
                    <a:lstStyle/>
                    <a:p>
                      <a:pPr algn="ctr">
                        <a:spcAft>
                          <a:spcPts val="0"/>
                        </a:spcAft>
                      </a:pPr>
                      <a:r>
                        <a:rPr lang="zh-CN" sz="1400" kern="100">
                          <a:effectLst/>
                        </a:rPr>
                        <a:t>值</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tc>
                <a:tc>
                  <a:txBody>
                    <a:bodyPr/>
                    <a:lstStyle/>
                    <a:p>
                      <a:pPr algn="ctr">
                        <a:spcAft>
                          <a:spcPts val="0"/>
                        </a:spcAft>
                      </a:pPr>
                      <a:r>
                        <a:rPr lang="zh-CN" sz="1400" kern="100">
                          <a:effectLst/>
                        </a:rPr>
                        <a:t>说明</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tc>
                <a:extLst>
                  <a:ext uri="{0D108BD9-81ED-4DB2-BD59-A6C34878D82A}">
                    <a16:rowId xmlns:a16="http://schemas.microsoft.com/office/drawing/2014/main" val="228592859"/>
                  </a:ext>
                </a:extLst>
              </a:tr>
              <a:tr h="624104">
                <a:tc>
                  <a:txBody>
                    <a:bodyPr/>
                    <a:lstStyle/>
                    <a:p>
                      <a:pPr algn="ctr">
                        <a:spcAft>
                          <a:spcPts val="0"/>
                        </a:spcAft>
                      </a:pPr>
                      <a:r>
                        <a:rPr lang="en-US" sz="1400" kern="100" dirty="0">
                          <a:effectLst/>
                        </a:rPr>
                        <a:t>VIR_MIGRATE_UNSAFE</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nchor="ctr"/>
                </a:tc>
                <a:tc>
                  <a:txBody>
                    <a:bodyPr/>
                    <a:lstStyle/>
                    <a:p>
                      <a:pPr algn="ctr">
                        <a:spcAft>
                          <a:spcPts val="0"/>
                        </a:spcAft>
                      </a:pPr>
                      <a:r>
                        <a:rPr lang="en-US" sz="1400" kern="100" dirty="0">
                          <a:effectLst/>
                        </a:rPr>
                        <a:t>1 &lt;&lt; 9</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nchor="ctr"/>
                </a:tc>
                <a:tc>
                  <a:txBody>
                    <a:bodyPr/>
                    <a:lstStyle/>
                    <a:p>
                      <a:pPr algn="just">
                        <a:spcAft>
                          <a:spcPts val="0"/>
                        </a:spcAft>
                      </a:pPr>
                      <a:r>
                        <a:rPr lang="zh-CN" sz="1400" kern="100" dirty="0">
                          <a:effectLst/>
                        </a:rPr>
                        <a:t>忽略潜在的数据损坏风险，对于</a:t>
                      </a:r>
                      <a:r>
                        <a:rPr lang="en-US" sz="1400" kern="100" dirty="0">
                          <a:effectLst/>
                        </a:rPr>
                        <a:t>QEMU</a:t>
                      </a:r>
                      <a:r>
                        <a:rPr lang="zh-CN" sz="1400" kern="100" dirty="0">
                          <a:effectLst/>
                        </a:rPr>
                        <a:t>虚拟机，当没有显式设置缓存模式为</a:t>
                      </a:r>
                      <a:r>
                        <a:rPr lang="en-US" sz="1400" kern="100" dirty="0">
                          <a:effectLst/>
                        </a:rPr>
                        <a:t>‘none’</a:t>
                      </a:r>
                      <a:r>
                        <a:rPr lang="zh-CN" sz="1400" kern="100" dirty="0">
                          <a:effectLst/>
                        </a:rPr>
                        <a:t>时，迁移被认为是不安全的</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tc>
                <a:extLst>
                  <a:ext uri="{0D108BD9-81ED-4DB2-BD59-A6C34878D82A}">
                    <a16:rowId xmlns:a16="http://schemas.microsoft.com/office/drawing/2014/main" val="4220083245"/>
                  </a:ext>
                </a:extLst>
              </a:tr>
              <a:tr h="832139">
                <a:tc>
                  <a:txBody>
                    <a:bodyPr/>
                    <a:lstStyle/>
                    <a:p>
                      <a:pPr algn="ctr">
                        <a:spcAft>
                          <a:spcPts val="0"/>
                        </a:spcAft>
                      </a:pPr>
                      <a:r>
                        <a:rPr lang="en-US" sz="1400" kern="100" dirty="0">
                          <a:effectLst/>
                        </a:rPr>
                        <a:t>VIR_MIGRATE_OFFLINE</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nchor="ctr"/>
                </a:tc>
                <a:tc>
                  <a:txBody>
                    <a:bodyPr/>
                    <a:lstStyle/>
                    <a:p>
                      <a:pPr algn="ctr">
                        <a:spcAft>
                          <a:spcPts val="0"/>
                        </a:spcAft>
                      </a:pPr>
                      <a:r>
                        <a:rPr lang="en-US" sz="1400" kern="100" dirty="0">
                          <a:effectLst/>
                        </a:rPr>
                        <a:t>1 &lt;&lt; 10</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nchor="ctr"/>
                </a:tc>
                <a:tc>
                  <a:txBody>
                    <a:bodyPr/>
                    <a:lstStyle/>
                    <a:p>
                      <a:pPr algn="just">
                        <a:spcAft>
                          <a:spcPts val="0"/>
                        </a:spcAft>
                      </a:pPr>
                      <a:r>
                        <a:rPr lang="zh-CN" sz="1400" kern="100">
                          <a:effectLst/>
                        </a:rPr>
                        <a:t>在目标节点不启动虚拟机，同时在源节点不停止虚拟机，需要设置</a:t>
                      </a:r>
                      <a:r>
                        <a:rPr lang="en-US" sz="1400" kern="100">
                          <a:effectLst/>
                        </a:rPr>
                        <a:t>VIR_MIGRATE_PERSIST_DEST</a:t>
                      </a:r>
                      <a:r>
                        <a:rPr lang="zh-CN" sz="1400" kern="100">
                          <a:effectLst/>
                        </a:rPr>
                        <a:t>才能使该标志生效，该标志会导致</a:t>
                      </a:r>
                      <a:r>
                        <a:rPr lang="en-US" sz="1400" kern="100">
                          <a:effectLst/>
                        </a:rPr>
                        <a:t>disk storage</a:t>
                      </a:r>
                      <a:r>
                        <a:rPr lang="zh-CN" sz="1400" kern="100">
                          <a:effectLst/>
                        </a:rPr>
                        <a:t>和基于文件的存储不会被迁移</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tc>
                <a:extLst>
                  <a:ext uri="{0D108BD9-81ED-4DB2-BD59-A6C34878D82A}">
                    <a16:rowId xmlns:a16="http://schemas.microsoft.com/office/drawing/2014/main" val="2153574071"/>
                  </a:ext>
                </a:extLst>
              </a:tr>
              <a:tr h="208035">
                <a:tc>
                  <a:txBody>
                    <a:bodyPr/>
                    <a:lstStyle/>
                    <a:p>
                      <a:pPr algn="ctr">
                        <a:spcAft>
                          <a:spcPts val="0"/>
                        </a:spcAft>
                      </a:pPr>
                      <a:r>
                        <a:rPr lang="en-US" sz="1400" kern="100" dirty="0">
                          <a:effectLst/>
                        </a:rPr>
                        <a:t>VIR_MIGRATE_COMPRESSED</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nchor="ctr"/>
                </a:tc>
                <a:tc>
                  <a:txBody>
                    <a:bodyPr/>
                    <a:lstStyle/>
                    <a:p>
                      <a:pPr algn="ctr">
                        <a:spcAft>
                          <a:spcPts val="0"/>
                        </a:spcAft>
                      </a:pPr>
                      <a:r>
                        <a:rPr lang="en-US" sz="1400" kern="100">
                          <a:effectLst/>
                        </a:rPr>
                        <a:t>1 &lt;&lt; 11</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nchor="ctr"/>
                </a:tc>
                <a:tc>
                  <a:txBody>
                    <a:bodyPr/>
                    <a:lstStyle/>
                    <a:p>
                      <a:pPr algn="just">
                        <a:spcAft>
                          <a:spcPts val="0"/>
                        </a:spcAft>
                      </a:pPr>
                      <a:r>
                        <a:rPr lang="zh-CN" sz="1400" kern="100">
                          <a:effectLst/>
                        </a:rPr>
                        <a:t>开启迁移数据压缩</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tc>
                <a:extLst>
                  <a:ext uri="{0D108BD9-81ED-4DB2-BD59-A6C34878D82A}">
                    <a16:rowId xmlns:a16="http://schemas.microsoft.com/office/drawing/2014/main" val="3129849831"/>
                  </a:ext>
                </a:extLst>
              </a:tr>
              <a:tr h="208035">
                <a:tc>
                  <a:txBody>
                    <a:bodyPr/>
                    <a:lstStyle/>
                    <a:p>
                      <a:pPr algn="ctr">
                        <a:spcAft>
                          <a:spcPts val="0"/>
                        </a:spcAft>
                      </a:pPr>
                      <a:r>
                        <a:rPr lang="en-US" sz="1400" kern="100" dirty="0">
                          <a:effectLst/>
                        </a:rPr>
                        <a:t>VIR_MIGRATE_ABORT_ON_ERROR</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nchor="ctr"/>
                </a:tc>
                <a:tc>
                  <a:txBody>
                    <a:bodyPr/>
                    <a:lstStyle/>
                    <a:p>
                      <a:pPr algn="ctr">
                        <a:spcAft>
                          <a:spcPts val="0"/>
                        </a:spcAft>
                      </a:pPr>
                      <a:r>
                        <a:rPr lang="en-US" sz="1400" kern="100">
                          <a:effectLst/>
                        </a:rPr>
                        <a:t>1 &lt;&lt; 12</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nchor="ctr"/>
                </a:tc>
                <a:tc>
                  <a:txBody>
                    <a:bodyPr/>
                    <a:lstStyle/>
                    <a:p>
                      <a:pPr algn="just">
                        <a:spcAft>
                          <a:spcPts val="0"/>
                        </a:spcAft>
                      </a:pPr>
                      <a:r>
                        <a:rPr lang="zh-CN" sz="1400" kern="100">
                          <a:effectLst/>
                        </a:rPr>
                        <a:t>当发生错误时取消迁移</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tc>
                <a:extLst>
                  <a:ext uri="{0D108BD9-81ED-4DB2-BD59-A6C34878D82A}">
                    <a16:rowId xmlns:a16="http://schemas.microsoft.com/office/drawing/2014/main" val="417792038"/>
                  </a:ext>
                </a:extLst>
              </a:tr>
              <a:tr h="416069">
                <a:tc>
                  <a:txBody>
                    <a:bodyPr/>
                    <a:lstStyle/>
                    <a:p>
                      <a:pPr algn="ctr">
                        <a:spcAft>
                          <a:spcPts val="0"/>
                        </a:spcAft>
                      </a:pPr>
                      <a:r>
                        <a:rPr lang="en-US" sz="1400" kern="100" dirty="0">
                          <a:effectLst/>
                        </a:rPr>
                        <a:t>VIR_MIGRATE_AUTO_CONVERGE</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nchor="ctr"/>
                </a:tc>
                <a:tc>
                  <a:txBody>
                    <a:bodyPr/>
                    <a:lstStyle/>
                    <a:p>
                      <a:pPr algn="ctr">
                        <a:spcAft>
                          <a:spcPts val="0"/>
                        </a:spcAft>
                      </a:pPr>
                      <a:r>
                        <a:rPr lang="en-US" sz="1400" kern="100" dirty="0">
                          <a:effectLst/>
                        </a:rPr>
                        <a:t>1 &lt;&lt; 13</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nchor="ctr"/>
                </a:tc>
                <a:tc>
                  <a:txBody>
                    <a:bodyPr/>
                    <a:lstStyle/>
                    <a:p>
                      <a:pPr algn="just">
                        <a:spcAft>
                          <a:spcPts val="0"/>
                        </a:spcAft>
                      </a:pPr>
                      <a:r>
                        <a:rPr lang="zh-CN" sz="1400" kern="100" dirty="0">
                          <a:effectLst/>
                        </a:rPr>
                        <a:t>开启自动收敛，这意味着将使用一定的算法来降低虚拟机运行速度来使内存数据强制收敛</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tc>
                <a:extLst>
                  <a:ext uri="{0D108BD9-81ED-4DB2-BD59-A6C34878D82A}">
                    <a16:rowId xmlns:a16="http://schemas.microsoft.com/office/drawing/2014/main" val="279955274"/>
                  </a:ext>
                </a:extLst>
              </a:tr>
            </a:tbl>
          </a:graphicData>
        </a:graphic>
      </p:graphicFrame>
      <p:sp>
        <p:nvSpPr>
          <p:cNvPr id="3" name="文本框 2"/>
          <p:cNvSpPr txBox="1"/>
          <p:nvPr/>
        </p:nvSpPr>
        <p:spPr>
          <a:xfrm>
            <a:off x="686094" y="1014887"/>
            <a:ext cx="2637947" cy="369332"/>
          </a:xfrm>
          <a:prstGeom prst="rect">
            <a:avLst/>
          </a:prstGeom>
          <a:noFill/>
        </p:spPr>
        <p:txBody>
          <a:bodyPr wrap="square" rtlCol="0">
            <a:spAutoFit/>
          </a:bodyPr>
          <a:lstStyle/>
          <a:p>
            <a:r>
              <a:rPr lang="en-US" altLang="zh-CN" b="1" dirty="0" err="1"/>
              <a:t>libvirt</a:t>
            </a:r>
            <a:r>
              <a:rPr lang="zh-CN" altLang="zh-CN" b="1" dirty="0"/>
              <a:t>源码中迁移</a:t>
            </a:r>
            <a:r>
              <a:rPr lang="en-US" altLang="zh-CN" b="1" dirty="0"/>
              <a:t>flag</a:t>
            </a:r>
            <a:endParaRPr lang="zh-CN" altLang="en-US" b="1" dirty="0"/>
          </a:p>
        </p:txBody>
      </p:sp>
    </p:spTree>
    <p:extLst>
      <p:ext uri="{BB962C8B-B14F-4D97-AF65-F5344CB8AC3E}">
        <p14:creationId xmlns:p14="http://schemas.microsoft.com/office/powerpoint/2010/main" val="2697684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6" name="Picture 44" descr="Graphical user interface, text, application&#10;&#10;Description automatically generated"/>
          <p:cNvPicPr>
            <a:picLocks noChangeAspect="1"/>
          </p:cNvPicPr>
          <p:nvPr/>
        </p:nvPicPr>
        <p:blipFill>
          <a:blip r:embed="rId3">
            <a:alphaModFix amt="70000"/>
          </a:blip>
          <a:stretch>
            <a:fillRect/>
          </a:stretch>
        </p:blipFill>
        <p:spPr>
          <a:xfrm>
            <a:off x="207746" y="-31296"/>
            <a:ext cx="956697" cy="717733"/>
          </a:xfrm>
          <a:prstGeom prst="rect">
            <a:avLst/>
          </a:prstGeom>
        </p:spPr>
      </p:pic>
      <p:graphicFrame>
        <p:nvGraphicFramePr>
          <p:cNvPr id="2" name="表格 1"/>
          <p:cNvGraphicFramePr>
            <a:graphicFrameLocks noGrp="1"/>
          </p:cNvGraphicFramePr>
          <p:nvPr>
            <p:extLst>
              <p:ext uri="{D42A27DB-BD31-4B8C-83A1-F6EECF244321}">
                <p14:modId xmlns:p14="http://schemas.microsoft.com/office/powerpoint/2010/main" val="707014600"/>
              </p:ext>
            </p:extLst>
          </p:nvPr>
        </p:nvGraphicFramePr>
        <p:xfrm>
          <a:off x="539430" y="1355153"/>
          <a:ext cx="8130924" cy="3200400"/>
        </p:xfrm>
        <a:graphic>
          <a:graphicData uri="http://schemas.openxmlformats.org/drawingml/2006/table">
            <a:tbl>
              <a:tblPr firstRow="1" firstCol="1" bandRow="1">
                <a:tableStyleId>{5C22544A-7EE6-4342-B048-85BDC9FD1C3A}</a:tableStyleId>
              </a:tblPr>
              <a:tblGrid>
                <a:gridCol w="3038619">
                  <a:extLst>
                    <a:ext uri="{9D8B030D-6E8A-4147-A177-3AD203B41FA5}">
                      <a16:colId xmlns:a16="http://schemas.microsoft.com/office/drawing/2014/main" val="2838875564"/>
                    </a:ext>
                  </a:extLst>
                </a:gridCol>
                <a:gridCol w="1138609">
                  <a:extLst>
                    <a:ext uri="{9D8B030D-6E8A-4147-A177-3AD203B41FA5}">
                      <a16:colId xmlns:a16="http://schemas.microsoft.com/office/drawing/2014/main" val="219537554"/>
                    </a:ext>
                  </a:extLst>
                </a:gridCol>
                <a:gridCol w="3953696">
                  <a:extLst>
                    <a:ext uri="{9D8B030D-6E8A-4147-A177-3AD203B41FA5}">
                      <a16:colId xmlns:a16="http://schemas.microsoft.com/office/drawing/2014/main" val="1234881668"/>
                    </a:ext>
                  </a:extLst>
                </a:gridCol>
              </a:tblGrid>
              <a:tr h="208035">
                <a:tc>
                  <a:txBody>
                    <a:bodyPr/>
                    <a:lstStyle/>
                    <a:p>
                      <a:pPr algn="ctr">
                        <a:spcAft>
                          <a:spcPts val="0"/>
                        </a:spcAft>
                      </a:pPr>
                      <a:r>
                        <a:rPr lang="en-US" sz="1400" kern="100">
                          <a:effectLst/>
                        </a:rPr>
                        <a:t>flag</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tc>
                <a:tc>
                  <a:txBody>
                    <a:bodyPr/>
                    <a:lstStyle/>
                    <a:p>
                      <a:pPr algn="ctr">
                        <a:spcAft>
                          <a:spcPts val="0"/>
                        </a:spcAft>
                      </a:pPr>
                      <a:r>
                        <a:rPr lang="zh-CN" sz="1400" kern="100">
                          <a:effectLst/>
                        </a:rPr>
                        <a:t>值</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tc>
                <a:tc>
                  <a:txBody>
                    <a:bodyPr/>
                    <a:lstStyle/>
                    <a:p>
                      <a:pPr algn="ctr">
                        <a:spcAft>
                          <a:spcPts val="0"/>
                        </a:spcAft>
                      </a:pPr>
                      <a:r>
                        <a:rPr lang="zh-CN" sz="1400" kern="100">
                          <a:effectLst/>
                        </a:rPr>
                        <a:t>说明</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tc>
                <a:extLst>
                  <a:ext uri="{0D108BD9-81ED-4DB2-BD59-A6C34878D82A}">
                    <a16:rowId xmlns:a16="http://schemas.microsoft.com/office/drawing/2014/main" val="228592859"/>
                  </a:ext>
                </a:extLst>
              </a:tr>
              <a:tr h="1872312">
                <a:tc>
                  <a:txBody>
                    <a:bodyPr/>
                    <a:lstStyle/>
                    <a:p>
                      <a:pPr algn="ctr">
                        <a:spcAft>
                          <a:spcPts val="0"/>
                        </a:spcAft>
                      </a:pPr>
                      <a:r>
                        <a:rPr lang="en-US" sz="1400" kern="100" dirty="0">
                          <a:effectLst/>
                        </a:rPr>
                        <a:t>VIR_MIGRATE_RDMA_PIN_ALL</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nchor="ctr"/>
                </a:tc>
                <a:tc>
                  <a:txBody>
                    <a:bodyPr/>
                    <a:lstStyle/>
                    <a:p>
                      <a:pPr algn="ctr">
                        <a:spcAft>
                          <a:spcPts val="0"/>
                        </a:spcAft>
                      </a:pPr>
                      <a:r>
                        <a:rPr lang="en-US" sz="1400" kern="100" dirty="0">
                          <a:effectLst/>
                        </a:rPr>
                        <a:t>1 &lt;&lt; 14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nchor="ctr"/>
                </a:tc>
                <a:tc>
                  <a:txBody>
                    <a:bodyPr/>
                    <a:lstStyle/>
                    <a:p>
                      <a:pPr algn="just">
                        <a:spcAft>
                          <a:spcPts val="0"/>
                        </a:spcAft>
                      </a:pPr>
                      <a:r>
                        <a:rPr lang="zh-CN" sz="1400" kern="100" dirty="0">
                          <a:effectLst/>
                        </a:rPr>
                        <a:t>当迁移</a:t>
                      </a:r>
                      <a:r>
                        <a:rPr lang="en-US" sz="1400" kern="100" dirty="0">
                          <a:effectLst/>
                        </a:rPr>
                        <a:t>URI</a:t>
                      </a:r>
                      <a:r>
                        <a:rPr lang="zh-CN" sz="1400" kern="100" dirty="0">
                          <a:effectLst/>
                        </a:rPr>
                        <a:t>以</a:t>
                      </a:r>
                      <a:r>
                        <a:rPr lang="en-US" sz="1400" kern="100" dirty="0">
                          <a:effectLst/>
                        </a:rPr>
                        <a:t>‘</a:t>
                      </a:r>
                      <a:r>
                        <a:rPr lang="en-US" sz="1400" kern="100" dirty="0" err="1">
                          <a:effectLst/>
                        </a:rPr>
                        <a:t>rdma</a:t>
                      </a:r>
                      <a:r>
                        <a:rPr lang="en-US" sz="1400" kern="100" dirty="0">
                          <a:effectLst/>
                        </a:rPr>
                        <a:t>://'</a:t>
                      </a:r>
                      <a:r>
                        <a:rPr lang="zh-CN" sz="1400" kern="100" dirty="0">
                          <a:effectLst/>
                        </a:rPr>
                        <a:t>开头时，可以开启该标志，这意味着迁移开始前将锁定所有虚拟机内存页到主机物理内存，不允许虚拟机内存页放到交换分区（</a:t>
                      </a:r>
                      <a:r>
                        <a:rPr lang="en-US" sz="1400" kern="100" dirty="0">
                          <a:effectLst/>
                        </a:rPr>
                        <a:t>swap</a:t>
                      </a:r>
                      <a:r>
                        <a:rPr lang="zh-CN" sz="1400" kern="100" dirty="0">
                          <a:effectLst/>
                        </a:rPr>
                        <a:t>）。对于</a:t>
                      </a:r>
                      <a:r>
                        <a:rPr lang="en-US" sz="1400" kern="100" dirty="0">
                          <a:effectLst/>
                        </a:rPr>
                        <a:t>QEMU/KVM</a:t>
                      </a:r>
                      <a:r>
                        <a:rPr lang="zh-CN" sz="1400" kern="100" dirty="0">
                          <a:effectLst/>
                        </a:rPr>
                        <a:t>虚拟机，需要在</a:t>
                      </a:r>
                      <a:r>
                        <a:rPr lang="en-US" sz="1400" kern="100" dirty="0">
                          <a:effectLst/>
                        </a:rPr>
                        <a:t>xml</a:t>
                      </a:r>
                      <a:r>
                        <a:rPr lang="zh-CN" sz="1400" kern="100" dirty="0">
                          <a:effectLst/>
                        </a:rPr>
                        <a:t>中设置</a:t>
                      </a:r>
                      <a:r>
                        <a:rPr lang="en-US" sz="1400" kern="100" dirty="0" err="1">
                          <a:effectLst/>
                        </a:rPr>
                        <a:t>hard_limit</a:t>
                      </a:r>
                      <a:r>
                        <a:rPr lang="zh-CN" sz="1400" kern="100" dirty="0">
                          <a:effectLst/>
                        </a:rPr>
                        <a:t>限制虚拟机使用的最大内存，而且需要设置虚拟机配置的最大内存加上</a:t>
                      </a:r>
                      <a:r>
                        <a:rPr lang="en-US" sz="1400" kern="100" dirty="0">
                          <a:effectLst/>
                        </a:rPr>
                        <a:t>QEMU</a:t>
                      </a:r>
                      <a:r>
                        <a:rPr lang="zh-CN" sz="1400" kern="100" dirty="0">
                          <a:effectLst/>
                        </a:rPr>
                        <a:t>进程自身占用的内存的限制，当内存使用限制设置过高时，该参数将可能导致锁定大部分的物理内存，最终可能导致</a:t>
                      </a:r>
                      <a:r>
                        <a:rPr lang="en-US" sz="1400" kern="100" dirty="0">
                          <a:effectLst/>
                        </a:rPr>
                        <a:t>OOM</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tc>
                <a:extLst>
                  <a:ext uri="{0D108BD9-81ED-4DB2-BD59-A6C34878D82A}">
                    <a16:rowId xmlns:a16="http://schemas.microsoft.com/office/drawing/2014/main" val="319542199"/>
                  </a:ext>
                </a:extLst>
              </a:tr>
              <a:tr h="208035">
                <a:tc>
                  <a:txBody>
                    <a:bodyPr/>
                    <a:lstStyle/>
                    <a:p>
                      <a:pPr algn="ctr">
                        <a:spcAft>
                          <a:spcPts val="0"/>
                        </a:spcAft>
                      </a:pPr>
                      <a:r>
                        <a:rPr lang="en-US" sz="1400" kern="100">
                          <a:effectLst/>
                        </a:rPr>
                        <a:t>VIR_MIGRATE_POSTCOPY</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nchor="ctr"/>
                </a:tc>
                <a:tc>
                  <a:txBody>
                    <a:bodyPr/>
                    <a:lstStyle/>
                    <a:p>
                      <a:pPr algn="ctr">
                        <a:spcAft>
                          <a:spcPts val="0"/>
                        </a:spcAft>
                      </a:pPr>
                      <a:r>
                        <a:rPr lang="en-US" sz="1400" kern="100" dirty="0">
                          <a:effectLst/>
                        </a:rPr>
                        <a:t>1 &lt;&lt; 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nchor="ctr"/>
                </a:tc>
                <a:tc>
                  <a:txBody>
                    <a:bodyPr/>
                    <a:lstStyle/>
                    <a:p>
                      <a:pPr algn="just">
                        <a:spcAft>
                          <a:spcPts val="0"/>
                        </a:spcAft>
                      </a:pPr>
                      <a:r>
                        <a:rPr lang="zh-CN" sz="1400" kern="100" dirty="0">
                          <a:effectLst/>
                        </a:rPr>
                        <a:t>后拷贝模式</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tc>
                <a:extLst>
                  <a:ext uri="{0D108BD9-81ED-4DB2-BD59-A6C34878D82A}">
                    <a16:rowId xmlns:a16="http://schemas.microsoft.com/office/drawing/2014/main" val="826312056"/>
                  </a:ext>
                </a:extLst>
              </a:tr>
              <a:tr h="624104">
                <a:tc>
                  <a:txBody>
                    <a:bodyPr/>
                    <a:lstStyle/>
                    <a:p>
                      <a:pPr algn="ctr">
                        <a:spcAft>
                          <a:spcPts val="0"/>
                        </a:spcAft>
                      </a:pPr>
                      <a:r>
                        <a:rPr lang="en-US" sz="1400" kern="100">
                          <a:effectLst/>
                        </a:rPr>
                        <a:t>VIR_MIGRATE_TLS</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nchor="ctr"/>
                </a:tc>
                <a:tc>
                  <a:txBody>
                    <a:bodyPr/>
                    <a:lstStyle/>
                    <a:p>
                      <a:pPr algn="ctr">
                        <a:spcAft>
                          <a:spcPts val="0"/>
                        </a:spcAft>
                      </a:pPr>
                      <a:r>
                        <a:rPr lang="en-US" sz="1400" kern="100">
                          <a:effectLst/>
                        </a:rPr>
                        <a:t>1 &lt;&lt; 16</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nchor="ctr"/>
                </a:tc>
                <a:tc>
                  <a:txBody>
                    <a:bodyPr/>
                    <a:lstStyle/>
                    <a:p>
                      <a:pPr algn="just">
                        <a:spcAft>
                          <a:spcPts val="0"/>
                        </a:spcAft>
                      </a:pPr>
                      <a:r>
                        <a:rPr lang="zh-CN" sz="1400" kern="100" dirty="0">
                          <a:effectLst/>
                        </a:rPr>
                        <a:t>设置该标志意味着将尝试使用</a:t>
                      </a:r>
                      <a:r>
                        <a:rPr lang="en-US" sz="1400" kern="100" dirty="0">
                          <a:effectLst/>
                        </a:rPr>
                        <a:t>TLS</a:t>
                      </a:r>
                      <a:r>
                        <a:rPr lang="zh-CN" sz="1400" kern="100" dirty="0">
                          <a:effectLst/>
                        </a:rPr>
                        <a:t>加密数据传输，当源节点和目标节点任意一方不满足</a:t>
                      </a:r>
                      <a:r>
                        <a:rPr lang="en-US" sz="1400" kern="100" dirty="0">
                          <a:effectLst/>
                        </a:rPr>
                        <a:t>TSL</a:t>
                      </a:r>
                      <a:r>
                        <a:rPr lang="zh-CN" sz="1400" kern="100" dirty="0">
                          <a:effectLst/>
                        </a:rPr>
                        <a:t>配置时，将导致迁移失败</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tc>
                <a:extLst>
                  <a:ext uri="{0D108BD9-81ED-4DB2-BD59-A6C34878D82A}">
                    <a16:rowId xmlns:a16="http://schemas.microsoft.com/office/drawing/2014/main" val="4063368182"/>
                  </a:ext>
                </a:extLst>
              </a:tr>
              <a:tr h="208035">
                <a:tc>
                  <a:txBody>
                    <a:bodyPr/>
                    <a:lstStyle/>
                    <a:p>
                      <a:pPr algn="ctr">
                        <a:spcAft>
                          <a:spcPts val="0"/>
                        </a:spcAft>
                      </a:pPr>
                      <a:r>
                        <a:rPr lang="en-US" sz="1400" kern="100">
                          <a:effectLst/>
                        </a:rPr>
                        <a:t>VIR_MIGRATE_PARALLEL</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nchor="ctr"/>
                </a:tc>
                <a:tc>
                  <a:txBody>
                    <a:bodyPr/>
                    <a:lstStyle/>
                    <a:p>
                      <a:pPr algn="ctr">
                        <a:spcAft>
                          <a:spcPts val="0"/>
                        </a:spcAft>
                      </a:pPr>
                      <a:r>
                        <a:rPr lang="en-US" sz="1400" kern="100">
                          <a:effectLst/>
                        </a:rPr>
                        <a:t>1 &lt;&lt; 17</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nchor="ctr"/>
                </a:tc>
                <a:tc>
                  <a:txBody>
                    <a:bodyPr/>
                    <a:lstStyle/>
                    <a:p>
                      <a:pPr algn="just">
                        <a:spcAft>
                          <a:spcPts val="0"/>
                        </a:spcAft>
                      </a:pPr>
                      <a:r>
                        <a:rPr lang="zh-CN" sz="1400" kern="100" dirty="0">
                          <a:effectLst/>
                        </a:rPr>
                        <a:t>使用多个网络连接同时进行内存数据的拷贝</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tc>
                <a:extLst>
                  <a:ext uri="{0D108BD9-81ED-4DB2-BD59-A6C34878D82A}">
                    <a16:rowId xmlns:a16="http://schemas.microsoft.com/office/drawing/2014/main" val="404993806"/>
                  </a:ext>
                </a:extLst>
              </a:tr>
            </a:tbl>
          </a:graphicData>
        </a:graphic>
      </p:graphicFrame>
      <p:sp>
        <p:nvSpPr>
          <p:cNvPr id="3" name="文本框 2"/>
          <p:cNvSpPr txBox="1"/>
          <p:nvPr/>
        </p:nvSpPr>
        <p:spPr>
          <a:xfrm>
            <a:off x="483511" y="836129"/>
            <a:ext cx="2637947" cy="369332"/>
          </a:xfrm>
          <a:prstGeom prst="rect">
            <a:avLst/>
          </a:prstGeom>
          <a:noFill/>
        </p:spPr>
        <p:txBody>
          <a:bodyPr wrap="square" rtlCol="0">
            <a:spAutoFit/>
          </a:bodyPr>
          <a:lstStyle/>
          <a:p>
            <a:r>
              <a:rPr lang="en-US" altLang="zh-CN" b="1" dirty="0" err="1"/>
              <a:t>libvirt</a:t>
            </a:r>
            <a:r>
              <a:rPr lang="zh-CN" altLang="zh-CN" b="1" dirty="0"/>
              <a:t>源码中迁移</a:t>
            </a:r>
            <a:r>
              <a:rPr lang="en-US" altLang="zh-CN" b="1" dirty="0"/>
              <a:t>flag</a:t>
            </a:r>
            <a:endParaRPr lang="zh-CN" altLang="en-US" b="1" dirty="0"/>
          </a:p>
        </p:txBody>
      </p:sp>
    </p:spTree>
    <p:extLst>
      <p:ext uri="{BB962C8B-B14F-4D97-AF65-F5344CB8AC3E}">
        <p14:creationId xmlns:p14="http://schemas.microsoft.com/office/powerpoint/2010/main" val="19643157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2" descr="Text&#10;&#10;Description automatically generated"/>
          <p:cNvPicPr>
            <a:picLocks noChangeAspect="1"/>
          </p:cNvPicPr>
          <p:nvPr/>
        </p:nvPicPr>
        <p:blipFill>
          <a:blip r:embed="rId4"/>
          <a:stretch>
            <a:fillRect/>
          </a:stretch>
        </p:blipFill>
        <p:spPr>
          <a:xfrm>
            <a:off x="8000466" y="4404250"/>
            <a:ext cx="956697" cy="717734"/>
          </a:xfrm>
          <a:prstGeom prst="rect">
            <a:avLst/>
          </a:prstGeom>
        </p:spPr>
      </p:pic>
      <p:sp>
        <p:nvSpPr>
          <p:cNvPr id="28" name="矩形 27"/>
          <p:cNvSpPr/>
          <p:nvPr/>
        </p:nvSpPr>
        <p:spPr>
          <a:xfrm>
            <a:off x="330905" y="353707"/>
            <a:ext cx="3214341" cy="400110"/>
          </a:xfrm>
          <a:prstGeom prst="rect">
            <a:avLst/>
          </a:prstGeom>
        </p:spPr>
        <p:txBody>
          <a:bodyPr wrap="none">
            <a:spAutoFit/>
          </a:bodyPr>
          <a:lstStyle/>
          <a:p>
            <a:r>
              <a:rPr lang="zh-CN" altLang="zh-CN"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迁移</a:t>
            </a:r>
            <a:r>
              <a:rPr lang="en-US" altLang="zh-CN" sz="2000" b="1" dirty="0">
                <a:solidFill>
                  <a:schemeClr val="bg1"/>
                </a:solidFill>
                <a:latin typeface="微软雅黑" panose="020B0503020204020204" pitchFamily="34" charset="-122"/>
                <a:ea typeface="微软雅黑" panose="020B0503020204020204" pitchFamily="34" charset="-122"/>
              </a:rPr>
              <a:t>URI</a:t>
            </a:r>
            <a:r>
              <a:rPr lang="zh-CN" altLang="zh-CN"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对迁移过程的影响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9" name="矩形 28"/>
          <p:cNvSpPr/>
          <p:nvPr/>
        </p:nvSpPr>
        <p:spPr>
          <a:xfrm>
            <a:off x="330905" y="833696"/>
            <a:ext cx="2650084" cy="338554"/>
          </a:xfrm>
          <a:prstGeom prst="rect">
            <a:avLst/>
          </a:prstGeom>
        </p:spPr>
        <p:txBody>
          <a:bodyPr wrap="none">
            <a:spAutoFit/>
          </a:bodyPr>
          <a:lstStyle/>
          <a:p>
            <a:pPr indent="266700" algn="just">
              <a:spcAft>
                <a:spcPts val="0"/>
              </a:spcAft>
            </a:pPr>
            <a:r>
              <a:rPr lang="zh-CN" altLang="zh-CN" sz="16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迁移</a:t>
            </a:r>
            <a:r>
              <a:rPr lang="en-US" altLang="zh-CN" sz="16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URI</a:t>
            </a:r>
            <a:r>
              <a:rPr lang="zh-CN" altLang="zh-CN" sz="16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的一般格式为：</a:t>
            </a:r>
          </a:p>
        </p:txBody>
      </p:sp>
      <p:sp>
        <p:nvSpPr>
          <p:cNvPr id="30" name="矩形 29"/>
          <p:cNvSpPr/>
          <p:nvPr/>
        </p:nvSpPr>
        <p:spPr>
          <a:xfrm>
            <a:off x="795988" y="1483020"/>
            <a:ext cx="7946728" cy="369332"/>
          </a:xfrm>
          <a:prstGeom prst="rect">
            <a:avLst/>
          </a:prstGeom>
        </p:spPr>
        <p:txBody>
          <a:bodyPr wrap="square">
            <a:spAutoFit/>
          </a:bodyPr>
          <a:lstStyle/>
          <a:p>
            <a:pPr algn="just">
              <a:spcAft>
                <a:spcPts val="0"/>
              </a:spcAft>
            </a:pPr>
            <a:r>
              <a:rPr lang="en-US" altLang="zh-CN"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hypervisor_type</a:t>
            </a:r>
            <a:r>
              <a:rPr lang="en-US" altLang="zh-CN"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transport_scheme</a:t>
            </a:r>
            <a:r>
              <a:rPr lang="en-US" altLang="zh-CN"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dest_host_address</a:t>
            </a:r>
            <a:r>
              <a:rPr lang="en-US" altLang="zh-CN"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}/system</a:t>
            </a:r>
            <a:endParaRPr lang="zh-CN" altLang="zh-CN" kern="100" dirty="0">
              <a:solidFill>
                <a:schemeClr val="bg1"/>
              </a:solidFill>
              <a:latin typeface="等线" panose="02010600030101010101" pitchFamily="2" charset="-122"/>
              <a:cs typeface="Times New Roman" panose="02020603050405020304" pitchFamily="18" charset="0"/>
            </a:endParaRPr>
          </a:p>
        </p:txBody>
      </p:sp>
      <p:sp>
        <p:nvSpPr>
          <p:cNvPr id="31" name="矩形 30"/>
          <p:cNvSpPr/>
          <p:nvPr/>
        </p:nvSpPr>
        <p:spPr>
          <a:xfrm>
            <a:off x="697313" y="1365079"/>
            <a:ext cx="7098112" cy="605214"/>
          </a:xfrm>
          <a:prstGeom prst="rect">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697313" y="2283348"/>
            <a:ext cx="7038906" cy="1754326"/>
          </a:xfrm>
          <a:prstGeom prst="rect">
            <a:avLst/>
          </a:prstGeom>
          <a:noFill/>
        </p:spPr>
        <p:txBody>
          <a:bodyPr wrap="square" rtlCol="0">
            <a:spAutoFit/>
          </a:bodyPr>
          <a:lstStyle/>
          <a:p>
            <a:pPr>
              <a:lnSpc>
                <a:spcPct val="150000"/>
              </a:lnSpc>
            </a:pPr>
            <a:r>
              <a:rPr lang="en-US" altLang="zh-CN" dirty="0" err="1" smtClean="0">
                <a:solidFill>
                  <a:schemeClr val="bg1"/>
                </a:solidFill>
                <a:latin typeface="微软雅黑" panose="020B0503020204020204" pitchFamily="34" charset="-122"/>
                <a:ea typeface="微软雅黑" panose="020B0503020204020204" pitchFamily="34" charset="-122"/>
              </a:rPr>
              <a:t>kvm</a:t>
            </a:r>
            <a:r>
              <a:rPr lang="zh-CN" altLang="en-US" dirty="0" smtClean="0">
                <a:solidFill>
                  <a:schemeClr val="bg1"/>
                </a:solidFill>
                <a:latin typeface="微软雅黑" panose="020B0503020204020204" pitchFamily="34" charset="-122"/>
                <a:ea typeface="微软雅黑" panose="020B0503020204020204" pitchFamily="34" charset="-122"/>
              </a:rPr>
              <a:t>虚拟机已经是绝对的主流，因此</a:t>
            </a:r>
            <a:r>
              <a:rPr lang="en-US" altLang="zh-CN" dirty="0" err="1" smtClean="0">
                <a:solidFill>
                  <a:schemeClr val="bg1"/>
                </a:solidFill>
                <a:latin typeface="微软雅黑" panose="020B0503020204020204" pitchFamily="34" charset="-122"/>
                <a:ea typeface="微软雅黑" panose="020B0503020204020204" pitchFamily="34" charset="-122"/>
              </a:rPr>
              <a:t>hypervisor_type</a:t>
            </a:r>
            <a:r>
              <a:rPr lang="zh-CN" altLang="en-US" dirty="0" smtClean="0">
                <a:solidFill>
                  <a:schemeClr val="bg1"/>
                </a:solidFill>
                <a:latin typeface="微软雅黑" panose="020B0503020204020204" pitchFamily="34" charset="-122"/>
                <a:ea typeface="微软雅黑" panose="020B0503020204020204" pitchFamily="34" charset="-122"/>
              </a:rPr>
              <a:t>一般为</a:t>
            </a:r>
            <a:r>
              <a:rPr lang="en-US" altLang="zh-CN" dirty="0" err="1" smtClean="0">
                <a:solidFill>
                  <a:schemeClr val="bg1"/>
                </a:solidFill>
                <a:latin typeface="微软雅黑" panose="020B0503020204020204" pitchFamily="34" charset="-122"/>
                <a:ea typeface="微软雅黑" panose="020B0503020204020204" pitchFamily="34" charset="-122"/>
              </a:rPr>
              <a:t>qemu</a:t>
            </a:r>
            <a:r>
              <a:rPr lang="zh-CN" altLang="en-US" dirty="0" smtClean="0">
                <a:solidFill>
                  <a:schemeClr val="bg1"/>
                </a:solidFill>
                <a:latin typeface="微软雅黑" panose="020B0503020204020204" pitchFamily="34" charset="-122"/>
                <a:ea typeface="微软雅黑" panose="020B0503020204020204" pitchFamily="34" charset="-122"/>
              </a:rPr>
              <a:t>或</a:t>
            </a:r>
            <a:r>
              <a:rPr lang="en-US" altLang="zh-CN" dirty="0" err="1" smtClean="0">
                <a:solidFill>
                  <a:schemeClr val="bg1"/>
                </a:solidFill>
                <a:latin typeface="微软雅黑" panose="020B0503020204020204" pitchFamily="34" charset="-122"/>
                <a:ea typeface="微软雅黑" panose="020B0503020204020204" pitchFamily="34" charset="-122"/>
              </a:rPr>
              <a:t>kvm</a:t>
            </a:r>
            <a:r>
              <a:rPr lang="zh-CN" altLang="en-US" dirty="0" smtClean="0">
                <a:solidFill>
                  <a:schemeClr val="bg1"/>
                </a:solidFill>
                <a:latin typeface="微软雅黑" panose="020B0503020204020204" pitchFamily="34" charset="-122"/>
                <a:ea typeface="微软雅黑" panose="020B0503020204020204" pitchFamily="34" charset="-122"/>
              </a:rPr>
              <a:t>，</a:t>
            </a:r>
            <a:r>
              <a:rPr lang="en-US" altLang="zh-CN" dirty="0" err="1" smtClean="0">
                <a:solidFill>
                  <a:schemeClr val="bg1"/>
                </a:solidFill>
                <a:latin typeface="微软雅黑" panose="020B0503020204020204" pitchFamily="34" charset="-122"/>
                <a:ea typeface="微软雅黑" panose="020B0503020204020204" pitchFamily="34" charset="-122"/>
              </a:rPr>
              <a:t>transport_scheme</a:t>
            </a:r>
            <a:r>
              <a:rPr lang="zh-CN" altLang="en-US" dirty="0" smtClean="0">
                <a:solidFill>
                  <a:schemeClr val="bg1"/>
                </a:solidFill>
                <a:latin typeface="微软雅黑" panose="020B0503020204020204" pitchFamily="34" charset="-122"/>
                <a:ea typeface="微软雅黑" panose="020B0503020204020204" pitchFamily="34" charset="-122"/>
              </a:rPr>
              <a:t>可以选择</a:t>
            </a:r>
            <a:r>
              <a:rPr lang="en-US" altLang="zh-CN" dirty="0" err="1" smtClean="0">
                <a:solidFill>
                  <a:schemeClr val="bg1"/>
                </a:solidFill>
                <a:latin typeface="微软雅黑" panose="020B0503020204020204" pitchFamily="34" charset="-122"/>
                <a:ea typeface="微软雅黑" panose="020B0503020204020204" pitchFamily="34" charset="-122"/>
              </a:rPr>
              <a:t>tcp</a:t>
            </a:r>
            <a:r>
              <a:rPr lang="zh-CN" altLang="en-US" dirty="0" smtClean="0">
                <a:solidFill>
                  <a:schemeClr val="bg1"/>
                </a:solidFill>
                <a:latin typeface="微软雅黑" panose="020B0503020204020204" pitchFamily="34" charset="-122"/>
                <a:ea typeface="微软雅黑" panose="020B0503020204020204" pitchFamily="34" charset="-122"/>
              </a:rPr>
              <a:t>、</a:t>
            </a:r>
            <a:r>
              <a:rPr lang="en-US" altLang="zh-CN" dirty="0" err="1" smtClean="0">
                <a:solidFill>
                  <a:schemeClr val="bg1"/>
                </a:solidFill>
                <a:latin typeface="微软雅黑" panose="020B0503020204020204" pitchFamily="34" charset="-122"/>
                <a:ea typeface="微软雅黑" panose="020B0503020204020204" pitchFamily="34" charset="-122"/>
              </a:rPr>
              <a:t>tls</a:t>
            </a:r>
            <a:r>
              <a:rPr lang="zh-CN" altLang="en-US" dirty="0" smtClean="0">
                <a:solidFill>
                  <a:schemeClr val="bg1"/>
                </a:solidFill>
                <a:latin typeface="微软雅黑" panose="020B0503020204020204" pitchFamily="34" charset="-122"/>
                <a:ea typeface="微软雅黑" panose="020B0503020204020204" pitchFamily="34" charset="-122"/>
              </a:rPr>
              <a:t>、</a:t>
            </a:r>
            <a:r>
              <a:rPr lang="en-US" altLang="zh-CN" dirty="0" err="1" smtClean="0">
                <a:solidFill>
                  <a:schemeClr val="bg1"/>
                </a:solidFill>
                <a:latin typeface="微软雅黑" panose="020B0503020204020204" pitchFamily="34" charset="-122"/>
                <a:ea typeface="微软雅黑" panose="020B0503020204020204" pitchFamily="34" charset="-122"/>
              </a:rPr>
              <a:t>ssh</a:t>
            </a:r>
            <a:r>
              <a:rPr lang="zh-CN" altLang="en-US" dirty="0" smtClean="0">
                <a:solidFill>
                  <a:schemeClr val="bg1"/>
                </a:solidFill>
                <a:latin typeface="微软雅黑" panose="020B0503020204020204" pitchFamily="34" charset="-122"/>
                <a:ea typeface="微软雅黑" panose="020B0503020204020204" pitchFamily="34" charset="-122"/>
              </a:rPr>
              <a:t>等，其控制源节点目标节点宿主机</a:t>
            </a:r>
            <a:r>
              <a:rPr lang="en-US" altLang="zh-CN" dirty="0" err="1" smtClean="0">
                <a:solidFill>
                  <a:schemeClr val="bg1"/>
                </a:solidFill>
                <a:latin typeface="微软雅黑" panose="020B0503020204020204" pitchFamily="34" charset="-122"/>
                <a:ea typeface="微软雅黑" panose="020B0503020204020204" pitchFamily="34" charset="-122"/>
              </a:rPr>
              <a:t>libvirt</a:t>
            </a:r>
            <a:r>
              <a:rPr lang="zh-CN" altLang="en-US" dirty="0" smtClean="0">
                <a:solidFill>
                  <a:schemeClr val="bg1"/>
                </a:solidFill>
                <a:latin typeface="微软雅黑" panose="020B0503020204020204" pitchFamily="34" charset="-122"/>
                <a:ea typeface="微软雅黑" panose="020B0503020204020204" pitchFamily="34" charset="-122"/>
              </a:rPr>
              <a:t>建立连接所采用的协议，如果希望节点之间传输数据进行加密，可选择</a:t>
            </a:r>
            <a:r>
              <a:rPr lang="en-US" altLang="zh-CN" dirty="0" err="1" smtClean="0">
                <a:solidFill>
                  <a:schemeClr val="bg1"/>
                </a:solidFill>
                <a:latin typeface="微软雅黑" panose="020B0503020204020204" pitchFamily="34" charset="-122"/>
                <a:ea typeface="微软雅黑" panose="020B0503020204020204" pitchFamily="34" charset="-122"/>
              </a:rPr>
              <a:t>tls</a:t>
            </a:r>
            <a:r>
              <a:rPr lang="zh-CN" altLang="en-US" dirty="0" smtClean="0">
                <a:solidFill>
                  <a:schemeClr val="bg1"/>
                </a:solidFill>
                <a:latin typeface="微软雅黑" panose="020B0503020204020204" pitchFamily="34" charset="-122"/>
                <a:ea typeface="微软雅黑" panose="020B0503020204020204" pitchFamily="34" charset="-122"/>
              </a:rPr>
              <a:t>作为</a:t>
            </a:r>
            <a:r>
              <a:rPr lang="en-US" altLang="zh-CN" dirty="0" err="1" smtClean="0">
                <a:solidFill>
                  <a:schemeClr val="bg1"/>
                </a:solidFill>
                <a:latin typeface="微软雅黑" panose="020B0503020204020204" pitchFamily="34" charset="-122"/>
                <a:ea typeface="微软雅黑" panose="020B0503020204020204" pitchFamily="34" charset="-122"/>
              </a:rPr>
              <a:t>libvirt</a:t>
            </a:r>
            <a:r>
              <a:rPr lang="zh-CN" altLang="en-US" dirty="0" smtClean="0">
                <a:solidFill>
                  <a:schemeClr val="bg1"/>
                </a:solidFill>
                <a:latin typeface="微软雅黑" panose="020B0503020204020204" pitchFamily="34" charset="-122"/>
                <a:ea typeface="微软雅黑" panose="020B0503020204020204" pitchFamily="34" charset="-122"/>
              </a:rPr>
              <a:t>建立连接的协议</a:t>
            </a:r>
            <a:endParaRPr lang="zh-CN" alt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07450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4" name="文本框 13"/>
          <p:cNvSpPr txBox="1"/>
          <p:nvPr/>
        </p:nvSpPr>
        <p:spPr>
          <a:xfrm>
            <a:off x="3559175" y="332864"/>
            <a:ext cx="2095829" cy="1938992"/>
          </a:xfrm>
          <a:prstGeom prst="rect">
            <a:avLst/>
          </a:prstGeom>
          <a:noFill/>
        </p:spPr>
        <p:txBody>
          <a:bodyPr wrap="square" rtlCol="0">
            <a:spAutoFit/>
          </a:bodyPr>
          <a:lstStyle/>
          <a:p>
            <a:pPr algn="ctr"/>
            <a:r>
              <a:rPr kumimoji="1" lang="en-US" altLang="zh-CN" sz="12000" dirty="0" smtClean="0">
                <a:ln>
                  <a:solidFill>
                    <a:srgbClr val="CAD5E2"/>
                  </a:solidFill>
                </a:ln>
                <a:solidFill>
                  <a:srgbClr val="5E923D"/>
                </a:solidFill>
                <a:latin typeface="Source Han Sans CN Light" panose="020B0300000000000000" pitchFamily="34" charset="-128"/>
                <a:ea typeface="Source Han Sans CN Light" panose="020B0300000000000000" pitchFamily="34" charset="-128"/>
              </a:rPr>
              <a:t>03</a:t>
            </a:r>
            <a:endParaRPr kumimoji="1" lang="zh-CN" altLang="en-US" sz="12000" dirty="0">
              <a:ln>
                <a:solidFill>
                  <a:srgbClr val="CAD5E2"/>
                </a:solidFill>
              </a:ln>
              <a:solidFill>
                <a:srgbClr val="5E923D"/>
              </a:solidFill>
              <a:latin typeface="Source Han Sans CN Light" panose="020B0300000000000000" pitchFamily="34" charset="-128"/>
              <a:ea typeface="Source Han Sans CN Light" panose="020B0300000000000000" pitchFamily="34" charset="-128"/>
            </a:endParaRPr>
          </a:p>
        </p:txBody>
      </p:sp>
      <p:sp>
        <p:nvSpPr>
          <p:cNvPr id="15" name="文本框 14"/>
          <p:cNvSpPr txBox="1"/>
          <p:nvPr/>
        </p:nvSpPr>
        <p:spPr>
          <a:xfrm>
            <a:off x="3348641" y="1902524"/>
            <a:ext cx="2446718" cy="369332"/>
          </a:xfrm>
          <a:prstGeom prst="rect">
            <a:avLst/>
          </a:prstGeom>
          <a:noFill/>
        </p:spPr>
        <p:txBody>
          <a:bodyPr wrap="square" rtlCol="0">
            <a:spAutoFit/>
          </a:bodyPr>
          <a:lstStyle/>
          <a:p>
            <a:pPr algn="ctr"/>
            <a:r>
              <a:rPr kumimoji="1" lang="en-US" altLang="zh-CN" b="1" dirty="0">
                <a:solidFill>
                  <a:srgbClr val="3D6329"/>
                </a:solidFill>
                <a:latin typeface="Source Han Sans CN" panose="020B0500000000000000" pitchFamily="34" charset="-128"/>
                <a:ea typeface="Source Han Sans CN" panose="020B0500000000000000" pitchFamily="34" charset="-128"/>
              </a:rPr>
              <a:t>PART</a:t>
            </a:r>
            <a:r>
              <a:rPr kumimoji="1" lang="zh-CN" altLang="en-US" b="1" dirty="0">
                <a:solidFill>
                  <a:srgbClr val="3D6329"/>
                </a:solidFill>
                <a:latin typeface="Source Han Sans CN" panose="020B0500000000000000" pitchFamily="34" charset="-128"/>
                <a:ea typeface="Source Han Sans CN" panose="020B0500000000000000" pitchFamily="34" charset="-128"/>
              </a:rPr>
              <a:t> </a:t>
            </a:r>
            <a:r>
              <a:rPr kumimoji="1" lang="en-US" altLang="zh-CN" b="1" dirty="0" smtClean="0">
                <a:solidFill>
                  <a:srgbClr val="3D6329"/>
                </a:solidFill>
                <a:latin typeface="Source Han Sans CN" panose="020B0500000000000000" pitchFamily="34" charset="-128"/>
                <a:ea typeface="Source Han Sans CN" panose="020B0500000000000000" pitchFamily="34" charset="-128"/>
              </a:rPr>
              <a:t>THREE</a:t>
            </a:r>
            <a:endParaRPr kumimoji="1" lang="zh-CN" altLang="en-US" b="1" dirty="0">
              <a:solidFill>
                <a:srgbClr val="3D6329"/>
              </a:solidFill>
              <a:latin typeface="Source Han Sans CN" panose="020B0500000000000000" pitchFamily="34" charset="-128"/>
              <a:ea typeface="Source Han Sans CN" panose="020B0500000000000000" pitchFamily="34" charset="-128"/>
            </a:endParaRPr>
          </a:p>
        </p:txBody>
      </p:sp>
      <p:sp>
        <p:nvSpPr>
          <p:cNvPr id="16" name="文本框 15"/>
          <p:cNvSpPr txBox="1"/>
          <p:nvPr/>
        </p:nvSpPr>
        <p:spPr>
          <a:xfrm>
            <a:off x="2875573" y="2739452"/>
            <a:ext cx="3403467" cy="523220"/>
          </a:xfrm>
          <a:prstGeom prst="rect">
            <a:avLst/>
          </a:prstGeom>
          <a:noFill/>
        </p:spPr>
        <p:txBody>
          <a:bodyPr wrap="square" rtlCol="0">
            <a:spAutoFit/>
          </a:bodyPr>
          <a:lstStyle/>
          <a:p>
            <a:pPr algn="ctr"/>
            <a:r>
              <a:rPr kumimoji="1" lang="zh-CN" altLang="en-US" sz="2800" b="1" dirty="0">
                <a:solidFill>
                  <a:schemeClr val="bg1"/>
                </a:solidFill>
                <a:latin typeface="Source Han Sans CN" panose="020B0500000000000000" pitchFamily="34" charset="-128"/>
                <a:ea typeface="Source Han Sans CN" panose="020B0500000000000000" pitchFamily="34" charset="-128"/>
              </a:rPr>
              <a:t>热迁移方式</a:t>
            </a:r>
          </a:p>
        </p:txBody>
      </p:sp>
    </p:spTree>
    <p:extLst>
      <p:ext uri="{BB962C8B-B14F-4D97-AF65-F5344CB8AC3E}">
        <p14:creationId xmlns:p14="http://schemas.microsoft.com/office/powerpoint/2010/main" val="11788339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7" name="Picture 36" descr="Graphical user interface, text, application&#10;&#10;Description automatically generated"/>
          <p:cNvPicPr>
            <a:picLocks noChangeAspect="1"/>
          </p:cNvPicPr>
          <p:nvPr/>
        </p:nvPicPr>
        <p:blipFill>
          <a:blip r:embed="rId4">
            <a:alphaModFix amt="70000"/>
          </a:blip>
          <a:stretch>
            <a:fillRect/>
          </a:stretch>
        </p:blipFill>
        <p:spPr>
          <a:xfrm>
            <a:off x="8000466" y="4404251"/>
            <a:ext cx="956697" cy="717733"/>
          </a:xfrm>
          <a:prstGeom prst="rect">
            <a:avLst/>
          </a:prstGeom>
        </p:spPr>
      </p:pic>
      <p:sp>
        <p:nvSpPr>
          <p:cNvPr id="2" name="文本框 1"/>
          <p:cNvSpPr txBox="1"/>
          <p:nvPr/>
        </p:nvSpPr>
        <p:spPr>
          <a:xfrm>
            <a:off x="4256236" y="815724"/>
            <a:ext cx="2637945"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迁移数据传输方式</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4256236" y="1611713"/>
            <a:ext cx="4065462" cy="2585323"/>
          </a:xfrm>
          <a:prstGeom prst="rect">
            <a:avLst/>
          </a:prstGeom>
          <a:noFill/>
        </p:spPr>
        <p:txBody>
          <a:bodyPr wrap="square" rtlCol="0">
            <a:spAutoFit/>
          </a:bodyPr>
          <a:lstStyle/>
          <a:p>
            <a:r>
              <a:rPr lang="en-US" altLang="zh-CN" dirty="0" err="1"/>
              <a:t>libvirt</a:t>
            </a:r>
            <a:r>
              <a:rPr lang="zh-CN" altLang="zh-CN" dirty="0"/>
              <a:t>提供了两种虚拟机内存和状态数据传输的</a:t>
            </a:r>
            <a:r>
              <a:rPr lang="zh-CN" altLang="zh-CN" dirty="0" smtClean="0"/>
              <a:t>方式</a:t>
            </a:r>
            <a:r>
              <a:rPr lang="zh-CN" altLang="en-US" dirty="0" smtClean="0"/>
              <a:t>：</a:t>
            </a:r>
            <a:endParaRPr lang="en-US" altLang="zh-CN" dirty="0" smtClean="0"/>
          </a:p>
          <a:p>
            <a:pPr marL="742950" lvl="1" indent="-285750">
              <a:buFont typeface="Arial" panose="020B0604020202020204" pitchFamily="34" charset="0"/>
              <a:buChar char="•"/>
            </a:pPr>
            <a:r>
              <a:rPr lang="en-US" altLang="zh-CN" dirty="0"/>
              <a:t>Hypervisor native </a:t>
            </a:r>
            <a:r>
              <a:rPr lang="en-US" altLang="zh-CN" dirty="0" smtClean="0"/>
              <a:t>transport</a:t>
            </a:r>
          </a:p>
          <a:p>
            <a:pPr marL="742950" lvl="1" indent="-285750">
              <a:buFont typeface="Arial" panose="020B0604020202020204" pitchFamily="34" charset="0"/>
              <a:buChar char="•"/>
            </a:pPr>
            <a:r>
              <a:rPr lang="en-US" altLang="zh-CN" dirty="0" err="1"/>
              <a:t>libvirt</a:t>
            </a:r>
            <a:r>
              <a:rPr lang="en-US" altLang="zh-CN" dirty="0"/>
              <a:t> </a:t>
            </a:r>
            <a:r>
              <a:rPr lang="en-US" altLang="zh-CN" dirty="0" err="1"/>
              <a:t>tunnelled</a:t>
            </a:r>
            <a:r>
              <a:rPr lang="en-US" altLang="zh-CN" dirty="0"/>
              <a:t> transport</a:t>
            </a:r>
            <a:endParaRPr lang="en-US" altLang="zh-CN" dirty="0"/>
          </a:p>
          <a:p>
            <a:endParaRPr lang="en-US" altLang="zh-CN" dirty="0" smtClean="0"/>
          </a:p>
          <a:p>
            <a:r>
              <a:rPr lang="zh-CN" altLang="zh-CN" dirty="0" smtClean="0"/>
              <a:t>两种</a:t>
            </a:r>
            <a:r>
              <a:rPr lang="zh-CN" altLang="zh-CN" dirty="0"/>
              <a:t>方式的区别在于虚拟机的内存和状态数据是直接传输到目标节点的</a:t>
            </a:r>
            <a:r>
              <a:rPr lang="en-US" altLang="zh-CN" dirty="0"/>
              <a:t>hypervisor</a:t>
            </a:r>
            <a:r>
              <a:rPr lang="zh-CN" altLang="zh-CN" dirty="0"/>
              <a:t>接收，还是通过</a:t>
            </a:r>
            <a:r>
              <a:rPr lang="en-US" altLang="zh-CN" dirty="0" err="1"/>
              <a:t>libvirt</a:t>
            </a:r>
            <a:r>
              <a:rPr lang="en-US" altLang="zh-CN" dirty="0"/>
              <a:t> daemon</a:t>
            </a:r>
            <a:r>
              <a:rPr lang="zh-CN" altLang="zh-CN" dirty="0"/>
              <a:t>程序进行中转</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2" name="Picture 36" descr="Graphical user interface, text, application&#10;&#10;Description automatically generated"/>
          <p:cNvPicPr>
            <a:picLocks noChangeAspect="1"/>
          </p:cNvPicPr>
          <p:nvPr/>
        </p:nvPicPr>
        <p:blipFill>
          <a:blip r:embed="rId4">
            <a:alphaModFix amt="70000"/>
          </a:blip>
          <a:stretch>
            <a:fillRect/>
          </a:stretch>
        </p:blipFill>
        <p:spPr>
          <a:xfrm>
            <a:off x="160725" y="-13745"/>
            <a:ext cx="956697" cy="717733"/>
          </a:xfrm>
          <a:prstGeom prst="rect">
            <a:avLst/>
          </a:prstGeom>
        </p:spPr>
      </p:pic>
      <p:pic>
        <p:nvPicPr>
          <p:cNvPr id="21" name="图片 20"/>
          <p:cNvPicPr/>
          <p:nvPr/>
        </p:nvPicPr>
        <p:blipFill>
          <a:blip r:embed="rId5">
            <a:extLst>
              <a:ext uri="{28A0092B-C50C-407E-A947-70E740481C1C}">
                <a14:useLocalDpi xmlns:a14="http://schemas.microsoft.com/office/drawing/2010/main" val="0"/>
              </a:ext>
            </a:extLst>
          </a:blip>
          <a:stretch>
            <a:fillRect/>
          </a:stretch>
        </p:blipFill>
        <p:spPr>
          <a:xfrm>
            <a:off x="3618129" y="1088850"/>
            <a:ext cx="5107940" cy="1706245"/>
          </a:xfrm>
          <a:prstGeom prst="rect">
            <a:avLst/>
          </a:prstGeom>
        </p:spPr>
      </p:pic>
      <p:sp>
        <p:nvSpPr>
          <p:cNvPr id="2" name="文本框 1"/>
          <p:cNvSpPr txBox="1"/>
          <p:nvPr/>
        </p:nvSpPr>
        <p:spPr>
          <a:xfrm>
            <a:off x="513118" y="988271"/>
            <a:ext cx="3105012" cy="3000821"/>
          </a:xfrm>
          <a:prstGeom prst="rect">
            <a:avLst/>
          </a:prstGeom>
          <a:noFill/>
        </p:spPr>
        <p:txBody>
          <a:bodyPr wrap="square" rtlCol="0">
            <a:spAutoFit/>
          </a:bodyPr>
          <a:lstStyle/>
          <a:p>
            <a:pPr>
              <a:lnSpc>
                <a:spcPct val="150000"/>
              </a:lnSpc>
            </a:pPr>
            <a:r>
              <a:rPr lang="zh-CN" altLang="zh-CN" dirty="0" smtClean="0"/>
              <a:t>虚拟机</a:t>
            </a:r>
            <a:r>
              <a:rPr lang="zh-CN" altLang="zh-CN" dirty="0"/>
              <a:t>触发迁移后，目标节点</a:t>
            </a:r>
            <a:r>
              <a:rPr lang="en-US" altLang="zh-CN" dirty="0" err="1"/>
              <a:t>libvirtd</a:t>
            </a:r>
            <a:r>
              <a:rPr lang="zh-CN" altLang="zh-CN" dirty="0"/>
              <a:t>会先启动一个</a:t>
            </a:r>
            <a:r>
              <a:rPr lang="en-US" altLang="zh-CN" dirty="0" err="1"/>
              <a:t>incomming</a:t>
            </a:r>
            <a:r>
              <a:rPr lang="zh-CN" altLang="zh-CN" dirty="0"/>
              <a:t>模式的</a:t>
            </a:r>
            <a:r>
              <a:rPr lang="en-US" altLang="zh-CN" dirty="0" err="1"/>
              <a:t>qemu</a:t>
            </a:r>
            <a:r>
              <a:rPr lang="zh-CN" altLang="zh-CN" dirty="0"/>
              <a:t>进程，当该目标节点</a:t>
            </a:r>
            <a:r>
              <a:rPr lang="en-US" altLang="zh-CN" dirty="0" err="1"/>
              <a:t>qemu</a:t>
            </a:r>
            <a:r>
              <a:rPr lang="zh-CN" altLang="zh-CN" dirty="0"/>
              <a:t>进程启动成功后，会开启一个</a:t>
            </a:r>
            <a:r>
              <a:rPr lang="en-US" altLang="zh-CN" dirty="0" err="1"/>
              <a:t>tcp</a:t>
            </a:r>
            <a:r>
              <a:rPr lang="zh-CN" altLang="zh-CN" dirty="0"/>
              <a:t>监听，接收来自源节点</a:t>
            </a:r>
            <a:r>
              <a:rPr lang="en-US" altLang="zh-CN" dirty="0" err="1"/>
              <a:t>qemu</a:t>
            </a:r>
            <a:r>
              <a:rPr lang="zh-CN" altLang="zh-CN" dirty="0"/>
              <a:t>进程发送的虚拟机内存和状态数据</a:t>
            </a:r>
            <a:endParaRPr lang="zh-CN" altLang="en-US" dirty="0"/>
          </a:p>
        </p:txBody>
      </p:sp>
      <p:sp>
        <p:nvSpPr>
          <p:cNvPr id="3" name="文本框 2"/>
          <p:cNvSpPr txBox="1"/>
          <p:nvPr/>
        </p:nvSpPr>
        <p:spPr>
          <a:xfrm>
            <a:off x="1526192" y="345121"/>
            <a:ext cx="4368069" cy="461665"/>
          </a:xfrm>
          <a:prstGeom prst="rect">
            <a:avLst/>
          </a:prstGeom>
          <a:noFill/>
        </p:spPr>
        <p:txBody>
          <a:bodyPr wrap="square" rtlCol="0">
            <a:spAutoFit/>
          </a:bodyPr>
          <a:lstStyle/>
          <a:p>
            <a:r>
              <a:rPr lang="en-US" altLang="zh-CN" sz="2400" b="1" dirty="0"/>
              <a:t>Hypervisor native transport</a:t>
            </a:r>
            <a:endParaRPr lang="zh-CN" altLang="en-US" sz="2400" b="1" dirty="0"/>
          </a:p>
        </p:txBody>
      </p:sp>
      <p:sp>
        <p:nvSpPr>
          <p:cNvPr id="4" name="文本框 3"/>
          <p:cNvSpPr txBox="1"/>
          <p:nvPr/>
        </p:nvSpPr>
        <p:spPr>
          <a:xfrm>
            <a:off x="3618129" y="2947181"/>
            <a:ext cx="5269313" cy="1711366"/>
          </a:xfrm>
          <a:prstGeom prst="rect">
            <a:avLst/>
          </a:prstGeom>
          <a:noFill/>
        </p:spPr>
        <p:txBody>
          <a:bodyPr wrap="square" rtlCol="0">
            <a:spAutoFit/>
          </a:bodyPr>
          <a:lstStyle/>
          <a:p>
            <a:pPr>
              <a:lnSpc>
                <a:spcPct val="150000"/>
              </a:lnSpc>
            </a:pPr>
            <a:r>
              <a:rPr lang="zh-CN" altLang="zh-CN" dirty="0"/>
              <a:t>在整个数据传输的过程中，</a:t>
            </a:r>
            <a:r>
              <a:rPr lang="en-US" altLang="zh-CN" dirty="0" err="1"/>
              <a:t>libvirt</a:t>
            </a:r>
            <a:r>
              <a:rPr lang="zh-CN" altLang="zh-CN" dirty="0"/>
              <a:t>不需要进行干预，</a:t>
            </a:r>
            <a:r>
              <a:rPr lang="en-US" altLang="zh-CN" dirty="0"/>
              <a:t>hypervisor</a:t>
            </a:r>
            <a:r>
              <a:rPr lang="zh-CN" altLang="zh-CN" dirty="0"/>
              <a:t>程序（即</a:t>
            </a:r>
            <a:r>
              <a:rPr lang="en-US" altLang="zh-CN" dirty="0" err="1"/>
              <a:t>qemu</a:t>
            </a:r>
            <a:r>
              <a:rPr lang="zh-CN" altLang="zh-CN" dirty="0"/>
              <a:t>）会自动完成数据的传输并将结果通过</a:t>
            </a:r>
            <a:r>
              <a:rPr lang="en-US" altLang="zh-CN" dirty="0" err="1"/>
              <a:t>qmp</a:t>
            </a:r>
            <a:r>
              <a:rPr lang="zh-CN" altLang="zh-CN" dirty="0"/>
              <a:t>协议返回到</a:t>
            </a:r>
            <a:r>
              <a:rPr lang="en-US" altLang="zh-CN" dirty="0" err="1"/>
              <a:t>libvirtd</a:t>
            </a:r>
            <a:r>
              <a:rPr lang="zh-CN" altLang="zh-CN" dirty="0"/>
              <a:t>中的</a:t>
            </a:r>
            <a:r>
              <a:rPr lang="en-US" altLang="zh-CN" dirty="0" err="1"/>
              <a:t>qemu</a:t>
            </a:r>
            <a:r>
              <a:rPr lang="en-US" altLang="zh-CN" dirty="0"/>
              <a:t> monitor</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2" name="Picture 36" descr="Graphical user interface, text, application&#10;&#10;Description automatically generated"/>
          <p:cNvPicPr>
            <a:picLocks noChangeAspect="1"/>
          </p:cNvPicPr>
          <p:nvPr/>
        </p:nvPicPr>
        <p:blipFill>
          <a:blip r:embed="rId4">
            <a:alphaModFix amt="70000"/>
          </a:blip>
          <a:stretch>
            <a:fillRect/>
          </a:stretch>
        </p:blipFill>
        <p:spPr>
          <a:xfrm>
            <a:off x="160725" y="-13745"/>
            <a:ext cx="956697" cy="717733"/>
          </a:xfrm>
          <a:prstGeom prst="rect">
            <a:avLst/>
          </a:prstGeom>
        </p:spPr>
      </p:pic>
      <p:sp>
        <p:nvSpPr>
          <p:cNvPr id="2" name="文本框 1"/>
          <p:cNvSpPr txBox="1"/>
          <p:nvPr/>
        </p:nvSpPr>
        <p:spPr>
          <a:xfrm>
            <a:off x="639072" y="988271"/>
            <a:ext cx="2979057" cy="3373937"/>
          </a:xfrm>
          <a:prstGeom prst="rect">
            <a:avLst/>
          </a:prstGeom>
          <a:noFill/>
        </p:spPr>
        <p:txBody>
          <a:bodyPr wrap="square" rtlCol="0">
            <a:spAutoFit/>
          </a:bodyPr>
          <a:lstStyle/>
          <a:p>
            <a:pPr>
              <a:lnSpc>
                <a:spcPct val="150000"/>
              </a:lnSpc>
            </a:pPr>
            <a:r>
              <a:rPr lang="zh-CN" altLang="zh-CN" dirty="0"/>
              <a:t>虚拟机</a:t>
            </a:r>
            <a:r>
              <a:rPr lang="en-US" altLang="zh-CN" dirty="0" err="1"/>
              <a:t>qemu</a:t>
            </a:r>
            <a:r>
              <a:rPr lang="zh-CN" altLang="zh-CN" dirty="0"/>
              <a:t>进程会将虚拟机内存和状态数据首先发送给源节点的管理程序</a:t>
            </a:r>
            <a:r>
              <a:rPr lang="en-US" altLang="zh-CN" dirty="0" err="1"/>
              <a:t>libvirtd</a:t>
            </a:r>
            <a:r>
              <a:rPr lang="zh-CN" altLang="zh-CN" dirty="0"/>
              <a:t>，源节点</a:t>
            </a:r>
            <a:r>
              <a:rPr lang="en-US" altLang="zh-CN" dirty="0" err="1"/>
              <a:t>libvirtd</a:t>
            </a:r>
            <a:r>
              <a:rPr lang="zh-CN" altLang="zh-CN" dirty="0"/>
              <a:t>接收到数据后在发送到目标节点</a:t>
            </a:r>
            <a:r>
              <a:rPr lang="en-US" altLang="zh-CN" dirty="0" err="1"/>
              <a:t>libvirtd</a:t>
            </a:r>
            <a:r>
              <a:rPr lang="zh-CN" altLang="zh-CN" dirty="0"/>
              <a:t>，最后由目标节点</a:t>
            </a:r>
            <a:r>
              <a:rPr lang="en-US" altLang="zh-CN" dirty="0" err="1"/>
              <a:t>libvirtd</a:t>
            </a:r>
            <a:r>
              <a:rPr lang="zh-CN" altLang="zh-CN" dirty="0"/>
              <a:t>将数据发送给新虚拟机对应的</a:t>
            </a:r>
            <a:r>
              <a:rPr lang="en-US" altLang="zh-CN" dirty="0" err="1"/>
              <a:t>qemu</a:t>
            </a:r>
            <a:r>
              <a:rPr lang="zh-CN" altLang="zh-CN" dirty="0"/>
              <a:t>进程</a:t>
            </a:r>
            <a:endParaRPr lang="zh-CN" altLang="en-US" dirty="0"/>
          </a:p>
        </p:txBody>
      </p:sp>
      <p:sp>
        <p:nvSpPr>
          <p:cNvPr id="3" name="文本框 2"/>
          <p:cNvSpPr txBox="1"/>
          <p:nvPr/>
        </p:nvSpPr>
        <p:spPr>
          <a:xfrm>
            <a:off x="1526192" y="345121"/>
            <a:ext cx="4368069" cy="461665"/>
          </a:xfrm>
          <a:prstGeom prst="rect">
            <a:avLst/>
          </a:prstGeom>
          <a:noFill/>
        </p:spPr>
        <p:txBody>
          <a:bodyPr wrap="square" rtlCol="0">
            <a:spAutoFit/>
          </a:bodyPr>
          <a:lstStyle/>
          <a:p>
            <a:r>
              <a:rPr lang="en-US" altLang="zh-CN" sz="2400" b="1" dirty="0" err="1"/>
              <a:t>libvirt</a:t>
            </a:r>
            <a:r>
              <a:rPr lang="en-US" altLang="zh-CN" sz="2400" b="1" dirty="0"/>
              <a:t> </a:t>
            </a:r>
            <a:r>
              <a:rPr lang="en-US" altLang="zh-CN" sz="2400" b="1" dirty="0" err="1"/>
              <a:t>tunnelled</a:t>
            </a:r>
            <a:r>
              <a:rPr lang="en-US" altLang="zh-CN" sz="2400" b="1" dirty="0"/>
              <a:t> transport</a:t>
            </a:r>
            <a:endParaRPr lang="zh-CN" altLang="en-US" sz="2400" b="1" dirty="0"/>
          </a:p>
        </p:txBody>
      </p:sp>
      <p:sp>
        <p:nvSpPr>
          <p:cNvPr id="4" name="文本框 3"/>
          <p:cNvSpPr txBox="1"/>
          <p:nvPr/>
        </p:nvSpPr>
        <p:spPr>
          <a:xfrm>
            <a:off x="3716806" y="2953282"/>
            <a:ext cx="5098273" cy="1711944"/>
          </a:xfrm>
          <a:prstGeom prst="rect">
            <a:avLst/>
          </a:prstGeom>
          <a:noFill/>
        </p:spPr>
        <p:txBody>
          <a:bodyPr wrap="square" rtlCol="0">
            <a:spAutoFit/>
          </a:bodyPr>
          <a:lstStyle/>
          <a:p>
            <a:pPr>
              <a:lnSpc>
                <a:spcPct val="150000"/>
              </a:lnSpc>
            </a:pPr>
            <a:r>
              <a:rPr lang="zh-CN" altLang="zh-CN" dirty="0" smtClean="0"/>
              <a:t>整个</a:t>
            </a:r>
            <a:r>
              <a:rPr lang="zh-CN" altLang="en-US" dirty="0" smtClean="0"/>
              <a:t>迁移</a:t>
            </a:r>
            <a:r>
              <a:rPr lang="zh-CN" altLang="zh-CN" dirty="0" smtClean="0"/>
              <a:t>过程</a:t>
            </a:r>
            <a:r>
              <a:rPr lang="zh-CN" altLang="zh-CN" dirty="0"/>
              <a:t>中，源节点</a:t>
            </a:r>
            <a:r>
              <a:rPr lang="en-US" altLang="zh-CN" dirty="0" err="1"/>
              <a:t>qemu</a:t>
            </a:r>
            <a:r>
              <a:rPr lang="zh-CN" altLang="zh-CN" dirty="0"/>
              <a:t>进程和目标节点</a:t>
            </a:r>
            <a:r>
              <a:rPr lang="en-US" altLang="zh-CN" dirty="0" err="1"/>
              <a:t>qemu</a:t>
            </a:r>
            <a:r>
              <a:rPr lang="zh-CN" altLang="zh-CN" dirty="0"/>
              <a:t>进程间没有任何直接交互，所有的数据传输由</a:t>
            </a:r>
            <a:r>
              <a:rPr lang="en-US" altLang="zh-CN" dirty="0" err="1"/>
              <a:t>libvirtd</a:t>
            </a:r>
            <a:r>
              <a:rPr lang="zh-CN" altLang="zh-CN" dirty="0"/>
              <a:t>程序进行转发，数据流在两个</a:t>
            </a:r>
            <a:r>
              <a:rPr lang="en-US" altLang="zh-CN" dirty="0" err="1"/>
              <a:t>libvirtd</a:t>
            </a:r>
            <a:r>
              <a:rPr lang="zh-CN" altLang="zh-CN" dirty="0"/>
              <a:t>之间形成了一个</a:t>
            </a:r>
            <a:r>
              <a:rPr lang="en-US" altLang="zh-CN" dirty="0"/>
              <a:t>“</a:t>
            </a:r>
            <a:r>
              <a:rPr lang="zh-CN" altLang="zh-CN" dirty="0"/>
              <a:t>隧道</a:t>
            </a:r>
            <a:r>
              <a:rPr lang="en-US" altLang="zh-CN" dirty="0"/>
              <a:t>”</a:t>
            </a:r>
            <a:endParaRPr lang="zh-CN" altLang="en-US" dirty="0"/>
          </a:p>
        </p:txBody>
      </p:sp>
      <p:pic>
        <p:nvPicPr>
          <p:cNvPr id="7" name="图片 6"/>
          <p:cNvPicPr/>
          <p:nvPr/>
        </p:nvPicPr>
        <p:blipFill>
          <a:blip r:embed="rId5">
            <a:extLst>
              <a:ext uri="{28A0092B-C50C-407E-A947-70E740481C1C}">
                <a14:useLocalDpi xmlns:a14="http://schemas.microsoft.com/office/drawing/2010/main" val="0"/>
              </a:ext>
            </a:extLst>
          </a:blip>
          <a:stretch>
            <a:fillRect/>
          </a:stretch>
        </p:blipFill>
        <p:spPr>
          <a:xfrm>
            <a:off x="3618129" y="1091069"/>
            <a:ext cx="5107940" cy="1706245"/>
          </a:xfrm>
          <a:prstGeom prst="rect">
            <a:avLst/>
          </a:prstGeom>
        </p:spPr>
      </p:pic>
    </p:spTree>
    <p:extLst>
      <p:ext uri="{BB962C8B-B14F-4D97-AF65-F5344CB8AC3E}">
        <p14:creationId xmlns:p14="http://schemas.microsoft.com/office/powerpoint/2010/main" val="4138620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7" name="Picture 36" descr="Graphical user interface, text, application&#10;&#10;Description automatically generated"/>
          <p:cNvPicPr>
            <a:picLocks noChangeAspect="1"/>
          </p:cNvPicPr>
          <p:nvPr/>
        </p:nvPicPr>
        <p:blipFill>
          <a:blip r:embed="rId4">
            <a:alphaModFix amt="70000"/>
          </a:blip>
          <a:stretch>
            <a:fillRect/>
          </a:stretch>
        </p:blipFill>
        <p:spPr>
          <a:xfrm>
            <a:off x="8000466" y="4404251"/>
            <a:ext cx="956697" cy="717733"/>
          </a:xfrm>
          <a:prstGeom prst="rect">
            <a:avLst/>
          </a:prstGeom>
        </p:spPr>
      </p:pic>
      <p:sp>
        <p:nvSpPr>
          <p:cNvPr id="2" name="文本框 1"/>
          <p:cNvSpPr txBox="1"/>
          <p:nvPr/>
        </p:nvSpPr>
        <p:spPr>
          <a:xfrm>
            <a:off x="4256236" y="815724"/>
            <a:ext cx="2637945"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迁移过程控制方式</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4256236" y="1611713"/>
            <a:ext cx="4065462" cy="1477328"/>
          </a:xfrm>
          <a:prstGeom prst="rect">
            <a:avLst/>
          </a:prstGeom>
          <a:noFill/>
        </p:spPr>
        <p:txBody>
          <a:bodyPr wrap="square" rtlCol="0">
            <a:spAutoFit/>
          </a:bodyPr>
          <a:lstStyle/>
          <a:p>
            <a:r>
              <a:rPr lang="en-US" altLang="zh-CN" dirty="0" err="1"/>
              <a:t>libvirt</a:t>
            </a:r>
            <a:r>
              <a:rPr lang="zh-CN" altLang="zh-CN" dirty="0"/>
              <a:t>提供</a:t>
            </a:r>
            <a:r>
              <a:rPr lang="zh-CN" altLang="zh-CN" dirty="0" smtClean="0"/>
              <a:t>了</a:t>
            </a:r>
            <a:r>
              <a:rPr lang="zh-CN" altLang="en-US" dirty="0" smtClean="0"/>
              <a:t>三种对迁移过程的控制方式：</a:t>
            </a:r>
            <a:endParaRPr lang="en-US" altLang="zh-CN" dirty="0" smtClean="0"/>
          </a:p>
          <a:p>
            <a:pPr marL="742950" lvl="1" indent="-285750">
              <a:buFont typeface="Arial" panose="020B0604020202020204" pitchFamily="34" charset="0"/>
              <a:buChar char="•"/>
            </a:pPr>
            <a:r>
              <a:rPr lang="en-US" altLang="zh-CN" dirty="0"/>
              <a:t>Managed direct </a:t>
            </a:r>
            <a:r>
              <a:rPr lang="en-US" altLang="zh-CN" dirty="0" smtClean="0"/>
              <a:t>migration</a:t>
            </a:r>
          </a:p>
          <a:p>
            <a:pPr marL="742950" lvl="1" indent="-285750">
              <a:buFont typeface="Arial" panose="020B0604020202020204" pitchFamily="34" charset="0"/>
              <a:buChar char="•"/>
            </a:pPr>
            <a:r>
              <a:rPr lang="en-US" altLang="zh-CN" dirty="0"/>
              <a:t>Managed peer to peer </a:t>
            </a:r>
            <a:r>
              <a:rPr lang="en-US" altLang="zh-CN" dirty="0" smtClean="0"/>
              <a:t>migration</a:t>
            </a:r>
          </a:p>
          <a:p>
            <a:pPr marL="742950" lvl="1" indent="-285750">
              <a:buFont typeface="Arial" panose="020B0604020202020204" pitchFamily="34" charset="0"/>
              <a:buChar char="•"/>
            </a:pPr>
            <a:r>
              <a:rPr lang="en-US" altLang="zh-CN" dirty="0"/>
              <a:t>Unmanaged direct </a:t>
            </a:r>
            <a:r>
              <a:rPr lang="en-US" altLang="zh-CN" dirty="0" smtClean="0"/>
              <a:t>migration</a:t>
            </a:r>
          </a:p>
        </p:txBody>
      </p:sp>
    </p:spTree>
    <p:extLst>
      <p:ext uri="{BB962C8B-B14F-4D97-AF65-F5344CB8AC3E}">
        <p14:creationId xmlns:p14="http://schemas.microsoft.com/office/powerpoint/2010/main" val="1563286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2" name="Picture 36" descr="Graphical user interface, text, application&#10;&#10;Description automatically generated"/>
          <p:cNvPicPr>
            <a:picLocks noChangeAspect="1"/>
          </p:cNvPicPr>
          <p:nvPr/>
        </p:nvPicPr>
        <p:blipFill>
          <a:blip r:embed="rId4">
            <a:alphaModFix amt="70000"/>
          </a:blip>
          <a:stretch>
            <a:fillRect/>
          </a:stretch>
        </p:blipFill>
        <p:spPr>
          <a:xfrm>
            <a:off x="160725" y="-13745"/>
            <a:ext cx="956697" cy="717733"/>
          </a:xfrm>
          <a:prstGeom prst="rect">
            <a:avLst/>
          </a:prstGeom>
        </p:spPr>
      </p:pic>
      <p:sp>
        <p:nvSpPr>
          <p:cNvPr id="2" name="文本框 1"/>
          <p:cNvSpPr txBox="1"/>
          <p:nvPr/>
        </p:nvSpPr>
        <p:spPr>
          <a:xfrm>
            <a:off x="639072" y="988271"/>
            <a:ext cx="2979057" cy="2542940"/>
          </a:xfrm>
          <a:prstGeom prst="rect">
            <a:avLst/>
          </a:prstGeom>
          <a:noFill/>
        </p:spPr>
        <p:txBody>
          <a:bodyPr wrap="square" rtlCol="0">
            <a:spAutoFit/>
          </a:bodyPr>
          <a:lstStyle/>
          <a:p>
            <a:pPr>
              <a:lnSpc>
                <a:spcPct val="150000"/>
              </a:lnSpc>
            </a:pPr>
            <a:r>
              <a:rPr lang="zh-CN" altLang="en-US" dirty="0"/>
              <a:t>迁移的整个过程由</a:t>
            </a:r>
            <a:r>
              <a:rPr lang="en-US" altLang="zh-CN" dirty="0" err="1"/>
              <a:t>libvirt</a:t>
            </a:r>
            <a:r>
              <a:rPr lang="en-US" altLang="zh-CN" dirty="0"/>
              <a:t> client</a:t>
            </a:r>
            <a:r>
              <a:rPr lang="zh-CN" altLang="en-US" dirty="0"/>
              <a:t>程序控制，在迁移开始前，</a:t>
            </a:r>
            <a:r>
              <a:rPr lang="en-US" altLang="zh-CN" dirty="0" err="1"/>
              <a:t>libvirt</a:t>
            </a:r>
            <a:r>
              <a:rPr lang="en-US" altLang="zh-CN" dirty="0"/>
              <a:t> client</a:t>
            </a:r>
            <a:r>
              <a:rPr lang="zh-CN" altLang="en-US" dirty="0"/>
              <a:t>会与源节点和目的节点</a:t>
            </a:r>
            <a:r>
              <a:rPr lang="en-US" altLang="zh-CN" dirty="0" err="1"/>
              <a:t>libvirt</a:t>
            </a:r>
            <a:r>
              <a:rPr lang="en-US" altLang="zh-CN" dirty="0"/>
              <a:t> daemon</a:t>
            </a:r>
            <a:r>
              <a:rPr lang="zh-CN" altLang="en-US" dirty="0"/>
              <a:t>程序建立连接，并通过</a:t>
            </a:r>
            <a:r>
              <a:rPr lang="en-US" altLang="zh-CN" dirty="0"/>
              <a:t>RPC</a:t>
            </a:r>
            <a:r>
              <a:rPr lang="zh-CN" altLang="en-US" dirty="0"/>
              <a:t>的方式控制迁移的各个步骤</a:t>
            </a:r>
          </a:p>
        </p:txBody>
      </p:sp>
      <p:sp>
        <p:nvSpPr>
          <p:cNvPr id="3" name="文本框 2"/>
          <p:cNvSpPr txBox="1"/>
          <p:nvPr/>
        </p:nvSpPr>
        <p:spPr>
          <a:xfrm>
            <a:off x="1526192" y="345121"/>
            <a:ext cx="4368069" cy="461665"/>
          </a:xfrm>
          <a:prstGeom prst="rect">
            <a:avLst/>
          </a:prstGeom>
          <a:noFill/>
        </p:spPr>
        <p:txBody>
          <a:bodyPr wrap="square" rtlCol="0">
            <a:spAutoFit/>
          </a:bodyPr>
          <a:lstStyle/>
          <a:p>
            <a:r>
              <a:rPr lang="en-US" altLang="zh-CN" sz="2400" b="1" dirty="0"/>
              <a:t>Managed direct migration</a:t>
            </a:r>
            <a:endParaRPr lang="zh-CN" altLang="en-US" sz="2400" b="1" dirty="0"/>
          </a:p>
        </p:txBody>
      </p:sp>
      <p:sp>
        <p:nvSpPr>
          <p:cNvPr id="4" name="文本框 3"/>
          <p:cNvSpPr txBox="1"/>
          <p:nvPr/>
        </p:nvSpPr>
        <p:spPr>
          <a:xfrm>
            <a:off x="639072" y="3531211"/>
            <a:ext cx="8202321" cy="1338828"/>
          </a:xfrm>
          <a:prstGeom prst="rect">
            <a:avLst/>
          </a:prstGeom>
          <a:noFill/>
        </p:spPr>
        <p:txBody>
          <a:bodyPr wrap="square" rtlCol="0">
            <a:spAutoFit/>
          </a:bodyPr>
          <a:lstStyle/>
          <a:p>
            <a:pPr>
              <a:lnSpc>
                <a:spcPct val="150000"/>
              </a:lnSpc>
            </a:pPr>
            <a:r>
              <a:rPr lang="zh-CN" altLang="zh-CN" dirty="0"/>
              <a:t>迁移过程中源节点</a:t>
            </a:r>
            <a:r>
              <a:rPr lang="en-US" altLang="zh-CN" dirty="0" err="1"/>
              <a:t>libvirt</a:t>
            </a:r>
            <a:r>
              <a:rPr lang="en-US" altLang="zh-CN" dirty="0"/>
              <a:t> daemon</a:t>
            </a:r>
            <a:r>
              <a:rPr lang="zh-CN" altLang="zh-CN" dirty="0"/>
              <a:t>程序和目标节点</a:t>
            </a:r>
            <a:r>
              <a:rPr lang="en-US" altLang="zh-CN" dirty="0" err="1"/>
              <a:t>libvirt</a:t>
            </a:r>
            <a:r>
              <a:rPr lang="en-US" altLang="zh-CN" dirty="0"/>
              <a:t> daemon</a:t>
            </a:r>
            <a:r>
              <a:rPr lang="zh-CN" altLang="zh-CN" dirty="0"/>
              <a:t>程序之间不需要建立连接。这种模式下，对</a:t>
            </a:r>
            <a:r>
              <a:rPr lang="en-US" altLang="zh-CN" dirty="0" err="1"/>
              <a:t>libvirt</a:t>
            </a:r>
            <a:r>
              <a:rPr lang="en-US" altLang="zh-CN" dirty="0"/>
              <a:t> client</a:t>
            </a:r>
            <a:r>
              <a:rPr lang="zh-CN" altLang="zh-CN" dirty="0"/>
              <a:t>与源节点和目标节点连接的稳定性要求较高，一旦迁移过程中连接断开，将导致迁移过程中断</a:t>
            </a:r>
            <a:endParaRPr lang="zh-CN" altLang="en-US" dirty="0"/>
          </a:p>
        </p:txBody>
      </p:sp>
      <p:pic>
        <p:nvPicPr>
          <p:cNvPr id="8" name="图片 7"/>
          <p:cNvPicPr/>
          <p:nvPr/>
        </p:nvPicPr>
        <p:blipFill>
          <a:blip r:embed="rId5">
            <a:extLst>
              <a:ext uri="{28A0092B-C50C-407E-A947-70E740481C1C}">
                <a14:useLocalDpi xmlns:a14="http://schemas.microsoft.com/office/drawing/2010/main" val="0"/>
              </a:ext>
            </a:extLst>
          </a:blip>
          <a:stretch>
            <a:fillRect/>
          </a:stretch>
        </p:blipFill>
        <p:spPr>
          <a:xfrm>
            <a:off x="4196393" y="831488"/>
            <a:ext cx="4066099" cy="2715889"/>
          </a:xfrm>
          <a:prstGeom prst="rect">
            <a:avLst/>
          </a:prstGeom>
        </p:spPr>
      </p:pic>
    </p:spTree>
    <p:extLst>
      <p:ext uri="{BB962C8B-B14F-4D97-AF65-F5344CB8AC3E}">
        <p14:creationId xmlns:p14="http://schemas.microsoft.com/office/powerpoint/2010/main" val="959352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2" name="Picture 36" descr="Graphical user interface, text, application&#10;&#10;Description automatically generated"/>
          <p:cNvPicPr>
            <a:picLocks noChangeAspect="1"/>
          </p:cNvPicPr>
          <p:nvPr/>
        </p:nvPicPr>
        <p:blipFill>
          <a:blip r:embed="rId4">
            <a:alphaModFix amt="70000"/>
          </a:blip>
          <a:stretch>
            <a:fillRect/>
          </a:stretch>
        </p:blipFill>
        <p:spPr>
          <a:xfrm>
            <a:off x="160725" y="-13745"/>
            <a:ext cx="956697" cy="717733"/>
          </a:xfrm>
          <a:prstGeom prst="rect">
            <a:avLst/>
          </a:prstGeom>
        </p:spPr>
      </p:pic>
      <p:sp>
        <p:nvSpPr>
          <p:cNvPr id="2" name="文本框 1"/>
          <p:cNvSpPr txBox="1"/>
          <p:nvPr/>
        </p:nvSpPr>
        <p:spPr>
          <a:xfrm>
            <a:off x="639072" y="741177"/>
            <a:ext cx="3656634" cy="2958439"/>
          </a:xfrm>
          <a:prstGeom prst="rect">
            <a:avLst/>
          </a:prstGeom>
          <a:noFill/>
        </p:spPr>
        <p:txBody>
          <a:bodyPr wrap="square" rtlCol="0">
            <a:spAutoFit/>
          </a:bodyPr>
          <a:lstStyle/>
          <a:p>
            <a:pPr>
              <a:lnSpc>
                <a:spcPct val="150000"/>
              </a:lnSpc>
            </a:pPr>
            <a:r>
              <a:rPr lang="zh-CN" altLang="en-US" dirty="0" smtClean="0"/>
              <a:t>这种方式下</a:t>
            </a:r>
            <a:r>
              <a:rPr lang="zh-CN" altLang="zh-CN" dirty="0" smtClean="0"/>
              <a:t>，</a:t>
            </a:r>
            <a:r>
              <a:rPr lang="en-US" altLang="zh-CN" dirty="0" err="1"/>
              <a:t>libvirt</a:t>
            </a:r>
            <a:r>
              <a:rPr lang="en-US" altLang="zh-CN" dirty="0"/>
              <a:t> client</a:t>
            </a:r>
            <a:r>
              <a:rPr lang="zh-CN" altLang="zh-CN" dirty="0"/>
              <a:t>只需与源节点</a:t>
            </a:r>
            <a:r>
              <a:rPr lang="en-US" altLang="zh-CN" dirty="0" err="1"/>
              <a:t>libvirt</a:t>
            </a:r>
            <a:r>
              <a:rPr lang="en-US" altLang="zh-CN" dirty="0"/>
              <a:t> daemon</a:t>
            </a:r>
            <a:r>
              <a:rPr lang="zh-CN" altLang="zh-CN" dirty="0"/>
              <a:t>程序建立连接即可，</a:t>
            </a:r>
            <a:r>
              <a:rPr lang="en-US" altLang="zh-CN" dirty="0" err="1"/>
              <a:t>libvirt</a:t>
            </a:r>
            <a:r>
              <a:rPr lang="en-US" altLang="zh-CN" dirty="0"/>
              <a:t> client</a:t>
            </a:r>
            <a:r>
              <a:rPr lang="zh-CN" altLang="zh-CN" dirty="0"/>
              <a:t>的主要作用是触发迁移过程，一旦迁移开始后，便由源节点</a:t>
            </a:r>
            <a:r>
              <a:rPr lang="en-US" altLang="zh-CN" dirty="0" err="1"/>
              <a:t>libvirt</a:t>
            </a:r>
            <a:r>
              <a:rPr lang="en-US" altLang="zh-CN" dirty="0"/>
              <a:t> daemon</a:t>
            </a:r>
            <a:r>
              <a:rPr lang="zh-CN" altLang="zh-CN" dirty="0"/>
              <a:t>程序主导完成整个迁移过程，不再受</a:t>
            </a:r>
            <a:r>
              <a:rPr lang="en-US" altLang="zh-CN" dirty="0" err="1"/>
              <a:t>libvirt</a:t>
            </a:r>
            <a:r>
              <a:rPr lang="en-US" altLang="zh-CN" dirty="0"/>
              <a:t> client</a:t>
            </a:r>
            <a:r>
              <a:rPr lang="zh-CN" altLang="zh-CN" dirty="0"/>
              <a:t>的控制（取消迁移除外</a:t>
            </a:r>
            <a:r>
              <a:rPr lang="zh-CN" altLang="zh-CN" dirty="0" smtClean="0"/>
              <a:t>），</a:t>
            </a:r>
            <a:endParaRPr lang="zh-CN" altLang="en-US" dirty="0"/>
          </a:p>
        </p:txBody>
      </p:sp>
      <p:sp>
        <p:nvSpPr>
          <p:cNvPr id="3" name="文本框 2"/>
          <p:cNvSpPr txBox="1"/>
          <p:nvPr/>
        </p:nvSpPr>
        <p:spPr>
          <a:xfrm>
            <a:off x="1230163" y="266277"/>
            <a:ext cx="4368069" cy="461665"/>
          </a:xfrm>
          <a:prstGeom prst="rect">
            <a:avLst/>
          </a:prstGeom>
          <a:noFill/>
        </p:spPr>
        <p:txBody>
          <a:bodyPr wrap="square" rtlCol="0">
            <a:spAutoFit/>
          </a:bodyPr>
          <a:lstStyle/>
          <a:p>
            <a:r>
              <a:rPr lang="en-US" altLang="zh-CN" sz="2400" b="1" dirty="0"/>
              <a:t>Managed peer to peer migration</a:t>
            </a:r>
            <a:endParaRPr lang="zh-CN" altLang="en-US" sz="2400" b="1" dirty="0"/>
          </a:p>
        </p:txBody>
      </p:sp>
      <p:sp>
        <p:nvSpPr>
          <p:cNvPr id="4" name="文本框 3"/>
          <p:cNvSpPr txBox="1"/>
          <p:nvPr/>
        </p:nvSpPr>
        <p:spPr>
          <a:xfrm>
            <a:off x="546010" y="3697877"/>
            <a:ext cx="8295384" cy="1338828"/>
          </a:xfrm>
          <a:prstGeom prst="rect">
            <a:avLst/>
          </a:prstGeom>
          <a:noFill/>
        </p:spPr>
        <p:txBody>
          <a:bodyPr wrap="square" rtlCol="0">
            <a:spAutoFit/>
          </a:bodyPr>
          <a:lstStyle/>
          <a:p>
            <a:pPr>
              <a:lnSpc>
                <a:spcPct val="150000"/>
              </a:lnSpc>
            </a:pPr>
            <a:r>
              <a:rPr lang="zh-CN" altLang="zh-CN" dirty="0"/>
              <a:t>源节点</a:t>
            </a:r>
            <a:r>
              <a:rPr lang="en-US" altLang="zh-CN" dirty="0" err="1"/>
              <a:t>libvirt</a:t>
            </a:r>
            <a:r>
              <a:rPr lang="en-US" altLang="zh-CN" dirty="0"/>
              <a:t> daemon</a:t>
            </a:r>
            <a:r>
              <a:rPr lang="zh-CN" altLang="zh-CN" dirty="0"/>
              <a:t>需要与目标节点</a:t>
            </a:r>
            <a:r>
              <a:rPr lang="en-US" altLang="zh-CN" dirty="0" err="1"/>
              <a:t>libvirt</a:t>
            </a:r>
            <a:r>
              <a:rPr lang="en-US" altLang="zh-CN" dirty="0"/>
              <a:t> daemon</a:t>
            </a:r>
            <a:r>
              <a:rPr lang="zh-CN" altLang="zh-CN" dirty="0"/>
              <a:t>程序建立连接，并通过这个连接对迁移过程进行控制，迁移过程中</a:t>
            </a:r>
            <a:r>
              <a:rPr lang="en-US" altLang="zh-CN" dirty="0" err="1"/>
              <a:t>libvirt</a:t>
            </a:r>
            <a:r>
              <a:rPr lang="en-US" altLang="zh-CN" dirty="0"/>
              <a:t> client</a:t>
            </a:r>
            <a:r>
              <a:rPr lang="zh-CN" altLang="zh-CN" dirty="0"/>
              <a:t>断开连接不影响整个迁移过程的执行</a:t>
            </a:r>
            <a:endParaRPr lang="zh-CN" altLang="en-US" dirty="0"/>
          </a:p>
        </p:txBody>
      </p:sp>
      <p:pic>
        <p:nvPicPr>
          <p:cNvPr id="7" name="图片 6"/>
          <p:cNvPicPr/>
          <p:nvPr/>
        </p:nvPicPr>
        <p:blipFill>
          <a:blip r:embed="rId5">
            <a:extLst>
              <a:ext uri="{28A0092B-C50C-407E-A947-70E740481C1C}">
                <a14:useLocalDpi xmlns:a14="http://schemas.microsoft.com/office/drawing/2010/main" val="0"/>
              </a:ext>
            </a:extLst>
          </a:blip>
          <a:stretch>
            <a:fillRect/>
          </a:stretch>
        </p:blipFill>
        <p:spPr>
          <a:xfrm>
            <a:off x="4461075" y="806786"/>
            <a:ext cx="4144404" cy="2827223"/>
          </a:xfrm>
          <a:prstGeom prst="rect">
            <a:avLst/>
          </a:prstGeom>
        </p:spPr>
      </p:pic>
    </p:spTree>
    <p:extLst>
      <p:ext uri="{BB962C8B-B14F-4D97-AF65-F5344CB8AC3E}">
        <p14:creationId xmlns:p14="http://schemas.microsoft.com/office/powerpoint/2010/main" val="3552289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2" name="矩形 31"/>
          <p:cNvSpPr/>
          <p:nvPr/>
        </p:nvSpPr>
        <p:spPr>
          <a:xfrm>
            <a:off x="470863" y="2006864"/>
            <a:ext cx="2639673" cy="623248"/>
          </a:xfrm>
          <a:prstGeom prst="rect">
            <a:avLst/>
          </a:prstGeom>
          <a:noFill/>
        </p:spPr>
        <p:txBody>
          <a:bodyPr wrap="square" rtlCol="0">
            <a:spAutoFit/>
          </a:bodyPr>
          <a:lstStyle/>
          <a:p>
            <a:pPr algn="ctr">
              <a:lnSpc>
                <a:spcPct val="120000"/>
              </a:lnSpc>
            </a:pPr>
            <a:r>
              <a:rPr kumimoji="1" lang="zh-CN" altLang="en-US" sz="3000" b="1" dirty="0">
                <a:solidFill>
                  <a:schemeClr val="bg1"/>
                </a:solidFill>
                <a:latin typeface="Avenir Black" panose="02000503020000020003" pitchFamily="2" charset="0"/>
                <a:ea typeface="Source Han Sans CN Heavy" panose="020B0500000000000000" pitchFamily="34" charset="-128"/>
                <a:cs typeface="Gautami" panose="020B0502040204020203" pitchFamily="34" charset="0"/>
              </a:rPr>
              <a:t>Contents</a:t>
            </a:r>
          </a:p>
        </p:txBody>
      </p:sp>
      <p:sp>
        <p:nvSpPr>
          <p:cNvPr id="33" name="文本框 32"/>
          <p:cNvSpPr txBox="1"/>
          <p:nvPr/>
        </p:nvSpPr>
        <p:spPr>
          <a:xfrm>
            <a:off x="1264989" y="1788691"/>
            <a:ext cx="1076821" cy="246221"/>
          </a:xfrm>
          <a:prstGeom prst="rect">
            <a:avLst/>
          </a:prstGeom>
          <a:noFill/>
        </p:spPr>
        <p:txBody>
          <a:bodyPr wrap="square" rtlCol="0">
            <a:spAutoFit/>
          </a:bodyPr>
          <a:lstStyle/>
          <a:p>
            <a:pPr algn="ctr"/>
            <a:r>
              <a:rPr kumimoji="1" lang="en-US" altLang="zh-CN" sz="1000" spc="300" dirty="0">
                <a:solidFill>
                  <a:schemeClr val="bg1"/>
                </a:solidFill>
                <a:latin typeface="Source Han Sans CN" panose="020B0500000000000000" pitchFamily="34" charset="-128"/>
                <a:ea typeface="Source Han Sans CN" panose="020B0500000000000000" pitchFamily="34" charset="-128"/>
              </a:rPr>
              <a:t>/</a:t>
            </a:r>
            <a:r>
              <a:rPr kumimoji="1" lang="zh-CN" altLang="en-US" sz="1000" spc="300" dirty="0">
                <a:solidFill>
                  <a:schemeClr val="bg1"/>
                </a:solidFill>
                <a:latin typeface="Source Han Sans CN" panose="020B0500000000000000" pitchFamily="34" charset="-128"/>
                <a:ea typeface="Source Han Sans CN" panose="020B0500000000000000" pitchFamily="34" charset="-128"/>
              </a:rPr>
              <a:t> 目录 </a:t>
            </a:r>
            <a:r>
              <a:rPr kumimoji="1" lang="en-US" altLang="zh-CN" sz="1000" spc="300" dirty="0">
                <a:solidFill>
                  <a:schemeClr val="bg1"/>
                </a:solidFill>
                <a:latin typeface="Source Han Sans CN" panose="020B0500000000000000" pitchFamily="34" charset="-128"/>
                <a:ea typeface="Source Han Sans CN" panose="020B0500000000000000" pitchFamily="34" charset="-128"/>
              </a:rPr>
              <a:t>/</a:t>
            </a:r>
            <a:endParaRPr kumimoji="1" lang="zh-CN" altLang="en-US" sz="1000" spc="300" dirty="0">
              <a:solidFill>
                <a:schemeClr val="bg1"/>
              </a:solidFill>
              <a:latin typeface="Source Han Sans CN" panose="020B0500000000000000" pitchFamily="34" charset="-128"/>
              <a:ea typeface="Source Han Sans CN" panose="020B0500000000000000" pitchFamily="34" charset="-128"/>
            </a:endParaRPr>
          </a:p>
        </p:txBody>
      </p:sp>
      <p:grpSp>
        <p:nvGrpSpPr>
          <p:cNvPr id="34" name="组合 33"/>
          <p:cNvGrpSpPr/>
          <p:nvPr/>
        </p:nvGrpSpPr>
        <p:grpSpPr>
          <a:xfrm>
            <a:off x="3849294" y="806787"/>
            <a:ext cx="2597554" cy="352960"/>
            <a:chOff x="4929969" y="1026723"/>
            <a:chExt cx="2597554" cy="352960"/>
          </a:xfrm>
        </p:grpSpPr>
        <p:sp>
          <p:nvSpPr>
            <p:cNvPr id="35" name="文本框 34"/>
            <p:cNvSpPr txBox="1"/>
            <p:nvPr/>
          </p:nvSpPr>
          <p:spPr>
            <a:xfrm>
              <a:off x="5500688" y="1026723"/>
              <a:ext cx="2026835" cy="307777"/>
            </a:xfrm>
            <a:prstGeom prst="rect">
              <a:avLst/>
            </a:prstGeom>
            <a:noFill/>
          </p:spPr>
          <p:txBody>
            <a:bodyPr wrap="square" rtlCol="0">
              <a:spAutoFit/>
            </a:bodyPr>
            <a:lstStyle/>
            <a:p>
              <a:pPr algn="ctr"/>
              <a:r>
                <a:rPr kumimoji="1" lang="zh-CN" altLang="en-US" sz="1400" dirty="0" smtClean="0">
                  <a:solidFill>
                    <a:schemeClr val="tx1">
                      <a:lumMod val="85000"/>
                      <a:lumOff val="15000"/>
                    </a:schemeClr>
                  </a:solidFill>
                  <a:latin typeface="Source Han Sans CN Medium" panose="020B0500000000000000" pitchFamily="34" charset="-128"/>
                  <a:ea typeface="Source Han Sans CN Medium" panose="020B0500000000000000" pitchFamily="34" charset="-128"/>
                </a:rPr>
                <a:t>热迁移基本原理</a:t>
              </a:r>
              <a:endParaRPr kumimoji="1" lang="zh-CN" altLang="en-US" sz="1400" dirty="0">
                <a:solidFill>
                  <a:schemeClr val="tx1">
                    <a:lumMod val="85000"/>
                    <a:lumOff val="15000"/>
                  </a:schemeClr>
                </a:solidFill>
                <a:latin typeface="Source Han Sans CN Medium" panose="020B0500000000000000" pitchFamily="34" charset="-128"/>
                <a:ea typeface="Source Han Sans CN Medium" panose="020B0500000000000000" pitchFamily="34" charset="-128"/>
              </a:endParaRPr>
            </a:p>
          </p:txBody>
        </p:sp>
        <p:sp>
          <p:nvSpPr>
            <p:cNvPr id="36" name="文本框 35"/>
            <p:cNvSpPr txBox="1"/>
            <p:nvPr/>
          </p:nvSpPr>
          <p:spPr>
            <a:xfrm>
              <a:off x="4929969" y="1071906"/>
              <a:ext cx="647856" cy="307777"/>
            </a:xfrm>
            <a:prstGeom prst="rect">
              <a:avLst/>
            </a:prstGeom>
            <a:noFill/>
          </p:spPr>
          <p:txBody>
            <a:bodyPr wrap="square" rtlCol="0">
              <a:spAutoFit/>
            </a:bodyPr>
            <a:lstStyle/>
            <a:p>
              <a:pPr algn="ctr"/>
              <a:r>
                <a:rPr kumimoji="1" lang="en-US" altLang="zh-CN" sz="1400" b="1" dirty="0">
                  <a:solidFill>
                    <a:schemeClr val="accent6"/>
                  </a:solidFill>
                  <a:latin typeface="Avenir Black" panose="02000503020000020003" pitchFamily="2" charset="0"/>
                </a:rPr>
                <a:t>01</a:t>
              </a:r>
              <a:r>
                <a:rPr kumimoji="1" lang="zh-CN" altLang="en-US" sz="1400" b="1" dirty="0">
                  <a:solidFill>
                    <a:schemeClr val="accent6"/>
                  </a:solidFill>
                  <a:latin typeface="Avenir Black" panose="02000503020000020003" pitchFamily="2" charset="0"/>
                </a:rPr>
                <a:t> </a:t>
              </a:r>
              <a:r>
                <a:rPr kumimoji="1" lang="en-US" altLang="zh-CN" sz="1400" b="1" dirty="0">
                  <a:solidFill>
                    <a:schemeClr val="accent6"/>
                  </a:solidFill>
                  <a:latin typeface="Avenir Black" panose="02000503020000020003" pitchFamily="2" charset="0"/>
                </a:rPr>
                <a:t>/</a:t>
              </a:r>
              <a:endParaRPr kumimoji="1" lang="zh-CN" altLang="en-US" sz="1400" b="1" dirty="0">
                <a:solidFill>
                  <a:schemeClr val="accent6"/>
                </a:solidFill>
                <a:latin typeface="Avenir Black" panose="02000503020000020003" pitchFamily="2" charset="0"/>
              </a:endParaRPr>
            </a:p>
          </p:txBody>
        </p:sp>
      </p:grpSp>
      <p:grpSp>
        <p:nvGrpSpPr>
          <p:cNvPr id="38" name="组合 37"/>
          <p:cNvGrpSpPr/>
          <p:nvPr/>
        </p:nvGrpSpPr>
        <p:grpSpPr>
          <a:xfrm>
            <a:off x="3849294" y="1523151"/>
            <a:ext cx="2263570" cy="352960"/>
            <a:chOff x="4929969" y="1026723"/>
            <a:chExt cx="2263570" cy="352960"/>
          </a:xfrm>
        </p:grpSpPr>
        <p:sp>
          <p:nvSpPr>
            <p:cNvPr id="39" name="文本框 38"/>
            <p:cNvSpPr txBox="1"/>
            <p:nvPr/>
          </p:nvSpPr>
          <p:spPr>
            <a:xfrm>
              <a:off x="5500689" y="1026723"/>
              <a:ext cx="1692850" cy="307777"/>
            </a:xfrm>
            <a:prstGeom prst="rect">
              <a:avLst/>
            </a:prstGeom>
            <a:noFill/>
          </p:spPr>
          <p:txBody>
            <a:bodyPr wrap="square" rtlCol="0">
              <a:spAutoFit/>
            </a:bodyPr>
            <a:lstStyle/>
            <a:p>
              <a:pPr algn="ctr"/>
              <a:r>
                <a:rPr kumimoji="1" lang="zh-CN" altLang="en-US" sz="1400" dirty="0" smtClean="0">
                  <a:solidFill>
                    <a:schemeClr val="tx1">
                      <a:lumMod val="85000"/>
                      <a:lumOff val="15000"/>
                    </a:schemeClr>
                  </a:solidFill>
                  <a:latin typeface="Source Han Sans CN Medium" panose="020B0500000000000000" pitchFamily="34" charset="-128"/>
                  <a:ea typeface="Source Han Sans CN Medium" panose="020B0500000000000000" pitchFamily="34" charset="-128"/>
                </a:rPr>
                <a:t>热迁移参数</a:t>
              </a:r>
              <a:endParaRPr kumimoji="1" lang="zh-CN" altLang="en-US" sz="1400" dirty="0">
                <a:solidFill>
                  <a:schemeClr val="tx1">
                    <a:lumMod val="85000"/>
                    <a:lumOff val="15000"/>
                  </a:schemeClr>
                </a:solidFill>
                <a:latin typeface="Source Han Sans CN Medium" panose="020B0500000000000000" pitchFamily="34" charset="-128"/>
                <a:ea typeface="Source Han Sans CN Medium" panose="020B0500000000000000" pitchFamily="34" charset="-128"/>
              </a:endParaRPr>
            </a:p>
          </p:txBody>
        </p:sp>
        <p:sp>
          <p:nvSpPr>
            <p:cNvPr id="40" name="文本框 39"/>
            <p:cNvSpPr txBox="1"/>
            <p:nvPr/>
          </p:nvSpPr>
          <p:spPr>
            <a:xfrm>
              <a:off x="4929969" y="1071906"/>
              <a:ext cx="647856" cy="307777"/>
            </a:xfrm>
            <a:prstGeom prst="rect">
              <a:avLst/>
            </a:prstGeom>
            <a:noFill/>
          </p:spPr>
          <p:txBody>
            <a:bodyPr wrap="square" rtlCol="0">
              <a:spAutoFit/>
            </a:bodyPr>
            <a:lstStyle/>
            <a:p>
              <a:pPr algn="ctr"/>
              <a:r>
                <a:rPr kumimoji="1" lang="en-US" altLang="zh-CN" sz="1400" b="1" dirty="0">
                  <a:solidFill>
                    <a:schemeClr val="accent6"/>
                  </a:solidFill>
                  <a:latin typeface="Avenir Black" panose="02000503020000020003" pitchFamily="2" charset="0"/>
                </a:rPr>
                <a:t>02</a:t>
              </a:r>
              <a:r>
                <a:rPr kumimoji="1" lang="zh-CN" altLang="en-US" sz="1400" b="1" dirty="0">
                  <a:solidFill>
                    <a:schemeClr val="accent6"/>
                  </a:solidFill>
                  <a:latin typeface="Avenir Black" panose="02000503020000020003" pitchFamily="2" charset="0"/>
                </a:rPr>
                <a:t> </a:t>
              </a:r>
              <a:r>
                <a:rPr kumimoji="1" lang="en-US" altLang="zh-CN" sz="1400" b="1" dirty="0">
                  <a:solidFill>
                    <a:schemeClr val="accent6"/>
                  </a:solidFill>
                  <a:latin typeface="Avenir Black" panose="02000503020000020003" pitchFamily="2" charset="0"/>
                </a:rPr>
                <a:t>/</a:t>
              </a:r>
              <a:endParaRPr kumimoji="1" lang="zh-CN" altLang="en-US" sz="1400" b="1" dirty="0">
                <a:solidFill>
                  <a:schemeClr val="accent6"/>
                </a:solidFill>
                <a:latin typeface="Avenir Black" panose="02000503020000020003" pitchFamily="2" charset="0"/>
              </a:endParaRPr>
            </a:p>
          </p:txBody>
        </p:sp>
      </p:grpSp>
      <p:grpSp>
        <p:nvGrpSpPr>
          <p:cNvPr id="42" name="组合 41"/>
          <p:cNvGrpSpPr/>
          <p:nvPr/>
        </p:nvGrpSpPr>
        <p:grpSpPr>
          <a:xfrm>
            <a:off x="3849294" y="2239515"/>
            <a:ext cx="2263570" cy="352960"/>
            <a:chOff x="4929969" y="1026723"/>
            <a:chExt cx="2263570" cy="352960"/>
          </a:xfrm>
        </p:grpSpPr>
        <p:sp>
          <p:nvSpPr>
            <p:cNvPr id="43" name="文本框 42"/>
            <p:cNvSpPr txBox="1"/>
            <p:nvPr/>
          </p:nvSpPr>
          <p:spPr>
            <a:xfrm>
              <a:off x="5500689" y="1026723"/>
              <a:ext cx="1692850" cy="307777"/>
            </a:xfrm>
            <a:prstGeom prst="rect">
              <a:avLst/>
            </a:prstGeom>
            <a:noFill/>
          </p:spPr>
          <p:txBody>
            <a:bodyPr wrap="square" rtlCol="0">
              <a:spAutoFit/>
            </a:bodyPr>
            <a:lstStyle/>
            <a:p>
              <a:pPr algn="ctr"/>
              <a:r>
                <a:rPr kumimoji="1" lang="zh-CN" altLang="en-US" sz="1400" dirty="0" smtClean="0">
                  <a:solidFill>
                    <a:schemeClr val="tx1">
                      <a:lumMod val="85000"/>
                      <a:lumOff val="15000"/>
                    </a:schemeClr>
                  </a:solidFill>
                  <a:latin typeface="Source Han Sans CN Medium" panose="020B0500000000000000" pitchFamily="34" charset="-128"/>
                  <a:ea typeface="Source Han Sans CN Medium" panose="020B0500000000000000" pitchFamily="34" charset="-128"/>
                </a:rPr>
                <a:t>热迁移方式</a:t>
              </a:r>
              <a:endParaRPr kumimoji="1" lang="zh-CN" altLang="en-US" sz="1400" dirty="0">
                <a:solidFill>
                  <a:schemeClr val="tx1">
                    <a:lumMod val="85000"/>
                    <a:lumOff val="15000"/>
                  </a:schemeClr>
                </a:solidFill>
                <a:latin typeface="Source Han Sans CN Medium" panose="020B0500000000000000" pitchFamily="34" charset="-128"/>
                <a:ea typeface="Source Han Sans CN Medium" panose="020B0500000000000000" pitchFamily="34" charset="-128"/>
              </a:endParaRPr>
            </a:p>
          </p:txBody>
        </p:sp>
        <p:sp>
          <p:nvSpPr>
            <p:cNvPr id="44" name="文本框 43"/>
            <p:cNvSpPr txBox="1"/>
            <p:nvPr/>
          </p:nvSpPr>
          <p:spPr>
            <a:xfrm>
              <a:off x="4929969" y="1071906"/>
              <a:ext cx="647856" cy="307777"/>
            </a:xfrm>
            <a:prstGeom prst="rect">
              <a:avLst/>
            </a:prstGeom>
            <a:noFill/>
          </p:spPr>
          <p:txBody>
            <a:bodyPr wrap="square" rtlCol="0">
              <a:spAutoFit/>
            </a:bodyPr>
            <a:lstStyle/>
            <a:p>
              <a:pPr algn="ctr"/>
              <a:r>
                <a:rPr kumimoji="1" lang="en-US" altLang="zh-CN" sz="1400" b="1" dirty="0">
                  <a:solidFill>
                    <a:schemeClr val="accent6"/>
                  </a:solidFill>
                  <a:latin typeface="Avenir Black" panose="02000503020000020003" pitchFamily="2" charset="0"/>
                </a:rPr>
                <a:t>03</a:t>
              </a:r>
              <a:r>
                <a:rPr kumimoji="1" lang="zh-CN" altLang="en-US" sz="1400" b="1" dirty="0">
                  <a:solidFill>
                    <a:schemeClr val="accent6"/>
                  </a:solidFill>
                  <a:latin typeface="Avenir Black" panose="02000503020000020003" pitchFamily="2" charset="0"/>
                </a:rPr>
                <a:t> </a:t>
              </a:r>
              <a:r>
                <a:rPr kumimoji="1" lang="en-US" altLang="zh-CN" sz="1400" b="1" dirty="0">
                  <a:solidFill>
                    <a:schemeClr val="accent6"/>
                  </a:solidFill>
                  <a:latin typeface="Avenir Black" panose="02000503020000020003" pitchFamily="2" charset="0"/>
                </a:rPr>
                <a:t>/</a:t>
              </a:r>
              <a:endParaRPr kumimoji="1" lang="zh-CN" altLang="en-US" sz="1400" b="1" dirty="0">
                <a:solidFill>
                  <a:schemeClr val="accent6"/>
                </a:solidFill>
                <a:latin typeface="Avenir Black" panose="02000503020000020003" pitchFamily="2" charset="0"/>
              </a:endParaRPr>
            </a:p>
          </p:txBody>
        </p:sp>
      </p:grpSp>
      <p:grpSp>
        <p:nvGrpSpPr>
          <p:cNvPr id="46" name="组合 45"/>
          <p:cNvGrpSpPr/>
          <p:nvPr/>
        </p:nvGrpSpPr>
        <p:grpSpPr>
          <a:xfrm>
            <a:off x="3849294" y="2955879"/>
            <a:ext cx="2263570" cy="352960"/>
            <a:chOff x="4929969" y="1026723"/>
            <a:chExt cx="2263570" cy="352960"/>
          </a:xfrm>
        </p:grpSpPr>
        <p:sp>
          <p:nvSpPr>
            <p:cNvPr id="47" name="文本框 46"/>
            <p:cNvSpPr txBox="1"/>
            <p:nvPr/>
          </p:nvSpPr>
          <p:spPr>
            <a:xfrm>
              <a:off x="5500689" y="1026723"/>
              <a:ext cx="1692850" cy="307777"/>
            </a:xfrm>
            <a:prstGeom prst="rect">
              <a:avLst/>
            </a:prstGeom>
            <a:noFill/>
          </p:spPr>
          <p:txBody>
            <a:bodyPr wrap="square" rtlCol="0">
              <a:spAutoFit/>
            </a:bodyPr>
            <a:lstStyle/>
            <a:p>
              <a:pPr algn="ctr"/>
              <a:r>
                <a:rPr kumimoji="1" lang="zh-CN" altLang="en-US" sz="1400" dirty="0" smtClean="0">
                  <a:solidFill>
                    <a:schemeClr val="tx1">
                      <a:lumMod val="85000"/>
                      <a:lumOff val="15000"/>
                    </a:schemeClr>
                  </a:solidFill>
                  <a:latin typeface="Source Han Sans CN Medium" panose="020B0500000000000000" pitchFamily="34" charset="-128"/>
                  <a:ea typeface="Source Han Sans CN Medium" panose="020B0500000000000000" pitchFamily="34" charset="-128"/>
                </a:rPr>
                <a:t>热迁移流程</a:t>
              </a:r>
              <a:endParaRPr kumimoji="1" lang="zh-CN" altLang="en-US" sz="1400" dirty="0">
                <a:solidFill>
                  <a:schemeClr val="tx1">
                    <a:lumMod val="85000"/>
                    <a:lumOff val="15000"/>
                  </a:schemeClr>
                </a:solidFill>
                <a:latin typeface="Source Han Sans CN Medium" panose="020B0500000000000000" pitchFamily="34" charset="-128"/>
                <a:ea typeface="Source Han Sans CN Medium" panose="020B0500000000000000" pitchFamily="34" charset="-128"/>
              </a:endParaRPr>
            </a:p>
          </p:txBody>
        </p:sp>
        <p:sp>
          <p:nvSpPr>
            <p:cNvPr id="48" name="文本框 47"/>
            <p:cNvSpPr txBox="1"/>
            <p:nvPr/>
          </p:nvSpPr>
          <p:spPr>
            <a:xfrm>
              <a:off x="4929969" y="1071906"/>
              <a:ext cx="647856" cy="307777"/>
            </a:xfrm>
            <a:prstGeom prst="rect">
              <a:avLst/>
            </a:prstGeom>
            <a:noFill/>
          </p:spPr>
          <p:txBody>
            <a:bodyPr wrap="square" rtlCol="0">
              <a:spAutoFit/>
            </a:bodyPr>
            <a:lstStyle/>
            <a:p>
              <a:pPr algn="ctr"/>
              <a:r>
                <a:rPr kumimoji="1" lang="en-US" altLang="zh-CN" sz="1400" b="1" dirty="0">
                  <a:solidFill>
                    <a:schemeClr val="accent6"/>
                  </a:solidFill>
                  <a:latin typeface="Avenir Black" panose="02000503020000020003" pitchFamily="2" charset="0"/>
                </a:rPr>
                <a:t>04</a:t>
              </a:r>
              <a:r>
                <a:rPr kumimoji="1" lang="zh-CN" altLang="en-US" sz="1400" b="1" dirty="0">
                  <a:solidFill>
                    <a:schemeClr val="accent6"/>
                  </a:solidFill>
                  <a:latin typeface="Avenir Black" panose="02000503020000020003" pitchFamily="2" charset="0"/>
                </a:rPr>
                <a:t> </a:t>
              </a:r>
              <a:r>
                <a:rPr kumimoji="1" lang="en-US" altLang="zh-CN" sz="1400" b="1" dirty="0">
                  <a:solidFill>
                    <a:schemeClr val="accent6"/>
                  </a:solidFill>
                  <a:latin typeface="Avenir Black" panose="02000503020000020003" pitchFamily="2" charset="0"/>
                </a:rPr>
                <a:t>/</a:t>
              </a:r>
              <a:endParaRPr kumimoji="1" lang="zh-CN" altLang="en-US" sz="1400" b="1" dirty="0">
                <a:solidFill>
                  <a:schemeClr val="accent6"/>
                </a:solidFill>
                <a:latin typeface="Avenir Black" panose="02000503020000020003" pitchFamily="2" charset="0"/>
              </a:endParaRPr>
            </a:p>
          </p:txBody>
        </p:sp>
      </p:grpSp>
      <p:grpSp>
        <p:nvGrpSpPr>
          <p:cNvPr id="50" name="组合 49"/>
          <p:cNvGrpSpPr/>
          <p:nvPr/>
        </p:nvGrpSpPr>
        <p:grpSpPr>
          <a:xfrm>
            <a:off x="3849294" y="3672244"/>
            <a:ext cx="2263570" cy="352960"/>
            <a:chOff x="4929969" y="1026723"/>
            <a:chExt cx="2263570" cy="352960"/>
          </a:xfrm>
        </p:grpSpPr>
        <p:sp>
          <p:nvSpPr>
            <p:cNvPr id="51" name="文本框 50"/>
            <p:cNvSpPr txBox="1"/>
            <p:nvPr/>
          </p:nvSpPr>
          <p:spPr>
            <a:xfrm>
              <a:off x="5500689" y="1026723"/>
              <a:ext cx="1692850" cy="307777"/>
            </a:xfrm>
            <a:prstGeom prst="rect">
              <a:avLst/>
            </a:prstGeom>
            <a:noFill/>
          </p:spPr>
          <p:txBody>
            <a:bodyPr wrap="square" rtlCol="0">
              <a:spAutoFit/>
            </a:bodyPr>
            <a:lstStyle/>
            <a:p>
              <a:pPr algn="ctr"/>
              <a:r>
                <a:rPr kumimoji="1" lang="zh-CN" altLang="en-US" sz="1400" dirty="0" smtClean="0">
                  <a:solidFill>
                    <a:schemeClr val="tx1">
                      <a:lumMod val="85000"/>
                      <a:lumOff val="15000"/>
                    </a:schemeClr>
                  </a:solidFill>
                  <a:latin typeface="Source Han Sans CN Medium" panose="020B0500000000000000" pitchFamily="34" charset="-128"/>
                  <a:ea typeface="Source Han Sans CN Medium" panose="020B0500000000000000" pitchFamily="34" charset="-128"/>
                </a:rPr>
                <a:t>热迁移加速</a:t>
              </a:r>
              <a:endParaRPr kumimoji="1" lang="zh-CN" altLang="en-US" sz="1400" dirty="0">
                <a:solidFill>
                  <a:schemeClr val="tx1">
                    <a:lumMod val="85000"/>
                    <a:lumOff val="15000"/>
                  </a:schemeClr>
                </a:solidFill>
                <a:latin typeface="Source Han Sans CN Medium" panose="020B0500000000000000" pitchFamily="34" charset="-128"/>
                <a:ea typeface="Source Han Sans CN Medium" panose="020B0500000000000000" pitchFamily="34" charset="-128"/>
              </a:endParaRPr>
            </a:p>
          </p:txBody>
        </p:sp>
        <p:sp>
          <p:nvSpPr>
            <p:cNvPr id="52" name="文本框 51"/>
            <p:cNvSpPr txBox="1"/>
            <p:nvPr/>
          </p:nvSpPr>
          <p:spPr>
            <a:xfrm>
              <a:off x="4929969" y="1071906"/>
              <a:ext cx="647856" cy="307777"/>
            </a:xfrm>
            <a:prstGeom prst="rect">
              <a:avLst/>
            </a:prstGeom>
            <a:noFill/>
          </p:spPr>
          <p:txBody>
            <a:bodyPr wrap="square" rtlCol="0">
              <a:spAutoFit/>
            </a:bodyPr>
            <a:lstStyle/>
            <a:p>
              <a:pPr algn="ctr"/>
              <a:r>
                <a:rPr kumimoji="1" lang="en-US" altLang="zh-CN" sz="1400" b="1" dirty="0">
                  <a:solidFill>
                    <a:schemeClr val="accent6"/>
                  </a:solidFill>
                  <a:latin typeface="Avenir Black" panose="02000503020000020003" pitchFamily="2" charset="0"/>
                </a:rPr>
                <a:t>05</a:t>
              </a:r>
              <a:r>
                <a:rPr kumimoji="1" lang="zh-CN" altLang="en-US" sz="1400" b="1" dirty="0">
                  <a:solidFill>
                    <a:schemeClr val="accent6"/>
                  </a:solidFill>
                  <a:latin typeface="Avenir Black" panose="02000503020000020003" pitchFamily="2" charset="0"/>
                </a:rPr>
                <a:t> </a:t>
              </a:r>
              <a:r>
                <a:rPr kumimoji="1" lang="en-US" altLang="zh-CN" sz="1400" b="1" dirty="0">
                  <a:solidFill>
                    <a:schemeClr val="accent6"/>
                  </a:solidFill>
                  <a:latin typeface="Avenir Black" panose="02000503020000020003" pitchFamily="2" charset="0"/>
                </a:rPr>
                <a:t>/</a:t>
              </a:r>
              <a:endParaRPr kumimoji="1" lang="zh-CN" altLang="en-US" sz="1400" b="1" dirty="0">
                <a:solidFill>
                  <a:schemeClr val="accent6"/>
                </a:solidFill>
                <a:latin typeface="Avenir Black" panose="02000503020000020003" pitchFamily="2" charset="0"/>
              </a:endParaRPr>
            </a:p>
          </p:txBody>
        </p:sp>
      </p:grpSp>
      <p:pic>
        <p:nvPicPr>
          <p:cNvPr id="54" name="Picture 29" descr="Graphical user interface, text, application&#10;&#10;Description automatically generated"/>
          <p:cNvPicPr>
            <a:picLocks noChangeAspect="1"/>
          </p:cNvPicPr>
          <p:nvPr/>
        </p:nvPicPr>
        <p:blipFill>
          <a:blip r:embed="rId4">
            <a:alphaModFix amt="70000"/>
          </a:blip>
          <a:stretch>
            <a:fillRect/>
          </a:stretch>
        </p:blipFill>
        <p:spPr>
          <a:xfrm>
            <a:off x="8000466" y="4404251"/>
            <a:ext cx="956697" cy="71773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2" name="Picture 36" descr="Graphical user interface, text, application&#10;&#10;Description automatically generated"/>
          <p:cNvPicPr>
            <a:picLocks noChangeAspect="1"/>
          </p:cNvPicPr>
          <p:nvPr/>
        </p:nvPicPr>
        <p:blipFill>
          <a:blip r:embed="rId4">
            <a:alphaModFix amt="70000"/>
          </a:blip>
          <a:stretch>
            <a:fillRect/>
          </a:stretch>
        </p:blipFill>
        <p:spPr>
          <a:xfrm>
            <a:off x="160725" y="-13745"/>
            <a:ext cx="956697" cy="717733"/>
          </a:xfrm>
          <a:prstGeom prst="rect">
            <a:avLst/>
          </a:prstGeom>
        </p:spPr>
      </p:pic>
      <p:sp>
        <p:nvSpPr>
          <p:cNvPr id="2" name="文本框 1"/>
          <p:cNvSpPr txBox="1"/>
          <p:nvPr/>
        </p:nvSpPr>
        <p:spPr>
          <a:xfrm>
            <a:off x="639072" y="988271"/>
            <a:ext cx="3248773" cy="2585323"/>
          </a:xfrm>
          <a:prstGeom prst="rect">
            <a:avLst/>
          </a:prstGeom>
          <a:noFill/>
        </p:spPr>
        <p:txBody>
          <a:bodyPr wrap="square" rtlCol="0">
            <a:spAutoFit/>
          </a:bodyPr>
          <a:lstStyle/>
          <a:p>
            <a:pPr>
              <a:lnSpc>
                <a:spcPct val="150000"/>
              </a:lnSpc>
            </a:pPr>
            <a:r>
              <a:rPr lang="zh-CN" altLang="zh-CN" dirty="0"/>
              <a:t>这种模式由</a:t>
            </a:r>
            <a:r>
              <a:rPr lang="en-US" altLang="zh-CN" dirty="0" err="1"/>
              <a:t>libvirt</a:t>
            </a:r>
            <a:r>
              <a:rPr lang="en-US" altLang="zh-CN" dirty="0"/>
              <a:t> client</a:t>
            </a:r>
            <a:r>
              <a:rPr lang="zh-CN" altLang="zh-CN" dirty="0"/>
              <a:t>向</a:t>
            </a:r>
            <a:r>
              <a:rPr lang="en-US" altLang="zh-CN" dirty="0"/>
              <a:t>hypervisor</a:t>
            </a:r>
            <a:r>
              <a:rPr lang="zh-CN" altLang="zh-CN" dirty="0"/>
              <a:t>直接发送迁移命令触发迁移过程，迁移时</a:t>
            </a:r>
            <a:r>
              <a:rPr lang="en-US" altLang="zh-CN" dirty="0" err="1"/>
              <a:t>libvirt</a:t>
            </a:r>
            <a:r>
              <a:rPr lang="en-US" altLang="zh-CN" dirty="0"/>
              <a:t> client</a:t>
            </a:r>
            <a:r>
              <a:rPr lang="zh-CN" altLang="zh-CN" dirty="0"/>
              <a:t>和</a:t>
            </a:r>
            <a:r>
              <a:rPr lang="en-US" altLang="zh-CN" dirty="0" err="1"/>
              <a:t>libvirt</a:t>
            </a:r>
            <a:r>
              <a:rPr lang="en-US" altLang="zh-CN" dirty="0"/>
              <a:t> daemon</a:t>
            </a:r>
            <a:r>
              <a:rPr lang="zh-CN" altLang="zh-CN" dirty="0"/>
              <a:t>都不对迁移过程进行控制，而是将控制权交由</a:t>
            </a:r>
            <a:r>
              <a:rPr lang="en-US" altLang="zh-CN" dirty="0"/>
              <a:t>hypervisor</a:t>
            </a:r>
            <a:r>
              <a:rPr lang="zh-CN" altLang="zh-CN" dirty="0"/>
              <a:t>程序</a:t>
            </a:r>
            <a:r>
              <a:rPr lang="zh-CN" altLang="zh-CN" dirty="0" smtClean="0"/>
              <a:t>，</a:t>
            </a:r>
            <a:endParaRPr lang="zh-CN" altLang="en-US" dirty="0"/>
          </a:p>
        </p:txBody>
      </p:sp>
      <p:sp>
        <p:nvSpPr>
          <p:cNvPr id="3" name="文本框 2"/>
          <p:cNvSpPr txBox="1"/>
          <p:nvPr/>
        </p:nvSpPr>
        <p:spPr>
          <a:xfrm>
            <a:off x="1526192" y="345121"/>
            <a:ext cx="4368069" cy="461665"/>
          </a:xfrm>
          <a:prstGeom prst="rect">
            <a:avLst/>
          </a:prstGeom>
          <a:noFill/>
        </p:spPr>
        <p:txBody>
          <a:bodyPr wrap="square" rtlCol="0">
            <a:spAutoFit/>
          </a:bodyPr>
          <a:lstStyle/>
          <a:p>
            <a:r>
              <a:rPr lang="en-US" altLang="zh-CN" sz="2400" b="1" dirty="0"/>
              <a:t>Unmanaged direct migration</a:t>
            </a:r>
            <a:endParaRPr lang="zh-CN" altLang="en-US" sz="2400" b="1" dirty="0"/>
          </a:p>
        </p:txBody>
      </p:sp>
      <p:sp>
        <p:nvSpPr>
          <p:cNvPr id="4" name="文本框 3"/>
          <p:cNvSpPr txBox="1"/>
          <p:nvPr/>
        </p:nvSpPr>
        <p:spPr>
          <a:xfrm>
            <a:off x="639072" y="3531211"/>
            <a:ext cx="8202321" cy="880947"/>
          </a:xfrm>
          <a:prstGeom prst="rect">
            <a:avLst/>
          </a:prstGeom>
          <a:noFill/>
        </p:spPr>
        <p:txBody>
          <a:bodyPr wrap="square" rtlCol="0">
            <a:spAutoFit/>
          </a:bodyPr>
          <a:lstStyle/>
          <a:p>
            <a:pPr>
              <a:lnSpc>
                <a:spcPct val="150000"/>
              </a:lnSpc>
            </a:pPr>
            <a:r>
              <a:rPr lang="en-US" altLang="zh-CN" dirty="0" err="1"/>
              <a:t>libvirt</a:t>
            </a:r>
            <a:r>
              <a:rPr lang="en-US" altLang="zh-CN" dirty="0"/>
              <a:t> client</a:t>
            </a:r>
            <a:r>
              <a:rPr lang="zh-CN" altLang="zh-CN" dirty="0"/>
              <a:t>只需要对迁移进行触发，</a:t>
            </a:r>
            <a:r>
              <a:rPr lang="en-US" altLang="zh-CN" dirty="0"/>
              <a:t>hypervisor</a:t>
            </a:r>
            <a:r>
              <a:rPr lang="zh-CN" altLang="zh-CN" dirty="0"/>
              <a:t>程序会自主完成迁移，如果此时</a:t>
            </a:r>
            <a:r>
              <a:rPr lang="en-US" altLang="zh-CN" dirty="0" err="1"/>
              <a:t>libvirt</a:t>
            </a:r>
            <a:r>
              <a:rPr lang="en-US" altLang="zh-CN" dirty="0"/>
              <a:t> client</a:t>
            </a:r>
            <a:r>
              <a:rPr lang="zh-CN" altLang="zh-CN" dirty="0"/>
              <a:t>或者</a:t>
            </a:r>
            <a:r>
              <a:rPr lang="en-US" altLang="zh-CN" dirty="0" err="1"/>
              <a:t>libvirt</a:t>
            </a:r>
            <a:r>
              <a:rPr lang="en-US" altLang="zh-CN" dirty="0"/>
              <a:t> daemon</a:t>
            </a:r>
            <a:r>
              <a:rPr lang="zh-CN" altLang="zh-CN" dirty="0"/>
              <a:t>崩溃不影响迁移的</a:t>
            </a:r>
            <a:r>
              <a:rPr lang="zh-CN" altLang="zh-CN" dirty="0" smtClean="0"/>
              <a:t>进行</a:t>
            </a:r>
            <a:endParaRPr lang="zh-CN" altLang="en-US" dirty="0"/>
          </a:p>
        </p:txBody>
      </p:sp>
      <p:pic>
        <p:nvPicPr>
          <p:cNvPr id="7" name="图片 6"/>
          <p:cNvPicPr/>
          <p:nvPr/>
        </p:nvPicPr>
        <p:blipFill>
          <a:blip r:embed="rId5">
            <a:extLst>
              <a:ext uri="{28A0092B-C50C-407E-A947-70E740481C1C}">
                <a14:useLocalDpi xmlns:a14="http://schemas.microsoft.com/office/drawing/2010/main" val="0"/>
              </a:ext>
            </a:extLst>
          </a:blip>
          <a:stretch>
            <a:fillRect/>
          </a:stretch>
        </p:blipFill>
        <p:spPr>
          <a:xfrm>
            <a:off x="4026899" y="806786"/>
            <a:ext cx="4466747" cy="2724424"/>
          </a:xfrm>
          <a:prstGeom prst="rect">
            <a:avLst/>
          </a:prstGeom>
        </p:spPr>
      </p:pic>
    </p:spTree>
    <p:extLst>
      <p:ext uri="{BB962C8B-B14F-4D97-AF65-F5344CB8AC3E}">
        <p14:creationId xmlns:p14="http://schemas.microsoft.com/office/powerpoint/2010/main" val="6432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2" name="Picture 36" descr="Graphical user interface, text, application&#10;&#10;Description automatically generated"/>
          <p:cNvPicPr>
            <a:picLocks noChangeAspect="1"/>
          </p:cNvPicPr>
          <p:nvPr/>
        </p:nvPicPr>
        <p:blipFill>
          <a:blip r:embed="rId4">
            <a:alphaModFix amt="70000"/>
          </a:blip>
          <a:stretch>
            <a:fillRect/>
          </a:stretch>
        </p:blipFill>
        <p:spPr>
          <a:xfrm>
            <a:off x="160725" y="-13745"/>
            <a:ext cx="956697" cy="717733"/>
          </a:xfrm>
          <a:prstGeom prst="rect">
            <a:avLst/>
          </a:prstGeom>
        </p:spPr>
      </p:pic>
      <p:sp>
        <p:nvSpPr>
          <p:cNvPr id="3" name="文本框 2"/>
          <p:cNvSpPr txBox="1"/>
          <p:nvPr/>
        </p:nvSpPr>
        <p:spPr>
          <a:xfrm>
            <a:off x="1526192" y="174082"/>
            <a:ext cx="4854288" cy="461665"/>
          </a:xfrm>
          <a:prstGeom prst="rect">
            <a:avLst/>
          </a:prstGeom>
          <a:noFill/>
        </p:spPr>
        <p:txBody>
          <a:bodyPr wrap="square" rtlCol="0">
            <a:spAutoFit/>
          </a:bodyPr>
          <a:lstStyle/>
          <a:p>
            <a:r>
              <a:rPr lang="en-US" altLang="zh-CN" sz="2400" b="1" dirty="0" smtClean="0"/>
              <a:t>OpenStack nova</a:t>
            </a:r>
            <a:r>
              <a:rPr lang="zh-CN" altLang="en-US" sz="2400" b="1" dirty="0" smtClean="0"/>
              <a:t>中默认迁移方式</a:t>
            </a:r>
            <a:endParaRPr lang="zh-CN" altLang="en-US" sz="2400" b="1" dirty="0"/>
          </a:p>
        </p:txBody>
      </p:sp>
      <p:sp>
        <p:nvSpPr>
          <p:cNvPr id="13" name="文本框 12"/>
          <p:cNvSpPr txBox="1"/>
          <p:nvPr/>
        </p:nvSpPr>
        <p:spPr>
          <a:xfrm>
            <a:off x="473645" y="703988"/>
            <a:ext cx="3223425" cy="3831818"/>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dirty="0" smtClean="0"/>
              <a:t>控制面采用了</a:t>
            </a:r>
            <a:r>
              <a:rPr lang="en-US" altLang="zh-CN" dirty="0" smtClean="0"/>
              <a:t>managed </a:t>
            </a:r>
            <a:r>
              <a:rPr lang="en-US" altLang="zh-CN" dirty="0"/>
              <a:t>peer to </a:t>
            </a:r>
            <a:r>
              <a:rPr lang="en-US" altLang="zh-CN" dirty="0" smtClean="0"/>
              <a:t>peer</a:t>
            </a:r>
            <a:r>
              <a:rPr lang="zh-CN" altLang="en-US" dirty="0" smtClean="0"/>
              <a:t>的方式，</a:t>
            </a:r>
            <a:r>
              <a:rPr lang="en-US" altLang="zh-CN" dirty="0" smtClean="0"/>
              <a:t>nova</a:t>
            </a:r>
            <a:r>
              <a:rPr lang="zh-CN" altLang="en-US" dirty="0" smtClean="0"/>
              <a:t>通过调用</a:t>
            </a:r>
            <a:r>
              <a:rPr lang="en-US" altLang="zh-CN" dirty="0" smtClean="0"/>
              <a:t>libvirt.so</a:t>
            </a:r>
            <a:r>
              <a:rPr lang="zh-CN" altLang="en-US" dirty="0" smtClean="0"/>
              <a:t>触发迁移，整个迁移过程由源节点</a:t>
            </a:r>
            <a:r>
              <a:rPr lang="en-US" altLang="zh-CN" dirty="0" err="1" smtClean="0"/>
              <a:t>libvirtd</a:t>
            </a:r>
            <a:r>
              <a:rPr lang="zh-CN" altLang="en-US" dirty="0" smtClean="0"/>
              <a:t>控制</a:t>
            </a:r>
            <a:endParaRPr lang="en-US" altLang="zh-CN" dirty="0"/>
          </a:p>
          <a:p>
            <a:pPr marL="285750" indent="-285750">
              <a:lnSpc>
                <a:spcPct val="150000"/>
              </a:lnSpc>
              <a:buFont typeface="Wingdings" panose="05000000000000000000" pitchFamily="2" charset="2"/>
              <a:buChar char="l"/>
            </a:pPr>
            <a:r>
              <a:rPr lang="zh-CN" altLang="en-US" dirty="0" smtClean="0"/>
              <a:t>数据面采用</a:t>
            </a:r>
            <a:r>
              <a:rPr lang="en-US" altLang="zh-CN" dirty="0"/>
              <a:t>hypervisor native </a:t>
            </a:r>
            <a:r>
              <a:rPr lang="en-US" altLang="zh-CN" dirty="0" smtClean="0"/>
              <a:t>transport</a:t>
            </a:r>
            <a:r>
              <a:rPr lang="zh-CN" altLang="en-US" dirty="0" smtClean="0"/>
              <a:t>，</a:t>
            </a:r>
            <a:r>
              <a:rPr lang="en-US" altLang="zh-CN" dirty="0" smtClean="0"/>
              <a:t>hypervisor</a:t>
            </a:r>
            <a:r>
              <a:rPr lang="zh-CN" altLang="en-US" dirty="0" smtClean="0"/>
              <a:t>程序负责完成迁移过程中数据的传输</a:t>
            </a:r>
            <a:endParaRPr lang="zh-CN" altLang="en-US" dirty="0"/>
          </a:p>
        </p:txBody>
      </p:sp>
      <p:pic>
        <p:nvPicPr>
          <p:cNvPr id="12" name="图片 11"/>
          <p:cNvPicPr>
            <a:picLocks noChangeAspect="1"/>
          </p:cNvPicPr>
          <p:nvPr/>
        </p:nvPicPr>
        <p:blipFill>
          <a:blip r:embed="rId5"/>
          <a:stretch>
            <a:fillRect/>
          </a:stretch>
        </p:blipFill>
        <p:spPr>
          <a:xfrm>
            <a:off x="3835216" y="703988"/>
            <a:ext cx="5206233" cy="4013138"/>
          </a:xfrm>
          <a:prstGeom prst="rect">
            <a:avLst/>
          </a:prstGeom>
        </p:spPr>
      </p:pic>
    </p:spTree>
    <p:extLst>
      <p:ext uri="{BB962C8B-B14F-4D97-AF65-F5344CB8AC3E}">
        <p14:creationId xmlns:p14="http://schemas.microsoft.com/office/powerpoint/2010/main" val="981790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4" name="文本框 13"/>
          <p:cNvSpPr txBox="1"/>
          <p:nvPr/>
        </p:nvSpPr>
        <p:spPr>
          <a:xfrm>
            <a:off x="3559175" y="332864"/>
            <a:ext cx="2095829" cy="1938992"/>
          </a:xfrm>
          <a:prstGeom prst="rect">
            <a:avLst/>
          </a:prstGeom>
          <a:noFill/>
        </p:spPr>
        <p:txBody>
          <a:bodyPr wrap="square" rtlCol="0">
            <a:spAutoFit/>
          </a:bodyPr>
          <a:lstStyle/>
          <a:p>
            <a:pPr algn="ctr"/>
            <a:r>
              <a:rPr kumimoji="1" lang="en-US" altLang="zh-CN" sz="12000" dirty="0" smtClean="0">
                <a:ln>
                  <a:solidFill>
                    <a:srgbClr val="CAD5E2"/>
                  </a:solidFill>
                </a:ln>
                <a:solidFill>
                  <a:srgbClr val="5E923D"/>
                </a:solidFill>
                <a:latin typeface="Source Han Sans CN Light" panose="020B0300000000000000" pitchFamily="34" charset="-128"/>
                <a:ea typeface="Source Han Sans CN Light" panose="020B0300000000000000" pitchFamily="34" charset="-128"/>
              </a:rPr>
              <a:t>04</a:t>
            </a:r>
            <a:endParaRPr kumimoji="1" lang="zh-CN" altLang="en-US" sz="12000" dirty="0">
              <a:ln>
                <a:solidFill>
                  <a:srgbClr val="CAD5E2"/>
                </a:solidFill>
              </a:ln>
              <a:solidFill>
                <a:srgbClr val="5E923D"/>
              </a:solidFill>
              <a:latin typeface="Source Han Sans CN Light" panose="020B0300000000000000" pitchFamily="34" charset="-128"/>
              <a:ea typeface="Source Han Sans CN Light" panose="020B0300000000000000" pitchFamily="34" charset="-128"/>
            </a:endParaRPr>
          </a:p>
        </p:txBody>
      </p:sp>
      <p:sp>
        <p:nvSpPr>
          <p:cNvPr id="15" name="文本框 14"/>
          <p:cNvSpPr txBox="1"/>
          <p:nvPr/>
        </p:nvSpPr>
        <p:spPr>
          <a:xfrm>
            <a:off x="3348641" y="1902524"/>
            <a:ext cx="2446718" cy="369332"/>
          </a:xfrm>
          <a:prstGeom prst="rect">
            <a:avLst/>
          </a:prstGeom>
          <a:noFill/>
        </p:spPr>
        <p:txBody>
          <a:bodyPr wrap="square" rtlCol="0">
            <a:spAutoFit/>
          </a:bodyPr>
          <a:lstStyle/>
          <a:p>
            <a:pPr algn="ctr"/>
            <a:r>
              <a:rPr kumimoji="1" lang="en-US" altLang="zh-CN" b="1" dirty="0">
                <a:solidFill>
                  <a:srgbClr val="3D6329"/>
                </a:solidFill>
                <a:latin typeface="Source Han Sans CN" panose="020B0500000000000000" pitchFamily="34" charset="-128"/>
                <a:ea typeface="Source Han Sans CN" panose="020B0500000000000000" pitchFamily="34" charset="-128"/>
              </a:rPr>
              <a:t>PART</a:t>
            </a:r>
            <a:r>
              <a:rPr kumimoji="1" lang="zh-CN" altLang="en-US" b="1" dirty="0">
                <a:solidFill>
                  <a:srgbClr val="3D6329"/>
                </a:solidFill>
                <a:latin typeface="Source Han Sans CN" panose="020B0500000000000000" pitchFamily="34" charset="-128"/>
                <a:ea typeface="Source Han Sans CN" panose="020B0500000000000000" pitchFamily="34" charset="-128"/>
              </a:rPr>
              <a:t> </a:t>
            </a:r>
            <a:r>
              <a:rPr kumimoji="1" lang="en-US" altLang="zh-CN" b="1" dirty="0" smtClean="0">
                <a:solidFill>
                  <a:srgbClr val="3D6329"/>
                </a:solidFill>
                <a:latin typeface="Source Han Sans CN" panose="020B0500000000000000" pitchFamily="34" charset="-128"/>
                <a:ea typeface="Source Han Sans CN" panose="020B0500000000000000" pitchFamily="34" charset="-128"/>
              </a:rPr>
              <a:t>FOUR</a:t>
            </a:r>
            <a:endParaRPr kumimoji="1" lang="zh-CN" altLang="en-US" b="1" dirty="0">
              <a:solidFill>
                <a:srgbClr val="3D6329"/>
              </a:solidFill>
              <a:latin typeface="Source Han Sans CN" panose="020B0500000000000000" pitchFamily="34" charset="-128"/>
              <a:ea typeface="Source Han Sans CN" panose="020B0500000000000000" pitchFamily="34" charset="-128"/>
            </a:endParaRPr>
          </a:p>
        </p:txBody>
      </p:sp>
      <p:sp>
        <p:nvSpPr>
          <p:cNvPr id="16" name="文本框 15"/>
          <p:cNvSpPr txBox="1"/>
          <p:nvPr/>
        </p:nvSpPr>
        <p:spPr>
          <a:xfrm>
            <a:off x="2875573" y="2739452"/>
            <a:ext cx="3403467" cy="523220"/>
          </a:xfrm>
          <a:prstGeom prst="rect">
            <a:avLst/>
          </a:prstGeom>
          <a:noFill/>
        </p:spPr>
        <p:txBody>
          <a:bodyPr wrap="square" rtlCol="0">
            <a:spAutoFit/>
          </a:bodyPr>
          <a:lstStyle/>
          <a:p>
            <a:pPr algn="ctr"/>
            <a:r>
              <a:rPr kumimoji="1" lang="zh-CN" altLang="en-US" sz="2800" b="1" dirty="0">
                <a:solidFill>
                  <a:schemeClr val="bg1"/>
                </a:solidFill>
                <a:latin typeface="Source Han Sans CN" panose="020B0500000000000000" pitchFamily="34" charset="-128"/>
                <a:ea typeface="Source Han Sans CN" panose="020B0500000000000000" pitchFamily="34" charset="-128"/>
              </a:rPr>
              <a:t>热迁移流程</a:t>
            </a:r>
          </a:p>
        </p:txBody>
      </p:sp>
    </p:spTree>
    <p:extLst>
      <p:ext uri="{BB962C8B-B14F-4D97-AF65-F5344CB8AC3E}">
        <p14:creationId xmlns:p14="http://schemas.microsoft.com/office/powerpoint/2010/main" val="30678438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2" name="Picture 36" descr="Graphical user interface, text, application&#10;&#10;Description automatically generated"/>
          <p:cNvPicPr>
            <a:picLocks noChangeAspect="1"/>
          </p:cNvPicPr>
          <p:nvPr/>
        </p:nvPicPr>
        <p:blipFill>
          <a:blip r:embed="rId4">
            <a:alphaModFix amt="70000"/>
          </a:blip>
          <a:stretch>
            <a:fillRect/>
          </a:stretch>
        </p:blipFill>
        <p:spPr>
          <a:xfrm>
            <a:off x="160725" y="-13745"/>
            <a:ext cx="956697" cy="717733"/>
          </a:xfrm>
          <a:prstGeom prst="rect">
            <a:avLst/>
          </a:prstGeom>
        </p:spPr>
      </p:pic>
      <p:sp>
        <p:nvSpPr>
          <p:cNvPr id="13" name="文本框 12"/>
          <p:cNvSpPr txBox="1"/>
          <p:nvPr/>
        </p:nvSpPr>
        <p:spPr>
          <a:xfrm>
            <a:off x="473645" y="559262"/>
            <a:ext cx="3743120" cy="4111510"/>
          </a:xfrm>
          <a:prstGeom prst="rect">
            <a:avLst/>
          </a:prstGeom>
          <a:noFill/>
        </p:spPr>
        <p:txBody>
          <a:bodyPr wrap="square" rtlCol="0">
            <a:spAutoFit/>
          </a:bodyPr>
          <a:lstStyle/>
          <a:p>
            <a:pPr marL="342900" indent="-342900">
              <a:lnSpc>
                <a:spcPct val="150000"/>
              </a:lnSpc>
              <a:buFont typeface="+mj-lt"/>
              <a:buAutoNum type="arabicPeriod"/>
            </a:pPr>
            <a:r>
              <a:rPr lang="en-US" altLang="zh-CN" sz="1600" dirty="0" err="1" smtClean="0">
                <a:latin typeface="微软雅黑" panose="020B0503020204020204" pitchFamily="34" charset="-122"/>
                <a:ea typeface="微软雅黑" panose="020B0503020204020204" pitchFamily="34" charset="-122"/>
              </a:rPr>
              <a:t>libvirt</a:t>
            </a:r>
            <a:r>
              <a:rPr lang="en-US" altLang="zh-CN" sz="1600" dirty="0" smtClean="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client</a:t>
            </a:r>
            <a:r>
              <a:rPr lang="zh-CN" altLang="zh-CN" sz="1600" dirty="0">
                <a:latin typeface="微软雅黑" panose="020B0503020204020204" pitchFamily="34" charset="-122"/>
                <a:ea typeface="微软雅黑" panose="020B0503020204020204" pitchFamily="34" charset="-122"/>
              </a:rPr>
              <a:t>调用接口触发迁移，源节点</a:t>
            </a:r>
            <a:r>
              <a:rPr lang="en-US" altLang="zh-CN" sz="1600" dirty="0" err="1">
                <a:latin typeface="微软雅黑" panose="020B0503020204020204" pitchFamily="34" charset="-122"/>
                <a:ea typeface="微软雅黑" panose="020B0503020204020204" pitchFamily="34" charset="-122"/>
              </a:rPr>
              <a:t>libvirtd</a:t>
            </a:r>
            <a:r>
              <a:rPr lang="zh-CN" altLang="zh-CN" sz="1600" dirty="0">
                <a:latin typeface="微软雅黑" panose="020B0503020204020204" pitchFamily="34" charset="-122"/>
                <a:ea typeface="微软雅黑" panose="020B0503020204020204" pitchFamily="34" charset="-122"/>
              </a:rPr>
              <a:t>接收到迁移请求后，获取迁移的</a:t>
            </a:r>
            <a:r>
              <a:rPr lang="en-US" altLang="zh-CN" sz="1600" dirty="0">
                <a:latin typeface="微软雅黑" panose="020B0503020204020204" pitchFamily="34" charset="-122"/>
                <a:ea typeface="微软雅黑" panose="020B0503020204020204" pitchFamily="34" charset="-122"/>
              </a:rPr>
              <a:t>flag</a:t>
            </a:r>
            <a:r>
              <a:rPr lang="zh-CN" altLang="zh-CN" sz="1600" dirty="0">
                <a:latin typeface="微软雅黑" panose="020B0503020204020204" pitchFamily="34" charset="-122"/>
                <a:ea typeface="微软雅黑" panose="020B0503020204020204" pitchFamily="34" charset="-122"/>
              </a:rPr>
              <a:t>和</a:t>
            </a:r>
            <a:r>
              <a:rPr lang="en-US" altLang="zh-CN" sz="1600" dirty="0" err="1">
                <a:latin typeface="微软雅黑" panose="020B0503020204020204" pitchFamily="34" charset="-122"/>
                <a:ea typeface="微软雅黑" panose="020B0503020204020204" pitchFamily="34" charset="-122"/>
              </a:rPr>
              <a:t>params</a:t>
            </a:r>
            <a:r>
              <a:rPr lang="zh-CN" altLang="zh-CN" sz="1600" dirty="0">
                <a:latin typeface="微软雅黑" panose="020B0503020204020204" pitchFamily="34" charset="-122"/>
                <a:ea typeface="微软雅黑" panose="020B0503020204020204" pitchFamily="34" charset="-122"/>
              </a:rPr>
              <a:t>，并对</a:t>
            </a:r>
            <a:r>
              <a:rPr lang="en-US" altLang="zh-CN" sz="1600" dirty="0">
                <a:latin typeface="微软雅黑" panose="020B0503020204020204" pitchFamily="34" charset="-122"/>
                <a:ea typeface="微软雅黑" panose="020B0503020204020204" pitchFamily="34" charset="-122"/>
              </a:rPr>
              <a:t>flag</a:t>
            </a:r>
            <a:r>
              <a:rPr lang="zh-CN" altLang="zh-CN" sz="1600" dirty="0">
                <a:latin typeface="微软雅黑" panose="020B0503020204020204" pitchFamily="34" charset="-122"/>
                <a:ea typeface="微软雅黑" panose="020B0503020204020204" pitchFamily="34" charset="-122"/>
              </a:rPr>
              <a:t>和</a:t>
            </a:r>
            <a:r>
              <a:rPr lang="en-US" altLang="zh-CN" sz="1600" dirty="0" err="1">
                <a:latin typeface="微软雅黑" panose="020B0503020204020204" pitchFamily="34" charset="-122"/>
                <a:ea typeface="微软雅黑" panose="020B0503020204020204" pitchFamily="34" charset="-122"/>
              </a:rPr>
              <a:t>params</a:t>
            </a:r>
            <a:r>
              <a:rPr lang="zh-CN" altLang="zh-CN" sz="1600" dirty="0">
                <a:latin typeface="微软雅黑" panose="020B0503020204020204" pitchFamily="34" charset="-122"/>
                <a:ea typeface="微软雅黑" panose="020B0503020204020204" pitchFamily="34" charset="-122"/>
              </a:rPr>
              <a:t>进行校验</a:t>
            </a:r>
          </a:p>
          <a:p>
            <a:pPr marL="342900" indent="-342900">
              <a:lnSpc>
                <a:spcPct val="150000"/>
              </a:lnSpc>
              <a:buFont typeface="+mj-lt"/>
              <a:buAutoNum type="arabicPeriod"/>
            </a:pPr>
            <a:r>
              <a:rPr lang="zh-CN" altLang="zh-CN" sz="1600" dirty="0" smtClean="0">
                <a:latin typeface="微软雅黑" panose="020B0503020204020204" pitchFamily="34" charset="-122"/>
                <a:ea typeface="微软雅黑" panose="020B0503020204020204" pitchFamily="34" charset="-122"/>
              </a:rPr>
              <a:t>源</a:t>
            </a:r>
            <a:r>
              <a:rPr lang="zh-CN" altLang="zh-CN" sz="1600" dirty="0">
                <a:latin typeface="微软雅黑" panose="020B0503020204020204" pitchFamily="34" charset="-122"/>
                <a:ea typeface="微软雅黑" panose="020B0503020204020204" pitchFamily="34" charset="-122"/>
              </a:rPr>
              <a:t>节点</a:t>
            </a:r>
            <a:r>
              <a:rPr lang="en-US" altLang="zh-CN" sz="1600" dirty="0" err="1">
                <a:latin typeface="微软雅黑" panose="020B0503020204020204" pitchFamily="34" charset="-122"/>
                <a:ea typeface="微软雅黑" panose="020B0503020204020204" pitchFamily="34" charset="-122"/>
              </a:rPr>
              <a:t>libvirtd</a:t>
            </a:r>
            <a:r>
              <a:rPr lang="zh-CN" altLang="zh-CN" sz="1600" dirty="0">
                <a:latin typeface="微软雅黑" panose="020B0503020204020204" pitchFamily="34" charset="-122"/>
                <a:ea typeface="微软雅黑" panose="020B0503020204020204" pitchFamily="34" charset="-122"/>
              </a:rPr>
              <a:t>程序调用</a:t>
            </a:r>
            <a:r>
              <a:rPr lang="en-US" altLang="zh-CN" sz="1600" dirty="0" err="1">
                <a:latin typeface="微软雅黑" panose="020B0503020204020204" pitchFamily="34" charset="-122"/>
                <a:ea typeface="微软雅黑" panose="020B0503020204020204" pitchFamily="34" charset="-122"/>
              </a:rPr>
              <a:t>virConnectOpenAuth</a:t>
            </a:r>
            <a:r>
              <a:rPr lang="zh-CN" altLang="zh-CN" sz="1600" dirty="0">
                <a:latin typeface="微软雅黑" panose="020B0503020204020204" pitchFamily="34" charset="-122"/>
                <a:ea typeface="微软雅黑" panose="020B0503020204020204" pitchFamily="34" charset="-122"/>
              </a:rPr>
              <a:t>函数与目标节点建立连接，用于后续跟目标节点数据传输和远程</a:t>
            </a:r>
            <a:r>
              <a:rPr lang="zh-CN" altLang="zh-CN" sz="1600" dirty="0" smtClean="0">
                <a:latin typeface="微软雅黑" panose="020B0503020204020204" pitchFamily="34" charset="-122"/>
                <a:ea typeface="微软雅黑" panose="020B0503020204020204" pitchFamily="34" charset="-122"/>
              </a:rPr>
              <a:t>过程调用</a:t>
            </a:r>
            <a:endParaRPr lang="en-US" altLang="zh-CN" sz="1600" dirty="0" smtClean="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en-US" altLang="zh-CN" sz="1600" dirty="0">
                <a:latin typeface="微软雅黑" panose="020B0503020204020204" pitchFamily="34" charset="-122"/>
                <a:ea typeface="微软雅黑" panose="020B0503020204020204" pitchFamily="34" charset="-122"/>
              </a:rPr>
              <a:t>begin</a:t>
            </a:r>
            <a:r>
              <a:rPr lang="zh-CN" altLang="zh-CN" sz="1600" dirty="0">
                <a:latin typeface="微软雅黑" panose="020B0503020204020204" pitchFamily="34" charset="-122"/>
                <a:ea typeface="微软雅黑" panose="020B0503020204020204" pitchFamily="34" charset="-122"/>
              </a:rPr>
              <a:t>阶段，源节点</a:t>
            </a:r>
            <a:r>
              <a:rPr lang="en-US" altLang="zh-CN" sz="1600" dirty="0" err="1">
                <a:latin typeface="微软雅黑" panose="020B0503020204020204" pitchFamily="34" charset="-122"/>
                <a:ea typeface="微软雅黑" panose="020B0503020204020204" pitchFamily="34" charset="-122"/>
              </a:rPr>
              <a:t>libvirtd</a:t>
            </a:r>
            <a:r>
              <a:rPr lang="zh-CN" altLang="zh-CN" sz="1600" dirty="0">
                <a:latin typeface="微软雅黑" panose="020B0503020204020204" pitchFamily="34" charset="-122"/>
                <a:ea typeface="微软雅黑" panose="020B0503020204020204" pitchFamily="34" charset="-122"/>
              </a:rPr>
              <a:t>调用</a:t>
            </a:r>
            <a:r>
              <a:rPr lang="en-US" altLang="zh-CN" sz="1600" dirty="0" err="1">
                <a:latin typeface="微软雅黑" panose="020B0503020204020204" pitchFamily="34" charset="-122"/>
                <a:ea typeface="微软雅黑" panose="020B0503020204020204" pitchFamily="34" charset="-122"/>
              </a:rPr>
              <a:t>qemuDomainDefFormatXML</a:t>
            </a:r>
            <a:r>
              <a:rPr lang="zh-CN" altLang="zh-CN" sz="1600" dirty="0">
                <a:latin typeface="微软雅黑" panose="020B0503020204020204" pitchFamily="34" charset="-122"/>
                <a:ea typeface="微软雅黑" panose="020B0503020204020204" pitchFamily="34" charset="-122"/>
              </a:rPr>
              <a:t>完成虚拟机</a:t>
            </a:r>
            <a:r>
              <a:rPr lang="en-US" altLang="zh-CN" sz="1600" dirty="0">
                <a:latin typeface="微软雅黑" panose="020B0503020204020204" pitchFamily="34" charset="-122"/>
                <a:ea typeface="微软雅黑" panose="020B0503020204020204" pitchFamily="34" charset="-122"/>
              </a:rPr>
              <a:t>xml</a:t>
            </a:r>
            <a:r>
              <a:rPr lang="zh-CN" altLang="zh-CN" sz="1600" dirty="0">
                <a:latin typeface="微软雅黑" panose="020B0503020204020204" pitchFamily="34" charset="-122"/>
                <a:ea typeface="微软雅黑" panose="020B0503020204020204" pitchFamily="34" charset="-122"/>
              </a:rPr>
              <a:t>的生成</a:t>
            </a:r>
            <a:endParaRPr lang="zh-CN" altLang="zh-CN" sz="1600" dirty="0">
              <a:latin typeface="微软雅黑" panose="020B0503020204020204" pitchFamily="34" charset="-122"/>
              <a:ea typeface="微软雅黑" panose="020B0503020204020204" pitchFamily="34" charset="-122"/>
            </a:endParaRPr>
          </a:p>
        </p:txBody>
      </p:sp>
      <p:pic>
        <p:nvPicPr>
          <p:cNvPr id="6" name="图片 5"/>
          <p:cNvPicPr/>
          <p:nvPr/>
        </p:nvPicPr>
        <p:blipFill>
          <a:blip r:embed="rId5"/>
          <a:stretch>
            <a:fillRect/>
          </a:stretch>
        </p:blipFill>
        <p:spPr>
          <a:xfrm>
            <a:off x="4289918" y="96316"/>
            <a:ext cx="4544896" cy="4942751"/>
          </a:xfrm>
          <a:prstGeom prst="rect">
            <a:avLst/>
          </a:prstGeom>
        </p:spPr>
      </p:pic>
    </p:spTree>
    <p:extLst>
      <p:ext uri="{BB962C8B-B14F-4D97-AF65-F5344CB8AC3E}">
        <p14:creationId xmlns:p14="http://schemas.microsoft.com/office/powerpoint/2010/main" val="18015675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2" name="Picture 36" descr="Graphical user interface, text, application&#10;&#10;Description automatically generated"/>
          <p:cNvPicPr>
            <a:picLocks noChangeAspect="1"/>
          </p:cNvPicPr>
          <p:nvPr/>
        </p:nvPicPr>
        <p:blipFill>
          <a:blip r:embed="rId4">
            <a:alphaModFix amt="70000"/>
          </a:blip>
          <a:stretch>
            <a:fillRect/>
          </a:stretch>
        </p:blipFill>
        <p:spPr>
          <a:xfrm>
            <a:off x="160725" y="-13745"/>
            <a:ext cx="956697" cy="717733"/>
          </a:xfrm>
          <a:prstGeom prst="rect">
            <a:avLst/>
          </a:prstGeom>
        </p:spPr>
      </p:pic>
      <p:sp>
        <p:nvSpPr>
          <p:cNvPr id="13" name="文本框 12"/>
          <p:cNvSpPr txBox="1"/>
          <p:nvPr/>
        </p:nvSpPr>
        <p:spPr>
          <a:xfrm>
            <a:off x="473645" y="703988"/>
            <a:ext cx="8196709" cy="3785652"/>
          </a:xfrm>
          <a:prstGeom prst="rect">
            <a:avLst/>
          </a:prstGeom>
          <a:noFill/>
        </p:spPr>
        <p:txBody>
          <a:bodyPr wrap="square" rtlCol="0">
            <a:spAutoFit/>
          </a:bodyPr>
          <a:lstStyle/>
          <a:p>
            <a:pPr marL="342900" indent="-342900">
              <a:lnSpc>
                <a:spcPct val="150000"/>
              </a:lnSpc>
              <a:buFont typeface="+mj-lt"/>
              <a:buAutoNum type="arabicPeriod" startAt="4"/>
            </a:pPr>
            <a:r>
              <a:rPr lang="en-US" altLang="zh-CN" sz="1600" dirty="0" smtClean="0">
                <a:latin typeface="微软雅黑" panose="020B0503020204020204" pitchFamily="34" charset="-122"/>
                <a:ea typeface="微软雅黑" panose="020B0503020204020204" pitchFamily="34" charset="-122"/>
              </a:rPr>
              <a:t>prepare</a:t>
            </a:r>
            <a:r>
              <a:rPr lang="zh-CN" altLang="zh-CN" sz="1600" dirty="0">
                <a:latin typeface="微软雅黑" panose="020B0503020204020204" pitchFamily="34" charset="-122"/>
                <a:ea typeface="微软雅黑" panose="020B0503020204020204" pitchFamily="34" charset="-122"/>
              </a:rPr>
              <a:t>阶段，源节点通过</a:t>
            </a:r>
            <a:r>
              <a:rPr lang="en-US" altLang="zh-CN" sz="1600" dirty="0">
                <a:latin typeface="微软雅黑" panose="020B0503020204020204" pitchFamily="34" charset="-122"/>
                <a:ea typeface="微软雅黑" panose="020B0503020204020204" pitchFamily="34" charset="-122"/>
              </a:rPr>
              <a:t>RPC</a:t>
            </a:r>
            <a:r>
              <a:rPr lang="zh-CN" altLang="zh-CN" sz="1600" dirty="0">
                <a:latin typeface="微软雅黑" panose="020B0503020204020204" pitchFamily="34" charset="-122"/>
                <a:ea typeface="微软雅黑" panose="020B0503020204020204" pitchFamily="34" charset="-122"/>
              </a:rPr>
              <a:t>的方式调用目标节点</a:t>
            </a:r>
            <a:r>
              <a:rPr lang="en-US" altLang="zh-CN" sz="1600" dirty="0">
                <a:latin typeface="微软雅黑" panose="020B0503020204020204" pitchFamily="34" charset="-122"/>
                <a:ea typeface="微软雅黑" panose="020B0503020204020204" pitchFamily="34" charset="-122"/>
              </a:rPr>
              <a:t>domainMigratePrepare3Params</a:t>
            </a:r>
            <a:r>
              <a:rPr lang="zh-CN" altLang="zh-CN" sz="1600" dirty="0">
                <a:latin typeface="微软雅黑" panose="020B0503020204020204" pitchFamily="34" charset="-122"/>
                <a:ea typeface="微软雅黑" panose="020B0503020204020204" pitchFamily="34" charset="-122"/>
              </a:rPr>
              <a:t>函数，在目标节点启动一个带</a:t>
            </a:r>
            <a:r>
              <a:rPr lang="en-US" altLang="zh-CN" sz="1600" dirty="0">
                <a:latin typeface="微软雅黑" panose="020B0503020204020204" pitchFamily="34" charset="-122"/>
                <a:ea typeface="微软雅黑" panose="020B0503020204020204" pitchFamily="34" charset="-122"/>
              </a:rPr>
              <a:t>incoming</a:t>
            </a:r>
            <a:r>
              <a:rPr lang="zh-CN" altLang="zh-CN" sz="1600" dirty="0">
                <a:latin typeface="微软雅黑" panose="020B0503020204020204" pitchFamily="34" charset="-122"/>
                <a:ea typeface="微软雅黑" panose="020B0503020204020204" pitchFamily="34" charset="-122"/>
              </a:rPr>
              <a:t>参数的虚拟机，然后启动</a:t>
            </a:r>
            <a:r>
              <a:rPr lang="en-US" altLang="zh-CN" sz="1600" dirty="0">
                <a:latin typeface="微软雅黑" panose="020B0503020204020204" pitchFamily="34" charset="-122"/>
                <a:ea typeface="微软雅黑" panose="020B0503020204020204" pitchFamily="34" charset="-122"/>
              </a:rPr>
              <a:t>NBD server</a:t>
            </a:r>
            <a:r>
              <a:rPr lang="zh-CN" altLang="zh-CN" sz="1600" dirty="0">
                <a:latin typeface="微软雅黑" panose="020B0503020204020204" pitchFamily="34" charset="-122"/>
                <a:ea typeface="微软雅黑" panose="020B0503020204020204" pitchFamily="34" charset="-122"/>
              </a:rPr>
              <a:t>。</a:t>
            </a:r>
          </a:p>
          <a:p>
            <a:pPr marL="342900" indent="-342900">
              <a:lnSpc>
                <a:spcPct val="150000"/>
              </a:lnSpc>
              <a:buFont typeface="+mj-lt"/>
              <a:buAutoNum type="arabicPeriod" startAt="4"/>
            </a:pPr>
            <a:r>
              <a:rPr lang="en-US" altLang="zh-CN" sz="1600" dirty="0" smtClean="0">
                <a:latin typeface="微软雅黑" panose="020B0503020204020204" pitchFamily="34" charset="-122"/>
                <a:ea typeface="微软雅黑" panose="020B0503020204020204" pitchFamily="34" charset="-122"/>
              </a:rPr>
              <a:t>perform</a:t>
            </a:r>
            <a:r>
              <a:rPr lang="zh-CN" altLang="zh-CN" sz="1600" dirty="0">
                <a:latin typeface="微软雅黑" panose="020B0503020204020204" pitchFamily="34" charset="-122"/>
                <a:ea typeface="微软雅黑" panose="020B0503020204020204" pitchFamily="34" charset="-122"/>
              </a:rPr>
              <a:t>阶段，源节点调用</a:t>
            </a:r>
            <a:r>
              <a:rPr lang="en-US" altLang="zh-CN" sz="1600" dirty="0" err="1">
                <a:latin typeface="微软雅黑" panose="020B0503020204020204" pitchFamily="34" charset="-122"/>
                <a:ea typeface="微软雅黑" panose="020B0503020204020204" pitchFamily="34" charset="-122"/>
              </a:rPr>
              <a:t>qemuMigrationRun</a:t>
            </a:r>
            <a:r>
              <a:rPr lang="zh-CN" altLang="zh-CN" sz="1600" dirty="0">
                <a:latin typeface="微软雅黑" panose="020B0503020204020204" pitchFamily="34" charset="-122"/>
                <a:ea typeface="微软雅黑" panose="020B0503020204020204" pitchFamily="34" charset="-122"/>
              </a:rPr>
              <a:t>函数，正式开始迁移并在此阶段将虚拟机内存、状态等数据迁移到目标节点虚拟机。</a:t>
            </a:r>
          </a:p>
          <a:p>
            <a:pPr marL="342900" indent="-342900">
              <a:lnSpc>
                <a:spcPct val="150000"/>
              </a:lnSpc>
              <a:buFont typeface="+mj-lt"/>
              <a:buAutoNum type="arabicPeriod" startAt="4"/>
            </a:pPr>
            <a:r>
              <a:rPr lang="en-US" altLang="zh-CN" sz="1600" dirty="0" smtClean="0">
                <a:latin typeface="微软雅黑" panose="020B0503020204020204" pitchFamily="34" charset="-122"/>
                <a:ea typeface="微软雅黑" panose="020B0503020204020204" pitchFamily="34" charset="-122"/>
              </a:rPr>
              <a:t>finish</a:t>
            </a:r>
            <a:r>
              <a:rPr lang="zh-CN" altLang="zh-CN" sz="1600" dirty="0">
                <a:latin typeface="微软雅黑" panose="020B0503020204020204" pitchFamily="34" charset="-122"/>
                <a:ea typeface="微软雅黑" panose="020B0503020204020204" pitchFamily="34" charset="-122"/>
              </a:rPr>
              <a:t>阶段，源节点</a:t>
            </a:r>
            <a:r>
              <a:rPr lang="en-US" altLang="zh-CN" sz="1600" dirty="0" err="1">
                <a:latin typeface="微软雅黑" panose="020B0503020204020204" pitchFamily="34" charset="-122"/>
                <a:ea typeface="微软雅黑" panose="020B0503020204020204" pitchFamily="34" charset="-122"/>
              </a:rPr>
              <a:t>libvirtd</a:t>
            </a:r>
            <a:r>
              <a:rPr lang="zh-CN" altLang="zh-CN" sz="1600" dirty="0">
                <a:latin typeface="微软雅黑" panose="020B0503020204020204" pitchFamily="34" charset="-122"/>
                <a:ea typeface="微软雅黑" panose="020B0503020204020204" pitchFamily="34" charset="-122"/>
              </a:rPr>
              <a:t>通过</a:t>
            </a:r>
            <a:r>
              <a:rPr lang="en-US" altLang="zh-CN" sz="1600" dirty="0">
                <a:latin typeface="微软雅黑" panose="020B0503020204020204" pitchFamily="34" charset="-122"/>
                <a:ea typeface="微软雅黑" panose="020B0503020204020204" pitchFamily="34" charset="-122"/>
              </a:rPr>
              <a:t>RPC</a:t>
            </a:r>
            <a:r>
              <a:rPr lang="zh-CN" altLang="zh-CN" sz="1600" dirty="0">
                <a:latin typeface="微软雅黑" panose="020B0503020204020204" pitchFamily="34" charset="-122"/>
                <a:ea typeface="微软雅黑" panose="020B0503020204020204" pitchFamily="34" charset="-122"/>
              </a:rPr>
              <a:t>的方式调用目标节点</a:t>
            </a:r>
            <a:r>
              <a:rPr lang="en-US" altLang="zh-CN" sz="1600" dirty="0" err="1">
                <a:latin typeface="微软雅黑" panose="020B0503020204020204" pitchFamily="34" charset="-122"/>
                <a:ea typeface="微软雅黑" panose="020B0503020204020204" pitchFamily="34" charset="-122"/>
              </a:rPr>
              <a:t>qemuMigrationFinish</a:t>
            </a:r>
            <a:r>
              <a:rPr lang="zh-CN" altLang="zh-CN" sz="1600" dirty="0">
                <a:latin typeface="微软雅黑" panose="020B0503020204020204" pitchFamily="34" charset="-122"/>
                <a:ea typeface="微软雅黑" panose="020B0503020204020204" pitchFamily="34" charset="-122"/>
              </a:rPr>
              <a:t>方法，在目标节点停止</a:t>
            </a:r>
            <a:r>
              <a:rPr lang="en-US" altLang="zh-CN" sz="1600" dirty="0">
                <a:latin typeface="微软雅黑" panose="020B0503020204020204" pitchFamily="34" charset="-122"/>
                <a:ea typeface="微软雅黑" panose="020B0503020204020204" pitchFamily="34" charset="-122"/>
              </a:rPr>
              <a:t>NBD server</a:t>
            </a:r>
            <a:r>
              <a:rPr lang="zh-CN" altLang="zh-CN" sz="1600" dirty="0">
                <a:latin typeface="微软雅黑" panose="020B0503020204020204" pitchFamily="34" charset="-122"/>
                <a:ea typeface="微软雅黑" panose="020B0503020204020204" pitchFamily="34" charset="-122"/>
              </a:rPr>
              <a:t>，并调用</a:t>
            </a:r>
            <a:r>
              <a:rPr lang="en-US" altLang="zh-CN" sz="1600" dirty="0" err="1">
                <a:latin typeface="微软雅黑" panose="020B0503020204020204" pitchFamily="34" charset="-122"/>
                <a:ea typeface="微软雅黑" panose="020B0503020204020204" pitchFamily="34" charset="-122"/>
              </a:rPr>
              <a:t>qemuProcessStartCPUs</a:t>
            </a:r>
            <a:r>
              <a:rPr lang="zh-CN" altLang="zh-CN" sz="1600" dirty="0">
                <a:latin typeface="微软雅黑" panose="020B0503020204020204" pitchFamily="34" charset="-122"/>
                <a:ea typeface="微软雅黑" panose="020B0503020204020204" pitchFamily="34" charset="-122"/>
              </a:rPr>
              <a:t>使目标节点虚拟机进入运行状态。</a:t>
            </a:r>
          </a:p>
          <a:p>
            <a:pPr marL="342900" indent="-342900">
              <a:lnSpc>
                <a:spcPct val="150000"/>
              </a:lnSpc>
              <a:buFont typeface="+mj-lt"/>
              <a:buAutoNum type="arabicPeriod" startAt="4"/>
            </a:pPr>
            <a:r>
              <a:rPr lang="en-US" altLang="zh-CN" sz="1600" dirty="0" smtClean="0">
                <a:latin typeface="微软雅黑" panose="020B0503020204020204" pitchFamily="34" charset="-122"/>
                <a:ea typeface="微软雅黑" panose="020B0503020204020204" pitchFamily="34" charset="-122"/>
              </a:rPr>
              <a:t>confirm</a:t>
            </a:r>
            <a:r>
              <a:rPr lang="zh-CN" altLang="zh-CN" sz="1600" dirty="0">
                <a:latin typeface="微软雅黑" panose="020B0503020204020204" pitchFamily="34" charset="-122"/>
                <a:ea typeface="微软雅黑" panose="020B0503020204020204" pitchFamily="34" charset="-122"/>
              </a:rPr>
              <a:t>阶段，源节点调用</a:t>
            </a:r>
            <a:r>
              <a:rPr lang="en-US" altLang="zh-CN" sz="1600" dirty="0" err="1">
                <a:latin typeface="微软雅黑" panose="020B0503020204020204" pitchFamily="34" charset="-122"/>
                <a:ea typeface="微软雅黑" panose="020B0503020204020204" pitchFamily="34" charset="-122"/>
              </a:rPr>
              <a:t>qemuProcessStop</a:t>
            </a:r>
            <a:r>
              <a:rPr lang="zh-CN" altLang="zh-CN" sz="1600" dirty="0">
                <a:latin typeface="微软雅黑" panose="020B0503020204020204" pitchFamily="34" charset="-122"/>
                <a:ea typeface="微软雅黑" panose="020B0503020204020204" pitchFamily="34" charset="-122"/>
              </a:rPr>
              <a:t>函数，停止源节点虚拟机对应的</a:t>
            </a:r>
            <a:r>
              <a:rPr lang="en-US" altLang="zh-CN" sz="1600" dirty="0" err="1">
                <a:latin typeface="微软雅黑" panose="020B0503020204020204" pitchFamily="34" charset="-122"/>
                <a:ea typeface="微软雅黑" panose="020B0503020204020204" pitchFamily="34" charset="-122"/>
              </a:rPr>
              <a:t>qemu</a:t>
            </a:r>
            <a:r>
              <a:rPr lang="zh-CN" altLang="zh-CN" sz="1600" dirty="0">
                <a:latin typeface="微软雅黑" panose="020B0503020204020204" pitchFamily="34" charset="-122"/>
                <a:ea typeface="微软雅黑" panose="020B0503020204020204" pitchFamily="34" charset="-122"/>
              </a:rPr>
              <a:t>进程，完成迁移</a:t>
            </a:r>
            <a:r>
              <a:rPr lang="zh-CN" altLang="zh-CN" sz="1600" dirty="0" smtClean="0">
                <a:latin typeface="微软雅黑" panose="020B0503020204020204" pitchFamily="34" charset="-122"/>
                <a:ea typeface="微软雅黑" panose="020B0503020204020204" pitchFamily="34" charset="-122"/>
              </a:rPr>
              <a:t>。</a:t>
            </a:r>
            <a:endParaRPr lang="zh-CN"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9734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4" name="文本框 13"/>
          <p:cNvSpPr txBox="1"/>
          <p:nvPr/>
        </p:nvSpPr>
        <p:spPr>
          <a:xfrm>
            <a:off x="3559175" y="332864"/>
            <a:ext cx="2095829" cy="1938992"/>
          </a:xfrm>
          <a:prstGeom prst="rect">
            <a:avLst/>
          </a:prstGeom>
          <a:noFill/>
        </p:spPr>
        <p:txBody>
          <a:bodyPr wrap="square" rtlCol="0">
            <a:spAutoFit/>
          </a:bodyPr>
          <a:lstStyle/>
          <a:p>
            <a:pPr algn="ctr"/>
            <a:r>
              <a:rPr kumimoji="1" lang="en-US" altLang="zh-CN" sz="12000" dirty="0" smtClean="0">
                <a:ln>
                  <a:solidFill>
                    <a:srgbClr val="CAD5E2"/>
                  </a:solidFill>
                </a:ln>
                <a:solidFill>
                  <a:srgbClr val="5E923D"/>
                </a:solidFill>
                <a:latin typeface="Source Han Sans CN Light" panose="020B0300000000000000" pitchFamily="34" charset="-128"/>
                <a:ea typeface="Source Han Sans CN Light" panose="020B0300000000000000" pitchFamily="34" charset="-128"/>
              </a:rPr>
              <a:t>05</a:t>
            </a:r>
            <a:endParaRPr kumimoji="1" lang="zh-CN" altLang="en-US" sz="12000" dirty="0">
              <a:ln>
                <a:solidFill>
                  <a:srgbClr val="CAD5E2"/>
                </a:solidFill>
              </a:ln>
              <a:solidFill>
                <a:srgbClr val="5E923D"/>
              </a:solidFill>
              <a:latin typeface="Source Han Sans CN Light" panose="020B0300000000000000" pitchFamily="34" charset="-128"/>
              <a:ea typeface="Source Han Sans CN Light" panose="020B0300000000000000" pitchFamily="34" charset="-128"/>
            </a:endParaRPr>
          </a:p>
        </p:txBody>
      </p:sp>
      <p:sp>
        <p:nvSpPr>
          <p:cNvPr id="15" name="文本框 14"/>
          <p:cNvSpPr txBox="1"/>
          <p:nvPr/>
        </p:nvSpPr>
        <p:spPr>
          <a:xfrm>
            <a:off x="3348641" y="1902524"/>
            <a:ext cx="2446718" cy="369332"/>
          </a:xfrm>
          <a:prstGeom prst="rect">
            <a:avLst/>
          </a:prstGeom>
          <a:noFill/>
        </p:spPr>
        <p:txBody>
          <a:bodyPr wrap="square" rtlCol="0">
            <a:spAutoFit/>
          </a:bodyPr>
          <a:lstStyle/>
          <a:p>
            <a:pPr algn="ctr"/>
            <a:r>
              <a:rPr kumimoji="1" lang="en-US" altLang="zh-CN" b="1" dirty="0">
                <a:solidFill>
                  <a:srgbClr val="3D6329"/>
                </a:solidFill>
                <a:latin typeface="Source Han Sans CN" panose="020B0500000000000000" pitchFamily="34" charset="-128"/>
                <a:ea typeface="Source Han Sans CN" panose="020B0500000000000000" pitchFamily="34" charset="-128"/>
              </a:rPr>
              <a:t>PART</a:t>
            </a:r>
            <a:r>
              <a:rPr kumimoji="1" lang="zh-CN" altLang="en-US" b="1" dirty="0">
                <a:solidFill>
                  <a:srgbClr val="3D6329"/>
                </a:solidFill>
                <a:latin typeface="Source Han Sans CN" panose="020B0500000000000000" pitchFamily="34" charset="-128"/>
                <a:ea typeface="Source Han Sans CN" panose="020B0500000000000000" pitchFamily="34" charset="-128"/>
              </a:rPr>
              <a:t> </a:t>
            </a:r>
            <a:r>
              <a:rPr kumimoji="1" lang="en-US" altLang="zh-CN" b="1" dirty="0" smtClean="0">
                <a:solidFill>
                  <a:srgbClr val="3D6329"/>
                </a:solidFill>
                <a:latin typeface="Source Han Sans CN" panose="020B0500000000000000" pitchFamily="34" charset="-128"/>
                <a:ea typeface="Source Han Sans CN" panose="020B0500000000000000" pitchFamily="34" charset="-128"/>
              </a:rPr>
              <a:t>FIVE</a:t>
            </a:r>
            <a:endParaRPr kumimoji="1" lang="zh-CN" altLang="en-US" b="1" dirty="0">
              <a:solidFill>
                <a:srgbClr val="3D6329"/>
              </a:solidFill>
              <a:latin typeface="Source Han Sans CN" panose="020B0500000000000000" pitchFamily="34" charset="-128"/>
              <a:ea typeface="Source Han Sans CN" panose="020B0500000000000000" pitchFamily="34" charset="-128"/>
            </a:endParaRPr>
          </a:p>
        </p:txBody>
      </p:sp>
      <p:sp>
        <p:nvSpPr>
          <p:cNvPr id="16" name="文本框 15"/>
          <p:cNvSpPr txBox="1"/>
          <p:nvPr/>
        </p:nvSpPr>
        <p:spPr>
          <a:xfrm>
            <a:off x="2875573" y="2739452"/>
            <a:ext cx="3403467" cy="523220"/>
          </a:xfrm>
          <a:prstGeom prst="rect">
            <a:avLst/>
          </a:prstGeom>
          <a:noFill/>
        </p:spPr>
        <p:txBody>
          <a:bodyPr wrap="square" rtlCol="0">
            <a:spAutoFit/>
          </a:bodyPr>
          <a:lstStyle/>
          <a:p>
            <a:pPr algn="ctr"/>
            <a:r>
              <a:rPr kumimoji="1" lang="zh-CN" altLang="en-US" sz="2800" b="1" dirty="0">
                <a:solidFill>
                  <a:schemeClr val="bg1"/>
                </a:solidFill>
                <a:latin typeface="Source Han Sans CN" panose="020B0500000000000000" pitchFamily="34" charset="-128"/>
                <a:ea typeface="Source Han Sans CN" panose="020B0500000000000000" pitchFamily="34" charset="-128"/>
              </a:rPr>
              <a:t>热</a:t>
            </a:r>
            <a:r>
              <a:rPr kumimoji="1" lang="zh-CN" altLang="en-US" sz="2800" b="1" dirty="0" smtClean="0">
                <a:solidFill>
                  <a:schemeClr val="bg1"/>
                </a:solidFill>
                <a:latin typeface="Source Han Sans CN" panose="020B0500000000000000" pitchFamily="34" charset="-128"/>
                <a:ea typeface="Source Han Sans CN" panose="020B0500000000000000" pitchFamily="34" charset="-128"/>
              </a:rPr>
              <a:t>迁移</a:t>
            </a:r>
            <a:r>
              <a:rPr kumimoji="1" lang="zh-CN" altLang="en-US" sz="2800" b="1" dirty="0">
                <a:solidFill>
                  <a:schemeClr val="bg1"/>
                </a:solidFill>
                <a:latin typeface="Source Han Sans CN" panose="020B0500000000000000" pitchFamily="34" charset="-128"/>
                <a:ea typeface="Source Han Sans CN" panose="020B0500000000000000" pitchFamily="34" charset="-128"/>
              </a:rPr>
              <a:t>加速</a:t>
            </a:r>
          </a:p>
        </p:txBody>
      </p:sp>
    </p:spTree>
    <p:extLst>
      <p:ext uri="{BB962C8B-B14F-4D97-AF65-F5344CB8AC3E}">
        <p14:creationId xmlns:p14="http://schemas.microsoft.com/office/powerpoint/2010/main" val="14315970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2" name="Picture 36" descr="Graphical user interface, text, application&#10;&#10;Description automatically generated"/>
          <p:cNvPicPr>
            <a:picLocks noChangeAspect="1"/>
          </p:cNvPicPr>
          <p:nvPr/>
        </p:nvPicPr>
        <p:blipFill>
          <a:blip r:embed="rId4">
            <a:alphaModFix amt="70000"/>
          </a:blip>
          <a:stretch>
            <a:fillRect/>
          </a:stretch>
        </p:blipFill>
        <p:spPr>
          <a:xfrm>
            <a:off x="160725" y="-13745"/>
            <a:ext cx="956697" cy="717733"/>
          </a:xfrm>
          <a:prstGeom prst="rect">
            <a:avLst/>
          </a:prstGeom>
        </p:spPr>
      </p:pic>
      <p:sp>
        <p:nvSpPr>
          <p:cNvPr id="13" name="文本框 12"/>
          <p:cNvSpPr txBox="1"/>
          <p:nvPr/>
        </p:nvSpPr>
        <p:spPr>
          <a:xfrm>
            <a:off x="473646" y="703988"/>
            <a:ext cx="2881347" cy="3785652"/>
          </a:xfrm>
          <a:prstGeom prst="rect">
            <a:avLst/>
          </a:prstGeom>
          <a:noFill/>
        </p:spPr>
        <p:txBody>
          <a:bodyPr wrap="square" rtlCol="0">
            <a:spAutoFit/>
          </a:bodyPr>
          <a:lstStyle/>
          <a:p>
            <a:r>
              <a:rPr lang="zh-CN" altLang="en-US" sz="1600" b="1" dirty="0">
                <a:latin typeface="微软雅黑" panose="020B0503020204020204" charset="-122"/>
                <a:ea typeface="微软雅黑" panose="020B0503020204020204" charset="-122"/>
              </a:rPr>
              <a:t>特点：</a:t>
            </a:r>
            <a:endParaRPr lang="en-US" altLang="zh-CN" sz="1600" b="1" dirty="0">
              <a:latin typeface="微软雅黑" panose="020B0503020204020204" charset="-122"/>
              <a:ea typeface="微软雅黑" panose="020B0503020204020204" charset="-122"/>
            </a:endParaRPr>
          </a:p>
          <a:p>
            <a:pPr marL="342900" indent="-342900">
              <a:buFont typeface="Arial" panose="020B0604020202020204" pitchFamily="34" charset="0"/>
              <a:buChar char="•"/>
            </a:pPr>
            <a:r>
              <a:rPr lang="zh-CN" altLang="en-US" sz="1600" dirty="0">
                <a:latin typeface="微软雅黑" panose="020B0503020204020204" charset="-122"/>
                <a:ea typeface="微软雅黑" panose="020B0503020204020204" charset="-122"/>
              </a:rPr>
              <a:t>利用</a:t>
            </a:r>
            <a:r>
              <a:rPr lang="en-US" altLang="zh-CN" sz="1600" dirty="0">
                <a:latin typeface="微软雅黑" panose="020B0503020204020204" charset="-122"/>
                <a:ea typeface="微软雅黑" panose="020B0503020204020204" charset="-122"/>
              </a:rPr>
              <a:t>host CPU</a:t>
            </a:r>
            <a:r>
              <a:rPr lang="zh-CN" altLang="en-US" sz="1600" dirty="0">
                <a:latin typeface="微软雅黑" panose="020B0503020204020204" charset="-122"/>
                <a:ea typeface="微软雅黑" panose="020B0503020204020204" charset="-122"/>
              </a:rPr>
              <a:t>提供的算力，对需要传输的内存数据进行压缩</a:t>
            </a:r>
            <a:endParaRPr lang="en-US" altLang="zh-CN" sz="1600" dirty="0">
              <a:latin typeface="微软雅黑" panose="020B0503020204020204" charset="-122"/>
              <a:ea typeface="微软雅黑" panose="020B0503020204020204" charset="-122"/>
            </a:endParaRPr>
          </a:p>
          <a:p>
            <a:pPr marL="342900" indent="-342900">
              <a:buFont typeface="Arial" panose="020B0604020202020204" pitchFamily="34" charset="0"/>
              <a:buChar char="•"/>
            </a:pPr>
            <a:r>
              <a:rPr lang="zh-CN" altLang="en-US" sz="1600" dirty="0">
                <a:latin typeface="微软雅黑" panose="020B0503020204020204" charset="-122"/>
                <a:ea typeface="微软雅黑" panose="020B0503020204020204" charset="-122"/>
              </a:rPr>
              <a:t>网络传输带宽一定的情况下，传输数据体积变小</a:t>
            </a:r>
            <a:endParaRPr lang="en-US" altLang="zh-CN" sz="1600" dirty="0">
              <a:latin typeface="微软雅黑" panose="020B0503020204020204" charset="-122"/>
              <a:ea typeface="微软雅黑" panose="020B0503020204020204" charset="-122"/>
            </a:endParaRPr>
          </a:p>
          <a:p>
            <a:pPr marL="342900" indent="-342900">
              <a:buFont typeface="Arial" panose="020B0604020202020204" pitchFamily="34" charset="0"/>
              <a:buChar char="•"/>
            </a:pPr>
            <a:r>
              <a:rPr lang="zh-CN" altLang="en-US" sz="1600" dirty="0">
                <a:latin typeface="微软雅黑" panose="020B0503020204020204" charset="-122"/>
                <a:ea typeface="微软雅黑" panose="020B0503020204020204" charset="-122"/>
              </a:rPr>
              <a:t>压缩</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解压缩数据本身耗费一定的时间</a:t>
            </a:r>
            <a:endParaRPr lang="en-US" altLang="zh-CN" sz="1600" dirty="0">
              <a:latin typeface="微软雅黑" panose="020B0503020204020204" charset="-122"/>
              <a:ea typeface="微软雅黑" panose="020B0503020204020204" charset="-122"/>
            </a:endParaRPr>
          </a:p>
          <a:p>
            <a:pPr marL="342900" indent="-342900">
              <a:buFont typeface="Arial" panose="020B0604020202020204" pitchFamily="34" charset="0"/>
              <a:buChar char="•"/>
            </a:pPr>
            <a:r>
              <a:rPr lang="zh-CN" altLang="en-US" sz="1600" dirty="0">
                <a:latin typeface="微软雅黑" panose="020B0503020204020204" charset="-122"/>
                <a:ea typeface="微软雅黑" panose="020B0503020204020204" charset="-122"/>
              </a:rPr>
              <a:t>压缩率受数据特征影响较大</a:t>
            </a:r>
            <a:endParaRPr lang="en-US" altLang="zh-CN" sz="1600" dirty="0">
              <a:latin typeface="微软雅黑" panose="020B0503020204020204" charset="-122"/>
              <a:ea typeface="微软雅黑" panose="020B0503020204020204" charset="-122"/>
            </a:endParaRPr>
          </a:p>
          <a:p>
            <a:pPr marL="342900" indent="-342900">
              <a:buFont typeface="Wingdings" panose="05000000000000000000" pitchFamily="2" charset="2"/>
              <a:buChar char="Ø"/>
            </a:pPr>
            <a:endParaRPr lang="en-US" altLang="zh-CN" sz="1600" dirty="0">
              <a:latin typeface="微软雅黑" panose="020B0503020204020204" charset="-122"/>
              <a:ea typeface="微软雅黑" panose="020B0503020204020204" charset="-122"/>
            </a:endParaRPr>
          </a:p>
          <a:p>
            <a:r>
              <a:rPr lang="zh-CN" altLang="en-US" sz="1600" b="1" dirty="0">
                <a:latin typeface="微软雅黑" panose="020B0503020204020204" charset="-122"/>
                <a:ea typeface="微软雅黑" panose="020B0503020204020204" charset="-122"/>
              </a:rPr>
              <a:t>加速效果：</a:t>
            </a:r>
            <a:endParaRPr lang="en-US" altLang="zh-CN" sz="1600" b="1" dirty="0">
              <a:latin typeface="微软雅黑" panose="020B0503020204020204" charset="-122"/>
              <a:ea typeface="微软雅黑" panose="020B0503020204020204" charset="-122"/>
            </a:endParaRPr>
          </a:p>
          <a:p>
            <a:r>
              <a:rPr lang="zh-CN" altLang="en-US" sz="1600" dirty="0">
                <a:latin typeface="微软雅黑" panose="020B0503020204020204" charset="-122"/>
                <a:ea typeface="微软雅黑" panose="020B0503020204020204" charset="-122"/>
              </a:rPr>
              <a:t>加速效果受到压缩率、</a:t>
            </a:r>
            <a:r>
              <a:rPr lang="en-US" altLang="zh-CN" sz="1600" dirty="0">
                <a:latin typeface="微软雅黑" panose="020B0503020204020204" charset="-122"/>
                <a:ea typeface="微软雅黑" panose="020B0503020204020204" charset="-122"/>
              </a:rPr>
              <a:t>CPU</a:t>
            </a:r>
            <a:r>
              <a:rPr lang="zh-CN" altLang="en-US" sz="1600" dirty="0">
                <a:latin typeface="微软雅黑" panose="020B0503020204020204" charset="-122"/>
                <a:ea typeface="微软雅黑" panose="020B0503020204020204" charset="-122"/>
              </a:rPr>
              <a:t>压缩计算能力影响，加速效果不稳定</a:t>
            </a:r>
            <a:endParaRPr lang="zh-CN" altLang="en-US" sz="1600" dirty="0">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08842" y="1019655"/>
            <a:ext cx="5634982" cy="3010707"/>
          </a:xfrm>
          <a:prstGeom prst="rect">
            <a:avLst/>
          </a:prstGeom>
        </p:spPr>
      </p:pic>
      <p:sp>
        <p:nvSpPr>
          <p:cNvPr id="5" name="文本框 4"/>
          <p:cNvSpPr txBox="1"/>
          <p:nvPr/>
        </p:nvSpPr>
        <p:spPr>
          <a:xfrm>
            <a:off x="1322261" y="192101"/>
            <a:ext cx="4368069" cy="461665"/>
          </a:xfrm>
          <a:prstGeom prst="rect">
            <a:avLst/>
          </a:prstGeom>
          <a:noFill/>
        </p:spPr>
        <p:txBody>
          <a:bodyPr wrap="square" rtlCol="0">
            <a:spAutoFit/>
          </a:bodyPr>
          <a:lstStyle/>
          <a:p>
            <a:r>
              <a:rPr lang="zh-CN" altLang="en-US" sz="2400" b="1" dirty="0" smtClean="0"/>
              <a:t>多线程压缩</a:t>
            </a:r>
            <a:endParaRPr lang="zh-CN" altLang="en-US" sz="2400" b="1" dirty="0"/>
          </a:p>
        </p:txBody>
      </p:sp>
    </p:spTree>
    <p:extLst>
      <p:ext uri="{BB962C8B-B14F-4D97-AF65-F5344CB8AC3E}">
        <p14:creationId xmlns:p14="http://schemas.microsoft.com/office/powerpoint/2010/main" val="28276543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2" name="Picture 36" descr="Graphical user interface, text, application&#10;&#10;Description automatically generated"/>
          <p:cNvPicPr>
            <a:picLocks noChangeAspect="1"/>
          </p:cNvPicPr>
          <p:nvPr/>
        </p:nvPicPr>
        <p:blipFill>
          <a:blip r:embed="rId4">
            <a:alphaModFix amt="70000"/>
          </a:blip>
          <a:stretch>
            <a:fillRect/>
          </a:stretch>
        </p:blipFill>
        <p:spPr>
          <a:xfrm>
            <a:off x="160725" y="-13745"/>
            <a:ext cx="956697" cy="717733"/>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08842" y="1019655"/>
            <a:ext cx="5634982" cy="3010707"/>
          </a:xfrm>
          <a:prstGeom prst="rect">
            <a:avLst/>
          </a:prstGeom>
        </p:spPr>
      </p:pic>
      <p:sp>
        <p:nvSpPr>
          <p:cNvPr id="5" name="文本框 4"/>
          <p:cNvSpPr txBox="1"/>
          <p:nvPr/>
        </p:nvSpPr>
        <p:spPr>
          <a:xfrm>
            <a:off x="1322261" y="192101"/>
            <a:ext cx="4368069" cy="461665"/>
          </a:xfrm>
          <a:prstGeom prst="rect">
            <a:avLst/>
          </a:prstGeom>
          <a:noFill/>
        </p:spPr>
        <p:txBody>
          <a:bodyPr wrap="square" rtlCol="0">
            <a:spAutoFit/>
          </a:bodyPr>
          <a:lstStyle/>
          <a:p>
            <a:r>
              <a:rPr lang="zh-CN" altLang="en-US" sz="2400" b="1" dirty="0" smtClean="0"/>
              <a:t>多线程压缩</a:t>
            </a:r>
            <a:endParaRPr lang="zh-CN" altLang="en-US" sz="2400" b="1" dirty="0"/>
          </a:p>
        </p:txBody>
      </p:sp>
      <p:sp>
        <p:nvSpPr>
          <p:cNvPr id="6" name="文本框 5"/>
          <p:cNvSpPr txBox="1"/>
          <p:nvPr/>
        </p:nvSpPr>
        <p:spPr>
          <a:xfrm>
            <a:off x="467068" y="815821"/>
            <a:ext cx="2868190" cy="4031873"/>
          </a:xfrm>
          <a:prstGeom prst="rect">
            <a:avLst/>
          </a:prstGeom>
          <a:noFill/>
        </p:spPr>
        <p:txBody>
          <a:bodyPr wrap="square" rtlCol="0">
            <a:spAutoFit/>
          </a:bodyPr>
          <a:lstStyle/>
          <a:p>
            <a:r>
              <a:rPr lang="zh-CN" altLang="en-US" sz="1600" b="1" dirty="0">
                <a:latin typeface="微软雅黑" panose="020B0503020204020204" charset="-122"/>
                <a:ea typeface="微软雅黑" panose="020B0503020204020204" charset="-122"/>
              </a:rPr>
              <a:t>主要参数：</a:t>
            </a:r>
            <a:endParaRPr lang="en-US" altLang="zh-CN" sz="1600" b="1" dirty="0">
              <a:latin typeface="微软雅黑" panose="020B0503020204020204" charset="-122"/>
              <a:ea typeface="微软雅黑" panose="020B0503020204020204" charset="-122"/>
            </a:endParaRPr>
          </a:p>
          <a:p>
            <a:pPr marL="342900" indent="-342900">
              <a:buFont typeface="Wingdings" panose="05000000000000000000" pitchFamily="2" charset="2"/>
              <a:buChar char="Ø"/>
            </a:pPr>
            <a:r>
              <a:rPr lang="zh-CN" altLang="en-US" sz="1600" b="1" dirty="0">
                <a:latin typeface="微软雅黑" panose="020B0503020204020204" charset="-122"/>
                <a:ea typeface="微软雅黑" panose="020B0503020204020204" charset="-122"/>
              </a:rPr>
              <a:t>压缩线程数：</a:t>
            </a:r>
            <a:endParaRPr lang="en-US" altLang="zh-CN" sz="1600" b="1" dirty="0">
              <a:latin typeface="微软雅黑" panose="020B0503020204020204" charset="-122"/>
              <a:ea typeface="微软雅黑" panose="020B0503020204020204" charset="-122"/>
            </a:endParaRPr>
          </a:p>
          <a:p>
            <a:pPr lvl="1"/>
            <a:r>
              <a:rPr lang="zh-CN" altLang="en-US" sz="1600" dirty="0">
                <a:latin typeface="微软雅黑" panose="020B0503020204020204" charset="-122"/>
                <a:ea typeface="微软雅黑" panose="020B0503020204020204" charset="-122"/>
              </a:rPr>
              <a:t>在源节点用于对内存数据进行压缩的线程</a:t>
            </a:r>
            <a:r>
              <a:rPr lang="zh-CN" altLang="en-US" sz="1600" dirty="0" smtClean="0">
                <a:latin typeface="微软雅黑" panose="020B0503020204020204" charset="-122"/>
                <a:ea typeface="微软雅黑" panose="020B0503020204020204" charset="-122"/>
              </a:rPr>
              <a:t>数</a:t>
            </a:r>
            <a:endParaRPr lang="en-US" altLang="zh-CN" sz="1600" dirty="0" smtClean="0">
              <a:latin typeface="微软雅黑" panose="020B0503020204020204" charset="-122"/>
              <a:ea typeface="微软雅黑" panose="020B0503020204020204" charset="-122"/>
            </a:endParaRPr>
          </a:p>
          <a:p>
            <a:pPr lvl="1"/>
            <a:endParaRPr lang="en-US" altLang="zh-CN" sz="1600" dirty="0">
              <a:latin typeface="微软雅黑" panose="020B0503020204020204" charset="-122"/>
              <a:ea typeface="微软雅黑" panose="020B0503020204020204" charset="-122"/>
            </a:endParaRPr>
          </a:p>
          <a:p>
            <a:pPr marL="342900" indent="-342900">
              <a:buFont typeface="Wingdings" panose="05000000000000000000" pitchFamily="2" charset="2"/>
              <a:buChar char="Ø"/>
            </a:pPr>
            <a:r>
              <a:rPr lang="zh-CN" altLang="en-US" sz="1600" b="1" dirty="0">
                <a:latin typeface="微软雅黑" panose="020B0503020204020204" charset="-122"/>
                <a:ea typeface="微软雅黑" panose="020B0503020204020204" charset="-122"/>
              </a:rPr>
              <a:t>解压线程数：</a:t>
            </a:r>
            <a:endParaRPr lang="en-US" altLang="zh-CN" sz="1600" b="1" dirty="0">
              <a:latin typeface="微软雅黑" panose="020B0503020204020204" charset="-122"/>
              <a:ea typeface="微软雅黑" panose="020B0503020204020204" charset="-122"/>
            </a:endParaRPr>
          </a:p>
          <a:p>
            <a:pPr lvl="1"/>
            <a:r>
              <a:rPr lang="zh-CN" altLang="en-US" sz="1600" dirty="0">
                <a:latin typeface="微软雅黑" panose="020B0503020204020204" charset="-122"/>
                <a:ea typeface="微软雅黑" panose="020B0503020204020204" charset="-122"/>
              </a:rPr>
              <a:t>在目标节点用于解压内存数据线程数，一般为压缩线程数的</a:t>
            </a:r>
            <a:r>
              <a:rPr lang="en-US" altLang="zh-CN" sz="1600" dirty="0" smtClean="0">
                <a:latin typeface="微软雅黑" panose="020B0503020204020204" charset="-122"/>
                <a:ea typeface="微软雅黑" panose="020B0503020204020204" charset="-122"/>
              </a:rPr>
              <a:t>1/4</a:t>
            </a:r>
          </a:p>
          <a:p>
            <a:pPr lvl="1"/>
            <a:endParaRPr lang="en-US" altLang="zh-CN" sz="1600" dirty="0">
              <a:latin typeface="微软雅黑" panose="020B0503020204020204" charset="-122"/>
              <a:ea typeface="微软雅黑" panose="020B0503020204020204" charset="-122"/>
            </a:endParaRPr>
          </a:p>
          <a:p>
            <a:pPr marL="342900" indent="-342900">
              <a:buFont typeface="Wingdings" panose="05000000000000000000" pitchFamily="2" charset="2"/>
              <a:buChar char="Ø"/>
            </a:pPr>
            <a:r>
              <a:rPr lang="zh-CN" altLang="en-US" sz="1600" b="1" dirty="0">
                <a:latin typeface="微软雅黑" panose="020B0503020204020204" charset="-122"/>
                <a:ea typeface="微软雅黑" panose="020B0503020204020204" charset="-122"/>
              </a:rPr>
              <a:t>压缩级别：</a:t>
            </a:r>
            <a:endParaRPr lang="en-US" altLang="zh-CN" sz="1600" b="1" dirty="0">
              <a:latin typeface="微软雅黑" panose="020B0503020204020204" charset="-122"/>
              <a:ea typeface="微软雅黑" panose="020B0503020204020204" charset="-122"/>
            </a:endParaRPr>
          </a:p>
          <a:p>
            <a:pPr lvl="1"/>
            <a:r>
              <a:rPr lang="zh-CN" altLang="en-US" sz="1600" dirty="0">
                <a:latin typeface="微软雅黑" panose="020B0503020204020204" charset="-122"/>
                <a:ea typeface="微软雅黑" panose="020B0503020204020204" charset="-122"/>
              </a:rPr>
              <a:t>压缩级别分为</a:t>
            </a:r>
            <a:r>
              <a:rPr lang="en-US" altLang="zh-CN" sz="1600" dirty="0">
                <a:latin typeface="微软雅黑" panose="020B0503020204020204" charset="-122"/>
                <a:ea typeface="微软雅黑" panose="020B0503020204020204" charset="-122"/>
              </a:rPr>
              <a:t>1-9</a:t>
            </a:r>
            <a:r>
              <a:rPr lang="zh-CN" altLang="en-US" sz="1600" dirty="0">
                <a:latin typeface="微软雅黑" panose="020B0503020204020204" charset="-122"/>
                <a:ea typeface="微软雅黑" panose="020B0503020204020204" charset="-122"/>
              </a:rPr>
              <a:t>共九个级别，数值越大对应压缩率越高，压缩数据所消耗的</a:t>
            </a:r>
            <a:r>
              <a:rPr lang="en-US" altLang="zh-CN" sz="1600" dirty="0">
                <a:latin typeface="微软雅黑" panose="020B0503020204020204" charset="-122"/>
                <a:ea typeface="微软雅黑" panose="020B0503020204020204" charset="-122"/>
              </a:rPr>
              <a:t>CPU</a:t>
            </a:r>
            <a:r>
              <a:rPr lang="zh-CN" altLang="en-US" sz="1600" dirty="0">
                <a:latin typeface="微软雅黑" panose="020B0503020204020204" charset="-122"/>
                <a:ea typeface="微软雅黑" panose="020B0503020204020204" charset="-122"/>
              </a:rPr>
              <a:t>资源越多，压缩时间越</a:t>
            </a:r>
            <a:r>
              <a:rPr lang="zh-CN" altLang="en-US" sz="1600" dirty="0" smtClean="0">
                <a:latin typeface="微软雅黑" panose="020B0503020204020204" charset="-122"/>
                <a:ea typeface="微软雅黑" panose="020B0503020204020204" charset="-122"/>
              </a:rPr>
              <a:t>长</a:t>
            </a:r>
            <a:endParaRPr lang="en-US" altLang="zh-CN" sz="1600"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4705447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2" name="Picture 36" descr="Graphical user interface, text, application&#10;&#10;Description automatically generated"/>
          <p:cNvPicPr>
            <a:picLocks noChangeAspect="1"/>
          </p:cNvPicPr>
          <p:nvPr/>
        </p:nvPicPr>
        <p:blipFill>
          <a:blip r:embed="rId4">
            <a:alphaModFix amt="70000"/>
          </a:blip>
          <a:stretch>
            <a:fillRect/>
          </a:stretch>
        </p:blipFill>
        <p:spPr>
          <a:xfrm>
            <a:off x="160725" y="-13745"/>
            <a:ext cx="956697" cy="717733"/>
          </a:xfrm>
          <a:prstGeom prst="rect">
            <a:avLst/>
          </a:prstGeom>
        </p:spPr>
      </p:pic>
      <p:sp>
        <p:nvSpPr>
          <p:cNvPr id="5" name="文本框 4"/>
          <p:cNvSpPr txBox="1"/>
          <p:nvPr/>
        </p:nvSpPr>
        <p:spPr>
          <a:xfrm>
            <a:off x="1322261" y="192101"/>
            <a:ext cx="4368069" cy="461665"/>
          </a:xfrm>
          <a:prstGeom prst="rect">
            <a:avLst/>
          </a:prstGeom>
          <a:noFill/>
        </p:spPr>
        <p:txBody>
          <a:bodyPr wrap="square" rtlCol="0">
            <a:spAutoFit/>
          </a:bodyPr>
          <a:lstStyle/>
          <a:p>
            <a:r>
              <a:rPr lang="en-US" altLang="zh-CN" sz="2400" b="1" dirty="0" smtClean="0"/>
              <a:t>XBZRLE</a:t>
            </a:r>
            <a:endParaRPr lang="zh-CN" altLang="en-US" sz="2400" b="1" dirty="0"/>
          </a:p>
        </p:txBody>
      </p:sp>
      <p:sp>
        <p:nvSpPr>
          <p:cNvPr id="6" name="文本框 5"/>
          <p:cNvSpPr txBox="1"/>
          <p:nvPr/>
        </p:nvSpPr>
        <p:spPr>
          <a:xfrm>
            <a:off x="467067" y="653766"/>
            <a:ext cx="3802325" cy="4278094"/>
          </a:xfrm>
          <a:prstGeom prst="rect">
            <a:avLst/>
          </a:prstGeom>
          <a:noFill/>
        </p:spPr>
        <p:txBody>
          <a:bodyPr wrap="square" rtlCol="0">
            <a:spAutoFit/>
          </a:bodyPr>
          <a:lstStyle/>
          <a:p>
            <a:r>
              <a:rPr lang="zh-CN" altLang="en-US" sz="1600" b="1" dirty="0">
                <a:latin typeface="微软雅黑" panose="020B0503020204020204" charset="-122"/>
                <a:ea typeface="微软雅黑" panose="020B0503020204020204" charset="-122"/>
              </a:rPr>
              <a:t>特点：</a:t>
            </a:r>
            <a:endParaRPr lang="en-US" altLang="zh-CN" sz="1600" b="1" dirty="0">
              <a:latin typeface="微软雅黑" panose="020B0503020204020204" charset="-122"/>
              <a:ea typeface="微软雅黑" panose="020B0503020204020204" charset="-122"/>
            </a:endParaRPr>
          </a:p>
          <a:p>
            <a:pPr marL="342900" indent="-342900">
              <a:buFont typeface="Wingdings" panose="05000000000000000000" pitchFamily="2" charset="2"/>
              <a:buChar char="Ø"/>
            </a:pPr>
            <a:r>
              <a:rPr lang="zh-CN" altLang="en-US" sz="1600" dirty="0">
                <a:latin typeface="微软雅黑" panose="020B0503020204020204" charset="-122"/>
                <a:ea typeface="微软雅黑" panose="020B0503020204020204" charset="-122"/>
              </a:rPr>
              <a:t>传输内存脏页的差异数据，减少数据的传输量</a:t>
            </a:r>
            <a:endParaRPr lang="en-US" altLang="zh-CN" sz="1600" dirty="0">
              <a:latin typeface="微软雅黑" panose="020B0503020204020204" charset="-122"/>
              <a:ea typeface="微软雅黑" panose="020B0503020204020204" charset="-122"/>
            </a:endParaRPr>
          </a:p>
          <a:p>
            <a:pPr marL="342900" indent="-342900">
              <a:buFont typeface="Wingdings" panose="05000000000000000000" pitchFamily="2" charset="2"/>
              <a:buChar char="Ø"/>
            </a:pPr>
            <a:r>
              <a:rPr lang="zh-CN" altLang="en-US" sz="1600" dirty="0">
                <a:latin typeface="微软雅黑" panose="020B0503020204020204" charset="-122"/>
                <a:ea typeface="微软雅黑" panose="020B0503020204020204" charset="-122"/>
              </a:rPr>
              <a:t>占用源节点一定量的内存作为</a:t>
            </a:r>
            <a:r>
              <a:rPr lang="en-US" altLang="zh-CN" sz="1600" dirty="0">
                <a:latin typeface="微软雅黑" panose="020B0503020204020204" charset="-122"/>
                <a:ea typeface="微软雅黑" panose="020B0503020204020204" charset="-122"/>
              </a:rPr>
              <a:t>cache</a:t>
            </a:r>
            <a:r>
              <a:rPr lang="zh-CN" altLang="en-US" sz="1600" dirty="0">
                <a:latin typeface="微软雅黑" panose="020B0503020204020204" charset="-122"/>
                <a:ea typeface="微软雅黑" panose="020B0503020204020204" charset="-122"/>
              </a:rPr>
              <a:t>保存原始内存</a:t>
            </a:r>
            <a:endParaRPr lang="en-US" altLang="zh-CN" sz="1600" dirty="0">
              <a:latin typeface="微软雅黑" panose="020B0503020204020204" charset="-122"/>
              <a:ea typeface="微软雅黑" panose="020B0503020204020204" charset="-122"/>
            </a:endParaRPr>
          </a:p>
          <a:p>
            <a:pPr marL="342900" indent="-342900">
              <a:buFont typeface="Wingdings" panose="05000000000000000000" pitchFamily="2" charset="2"/>
              <a:buChar char="Ø"/>
            </a:pPr>
            <a:r>
              <a:rPr lang="en-US" altLang="zh-CN" sz="1600" dirty="0" err="1">
                <a:latin typeface="微软雅黑" panose="020B0503020204020204" charset="-122"/>
                <a:ea typeface="微软雅黑" panose="020B0503020204020204" charset="-122"/>
              </a:rPr>
              <a:t>cache_size</a:t>
            </a:r>
            <a:r>
              <a:rPr lang="zh-CN" altLang="en-US" sz="1600" dirty="0">
                <a:latin typeface="微软雅黑" panose="020B0503020204020204" charset="-122"/>
                <a:ea typeface="微软雅黑" panose="020B0503020204020204" charset="-122"/>
              </a:rPr>
              <a:t>小于虚机内存时，加速效果与</a:t>
            </a:r>
            <a:r>
              <a:rPr lang="en-US" altLang="zh-CN" sz="1600" dirty="0" err="1">
                <a:latin typeface="微软雅黑" panose="020B0503020204020204" charset="-122"/>
                <a:ea typeface="微软雅黑" panose="020B0503020204020204" charset="-122"/>
              </a:rPr>
              <a:t>cache_size</a:t>
            </a:r>
            <a:r>
              <a:rPr lang="zh-CN" altLang="en-US" sz="1600" dirty="0">
                <a:latin typeface="微软雅黑" panose="020B0503020204020204" charset="-122"/>
                <a:ea typeface="微软雅黑" panose="020B0503020204020204" charset="-122"/>
              </a:rPr>
              <a:t>成正相关</a:t>
            </a:r>
            <a:endParaRPr lang="en-US" altLang="zh-CN" sz="1600" dirty="0">
              <a:latin typeface="微软雅黑" panose="020B0503020204020204" charset="-122"/>
              <a:ea typeface="微软雅黑" panose="020B0503020204020204" charset="-122"/>
            </a:endParaRPr>
          </a:p>
          <a:p>
            <a:endParaRPr lang="en-US" altLang="zh-CN" sz="1600" dirty="0">
              <a:latin typeface="微软雅黑" panose="020B0503020204020204" charset="-122"/>
              <a:ea typeface="微软雅黑" panose="020B0503020204020204" charset="-122"/>
            </a:endParaRPr>
          </a:p>
          <a:p>
            <a:r>
              <a:rPr lang="zh-CN" altLang="en-US" sz="1600" b="1" dirty="0">
                <a:latin typeface="微软雅黑" panose="020B0503020204020204" charset="-122"/>
                <a:ea typeface="微软雅黑" panose="020B0503020204020204" charset="-122"/>
              </a:rPr>
              <a:t>加速效果：</a:t>
            </a:r>
            <a:endParaRPr lang="en-US" altLang="zh-CN" sz="1600" b="1" dirty="0">
              <a:latin typeface="微软雅黑" panose="020B0503020204020204" charset="-122"/>
              <a:ea typeface="微软雅黑" panose="020B0503020204020204" charset="-122"/>
            </a:endParaRPr>
          </a:p>
          <a:p>
            <a:r>
              <a:rPr lang="zh-CN" altLang="en-US" sz="1600" dirty="0">
                <a:latin typeface="微软雅黑" panose="020B0503020204020204" charset="-122"/>
                <a:ea typeface="微软雅黑" panose="020B0503020204020204" charset="-122"/>
              </a:rPr>
              <a:t>加速效果受到</a:t>
            </a:r>
            <a:r>
              <a:rPr lang="en-US" altLang="zh-CN" sz="1600" dirty="0">
                <a:latin typeface="微软雅黑" panose="020B0503020204020204" charset="-122"/>
                <a:ea typeface="微软雅黑" panose="020B0503020204020204" charset="-122"/>
              </a:rPr>
              <a:t>cache</a:t>
            </a:r>
            <a:r>
              <a:rPr lang="zh-CN" altLang="en-US" sz="1600" dirty="0">
                <a:latin typeface="微软雅黑" panose="020B0503020204020204" charset="-122"/>
                <a:ea typeface="微软雅黑" panose="020B0503020204020204" charset="-122"/>
              </a:rPr>
              <a:t>大小的影响，适用于主机内存资源充足，且虚拟机内存频繁读写的场景</a:t>
            </a:r>
            <a:endParaRPr lang="en-US" altLang="zh-CN" sz="1600" dirty="0">
              <a:latin typeface="微软雅黑" panose="020B0503020204020204" charset="-122"/>
              <a:ea typeface="微软雅黑" panose="020B0503020204020204" charset="-122"/>
            </a:endParaRPr>
          </a:p>
          <a:p>
            <a:endParaRPr lang="en-US" altLang="zh-CN" sz="1600" dirty="0">
              <a:latin typeface="微软雅黑" panose="020B0503020204020204" charset="-122"/>
              <a:ea typeface="微软雅黑" panose="020B0503020204020204" charset="-122"/>
            </a:endParaRPr>
          </a:p>
          <a:p>
            <a:r>
              <a:rPr lang="zh-CN" altLang="en-US" sz="1600" b="1" dirty="0">
                <a:latin typeface="微软雅黑" panose="020B0503020204020204" charset="-122"/>
                <a:ea typeface="微软雅黑" panose="020B0503020204020204" charset="-122"/>
              </a:rPr>
              <a:t>主要参数：</a:t>
            </a:r>
            <a:endParaRPr lang="en-US" altLang="zh-CN" sz="1600" b="1" dirty="0">
              <a:latin typeface="微软雅黑" panose="020B0503020204020204" charset="-122"/>
              <a:ea typeface="微软雅黑" panose="020B0503020204020204" charset="-122"/>
            </a:endParaRPr>
          </a:p>
          <a:p>
            <a:pPr marL="342900" indent="-342900">
              <a:buFont typeface="Wingdings" panose="05000000000000000000" pitchFamily="2" charset="2"/>
              <a:buChar char="Ø"/>
            </a:pPr>
            <a:r>
              <a:rPr lang="zh-CN" altLang="en-US" sz="1600" b="1" dirty="0">
                <a:latin typeface="微软雅黑" panose="020B0503020204020204" charset="-122"/>
                <a:ea typeface="微软雅黑" panose="020B0503020204020204" charset="-122"/>
              </a:rPr>
              <a:t>缓存大小</a:t>
            </a:r>
            <a:endParaRPr lang="en-US" altLang="zh-CN" sz="1600" b="1" dirty="0">
              <a:latin typeface="微软雅黑" panose="020B0503020204020204" charset="-122"/>
              <a:ea typeface="微软雅黑" panose="020B0503020204020204" charset="-122"/>
            </a:endParaRPr>
          </a:p>
          <a:p>
            <a:pPr lvl="1"/>
            <a:r>
              <a:rPr lang="zh-CN" altLang="en-US" sz="1600" dirty="0">
                <a:latin typeface="微软雅黑" panose="020B0503020204020204" charset="-122"/>
                <a:ea typeface="微软雅黑" panose="020B0503020204020204" charset="-122"/>
              </a:rPr>
              <a:t>在源节点临时保存当前内存值，用于产生脏页后计算内存差异数据</a:t>
            </a:r>
            <a:endParaRPr lang="zh-CN" altLang="en-US" sz="1600" dirty="0">
              <a:latin typeface="微软雅黑" panose="020B0503020204020204" charset="-122"/>
              <a:ea typeface="微软雅黑" panose="020B0503020204020204" charset="-122"/>
            </a:endParaRPr>
          </a:p>
        </p:txBody>
      </p:sp>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8599" y="880291"/>
            <a:ext cx="4706336" cy="3674989"/>
          </a:xfrm>
          <a:prstGeom prst="rect">
            <a:avLst/>
          </a:prstGeom>
        </p:spPr>
      </p:pic>
    </p:spTree>
    <p:extLst>
      <p:ext uri="{BB962C8B-B14F-4D97-AF65-F5344CB8AC3E}">
        <p14:creationId xmlns:p14="http://schemas.microsoft.com/office/powerpoint/2010/main" val="11310694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17" name="组合 16"/>
          <p:cNvGrpSpPr/>
          <p:nvPr/>
        </p:nvGrpSpPr>
        <p:grpSpPr>
          <a:xfrm>
            <a:off x="940683" y="2090263"/>
            <a:ext cx="6402142" cy="960732"/>
            <a:chOff x="940683" y="2090263"/>
            <a:chExt cx="6402142" cy="960732"/>
          </a:xfrm>
        </p:grpSpPr>
        <p:sp>
          <p:nvSpPr>
            <p:cNvPr id="19" name="矩形 18"/>
            <p:cNvSpPr/>
            <p:nvPr/>
          </p:nvSpPr>
          <p:spPr>
            <a:xfrm>
              <a:off x="940683" y="2090263"/>
              <a:ext cx="6402142" cy="717504"/>
            </a:xfrm>
            <a:prstGeom prst="rect">
              <a:avLst/>
            </a:prstGeom>
          </p:spPr>
          <p:txBody>
            <a:bodyPr wrap="square">
              <a:spAutoFit/>
            </a:bodyPr>
            <a:lstStyle/>
            <a:p>
              <a:pPr>
                <a:lnSpc>
                  <a:spcPts val="4500"/>
                </a:lnSpc>
              </a:pPr>
              <a:r>
                <a:rPr kumimoji="1" lang="en-US" altLang="zh-CN" sz="5000" b="1" dirty="0">
                  <a:solidFill>
                    <a:srgbClr val="5E923D"/>
                  </a:solidFill>
                  <a:latin typeface="Avenir Black" panose="02000503020000020003" pitchFamily="2" charset="0"/>
                  <a:ea typeface="Source Han Sans CN Heavy" panose="020B0500000000000000" pitchFamily="34" charset="-128"/>
                  <a:cs typeface="Dubai Medium" panose="020B0503030403030204" pitchFamily="34" charset="-78"/>
                </a:rPr>
                <a:t>THANKS</a:t>
              </a:r>
              <a:endParaRPr kumimoji="1" lang="zh-CN" altLang="en-US" sz="5000" b="1" dirty="0">
                <a:solidFill>
                  <a:srgbClr val="5E923D"/>
                </a:solidFill>
                <a:latin typeface="Avenir Black" panose="02000503020000020003" pitchFamily="2" charset="0"/>
                <a:ea typeface="Source Han Sans CN Heavy" panose="020B0500000000000000" pitchFamily="34" charset="-128"/>
                <a:cs typeface="Dubai Medium" panose="020B0503030403030204" pitchFamily="34" charset="-78"/>
              </a:endParaRPr>
            </a:p>
          </p:txBody>
        </p:sp>
        <p:sp>
          <p:nvSpPr>
            <p:cNvPr id="21" name="矩形 20"/>
            <p:cNvSpPr/>
            <p:nvPr/>
          </p:nvSpPr>
          <p:spPr>
            <a:xfrm>
              <a:off x="1022793" y="2789385"/>
              <a:ext cx="3274473" cy="261610"/>
            </a:xfrm>
            <a:prstGeom prst="rect">
              <a:avLst/>
            </a:prstGeom>
            <a:ln>
              <a:noFill/>
            </a:ln>
          </p:spPr>
          <p:txBody>
            <a:bodyPr wrap="square">
              <a:spAutoFit/>
            </a:bodyPr>
            <a:lstStyle/>
            <a:p>
              <a:r>
                <a:rPr kumimoji="1" lang="en-US" sz="1100" spc="600" dirty="0">
                  <a:solidFill>
                    <a:schemeClr val="tx1">
                      <a:lumMod val="75000"/>
                      <a:lumOff val="25000"/>
                    </a:schemeClr>
                  </a:solidFill>
                  <a:latin typeface="Gautami" panose="020B0502040204020203" pitchFamily="34" charset="0"/>
                  <a:ea typeface="Source Han Sans CN Light" panose="020B0300000000000000" pitchFamily="34" charset="-128"/>
                  <a:cs typeface="Gautami" panose="020B0502040204020203" pitchFamily="34" charset="0"/>
                </a:rPr>
                <a:t>SUBHEADING</a:t>
              </a:r>
              <a:endParaRPr kumimoji="1" lang="en-US" altLang="zh-CN" sz="1100" spc="600" dirty="0">
                <a:solidFill>
                  <a:schemeClr val="tx1">
                    <a:lumMod val="75000"/>
                    <a:lumOff val="25000"/>
                  </a:schemeClr>
                </a:solidFill>
                <a:latin typeface="Gautami" panose="020B0502040204020203" pitchFamily="34" charset="0"/>
                <a:ea typeface="Source Han Sans CN Light" panose="020B0300000000000000" pitchFamily="34" charset="-128"/>
                <a:cs typeface="Gautami" panose="020B0502040204020203" pitchFamily="34" charset="0"/>
              </a:endParaRPr>
            </a:p>
          </p:txBody>
        </p:sp>
      </p:grpSp>
      <p:pic>
        <p:nvPicPr>
          <p:cNvPr id="23" name="Picture 36" descr="Graphical user interface, text, application&#10;&#10;Description automatically generated"/>
          <p:cNvPicPr>
            <a:picLocks noChangeAspect="1"/>
          </p:cNvPicPr>
          <p:nvPr/>
        </p:nvPicPr>
        <p:blipFill>
          <a:blip r:embed="rId4">
            <a:alphaModFix amt="70000"/>
          </a:blip>
          <a:stretch>
            <a:fillRect/>
          </a:stretch>
        </p:blipFill>
        <p:spPr>
          <a:xfrm>
            <a:off x="160725" y="-13745"/>
            <a:ext cx="956697" cy="71773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4" name="文本框 13"/>
          <p:cNvSpPr txBox="1"/>
          <p:nvPr/>
        </p:nvSpPr>
        <p:spPr>
          <a:xfrm>
            <a:off x="3559175" y="332864"/>
            <a:ext cx="2095829" cy="1938992"/>
          </a:xfrm>
          <a:prstGeom prst="rect">
            <a:avLst/>
          </a:prstGeom>
          <a:noFill/>
        </p:spPr>
        <p:txBody>
          <a:bodyPr wrap="square" rtlCol="0">
            <a:spAutoFit/>
          </a:bodyPr>
          <a:lstStyle/>
          <a:p>
            <a:pPr algn="ctr"/>
            <a:r>
              <a:rPr kumimoji="1" lang="en-US" altLang="zh-CN" sz="12000" dirty="0">
                <a:ln>
                  <a:solidFill>
                    <a:srgbClr val="CAD5E2"/>
                  </a:solidFill>
                </a:ln>
                <a:solidFill>
                  <a:srgbClr val="5E923D"/>
                </a:solidFill>
                <a:latin typeface="Source Han Sans CN Light" panose="020B0300000000000000" pitchFamily="34" charset="-128"/>
                <a:ea typeface="Source Han Sans CN Light" panose="020B0300000000000000" pitchFamily="34" charset="-128"/>
              </a:rPr>
              <a:t>01</a:t>
            </a:r>
            <a:endParaRPr kumimoji="1" lang="zh-CN" altLang="en-US" sz="12000" dirty="0">
              <a:ln>
                <a:solidFill>
                  <a:srgbClr val="CAD5E2"/>
                </a:solidFill>
              </a:ln>
              <a:solidFill>
                <a:srgbClr val="5E923D"/>
              </a:solidFill>
              <a:latin typeface="Source Han Sans CN Light" panose="020B0300000000000000" pitchFamily="34" charset="-128"/>
              <a:ea typeface="Source Han Sans CN Light" panose="020B0300000000000000" pitchFamily="34" charset="-128"/>
            </a:endParaRPr>
          </a:p>
        </p:txBody>
      </p:sp>
      <p:sp>
        <p:nvSpPr>
          <p:cNvPr id="15" name="文本框 14"/>
          <p:cNvSpPr txBox="1"/>
          <p:nvPr/>
        </p:nvSpPr>
        <p:spPr>
          <a:xfrm>
            <a:off x="3383730" y="1902524"/>
            <a:ext cx="2446718" cy="369332"/>
          </a:xfrm>
          <a:prstGeom prst="rect">
            <a:avLst/>
          </a:prstGeom>
          <a:noFill/>
        </p:spPr>
        <p:txBody>
          <a:bodyPr wrap="square" rtlCol="0">
            <a:spAutoFit/>
          </a:bodyPr>
          <a:lstStyle/>
          <a:p>
            <a:pPr algn="ctr"/>
            <a:r>
              <a:rPr kumimoji="1" lang="en-US" altLang="zh-CN" b="1" dirty="0">
                <a:solidFill>
                  <a:srgbClr val="3D6329"/>
                </a:solidFill>
                <a:latin typeface="Source Han Sans CN" panose="020B0500000000000000" pitchFamily="34" charset="-128"/>
                <a:ea typeface="Source Han Sans CN" panose="020B0500000000000000" pitchFamily="34" charset="-128"/>
              </a:rPr>
              <a:t>PART</a:t>
            </a:r>
            <a:r>
              <a:rPr kumimoji="1" lang="zh-CN" altLang="en-US" b="1" dirty="0">
                <a:solidFill>
                  <a:srgbClr val="3D6329"/>
                </a:solidFill>
                <a:latin typeface="Source Han Sans CN" panose="020B0500000000000000" pitchFamily="34" charset="-128"/>
                <a:ea typeface="Source Han Sans CN" panose="020B0500000000000000" pitchFamily="34" charset="-128"/>
              </a:rPr>
              <a:t> </a:t>
            </a:r>
            <a:r>
              <a:rPr kumimoji="1" lang="en-US" altLang="zh-CN" b="1" dirty="0">
                <a:solidFill>
                  <a:srgbClr val="3D6329"/>
                </a:solidFill>
                <a:latin typeface="Source Han Sans CN" panose="020B0500000000000000" pitchFamily="34" charset="-128"/>
                <a:ea typeface="Source Han Sans CN" panose="020B0500000000000000" pitchFamily="34" charset="-128"/>
              </a:rPr>
              <a:t>ONE</a:t>
            </a:r>
            <a:endParaRPr kumimoji="1" lang="zh-CN" altLang="en-US" b="1" dirty="0">
              <a:solidFill>
                <a:srgbClr val="3D6329"/>
              </a:solidFill>
              <a:latin typeface="Source Han Sans CN" panose="020B0500000000000000" pitchFamily="34" charset="-128"/>
              <a:ea typeface="Source Han Sans CN" panose="020B0500000000000000" pitchFamily="34" charset="-128"/>
            </a:endParaRPr>
          </a:p>
        </p:txBody>
      </p:sp>
      <p:sp>
        <p:nvSpPr>
          <p:cNvPr id="16" name="文本框 15"/>
          <p:cNvSpPr txBox="1"/>
          <p:nvPr/>
        </p:nvSpPr>
        <p:spPr>
          <a:xfrm>
            <a:off x="2875573" y="2739452"/>
            <a:ext cx="3403467" cy="523220"/>
          </a:xfrm>
          <a:prstGeom prst="rect">
            <a:avLst/>
          </a:prstGeom>
          <a:noFill/>
        </p:spPr>
        <p:txBody>
          <a:bodyPr wrap="square" rtlCol="0">
            <a:spAutoFit/>
          </a:bodyPr>
          <a:lstStyle/>
          <a:p>
            <a:pPr algn="ctr"/>
            <a:r>
              <a:rPr kumimoji="1" lang="zh-CN" altLang="en-US" sz="2800" b="1" dirty="0">
                <a:solidFill>
                  <a:schemeClr val="bg1"/>
                </a:solidFill>
                <a:latin typeface="Source Han Sans CN" panose="020B0500000000000000" pitchFamily="34" charset="-128"/>
                <a:ea typeface="Source Han Sans CN" panose="020B0500000000000000" pitchFamily="34" charset="-128"/>
              </a:rPr>
              <a:t>热</a:t>
            </a:r>
            <a:r>
              <a:rPr kumimoji="1" lang="zh-CN" altLang="en-US" sz="2800" b="1" dirty="0" smtClean="0">
                <a:solidFill>
                  <a:schemeClr val="bg1"/>
                </a:solidFill>
                <a:latin typeface="Source Han Sans CN" panose="020B0500000000000000" pitchFamily="34" charset="-128"/>
                <a:ea typeface="Source Han Sans CN" panose="020B0500000000000000" pitchFamily="34" charset="-128"/>
              </a:rPr>
              <a:t>迁移基本原理</a:t>
            </a:r>
            <a:endParaRPr kumimoji="1" lang="zh-CN" altLang="en-US" sz="2800" b="1" dirty="0">
              <a:solidFill>
                <a:schemeClr val="bg1"/>
              </a:solidFill>
              <a:latin typeface="Source Han Sans CN" panose="020B0500000000000000" pitchFamily="34" charset="-128"/>
              <a:ea typeface="Source Han Sans CN" panose="020B0500000000000000" pitchFamily="34" charset="-12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 name="矩形 15"/>
          <p:cNvSpPr/>
          <p:nvPr/>
        </p:nvSpPr>
        <p:spPr>
          <a:xfrm>
            <a:off x="3946892" y="3959158"/>
            <a:ext cx="2602405" cy="400110"/>
          </a:xfrm>
          <a:prstGeom prst="rect">
            <a:avLst/>
          </a:prstGeom>
        </p:spPr>
        <p:txBody>
          <a:bodyPr wrap="square">
            <a:spAutoFit/>
          </a:bodyPr>
          <a:lstStyle/>
          <a:p>
            <a:pPr algn="ctr" fontAlgn="auto">
              <a:lnSpc>
                <a:spcPct val="100000"/>
              </a:lnSpc>
            </a:pPr>
            <a:r>
              <a:rPr kumimoji="1" lang="zh-CN" altLang="en-US" sz="2000" b="1" dirty="0" smtClean="0">
                <a:solidFill>
                  <a:srgbClr val="5E923D"/>
                </a:solidFill>
                <a:latin typeface="Avenir Black" panose="02000503020000020003" pitchFamily="2" charset="0"/>
                <a:ea typeface="Source Han Sans CN Heavy" panose="020B0500000000000000" pitchFamily="34" charset="-128"/>
                <a:cs typeface="Dubai Medium" panose="020B0503030403030204" pitchFamily="34" charset="-78"/>
              </a:rPr>
              <a:t>龙蜥社区微</a:t>
            </a:r>
            <a:r>
              <a:rPr kumimoji="1" lang="zh-CN" altLang="en-US" sz="2000" b="1" dirty="0">
                <a:solidFill>
                  <a:srgbClr val="5E923D"/>
                </a:solidFill>
                <a:latin typeface="Avenir Black" panose="02000503020000020003" pitchFamily="2" charset="0"/>
                <a:ea typeface="Source Han Sans CN Heavy" panose="020B0500000000000000" pitchFamily="34" charset="-128"/>
                <a:cs typeface="Dubai Medium" panose="020B0503030403030204" pitchFamily="34" charset="-78"/>
              </a:rPr>
              <a:t>信公众</a:t>
            </a:r>
            <a:r>
              <a:rPr kumimoji="1" lang="zh-CN" altLang="en-US" sz="2000" b="1" dirty="0" smtClean="0">
                <a:solidFill>
                  <a:srgbClr val="5E923D"/>
                </a:solidFill>
                <a:latin typeface="Avenir Black" panose="02000503020000020003" pitchFamily="2" charset="0"/>
                <a:ea typeface="Source Han Sans CN Heavy" panose="020B0500000000000000" pitchFamily="34" charset="-128"/>
                <a:cs typeface="Dubai Medium" panose="020B0503030403030204" pitchFamily="34" charset="-78"/>
              </a:rPr>
              <a:t>号</a:t>
            </a:r>
            <a:endParaRPr kumimoji="1" lang="en-US" altLang="zh-CN" sz="2000" b="1" dirty="0" smtClean="0">
              <a:solidFill>
                <a:srgbClr val="5E923D"/>
              </a:solidFill>
              <a:latin typeface="Avenir Black" panose="02000503020000020003" pitchFamily="2" charset="0"/>
              <a:ea typeface="Source Han Sans CN Heavy" panose="020B0500000000000000" pitchFamily="34" charset="-128"/>
              <a:cs typeface="Dubai Medium" panose="020B0503030403030204" pitchFamily="34" charset="-78"/>
            </a:endParaRPr>
          </a:p>
        </p:txBody>
      </p:sp>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5730" y="1329108"/>
            <a:ext cx="2554161" cy="2554161"/>
          </a:xfrm>
          <a:prstGeom prst="rect">
            <a:avLst/>
          </a:prstGeom>
        </p:spPr>
      </p:pic>
      <p:sp>
        <p:nvSpPr>
          <p:cNvPr id="25" name="矩形 24"/>
          <p:cNvSpPr/>
          <p:nvPr/>
        </p:nvSpPr>
        <p:spPr>
          <a:xfrm>
            <a:off x="670592" y="3959214"/>
            <a:ext cx="3276281" cy="403876"/>
          </a:xfrm>
          <a:prstGeom prst="rect">
            <a:avLst/>
          </a:prstGeom>
        </p:spPr>
        <p:txBody>
          <a:bodyPr wrap="square">
            <a:noAutofit/>
          </a:bodyPr>
          <a:lstStyle/>
          <a:p>
            <a:pPr algn="ctr" fontAlgn="auto">
              <a:lnSpc>
                <a:spcPct val="100000"/>
              </a:lnSpc>
            </a:pPr>
            <a:r>
              <a:rPr kumimoji="1" lang="zh-CN" altLang="en-US" sz="2000" b="1" dirty="0">
                <a:solidFill>
                  <a:srgbClr val="5E923D"/>
                </a:solidFill>
                <a:latin typeface="Avenir Black" panose="02000503020000020003" pitchFamily="2" charset="0"/>
                <a:ea typeface="Source Han Sans CN Heavy" panose="020B0500000000000000" pitchFamily="34" charset="-128"/>
                <a:cs typeface="Dubai Medium" panose="020B0503030403030204" pitchFamily="34" charset="-78"/>
              </a:rPr>
              <a:t>龙</a:t>
            </a:r>
            <a:r>
              <a:rPr kumimoji="1" lang="zh-CN" altLang="en-US" sz="2000" b="1" dirty="0" smtClean="0">
                <a:solidFill>
                  <a:srgbClr val="5E923D"/>
                </a:solidFill>
                <a:latin typeface="Avenir Black" panose="02000503020000020003" pitchFamily="2" charset="0"/>
                <a:ea typeface="Source Han Sans CN Heavy" panose="020B0500000000000000" pitchFamily="34" charset="-128"/>
                <a:cs typeface="Dubai Medium" panose="020B0503030403030204" pitchFamily="34" charset="-78"/>
              </a:rPr>
              <a:t>蜥社区</a:t>
            </a:r>
            <a:r>
              <a:rPr kumimoji="1" lang="en-US" altLang="zh-CN" sz="2000" b="1" dirty="0" smtClean="0">
                <a:solidFill>
                  <a:srgbClr val="5E923D"/>
                </a:solidFill>
                <a:latin typeface="Avenir Black" panose="02000503020000020003" pitchFamily="2" charset="0"/>
                <a:ea typeface="Source Han Sans CN Heavy" panose="020B0500000000000000" pitchFamily="34" charset="-128"/>
                <a:cs typeface="Dubai Medium" panose="020B0503030403030204" pitchFamily="34" charset="-78"/>
              </a:rPr>
              <a:t>_</a:t>
            </a:r>
            <a:r>
              <a:rPr kumimoji="1" lang="zh-CN" altLang="en-US" sz="2000" b="1" dirty="0" smtClean="0">
                <a:solidFill>
                  <a:srgbClr val="5E923D"/>
                </a:solidFill>
                <a:latin typeface="Avenir Black" panose="02000503020000020003" pitchFamily="2" charset="0"/>
                <a:ea typeface="Source Han Sans CN Heavy" panose="020B0500000000000000" pitchFamily="34" charset="-128"/>
                <a:cs typeface="Dubai Medium" panose="020B0503030403030204" pitchFamily="34" charset="-78"/>
              </a:rPr>
              <a:t>小龙 微信客服号</a:t>
            </a:r>
            <a:endParaRPr kumimoji="1" lang="en-US" altLang="zh-CN" sz="2000" b="1" dirty="0" smtClean="0">
              <a:solidFill>
                <a:srgbClr val="5E923D"/>
              </a:solidFill>
              <a:latin typeface="Avenir Black" panose="02000503020000020003" pitchFamily="2" charset="0"/>
              <a:ea typeface="Source Han Sans CN Heavy" panose="020B0500000000000000" pitchFamily="34" charset="-128"/>
              <a:cs typeface="Dubai Medium" panose="020B0503030403030204" pitchFamily="34" charset="-78"/>
            </a:endParaRPr>
          </a:p>
        </p:txBody>
      </p:sp>
      <p:pic>
        <p:nvPicPr>
          <p:cNvPr id="2" name="图片 1" descr="upload_post_object_v2_165956973"/>
          <p:cNvPicPr>
            <a:picLocks noChangeAspect="1"/>
          </p:cNvPicPr>
          <p:nvPr/>
        </p:nvPicPr>
        <p:blipFill>
          <a:blip r:embed="rId5"/>
          <a:srcRect l="2658" t="24934"/>
          <a:stretch>
            <a:fillRect/>
          </a:stretch>
        </p:blipFill>
        <p:spPr>
          <a:xfrm>
            <a:off x="916879" y="1252978"/>
            <a:ext cx="2567431" cy="253020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文本框 7"/>
          <p:cNvSpPr txBox="1"/>
          <p:nvPr/>
        </p:nvSpPr>
        <p:spPr>
          <a:xfrm>
            <a:off x="1694451" y="443721"/>
            <a:ext cx="3522689" cy="663643"/>
          </a:xfrm>
          <a:prstGeom prst="rect">
            <a:avLst/>
          </a:prstGeom>
        </p:spPr>
        <p:txBody>
          <a:bodyPr wrap="square">
            <a:spAutoFit/>
          </a:bodyPr>
          <a:lstStyle>
            <a:defPPr>
              <a:defRPr lang="en-US"/>
            </a:defPPr>
            <a:lvl1pPr>
              <a:lnSpc>
                <a:spcPts val="4500"/>
              </a:lnSpc>
              <a:defRPr kumimoji="1" sz="4800" b="1">
                <a:solidFill>
                  <a:srgbClr val="0B48C2"/>
                </a:solidFill>
                <a:latin typeface="Avenir Black" panose="02000503020000020003" pitchFamily="2" charset="0"/>
                <a:ea typeface="Source Han Sans CN Heavy" panose="020B0500000000000000" pitchFamily="34" charset="-128"/>
                <a:cs typeface="Dubai Medium" panose="020B0503030403030204" pitchFamily="34" charset="-78"/>
              </a:defRPr>
            </a:lvl1pPr>
          </a:lstStyle>
          <a:p>
            <a:r>
              <a:rPr lang="zh-CN" altLang="en-US" sz="3600" dirty="0" smtClean="0">
                <a:solidFill>
                  <a:srgbClr val="5E923D"/>
                </a:solidFill>
              </a:rPr>
              <a:t>虚拟机热迁移</a:t>
            </a:r>
            <a:endParaRPr lang="zh-CN" altLang="en-US" sz="3600" dirty="0">
              <a:solidFill>
                <a:srgbClr val="5E923D"/>
              </a:solidFill>
            </a:endParaRPr>
          </a:p>
        </p:txBody>
      </p:sp>
      <p:sp>
        <p:nvSpPr>
          <p:cNvPr id="11" name="矩形 10"/>
          <p:cNvSpPr/>
          <p:nvPr/>
        </p:nvSpPr>
        <p:spPr>
          <a:xfrm>
            <a:off x="3740338" y="1285230"/>
            <a:ext cx="4073152" cy="1023742"/>
          </a:xfrm>
          <a:prstGeom prst="rect">
            <a:avLst/>
          </a:prstGeom>
        </p:spPr>
        <p:txBody>
          <a:bodyPr wrap="square">
            <a:spAutoFit/>
          </a:bodyPr>
          <a:lstStyle/>
          <a:p>
            <a:pPr>
              <a:lnSpc>
                <a:spcPct val="150000"/>
              </a:lnSpc>
            </a:pP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热迁移也叫在线迁移，是指虚拟机在开机状态下，且不影响虚拟机内部业务正常运行的情况下，从一台宿主机迁移到另外一台宿主机上的过程</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3" name="Picture 15" descr="Graphical user interface, text, application&#10;&#10;Description automatically generated"/>
          <p:cNvPicPr>
            <a:picLocks noChangeAspect="1"/>
          </p:cNvPicPr>
          <p:nvPr/>
        </p:nvPicPr>
        <p:blipFill>
          <a:blip r:embed="rId3">
            <a:alphaModFix amt="70000"/>
          </a:blip>
          <a:stretch>
            <a:fillRect/>
          </a:stretch>
        </p:blipFill>
        <p:spPr>
          <a:xfrm>
            <a:off x="8000466" y="4404251"/>
            <a:ext cx="956697" cy="717733"/>
          </a:xfrm>
          <a:prstGeom prst="rect">
            <a:avLst/>
          </a:prstGeom>
        </p:spPr>
      </p:pic>
      <p:sp>
        <p:nvSpPr>
          <p:cNvPr id="5" name="矩形 4"/>
          <p:cNvSpPr/>
          <p:nvPr/>
        </p:nvSpPr>
        <p:spPr>
          <a:xfrm>
            <a:off x="3740338" y="2384923"/>
            <a:ext cx="4073152" cy="2354491"/>
          </a:xfrm>
          <a:prstGeom prst="rect">
            <a:avLst/>
          </a:prstGeom>
        </p:spPr>
        <p:txBody>
          <a:bodyPr wrap="square">
            <a:spAutoFit/>
          </a:bodyPr>
          <a:lstStyle/>
          <a:p>
            <a:pPr>
              <a:lnSpc>
                <a:spcPct val="150000"/>
              </a:lnSpc>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热</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迁移过程涉及到内存数据的拷贝，需要将运行状态的虚拟机内存数据从源宿主机拷贝到目标宿主机，同时，迁移过程中运行中的虚拟机会不断的对内存进行读写操作，这部分迁移过程中被修改的内存数据称为脏数据</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根据内存数据拷贝到目标宿主机的时机，可分为预拷贝和后拷贝两种模式</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4" name="文本框 13"/>
          <p:cNvSpPr txBox="1"/>
          <p:nvPr/>
        </p:nvSpPr>
        <p:spPr>
          <a:xfrm>
            <a:off x="414442" y="598875"/>
            <a:ext cx="3644442" cy="4013406"/>
          </a:xfrm>
          <a:prstGeom prst="rect">
            <a:avLst/>
          </a:prstGeom>
          <a:noFill/>
        </p:spPr>
        <p:txBody>
          <a:bodyPr wrap="square" rtlCol="0">
            <a:spAutoFit/>
          </a:bodyPr>
          <a:lstStyle/>
          <a:p>
            <a:pPr>
              <a:lnSpc>
                <a:spcPct val="130000"/>
              </a:lnSpc>
              <a:spcBef>
                <a:spcPts val="0"/>
              </a:spcBef>
              <a:spcAft>
                <a:spcPts val="0"/>
              </a:spcAft>
            </a:pPr>
            <a:r>
              <a:rPr lang="zh-CN" altLang="en-US" sz="1400" b="1" dirty="0">
                <a:latin typeface="微软雅黑" panose="020B0503020204020204" charset="-122"/>
                <a:ea typeface="微软雅黑" panose="020B0503020204020204" charset="-122"/>
              </a:rPr>
              <a:t>预拷贝</a:t>
            </a:r>
            <a:r>
              <a:rPr lang="en-US" altLang="zh-CN" sz="1400" b="1" dirty="0">
                <a:latin typeface="微软雅黑" panose="020B0503020204020204" charset="-122"/>
                <a:ea typeface="微软雅黑" panose="020B0503020204020204" charset="-122"/>
              </a:rPr>
              <a:t>(pre-copy):</a:t>
            </a:r>
          </a:p>
          <a:p>
            <a:pPr marL="800100" lvl="1" indent="-342900">
              <a:lnSpc>
                <a:spcPct val="130000"/>
              </a:lnSpc>
              <a:buFont typeface="Wingdings" panose="05000000000000000000" pitchFamily="2" charset="2"/>
              <a:buChar char="l"/>
            </a:pPr>
            <a:r>
              <a:rPr lang="zh-CN" altLang="en-US" sz="1400" dirty="0">
                <a:latin typeface="微软雅黑" panose="020B0503020204020204" charset="-122"/>
                <a:ea typeface="微软雅黑" panose="020B0503020204020204" charset="-122"/>
              </a:rPr>
              <a:t>将全部内存数据拷贝到目标节点</a:t>
            </a:r>
            <a:endParaRPr lang="en-US" altLang="zh-CN" sz="1400" dirty="0">
              <a:latin typeface="微软雅黑" panose="020B0503020204020204" charset="-122"/>
              <a:ea typeface="微软雅黑" panose="020B0503020204020204" charset="-122"/>
            </a:endParaRPr>
          </a:p>
          <a:p>
            <a:pPr marL="800100" lvl="1" indent="-342900">
              <a:lnSpc>
                <a:spcPct val="130000"/>
              </a:lnSpc>
              <a:buFont typeface="Wingdings" panose="05000000000000000000" pitchFamily="2" charset="2"/>
              <a:buChar char="l"/>
            </a:pPr>
            <a:r>
              <a:rPr lang="zh-CN" altLang="en-US" sz="1400" dirty="0">
                <a:latin typeface="微软雅黑" panose="020B0503020204020204" charset="-122"/>
                <a:ea typeface="微软雅黑" panose="020B0503020204020204" charset="-122"/>
              </a:rPr>
              <a:t>循环的将源节点虚拟机运行时产生的内存脏页拷贝到目标节点虚拟机</a:t>
            </a:r>
            <a:endParaRPr lang="en-US" altLang="zh-CN" sz="1400" dirty="0">
              <a:latin typeface="微软雅黑" panose="020B0503020204020204" charset="-122"/>
              <a:ea typeface="微软雅黑" panose="020B0503020204020204" charset="-122"/>
            </a:endParaRPr>
          </a:p>
          <a:p>
            <a:pPr marL="800100" lvl="1" indent="-342900">
              <a:lnSpc>
                <a:spcPct val="130000"/>
              </a:lnSpc>
              <a:buFont typeface="Wingdings" panose="05000000000000000000" pitchFamily="2" charset="2"/>
              <a:buChar char="l"/>
            </a:pPr>
            <a:r>
              <a:rPr lang="zh-CN" altLang="en-US" sz="1400" dirty="0">
                <a:latin typeface="微软雅黑" panose="020B0503020204020204" charset="-122"/>
                <a:ea typeface="微软雅黑" panose="020B0503020204020204" charset="-122"/>
              </a:rPr>
              <a:t>源节点虚拟机停机，启动目标节点虚拟机完成迁移</a:t>
            </a:r>
            <a:endParaRPr lang="en-US" altLang="zh-CN" sz="1400" dirty="0">
              <a:latin typeface="微软雅黑" panose="020B0503020204020204" charset="-122"/>
              <a:ea typeface="微软雅黑" panose="020B0503020204020204" charset="-122"/>
            </a:endParaRPr>
          </a:p>
          <a:p>
            <a:pPr>
              <a:lnSpc>
                <a:spcPct val="130000"/>
              </a:lnSpc>
              <a:spcBef>
                <a:spcPts val="0"/>
              </a:spcBef>
              <a:spcAft>
                <a:spcPts val="0"/>
              </a:spcAft>
            </a:pPr>
            <a:r>
              <a:rPr lang="zh-CN" altLang="en-US" sz="1400" b="1" dirty="0">
                <a:latin typeface="微软雅黑" panose="020B0503020204020204" charset="-122"/>
                <a:ea typeface="微软雅黑" panose="020B0503020204020204" charset="-122"/>
              </a:rPr>
              <a:t>优点：</a:t>
            </a:r>
            <a:endParaRPr lang="en-US" altLang="zh-CN" sz="1400" b="1" dirty="0">
              <a:latin typeface="微软雅黑" panose="020B0503020204020204" charset="-122"/>
              <a:ea typeface="微软雅黑" panose="020B0503020204020204" charset="-122"/>
            </a:endParaRPr>
          </a:p>
          <a:p>
            <a:pPr marL="800100" lvl="1" indent="-342900">
              <a:lnSpc>
                <a:spcPct val="130000"/>
              </a:lnSpc>
              <a:buFont typeface="Wingdings" panose="05000000000000000000" pitchFamily="2" charset="2"/>
              <a:buChar char="Ø"/>
            </a:pPr>
            <a:r>
              <a:rPr lang="zh-CN" altLang="en-US" sz="1400" dirty="0">
                <a:latin typeface="微软雅黑" panose="020B0503020204020204" charset="-122"/>
                <a:ea typeface="微软雅黑" panose="020B0503020204020204" charset="-122"/>
              </a:rPr>
              <a:t>可靠性高，迁移过程中对业务影响小</a:t>
            </a:r>
            <a:endParaRPr lang="en-US" altLang="zh-CN" sz="1400" dirty="0">
              <a:latin typeface="微软雅黑" panose="020B0503020204020204" charset="-122"/>
              <a:ea typeface="微软雅黑" panose="020B0503020204020204" charset="-122"/>
            </a:endParaRPr>
          </a:p>
          <a:p>
            <a:pPr>
              <a:lnSpc>
                <a:spcPct val="130000"/>
              </a:lnSpc>
              <a:spcBef>
                <a:spcPts val="0"/>
              </a:spcBef>
              <a:spcAft>
                <a:spcPts val="0"/>
              </a:spcAft>
            </a:pPr>
            <a:r>
              <a:rPr lang="zh-CN" altLang="en-US" sz="1400" b="1" dirty="0">
                <a:latin typeface="微软雅黑" panose="020B0503020204020204" charset="-122"/>
                <a:ea typeface="微软雅黑" panose="020B0503020204020204" charset="-122"/>
              </a:rPr>
              <a:t>缺点：</a:t>
            </a:r>
            <a:endParaRPr lang="en-US" altLang="zh-CN" sz="1400" b="1" dirty="0">
              <a:latin typeface="微软雅黑" panose="020B0503020204020204" charset="-122"/>
              <a:ea typeface="微软雅黑" panose="020B0503020204020204" charset="-122"/>
            </a:endParaRPr>
          </a:p>
          <a:p>
            <a:pPr marL="800100" lvl="1" indent="-342900">
              <a:lnSpc>
                <a:spcPct val="130000"/>
              </a:lnSpc>
              <a:buFont typeface="Wingdings" panose="05000000000000000000" pitchFamily="2" charset="2"/>
              <a:buChar char="Ø"/>
            </a:pPr>
            <a:r>
              <a:rPr lang="zh-CN" altLang="en-US" sz="1400" dirty="0">
                <a:latin typeface="微软雅黑" panose="020B0503020204020204" charset="-122"/>
                <a:ea typeface="微软雅黑" panose="020B0503020204020204" charset="-122"/>
              </a:rPr>
              <a:t>网络开销大</a:t>
            </a:r>
            <a:endParaRPr lang="en-US" altLang="zh-CN" sz="1400" dirty="0">
              <a:latin typeface="微软雅黑" panose="020B0503020204020204" charset="-122"/>
              <a:ea typeface="微软雅黑" panose="020B0503020204020204" charset="-122"/>
            </a:endParaRPr>
          </a:p>
          <a:p>
            <a:pPr marL="800100" lvl="1" indent="-342900">
              <a:lnSpc>
                <a:spcPct val="130000"/>
              </a:lnSpc>
              <a:buFont typeface="Wingdings" panose="05000000000000000000" pitchFamily="2" charset="2"/>
              <a:buChar char="Ø"/>
            </a:pPr>
            <a:r>
              <a:rPr lang="zh-CN" altLang="en-US" sz="1400" dirty="0">
                <a:latin typeface="微软雅黑" panose="020B0503020204020204" charset="-122"/>
                <a:ea typeface="微软雅黑" panose="020B0503020204020204" charset="-122"/>
              </a:rPr>
              <a:t>迁移时间长</a:t>
            </a:r>
            <a:endParaRPr lang="en-US" altLang="zh-CN" sz="1400" dirty="0">
              <a:latin typeface="微软雅黑" panose="020B0503020204020204" charset="-122"/>
              <a:ea typeface="微软雅黑" panose="020B0503020204020204" charset="-122"/>
            </a:endParaRPr>
          </a:p>
          <a:p>
            <a:pPr marL="800100" lvl="1" indent="-342900">
              <a:lnSpc>
                <a:spcPct val="130000"/>
              </a:lnSpc>
              <a:buFont typeface="Wingdings" panose="05000000000000000000" pitchFamily="2" charset="2"/>
              <a:buChar char="Ø"/>
            </a:pPr>
            <a:r>
              <a:rPr lang="zh-CN" altLang="en-US" sz="1400" dirty="0">
                <a:latin typeface="微软雅黑" panose="020B0503020204020204" charset="-122"/>
                <a:ea typeface="微软雅黑" panose="020B0503020204020204" charset="-122"/>
              </a:rPr>
              <a:t>内存读写频繁时可能迁移失败</a:t>
            </a:r>
          </a:p>
        </p:txBody>
      </p:sp>
      <p:pic>
        <p:nvPicPr>
          <p:cNvPr id="20" name="Picture 17" descr="Graphical user interface, text, application&#10;&#10;Description automatically generated"/>
          <p:cNvPicPr>
            <a:picLocks noChangeAspect="1"/>
          </p:cNvPicPr>
          <p:nvPr/>
        </p:nvPicPr>
        <p:blipFill>
          <a:blip r:embed="rId4">
            <a:alphaModFix amt="70000"/>
          </a:blip>
          <a:stretch>
            <a:fillRect/>
          </a:stretch>
        </p:blipFill>
        <p:spPr>
          <a:xfrm>
            <a:off x="207746" y="-31296"/>
            <a:ext cx="956697" cy="717733"/>
          </a:xfrm>
          <a:prstGeom prst="rect">
            <a:avLst/>
          </a:prstGeom>
        </p:spPr>
      </p:pic>
      <p:pic>
        <p:nvPicPr>
          <p:cNvPr id="7" name="图片 6"/>
          <p:cNvPicPr>
            <a:picLocks noChangeAspect="1"/>
          </p:cNvPicPr>
          <p:nvPr/>
        </p:nvPicPr>
        <p:blipFill>
          <a:blip r:embed="rId5"/>
          <a:stretch>
            <a:fillRect/>
          </a:stretch>
        </p:blipFill>
        <p:spPr>
          <a:xfrm>
            <a:off x="4419965" y="129359"/>
            <a:ext cx="3908311" cy="481116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4" name="文本框 13"/>
          <p:cNvSpPr txBox="1"/>
          <p:nvPr/>
        </p:nvSpPr>
        <p:spPr>
          <a:xfrm>
            <a:off x="414442" y="598875"/>
            <a:ext cx="3644442" cy="4266168"/>
          </a:xfrm>
          <a:prstGeom prst="rect">
            <a:avLst/>
          </a:prstGeom>
          <a:noFill/>
        </p:spPr>
        <p:txBody>
          <a:bodyPr wrap="square" rtlCol="0">
            <a:spAutoFit/>
          </a:bodyPr>
          <a:lstStyle/>
          <a:p>
            <a:pPr>
              <a:lnSpc>
                <a:spcPct val="130000"/>
              </a:lnSpc>
              <a:spcBef>
                <a:spcPts val="0"/>
              </a:spcBef>
              <a:spcAft>
                <a:spcPts val="0"/>
              </a:spcAft>
            </a:pPr>
            <a:r>
              <a:rPr lang="zh-CN" altLang="en-US" sz="1400" b="1" dirty="0">
                <a:latin typeface="微软雅黑" panose="020B0503020204020204" charset="-122"/>
                <a:ea typeface="微软雅黑" panose="020B0503020204020204" charset="-122"/>
              </a:rPr>
              <a:t>后拷贝</a:t>
            </a:r>
            <a:r>
              <a:rPr lang="en-US" altLang="zh-CN" sz="1400" b="1" dirty="0">
                <a:latin typeface="微软雅黑" panose="020B0503020204020204" charset="-122"/>
                <a:ea typeface="微软雅黑" panose="020B0503020204020204" charset="-122"/>
              </a:rPr>
              <a:t>(post-copy):</a:t>
            </a:r>
          </a:p>
          <a:p>
            <a:pPr marL="800100" lvl="1" indent="-342900">
              <a:lnSpc>
                <a:spcPct val="130000"/>
              </a:lnSpc>
              <a:buFont typeface="Wingdings" panose="05000000000000000000" pitchFamily="2" charset="2"/>
              <a:buChar char="l"/>
            </a:pPr>
            <a:r>
              <a:rPr lang="zh-CN" altLang="en-US" sz="1400" dirty="0">
                <a:latin typeface="微软雅黑" panose="020B0503020204020204" charset="-122"/>
                <a:ea typeface="微软雅黑" panose="020B0503020204020204" charset="-122"/>
              </a:rPr>
              <a:t>将源节点虚拟机</a:t>
            </a:r>
            <a:r>
              <a:rPr lang="en-US" altLang="zh-CN" sz="1400" dirty="0">
                <a:latin typeface="微软雅黑" panose="020B0503020204020204" charset="-122"/>
                <a:ea typeface="微软雅黑" panose="020B0503020204020204" charset="-122"/>
              </a:rPr>
              <a:t>CPU</a:t>
            </a:r>
            <a:r>
              <a:rPr lang="zh-CN" altLang="en-US" sz="1400" dirty="0">
                <a:latin typeface="微软雅黑" panose="020B0503020204020204" charset="-122"/>
                <a:ea typeface="微软雅黑" panose="020B0503020204020204" charset="-122"/>
              </a:rPr>
              <a:t>状态、寄存器状态、</a:t>
            </a:r>
            <a:r>
              <a:rPr lang="en-US" altLang="zh-CN" sz="1400" dirty="0">
                <a:latin typeface="微软雅黑" panose="020B0503020204020204" charset="-122"/>
                <a:ea typeface="微软雅黑" panose="020B0503020204020204" charset="-122"/>
              </a:rPr>
              <a:t>non-</a:t>
            </a:r>
            <a:r>
              <a:rPr lang="en-US" altLang="zh-CN" sz="1400" dirty="0" err="1">
                <a:latin typeface="微软雅黑" panose="020B0503020204020204" charset="-122"/>
                <a:ea typeface="微软雅黑" panose="020B0503020204020204" charset="-122"/>
              </a:rPr>
              <a:t>pageable</a:t>
            </a:r>
            <a:r>
              <a:rPr lang="zh-CN" altLang="en-US" sz="1400" dirty="0">
                <a:latin typeface="微软雅黑" panose="020B0503020204020204" charset="-122"/>
                <a:ea typeface="微软雅黑" panose="020B0503020204020204" charset="-122"/>
              </a:rPr>
              <a:t>内存页拷贝到目标节点</a:t>
            </a:r>
            <a:endParaRPr lang="en-US" altLang="zh-CN" sz="1400" dirty="0">
              <a:latin typeface="微软雅黑" panose="020B0503020204020204" charset="-122"/>
              <a:ea typeface="微软雅黑" panose="020B0503020204020204" charset="-122"/>
            </a:endParaRPr>
          </a:p>
          <a:p>
            <a:pPr marL="800100" lvl="1" indent="-342900">
              <a:lnSpc>
                <a:spcPct val="130000"/>
              </a:lnSpc>
              <a:buFont typeface="Wingdings" panose="05000000000000000000" pitchFamily="2" charset="2"/>
              <a:buChar char="l"/>
            </a:pPr>
            <a:r>
              <a:rPr lang="zh-CN" altLang="en-US" sz="1400" dirty="0">
                <a:latin typeface="微软雅黑" panose="020B0503020204020204" charset="-122"/>
                <a:ea typeface="微软雅黑" panose="020B0503020204020204" charset="-122"/>
              </a:rPr>
              <a:t>启动目标节点虚拟机，动态的传输剩余内存</a:t>
            </a:r>
            <a:endParaRPr lang="en-US" altLang="zh-CN" sz="1400" dirty="0">
              <a:latin typeface="微软雅黑" panose="020B0503020204020204" charset="-122"/>
              <a:ea typeface="微软雅黑" panose="020B0503020204020204" charset="-122"/>
            </a:endParaRPr>
          </a:p>
          <a:p>
            <a:pPr marL="800100" lvl="1" indent="-342900">
              <a:lnSpc>
                <a:spcPct val="130000"/>
              </a:lnSpc>
              <a:buFont typeface="Wingdings" panose="05000000000000000000" pitchFamily="2" charset="2"/>
              <a:buChar char="l"/>
            </a:pPr>
            <a:r>
              <a:rPr lang="zh-CN" altLang="en-US" sz="1400" dirty="0">
                <a:latin typeface="微软雅黑" panose="020B0503020204020204" charset="-122"/>
                <a:ea typeface="微软雅黑" panose="020B0503020204020204" charset="-122"/>
              </a:rPr>
              <a:t>目标节点虚拟机访问到未拷贝内存页时，触发</a:t>
            </a:r>
            <a:r>
              <a:rPr lang="en-US" altLang="zh-CN" sz="1400" dirty="0" err="1">
                <a:latin typeface="微软雅黑" panose="020B0503020204020204" charset="-122"/>
                <a:ea typeface="微软雅黑" panose="020B0503020204020204" charset="-122"/>
              </a:rPr>
              <a:t>pagefault</a:t>
            </a:r>
            <a:r>
              <a:rPr lang="zh-CN" altLang="en-US" sz="1400" dirty="0">
                <a:latin typeface="微软雅黑" panose="020B0503020204020204" charset="-122"/>
                <a:ea typeface="微软雅黑" panose="020B0503020204020204" charset="-122"/>
              </a:rPr>
              <a:t>，需要到源节点读取对应</a:t>
            </a:r>
            <a:r>
              <a:rPr lang="en-US" altLang="zh-CN" sz="1400" dirty="0">
                <a:latin typeface="微软雅黑" panose="020B0503020204020204" charset="-122"/>
                <a:ea typeface="微软雅黑" panose="020B0503020204020204" charset="-122"/>
              </a:rPr>
              <a:t>page</a:t>
            </a:r>
          </a:p>
          <a:p>
            <a:pPr>
              <a:lnSpc>
                <a:spcPct val="130000"/>
              </a:lnSpc>
              <a:spcBef>
                <a:spcPts val="0"/>
              </a:spcBef>
              <a:spcAft>
                <a:spcPts val="0"/>
              </a:spcAft>
            </a:pPr>
            <a:r>
              <a:rPr lang="zh-CN" altLang="en-US" sz="1400" b="1" dirty="0">
                <a:latin typeface="微软雅黑" panose="020B0503020204020204" charset="-122"/>
                <a:ea typeface="微软雅黑" panose="020B0503020204020204" charset="-122"/>
              </a:rPr>
              <a:t>优点：</a:t>
            </a:r>
            <a:endParaRPr lang="en-US" altLang="zh-CN" sz="1400" b="1" dirty="0">
              <a:latin typeface="微软雅黑" panose="020B0503020204020204" charset="-122"/>
              <a:ea typeface="微软雅黑" panose="020B0503020204020204" charset="-122"/>
            </a:endParaRPr>
          </a:p>
          <a:p>
            <a:pPr marL="800100" lvl="1" indent="-342900">
              <a:lnSpc>
                <a:spcPct val="130000"/>
              </a:lnSpc>
              <a:buFont typeface="Wingdings" panose="05000000000000000000" pitchFamily="2" charset="2"/>
              <a:buChar char="Ø"/>
            </a:pPr>
            <a:r>
              <a:rPr lang="zh-CN" altLang="en-US" sz="1400" dirty="0">
                <a:latin typeface="微软雅黑" panose="020B0503020204020204" charset="-122"/>
                <a:ea typeface="微软雅黑" panose="020B0503020204020204" charset="-122"/>
              </a:rPr>
              <a:t>网络开销低、停机时间短</a:t>
            </a:r>
            <a:endParaRPr lang="en-US" altLang="zh-CN" sz="1400" dirty="0">
              <a:latin typeface="微软雅黑" panose="020B0503020204020204" charset="-122"/>
              <a:ea typeface="微软雅黑" panose="020B0503020204020204" charset="-122"/>
            </a:endParaRPr>
          </a:p>
          <a:p>
            <a:pPr>
              <a:lnSpc>
                <a:spcPct val="130000"/>
              </a:lnSpc>
              <a:spcBef>
                <a:spcPts val="0"/>
              </a:spcBef>
              <a:spcAft>
                <a:spcPts val="0"/>
              </a:spcAft>
            </a:pPr>
            <a:r>
              <a:rPr lang="zh-CN" altLang="en-US" sz="1400" b="1" dirty="0">
                <a:latin typeface="微软雅黑" panose="020B0503020204020204" charset="-122"/>
                <a:ea typeface="微软雅黑" panose="020B0503020204020204" charset="-122"/>
              </a:rPr>
              <a:t>缺点：</a:t>
            </a:r>
            <a:endParaRPr lang="en-US" altLang="zh-CN" sz="1400" b="1" dirty="0">
              <a:latin typeface="微软雅黑" panose="020B0503020204020204" charset="-122"/>
              <a:ea typeface="微软雅黑" panose="020B0503020204020204" charset="-122"/>
            </a:endParaRPr>
          </a:p>
          <a:p>
            <a:pPr marL="800100" lvl="1" indent="-342900">
              <a:lnSpc>
                <a:spcPct val="130000"/>
              </a:lnSpc>
              <a:buFont typeface="Wingdings" panose="05000000000000000000" pitchFamily="2" charset="2"/>
              <a:buChar char="Ø"/>
            </a:pPr>
            <a:r>
              <a:rPr lang="zh-CN" altLang="en-US" sz="1400" dirty="0">
                <a:latin typeface="微软雅黑" panose="020B0503020204020204" charset="-122"/>
                <a:ea typeface="微软雅黑" panose="020B0503020204020204" charset="-122"/>
              </a:rPr>
              <a:t>迁移稳定性差</a:t>
            </a:r>
            <a:endParaRPr lang="en-US" altLang="zh-CN" sz="1400" dirty="0">
              <a:latin typeface="微软雅黑" panose="020B0503020204020204" charset="-122"/>
              <a:ea typeface="微软雅黑" panose="020B0503020204020204" charset="-122"/>
            </a:endParaRPr>
          </a:p>
          <a:p>
            <a:pPr marL="800100" lvl="1" indent="-342900">
              <a:lnSpc>
                <a:spcPct val="130000"/>
              </a:lnSpc>
              <a:buFont typeface="Wingdings" panose="05000000000000000000" pitchFamily="2" charset="2"/>
              <a:buChar char="Ø"/>
            </a:pPr>
            <a:r>
              <a:rPr lang="zh-CN" altLang="en-US" sz="1400" dirty="0">
                <a:latin typeface="微软雅黑" panose="020B0503020204020204" charset="-122"/>
                <a:ea typeface="微软雅黑" panose="020B0503020204020204" charset="-122"/>
              </a:rPr>
              <a:t>迁移过程中虚拟机性能下降</a:t>
            </a:r>
            <a:endParaRPr lang="en-US" altLang="zh-CN" sz="1400" dirty="0">
              <a:latin typeface="微软雅黑" panose="020B0503020204020204" charset="-122"/>
              <a:ea typeface="微软雅黑" panose="020B0503020204020204" charset="-122"/>
            </a:endParaRPr>
          </a:p>
          <a:p>
            <a:pPr marL="800100" lvl="1" indent="-342900">
              <a:lnSpc>
                <a:spcPct val="130000"/>
              </a:lnSpc>
              <a:buFont typeface="Wingdings" panose="05000000000000000000" pitchFamily="2" charset="2"/>
              <a:buChar char="Ø"/>
            </a:pPr>
            <a:r>
              <a:rPr lang="zh-CN" altLang="en-US" sz="1400" dirty="0">
                <a:latin typeface="微软雅黑" panose="020B0503020204020204" charset="-122"/>
                <a:ea typeface="微软雅黑" panose="020B0503020204020204" charset="-122"/>
              </a:rPr>
              <a:t>网络延迟高时，对业务影响大</a:t>
            </a:r>
            <a:endParaRPr lang="en-US" altLang="zh-CN" sz="1400" dirty="0">
              <a:latin typeface="微软雅黑" panose="020B0503020204020204" charset="-122"/>
              <a:ea typeface="微软雅黑" panose="020B0503020204020204" charset="-122"/>
            </a:endParaRPr>
          </a:p>
        </p:txBody>
      </p:sp>
      <p:pic>
        <p:nvPicPr>
          <p:cNvPr id="20" name="Picture 17" descr="Graphical user interface, text, application&#10;&#10;Description automatically generated"/>
          <p:cNvPicPr>
            <a:picLocks noChangeAspect="1"/>
          </p:cNvPicPr>
          <p:nvPr/>
        </p:nvPicPr>
        <p:blipFill>
          <a:blip r:embed="rId4">
            <a:alphaModFix amt="70000"/>
          </a:blip>
          <a:stretch>
            <a:fillRect/>
          </a:stretch>
        </p:blipFill>
        <p:spPr>
          <a:xfrm>
            <a:off x="207746" y="-31296"/>
            <a:ext cx="956697" cy="717733"/>
          </a:xfrm>
          <a:prstGeom prst="rect">
            <a:avLst/>
          </a:prstGeom>
        </p:spPr>
      </p:pic>
      <p:pic>
        <p:nvPicPr>
          <p:cNvPr id="5" name="图片 4"/>
          <p:cNvPicPr>
            <a:picLocks noChangeAspect="1"/>
          </p:cNvPicPr>
          <p:nvPr/>
        </p:nvPicPr>
        <p:blipFill>
          <a:blip r:embed="rId5"/>
          <a:stretch>
            <a:fillRect/>
          </a:stretch>
        </p:blipFill>
        <p:spPr>
          <a:xfrm>
            <a:off x="4416885" y="167075"/>
            <a:ext cx="4167950" cy="4875337"/>
          </a:xfrm>
          <a:prstGeom prst="rect">
            <a:avLst/>
          </a:prstGeom>
          <a:effectLst/>
        </p:spPr>
      </p:pic>
    </p:spTree>
    <p:extLst>
      <p:ext uri="{BB962C8B-B14F-4D97-AF65-F5344CB8AC3E}">
        <p14:creationId xmlns:p14="http://schemas.microsoft.com/office/powerpoint/2010/main" val="820894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4" name="文本框 13"/>
          <p:cNvSpPr txBox="1"/>
          <p:nvPr/>
        </p:nvSpPr>
        <p:spPr>
          <a:xfrm>
            <a:off x="3559175" y="332864"/>
            <a:ext cx="2095829" cy="1938992"/>
          </a:xfrm>
          <a:prstGeom prst="rect">
            <a:avLst/>
          </a:prstGeom>
          <a:noFill/>
        </p:spPr>
        <p:txBody>
          <a:bodyPr wrap="square" rtlCol="0">
            <a:spAutoFit/>
          </a:bodyPr>
          <a:lstStyle/>
          <a:p>
            <a:pPr algn="ctr"/>
            <a:r>
              <a:rPr kumimoji="1" lang="en-US" altLang="zh-CN" sz="12000" dirty="0" smtClean="0">
                <a:ln>
                  <a:solidFill>
                    <a:srgbClr val="CAD5E2"/>
                  </a:solidFill>
                </a:ln>
                <a:solidFill>
                  <a:srgbClr val="5E923D"/>
                </a:solidFill>
                <a:latin typeface="Source Han Sans CN Light" panose="020B0300000000000000" pitchFamily="34" charset="-128"/>
                <a:ea typeface="Source Han Sans CN Light" panose="020B0300000000000000" pitchFamily="34" charset="-128"/>
              </a:rPr>
              <a:t>02</a:t>
            </a:r>
            <a:endParaRPr kumimoji="1" lang="zh-CN" altLang="en-US" sz="12000" dirty="0">
              <a:ln>
                <a:solidFill>
                  <a:srgbClr val="CAD5E2"/>
                </a:solidFill>
              </a:ln>
              <a:solidFill>
                <a:srgbClr val="5E923D"/>
              </a:solidFill>
              <a:latin typeface="Source Han Sans CN Light" panose="020B0300000000000000" pitchFamily="34" charset="-128"/>
              <a:ea typeface="Source Han Sans CN Light" panose="020B0300000000000000" pitchFamily="34" charset="-128"/>
            </a:endParaRPr>
          </a:p>
        </p:txBody>
      </p:sp>
      <p:sp>
        <p:nvSpPr>
          <p:cNvPr id="15" name="文本框 14"/>
          <p:cNvSpPr txBox="1"/>
          <p:nvPr/>
        </p:nvSpPr>
        <p:spPr>
          <a:xfrm>
            <a:off x="3348641" y="1902524"/>
            <a:ext cx="2446718" cy="369332"/>
          </a:xfrm>
          <a:prstGeom prst="rect">
            <a:avLst/>
          </a:prstGeom>
          <a:noFill/>
        </p:spPr>
        <p:txBody>
          <a:bodyPr wrap="square" rtlCol="0">
            <a:spAutoFit/>
          </a:bodyPr>
          <a:lstStyle/>
          <a:p>
            <a:pPr algn="ctr"/>
            <a:r>
              <a:rPr kumimoji="1" lang="en-US" altLang="zh-CN" b="1" dirty="0">
                <a:solidFill>
                  <a:srgbClr val="3D6329"/>
                </a:solidFill>
                <a:latin typeface="Source Han Sans CN" panose="020B0500000000000000" pitchFamily="34" charset="-128"/>
                <a:ea typeface="Source Han Sans CN" panose="020B0500000000000000" pitchFamily="34" charset="-128"/>
              </a:rPr>
              <a:t>PART</a:t>
            </a:r>
            <a:r>
              <a:rPr kumimoji="1" lang="zh-CN" altLang="en-US" b="1" dirty="0">
                <a:solidFill>
                  <a:srgbClr val="3D6329"/>
                </a:solidFill>
                <a:latin typeface="Source Han Sans CN" panose="020B0500000000000000" pitchFamily="34" charset="-128"/>
                <a:ea typeface="Source Han Sans CN" panose="020B0500000000000000" pitchFamily="34" charset="-128"/>
              </a:rPr>
              <a:t> </a:t>
            </a:r>
            <a:r>
              <a:rPr kumimoji="1" lang="en-US" altLang="zh-CN" b="1" dirty="0" smtClean="0">
                <a:solidFill>
                  <a:srgbClr val="3D6329"/>
                </a:solidFill>
                <a:latin typeface="Source Han Sans CN" panose="020B0500000000000000" pitchFamily="34" charset="-128"/>
                <a:ea typeface="Source Han Sans CN" panose="020B0500000000000000" pitchFamily="34" charset="-128"/>
              </a:rPr>
              <a:t>TWO</a:t>
            </a:r>
            <a:endParaRPr kumimoji="1" lang="zh-CN" altLang="en-US" b="1" dirty="0">
              <a:solidFill>
                <a:srgbClr val="3D6329"/>
              </a:solidFill>
              <a:latin typeface="Source Han Sans CN" panose="020B0500000000000000" pitchFamily="34" charset="-128"/>
              <a:ea typeface="Source Han Sans CN" panose="020B0500000000000000" pitchFamily="34" charset="-128"/>
            </a:endParaRPr>
          </a:p>
        </p:txBody>
      </p:sp>
      <p:sp>
        <p:nvSpPr>
          <p:cNvPr id="16" name="文本框 15"/>
          <p:cNvSpPr txBox="1"/>
          <p:nvPr/>
        </p:nvSpPr>
        <p:spPr>
          <a:xfrm>
            <a:off x="2875573" y="2739452"/>
            <a:ext cx="3403467" cy="523220"/>
          </a:xfrm>
          <a:prstGeom prst="rect">
            <a:avLst/>
          </a:prstGeom>
          <a:noFill/>
        </p:spPr>
        <p:txBody>
          <a:bodyPr wrap="square" rtlCol="0">
            <a:spAutoFit/>
          </a:bodyPr>
          <a:lstStyle/>
          <a:p>
            <a:pPr algn="ctr"/>
            <a:r>
              <a:rPr kumimoji="1" lang="zh-CN" altLang="en-US" sz="2800" b="1" dirty="0">
                <a:solidFill>
                  <a:schemeClr val="bg1"/>
                </a:solidFill>
                <a:latin typeface="Source Han Sans CN" panose="020B0500000000000000" pitchFamily="34" charset="-128"/>
                <a:ea typeface="Source Han Sans CN" panose="020B0500000000000000" pitchFamily="34" charset="-128"/>
              </a:rPr>
              <a:t>热迁移参数</a:t>
            </a:r>
          </a:p>
        </p:txBody>
      </p:sp>
    </p:spTree>
    <p:extLst>
      <p:ext uri="{BB962C8B-B14F-4D97-AF65-F5344CB8AC3E}">
        <p14:creationId xmlns:p14="http://schemas.microsoft.com/office/powerpoint/2010/main" val="3210169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0" name="图片 19"/>
          <p:cNvPicPr/>
          <p:nvPr/>
        </p:nvPicPr>
        <p:blipFill>
          <a:blip r:embed="rId4"/>
          <a:stretch>
            <a:fillRect/>
          </a:stretch>
        </p:blipFill>
        <p:spPr>
          <a:xfrm>
            <a:off x="191565" y="602496"/>
            <a:ext cx="6163186" cy="4291846"/>
          </a:xfrm>
          <a:prstGeom prst="rect">
            <a:avLst/>
          </a:prstGeom>
        </p:spPr>
      </p:pic>
      <p:sp>
        <p:nvSpPr>
          <p:cNvPr id="2" name="文本框 1"/>
          <p:cNvSpPr txBox="1"/>
          <p:nvPr/>
        </p:nvSpPr>
        <p:spPr>
          <a:xfrm>
            <a:off x="6677094" y="1368310"/>
            <a:ext cx="2118250" cy="2308324"/>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如左图所示，</a:t>
            </a:r>
            <a:r>
              <a:rPr lang="en-US" altLang="zh-CN" dirty="0" err="1" smtClean="0">
                <a:latin typeface="微软雅黑" panose="020B0503020204020204" pitchFamily="34" charset="-122"/>
                <a:ea typeface="微软雅黑" panose="020B0503020204020204" pitchFamily="34" charset="-122"/>
              </a:rPr>
              <a:t>virsh</a:t>
            </a:r>
            <a:r>
              <a:rPr lang="zh-CN" altLang="zh-CN" dirty="0">
                <a:latin typeface="微软雅黑" panose="020B0503020204020204" pitchFamily="34" charset="-122"/>
                <a:ea typeface="微软雅黑" panose="020B0503020204020204" pitchFamily="34" charset="-122"/>
              </a:rPr>
              <a:t>命令提供了一系列的迁移选项，这些选项可以进行组合，并且通过对迁移选项进行组合，可以对迁移方式和过程进行一定的控制</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90816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6" name="Picture 44" descr="Graphical user interface, text, application&#10;&#10;Description automatically generated"/>
          <p:cNvPicPr>
            <a:picLocks noChangeAspect="1"/>
          </p:cNvPicPr>
          <p:nvPr/>
        </p:nvPicPr>
        <p:blipFill>
          <a:blip r:embed="rId3">
            <a:alphaModFix amt="70000"/>
          </a:blip>
          <a:stretch>
            <a:fillRect/>
          </a:stretch>
        </p:blipFill>
        <p:spPr>
          <a:xfrm>
            <a:off x="207746" y="-31296"/>
            <a:ext cx="956697" cy="717733"/>
          </a:xfrm>
          <a:prstGeom prst="rect">
            <a:avLst/>
          </a:prstGeom>
        </p:spPr>
      </p:pic>
      <p:graphicFrame>
        <p:nvGraphicFramePr>
          <p:cNvPr id="2" name="表格 1"/>
          <p:cNvGraphicFramePr>
            <a:graphicFrameLocks noGrp="1"/>
          </p:cNvGraphicFramePr>
          <p:nvPr>
            <p:extLst>
              <p:ext uri="{D42A27DB-BD31-4B8C-83A1-F6EECF244321}">
                <p14:modId xmlns:p14="http://schemas.microsoft.com/office/powerpoint/2010/main" val="2849264427"/>
              </p:ext>
            </p:extLst>
          </p:nvPr>
        </p:nvGraphicFramePr>
        <p:xfrm>
          <a:off x="539430" y="1177536"/>
          <a:ext cx="8130924" cy="3627120"/>
        </p:xfrm>
        <a:graphic>
          <a:graphicData uri="http://schemas.openxmlformats.org/drawingml/2006/table">
            <a:tbl>
              <a:tblPr firstRow="1" firstCol="1" bandRow="1">
                <a:tableStyleId>{5C22544A-7EE6-4342-B048-85BDC9FD1C3A}</a:tableStyleId>
              </a:tblPr>
              <a:tblGrid>
                <a:gridCol w="3038619">
                  <a:extLst>
                    <a:ext uri="{9D8B030D-6E8A-4147-A177-3AD203B41FA5}">
                      <a16:colId xmlns:a16="http://schemas.microsoft.com/office/drawing/2014/main" val="2838875564"/>
                    </a:ext>
                  </a:extLst>
                </a:gridCol>
                <a:gridCol w="1138609">
                  <a:extLst>
                    <a:ext uri="{9D8B030D-6E8A-4147-A177-3AD203B41FA5}">
                      <a16:colId xmlns:a16="http://schemas.microsoft.com/office/drawing/2014/main" val="219537554"/>
                    </a:ext>
                  </a:extLst>
                </a:gridCol>
                <a:gridCol w="3953696">
                  <a:extLst>
                    <a:ext uri="{9D8B030D-6E8A-4147-A177-3AD203B41FA5}">
                      <a16:colId xmlns:a16="http://schemas.microsoft.com/office/drawing/2014/main" val="1234881668"/>
                    </a:ext>
                  </a:extLst>
                </a:gridCol>
              </a:tblGrid>
              <a:tr h="208035">
                <a:tc>
                  <a:txBody>
                    <a:bodyPr/>
                    <a:lstStyle/>
                    <a:p>
                      <a:pPr algn="ctr">
                        <a:spcAft>
                          <a:spcPts val="0"/>
                        </a:spcAft>
                      </a:pPr>
                      <a:r>
                        <a:rPr lang="en-US" sz="1400" kern="100" dirty="0">
                          <a:effectLst/>
                        </a:rPr>
                        <a:t>flag</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tc>
                <a:tc>
                  <a:txBody>
                    <a:bodyPr/>
                    <a:lstStyle/>
                    <a:p>
                      <a:pPr algn="ctr">
                        <a:spcAft>
                          <a:spcPts val="0"/>
                        </a:spcAft>
                      </a:pPr>
                      <a:r>
                        <a:rPr lang="zh-CN" sz="1400" kern="100">
                          <a:effectLst/>
                        </a:rPr>
                        <a:t>值</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tc>
                <a:tc>
                  <a:txBody>
                    <a:bodyPr/>
                    <a:lstStyle/>
                    <a:p>
                      <a:pPr algn="ctr">
                        <a:spcAft>
                          <a:spcPts val="0"/>
                        </a:spcAft>
                      </a:pPr>
                      <a:r>
                        <a:rPr lang="zh-CN" sz="1400" kern="100">
                          <a:effectLst/>
                        </a:rPr>
                        <a:t>说明</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tc>
                <a:extLst>
                  <a:ext uri="{0D108BD9-81ED-4DB2-BD59-A6C34878D82A}">
                    <a16:rowId xmlns:a16="http://schemas.microsoft.com/office/drawing/2014/main" val="228592859"/>
                  </a:ext>
                </a:extLst>
              </a:tr>
              <a:tr h="624104">
                <a:tc>
                  <a:txBody>
                    <a:bodyPr/>
                    <a:lstStyle/>
                    <a:p>
                      <a:pPr algn="ctr">
                        <a:spcAft>
                          <a:spcPts val="0"/>
                        </a:spcAft>
                      </a:pPr>
                      <a:r>
                        <a:rPr lang="en-US" sz="1400" kern="100" dirty="0">
                          <a:effectLst/>
                        </a:rPr>
                        <a:t>VIR_MIGRATE_LIVE</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nchor="ctr"/>
                </a:tc>
                <a:tc>
                  <a:txBody>
                    <a:bodyPr/>
                    <a:lstStyle/>
                    <a:p>
                      <a:pPr algn="ctr">
                        <a:spcAft>
                          <a:spcPts val="0"/>
                        </a:spcAft>
                      </a:pPr>
                      <a:r>
                        <a:rPr lang="en-US" sz="1400" kern="100">
                          <a:effectLst/>
                        </a:rPr>
                        <a:t>1 &lt;&lt; 0</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nchor="ctr"/>
                </a:tc>
                <a:tc>
                  <a:txBody>
                    <a:bodyPr/>
                    <a:lstStyle/>
                    <a:p>
                      <a:pPr algn="just">
                        <a:spcAft>
                          <a:spcPts val="0"/>
                        </a:spcAft>
                      </a:pPr>
                      <a:r>
                        <a:rPr lang="zh-CN" sz="1400" kern="100" dirty="0">
                          <a:effectLst/>
                        </a:rPr>
                        <a:t>在线迁移，迁移过程中不停机，注意如果内存改变速度持续大于传输速度，迁移过程无法收敛，在迁移过程中可以手动暂停（</a:t>
                      </a:r>
                      <a:r>
                        <a:rPr lang="en-US" sz="1400" kern="100" dirty="0">
                          <a:effectLst/>
                        </a:rPr>
                        <a:t>pause</a:t>
                      </a:r>
                      <a:r>
                        <a:rPr lang="zh-CN" sz="1400" kern="100" dirty="0">
                          <a:effectLst/>
                        </a:rPr>
                        <a:t>）虚拟机</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tc>
                <a:extLst>
                  <a:ext uri="{0D108BD9-81ED-4DB2-BD59-A6C34878D82A}">
                    <a16:rowId xmlns:a16="http://schemas.microsoft.com/office/drawing/2014/main" val="795684539"/>
                  </a:ext>
                </a:extLst>
              </a:tr>
              <a:tr h="416069">
                <a:tc>
                  <a:txBody>
                    <a:bodyPr/>
                    <a:lstStyle/>
                    <a:p>
                      <a:pPr algn="ctr">
                        <a:spcAft>
                          <a:spcPts val="0"/>
                        </a:spcAft>
                      </a:pPr>
                      <a:r>
                        <a:rPr lang="en-US" sz="1400" kern="100">
                          <a:effectLst/>
                        </a:rPr>
                        <a:t>VIR_MIGRATE_PEER2PEER</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nchor="ctr"/>
                </a:tc>
                <a:tc>
                  <a:txBody>
                    <a:bodyPr/>
                    <a:lstStyle/>
                    <a:p>
                      <a:pPr algn="ctr">
                        <a:spcAft>
                          <a:spcPts val="0"/>
                        </a:spcAft>
                      </a:pPr>
                      <a:r>
                        <a:rPr lang="en-US" sz="1400" kern="100">
                          <a:effectLst/>
                        </a:rPr>
                        <a:t>1 &lt;&lt; 1</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nchor="ctr"/>
                </a:tc>
                <a:tc>
                  <a:txBody>
                    <a:bodyPr/>
                    <a:lstStyle/>
                    <a:p>
                      <a:pPr algn="just">
                        <a:spcAft>
                          <a:spcPts val="0"/>
                        </a:spcAft>
                      </a:pPr>
                      <a:r>
                        <a:rPr lang="zh-CN" sz="1400" kern="100">
                          <a:effectLst/>
                        </a:rPr>
                        <a:t>迁移由源节点</a:t>
                      </a:r>
                      <a:r>
                        <a:rPr lang="en-US" sz="1400" kern="100">
                          <a:effectLst/>
                        </a:rPr>
                        <a:t>libvirt</a:t>
                      </a:r>
                      <a:r>
                        <a:rPr lang="zh-CN" sz="1400" kern="100">
                          <a:effectLst/>
                        </a:rPr>
                        <a:t>主导，直接与目标节点</a:t>
                      </a:r>
                      <a:r>
                        <a:rPr lang="en-US" sz="1400" kern="100">
                          <a:effectLst/>
                        </a:rPr>
                        <a:t>libvirtd</a:t>
                      </a:r>
                      <a:r>
                        <a:rPr lang="zh-CN" sz="1400" kern="100">
                          <a:effectLst/>
                        </a:rPr>
                        <a:t>建立连接并控制迁移过程</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tc>
                <a:extLst>
                  <a:ext uri="{0D108BD9-81ED-4DB2-BD59-A6C34878D82A}">
                    <a16:rowId xmlns:a16="http://schemas.microsoft.com/office/drawing/2014/main" val="249964730"/>
                  </a:ext>
                </a:extLst>
              </a:tr>
              <a:tr h="416069">
                <a:tc>
                  <a:txBody>
                    <a:bodyPr/>
                    <a:lstStyle/>
                    <a:p>
                      <a:pPr algn="ctr">
                        <a:spcAft>
                          <a:spcPts val="0"/>
                        </a:spcAft>
                      </a:pPr>
                      <a:r>
                        <a:rPr lang="en-US" sz="1400" kern="100">
                          <a:effectLst/>
                        </a:rPr>
                        <a:t>VIR_MIGRATE_TUNNELLED</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nchor="ctr"/>
                </a:tc>
                <a:tc>
                  <a:txBody>
                    <a:bodyPr/>
                    <a:lstStyle/>
                    <a:p>
                      <a:pPr algn="ctr">
                        <a:spcAft>
                          <a:spcPts val="0"/>
                        </a:spcAft>
                      </a:pPr>
                      <a:r>
                        <a:rPr lang="en-US" sz="1400" kern="100">
                          <a:effectLst/>
                        </a:rPr>
                        <a:t>1 &lt;&lt; 2</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nchor="ctr"/>
                </a:tc>
                <a:tc>
                  <a:txBody>
                    <a:bodyPr/>
                    <a:lstStyle/>
                    <a:p>
                      <a:pPr algn="just">
                        <a:spcAft>
                          <a:spcPts val="0"/>
                        </a:spcAft>
                      </a:pPr>
                      <a:r>
                        <a:rPr lang="zh-CN" sz="1400" kern="100">
                          <a:effectLst/>
                        </a:rPr>
                        <a:t>通过隧道传输迁移数据，只有当</a:t>
                      </a:r>
                      <a:r>
                        <a:rPr lang="en-US" sz="1400" kern="100">
                          <a:effectLst/>
                        </a:rPr>
                        <a:t>VIR_MIGRATE_PEER2PEER</a:t>
                      </a:r>
                      <a:r>
                        <a:rPr lang="zh-CN" sz="1400" kern="100">
                          <a:effectLst/>
                        </a:rPr>
                        <a:t>设置时才生效</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tc>
                <a:extLst>
                  <a:ext uri="{0D108BD9-81ED-4DB2-BD59-A6C34878D82A}">
                    <a16:rowId xmlns:a16="http://schemas.microsoft.com/office/drawing/2014/main" val="1973466498"/>
                  </a:ext>
                </a:extLst>
              </a:tr>
              <a:tr h="208035">
                <a:tc>
                  <a:txBody>
                    <a:bodyPr/>
                    <a:lstStyle/>
                    <a:p>
                      <a:pPr algn="ctr">
                        <a:spcAft>
                          <a:spcPts val="0"/>
                        </a:spcAft>
                      </a:pPr>
                      <a:r>
                        <a:rPr lang="en-US" sz="1400" kern="100">
                          <a:effectLst/>
                        </a:rPr>
                        <a:t>VIR_MIGRATE_PERSIST_DEST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nchor="ctr"/>
                </a:tc>
                <a:tc>
                  <a:txBody>
                    <a:bodyPr/>
                    <a:lstStyle/>
                    <a:p>
                      <a:pPr algn="ctr">
                        <a:spcAft>
                          <a:spcPts val="0"/>
                        </a:spcAft>
                      </a:pPr>
                      <a:r>
                        <a:rPr lang="en-US" sz="1400" kern="100">
                          <a:effectLst/>
                        </a:rPr>
                        <a:t>1 &lt;&lt; 3</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nchor="ctr"/>
                </a:tc>
                <a:tc>
                  <a:txBody>
                    <a:bodyPr/>
                    <a:lstStyle/>
                    <a:p>
                      <a:pPr algn="just">
                        <a:spcAft>
                          <a:spcPts val="0"/>
                        </a:spcAft>
                      </a:pPr>
                      <a:r>
                        <a:rPr lang="zh-CN" sz="1400" kern="100">
                          <a:effectLst/>
                        </a:rPr>
                        <a:t>迁移完成后，在目标节点持久化虚拟机</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tc>
                <a:extLst>
                  <a:ext uri="{0D108BD9-81ED-4DB2-BD59-A6C34878D82A}">
                    <a16:rowId xmlns:a16="http://schemas.microsoft.com/office/drawing/2014/main" val="150842141"/>
                  </a:ext>
                </a:extLst>
              </a:tr>
              <a:tr h="208035">
                <a:tc>
                  <a:txBody>
                    <a:bodyPr/>
                    <a:lstStyle/>
                    <a:p>
                      <a:pPr algn="ctr">
                        <a:spcAft>
                          <a:spcPts val="0"/>
                        </a:spcAft>
                      </a:pPr>
                      <a:r>
                        <a:rPr lang="en-US" sz="1400" kern="100">
                          <a:effectLst/>
                        </a:rPr>
                        <a:t>VIR_MIGRATE_UNDEFINE_SOURCE</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nchor="ctr"/>
                </a:tc>
                <a:tc>
                  <a:txBody>
                    <a:bodyPr/>
                    <a:lstStyle/>
                    <a:p>
                      <a:pPr algn="ctr">
                        <a:spcAft>
                          <a:spcPts val="0"/>
                        </a:spcAft>
                      </a:pPr>
                      <a:r>
                        <a:rPr lang="en-US" sz="1400" kern="100">
                          <a:effectLst/>
                        </a:rPr>
                        <a:t>1 &lt;&lt; 4</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nchor="ctr"/>
                </a:tc>
                <a:tc>
                  <a:txBody>
                    <a:bodyPr/>
                    <a:lstStyle/>
                    <a:p>
                      <a:pPr algn="just">
                        <a:spcAft>
                          <a:spcPts val="0"/>
                        </a:spcAft>
                      </a:pPr>
                      <a:r>
                        <a:rPr lang="zh-CN" sz="1400" kern="100">
                          <a:effectLst/>
                        </a:rPr>
                        <a:t>迁移成功完成后在源主机上删除虚拟机</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tc>
                <a:extLst>
                  <a:ext uri="{0D108BD9-81ED-4DB2-BD59-A6C34878D82A}">
                    <a16:rowId xmlns:a16="http://schemas.microsoft.com/office/drawing/2014/main" val="10509816"/>
                  </a:ext>
                </a:extLst>
              </a:tr>
              <a:tr h="416069">
                <a:tc>
                  <a:txBody>
                    <a:bodyPr/>
                    <a:lstStyle/>
                    <a:p>
                      <a:pPr algn="ctr">
                        <a:spcAft>
                          <a:spcPts val="0"/>
                        </a:spcAft>
                      </a:pPr>
                      <a:r>
                        <a:rPr lang="en-US" sz="1400" kern="100" dirty="0">
                          <a:effectLst/>
                        </a:rPr>
                        <a:t>VIR_MIGRATE_PAUSED</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nchor="ctr"/>
                </a:tc>
                <a:tc>
                  <a:txBody>
                    <a:bodyPr/>
                    <a:lstStyle/>
                    <a:p>
                      <a:pPr algn="ctr">
                        <a:spcAft>
                          <a:spcPts val="0"/>
                        </a:spcAft>
                      </a:pPr>
                      <a:r>
                        <a:rPr lang="en-US" sz="1400" kern="100">
                          <a:effectLst/>
                        </a:rPr>
                        <a:t>1 &lt;&lt; 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nchor="ctr"/>
                </a:tc>
                <a:tc>
                  <a:txBody>
                    <a:bodyPr/>
                    <a:lstStyle/>
                    <a:p>
                      <a:pPr algn="just">
                        <a:spcAft>
                          <a:spcPts val="0"/>
                        </a:spcAft>
                      </a:pPr>
                      <a:r>
                        <a:rPr lang="zh-CN" sz="1400" kern="100">
                          <a:effectLst/>
                        </a:rPr>
                        <a:t>在目标节点挂起虚拟机，必须显式调用</a:t>
                      </a:r>
                      <a:r>
                        <a:rPr lang="en-US" sz="1400" kern="100">
                          <a:effectLst/>
                        </a:rPr>
                        <a:t>resume</a:t>
                      </a:r>
                      <a:r>
                        <a:rPr lang="zh-CN" sz="1400" kern="100">
                          <a:effectLst/>
                        </a:rPr>
                        <a:t>虚拟机</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tc>
                <a:extLst>
                  <a:ext uri="{0D108BD9-81ED-4DB2-BD59-A6C34878D82A}">
                    <a16:rowId xmlns:a16="http://schemas.microsoft.com/office/drawing/2014/main" val="1688695406"/>
                  </a:ext>
                </a:extLst>
              </a:tr>
              <a:tr h="208035">
                <a:tc>
                  <a:txBody>
                    <a:bodyPr/>
                    <a:lstStyle/>
                    <a:p>
                      <a:pPr algn="ctr">
                        <a:spcAft>
                          <a:spcPts val="0"/>
                        </a:spcAft>
                      </a:pPr>
                      <a:r>
                        <a:rPr lang="en-US" sz="1400" kern="100">
                          <a:effectLst/>
                        </a:rPr>
                        <a:t>VIR_MIGRATE_NON_SHARED_DISK</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nchor="ctr"/>
                </a:tc>
                <a:tc>
                  <a:txBody>
                    <a:bodyPr/>
                    <a:lstStyle/>
                    <a:p>
                      <a:pPr algn="ctr">
                        <a:spcAft>
                          <a:spcPts val="0"/>
                        </a:spcAft>
                      </a:pPr>
                      <a:r>
                        <a:rPr lang="en-US" sz="1400" kern="100">
                          <a:effectLst/>
                        </a:rPr>
                        <a:t>1 &lt;&lt; 6</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nchor="ctr"/>
                </a:tc>
                <a:tc>
                  <a:txBody>
                    <a:bodyPr/>
                    <a:lstStyle/>
                    <a:p>
                      <a:pPr algn="just">
                        <a:spcAft>
                          <a:spcPts val="0"/>
                        </a:spcAft>
                      </a:pPr>
                      <a:r>
                        <a:rPr lang="en-US" sz="1400" kern="100" dirty="0">
                          <a:effectLst/>
                        </a:rPr>
                        <a:t> </a:t>
                      </a:r>
                      <a:r>
                        <a:rPr lang="zh-CN" altLang="en-US" sz="1400" kern="100" dirty="0" smtClean="0">
                          <a:effectLst/>
                        </a:rPr>
                        <a:t>迁移过程中全量拷贝非共享存储</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tc>
                <a:extLst>
                  <a:ext uri="{0D108BD9-81ED-4DB2-BD59-A6C34878D82A}">
                    <a16:rowId xmlns:a16="http://schemas.microsoft.com/office/drawing/2014/main" val="565385462"/>
                  </a:ext>
                </a:extLst>
              </a:tr>
              <a:tr h="208035">
                <a:tc>
                  <a:txBody>
                    <a:bodyPr/>
                    <a:lstStyle/>
                    <a:p>
                      <a:pPr algn="ctr">
                        <a:spcAft>
                          <a:spcPts val="0"/>
                        </a:spcAft>
                      </a:pPr>
                      <a:r>
                        <a:rPr lang="en-US" sz="1400" kern="100">
                          <a:effectLst/>
                        </a:rPr>
                        <a:t>VIR_MIGRATE_NON_SHARED_INC</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nchor="ctr"/>
                </a:tc>
                <a:tc>
                  <a:txBody>
                    <a:bodyPr/>
                    <a:lstStyle/>
                    <a:p>
                      <a:pPr algn="ctr">
                        <a:spcAft>
                          <a:spcPts val="0"/>
                        </a:spcAft>
                      </a:pPr>
                      <a:r>
                        <a:rPr lang="en-US" sz="1400" kern="100">
                          <a:effectLst/>
                        </a:rPr>
                        <a:t>1 &lt;&lt; 7</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nchor="ctr"/>
                </a:tc>
                <a:tc>
                  <a:txBody>
                    <a:bodyPr/>
                    <a:lstStyle/>
                    <a:p>
                      <a:pPr algn="just">
                        <a:spcAft>
                          <a:spcPts val="0"/>
                        </a:spcAft>
                      </a:pPr>
                      <a:r>
                        <a:rPr lang="en-US" sz="1400" kern="100" dirty="0">
                          <a:effectLst/>
                        </a:rPr>
                        <a:t> </a:t>
                      </a:r>
                      <a:r>
                        <a:rPr lang="zh-CN" altLang="en-US" sz="1400" kern="100" dirty="0" smtClean="0">
                          <a:effectLst/>
                        </a:rPr>
                        <a:t>迁移过程中增量拷贝非共享存储</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tc>
                <a:extLst>
                  <a:ext uri="{0D108BD9-81ED-4DB2-BD59-A6C34878D82A}">
                    <a16:rowId xmlns:a16="http://schemas.microsoft.com/office/drawing/2014/main" val="1734917903"/>
                  </a:ext>
                </a:extLst>
              </a:tr>
              <a:tr h="624104">
                <a:tc>
                  <a:txBody>
                    <a:bodyPr/>
                    <a:lstStyle/>
                    <a:p>
                      <a:pPr algn="ctr">
                        <a:spcAft>
                          <a:spcPts val="0"/>
                        </a:spcAft>
                      </a:pPr>
                      <a:r>
                        <a:rPr lang="en-US" sz="1400" kern="100">
                          <a:effectLst/>
                        </a:rPr>
                        <a:t>VIR_MIGRATE_CHANGE_PROTECTION</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nchor="ctr"/>
                </a:tc>
                <a:tc>
                  <a:txBody>
                    <a:bodyPr/>
                    <a:lstStyle/>
                    <a:p>
                      <a:pPr algn="ctr">
                        <a:spcAft>
                          <a:spcPts val="0"/>
                        </a:spcAft>
                      </a:pPr>
                      <a:r>
                        <a:rPr lang="en-US" sz="1400" kern="100">
                          <a:effectLst/>
                        </a:rPr>
                        <a:t>1 &lt;&lt; 8</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nchor="ctr"/>
                </a:tc>
                <a:tc>
                  <a:txBody>
                    <a:bodyPr/>
                    <a:lstStyle/>
                    <a:p>
                      <a:pPr algn="just">
                        <a:spcAft>
                          <a:spcPts val="0"/>
                        </a:spcAft>
                      </a:pPr>
                      <a:r>
                        <a:rPr lang="zh-CN" sz="1400" kern="100" dirty="0">
                          <a:effectLst/>
                        </a:rPr>
                        <a:t>迁移过程中改变对虚拟机的保护策略，当迁移双方都支持时，该参数被自动设置。如果显式指定该参数但其中一方不支持时，将导致迁移失败</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561" marR="20561" marT="0" marB="0"/>
                </a:tc>
                <a:extLst>
                  <a:ext uri="{0D108BD9-81ED-4DB2-BD59-A6C34878D82A}">
                    <a16:rowId xmlns:a16="http://schemas.microsoft.com/office/drawing/2014/main" val="1366756811"/>
                  </a:ext>
                </a:extLst>
              </a:tr>
            </a:tbl>
          </a:graphicData>
        </a:graphic>
      </p:graphicFrame>
      <p:sp>
        <p:nvSpPr>
          <p:cNvPr id="3" name="文本框 2"/>
          <p:cNvSpPr txBox="1"/>
          <p:nvPr/>
        </p:nvSpPr>
        <p:spPr>
          <a:xfrm>
            <a:off x="483511" y="747320"/>
            <a:ext cx="2637947" cy="369332"/>
          </a:xfrm>
          <a:prstGeom prst="rect">
            <a:avLst/>
          </a:prstGeom>
          <a:noFill/>
        </p:spPr>
        <p:txBody>
          <a:bodyPr wrap="square" rtlCol="0">
            <a:spAutoFit/>
          </a:bodyPr>
          <a:lstStyle/>
          <a:p>
            <a:r>
              <a:rPr lang="en-US" altLang="zh-CN" b="1" dirty="0" err="1"/>
              <a:t>libvirt</a:t>
            </a:r>
            <a:r>
              <a:rPr lang="zh-CN" altLang="zh-CN" b="1" dirty="0"/>
              <a:t>源码中迁移</a:t>
            </a:r>
            <a:r>
              <a:rPr lang="en-US" altLang="zh-CN" b="1" dirty="0"/>
              <a:t>flag</a:t>
            </a:r>
            <a:endParaRPr lang="zh-CN" altLang="en-US" b="1" dirty="0"/>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3628</TotalTime>
  <Words>2022</Words>
  <Application>Microsoft Office PowerPoint</Application>
  <PresentationFormat>全屏显示(16:9)</PresentationFormat>
  <Paragraphs>229</Paragraphs>
  <Slides>30</Slides>
  <Notes>26</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30</vt:i4>
      </vt:variant>
    </vt:vector>
  </HeadingPairs>
  <TitlesOfParts>
    <vt:vector size="47" baseType="lpstr">
      <vt:lpstr>Avenir Black</vt:lpstr>
      <vt:lpstr>Dubai Medium</vt:lpstr>
      <vt:lpstr>Gautami</vt:lpstr>
      <vt:lpstr>Source Han Sans CN</vt:lpstr>
      <vt:lpstr>Source Han Sans CN Heavy</vt:lpstr>
      <vt:lpstr>Source Han Sans CN Light</vt:lpstr>
      <vt:lpstr>Source Han Sans CN Medium</vt:lpstr>
      <vt:lpstr>等线</vt:lpstr>
      <vt:lpstr>等线 Light</vt:lpstr>
      <vt:lpstr>宋体</vt:lpstr>
      <vt:lpstr>微软雅黑</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Dongshi Li (李东世)</cp:lastModifiedBy>
  <cp:revision>52</cp:revision>
  <dcterms:created xsi:type="dcterms:W3CDTF">2023-05-16T03:15:20Z</dcterms:created>
  <dcterms:modified xsi:type="dcterms:W3CDTF">2023-05-29T07:01:46Z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y fmtid="{D5CDD505-2E9C-101B-9397-08002B2CF9AE}" pid="3" name="ICV">
    <vt:lpwstr/>
  </property>
</Properties>
</file>