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6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4" r:id="rId15"/>
    <p:sldId id="260" r:id="rId16"/>
    <p:sldId id="263" r:id="rId17"/>
    <p:sldId id="273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16" autoAdjust="0"/>
  </p:normalViewPr>
  <p:slideViewPr>
    <p:cSldViewPr snapToGrid="0">
      <p:cViewPr varScale="1">
        <p:scale>
          <a:sx n="52" d="100"/>
          <a:sy n="52" d="100"/>
        </p:scale>
        <p:origin x="1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6B7EE-44EA-4A20-8E68-2D23B218529F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DD477-64AA-4BC2-ABBC-63190FF2D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3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4BA9D-2804-4B04-94BC-96EB66469833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65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是一个可以让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与原生代码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Objective-C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互相通信的一个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移動開發框架</a:t>
            </a:r>
            <a:endParaRPr lang="zh-TW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DD477-64AA-4BC2-ABBC-63190FF2DB0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0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 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JS+Native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两者相互调用为主（半原生半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），从开发层面实现“一次开发，多处运行”的机制，成为真正适合跨平台的开发。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网页应用适用于传统网站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為混合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開發框架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的區別？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DD477-64AA-4BC2-ABBC-63190FF2DB0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基于</a:t>
            </a:r>
            <a:r>
              <a:rPr lang="en-US" altLang="zh-CN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HTML, CSS</a:t>
            </a: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CN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跨平台开发</a:t>
            </a: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本机应用程序。</a:t>
            </a:r>
            <a:endParaRPr lang="en-US" altLang="zh-CN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部署在</a:t>
            </a:r>
            <a:r>
              <a:rPr lang="zh-CN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多个平台</a:t>
            </a: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CN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CN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iOS, Android, </a:t>
            </a: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桌面和</a:t>
            </a:r>
            <a:r>
              <a:rPr lang="en-US" altLang="zh-CN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Web, </a:t>
            </a:r>
            <a:r>
              <a:rPr lang="zh-CN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所有这些都具有一个代码库。只编写一次即可在任何地方运行。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dirty="0" smtClean="0"/>
              <a:t>Cordova</a:t>
            </a:r>
            <a:r>
              <a:rPr lang="zh-CN" altLang="en-US" dirty="0" smtClean="0"/>
              <a:t>主要侧重于对</a:t>
            </a:r>
            <a:r>
              <a:rPr lang="zh-CN" altLang="en-US" b="1" dirty="0" smtClean="0">
                <a:effectLst/>
              </a:rPr>
              <a:t>原生设备的调用</a:t>
            </a:r>
            <a:r>
              <a:rPr lang="en-US" altLang="zh-CN" b="1" dirty="0" smtClean="0">
                <a:effectLst/>
              </a:rPr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框架主要侧重于</a:t>
            </a:r>
            <a:r>
              <a:rPr lang="zh-CN" altLang="en-US" b="1" dirty="0" smtClean="0">
                <a:effectLst/>
              </a:rPr>
              <a:t>前端用户体验或</a:t>
            </a:r>
            <a:r>
              <a:rPr lang="en-US" altLang="zh-CN" b="1" dirty="0" smtClean="0">
                <a:effectLst/>
              </a:rPr>
              <a:t>UI</a:t>
            </a:r>
            <a:r>
              <a:rPr lang="zh-CN" altLang="en-US" b="1" dirty="0" smtClean="0">
                <a:effectLst/>
              </a:rPr>
              <a:t>交互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DD477-64AA-4BC2-ABBC-63190FF2DB0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09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build and run apps, you need to install SDKs for each platform you wish to target.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 if you are using browser for development you can use </a:t>
            </a:r>
            <a:r>
              <a:rPr lang="en-US" altLang="zh-TW" dirty="0" smtClean="0"/>
              <a:t>browser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platform which does not require any platform SDKs.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cordova</a:t>
            </a:r>
            <a:r>
              <a:rPr lang="en-US" altLang="zh-TW" dirty="0" smtClean="0"/>
              <a:t> requirements</a:t>
            </a:r>
            <a:r>
              <a:rPr lang="en-US" altLang="zh-TW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檢查各平臺環境要求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的过程中请确保开启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。因为下载的资源在国外，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DD477-64AA-4BC2-ABBC-63190FF2DB0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3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config.xml </a:t>
            </a:r>
            <a:r>
              <a:rPr lang="zh-CN" altLang="en-US" dirty="0" smtClean="0"/>
              <a:t>配置页，配置起始项目名等基础内容</a:t>
            </a:r>
          </a:p>
          <a:p>
            <a:r>
              <a:rPr lang="en-US" altLang="zh-CN" dirty="0" smtClean="0"/>
              <a:t>- hooks </a:t>
            </a:r>
            <a:r>
              <a:rPr lang="zh-CN" altLang="en-US" dirty="0" smtClean="0"/>
              <a:t>存放自定义扩展内容</a:t>
            </a:r>
          </a:p>
          <a:p>
            <a:r>
              <a:rPr lang="en-US" altLang="zh-CN" dirty="0" smtClean="0"/>
              <a:t>- platforms </a:t>
            </a:r>
            <a:r>
              <a:rPr lang="zh-CN" altLang="en-US" dirty="0" smtClean="0"/>
              <a:t>存放添加的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- plugins </a:t>
            </a:r>
            <a:r>
              <a:rPr lang="zh-CN" altLang="en-US" dirty="0" smtClean="0"/>
              <a:t>存放引入的插件</a:t>
            </a:r>
          </a:p>
          <a:p>
            <a:r>
              <a:rPr lang="en-US" altLang="zh-CN" dirty="0" smtClean="0"/>
              <a:t>- www 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目录（主要开发内容）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DD477-64AA-4BC2-ABBC-63190FF2DB0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32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开发的时候，可能会经常遇到这种需求。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比如在你的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中，你想打开一个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，但是又不想跳转到系统的浏览器去打开，而是希望直接在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中打开，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DD477-64AA-4BC2-ABBC-63190FF2DB0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C</a:t>
            </a:r>
            <a:r>
              <a:rPr lang="en-US" altLang="zh-CN" sz="1200" dirty="0" smtClean="0"/>
              <a:t>hrome</a:t>
            </a:r>
            <a:r>
              <a:rPr lang="zh-CN" altLang="en-US" sz="1200" dirty="0" smtClean="0"/>
              <a:t>瀏覽器調試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fq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DD477-64AA-4BC2-ABBC-63190FF2DB0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6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91996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4207133"/>
            <a:ext cx="75184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1448" y="223286"/>
            <a:ext cx="177415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8213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2665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843736" y="228601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676456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8B80-06D7-4583-B80B-580B479760D6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8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371600"/>
            <a:ext cx="10769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17600" y="304800"/>
            <a:ext cx="10464800" cy="646331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98077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599" y="4406900"/>
            <a:ext cx="10208684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599" y="2906713"/>
            <a:ext cx="1020868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25631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600201"/>
            <a:ext cx="508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600201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685717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39"/>
            <a:ext cx="104648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4878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4878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746840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24265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66024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1" y="1034990"/>
            <a:ext cx="3503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1" y="1435101"/>
            <a:ext cx="3503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856244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52785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"/>
            <a:ext cx="12192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411163"/>
            <a:ext cx="1046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1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dirty="0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53200"/>
            <a:ext cx="91440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fld id="{A1E65F87-4F58-44BF-AE7E-31B6BC4829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28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10.x/reference/cordova-plugin-inappbrowser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cnblogs.com/lishuxue/p/6144134.html" TargetMode="External"/><Relationship Id="rId4" Type="http://schemas.openxmlformats.org/officeDocument/2006/relationships/hyperlink" Target="https://cordova.apache.org/docs/en/10.x/reference/cordova-plugin-inappbrowser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nblogs.com/LonelySoul/p/13426661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4115898/article/details/7942140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ianshen.com/article/78211295029/" TargetMode="External"/><Relationship Id="rId5" Type="http://schemas.openxmlformats.org/officeDocument/2006/relationships/hyperlink" Target="https://so.csdn.net/so/search?q=Gradle" TargetMode="External"/><Relationship Id="rId4" Type="http://schemas.openxmlformats.org/officeDocument/2006/relationships/hyperlink" Target="https://blog.csdn.net/sweetCat009/article/details/10551954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powershell/module/microsoft.powershell.core/about/about_execution_policies?view=powershell-7.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log.csdn.net/qq_35899070/article/details/102668144" TargetMode="External"/><Relationship Id="rId4" Type="http://schemas.openxmlformats.org/officeDocument/2006/relationships/hyperlink" Target="https://stackoverflow.com/questions/49083695/cordova-build-android-fails-on-windows-temp-dir-not-writabl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google.cn/" TargetMode="External"/><Relationship Id="rId3" Type="http://schemas.openxmlformats.org/officeDocument/2006/relationships/hyperlink" Target="https://link.jianshu.com/?t=https://phonegap.com/" TargetMode="External"/><Relationship Id="rId7" Type="http://schemas.openxmlformats.org/officeDocument/2006/relationships/hyperlink" Target="https://www.cnblogs.com/nebie/p/9145627.html" TargetMode="External"/><Relationship Id="rId2" Type="http://schemas.openxmlformats.org/officeDocument/2006/relationships/hyperlink" Target="https://link.jianshu.com/?t=http://cordova.apache.org/docs/en/lates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ianshu.com/p/2640d15a59d7" TargetMode="External"/><Relationship Id="rId5" Type="http://schemas.openxmlformats.org/officeDocument/2006/relationships/hyperlink" Target="https://link.jianshu.com/?t=http://www.phonegap100.com/" TargetMode="External"/><Relationship Id="rId10" Type="http://schemas.openxmlformats.org/officeDocument/2006/relationships/hyperlink" Target="https://zhuanlan.zhihu.com/p/313606629" TargetMode="External"/><Relationship Id="rId4" Type="http://schemas.openxmlformats.org/officeDocument/2006/relationships/hyperlink" Target="https://link.jianshu.com/?t=http://www.phonegapcn.com/docs/zh/cn/" TargetMode="External"/><Relationship Id="rId9" Type="http://schemas.openxmlformats.org/officeDocument/2006/relationships/hyperlink" Target="https://developer.android.google.cn/studio/run/managing-avd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indfic/p/1044334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791456" y="1947209"/>
            <a:ext cx="5687568" cy="250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4000" dirty="0" smtClean="0">
                <a:latin typeface="Georgia" panose="02040502050405020303" pitchFamily="18" charset="0"/>
                <a:ea typeface="微軟正黑體" panose="020B0604030504040204" pitchFamily="34" charset="-120"/>
              </a:rPr>
              <a:t>初識</a:t>
            </a:r>
            <a:r>
              <a:rPr lang="en-US" altLang="zh-CN" sz="4000" dirty="0" smtClean="0">
                <a:latin typeface="Georgia" panose="02040502050405020303" pitchFamily="18" charset="0"/>
                <a:ea typeface="微軟正黑體" panose="020B0604030504040204" pitchFamily="34" charset="-120"/>
              </a:rPr>
              <a:t>Cordova</a:t>
            </a:r>
            <a:endParaRPr lang="zh-TW" altLang="en-US" sz="4000" dirty="0">
              <a:latin typeface="Georgia" panose="0204050205040502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90304" y="4535424"/>
            <a:ext cx="2249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/21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Ann Zhang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0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221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Events  -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0" y="5475667"/>
            <a:ext cx="2221110" cy="7768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8660" y="5417425"/>
            <a:ext cx="8266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參考：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官網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cordova.apache.org/docs/en/10.x/reference/cordova-plugin-inappbrowser/index.html</a:t>
            </a:r>
            <a:endParaRPr lang="en-US" altLang="zh-CN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40" y="1056489"/>
            <a:ext cx="2601760" cy="42470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8" name="圓角矩形 7"/>
          <p:cNvSpPr/>
          <p:nvPr/>
        </p:nvSpPr>
        <p:spPr bwMode="auto">
          <a:xfrm>
            <a:off x="651510" y="1428750"/>
            <a:ext cx="3040380" cy="948690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89220" y="822960"/>
            <a:ext cx="2834640" cy="285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894" y="1225927"/>
            <a:ext cx="3154066" cy="186263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349240" y="318000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具體見實例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50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459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Plugin  -  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InAppBrowser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860" y="5475667"/>
            <a:ext cx="2221110" cy="776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12574" y="1117424"/>
            <a:ext cx="7509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err="1"/>
              <a:t>cordova.InAppBrowser.open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URL,target,options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 err="1"/>
              <a:t>window.open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URL,target,options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12574" y="2529492"/>
            <a:ext cx="9348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  <a:r>
              <a:rPr lang="zh-CN" altLang="en-US" dirty="0"/>
              <a:t>的参数有三种：</a:t>
            </a:r>
          </a:p>
          <a:p>
            <a:r>
              <a:rPr lang="zh-CN" altLang="en-US" dirty="0"/>
              <a:t>　　   </a:t>
            </a:r>
            <a:r>
              <a:rPr lang="en-US" altLang="zh-CN" dirty="0"/>
              <a:t>_self</a:t>
            </a:r>
            <a:r>
              <a:rPr lang="zh-CN" altLang="en-US" dirty="0"/>
              <a:t>：如果</a:t>
            </a:r>
            <a:r>
              <a:rPr lang="en-US" altLang="zh-CN" dirty="0"/>
              <a:t>URL</a:t>
            </a:r>
            <a:r>
              <a:rPr lang="zh-CN" altLang="en-US" dirty="0"/>
              <a:t>地址在</a:t>
            </a:r>
            <a:r>
              <a:rPr lang="en-US" altLang="zh-CN" dirty="0" err="1"/>
              <a:t>WhiteList</a:t>
            </a:r>
            <a:r>
              <a:rPr lang="zh-CN" altLang="en-US" dirty="0"/>
              <a:t>中，则用</a:t>
            </a:r>
            <a:r>
              <a:rPr lang="en-US" altLang="zh-CN" dirty="0"/>
              <a:t>Cordova</a:t>
            </a:r>
            <a:r>
              <a:rPr lang="zh-CN" altLang="en-US" dirty="0"/>
              <a:t>的</a:t>
            </a:r>
            <a:r>
              <a:rPr lang="en-US" altLang="zh-CN" dirty="0" err="1"/>
              <a:t>WhiteList</a:t>
            </a:r>
            <a:r>
              <a:rPr lang="zh-CN" altLang="en-US" dirty="0"/>
              <a:t>将其打开；</a:t>
            </a:r>
          </a:p>
          <a:p>
            <a:r>
              <a:rPr lang="zh-CN" altLang="en-US" dirty="0"/>
              <a:t>　　   </a:t>
            </a:r>
            <a:r>
              <a:rPr lang="en-US" altLang="zh-CN" dirty="0"/>
              <a:t>_blank</a:t>
            </a:r>
            <a:r>
              <a:rPr lang="zh-CN" altLang="en-US" dirty="0"/>
              <a:t>：直接在</a:t>
            </a:r>
            <a:r>
              <a:rPr lang="en-US" altLang="zh-CN" dirty="0"/>
              <a:t>App</a:t>
            </a:r>
            <a:r>
              <a:rPr lang="zh-CN" altLang="en-US" dirty="0"/>
              <a:t>中将其地址打开；</a:t>
            </a:r>
          </a:p>
          <a:p>
            <a:r>
              <a:rPr lang="zh-CN" altLang="en-US" dirty="0"/>
              <a:t>　　   </a:t>
            </a:r>
            <a:r>
              <a:rPr lang="en-US" altLang="zh-CN" dirty="0"/>
              <a:t>_system</a:t>
            </a:r>
            <a:r>
              <a:rPr lang="zh-CN" altLang="en-US" dirty="0"/>
              <a:t>：则是用手机默认浏览器将新页面打开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options</a:t>
            </a:r>
            <a:r>
              <a:rPr lang="zh-CN" altLang="en-US" dirty="0"/>
              <a:t>参数包含以下信息：</a:t>
            </a:r>
          </a:p>
          <a:p>
            <a:r>
              <a:rPr lang="zh-CN" altLang="en-US" dirty="0"/>
              <a:t> 　　　 </a:t>
            </a:r>
            <a:r>
              <a:rPr lang="en-US" altLang="zh-CN" dirty="0"/>
              <a:t>location</a:t>
            </a:r>
            <a:r>
              <a:rPr lang="zh-CN" altLang="en-US" dirty="0"/>
              <a:t>：设置为</a:t>
            </a:r>
            <a:r>
              <a:rPr lang="en-US" altLang="zh-CN" dirty="0"/>
              <a:t>yes</a:t>
            </a:r>
            <a:r>
              <a:rPr lang="zh-CN" altLang="en-US" dirty="0"/>
              <a:t>或</a:t>
            </a:r>
            <a:r>
              <a:rPr lang="en-US" altLang="zh-CN" dirty="0"/>
              <a:t>no</a:t>
            </a:r>
            <a:r>
              <a:rPr lang="zh-CN" altLang="en-US" dirty="0"/>
              <a:t>来打开或关闭插件的</a:t>
            </a:r>
            <a:r>
              <a:rPr lang="en-US" altLang="zh-CN" dirty="0" err="1"/>
              <a:t>locationbar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 　　　 </a:t>
            </a:r>
            <a:r>
              <a:rPr lang="en-US" altLang="zh-CN" dirty="0"/>
              <a:t>hidden</a:t>
            </a:r>
            <a:r>
              <a:rPr lang="zh-CN" altLang="en-US" dirty="0"/>
              <a:t>：设置为</a:t>
            </a:r>
            <a:r>
              <a:rPr lang="en-US" altLang="zh-CN" dirty="0"/>
              <a:t>yes</a:t>
            </a:r>
            <a:r>
              <a:rPr lang="zh-CN" altLang="en-US" dirty="0"/>
              <a:t>则加载出页面但不显示；设置为</a:t>
            </a:r>
            <a:r>
              <a:rPr lang="en-US" altLang="zh-CN" dirty="0"/>
              <a:t>no</a:t>
            </a:r>
            <a:r>
              <a:rPr lang="zh-CN" altLang="en-US" dirty="0"/>
              <a:t>则正常加载页面；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92190" y="5263928"/>
            <a:ext cx="8266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參考：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官網 </a:t>
            </a:r>
            <a:r>
              <a:rPr lang="en-US" altLang="zh-CN" dirty="0">
                <a:hlinkClick r:id="rId4"/>
              </a:rPr>
              <a:t>https://cordova.apache.org/docs/en/10.x/reference/cordova-plugin-inappbrowser/index.html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2.https</a:t>
            </a:r>
            <a:r>
              <a:rPr lang="en-US" altLang="zh-CN" dirty="0">
                <a:hlinkClick r:id="rId5"/>
              </a:rPr>
              <a:t>://www.cnblogs.com/lishuxue/p/6144134.html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27" y="942584"/>
            <a:ext cx="6159817" cy="54422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12574" y="357809"/>
            <a:ext cx="221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調試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9668" y="1288490"/>
            <a:ext cx="3696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 smtClean="0"/>
              <a:t>C</a:t>
            </a:r>
            <a:r>
              <a:rPr lang="en-US" altLang="zh-CN" sz="2000" dirty="0" smtClean="0"/>
              <a:t>hrome</a:t>
            </a:r>
            <a:r>
              <a:rPr lang="zh-CN" altLang="en-US" sz="2000" dirty="0" smtClean="0"/>
              <a:t>瀏覽器 輸入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chrome</a:t>
            </a:r>
            <a:r>
              <a:rPr lang="en-US" altLang="zh-CN" sz="2000" dirty="0"/>
              <a:t>://inspect/#</a:t>
            </a:r>
            <a:r>
              <a:rPr lang="en-US" altLang="zh-CN" sz="2000" dirty="0" smtClean="0"/>
              <a:t>devices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b="1" dirty="0"/>
              <a:t>藉助 </a:t>
            </a:r>
            <a:r>
              <a:rPr lang="en-US" altLang="zh-CN" sz="2000" b="1" dirty="0"/>
              <a:t>run </a:t>
            </a:r>
            <a:r>
              <a:rPr lang="en-US" altLang="zh-CN" sz="2000" b="1" dirty="0" smtClean="0"/>
              <a:t> </a:t>
            </a:r>
            <a:r>
              <a:rPr lang="en-US" altLang="zh-TW" sz="2000" b="1" dirty="0"/>
              <a:t>browser </a:t>
            </a:r>
            <a:r>
              <a:rPr lang="zh-CN" altLang="en-US" sz="2000" b="1" dirty="0"/>
              <a:t>在 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瀏覽器</a:t>
            </a:r>
            <a:r>
              <a:rPr lang="zh-CN" altLang="en-US" sz="2000" b="1" dirty="0"/>
              <a:t>調試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5740" y="4356552"/>
            <a:ext cx="6069330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Q</a:t>
            </a:r>
            <a:r>
              <a:rPr lang="zh-CN" altLang="en-US" dirty="0" smtClean="0"/>
              <a:t>：</a:t>
            </a:r>
            <a:r>
              <a:rPr lang="en-US" altLang="zh-TW" dirty="0" smtClean="0"/>
              <a:t>launch </a:t>
            </a:r>
            <a:r>
              <a:rPr lang="en-US" altLang="zh-TW" dirty="0"/>
              <a:t>on browser(</a:t>
            </a:r>
            <a:r>
              <a:rPr lang="zh-TW" altLang="en-US" dirty="0"/>
              <a:t>需要</a:t>
            </a:r>
            <a:r>
              <a:rPr lang="en-US" altLang="zh-TW" dirty="0" err="1"/>
              <a:t>cordova</a:t>
            </a:r>
            <a:r>
              <a:rPr lang="en-US" altLang="zh-TW" dirty="0"/>
              <a:t> platform add browser)</a:t>
            </a:r>
            <a:r>
              <a:rPr lang="zh-TW" altLang="en-US" dirty="0"/>
              <a:t>：报错找不到</a:t>
            </a:r>
            <a:r>
              <a:rPr lang="en-US" altLang="zh-TW" dirty="0" smtClean="0"/>
              <a:t>chrome.exe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A</a:t>
            </a:r>
            <a:r>
              <a:rPr lang="zh-CN" altLang="en-US" dirty="0" smtClean="0"/>
              <a:t>：</a:t>
            </a:r>
            <a:r>
              <a:rPr lang="zh-TW" altLang="en-US" dirty="0" smtClean="0"/>
              <a:t>配置</a:t>
            </a:r>
            <a:r>
              <a:rPr lang="zh-TW" altLang="en-US" dirty="0"/>
              <a:t>注册表</a:t>
            </a:r>
            <a:r>
              <a:rPr lang="en-US" altLang="zh-TW" dirty="0"/>
              <a:t>(</a:t>
            </a:r>
            <a:r>
              <a:rPr lang="en-US" altLang="zh-TW" dirty="0" err="1"/>
              <a:t>windows+R→regedit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r>
              <a:rPr lang="zh-CN" altLang="en-US" dirty="0" smtClean="0">
                <a:hlinkClick r:id="rId4"/>
              </a:rPr>
              <a:t>參考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 bwMode="auto">
          <a:xfrm>
            <a:off x="2068830" y="3663698"/>
            <a:ext cx="274320" cy="69285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57176" y="3607350"/>
            <a:ext cx="36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踩坑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2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743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踩坑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安裝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android 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SDK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階段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0" y="5475667"/>
            <a:ext cx="2221110" cy="77685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94410" y="1319774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Q</a:t>
            </a:r>
            <a:r>
              <a:rPr lang="zh-TW" altLang="en-US" sz="2000" dirty="0"/>
              <a:t>：安装的模拟器黑屏</a:t>
            </a:r>
            <a:r>
              <a:rPr lang="en-US" altLang="zh-TW" sz="2000" dirty="0"/>
              <a:t>,</a:t>
            </a:r>
            <a:r>
              <a:rPr lang="zh-TW" altLang="en-US" sz="2000" dirty="0"/>
              <a:t>报错：</a:t>
            </a:r>
            <a:r>
              <a:rPr lang="en-US" altLang="zh-TW" sz="2000" dirty="0" err="1"/>
              <a:t>goldfish_battery_read</a:t>
            </a:r>
            <a:r>
              <a:rPr lang="en-US" altLang="zh-TW" sz="2000" dirty="0"/>
              <a:t>: Bad </a:t>
            </a:r>
            <a:r>
              <a:rPr lang="en-US" altLang="zh-TW" sz="2000" dirty="0" smtClean="0"/>
              <a:t>offset</a:t>
            </a:r>
            <a:endParaRPr lang="en-US" altLang="zh-TW" sz="2000" dirty="0"/>
          </a:p>
          <a:p>
            <a:r>
              <a:rPr lang="en-US" altLang="zh-TW" sz="2000" dirty="0" smtClean="0"/>
              <a:t>A</a:t>
            </a:r>
            <a:r>
              <a:rPr lang="zh-TW" altLang="en-US" sz="2000" dirty="0"/>
              <a:t>：</a:t>
            </a:r>
            <a:r>
              <a:rPr lang="en-US" altLang="zh-TW" sz="2000" dirty="0"/>
              <a:t>android</a:t>
            </a:r>
            <a:r>
              <a:rPr lang="zh-TW" altLang="en-US" sz="2000" dirty="0"/>
              <a:t>模拟器</a:t>
            </a:r>
            <a:r>
              <a:rPr lang="en-US" altLang="zh-TW" sz="2000" dirty="0" err="1"/>
              <a:t>api</a:t>
            </a:r>
            <a:r>
              <a:rPr lang="zh-TW" altLang="en-US" sz="2000" dirty="0"/>
              <a:t>版本下载</a:t>
            </a:r>
            <a:r>
              <a:rPr lang="en-US" altLang="zh-TW" sz="2000" dirty="0"/>
              <a:t>26</a:t>
            </a:r>
            <a:r>
              <a:rPr lang="zh-TW" altLang="en-US" sz="2000" dirty="0"/>
              <a:t>以下就行（可能是不兼容的问题）</a:t>
            </a:r>
            <a:r>
              <a:rPr lang="zh-TW" altLang="en-US" sz="2000" dirty="0">
                <a:hlinkClick r:id="rId3"/>
              </a:rPr>
              <a:t>参考链</a:t>
            </a:r>
            <a:r>
              <a:rPr lang="zh-TW" altLang="en-US" sz="2000" dirty="0" smtClean="0">
                <a:hlinkClick r:id="rId3"/>
              </a:rPr>
              <a:t>接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Q</a:t>
            </a:r>
            <a:r>
              <a:rPr lang="zh-TW" altLang="en-US" sz="2000" dirty="0"/>
              <a:t>：</a:t>
            </a:r>
            <a:r>
              <a:rPr lang="en-US" altLang="zh-TW" sz="2000" dirty="0"/>
              <a:t>x86 emulation currently requires hardware </a:t>
            </a:r>
            <a:r>
              <a:rPr lang="en-US" altLang="zh-TW" sz="2000" dirty="0" smtClean="0"/>
              <a:t>acceleration</a:t>
            </a:r>
            <a:endParaRPr lang="en-US" altLang="zh-TW" sz="2000" dirty="0"/>
          </a:p>
          <a:p>
            <a:r>
              <a:rPr lang="en-US" altLang="zh-TW" sz="2000" dirty="0" smtClean="0"/>
              <a:t>A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sdk</a:t>
            </a:r>
            <a:r>
              <a:rPr lang="zh-TW" altLang="en-US" sz="2000" dirty="0"/>
              <a:t>没有安装</a:t>
            </a:r>
            <a:r>
              <a:rPr lang="en-US" altLang="zh-TW" sz="2000" dirty="0"/>
              <a:t>XHAM</a:t>
            </a:r>
            <a:r>
              <a:rPr lang="zh-TW" altLang="en-US" sz="2000" dirty="0"/>
              <a:t>，</a:t>
            </a:r>
            <a:r>
              <a:rPr lang="zh-TW" altLang="en-US" sz="2000" dirty="0">
                <a:hlinkClick r:id="rId4"/>
              </a:rPr>
              <a:t>参</a:t>
            </a:r>
            <a:r>
              <a:rPr lang="zh-TW" altLang="en-US" sz="2000" dirty="0" smtClean="0">
                <a:hlinkClick r:id="rId4"/>
              </a:rPr>
              <a:t>考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Q</a:t>
            </a:r>
            <a:r>
              <a:rPr lang="zh-TW" altLang="en-US" sz="2000" dirty="0"/>
              <a:t>：</a:t>
            </a:r>
            <a:r>
              <a:rPr lang="en-US" altLang="zh-TW" sz="2000" dirty="0"/>
              <a:t>Could not find an installed version of Gradle either in Android </a:t>
            </a:r>
            <a:r>
              <a:rPr lang="en-US" altLang="zh-TW" sz="2000" dirty="0" smtClean="0"/>
              <a:t>Studio</a:t>
            </a:r>
          </a:p>
          <a:p>
            <a:r>
              <a:rPr lang="en-US" altLang="zh-TW" sz="2000" dirty="0" smtClean="0"/>
              <a:t>A</a:t>
            </a:r>
            <a:r>
              <a:rPr lang="zh-TW" altLang="en-US" sz="2000" dirty="0" smtClean="0"/>
              <a:t>：</a:t>
            </a:r>
            <a:r>
              <a:rPr lang="en-US" altLang="zh-TW" sz="2000" dirty="0" err="1" smtClean="0"/>
              <a:t>cordova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6.4.0</a:t>
            </a:r>
            <a:r>
              <a:rPr lang="zh-TW" altLang="en-US" sz="2000" dirty="0" smtClean="0"/>
              <a:t>（</a:t>
            </a:r>
            <a:r>
              <a:rPr lang="en-US" altLang="zh-TW" sz="2000" dirty="0" err="1" smtClean="0"/>
              <a:t>cordova</a:t>
            </a:r>
            <a:r>
              <a:rPr lang="en-US" altLang="zh-TW" sz="2000" dirty="0" smtClean="0"/>
              <a:t>-android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6.1.2</a:t>
            </a:r>
            <a:r>
              <a:rPr lang="zh-TW" altLang="en-US" sz="2000" dirty="0" smtClean="0"/>
              <a:t>）之后，会要求安装</a:t>
            </a:r>
            <a:r>
              <a:rPr lang="en-US" altLang="zh-TW" sz="2000" dirty="0" smtClean="0">
                <a:hlinkClick r:id="rId5"/>
              </a:rPr>
              <a:t>Gradle</a:t>
            </a:r>
            <a:r>
              <a:rPr lang="zh-TW" altLang="en-US" sz="2000" dirty="0" smtClean="0"/>
              <a:t>，基于</a:t>
            </a:r>
            <a:r>
              <a:rPr lang="en-US" altLang="zh-TW" sz="2000" dirty="0" smtClean="0"/>
              <a:t>Gradle</a:t>
            </a:r>
            <a:r>
              <a:rPr lang="zh-TW" altLang="en-US" sz="2000" dirty="0" smtClean="0"/>
              <a:t>来编译、打包</a:t>
            </a:r>
            <a:r>
              <a:rPr lang="en-US" altLang="zh-TW" sz="2000" dirty="0" smtClean="0"/>
              <a:t>android</a:t>
            </a:r>
            <a:r>
              <a:rPr lang="zh-TW" altLang="en-US" sz="2000" dirty="0" smtClean="0"/>
              <a:t>。</a:t>
            </a:r>
          </a:p>
          <a:p>
            <a:r>
              <a:rPr lang="zh-TW" altLang="en-US" sz="2000" dirty="0" smtClean="0"/>
              <a:t>    </a:t>
            </a:r>
            <a:endParaRPr lang="zh-TW" altLang="en-US" sz="2000" dirty="0"/>
          </a:p>
          <a:p>
            <a:r>
              <a:rPr lang="en-US" altLang="zh-TW" sz="2000" dirty="0" smtClean="0"/>
              <a:t>Q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CordovaError</a:t>
            </a:r>
            <a:r>
              <a:rPr lang="en-US" altLang="zh-TW" sz="2000" dirty="0"/>
              <a:t>: Requirements check failed for JDK 1.8 or </a:t>
            </a:r>
            <a:r>
              <a:rPr lang="en-US" altLang="zh-TW" sz="2000" dirty="0" smtClean="0"/>
              <a:t>greater</a:t>
            </a:r>
            <a:endParaRPr lang="en-US" altLang="zh-TW" sz="2000" dirty="0"/>
          </a:p>
          <a:p>
            <a:r>
              <a:rPr lang="en-US" altLang="zh-TW" sz="2000" dirty="0" smtClean="0"/>
              <a:t>A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cordova</a:t>
            </a:r>
            <a:r>
              <a:rPr lang="zh-TW" altLang="en-US" sz="2000" dirty="0"/>
              <a:t>只支持到</a:t>
            </a:r>
            <a:r>
              <a:rPr lang="en-US" altLang="zh-TW" sz="2000" dirty="0"/>
              <a:t>jdk8</a:t>
            </a:r>
            <a:r>
              <a:rPr lang="zh-TW" altLang="en-US" sz="2000" dirty="0"/>
              <a:t>，所以需要降低</a:t>
            </a:r>
            <a:r>
              <a:rPr lang="en-US" altLang="zh-TW" sz="2000" dirty="0" err="1"/>
              <a:t>jdk</a:t>
            </a:r>
            <a:r>
              <a:rPr lang="zh-TW" altLang="en-US" sz="2000" dirty="0"/>
              <a:t>的版本来适应</a:t>
            </a:r>
          </a:p>
          <a:p>
            <a:r>
              <a:rPr lang="zh-TW" altLang="en-US" sz="2000" dirty="0"/>
              <a:t>    </a:t>
            </a:r>
          </a:p>
          <a:p>
            <a:r>
              <a:rPr lang="en-US" altLang="zh-TW" sz="2000" dirty="0"/>
              <a:t>- </a:t>
            </a:r>
            <a:r>
              <a:rPr lang="zh-TW" altLang="en-US" sz="2000" dirty="0">
                <a:hlinkClick r:id="rId6"/>
              </a:rPr>
              <a:t>其他异常参</a:t>
            </a:r>
            <a:r>
              <a:rPr lang="zh-TW" altLang="en-US" sz="2000" dirty="0" smtClean="0">
                <a:hlinkClick r:id="rId6"/>
              </a:rPr>
              <a:t>考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16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743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踩坑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執行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C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cordova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build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階段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0" y="5475667"/>
            <a:ext cx="2221110" cy="77685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94410" y="1319774"/>
            <a:ext cx="103441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Q</a:t>
            </a:r>
            <a:r>
              <a:rPr lang="zh-TW" altLang="en-US" sz="2000" dirty="0"/>
              <a:t>：项目中使用</a:t>
            </a:r>
            <a:r>
              <a:rPr lang="en-US" altLang="zh-TW" sz="2000" dirty="0" err="1"/>
              <a:t>cordova</a:t>
            </a:r>
            <a:r>
              <a:rPr lang="zh-TW" altLang="en-US" sz="2000" dirty="0"/>
              <a:t>语句报错，可能是权限问题</a:t>
            </a:r>
            <a:r>
              <a:rPr lang="zh-TW" altLang="en-US" sz="2000" dirty="0" smtClean="0"/>
              <a:t>：  </a:t>
            </a:r>
            <a:endParaRPr lang="zh-TW" altLang="en-US" sz="2000" dirty="0"/>
          </a:p>
          <a:p>
            <a:r>
              <a:rPr lang="en-US" altLang="zh-TW" sz="2000" dirty="0" smtClean="0"/>
              <a:t>A</a:t>
            </a:r>
            <a:r>
              <a:rPr lang="zh-TW" altLang="en-US" sz="2000" dirty="0"/>
              <a:t>：使用命令：</a:t>
            </a:r>
            <a:r>
              <a:rPr lang="en-US" altLang="zh-TW" sz="2000" dirty="0"/>
              <a:t>Set-</a:t>
            </a:r>
            <a:r>
              <a:rPr lang="en-US" altLang="zh-TW" sz="2000" dirty="0" err="1"/>
              <a:t>ExecutionPolicy</a:t>
            </a:r>
            <a:r>
              <a:rPr lang="en-US" altLang="zh-TW" sz="2000" dirty="0"/>
              <a:t> -</a:t>
            </a:r>
            <a:r>
              <a:rPr lang="en-US" altLang="zh-TW" sz="2000" dirty="0" err="1"/>
              <a:t>ExecutionPolicy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RemoteSigned</a:t>
            </a:r>
            <a:r>
              <a:rPr lang="en-US" altLang="zh-TW" sz="2000" dirty="0"/>
              <a:t> -Scope </a:t>
            </a:r>
            <a:r>
              <a:rPr lang="en-US" altLang="zh-TW" sz="2000" dirty="0" err="1" smtClean="0"/>
              <a:t>CurrentUser</a:t>
            </a:r>
            <a:r>
              <a:rPr lang="en-US" altLang="zh-TW" sz="2000" dirty="0" smtClean="0"/>
              <a:t>  </a:t>
            </a:r>
            <a:r>
              <a:rPr lang="zh-CN" altLang="en-US" sz="2000" dirty="0" smtClean="0">
                <a:hlinkClick r:id="rId3"/>
              </a:rPr>
              <a:t>參考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zh-TW" altLang="en-US" sz="2000" dirty="0" smtClean="0"/>
              <a:t>    </a:t>
            </a:r>
            <a:endParaRPr lang="zh-TW" altLang="en-US" sz="2000" dirty="0"/>
          </a:p>
          <a:p>
            <a:r>
              <a:rPr lang="en-US" altLang="zh-TW" sz="2000" dirty="0" smtClean="0"/>
              <a:t>Q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cordova</a:t>
            </a:r>
            <a:r>
              <a:rPr lang="en-US" altLang="zh-TW" sz="2000" dirty="0"/>
              <a:t> build android fails on </a:t>
            </a:r>
            <a:r>
              <a:rPr lang="en-US" altLang="zh-TW" sz="2000" dirty="0" err="1"/>
              <a:t>windows:temp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dir</a:t>
            </a:r>
            <a:r>
              <a:rPr lang="en-US" altLang="zh-TW" sz="2000" dirty="0"/>
              <a:t> not writable(</a:t>
            </a:r>
            <a:r>
              <a:rPr lang="zh-TW" altLang="en-US" sz="2000" dirty="0"/>
              <a:t>资料无法写入</a:t>
            </a:r>
            <a:r>
              <a:rPr lang="en-US" altLang="zh-TW" sz="2000" dirty="0"/>
              <a:t>temp</a:t>
            </a:r>
            <a:r>
              <a:rPr lang="zh-TW" altLang="en-US" sz="2000" dirty="0"/>
              <a:t>的问题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r>
              <a:rPr lang="en-US" altLang="zh-TW" sz="2000" dirty="0" smtClean="0"/>
              <a:t>A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cordova</a:t>
            </a:r>
            <a:r>
              <a:rPr lang="en-US" altLang="zh-TW" sz="2000" dirty="0"/>
              <a:t> platform add android@^6.4.0</a:t>
            </a:r>
            <a:r>
              <a:rPr lang="zh-TW" altLang="en-US" sz="2000" dirty="0"/>
              <a:t>，</a:t>
            </a:r>
            <a:r>
              <a:rPr lang="en-US" altLang="zh-TW" sz="2000" dirty="0" err="1"/>
              <a:t>cordova</a:t>
            </a:r>
            <a:r>
              <a:rPr lang="en-US" altLang="zh-TW" sz="2000" dirty="0"/>
              <a:t>-android-version 6.X.X</a:t>
            </a:r>
            <a:r>
              <a:rPr lang="zh-TW" altLang="en-US" sz="2000" dirty="0"/>
              <a:t>里只能加这个版本的</a:t>
            </a:r>
            <a:r>
              <a:rPr lang="en-US" altLang="zh-TW" sz="2000" dirty="0"/>
              <a:t>platform</a:t>
            </a:r>
            <a:r>
              <a:rPr lang="zh-TW" altLang="en-US" sz="2000" dirty="0"/>
              <a:t>，否则会报错</a:t>
            </a:r>
            <a:r>
              <a:rPr lang="zh-TW" altLang="en-US" sz="2000" dirty="0" smtClean="0"/>
              <a:t>。</a:t>
            </a:r>
            <a:r>
              <a:rPr lang="zh-TW" altLang="en-US" sz="2000" dirty="0">
                <a:hlinkClick r:id="rId4"/>
              </a:rPr>
              <a:t>参</a:t>
            </a:r>
            <a:r>
              <a:rPr lang="zh-TW" altLang="en-US" sz="2000" dirty="0" smtClean="0">
                <a:hlinkClick r:id="rId4"/>
              </a:rPr>
              <a:t>考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CN" sz="2000" dirty="0"/>
              <a:t>Q</a:t>
            </a:r>
            <a:r>
              <a:rPr lang="zh-CN" altLang="en-US" sz="2000" dirty="0"/>
              <a:t>：网络依赖安装问</a:t>
            </a:r>
            <a:r>
              <a:rPr lang="zh-CN" altLang="en-US" sz="2000" dirty="0" smtClean="0"/>
              <a:t>题</a:t>
            </a:r>
            <a:endParaRPr lang="en-US" altLang="zh-CN" sz="2000" dirty="0" smtClean="0"/>
          </a:p>
          <a:p>
            <a:r>
              <a:rPr lang="en-US" altLang="zh-TW" sz="2000" dirty="0" smtClean="0"/>
              <a:t>A</a:t>
            </a:r>
            <a:r>
              <a:rPr lang="zh-CN" altLang="en-US" sz="2000" dirty="0" smtClean="0"/>
              <a:t>：</a:t>
            </a:r>
            <a:r>
              <a:rPr lang="zh-TW" altLang="en-US" sz="2000" dirty="0" smtClean="0"/>
              <a:t>因</a:t>
            </a:r>
            <a:r>
              <a:rPr lang="zh-TW" altLang="en-US" sz="2000" dirty="0"/>
              <a:t>为默认拉取路径是谷歌，需要翻墙，需要去</a:t>
            </a:r>
            <a:r>
              <a:rPr lang="en-US" altLang="zh-TW" sz="2000" dirty="0" err="1"/>
              <a:t>build.gradle</a:t>
            </a:r>
            <a:r>
              <a:rPr lang="zh-TW" altLang="en-US" sz="2000" dirty="0"/>
              <a:t>文件里，将</a:t>
            </a:r>
            <a:r>
              <a:rPr lang="en-US" altLang="zh-TW" sz="2000" dirty="0"/>
              <a:t>repositories</a:t>
            </a:r>
            <a:r>
              <a:rPr lang="zh-TW" altLang="en-US" sz="2000" dirty="0"/>
              <a:t>的路径改成</a:t>
            </a:r>
            <a:r>
              <a:rPr lang="zh-TW" altLang="en-US" sz="2000" dirty="0" smtClean="0"/>
              <a:t>：</a:t>
            </a:r>
            <a:r>
              <a:rPr lang="zh-CN" altLang="en-US" sz="2000" dirty="0" smtClean="0">
                <a:hlinkClick r:id="rId5"/>
              </a:rPr>
              <a:t>參考</a:t>
            </a:r>
            <a:endParaRPr lang="en-US" altLang="zh-TW" sz="2000" dirty="0" smtClean="0"/>
          </a:p>
          <a:p>
            <a:r>
              <a:rPr lang="en-US" altLang="zh-TW" sz="2000" dirty="0"/>
              <a:t>maven {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 "https://maven.aliyun.com/repository/google"} </a:t>
            </a:r>
            <a:endParaRPr lang="en-US" altLang="zh-TW" sz="2000" dirty="0" smtClean="0"/>
          </a:p>
          <a:p>
            <a:r>
              <a:rPr lang="en-US" altLang="zh-TW" sz="2000" dirty="0" smtClean="0"/>
              <a:t>maven </a:t>
            </a:r>
            <a:r>
              <a:rPr lang="en-US" altLang="zh-TW" sz="2000" dirty="0"/>
              <a:t>{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 "https://maven.aliyun.com/repository/</a:t>
            </a:r>
            <a:r>
              <a:rPr lang="en-US" altLang="zh-TW" sz="2000" dirty="0" err="1"/>
              <a:t>jcenter</a:t>
            </a:r>
            <a:r>
              <a:rPr lang="en-US" altLang="zh-TW" sz="2000" dirty="0"/>
              <a:t>"} </a:t>
            </a:r>
            <a:endParaRPr lang="en-US" altLang="zh-TW" sz="2000" dirty="0" smtClean="0"/>
          </a:p>
          <a:p>
            <a:r>
              <a:rPr lang="en-US" altLang="zh-TW" sz="2000" dirty="0" smtClean="0"/>
              <a:t>maven </a:t>
            </a:r>
            <a:r>
              <a:rPr lang="en-US" altLang="zh-TW" sz="2000" dirty="0"/>
              <a:t>{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 "https://maven.aliyun.com/nexus/content/groups/public"}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62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8075" y="1268414"/>
            <a:ext cx="5976938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86765" y="5805265"/>
            <a:ext cx="189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Thank You !!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3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38298"/>
            <a:ext cx="9144000" cy="2308324"/>
          </a:xfrm>
        </p:spPr>
        <p:txBody>
          <a:bodyPr/>
          <a:lstStyle/>
          <a:p>
            <a:pPr algn="l"/>
            <a:r>
              <a:rPr lang="zh-CN" altLang="en-US" sz="2400" b="0" dirty="0"/>
              <a:t>官方文档</a:t>
            </a:r>
            <a:r>
              <a:rPr lang="en-US" altLang="zh-CN" sz="2400" b="0" dirty="0"/>
              <a:t>: </a:t>
            </a:r>
            <a:r>
              <a:rPr lang="en-US" altLang="zh-CN" sz="2400" b="0" dirty="0">
                <a:hlinkClick r:id="rId2"/>
              </a:rPr>
              <a:t>http://cordova.apache.org/docs/en/latest/</a:t>
            </a:r>
            <a:r>
              <a:rPr lang="zh-CN" altLang="en-US" sz="2400" b="0" dirty="0"/>
              <a:t/>
            </a:r>
            <a:br>
              <a:rPr lang="zh-CN" altLang="en-US" sz="2400" b="0" dirty="0"/>
            </a:br>
            <a:r>
              <a:rPr lang="en-US" altLang="zh-CN" sz="2400" b="0" dirty="0" err="1"/>
              <a:t>phoneGap</a:t>
            </a:r>
            <a:r>
              <a:rPr lang="zh-CN" altLang="en-US" sz="2400" b="0" dirty="0"/>
              <a:t>官网</a:t>
            </a:r>
            <a:r>
              <a:rPr lang="en-US" altLang="zh-CN" sz="2400" b="0" dirty="0"/>
              <a:t>: </a:t>
            </a:r>
            <a:r>
              <a:rPr lang="en-US" altLang="zh-CN" sz="2400" b="0" dirty="0">
                <a:hlinkClick r:id="rId3"/>
              </a:rPr>
              <a:t>https://phonegap.com/</a:t>
            </a:r>
            <a:r>
              <a:rPr lang="zh-CN" altLang="en-US" sz="2400" b="0" dirty="0"/>
              <a:t/>
            </a:r>
            <a:br>
              <a:rPr lang="zh-CN" altLang="en-US" sz="2400" b="0" dirty="0"/>
            </a:br>
            <a:r>
              <a:rPr lang="en-US" altLang="zh-CN" sz="2400" b="0" dirty="0" err="1"/>
              <a:t>PhoneGap</a:t>
            </a:r>
            <a:r>
              <a:rPr lang="zh-CN" altLang="en-US" sz="2400" b="0" dirty="0"/>
              <a:t>中文</a:t>
            </a:r>
            <a:r>
              <a:rPr lang="en-US" altLang="zh-CN" sz="2400" b="0" dirty="0"/>
              <a:t>API: </a:t>
            </a:r>
            <a:r>
              <a:rPr lang="en-US" altLang="zh-CN" sz="2400" b="0" dirty="0">
                <a:hlinkClick r:id="rId4"/>
              </a:rPr>
              <a:t>http://www.phonegapcn.com/docs/zh/cn/</a:t>
            </a:r>
            <a:r>
              <a:rPr lang="zh-CN" altLang="en-US" sz="2400" b="0" dirty="0"/>
              <a:t/>
            </a:r>
            <a:br>
              <a:rPr lang="zh-CN" altLang="en-US" sz="2400" b="0" dirty="0"/>
            </a:br>
            <a:r>
              <a:rPr lang="en-US" altLang="zh-CN" sz="2400" b="0" dirty="0"/>
              <a:t>phonegap100</a:t>
            </a:r>
            <a:r>
              <a:rPr lang="zh-CN" altLang="en-US" sz="2400" b="0" dirty="0"/>
              <a:t>论坛</a:t>
            </a:r>
            <a:r>
              <a:rPr lang="en-US" altLang="zh-CN" sz="2400" b="0" dirty="0"/>
              <a:t>: </a:t>
            </a:r>
            <a:r>
              <a:rPr lang="en-US" altLang="zh-CN" sz="2400" b="0" dirty="0">
                <a:hlinkClick r:id="rId5"/>
              </a:rPr>
              <a:t>http://www.phonegap100.com/</a:t>
            </a:r>
            <a:r>
              <a:rPr lang="zh-CN" altLang="en-US" sz="2400" b="0" dirty="0"/>
              <a:t/>
            </a:r>
            <a:br>
              <a:rPr lang="zh-CN" altLang="en-US" sz="2400" b="0" dirty="0"/>
            </a:br>
            <a:r>
              <a:rPr lang="zh-CN" altLang="en-US" sz="2400" b="0" dirty="0"/>
              <a:t>学习资源汇总：</a:t>
            </a:r>
            <a:r>
              <a:rPr lang="en-US" altLang="zh-CN" sz="2400" b="0" dirty="0">
                <a:hlinkClick r:id="rId6"/>
              </a:rPr>
              <a:t>https://www.jianshu.com/p/2640d15a59d7</a:t>
            </a:r>
            <a:r>
              <a:rPr lang="zh-CN" altLang="en-US" sz="2400" b="0" dirty="0"/>
              <a:t/>
            </a:r>
            <a:br>
              <a:rPr lang="zh-CN" altLang="en-US" sz="2400" b="0" dirty="0"/>
            </a:br>
            <a:endParaRPr lang="zh-TW" altLang="en-US" sz="24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219914"/>
            <a:ext cx="9460230" cy="2718752"/>
          </a:xfrm>
        </p:spPr>
        <p:txBody>
          <a:bodyPr/>
          <a:lstStyle/>
          <a:p>
            <a:pPr algn="l"/>
            <a:r>
              <a:rPr lang="zh-CN" altLang="en-US" dirty="0" smtClean="0"/>
              <a:t>安裝流程</a:t>
            </a:r>
            <a:r>
              <a:rPr lang="en-US" altLang="zh-CN" dirty="0" smtClean="0"/>
              <a:t>+android 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配置參考：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1.</a:t>
            </a:r>
            <a:r>
              <a:rPr lang="zh-CN" altLang="en-US" dirty="0"/>
              <a:t>安裝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sdk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TW" dirty="0" smtClean="0">
                <a:hlinkClick r:id="rId7"/>
              </a:rPr>
              <a:t>https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www.cnblogs.com/nebie/p/9145627.html</a:t>
            </a:r>
            <a:endParaRPr lang="en-US" altLang="zh-TW" dirty="0"/>
          </a:p>
          <a:p>
            <a:pPr algn="l"/>
            <a:r>
              <a:rPr lang="en-US" altLang="zh-CN" dirty="0" smtClean="0"/>
              <a:t>2 </a:t>
            </a:r>
            <a:r>
              <a:rPr lang="zh-CN" altLang="en-US" dirty="0" smtClean="0"/>
              <a:t>安裝</a:t>
            </a:r>
            <a:r>
              <a:rPr lang="en-US" altLang="zh-CN" dirty="0" smtClean="0"/>
              <a:t>android studio</a:t>
            </a:r>
          </a:p>
          <a:p>
            <a:pPr algn="l"/>
            <a:r>
              <a:rPr lang="zh-TW" altLang="en-US" dirty="0" smtClean="0"/>
              <a:t>官</a:t>
            </a:r>
            <a:r>
              <a:rPr lang="zh-TW" altLang="en-US" dirty="0"/>
              <a:t>网：</a:t>
            </a:r>
            <a:r>
              <a:rPr lang="en-US" altLang="zh-TW" dirty="0">
                <a:hlinkClick r:id="rId8"/>
              </a:rPr>
              <a:t>https://developer.android.google.cn/</a:t>
            </a:r>
            <a:endParaRPr lang="en-US" altLang="zh-TW" dirty="0"/>
          </a:p>
          <a:p>
            <a:pPr algn="l"/>
            <a:r>
              <a:rPr lang="zh-TW" altLang="en-US" dirty="0"/>
              <a:t>创建模拟设备：</a:t>
            </a:r>
            <a:r>
              <a:rPr lang="en-US" altLang="zh-TW" dirty="0">
                <a:hlinkClick r:id="rId9"/>
              </a:rPr>
              <a:t>https://developer.android.google.cn/studio/run/managing-avds</a:t>
            </a:r>
            <a:endParaRPr lang="en-US" altLang="zh-TW" dirty="0"/>
          </a:p>
          <a:p>
            <a:pPr algn="l"/>
            <a:r>
              <a:rPr lang="zh-TW" altLang="en-US" dirty="0"/>
              <a:t>参考流程：</a:t>
            </a:r>
            <a:r>
              <a:rPr lang="en-US" altLang="zh-TW" dirty="0">
                <a:hlinkClick r:id="rId10"/>
              </a:rPr>
              <a:t>https://zhuanlan.zhihu.com/p/313606629</a:t>
            </a:r>
            <a:endParaRPr lang="en-US" altLang="zh-TW" dirty="0"/>
          </a:p>
          <a:p>
            <a:pPr algn="l"/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12574" y="357809"/>
            <a:ext cx="221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附錄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0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221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附錄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291590"/>
            <a:ext cx="8890634" cy="4103370"/>
          </a:xfrm>
          <a:prstGeom prst="rect">
            <a:avLst/>
          </a:prstGeom>
        </p:spPr>
      </p:pic>
      <p:sp>
        <p:nvSpPr>
          <p:cNvPr id="2" name="等腰三角形 1"/>
          <p:cNvSpPr/>
          <p:nvPr/>
        </p:nvSpPr>
        <p:spPr bwMode="auto">
          <a:xfrm>
            <a:off x="531341" y="5394960"/>
            <a:ext cx="556054" cy="64749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17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221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目錄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37522" y="1212574"/>
            <a:ext cx="84880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Cordova</a:t>
            </a:r>
            <a:r>
              <a:rPr lang="zh-CN" altLang="en-US" sz="2400" dirty="0" smtClean="0"/>
              <a:t>是什么？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Codova</a:t>
            </a:r>
            <a:r>
              <a:rPr lang="zh-CN" altLang="en-US" sz="2400" dirty="0" smtClean="0"/>
              <a:t>能幹什麽？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Cordova</a:t>
            </a:r>
            <a:r>
              <a:rPr lang="zh-CN" altLang="en-US" sz="2400" dirty="0" smtClean="0"/>
              <a:t>項目準備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Cordova</a:t>
            </a:r>
            <a:r>
              <a:rPr lang="zh-CN" altLang="en-US" sz="2400" dirty="0" smtClean="0"/>
              <a:t>部分功能介紹（</a:t>
            </a:r>
            <a:r>
              <a:rPr lang="en-US" altLang="zh-CN" sz="2400" dirty="0" smtClean="0"/>
              <a:t>events + plugin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Cordova </a:t>
            </a:r>
            <a:r>
              <a:rPr lang="zh-CN" altLang="en-US" sz="2400" dirty="0" smtClean="0"/>
              <a:t>踩坑記錄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附錄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8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1441174"/>
            <a:ext cx="9144000" cy="38166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移动应用</a:t>
            </a:r>
            <a:r>
              <a:rPr lang="zh-CN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开发框架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本质是在</a:t>
            </a:r>
            <a:r>
              <a:rPr lang="en-US" altLang="zh-CN" dirty="0" err="1"/>
              <a:t>html,css,js</a:t>
            </a:r>
            <a:r>
              <a:rPr lang="zh-CN" altLang="en-US" dirty="0"/>
              <a:t>外面包某个原生的壳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出自于</a:t>
            </a:r>
            <a:r>
              <a:rPr lang="en-US" altLang="zh-CN" dirty="0"/>
              <a:t>Adobe</a:t>
            </a:r>
            <a:r>
              <a:rPr lang="zh-CN" altLang="en-US" dirty="0"/>
              <a:t>收购的</a:t>
            </a:r>
            <a:r>
              <a:rPr lang="en-US" altLang="zh-CN" dirty="0" err="1"/>
              <a:t>PhoneGap</a:t>
            </a:r>
            <a:r>
              <a:rPr lang="en-US" altLang="zh-CN" dirty="0"/>
              <a:t>,</a:t>
            </a:r>
            <a:r>
              <a:rPr lang="zh-CN" altLang="en-US" dirty="0"/>
              <a:t>是驱动</a:t>
            </a:r>
            <a:r>
              <a:rPr lang="en-US" altLang="zh-CN" dirty="0" err="1"/>
              <a:t>PhoneGap</a:t>
            </a:r>
            <a:r>
              <a:rPr lang="zh-CN" altLang="en-US" dirty="0"/>
              <a:t>的核心引擎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12573" y="357809"/>
            <a:ext cx="294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Cordova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介紹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5" name="圖片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050" y="2951572"/>
            <a:ext cx="7118716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352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移動開發框架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5" name="圖片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125" y="1321904"/>
            <a:ext cx="7871558" cy="44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3062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cordova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與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ionic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6756" y="1259571"/>
            <a:ext cx="43866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</a:t>
            </a:r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调用原生的设备功能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例如摄像头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视频录制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音频功能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位置访问等。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提供很多</a:t>
            </a: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插件支持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Cordova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插件能够再任何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工程中使用，和使用什么前端框架（如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Ionic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无法为应用程序提供良好的外观（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视图中的运行基于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64876" y="1245054"/>
            <a:ext cx="458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户界面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（例如主题和组件）是</a:t>
            </a:r>
            <a:r>
              <a: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高度可定制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的。平台允许其组件适应运行应用程序的平台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如果不使用</a:t>
            </a:r>
            <a:r>
              <a:rPr lang="en-US" altLang="zh-TW" sz="2000" dirty="0"/>
              <a:t>Apache Cordova, </a:t>
            </a:r>
            <a:r>
              <a:rPr lang="zh-TW" altLang="en-US" sz="2000" dirty="0"/>
              <a:t>则无法访问</a:t>
            </a:r>
            <a:r>
              <a:rPr lang="en-US" altLang="zh-TW" sz="2000" dirty="0"/>
              <a:t>Ionic</a:t>
            </a:r>
            <a:r>
              <a:rPr lang="zh-TW" altLang="en-US" sz="2000" dirty="0"/>
              <a:t>中的任何特定于设备的功能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开发的应用程序可能无法提供与本机应用程序一样多的安全性。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7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3" y="357809"/>
            <a:ext cx="3186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C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ordova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在幹什麽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33" y="1546218"/>
            <a:ext cx="10841485" cy="37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359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Cordova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項目準備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860" y="5475667"/>
            <a:ext cx="2221110" cy="77685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80670" y="1146090"/>
            <a:ext cx="102864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安裝：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 smtClean="0"/>
              <a:t>nodejs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Cordova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`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-g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`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JDK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只支持到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jdk8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v4.1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400" dirty="0"/>
              <a:t>Android </a:t>
            </a:r>
            <a:r>
              <a:rPr lang="zh-TW" altLang="en-US" sz="2400" dirty="0"/>
              <a:t>的自动化构建工具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TW" sz="2400" dirty="0"/>
              <a:t>android </a:t>
            </a:r>
            <a:r>
              <a:rPr lang="en-US" altLang="zh-TW" sz="2400" dirty="0" smtClean="0"/>
              <a:t>SDK</a:t>
            </a:r>
            <a:r>
              <a:rPr lang="zh-TW" altLang="en-US" sz="2400" dirty="0" smtClean="0"/>
              <a:t>（坑多）</a:t>
            </a:r>
            <a:r>
              <a:rPr lang="en-US" altLang="zh-TW" sz="2400" dirty="0" smtClean="0"/>
              <a:t>[</a:t>
            </a:r>
            <a:r>
              <a:rPr lang="zh-CN" altLang="en-US" sz="2400" dirty="0" smtClean="0"/>
              <a:t>具體安裝步驟及配置見附錄</a:t>
            </a:r>
            <a:r>
              <a:rPr lang="en-US" altLang="zh-TW" sz="2400" dirty="0" smtClean="0"/>
              <a:t>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83211" y="480919"/>
            <a:ext cx="268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</a:t>
            </a:r>
            <a:r>
              <a:rPr lang="en-US" altLang="zh-CN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zh-CN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爲例</a:t>
            </a:r>
            <a:endParaRPr lang="zh-TW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2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3" y="357809"/>
            <a:ext cx="4261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Cordova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部分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命令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介紹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860" y="5475667"/>
            <a:ext cx="2221110" cy="7768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0033" y="1333164"/>
            <a:ext cx="95888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create &lt;path&gt;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反向域名地址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项目名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platform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platform add &lt;platform name&gt;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（建议使用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android@^6.4.0   android-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对应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16-26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plugin add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plugin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name&gt;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build &lt;platform name&gt;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（易出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现网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络或环境问题）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emulate &lt;platform name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run &lt;platform name&gt;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4" y="1333164"/>
            <a:ext cx="2273417" cy="2787793"/>
          </a:xfrm>
          <a:prstGeom prst="rect">
            <a:avLst/>
          </a:prstGeom>
        </p:spPr>
      </p:pic>
      <p:sp>
        <p:nvSpPr>
          <p:cNvPr id="6" name="等腰三角形 5">
            <a:hlinkClick r:id="rId5" action="ppaction://hlinksldjump"/>
          </p:cNvPr>
          <p:cNvSpPr/>
          <p:nvPr/>
        </p:nvSpPr>
        <p:spPr bwMode="auto">
          <a:xfrm>
            <a:off x="580767" y="5166748"/>
            <a:ext cx="518984" cy="617838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1212572" y="3002692"/>
            <a:ext cx="1604769" cy="2298357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2574" y="357809"/>
            <a:ext cx="346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Platform  &amp; Plugin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7" y="1064302"/>
            <a:ext cx="2667137" cy="51882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30918"/>
          <a:stretch/>
        </p:blipFill>
        <p:spPr>
          <a:xfrm>
            <a:off x="5757242" y="1397317"/>
            <a:ext cx="4595387" cy="24203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461686" y="1123229"/>
            <a:ext cx="2755557" cy="151988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61686" y="2666128"/>
            <a:ext cx="4695568" cy="111480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55832" y="604476"/>
            <a:ext cx="47465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platform add</a:t>
            </a:r>
            <a:endParaRPr lang="zh-TW" altLang="en-US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50476" y="6252519"/>
            <a:ext cx="2335427" cy="43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66311" y="3583013"/>
            <a:ext cx="355411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TW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plugin add </a:t>
            </a:r>
            <a:endParaRPr lang="en-US" altLang="zh-TW" sz="28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46699" y="4757523"/>
            <a:ext cx="3931920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-plugin-</a:t>
            </a:r>
            <a:r>
              <a:rPr lang="en-US" altLang="zh-TW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inappbrowser</a:t>
            </a:r>
            <a:endParaRPr lang="en-US" altLang="zh-TW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cordova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-plugin-battery-status</a:t>
            </a:r>
            <a:endParaRPr lang="zh-TW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tr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stron" id="{126C41FC-D04B-4CA7-B7E7-DAC1BB1BB886}" vid="{9B60C1B6-6FB6-4D4E-A639-11E873DE1D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wistron</Template>
  <TotalTime>484</TotalTime>
  <Words>1427</Words>
  <Application>Microsoft Office PowerPoint</Application>
  <PresentationFormat>寬螢幕</PresentationFormat>
  <Paragraphs>143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等线</vt:lpstr>
      <vt:lpstr>微軟正黑體</vt:lpstr>
      <vt:lpstr>新細明體</vt:lpstr>
      <vt:lpstr>Arial</vt:lpstr>
      <vt:lpstr>Calibri</vt:lpstr>
      <vt:lpstr>Georgia</vt:lpstr>
      <vt:lpstr>Wingdings</vt:lpstr>
      <vt:lpstr>wistron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官方文档: http://cordova.apache.org/docs/en/latest/ phoneGap官网: https://phonegap.com/ PhoneGap中文API: http://www.phonegapcn.com/docs/zh/cn/ phonegap100论坛: http://www.phonegap100.com/ 学习资源汇总：https://www.jianshu.com/p/2640d15a59d7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 Zhang/WKS/Wistron</dc:creator>
  <cp:lastModifiedBy>Ann Zhang/WKS/Wistron</cp:lastModifiedBy>
  <cp:revision>32</cp:revision>
  <dcterms:created xsi:type="dcterms:W3CDTF">2021-04-15T03:30:08Z</dcterms:created>
  <dcterms:modified xsi:type="dcterms:W3CDTF">2022-01-21T07:52:33Z</dcterms:modified>
</cp:coreProperties>
</file>