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308" r:id="rId4"/>
    <p:sldId id="260" r:id="rId5"/>
    <p:sldId id="309" r:id="rId6"/>
    <p:sldId id="310" r:id="rId7"/>
    <p:sldId id="311" r:id="rId8"/>
    <p:sldId id="312" r:id="rId9"/>
    <p:sldId id="313" r:id="rId10"/>
    <p:sldId id="287" r:id="rId11"/>
    <p:sldId id="2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000" name="王景浩_2Mn2uaa2" initials="authorId_948355828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974A3"/>
    <a:srgbClr val="222932"/>
    <a:srgbClr val="4C4C4C"/>
    <a:srgbClr val="393939"/>
    <a:srgbClr val="262626"/>
    <a:srgbClr val="006599"/>
    <a:srgbClr val="046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2CC2B-CD16-4FB1-BC1B-1A210CA5C780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60517-063D-48AF-A506-6E15F381E1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57E5D-D815-48D5-A078-1C1B176738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57E5D-D815-48D5-A078-1C1B1767380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57E5D-D815-48D5-A078-1C1B1767380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57E5D-D815-48D5-A078-1C1B1767380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57E5D-D815-48D5-A078-1C1B1767380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57E5D-D815-48D5-A078-1C1B1767380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9447"/>
            <a:ext cx="12274122" cy="6904194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4781296" y="472178"/>
            <a:ext cx="2711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300" dirty="0">
                <a:solidFill>
                  <a:schemeClr val="bg1">
                    <a:alpha val="50000"/>
                  </a:schemeClr>
                </a:solidFill>
              </a:rPr>
              <a:t>CREATE THE FUTURE</a:t>
            </a:r>
            <a:endParaRPr lang="zh-CN" altLang="en-US" sz="1600" spc="300" dirty="0">
              <a:solidFill>
                <a:schemeClr val="bg1">
                  <a:alpha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611505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4181824" y="4408837"/>
            <a:ext cx="3823382" cy="561559"/>
            <a:chOff x="5332526" y="353899"/>
            <a:chExt cx="3823382" cy="561559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80" name="矩形: 圆角 79"/>
            <p:cNvSpPr/>
            <p:nvPr/>
          </p:nvSpPr>
          <p:spPr>
            <a:xfrm>
              <a:off x="5332526" y="353899"/>
              <a:ext cx="3823382" cy="561559"/>
            </a:xfrm>
            <a:prstGeom prst="roundRect">
              <a:avLst>
                <a:gd name="adj" fmla="val 50000"/>
              </a:avLst>
            </a:prstGeom>
            <a:solidFill>
              <a:srgbClr val="197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683646" y="406912"/>
              <a:ext cx="3113405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501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章正颢 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505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王景浩</a:t>
              </a:r>
            </a:p>
          </p:txBody>
        </p:sp>
      </p:grpSp>
      <p:grpSp>
        <p:nvGrpSpPr>
          <p:cNvPr id="35" name="组合 34"/>
          <p:cNvGrpSpPr/>
          <p:nvPr userDrawn="1"/>
        </p:nvGrpSpPr>
        <p:grpSpPr>
          <a:xfrm>
            <a:off x="976564" y="5276258"/>
            <a:ext cx="3532260" cy="795730"/>
            <a:chOff x="983549" y="5276258"/>
            <a:chExt cx="3532260" cy="795730"/>
          </a:xfrm>
        </p:grpSpPr>
        <p:grpSp>
          <p:nvGrpSpPr>
            <p:cNvPr id="36" name="组合 35"/>
            <p:cNvGrpSpPr/>
            <p:nvPr/>
          </p:nvGrpSpPr>
          <p:grpSpPr>
            <a:xfrm>
              <a:off x="1121791" y="5276258"/>
              <a:ext cx="299314" cy="299314"/>
              <a:chOff x="1144749" y="4694193"/>
              <a:chExt cx="299314" cy="299314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197384" y="4746828"/>
                <a:ext cx="194045" cy="194045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44749" y="4694193"/>
                <a:ext cx="299314" cy="299314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798176" y="5276258"/>
              <a:ext cx="299314" cy="299314"/>
              <a:chOff x="3797730" y="4914556"/>
              <a:chExt cx="299314" cy="299314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3797730" y="4914556"/>
                <a:ext cx="299314" cy="299314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850365" y="4967191"/>
                <a:ext cx="194045" cy="194045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983549" y="5610323"/>
              <a:ext cx="57579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Setup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1998</a:t>
              </a:r>
              <a:endParaRPr lang="zh-CN" altLang="en-US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379857" y="5610323"/>
              <a:ext cx="11359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Development 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2003</a:t>
              </a:r>
              <a:endParaRPr lang="zh-CN" altLang="en-US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1973826" y="5425915"/>
              <a:ext cx="1229987" cy="0"/>
            </a:xfrm>
            <a:prstGeom prst="line">
              <a:avLst/>
            </a:prstGeom>
            <a:ln w="12700">
              <a:solidFill>
                <a:schemeClr val="bg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连接符 24"/>
          <p:cNvCxnSpPr/>
          <p:nvPr userDrawn="1"/>
        </p:nvCxnSpPr>
        <p:spPr>
          <a:xfrm>
            <a:off x="4687588" y="5425915"/>
            <a:ext cx="2811127" cy="0"/>
          </a:xfrm>
          <a:prstGeom prst="line">
            <a:avLst/>
          </a:prstGeom>
          <a:ln w="12700">
            <a:solidFill>
              <a:schemeClr val="bg1"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 userDrawn="1"/>
        </p:nvGrpSpPr>
        <p:grpSpPr>
          <a:xfrm>
            <a:off x="7854847" y="5276258"/>
            <a:ext cx="3339634" cy="795730"/>
            <a:chOff x="8257551" y="5276258"/>
            <a:chExt cx="3339634" cy="795730"/>
          </a:xfrm>
        </p:grpSpPr>
        <p:grpSp>
          <p:nvGrpSpPr>
            <p:cNvPr id="16" name="组合 15"/>
            <p:cNvGrpSpPr/>
            <p:nvPr/>
          </p:nvGrpSpPr>
          <p:grpSpPr>
            <a:xfrm>
              <a:off x="8429648" y="5276258"/>
              <a:ext cx="299314" cy="299314"/>
              <a:chOff x="9054008" y="5637960"/>
              <a:chExt cx="299314" cy="29931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9106643" y="5690595"/>
                <a:ext cx="194045" cy="194045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9054008" y="5637960"/>
                <a:ext cx="299314" cy="299314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8257551" y="5610323"/>
              <a:ext cx="6435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Extend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20XX</a:t>
              </a:r>
              <a:endParaRPr lang="zh-CN" altLang="en-US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1143598" y="5276258"/>
              <a:ext cx="299314" cy="299314"/>
              <a:chOff x="11166016" y="5426771"/>
              <a:chExt cx="299314" cy="299314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1218651" y="5479406"/>
                <a:ext cx="194045" cy="194045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1166016" y="5426771"/>
                <a:ext cx="299314" cy="299314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10989325" y="5610323"/>
              <a:ext cx="6078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Speed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20XX</a:t>
              </a:r>
              <a:endParaRPr lang="zh-CN" altLang="en-US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9381887" y="5425915"/>
              <a:ext cx="1229987" cy="0"/>
            </a:xfrm>
            <a:prstGeom prst="line">
              <a:avLst/>
            </a:prstGeom>
            <a:ln w="12700">
              <a:solidFill>
                <a:schemeClr val="bg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939225" y="2019224"/>
            <a:ext cx="6308580" cy="704936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0" indent="0" algn="ctr" defTabSz="0" rtl="0" eaLnBrk="1" latinLnBrk="0" hangingPunct="1">
              <a:buNone/>
            </a:pPr>
            <a:r>
              <a:rPr lang="zh-CN" altLang="en-US" sz="4000" b="1" dirty="0">
                <a:solidFill>
                  <a:schemeClr val="bg1"/>
                </a:solidFill>
                <a:cs typeface="+mn-ea"/>
              </a:rPr>
              <a:t>基于手机APP交互的城市共享停车系统模型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37406" y="3225978"/>
            <a:ext cx="7315200" cy="82994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 algn="ctr" defTabSz="0" rtl="0" eaLnBrk="1" latinLnBrk="0" hangingPunct="1">
              <a:lnSpc>
                <a:spcPct val="400000"/>
              </a:lnSpc>
              <a:buNone/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cs typeface="+mn-ea"/>
              </a:rPr>
              <a:t>Based on mobile APP interaction Urban shared parking system model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9411184" y="1465752"/>
            <a:ext cx="2775192" cy="5373014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860800" y="1484985"/>
            <a:ext cx="2775192" cy="5373014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18672" y="3306214"/>
            <a:ext cx="2630032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数据共享：用户操作实时更新，将数据存入数据库，方便各方进行数据管理，对用户使用情况进行追踪，对市政建设开发提供数据支持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  <a:alpha val="90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  <a:alpha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350469"/>
            <a:ext cx="3860800" cy="756344"/>
          </a:xfrm>
          <a:prstGeom prst="rect">
            <a:avLst/>
          </a:prstGeom>
          <a:solidFill>
            <a:srgbClr val="1974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6390" y="436253"/>
            <a:ext cx="343916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FF"/>
                </a:solidFill>
                <a:latin typeface="Segoe UI" panose="020B0502040204020203" charset="0"/>
                <a:cs typeface="微软雅黑" panose="020B0503020204020204" charset="-122"/>
                <a:sym typeface="+mn-lt"/>
              </a:rPr>
              <a:t>主要贡献和创新点</a:t>
            </a:r>
            <a:endParaRPr lang="zh-CN" altLang="en-US" sz="3200" b="1" dirty="0">
              <a:solidFill>
                <a:srgbClr val="FFFFFF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60800" y="728641"/>
            <a:ext cx="2775192" cy="756344"/>
          </a:xfrm>
          <a:prstGeom prst="rect">
            <a:avLst/>
          </a:prstGeom>
          <a:solidFill>
            <a:srgbClr val="1974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242768" y="791899"/>
            <a:ext cx="309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3200" b="1" dirty="0">
              <a:solidFill>
                <a:srgbClr val="FFFFFF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35992" y="350469"/>
            <a:ext cx="2775192" cy="756344"/>
          </a:xfrm>
          <a:prstGeom prst="rect">
            <a:avLst/>
          </a:prstGeom>
          <a:solidFill>
            <a:srgbClr val="1974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44982" y="413727"/>
            <a:ext cx="309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3200" b="1" dirty="0">
              <a:solidFill>
                <a:srgbClr val="FFFFFF"/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11184" y="728641"/>
            <a:ext cx="2775192" cy="756344"/>
          </a:xfrm>
          <a:prstGeom prst="rect">
            <a:avLst/>
          </a:prstGeom>
          <a:solidFill>
            <a:srgbClr val="1974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821590" y="791899"/>
            <a:ext cx="309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3200" b="1" dirty="0">
              <a:solidFill>
                <a:srgbClr val="FFFFFF"/>
              </a:solidFill>
              <a:latin typeface="+mj-lt"/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08953" y="1888095"/>
            <a:ext cx="1397000" cy="1239678"/>
            <a:chOff x="7132395" y="1760372"/>
            <a:chExt cx="1397000" cy="1239678"/>
          </a:xfrm>
        </p:grpSpPr>
        <p:sp>
          <p:nvSpPr>
            <p:cNvPr id="42" name="矩形: 圆角 41"/>
            <p:cNvSpPr/>
            <p:nvPr/>
          </p:nvSpPr>
          <p:spPr>
            <a:xfrm>
              <a:off x="7233993" y="2883832"/>
              <a:ext cx="844874" cy="116218"/>
            </a:xfrm>
            <a:prstGeom prst="roundRect">
              <a:avLst>
                <a:gd name="adj" fmla="val 50000"/>
              </a:avLst>
            </a:prstGeom>
            <a:solidFill>
              <a:srgbClr val="197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132395" y="1760372"/>
              <a:ext cx="139700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222932"/>
                  </a:solidFill>
                  <a:cs typeface="+mn-ea"/>
                  <a:sym typeface="+mn-lt"/>
                </a:rPr>
                <a:t>No .1</a:t>
              </a:r>
              <a:endParaRPr lang="zh-CN" altLang="en-US" sz="4000" dirty="0">
                <a:solidFill>
                  <a:srgbClr val="22293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893672" y="3718964"/>
            <a:ext cx="2630032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提高效率：用户泊车前可进行查看闲置车位，减少了到实地寻找车位的时间；物业人员可第一时间进行预警提醒，告知相关部门和用户</a:t>
            </a:r>
            <a:endParaRPr lang="en-US" altLang="zh-CN" sz="1600" dirty="0">
              <a:solidFill>
                <a:schemeClr val="tx1">
                  <a:lumMod val="85000"/>
                  <a:lumOff val="15000"/>
                  <a:alpha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883953" y="2300845"/>
            <a:ext cx="1397000" cy="1239678"/>
            <a:chOff x="7132395" y="1760372"/>
            <a:chExt cx="1397000" cy="1239678"/>
          </a:xfrm>
        </p:grpSpPr>
        <p:sp>
          <p:nvSpPr>
            <p:cNvPr id="9" name="矩形: 圆角 41"/>
            <p:cNvSpPr/>
            <p:nvPr/>
          </p:nvSpPr>
          <p:spPr>
            <a:xfrm>
              <a:off x="7233993" y="2883832"/>
              <a:ext cx="844874" cy="116218"/>
            </a:xfrm>
            <a:prstGeom prst="roundRect">
              <a:avLst>
                <a:gd name="adj" fmla="val 50000"/>
              </a:avLst>
            </a:prstGeom>
            <a:solidFill>
              <a:srgbClr val="197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132395" y="1760372"/>
              <a:ext cx="139700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222932"/>
                  </a:solidFill>
                  <a:cs typeface="+mn-ea"/>
                  <a:sym typeface="+mn-lt"/>
                </a:rPr>
                <a:t>No .2</a:t>
              </a:r>
              <a:endParaRPr lang="zh-CN" altLang="en-US" sz="4000" dirty="0">
                <a:solidFill>
                  <a:srgbClr val="22293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826250" y="3714750"/>
            <a:ext cx="254000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2000"/>
              </a:lnSpc>
            </a:pPr>
            <a:r>
              <a:rPr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成本低廉：此APP可以安装在任何Android手机上</a:t>
            </a:r>
            <a:endParaRPr lang="en-US" altLang="zh-CN" sz="1600" dirty="0">
              <a:solidFill>
                <a:schemeClr val="tx1">
                  <a:lumMod val="85000"/>
                  <a:lumOff val="15000"/>
                  <a:alpha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820828" y="2300845"/>
            <a:ext cx="1397000" cy="1239678"/>
            <a:chOff x="7132395" y="1760372"/>
            <a:chExt cx="1397000" cy="1239678"/>
          </a:xfrm>
        </p:grpSpPr>
        <p:sp>
          <p:nvSpPr>
            <p:cNvPr id="20" name="矩形: 圆角 41"/>
            <p:cNvSpPr/>
            <p:nvPr/>
          </p:nvSpPr>
          <p:spPr>
            <a:xfrm>
              <a:off x="7233993" y="2883832"/>
              <a:ext cx="844874" cy="116218"/>
            </a:xfrm>
            <a:prstGeom prst="roundRect">
              <a:avLst>
                <a:gd name="adj" fmla="val 50000"/>
              </a:avLst>
            </a:prstGeom>
            <a:solidFill>
              <a:srgbClr val="197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132395" y="1760372"/>
              <a:ext cx="139700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222932"/>
                  </a:solidFill>
                  <a:cs typeface="+mn-ea"/>
                  <a:sym typeface="+mn-lt"/>
                </a:rPr>
                <a:t>No .3</a:t>
              </a:r>
              <a:endParaRPr lang="zh-CN" altLang="en-US" sz="4000" dirty="0">
                <a:solidFill>
                  <a:srgbClr val="22293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9604375" y="3413125"/>
            <a:ext cx="2413000" cy="1381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2000"/>
              </a:lnSpc>
            </a:pPr>
            <a:r>
              <a:rPr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构建系统奖惩制度：用户需在预约时间内进行泊车并驶离，如有违约情况会影响信誉分，奖惩制度有助于维护系统秩序</a:t>
            </a:r>
            <a:endParaRPr lang="en-US" altLang="zh-CN" sz="1600" dirty="0">
              <a:solidFill>
                <a:schemeClr val="tx1">
                  <a:lumMod val="85000"/>
                  <a:lumOff val="15000"/>
                  <a:alpha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598953" y="1999220"/>
            <a:ext cx="1397000" cy="1239678"/>
            <a:chOff x="7132395" y="1760372"/>
            <a:chExt cx="1397000" cy="1239678"/>
          </a:xfrm>
        </p:grpSpPr>
        <p:sp>
          <p:nvSpPr>
            <p:cNvPr id="47" name="矩形: 圆角 41"/>
            <p:cNvSpPr/>
            <p:nvPr/>
          </p:nvSpPr>
          <p:spPr>
            <a:xfrm>
              <a:off x="7233993" y="2883832"/>
              <a:ext cx="844874" cy="116218"/>
            </a:xfrm>
            <a:prstGeom prst="roundRect">
              <a:avLst>
                <a:gd name="adj" fmla="val 50000"/>
              </a:avLst>
            </a:prstGeom>
            <a:solidFill>
              <a:srgbClr val="197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132395" y="1760372"/>
              <a:ext cx="139700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222932"/>
                  </a:solidFill>
                  <a:cs typeface="+mn-ea"/>
                  <a:sym typeface="+mn-lt"/>
                </a:rPr>
                <a:t>No .4</a:t>
              </a:r>
              <a:endParaRPr lang="zh-CN" altLang="en-US" sz="4000" dirty="0">
                <a:solidFill>
                  <a:srgbClr val="222932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4131360" y="1729908"/>
            <a:ext cx="3992880" cy="1198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cs typeface="+mn-ea"/>
                <a:sym typeface="+mn-lt"/>
              </a:rPr>
              <a:t>THANKS</a:t>
            </a:r>
            <a:endParaRPr lang="zh-CN" altLang="en-US" sz="7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784837" y="2810451"/>
            <a:ext cx="6622326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怀揣梦想 砥砺前行 努力奋斗</a:t>
            </a:r>
          </a:p>
        </p:txBody>
      </p:sp>
      <p:sp>
        <p:nvSpPr>
          <p:cNvPr id="78" name="矩形 77"/>
          <p:cNvSpPr/>
          <p:nvPr/>
        </p:nvSpPr>
        <p:spPr>
          <a:xfrm>
            <a:off x="2245449" y="3487093"/>
            <a:ext cx="7701102" cy="575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cs typeface="+mn-ea"/>
                <a:sym typeface="+mn-lt"/>
              </a:rPr>
              <a:t>CHANGING THE WORLD, DREAMING OF THE FUTURE, THE EVER-CHANGING WORLD CONSTANTLY </a:t>
            </a:r>
          </a:p>
          <a:p>
            <a:pPr algn="ctr">
              <a:lnSpc>
                <a:spcPts val="2000"/>
              </a:lnSpc>
            </a:pPr>
            <a:r>
              <a:rPr lang="en-US" altLang="zh-CN" sz="1200" dirty="0">
                <a:solidFill>
                  <a:schemeClr val="bg1">
                    <a:alpha val="50000"/>
                  </a:schemeClr>
                </a:solidFill>
                <a:cs typeface="+mn-ea"/>
                <a:sym typeface="+mn-lt"/>
              </a:rPr>
              <a:t>ABOUT THE NEW REFRESHES MANKIND'S INFINITE IMAGINATION OF THE FUTURE</a:t>
            </a:r>
          </a:p>
        </p:txBody>
      </p:sp>
      <p:sp>
        <p:nvSpPr>
          <p:cNvPr id="123" name="矩形 122"/>
          <p:cNvSpPr/>
          <p:nvPr/>
        </p:nvSpPr>
        <p:spPr>
          <a:xfrm>
            <a:off x="2936860" y="1528872"/>
            <a:ext cx="1107996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</a:p>
        </p:txBody>
      </p:sp>
      <p:sp>
        <p:nvSpPr>
          <p:cNvPr id="124" name="矩形 123"/>
          <p:cNvSpPr/>
          <p:nvPr/>
        </p:nvSpPr>
        <p:spPr>
          <a:xfrm flipH="1" flipV="1">
            <a:off x="8093549" y="1142443"/>
            <a:ext cx="1107996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</a:p>
        </p:txBody>
      </p:sp>
      <p:grpSp>
        <p:nvGrpSpPr>
          <p:cNvPr id="35" name="组合 34"/>
          <p:cNvGrpSpPr/>
          <p:nvPr userDrawn="1"/>
        </p:nvGrpSpPr>
        <p:grpSpPr>
          <a:xfrm>
            <a:off x="976564" y="5276258"/>
            <a:ext cx="3532260" cy="795730"/>
            <a:chOff x="983549" y="5276258"/>
            <a:chExt cx="3532260" cy="795730"/>
          </a:xfrm>
        </p:grpSpPr>
        <p:grpSp>
          <p:nvGrpSpPr>
            <p:cNvPr id="36" name="组合 35"/>
            <p:cNvGrpSpPr/>
            <p:nvPr/>
          </p:nvGrpSpPr>
          <p:grpSpPr>
            <a:xfrm>
              <a:off x="1121791" y="5276258"/>
              <a:ext cx="299314" cy="299314"/>
              <a:chOff x="1144749" y="4694193"/>
              <a:chExt cx="299314" cy="299314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197384" y="4746828"/>
                <a:ext cx="194045" cy="194045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44749" y="4694193"/>
                <a:ext cx="299314" cy="299314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798176" y="5276258"/>
              <a:ext cx="299314" cy="299314"/>
              <a:chOff x="3797730" y="4914556"/>
              <a:chExt cx="299314" cy="299314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3797730" y="4914556"/>
                <a:ext cx="299314" cy="299314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850365" y="4967191"/>
                <a:ext cx="194045" cy="194045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983549" y="5610323"/>
              <a:ext cx="57579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Setup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1998</a:t>
              </a:r>
              <a:endParaRPr lang="zh-CN" altLang="en-US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379857" y="5610323"/>
              <a:ext cx="11359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Development 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2003</a:t>
              </a:r>
              <a:endParaRPr lang="zh-CN" altLang="en-US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1973826" y="5425915"/>
              <a:ext cx="1229987" cy="0"/>
            </a:xfrm>
            <a:prstGeom prst="line">
              <a:avLst/>
            </a:prstGeom>
            <a:ln w="12700">
              <a:solidFill>
                <a:schemeClr val="bg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 userDrawn="1"/>
        </p:nvGrpSpPr>
        <p:grpSpPr>
          <a:xfrm>
            <a:off x="7854847" y="5276258"/>
            <a:ext cx="3339634" cy="795730"/>
            <a:chOff x="8257551" y="5276258"/>
            <a:chExt cx="3339634" cy="795730"/>
          </a:xfrm>
        </p:grpSpPr>
        <p:grpSp>
          <p:nvGrpSpPr>
            <p:cNvPr id="16" name="组合 15"/>
            <p:cNvGrpSpPr/>
            <p:nvPr/>
          </p:nvGrpSpPr>
          <p:grpSpPr>
            <a:xfrm>
              <a:off x="8429648" y="5276258"/>
              <a:ext cx="299314" cy="299314"/>
              <a:chOff x="9054008" y="5637960"/>
              <a:chExt cx="299314" cy="299314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9106643" y="5690595"/>
                <a:ext cx="194045" cy="194045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9054008" y="5637960"/>
                <a:ext cx="299314" cy="299314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8257551" y="5610323"/>
              <a:ext cx="6435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Extend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20XX</a:t>
              </a:r>
              <a:endParaRPr lang="zh-CN" altLang="en-US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1143598" y="5276258"/>
              <a:ext cx="299314" cy="299314"/>
              <a:chOff x="11166016" y="5426771"/>
              <a:chExt cx="299314" cy="299314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1218651" y="5479406"/>
                <a:ext cx="194045" cy="194045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11166016" y="5426771"/>
                <a:ext cx="299314" cy="299314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10989325" y="5610323"/>
              <a:ext cx="60786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Speed</a:t>
              </a:r>
            </a:p>
            <a:p>
              <a:pPr algn="ctr"/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20XX</a:t>
              </a:r>
              <a:endParaRPr lang="zh-CN" altLang="en-US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9381887" y="5425915"/>
              <a:ext cx="1229987" cy="0"/>
            </a:xfrm>
            <a:prstGeom prst="line">
              <a:avLst/>
            </a:prstGeom>
            <a:ln w="12700">
              <a:solidFill>
                <a:schemeClr val="bg1">
                  <a:alpha val="2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连接符 24"/>
          <p:cNvCxnSpPr/>
          <p:nvPr userDrawn="1"/>
        </p:nvCxnSpPr>
        <p:spPr>
          <a:xfrm>
            <a:off x="4687588" y="5425915"/>
            <a:ext cx="2811127" cy="0"/>
          </a:xfrm>
          <a:prstGeom prst="line">
            <a:avLst/>
          </a:prstGeom>
          <a:ln w="12700">
            <a:solidFill>
              <a:schemeClr val="bg1"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181824" y="4408837"/>
            <a:ext cx="3823382" cy="561559"/>
            <a:chOff x="5332526" y="353899"/>
            <a:chExt cx="3823382" cy="561559"/>
          </a:xfr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5" name="矩形: 圆角 79"/>
            <p:cNvSpPr/>
            <p:nvPr/>
          </p:nvSpPr>
          <p:spPr>
            <a:xfrm>
              <a:off x="5332526" y="353899"/>
              <a:ext cx="3823382" cy="561559"/>
            </a:xfrm>
            <a:prstGeom prst="roundRect">
              <a:avLst>
                <a:gd name="adj" fmla="val 50000"/>
              </a:avLst>
            </a:prstGeom>
            <a:solidFill>
              <a:srgbClr val="197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683646" y="406912"/>
              <a:ext cx="3113405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501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章正颢 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505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王景浩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275" y="-14974"/>
            <a:ext cx="5420610" cy="6873094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6284150" y="6413275"/>
            <a:ext cx="299314" cy="299314"/>
            <a:chOff x="1144749" y="4694193"/>
            <a:chExt cx="299314" cy="299314"/>
          </a:xfrm>
        </p:grpSpPr>
        <p:sp>
          <p:nvSpPr>
            <p:cNvPr id="15" name="椭圆 14"/>
            <p:cNvSpPr/>
            <p:nvPr/>
          </p:nvSpPr>
          <p:spPr>
            <a:xfrm>
              <a:off x="1203507" y="4752951"/>
              <a:ext cx="194045" cy="194045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44749" y="4694193"/>
              <a:ext cx="299314" cy="299314"/>
            </a:xfrm>
            <a:prstGeom prst="ellipse">
              <a:avLst/>
            </a:pr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643545" y="6413275"/>
            <a:ext cx="299314" cy="299314"/>
            <a:chOff x="1144749" y="4694193"/>
            <a:chExt cx="299314" cy="299314"/>
          </a:xfrm>
        </p:grpSpPr>
        <p:sp>
          <p:nvSpPr>
            <p:cNvPr id="18" name="椭圆 17"/>
            <p:cNvSpPr/>
            <p:nvPr/>
          </p:nvSpPr>
          <p:spPr>
            <a:xfrm>
              <a:off x="1195570" y="4745014"/>
              <a:ext cx="194045" cy="194045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144749" y="4694193"/>
              <a:ext cx="299314" cy="299314"/>
            </a:xfrm>
            <a:prstGeom prst="ellipse">
              <a:avLst/>
            </a:pr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 flipV="1">
            <a:off x="6741619" y="6554191"/>
            <a:ext cx="4608276" cy="17482"/>
          </a:xfrm>
          <a:prstGeom prst="line">
            <a:avLst/>
          </a:prstGeom>
          <a:ln w="12700">
            <a:solidFill>
              <a:schemeClr val="bg1">
                <a:alpha val="2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72073" y="5724037"/>
            <a:ext cx="4010826" cy="521829"/>
          </a:xfrm>
          <a:prstGeom prst="rect">
            <a:avLst/>
          </a:prstGeom>
          <a:solidFill>
            <a:srgbClr val="00659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25736" y="5784896"/>
            <a:ext cx="27139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spc="600" dirty="0">
                <a:solidFill>
                  <a:schemeClr val="bg1">
                    <a:alpha val="70000"/>
                  </a:schemeClr>
                </a:solidFill>
                <a:cs typeface="+mn-ea"/>
                <a:sym typeface="+mn-lt"/>
              </a:rPr>
              <a:t>2022 REPORT</a:t>
            </a:r>
            <a:endParaRPr lang="zh-CN" altLang="en-US" sz="6000" b="1" spc="600" dirty="0">
              <a:solidFill>
                <a:schemeClr val="bg1">
                  <a:alpha val="7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57719" y="866896"/>
            <a:ext cx="1300480" cy="1283220"/>
            <a:chOff x="7132395" y="1716830"/>
            <a:chExt cx="1300480" cy="1283220"/>
          </a:xfrm>
        </p:grpSpPr>
        <p:sp>
          <p:nvSpPr>
            <p:cNvPr id="5" name="矩形: 圆角 31"/>
            <p:cNvSpPr/>
            <p:nvPr/>
          </p:nvSpPr>
          <p:spPr>
            <a:xfrm>
              <a:off x="7233993" y="2883832"/>
              <a:ext cx="844874" cy="116218"/>
            </a:xfrm>
            <a:prstGeom prst="roundRect">
              <a:avLst>
                <a:gd name="adj" fmla="val 50000"/>
              </a:avLst>
            </a:prstGeom>
            <a:solidFill>
              <a:srgbClr val="197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132395" y="1716830"/>
              <a:ext cx="1300480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rgbClr val="222932"/>
                  </a:solidFill>
                  <a:cs typeface="微软雅黑" panose="020B0503020204020204" charset="-122"/>
                  <a:sym typeface="+mn-lt"/>
                </a:rPr>
                <a:t>引言</a:t>
              </a:r>
              <a:endParaRPr lang="zh-CN" altLang="en-US" sz="4400" dirty="0">
                <a:solidFill>
                  <a:srgbClr val="222932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132395" y="2423197"/>
              <a:ext cx="129032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  <a:alpha val="50000"/>
                    </a:schemeClr>
                  </a:solidFill>
                  <a:cs typeface="+mn-ea"/>
                  <a:sym typeface="+mn-lt"/>
                </a:rPr>
                <a:t> introduction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53042" y="2477570"/>
            <a:ext cx="3878282" cy="188673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 algn="l" defTabSz="0" rtl="0" eaLnBrk="1" latinLnBrk="0" hangingPunct="1">
              <a:lnSpc>
                <a:spcPct val="150000"/>
              </a:lnSpc>
              <a:buNone/>
            </a:pPr>
            <a:r>
              <a:rPr lang="zh-CN" altLang="en-US" sz="2000" spc="-60" dirty="0">
                <a:solidFill>
                  <a:srgbClr val="393939"/>
                </a:solidFill>
                <a:cs typeface="+mn-ea"/>
              </a:rPr>
              <a:t>        现在，车主常常为了停一辆车而费尽心思。而已建好的车位被挪用、闲置现象严重，资源未得到合理的利用。要想解决问题，首先要找到问题的原因。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litter dir="u"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777875" y="1577305"/>
            <a:ext cx="4175125" cy="3216945"/>
            <a:chOff x="7246432" y="1847458"/>
            <a:chExt cx="4175125" cy="3216945"/>
          </a:xfrm>
        </p:grpSpPr>
        <p:grpSp>
          <p:nvGrpSpPr>
            <p:cNvPr id="39" name="组合 38"/>
            <p:cNvGrpSpPr/>
            <p:nvPr/>
          </p:nvGrpSpPr>
          <p:grpSpPr>
            <a:xfrm>
              <a:off x="7246432" y="2771759"/>
              <a:ext cx="4175125" cy="2292644"/>
              <a:chOff x="7280717" y="2714217"/>
              <a:chExt cx="4175125" cy="2292644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7280717" y="2927236"/>
                <a:ext cx="4175125" cy="20796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ts val="2400"/>
                  </a:lnSpc>
                </a:pPr>
                <a:endParaRPr lang="en-US" altLang="zh-CN" dirty="0">
                  <a:solidFill>
                    <a:srgbClr val="FFFFFF"/>
                  </a:solidFill>
                  <a:cs typeface="+mn-ea"/>
                  <a:sym typeface="+mn-lt"/>
                </a:endParaRPr>
              </a:p>
              <a:p>
                <a:pPr>
                  <a:lnSpc>
                    <a:spcPts val="2400"/>
                  </a:lnSpc>
                </a:pPr>
                <a:r>
                  <a:rPr lang="zh-CN" altLang="en-US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  <a:sym typeface="+mn-ea"/>
                  </a:rPr>
                  <a:t>      2020新增停车位与新增汽车销量的比值为1:4.5。这就意味着原来近6千万的停车位缺口不仅没有被填补，反而还会加大，车主们“停车难”的问题依然令人头疼。</a:t>
                </a:r>
                <a:endParaRPr lang="en-US" altLang="zh-CN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7384394" y="2714217"/>
                <a:ext cx="844874" cy="116218"/>
              </a:xfrm>
              <a:prstGeom prst="roundRect">
                <a:avLst>
                  <a:gd name="adj" fmla="val 50000"/>
                </a:avLst>
              </a:prstGeom>
              <a:solidFill>
                <a:srgbClr val="1974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7248511" y="1847458"/>
              <a:ext cx="2722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rgbClr val="FFFFFF"/>
                  </a:solidFill>
                  <a:cs typeface="微软雅黑" panose="020B0503020204020204" charset="-122"/>
                  <a:sym typeface="+mn-lt"/>
                </a:rPr>
                <a:t>问题的提出</a:t>
              </a:r>
              <a:endParaRPr lang="zh-CN" altLang="en-US" sz="4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67" name="直接连接符 66"/>
          <p:cNvCxnSpPr/>
          <p:nvPr/>
        </p:nvCxnSpPr>
        <p:spPr>
          <a:xfrm flipH="1">
            <a:off x="4605772" y="5019862"/>
            <a:ext cx="493485" cy="4934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upload_post_object_v2_7418615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1095375"/>
            <a:ext cx="5556250" cy="4651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636495" y="1653346"/>
            <a:ext cx="3787284" cy="2745537"/>
            <a:chOff x="1636495" y="1653346"/>
            <a:chExt cx="3787284" cy="2745537"/>
          </a:xfrm>
        </p:grpSpPr>
        <p:sp>
          <p:nvSpPr>
            <p:cNvPr id="27" name="矩形: 圆角 26"/>
            <p:cNvSpPr/>
            <p:nvPr/>
          </p:nvSpPr>
          <p:spPr>
            <a:xfrm>
              <a:off x="3741042" y="4282665"/>
              <a:ext cx="698243" cy="116218"/>
            </a:xfrm>
            <a:prstGeom prst="roundRect">
              <a:avLst>
                <a:gd name="adj" fmla="val 50000"/>
              </a:avLst>
            </a:prstGeom>
            <a:solidFill>
              <a:srgbClr val="197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636495" y="1653346"/>
              <a:ext cx="3787284" cy="2534694"/>
              <a:chOff x="1725395" y="1510307"/>
              <a:chExt cx="3787284" cy="2534694"/>
            </a:xfrm>
          </p:grpSpPr>
          <p:sp>
            <p:nvSpPr>
              <p:cNvPr id="29" name="矩形 28"/>
              <p:cNvSpPr/>
              <p:nvPr/>
            </p:nvSpPr>
            <p:spPr>
              <a:xfrm flipH="1" flipV="1">
                <a:off x="4632310" y="1510307"/>
                <a:ext cx="880369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zh-CN" altLang="en-US" sz="5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“</a:t>
                </a: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1725395" y="1981057"/>
                <a:ext cx="3297555" cy="2063944"/>
                <a:chOff x="1725395" y="1981057"/>
                <a:chExt cx="3297555" cy="2063944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1725395" y="1981057"/>
                  <a:ext cx="3297555" cy="8299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48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CHAPTER </a:t>
                  </a:r>
                  <a:endParaRPr lang="zh-CN" altLang="en-US" sz="8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2943677" y="2749250"/>
                  <a:ext cx="1706880" cy="70675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第一章</a:t>
                  </a: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2778919" y="3469009"/>
                  <a:ext cx="1853391" cy="57599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 algn="r">
                    <a:lnSpc>
                      <a:spcPts val="2000"/>
                    </a:lnSpc>
                  </a:pPr>
                  <a:r>
                    <a:rPr lang="en-US" altLang="zh-CN" sz="1200" dirty="0">
                      <a:solidFill>
                        <a:schemeClr val="bg1">
                          <a:alpha val="50000"/>
                        </a:schemeClr>
                      </a:solidFill>
                      <a:cs typeface="+mn-ea"/>
                      <a:sym typeface="+mn-lt"/>
                    </a:rPr>
                    <a:t>CHANGING THE WORLD</a:t>
                  </a:r>
                </a:p>
                <a:p>
                  <a:pPr algn="r">
                    <a:lnSpc>
                      <a:spcPts val="2000"/>
                    </a:lnSpc>
                  </a:pPr>
                  <a:r>
                    <a:rPr lang="en-US" altLang="zh-CN" sz="1200" dirty="0">
                      <a:solidFill>
                        <a:schemeClr val="bg1">
                          <a:alpha val="50000"/>
                        </a:schemeClr>
                      </a:solidFill>
                      <a:cs typeface="+mn-ea"/>
                      <a:sym typeface="+mn-lt"/>
                    </a:rPr>
                    <a:t>DREAMING FUTURE</a:t>
                  </a:r>
                </a:p>
              </p:txBody>
            </p:sp>
          </p:grpSp>
        </p:grpSp>
      </p:grpSp>
      <p:grpSp>
        <p:nvGrpSpPr>
          <p:cNvPr id="52" name="组合 51"/>
          <p:cNvGrpSpPr/>
          <p:nvPr/>
        </p:nvGrpSpPr>
        <p:grpSpPr>
          <a:xfrm>
            <a:off x="1175693" y="5114494"/>
            <a:ext cx="3627222" cy="1111250"/>
            <a:chOff x="1175693" y="5012896"/>
            <a:chExt cx="3627222" cy="1111250"/>
          </a:xfrm>
        </p:grpSpPr>
        <p:grpSp>
          <p:nvGrpSpPr>
            <p:cNvPr id="53" name="组合 52"/>
            <p:cNvGrpSpPr/>
            <p:nvPr/>
          </p:nvGrpSpPr>
          <p:grpSpPr>
            <a:xfrm>
              <a:off x="1175693" y="5069381"/>
              <a:ext cx="299314" cy="299314"/>
              <a:chOff x="1208264" y="5022911"/>
              <a:chExt cx="299314" cy="299314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1260899" y="5075546"/>
                <a:ext cx="194045" cy="194045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1208264" y="5022911"/>
                <a:ext cx="299314" cy="299314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54" name="直接连接符 53"/>
            <p:cNvCxnSpPr/>
            <p:nvPr/>
          </p:nvCxnSpPr>
          <p:spPr>
            <a:xfrm>
              <a:off x="1653083" y="5224274"/>
              <a:ext cx="601339" cy="0"/>
            </a:xfrm>
            <a:prstGeom prst="line">
              <a:avLst/>
            </a:prstGeom>
            <a:ln w="12700">
              <a:solidFill>
                <a:schemeClr val="bg1">
                  <a:alpha val="2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4503601" y="5824832"/>
              <a:ext cx="299314" cy="299314"/>
              <a:chOff x="4009053" y="5806590"/>
              <a:chExt cx="299314" cy="299314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4061688" y="5859225"/>
                <a:ext cx="194045" cy="194045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4009053" y="5806590"/>
                <a:ext cx="299314" cy="299314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56" name="直接连接符 55"/>
            <p:cNvCxnSpPr/>
            <p:nvPr/>
          </p:nvCxnSpPr>
          <p:spPr>
            <a:xfrm>
              <a:off x="2254422" y="5268832"/>
              <a:ext cx="0" cy="663759"/>
            </a:xfrm>
            <a:prstGeom prst="line">
              <a:avLst/>
            </a:prstGeom>
            <a:ln w="12700">
              <a:solidFill>
                <a:schemeClr val="bg1">
                  <a:alpha val="2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2319095" y="5932591"/>
              <a:ext cx="1909593" cy="20143"/>
            </a:xfrm>
            <a:prstGeom prst="line">
              <a:avLst/>
            </a:prstGeom>
            <a:ln w="12700">
              <a:solidFill>
                <a:schemeClr val="bg1">
                  <a:alpha val="2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2368264" y="5012896"/>
              <a:ext cx="635635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Extend</a:t>
              </a:r>
            </a:p>
            <a:p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2011</a:t>
              </a:r>
              <a:endParaRPr lang="zh-CN" altLang="en-US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7040791" y="1533195"/>
            <a:ext cx="4170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1600" b="1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结构制作</a:t>
            </a:r>
            <a:endParaRPr lang="en-US" sz="1600" b="1" dirty="0">
              <a:solidFill>
                <a:srgbClr val="5B9BD5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使用激光切割技术，绘制激光切割设计图，切割完成后进行拼接和粘贴。</a:t>
            </a:r>
            <a:endParaRPr lang="en-US" altLang="zh-CN" sz="1600" dirty="0">
              <a:solidFill>
                <a:schemeClr val="tx1">
                  <a:lumMod val="85000"/>
                  <a:lumOff val="15000"/>
                  <a:alpha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7162556" y="1423332"/>
            <a:ext cx="844874" cy="116218"/>
          </a:xfrm>
          <a:prstGeom prst="roundRect">
            <a:avLst>
              <a:gd name="adj" fmla="val 50000"/>
            </a:avLst>
          </a:prstGeom>
          <a:solidFill>
            <a:srgbClr val="1974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037145" y="712622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222932"/>
                </a:solidFill>
                <a:cs typeface="微软雅黑" panose="020B0503020204020204" charset="-122"/>
                <a:sym typeface="+mn-lt"/>
              </a:rPr>
              <a:t>制作过程</a:t>
            </a:r>
            <a:endParaRPr lang="zh-CN" altLang="en-US" sz="4000" dirty="0">
              <a:solidFill>
                <a:srgbClr val="222932"/>
              </a:solidFill>
              <a:cs typeface="+mn-ea"/>
              <a:sym typeface="+mn-lt"/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H="1">
            <a:off x="11015363" y="4593329"/>
            <a:ext cx="493485" cy="4934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024916" y="3085770"/>
            <a:ext cx="4170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1600" b="1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硬件开发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针对不同功能选定需要使用的传感器和执行器，使用mixly编写代码实现功能。</a:t>
            </a:r>
            <a:endParaRPr lang="en-US" altLang="zh-CN" sz="1600" dirty="0">
              <a:solidFill>
                <a:schemeClr val="tx1">
                  <a:lumMod val="85000"/>
                  <a:lumOff val="15000"/>
                  <a:alpha val="8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22926" y="4698670"/>
            <a:ext cx="4170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1600" b="1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APP开发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编写app代码实现设想功能，并使用适当的组件进行界面展示，方便用户使用。</a:t>
            </a:r>
            <a:endParaRPr lang="en-US" altLang="zh-CN" sz="1600" dirty="0">
              <a:solidFill>
                <a:schemeClr val="tx1">
                  <a:lumMod val="85000"/>
                  <a:lumOff val="15000"/>
                  <a:alpha val="8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337331"/>
            <a:ext cx="3949700" cy="756344"/>
          </a:xfrm>
          <a:prstGeom prst="rect">
            <a:avLst/>
          </a:prstGeom>
          <a:solidFill>
            <a:srgbClr val="1974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6172" y="423115"/>
            <a:ext cx="303212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FF"/>
                </a:solidFill>
                <a:latin typeface="Segoe UI" panose="020B0502040204020203" charset="0"/>
                <a:cs typeface="微软雅黑" panose="020B0503020204020204" charset="-122"/>
                <a:sym typeface="+mn-lt"/>
              </a:rPr>
              <a:t>思维导图的制作</a:t>
            </a:r>
            <a:endParaRPr lang="zh-CN" altLang="en-US" sz="3200" b="1" dirty="0">
              <a:solidFill>
                <a:srgbClr val="FFFFFF"/>
              </a:solidFill>
              <a:latin typeface="+mj-lt"/>
              <a:cs typeface="+mn-ea"/>
              <a:sym typeface="+mn-lt"/>
            </a:endParaRPr>
          </a:p>
        </p:txBody>
      </p:sp>
      <p:pic>
        <p:nvPicPr>
          <p:cNvPr id="4" name="图片 3" descr="upload_post_object_v2_0915160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64" y="1238250"/>
            <a:ext cx="10409464" cy="542925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337331"/>
            <a:ext cx="3949700" cy="756344"/>
          </a:xfrm>
          <a:prstGeom prst="rect">
            <a:avLst/>
          </a:prstGeom>
          <a:solidFill>
            <a:srgbClr val="1974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3708" y="423115"/>
            <a:ext cx="318833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  <a:latin typeface="Segoe UI" panose="020B0502040204020203" charset="0"/>
                <a:cs typeface="微软雅黑" panose="020B0503020204020204" charset="-122"/>
                <a:sym typeface="+mn-lt"/>
              </a:rPr>
              <a:t>Python</a:t>
            </a:r>
            <a:r>
              <a:rPr lang="zh-CN" altLang="en-US" sz="3200" b="1" dirty="0">
                <a:solidFill>
                  <a:srgbClr val="FFFFFF"/>
                </a:solidFill>
                <a:latin typeface="Segoe UI" panose="020B0502040204020203" charset="0"/>
                <a:cs typeface="微软雅黑" panose="020B0503020204020204" charset="-122"/>
                <a:sym typeface="+mn-lt"/>
              </a:rPr>
              <a:t>数据分析</a:t>
            </a:r>
            <a:endParaRPr lang="zh-CN" altLang="en-US" sz="3200" b="1" dirty="0">
              <a:solidFill>
                <a:srgbClr val="FFFFFF"/>
              </a:solidFill>
              <a:latin typeface="+mj-lt"/>
              <a:cs typeface="+mn-ea"/>
              <a:sym typeface="+mn-lt"/>
            </a:endParaRPr>
          </a:p>
        </p:txBody>
      </p:sp>
      <p:pic>
        <p:nvPicPr>
          <p:cNvPr id="32" name="图片 31" descr="upload_post_object_v2_459838964"/>
          <p:cNvPicPr>
            <a:picLocks noChangeAspect="1"/>
          </p:cNvPicPr>
          <p:nvPr/>
        </p:nvPicPr>
        <p:blipFill>
          <a:blip r:embed="rId3"/>
          <a:srcRect l="6569" t="7761" r="5657" b="4179"/>
          <a:stretch>
            <a:fillRect/>
          </a:stretch>
        </p:blipFill>
        <p:spPr>
          <a:xfrm>
            <a:off x="412750" y="1873250"/>
            <a:ext cx="5715000" cy="3510643"/>
          </a:xfrm>
          <a:prstGeom prst="rect">
            <a:avLst/>
          </a:prstGeom>
        </p:spPr>
      </p:pic>
      <p:pic>
        <p:nvPicPr>
          <p:cNvPr id="30" name="图片 29" descr="upload_post_object_v2_120045737"/>
          <p:cNvPicPr>
            <a:picLocks noChangeAspect="1"/>
          </p:cNvPicPr>
          <p:nvPr/>
        </p:nvPicPr>
        <p:blipFill>
          <a:blip r:embed="rId4"/>
          <a:srcRect t="9669" r="8834"/>
          <a:stretch>
            <a:fillRect/>
          </a:stretch>
        </p:blipFill>
        <p:spPr>
          <a:xfrm>
            <a:off x="6365875" y="2095500"/>
            <a:ext cx="4349750" cy="322262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337331"/>
            <a:ext cx="3949700" cy="756344"/>
          </a:xfrm>
          <a:prstGeom prst="rect">
            <a:avLst/>
          </a:prstGeom>
          <a:solidFill>
            <a:srgbClr val="1974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3708" y="423115"/>
            <a:ext cx="262509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FFFF"/>
                </a:solidFill>
                <a:latin typeface="Segoe UI" panose="020B0502040204020203" charset="0"/>
                <a:cs typeface="微软雅黑" panose="020B0503020204020204" charset="-122"/>
                <a:sym typeface="+mn-lt"/>
              </a:rPr>
              <a:t>激光切割图纸</a:t>
            </a:r>
            <a:endParaRPr lang="zh-CN" altLang="en-US" sz="3200" b="1" dirty="0">
              <a:solidFill>
                <a:srgbClr val="FFFFFF"/>
              </a:solidFill>
              <a:latin typeface="+mj-lt"/>
              <a:cs typeface="+mn-ea"/>
              <a:sym typeface="+mn-lt"/>
            </a:endParaRPr>
          </a:p>
        </p:txBody>
      </p:sp>
      <p:pic>
        <p:nvPicPr>
          <p:cNvPr id="8" name="图片 7" descr="upload_post_object_v2_5820028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320090"/>
            <a:ext cx="3268217" cy="2178811"/>
          </a:xfrm>
          <a:prstGeom prst="rect">
            <a:avLst/>
          </a:prstGeom>
        </p:spPr>
      </p:pic>
      <p:pic>
        <p:nvPicPr>
          <p:cNvPr id="7" name="图片 6" descr="upload_post_object_v2_3794661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5" y="3683000"/>
            <a:ext cx="4333875" cy="2921000"/>
          </a:xfrm>
          <a:prstGeom prst="rect">
            <a:avLst/>
          </a:prstGeom>
        </p:spPr>
      </p:pic>
      <p:pic>
        <p:nvPicPr>
          <p:cNvPr id="6" name="图片 5" descr="upload_post_object_v2_4351278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00" y="603250"/>
            <a:ext cx="4333875" cy="288925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337331"/>
            <a:ext cx="3949700" cy="756344"/>
          </a:xfrm>
          <a:prstGeom prst="rect">
            <a:avLst/>
          </a:prstGeom>
          <a:solidFill>
            <a:srgbClr val="1974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1833" y="423115"/>
            <a:ext cx="20135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FFFF"/>
                </a:solidFill>
                <a:latin typeface="Segoe UI" panose="020B0502040204020203" charset="0"/>
                <a:cs typeface="微软雅黑" panose="020B0503020204020204" charset="-122"/>
                <a:sym typeface="+mn-lt"/>
              </a:rPr>
              <a:t>Mixly</a:t>
            </a:r>
            <a:r>
              <a:rPr lang="zh-CN" altLang="en-US" sz="3200" b="1" dirty="0">
                <a:solidFill>
                  <a:srgbClr val="FFFFFF"/>
                </a:solidFill>
                <a:latin typeface="Segoe UI" panose="020B0502040204020203" charset="0"/>
                <a:cs typeface="微软雅黑" panose="020B0503020204020204" charset="-122"/>
                <a:sym typeface="+mn-lt"/>
              </a:rPr>
              <a:t>程序</a:t>
            </a:r>
            <a:endParaRPr lang="zh-CN" altLang="en-US" sz="3200" b="1" dirty="0">
              <a:solidFill>
                <a:srgbClr val="FFFFFF"/>
              </a:solidFill>
              <a:latin typeface="+mj-lt"/>
              <a:cs typeface="+mn-ea"/>
              <a:sym typeface="+mn-lt"/>
            </a:endParaRPr>
          </a:p>
        </p:txBody>
      </p:sp>
      <p:pic>
        <p:nvPicPr>
          <p:cNvPr id="2" name="图片 1" descr="upload_post_object_v2_7819052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5" y="1397000"/>
            <a:ext cx="9445625" cy="471487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636495" y="1653346"/>
            <a:ext cx="3787284" cy="2745537"/>
            <a:chOff x="1636495" y="1653346"/>
            <a:chExt cx="3787284" cy="2745537"/>
          </a:xfrm>
        </p:grpSpPr>
        <p:sp>
          <p:nvSpPr>
            <p:cNvPr id="27" name="矩形: 圆角 26"/>
            <p:cNvSpPr/>
            <p:nvPr/>
          </p:nvSpPr>
          <p:spPr>
            <a:xfrm>
              <a:off x="3741042" y="4282665"/>
              <a:ext cx="698243" cy="116218"/>
            </a:xfrm>
            <a:prstGeom prst="roundRect">
              <a:avLst>
                <a:gd name="adj" fmla="val 50000"/>
              </a:avLst>
            </a:prstGeom>
            <a:solidFill>
              <a:srgbClr val="197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636495" y="1653346"/>
              <a:ext cx="3787284" cy="2534694"/>
              <a:chOff x="1725395" y="1510307"/>
              <a:chExt cx="3787284" cy="2534694"/>
            </a:xfrm>
          </p:grpSpPr>
          <p:sp>
            <p:nvSpPr>
              <p:cNvPr id="29" name="矩形 28"/>
              <p:cNvSpPr/>
              <p:nvPr/>
            </p:nvSpPr>
            <p:spPr>
              <a:xfrm flipH="1" flipV="1">
                <a:off x="4632310" y="1510307"/>
                <a:ext cx="880369" cy="9233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zh-CN" altLang="en-US" sz="5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“</a:t>
                </a: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1725395" y="1981057"/>
                <a:ext cx="3297555" cy="2063944"/>
                <a:chOff x="1725395" y="1981057"/>
                <a:chExt cx="3297555" cy="2063944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1725395" y="1981057"/>
                  <a:ext cx="3297555" cy="82994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4800" b="1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CHAPTER </a:t>
                  </a:r>
                  <a:endParaRPr lang="zh-CN" altLang="en-US" sz="8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2943677" y="2749250"/>
                  <a:ext cx="1706880" cy="70675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40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第二章</a:t>
                  </a: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2778919" y="3469009"/>
                  <a:ext cx="1853391" cy="575992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pPr algn="r">
                    <a:lnSpc>
                      <a:spcPts val="2000"/>
                    </a:lnSpc>
                  </a:pPr>
                  <a:r>
                    <a:rPr lang="en-US" altLang="zh-CN" sz="1200" dirty="0">
                      <a:solidFill>
                        <a:schemeClr val="bg1">
                          <a:alpha val="50000"/>
                        </a:schemeClr>
                      </a:solidFill>
                      <a:cs typeface="+mn-ea"/>
                      <a:sym typeface="+mn-lt"/>
                    </a:rPr>
                    <a:t>CHANGING THE WORLD</a:t>
                  </a:r>
                </a:p>
                <a:p>
                  <a:pPr algn="r">
                    <a:lnSpc>
                      <a:spcPts val="2000"/>
                    </a:lnSpc>
                  </a:pPr>
                  <a:r>
                    <a:rPr lang="en-US" altLang="zh-CN" sz="1200" dirty="0">
                      <a:solidFill>
                        <a:schemeClr val="bg1">
                          <a:alpha val="50000"/>
                        </a:schemeClr>
                      </a:solidFill>
                      <a:cs typeface="+mn-ea"/>
                      <a:sym typeface="+mn-lt"/>
                    </a:rPr>
                    <a:t>DREAMING FUTURE</a:t>
                  </a:r>
                </a:p>
              </p:txBody>
            </p:sp>
          </p:grpSp>
        </p:grpSp>
      </p:grpSp>
      <p:grpSp>
        <p:nvGrpSpPr>
          <p:cNvPr id="52" name="组合 51"/>
          <p:cNvGrpSpPr/>
          <p:nvPr/>
        </p:nvGrpSpPr>
        <p:grpSpPr>
          <a:xfrm>
            <a:off x="1175693" y="5114494"/>
            <a:ext cx="3627222" cy="1111250"/>
            <a:chOff x="1175693" y="5012896"/>
            <a:chExt cx="3627222" cy="1111250"/>
          </a:xfrm>
        </p:grpSpPr>
        <p:grpSp>
          <p:nvGrpSpPr>
            <p:cNvPr id="53" name="组合 52"/>
            <p:cNvGrpSpPr/>
            <p:nvPr/>
          </p:nvGrpSpPr>
          <p:grpSpPr>
            <a:xfrm>
              <a:off x="1175693" y="5069381"/>
              <a:ext cx="299314" cy="299314"/>
              <a:chOff x="1208264" y="5022911"/>
              <a:chExt cx="299314" cy="299314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1260899" y="5075546"/>
                <a:ext cx="194045" cy="194045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1208264" y="5022911"/>
                <a:ext cx="299314" cy="299314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54" name="直接连接符 53"/>
            <p:cNvCxnSpPr/>
            <p:nvPr/>
          </p:nvCxnSpPr>
          <p:spPr>
            <a:xfrm>
              <a:off x="1653083" y="5224274"/>
              <a:ext cx="601339" cy="0"/>
            </a:xfrm>
            <a:prstGeom prst="line">
              <a:avLst/>
            </a:prstGeom>
            <a:ln w="12700">
              <a:solidFill>
                <a:schemeClr val="bg1">
                  <a:alpha val="2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4503601" y="5824832"/>
              <a:ext cx="299314" cy="299314"/>
              <a:chOff x="4009053" y="5806590"/>
              <a:chExt cx="299314" cy="299314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4061688" y="5859225"/>
                <a:ext cx="194045" cy="194045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4009053" y="5806590"/>
                <a:ext cx="299314" cy="299314"/>
              </a:xfrm>
              <a:prstGeom prst="ellipse">
                <a:avLst/>
              </a:prstGeom>
              <a:noFill/>
              <a:ln>
                <a:solidFill>
                  <a:schemeClr val="bg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cxnSp>
          <p:nvCxnSpPr>
            <p:cNvPr id="56" name="直接连接符 55"/>
            <p:cNvCxnSpPr/>
            <p:nvPr/>
          </p:nvCxnSpPr>
          <p:spPr>
            <a:xfrm>
              <a:off x="2254422" y="5268832"/>
              <a:ext cx="0" cy="663759"/>
            </a:xfrm>
            <a:prstGeom prst="line">
              <a:avLst/>
            </a:prstGeom>
            <a:ln w="12700">
              <a:solidFill>
                <a:schemeClr val="bg1">
                  <a:alpha val="2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2319095" y="5932591"/>
              <a:ext cx="1909593" cy="20143"/>
            </a:xfrm>
            <a:prstGeom prst="line">
              <a:avLst/>
            </a:prstGeom>
            <a:ln w="12700">
              <a:solidFill>
                <a:schemeClr val="bg1">
                  <a:alpha val="2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2368264" y="5012896"/>
              <a:ext cx="635635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Extend</a:t>
              </a:r>
            </a:p>
            <a:p>
              <a:r>
                <a:rPr lang="en-US" altLang="zh-CN" sz="1200" dirty="0">
                  <a:solidFill>
                    <a:schemeClr val="bg1">
                      <a:alpha val="30000"/>
                    </a:schemeClr>
                  </a:solidFill>
                  <a:cs typeface="+mn-ea"/>
                  <a:sym typeface="+mn-lt"/>
                </a:rPr>
                <a:t>2011</a:t>
              </a:r>
              <a:endParaRPr lang="zh-CN" altLang="en-US" sz="1200" dirty="0">
                <a:solidFill>
                  <a:schemeClr val="bg1">
                    <a:alpha val="3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6778625" y="2206625"/>
            <a:ext cx="5000625" cy="1206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7200" dirty="0">
                <a:solidFill>
                  <a:srgbClr val="5B9BD5"/>
                </a:solidFill>
                <a:cs typeface="微软雅黑" panose="020B0503020204020204" charset="-122"/>
                <a:sym typeface="+mn-lt"/>
              </a:rPr>
              <a:t>主要贡献和创新点</a:t>
            </a:r>
            <a:endParaRPr lang="zh-CN" altLang="en-US" sz="7200" dirty="0">
              <a:solidFill>
                <a:srgbClr val="5B9BD5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tdbrd4h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330</Words>
  <Application>Microsoft Office PowerPoint</Application>
  <PresentationFormat>宽屏</PresentationFormat>
  <Paragraphs>74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微软雅黑</vt:lpstr>
      <vt:lpstr>Arial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58263148@qq.com</dc:creator>
  <cp:lastModifiedBy>ADMIN</cp:lastModifiedBy>
  <cp:revision>2</cp:revision>
  <dcterms:created xsi:type="dcterms:W3CDTF">2022-02-21T12:42:48Z</dcterms:created>
  <dcterms:modified xsi:type="dcterms:W3CDTF">2022-02-22T06:55:20Z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2FCBE3E7532E4BA3BA75E8AFF47C1E46</vt:lpwstr>
  </property>
  <property fmtid="{D5CDD505-2E9C-101B-9397-08002B2CF9AE}" pid="3" name="KSOProductBuildVer">
    <vt:lpwstr>2052-11.1.0.11365</vt:lpwstr>
  </property>
  <property fmtid="{D5CDD505-2E9C-101B-9397-08002B2CF9AE}" pid="4" name="KSOTemplateUUID">
    <vt:lpwstr>v1.0_mb_hAUAyX1I5emMiFKpP6FLYA==</vt:lpwstr>
  </property>
</Properties>
</file>