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8" r:id="rId10"/>
    <p:sldId id="270" r:id="rId11"/>
    <p:sldId id="267" r:id="rId12"/>
    <p:sldId id="261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2"/>
    <p:restoredTop sz="68912"/>
  </p:normalViewPr>
  <p:slideViewPr>
    <p:cSldViewPr snapToGrid="0" snapToObjects="1">
      <p:cViewPr varScale="1">
        <p:scale>
          <a:sx n="86" d="100"/>
          <a:sy n="86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3589-51C2-FF4C-B55B-91345F9BFC9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F9AA-8B1D-8E41-94FA-26C224EB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DF9AA-8B1D-8E41-94FA-26C224EB2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DF9AA-8B1D-8E41-94FA-26C224EB2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DF9AA-8B1D-8E41-94FA-26C224EB2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r>
              <a:rPr lang="zh-CN" altLang="en-US" dirty="0"/>
              <a:t> </a:t>
            </a:r>
            <a:r>
              <a:rPr lang="en-US" altLang="zh-CN" dirty="0"/>
              <a:t>border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DF9AA-8B1D-8E41-94FA-26C224EB2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TP/(TP+FP)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</a:p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TN/(TN+FN)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2(precision</a:t>
            </a:r>
            <a:r>
              <a:rPr lang="zh-CN" altLang="en-US" dirty="0"/>
              <a:t> * </a:t>
            </a:r>
            <a:r>
              <a:rPr lang="en-US" altLang="zh-CN" dirty="0"/>
              <a:t>recall)/(precision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recall)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category,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occurrence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category.</a:t>
            </a:r>
          </a:p>
          <a:p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boosting,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speed.</a:t>
            </a:r>
            <a:r>
              <a:rPr lang="zh-CN" altLang="en-US" dirty="0"/>
              <a:t> </a:t>
            </a:r>
            <a:r>
              <a:rPr lang="en-US" altLang="zh-CN" dirty="0" err="1"/>
              <a:t>GradientBoosting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slow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follows the principle of gradient boosting. There are however, the difference in modeling details. Specifically,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a more regularized model formalization to control over-fitting, which gives it better performance.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trade-off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DF9AA-8B1D-8E41-94FA-26C224EB2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Stacking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medium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</a:p>
          <a:p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stacking</a:t>
            </a:r>
          </a:p>
          <a:p>
            <a:r>
              <a:rPr lang="en-US" altLang="zh-CN" dirty="0"/>
              <a:t>Stacking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bagging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boosting: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the training set into two disjoint sets.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several base learners on the first part.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the base learners on the second part.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predictions from 3) as the inputs, and the correct responses as the outputs, train a higher level learner.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DF9AA-8B1D-8E41-94FA-26C224EB2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8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E53D5D-7194-984B-86D8-0B24509A58B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3EAFCC-003D-BA42-9492-E8258638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0C98-E6C4-7043-9691-6178A110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Cardiovascular</a:t>
            </a:r>
            <a:r>
              <a:rPr lang="zh-CN" altLang="en-US" dirty="0"/>
              <a:t> </a:t>
            </a:r>
            <a:r>
              <a:rPr lang="en-US" altLang="zh-CN" dirty="0"/>
              <a:t>disease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F9F96-77E2-3D4C-87C7-7185F3BE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Troy</a:t>
            </a:r>
            <a:r>
              <a:rPr lang="zh-CN" altLang="en-US" dirty="0"/>
              <a:t> </a:t>
            </a:r>
            <a:r>
              <a:rPr lang="en-US" altLang="zh-CN" dirty="0" err="1"/>
              <a:t>Zhongyi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038-840C-984C-9207-A3B78E5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90" y="117676"/>
            <a:ext cx="7729728" cy="4969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2FFC1E-9E29-3949-BBF9-BDA972D0A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578816"/>
              </p:ext>
            </p:extLst>
          </p:nvPr>
        </p:nvGraphicFramePr>
        <p:xfrm>
          <a:off x="152400" y="655166"/>
          <a:ext cx="11887200" cy="60851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62197">
                  <a:extLst>
                    <a:ext uri="{9D8B030D-6E8A-4147-A177-3AD203B41FA5}">
                      <a16:colId xmlns:a16="http://schemas.microsoft.com/office/drawing/2014/main" val="2878866931"/>
                    </a:ext>
                  </a:extLst>
                </a:gridCol>
                <a:gridCol w="2158583">
                  <a:extLst>
                    <a:ext uri="{9D8B030D-6E8A-4147-A177-3AD203B41FA5}">
                      <a16:colId xmlns:a16="http://schemas.microsoft.com/office/drawing/2014/main" val="2229134192"/>
                    </a:ext>
                  </a:extLst>
                </a:gridCol>
                <a:gridCol w="1836920">
                  <a:extLst>
                    <a:ext uri="{9D8B030D-6E8A-4147-A177-3AD203B41FA5}">
                      <a16:colId xmlns:a16="http://schemas.microsoft.com/office/drawing/2014/main" val="34085803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915812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495094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4946661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3137952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99086762"/>
                    </a:ext>
                  </a:extLst>
                </a:gridCol>
              </a:tblGrid>
              <a:tr h="491574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Accuracy on 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Testing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Accuracy on Training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AUC_ROC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DeLong </a:t>
                      </a:r>
                    </a:p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95% CI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1,000 Boostrapping 95% CI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Fitting 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condition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444859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Logistic Regression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0.8656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0.8484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0.6629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(0.6074, 0.7184)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j-lt"/>
                        </a:rPr>
                        <a:t>(0.6148, 0.7075)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386077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Decision Tree Classifier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0.7807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0.8484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0.5405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(0.4957, 0.5852)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(0.5016, 0.5790)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  <a:latin typeface="+mj-lt"/>
                        </a:rPr>
                        <a:t>Overfitting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651723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Random Forest Classifier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0.8620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0.9035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0.7125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j-lt"/>
                        </a:rPr>
                        <a:t>(0.6599, 0.7651)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(0.6667, 0.7566)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little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overfitting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00491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KNN with scaling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0.8514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0.8546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0.5952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j-lt"/>
                        </a:rPr>
                        <a:t>(0.5387, 0.6518)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(0.5482, 0.6422)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979386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SVM with scaling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0.8585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0.8602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0.6050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(0.5426, 0.6674)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(0.5508, 0.6572)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635553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AdaBoost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0.8632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0.8584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0.7042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(0.6514, 0.7570)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(0.6594, 0.7474)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91602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+mj-lt"/>
                        </a:rPr>
                        <a:t>GradientBoosting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0.8644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0.8584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0.7127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(0.6607, 0.7647)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(0.6689, 0.7554)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726853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latin typeface="+mj-lt"/>
                        </a:rPr>
                        <a:t>XGBoost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j-lt"/>
                        </a:rPr>
                        <a:t>0.8691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j-lt"/>
                        </a:rPr>
                        <a:t>0.8563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j-lt"/>
                        </a:rPr>
                        <a:t>0.7155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(0.6644, 0.7667)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(0.6732, 0.7561)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80978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ANN with SMOTE and scaling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0.7783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0.9834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0.5232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(0.4622, 0.5842)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(0.4737, 0.5754)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Overfitting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554659"/>
                  </a:ext>
                </a:extLst>
              </a:tr>
              <a:tr h="491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Bagging Classifier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0.8644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0.8440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0.5893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(0.5323, 0.6463)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(0.5410, 0.6354)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Good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8267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8720FB-2840-EF4F-BF8C-ED64051C3172}"/>
              </a:ext>
            </a:extLst>
          </p:cNvPr>
          <p:cNvSpPr txBox="1"/>
          <p:nvPr/>
        </p:nvSpPr>
        <p:spPr>
          <a:xfrm>
            <a:off x="8889167" y="117676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80%;</a:t>
            </a:r>
            <a:r>
              <a:rPr lang="zh-CN" altLang="en-US" sz="2000" dirty="0"/>
              <a:t> </a:t>
            </a:r>
            <a:r>
              <a:rPr lang="en-US" altLang="zh-CN" sz="2000" dirty="0"/>
              <a:t>CV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3832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6B0F-51E4-0147-91C9-450353E6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18" y="149901"/>
            <a:ext cx="7729728" cy="45543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XGBoost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36295-7604-F24E-A48F-F629257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469"/>
            <a:ext cx="3403952" cy="3107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72B93-B1EA-AA4E-A745-44ECE121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410" y="809469"/>
            <a:ext cx="6629400" cy="184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8914F-5F03-0E4A-AF70-410DD5967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3405"/>
            <a:ext cx="3403952" cy="302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E17D5-7362-C540-ACCE-D398C9E1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998" y="2657918"/>
            <a:ext cx="3026002" cy="2198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20F25-5D02-3B48-83BD-6FD66D843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068" y="4856813"/>
            <a:ext cx="3013932" cy="2001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A214E-3ADC-304F-A217-09F69A8D1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952" y="3833405"/>
            <a:ext cx="5157348" cy="3026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8D31E-694A-974E-94B4-F9553E590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19061"/>
            <a:ext cx="3537678" cy="790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FEB5E5-4989-2B40-8A6F-0890EACDBAF6}"/>
              </a:ext>
            </a:extLst>
          </p:cNvPr>
          <p:cNvSpPr txBox="1"/>
          <p:nvPr/>
        </p:nvSpPr>
        <p:spPr>
          <a:xfrm>
            <a:off x="3501937" y="2698361"/>
            <a:ext cx="5561587" cy="110799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TP/(TP+FN)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10/(10+105)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8.70%</a:t>
            </a:r>
          </a:p>
          <a:p>
            <a:r>
              <a:rPr lang="en-US" altLang="zh-CN" dirty="0"/>
              <a:t>Specificity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TN/(TN+FP)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727/(727+6)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99.18%</a:t>
            </a:r>
          </a:p>
          <a:p>
            <a:r>
              <a:rPr lang="en-US" altLang="zh-CN" sz="1500" dirty="0"/>
              <a:t>Sens:</a:t>
            </a:r>
            <a:r>
              <a:rPr lang="zh-CN" altLang="en-US" sz="1500" dirty="0"/>
              <a:t> </a:t>
            </a:r>
            <a:r>
              <a:rPr lang="en-US" altLang="zh-CN" sz="1500" dirty="0"/>
              <a:t>Ratio</a:t>
            </a:r>
            <a:r>
              <a:rPr lang="zh-CN" altLang="en-US" sz="1500" dirty="0"/>
              <a:t> </a:t>
            </a:r>
            <a:r>
              <a:rPr lang="en-US" altLang="zh-CN" sz="1500" dirty="0"/>
              <a:t>of</a:t>
            </a:r>
            <a:r>
              <a:rPr lang="zh-CN" altLang="en-US" sz="1500" dirty="0"/>
              <a:t> </a:t>
            </a:r>
            <a:r>
              <a:rPr lang="en-US" altLang="zh-CN" sz="1500" dirty="0"/>
              <a:t>ppl</a:t>
            </a:r>
            <a:r>
              <a:rPr lang="zh-CN" altLang="en-US" sz="1500" dirty="0"/>
              <a:t> </a:t>
            </a:r>
            <a:r>
              <a:rPr lang="en-US" altLang="zh-CN" sz="1500" dirty="0"/>
              <a:t>predicted</a:t>
            </a:r>
            <a:r>
              <a:rPr lang="zh-CN" altLang="en-US" sz="1500" dirty="0"/>
              <a:t> </a:t>
            </a:r>
            <a:r>
              <a:rPr lang="en-US" altLang="zh-CN" sz="1500" dirty="0"/>
              <a:t>to</a:t>
            </a:r>
            <a:r>
              <a:rPr lang="zh-CN" altLang="en-US" sz="1500" dirty="0"/>
              <a:t> </a:t>
            </a:r>
            <a:r>
              <a:rPr lang="en-US" altLang="zh-CN" sz="1500" dirty="0"/>
              <a:t>have</a:t>
            </a:r>
            <a:r>
              <a:rPr lang="zh-CN" altLang="en-US" sz="1500" dirty="0"/>
              <a:t> </a:t>
            </a:r>
            <a:r>
              <a:rPr lang="en-US" altLang="zh-CN" sz="1500" dirty="0"/>
              <a:t>CHD</a:t>
            </a:r>
            <a:r>
              <a:rPr lang="zh-CN" altLang="en-US" sz="1500" dirty="0"/>
              <a:t> </a:t>
            </a:r>
            <a:r>
              <a:rPr lang="en-US" altLang="zh-CN" sz="1500" dirty="0"/>
              <a:t>over</a:t>
            </a:r>
            <a:r>
              <a:rPr lang="zh-CN" altLang="en-US" sz="1500" dirty="0"/>
              <a:t> </a:t>
            </a:r>
            <a:r>
              <a:rPr lang="en-US" altLang="zh-CN" sz="1500" dirty="0"/>
              <a:t>ppl</a:t>
            </a:r>
            <a:r>
              <a:rPr lang="zh-CN" altLang="en-US" sz="1500" dirty="0"/>
              <a:t> </a:t>
            </a:r>
            <a:r>
              <a:rPr lang="en-US" altLang="zh-CN" sz="1500" dirty="0"/>
              <a:t>truly</a:t>
            </a:r>
            <a:r>
              <a:rPr lang="zh-CN" altLang="en-US" sz="1500" dirty="0"/>
              <a:t> </a:t>
            </a:r>
            <a:r>
              <a:rPr lang="en-US" altLang="zh-CN" sz="1500" dirty="0"/>
              <a:t>CHD</a:t>
            </a:r>
          </a:p>
          <a:p>
            <a:r>
              <a:rPr lang="en-US" altLang="zh-CN" sz="1500" dirty="0"/>
              <a:t>Spec:</a:t>
            </a:r>
            <a:r>
              <a:rPr lang="zh-CN" altLang="en-US" sz="1500" dirty="0"/>
              <a:t> </a:t>
            </a:r>
            <a:r>
              <a:rPr lang="en-US" altLang="zh-CN" sz="1500" dirty="0"/>
              <a:t>Ratio</a:t>
            </a:r>
            <a:r>
              <a:rPr lang="zh-CN" altLang="en-US" sz="1500" dirty="0"/>
              <a:t> </a:t>
            </a:r>
            <a:r>
              <a:rPr lang="en-US" altLang="zh-CN" sz="1500" dirty="0"/>
              <a:t>of</a:t>
            </a:r>
            <a:r>
              <a:rPr lang="zh-CN" altLang="en-US" sz="1500" dirty="0"/>
              <a:t> </a:t>
            </a:r>
            <a:r>
              <a:rPr lang="en-US" altLang="zh-CN" sz="1500" dirty="0"/>
              <a:t>ppl</a:t>
            </a:r>
            <a:r>
              <a:rPr lang="zh-CN" altLang="en-US" sz="1500" dirty="0"/>
              <a:t> </a:t>
            </a:r>
            <a:r>
              <a:rPr lang="en-US" altLang="zh-CN" sz="1500" dirty="0"/>
              <a:t>predicted</a:t>
            </a:r>
            <a:r>
              <a:rPr lang="zh-CN" altLang="en-US" sz="1500" dirty="0"/>
              <a:t> </a:t>
            </a:r>
            <a:r>
              <a:rPr lang="en-US" altLang="zh-CN" sz="1500" dirty="0"/>
              <a:t>not</a:t>
            </a:r>
            <a:r>
              <a:rPr lang="zh-CN" altLang="en-US" sz="1500" dirty="0"/>
              <a:t> </a:t>
            </a:r>
            <a:r>
              <a:rPr lang="en-US" altLang="zh-CN" sz="1500" dirty="0"/>
              <a:t>to</a:t>
            </a:r>
            <a:r>
              <a:rPr lang="zh-CN" altLang="en-US" sz="1500" dirty="0"/>
              <a:t> </a:t>
            </a:r>
            <a:r>
              <a:rPr lang="en-US" altLang="zh-CN" sz="1500" dirty="0"/>
              <a:t>have</a:t>
            </a:r>
            <a:r>
              <a:rPr lang="zh-CN" altLang="en-US" sz="1500" dirty="0"/>
              <a:t> </a:t>
            </a:r>
            <a:r>
              <a:rPr lang="en-US" altLang="zh-CN" sz="1500" dirty="0"/>
              <a:t>CHD</a:t>
            </a:r>
            <a:r>
              <a:rPr lang="zh-CN" altLang="en-US" sz="1500" dirty="0"/>
              <a:t> </a:t>
            </a:r>
            <a:r>
              <a:rPr lang="en-US" altLang="zh-CN" sz="1500" dirty="0"/>
              <a:t>over</a:t>
            </a:r>
            <a:r>
              <a:rPr lang="zh-CN" altLang="en-US" sz="1500" dirty="0"/>
              <a:t> </a:t>
            </a:r>
            <a:r>
              <a:rPr lang="en-US" altLang="zh-CN" sz="1500" dirty="0"/>
              <a:t>ppl</a:t>
            </a:r>
            <a:r>
              <a:rPr lang="zh-CN" altLang="en-US" sz="1500" dirty="0"/>
              <a:t> </a:t>
            </a:r>
            <a:r>
              <a:rPr lang="en-US" altLang="zh-CN" sz="1500" dirty="0"/>
              <a:t>truly</a:t>
            </a:r>
            <a:r>
              <a:rPr lang="zh-CN" altLang="en-US" sz="1500" dirty="0"/>
              <a:t> </a:t>
            </a:r>
            <a:r>
              <a:rPr lang="en-US" altLang="zh-CN" sz="1500" dirty="0"/>
              <a:t>no</a:t>
            </a:r>
            <a:r>
              <a:rPr lang="zh-CN" altLang="en-US" sz="1500" dirty="0"/>
              <a:t> </a:t>
            </a:r>
            <a:r>
              <a:rPr lang="en-US" altLang="zh-CN" sz="1500" dirty="0"/>
              <a:t>CHD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311174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8564-81E0-4941-88C6-E478F0C8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altLang="zh-CN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B405-2B09-2547-B55B-35E1EB2B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9" y="1505679"/>
            <a:ext cx="10941268" cy="5153748"/>
          </a:xfrm>
        </p:spPr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</a:p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mixture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discrete.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couldn’t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 err="1"/>
              <a:t>GaussianNB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continuous;</a:t>
            </a:r>
            <a:r>
              <a:rPr lang="zh-CN" altLang="en-US" dirty="0"/>
              <a:t> </a:t>
            </a:r>
            <a:r>
              <a:rPr lang="en-US" altLang="zh-CN" dirty="0" err="1"/>
              <a:t>MultinomialNB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discrete.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“Very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Medium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4”</a:t>
            </a:r>
            <a:r>
              <a:rPr lang="zh-CN" altLang="en-US" dirty="0"/>
              <a:t> </a:t>
            </a:r>
            <a:r>
              <a:rPr lang="en-US" altLang="zh-CN" dirty="0"/>
              <a:t>(20%</a:t>
            </a:r>
            <a:r>
              <a:rPr lang="zh-CN" altLang="en-US" dirty="0"/>
              <a:t> </a:t>
            </a:r>
            <a:r>
              <a:rPr lang="en-US" altLang="zh-CN" dirty="0"/>
              <a:t>each,</a:t>
            </a:r>
            <a:r>
              <a:rPr lang="zh-CN" altLang="en-US" dirty="0"/>
              <a:t> </a:t>
            </a:r>
            <a:r>
              <a:rPr lang="en-US" altLang="zh-CN" dirty="0"/>
              <a:t>(max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min)/5).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columns,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MultinomialNB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parts: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categorical,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continuous.</a:t>
            </a:r>
            <a:r>
              <a:rPr lang="zh-CN" altLang="en-US" dirty="0"/>
              <a:t> </a:t>
            </a:r>
            <a:r>
              <a:rPr lang="en-US" altLang="zh-CN" dirty="0" err="1"/>
              <a:t>GaussianNB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continuous;</a:t>
            </a:r>
            <a:r>
              <a:rPr lang="zh-CN" altLang="en-US" dirty="0"/>
              <a:t> </a:t>
            </a:r>
            <a:r>
              <a:rPr lang="en-US" altLang="zh-CN" dirty="0" err="1"/>
              <a:t>MultinomialNB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discrete.</a:t>
            </a:r>
            <a:r>
              <a:rPr lang="zh-CN" altLang="en-US" dirty="0"/>
              <a:t>  </a:t>
            </a:r>
            <a:r>
              <a:rPr lang="en-US" dirty="0"/>
              <a:t>Then transform all the dataset by taking the class assignment probabilities (with </a:t>
            </a:r>
            <a:r>
              <a:rPr lang="en-US" dirty="0" err="1"/>
              <a:t>predict_proba</a:t>
            </a:r>
            <a:r>
              <a:rPr lang="en-US" dirty="0"/>
              <a:t> method) as new features: </a:t>
            </a:r>
            <a:r>
              <a:rPr lang="en-US" dirty="0" err="1"/>
              <a:t>np.hstack</a:t>
            </a:r>
            <a:r>
              <a:rPr lang="en-US" dirty="0"/>
              <a:t>((</a:t>
            </a:r>
            <a:r>
              <a:rPr lang="en-US" dirty="0" err="1"/>
              <a:t>multinomial_probas</a:t>
            </a:r>
            <a:r>
              <a:rPr lang="en-US" dirty="0"/>
              <a:t>, </a:t>
            </a:r>
            <a:r>
              <a:rPr lang="en-US" dirty="0" err="1"/>
              <a:t>gaussian_probas</a:t>
            </a:r>
            <a:r>
              <a:rPr lang="en-US" dirty="0"/>
              <a:t>))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lvl="4"/>
            <a:r>
              <a:rPr lang="en-US" altLang="zh-CN" dirty="0"/>
              <a:t>Finally,</a:t>
            </a:r>
            <a:r>
              <a:rPr lang="en-US" dirty="0"/>
              <a:t> refit a new model (e.g. a new gaussian NB) on the new features.</a:t>
            </a:r>
          </a:p>
          <a:p>
            <a:pPr lvl="2"/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mixed_naive_bayes</a:t>
            </a:r>
            <a:r>
              <a:rPr lang="en-US" altLang="zh-CN" dirty="0"/>
              <a:t>”.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Stacking</a:t>
            </a:r>
            <a:r>
              <a:rPr lang="zh-CN" altLang="en-US" b="1" dirty="0"/>
              <a:t> </a:t>
            </a:r>
            <a:r>
              <a:rPr lang="en-US" altLang="zh-CN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Soft/Hard</a:t>
            </a:r>
            <a:r>
              <a:rPr lang="zh-CN" altLang="en-US" b="1" dirty="0"/>
              <a:t> </a:t>
            </a:r>
            <a:r>
              <a:rPr lang="en-US" altLang="zh-CN" b="1" dirty="0"/>
              <a:t>voting</a:t>
            </a:r>
            <a:r>
              <a:rPr lang="zh-CN" altLang="en-US" b="1" dirty="0"/>
              <a:t> </a:t>
            </a:r>
            <a:r>
              <a:rPr lang="en-US" altLang="zh-CN" b="1" dirty="0"/>
              <a:t>classifiers</a:t>
            </a:r>
          </a:p>
          <a:p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spectrum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b="1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10-year</a:t>
            </a:r>
            <a:r>
              <a:rPr lang="zh-CN" altLang="en-US" dirty="0"/>
              <a:t> </a:t>
            </a:r>
            <a:r>
              <a:rPr lang="en-US" altLang="zh-CN" dirty="0"/>
              <a:t>coronary</a:t>
            </a:r>
            <a:r>
              <a:rPr lang="zh-CN" altLang="en-US" dirty="0"/>
              <a:t> </a:t>
            </a:r>
            <a:r>
              <a:rPr lang="en-US" altLang="zh-CN" dirty="0"/>
              <a:t>heart</a:t>
            </a:r>
            <a:r>
              <a:rPr lang="zh-CN" altLang="en-US" dirty="0"/>
              <a:t> </a:t>
            </a:r>
            <a:r>
              <a:rPr lang="en-US" altLang="zh-CN" dirty="0"/>
              <a:t>disease.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568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62A6A-0F41-E54C-A149-FDF9AEF5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818" y="1271016"/>
            <a:ext cx="6564209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498A9-14AA-D949-8CA3-6DBF5B0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sz="1000" dirty="0">
                <a:solidFill>
                  <a:srgbClr val="FFFFFF"/>
                </a:solidFill>
              </a:rPr>
              <a:t>questions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16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BD080-C4A4-054E-B8C3-3543AE59C279}"/>
              </a:ext>
            </a:extLst>
          </p:cNvPr>
          <p:cNvSpPr/>
          <p:nvPr/>
        </p:nvSpPr>
        <p:spPr>
          <a:xfrm>
            <a:off x="3221355" y="2397709"/>
            <a:ext cx="598914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zh-CN" altLang="en-US" sz="1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1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you!</a:t>
            </a:r>
            <a:endParaRPr lang="en-US" sz="10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8246-43A2-3C46-BB78-E6A4473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085"/>
            <a:ext cx="7729728" cy="118872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9389-AD4B-6045-A318-47051EA5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58555"/>
            <a:ext cx="7729728" cy="4842048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Study,</a:t>
            </a:r>
            <a:r>
              <a:rPr lang="zh-CN" altLang="en-US" sz="2600" dirty="0"/>
              <a:t> </a:t>
            </a:r>
            <a:r>
              <a:rPr lang="en-US" altLang="zh-CN" sz="2600" dirty="0"/>
              <a:t>Data,</a:t>
            </a:r>
            <a:r>
              <a:rPr lang="zh-CN" altLang="en-US" sz="2600" dirty="0"/>
              <a:t> </a:t>
            </a:r>
            <a:r>
              <a:rPr lang="en-US" altLang="zh-CN" sz="2600" dirty="0"/>
              <a:t>&amp;</a:t>
            </a:r>
            <a:r>
              <a:rPr lang="zh-CN" altLang="en-US" sz="2600" dirty="0"/>
              <a:t> </a:t>
            </a:r>
            <a:r>
              <a:rPr lang="en-US" altLang="zh-CN" sz="2600" dirty="0"/>
              <a:t>Primary</a:t>
            </a:r>
            <a:r>
              <a:rPr lang="zh-CN" altLang="en-US" sz="2600" dirty="0"/>
              <a:t> </a:t>
            </a:r>
            <a:r>
              <a:rPr lang="en-US" altLang="zh-CN" sz="2600" dirty="0"/>
              <a:t>outcome</a:t>
            </a:r>
          </a:p>
          <a:p>
            <a:r>
              <a:rPr lang="en-US" altLang="zh-CN" sz="2600" dirty="0"/>
              <a:t>Hypothesis</a:t>
            </a:r>
          </a:p>
          <a:p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Cleaning</a:t>
            </a:r>
            <a:r>
              <a:rPr lang="zh-CN" altLang="en-US" sz="2600" dirty="0"/>
              <a:t> </a:t>
            </a:r>
            <a:r>
              <a:rPr lang="en-US" altLang="zh-CN" sz="2600" dirty="0"/>
              <a:t>&amp;</a:t>
            </a:r>
            <a:r>
              <a:rPr lang="zh-CN" altLang="en-US" sz="2600" dirty="0"/>
              <a:t> </a:t>
            </a:r>
            <a:r>
              <a:rPr lang="en-US" altLang="zh-CN" sz="2600" dirty="0"/>
              <a:t>Preprocessing:</a:t>
            </a:r>
            <a:r>
              <a:rPr lang="zh-CN" altLang="en-US" sz="2600" dirty="0"/>
              <a:t> </a:t>
            </a:r>
            <a:r>
              <a:rPr lang="en-US" altLang="zh-CN" sz="2600" dirty="0"/>
              <a:t>Predictors</a:t>
            </a:r>
          </a:p>
          <a:p>
            <a:r>
              <a:rPr lang="en-US" altLang="zh-CN" sz="2600" dirty="0"/>
              <a:t>Table</a:t>
            </a:r>
            <a:r>
              <a:rPr lang="zh-CN" altLang="en-US" sz="2600" dirty="0"/>
              <a:t> </a:t>
            </a:r>
            <a:r>
              <a:rPr lang="en-US" altLang="zh-CN" sz="2600" dirty="0"/>
              <a:t>1</a:t>
            </a:r>
          </a:p>
          <a:p>
            <a:r>
              <a:rPr lang="en-US" altLang="zh-CN" sz="2600" dirty="0"/>
              <a:t>Exploratory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Analysis:</a:t>
            </a:r>
            <a:r>
              <a:rPr lang="zh-CN" altLang="en-US" sz="2600" dirty="0"/>
              <a:t> </a:t>
            </a:r>
            <a:r>
              <a:rPr lang="en-US" altLang="zh-CN" sz="2600" dirty="0"/>
              <a:t>Visualization</a:t>
            </a:r>
          </a:p>
          <a:p>
            <a:r>
              <a:rPr lang="en-US" altLang="zh-CN" sz="2600" dirty="0"/>
              <a:t>Unsupervised</a:t>
            </a:r>
            <a:r>
              <a:rPr lang="zh-CN" altLang="en-US" sz="2600" dirty="0"/>
              <a:t> </a:t>
            </a:r>
            <a:r>
              <a:rPr lang="en-US" altLang="zh-CN" sz="2600" dirty="0"/>
              <a:t>Learning</a:t>
            </a:r>
          </a:p>
          <a:p>
            <a:r>
              <a:rPr lang="en-US" altLang="zh-CN" sz="2600" dirty="0"/>
              <a:t>Supervised</a:t>
            </a:r>
            <a:r>
              <a:rPr lang="zh-CN" altLang="en-US" sz="2600" dirty="0"/>
              <a:t> </a:t>
            </a:r>
            <a:r>
              <a:rPr lang="en-US" altLang="zh-CN" sz="2600" dirty="0"/>
              <a:t>Learning</a:t>
            </a:r>
          </a:p>
          <a:p>
            <a:r>
              <a:rPr lang="en-US" altLang="zh-CN" sz="2600" dirty="0"/>
              <a:t>Ensemble</a:t>
            </a:r>
            <a:r>
              <a:rPr lang="zh-CN" altLang="en-US" sz="2600" dirty="0"/>
              <a:t> </a:t>
            </a:r>
            <a:r>
              <a:rPr lang="en-US" altLang="zh-CN" sz="2600" dirty="0"/>
              <a:t>Learning</a:t>
            </a:r>
          </a:p>
          <a:p>
            <a:r>
              <a:rPr lang="en-US" altLang="zh-CN" sz="2600" dirty="0"/>
              <a:t>Extended</a:t>
            </a:r>
            <a:r>
              <a:rPr lang="zh-CN" altLang="en-US" sz="2600" dirty="0"/>
              <a:t> </a:t>
            </a:r>
            <a:r>
              <a:rPr lang="en-US" altLang="zh-CN" sz="2600" dirty="0"/>
              <a:t>Thinking</a:t>
            </a:r>
          </a:p>
        </p:txBody>
      </p:sp>
    </p:spTree>
    <p:extLst>
      <p:ext uri="{BB962C8B-B14F-4D97-AF65-F5344CB8AC3E}">
        <p14:creationId xmlns:p14="http://schemas.microsoft.com/office/powerpoint/2010/main" val="32632368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53FD-1B24-7640-B334-2E116530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0461"/>
            <a:ext cx="7729728" cy="1188720"/>
          </a:xfrm>
        </p:spPr>
        <p:txBody>
          <a:bodyPr/>
          <a:lstStyle/>
          <a:p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160A-EBAD-3245-B0FE-0772E078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3" y="1509312"/>
            <a:ext cx="11193137" cy="5045724"/>
          </a:xfrm>
        </p:spPr>
        <p:txBody>
          <a:bodyPr/>
          <a:lstStyle/>
          <a:p>
            <a:r>
              <a:rPr lang="en-US" dirty="0"/>
              <a:t>World Health Organization estimated 12 million deaths worldwide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en-US" dirty="0"/>
              <a:t> year due to Heart diseases. </a:t>
            </a:r>
          </a:p>
          <a:p>
            <a:r>
              <a:rPr lang="en-US" b="1" dirty="0"/>
              <a:t>Half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the deaths 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dirty="0"/>
              <a:t>and other developed countries are due to </a:t>
            </a:r>
            <a:r>
              <a:rPr lang="en-US" altLang="zh-CN" b="1" dirty="0"/>
              <a:t>C</a:t>
            </a:r>
            <a:r>
              <a:rPr lang="en-US" b="1" dirty="0"/>
              <a:t>ardiovascular </a:t>
            </a:r>
            <a:r>
              <a:rPr lang="en-US" altLang="zh-CN" b="1" dirty="0"/>
              <a:t>D</a:t>
            </a:r>
            <a:r>
              <a:rPr lang="en-US" b="1" dirty="0"/>
              <a:t>iseases</a:t>
            </a:r>
            <a:r>
              <a:rPr lang="en-US" dirty="0"/>
              <a:t>. </a:t>
            </a:r>
          </a:p>
          <a:p>
            <a:r>
              <a:rPr lang="en-US" dirty="0"/>
              <a:t>The early prognosis of cardiovascular diseases can aid in </a:t>
            </a:r>
            <a:r>
              <a:rPr lang="en-US" b="1" dirty="0"/>
              <a:t>making decisions </a:t>
            </a:r>
            <a:r>
              <a:rPr lang="en-US" dirty="0"/>
              <a:t>on lifestyle changes in high risk patients and in turn reduce the complications. This research intends to pinpoint the </a:t>
            </a:r>
            <a:r>
              <a:rPr lang="en-US" b="1" dirty="0"/>
              <a:t>most relevant/risk factors</a:t>
            </a:r>
            <a:r>
              <a:rPr lang="en-US" dirty="0"/>
              <a:t> of heart disease as well as predict the overall risk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en-US" dirty="0"/>
              <a:t>.</a:t>
            </a:r>
          </a:p>
          <a:p>
            <a:r>
              <a:rPr lang="en-US" dirty="0"/>
              <a:t>Source The dataset is publicly available on the </a:t>
            </a:r>
            <a:r>
              <a:rPr lang="en-US" b="1" dirty="0"/>
              <a:t>Kaggle</a:t>
            </a:r>
            <a:r>
              <a:rPr lang="en-US" dirty="0"/>
              <a:t> website, and it is from an </a:t>
            </a:r>
            <a:r>
              <a:rPr lang="en-US" b="1" dirty="0"/>
              <a:t>ongoing cardiovascular study </a:t>
            </a:r>
            <a:r>
              <a:rPr lang="en-US" dirty="0"/>
              <a:t>on residents of the town of </a:t>
            </a:r>
            <a:r>
              <a:rPr lang="en-US" b="1" dirty="0"/>
              <a:t>Framingham, Massachusetts</a:t>
            </a:r>
            <a:r>
              <a:rPr lang="en-US" dirty="0"/>
              <a:t>. The classification goal is to predict whether the patient has 10-year risk of future coronary heart disease (CHD)</a:t>
            </a:r>
          </a:p>
          <a:p>
            <a:r>
              <a:rPr lang="en-US" dirty="0"/>
              <a:t>The dataset provides the patients’ information. It includes over </a:t>
            </a:r>
            <a:r>
              <a:rPr lang="en-US" b="1" dirty="0"/>
              <a:t>4,000 records and 15 attributes</a:t>
            </a:r>
            <a:r>
              <a:rPr lang="en-US" dirty="0"/>
              <a:t>. Variables Each attribute is a potential risk factor. There are both demographic, behavioral and medical risk factors.</a:t>
            </a:r>
          </a:p>
          <a:p>
            <a:r>
              <a:rPr lang="en-US" altLang="zh-CN" dirty="0" err="1"/>
              <a:t>TenYearCHD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10-year</a:t>
            </a:r>
            <a:r>
              <a:rPr lang="zh-CN" altLang="en-US" dirty="0"/>
              <a:t> </a:t>
            </a:r>
            <a:r>
              <a:rPr lang="en-US" dirty="0"/>
              <a:t>coronary heart disease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0/1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6201A-9EC1-1146-A31B-7513CFC0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04" y="4941585"/>
            <a:ext cx="2420810" cy="13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97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3F2C-EEBE-4A43-92F9-9FF0644B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310"/>
            <a:ext cx="7729728" cy="1188720"/>
          </a:xfrm>
        </p:spPr>
        <p:txBody>
          <a:bodyPr/>
          <a:lstStyle/>
          <a:p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FB57-CE29-4C4B-9820-314BF872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39" y="1714477"/>
            <a:ext cx="11332564" cy="4719373"/>
          </a:xfrm>
        </p:spPr>
        <p:txBody>
          <a:bodyPr/>
          <a:lstStyle/>
          <a:p>
            <a:r>
              <a:rPr lang="en-US" altLang="zh-CN" dirty="0" err="1"/>
              <a:t>TenYearCHD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diabetes,</a:t>
            </a:r>
            <a:r>
              <a:rPr lang="zh-CN" altLang="en-US" dirty="0"/>
              <a:t> </a:t>
            </a:r>
            <a:r>
              <a:rPr lang="en-US" altLang="zh-CN" dirty="0"/>
              <a:t>glucose,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smoking.</a:t>
            </a:r>
          </a:p>
          <a:p>
            <a:r>
              <a:rPr lang="en-US" altLang="zh-CN" dirty="0"/>
              <a:t>Education,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TenYearCHD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glucose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0s,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risky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coronary</a:t>
            </a:r>
            <a:r>
              <a:rPr lang="zh-CN" altLang="en-US" dirty="0"/>
              <a:t> </a:t>
            </a:r>
            <a:r>
              <a:rPr lang="en-US" altLang="zh-CN" dirty="0"/>
              <a:t>disease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glucose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low(mostly</a:t>
            </a:r>
            <a:r>
              <a:rPr lang="zh-CN" altLang="en-US" dirty="0"/>
              <a:t> </a:t>
            </a:r>
            <a:r>
              <a:rPr lang="en-US" altLang="zh-CN" dirty="0"/>
              <a:t>55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100).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dirty="0"/>
              <a:t>Normal blood sugar levels are less than 100 mg/dL after not eating for at least </a:t>
            </a:r>
            <a:r>
              <a:rPr lang="en-US" altLang="zh-CN" dirty="0"/>
              <a:t>8</a:t>
            </a:r>
            <a:r>
              <a:rPr lang="en-US" dirty="0"/>
              <a:t> hours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dirty="0"/>
              <a:t>140 mg/dL two hours after eating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r>
              <a:rPr lang="zh-CN" altLang="en-US" dirty="0"/>
              <a:t> </a:t>
            </a:r>
            <a:r>
              <a:rPr lang="en-US" altLang="zh-CN" dirty="0"/>
              <a:t>Ensemble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models.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1D032-DBD2-FB4F-B976-E83F898A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9" y="5628092"/>
            <a:ext cx="4497952" cy="1229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92275-AD89-FC42-A7CA-9B8E2D58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380" y="4418240"/>
            <a:ext cx="7099300" cy="208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8CBA0-A9DC-E247-A1A5-D750E0F9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89" y="4234959"/>
            <a:ext cx="4497952" cy="13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53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BF8E-0990-DB45-A1B2-144039B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0193"/>
            <a:ext cx="7729728" cy="1000646"/>
          </a:xfrm>
        </p:spPr>
        <p:txBody>
          <a:bodyPr/>
          <a:lstStyle/>
          <a:p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92FA-FF98-2543-8710-3F4C343D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71" y="1561823"/>
            <a:ext cx="2440016" cy="417892"/>
          </a:xfrm>
        </p:spPr>
        <p:txBody>
          <a:bodyPr/>
          <a:lstStyle/>
          <a:p>
            <a:r>
              <a:rPr lang="en-US" dirty="0"/>
              <a:t>number of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C473F-5D08-5D44-94D9-FF0B02E6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1" y="1979715"/>
            <a:ext cx="2540000" cy="4191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ADFAC6-EB96-3C43-915F-12D2C5DBD33A}"/>
              </a:ext>
            </a:extLst>
          </p:cNvPr>
          <p:cNvSpPr txBox="1">
            <a:spLocks/>
          </p:cNvSpPr>
          <p:nvPr/>
        </p:nvSpPr>
        <p:spPr>
          <a:xfrm>
            <a:off x="3562562" y="1388913"/>
            <a:ext cx="7729728" cy="526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Introduction: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ystolic pressure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Diastolic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pressure</a:t>
            </a:r>
            <a:endParaRPr lang="en-US" dirty="0"/>
          </a:p>
          <a:p>
            <a:pPr lvl="1"/>
            <a:r>
              <a:rPr lang="en-US" dirty="0"/>
              <a:t>Prevalent Stroke: whether or not the patient had previously had a stroke (Nominal)</a:t>
            </a:r>
          </a:p>
          <a:p>
            <a:pPr lvl="1"/>
            <a:r>
              <a:rPr lang="en-US" dirty="0"/>
              <a:t>Prevalent </a:t>
            </a:r>
            <a:r>
              <a:rPr lang="en-US" dirty="0" err="1"/>
              <a:t>Hyp</a:t>
            </a:r>
            <a:r>
              <a:rPr lang="en-US" dirty="0"/>
              <a:t>: whether or not the patient was hypertensive </a:t>
            </a:r>
          </a:p>
          <a:p>
            <a:r>
              <a:rPr lang="en-US" altLang="zh-CN" b="1" dirty="0"/>
              <a:t>Missing</a:t>
            </a:r>
            <a:r>
              <a:rPr lang="zh-CN" altLang="en-US" b="1" dirty="0"/>
              <a:t> </a:t>
            </a:r>
            <a:r>
              <a:rPr lang="en-US" altLang="zh-CN" b="1" dirty="0"/>
              <a:t>Values</a:t>
            </a:r>
            <a:r>
              <a:rPr lang="zh-CN" altLang="en-US" b="1" dirty="0"/>
              <a:t> </a:t>
            </a:r>
            <a:r>
              <a:rPr lang="en-US" altLang="zh-CN" b="1" dirty="0"/>
              <a:t>Imputation:</a:t>
            </a:r>
          </a:p>
          <a:p>
            <a:pPr lvl="1"/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medium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cigsPerDay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BPMeds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totChol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BMI,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heartRate</a:t>
            </a:r>
            <a:r>
              <a:rPr lang="zh-CN" altLang="en-US" dirty="0"/>
              <a:t> </a:t>
            </a:r>
            <a:r>
              <a:rPr lang="en-US" altLang="zh-CN" dirty="0"/>
              <a:t>column.</a:t>
            </a:r>
          </a:p>
          <a:p>
            <a:pPr lvl="1"/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scaling</a:t>
            </a:r>
          </a:p>
          <a:p>
            <a:pPr lvl="1"/>
            <a:r>
              <a:rPr lang="en-US" altLang="zh-CN" dirty="0"/>
              <a:t>Glucose:</a:t>
            </a:r>
            <a:r>
              <a:rPr lang="zh-CN" altLang="en-US" dirty="0"/>
              <a:t> </a:t>
            </a:r>
            <a:r>
              <a:rPr lang="en-US" altLang="zh-CN" dirty="0"/>
              <a:t>(compared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Education,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92.5%)</a:t>
            </a:r>
          </a:p>
          <a:p>
            <a:pPr lvl="2"/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Regression:</a:t>
            </a:r>
            <a:r>
              <a:rPr lang="zh-CN" altLang="en-US" dirty="0"/>
              <a:t> </a:t>
            </a:r>
            <a:r>
              <a:rPr lang="en-US" dirty="0"/>
              <a:t>15.107</a:t>
            </a:r>
            <a:r>
              <a:rPr lang="en-US" altLang="zh-CN" dirty="0"/>
              <a:t>4</a:t>
            </a:r>
          </a:p>
          <a:p>
            <a:pPr lvl="2"/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  <a:r>
              <a:rPr lang="zh-CN" altLang="en-US" dirty="0"/>
              <a:t> </a:t>
            </a:r>
            <a:r>
              <a:rPr lang="en-US" altLang="zh-CN" dirty="0"/>
              <a:t>Regressor:</a:t>
            </a:r>
            <a:r>
              <a:rPr lang="zh-CN" altLang="en-US" dirty="0"/>
              <a:t> </a:t>
            </a:r>
            <a:r>
              <a:rPr lang="en-US" dirty="0"/>
              <a:t>17.7771</a:t>
            </a:r>
            <a:endParaRPr lang="en-US" altLang="zh-CN" dirty="0"/>
          </a:p>
          <a:p>
            <a:pPr lvl="2"/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Regressor:</a:t>
            </a:r>
            <a:r>
              <a:rPr lang="zh-CN" altLang="en-US" dirty="0"/>
              <a:t> </a:t>
            </a:r>
            <a:r>
              <a:rPr lang="en-US" dirty="0"/>
              <a:t>18.36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Error:</a:t>
            </a:r>
            <a:r>
              <a:rPr lang="zh-CN" altLang="en-US" dirty="0"/>
              <a:t> </a:t>
            </a:r>
            <a:r>
              <a:rPr lang="en-US" altLang="zh-CN" dirty="0"/>
              <a:t>15/</a:t>
            </a:r>
            <a:r>
              <a:rPr lang="en-US" altLang="zh-CN" u="sng" dirty="0"/>
              <a:t>100-150</a:t>
            </a:r>
            <a:r>
              <a:rPr lang="zh-CN" altLang="en-US" dirty="0"/>
              <a:t> </a:t>
            </a:r>
            <a:r>
              <a:rPr lang="en-US" altLang="zh-CN" dirty="0"/>
              <a:t>=15/150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15/100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u="sng" dirty="0"/>
              <a:t>10%-15%.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79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B1C9-9D78-5541-B60C-8463B09B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6653"/>
            <a:ext cx="7729728" cy="1188720"/>
          </a:xfrm>
        </p:spPr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6262-B97E-4F43-B026-FCC742A0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5136"/>
            <a:ext cx="2809301" cy="4979992"/>
          </a:xfrm>
        </p:spPr>
        <p:txBody>
          <a:bodyPr/>
          <a:lstStyle/>
          <a:p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TenYearCHD</a:t>
            </a:r>
            <a:endParaRPr lang="en-US" altLang="zh-CN" dirty="0"/>
          </a:p>
          <a:p>
            <a:r>
              <a:rPr lang="en-US" altLang="zh-CN" dirty="0"/>
              <a:t>Age</a:t>
            </a:r>
          </a:p>
          <a:p>
            <a:r>
              <a:rPr lang="en-US" altLang="zh-CN" dirty="0"/>
              <a:t>Education: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Male: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Pressure</a:t>
            </a:r>
            <a:r>
              <a:rPr lang="zh-CN" altLang="en-US" dirty="0"/>
              <a:t> </a:t>
            </a:r>
            <a:r>
              <a:rPr lang="en-US" altLang="zh-CN" dirty="0"/>
              <a:t>Meds: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Diabetes: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latin typeface="Gill Sans MT" panose="020B0502020104020203" pitchFamily="34" charset="77"/>
              </a:rPr>
              <a:t>H</a:t>
            </a:r>
            <a:r>
              <a:rPr lang="en-US" altLang="zh-CN" baseline="-25000" dirty="0">
                <a:latin typeface="Gill Sans MT" panose="020B0502020104020203" pitchFamily="34" charset="77"/>
              </a:rPr>
              <a:t>0</a:t>
            </a:r>
            <a:r>
              <a:rPr lang="en-US" altLang="zh-CN" dirty="0">
                <a:latin typeface="Gill Sans MT" panose="020B0502020104020203" pitchFamily="34" charset="77"/>
              </a:rPr>
              <a:t>:</a:t>
            </a:r>
            <a:r>
              <a:rPr lang="zh-CN" altLang="en-US" dirty="0">
                <a:latin typeface="Gill Sans MT" panose="020B0502020104020203" pitchFamily="34" charset="77"/>
              </a:rPr>
              <a:t> </a:t>
            </a:r>
            <a:r>
              <a:rPr lang="el-GR" dirty="0"/>
              <a:t>μ</a:t>
            </a:r>
            <a:r>
              <a:rPr lang="el-GR" baseline="-25000" dirty="0"/>
              <a:t>1</a:t>
            </a:r>
            <a:r>
              <a:rPr lang="el-GR" dirty="0"/>
              <a:t>=μ</a:t>
            </a:r>
            <a:r>
              <a:rPr lang="el-GR" baseline="-25000" dirty="0"/>
              <a:t>2</a:t>
            </a:r>
            <a:r>
              <a:rPr lang="en-US" altLang="zh-CN" baseline="-25000" dirty="0">
                <a:latin typeface="Gill Sans MT" panose="020B0502020104020203" pitchFamily="34" charset="77"/>
              </a:rPr>
              <a:t>;</a:t>
            </a:r>
            <a:r>
              <a:rPr lang="zh-CN" altLang="en-US" dirty="0">
                <a:latin typeface="Gill Sans MT" panose="020B0502020104020203" pitchFamily="34" charset="77"/>
              </a:rPr>
              <a:t> </a:t>
            </a:r>
            <a:r>
              <a:rPr lang="en-US" altLang="zh-CN" dirty="0">
                <a:latin typeface="Gill Sans MT" panose="020B0502020104020203" pitchFamily="34" charset="77"/>
              </a:rPr>
              <a:t>no</a:t>
            </a:r>
            <a:r>
              <a:rPr lang="zh-CN" altLang="en-US" dirty="0">
                <a:latin typeface="Gill Sans MT" panose="020B0502020104020203" pitchFamily="34" charset="77"/>
              </a:rPr>
              <a:t> </a:t>
            </a:r>
            <a:r>
              <a:rPr lang="en-US" altLang="zh-CN" dirty="0">
                <a:latin typeface="Gill Sans MT" panose="020B0502020104020203" pitchFamily="34" charset="77"/>
              </a:rPr>
              <a:t>significance</a:t>
            </a:r>
            <a:r>
              <a:rPr lang="zh-CN" altLang="en-US" dirty="0">
                <a:latin typeface="Gill Sans MT" panose="020B0502020104020203" pitchFamily="34" charset="77"/>
              </a:rPr>
              <a:t> </a:t>
            </a:r>
            <a:r>
              <a:rPr lang="en-US" altLang="zh-CN" dirty="0">
                <a:latin typeface="Gill Sans MT" panose="020B0502020104020203" pitchFamily="34" charset="77"/>
              </a:rPr>
              <a:t>relationship</a:t>
            </a:r>
          </a:p>
          <a:p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</a:p>
          <a:p>
            <a:r>
              <a:rPr lang="en-US" altLang="zh-CN" dirty="0"/>
              <a:t>P&lt;0.05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Rejecting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hypothesis;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relationships!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92890-8B4F-9144-984E-45D39E37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78" y="2238468"/>
            <a:ext cx="9497222" cy="38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14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75AE-45C2-254F-A13F-EB219AA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6394"/>
            <a:ext cx="7729728" cy="842073"/>
          </a:xfrm>
        </p:spPr>
        <p:txBody>
          <a:bodyPr/>
          <a:lstStyle/>
          <a:p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7700E-DC78-5044-92BB-8FA024475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6982" y="1006480"/>
            <a:ext cx="6675210" cy="58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6AB80-74B1-C54C-8F30-ACB90108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006" y="1006481"/>
            <a:ext cx="2915976" cy="2104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9B42EA-B7F2-1B42-B786-3AD07B187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20" y="3096861"/>
            <a:ext cx="2914362" cy="19306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813822-E04E-ED4C-8001-9BC10F98B560}"/>
              </a:ext>
            </a:extLst>
          </p:cNvPr>
          <p:cNvSpPr txBox="1">
            <a:spLocks/>
          </p:cNvSpPr>
          <p:nvPr/>
        </p:nvSpPr>
        <p:spPr>
          <a:xfrm>
            <a:off x="0" y="1006480"/>
            <a:ext cx="2809301" cy="497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3093E7-E248-F247-A710-A3AAA8DB4544}"/>
              </a:ext>
            </a:extLst>
          </p:cNvPr>
          <p:cNvSpPr txBox="1">
            <a:spLocks/>
          </p:cNvSpPr>
          <p:nvPr/>
        </p:nvSpPr>
        <p:spPr>
          <a:xfrm>
            <a:off x="0" y="1314952"/>
            <a:ext cx="2425850" cy="518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</a:p>
          <a:p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indirectly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b="1" dirty="0" err="1"/>
              <a:t>TenYearCHD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affecting</a:t>
            </a:r>
            <a:r>
              <a:rPr lang="zh-CN" altLang="en-US" dirty="0"/>
              <a:t> </a:t>
            </a:r>
            <a:r>
              <a:rPr lang="en-US" altLang="zh-CN" dirty="0"/>
              <a:t>glucose.</a:t>
            </a:r>
          </a:p>
          <a:p>
            <a:endParaRPr lang="en-US" altLang="zh-CN" dirty="0"/>
          </a:p>
          <a:p>
            <a:r>
              <a:rPr lang="en-US" altLang="zh-CN" b="1" dirty="0"/>
              <a:t>Highly</a:t>
            </a:r>
            <a:r>
              <a:rPr lang="zh-CN" altLang="en-US" b="1" dirty="0"/>
              <a:t> </a:t>
            </a:r>
            <a:r>
              <a:rPr lang="en-US" altLang="zh-CN" b="1" dirty="0"/>
              <a:t>correlated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u="sng" dirty="0"/>
              <a:t>outcome</a:t>
            </a:r>
            <a:r>
              <a:rPr lang="en-US" altLang="zh-CN" b="1" dirty="0"/>
              <a:t>:</a:t>
            </a:r>
          </a:p>
          <a:p>
            <a:r>
              <a:rPr lang="en-US" altLang="zh-CN" u="sng" dirty="0"/>
              <a:t>Age</a:t>
            </a:r>
          </a:p>
          <a:p>
            <a:r>
              <a:rPr lang="en-US" altLang="zh-CN" u="sng" dirty="0" err="1"/>
              <a:t>prevalentHyp</a:t>
            </a:r>
            <a:endParaRPr lang="en-US" altLang="zh-CN" u="sng" dirty="0"/>
          </a:p>
          <a:p>
            <a:r>
              <a:rPr lang="en-US" altLang="zh-CN" u="sng" dirty="0" err="1"/>
              <a:t>prevalentStroke</a:t>
            </a:r>
            <a:endParaRPr lang="en-US" altLang="zh-CN" u="sng" dirty="0"/>
          </a:p>
          <a:p>
            <a:r>
              <a:rPr lang="en-US" altLang="zh-CN" u="sng" dirty="0"/>
              <a:t>Diabetes</a:t>
            </a:r>
          </a:p>
          <a:p>
            <a:r>
              <a:rPr lang="en-US" altLang="zh-CN" u="sng" dirty="0" err="1"/>
              <a:t>totChol</a:t>
            </a:r>
            <a:endParaRPr lang="en-US" altLang="zh-CN" u="sng" dirty="0"/>
          </a:p>
          <a:p>
            <a:r>
              <a:rPr lang="en-US" altLang="zh-CN" u="sng" dirty="0" err="1"/>
              <a:t>sysBP</a:t>
            </a:r>
            <a:endParaRPr lang="en-US" altLang="zh-CN" u="sng" dirty="0"/>
          </a:p>
          <a:p>
            <a:r>
              <a:rPr lang="en-US" altLang="zh-CN" u="sng" dirty="0" err="1"/>
              <a:t>diaBP</a:t>
            </a:r>
            <a:endParaRPr lang="en-US" altLang="zh-CN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A068F-9E5D-304C-A840-57597155BB12}"/>
              </a:ext>
            </a:extLst>
          </p:cNvPr>
          <p:cNvSpPr txBox="1"/>
          <p:nvPr/>
        </p:nvSpPr>
        <p:spPr>
          <a:xfrm>
            <a:off x="2082188" y="185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98042-0D70-BB44-847E-6F403ECCF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006" y="5016825"/>
            <a:ext cx="2922160" cy="18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96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840A-9E41-E541-864D-6D62878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218"/>
            <a:ext cx="7729728" cy="1045501"/>
          </a:xfrm>
        </p:spPr>
        <p:txBody>
          <a:bodyPr/>
          <a:lstStyle/>
          <a:p>
            <a:r>
              <a:rPr lang="en-US" altLang="zh-CN" dirty="0"/>
              <a:t>Unsupervised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708CE-F06E-7248-AEFF-9D7EE887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25" y="4323080"/>
            <a:ext cx="9638675" cy="2528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766B3-21BF-6C49-B802-731B6D26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62" y="1266940"/>
            <a:ext cx="4811842" cy="3097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75F9A-4EDE-E142-85D0-9DAF6B511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83" y="1266940"/>
            <a:ext cx="4807679" cy="30978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B98AC1-3240-474A-9016-60749E62BE0A}"/>
              </a:ext>
            </a:extLst>
          </p:cNvPr>
          <p:cNvSpPr txBox="1">
            <a:spLocks/>
          </p:cNvSpPr>
          <p:nvPr/>
        </p:nvSpPr>
        <p:spPr>
          <a:xfrm>
            <a:off x="0" y="1381053"/>
            <a:ext cx="2425850" cy="497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PCA</a:t>
            </a:r>
          </a:p>
          <a:p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</a:p>
          <a:p>
            <a:r>
              <a:rPr lang="en-US" altLang="zh-CN" dirty="0"/>
              <a:t>PC1:</a:t>
            </a:r>
            <a:r>
              <a:rPr lang="zh-CN" altLang="en-US" dirty="0"/>
              <a:t> </a:t>
            </a:r>
            <a:r>
              <a:rPr lang="en-US" altLang="zh-CN" dirty="0"/>
              <a:t>21.3%</a:t>
            </a:r>
          </a:p>
          <a:p>
            <a:r>
              <a:rPr lang="en-US" altLang="zh-CN" dirty="0"/>
              <a:t>PC2:</a:t>
            </a:r>
            <a:r>
              <a:rPr lang="zh-CN" altLang="en-US" dirty="0"/>
              <a:t> </a:t>
            </a:r>
            <a:r>
              <a:rPr lang="en-US" altLang="zh-CN" dirty="0"/>
              <a:t>12.5%</a:t>
            </a:r>
          </a:p>
          <a:p>
            <a:r>
              <a:rPr lang="en-US" altLang="zh-CN" dirty="0"/>
              <a:t>PC3:</a:t>
            </a:r>
            <a:r>
              <a:rPr lang="zh-CN" altLang="en-US" dirty="0"/>
              <a:t> </a:t>
            </a:r>
            <a:r>
              <a:rPr lang="en-US" altLang="zh-CN" dirty="0"/>
              <a:t>10.5%</a:t>
            </a:r>
          </a:p>
          <a:p>
            <a:r>
              <a:rPr lang="en-US" altLang="zh-CN" dirty="0"/>
              <a:t>Total:</a:t>
            </a:r>
            <a:r>
              <a:rPr lang="zh-CN" altLang="en-US" dirty="0"/>
              <a:t> </a:t>
            </a:r>
            <a:r>
              <a:rPr lang="en-US" altLang="zh-CN" dirty="0"/>
              <a:t>44.3%</a:t>
            </a:r>
          </a:p>
          <a:p>
            <a:endParaRPr lang="en-US" altLang="zh-CN" dirty="0"/>
          </a:p>
          <a:p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2314877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A4571C-BE1E-0543-8926-14F7D01E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0501" y="1454226"/>
            <a:ext cx="3178651" cy="82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9967B-4121-C548-B961-A4A31180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90362" cy="3871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9AACE-B2FF-A146-97F8-15DC017A6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152" y="0"/>
            <a:ext cx="4472848" cy="3867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2302B-6FF6-7840-B850-20E058772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32051"/>
            <a:ext cx="12192000" cy="82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6A12C-4E4F-4A4E-933F-349357638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34" y="3867936"/>
            <a:ext cx="2948667" cy="217149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7459D2-440D-514D-B1BA-C456226C8BB4}"/>
              </a:ext>
            </a:extLst>
          </p:cNvPr>
          <p:cNvSpPr txBox="1">
            <a:spLocks/>
          </p:cNvSpPr>
          <p:nvPr/>
        </p:nvSpPr>
        <p:spPr>
          <a:xfrm>
            <a:off x="5722812" y="4059644"/>
            <a:ext cx="6469188" cy="82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763</a:t>
            </a:r>
          </a:p>
          <a:p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glucose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DEC83A9-E75E-B841-AACC-4CF087EB3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82456"/>
              </p:ext>
            </p:extLst>
          </p:nvPr>
        </p:nvGraphicFramePr>
        <p:xfrm>
          <a:off x="4783380" y="5202783"/>
          <a:ext cx="726190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7">
                  <a:extLst>
                    <a:ext uri="{9D8B030D-6E8A-4147-A177-3AD203B41FA5}">
                      <a16:colId xmlns:a16="http://schemas.microsoft.com/office/drawing/2014/main" val="1225416636"/>
                    </a:ext>
                  </a:extLst>
                </a:gridCol>
                <a:gridCol w="1210317">
                  <a:extLst>
                    <a:ext uri="{9D8B030D-6E8A-4147-A177-3AD203B41FA5}">
                      <a16:colId xmlns:a16="http://schemas.microsoft.com/office/drawing/2014/main" val="736035282"/>
                    </a:ext>
                  </a:extLst>
                </a:gridCol>
                <a:gridCol w="1210317">
                  <a:extLst>
                    <a:ext uri="{9D8B030D-6E8A-4147-A177-3AD203B41FA5}">
                      <a16:colId xmlns:a16="http://schemas.microsoft.com/office/drawing/2014/main" val="4148069432"/>
                    </a:ext>
                  </a:extLst>
                </a:gridCol>
                <a:gridCol w="1303261">
                  <a:extLst>
                    <a:ext uri="{9D8B030D-6E8A-4147-A177-3AD203B41FA5}">
                      <a16:colId xmlns:a16="http://schemas.microsoft.com/office/drawing/2014/main" val="1611427255"/>
                    </a:ext>
                  </a:extLst>
                </a:gridCol>
                <a:gridCol w="1289154">
                  <a:extLst>
                    <a:ext uri="{9D8B030D-6E8A-4147-A177-3AD203B41FA5}">
                      <a16:colId xmlns:a16="http://schemas.microsoft.com/office/drawing/2014/main" val="1430540077"/>
                    </a:ext>
                  </a:extLst>
                </a:gridCol>
                <a:gridCol w="1038536">
                  <a:extLst>
                    <a:ext uri="{9D8B030D-6E8A-4147-A177-3AD203B41FA5}">
                      <a16:colId xmlns:a16="http://schemas.microsoft.com/office/drawing/2014/main" val="348246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totChol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diaBP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heartRate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glucose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107–696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83.5–295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48–142.5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15.54–56.8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44–143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40–394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19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86A6746-00F0-C94B-A2C4-520CE52A060E}"/>
              </a:ext>
            </a:extLst>
          </p:cNvPr>
          <p:cNvSpPr txBox="1"/>
          <p:nvPr/>
        </p:nvSpPr>
        <p:spPr>
          <a:xfrm rot="21162018">
            <a:off x="3492115" y="5903359"/>
            <a:ext cx="5275423" cy="7078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data!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37183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1366</Words>
  <Application>Microsoft Macintosh PowerPoint</Application>
  <PresentationFormat>Widescreen</PresentationFormat>
  <Paragraphs>216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Times New Roman</vt:lpstr>
      <vt:lpstr>Parcel</vt:lpstr>
      <vt:lpstr>Cardiovascular disease prediction</vt:lpstr>
      <vt:lpstr>agenda</vt:lpstr>
      <vt:lpstr>Study, data, &amp; primary outcome</vt:lpstr>
      <vt:lpstr>Hypothesis</vt:lpstr>
      <vt:lpstr>Cleaning &amp; preprocessing</vt:lpstr>
      <vt:lpstr>Table 1</vt:lpstr>
      <vt:lpstr>Exploratory data analysis</vt:lpstr>
      <vt:lpstr>Unsupervised</vt:lpstr>
      <vt:lpstr>PowerPoint Presentation</vt:lpstr>
      <vt:lpstr>Supervised learning models</vt:lpstr>
      <vt:lpstr>XGBoost</vt:lpstr>
      <vt:lpstr>Extended Thinking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prediction</dc:title>
  <dc:creator>Zhongyi Zhang</dc:creator>
  <cp:lastModifiedBy>Zhongyi Zhang</cp:lastModifiedBy>
  <cp:revision>17</cp:revision>
  <dcterms:created xsi:type="dcterms:W3CDTF">2019-12-02T07:13:07Z</dcterms:created>
  <dcterms:modified xsi:type="dcterms:W3CDTF">2019-12-02T23:00:45Z</dcterms:modified>
</cp:coreProperties>
</file>