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3" r:id="rId4"/>
    <p:sldId id="259" r:id="rId5"/>
    <p:sldId id="258" r:id="rId6"/>
    <p:sldId id="260" r:id="rId7"/>
    <p:sldId id="261" r:id="rId8"/>
    <p:sldId id="262" r:id="rId9"/>
    <p:sldId id="264" r:id="rId10"/>
    <p:sldId id="274" r:id="rId11"/>
    <p:sldId id="275" r:id="rId12"/>
    <p:sldId id="266" r:id="rId13"/>
    <p:sldId id="276" r:id="rId14"/>
    <p:sldId id="277" r:id="rId15"/>
    <p:sldId id="265" r:id="rId16"/>
    <p:sldId id="267" r:id="rId17"/>
    <p:sldId id="268" r:id="rId18"/>
    <p:sldId id="270" r:id="rId19"/>
    <p:sldId id="278" r:id="rId20"/>
    <p:sldId id="271" r:id="rId21"/>
    <p:sldId id="272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F"/>
    <a:srgbClr val="D1D9DE"/>
    <a:srgbClr val="548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C943D-D1D9-423C-8D09-D554F464362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5D747-091F-407A-B3C2-EA4CEF53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4ae4d9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4ae4d9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4ae4d9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4ae4d9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4ae4d9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4ae4d9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4ae4d9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4ae4d9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4ae4d99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4ae4d99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32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7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0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5E4BBE-F44F-49AD-9000-79F61B658F1D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86EE-A255-4544-8058-821BC94E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2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CFB57-A76C-4D87-8FD1-80F729A2F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1" y="889535"/>
            <a:ext cx="6974915" cy="3329581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r>
              <a:rPr lang="en-US" altLang="zh-CN" sz="4400" dirty="0"/>
              <a:t>elationship of deaths from Pneumonia and Influenza</a:t>
            </a:r>
            <a:endParaRPr lang="en-US" sz="44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2B8E8-B5D3-468B-AB57-5BF4235AA9BB}"/>
              </a:ext>
            </a:extLst>
          </p:cNvPr>
          <p:cNvSpPr txBox="1"/>
          <p:nvPr/>
        </p:nvSpPr>
        <p:spPr>
          <a:xfrm>
            <a:off x="1867301" y="4581625"/>
            <a:ext cx="484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Zhongyi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Troy Zhang;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Yuying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Gao; Qier An</a:t>
            </a:r>
          </a:p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Spring 2019</a:t>
            </a:r>
          </a:p>
          <a:p>
            <a:pPr algn="ctr"/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MScBMI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32000</a:t>
            </a:r>
          </a:p>
        </p:txBody>
      </p:sp>
    </p:spTree>
    <p:extLst>
      <p:ext uri="{BB962C8B-B14F-4D97-AF65-F5344CB8AC3E}">
        <p14:creationId xmlns:p14="http://schemas.microsoft.com/office/powerpoint/2010/main" val="691450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Single Linear Regression</a:t>
            </a:r>
            <a:br>
              <a:rPr lang="en-US" dirty="0"/>
            </a:br>
            <a:r>
              <a:rPr lang="en-US" sz="1800" dirty="0"/>
              <a:t>I ~ region</a:t>
            </a:r>
            <a:endParaRPr sz="1800" dirty="0"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665" y="1535075"/>
            <a:ext cx="7434670" cy="487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Single Linear Regression</a:t>
            </a:r>
            <a:br>
              <a:rPr lang="en-US" dirty="0"/>
            </a:br>
            <a:r>
              <a:rPr lang="en-US" sz="1800" dirty="0"/>
              <a:t>I ~ region</a:t>
            </a:r>
            <a:endParaRPr dirty="0"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64" y="1531530"/>
            <a:ext cx="7434072" cy="487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Single Linear Regression</a:t>
            </a:r>
            <a:br>
              <a:rPr lang="en-US" dirty="0"/>
            </a:br>
            <a:r>
              <a:rPr lang="en-US" sz="1800" dirty="0"/>
              <a:t>I ~ Season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64" y="1531530"/>
            <a:ext cx="7434072" cy="487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Single Linear Regression</a:t>
            </a:r>
            <a:br>
              <a:rPr lang="en-US" dirty="0"/>
            </a:br>
            <a:r>
              <a:rPr lang="en-US" sz="1800" dirty="0"/>
              <a:t>I ~ year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64" y="1531530"/>
            <a:ext cx="7434072" cy="487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Single Linear Regression</a:t>
            </a:r>
            <a:br>
              <a:rPr lang="en-US" dirty="0"/>
            </a:br>
            <a:r>
              <a:rPr lang="en-US" sz="1800" dirty="0"/>
              <a:t>I ~ age</a:t>
            </a:r>
            <a:endParaRPr dirty="0"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64" y="1531530"/>
            <a:ext cx="7434072" cy="487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71A7-26ED-4097-93D6-50DC91F3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1800" dirty="0"/>
              <a:t>I ~ region + season + year + week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432149-8390-41E7-B632-FAF7EEF6B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08948"/>
              </p:ext>
            </p:extLst>
          </p:nvPr>
        </p:nvGraphicFramePr>
        <p:xfrm>
          <a:off x="1831204" y="1709137"/>
          <a:ext cx="8529591" cy="43398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4469">
                  <a:extLst>
                    <a:ext uri="{9D8B030D-6E8A-4147-A177-3AD203B41FA5}">
                      <a16:colId xmlns:a16="http://schemas.microsoft.com/office/drawing/2014/main" val="4026109183"/>
                    </a:ext>
                  </a:extLst>
                </a:gridCol>
                <a:gridCol w="1308290">
                  <a:extLst>
                    <a:ext uri="{9D8B030D-6E8A-4147-A177-3AD203B41FA5}">
                      <a16:colId xmlns:a16="http://schemas.microsoft.com/office/drawing/2014/main" val="1855190446"/>
                    </a:ext>
                  </a:extLst>
                </a:gridCol>
                <a:gridCol w="1532749">
                  <a:extLst>
                    <a:ext uri="{9D8B030D-6E8A-4147-A177-3AD203B41FA5}">
                      <a16:colId xmlns:a16="http://schemas.microsoft.com/office/drawing/2014/main" val="809246259"/>
                    </a:ext>
                  </a:extLst>
                </a:gridCol>
                <a:gridCol w="1330442">
                  <a:extLst>
                    <a:ext uri="{9D8B030D-6E8A-4147-A177-3AD203B41FA5}">
                      <a16:colId xmlns:a16="http://schemas.microsoft.com/office/drawing/2014/main" val="2333333634"/>
                    </a:ext>
                  </a:extLst>
                </a:gridCol>
                <a:gridCol w="1348844">
                  <a:extLst>
                    <a:ext uri="{9D8B030D-6E8A-4147-A177-3AD203B41FA5}">
                      <a16:colId xmlns:a16="http://schemas.microsoft.com/office/drawing/2014/main" val="228988670"/>
                    </a:ext>
                  </a:extLst>
                </a:gridCol>
                <a:gridCol w="1674797">
                  <a:extLst>
                    <a:ext uri="{9D8B030D-6E8A-4147-A177-3AD203B41FA5}">
                      <a16:colId xmlns:a16="http://schemas.microsoft.com/office/drawing/2014/main" val="1410261783"/>
                    </a:ext>
                  </a:extLst>
                </a:gridCol>
              </a:tblGrid>
              <a:tr h="394534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54100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19.82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0.021 &gt; 0.01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94369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2.6e-13 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05735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4.07e-13 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1051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0.028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2470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-12.39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0.049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9321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-48.13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3.08e-14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23327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-3.36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0.703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3.56e-11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52497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-36.54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3.62e-05 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-25.91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0.188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052864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1.6e-12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48906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0.00057 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19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71A7-26ED-4097-93D6-50DC91F3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1800" dirty="0"/>
              <a:t>I ~ region + season + year +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94FA9-17B9-49F6-99AC-52CFF056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 7, Year 2015, 2016 and 2019 do not have a p-value small enough to reject H0.</a:t>
            </a:r>
          </a:p>
          <a:p>
            <a:r>
              <a:rPr lang="en-US" dirty="0"/>
              <a:t>These three categories do not have significant influence on the relationship between Pneumonia and Influenza</a:t>
            </a:r>
          </a:p>
          <a:p>
            <a:r>
              <a:rPr lang="en-US" dirty="0"/>
              <a:t>F-statistic = 151.6 on 18 and 2602 DF, p-value &lt; 2.2e-16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0.5118</a:t>
            </a:r>
          </a:p>
          <a:p>
            <a:pPr lvl="1"/>
            <a:r>
              <a:rPr lang="en-US" dirty="0"/>
              <a:t>Adjusted R</a:t>
            </a:r>
            <a:r>
              <a:rPr lang="en-US" baseline="30000" dirty="0"/>
              <a:t>2</a:t>
            </a:r>
            <a:r>
              <a:rPr lang="en-US" dirty="0"/>
              <a:t> = 0.5085</a:t>
            </a:r>
            <a:endParaRPr lang="en-US" baseline="30000" dirty="0"/>
          </a:p>
          <a:p>
            <a:pPr lvl="1"/>
            <a:r>
              <a:rPr lang="en-US" dirty="0"/>
              <a:t>Suggesting a good fit of the model</a:t>
            </a:r>
          </a:p>
        </p:txBody>
      </p:sp>
    </p:spTree>
    <p:extLst>
      <p:ext uri="{BB962C8B-B14F-4D97-AF65-F5344CB8AC3E}">
        <p14:creationId xmlns:p14="http://schemas.microsoft.com/office/powerpoint/2010/main" val="322966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71A7-26ED-4097-93D6-50DC91F3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1800" dirty="0"/>
              <a:t>I ~ age + season + year + week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BE39A7-81C2-4B8E-A2AE-19FA1876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73287"/>
              </p:ext>
            </p:extLst>
          </p:nvPr>
        </p:nvGraphicFramePr>
        <p:xfrm>
          <a:off x="1831204" y="2043798"/>
          <a:ext cx="8529591" cy="3086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4469">
                  <a:extLst>
                    <a:ext uri="{9D8B030D-6E8A-4147-A177-3AD203B41FA5}">
                      <a16:colId xmlns:a16="http://schemas.microsoft.com/office/drawing/2014/main" val="4026109183"/>
                    </a:ext>
                  </a:extLst>
                </a:gridCol>
                <a:gridCol w="1308290">
                  <a:extLst>
                    <a:ext uri="{9D8B030D-6E8A-4147-A177-3AD203B41FA5}">
                      <a16:colId xmlns:a16="http://schemas.microsoft.com/office/drawing/2014/main" val="1855190446"/>
                    </a:ext>
                  </a:extLst>
                </a:gridCol>
                <a:gridCol w="1532749">
                  <a:extLst>
                    <a:ext uri="{9D8B030D-6E8A-4147-A177-3AD203B41FA5}">
                      <a16:colId xmlns:a16="http://schemas.microsoft.com/office/drawing/2014/main" val="809246259"/>
                    </a:ext>
                  </a:extLst>
                </a:gridCol>
                <a:gridCol w="1330442">
                  <a:extLst>
                    <a:ext uri="{9D8B030D-6E8A-4147-A177-3AD203B41FA5}">
                      <a16:colId xmlns:a16="http://schemas.microsoft.com/office/drawing/2014/main" val="2333333634"/>
                    </a:ext>
                  </a:extLst>
                </a:gridCol>
                <a:gridCol w="1348844">
                  <a:extLst>
                    <a:ext uri="{9D8B030D-6E8A-4147-A177-3AD203B41FA5}">
                      <a16:colId xmlns:a16="http://schemas.microsoft.com/office/drawing/2014/main" val="228988670"/>
                    </a:ext>
                  </a:extLst>
                </a:gridCol>
                <a:gridCol w="1674797">
                  <a:extLst>
                    <a:ext uri="{9D8B030D-6E8A-4147-A177-3AD203B41FA5}">
                      <a16:colId xmlns:a16="http://schemas.microsoft.com/office/drawing/2014/main" val="1410261783"/>
                    </a:ext>
                  </a:extLst>
                </a:gridCol>
              </a:tblGrid>
              <a:tr h="440912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54100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75.81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 &gt; 0.01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94369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1.79e-07 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-53.78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0.096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705735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2017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-96.66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0.003 &lt; 0.01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1051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82470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3.49e-07 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-56.00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9321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-10.87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0.71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2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0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71A7-26ED-4097-93D6-50DC91F3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1800" dirty="0"/>
              <a:t>I ~ age + season + year +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94FA9-17B9-49F6-99AC-52CFF056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 4, Year 2015, 2016 and 2019, Weeks do not have a p-value small enough to reject H0.</a:t>
            </a:r>
          </a:p>
          <a:p>
            <a:r>
              <a:rPr lang="en-US" dirty="0"/>
              <a:t>These four  variables do not have significant influence on the relationship between Pneumonia and Influenza</a:t>
            </a:r>
          </a:p>
          <a:p>
            <a:r>
              <a:rPr lang="en-US" dirty="0"/>
              <a:t>F-statistic = 36.77 on 11 and 774 DF, p-value &lt; 2.2e-16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0.3432</a:t>
            </a:r>
          </a:p>
          <a:p>
            <a:pPr lvl="1"/>
            <a:r>
              <a:rPr lang="en-US" dirty="0"/>
              <a:t>Adjusted R</a:t>
            </a:r>
            <a:r>
              <a:rPr lang="en-US" baseline="30000" dirty="0"/>
              <a:t>2</a:t>
            </a:r>
            <a:r>
              <a:rPr lang="en-US" dirty="0"/>
              <a:t> = 0.3339</a:t>
            </a:r>
            <a:endParaRPr lang="en-US" baseline="30000" dirty="0"/>
          </a:p>
          <a:p>
            <a:pPr lvl="1"/>
            <a:r>
              <a:rPr lang="en-US" dirty="0"/>
              <a:t>Suggesting an average fit of the model</a:t>
            </a:r>
          </a:p>
        </p:txBody>
      </p:sp>
    </p:spTree>
    <p:extLst>
      <p:ext uri="{BB962C8B-B14F-4D97-AF65-F5344CB8AC3E}">
        <p14:creationId xmlns:p14="http://schemas.microsoft.com/office/powerpoint/2010/main" val="376210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79D3-5BE0-4134-B02F-0B019589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Cross Validation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1EE0C-5884-41EB-832B-DA10E8A5C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090748"/>
              </p:ext>
            </p:extLst>
          </p:nvPr>
        </p:nvGraphicFramePr>
        <p:xfrm>
          <a:off x="1677961" y="1571068"/>
          <a:ext cx="8836078" cy="48342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5817">
                  <a:extLst>
                    <a:ext uri="{9D8B030D-6E8A-4147-A177-3AD203B41FA5}">
                      <a16:colId xmlns:a16="http://schemas.microsoft.com/office/drawing/2014/main" val="2012500358"/>
                    </a:ext>
                  </a:extLst>
                </a:gridCol>
                <a:gridCol w="3422852">
                  <a:extLst>
                    <a:ext uri="{9D8B030D-6E8A-4147-A177-3AD203B41FA5}">
                      <a16:colId xmlns:a16="http://schemas.microsoft.com/office/drawing/2014/main" val="3719727782"/>
                    </a:ext>
                  </a:extLst>
                </a:gridCol>
                <a:gridCol w="3187409">
                  <a:extLst>
                    <a:ext uri="{9D8B030D-6E8A-4147-A177-3AD203B41FA5}">
                      <a16:colId xmlns:a16="http://schemas.microsoft.com/office/drawing/2014/main" val="2775246642"/>
                    </a:ext>
                  </a:extLst>
                </a:gridCol>
              </a:tblGrid>
              <a:tr h="34530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Chart</a:t>
                      </a:r>
                    </a:p>
                  </a:txBody>
                  <a:tcPr marL="9957" marR="9957" marT="9957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30169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Kmeans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>
                    <a:solidFill>
                      <a:srgbClr val="5484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Betweenss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>
                    <a:solidFill>
                      <a:srgbClr val="5484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Tot.withness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>
                    <a:solidFill>
                      <a:srgbClr val="54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163487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89855522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146746794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3399409601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127413634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109188682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2678145896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151900236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84702080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3812923976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165076541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71525775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3508858053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174838127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61764189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183496019"/>
                  </a:ext>
                </a:extLst>
              </a:tr>
              <a:tr h="34530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Chart</a:t>
                      </a:r>
                    </a:p>
                  </a:txBody>
                  <a:tcPr marL="9957" marR="9957" marT="9957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>
                    <a:solidFill>
                      <a:srgbClr val="54849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0006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Kmeans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>
                    <a:solidFill>
                      <a:srgbClr val="5484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Betweenss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>
                    <a:solidFill>
                      <a:srgbClr val="5484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Tot.withness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>
                    <a:solidFill>
                      <a:srgbClr val="54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47991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62592817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32049783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3828803098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79085797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15556803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2874341714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87775494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6867106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2241000621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92157245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2485355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2750119940"/>
                  </a:ext>
                </a:extLst>
              </a:tr>
              <a:tr h="34530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92894394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1748206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57" marR="9957" marT="9957" marB="0" anchor="b"/>
                </a:tc>
                <a:extLst>
                  <a:ext uri="{0D108BD9-81ED-4DB2-BD59-A6C34878D82A}">
                    <a16:rowId xmlns:a16="http://schemas.microsoft.com/office/drawing/2014/main" val="195973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72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4100-372B-42BB-B7C2-1315BD23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Background Information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59A-243E-44D2-855F-23EE71F2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5"/>
              </a:buClr>
              <a:buFont typeface="Century Gothic" panose="020B0502020202020204" pitchFamily="34" charset="0"/>
              <a:buChar char="►"/>
            </a:pPr>
            <a:r>
              <a:rPr lang="en-US" sz="1500" dirty="0"/>
              <a:t>Influenza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Century Gothic" panose="020B0502020202020204" pitchFamily="34" charset="0"/>
              <a:buChar char="►"/>
            </a:pPr>
            <a:r>
              <a:rPr lang="en-US" sz="1500" dirty="0"/>
              <a:t>Pneumonia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Century Gothic" panose="020B0502020202020204" pitchFamily="34" charset="0"/>
              <a:buChar char="►"/>
            </a:pPr>
            <a:r>
              <a:rPr lang="en-US" sz="1500" dirty="0"/>
              <a:t>Data Resource: Deaths from Pneumonia and Influenza (P&amp;I) and all deaths</a:t>
            </a:r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Century Gothic" panose="020B0502020202020204" pitchFamily="34" charset="0"/>
              <a:buChar char="►"/>
            </a:pPr>
            <a:r>
              <a:rPr lang="en-US" sz="1500" dirty="0"/>
              <a:t>Publisher: Centers for Disease Control and Prevention</a:t>
            </a:r>
          </a:p>
          <a:p>
            <a:pPr lvl="1">
              <a:lnSpc>
                <a:spcPct val="90000"/>
              </a:lnSpc>
              <a:buClr>
                <a:schemeClr val="accent5"/>
              </a:buClr>
              <a:buFont typeface="Century Gothic" panose="020B0502020202020204" pitchFamily="34" charset="0"/>
              <a:buChar char="►"/>
            </a:pPr>
            <a:r>
              <a:rPr lang="en-US" sz="1500" dirty="0"/>
              <a:t>URL:</a:t>
            </a:r>
          </a:p>
          <a:p>
            <a:pPr marL="914400" lvl="2" indent="0">
              <a:lnSpc>
                <a:spcPct val="90000"/>
              </a:lnSpc>
              <a:buClr>
                <a:schemeClr val="accent5"/>
              </a:buClr>
              <a:buNone/>
            </a:pPr>
            <a:r>
              <a:rPr lang="en-US" sz="1500" dirty="0"/>
              <a:t>https://healthdata.gov/dataset/deaths-pneumonia-and-influenza-pi-and-all-deaths-state-and-region-national-center-health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Century Gothic" panose="020B0502020202020204" pitchFamily="34" charset="0"/>
              <a:buChar char="►"/>
            </a:pPr>
            <a:r>
              <a:rPr lang="en-US" sz="1500" dirty="0"/>
              <a:t>Data Cleaning</a:t>
            </a:r>
          </a:p>
        </p:txBody>
      </p:sp>
      <p:pic>
        <p:nvPicPr>
          <p:cNvPr id="1026" name="Picture 2" descr="https://lh6.googleusercontent.com/fY6UwdU8AWw-XPG4W0rFCLd-OCfuoVmdMgxn79ufwrtUsmecCRGlEL79viOP3IlFlhtbEMcDS-dhkv8DwKV3JpDiPllpb2y7h2Ls1jah3eExOFD3wR9J_mjA1emUq4AOJayszuhJTgE">
            <a:extLst>
              <a:ext uri="{FF2B5EF4-FFF2-40B4-BE49-F238E27FC236}">
                <a16:creationId xmlns:a16="http://schemas.microsoft.com/office/drawing/2014/main" id="{DFA8D82C-E476-40CA-A8A0-A01C7D4A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554" y="2548281"/>
            <a:ext cx="5194351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011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9EBE-7E40-46E9-9560-AE24F227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Cross Validation with different</a:t>
            </a:r>
            <a:br>
              <a:rPr lang="en-US" sz="5000" dirty="0"/>
            </a:br>
            <a:r>
              <a:rPr lang="en-US" sz="5000" dirty="0"/>
              <a:t>k-means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C721F-BFFE-4221-9B9C-EC4C27A6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1" y="4340314"/>
            <a:ext cx="3312199" cy="2054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3FFC1-0F56-471E-8300-E5C46C3E6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08" y="4355196"/>
            <a:ext cx="3284481" cy="2041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5748F-4AC5-4710-987C-3B8DCFF88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70" y="4363452"/>
            <a:ext cx="3284481" cy="20418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13812-D675-4394-B699-412926B79E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1" y="2166052"/>
            <a:ext cx="3312199" cy="20510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E87C73-14F6-4741-8F69-2CAE86E7D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05" y="2175259"/>
            <a:ext cx="3284481" cy="20418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94C731-BE29-4CF2-A801-792C11613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81" y="2175259"/>
            <a:ext cx="3279861" cy="20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D4E4-51CF-41D9-9494-7DB3D2E8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F0A1-ED71-4412-8974-013EE83B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Linear relationship exists between Pneumonia and Influenza</a:t>
            </a:r>
          </a:p>
          <a:p>
            <a:r>
              <a:rPr lang="en-US" dirty="0"/>
              <a:t>Significant level summary</a:t>
            </a:r>
          </a:p>
          <a:p>
            <a:pPr lvl="1"/>
            <a:r>
              <a:rPr lang="en-US" dirty="0"/>
              <a:t>Region, age group, season show significant influence towards the relationship</a:t>
            </a:r>
          </a:p>
          <a:p>
            <a:pPr lvl="1"/>
            <a:r>
              <a:rPr lang="en-US" dirty="0"/>
              <a:t>Week has a moderate significant value</a:t>
            </a:r>
          </a:p>
          <a:p>
            <a:pPr lvl="1"/>
            <a:r>
              <a:rPr lang="en-US" dirty="0"/>
              <a:t>Year in general is not a significant variable for this model</a:t>
            </a:r>
          </a:p>
          <a:p>
            <a:r>
              <a:rPr lang="en-US" dirty="0"/>
              <a:t>With r-square &gt; 0.3 for model of both chart, the linear regression model can be considered a good fit</a:t>
            </a:r>
          </a:p>
          <a:p>
            <a:r>
              <a:rPr lang="en-US" dirty="0"/>
              <a:t>K = 6 has the largest </a:t>
            </a:r>
            <a:r>
              <a:rPr lang="en-US" dirty="0" err="1"/>
              <a:t>betweenss</a:t>
            </a:r>
            <a:r>
              <a:rPr lang="en-US" dirty="0"/>
              <a:t> and smallest </a:t>
            </a:r>
            <a:r>
              <a:rPr lang="en-US" dirty="0" err="1"/>
              <a:t>tot.withinss</a:t>
            </a:r>
            <a:endParaRPr lang="en-US" dirty="0"/>
          </a:p>
          <a:p>
            <a:pPr lvl="1"/>
            <a:r>
              <a:rPr lang="en-US" dirty="0"/>
              <a:t> better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4DA7B-BA3D-4626-B1E1-2C25C6FB7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164" y="410091"/>
            <a:ext cx="5222325" cy="3329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DEFF1-6386-48C3-B389-46E92372A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5164" y="3872605"/>
            <a:ext cx="5222326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9ABF9D0-DDAC-436A-B3C4-17197F8F0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307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5B3E-54FA-44BA-B603-4A31C2B6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62EC-7F2F-4BE8-965A-028E687008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headers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Season</a:t>
            </a:r>
          </a:p>
          <a:p>
            <a:pPr lvl="1"/>
            <a:r>
              <a:rPr lang="en-US" dirty="0"/>
              <a:t>MMWR Year/Week</a:t>
            </a:r>
          </a:p>
          <a:p>
            <a:pPr lvl="1"/>
            <a:r>
              <a:rPr lang="en-US" dirty="0"/>
              <a:t>Deaths from Influenza</a:t>
            </a:r>
          </a:p>
          <a:p>
            <a:pPr lvl="1"/>
            <a:r>
              <a:rPr lang="en-US" dirty="0"/>
              <a:t>Deaths from pneumonia</a:t>
            </a:r>
          </a:p>
          <a:p>
            <a:pPr lvl="1"/>
            <a:r>
              <a:rPr lang="en-US" dirty="0"/>
              <a:t>All deaths</a:t>
            </a:r>
          </a:p>
          <a:p>
            <a:pPr lvl="1"/>
            <a:r>
              <a:rPr lang="en-US" dirty="0"/>
              <a:t>Percentage of deaths due to pneumonia or influenza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E9F63-7468-43A3-BAF9-7BFE5033B2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Cleaned headers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Age group</a:t>
            </a:r>
          </a:p>
          <a:p>
            <a:pPr lvl="1"/>
            <a:r>
              <a:rPr lang="en-US" dirty="0"/>
              <a:t>Season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MMWR</a:t>
            </a:r>
          </a:p>
          <a:p>
            <a:pPr lvl="1"/>
            <a:r>
              <a:rPr lang="en-US" dirty="0"/>
              <a:t>Deaths from Influenza</a:t>
            </a:r>
          </a:p>
          <a:p>
            <a:pPr lvl="1"/>
            <a:r>
              <a:rPr lang="en-US" dirty="0"/>
              <a:t>Death from pneumonia</a:t>
            </a:r>
          </a:p>
          <a:p>
            <a:pPr lvl="1"/>
            <a:r>
              <a:rPr lang="en-US" dirty="0"/>
              <a:t>Ration between deaths</a:t>
            </a:r>
          </a:p>
        </p:txBody>
      </p:sp>
    </p:spTree>
    <p:extLst>
      <p:ext uri="{BB962C8B-B14F-4D97-AF65-F5344CB8AC3E}">
        <p14:creationId xmlns:p14="http://schemas.microsoft.com/office/powerpoint/2010/main" val="104835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F3E4-4B8B-44FB-830E-021304F9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(Region Chart)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182A037-9841-43A4-A752-16B94BD6B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205465"/>
              </p:ext>
            </p:extLst>
          </p:nvPr>
        </p:nvGraphicFramePr>
        <p:xfrm>
          <a:off x="1272174" y="1259128"/>
          <a:ext cx="8778660" cy="533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9580">
                  <a:extLst>
                    <a:ext uri="{9D8B030D-6E8A-4147-A177-3AD203B41FA5}">
                      <a16:colId xmlns:a16="http://schemas.microsoft.com/office/drawing/2014/main" val="3905143421"/>
                    </a:ext>
                  </a:extLst>
                </a:gridCol>
                <a:gridCol w="2914540">
                  <a:extLst>
                    <a:ext uri="{9D8B030D-6E8A-4147-A177-3AD203B41FA5}">
                      <a16:colId xmlns:a16="http://schemas.microsoft.com/office/drawing/2014/main" val="2024295010"/>
                    </a:ext>
                  </a:extLst>
                </a:gridCol>
                <a:gridCol w="2914540">
                  <a:extLst>
                    <a:ext uri="{9D8B030D-6E8A-4147-A177-3AD203B41FA5}">
                      <a16:colId xmlns:a16="http://schemas.microsoft.com/office/drawing/2014/main" val="208558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Death from Influenza (n=38962)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Death from Pneumonia (n=908108)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9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0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1, n(%)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2424 (6.22)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46544 (5.13)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8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    2, n(%)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2644 (6.79)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82375 (9.07)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7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    3, n(%)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3749 (9.62)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87605 (9.65)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6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4, n(%) 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7087 (18.19)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194014 (21.36)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5, n(%)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7193 (18.46)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152083 (16.75)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40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6, n(%)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4254 (10.91)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111864 (12.32)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06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7, n(%)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2789 (7.16)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44589 (4.91)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52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8, n(%)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1720 (4.41)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26647 (2.93)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1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9, n(%)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4794 (12.30)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130769 (14.40)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79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10, n(%)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2308 (5.92)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31618 (3.48)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5335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3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Spring (group 1), n(%)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10704 (27.47)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239862 (26.41)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18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Summer (group 2), n(%)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912 (2.34)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190025 (20.93)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797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Fall (group 3), n(%)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1227 (3.15)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1227 (21.85)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87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Winter (group 4), n(%)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26119 (67.04)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26119 (30.81)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50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Week, </a:t>
                      </a:r>
                      <a:r>
                        <a:rPr lang="en-US" altLang="zh-CN" sz="800" dirty="0"/>
                        <a:t>beta</a:t>
                      </a:r>
                      <a:r>
                        <a:rPr lang="en-US" sz="800" dirty="0"/>
                        <a:t> (95% 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-0.85 (-0.93, -0.76)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-2.47 (-3.01, -1.92)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61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2014,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5511 (14.14)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178334 (19.64)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03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2015,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6331 (16.25)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187904 (20.69)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2016,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3831 (9.83)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178447 (19.65)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84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2017,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8230 (21.12)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180375 19.86)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62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2018,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14563 (37.38)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174586 (19.23)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4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    2019,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496 (1.27)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8462 (0.93)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08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F3E4-4B8B-44FB-830E-021304F9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(Age Chart)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D85AA3-C57E-49AC-B42E-7CA9DAF68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836857"/>
              </p:ext>
            </p:extLst>
          </p:nvPr>
        </p:nvGraphicFramePr>
        <p:xfrm>
          <a:off x="1276568" y="1253715"/>
          <a:ext cx="8774266" cy="50841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4395">
                  <a:extLst>
                    <a:ext uri="{9D8B030D-6E8A-4147-A177-3AD203B41FA5}">
                      <a16:colId xmlns:a16="http://schemas.microsoft.com/office/drawing/2014/main" val="3905143421"/>
                    </a:ext>
                  </a:extLst>
                </a:gridCol>
                <a:gridCol w="3017954">
                  <a:extLst>
                    <a:ext uri="{9D8B030D-6E8A-4147-A177-3AD203B41FA5}">
                      <a16:colId xmlns:a16="http://schemas.microsoft.com/office/drawing/2014/main" val="2024295010"/>
                    </a:ext>
                  </a:extLst>
                </a:gridCol>
                <a:gridCol w="2851917">
                  <a:extLst>
                    <a:ext uri="{9D8B030D-6E8A-4147-A177-3AD203B41FA5}">
                      <a16:colId xmlns:a16="http://schemas.microsoft.com/office/drawing/2014/main" val="2085586573"/>
                    </a:ext>
                  </a:extLst>
                </a:gridCol>
              </a:tblGrid>
              <a:tr h="2824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Death from Influenza (n = 38421)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Death from Pneumonia (n = 907828)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95680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09852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0-17(group 1), n(%)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800 (2.08)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4001 (0.44)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84819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18-64 (group 2), n(%)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8781 (22.85)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163269 (17.98)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79521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over 65 (group 3), n(%)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28840 (75.06)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740558 (81.57)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65614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Season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38400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Spring (group 1), n(%)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10689 (27.82)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239856 (26.42)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18338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Summer (group 2), n(%)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618 (1.61)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189772 (20.90)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797365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Fall (group 3), n(%)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1008 (2.62)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198413 (21.86)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87055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Winter (group 4), n(%)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26106 (67.95)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279787 (30.82)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50316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Week, beta (95 % CI)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-2.83 (-3.46, -2.22)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-8.23 (-14.00, -2.45)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61446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587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2014,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5379 (13.81)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178323 (19.64)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03533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2015,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6211 (15.94)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187899 (20.69)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375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2016,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3719 (9.55)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178442 (19.65)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84139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2017,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8148 (20.91)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180119 (19.83)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62113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2018,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14467 (37.13)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174583 (19.22)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45835"/>
                  </a:ext>
                </a:extLst>
              </a:tr>
              <a:tr h="282455">
                <a:tc>
                  <a:txBody>
                    <a:bodyPr/>
                    <a:lstStyle/>
                    <a:p>
                      <a:r>
                        <a:rPr lang="en-US" sz="1200" dirty="0"/>
                        <a:t>    2019, n (%)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497 (1.28)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8462 (0.93)</a:t>
                      </a:r>
                    </a:p>
                  </a:txBody>
                  <a:tcPr>
                    <a:solidFill>
                      <a:srgbClr val="E9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E5A-68B5-43ED-B7B1-B82CF127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63AD-30E0-4F10-9A3A-62AE6079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C981D-5D8F-4EA9-AA91-B8C338D6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3" y="1563597"/>
            <a:ext cx="3560708" cy="2199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77DC1-A6D2-432F-8EC0-45759E41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3" y="3919373"/>
            <a:ext cx="3560712" cy="2199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7E6337-8BE9-413F-8A38-081BB2E26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749" y="1569424"/>
            <a:ext cx="3560708" cy="2194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E9552-2FAF-461B-961E-4E78D051C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749" y="3919375"/>
            <a:ext cx="3560708" cy="2199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4A6F6-8060-4D02-84EA-60477A897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807" y="1563597"/>
            <a:ext cx="3582134" cy="2213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28488C-A27F-40D7-8C74-036E5FA5F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751" y="3919373"/>
            <a:ext cx="3589190" cy="22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3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FCDF-3E73-48FC-9C9E-ACF20273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1800" dirty="0"/>
              <a:t>Pneumonia ~ Influenza + region + season + year + week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74DBA0-1B32-4E3C-807B-3B371E7FB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96019"/>
              </p:ext>
            </p:extLst>
          </p:nvPr>
        </p:nvGraphicFramePr>
        <p:xfrm>
          <a:off x="1704123" y="1670874"/>
          <a:ext cx="8529591" cy="4734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4469">
                  <a:extLst>
                    <a:ext uri="{9D8B030D-6E8A-4147-A177-3AD203B41FA5}">
                      <a16:colId xmlns:a16="http://schemas.microsoft.com/office/drawing/2014/main" val="4026109183"/>
                    </a:ext>
                  </a:extLst>
                </a:gridCol>
                <a:gridCol w="1308290">
                  <a:extLst>
                    <a:ext uri="{9D8B030D-6E8A-4147-A177-3AD203B41FA5}">
                      <a16:colId xmlns:a16="http://schemas.microsoft.com/office/drawing/2014/main" val="1855190446"/>
                    </a:ext>
                  </a:extLst>
                </a:gridCol>
                <a:gridCol w="1532749">
                  <a:extLst>
                    <a:ext uri="{9D8B030D-6E8A-4147-A177-3AD203B41FA5}">
                      <a16:colId xmlns:a16="http://schemas.microsoft.com/office/drawing/2014/main" val="809246259"/>
                    </a:ext>
                  </a:extLst>
                </a:gridCol>
                <a:gridCol w="1330442">
                  <a:extLst>
                    <a:ext uri="{9D8B030D-6E8A-4147-A177-3AD203B41FA5}">
                      <a16:colId xmlns:a16="http://schemas.microsoft.com/office/drawing/2014/main" val="2333333634"/>
                    </a:ext>
                  </a:extLst>
                </a:gridCol>
                <a:gridCol w="1348844">
                  <a:extLst>
                    <a:ext uri="{9D8B030D-6E8A-4147-A177-3AD203B41FA5}">
                      <a16:colId xmlns:a16="http://schemas.microsoft.com/office/drawing/2014/main" val="228988670"/>
                    </a:ext>
                  </a:extLst>
                </a:gridCol>
                <a:gridCol w="1674797">
                  <a:extLst>
                    <a:ext uri="{9D8B030D-6E8A-4147-A177-3AD203B41FA5}">
                      <a16:colId xmlns:a16="http://schemas.microsoft.com/office/drawing/2014/main" val="1410261783"/>
                    </a:ext>
                  </a:extLst>
                </a:gridCol>
              </a:tblGrid>
              <a:tr h="394534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54100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-44.13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94369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Influenza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-17.89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3.63e-10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05735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134.70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1051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0.00247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82470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-4.44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0.07565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9321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379.41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-12.11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1.29e-06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23327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-38.41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52497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-9.25365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0.008 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-143.37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52864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-72.49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-1.04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48906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0943"/>
                  </a:ext>
                </a:extLst>
              </a:tr>
              <a:tr h="3945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-56.40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6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FCDF-3E73-48FC-9C9E-ACF20273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1800" dirty="0"/>
              <a:t>Pneumonia ~ Influenza + age + season + year + week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CFC25E-F296-44D3-9471-12B7F6721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75409"/>
              </p:ext>
            </p:extLst>
          </p:nvPr>
        </p:nvGraphicFramePr>
        <p:xfrm>
          <a:off x="1831204" y="2113110"/>
          <a:ext cx="8529591" cy="35272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4469">
                  <a:extLst>
                    <a:ext uri="{9D8B030D-6E8A-4147-A177-3AD203B41FA5}">
                      <a16:colId xmlns:a16="http://schemas.microsoft.com/office/drawing/2014/main" val="4026109183"/>
                    </a:ext>
                  </a:extLst>
                </a:gridCol>
                <a:gridCol w="1308290">
                  <a:extLst>
                    <a:ext uri="{9D8B030D-6E8A-4147-A177-3AD203B41FA5}">
                      <a16:colId xmlns:a16="http://schemas.microsoft.com/office/drawing/2014/main" val="1855190446"/>
                    </a:ext>
                  </a:extLst>
                </a:gridCol>
                <a:gridCol w="1532749">
                  <a:extLst>
                    <a:ext uri="{9D8B030D-6E8A-4147-A177-3AD203B41FA5}">
                      <a16:colId xmlns:a16="http://schemas.microsoft.com/office/drawing/2014/main" val="809246259"/>
                    </a:ext>
                  </a:extLst>
                </a:gridCol>
                <a:gridCol w="1330442">
                  <a:extLst>
                    <a:ext uri="{9D8B030D-6E8A-4147-A177-3AD203B41FA5}">
                      <a16:colId xmlns:a16="http://schemas.microsoft.com/office/drawing/2014/main" val="2333333634"/>
                    </a:ext>
                  </a:extLst>
                </a:gridCol>
                <a:gridCol w="1348844">
                  <a:extLst>
                    <a:ext uri="{9D8B030D-6E8A-4147-A177-3AD203B41FA5}">
                      <a16:colId xmlns:a16="http://schemas.microsoft.com/office/drawing/2014/main" val="228988670"/>
                    </a:ext>
                  </a:extLst>
                </a:gridCol>
                <a:gridCol w="1674797">
                  <a:extLst>
                    <a:ext uri="{9D8B030D-6E8A-4147-A177-3AD203B41FA5}">
                      <a16:colId xmlns:a16="http://schemas.microsoft.com/office/drawing/2014/main" val="1410261783"/>
                    </a:ext>
                  </a:extLst>
                </a:gridCol>
              </a:tblGrid>
              <a:tr h="440912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54100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1.94e-11 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0.188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94369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Influenza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-7.95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0.683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705735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556.27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-45.32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0.0199 &gt; 0.01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1051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2629.91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-149.45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82470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2019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-424.96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&lt;2e-16</a:t>
                      </a:r>
                    </a:p>
                  </a:txBody>
                  <a:tcPr>
                    <a:solidFill>
                      <a:srgbClr val="D1D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9321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-68.69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0.0019 &lt;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23327"/>
                  </a:ext>
                </a:extLst>
              </a:tr>
              <a:tr h="4409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5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64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8E2A-A932-4DCC-9825-5A788842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C0D16-D8F5-4666-B68B-222033097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7573" y="2209801"/>
                <a:ext cx="8946541" cy="4195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6600" dirty="0"/>
                  <a:t>I =</a:t>
                </a:r>
                <a14:m>
                  <m:oMath xmlns:m="http://schemas.openxmlformats.org/officeDocument/2006/math">
                    <m:r>
                      <a:rPr lang="en-US" sz="66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𝐷𝑒𝑎𝑡h</m:t>
                        </m:r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𝑃𝑛𝑒𝑢𝑚𝑜𝑛𝑖𝑎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𝐷𝑒𝑎𝑡h</m:t>
                        </m:r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𝐼𝑛𝑓𝑙𝑢𝑒𝑛𝑧𝑎</m:t>
                        </m:r>
                      </m:den>
                    </m:f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C0D16-D8F5-4666-B68B-222033097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7573" y="2209801"/>
                <a:ext cx="8946541" cy="4195481"/>
              </a:xfrm>
              <a:blipFill>
                <a:blip r:embed="rId2"/>
                <a:stretch>
                  <a:fillRect l="-4632" t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6D27A01-3050-49F2-8C98-3FA9E69C6D1F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B9F73-9B24-4B0C-9B5D-7EF8E172501C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A1868-56CB-4987-88BE-4129DE58CFA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11193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1347</Words>
  <Application>Microsoft Office PowerPoint</Application>
  <PresentationFormat>Widescreen</PresentationFormat>
  <Paragraphs>436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 3</vt:lpstr>
      <vt:lpstr>Ion</vt:lpstr>
      <vt:lpstr>Relationship of deaths from Pneumonia and Influenza</vt:lpstr>
      <vt:lpstr>Background Information</vt:lpstr>
      <vt:lpstr>Data Manipulation</vt:lpstr>
      <vt:lpstr>Summary Statistics (Region Chart)</vt:lpstr>
      <vt:lpstr>Summary Statistics (Age Chart)</vt:lpstr>
      <vt:lpstr>Scatter Plot</vt:lpstr>
      <vt:lpstr>Linear Regression Pneumonia ~ Influenza + region + season + year + week </vt:lpstr>
      <vt:lpstr>Linear Regression Pneumonia ~ Influenza + age + season + year + week </vt:lpstr>
      <vt:lpstr>Relationship</vt:lpstr>
      <vt:lpstr>Single Linear Regression I ~ region</vt:lpstr>
      <vt:lpstr>Single Linear Regression I ~ region</vt:lpstr>
      <vt:lpstr>Single Linear Regression I ~ Season</vt:lpstr>
      <vt:lpstr>Single Linear Regression I ~ year</vt:lpstr>
      <vt:lpstr>Single Linear Regression I ~ age</vt:lpstr>
      <vt:lpstr>Linear Regression I ~ region + season + year + week</vt:lpstr>
      <vt:lpstr>Linear Regression I ~ region + season + year + week</vt:lpstr>
      <vt:lpstr>Linear Regression I ~ age + season + year + week</vt:lpstr>
      <vt:lpstr>Linear Regression I ~ age + season + year + week</vt:lpstr>
      <vt:lpstr>Cross Validation</vt:lpstr>
      <vt:lpstr>Cross Validation with different k-means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of deaths from Pneumonia and Influenza</dc:title>
  <dc:creator>Qier An</dc:creator>
  <cp:lastModifiedBy>Qier An</cp:lastModifiedBy>
  <cp:revision>6</cp:revision>
  <dcterms:created xsi:type="dcterms:W3CDTF">2019-03-18T23:20:59Z</dcterms:created>
  <dcterms:modified xsi:type="dcterms:W3CDTF">2019-03-19T00:58:46Z</dcterms:modified>
</cp:coreProperties>
</file>