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7" r:id="rId3"/>
  </p:sldIdLst>
  <p:sldSz cx="7559675" cy="10691495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381" userDrawn="1">
          <p15:clr>
            <a:srgbClr val="A4A3A4"/>
          </p15:clr>
        </p15:guide>
        <p15:guide id="2" pos="23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BF1"/>
    <a:srgbClr val="FFFF00"/>
    <a:srgbClr val="0D163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3381"/>
        <p:guide pos="2364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743350" y="1425686"/>
            <a:ext cx="6076276" cy="4007638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496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743350" y="5551196"/>
            <a:ext cx="6076276" cy="2295692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1985" spc="200"/>
            </a:lvl1pPr>
            <a:lvl2pPr marL="377825" indent="0" algn="ctr">
              <a:buNone/>
              <a:defRPr sz="1655"/>
            </a:lvl2pPr>
            <a:lvl3pPr marL="756285" indent="0" algn="ctr">
              <a:buNone/>
              <a:defRPr sz="1490"/>
            </a:lvl3pPr>
            <a:lvl4pPr marL="1134110" indent="0" algn="ctr">
              <a:buNone/>
              <a:defRPr sz="1325"/>
            </a:lvl4pPr>
            <a:lvl5pPr marL="1511935" indent="0" algn="ctr">
              <a:buNone/>
              <a:defRPr sz="1325"/>
            </a:lvl5pPr>
            <a:lvl6pPr marL="1889760" indent="0" algn="ctr">
              <a:buNone/>
              <a:defRPr sz="1325"/>
            </a:lvl6pPr>
            <a:lvl7pPr marL="2268220" indent="0" algn="ctr">
              <a:buNone/>
              <a:defRPr sz="1325"/>
            </a:lvl7pPr>
            <a:lvl8pPr marL="2646045" indent="0" algn="ctr">
              <a:buNone/>
              <a:defRPr sz="1325"/>
            </a:lvl8pPr>
            <a:lvl9pPr marL="3023870" indent="0" algn="ctr">
              <a:buNone/>
              <a:defRPr sz="1325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377256" y="1206782"/>
            <a:ext cx="6804000" cy="8548505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743350" y="3872927"/>
            <a:ext cx="6076276" cy="1588461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496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743350" y="5551196"/>
            <a:ext cx="6076276" cy="735295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1985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56" y="948587"/>
            <a:ext cx="6801768" cy="11001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377256" y="2323756"/>
            <a:ext cx="6801768" cy="7420304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234453" y="6000231"/>
            <a:ext cx="4817268" cy="1195556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364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234453" y="7195787"/>
            <a:ext cx="4817268" cy="1352718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49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7782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2pPr>
            <a:lvl3pPr marL="75628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3pPr>
            <a:lvl4pPr marL="113411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4pPr>
            <a:lvl5pPr marL="151193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5pPr>
            <a:lvl6pPr marL="188976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6pPr>
            <a:lvl7pPr marL="226822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7pPr>
            <a:lvl8pPr marL="2646045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8pPr>
            <a:lvl9pPr marL="3023870" indent="0">
              <a:buNone/>
              <a:defRPr sz="132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56" y="948587"/>
            <a:ext cx="6801768" cy="11001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377256" y="2340595"/>
            <a:ext cx="3210024" cy="7403465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975697" y="2340595"/>
            <a:ext cx="3210024" cy="7403465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56" y="948587"/>
            <a:ext cx="6801768" cy="11001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377256" y="2228336"/>
            <a:ext cx="3312709" cy="594971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377256" y="2890663"/>
            <a:ext cx="3312709" cy="685339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3866656" y="2216688"/>
            <a:ext cx="3312709" cy="594971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1655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77825" indent="0">
              <a:buNone/>
              <a:defRPr sz="1655" b="1"/>
            </a:lvl2pPr>
            <a:lvl3pPr marL="756285" indent="0">
              <a:buNone/>
              <a:defRPr sz="1490" b="1"/>
            </a:lvl3pPr>
            <a:lvl4pPr marL="1134110" indent="0">
              <a:buNone/>
              <a:defRPr sz="1325" b="1"/>
            </a:lvl4pPr>
            <a:lvl5pPr marL="1511935" indent="0">
              <a:buNone/>
              <a:defRPr sz="1325" b="1"/>
            </a:lvl5pPr>
            <a:lvl6pPr marL="1889760" indent="0">
              <a:buNone/>
              <a:defRPr sz="1325" b="1"/>
            </a:lvl6pPr>
            <a:lvl7pPr marL="2268220" indent="0">
              <a:buNone/>
              <a:defRPr sz="1325" b="1"/>
            </a:lvl7pPr>
            <a:lvl8pPr marL="2646045" indent="0">
              <a:buNone/>
              <a:defRPr sz="1325" b="1"/>
            </a:lvl8pPr>
            <a:lvl9pPr marL="3023870" indent="0">
              <a:buNone/>
              <a:defRPr sz="1325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3866656" y="2890663"/>
            <a:ext cx="3312709" cy="6853397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377256" y="948587"/>
            <a:ext cx="6801768" cy="1100136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377256" y="2424789"/>
            <a:ext cx="3244920" cy="718456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25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3937748" y="2424789"/>
            <a:ext cx="3241276" cy="7184561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325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6346382" y="1425686"/>
            <a:ext cx="647362" cy="7841274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315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567000" y="1425686"/>
            <a:ext cx="5685626" cy="7841274"/>
          </a:xfrm>
        </p:spPr>
        <p:txBody>
          <a:bodyPr vert="eaVert" lIns="46800" tIns="46800" rIns="46800" bIns="46800"/>
          <a:lstStyle>
            <a:lvl1pPr marL="189230" indent="-189230">
              <a:spcAft>
                <a:spcPts val="1000"/>
              </a:spcAft>
              <a:defRPr spc="300"/>
            </a:lvl1pPr>
            <a:lvl2pPr marL="567055" indent="-189230">
              <a:defRPr spc="300"/>
            </a:lvl2pPr>
            <a:lvl3pPr marL="944880" indent="-189230">
              <a:defRPr spc="300"/>
            </a:lvl3pPr>
            <a:lvl4pPr marL="1322705" indent="-189230">
              <a:defRPr spc="300"/>
            </a:lvl4pPr>
            <a:lvl5pPr marL="1701165" indent="-18923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377256" y="948587"/>
            <a:ext cx="6801768" cy="1100136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377256" y="2323756"/>
            <a:ext cx="6801768" cy="7420304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379488" y="9845093"/>
            <a:ext cx="1674213" cy="493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8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2552244" y="9845093"/>
            <a:ext cx="2455512" cy="493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8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5504811" y="9845093"/>
            <a:ext cx="1674213" cy="4939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825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756285" rtl="0" eaLnBrk="1" fontAlgn="auto" latinLnBrk="0" hangingPunct="1">
        <a:lnSpc>
          <a:spcPct val="100000"/>
        </a:lnSpc>
        <a:spcBef>
          <a:spcPct val="0"/>
        </a:spcBef>
        <a:buNone/>
        <a:defRPr sz="2975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189230" indent="-189230" algn="l" defTabSz="756285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49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567055" indent="-189230" algn="l" defTabSz="75628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330960" algn="l"/>
          <a:tab pos="1330960" algn="l"/>
          <a:tab pos="1330960" algn="l"/>
          <a:tab pos="1330960" algn="l"/>
        </a:tabLst>
        <a:defRPr sz="13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944880" indent="-189230" algn="l" defTabSz="756285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32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322705" indent="-189230" algn="l" defTabSz="75628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1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1701165" indent="-189230" algn="l" defTabSz="756285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155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07899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45681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835275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213100" indent="-189230" algn="l" defTabSz="756285" rtl="0" eaLnBrk="1" latinLnBrk="0" hangingPunct="1">
        <a:lnSpc>
          <a:spcPct val="90000"/>
        </a:lnSpc>
        <a:spcBef>
          <a:spcPct val="83000"/>
        </a:spcBef>
        <a:buFont typeface="Arial" panose="020B0604020202020204" pitchFamily="34" charset="0"/>
        <a:buChar char="•"/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1pPr>
      <a:lvl2pPr marL="37782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2pPr>
      <a:lvl3pPr marL="75628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3pPr>
      <a:lvl4pPr marL="113411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4pPr>
      <a:lvl5pPr marL="151193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5pPr>
      <a:lvl6pPr marL="188976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6pPr>
      <a:lvl7pPr marL="226822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7pPr>
      <a:lvl8pPr marL="2646045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8pPr>
      <a:lvl9pPr marL="3023870" algn="l" defTabSz="756285" rtl="0" eaLnBrk="1" latinLnBrk="0" hangingPunct="1">
        <a:defRPr sz="14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6" name="图片 45" descr="11111@4x-100(3)"/>
          <p:cNvPicPr/>
          <p:nvPr/>
        </p:nvPicPr>
        <p:blipFill>
          <a:blip r:embed="rId1"/>
          <a:stretch>
            <a:fillRect/>
          </a:stretch>
        </p:blipFill>
        <p:spPr>
          <a:xfrm>
            <a:off x="-5715" y="0"/>
            <a:ext cx="7570800" cy="107352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551180" y="1500505"/>
            <a:ext cx="68497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ln w="3175">
                  <a:solidFill>
                    <a:srgbClr val="0D1632"/>
                  </a:solidFill>
                </a:ln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腾讯体 W7" panose="020C08030202040F0204" charset="-122"/>
              </a:rPr>
              <a:t>广东鸿祺玩具实业有限公司</a:t>
            </a:r>
            <a:endParaRPr lang="zh-CN" altLang="en-US" sz="3200">
              <a:ln w="3175">
                <a:solidFill>
                  <a:srgbClr val="0D1632"/>
                </a:solidFill>
              </a:ln>
              <a:solidFill>
                <a:srgbClr val="0D1632"/>
              </a:solidFill>
              <a:latin typeface="腾讯体 W7" panose="020C08030202040F0204" charset="-122"/>
              <a:ea typeface="腾讯体 W7" panose="020C08030202040F0204" charset="-122"/>
              <a:cs typeface="腾讯体 W7" panose="020C08030202040F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709295" y="2301240"/>
            <a:ext cx="472757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</a:rPr>
              <a:t>     </a:t>
            </a:r>
            <a:r>
              <a:rPr lang="en-US" altLang="zh-CN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</a:rPr>
              <a:t>  </a:t>
            </a:r>
            <a:endParaRPr lang="en-US" altLang="zh-CN" sz="1400">
              <a:solidFill>
                <a:srgbClr val="0D1632"/>
              </a:solidFill>
              <a:latin typeface="腾讯体 W3" panose="020C04030202040F0204" charset="-122"/>
              <a:ea typeface="腾讯体 W3" panose="020C04030202040F0204" charset="-122"/>
              <a:cs typeface="腾讯体 W7" panose="020C08030202040F0204" charset="-122"/>
            </a:endParaRPr>
          </a:p>
          <a:p>
            <a:pPr algn="l"/>
            <a:r>
              <a:rPr lang="zh-CN" altLang="en-US" sz="1400"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腾讯体 W7" panose="020C08030202040F0204" charset="-122"/>
                <a:sym typeface="+mn-ea"/>
              </a:rPr>
              <a:t>陈梓博</a:t>
            </a:r>
            <a:r>
              <a:rPr lang="en-US" altLang="zh-CN" sz="1400"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腾讯体 W7" panose="020C08030202040F0204" charset="-122"/>
                <a:sym typeface="+mn-ea"/>
              </a:rPr>
              <a:t>   </a:t>
            </a:r>
            <a:r>
              <a:rPr lang="zh-CN" altLang="en-US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  <a:sym typeface="+mn-ea"/>
              </a:rPr>
              <a:t>总经理</a:t>
            </a:r>
            <a:r>
              <a:rPr lang="en-US" altLang="zh-CN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  <a:sym typeface="+mn-ea"/>
              </a:rPr>
              <a:t> </a:t>
            </a:r>
            <a:r>
              <a:rPr lang="zh-CN" altLang="en-US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  <a:sym typeface="+mn-ea"/>
              </a:rPr>
              <a:t>   </a:t>
            </a:r>
            <a:r>
              <a:rPr lang="en-US" altLang="zh-CN" sz="1400">
                <a:solidFill>
                  <a:srgbClr val="0D1632"/>
                </a:solidFill>
                <a:latin typeface="腾讯体 W7" panose="020C08030202040F0204" charset="-122"/>
                <a:ea typeface="腾讯体 W7" panose="020C08030202040F0204" charset="-122"/>
                <a:cs typeface="HK Explorer Sharp Medium" panose="00000600000000000000" charset="0"/>
                <a:sym typeface="+mn-ea"/>
              </a:rPr>
              <a:t>Tel: </a:t>
            </a:r>
            <a:r>
              <a:rPr lang="en-US" altLang="zh-CN" sz="14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腾讯体 W7" panose="020C08030202040F0204" charset="-122"/>
              </a:rPr>
              <a:t>15816708666/13726233824 </a:t>
            </a:r>
            <a:endParaRPr lang="en-US" altLang="zh-CN" sz="1400">
              <a:solidFill>
                <a:srgbClr val="0D1632"/>
              </a:solidFill>
              <a:latin typeface="腾讯体 W3" panose="020C04030202040F0204" charset="-122"/>
              <a:ea typeface="腾讯体 W3" panose="020C04030202040F0204" charset="-122"/>
              <a:cs typeface="腾讯体 W7" panose="020C08030202040F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579745" y="9810115"/>
            <a:ext cx="137731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r"/>
            <a:r>
              <a:rPr lang="en-US" altLang="zh-CN" sz="1000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</a:rPr>
              <a:t>2025/07/02</a:t>
            </a:r>
            <a:endParaRPr lang="en-US" sz="1000">
              <a:solidFill>
                <a:srgbClr val="0D1632"/>
              </a:solidFill>
              <a:latin typeface="腾讯体 W3" panose="020C04030202040F0204" charset="-122"/>
              <a:ea typeface="腾讯体 W3" panose="020C04030202040F0204" charset="-122"/>
              <a:cs typeface="HK Explorer Sharp Medium" panose="00000600000000000000" charset="0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551180" y="3301365"/>
            <a:ext cx="6405880" cy="59543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 fontAlgn="auto">
              <a:lnSpc>
                <a:spcPct val="150000"/>
              </a:lnSpc>
              <a:spcAft>
                <a:spcPts val="600"/>
              </a:spcAft>
            </a:pP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Main Products </a:t>
            </a:r>
            <a:r>
              <a:rPr lang="zh-CN" altLang="en-US" b="1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  <a:sym typeface="+mn-ea"/>
              </a:rPr>
              <a:t>主营产品</a:t>
            </a:r>
            <a:endParaRPr lang="en-US" b="1">
              <a:solidFill>
                <a:srgbClr val="0D1632"/>
              </a:solidFill>
              <a:latin typeface="HK Explorer Sharp SemiBold" panose="00000700000000000000" charset="0"/>
              <a:ea typeface="腾讯体 W3" panose="020C04030202040F0204" charset="-122"/>
              <a:cs typeface="HK Explorer Sharp SemiBold" panose="00000700000000000000" charset="0"/>
            </a:endParaRPr>
          </a:p>
          <a:p>
            <a:pPr algn="l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轨道车玩具、弹珠机、扭蛋机、接球机、塑料玩具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	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>
              <a:lnSpc>
                <a:spcPct val="150000"/>
              </a:lnSpc>
            </a:pP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Cooperative Customers </a:t>
            </a:r>
            <a:r>
              <a:rPr lang="zh-CN" altLang="en-US" b="1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  <a:sym typeface="+mn-ea"/>
              </a:rPr>
              <a:t>合作客户</a:t>
            </a:r>
            <a:endParaRPr lang="zh-CN" altLang="en-US" b="1">
              <a:solidFill>
                <a:srgbClr val="0D1632"/>
              </a:solidFill>
              <a:latin typeface="腾讯体 W3" panose="020C04030202040F0204" charset="-122"/>
              <a:ea typeface="腾讯体 W3" panose="020C04030202040F0204" charset="-122"/>
              <a:cs typeface="HK Explorer Sharp Medium" panose="00000600000000000000" charset="0"/>
            </a:endParaRPr>
          </a:p>
          <a:p>
            <a:pPr algn="l">
              <a:lnSpc>
                <a:spcPct val="150000"/>
              </a:lnSpc>
            </a:pP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WALMART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、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DANONE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、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dochoiantoan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、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Deao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、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V-Baby</a:t>
            </a:r>
            <a:r>
              <a:rPr lang="" altLang="en-US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 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sym typeface="+mn-ea"/>
              </a:rPr>
              <a:t>Care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sym typeface="+mn-ea"/>
            </a:endParaRPr>
          </a:p>
          <a:p>
            <a:pPr algn="l" defTabSz="756285" fontAlgn="auto">
              <a:lnSpc>
                <a:spcPct val="15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</a:pPr>
            <a:r>
              <a:rPr lang="en-US" sz="1800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Partner Company 合作公司</a:t>
            </a:r>
            <a:endParaRPr lang="en-US" sz="1800" b="1">
              <a:solidFill>
                <a:srgbClr val="0D1632"/>
              </a:solidFill>
              <a:latin typeface="HK Explorer Sharp SemiBold" panose="00000700000000000000" charset="0"/>
              <a:ea typeface="腾讯体 W3" panose="020C04030202040F0204" charset="-122"/>
              <a:cs typeface="HK Explorer Sharp SemiBold" panose="00000700000000000000" charset="0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赛尔、优景、反斗城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Factory Audit Certification </a:t>
            </a:r>
            <a:r>
              <a:rPr lang="zh-CN" altLang="en-US" b="1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  <a:sym typeface="+mn-ea"/>
              </a:rPr>
              <a:t>验厂认证</a:t>
            </a: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 </a:t>
            </a:r>
            <a:endParaRPr lang="en-US" altLang="en-US" b="1">
              <a:solidFill>
                <a:srgbClr val="0D1632"/>
              </a:solidFill>
              <a:latin typeface="HK Explorer Sharp SemiBold" panose="00000700000000000000" charset="0"/>
              <a:ea typeface="腾讯体 W3" panose="020C04030202040F0204" charset="-122"/>
              <a:cs typeface="HK Explorer Sharp SemiBold" panose="00000700000000000000" charset="0"/>
            </a:endParaRPr>
          </a:p>
          <a:p>
            <a:pPr algn="l" defTabSz="756285">
              <a:lnSpc>
                <a:spcPct val="150000"/>
              </a:lnSpc>
            </a:pP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BSCI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、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ISO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、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EN71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、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ASTM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、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CE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en-US" b="1">
                <a:solidFill>
                  <a:srgbClr val="0D1632"/>
                </a:solidFill>
                <a:latin typeface="HK Explorer Sharp SemiBold" panose="00000700000000000000" charset="0"/>
                <a:ea typeface="腾讯体 W3" panose="020C04030202040F0204" charset="-122"/>
                <a:cs typeface="HK Explorer Sharp SemiBold" panose="00000700000000000000" charset="0"/>
                <a:sym typeface="+mn-ea"/>
              </a:rPr>
              <a:t>Company Information </a:t>
            </a:r>
            <a:r>
              <a:rPr lang="zh-CN" altLang="en-US" b="1">
                <a:solidFill>
                  <a:srgbClr val="0D1632"/>
                </a:solidFill>
                <a:latin typeface="腾讯体 W3" panose="020C04030202040F0204" charset="-122"/>
                <a:ea typeface="腾讯体 W3" panose="020C04030202040F0204" charset="-122"/>
                <a:cs typeface="HK Explorer Sharp Medium" panose="00000600000000000000" charset="0"/>
                <a:sym typeface="+mn-ea"/>
              </a:rPr>
              <a:t>公司信息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外贸占比：外贸占比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40%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主营市场：俄罗斯、东南亚、欧洲、美国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市场占比：俄罗斯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40%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，东南亚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30%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，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欧洲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20%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，美国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10%</a:t>
            </a:r>
            <a:endParaRPr lang="en-US" altLang="zh-CN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工厂面积：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15000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㎡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员工人数：</a:t>
            </a:r>
            <a:r>
              <a:rPr lang="en-US" altLang="zh-CN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200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名员工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  <a:p>
            <a:pPr algn="l" defTabSz="756285">
              <a:lnSpc>
                <a:spcPct val="150000"/>
              </a:lnSpc>
            </a:pP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年产值：</a:t>
            </a:r>
            <a:r>
              <a:rPr 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1</a:t>
            </a:r>
            <a:r>
              <a:rPr lang="zh-CN" altLang="en-US" sz="1400">
                <a:latin typeface="腾讯体 W3" panose="020C04030202040F0204" charset="-122"/>
                <a:ea typeface="腾讯体 W3" panose="020C04030202040F0204" charset="-122"/>
                <a:cs typeface="腾讯体 W3" panose="020C04030202040F0204" charset="-122"/>
                <a:sym typeface="+mn-ea"/>
              </a:rPr>
              <a:t>亿人民币</a:t>
            </a:r>
            <a:endParaRPr lang="zh-CN" altLang="en-US" sz="1400">
              <a:latin typeface="腾讯体 W3" panose="020C04030202040F0204" charset="-122"/>
              <a:ea typeface="腾讯体 W3" panose="020C04030202040F0204" charset="-122"/>
              <a:cs typeface="腾讯体 W3" panose="020C04030202040F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570" y="6864350"/>
            <a:ext cx="2667635" cy="26670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380</Words>
  <Application>WPS 演示</Application>
  <PresentationFormat>宽屏</PresentationFormat>
  <Paragraphs>24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Arial</vt:lpstr>
      <vt:lpstr>宋体</vt:lpstr>
      <vt:lpstr>Wingdings</vt:lpstr>
      <vt:lpstr>Wingdings</vt:lpstr>
      <vt:lpstr>腾讯体 W7</vt:lpstr>
      <vt:lpstr>腾讯体 W3</vt:lpstr>
      <vt:lpstr>HK Explorer Sharp Medium</vt:lpstr>
      <vt:lpstr>HK Explorer Sharp SemiBold</vt:lpstr>
      <vt:lpstr>微软雅黑</vt:lpstr>
      <vt:lpstr>Arial Unicode MS</vt:lpstr>
      <vt:lpstr>Calibri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Y.</cp:lastModifiedBy>
  <cp:revision>225</cp:revision>
  <dcterms:created xsi:type="dcterms:W3CDTF">2019-06-19T02:08:00Z</dcterms:created>
  <dcterms:modified xsi:type="dcterms:W3CDTF">2025-07-01T09:47:16Z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89050880B3BF4B828AF402E3239971AB_13</vt:lpwstr>
  </property>
</Properties>
</file>