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image" Target="../media/image-13-3.png"/><Relationship Id="rId4" Type="http://schemas.openxmlformats.org/officeDocument/2006/relationships/image" Target="../media/image-13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svg"/><Relationship Id="rId3" Type="http://schemas.openxmlformats.org/officeDocument/2006/relationships/image" Target="../media/image-17-3.png"/><Relationship Id="rId4" Type="http://schemas.openxmlformats.org/officeDocument/2006/relationships/image" Target="../media/image-17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svg"/><Relationship Id="rId3" Type="http://schemas.openxmlformats.org/officeDocument/2006/relationships/image" Target="../media/image-18-3.png"/><Relationship Id="rId4" Type="http://schemas.openxmlformats.org/officeDocument/2006/relationships/image" Target="../media/image-18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svg"/><Relationship Id="rId3" Type="http://schemas.openxmlformats.org/officeDocument/2006/relationships/image" Target="../media/image-19-3.png"/><Relationship Id="rId4" Type="http://schemas.openxmlformats.org/officeDocument/2006/relationships/image" Target="../media/image-19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svg"/><Relationship Id="rId3" Type="http://schemas.openxmlformats.org/officeDocument/2006/relationships/image" Target="../media/image-22-3.png"/><Relationship Id="rId4" Type="http://schemas.openxmlformats.org/officeDocument/2006/relationships/image" Target="../media/image-2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svg"/><Relationship Id="rId3" Type="http://schemas.openxmlformats.org/officeDocument/2006/relationships/image" Target="../media/image-23-3.png"/><Relationship Id="rId4" Type="http://schemas.openxmlformats.org/officeDocument/2006/relationships/image" Target="../media/image-23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3" Type="http://schemas.openxmlformats.org/officeDocument/2006/relationships/image" Target="../media/image-24-3.png"/><Relationship Id="rId4" Type="http://schemas.openxmlformats.org/officeDocument/2006/relationships/image" Target="../media/image-2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svg"/><Relationship Id="rId3" Type="http://schemas.openxmlformats.org/officeDocument/2006/relationships/image" Target="../media/image-27-3.png"/><Relationship Id="rId4" Type="http://schemas.openxmlformats.org/officeDocument/2006/relationships/image" Target="../media/image-27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svg"/><Relationship Id="rId3" Type="http://schemas.openxmlformats.org/officeDocument/2006/relationships/image" Target="../media/image-28-3.png"/><Relationship Id="rId4" Type="http://schemas.openxmlformats.org/officeDocument/2006/relationships/image" Target="../media/image-28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svg"/><Relationship Id="rId3" Type="http://schemas.openxmlformats.org/officeDocument/2006/relationships/image" Target="../media/image-31-3.png"/><Relationship Id="rId4" Type="http://schemas.openxmlformats.org/officeDocument/2006/relationships/image" Target="../media/image-31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svg"/><Relationship Id="rId3" Type="http://schemas.openxmlformats.org/officeDocument/2006/relationships/image" Target="../media/image-32-3.png"/><Relationship Id="rId4" Type="http://schemas.openxmlformats.org/officeDocument/2006/relationships/image" Target="../media/image-32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svg"/><Relationship Id="rId3" Type="http://schemas.openxmlformats.org/officeDocument/2006/relationships/image" Target="../media/image-35-3.png"/><Relationship Id="rId4" Type="http://schemas.openxmlformats.org/officeDocument/2006/relationships/image" Target="../media/image-35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svg"/><Relationship Id="rId3" Type="http://schemas.openxmlformats.org/officeDocument/2006/relationships/image" Target="../media/image-37-3.png"/><Relationship Id="rId4" Type="http://schemas.openxmlformats.org/officeDocument/2006/relationships/image" Target="../media/image-37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svg"/><Relationship Id="rId3" Type="http://schemas.openxmlformats.org/officeDocument/2006/relationships/image" Target="../media/image-38-3.png"/><Relationship Id="rId4" Type="http://schemas.openxmlformats.org/officeDocument/2006/relationships/image" Target="../media/image-38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111350" y="2070259"/>
            <a:ext cx="49377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Webpack原理</a:t>
            </a:r>
            <a:endParaRPr lang="en-US" sz="571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834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17373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CommonJS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57607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AMD(Asynchronous Module Definition)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7315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CMD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18288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 Modules</a:t>
            </a:r>
            <a:endParaRPr lang="en-US" sz="2284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40233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CommonJS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31089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同步加载模块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400598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084250"/>
            <a:ext cx="694944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AMD(Asynchronous Module Definition)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3390595"/>
            <a:ext cx="23774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Require.js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956484"/>
            <a:ext cx="6921094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16459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CMD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146304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Sea.js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1640434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3291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 Modules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兼容问题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31089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多模块文件的频繁请求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2926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前端应用的非JS模块</a:t>
            </a:r>
            <a:endParaRPr lang="en-US" sz="2284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56946" y="20574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973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563417" y="2070259"/>
            <a:ext cx="21031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571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144268" y="2237423"/>
            <a:ext cx="13716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4547311" y="642938"/>
            <a:ext cx="2011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4547311" y="2283714"/>
            <a:ext cx="237744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4547311" y="3924491"/>
            <a:ext cx="100584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none</a:t>
            </a:r>
            <a:endParaRPr lang="en-US" sz="3046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04158" y="642938"/>
            <a:ext cx="543154" cy="3857625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4158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217981"/>
            <a:ext cx="38404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588209"/>
            <a:ext cx="77724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启动内置优化插件，自动优化打包结果，打包速度偏慢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154098"/>
            <a:ext cx="7715707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217981"/>
            <a:ext cx="44805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588209"/>
            <a:ext cx="77724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自动优化打包速度，添加一些调试过程中的辅助插件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154098"/>
            <a:ext cx="7715707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217981"/>
            <a:ext cx="17373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none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588209"/>
            <a:ext cx="77724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运行最原始的打包，不做任何额外处理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154098"/>
            <a:ext cx="7715707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832104" y="1903095"/>
            <a:ext cx="22860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Webpack原理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3689604" y="642938"/>
            <a:ext cx="24688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3689604" y="1527620"/>
            <a:ext cx="21031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3689604" y="2412302"/>
            <a:ext cx="10972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</a:t>
            </a:r>
            <a:endParaRPr lang="en-US" sz="3046" dirty="0"/>
          </a:p>
        </p:txBody>
      </p:sp>
      <p:sp>
        <p:nvSpPr>
          <p:cNvPr id="6" name="Object5"/>
          <p:cNvSpPr/>
          <p:nvPr/>
        </p:nvSpPr>
        <p:spPr>
          <a:xfrm>
            <a:off x="3689604" y="3296983"/>
            <a:ext cx="411480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3046" dirty="0"/>
          </a:p>
        </p:txBody>
      </p:sp>
      <p:sp>
        <p:nvSpPr>
          <p:cNvPr id="7" name="Object6"/>
          <p:cNvSpPr/>
          <p:nvPr/>
        </p:nvSpPr>
        <p:spPr>
          <a:xfrm>
            <a:off x="3689604" y="4181665"/>
            <a:ext cx="137160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</a:t>
            </a:r>
            <a:endParaRPr lang="en-US" sz="3046" dirty="0"/>
          </a:p>
        </p:txBody>
      </p:sp>
      <p:sp>
        <p:nvSpPr>
          <p:cNvPr id="8" name="Object7"/>
          <p:cNvSpPr/>
          <p:nvPr/>
        </p:nvSpPr>
        <p:spPr>
          <a:xfrm>
            <a:off x="3689604" y="5066348"/>
            <a:ext cx="11887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</a:t>
            </a:r>
            <a:endParaRPr lang="en-US" sz="3046" dirty="0"/>
          </a:p>
        </p:txBody>
      </p:sp>
      <p:sp>
        <p:nvSpPr>
          <p:cNvPr id="9" name="Object8"/>
          <p:cNvSpPr/>
          <p:nvPr/>
        </p:nvSpPr>
        <p:spPr>
          <a:xfrm>
            <a:off x="3689604" y="5951030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运行机制</a:t>
            </a:r>
            <a:endParaRPr lang="en-US" sz="3046" dirty="0"/>
          </a:p>
        </p:txBody>
      </p:sp>
      <p:sp>
        <p:nvSpPr>
          <p:cNvPr id="10" name="Object9"/>
          <p:cNvSpPr/>
          <p:nvPr/>
        </p:nvSpPr>
        <p:spPr>
          <a:xfrm>
            <a:off x="3689604" y="6835712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工作原理</a:t>
            </a:r>
            <a:endParaRPr lang="en-US" sz="3046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47365" y="642938"/>
            <a:ext cx="543154" cy="3857625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7365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54380" y="2070259"/>
            <a:ext cx="7680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571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56692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4572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V4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4572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V5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64008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__webpack_module_cache__ 对象 缓存模块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56692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__webpack_require__(id) 加载指定模块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3981069"/>
            <a:ext cx="27432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IIFE包裹的工具函数</a:t>
            </a:r>
            <a:endParaRPr lang="en-US" sz="2284" dirty="0"/>
          </a:p>
        </p:txBody>
      </p:sp>
      <p:sp>
        <p:nvSpPr>
          <p:cNvPr id="8" name="Object7"/>
          <p:cNvSpPr/>
          <p:nvPr/>
        </p:nvSpPr>
        <p:spPr>
          <a:xfrm>
            <a:off x="609905" y="4618863"/>
            <a:ext cx="56692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调用__webpack_require__(module_id)</a:t>
            </a:r>
            <a:endParaRPr lang="en-US" sz="2284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883653"/>
            <a:ext cx="9144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V4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253882"/>
            <a:ext cx="7772400" cy="20059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生成IIFE，每个模块对应一个函数直接量（表达式）作为参数数组里的 item 传入 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1819770"/>
            <a:ext cx="7715707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13716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217981"/>
            <a:ext cx="9144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V5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588209"/>
            <a:ext cx="777240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__webpack_modules__ 变量 保存模块参数[IIFE]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154098"/>
            <a:ext cx="7749540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13716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084250"/>
            <a:ext cx="7772400" cy="19030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__webpack_require__(id) 加载指定模块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3390595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判断缓存是否可用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956484"/>
            <a:ext cx="7726680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13716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打包结果运行原理(V5)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283610" y="2070259"/>
            <a:ext cx="26517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</a:t>
            </a:r>
            <a:endParaRPr lang="en-US" sz="571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19202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3566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webpack只解析JS token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4663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实现不同种类资源模块加载的核心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15544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css-loader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18288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style-loader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3981069"/>
            <a:ext cx="76809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 本质是一个处理依赖资源(作为参数传入)的函数，并返回处理结果(标准的JS代码字符串)</a:t>
            </a:r>
            <a:endParaRPr lang="en-US" sz="2284" dirty="0"/>
          </a:p>
        </p:txBody>
      </p:sp>
      <p:sp>
        <p:nvSpPr>
          <p:cNvPr id="8" name="Object7"/>
          <p:cNvSpPr/>
          <p:nvPr/>
        </p:nvSpPr>
        <p:spPr>
          <a:xfrm>
            <a:off x="609905" y="5050917"/>
            <a:ext cx="749808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loader返回结果直接被拼接到构建结果，所以得是JS代码，不然会报错</a:t>
            </a:r>
            <a:endParaRPr lang="en-US" sz="2284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883653"/>
            <a:ext cx="36576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css-loader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253882"/>
            <a:ext cx="7589520" cy="20059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本质是将CSS脚本字符串push到 ___CSS_LOADER_EXPORT___ 数组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1819770"/>
            <a:ext cx="757214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41148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style-loader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7955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insertStyleElement() 创建style标签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7892186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45720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391510" y="2070259"/>
            <a:ext cx="23774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</a:t>
            </a:r>
            <a:endParaRPr lang="en-US" sz="571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57654" y="2070259"/>
            <a:ext cx="466344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571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17373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本质就是钩子机制，往不同节点上挂载不同的任务从而扩展webpack的能力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499741"/>
            <a:ext cx="19202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写一个插件类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137535"/>
            <a:ext cx="55778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理论上loader能做的事使用plugin也能做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775329"/>
            <a:ext cx="40233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plugin能完成loader的功能吗</a:t>
            </a:r>
            <a:endParaRPr lang="en-US" sz="2284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34747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写一个插件类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21031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定义apply方法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32004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compiler对象作为参数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42062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compilation对象获取依赖模块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37490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对模块代码进行操作并返回</a:t>
            </a:r>
            <a:endParaRPr lang="en-US" sz="2284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</a:t>
            </a:r>
            <a:endParaRPr lang="en-US" sz="973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7406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plugin能完成loader的功能吗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loader是在加载过程中，拿到源文件内容，再进行一些处理，最后转化成js代码。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499741"/>
            <a:ext cx="76809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plugin也能够在合适的时机拿到源文件内容，并通过一些操作，最后覆盖源文件。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569589"/>
            <a:ext cx="7498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所以理论上是可行的，但不符合webpack的设计哲学。</a:t>
            </a:r>
            <a:endParaRPr lang="en-US" sz="2284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256946" y="20574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Plugin</a:t>
            </a:r>
            <a:endParaRPr lang="en-US" sz="973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运行机制</a:t>
            </a:r>
            <a:endParaRPr lang="en-US" sz="571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运行机制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768096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 Loader 处理特殊类型资源的加载，例如加载样式、图片；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499741"/>
            <a:ext cx="795528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通过 Plugin 实现各种自动化的构建任务，例如自动压缩、自动发布。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569589"/>
            <a:ext cx="12801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打包过程</a:t>
            </a:r>
            <a:endParaRPr lang="en-US" sz="2284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打包过程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37490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根据配置找到指定入口文件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51206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根据import , require构建依赖关系树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4663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遍历依赖交给指定loader加载模块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4663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加载结果放入打包结果(bundle.js)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3981069"/>
            <a:ext cx="786384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无法用JS表示的资源将对应的访问路径作为这个模块的导出成员暴露给外部</a:t>
            </a:r>
            <a:endParaRPr lang="en-US" sz="2284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运行机制</a:t>
            </a:r>
            <a:endParaRPr lang="en-US" sz="973" dirty="0"/>
          </a:p>
        </p:txBody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029407" y="2070259"/>
            <a:ext cx="310896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工作原理</a:t>
            </a:r>
            <a:endParaRPr lang="en-US" sz="571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04265" y="2237423"/>
            <a:ext cx="21031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工作原理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3963924" y="642938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关键环节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3963924" y="1527620"/>
            <a:ext cx="24688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Webpack CLI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3963924" y="2412302"/>
            <a:ext cx="35661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创建 Compiler 对象</a:t>
            </a:r>
            <a:endParaRPr lang="en-US" sz="3046" dirty="0"/>
          </a:p>
        </p:txBody>
      </p:sp>
      <p:sp>
        <p:nvSpPr>
          <p:cNvPr id="6" name="Object5"/>
          <p:cNvSpPr/>
          <p:nvPr/>
        </p:nvSpPr>
        <p:spPr>
          <a:xfrm>
            <a:off x="3963924" y="3296983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开始构建</a:t>
            </a:r>
            <a:endParaRPr lang="en-US" sz="3046" dirty="0"/>
          </a:p>
        </p:txBody>
      </p:sp>
      <p:sp>
        <p:nvSpPr>
          <p:cNvPr id="7" name="Object6"/>
          <p:cNvSpPr/>
          <p:nvPr/>
        </p:nvSpPr>
        <p:spPr>
          <a:xfrm>
            <a:off x="3963924" y="4181665"/>
            <a:ext cx="201168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make 阶段</a:t>
            </a:r>
            <a:endParaRPr lang="en-US" sz="3046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21685" y="642938"/>
            <a:ext cx="543154" cy="3857625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1685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关键环节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393192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Webpack CLI 启动打包流程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64922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载入 Webpack 核心模块，创建 Compiler 对象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2705481"/>
            <a:ext cx="52120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使用 Compiler 对象开始编译整个项目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343275"/>
            <a:ext cx="68580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从入口文件开始，解析模块依赖，形成依赖关系树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3981069"/>
            <a:ext cx="68580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递归依赖树，将每个模块交给对应的 Loader 处理</a:t>
            </a:r>
            <a:endParaRPr lang="en-US" sz="2284" dirty="0"/>
          </a:p>
        </p:txBody>
      </p:sp>
      <p:sp>
        <p:nvSpPr>
          <p:cNvPr id="8" name="Object7"/>
          <p:cNvSpPr/>
          <p:nvPr/>
        </p:nvSpPr>
        <p:spPr>
          <a:xfrm>
            <a:off x="609905" y="4618863"/>
            <a:ext cx="786384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合并 Loader 处理完的结果，将打包结果输出到 dist 目录</a:t>
            </a:r>
            <a:endParaRPr lang="en-US" sz="2284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256946" y="20574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工作原理</a:t>
            </a:r>
            <a:endParaRPr lang="en-US" sz="973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707185" y="1903095"/>
            <a:ext cx="210312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949"/>
              </a:lnSpc>
            </a:pPr>
            <a:r>
              <a:rPr lang="en-US" sz="3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3807" dirty="0"/>
          </a:p>
        </p:txBody>
      </p:sp>
      <p:sp>
        <p:nvSpPr>
          <p:cNvPr id="3" name="Object2"/>
          <p:cNvSpPr/>
          <p:nvPr/>
        </p:nvSpPr>
        <p:spPr>
          <a:xfrm>
            <a:off x="4466844" y="642938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文件划分</a:t>
            </a:r>
            <a:endParaRPr lang="en-US" sz="3046" dirty="0"/>
          </a:p>
        </p:txBody>
      </p:sp>
      <p:sp>
        <p:nvSpPr>
          <p:cNvPr id="4" name="Object3"/>
          <p:cNvSpPr/>
          <p:nvPr/>
        </p:nvSpPr>
        <p:spPr>
          <a:xfrm>
            <a:off x="4466844" y="1736960"/>
            <a:ext cx="16459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命名空间</a:t>
            </a:r>
            <a:endParaRPr lang="en-US" sz="3046" dirty="0"/>
          </a:p>
        </p:txBody>
      </p:sp>
      <p:sp>
        <p:nvSpPr>
          <p:cNvPr id="5" name="Object4"/>
          <p:cNvSpPr/>
          <p:nvPr/>
        </p:nvSpPr>
        <p:spPr>
          <a:xfrm>
            <a:off x="4466844" y="2830468"/>
            <a:ext cx="82296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IIFE</a:t>
            </a:r>
            <a:endParaRPr lang="en-US" sz="3046" dirty="0"/>
          </a:p>
        </p:txBody>
      </p:sp>
      <p:sp>
        <p:nvSpPr>
          <p:cNvPr id="6" name="Object5"/>
          <p:cNvSpPr/>
          <p:nvPr/>
        </p:nvSpPr>
        <p:spPr>
          <a:xfrm>
            <a:off x="4466844" y="3924491"/>
            <a:ext cx="2560320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264"/>
              </a:lnSpc>
            </a:pPr>
            <a:r>
              <a:rPr lang="en-US" sz="3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IIFE 依赖参数</a:t>
            </a:r>
            <a:endParaRPr lang="en-US" sz="3046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24605" y="642938"/>
            <a:ext cx="543154" cy="3857625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605" y="642938"/>
            <a:ext cx="543154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文件划分</a:t>
            </a:r>
            <a:endParaRPr lang="en-US" sz="4188" dirty="0"/>
          </a:p>
        </p:txBody>
      </p:sp>
      <p:sp>
        <p:nvSpPr>
          <p:cNvPr id="3" name="Object2"/>
          <p:cNvSpPr/>
          <p:nvPr/>
        </p:nvSpPr>
        <p:spPr>
          <a:xfrm>
            <a:off x="609905" y="1429893"/>
            <a:ext cx="722376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模块直接在全局工作，大量模块成员污染全局作用域</a:t>
            </a:r>
            <a:endParaRPr lang="en-US" sz="2284" dirty="0"/>
          </a:p>
        </p:txBody>
      </p:sp>
      <p:sp>
        <p:nvSpPr>
          <p:cNvPr id="4" name="Object3"/>
          <p:cNvSpPr/>
          <p:nvPr/>
        </p:nvSpPr>
        <p:spPr>
          <a:xfrm>
            <a:off x="609905" y="2067687"/>
            <a:ext cx="7772400" cy="8743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没有私有空间，所有模块内的成员都可以在模块外部被访问或者修改</a:t>
            </a:r>
            <a:endParaRPr lang="en-US" sz="2284" dirty="0"/>
          </a:p>
        </p:txBody>
      </p:sp>
      <p:sp>
        <p:nvSpPr>
          <p:cNvPr id="5" name="Object4"/>
          <p:cNvSpPr/>
          <p:nvPr/>
        </p:nvSpPr>
        <p:spPr>
          <a:xfrm>
            <a:off x="609905" y="3137535"/>
            <a:ext cx="466344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一旦模块增多，容易产生命名冲突</a:t>
            </a:r>
            <a:endParaRPr lang="en-US" sz="2284" dirty="0"/>
          </a:p>
        </p:txBody>
      </p:sp>
      <p:sp>
        <p:nvSpPr>
          <p:cNvPr id="6" name="Object5"/>
          <p:cNvSpPr/>
          <p:nvPr/>
        </p:nvSpPr>
        <p:spPr>
          <a:xfrm>
            <a:off x="609905" y="3775329"/>
            <a:ext cx="502920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无法管理模块与模块之间的依赖关系</a:t>
            </a:r>
            <a:endParaRPr lang="en-US" sz="2284" dirty="0"/>
          </a:p>
        </p:txBody>
      </p:sp>
      <p:sp>
        <p:nvSpPr>
          <p:cNvPr id="7" name="Object6"/>
          <p:cNvSpPr/>
          <p:nvPr/>
        </p:nvSpPr>
        <p:spPr>
          <a:xfrm>
            <a:off x="609905" y="4413123"/>
            <a:ext cx="6583680" cy="4629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198"/>
              </a:lnSpc>
            </a:pPr>
            <a:r>
              <a:rPr lang="en-US" sz="23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在维护的过程中也很难分辨每个成员所属的模块</a:t>
            </a:r>
            <a:endParaRPr lang="en-US" sz="2284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862358"/>
            <a:ext cx="263347" cy="20574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973" dirty="0"/>
          </a:p>
        </p:txBody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29260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命名空间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41148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解决命名冲突问题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4114800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13716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IIFE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722376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解决命名冲突和全局作用域污染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7200900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609905" y="1552308"/>
            <a:ext cx="44805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929"/>
              </a:lnSpc>
            </a:pPr>
            <a:r>
              <a:rPr lang="en-US" sz="5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IIFE 依赖参数</a:t>
            </a:r>
            <a:endParaRPr lang="en-US" sz="5330" dirty="0"/>
          </a:p>
        </p:txBody>
      </p:sp>
      <p:sp>
        <p:nvSpPr>
          <p:cNvPr id="3" name="Object2"/>
          <p:cNvSpPr/>
          <p:nvPr/>
        </p:nvSpPr>
        <p:spPr>
          <a:xfrm>
            <a:off x="609905" y="2922537"/>
            <a:ext cx="5669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明确模块之间的依赖关系</a:t>
            </a:r>
            <a:endParaRPr lang="en-US" sz="3807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905" y="2488425"/>
            <a:ext cx="5658307" cy="4341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56946" y="205740"/>
            <a:ext cx="8229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模块化的演进</a:t>
            </a:r>
            <a:endParaRPr lang="en-US" sz="973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46" y="38884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643530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7424"/>
              </a:lnSpc>
            </a:pPr>
            <a:r>
              <a:rPr lang="en-US" sz="5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模块化规范</a:t>
            </a:r>
            <a:endParaRPr lang="en-US" sz="571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2021-12-03T23:32:13Z</dcterms:created>
  <dcterms:modified xsi:type="dcterms:W3CDTF">2021-12-03T23:32:13Z</dcterms:modified>
</cp:coreProperties>
</file>