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370" r:id="rId4"/>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B82A5-14E6-A740-8224-7EC9193C1883}" type="datetimeFigureOut">
              <a:rPr lang="en-CN" smtClean="0"/>
              <a:t>7/18/24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C8A8E-DC31-FB42-A569-57DED22024E2}" type="slidenum">
              <a:rPr lang="en-CN" smtClean="0"/>
              <a:t>‹#›</a:t>
            </a:fld>
            <a:endParaRPr lang="en-CN"/>
          </a:p>
        </p:txBody>
      </p:sp>
    </p:spTree>
    <p:extLst>
      <p:ext uri="{BB962C8B-B14F-4D97-AF65-F5344CB8AC3E}">
        <p14:creationId xmlns:p14="http://schemas.microsoft.com/office/powerpoint/2010/main" val="1733667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73FC8A8E-DC31-FB42-A569-57DED22024E2}" type="slidenum">
              <a:rPr lang="en-CN" smtClean="0"/>
              <a:t>2</a:t>
            </a:fld>
            <a:endParaRPr lang="en-CN"/>
          </a:p>
        </p:txBody>
      </p:sp>
    </p:spTree>
    <p:extLst>
      <p:ext uri="{BB962C8B-B14F-4D97-AF65-F5344CB8AC3E}">
        <p14:creationId xmlns:p14="http://schemas.microsoft.com/office/powerpoint/2010/main" val="22278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Customer Obsession: Address customer pain points</a:t>
            </a:r>
          </a:p>
          <a:p>
            <a:pPr marL="171450" indent="-171450">
              <a:buFontTx/>
              <a:buChar char="-"/>
            </a:pPr>
            <a:r>
              <a:rPr lang="en-US" dirty="0"/>
              <a:t>Scalability: Any customer can use this: Dev to C-level</a:t>
            </a:r>
          </a:p>
          <a:p>
            <a:pPr marL="171450" indent="-171450">
              <a:buFontTx/>
              <a:buChar char="-"/>
            </a:pPr>
            <a:r>
              <a:rPr lang="en-US" dirty="0"/>
              <a:t>Readiness: Ready</a:t>
            </a:r>
          </a:p>
          <a:p>
            <a:endParaRPr lang="en-US" dirty="0"/>
          </a:p>
          <a:p>
            <a:r>
              <a:rPr lang="en-US" dirty="0"/>
              <a:t>How it works:</a:t>
            </a:r>
          </a:p>
          <a:p>
            <a:pPr marL="228600" indent="-228600">
              <a:buAutoNum type="arabicPeriod"/>
            </a:pPr>
            <a:r>
              <a:rPr lang="en-US" dirty="0"/>
              <a:t>The diagram shows the architecture for our solution.</a:t>
            </a:r>
          </a:p>
          <a:p>
            <a:pPr marL="228600" indent="-228600">
              <a:buAutoNum type="arabicPeriod"/>
            </a:pPr>
            <a:r>
              <a:rPr lang="en-US" dirty="0"/>
              <a:t>The user will talk to Amazon Q via an IM platform (</a:t>
            </a:r>
            <a:r>
              <a:rPr lang="en-US" dirty="0" err="1"/>
              <a:t>Feishu</a:t>
            </a:r>
            <a:r>
              <a:rPr lang="en-US" dirty="0"/>
              <a:t> in this case) which sends the request to our API GW. The lambda behind will first translate the language of the prompt to English before triggering Amazon Q. The translation is done via Bedrock (Claude 3) with AWS Translate as a failsafe. After Amazon Q responds, the system will translate it back to its original language and sends the response back to the user.</a:t>
            </a:r>
            <a:endParaRPr lang="en-CN" dirty="0"/>
          </a:p>
        </p:txBody>
      </p:sp>
      <p:sp>
        <p:nvSpPr>
          <p:cNvPr id="4" name="Slide Number Placeholder 3"/>
          <p:cNvSpPr>
            <a:spLocks noGrp="1"/>
          </p:cNvSpPr>
          <p:nvPr>
            <p:ph type="sldNum" sz="quarter" idx="5"/>
          </p:nvPr>
        </p:nvSpPr>
        <p:spPr/>
        <p:txBody>
          <a:bodyPr/>
          <a:lstStyle/>
          <a:p>
            <a:fld id="{73FC8A8E-DC31-FB42-A569-57DED22024E2}" type="slidenum">
              <a:rPr lang="en-CN" smtClean="0"/>
              <a:t>3</a:t>
            </a:fld>
            <a:endParaRPr lang="en-CN"/>
          </a:p>
        </p:txBody>
      </p:sp>
    </p:spTree>
    <p:extLst>
      <p:ext uri="{BB962C8B-B14F-4D97-AF65-F5344CB8AC3E}">
        <p14:creationId xmlns:p14="http://schemas.microsoft.com/office/powerpoint/2010/main" val="82262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A06E-843C-AA24-B8DF-126730484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4B37A581-F2E6-5119-393E-31F6A5FB2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46A4A221-4DC4-B81D-6D69-16F4A312A002}"/>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5" name="Footer Placeholder 4">
            <a:extLst>
              <a:ext uri="{FF2B5EF4-FFF2-40B4-BE49-F238E27FC236}">
                <a16:creationId xmlns:a16="http://schemas.microsoft.com/office/drawing/2014/main" id="{0DF755EB-52F1-7C16-CA7C-8B8AFF2C435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7E3C37C-FA96-B941-FED0-47B43D08EF3F}"/>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253909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C64A-1650-46EC-D275-E797CCB74462}"/>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E4A78BB-0F12-5BEA-00F6-0BFF7FCB6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0027889-556E-5956-9DE3-7D017CB38BA4}"/>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5" name="Footer Placeholder 4">
            <a:extLst>
              <a:ext uri="{FF2B5EF4-FFF2-40B4-BE49-F238E27FC236}">
                <a16:creationId xmlns:a16="http://schemas.microsoft.com/office/drawing/2014/main" id="{856ABC43-8A6C-DD36-A6FB-C54C70373F9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2F17819-9E32-5659-DC94-041FAE27826A}"/>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131806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F26D3-F257-CF24-230B-93F92B1CD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8DCA660-BF76-64DA-E2AC-BAB183263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BA4515B-3A03-FBFB-1D30-187B93F90D44}"/>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5" name="Footer Placeholder 4">
            <a:extLst>
              <a:ext uri="{FF2B5EF4-FFF2-40B4-BE49-F238E27FC236}">
                <a16:creationId xmlns:a16="http://schemas.microsoft.com/office/drawing/2014/main" id="{0FC032A4-DDE7-20F3-7F8F-4D939F6F396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F6E7F05-A5C7-80B6-FA8C-62F77E87224A}"/>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181145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9DBC-8820-EFD7-EAA9-3E2421092C6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4E73C3A-B165-E7F9-092F-48C41FDC31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67B45ED-1500-1655-3A48-503EDE219D06}"/>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5" name="Footer Placeholder 4">
            <a:extLst>
              <a:ext uri="{FF2B5EF4-FFF2-40B4-BE49-F238E27FC236}">
                <a16:creationId xmlns:a16="http://schemas.microsoft.com/office/drawing/2014/main" id="{622D46C9-CC02-5803-BF26-4EC7ECE19C0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16C1D77-5CDD-442E-5449-2BC330F9CA68}"/>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200137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2BF1-C040-F5BA-0E42-C48B3BB55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093C4D09-47CD-297F-32F9-D6E8A6DEE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79C57-5598-FBDE-16DF-7B67843359FB}"/>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5" name="Footer Placeholder 4">
            <a:extLst>
              <a:ext uri="{FF2B5EF4-FFF2-40B4-BE49-F238E27FC236}">
                <a16:creationId xmlns:a16="http://schemas.microsoft.com/office/drawing/2014/main" id="{F662B1D7-59B4-D401-7B7C-5939318E163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F87CB8E8-F739-39A3-F598-68412BF51CA6}"/>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328942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5251-A615-F8A2-9D70-63B713B32C2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ED76EFE4-B629-E38A-42A7-67632DE82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8B20DEA3-6266-92D2-B44A-6EE624E16E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13CFA55F-E22A-824C-EB23-2D6AD2DCB5EA}"/>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6" name="Footer Placeholder 5">
            <a:extLst>
              <a:ext uri="{FF2B5EF4-FFF2-40B4-BE49-F238E27FC236}">
                <a16:creationId xmlns:a16="http://schemas.microsoft.com/office/drawing/2014/main" id="{FA49C514-0162-D245-571B-EBB7C1F32C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39169058-AD01-98E3-BA6E-025F5692187D}"/>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31210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2A5F-DEFF-559D-0A83-398D79C6C401}"/>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BC1FDD90-A5D1-A559-8C32-4602838A0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E2F55-124E-26D4-9D79-AC237AA73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0377D20-1FD5-29A8-7560-7D15FD208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5BD77B-BB25-5D25-D98F-A708458CF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296D456A-2673-6837-3905-4C7E6D5F4ACB}"/>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8" name="Footer Placeholder 7">
            <a:extLst>
              <a:ext uri="{FF2B5EF4-FFF2-40B4-BE49-F238E27FC236}">
                <a16:creationId xmlns:a16="http://schemas.microsoft.com/office/drawing/2014/main" id="{FDE8EACB-645B-F5A1-11C6-222CC8B6827B}"/>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C9FB0B86-5B44-0275-5C76-CDA8690AF877}"/>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206874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8BF1-1649-A472-32D2-BC7FFF9669AC}"/>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1350AB0E-C12B-FA59-97B7-AB4F4C82DF60}"/>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4" name="Footer Placeholder 3">
            <a:extLst>
              <a:ext uri="{FF2B5EF4-FFF2-40B4-BE49-F238E27FC236}">
                <a16:creationId xmlns:a16="http://schemas.microsoft.com/office/drawing/2014/main" id="{9AF9FBDB-4805-D503-0D39-CAF206B2A1D3}"/>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2F70645A-5191-65A6-BECA-782BCF38D754}"/>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56268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6EF5E-C33E-6693-9C19-B73EDF4E6DD4}"/>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3" name="Footer Placeholder 2">
            <a:extLst>
              <a:ext uri="{FF2B5EF4-FFF2-40B4-BE49-F238E27FC236}">
                <a16:creationId xmlns:a16="http://schemas.microsoft.com/office/drawing/2014/main" id="{3FF0260D-C2B0-6D60-6AF3-FDF20D520083}"/>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4CC12-3B35-E2CD-1023-2A3A98FC4B49}"/>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279293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0BEE-FEA9-6D0E-8FA7-BE77B1828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FCF1FD6E-E766-9EF9-2D0D-B2B68A568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9171F967-EB7D-7517-CB55-E93143DC2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CC1D0-6F38-44EE-9AE9-98CB2FFE7315}"/>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6" name="Footer Placeholder 5">
            <a:extLst>
              <a:ext uri="{FF2B5EF4-FFF2-40B4-BE49-F238E27FC236}">
                <a16:creationId xmlns:a16="http://schemas.microsoft.com/office/drawing/2014/main" id="{CBAD43DC-DED1-6D1C-39D2-D6207D9D458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1A25209-B952-A2A4-9949-6D262B52252B}"/>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374948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5D61-8676-5F21-CB78-9C8F6C07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D7C6B61C-C921-FAC3-5B0A-8BC25D4BA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CCAFB98-068E-AE33-2FBA-525F3E07F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0F8BF-DAC0-8D92-C9B5-415EBBA4DC92}"/>
              </a:ext>
            </a:extLst>
          </p:cNvPr>
          <p:cNvSpPr>
            <a:spLocks noGrp="1"/>
          </p:cNvSpPr>
          <p:nvPr>
            <p:ph type="dt" sz="half" idx="10"/>
          </p:nvPr>
        </p:nvSpPr>
        <p:spPr/>
        <p:txBody>
          <a:bodyPr/>
          <a:lstStyle/>
          <a:p>
            <a:fld id="{2B25AC42-460C-AE46-8294-C43CFDF1F31F}" type="datetimeFigureOut">
              <a:rPr lang="en-CN" smtClean="0"/>
              <a:t>7/18/24</a:t>
            </a:fld>
            <a:endParaRPr lang="en-CN"/>
          </a:p>
        </p:txBody>
      </p:sp>
      <p:sp>
        <p:nvSpPr>
          <p:cNvPr id="6" name="Footer Placeholder 5">
            <a:extLst>
              <a:ext uri="{FF2B5EF4-FFF2-40B4-BE49-F238E27FC236}">
                <a16:creationId xmlns:a16="http://schemas.microsoft.com/office/drawing/2014/main" id="{A10E1756-B23D-24DE-5C61-C4F95FC5946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9EC288D-B23A-2FB5-252D-F009283EF80F}"/>
              </a:ext>
            </a:extLst>
          </p:cNvPr>
          <p:cNvSpPr>
            <a:spLocks noGrp="1"/>
          </p:cNvSpPr>
          <p:nvPr>
            <p:ph type="sldNum" sz="quarter" idx="12"/>
          </p:nvPr>
        </p:nvSpPr>
        <p:spPr/>
        <p:txBody>
          <a:bodyPr/>
          <a:lstStyle/>
          <a:p>
            <a:fld id="{77E1C38E-A5FE-BB43-9CBC-B0A67B071F7D}" type="slidenum">
              <a:rPr lang="en-CN" smtClean="0"/>
              <a:t>‹#›</a:t>
            </a:fld>
            <a:endParaRPr lang="en-CN"/>
          </a:p>
        </p:txBody>
      </p:sp>
    </p:spTree>
    <p:extLst>
      <p:ext uri="{BB962C8B-B14F-4D97-AF65-F5344CB8AC3E}">
        <p14:creationId xmlns:p14="http://schemas.microsoft.com/office/powerpoint/2010/main" val="280560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D025E-AA06-B2B1-9EFE-876D1A20E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B17AFC0-9EC7-93FF-6670-9AEA57388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266CA01-C745-8651-FEC8-A678D24AB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5AC42-460C-AE46-8294-C43CFDF1F31F}" type="datetimeFigureOut">
              <a:rPr lang="en-CN" smtClean="0"/>
              <a:t>7/18/24</a:t>
            </a:fld>
            <a:endParaRPr lang="en-CN"/>
          </a:p>
        </p:txBody>
      </p:sp>
      <p:sp>
        <p:nvSpPr>
          <p:cNvPr id="5" name="Footer Placeholder 4">
            <a:extLst>
              <a:ext uri="{FF2B5EF4-FFF2-40B4-BE49-F238E27FC236}">
                <a16:creationId xmlns:a16="http://schemas.microsoft.com/office/drawing/2014/main" id="{1D77F370-F517-3CE0-CC75-6DE2AFA15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1A0245A6-05B6-482C-61D1-30E68B220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1C38E-A5FE-BB43-9CBC-B0A67B071F7D}" type="slidenum">
              <a:rPr lang="en-CN" smtClean="0"/>
              <a:t>‹#›</a:t>
            </a:fld>
            <a:endParaRPr lang="en-CN"/>
          </a:p>
        </p:txBody>
      </p:sp>
    </p:spTree>
    <p:extLst>
      <p:ext uri="{BB962C8B-B14F-4D97-AF65-F5344CB8AC3E}">
        <p14:creationId xmlns:p14="http://schemas.microsoft.com/office/powerpoint/2010/main" val="327507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1.png"/><Relationship Id="rId21" Type="http://schemas.openxmlformats.org/officeDocument/2006/relationships/image" Target="../media/image2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1.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15.png"/><Relationship Id="rId23" Type="http://schemas.openxmlformats.org/officeDocument/2006/relationships/image" Target="../media/image24.png"/><Relationship Id="rId10" Type="http://schemas.openxmlformats.org/officeDocument/2006/relationships/image" Target="../media/image8.svg"/><Relationship Id="rId19" Type="http://schemas.openxmlformats.org/officeDocument/2006/relationships/image" Target="../media/image20.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4.png"/><Relationship Id="rId22" Type="http://schemas.openxmlformats.org/officeDocument/2006/relationships/image" Target="../media/image23.png"/></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1.png"/><Relationship Id="rId21" Type="http://schemas.openxmlformats.org/officeDocument/2006/relationships/image" Target="../media/image22.png"/><Relationship Id="rId34" Type="http://schemas.openxmlformats.org/officeDocument/2006/relationships/image" Target="../media/image34.sv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1.sv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9.png"/><Relationship Id="rId32" Type="http://schemas.openxmlformats.org/officeDocument/2006/relationships/image" Target="../media/image32.svg"/><Relationship Id="rId5" Type="http://schemas.openxmlformats.org/officeDocument/2006/relationships/image" Target="../media/image3.png"/><Relationship Id="rId15" Type="http://schemas.openxmlformats.org/officeDocument/2006/relationships/image" Target="../media/image15.png"/><Relationship Id="rId23" Type="http://schemas.openxmlformats.org/officeDocument/2006/relationships/image" Target="../media/image24.png"/><Relationship Id="rId28" Type="http://schemas.openxmlformats.org/officeDocument/2006/relationships/image" Target="../media/image28.svg"/><Relationship Id="rId10" Type="http://schemas.openxmlformats.org/officeDocument/2006/relationships/image" Target="../media/image8.svg"/><Relationship Id="rId19" Type="http://schemas.openxmlformats.org/officeDocument/2006/relationships/image" Target="../media/image20.png"/><Relationship Id="rId31" Type="http://schemas.openxmlformats.org/officeDocument/2006/relationships/image" Target="../media/image31.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4.png"/><Relationship Id="rId22" Type="http://schemas.openxmlformats.org/officeDocument/2006/relationships/image" Target="../media/image23.png"/><Relationship Id="rId27" Type="http://schemas.openxmlformats.org/officeDocument/2006/relationships/image" Target="../media/image27.png"/><Relationship Id="rId30" Type="http://schemas.openxmlformats.org/officeDocument/2006/relationships/image" Target="../media/image30.sv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53D5D9-FBAD-9BAA-D5FA-C57DBE1DABDC}"/>
              </a:ext>
            </a:extLst>
          </p:cNvPr>
          <p:cNvSpPr/>
          <p:nvPr/>
        </p:nvSpPr>
        <p:spPr>
          <a:xfrm>
            <a:off x="4448710" y="512371"/>
            <a:ext cx="7263828" cy="45938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C652CAD5-ACB9-85E8-3E3A-F28446CB841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448710" y="512371"/>
            <a:ext cx="381000" cy="381000"/>
          </a:xfrm>
          <a:prstGeom prst="rect">
            <a:avLst/>
          </a:prstGeom>
        </p:spPr>
      </p:pic>
      <p:sp>
        <p:nvSpPr>
          <p:cNvPr id="6" name="TextBox 17">
            <a:extLst>
              <a:ext uri="{FF2B5EF4-FFF2-40B4-BE49-F238E27FC236}">
                <a16:creationId xmlns:a16="http://schemas.microsoft.com/office/drawing/2014/main" id="{BAD84AF3-F1FC-2FA8-B91D-08F08DDBB606}"/>
              </a:ext>
            </a:extLst>
          </p:cNvPr>
          <p:cNvSpPr txBox="1">
            <a:spLocks noChangeArrowheads="1"/>
          </p:cNvSpPr>
          <p:nvPr/>
        </p:nvSpPr>
        <p:spPr bwMode="auto">
          <a:xfrm>
            <a:off x="7391098" y="2490163"/>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Larkbot</a:t>
            </a:r>
          </a:p>
        </p:txBody>
      </p:sp>
      <p:pic>
        <p:nvPicPr>
          <p:cNvPr id="7" name="Graphic 13">
            <a:extLst>
              <a:ext uri="{FF2B5EF4-FFF2-40B4-BE49-F238E27FC236}">
                <a16:creationId xmlns:a16="http://schemas.microsoft.com/office/drawing/2014/main" id="{426EFB88-86E4-B7DC-4902-9FC779209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024" y="20107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23">
            <a:extLst>
              <a:ext uri="{FF2B5EF4-FFF2-40B4-BE49-F238E27FC236}">
                <a16:creationId xmlns:a16="http://schemas.microsoft.com/office/drawing/2014/main" id="{177A0286-511C-48F2-2AD0-CF3307CB8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8489" y="291005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414B4E16-F803-4DBC-37A4-22365C03CB76}"/>
              </a:ext>
            </a:extLst>
          </p:cNvPr>
          <p:cNvSpPr txBox="1">
            <a:spLocks noChangeArrowheads="1"/>
          </p:cNvSpPr>
          <p:nvPr/>
        </p:nvSpPr>
        <p:spPr bwMode="auto">
          <a:xfrm>
            <a:off x="9200777" y="3673643"/>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10" name="TextBox 19">
            <a:extLst>
              <a:ext uri="{FF2B5EF4-FFF2-40B4-BE49-F238E27FC236}">
                <a16:creationId xmlns:a16="http://schemas.microsoft.com/office/drawing/2014/main" id="{DCEE068F-0E10-AEEA-B025-66D52036B555}"/>
              </a:ext>
            </a:extLst>
          </p:cNvPr>
          <p:cNvSpPr txBox="1">
            <a:spLocks noChangeArrowheads="1"/>
          </p:cNvSpPr>
          <p:nvPr/>
        </p:nvSpPr>
        <p:spPr bwMode="auto">
          <a:xfrm>
            <a:off x="9442199" y="4659696"/>
            <a:ext cx="84034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case table</a:t>
            </a:r>
          </a:p>
        </p:txBody>
      </p:sp>
      <p:pic>
        <p:nvPicPr>
          <p:cNvPr id="11" name="Graphic 29">
            <a:extLst>
              <a:ext uri="{FF2B5EF4-FFF2-40B4-BE49-F238E27FC236}">
                <a16:creationId xmlns:a16="http://schemas.microsoft.com/office/drawing/2014/main" id="{C1818978-DF6E-A629-AE77-DCDCD6F9AB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7421" y="421360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9">
            <a:extLst>
              <a:ext uri="{FF2B5EF4-FFF2-40B4-BE49-F238E27FC236}">
                <a16:creationId xmlns:a16="http://schemas.microsoft.com/office/drawing/2014/main" id="{CD848545-B796-5776-F6A3-E995427AC477}"/>
              </a:ext>
            </a:extLst>
          </p:cNvPr>
          <p:cNvSpPr txBox="1">
            <a:spLocks noChangeArrowheads="1"/>
          </p:cNvSpPr>
          <p:nvPr/>
        </p:nvSpPr>
        <p:spPr bwMode="auto">
          <a:xfrm>
            <a:off x="10105881" y="4650260"/>
            <a:ext cx="16342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bot_config table</a:t>
            </a:r>
          </a:p>
        </p:txBody>
      </p:sp>
      <p:pic>
        <p:nvPicPr>
          <p:cNvPr id="13" name="Graphic 29">
            <a:extLst>
              <a:ext uri="{FF2B5EF4-FFF2-40B4-BE49-F238E27FC236}">
                <a16:creationId xmlns:a16="http://schemas.microsoft.com/office/drawing/2014/main" id="{482B172A-DBDA-2D46-5DCB-4B187B2BC0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6097" y="41930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17">
            <a:extLst>
              <a:ext uri="{FF2B5EF4-FFF2-40B4-BE49-F238E27FC236}">
                <a16:creationId xmlns:a16="http://schemas.microsoft.com/office/drawing/2014/main" id="{B536429C-CEFA-FE53-25EA-AE0DA856D39C}"/>
              </a:ext>
            </a:extLst>
          </p:cNvPr>
          <p:cNvPicPr>
            <a:picLocks noChangeAspect="1" noChangeArrowheads="1"/>
          </p:cNvPicPr>
          <p:nvPr/>
        </p:nvPicPr>
        <p:blipFill>
          <a:blip r:embed="rId7"/>
          <a:srcRect/>
          <a:stretch/>
        </p:blipFill>
        <p:spPr bwMode="auto">
          <a:xfrm>
            <a:off x="5170149" y="18710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3D3E577F-C715-E1FB-C740-7BEBA34A7244}"/>
              </a:ext>
            </a:extLst>
          </p:cNvPr>
          <p:cNvSpPr txBox="1">
            <a:spLocks noChangeArrowheads="1"/>
          </p:cNvSpPr>
          <p:nvPr/>
        </p:nvSpPr>
        <p:spPr bwMode="auto">
          <a:xfrm>
            <a:off x="4431962" y="2633057"/>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API Gateway</a:t>
            </a:r>
          </a:p>
        </p:txBody>
      </p:sp>
      <p:pic>
        <p:nvPicPr>
          <p:cNvPr id="18" name="Graphic 19">
            <a:extLst>
              <a:ext uri="{FF2B5EF4-FFF2-40B4-BE49-F238E27FC236}">
                <a16:creationId xmlns:a16="http://schemas.microsoft.com/office/drawing/2014/main" id="{13A36CD0-0212-2E26-2364-F81A08786F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689636" y="36837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a:extLst>
              <a:ext uri="{FF2B5EF4-FFF2-40B4-BE49-F238E27FC236}">
                <a16:creationId xmlns:a16="http://schemas.microsoft.com/office/drawing/2014/main" id="{75711DA9-A3DD-1D20-29F8-A4A4DC7EBB10}"/>
              </a:ext>
            </a:extLst>
          </p:cNvPr>
          <p:cNvSpPr txBox="1">
            <a:spLocks noChangeArrowheads="1"/>
          </p:cNvSpPr>
          <p:nvPr/>
        </p:nvSpPr>
        <p:spPr bwMode="auto">
          <a:xfrm>
            <a:off x="6932399" y="445525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EventBridge</a:t>
            </a:r>
          </a:p>
        </p:txBody>
      </p:sp>
      <p:cxnSp>
        <p:nvCxnSpPr>
          <p:cNvPr id="21" name="Straight Arrow Connector 20">
            <a:extLst>
              <a:ext uri="{FF2B5EF4-FFF2-40B4-BE49-F238E27FC236}">
                <a16:creationId xmlns:a16="http://schemas.microsoft.com/office/drawing/2014/main" id="{987534CC-9B06-DE33-BA4F-4DBC2A492B95}"/>
              </a:ext>
            </a:extLst>
          </p:cNvPr>
          <p:cNvCxnSpPr>
            <a:cxnSpLocks/>
          </p:cNvCxnSpPr>
          <p:nvPr/>
        </p:nvCxnSpPr>
        <p:spPr>
          <a:xfrm flipV="1">
            <a:off x="8070636" y="2800567"/>
            <a:ext cx="0" cy="748084"/>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1C7118-DE07-2864-D420-4160242A166B}"/>
              </a:ext>
            </a:extLst>
          </p:cNvPr>
          <p:cNvCxnSpPr>
            <a:cxnSpLocks/>
          </p:cNvCxnSpPr>
          <p:nvPr/>
        </p:nvCxnSpPr>
        <p:spPr>
          <a:xfrm>
            <a:off x="6110074" y="2310954"/>
            <a:ext cx="16446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69F6307-4B71-6F34-719B-98BCF8080A59}"/>
              </a:ext>
            </a:extLst>
          </p:cNvPr>
          <p:cNvCxnSpPr>
            <a:cxnSpLocks/>
          </p:cNvCxnSpPr>
          <p:nvPr/>
        </p:nvCxnSpPr>
        <p:spPr>
          <a:xfrm>
            <a:off x="3293243" y="2310954"/>
            <a:ext cx="16446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 name="TextBox 18">
            <a:extLst>
              <a:ext uri="{FF2B5EF4-FFF2-40B4-BE49-F238E27FC236}">
                <a16:creationId xmlns:a16="http://schemas.microsoft.com/office/drawing/2014/main" id="{D0B3759F-A577-A903-2AAA-C01E15C0C796}"/>
              </a:ext>
            </a:extLst>
          </p:cNvPr>
          <p:cNvSpPr txBox="1">
            <a:spLocks noChangeArrowheads="1"/>
          </p:cNvSpPr>
          <p:nvPr/>
        </p:nvSpPr>
        <p:spPr bwMode="auto">
          <a:xfrm>
            <a:off x="6917277" y="3364167"/>
            <a:ext cx="11874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Polling Event</a:t>
            </a:r>
          </a:p>
        </p:txBody>
      </p:sp>
      <p:pic>
        <p:nvPicPr>
          <p:cNvPr id="28" name="Graphic 8">
            <a:extLst>
              <a:ext uri="{FF2B5EF4-FFF2-40B4-BE49-F238E27FC236}">
                <a16:creationId xmlns:a16="http://schemas.microsoft.com/office/drawing/2014/main" id="{83215859-541D-7A52-D657-559B98CFE4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90339" y="29101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127F2E94-7812-A252-7551-CB5C78D8FA1C}"/>
              </a:ext>
            </a:extLst>
          </p:cNvPr>
          <p:cNvPicPr>
            <a:picLocks noChangeAspect="1"/>
          </p:cNvPicPr>
          <p:nvPr/>
        </p:nvPicPr>
        <p:blipFill>
          <a:blip r:embed="rId11"/>
          <a:stretch>
            <a:fillRect/>
          </a:stretch>
        </p:blipFill>
        <p:spPr>
          <a:xfrm>
            <a:off x="1898076" y="1257691"/>
            <a:ext cx="938256" cy="938256"/>
          </a:xfrm>
          <a:prstGeom prst="rect">
            <a:avLst/>
          </a:prstGeom>
        </p:spPr>
      </p:pic>
      <p:sp>
        <p:nvSpPr>
          <p:cNvPr id="30" name="TextBox 9">
            <a:extLst>
              <a:ext uri="{FF2B5EF4-FFF2-40B4-BE49-F238E27FC236}">
                <a16:creationId xmlns:a16="http://schemas.microsoft.com/office/drawing/2014/main" id="{372C84D2-4596-25C9-6B9A-8D2FFFB60E2D}"/>
              </a:ext>
            </a:extLst>
          </p:cNvPr>
          <p:cNvSpPr txBox="1">
            <a:spLocks noChangeArrowheads="1"/>
          </p:cNvSpPr>
          <p:nvPr/>
        </p:nvSpPr>
        <p:spPr bwMode="auto">
          <a:xfrm>
            <a:off x="1187349" y="2057447"/>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Feishu Endpoint</a:t>
            </a:r>
          </a:p>
        </p:txBody>
      </p:sp>
      <p:sp>
        <p:nvSpPr>
          <p:cNvPr id="31" name="Freeform 30">
            <a:extLst>
              <a:ext uri="{FF2B5EF4-FFF2-40B4-BE49-F238E27FC236}">
                <a16:creationId xmlns:a16="http://schemas.microsoft.com/office/drawing/2014/main" id="{D1B84F45-FABA-6631-DEF4-D360B609A899}"/>
              </a:ext>
            </a:extLst>
          </p:cNvPr>
          <p:cNvSpPr/>
          <p:nvPr/>
        </p:nvSpPr>
        <p:spPr>
          <a:xfrm rot="10800000" flipH="1" flipV="1">
            <a:off x="3293243" y="1504004"/>
            <a:ext cx="4716233" cy="48308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32" name="Graphic 21">
            <a:extLst>
              <a:ext uri="{FF2B5EF4-FFF2-40B4-BE49-F238E27FC236}">
                <a16:creationId xmlns:a16="http://schemas.microsoft.com/office/drawing/2014/main" id="{1812B147-003C-01F3-6EAB-44D69B11B4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9665" y="551386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2">
            <a:extLst>
              <a:ext uri="{FF2B5EF4-FFF2-40B4-BE49-F238E27FC236}">
                <a16:creationId xmlns:a16="http://schemas.microsoft.com/office/drawing/2014/main" id="{57842441-5E71-6CC5-19E7-BB05CE599207}"/>
              </a:ext>
            </a:extLst>
          </p:cNvPr>
          <p:cNvSpPr txBox="1">
            <a:spLocks noChangeArrowheads="1"/>
          </p:cNvSpPr>
          <p:nvPr/>
        </p:nvSpPr>
        <p:spPr bwMode="auto">
          <a:xfrm>
            <a:off x="4721953" y="6275866"/>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CloudFormation (SAM)</a:t>
            </a:r>
          </a:p>
        </p:txBody>
      </p:sp>
      <p:sp>
        <p:nvSpPr>
          <p:cNvPr id="34" name="Freeform 33">
            <a:extLst>
              <a:ext uri="{FF2B5EF4-FFF2-40B4-BE49-F238E27FC236}">
                <a16:creationId xmlns:a16="http://schemas.microsoft.com/office/drawing/2014/main" id="{3821928F-68E3-2713-BEDD-EB318C6A8878}"/>
              </a:ext>
            </a:extLst>
          </p:cNvPr>
          <p:cNvSpPr/>
          <p:nvPr/>
        </p:nvSpPr>
        <p:spPr>
          <a:xfrm rot="5400000" flipH="1">
            <a:off x="9155923" y="1666016"/>
            <a:ext cx="457202" cy="186577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5" name="TextBox 42">
            <a:extLst>
              <a:ext uri="{FF2B5EF4-FFF2-40B4-BE49-F238E27FC236}">
                <a16:creationId xmlns:a16="http://schemas.microsoft.com/office/drawing/2014/main" id="{306EF804-F8E0-8C2A-D163-0BF151DF33E6}"/>
              </a:ext>
            </a:extLst>
          </p:cNvPr>
          <p:cNvSpPr txBox="1">
            <a:spLocks noChangeArrowheads="1"/>
          </p:cNvSpPr>
          <p:nvPr/>
        </p:nvSpPr>
        <p:spPr bwMode="auto">
          <a:xfrm>
            <a:off x="8806748" y="3010190"/>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SDK</a:t>
            </a:r>
          </a:p>
        </p:txBody>
      </p:sp>
      <p:pic>
        <p:nvPicPr>
          <p:cNvPr id="36" name="Graphic 43">
            <a:extLst>
              <a:ext uri="{FF2B5EF4-FFF2-40B4-BE49-F238E27FC236}">
                <a16:creationId xmlns:a16="http://schemas.microsoft.com/office/drawing/2014/main" id="{FF134342-00DF-FEC7-1424-13F24D797A8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92498" y="244991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Graphic 17">
            <a:extLst>
              <a:ext uri="{FF2B5EF4-FFF2-40B4-BE49-F238E27FC236}">
                <a16:creationId xmlns:a16="http://schemas.microsoft.com/office/drawing/2014/main" id="{B0AB2066-252F-14EA-532B-63AC8396BC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68958" y="64848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5">
            <a:extLst>
              <a:ext uri="{FF2B5EF4-FFF2-40B4-BE49-F238E27FC236}">
                <a16:creationId xmlns:a16="http://schemas.microsoft.com/office/drawing/2014/main" id="{249D8520-167F-41A9-A5A4-DB33660EC300}"/>
              </a:ext>
            </a:extLst>
          </p:cNvPr>
          <p:cNvSpPr txBox="1">
            <a:spLocks noChangeArrowheads="1"/>
          </p:cNvSpPr>
          <p:nvPr/>
        </p:nvSpPr>
        <p:spPr bwMode="auto">
          <a:xfrm>
            <a:off x="9252995" y="1410484"/>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Support</a:t>
            </a:r>
          </a:p>
        </p:txBody>
      </p:sp>
      <p:sp>
        <p:nvSpPr>
          <p:cNvPr id="39" name="Freeform 38">
            <a:extLst>
              <a:ext uri="{FF2B5EF4-FFF2-40B4-BE49-F238E27FC236}">
                <a16:creationId xmlns:a16="http://schemas.microsoft.com/office/drawing/2014/main" id="{DFC0D88C-6BB1-90E2-1534-F938A5290AFA}"/>
              </a:ext>
            </a:extLst>
          </p:cNvPr>
          <p:cNvSpPr/>
          <p:nvPr/>
        </p:nvSpPr>
        <p:spPr>
          <a:xfrm rot="16200000" flipH="1" flipV="1">
            <a:off x="9105214" y="1043141"/>
            <a:ext cx="572913" cy="186577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0" name="TextBox 62">
            <a:extLst>
              <a:ext uri="{FF2B5EF4-FFF2-40B4-BE49-F238E27FC236}">
                <a16:creationId xmlns:a16="http://schemas.microsoft.com/office/drawing/2014/main" id="{CC0BEF4C-917D-03CF-F617-07A3D915B64C}"/>
              </a:ext>
            </a:extLst>
          </p:cNvPr>
          <p:cNvSpPr txBox="1">
            <a:spLocks noChangeArrowheads="1"/>
          </p:cNvSpPr>
          <p:nvPr/>
        </p:nvSpPr>
        <p:spPr bwMode="auto">
          <a:xfrm>
            <a:off x="5114194" y="4425870"/>
            <a:ext cx="13827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S3 Standard</a:t>
            </a:r>
          </a:p>
        </p:txBody>
      </p:sp>
      <p:pic>
        <p:nvPicPr>
          <p:cNvPr id="41" name="Graphic 63">
            <a:extLst>
              <a:ext uri="{FF2B5EF4-FFF2-40B4-BE49-F238E27FC236}">
                <a16:creationId xmlns:a16="http://schemas.microsoft.com/office/drawing/2014/main" id="{04B3840E-6498-7F0E-396E-7D2D8DA549F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2507" y="39644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a:extLst>
              <a:ext uri="{FF2B5EF4-FFF2-40B4-BE49-F238E27FC236}">
                <a16:creationId xmlns:a16="http://schemas.microsoft.com/office/drawing/2014/main" id="{42F08888-954F-B185-62BE-1B002DBC1520}"/>
              </a:ext>
            </a:extLst>
          </p:cNvPr>
          <p:cNvCxnSpPr>
            <a:cxnSpLocks/>
          </p:cNvCxnSpPr>
          <p:nvPr/>
        </p:nvCxnSpPr>
        <p:spPr>
          <a:xfrm flipV="1">
            <a:off x="5820595" y="4687480"/>
            <a:ext cx="0" cy="745395"/>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4" name="Graphic 15">
            <a:extLst>
              <a:ext uri="{FF2B5EF4-FFF2-40B4-BE49-F238E27FC236}">
                <a16:creationId xmlns:a16="http://schemas.microsoft.com/office/drawing/2014/main" id="{BD6F70E8-997B-498E-E52F-DB43CA9C764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83475" y="340281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Graphic 24">
            <a:extLst>
              <a:ext uri="{FF2B5EF4-FFF2-40B4-BE49-F238E27FC236}">
                <a16:creationId xmlns:a16="http://schemas.microsoft.com/office/drawing/2014/main" id="{51FEBFA0-AF73-1127-FE70-733C4A38ED0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52230" y="340281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25">
            <a:extLst>
              <a:ext uri="{FF2B5EF4-FFF2-40B4-BE49-F238E27FC236}">
                <a16:creationId xmlns:a16="http://schemas.microsoft.com/office/drawing/2014/main" id="{301FD4B4-0314-7C00-DAF5-514605FCA6E2}"/>
              </a:ext>
            </a:extLst>
          </p:cNvPr>
          <p:cNvSpPr txBox="1">
            <a:spLocks noChangeArrowheads="1"/>
          </p:cNvSpPr>
          <p:nvPr/>
        </p:nvSpPr>
        <p:spPr bwMode="auto">
          <a:xfrm>
            <a:off x="1250605" y="3931450"/>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Feishu  App</a:t>
            </a:r>
          </a:p>
        </p:txBody>
      </p:sp>
      <p:sp>
        <p:nvSpPr>
          <p:cNvPr id="47" name="TextBox 32">
            <a:extLst>
              <a:ext uri="{FF2B5EF4-FFF2-40B4-BE49-F238E27FC236}">
                <a16:creationId xmlns:a16="http://schemas.microsoft.com/office/drawing/2014/main" id="{F609663D-6232-4D6A-D3A8-41BC37B6A665}"/>
              </a:ext>
            </a:extLst>
          </p:cNvPr>
          <p:cNvSpPr txBox="1">
            <a:spLocks noChangeArrowheads="1"/>
          </p:cNvSpPr>
          <p:nvPr/>
        </p:nvSpPr>
        <p:spPr bwMode="auto">
          <a:xfrm>
            <a:off x="2281849" y="3931450"/>
            <a:ext cx="13929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Feishu Mobile App</a:t>
            </a:r>
          </a:p>
        </p:txBody>
      </p:sp>
      <p:cxnSp>
        <p:nvCxnSpPr>
          <p:cNvPr id="48" name="Straight Arrow Connector 47">
            <a:extLst>
              <a:ext uri="{FF2B5EF4-FFF2-40B4-BE49-F238E27FC236}">
                <a16:creationId xmlns:a16="http://schemas.microsoft.com/office/drawing/2014/main" id="{73A43B36-1170-7C21-DDC1-F9005342B88D}"/>
              </a:ext>
            </a:extLst>
          </p:cNvPr>
          <p:cNvCxnSpPr>
            <a:cxnSpLocks/>
          </p:cNvCxnSpPr>
          <p:nvPr/>
        </p:nvCxnSpPr>
        <p:spPr>
          <a:xfrm flipV="1">
            <a:off x="2210741" y="2435573"/>
            <a:ext cx="1795" cy="86764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53" name="Graphic 22">
            <a:extLst>
              <a:ext uri="{FF2B5EF4-FFF2-40B4-BE49-F238E27FC236}">
                <a16:creationId xmlns:a16="http://schemas.microsoft.com/office/drawing/2014/main" id="{8F023ABC-B616-8DEF-32B0-F93995E30788}"/>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025012" y="562918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39">
            <a:extLst>
              <a:ext uri="{FF2B5EF4-FFF2-40B4-BE49-F238E27FC236}">
                <a16:creationId xmlns:a16="http://schemas.microsoft.com/office/drawing/2014/main" id="{CA20C203-DDB0-3796-F496-798E278C7805}"/>
              </a:ext>
            </a:extLst>
          </p:cNvPr>
          <p:cNvSpPr txBox="1">
            <a:spLocks noChangeArrowheads="1"/>
          </p:cNvSpPr>
          <p:nvPr/>
        </p:nvSpPr>
        <p:spPr bwMode="auto">
          <a:xfrm>
            <a:off x="7740530" y="6153500"/>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Administrator</a:t>
            </a:r>
          </a:p>
        </p:txBody>
      </p:sp>
      <p:cxnSp>
        <p:nvCxnSpPr>
          <p:cNvPr id="57" name="Straight Arrow Connector 56">
            <a:extLst>
              <a:ext uri="{FF2B5EF4-FFF2-40B4-BE49-F238E27FC236}">
                <a16:creationId xmlns:a16="http://schemas.microsoft.com/office/drawing/2014/main" id="{818F60AD-66FE-3FAB-5070-7D8FCF46781D}"/>
              </a:ext>
            </a:extLst>
          </p:cNvPr>
          <p:cNvCxnSpPr>
            <a:cxnSpLocks/>
          </p:cNvCxnSpPr>
          <p:nvPr/>
        </p:nvCxnSpPr>
        <p:spPr>
          <a:xfrm flipV="1">
            <a:off x="2457618" y="2439615"/>
            <a:ext cx="0" cy="863606"/>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62" name="Graphic 18">
            <a:extLst>
              <a:ext uri="{FF2B5EF4-FFF2-40B4-BE49-F238E27FC236}">
                <a16:creationId xmlns:a16="http://schemas.microsoft.com/office/drawing/2014/main" id="{9401018C-BF12-BD26-DDF4-DE767CB6F7C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2573" y="156805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35">
            <a:extLst>
              <a:ext uri="{FF2B5EF4-FFF2-40B4-BE49-F238E27FC236}">
                <a16:creationId xmlns:a16="http://schemas.microsoft.com/office/drawing/2014/main" id="{9E35A2DB-F807-3736-9B91-239B4C6391D1}"/>
              </a:ext>
            </a:extLst>
          </p:cNvPr>
          <p:cNvSpPr txBox="1">
            <a:spLocks noChangeArrowheads="1"/>
          </p:cNvSpPr>
          <p:nvPr/>
        </p:nvSpPr>
        <p:spPr bwMode="auto">
          <a:xfrm>
            <a:off x="3301742" y="2031333"/>
            <a:ext cx="107156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Feishu App ID</a:t>
            </a:r>
          </a:p>
        </p:txBody>
      </p:sp>
      <p:cxnSp>
        <p:nvCxnSpPr>
          <p:cNvPr id="64" name="Straight Arrow Connector 63">
            <a:extLst>
              <a:ext uri="{FF2B5EF4-FFF2-40B4-BE49-F238E27FC236}">
                <a16:creationId xmlns:a16="http://schemas.microsoft.com/office/drawing/2014/main" id="{03C41AA4-1DCE-A509-3D93-B87BF5AA4B79}"/>
              </a:ext>
            </a:extLst>
          </p:cNvPr>
          <p:cNvCxnSpPr>
            <a:cxnSpLocks/>
          </p:cNvCxnSpPr>
          <p:nvPr/>
        </p:nvCxnSpPr>
        <p:spPr>
          <a:xfrm>
            <a:off x="6675099" y="5901661"/>
            <a:ext cx="1031245" cy="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67" name="Graphic 23">
            <a:extLst>
              <a:ext uri="{FF2B5EF4-FFF2-40B4-BE49-F238E27FC236}">
                <a16:creationId xmlns:a16="http://schemas.microsoft.com/office/drawing/2014/main" id="{4D09D346-E633-7DA1-ABA0-AA38576E73EB}"/>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flipH="1">
            <a:off x="2182828" y="536535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40">
            <a:extLst>
              <a:ext uri="{FF2B5EF4-FFF2-40B4-BE49-F238E27FC236}">
                <a16:creationId xmlns:a16="http://schemas.microsoft.com/office/drawing/2014/main" id="{57F3FBB0-080D-AAE1-9AE3-7995D94976E3}"/>
              </a:ext>
            </a:extLst>
          </p:cNvPr>
          <p:cNvSpPr txBox="1">
            <a:spLocks noChangeArrowheads="1"/>
          </p:cNvSpPr>
          <p:nvPr/>
        </p:nvSpPr>
        <p:spPr bwMode="auto">
          <a:xfrm>
            <a:off x="1881203" y="5911349"/>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Users</a:t>
            </a:r>
          </a:p>
        </p:txBody>
      </p:sp>
      <p:cxnSp>
        <p:nvCxnSpPr>
          <p:cNvPr id="69" name="Straight Arrow Connector 68">
            <a:extLst>
              <a:ext uri="{FF2B5EF4-FFF2-40B4-BE49-F238E27FC236}">
                <a16:creationId xmlns:a16="http://schemas.microsoft.com/office/drawing/2014/main" id="{65F31BEB-92C5-6432-BB76-AD82696D6663}"/>
              </a:ext>
            </a:extLst>
          </p:cNvPr>
          <p:cNvCxnSpPr>
            <a:cxnSpLocks/>
          </p:cNvCxnSpPr>
          <p:nvPr/>
        </p:nvCxnSpPr>
        <p:spPr>
          <a:xfrm flipV="1">
            <a:off x="2357437" y="4156896"/>
            <a:ext cx="0" cy="1007275"/>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7AF46C5-B8D5-2912-42A9-877FC372F49E}"/>
              </a:ext>
            </a:extLst>
          </p:cNvPr>
          <p:cNvSpPr txBox="1"/>
          <p:nvPr/>
        </p:nvSpPr>
        <p:spPr>
          <a:xfrm>
            <a:off x="924674" y="6260403"/>
            <a:ext cx="1357175" cy="369332"/>
          </a:xfrm>
          <a:prstGeom prst="rect">
            <a:avLst/>
          </a:prstGeom>
          <a:noFill/>
        </p:spPr>
        <p:txBody>
          <a:bodyPr wrap="square" rtlCol="0">
            <a:spAutoFit/>
          </a:bodyPr>
          <a:lstStyle/>
          <a:p>
            <a:r>
              <a:rPr lang="en-CN" dirty="0"/>
              <a:t>Version</a:t>
            </a:r>
            <a:r>
              <a:rPr lang="zh-CN" altLang="en-US" dirty="0"/>
              <a:t> </a:t>
            </a:r>
            <a:r>
              <a:rPr lang="en-US" altLang="zh-CN" dirty="0"/>
              <a:t>2.0</a:t>
            </a:r>
            <a:endParaRPr lang="en-CN" dirty="0"/>
          </a:p>
        </p:txBody>
      </p:sp>
    </p:spTree>
    <p:extLst>
      <p:ext uri="{BB962C8B-B14F-4D97-AF65-F5344CB8AC3E}">
        <p14:creationId xmlns:p14="http://schemas.microsoft.com/office/powerpoint/2010/main" val="175838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53D5D9-FBAD-9BAA-D5FA-C57DBE1DABDC}"/>
              </a:ext>
            </a:extLst>
          </p:cNvPr>
          <p:cNvSpPr/>
          <p:nvPr/>
        </p:nvSpPr>
        <p:spPr>
          <a:xfrm>
            <a:off x="4448710" y="512371"/>
            <a:ext cx="7263828" cy="604049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C652CAD5-ACB9-85E8-3E3A-F28446CB841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448710" y="512371"/>
            <a:ext cx="381000" cy="381000"/>
          </a:xfrm>
          <a:prstGeom prst="rect">
            <a:avLst/>
          </a:prstGeom>
        </p:spPr>
      </p:pic>
      <p:sp>
        <p:nvSpPr>
          <p:cNvPr id="6" name="TextBox 17">
            <a:extLst>
              <a:ext uri="{FF2B5EF4-FFF2-40B4-BE49-F238E27FC236}">
                <a16:creationId xmlns:a16="http://schemas.microsoft.com/office/drawing/2014/main" id="{BAD84AF3-F1FC-2FA8-B91D-08F08DDBB606}"/>
              </a:ext>
            </a:extLst>
          </p:cNvPr>
          <p:cNvSpPr txBox="1">
            <a:spLocks noChangeArrowheads="1"/>
          </p:cNvSpPr>
          <p:nvPr/>
        </p:nvSpPr>
        <p:spPr bwMode="auto">
          <a:xfrm>
            <a:off x="7452742" y="2490163"/>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Larkbot</a:t>
            </a:r>
          </a:p>
        </p:txBody>
      </p:sp>
      <p:pic>
        <p:nvPicPr>
          <p:cNvPr id="7" name="Graphic 13">
            <a:extLst>
              <a:ext uri="{FF2B5EF4-FFF2-40B4-BE49-F238E27FC236}">
                <a16:creationId xmlns:a16="http://schemas.microsoft.com/office/drawing/2014/main" id="{426EFB88-86E4-B7DC-4902-9FC779209B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9889" y="2008734"/>
            <a:ext cx="542629" cy="54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23">
            <a:extLst>
              <a:ext uri="{FF2B5EF4-FFF2-40B4-BE49-F238E27FC236}">
                <a16:creationId xmlns:a16="http://schemas.microsoft.com/office/drawing/2014/main" id="{177A0286-511C-48F2-2AD0-CF3307CB83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9113" y="4060761"/>
            <a:ext cx="670006" cy="67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414B4E16-F803-4DBC-37A4-22365C03CB76}"/>
              </a:ext>
            </a:extLst>
          </p:cNvPr>
          <p:cNvSpPr txBox="1">
            <a:spLocks noChangeArrowheads="1"/>
          </p:cNvSpPr>
          <p:nvPr/>
        </p:nvSpPr>
        <p:spPr bwMode="auto">
          <a:xfrm>
            <a:off x="9162107" y="4709363"/>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10" name="TextBox 19">
            <a:extLst>
              <a:ext uri="{FF2B5EF4-FFF2-40B4-BE49-F238E27FC236}">
                <a16:creationId xmlns:a16="http://schemas.microsoft.com/office/drawing/2014/main" id="{DCEE068F-0E10-AEEA-B025-66D52036B555}"/>
              </a:ext>
            </a:extLst>
          </p:cNvPr>
          <p:cNvSpPr txBox="1">
            <a:spLocks noChangeArrowheads="1"/>
          </p:cNvSpPr>
          <p:nvPr/>
        </p:nvSpPr>
        <p:spPr bwMode="auto">
          <a:xfrm>
            <a:off x="9390829" y="5594643"/>
            <a:ext cx="84034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case table</a:t>
            </a:r>
          </a:p>
        </p:txBody>
      </p:sp>
      <p:pic>
        <p:nvPicPr>
          <p:cNvPr id="11" name="Graphic 29">
            <a:extLst>
              <a:ext uri="{FF2B5EF4-FFF2-40B4-BE49-F238E27FC236}">
                <a16:creationId xmlns:a16="http://schemas.microsoft.com/office/drawing/2014/main" id="{C1818978-DF6E-A629-AE77-DCDCD6F9AB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6051" y="514855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9">
            <a:extLst>
              <a:ext uri="{FF2B5EF4-FFF2-40B4-BE49-F238E27FC236}">
                <a16:creationId xmlns:a16="http://schemas.microsoft.com/office/drawing/2014/main" id="{CD848545-B796-5776-F6A3-E995427AC477}"/>
              </a:ext>
            </a:extLst>
          </p:cNvPr>
          <p:cNvSpPr txBox="1">
            <a:spLocks noChangeArrowheads="1"/>
          </p:cNvSpPr>
          <p:nvPr/>
        </p:nvSpPr>
        <p:spPr bwMode="auto">
          <a:xfrm>
            <a:off x="10054511" y="5585207"/>
            <a:ext cx="16342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bot_config table</a:t>
            </a:r>
          </a:p>
        </p:txBody>
      </p:sp>
      <p:pic>
        <p:nvPicPr>
          <p:cNvPr id="13" name="Graphic 29">
            <a:extLst>
              <a:ext uri="{FF2B5EF4-FFF2-40B4-BE49-F238E27FC236}">
                <a16:creationId xmlns:a16="http://schemas.microsoft.com/office/drawing/2014/main" id="{482B172A-DBDA-2D46-5DCB-4B187B2BC0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24727" y="51280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17">
            <a:extLst>
              <a:ext uri="{FF2B5EF4-FFF2-40B4-BE49-F238E27FC236}">
                <a16:creationId xmlns:a16="http://schemas.microsoft.com/office/drawing/2014/main" id="{B536429C-CEFA-FE53-25EA-AE0DA856D39C}"/>
              </a:ext>
            </a:extLst>
          </p:cNvPr>
          <p:cNvPicPr>
            <a:picLocks noChangeAspect="1" noChangeArrowheads="1"/>
          </p:cNvPicPr>
          <p:nvPr/>
        </p:nvPicPr>
        <p:blipFill>
          <a:blip r:embed="rId8"/>
          <a:srcRect/>
          <a:stretch/>
        </p:blipFill>
        <p:spPr bwMode="auto">
          <a:xfrm>
            <a:off x="5273335" y="1972452"/>
            <a:ext cx="600599" cy="6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3D3E577F-C715-E1FB-C740-7BEBA34A7244}"/>
              </a:ext>
            </a:extLst>
          </p:cNvPr>
          <p:cNvSpPr txBox="1">
            <a:spLocks noChangeArrowheads="1"/>
          </p:cNvSpPr>
          <p:nvPr/>
        </p:nvSpPr>
        <p:spPr bwMode="auto">
          <a:xfrm>
            <a:off x="4452396" y="2601884"/>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API Gateway</a:t>
            </a:r>
          </a:p>
        </p:txBody>
      </p:sp>
      <p:pic>
        <p:nvPicPr>
          <p:cNvPr id="18" name="Graphic 19">
            <a:extLst>
              <a:ext uri="{FF2B5EF4-FFF2-40B4-BE49-F238E27FC236}">
                <a16:creationId xmlns:a16="http://schemas.microsoft.com/office/drawing/2014/main" id="{13A36CD0-0212-2E26-2364-F81A08786F8A}"/>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826125" y="3944567"/>
            <a:ext cx="541787" cy="5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a:extLst>
              <a:ext uri="{FF2B5EF4-FFF2-40B4-BE49-F238E27FC236}">
                <a16:creationId xmlns:a16="http://schemas.microsoft.com/office/drawing/2014/main" id="{75711DA9-A3DD-1D20-29F8-A4A4DC7EBB10}"/>
              </a:ext>
            </a:extLst>
          </p:cNvPr>
          <p:cNvSpPr txBox="1">
            <a:spLocks noChangeArrowheads="1"/>
          </p:cNvSpPr>
          <p:nvPr/>
        </p:nvSpPr>
        <p:spPr bwMode="auto">
          <a:xfrm>
            <a:off x="6036392" y="4504490"/>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EventBridge</a:t>
            </a:r>
          </a:p>
        </p:txBody>
      </p:sp>
      <p:cxnSp>
        <p:nvCxnSpPr>
          <p:cNvPr id="23" name="Straight Arrow Connector 22">
            <a:extLst>
              <a:ext uri="{FF2B5EF4-FFF2-40B4-BE49-F238E27FC236}">
                <a16:creationId xmlns:a16="http://schemas.microsoft.com/office/drawing/2014/main" id="{861C7118-DE07-2864-D420-4160242A166B}"/>
              </a:ext>
            </a:extLst>
          </p:cNvPr>
          <p:cNvCxnSpPr>
            <a:cxnSpLocks/>
          </p:cNvCxnSpPr>
          <p:nvPr/>
        </p:nvCxnSpPr>
        <p:spPr>
          <a:xfrm>
            <a:off x="6110074" y="2310954"/>
            <a:ext cx="16446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69F6307-4B71-6F34-719B-98BCF8080A59}"/>
              </a:ext>
            </a:extLst>
          </p:cNvPr>
          <p:cNvCxnSpPr>
            <a:cxnSpLocks/>
          </p:cNvCxnSpPr>
          <p:nvPr/>
        </p:nvCxnSpPr>
        <p:spPr>
          <a:xfrm>
            <a:off x="3293243" y="2310954"/>
            <a:ext cx="16446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 name="TextBox 18">
            <a:extLst>
              <a:ext uri="{FF2B5EF4-FFF2-40B4-BE49-F238E27FC236}">
                <a16:creationId xmlns:a16="http://schemas.microsoft.com/office/drawing/2014/main" id="{D0B3759F-A577-A903-2AAA-C01E15C0C796}"/>
              </a:ext>
            </a:extLst>
          </p:cNvPr>
          <p:cNvSpPr txBox="1">
            <a:spLocks noChangeArrowheads="1"/>
          </p:cNvSpPr>
          <p:nvPr/>
        </p:nvSpPr>
        <p:spPr bwMode="auto">
          <a:xfrm>
            <a:off x="6917277" y="3364167"/>
            <a:ext cx="11874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Polling Event</a:t>
            </a:r>
          </a:p>
        </p:txBody>
      </p:sp>
      <p:pic>
        <p:nvPicPr>
          <p:cNvPr id="28" name="Graphic 8">
            <a:extLst>
              <a:ext uri="{FF2B5EF4-FFF2-40B4-BE49-F238E27FC236}">
                <a16:creationId xmlns:a16="http://schemas.microsoft.com/office/drawing/2014/main" id="{83215859-541D-7A52-D657-559B98CFE4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0339" y="29101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127F2E94-7812-A252-7551-CB5C78D8FA1C}"/>
              </a:ext>
            </a:extLst>
          </p:cNvPr>
          <p:cNvPicPr>
            <a:picLocks noChangeAspect="1"/>
          </p:cNvPicPr>
          <p:nvPr/>
        </p:nvPicPr>
        <p:blipFill>
          <a:blip r:embed="rId12"/>
          <a:stretch>
            <a:fillRect/>
          </a:stretch>
        </p:blipFill>
        <p:spPr>
          <a:xfrm>
            <a:off x="1898076" y="1257691"/>
            <a:ext cx="938256" cy="938256"/>
          </a:xfrm>
          <a:prstGeom prst="rect">
            <a:avLst/>
          </a:prstGeom>
        </p:spPr>
      </p:pic>
      <p:sp>
        <p:nvSpPr>
          <p:cNvPr id="30" name="TextBox 9">
            <a:extLst>
              <a:ext uri="{FF2B5EF4-FFF2-40B4-BE49-F238E27FC236}">
                <a16:creationId xmlns:a16="http://schemas.microsoft.com/office/drawing/2014/main" id="{372C84D2-4596-25C9-6B9A-8D2FFFB60E2D}"/>
              </a:ext>
            </a:extLst>
          </p:cNvPr>
          <p:cNvSpPr txBox="1">
            <a:spLocks noChangeArrowheads="1"/>
          </p:cNvSpPr>
          <p:nvPr/>
        </p:nvSpPr>
        <p:spPr bwMode="auto">
          <a:xfrm>
            <a:off x="1187349" y="2057447"/>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Feishu Endpoint</a:t>
            </a:r>
          </a:p>
        </p:txBody>
      </p:sp>
      <p:sp>
        <p:nvSpPr>
          <p:cNvPr id="31" name="Freeform 30">
            <a:extLst>
              <a:ext uri="{FF2B5EF4-FFF2-40B4-BE49-F238E27FC236}">
                <a16:creationId xmlns:a16="http://schemas.microsoft.com/office/drawing/2014/main" id="{D1B84F45-FABA-6631-DEF4-D360B609A899}"/>
              </a:ext>
            </a:extLst>
          </p:cNvPr>
          <p:cNvSpPr/>
          <p:nvPr/>
        </p:nvSpPr>
        <p:spPr>
          <a:xfrm rot="10800000" flipH="1" flipV="1">
            <a:off x="3293243" y="1504004"/>
            <a:ext cx="4811484" cy="48308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3" name="TextBox 12">
            <a:extLst>
              <a:ext uri="{FF2B5EF4-FFF2-40B4-BE49-F238E27FC236}">
                <a16:creationId xmlns:a16="http://schemas.microsoft.com/office/drawing/2014/main" id="{57842441-5E71-6CC5-19E7-BB05CE599207}"/>
              </a:ext>
            </a:extLst>
          </p:cNvPr>
          <p:cNvSpPr txBox="1">
            <a:spLocks noChangeArrowheads="1"/>
          </p:cNvSpPr>
          <p:nvPr/>
        </p:nvSpPr>
        <p:spPr bwMode="auto">
          <a:xfrm>
            <a:off x="4721953" y="6275866"/>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CDK</a:t>
            </a:r>
          </a:p>
        </p:txBody>
      </p:sp>
      <p:sp>
        <p:nvSpPr>
          <p:cNvPr id="34" name="Freeform 33">
            <a:extLst>
              <a:ext uri="{FF2B5EF4-FFF2-40B4-BE49-F238E27FC236}">
                <a16:creationId xmlns:a16="http://schemas.microsoft.com/office/drawing/2014/main" id="{3821928F-68E3-2713-BEDD-EB318C6A8878}"/>
              </a:ext>
            </a:extLst>
          </p:cNvPr>
          <p:cNvSpPr/>
          <p:nvPr/>
        </p:nvSpPr>
        <p:spPr>
          <a:xfrm rot="5400000" flipH="1">
            <a:off x="8633319" y="2188619"/>
            <a:ext cx="1502409" cy="186577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37" name="Graphic 17">
            <a:extLst>
              <a:ext uri="{FF2B5EF4-FFF2-40B4-BE49-F238E27FC236}">
                <a16:creationId xmlns:a16="http://schemas.microsoft.com/office/drawing/2014/main" id="{B0AB2066-252F-14EA-532B-63AC8396BC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68958" y="64848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5">
            <a:extLst>
              <a:ext uri="{FF2B5EF4-FFF2-40B4-BE49-F238E27FC236}">
                <a16:creationId xmlns:a16="http://schemas.microsoft.com/office/drawing/2014/main" id="{249D8520-167F-41A9-A5A4-DB33660EC300}"/>
              </a:ext>
            </a:extLst>
          </p:cNvPr>
          <p:cNvSpPr txBox="1">
            <a:spLocks noChangeArrowheads="1"/>
          </p:cNvSpPr>
          <p:nvPr/>
        </p:nvSpPr>
        <p:spPr bwMode="auto">
          <a:xfrm>
            <a:off x="9252995" y="1410484"/>
            <a:ext cx="24595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Support API</a:t>
            </a:r>
            <a:r>
              <a:rPr lang="zh-CN" altLang="en-US" sz="1200" dirty="0">
                <a:latin typeface="Arial" panose="020B0604020202020204" pitchFamily="34" charset="0"/>
                <a:ea typeface="Amazon Ember" panose="020B0603020204020204" pitchFamily="34" charset="0"/>
                <a:cs typeface="Arial" panose="020B0604020202020204" pitchFamily="34" charset="0"/>
              </a:rPr>
              <a:t> </a:t>
            </a:r>
            <a:r>
              <a:rPr lang="en-US" altLang="zh-CN" sz="1200" dirty="0">
                <a:latin typeface="Arial" panose="020B0604020202020204" pitchFamily="34" charset="0"/>
                <a:ea typeface="Amazon Ember" panose="020B0603020204020204" pitchFamily="34" charset="0"/>
                <a:cs typeface="Arial" panose="020B0604020202020204" pitchFamily="34" charset="0"/>
              </a:rPr>
              <a:t>(By Account)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
        <p:nvSpPr>
          <p:cNvPr id="39" name="Freeform 38">
            <a:extLst>
              <a:ext uri="{FF2B5EF4-FFF2-40B4-BE49-F238E27FC236}">
                <a16:creationId xmlns:a16="http://schemas.microsoft.com/office/drawing/2014/main" id="{DFC0D88C-6BB1-90E2-1534-F938A5290AFA}"/>
              </a:ext>
            </a:extLst>
          </p:cNvPr>
          <p:cNvSpPr/>
          <p:nvPr/>
        </p:nvSpPr>
        <p:spPr>
          <a:xfrm rot="16200000" flipH="1" flipV="1">
            <a:off x="9105214" y="1043141"/>
            <a:ext cx="572913" cy="186577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0" name="TextBox 62">
            <a:extLst>
              <a:ext uri="{FF2B5EF4-FFF2-40B4-BE49-F238E27FC236}">
                <a16:creationId xmlns:a16="http://schemas.microsoft.com/office/drawing/2014/main" id="{CC0BEF4C-917D-03CF-F617-07A3D915B64C}"/>
              </a:ext>
            </a:extLst>
          </p:cNvPr>
          <p:cNvSpPr txBox="1">
            <a:spLocks noChangeArrowheads="1"/>
          </p:cNvSpPr>
          <p:nvPr/>
        </p:nvSpPr>
        <p:spPr bwMode="auto">
          <a:xfrm>
            <a:off x="5114194" y="4425870"/>
            <a:ext cx="13827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S3 Standard</a:t>
            </a:r>
          </a:p>
        </p:txBody>
      </p:sp>
      <p:pic>
        <p:nvPicPr>
          <p:cNvPr id="41" name="Graphic 63">
            <a:extLst>
              <a:ext uri="{FF2B5EF4-FFF2-40B4-BE49-F238E27FC236}">
                <a16:creationId xmlns:a16="http://schemas.microsoft.com/office/drawing/2014/main" id="{04B3840E-6498-7F0E-396E-7D2D8DA549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2507" y="39644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a:extLst>
              <a:ext uri="{FF2B5EF4-FFF2-40B4-BE49-F238E27FC236}">
                <a16:creationId xmlns:a16="http://schemas.microsoft.com/office/drawing/2014/main" id="{42F08888-954F-B185-62BE-1B002DBC1520}"/>
              </a:ext>
            </a:extLst>
          </p:cNvPr>
          <p:cNvCxnSpPr>
            <a:cxnSpLocks/>
          </p:cNvCxnSpPr>
          <p:nvPr/>
        </p:nvCxnSpPr>
        <p:spPr>
          <a:xfrm flipV="1">
            <a:off x="5820595" y="4687480"/>
            <a:ext cx="0" cy="745395"/>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4" name="Graphic 15">
            <a:extLst>
              <a:ext uri="{FF2B5EF4-FFF2-40B4-BE49-F238E27FC236}">
                <a16:creationId xmlns:a16="http://schemas.microsoft.com/office/drawing/2014/main" id="{BD6F70E8-997B-498E-E52F-DB43CA9C76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83475" y="340281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Graphic 24">
            <a:extLst>
              <a:ext uri="{FF2B5EF4-FFF2-40B4-BE49-F238E27FC236}">
                <a16:creationId xmlns:a16="http://schemas.microsoft.com/office/drawing/2014/main" id="{51FEBFA0-AF73-1127-FE70-733C4A38ED0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52230" y="340281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25">
            <a:extLst>
              <a:ext uri="{FF2B5EF4-FFF2-40B4-BE49-F238E27FC236}">
                <a16:creationId xmlns:a16="http://schemas.microsoft.com/office/drawing/2014/main" id="{301FD4B4-0314-7C00-DAF5-514605FCA6E2}"/>
              </a:ext>
            </a:extLst>
          </p:cNvPr>
          <p:cNvSpPr txBox="1">
            <a:spLocks noChangeArrowheads="1"/>
          </p:cNvSpPr>
          <p:nvPr/>
        </p:nvSpPr>
        <p:spPr bwMode="auto">
          <a:xfrm>
            <a:off x="1250605" y="3931450"/>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Feishu  App</a:t>
            </a:r>
          </a:p>
        </p:txBody>
      </p:sp>
      <p:sp>
        <p:nvSpPr>
          <p:cNvPr id="47" name="TextBox 32">
            <a:extLst>
              <a:ext uri="{FF2B5EF4-FFF2-40B4-BE49-F238E27FC236}">
                <a16:creationId xmlns:a16="http://schemas.microsoft.com/office/drawing/2014/main" id="{F609663D-6232-4D6A-D3A8-41BC37B6A665}"/>
              </a:ext>
            </a:extLst>
          </p:cNvPr>
          <p:cNvSpPr txBox="1">
            <a:spLocks noChangeArrowheads="1"/>
          </p:cNvSpPr>
          <p:nvPr/>
        </p:nvSpPr>
        <p:spPr bwMode="auto">
          <a:xfrm>
            <a:off x="2281849" y="3931450"/>
            <a:ext cx="13929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Feishu Mobile App</a:t>
            </a:r>
          </a:p>
        </p:txBody>
      </p:sp>
      <p:cxnSp>
        <p:nvCxnSpPr>
          <p:cNvPr id="48" name="Straight Arrow Connector 47">
            <a:extLst>
              <a:ext uri="{FF2B5EF4-FFF2-40B4-BE49-F238E27FC236}">
                <a16:creationId xmlns:a16="http://schemas.microsoft.com/office/drawing/2014/main" id="{73A43B36-1170-7C21-DDC1-F9005342B88D}"/>
              </a:ext>
            </a:extLst>
          </p:cNvPr>
          <p:cNvCxnSpPr>
            <a:cxnSpLocks/>
          </p:cNvCxnSpPr>
          <p:nvPr/>
        </p:nvCxnSpPr>
        <p:spPr>
          <a:xfrm flipV="1">
            <a:off x="2210741" y="2435573"/>
            <a:ext cx="1795" cy="86764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53" name="Graphic 22">
            <a:extLst>
              <a:ext uri="{FF2B5EF4-FFF2-40B4-BE49-F238E27FC236}">
                <a16:creationId xmlns:a16="http://schemas.microsoft.com/office/drawing/2014/main" id="{8F023ABC-B616-8DEF-32B0-F93995E30788}"/>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3507715" y="570305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39">
            <a:extLst>
              <a:ext uri="{FF2B5EF4-FFF2-40B4-BE49-F238E27FC236}">
                <a16:creationId xmlns:a16="http://schemas.microsoft.com/office/drawing/2014/main" id="{CA20C203-DDB0-3796-F496-798E278C7805}"/>
              </a:ext>
            </a:extLst>
          </p:cNvPr>
          <p:cNvSpPr txBox="1">
            <a:spLocks noChangeArrowheads="1"/>
          </p:cNvSpPr>
          <p:nvPr/>
        </p:nvSpPr>
        <p:spPr bwMode="auto">
          <a:xfrm>
            <a:off x="3223233" y="622737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Administrator</a:t>
            </a:r>
          </a:p>
        </p:txBody>
      </p:sp>
      <p:cxnSp>
        <p:nvCxnSpPr>
          <p:cNvPr id="57" name="Straight Arrow Connector 56">
            <a:extLst>
              <a:ext uri="{FF2B5EF4-FFF2-40B4-BE49-F238E27FC236}">
                <a16:creationId xmlns:a16="http://schemas.microsoft.com/office/drawing/2014/main" id="{818F60AD-66FE-3FAB-5070-7D8FCF46781D}"/>
              </a:ext>
            </a:extLst>
          </p:cNvPr>
          <p:cNvCxnSpPr>
            <a:cxnSpLocks/>
          </p:cNvCxnSpPr>
          <p:nvPr/>
        </p:nvCxnSpPr>
        <p:spPr>
          <a:xfrm flipV="1">
            <a:off x="2457618" y="2439615"/>
            <a:ext cx="0" cy="863606"/>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C41AA4-1DCE-A509-3D93-B87BF5AA4B79}"/>
              </a:ext>
            </a:extLst>
          </p:cNvPr>
          <p:cNvCxnSpPr>
            <a:cxnSpLocks/>
          </p:cNvCxnSpPr>
          <p:nvPr/>
        </p:nvCxnSpPr>
        <p:spPr>
          <a:xfrm flipH="1">
            <a:off x="3988362" y="5962719"/>
            <a:ext cx="1387267" cy="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67" name="Graphic 23">
            <a:extLst>
              <a:ext uri="{FF2B5EF4-FFF2-40B4-BE49-F238E27FC236}">
                <a16:creationId xmlns:a16="http://schemas.microsoft.com/office/drawing/2014/main" id="{4D09D346-E633-7DA1-ABA0-AA38576E73EB}"/>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flipH="1">
            <a:off x="2182828" y="536535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40">
            <a:extLst>
              <a:ext uri="{FF2B5EF4-FFF2-40B4-BE49-F238E27FC236}">
                <a16:creationId xmlns:a16="http://schemas.microsoft.com/office/drawing/2014/main" id="{57F3FBB0-080D-AAE1-9AE3-7995D94976E3}"/>
              </a:ext>
            </a:extLst>
          </p:cNvPr>
          <p:cNvSpPr txBox="1">
            <a:spLocks noChangeArrowheads="1"/>
          </p:cNvSpPr>
          <p:nvPr/>
        </p:nvSpPr>
        <p:spPr bwMode="auto">
          <a:xfrm>
            <a:off x="1881203" y="5911349"/>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Users</a:t>
            </a:r>
          </a:p>
        </p:txBody>
      </p:sp>
      <p:cxnSp>
        <p:nvCxnSpPr>
          <p:cNvPr id="69" name="Straight Arrow Connector 68">
            <a:extLst>
              <a:ext uri="{FF2B5EF4-FFF2-40B4-BE49-F238E27FC236}">
                <a16:creationId xmlns:a16="http://schemas.microsoft.com/office/drawing/2014/main" id="{65F31BEB-92C5-6432-BB76-AD82696D6663}"/>
              </a:ext>
            </a:extLst>
          </p:cNvPr>
          <p:cNvCxnSpPr>
            <a:cxnSpLocks/>
          </p:cNvCxnSpPr>
          <p:nvPr/>
        </p:nvCxnSpPr>
        <p:spPr>
          <a:xfrm flipV="1">
            <a:off x="2357437" y="4156896"/>
            <a:ext cx="0" cy="1007275"/>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7">
            <a:extLst>
              <a:ext uri="{FF2B5EF4-FFF2-40B4-BE49-F238E27FC236}">
                <a16:creationId xmlns:a16="http://schemas.microsoft.com/office/drawing/2014/main" id="{3D77A05A-E74E-C067-E513-954FC682387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63547" y="54984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16">
            <a:extLst>
              <a:ext uri="{FF2B5EF4-FFF2-40B4-BE49-F238E27FC236}">
                <a16:creationId xmlns:a16="http://schemas.microsoft.com/office/drawing/2014/main" id="{70CC3845-0325-5151-04F0-6918B6E34E6C}"/>
              </a:ext>
            </a:extLst>
          </p:cNvPr>
          <p:cNvSpPr/>
          <p:nvPr/>
        </p:nvSpPr>
        <p:spPr>
          <a:xfrm rot="16200000" flipH="1" flipV="1">
            <a:off x="7102394" y="3168320"/>
            <a:ext cx="1418877" cy="585788"/>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0" name="Straight Arrow Connector 19">
            <a:extLst>
              <a:ext uri="{FF2B5EF4-FFF2-40B4-BE49-F238E27FC236}">
                <a16:creationId xmlns:a16="http://schemas.microsoft.com/office/drawing/2014/main" id="{3038CA2B-A101-D0F9-A541-4CF5F07A49B3}"/>
              </a:ext>
            </a:extLst>
          </p:cNvPr>
          <p:cNvCxnSpPr>
            <a:cxnSpLocks/>
          </p:cNvCxnSpPr>
          <p:nvPr/>
        </p:nvCxnSpPr>
        <p:spPr>
          <a:xfrm flipV="1">
            <a:off x="8229982" y="2762171"/>
            <a:ext cx="0" cy="2183878"/>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25" name="Graphic 17">
            <a:extLst>
              <a:ext uri="{FF2B5EF4-FFF2-40B4-BE49-F238E27FC236}">
                <a16:creationId xmlns:a16="http://schemas.microsoft.com/office/drawing/2014/main" id="{86068ADC-FD0A-091B-7223-452F89C068F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00606" y="5010326"/>
            <a:ext cx="577585" cy="577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1">
            <a:extLst>
              <a:ext uri="{FF2B5EF4-FFF2-40B4-BE49-F238E27FC236}">
                <a16:creationId xmlns:a16="http://schemas.microsoft.com/office/drawing/2014/main" id="{E3B277FB-F6D9-EDF0-B6CC-F228191F5D8D}"/>
              </a:ext>
            </a:extLst>
          </p:cNvPr>
          <p:cNvSpPr txBox="1">
            <a:spLocks noChangeArrowheads="1"/>
          </p:cNvSpPr>
          <p:nvPr/>
        </p:nvSpPr>
        <p:spPr bwMode="auto">
          <a:xfrm>
            <a:off x="7107145" y="558025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Secrets Manager</a:t>
            </a:r>
          </a:p>
        </p:txBody>
      </p:sp>
      <p:sp>
        <p:nvSpPr>
          <p:cNvPr id="43" name="TextBox 29">
            <a:extLst>
              <a:ext uri="{FF2B5EF4-FFF2-40B4-BE49-F238E27FC236}">
                <a16:creationId xmlns:a16="http://schemas.microsoft.com/office/drawing/2014/main" id="{748B181C-B2E6-A905-AD82-C63B0DF8F037}"/>
              </a:ext>
            </a:extLst>
          </p:cNvPr>
          <p:cNvSpPr txBox="1">
            <a:spLocks noChangeArrowheads="1"/>
          </p:cNvSpPr>
          <p:nvPr/>
        </p:nvSpPr>
        <p:spPr bwMode="auto">
          <a:xfrm>
            <a:off x="8717562" y="2011142"/>
            <a:ext cx="126015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Assume</a:t>
            </a:r>
            <a:r>
              <a:rPr lang="zh-CN" altLang="en-US" sz="1100" dirty="0">
                <a:latin typeface="Arial" panose="020B0604020202020204" pitchFamily="34" charset="0"/>
                <a:ea typeface="Amazon Ember" panose="020B0603020204020204" pitchFamily="34" charset="0"/>
                <a:cs typeface="Arial" panose="020B0604020202020204" pitchFamily="34" charset="0"/>
              </a:rPr>
              <a:t> </a:t>
            </a:r>
            <a:r>
              <a:rPr lang="en-US" altLang="en-US" sz="1100" dirty="0">
                <a:latin typeface="Arial" panose="020B0604020202020204" pitchFamily="34" charset="0"/>
                <a:ea typeface="Amazon Ember" panose="020B0603020204020204" pitchFamily="34" charset="0"/>
                <a:cs typeface="Arial" panose="020B0604020202020204" pitchFamily="34" charset="0"/>
              </a:rPr>
              <a:t>Role</a:t>
            </a:r>
          </a:p>
        </p:txBody>
      </p:sp>
      <p:pic>
        <p:nvPicPr>
          <p:cNvPr id="49" name="Graphic 49">
            <a:extLst>
              <a:ext uri="{FF2B5EF4-FFF2-40B4-BE49-F238E27FC236}">
                <a16:creationId xmlns:a16="http://schemas.microsoft.com/office/drawing/2014/main" id="{CA8B5D36-744D-E23C-5299-8A575D5C7A7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113046" y="166165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18">
            <a:extLst>
              <a:ext uri="{FF2B5EF4-FFF2-40B4-BE49-F238E27FC236}">
                <a16:creationId xmlns:a16="http://schemas.microsoft.com/office/drawing/2014/main" id="{E9D1744C-0C50-9EBD-951F-D7B0BDA7849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550471" y="4169642"/>
            <a:ext cx="314645" cy="31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35">
            <a:extLst>
              <a:ext uri="{FF2B5EF4-FFF2-40B4-BE49-F238E27FC236}">
                <a16:creationId xmlns:a16="http://schemas.microsoft.com/office/drawing/2014/main" id="{3A58CDA0-A3B6-44D4-64CC-A5BBCDB71C13}"/>
              </a:ext>
            </a:extLst>
          </p:cNvPr>
          <p:cNvSpPr txBox="1">
            <a:spLocks noChangeArrowheads="1"/>
          </p:cNvSpPr>
          <p:nvPr/>
        </p:nvSpPr>
        <p:spPr bwMode="auto">
          <a:xfrm>
            <a:off x="7867817" y="4456301"/>
            <a:ext cx="1618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solidFill>
                  <a:srgbClr val="000000"/>
                </a:solidFill>
                <a:latin typeface="Arial" panose="020B0604020202020204" pitchFamily="34" charset="0"/>
                <a:cs typeface="Arial" panose="020B0604020202020204" pitchFamily="34" charset="0"/>
              </a:rPr>
              <a:t>Feishu AppID</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&amp;</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AppSecret</a:t>
            </a:r>
            <a:endParaRPr lang="en-US" altLang="en-US" sz="800" dirty="0">
              <a:solidFill>
                <a:srgbClr val="000000"/>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E10E3907-C1E1-52DE-A4CC-52D225B4ABDD}"/>
              </a:ext>
            </a:extLst>
          </p:cNvPr>
          <p:cNvSpPr>
            <a:spLocks noChangeAspect="1"/>
          </p:cNvSpPr>
          <p:nvPr/>
        </p:nvSpPr>
        <p:spPr bwMode="auto">
          <a:xfrm>
            <a:off x="1863833" y="283801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sp>
        <p:nvSpPr>
          <p:cNvPr id="58" name="Oval 57">
            <a:extLst>
              <a:ext uri="{FF2B5EF4-FFF2-40B4-BE49-F238E27FC236}">
                <a16:creationId xmlns:a16="http://schemas.microsoft.com/office/drawing/2014/main" id="{786018BE-344C-4FDC-DE4C-2F4BF03FBD74}"/>
              </a:ext>
            </a:extLst>
          </p:cNvPr>
          <p:cNvSpPr>
            <a:spLocks noChangeAspect="1"/>
          </p:cNvSpPr>
          <p:nvPr/>
        </p:nvSpPr>
        <p:spPr bwMode="auto">
          <a:xfrm>
            <a:off x="3934083" y="239263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sp>
        <p:nvSpPr>
          <p:cNvPr id="59" name="Oval 58">
            <a:extLst>
              <a:ext uri="{FF2B5EF4-FFF2-40B4-BE49-F238E27FC236}">
                <a16:creationId xmlns:a16="http://schemas.microsoft.com/office/drawing/2014/main" id="{79C61601-5770-D863-608D-AC9A2B547C9E}"/>
              </a:ext>
            </a:extLst>
          </p:cNvPr>
          <p:cNvSpPr>
            <a:spLocks noChangeAspect="1"/>
          </p:cNvSpPr>
          <p:nvPr/>
        </p:nvSpPr>
        <p:spPr bwMode="auto">
          <a:xfrm>
            <a:off x="6908247" y="2380569"/>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sp>
        <p:nvSpPr>
          <p:cNvPr id="60" name="Oval 59">
            <a:extLst>
              <a:ext uri="{FF2B5EF4-FFF2-40B4-BE49-F238E27FC236}">
                <a16:creationId xmlns:a16="http://schemas.microsoft.com/office/drawing/2014/main" id="{7206A562-BEAF-1E72-2F2E-9AA9B340B193}"/>
              </a:ext>
            </a:extLst>
          </p:cNvPr>
          <p:cNvSpPr>
            <a:spLocks noChangeAspect="1"/>
          </p:cNvSpPr>
          <p:nvPr/>
        </p:nvSpPr>
        <p:spPr bwMode="auto">
          <a:xfrm>
            <a:off x="8355238" y="355802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4</a:t>
            </a:r>
          </a:p>
        </p:txBody>
      </p:sp>
      <p:pic>
        <p:nvPicPr>
          <p:cNvPr id="61" name="Graphic 18">
            <a:extLst>
              <a:ext uri="{FF2B5EF4-FFF2-40B4-BE49-F238E27FC236}">
                <a16:creationId xmlns:a16="http://schemas.microsoft.com/office/drawing/2014/main" id="{CD605833-B882-9A5C-7D3F-32A8D5E05D4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93720" y="1763431"/>
            <a:ext cx="314645" cy="31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35">
            <a:extLst>
              <a:ext uri="{FF2B5EF4-FFF2-40B4-BE49-F238E27FC236}">
                <a16:creationId xmlns:a16="http://schemas.microsoft.com/office/drawing/2014/main" id="{E7945C12-483C-5BFD-C2C2-5492519746D2}"/>
              </a:ext>
            </a:extLst>
          </p:cNvPr>
          <p:cNvSpPr txBox="1">
            <a:spLocks noChangeArrowheads="1"/>
          </p:cNvSpPr>
          <p:nvPr/>
        </p:nvSpPr>
        <p:spPr bwMode="auto">
          <a:xfrm>
            <a:off x="2917447" y="2039972"/>
            <a:ext cx="1618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solidFill>
                  <a:srgbClr val="000000"/>
                </a:solidFill>
                <a:latin typeface="Arial" panose="020B0604020202020204" pitchFamily="34" charset="0"/>
                <a:cs typeface="Arial" panose="020B0604020202020204" pitchFamily="34" charset="0"/>
              </a:rPr>
              <a:t>Feishu AppID</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&amp;</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AppSecret</a:t>
            </a:r>
            <a:endParaRPr lang="en-US" altLang="en-US" sz="800" dirty="0">
              <a:solidFill>
                <a:srgbClr val="000000"/>
              </a:solidFill>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5C96A5FA-8CDF-F328-D373-FDA73E58D216}"/>
              </a:ext>
            </a:extLst>
          </p:cNvPr>
          <p:cNvSpPr>
            <a:spLocks noChangeAspect="1"/>
          </p:cNvSpPr>
          <p:nvPr/>
        </p:nvSpPr>
        <p:spPr bwMode="auto">
          <a:xfrm>
            <a:off x="10401904" y="311233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5</a:t>
            </a:r>
          </a:p>
        </p:txBody>
      </p:sp>
      <p:sp>
        <p:nvSpPr>
          <p:cNvPr id="70" name="Oval 69">
            <a:extLst>
              <a:ext uri="{FF2B5EF4-FFF2-40B4-BE49-F238E27FC236}">
                <a16:creationId xmlns:a16="http://schemas.microsoft.com/office/drawing/2014/main" id="{852F50FE-66C6-071B-5BE4-57E8F35F1220}"/>
              </a:ext>
            </a:extLst>
          </p:cNvPr>
          <p:cNvSpPr>
            <a:spLocks noChangeAspect="1"/>
          </p:cNvSpPr>
          <p:nvPr/>
        </p:nvSpPr>
        <p:spPr bwMode="auto">
          <a:xfrm>
            <a:off x="10406510" y="1856668"/>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6</a:t>
            </a:r>
          </a:p>
        </p:txBody>
      </p:sp>
      <p:sp>
        <p:nvSpPr>
          <p:cNvPr id="71" name="Oval 70">
            <a:extLst>
              <a:ext uri="{FF2B5EF4-FFF2-40B4-BE49-F238E27FC236}">
                <a16:creationId xmlns:a16="http://schemas.microsoft.com/office/drawing/2014/main" id="{20DF52FB-8BEF-E6CA-D1DD-53E100BD9285}"/>
              </a:ext>
            </a:extLst>
          </p:cNvPr>
          <p:cNvSpPr>
            <a:spLocks noChangeAspect="1"/>
          </p:cNvSpPr>
          <p:nvPr/>
        </p:nvSpPr>
        <p:spPr bwMode="auto">
          <a:xfrm>
            <a:off x="5794989" y="113868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7</a:t>
            </a:r>
          </a:p>
        </p:txBody>
      </p:sp>
      <p:sp>
        <p:nvSpPr>
          <p:cNvPr id="72" name="Oval 71">
            <a:extLst>
              <a:ext uri="{FF2B5EF4-FFF2-40B4-BE49-F238E27FC236}">
                <a16:creationId xmlns:a16="http://schemas.microsoft.com/office/drawing/2014/main" id="{B969E277-44BF-DD29-B322-F04FFABAC452}"/>
              </a:ext>
            </a:extLst>
          </p:cNvPr>
          <p:cNvSpPr>
            <a:spLocks noChangeAspect="1"/>
          </p:cNvSpPr>
          <p:nvPr/>
        </p:nvSpPr>
        <p:spPr bwMode="auto">
          <a:xfrm>
            <a:off x="7705870" y="3646138"/>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8</a:t>
            </a:r>
          </a:p>
        </p:txBody>
      </p:sp>
      <p:sp>
        <p:nvSpPr>
          <p:cNvPr id="73" name="Oval 72">
            <a:extLst>
              <a:ext uri="{FF2B5EF4-FFF2-40B4-BE49-F238E27FC236}">
                <a16:creationId xmlns:a16="http://schemas.microsoft.com/office/drawing/2014/main" id="{3CE1A303-D619-4D86-E672-EE9B944510D1}"/>
              </a:ext>
            </a:extLst>
          </p:cNvPr>
          <p:cNvSpPr>
            <a:spLocks noChangeAspect="1"/>
          </p:cNvSpPr>
          <p:nvPr/>
        </p:nvSpPr>
        <p:spPr bwMode="auto">
          <a:xfrm>
            <a:off x="4523824" y="6001546"/>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9144" bIns="0" anchor="ctr" anchorCtr="0"/>
          <a:lstStyle/>
          <a:p>
            <a:pPr algn="ctr" eaLnBrk="1" fontAlgn="auto" hangingPunct="1">
              <a:spcBef>
                <a:spcPts val="0"/>
              </a:spcBef>
              <a:spcAft>
                <a:spcPts val="0"/>
              </a:spcAft>
              <a:defRPr/>
            </a:pPr>
            <a:r>
              <a:rPr lang="en-US" altLang="zh-CN" sz="1100" b="1" dirty="0">
                <a:solidFill>
                  <a:schemeClr val="bg1"/>
                </a:solidFill>
                <a:latin typeface="Arial" panose="020B0604020202020204" pitchFamily="34" charset="0"/>
                <a:cs typeface="Arial" panose="020B0604020202020204" pitchFamily="34" charset="0"/>
              </a:rPr>
              <a:t>0</a:t>
            </a:r>
            <a:endParaRPr lang="en-US" sz="1100" b="1" dirty="0">
              <a:solidFill>
                <a:schemeClr val="bg1"/>
              </a:solidFill>
              <a:latin typeface="Arial" panose="020B0604020202020204" pitchFamily="34" charset="0"/>
              <a:cs typeface="Arial" panose="020B0604020202020204" pitchFamily="34" charset="0"/>
            </a:endParaRPr>
          </a:p>
        </p:txBody>
      </p:sp>
      <p:sp>
        <p:nvSpPr>
          <p:cNvPr id="74" name="Oval 73">
            <a:extLst>
              <a:ext uri="{FF2B5EF4-FFF2-40B4-BE49-F238E27FC236}">
                <a16:creationId xmlns:a16="http://schemas.microsoft.com/office/drawing/2014/main" id="{8EA1C81E-9C3D-90E2-4FD4-3A336344057C}"/>
              </a:ext>
            </a:extLst>
          </p:cNvPr>
          <p:cNvSpPr>
            <a:spLocks noChangeAspect="1"/>
          </p:cNvSpPr>
          <p:nvPr/>
        </p:nvSpPr>
        <p:spPr bwMode="auto">
          <a:xfrm>
            <a:off x="6392497" y="113868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9</a:t>
            </a:r>
          </a:p>
        </p:txBody>
      </p:sp>
      <p:pic>
        <p:nvPicPr>
          <p:cNvPr id="76" name="Graphic 6">
            <a:extLst>
              <a:ext uri="{FF2B5EF4-FFF2-40B4-BE49-F238E27FC236}">
                <a16:creationId xmlns:a16="http://schemas.microsoft.com/office/drawing/2014/main" id="{27E0DD30-3638-30F7-D411-3D97562825BA}"/>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5333486" y="291171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16">
            <a:extLst>
              <a:ext uri="{FF2B5EF4-FFF2-40B4-BE49-F238E27FC236}">
                <a16:creationId xmlns:a16="http://schemas.microsoft.com/office/drawing/2014/main" id="{B35EE9C5-FB3A-217E-D03B-2659FD4E7966}"/>
              </a:ext>
            </a:extLst>
          </p:cNvPr>
          <p:cNvSpPr txBox="1">
            <a:spLocks noChangeArrowheads="1"/>
          </p:cNvSpPr>
          <p:nvPr/>
        </p:nvSpPr>
        <p:spPr bwMode="auto">
          <a:xfrm>
            <a:off x="4845518" y="3393122"/>
            <a:ext cx="14687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1100" dirty="0">
                <a:latin typeface="Arial" panose="020B0604020202020204" pitchFamily="34" charset="0"/>
                <a:ea typeface="Amazon Ember" panose="020B0603020204020204" pitchFamily="34" charset="0"/>
                <a:cs typeface="Arial" panose="020B0604020202020204" pitchFamily="34" charset="0"/>
              </a:rPr>
              <a:t>/messages (POST)</a:t>
            </a:r>
            <a:endParaRPr lang="en-US" altLang="en-US" sz="1100" dirty="0">
              <a:latin typeface="Arial" panose="020B0604020202020204" pitchFamily="34" charset="0"/>
              <a:ea typeface="Amazon Ember" panose="020B0603020204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96CC9D78-135B-5E54-00CA-B9FD2EB1F04A}"/>
              </a:ext>
            </a:extLst>
          </p:cNvPr>
          <p:cNvSpPr txBox="1"/>
          <p:nvPr/>
        </p:nvSpPr>
        <p:spPr>
          <a:xfrm>
            <a:off x="924674" y="6260403"/>
            <a:ext cx="1357175" cy="369332"/>
          </a:xfrm>
          <a:prstGeom prst="rect">
            <a:avLst/>
          </a:prstGeom>
          <a:noFill/>
        </p:spPr>
        <p:txBody>
          <a:bodyPr wrap="square" rtlCol="0">
            <a:spAutoFit/>
          </a:bodyPr>
          <a:lstStyle/>
          <a:p>
            <a:r>
              <a:rPr lang="en-CN" dirty="0"/>
              <a:t>Version</a:t>
            </a:r>
            <a:r>
              <a:rPr lang="zh-CN" altLang="en-US" dirty="0"/>
              <a:t> </a:t>
            </a:r>
            <a:r>
              <a:rPr lang="en-US" altLang="zh-CN" dirty="0"/>
              <a:t>3.0</a:t>
            </a:r>
            <a:endParaRPr lang="en-CN" dirty="0"/>
          </a:p>
        </p:txBody>
      </p:sp>
    </p:spTree>
    <p:extLst>
      <p:ext uri="{BB962C8B-B14F-4D97-AF65-F5344CB8AC3E}">
        <p14:creationId xmlns:p14="http://schemas.microsoft.com/office/powerpoint/2010/main" val="304720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53D5D9-FBAD-9BAA-D5FA-C57DBE1DABDC}"/>
              </a:ext>
            </a:extLst>
          </p:cNvPr>
          <p:cNvSpPr/>
          <p:nvPr/>
        </p:nvSpPr>
        <p:spPr>
          <a:xfrm>
            <a:off x="3509630" y="497574"/>
            <a:ext cx="8340407" cy="604049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C652CAD5-ACB9-85E8-3E3A-F28446CB841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09631" y="497574"/>
            <a:ext cx="381000" cy="381000"/>
          </a:xfrm>
          <a:prstGeom prst="rect">
            <a:avLst/>
          </a:prstGeom>
        </p:spPr>
      </p:pic>
      <p:sp>
        <p:nvSpPr>
          <p:cNvPr id="6" name="TextBox 17">
            <a:extLst>
              <a:ext uri="{FF2B5EF4-FFF2-40B4-BE49-F238E27FC236}">
                <a16:creationId xmlns:a16="http://schemas.microsoft.com/office/drawing/2014/main" id="{BAD84AF3-F1FC-2FA8-B91D-08F08DDBB606}"/>
              </a:ext>
            </a:extLst>
          </p:cNvPr>
          <p:cNvSpPr txBox="1">
            <a:spLocks noChangeArrowheads="1"/>
          </p:cNvSpPr>
          <p:nvPr/>
        </p:nvSpPr>
        <p:spPr bwMode="auto">
          <a:xfrm>
            <a:off x="6206776" y="2475366"/>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IM bot</a:t>
            </a:r>
          </a:p>
        </p:txBody>
      </p:sp>
      <p:pic>
        <p:nvPicPr>
          <p:cNvPr id="7" name="Graphic 13">
            <a:extLst>
              <a:ext uri="{FF2B5EF4-FFF2-40B4-BE49-F238E27FC236}">
                <a16:creationId xmlns:a16="http://schemas.microsoft.com/office/drawing/2014/main" id="{426EFB88-86E4-B7DC-4902-9FC779209B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3923" y="1993937"/>
            <a:ext cx="542629" cy="54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34">
            <a:extLst>
              <a:ext uri="{FF2B5EF4-FFF2-40B4-BE49-F238E27FC236}">
                <a16:creationId xmlns:a16="http://schemas.microsoft.com/office/drawing/2014/main" id="{06B66765-E2DB-3FB1-80B6-40F6A8547909}"/>
              </a:ext>
            </a:extLst>
          </p:cNvPr>
          <p:cNvGrpSpPr/>
          <p:nvPr/>
        </p:nvGrpSpPr>
        <p:grpSpPr>
          <a:xfrm>
            <a:off x="9621435" y="694248"/>
            <a:ext cx="2297894" cy="1620024"/>
            <a:chOff x="10163498" y="4286951"/>
            <a:chExt cx="2297894" cy="1620024"/>
          </a:xfrm>
        </p:grpSpPr>
        <p:grpSp>
          <p:nvGrpSpPr>
            <p:cNvPr id="32" name="Group 31">
              <a:extLst>
                <a:ext uri="{FF2B5EF4-FFF2-40B4-BE49-F238E27FC236}">
                  <a16:creationId xmlns:a16="http://schemas.microsoft.com/office/drawing/2014/main" id="{EA384175-13D4-2595-E05D-8BA7627ADC65}"/>
                </a:ext>
              </a:extLst>
            </p:cNvPr>
            <p:cNvGrpSpPr/>
            <p:nvPr/>
          </p:nvGrpSpPr>
          <p:grpSpPr>
            <a:xfrm>
              <a:off x="10321065" y="4286951"/>
              <a:ext cx="1531429" cy="877220"/>
              <a:chOff x="9387709" y="3592827"/>
              <a:chExt cx="1531429" cy="877220"/>
            </a:xfrm>
          </p:grpSpPr>
          <p:pic>
            <p:nvPicPr>
              <p:cNvPr id="8" name="Graphic 23">
                <a:extLst>
                  <a:ext uri="{FF2B5EF4-FFF2-40B4-BE49-F238E27FC236}">
                    <a16:creationId xmlns:a16="http://schemas.microsoft.com/office/drawing/2014/main" id="{177A0286-511C-48F2-2AD0-CF3307CB83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0235" y="3592827"/>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414B4E16-F803-4DBC-37A4-22365C03CB76}"/>
                  </a:ext>
                </a:extLst>
              </p:cNvPr>
              <p:cNvSpPr txBox="1">
                <a:spLocks noChangeArrowheads="1"/>
              </p:cNvSpPr>
              <p:nvPr/>
            </p:nvSpPr>
            <p:spPr bwMode="auto">
              <a:xfrm>
                <a:off x="9387709" y="4208437"/>
                <a:ext cx="153142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a:latin typeface="Arial" panose="020B0604020202020204" pitchFamily="34" charset="0"/>
                    <a:ea typeface="Amazon Ember" panose="020B0603020204020204" pitchFamily="34" charset="0"/>
                    <a:cs typeface="Arial" panose="020B0604020202020204" pitchFamily="34" charset="0"/>
                  </a:rPr>
                  <a:t>Amazon DynamoDB</a:t>
                </a:r>
              </a:p>
            </p:txBody>
          </p:sp>
        </p:grpSp>
        <p:sp>
          <p:nvSpPr>
            <p:cNvPr id="10" name="TextBox 19">
              <a:extLst>
                <a:ext uri="{FF2B5EF4-FFF2-40B4-BE49-F238E27FC236}">
                  <a16:creationId xmlns:a16="http://schemas.microsoft.com/office/drawing/2014/main" id="{DCEE068F-0E10-AEEA-B025-66D52036B555}"/>
                </a:ext>
              </a:extLst>
            </p:cNvPr>
            <p:cNvSpPr txBox="1">
              <a:spLocks noChangeArrowheads="1"/>
            </p:cNvSpPr>
            <p:nvPr/>
          </p:nvSpPr>
          <p:spPr bwMode="auto">
            <a:xfrm>
              <a:off x="10163498" y="5645365"/>
              <a:ext cx="84034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case table</a:t>
              </a:r>
            </a:p>
          </p:txBody>
        </p:sp>
        <p:pic>
          <p:nvPicPr>
            <p:cNvPr id="11" name="Graphic 29">
              <a:extLst>
                <a:ext uri="{FF2B5EF4-FFF2-40B4-BE49-F238E27FC236}">
                  <a16:creationId xmlns:a16="http://schemas.microsoft.com/office/drawing/2014/main" id="{C1818978-DF6E-A629-AE77-DCDCD6F9AB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8720" y="51992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9">
              <a:extLst>
                <a:ext uri="{FF2B5EF4-FFF2-40B4-BE49-F238E27FC236}">
                  <a16:creationId xmlns:a16="http://schemas.microsoft.com/office/drawing/2014/main" id="{CD848545-B796-5776-F6A3-E995427AC477}"/>
                </a:ext>
              </a:extLst>
            </p:cNvPr>
            <p:cNvSpPr txBox="1">
              <a:spLocks noChangeArrowheads="1"/>
            </p:cNvSpPr>
            <p:nvPr/>
          </p:nvSpPr>
          <p:spPr bwMode="auto">
            <a:xfrm>
              <a:off x="10827180" y="5635929"/>
              <a:ext cx="16342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bot_config table</a:t>
              </a:r>
            </a:p>
          </p:txBody>
        </p:sp>
        <p:pic>
          <p:nvPicPr>
            <p:cNvPr id="13" name="Graphic 29">
              <a:extLst>
                <a:ext uri="{FF2B5EF4-FFF2-40B4-BE49-F238E27FC236}">
                  <a16:creationId xmlns:a16="http://schemas.microsoft.com/office/drawing/2014/main" id="{482B172A-DBDA-2D46-5DCB-4B187B2BC0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7396" y="517872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a:extLst>
              <a:ext uri="{FF2B5EF4-FFF2-40B4-BE49-F238E27FC236}">
                <a16:creationId xmlns:a16="http://schemas.microsoft.com/office/drawing/2014/main" id="{16D59807-E746-56AD-C0C9-FE3C96EF3C1F}"/>
              </a:ext>
            </a:extLst>
          </p:cNvPr>
          <p:cNvGrpSpPr/>
          <p:nvPr/>
        </p:nvGrpSpPr>
        <p:grpSpPr>
          <a:xfrm>
            <a:off x="3703688" y="1957655"/>
            <a:ext cx="1468728" cy="870201"/>
            <a:chOff x="4173042" y="1972452"/>
            <a:chExt cx="1468728" cy="870201"/>
          </a:xfrm>
        </p:grpSpPr>
        <p:pic>
          <p:nvPicPr>
            <p:cNvPr id="14" name="Graphic 17">
              <a:extLst>
                <a:ext uri="{FF2B5EF4-FFF2-40B4-BE49-F238E27FC236}">
                  <a16:creationId xmlns:a16="http://schemas.microsoft.com/office/drawing/2014/main" id="{B536429C-CEFA-FE53-25EA-AE0DA856D39C}"/>
                </a:ext>
              </a:extLst>
            </p:cNvPr>
            <p:cNvPicPr>
              <a:picLocks noChangeAspect="1" noChangeArrowheads="1"/>
            </p:cNvPicPr>
            <p:nvPr/>
          </p:nvPicPr>
          <p:blipFill>
            <a:blip r:embed="rId8"/>
            <a:srcRect/>
            <a:stretch/>
          </p:blipFill>
          <p:spPr bwMode="auto">
            <a:xfrm>
              <a:off x="4609457" y="1972452"/>
              <a:ext cx="600599" cy="6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3D3E577F-C715-E1FB-C740-7BEBA34A7244}"/>
                </a:ext>
              </a:extLst>
            </p:cNvPr>
            <p:cNvSpPr txBox="1">
              <a:spLocks noChangeArrowheads="1"/>
            </p:cNvSpPr>
            <p:nvPr/>
          </p:nvSpPr>
          <p:spPr bwMode="auto">
            <a:xfrm>
              <a:off x="4173042" y="2596432"/>
              <a:ext cx="14687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API Gateway</a:t>
              </a:r>
            </a:p>
          </p:txBody>
        </p:sp>
      </p:grpSp>
      <p:grpSp>
        <p:nvGrpSpPr>
          <p:cNvPr id="122" name="Group 121">
            <a:extLst>
              <a:ext uri="{FF2B5EF4-FFF2-40B4-BE49-F238E27FC236}">
                <a16:creationId xmlns:a16="http://schemas.microsoft.com/office/drawing/2014/main" id="{C43B6097-3C67-2F5C-37AA-95F06855A477}"/>
              </a:ext>
            </a:extLst>
          </p:cNvPr>
          <p:cNvGrpSpPr/>
          <p:nvPr/>
        </p:nvGrpSpPr>
        <p:grpSpPr>
          <a:xfrm>
            <a:off x="5140599" y="3929770"/>
            <a:ext cx="1416349" cy="769698"/>
            <a:chOff x="5722687" y="3944567"/>
            <a:chExt cx="1416349" cy="769698"/>
          </a:xfrm>
        </p:grpSpPr>
        <p:pic>
          <p:nvPicPr>
            <p:cNvPr id="18" name="Graphic 19">
              <a:extLst>
                <a:ext uri="{FF2B5EF4-FFF2-40B4-BE49-F238E27FC236}">
                  <a16:creationId xmlns:a16="http://schemas.microsoft.com/office/drawing/2014/main" id="{13A36CD0-0212-2E26-2364-F81A08786F8A}"/>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162247" y="3944567"/>
              <a:ext cx="541787" cy="5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a:extLst>
                <a:ext uri="{FF2B5EF4-FFF2-40B4-BE49-F238E27FC236}">
                  <a16:creationId xmlns:a16="http://schemas.microsoft.com/office/drawing/2014/main" id="{75711DA9-A3DD-1D20-29F8-A4A4DC7EBB10}"/>
                </a:ext>
              </a:extLst>
            </p:cNvPr>
            <p:cNvSpPr txBox="1">
              <a:spLocks noChangeArrowheads="1"/>
            </p:cNvSpPr>
            <p:nvPr/>
          </p:nvSpPr>
          <p:spPr bwMode="auto">
            <a:xfrm>
              <a:off x="5722687" y="4468044"/>
              <a:ext cx="14163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EventBridge</a:t>
              </a:r>
            </a:p>
          </p:txBody>
        </p:sp>
      </p:grpSp>
      <p:cxnSp>
        <p:nvCxnSpPr>
          <p:cNvPr id="23" name="Straight Arrow Connector 22">
            <a:extLst>
              <a:ext uri="{FF2B5EF4-FFF2-40B4-BE49-F238E27FC236}">
                <a16:creationId xmlns:a16="http://schemas.microsoft.com/office/drawing/2014/main" id="{861C7118-DE07-2864-D420-4160242A166B}"/>
              </a:ext>
            </a:extLst>
          </p:cNvPr>
          <p:cNvCxnSpPr>
            <a:cxnSpLocks/>
          </p:cNvCxnSpPr>
          <p:nvPr/>
        </p:nvCxnSpPr>
        <p:spPr>
          <a:xfrm>
            <a:off x="4864108" y="2296157"/>
            <a:ext cx="16446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69F6307-4B71-6F34-719B-98BCF8080A59}"/>
              </a:ext>
            </a:extLst>
          </p:cNvPr>
          <p:cNvCxnSpPr>
            <a:cxnSpLocks/>
          </p:cNvCxnSpPr>
          <p:nvPr/>
        </p:nvCxnSpPr>
        <p:spPr>
          <a:xfrm>
            <a:off x="2160011" y="2296157"/>
            <a:ext cx="16446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99451BE8-9740-A4EB-FA75-FD965DF64B92}"/>
              </a:ext>
            </a:extLst>
          </p:cNvPr>
          <p:cNvGrpSpPr/>
          <p:nvPr/>
        </p:nvGrpSpPr>
        <p:grpSpPr>
          <a:xfrm>
            <a:off x="5426728" y="2920949"/>
            <a:ext cx="1187450" cy="700594"/>
            <a:chOff x="5708632" y="2626036"/>
            <a:chExt cx="1187450" cy="700594"/>
          </a:xfrm>
        </p:grpSpPr>
        <p:sp>
          <p:nvSpPr>
            <p:cNvPr id="27" name="TextBox 18">
              <a:extLst>
                <a:ext uri="{FF2B5EF4-FFF2-40B4-BE49-F238E27FC236}">
                  <a16:creationId xmlns:a16="http://schemas.microsoft.com/office/drawing/2014/main" id="{D0B3759F-A577-A903-2AAA-C01E15C0C796}"/>
                </a:ext>
              </a:extLst>
            </p:cNvPr>
            <p:cNvSpPr txBox="1">
              <a:spLocks noChangeArrowheads="1"/>
            </p:cNvSpPr>
            <p:nvPr/>
          </p:nvSpPr>
          <p:spPr bwMode="auto">
            <a:xfrm>
              <a:off x="5708632" y="3080409"/>
              <a:ext cx="1187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Polling Event</a:t>
              </a:r>
            </a:p>
          </p:txBody>
        </p:sp>
        <p:pic>
          <p:nvPicPr>
            <p:cNvPr id="28" name="Graphic 8">
              <a:extLst>
                <a:ext uri="{FF2B5EF4-FFF2-40B4-BE49-F238E27FC236}">
                  <a16:creationId xmlns:a16="http://schemas.microsoft.com/office/drawing/2014/main" id="{83215859-541D-7A52-D657-559B98CFE4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6899" y="262603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 name="Picture 28">
            <a:extLst>
              <a:ext uri="{FF2B5EF4-FFF2-40B4-BE49-F238E27FC236}">
                <a16:creationId xmlns:a16="http://schemas.microsoft.com/office/drawing/2014/main" id="{127F2E94-7812-A252-7551-CB5C78D8FA1C}"/>
              </a:ext>
            </a:extLst>
          </p:cNvPr>
          <p:cNvPicPr>
            <a:picLocks noChangeAspect="1"/>
          </p:cNvPicPr>
          <p:nvPr/>
        </p:nvPicPr>
        <p:blipFill>
          <a:blip r:embed="rId12"/>
          <a:stretch>
            <a:fillRect/>
          </a:stretch>
        </p:blipFill>
        <p:spPr>
          <a:xfrm>
            <a:off x="1242560" y="991977"/>
            <a:ext cx="543936" cy="543936"/>
          </a:xfrm>
          <a:prstGeom prst="rect">
            <a:avLst/>
          </a:prstGeom>
        </p:spPr>
      </p:pic>
      <p:sp>
        <p:nvSpPr>
          <p:cNvPr id="30" name="TextBox 9">
            <a:extLst>
              <a:ext uri="{FF2B5EF4-FFF2-40B4-BE49-F238E27FC236}">
                <a16:creationId xmlns:a16="http://schemas.microsoft.com/office/drawing/2014/main" id="{372C84D2-4596-25C9-6B9A-8D2FFFB60E2D}"/>
              </a:ext>
            </a:extLst>
          </p:cNvPr>
          <p:cNvSpPr txBox="1">
            <a:spLocks noChangeArrowheads="1"/>
          </p:cNvSpPr>
          <p:nvPr/>
        </p:nvSpPr>
        <p:spPr bwMode="auto">
          <a:xfrm>
            <a:off x="269212" y="1989405"/>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IM Endpoint</a:t>
            </a:r>
          </a:p>
        </p:txBody>
      </p:sp>
      <p:sp>
        <p:nvSpPr>
          <p:cNvPr id="31" name="Freeform 30">
            <a:extLst>
              <a:ext uri="{FF2B5EF4-FFF2-40B4-BE49-F238E27FC236}">
                <a16:creationId xmlns:a16="http://schemas.microsoft.com/office/drawing/2014/main" id="{D1B84F45-FABA-6631-DEF4-D360B609A899}"/>
              </a:ext>
            </a:extLst>
          </p:cNvPr>
          <p:cNvSpPr/>
          <p:nvPr/>
        </p:nvSpPr>
        <p:spPr>
          <a:xfrm rot="10800000" flipH="1" flipV="1">
            <a:off x="2162333" y="1412864"/>
            <a:ext cx="4556137" cy="554288"/>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22" name="Group 21">
            <a:extLst>
              <a:ext uri="{FF2B5EF4-FFF2-40B4-BE49-F238E27FC236}">
                <a16:creationId xmlns:a16="http://schemas.microsoft.com/office/drawing/2014/main" id="{D17BCC4C-CA20-54C4-C954-199CB1FF59CB}"/>
              </a:ext>
            </a:extLst>
          </p:cNvPr>
          <p:cNvGrpSpPr/>
          <p:nvPr/>
        </p:nvGrpSpPr>
        <p:grpSpPr>
          <a:xfrm>
            <a:off x="9494097" y="5451125"/>
            <a:ext cx="2101237" cy="878856"/>
            <a:chOff x="8414488" y="523353"/>
            <a:chExt cx="2101237" cy="878856"/>
          </a:xfrm>
        </p:grpSpPr>
        <p:pic>
          <p:nvPicPr>
            <p:cNvPr id="37" name="Graphic 17">
              <a:extLst>
                <a:ext uri="{FF2B5EF4-FFF2-40B4-BE49-F238E27FC236}">
                  <a16:creationId xmlns:a16="http://schemas.microsoft.com/office/drawing/2014/main" id="{B0AB2066-252F-14EA-532B-63AC8396BC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60307" y="52335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5">
              <a:extLst>
                <a:ext uri="{FF2B5EF4-FFF2-40B4-BE49-F238E27FC236}">
                  <a16:creationId xmlns:a16="http://schemas.microsoft.com/office/drawing/2014/main" id="{249D8520-167F-41A9-A5A4-DB33660EC300}"/>
                </a:ext>
              </a:extLst>
            </p:cNvPr>
            <p:cNvSpPr txBox="1">
              <a:spLocks noChangeArrowheads="1"/>
            </p:cNvSpPr>
            <p:nvPr/>
          </p:nvSpPr>
          <p:spPr bwMode="auto">
            <a:xfrm>
              <a:off x="8414488" y="1140599"/>
              <a:ext cx="21012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a:latin typeface="Arial" panose="020B0604020202020204" pitchFamily="34" charset="0"/>
                  <a:ea typeface="Amazon Ember" panose="020B0603020204020204" pitchFamily="34" charset="0"/>
                  <a:cs typeface="Arial" panose="020B0604020202020204" pitchFamily="34" charset="0"/>
                </a:rPr>
                <a:t>AWS Support API</a:t>
              </a:r>
              <a:r>
                <a:rPr lang="zh-CN" altLang="en-US" sz="1050" dirty="0">
                  <a:latin typeface="Arial" panose="020B0604020202020204" pitchFamily="34" charset="0"/>
                  <a:ea typeface="Amazon Ember" panose="020B0603020204020204" pitchFamily="34" charset="0"/>
                  <a:cs typeface="Arial" panose="020B0604020202020204" pitchFamily="34" charset="0"/>
                </a:rPr>
                <a:t> </a:t>
              </a:r>
              <a:r>
                <a:rPr lang="en-US" altLang="zh-CN" sz="1050" dirty="0">
                  <a:latin typeface="Arial" panose="020B0604020202020204" pitchFamily="34" charset="0"/>
                  <a:ea typeface="Amazon Ember" panose="020B0603020204020204" pitchFamily="34" charset="0"/>
                  <a:cs typeface="Arial" panose="020B0604020202020204" pitchFamily="34" charset="0"/>
                </a:rPr>
                <a:t>(By Account)</a:t>
              </a:r>
              <a:endParaRPr lang="en-US" altLang="en-US" sz="1050" dirty="0">
                <a:latin typeface="Arial" panose="020B0604020202020204" pitchFamily="34" charset="0"/>
                <a:ea typeface="Amazon Ember" panose="020B0603020204020204" pitchFamily="34" charset="0"/>
                <a:cs typeface="Arial" panose="020B0604020202020204" pitchFamily="34" charset="0"/>
              </a:endParaRPr>
            </a:p>
          </p:txBody>
        </p:sp>
      </p:grpSp>
      <p:sp>
        <p:nvSpPr>
          <p:cNvPr id="40" name="TextBox 62">
            <a:extLst>
              <a:ext uri="{FF2B5EF4-FFF2-40B4-BE49-F238E27FC236}">
                <a16:creationId xmlns:a16="http://schemas.microsoft.com/office/drawing/2014/main" id="{CC0BEF4C-917D-03CF-F617-07A3D915B64C}"/>
              </a:ext>
            </a:extLst>
          </p:cNvPr>
          <p:cNvSpPr txBox="1">
            <a:spLocks noChangeArrowheads="1"/>
          </p:cNvSpPr>
          <p:nvPr/>
        </p:nvSpPr>
        <p:spPr bwMode="auto">
          <a:xfrm>
            <a:off x="3980962" y="4411073"/>
            <a:ext cx="13827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S3 Standard</a:t>
            </a:r>
          </a:p>
        </p:txBody>
      </p:sp>
      <p:pic>
        <p:nvPicPr>
          <p:cNvPr id="41" name="Graphic 63">
            <a:extLst>
              <a:ext uri="{FF2B5EF4-FFF2-40B4-BE49-F238E27FC236}">
                <a16:creationId xmlns:a16="http://schemas.microsoft.com/office/drawing/2014/main" id="{04B3840E-6498-7F0E-396E-7D2D8DA549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9275" y="39496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1">
            <a:extLst>
              <a:ext uri="{FF2B5EF4-FFF2-40B4-BE49-F238E27FC236}">
                <a16:creationId xmlns:a16="http://schemas.microsoft.com/office/drawing/2014/main" id="{42F08888-954F-B185-62BE-1B002DBC1520}"/>
              </a:ext>
            </a:extLst>
          </p:cNvPr>
          <p:cNvCxnSpPr>
            <a:cxnSpLocks/>
          </p:cNvCxnSpPr>
          <p:nvPr/>
        </p:nvCxnSpPr>
        <p:spPr>
          <a:xfrm flipV="1">
            <a:off x="4687363" y="4672683"/>
            <a:ext cx="0" cy="745395"/>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4" name="Graphic 15">
            <a:extLst>
              <a:ext uri="{FF2B5EF4-FFF2-40B4-BE49-F238E27FC236}">
                <a16:creationId xmlns:a16="http://schemas.microsoft.com/office/drawing/2014/main" id="{BD6F70E8-997B-498E-E52F-DB43CA9C76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4396" y="338801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Graphic 24">
            <a:extLst>
              <a:ext uri="{FF2B5EF4-FFF2-40B4-BE49-F238E27FC236}">
                <a16:creationId xmlns:a16="http://schemas.microsoft.com/office/drawing/2014/main" id="{51FEBFA0-AF73-1127-FE70-733C4A38ED0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3151" y="338801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25">
            <a:extLst>
              <a:ext uri="{FF2B5EF4-FFF2-40B4-BE49-F238E27FC236}">
                <a16:creationId xmlns:a16="http://schemas.microsoft.com/office/drawing/2014/main" id="{301FD4B4-0314-7C00-DAF5-514605FCA6E2}"/>
              </a:ext>
            </a:extLst>
          </p:cNvPr>
          <p:cNvSpPr txBox="1">
            <a:spLocks noChangeArrowheads="1"/>
          </p:cNvSpPr>
          <p:nvPr/>
        </p:nvSpPr>
        <p:spPr bwMode="auto">
          <a:xfrm>
            <a:off x="311526" y="3916653"/>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IM  App</a:t>
            </a:r>
          </a:p>
        </p:txBody>
      </p:sp>
      <p:sp>
        <p:nvSpPr>
          <p:cNvPr id="47" name="TextBox 32">
            <a:extLst>
              <a:ext uri="{FF2B5EF4-FFF2-40B4-BE49-F238E27FC236}">
                <a16:creationId xmlns:a16="http://schemas.microsoft.com/office/drawing/2014/main" id="{F609663D-6232-4D6A-D3A8-41BC37B6A665}"/>
              </a:ext>
            </a:extLst>
          </p:cNvPr>
          <p:cNvSpPr txBox="1">
            <a:spLocks noChangeArrowheads="1"/>
          </p:cNvSpPr>
          <p:nvPr/>
        </p:nvSpPr>
        <p:spPr bwMode="auto">
          <a:xfrm>
            <a:off x="1342770" y="3916653"/>
            <a:ext cx="13929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IM Mobile App</a:t>
            </a:r>
          </a:p>
        </p:txBody>
      </p:sp>
      <p:cxnSp>
        <p:nvCxnSpPr>
          <p:cNvPr id="48" name="Straight Arrow Connector 47">
            <a:extLst>
              <a:ext uri="{FF2B5EF4-FFF2-40B4-BE49-F238E27FC236}">
                <a16:creationId xmlns:a16="http://schemas.microsoft.com/office/drawing/2014/main" id="{73A43B36-1170-7C21-DDC1-F9005342B88D}"/>
              </a:ext>
            </a:extLst>
          </p:cNvPr>
          <p:cNvCxnSpPr>
            <a:cxnSpLocks/>
          </p:cNvCxnSpPr>
          <p:nvPr/>
        </p:nvCxnSpPr>
        <p:spPr>
          <a:xfrm flipV="1">
            <a:off x="1271662" y="2420776"/>
            <a:ext cx="1795" cy="86764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53" name="Graphic 22">
            <a:extLst>
              <a:ext uri="{FF2B5EF4-FFF2-40B4-BE49-F238E27FC236}">
                <a16:creationId xmlns:a16="http://schemas.microsoft.com/office/drawing/2014/main" id="{8F023ABC-B616-8DEF-32B0-F93995E30788}"/>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374483" y="568826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39">
            <a:extLst>
              <a:ext uri="{FF2B5EF4-FFF2-40B4-BE49-F238E27FC236}">
                <a16:creationId xmlns:a16="http://schemas.microsoft.com/office/drawing/2014/main" id="{CA20C203-DDB0-3796-F496-798E278C7805}"/>
              </a:ext>
            </a:extLst>
          </p:cNvPr>
          <p:cNvSpPr txBox="1">
            <a:spLocks noChangeArrowheads="1"/>
          </p:cNvSpPr>
          <p:nvPr/>
        </p:nvSpPr>
        <p:spPr bwMode="auto">
          <a:xfrm>
            <a:off x="2090001" y="621257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Administrator</a:t>
            </a:r>
          </a:p>
        </p:txBody>
      </p:sp>
      <p:cxnSp>
        <p:nvCxnSpPr>
          <p:cNvPr id="57" name="Straight Arrow Connector 56">
            <a:extLst>
              <a:ext uri="{FF2B5EF4-FFF2-40B4-BE49-F238E27FC236}">
                <a16:creationId xmlns:a16="http://schemas.microsoft.com/office/drawing/2014/main" id="{818F60AD-66FE-3FAB-5070-7D8FCF46781D}"/>
              </a:ext>
            </a:extLst>
          </p:cNvPr>
          <p:cNvCxnSpPr>
            <a:cxnSpLocks/>
          </p:cNvCxnSpPr>
          <p:nvPr/>
        </p:nvCxnSpPr>
        <p:spPr>
          <a:xfrm flipV="1">
            <a:off x="1518539" y="2424818"/>
            <a:ext cx="0" cy="863606"/>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C41AA4-1DCE-A509-3D93-B87BF5AA4B79}"/>
              </a:ext>
            </a:extLst>
          </p:cNvPr>
          <p:cNvCxnSpPr>
            <a:cxnSpLocks/>
          </p:cNvCxnSpPr>
          <p:nvPr/>
        </p:nvCxnSpPr>
        <p:spPr>
          <a:xfrm flipH="1">
            <a:off x="2855130" y="5947922"/>
            <a:ext cx="1387267" cy="0"/>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67" name="Graphic 23">
            <a:extLst>
              <a:ext uri="{FF2B5EF4-FFF2-40B4-BE49-F238E27FC236}">
                <a16:creationId xmlns:a16="http://schemas.microsoft.com/office/drawing/2014/main" id="{4D09D346-E633-7DA1-ABA0-AA38576E73EB}"/>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flipH="1">
            <a:off x="1243749" y="535056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40">
            <a:extLst>
              <a:ext uri="{FF2B5EF4-FFF2-40B4-BE49-F238E27FC236}">
                <a16:creationId xmlns:a16="http://schemas.microsoft.com/office/drawing/2014/main" id="{57F3FBB0-080D-AAE1-9AE3-7995D94976E3}"/>
              </a:ext>
            </a:extLst>
          </p:cNvPr>
          <p:cNvSpPr txBox="1">
            <a:spLocks noChangeArrowheads="1"/>
          </p:cNvSpPr>
          <p:nvPr/>
        </p:nvSpPr>
        <p:spPr bwMode="auto">
          <a:xfrm>
            <a:off x="942124" y="5896552"/>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Users</a:t>
            </a:r>
          </a:p>
        </p:txBody>
      </p:sp>
      <p:cxnSp>
        <p:nvCxnSpPr>
          <p:cNvPr id="69" name="Straight Arrow Connector 68">
            <a:extLst>
              <a:ext uri="{FF2B5EF4-FFF2-40B4-BE49-F238E27FC236}">
                <a16:creationId xmlns:a16="http://schemas.microsoft.com/office/drawing/2014/main" id="{65F31BEB-92C5-6432-BB76-AD82696D6663}"/>
              </a:ext>
            </a:extLst>
          </p:cNvPr>
          <p:cNvCxnSpPr>
            <a:cxnSpLocks/>
          </p:cNvCxnSpPr>
          <p:nvPr/>
        </p:nvCxnSpPr>
        <p:spPr>
          <a:xfrm flipV="1">
            <a:off x="1418358" y="4142099"/>
            <a:ext cx="0" cy="1007275"/>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C4A175D6-F26F-2530-F051-59B3AFCE2F33}"/>
              </a:ext>
            </a:extLst>
          </p:cNvPr>
          <p:cNvGrpSpPr/>
          <p:nvPr/>
        </p:nvGrpSpPr>
        <p:grpSpPr>
          <a:xfrm>
            <a:off x="4096364" y="5483606"/>
            <a:ext cx="1068733" cy="859776"/>
            <a:chOff x="4565718" y="5498403"/>
            <a:chExt cx="1068733" cy="859776"/>
          </a:xfrm>
        </p:grpSpPr>
        <p:sp>
          <p:nvSpPr>
            <p:cNvPr id="33" name="TextBox 12">
              <a:extLst>
                <a:ext uri="{FF2B5EF4-FFF2-40B4-BE49-F238E27FC236}">
                  <a16:creationId xmlns:a16="http://schemas.microsoft.com/office/drawing/2014/main" id="{57842441-5E71-6CC5-19E7-BB05CE599207}"/>
                </a:ext>
              </a:extLst>
            </p:cNvPr>
            <p:cNvSpPr txBox="1">
              <a:spLocks noChangeArrowheads="1"/>
            </p:cNvSpPr>
            <p:nvPr/>
          </p:nvSpPr>
          <p:spPr bwMode="auto">
            <a:xfrm>
              <a:off x="4565718" y="6111958"/>
              <a:ext cx="1068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CDK</a:t>
              </a:r>
            </a:p>
          </p:txBody>
        </p:sp>
        <p:pic>
          <p:nvPicPr>
            <p:cNvPr id="16" name="Graphic 17">
              <a:extLst>
                <a:ext uri="{FF2B5EF4-FFF2-40B4-BE49-F238E27FC236}">
                  <a16:creationId xmlns:a16="http://schemas.microsoft.com/office/drawing/2014/main" id="{3D77A05A-E74E-C067-E513-954FC682387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99669" y="549840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Freeform 16">
            <a:extLst>
              <a:ext uri="{FF2B5EF4-FFF2-40B4-BE49-F238E27FC236}">
                <a16:creationId xmlns:a16="http://schemas.microsoft.com/office/drawing/2014/main" id="{70CC3845-0325-5151-04F0-6918B6E34E6C}"/>
              </a:ext>
            </a:extLst>
          </p:cNvPr>
          <p:cNvSpPr/>
          <p:nvPr/>
        </p:nvSpPr>
        <p:spPr>
          <a:xfrm rot="16200000" flipH="1" flipV="1">
            <a:off x="5791385" y="3218567"/>
            <a:ext cx="1418877" cy="455701"/>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36" name="Group 35">
            <a:extLst>
              <a:ext uri="{FF2B5EF4-FFF2-40B4-BE49-F238E27FC236}">
                <a16:creationId xmlns:a16="http://schemas.microsoft.com/office/drawing/2014/main" id="{A476B198-1BB6-A78F-0ED8-34B84FFB73A2}"/>
              </a:ext>
            </a:extLst>
          </p:cNvPr>
          <p:cNvGrpSpPr/>
          <p:nvPr/>
        </p:nvGrpSpPr>
        <p:grpSpPr>
          <a:xfrm>
            <a:off x="7275230" y="1114969"/>
            <a:ext cx="1638261" cy="876284"/>
            <a:chOff x="6822396" y="5010325"/>
            <a:chExt cx="1638261" cy="876284"/>
          </a:xfrm>
        </p:grpSpPr>
        <p:pic>
          <p:nvPicPr>
            <p:cNvPr id="25" name="Graphic 17">
              <a:extLst>
                <a:ext uri="{FF2B5EF4-FFF2-40B4-BE49-F238E27FC236}">
                  <a16:creationId xmlns:a16="http://schemas.microsoft.com/office/drawing/2014/main" id="{86068ADC-FD0A-091B-7223-452F89C068F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36727" y="501032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1">
              <a:extLst>
                <a:ext uri="{FF2B5EF4-FFF2-40B4-BE49-F238E27FC236}">
                  <a16:creationId xmlns:a16="http://schemas.microsoft.com/office/drawing/2014/main" id="{E3B277FB-F6D9-EDF0-B6CC-F228191F5D8D}"/>
                </a:ext>
              </a:extLst>
            </p:cNvPr>
            <p:cNvSpPr txBox="1">
              <a:spLocks noChangeArrowheads="1"/>
            </p:cNvSpPr>
            <p:nvPr/>
          </p:nvSpPr>
          <p:spPr bwMode="auto">
            <a:xfrm>
              <a:off x="6822396" y="5624999"/>
              <a:ext cx="163826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a:latin typeface="Arial" panose="020B0604020202020204" pitchFamily="34" charset="0"/>
                  <a:ea typeface="Amazon Ember" panose="020B0603020204020204" pitchFamily="34" charset="0"/>
                  <a:cs typeface="Arial" panose="020B0604020202020204" pitchFamily="34" charset="0"/>
                </a:rPr>
                <a:t>AWS Secrets Manager</a:t>
              </a:r>
            </a:p>
          </p:txBody>
        </p:sp>
      </p:grpSp>
      <p:grpSp>
        <p:nvGrpSpPr>
          <p:cNvPr id="56" name="Group 55">
            <a:extLst>
              <a:ext uri="{FF2B5EF4-FFF2-40B4-BE49-F238E27FC236}">
                <a16:creationId xmlns:a16="http://schemas.microsoft.com/office/drawing/2014/main" id="{9B375400-48D3-DA1E-419B-2794108D9CBD}"/>
              </a:ext>
            </a:extLst>
          </p:cNvPr>
          <p:cNvGrpSpPr/>
          <p:nvPr/>
        </p:nvGrpSpPr>
        <p:grpSpPr>
          <a:xfrm>
            <a:off x="7586381" y="5175813"/>
            <a:ext cx="1260156" cy="595711"/>
            <a:chOff x="8053684" y="1661652"/>
            <a:chExt cx="1260156" cy="595711"/>
          </a:xfrm>
        </p:grpSpPr>
        <p:sp>
          <p:nvSpPr>
            <p:cNvPr id="43" name="TextBox 29">
              <a:extLst>
                <a:ext uri="{FF2B5EF4-FFF2-40B4-BE49-F238E27FC236}">
                  <a16:creationId xmlns:a16="http://schemas.microsoft.com/office/drawing/2014/main" id="{748B181C-B2E6-A905-AD82-C63B0DF8F037}"/>
                </a:ext>
              </a:extLst>
            </p:cNvPr>
            <p:cNvSpPr txBox="1">
              <a:spLocks noChangeArrowheads="1"/>
            </p:cNvSpPr>
            <p:nvPr/>
          </p:nvSpPr>
          <p:spPr bwMode="auto">
            <a:xfrm>
              <a:off x="8053684" y="2011142"/>
              <a:ext cx="12601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Assume</a:t>
              </a:r>
              <a:r>
                <a:rPr lang="zh-CN" altLang="en-US" sz="1000" dirty="0">
                  <a:latin typeface="Arial" panose="020B0604020202020204" pitchFamily="34" charset="0"/>
                  <a:ea typeface="Amazon Ember" panose="020B0603020204020204" pitchFamily="34" charset="0"/>
                  <a:cs typeface="Arial" panose="020B0604020202020204" pitchFamily="34" charset="0"/>
                </a:rPr>
                <a:t> </a:t>
              </a:r>
              <a:r>
                <a:rPr lang="en-US" altLang="en-US" sz="1000" dirty="0">
                  <a:latin typeface="Arial" panose="020B0604020202020204" pitchFamily="34" charset="0"/>
                  <a:ea typeface="Amazon Ember" panose="020B0603020204020204" pitchFamily="34" charset="0"/>
                  <a:cs typeface="Arial" panose="020B0604020202020204" pitchFamily="34" charset="0"/>
                </a:rPr>
                <a:t>Role</a:t>
              </a:r>
            </a:p>
          </p:txBody>
        </p:sp>
        <p:pic>
          <p:nvPicPr>
            <p:cNvPr id="49" name="Graphic 49">
              <a:extLst>
                <a:ext uri="{FF2B5EF4-FFF2-40B4-BE49-F238E27FC236}">
                  <a16:creationId xmlns:a16="http://schemas.microsoft.com/office/drawing/2014/main" id="{CA8B5D36-744D-E23C-5299-8A575D5C7A7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449168" y="166165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 name="Group 106">
            <a:extLst>
              <a:ext uri="{FF2B5EF4-FFF2-40B4-BE49-F238E27FC236}">
                <a16:creationId xmlns:a16="http://schemas.microsoft.com/office/drawing/2014/main" id="{DB6F5F9A-E0CB-E8E1-993B-446EFD49D102}"/>
              </a:ext>
            </a:extLst>
          </p:cNvPr>
          <p:cNvGrpSpPr/>
          <p:nvPr/>
        </p:nvGrpSpPr>
        <p:grpSpPr>
          <a:xfrm>
            <a:off x="7496126" y="1949203"/>
            <a:ext cx="1169501" cy="589886"/>
            <a:chOff x="7203939" y="4169642"/>
            <a:chExt cx="1618764" cy="672800"/>
          </a:xfrm>
        </p:grpSpPr>
        <p:pic>
          <p:nvPicPr>
            <p:cNvPr id="50" name="Graphic 18">
              <a:extLst>
                <a:ext uri="{FF2B5EF4-FFF2-40B4-BE49-F238E27FC236}">
                  <a16:creationId xmlns:a16="http://schemas.microsoft.com/office/drawing/2014/main" id="{E9D1744C-0C50-9EBD-951F-D7B0BDA7849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86593" y="4169642"/>
              <a:ext cx="314645" cy="31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35">
              <a:extLst>
                <a:ext uri="{FF2B5EF4-FFF2-40B4-BE49-F238E27FC236}">
                  <a16:creationId xmlns:a16="http://schemas.microsoft.com/office/drawing/2014/main" id="{3A58CDA0-A3B6-44D4-64CC-A5BBCDB71C13}"/>
                </a:ext>
              </a:extLst>
            </p:cNvPr>
            <p:cNvSpPr txBox="1">
              <a:spLocks noChangeArrowheads="1"/>
            </p:cNvSpPr>
            <p:nvPr/>
          </p:nvSpPr>
          <p:spPr bwMode="auto">
            <a:xfrm>
              <a:off x="7203939" y="4456301"/>
              <a:ext cx="1618764" cy="38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solidFill>
                    <a:srgbClr val="000000"/>
                  </a:solidFill>
                  <a:latin typeface="Arial" panose="020B0604020202020204" pitchFamily="34" charset="0"/>
                  <a:cs typeface="Arial" panose="020B0604020202020204" pitchFamily="34" charset="0"/>
                </a:rPr>
                <a:t>IM AppID</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&amp;</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AppSecret</a:t>
              </a:r>
              <a:endParaRPr lang="en-US" altLang="en-US" sz="800" dirty="0">
                <a:solidFill>
                  <a:srgbClr val="000000"/>
                </a:solidFill>
                <a:latin typeface="Arial" panose="020B0604020202020204" pitchFamily="34" charset="0"/>
                <a:cs typeface="Arial" panose="020B0604020202020204" pitchFamily="34" charset="0"/>
              </a:endParaRPr>
            </a:p>
          </p:txBody>
        </p:sp>
      </p:grpSp>
      <p:pic>
        <p:nvPicPr>
          <p:cNvPr id="61" name="Graphic 18">
            <a:extLst>
              <a:ext uri="{FF2B5EF4-FFF2-40B4-BE49-F238E27FC236}">
                <a16:creationId xmlns:a16="http://schemas.microsoft.com/office/drawing/2014/main" id="{CD605833-B882-9A5C-7D3F-32A8D5E05D4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96572" y="1748634"/>
            <a:ext cx="314645" cy="31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35">
            <a:extLst>
              <a:ext uri="{FF2B5EF4-FFF2-40B4-BE49-F238E27FC236}">
                <a16:creationId xmlns:a16="http://schemas.microsoft.com/office/drawing/2014/main" id="{E7945C12-483C-5BFD-C2C2-5492519746D2}"/>
              </a:ext>
            </a:extLst>
          </p:cNvPr>
          <p:cNvSpPr txBox="1">
            <a:spLocks noChangeArrowheads="1"/>
          </p:cNvSpPr>
          <p:nvPr/>
        </p:nvSpPr>
        <p:spPr bwMode="auto">
          <a:xfrm>
            <a:off x="1978368" y="2025175"/>
            <a:ext cx="16187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solidFill>
                  <a:srgbClr val="000000"/>
                </a:solidFill>
                <a:latin typeface="Arial" panose="020B0604020202020204" pitchFamily="34" charset="0"/>
                <a:cs typeface="Arial" panose="020B0604020202020204" pitchFamily="34" charset="0"/>
              </a:rPr>
              <a:t>IM AppID</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&amp;</a:t>
            </a:r>
            <a:r>
              <a:rPr lang="zh-CN" altLang="en-US" sz="800" dirty="0">
                <a:solidFill>
                  <a:srgbClr val="000000"/>
                </a:solidFill>
                <a:latin typeface="Arial" panose="020B0604020202020204" pitchFamily="34" charset="0"/>
                <a:cs typeface="Arial" panose="020B0604020202020204" pitchFamily="34" charset="0"/>
              </a:rPr>
              <a:t> </a:t>
            </a:r>
            <a:r>
              <a:rPr lang="en-US" altLang="zh-CN" sz="800" dirty="0">
                <a:solidFill>
                  <a:srgbClr val="000000"/>
                </a:solidFill>
                <a:latin typeface="Arial" panose="020B0604020202020204" pitchFamily="34" charset="0"/>
                <a:cs typeface="Arial" panose="020B0604020202020204" pitchFamily="34" charset="0"/>
              </a:rPr>
              <a:t>AppSecret</a:t>
            </a:r>
            <a:endParaRPr lang="en-US" altLang="en-US" sz="800" dirty="0">
              <a:solidFill>
                <a:srgbClr val="000000"/>
              </a:solidFill>
              <a:latin typeface="Arial" panose="020B0604020202020204" pitchFamily="34" charset="0"/>
              <a:cs typeface="Arial" panose="020B0604020202020204" pitchFamily="34" charset="0"/>
            </a:endParaRPr>
          </a:p>
        </p:txBody>
      </p:sp>
      <p:pic>
        <p:nvPicPr>
          <p:cNvPr id="76" name="Graphic 6">
            <a:extLst>
              <a:ext uri="{FF2B5EF4-FFF2-40B4-BE49-F238E27FC236}">
                <a16:creationId xmlns:a16="http://schemas.microsoft.com/office/drawing/2014/main" id="{27E0DD30-3638-30F7-D411-3D97562825BA}"/>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4200254" y="28969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16">
            <a:extLst>
              <a:ext uri="{FF2B5EF4-FFF2-40B4-BE49-F238E27FC236}">
                <a16:creationId xmlns:a16="http://schemas.microsoft.com/office/drawing/2014/main" id="{B35EE9C5-FB3A-217E-D03B-2659FD4E7966}"/>
              </a:ext>
            </a:extLst>
          </p:cNvPr>
          <p:cNvSpPr txBox="1">
            <a:spLocks noChangeArrowheads="1"/>
          </p:cNvSpPr>
          <p:nvPr/>
        </p:nvSpPr>
        <p:spPr bwMode="auto">
          <a:xfrm>
            <a:off x="3712286" y="3378325"/>
            <a:ext cx="14687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1100" dirty="0">
                <a:latin typeface="Arial" panose="020B0604020202020204" pitchFamily="34" charset="0"/>
                <a:ea typeface="Amazon Ember" panose="020B0603020204020204" pitchFamily="34" charset="0"/>
                <a:cs typeface="Arial" panose="020B0604020202020204" pitchFamily="34" charset="0"/>
              </a:rPr>
              <a:t>/messages (POST)</a:t>
            </a:r>
            <a:endParaRPr lang="en-US" altLang="en-US" sz="1100" dirty="0">
              <a:latin typeface="Arial" panose="020B0604020202020204" pitchFamily="34" charset="0"/>
              <a:ea typeface="Amazon Ember" panose="020B0603020204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37551E16-6F00-B5CC-5056-DE52DB9F3A5C}"/>
              </a:ext>
            </a:extLst>
          </p:cNvPr>
          <p:cNvGrpSpPr/>
          <p:nvPr/>
        </p:nvGrpSpPr>
        <p:grpSpPr>
          <a:xfrm>
            <a:off x="7538710" y="3443923"/>
            <a:ext cx="1117479" cy="858430"/>
            <a:chOff x="8347628" y="2611333"/>
            <a:chExt cx="1117479" cy="858430"/>
          </a:xfrm>
        </p:grpSpPr>
        <p:pic>
          <p:nvPicPr>
            <p:cNvPr id="2" name="Graphic 26" descr="Amazon Simple Queue Service (Amazon SQS) service icon.">
              <a:extLst>
                <a:ext uri="{FF2B5EF4-FFF2-40B4-BE49-F238E27FC236}">
                  <a16:creationId xmlns:a16="http://schemas.microsoft.com/office/drawing/2014/main" id="{41B35F14-682A-4881-2B98-F4F3B7512D6A}"/>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8593343" y="261133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1">
              <a:extLst>
                <a:ext uri="{FF2B5EF4-FFF2-40B4-BE49-F238E27FC236}">
                  <a16:creationId xmlns:a16="http://schemas.microsoft.com/office/drawing/2014/main" id="{C29BCF30-C645-D303-035C-10DF7E72B6E7}"/>
                </a:ext>
              </a:extLst>
            </p:cNvPr>
            <p:cNvSpPr txBox="1">
              <a:spLocks noChangeArrowheads="1"/>
            </p:cNvSpPr>
            <p:nvPr/>
          </p:nvSpPr>
          <p:spPr bwMode="auto">
            <a:xfrm>
              <a:off x="8347628" y="3208153"/>
              <a:ext cx="111747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a:latin typeface="Arial" panose="020B0604020202020204" pitchFamily="34" charset="0"/>
                  <a:ea typeface="Amazon Ember" panose="020B0603020204020204" pitchFamily="34" charset="0"/>
                  <a:cs typeface="Arial" panose="020B0604020202020204" pitchFamily="34" charset="0"/>
                </a:rPr>
                <a:t>Amazon SQS</a:t>
              </a:r>
            </a:p>
          </p:txBody>
        </p:sp>
      </p:grpSp>
      <p:grpSp>
        <p:nvGrpSpPr>
          <p:cNvPr id="75" name="Group 74">
            <a:extLst>
              <a:ext uri="{FF2B5EF4-FFF2-40B4-BE49-F238E27FC236}">
                <a16:creationId xmlns:a16="http://schemas.microsoft.com/office/drawing/2014/main" id="{A715B6E8-ECBD-7088-6858-D1F1C9972AE1}"/>
              </a:ext>
            </a:extLst>
          </p:cNvPr>
          <p:cNvGrpSpPr/>
          <p:nvPr/>
        </p:nvGrpSpPr>
        <p:grpSpPr>
          <a:xfrm>
            <a:off x="8451618" y="3474993"/>
            <a:ext cx="1362074" cy="743039"/>
            <a:chOff x="8582345" y="1427649"/>
            <a:chExt cx="1362074" cy="743039"/>
          </a:xfrm>
        </p:grpSpPr>
        <p:sp>
          <p:nvSpPr>
            <p:cNvPr id="62" name="TextBox 17">
              <a:extLst>
                <a:ext uri="{FF2B5EF4-FFF2-40B4-BE49-F238E27FC236}">
                  <a16:creationId xmlns:a16="http://schemas.microsoft.com/office/drawing/2014/main" id="{3C27800C-1283-45F2-7C36-A3FA79012D95}"/>
                </a:ext>
              </a:extLst>
            </p:cNvPr>
            <p:cNvSpPr txBox="1">
              <a:spLocks noChangeArrowheads="1"/>
            </p:cNvSpPr>
            <p:nvPr/>
          </p:nvSpPr>
          <p:spPr bwMode="auto">
            <a:xfrm>
              <a:off x="8582345" y="1909078"/>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Q bot</a:t>
              </a:r>
            </a:p>
          </p:txBody>
        </p:sp>
        <p:pic>
          <p:nvPicPr>
            <p:cNvPr id="63" name="Graphic 13">
              <a:extLst>
                <a:ext uri="{FF2B5EF4-FFF2-40B4-BE49-F238E27FC236}">
                  <a16:creationId xmlns:a16="http://schemas.microsoft.com/office/drawing/2014/main" id="{14884F0F-BC00-4827-9EF6-E3FC34D369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9492" y="1427649"/>
              <a:ext cx="542629" cy="54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78">
            <a:extLst>
              <a:ext uri="{FF2B5EF4-FFF2-40B4-BE49-F238E27FC236}">
                <a16:creationId xmlns:a16="http://schemas.microsoft.com/office/drawing/2014/main" id="{F4BF2FBD-07CE-0CD6-F400-3886B8233583}"/>
              </a:ext>
            </a:extLst>
          </p:cNvPr>
          <p:cNvGrpSpPr/>
          <p:nvPr/>
        </p:nvGrpSpPr>
        <p:grpSpPr>
          <a:xfrm>
            <a:off x="9883338" y="2482643"/>
            <a:ext cx="1323975" cy="864268"/>
            <a:chOff x="2246467" y="78574"/>
            <a:chExt cx="1323975" cy="864268"/>
          </a:xfrm>
        </p:grpSpPr>
        <p:pic>
          <p:nvPicPr>
            <p:cNvPr id="80" name="Graphic 23" descr="Amazon Translate service icon.">
              <a:extLst>
                <a:ext uri="{FF2B5EF4-FFF2-40B4-BE49-F238E27FC236}">
                  <a16:creationId xmlns:a16="http://schemas.microsoft.com/office/drawing/2014/main" id="{15B8CC36-620A-654A-181B-5110CBF763B5}"/>
                </a:ext>
              </a:extLst>
            </p:cNvPr>
            <p:cNvPicPr>
              <a:picLocks noChangeAspect="1" noChangeArrowheads="1"/>
            </p:cNvPicPr>
            <p:nvPr/>
          </p:nvPicPr>
          <p:blipFill>
            <a:blip r:embed="rId29">
              <a:extLst>
                <a:ext uri="{96DAC541-7B7A-43D3-8B79-37D633B846F1}">
                  <asvg:svgBlip xmlns:asvg="http://schemas.microsoft.com/office/drawing/2016/SVG/main" r:embed="rId30"/>
                </a:ext>
              </a:extLst>
            </a:blip>
            <a:srcRect/>
            <a:stretch/>
          </p:blipFill>
          <p:spPr bwMode="auto">
            <a:xfrm>
              <a:off x="2605790" y="7857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15">
              <a:extLst>
                <a:ext uri="{FF2B5EF4-FFF2-40B4-BE49-F238E27FC236}">
                  <a16:creationId xmlns:a16="http://schemas.microsoft.com/office/drawing/2014/main" id="{A18F9CFF-BA5F-A50A-3CA8-D37745D1198F}"/>
                </a:ext>
              </a:extLst>
            </p:cNvPr>
            <p:cNvSpPr txBox="1">
              <a:spLocks noChangeArrowheads="1"/>
            </p:cNvSpPr>
            <p:nvPr/>
          </p:nvSpPr>
          <p:spPr bwMode="auto">
            <a:xfrm>
              <a:off x="2246467" y="696621"/>
              <a:ext cx="13239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Translate</a:t>
              </a:r>
            </a:p>
          </p:txBody>
        </p:sp>
      </p:grpSp>
      <p:grpSp>
        <p:nvGrpSpPr>
          <p:cNvPr id="82" name="Group 81">
            <a:extLst>
              <a:ext uri="{FF2B5EF4-FFF2-40B4-BE49-F238E27FC236}">
                <a16:creationId xmlns:a16="http://schemas.microsoft.com/office/drawing/2014/main" id="{22ED5025-27C8-B776-8DF3-7964964C451A}"/>
              </a:ext>
            </a:extLst>
          </p:cNvPr>
          <p:cNvGrpSpPr/>
          <p:nvPr/>
        </p:nvGrpSpPr>
        <p:grpSpPr>
          <a:xfrm>
            <a:off x="9976178" y="4448825"/>
            <a:ext cx="1159085" cy="857709"/>
            <a:chOff x="166265" y="4921337"/>
            <a:chExt cx="1159085" cy="857709"/>
          </a:xfrm>
        </p:grpSpPr>
        <p:pic>
          <p:nvPicPr>
            <p:cNvPr id="83" name="Graphic 82" descr="Amazon Q service icon.">
              <a:extLst>
                <a:ext uri="{FF2B5EF4-FFF2-40B4-BE49-F238E27FC236}">
                  <a16:creationId xmlns:a16="http://schemas.microsoft.com/office/drawing/2014/main" id="{40A29DF0-758F-EC78-EFFC-EA6A74B2BCB7}"/>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441008" y="4921337"/>
              <a:ext cx="609600" cy="609600"/>
            </a:xfrm>
            <a:prstGeom prst="rect">
              <a:avLst/>
            </a:prstGeom>
          </p:spPr>
        </p:pic>
        <p:sp>
          <p:nvSpPr>
            <p:cNvPr id="84" name="TextBox 17">
              <a:extLst>
                <a:ext uri="{FF2B5EF4-FFF2-40B4-BE49-F238E27FC236}">
                  <a16:creationId xmlns:a16="http://schemas.microsoft.com/office/drawing/2014/main" id="{F26539ED-291F-3CE9-3202-9228846F2463}"/>
                </a:ext>
              </a:extLst>
            </p:cNvPr>
            <p:cNvSpPr txBox="1">
              <a:spLocks noChangeArrowheads="1"/>
            </p:cNvSpPr>
            <p:nvPr/>
          </p:nvSpPr>
          <p:spPr bwMode="auto">
            <a:xfrm>
              <a:off x="166265" y="5532825"/>
              <a:ext cx="11590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Q</a:t>
              </a:r>
            </a:p>
          </p:txBody>
        </p:sp>
      </p:grpSp>
      <p:cxnSp>
        <p:nvCxnSpPr>
          <p:cNvPr id="95" name="Elbow Connector 94">
            <a:extLst>
              <a:ext uri="{FF2B5EF4-FFF2-40B4-BE49-F238E27FC236}">
                <a16:creationId xmlns:a16="http://schemas.microsoft.com/office/drawing/2014/main" id="{CE63AFDA-C8E6-271B-BF1E-87059B24296A}"/>
              </a:ext>
            </a:extLst>
          </p:cNvPr>
          <p:cNvCxnSpPr>
            <a:cxnSpLocks/>
          </p:cNvCxnSpPr>
          <p:nvPr/>
        </p:nvCxnSpPr>
        <p:spPr>
          <a:xfrm>
            <a:off x="9274206" y="4213098"/>
            <a:ext cx="874091" cy="597088"/>
          </a:xfrm>
          <a:prstGeom prst="bentConnector3">
            <a:avLst>
              <a:gd name="adj1" fmla="val -502"/>
            </a:avLst>
          </a:prstGeom>
          <a:ln w="127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015A5F98-95FE-9890-54F8-0783EB1992B4}"/>
              </a:ext>
            </a:extLst>
          </p:cNvPr>
          <p:cNvCxnSpPr>
            <a:cxnSpLocks/>
          </p:cNvCxnSpPr>
          <p:nvPr/>
        </p:nvCxnSpPr>
        <p:spPr>
          <a:xfrm flipV="1">
            <a:off x="9274206" y="2774633"/>
            <a:ext cx="883973" cy="654367"/>
          </a:xfrm>
          <a:prstGeom prst="bentConnector3">
            <a:avLst>
              <a:gd name="adj1" fmla="val 62"/>
            </a:avLst>
          </a:prstGeom>
          <a:ln w="12700">
            <a:solidFill>
              <a:schemeClr val="tx2"/>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86D9D88-C7EC-D9A6-B825-14CF4C525F94}"/>
              </a:ext>
            </a:extLst>
          </p:cNvPr>
          <p:cNvCxnSpPr>
            <a:cxnSpLocks/>
          </p:cNvCxnSpPr>
          <p:nvPr/>
        </p:nvCxnSpPr>
        <p:spPr>
          <a:xfrm>
            <a:off x="8515112" y="3748723"/>
            <a:ext cx="256783"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322E5E41-C3D8-2D41-DF1D-68810EFC61D0}"/>
              </a:ext>
            </a:extLst>
          </p:cNvPr>
          <p:cNvCxnSpPr>
            <a:cxnSpLocks/>
            <a:stCxn id="7" idx="0"/>
          </p:cNvCxnSpPr>
          <p:nvPr/>
        </p:nvCxnSpPr>
        <p:spPr>
          <a:xfrm rot="5400000" flipH="1" flipV="1">
            <a:off x="7990277" y="-182966"/>
            <a:ext cx="1071864" cy="3281942"/>
          </a:xfrm>
          <a:prstGeom prst="bentConnector2">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2B7953B2-B713-C5C6-0361-C8A0AF4B05DF}"/>
              </a:ext>
            </a:extLst>
          </p:cNvPr>
          <p:cNvCxnSpPr>
            <a:cxnSpLocks/>
          </p:cNvCxnSpPr>
          <p:nvPr/>
        </p:nvCxnSpPr>
        <p:spPr>
          <a:xfrm flipV="1">
            <a:off x="6999989" y="1410667"/>
            <a:ext cx="731579" cy="546988"/>
          </a:xfrm>
          <a:prstGeom prst="bentConnector3">
            <a:avLst>
              <a:gd name="adj1" fmla="val 1203"/>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EC5E6303-25F7-F3E4-D845-FE88E10C4146}"/>
              </a:ext>
            </a:extLst>
          </p:cNvPr>
          <p:cNvCxnSpPr>
            <a:cxnSpLocks/>
            <a:stCxn id="6" idx="2"/>
          </p:cNvCxnSpPr>
          <p:nvPr/>
        </p:nvCxnSpPr>
        <p:spPr>
          <a:xfrm rot="16200000" flipH="1">
            <a:off x="6994951" y="2629838"/>
            <a:ext cx="3036326" cy="3250602"/>
          </a:xfrm>
          <a:prstGeom prst="bentConnector2">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8" name="Elbow Connector 197">
            <a:extLst>
              <a:ext uri="{FF2B5EF4-FFF2-40B4-BE49-F238E27FC236}">
                <a16:creationId xmlns:a16="http://schemas.microsoft.com/office/drawing/2014/main" id="{D3CB3E3A-9E01-C12B-22B5-17BA2CDCDCEE}"/>
              </a:ext>
            </a:extLst>
          </p:cNvPr>
          <p:cNvCxnSpPr>
            <a:cxnSpLocks/>
          </p:cNvCxnSpPr>
          <p:nvPr/>
        </p:nvCxnSpPr>
        <p:spPr>
          <a:xfrm rot="16200000" flipH="1">
            <a:off x="6856145" y="2943038"/>
            <a:ext cx="983496" cy="627871"/>
          </a:xfrm>
          <a:prstGeom prst="bentConnector2">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21164ABA-867E-ECAE-79B1-6C5F37E71855}"/>
              </a:ext>
            </a:extLst>
          </p:cNvPr>
          <p:cNvGrpSpPr/>
          <p:nvPr/>
        </p:nvGrpSpPr>
        <p:grpSpPr>
          <a:xfrm>
            <a:off x="9806657" y="3444737"/>
            <a:ext cx="1477557" cy="841936"/>
            <a:chOff x="-1388933" y="4609189"/>
            <a:chExt cx="1477557" cy="841936"/>
          </a:xfrm>
        </p:grpSpPr>
        <p:pic>
          <p:nvPicPr>
            <p:cNvPr id="34" name="Graphic 33" descr="Amazon Bedrock service icon.">
              <a:extLst>
                <a:ext uri="{FF2B5EF4-FFF2-40B4-BE49-F238E27FC236}">
                  <a16:creationId xmlns:a16="http://schemas.microsoft.com/office/drawing/2014/main" id="{D52CD234-F39A-7568-5E43-DBC1D0DBC694}"/>
                </a:ext>
              </a:extLst>
            </p:cNvPr>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952124" y="4609189"/>
              <a:ext cx="609600" cy="609600"/>
            </a:xfrm>
            <a:prstGeom prst="rect">
              <a:avLst/>
            </a:prstGeom>
          </p:spPr>
        </p:pic>
        <p:sp>
          <p:nvSpPr>
            <p:cNvPr id="39" name="TextBox 12">
              <a:extLst>
                <a:ext uri="{FF2B5EF4-FFF2-40B4-BE49-F238E27FC236}">
                  <a16:creationId xmlns:a16="http://schemas.microsoft.com/office/drawing/2014/main" id="{0DB43754-466C-08BB-DEED-DCD3705D83A3}"/>
                </a:ext>
              </a:extLst>
            </p:cNvPr>
            <p:cNvSpPr txBox="1">
              <a:spLocks noChangeArrowheads="1"/>
            </p:cNvSpPr>
            <p:nvPr/>
          </p:nvSpPr>
          <p:spPr bwMode="auto">
            <a:xfrm>
              <a:off x="-1388933" y="5204904"/>
              <a:ext cx="1477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Bedrock</a:t>
              </a:r>
            </a:p>
          </p:txBody>
        </p:sp>
      </p:grpSp>
      <p:cxnSp>
        <p:nvCxnSpPr>
          <p:cNvPr id="66" name="Straight Arrow Connector 65">
            <a:extLst>
              <a:ext uri="{FF2B5EF4-FFF2-40B4-BE49-F238E27FC236}">
                <a16:creationId xmlns:a16="http://schemas.microsoft.com/office/drawing/2014/main" id="{62321C70-757B-6CA8-F690-7B6C1DFA0C9F}"/>
              </a:ext>
            </a:extLst>
          </p:cNvPr>
          <p:cNvCxnSpPr>
            <a:cxnSpLocks/>
          </p:cNvCxnSpPr>
          <p:nvPr/>
        </p:nvCxnSpPr>
        <p:spPr>
          <a:xfrm flipV="1">
            <a:off x="9495984" y="3746307"/>
            <a:ext cx="633863" cy="1"/>
          </a:xfrm>
          <a:prstGeom prst="straightConnector1">
            <a:avLst/>
          </a:prstGeom>
          <a:ln w="12700" cap="rnd">
            <a:solidFill>
              <a:schemeClr val="tx1"/>
            </a:solidFill>
            <a:round/>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92CB0C2B-EC4E-8FAC-0320-6313566A797F}"/>
              </a:ext>
            </a:extLst>
          </p:cNvPr>
          <p:cNvCxnSpPr>
            <a:cxnSpLocks/>
          </p:cNvCxnSpPr>
          <p:nvPr/>
        </p:nvCxnSpPr>
        <p:spPr>
          <a:xfrm rot="10800000">
            <a:off x="2168569" y="1082420"/>
            <a:ext cx="6929983" cy="2340024"/>
          </a:xfrm>
          <a:prstGeom prst="bentConnector3">
            <a:avLst>
              <a:gd name="adj1" fmla="val 102"/>
            </a:avLst>
          </a:prstGeom>
          <a:ln w="12700" cap="rnd">
            <a:solidFill>
              <a:schemeClr val="tx1"/>
            </a:solidFill>
            <a:round/>
            <a:tailEnd type="arrow"/>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010DAC89-12DC-87FD-E241-2C7D87604038}"/>
              </a:ext>
            </a:extLst>
          </p:cNvPr>
          <p:cNvCxnSpPr>
            <a:cxnSpLocks/>
          </p:cNvCxnSpPr>
          <p:nvPr/>
        </p:nvCxnSpPr>
        <p:spPr>
          <a:xfrm rot="16200000" flipV="1">
            <a:off x="7736990" y="2166023"/>
            <a:ext cx="2006837" cy="514330"/>
          </a:xfrm>
          <a:prstGeom prst="bentConnector2">
            <a:avLst/>
          </a:prstGeom>
          <a:ln w="12700" cap="rnd">
            <a:solidFill>
              <a:schemeClr val="tx1"/>
            </a:solidFill>
            <a:round/>
            <a:tailEnd type="arrow"/>
          </a:ln>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D5D5A45A-173D-127B-CC9D-CEB295E9C6CA}"/>
              </a:ext>
            </a:extLst>
          </p:cNvPr>
          <p:cNvCxnSpPr>
            <a:cxnSpLocks/>
          </p:cNvCxnSpPr>
          <p:nvPr/>
        </p:nvCxnSpPr>
        <p:spPr>
          <a:xfrm rot="5400000" flipH="1" flipV="1">
            <a:off x="8538010" y="1754162"/>
            <a:ext cx="2290471" cy="969425"/>
          </a:xfrm>
          <a:prstGeom prst="bentConnector2">
            <a:avLst/>
          </a:prstGeom>
          <a:ln w="12700" cap="rnd">
            <a:solidFill>
              <a:schemeClr val="tx1"/>
            </a:solidFill>
            <a:round/>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F84748-CF5A-4DD5-9C01-4C0EB8D6EC63}"/>
              </a:ext>
            </a:extLst>
          </p:cNvPr>
          <p:cNvCxnSpPr>
            <a:cxnSpLocks/>
            <a:stCxn id="99" idx="0"/>
            <a:endCxn id="62" idx="2"/>
          </p:cNvCxnSpPr>
          <p:nvPr/>
        </p:nvCxnSpPr>
        <p:spPr>
          <a:xfrm flipH="1" flipV="1">
            <a:off x="9132655" y="4218032"/>
            <a:ext cx="4264" cy="631302"/>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99" name="Graphic 63">
            <a:extLst>
              <a:ext uri="{FF2B5EF4-FFF2-40B4-BE49-F238E27FC236}">
                <a16:creationId xmlns:a16="http://schemas.microsoft.com/office/drawing/2014/main" id="{FD954506-69E0-400E-BE8D-7D4125BDD6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08319" y="484933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Box 62">
            <a:extLst>
              <a:ext uri="{FF2B5EF4-FFF2-40B4-BE49-F238E27FC236}">
                <a16:creationId xmlns:a16="http://schemas.microsoft.com/office/drawing/2014/main" id="{9426C729-8C27-4F6A-B32E-85602B1AA9E0}"/>
              </a:ext>
            </a:extLst>
          </p:cNvPr>
          <p:cNvSpPr txBox="1">
            <a:spLocks noChangeArrowheads="1"/>
          </p:cNvSpPr>
          <p:nvPr/>
        </p:nvSpPr>
        <p:spPr bwMode="auto">
          <a:xfrm>
            <a:off x="8517767" y="5267006"/>
            <a:ext cx="13827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Data Lake</a:t>
            </a:r>
          </a:p>
        </p:txBody>
      </p:sp>
    </p:spTree>
    <p:extLst>
      <p:ext uri="{BB962C8B-B14F-4D97-AF65-F5344CB8AC3E}">
        <p14:creationId xmlns:p14="http://schemas.microsoft.com/office/powerpoint/2010/main" val="1553881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300</Words>
  <Application>Microsoft Macintosh PowerPoint</Application>
  <PresentationFormat>Widescreen</PresentationFormat>
  <Paragraphs>87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Zhang, Zhe</cp:lastModifiedBy>
  <cp:revision>7</cp:revision>
  <dcterms:created xsi:type="dcterms:W3CDTF">2023-07-12T09:08:26Z</dcterms:created>
  <dcterms:modified xsi:type="dcterms:W3CDTF">2024-07-18T07:05:35Z</dcterms:modified>
</cp:coreProperties>
</file>