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0" r:id="rId6"/>
    <p:sldId id="268" r:id="rId7"/>
    <p:sldId id="262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Jiahao" initials="ZJ" lastIdx="1" clrIdx="0">
    <p:extLst>
      <p:ext uri="{19B8F6BF-5375-455C-9EA6-DF929625EA0E}">
        <p15:presenceInfo xmlns:p15="http://schemas.microsoft.com/office/powerpoint/2012/main" userId="S::jiahaoz@upenn.edu::bcd030b3-354a-48db-b3d2-7f97fd8948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3"/>
    <p:restoredTop sz="94622"/>
  </p:normalViewPr>
  <p:slideViewPr>
    <p:cSldViewPr snapToGrid="0" snapToObjects="1">
      <p:cViewPr>
        <p:scale>
          <a:sx n="114" d="100"/>
          <a:sy n="114" d="100"/>
        </p:scale>
        <p:origin x="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66223-A65E-9345-80E3-EE1E698F0A06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7766-0EF1-E74C-81D4-B4CA02848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AEB8-8B24-EE42-B406-3A65CCDA1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5DD74-1EE8-4B44-A8A7-603FFC70A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1816-2BCB-344F-8E50-B0DA5FB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07C4-4EAB-0549-8344-DABF362B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F1E9-39D7-7A46-97BA-B8BEE197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267A-5CC8-6B4D-AC1A-01089F99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6D2F1-47FA-E740-A786-CA4CF414E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055C-73EE-7746-A5C7-1C2EF5D2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4B55-96A7-1345-9DCD-0EFE2584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D183-83B6-264E-A9BC-4C9865AB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5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B8165-8537-7449-9AD4-220D558F2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AF95-779A-1648-8B21-B25C7F7AC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2002-E2A7-344A-A540-5DCE13B2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CC1A-CC67-4847-8F57-13FA1245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FE21-B75B-164D-AD52-D6C0356A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2E9C-F3E4-AC46-8036-038D9736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2F1E-893D-E740-A7F3-4922824B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45B3-0FA6-A748-8FAB-ECE73E66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295E-10F3-1348-8720-304064E4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3803-3D63-2F4B-B257-1EA23A46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AE0-88CF-D545-BC83-AACB5ADC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E8A2-BC19-8447-816B-E3B1EA78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1F6DD-4833-9649-9AF5-F5F9C01D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B7C9-FF8D-A246-BFE7-60FB8C8E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3E1B-8B2E-AA4B-9498-AF78BAA6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C68-8A94-8145-B4DB-0D420C48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7E87-E91F-0549-A327-CD8337E2F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F7C77-D45C-2D48-88C9-C9F0FA24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A44D3-916D-CA4B-A11D-E7DEF97B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477C8-3D61-8E4C-B985-74116EA7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91B89-16A0-2A49-87DD-29FBE0C5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0937-6203-6949-A5DF-8100F37E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E8395-88E9-B24B-A18E-DE4574B58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7857-3A44-C146-983F-7C8E0693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164B0-AD02-9846-8EFD-8AEA4B655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5971C-09AB-D14C-9ACA-FB494395D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A02AB-1218-A144-AB15-619F50B8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E9F08-0206-8446-A637-53FAC2BC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2C639-2D41-3D45-B0FA-E0BDDFE6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4E78-54B4-5F4B-811E-456D52B9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40333-8100-EF4F-B853-7FACB5C9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5DF07-21AA-C34C-810D-CF52631B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52920-DB18-D845-8842-BC5C29C1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6E26A-8EBE-B141-8D1E-115B5D4F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05732-C26D-CC41-AAAB-29449AD9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80664-7705-EF43-A919-344D6DC9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6636-3CBB-8E47-AFCD-1ABD3EA6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19F3-045C-1E41-9503-829E0B2C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097A6-E639-BA43-9B34-28E6F7CE1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5DB87-A364-0445-B7EA-9B3E7C67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76543-94D2-CE43-95FE-B9AB93D3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EF48-F57E-AE4E-BF69-56C18004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F3A2-702B-8C4E-AF79-D7254F4B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A7032-5803-F542-866D-6566ABBED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05D3-B188-3648-9755-550A745D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315D-E043-2046-B8C0-B3BA08E9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8C1FF-13CA-F74B-86EE-2682989D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E8F9D-FEBF-BE41-BC8C-9DE52B80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A261C-D9AE-D242-9628-225093F0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89D0D-317A-194D-AAD8-92FD5FA3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03A5-C2AF-824C-B7E0-E54EA4DCD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6722-5A54-4A47-8F0F-B58387AC6448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E5E1-03E3-DA4D-8035-9FDCECBD9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2DE2-509D-164C-8BE1-10E77119E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E4-3C1B-0A4F-A4CA-DE4847362AA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08176F-7C33-2241-A946-8A12168C3AB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55680" y="5930265"/>
            <a:ext cx="1036320" cy="9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8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xg/gc8cj2j12xs3k8n4ggvhknwm0000gn/T/com.microsoft.Powerpoint/converted_emf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A4A-DF76-204D-9C2E-0A1BE37BB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Bond Price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7E65A-CC8B-AD48-AE1F-F0B20765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54700"/>
          </a:xfrm>
        </p:spPr>
        <p:txBody>
          <a:bodyPr>
            <a:noAutofit/>
          </a:bodyPr>
          <a:lstStyle/>
          <a:p>
            <a:r>
              <a:rPr lang="en-US" dirty="0">
                <a:latin typeface="Times" pitchFamily="2" charset="0"/>
              </a:rPr>
              <a:t>Jiahao Zhang</a:t>
            </a:r>
          </a:p>
          <a:p>
            <a:br>
              <a:rPr lang="en-US" dirty="0">
                <a:latin typeface="Times" pitchFamily="2" charset="0"/>
              </a:rPr>
            </a:br>
            <a:r>
              <a:rPr lang="en-US" dirty="0">
                <a:latin typeface="Times" pitchFamily="2" charset="0"/>
              </a:rPr>
              <a:t>Presenting to</a:t>
            </a:r>
          </a:p>
          <a:p>
            <a:br>
              <a:rPr lang="en-US" dirty="0">
                <a:latin typeface="Times" pitchFamily="2" charset="0"/>
              </a:rPr>
            </a:br>
            <a:r>
              <a:rPr lang="en-US" dirty="0">
                <a:latin typeface="Times" pitchFamily="2" charset="0"/>
              </a:rPr>
              <a:t>Wells Fargo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56199-2047-C14F-A368-D6809DF85787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938C26-9C3D-E941-B61B-8C98752CE7A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C922C-D1A6-674C-BE71-3756453F72D8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99A37-CAB8-7540-82F2-F97376B454EB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1D6D0-7420-FB4B-8DB0-265A2F94AAAC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BEFBBE-614B-E04E-AE84-1F92B5BA68DA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B0242C-77CE-7C4D-88EE-3835553BF5DF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C2C8EC-8CE6-6B4A-9FE1-D08FED4E29EA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257DCA-5672-A34E-97FE-8C884B2D4E63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1A9505-A22C-1F44-B4A9-2A0A0413230C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9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3FE16-E10A-A578-942F-378EF7114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98921"/>
            <a:ext cx="5917759" cy="34597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F4674-3144-5EF5-5A67-81FEEA3F9F18}"/>
              </a:ext>
            </a:extLst>
          </p:cNvPr>
          <p:cNvSpPr txBox="1"/>
          <p:nvPr/>
        </p:nvSpPr>
        <p:spPr>
          <a:xfrm>
            <a:off x="953911" y="1660254"/>
            <a:ext cx="44568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Corporation and government issue bonds to raise money from society.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Fix income instrument.</a:t>
            </a:r>
          </a:p>
          <a:p>
            <a:endParaRPr lang="en-US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" pitchFamily="2" charset="0"/>
              </a:rPr>
              <a:t>It has a mature date when 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  <a:latin typeface="Times" pitchFamily="2" charset="0"/>
              </a:rPr>
              <a:t>principal </a:t>
            </a:r>
            <a:r>
              <a:rPr lang="en-US" sz="2400" dirty="0">
                <a:latin typeface="Times" pitchFamily="2" charset="0"/>
              </a:rPr>
              <a:t> part (face value) will be paid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11111"/>
                </a:solidFill>
                <a:effectLst/>
                <a:latin typeface="Times" pitchFamily="2" charset="0"/>
              </a:rPr>
              <a:t>Bond prices </a:t>
            </a:r>
            <a:r>
              <a:rPr lang="en-US" sz="2400" dirty="0">
                <a:solidFill>
                  <a:srgbClr val="111111"/>
                </a:solidFill>
                <a:latin typeface="Times" pitchFamily="2" charset="0"/>
              </a:rPr>
              <a:t>are</a:t>
            </a:r>
            <a:r>
              <a:rPr lang="en-US" sz="2400" b="0" i="0" u="none" strike="noStrike" dirty="0">
                <a:solidFill>
                  <a:srgbClr val="111111"/>
                </a:solidFill>
                <a:effectLst/>
                <a:latin typeface="Times" pitchFamily="2" charset="0"/>
              </a:rPr>
              <a:t> sensitive to interest rates.</a:t>
            </a:r>
            <a:endParaRPr lang="en-US" sz="2400" dirty="0">
              <a:latin typeface="Times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CCB083-EC9A-01FA-CE4E-C6DFE743C76B}"/>
              </a:ext>
            </a:extLst>
          </p:cNvPr>
          <p:cNvSpPr txBox="1">
            <a:spLocks/>
          </p:cNvSpPr>
          <p:nvPr/>
        </p:nvSpPr>
        <p:spPr>
          <a:xfrm>
            <a:off x="841248" y="3657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" pitchFamily="2" charset="0"/>
              </a:rPr>
              <a:t>Bond </a:t>
            </a:r>
            <a:r>
              <a:rPr lang="en-US" altLang="ko-KR" dirty="0">
                <a:latin typeface="Times" pitchFamily="2" charset="0"/>
                <a:ea typeface="굴림" panose="020B0600000101010101" pitchFamily="34" charset="-127"/>
              </a:rPr>
              <a:t>Characteristics</a:t>
            </a:r>
            <a:r>
              <a:rPr 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55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1C4B-BB82-004A-91B6-E1F2469C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Bond Pricing Model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F896022-521E-D88E-7753-38646449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687"/>
          <a:stretch/>
        </p:blipFill>
        <p:spPr>
          <a:xfrm>
            <a:off x="973010" y="1338546"/>
            <a:ext cx="1777584" cy="6604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5562B-B086-4904-5DEA-9900547C8381}"/>
              </a:ext>
            </a:extLst>
          </p:cNvPr>
          <p:cNvSpPr txBox="1"/>
          <p:nvPr/>
        </p:nvSpPr>
        <p:spPr>
          <a:xfrm>
            <a:off x="2885404" y="1365771"/>
            <a:ext cx="7799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" pitchFamily="2" charset="0"/>
              </a:rPr>
              <a:t>expectation value of buying price when bond matures.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6D57F-54C2-BFAB-F494-E0B7BD474B25}"/>
              </a:ext>
            </a:extLst>
          </p:cNvPr>
          <p:cNvSpPr txBox="1"/>
          <p:nvPr/>
        </p:nvSpPr>
        <p:spPr>
          <a:xfrm>
            <a:off x="2885404" y="2194155"/>
            <a:ext cx="946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" pitchFamily="2" charset="0"/>
              </a:rPr>
              <a:t>all the future bond coupon rewards discounting to the presenting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1B824-85B4-D67B-957F-EC03B4DAC15A}"/>
              </a:ext>
            </a:extLst>
          </p:cNvPr>
          <p:cNvSpPr txBox="1"/>
          <p:nvPr/>
        </p:nvSpPr>
        <p:spPr>
          <a:xfrm>
            <a:off x="2990723" y="3049815"/>
            <a:ext cx="607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Bond got default between Q(t</a:t>
            </a:r>
            <a:r>
              <a:rPr lang="en-US" sz="2400" baseline="-25000" dirty="0">
                <a:latin typeface="Times" pitchFamily="2" charset="0"/>
              </a:rPr>
              <a:t>i-1</a:t>
            </a:r>
            <a:r>
              <a:rPr lang="en-US" sz="2400" dirty="0">
                <a:latin typeface="Times" pitchFamily="2" charset="0"/>
              </a:rPr>
              <a:t>) and Q(</a:t>
            </a:r>
            <a:r>
              <a:rPr lang="en-US" sz="2400" dirty="0" err="1">
                <a:latin typeface="Times" pitchFamily="2" charset="0"/>
              </a:rPr>
              <a:t>t</a:t>
            </a:r>
            <a:r>
              <a:rPr lang="en-US" sz="2400" baseline="-25000" dirty="0" err="1">
                <a:latin typeface="Times" pitchFamily="2" charset="0"/>
              </a:rPr>
              <a:t>i</a:t>
            </a:r>
            <a:r>
              <a:rPr lang="en-US" sz="2400" dirty="0">
                <a:latin typeface="Times" pitchFamily="2" charset="0"/>
              </a:rPr>
              <a:t>) 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E1591F0-87E6-2587-FF29-CD75B1798A55}"/>
              </a:ext>
            </a:extLst>
          </p:cNvPr>
          <p:cNvSpPr/>
          <p:nvPr/>
        </p:nvSpPr>
        <p:spPr>
          <a:xfrm>
            <a:off x="1586344" y="4980080"/>
            <a:ext cx="1774371" cy="4037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07A9269-0870-D57E-214F-35AA4B59AF33}"/>
              </a:ext>
            </a:extLst>
          </p:cNvPr>
          <p:cNvSpPr/>
          <p:nvPr/>
        </p:nvSpPr>
        <p:spPr>
          <a:xfrm>
            <a:off x="5112658" y="4991955"/>
            <a:ext cx="1774371" cy="4037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D3FF72E-EBD1-CEFA-92EF-05688847DCF5}"/>
              </a:ext>
            </a:extLst>
          </p:cNvPr>
          <p:cNvSpPr/>
          <p:nvPr/>
        </p:nvSpPr>
        <p:spPr>
          <a:xfrm>
            <a:off x="8311826" y="4991955"/>
            <a:ext cx="1774371" cy="4037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894DDC-4CA5-F33F-C40E-0B9F9B4D3F51}"/>
              </a:ext>
            </a:extLst>
          </p:cNvPr>
          <p:cNvSpPr/>
          <p:nvPr/>
        </p:nvSpPr>
        <p:spPr>
          <a:xfrm>
            <a:off x="10181197" y="4762006"/>
            <a:ext cx="1682251" cy="8156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" pitchFamily="2" charset="0"/>
              </a:rPr>
              <a:t>Bonds Mature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E842E3-2C23-1FD1-28CA-F732226313EA}"/>
              </a:ext>
            </a:extLst>
          </p:cNvPr>
          <p:cNvSpPr/>
          <p:nvPr/>
        </p:nvSpPr>
        <p:spPr>
          <a:xfrm>
            <a:off x="7402407" y="5082639"/>
            <a:ext cx="320633" cy="2137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0C0161-CCED-6B07-128D-7E84BAB74F63}"/>
              </a:ext>
            </a:extLst>
          </p:cNvPr>
          <p:cNvSpPr/>
          <p:nvPr/>
        </p:nvSpPr>
        <p:spPr>
          <a:xfrm>
            <a:off x="7896193" y="5082639"/>
            <a:ext cx="320633" cy="2137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D2FAB7-8004-DE2C-FEDE-A77226DA5C45}"/>
              </a:ext>
            </a:extLst>
          </p:cNvPr>
          <p:cNvSpPr/>
          <p:nvPr/>
        </p:nvSpPr>
        <p:spPr>
          <a:xfrm>
            <a:off x="6960201" y="5082639"/>
            <a:ext cx="320633" cy="2137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0BFC763-C9F9-9BFA-8DD8-172C6B0F24E9}"/>
                  </a:ext>
                </a:extLst>
              </p:cNvPr>
              <p:cNvSpPr/>
              <p:nvPr/>
            </p:nvSpPr>
            <p:spPr>
              <a:xfrm>
                <a:off x="434100" y="4762006"/>
                <a:ext cx="1080994" cy="9143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0BFC763-C9F9-9BFA-8DD8-172C6B0F2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00" y="4762006"/>
                <a:ext cx="1080994" cy="9143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BD1D5C-397E-7656-10F7-96E2D84952B3}"/>
                  </a:ext>
                </a:extLst>
              </p:cNvPr>
              <p:cNvSpPr/>
              <p:nvPr/>
            </p:nvSpPr>
            <p:spPr>
              <a:xfrm>
                <a:off x="3562997" y="4712615"/>
                <a:ext cx="1080994" cy="9143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ABD1D5C-397E-7656-10F7-96E2D8495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97" y="4712615"/>
                <a:ext cx="1080994" cy="9143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B991B93D-298F-3B4D-49B2-DF61923BB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4593" y="3159098"/>
            <a:ext cx="892566" cy="1175396"/>
          </a:xfrm>
          <a:prstGeom prst="rect">
            <a:avLst/>
          </a:prstGeom>
        </p:spPr>
      </p:pic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265ED148-4283-9E68-C4C4-F8692661A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76" r="4389"/>
          <a:stretch/>
        </p:blipFill>
        <p:spPr>
          <a:xfrm>
            <a:off x="528918" y="2857552"/>
            <a:ext cx="2221676" cy="660400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A750A7E8-BC26-92A3-5972-EA195D778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4" r="46095"/>
          <a:stretch/>
        </p:blipFill>
        <p:spPr>
          <a:xfrm>
            <a:off x="1456183" y="2104435"/>
            <a:ext cx="1294411" cy="660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4F8BE46-740B-2BBE-37AC-EA095F3BD9D6}"/>
              </a:ext>
            </a:extLst>
          </p:cNvPr>
          <p:cNvSpPr txBox="1"/>
          <p:nvPr/>
        </p:nvSpPr>
        <p:spPr>
          <a:xfrm>
            <a:off x="9970325" y="4334494"/>
            <a:ext cx="222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Pay Principle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59716DC3-9418-BCA4-0A04-770CE5B1F767}"/>
              </a:ext>
            </a:extLst>
          </p:cNvPr>
          <p:cNvSpPr/>
          <p:nvPr/>
        </p:nvSpPr>
        <p:spPr>
          <a:xfrm rot="20011102">
            <a:off x="4789681" y="4058532"/>
            <a:ext cx="1243117" cy="4037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8E9D3F1-0369-1C26-213F-14C845209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979" y="5713172"/>
            <a:ext cx="892566" cy="117539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2637643-3814-BA9E-2887-40C4EC445951}"/>
              </a:ext>
            </a:extLst>
          </p:cNvPr>
          <p:cNvSpPr txBox="1"/>
          <p:nvPr/>
        </p:nvSpPr>
        <p:spPr>
          <a:xfrm>
            <a:off x="6781045" y="6006657"/>
            <a:ext cx="222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Pay Coupon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B298FE34-2BB0-52E5-9ACA-E749ECCA27D6}"/>
              </a:ext>
            </a:extLst>
          </p:cNvPr>
          <p:cNvSpPr/>
          <p:nvPr/>
        </p:nvSpPr>
        <p:spPr>
          <a:xfrm rot="2040438">
            <a:off x="4472485" y="5997629"/>
            <a:ext cx="1220330" cy="40376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489C13B-D6AD-6BFA-F7C8-6913FE16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59542"/>
            <a:ext cx="589047" cy="62656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59B87D6-3B4D-49A7-8D9E-A085F7C5FC9C}"/>
              </a:ext>
            </a:extLst>
          </p:cNvPr>
          <p:cNvSpPr txBox="1"/>
          <p:nvPr/>
        </p:nvSpPr>
        <p:spPr>
          <a:xfrm>
            <a:off x="3360715" y="3763893"/>
            <a:ext cx="199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Bond Default?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B862C4A-A6FD-0BD8-0A8D-27AFFAD45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619" y="3587654"/>
            <a:ext cx="415749" cy="4298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FAD65C8-82FE-7A76-855A-38801415A2A9}"/>
              </a:ext>
            </a:extLst>
          </p:cNvPr>
          <p:cNvSpPr txBox="1"/>
          <p:nvPr/>
        </p:nvSpPr>
        <p:spPr>
          <a:xfrm>
            <a:off x="169368" y="5733197"/>
            <a:ext cx="3384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Discount all the future paid money into present is the price of the bond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B189F7-850D-B8FD-6C4A-DC4A5EC67B14}"/>
              </a:ext>
            </a:extLst>
          </p:cNvPr>
          <p:cNvSpPr txBox="1"/>
          <p:nvPr/>
        </p:nvSpPr>
        <p:spPr>
          <a:xfrm>
            <a:off x="6841539" y="3685114"/>
            <a:ext cx="222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Pay Recycling.</a:t>
            </a:r>
          </a:p>
        </p:txBody>
      </p:sp>
    </p:spTree>
    <p:extLst>
      <p:ext uri="{BB962C8B-B14F-4D97-AF65-F5344CB8AC3E}">
        <p14:creationId xmlns:p14="http://schemas.microsoft.com/office/powerpoint/2010/main" val="331841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4F8D-EE37-1A8F-3811-45579B3F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Rate fitting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7874201C-487B-6F42-15B2-AF7349047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712" y="1583821"/>
            <a:ext cx="5358052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203F91-3F4C-EED7-0BA2-84D8EBC431C9}"/>
              </a:ext>
            </a:extLst>
          </p:cNvPr>
          <p:cNvSpPr txBox="1"/>
          <p:nvPr/>
        </p:nvSpPr>
        <p:spPr>
          <a:xfrm>
            <a:off x="6971016" y="1993303"/>
            <a:ext cx="3415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The function is an exponential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Fitting P = Exp(-a t), R</a:t>
            </a:r>
            <a:r>
              <a:rPr lang="en-US" baseline="30000" dirty="0">
                <a:latin typeface="Times" pitchFamily="2" charset="0"/>
              </a:rPr>
              <a:t>2</a:t>
            </a:r>
            <a:r>
              <a:rPr lang="en-US" dirty="0">
                <a:latin typeface="Times" pitchFamily="2" charset="0"/>
              </a:rPr>
              <a:t>=0.997</a:t>
            </a:r>
          </a:p>
        </p:txBody>
      </p:sp>
    </p:spTree>
    <p:extLst>
      <p:ext uri="{BB962C8B-B14F-4D97-AF65-F5344CB8AC3E}">
        <p14:creationId xmlns:p14="http://schemas.microsoft.com/office/powerpoint/2010/main" val="199920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749D-87C7-82AA-41B8-F746475A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Bond Price as Coupon rate and Mature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F8B94-A0A3-A644-EC92-20F6E297C78C}"/>
              </a:ext>
            </a:extLst>
          </p:cNvPr>
          <p:cNvSpPr txBox="1"/>
          <p:nvPr/>
        </p:nvSpPr>
        <p:spPr>
          <a:xfrm>
            <a:off x="6849272" y="2087832"/>
            <a:ext cx="46141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Bond price increase as function of coupon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Bond price increase insignificantly with paying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Low coupon rate, bond price decrease as year increase. Because the default risk term dictates.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High coupon rate, bond price increase as year increase. Because coupon payment term dictates.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946853-37C0-376D-CA53-8EC2B9CE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41" y="1779687"/>
            <a:ext cx="6028803" cy="47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A2BE-E93D-546B-0030-929838EF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Calibration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7946AB2-6DEC-13E6-2BB5-299A0C195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1016" y="875150"/>
            <a:ext cx="2734809" cy="22448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07FEA2-EE5B-9FB6-8782-913D06EC2E8D}"/>
              </a:ext>
            </a:extLst>
          </p:cNvPr>
          <p:cNvSpPr txBox="1"/>
          <p:nvPr/>
        </p:nvSpPr>
        <p:spPr>
          <a:xfrm>
            <a:off x="145643" y="4062947"/>
            <a:ext cx="3923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The price quoted in the market may not be the same as the model predicted, we need to calibrate the rate r according to  the market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" pitchFamily="2" charset="0"/>
              </a:rPr>
              <a:t>Binary search finding the root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4B6814-788B-D4B2-C500-2AD4EA52A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77" t="-1927" r="43725" b="1927"/>
          <a:stretch/>
        </p:blipFill>
        <p:spPr>
          <a:xfrm>
            <a:off x="8811016" y="4207293"/>
            <a:ext cx="3028405" cy="224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789E0-3DA3-7F3E-CCB6-5E39E0D591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0" t="4110" b="6631"/>
          <a:stretch/>
        </p:blipFill>
        <p:spPr>
          <a:xfrm>
            <a:off x="5147823" y="940873"/>
            <a:ext cx="2849863" cy="21133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CDD0A9-76CC-D0E2-CA50-A474585317BB}"/>
                  </a:ext>
                </a:extLst>
              </p:cNvPr>
              <p:cNvSpPr txBox="1"/>
              <p:nvPr/>
            </p:nvSpPr>
            <p:spPr>
              <a:xfrm>
                <a:off x="539852" y="1460944"/>
                <a:ext cx="3794641" cy="1945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𝑅𝑃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CDD0A9-76CC-D0E2-CA50-A47458531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52" y="1460944"/>
                <a:ext cx="3794641" cy="1945789"/>
              </a:xfrm>
              <a:prstGeom prst="rect">
                <a:avLst/>
              </a:prstGeom>
              <a:blipFill>
                <a:blip r:embed="rId5"/>
                <a:stretch>
                  <a:fillRect l="-11667" t="-27922" b="-6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909B4CD-EF9C-E489-5171-E6DC806E108C}"/>
              </a:ext>
            </a:extLst>
          </p:cNvPr>
          <p:cNvSpPr txBox="1"/>
          <p:nvPr/>
        </p:nvSpPr>
        <p:spPr>
          <a:xfrm>
            <a:off x="5147823" y="3265714"/>
            <a:ext cx="2895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One year bond with 3% paid semi-annually with market quota = 102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558F4-8A86-1CFC-296D-5BD9A1119523}"/>
              </a:ext>
            </a:extLst>
          </p:cNvPr>
          <p:cNvSpPr txBox="1"/>
          <p:nvPr/>
        </p:nvSpPr>
        <p:spPr>
          <a:xfrm>
            <a:off x="4855854" y="4857007"/>
            <a:ext cx="34794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The Market think the interest rate is not 3%, instead it’s -5.4% (s = -8.4%)</a:t>
            </a:r>
          </a:p>
        </p:txBody>
      </p:sp>
    </p:spTree>
    <p:extLst>
      <p:ext uri="{BB962C8B-B14F-4D97-AF65-F5344CB8AC3E}">
        <p14:creationId xmlns:p14="http://schemas.microsoft.com/office/powerpoint/2010/main" val="121749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92A-411A-1AA2-BD32-CD356F01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Numerical Differentiation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41AFF-8675-FBB6-8157-591DE518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002" b="27220"/>
          <a:stretch/>
        </p:blipFill>
        <p:spPr>
          <a:xfrm>
            <a:off x="332205" y="2203686"/>
            <a:ext cx="5369339" cy="5579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F8BF0-6463-66EE-F285-496FFBC55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4" r="2355"/>
          <a:stretch/>
        </p:blipFill>
        <p:spPr>
          <a:xfrm>
            <a:off x="332205" y="2884070"/>
            <a:ext cx="5378377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6DF14B-AF22-889A-5915-4D317FAE5E58}"/>
              </a:ext>
            </a:extLst>
          </p:cNvPr>
          <p:cNvSpPr txBox="1"/>
          <p:nvPr/>
        </p:nvSpPr>
        <p:spPr>
          <a:xfrm>
            <a:off x="1802295" y="1455050"/>
            <a:ext cx="359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Five stencil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8FA98-D078-863E-0164-2F071376E816}"/>
              </a:ext>
            </a:extLst>
          </p:cNvPr>
          <p:cNvSpPr txBox="1"/>
          <p:nvPr/>
        </p:nvSpPr>
        <p:spPr>
          <a:xfrm>
            <a:off x="8017565" y="1422293"/>
            <a:ext cx="320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Automatic differentiation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24EB32-1261-0EF1-0D10-4B655589A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555" y="1862304"/>
            <a:ext cx="4950793" cy="25256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B72830-1D66-E940-5EC2-00D2E0210A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6" r="3835"/>
          <a:stretch/>
        </p:blipFill>
        <p:spPr>
          <a:xfrm>
            <a:off x="533330" y="4217454"/>
            <a:ext cx="5085522" cy="6991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076DD-76F0-BBF8-D730-FC1B6CBF34A6}"/>
              </a:ext>
            </a:extLst>
          </p:cNvPr>
          <p:cNvSpPr txBox="1"/>
          <p:nvPr/>
        </p:nvSpPr>
        <p:spPr>
          <a:xfrm>
            <a:off x="703952" y="5193555"/>
            <a:ext cx="47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" pitchFamily="2" charset="0"/>
              </a:rPr>
              <a:t>1- year bond with 3% coupon paid semi-annually( f = 2 ).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94608-763E-9489-5134-B24BFE174EA4}"/>
              </a:ext>
            </a:extLst>
          </p:cNvPr>
          <p:cNvSpPr txBox="1"/>
          <p:nvPr/>
        </p:nvSpPr>
        <p:spPr>
          <a:xfrm>
            <a:off x="6559826" y="4671880"/>
            <a:ext cx="508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Automatic differentiation doesn’t have numerical instability.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Differentiation over mathematical operator through computer graphics.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F9B0F0-EB83-57DB-490C-CB50E91FD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891" y="3642921"/>
            <a:ext cx="660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9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7684-96EF-359F-5819-EC5CA24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Bond Sensitivity as Coupon rate and Mature years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3E2CF-4595-88D8-3F19-7F8895B7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5" y="1805238"/>
            <a:ext cx="6019800" cy="46987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AF161A-DA0B-0A4E-C205-ECA47439724F}"/>
              </a:ext>
            </a:extLst>
          </p:cNvPr>
          <p:cNvCxnSpPr/>
          <p:nvPr/>
        </p:nvCxnSpPr>
        <p:spPr>
          <a:xfrm>
            <a:off x="1293542" y="2988526"/>
            <a:ext cx="4192858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2498EF-8340-C69F-28AE-E6BC8154A3EE}"/>
              </a:ext>
            </a:extLst>
          </p:cNvPr>
          <p:cNvCxnSpPr>
            <a:cxnSpLocks/>
          </p:cNvCxnSpPr>
          <p:nvPr/>
        </p:nvCxnSpPr>
        <p:spPr>
          <a:xfrm>
            <a:off x="1439436" y="5449229"/>
            <a:ext cx="4046964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80F556-75EA-6B25-CA8F-760A8EBE960C}"/>
              </a:ext>
            </a:extLst>
          </p:cNvPr>
          <p:cNvSpPr txBox="1"/>
          <p:nvPr/>
        </p:nvSpPr>
        <p:spPr>
          <a:xfrm>
            <a:off x="5698273" y="5471531"/>
            <a:ext cx="142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Maxima exists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3A73F5-FB6B-C16B-BC70-7AEE88554BAC}"/>
              </a:ext>
            </a:extLst>
          </p:cNvPr>
          <p:cNvSpPr txBox="1"/>
          <p:nvPr/>
        </p:nvSpPr>
        <p:spPr>
          <a:xfrm>
            <a:off x="5882371" y="1848542"/>
            <a:ext cx="1639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Maxima doesn’t exist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1F190-3708-4A10-19B4-004BE126D232}"/>
              </a:ext>
            </a:extLst>
          </p:cNvPr>
          <p:cNvSpPr txBox="1"/>
          <p:nvPr/>
        </p:nvSpPr>
        <p:spPr>
          <a:xfrm>
            <a:off x="9385683" y="3646800"/>
            <a:ext cx="2640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Depending on the coupon rate, you can see a maxima or not.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2FFE31-4C6E-B185-647F-DAC0DD4AB2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" t="10661" r="8998" b="2214"/>
          <a:stretch/>
        </p:blipFill>
        <p:spPr>
          <a:xfrm>
            <a:off x="6776293" y="4657930"/>
            <a:ext cx="2378862" cy="1827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F17F45-F037-3903-2BB7-97E2136BF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0" t="10844" r="9142" b="2031"/>
          <a:stretch/>
        </p:blipFill>
        <p:spPr>
          <a:xfrm>
            <a:off x="7965724" y="1588304"/>
            <a:ext cx="2389741" cy="18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9231-6364-1EA2-9A8D-001B8210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4BD2-ED66-A4A6-6884-115568EF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We have implemented the bond price analysis model to predict the bond price.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We have found bond survival rate is a exponential distribution function of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" pitchFamily="2" charset="0"/>
              </a:rPr>
              <a:t>We have found the bond price sensitivity has a maximum with respect to mature time. When coupon rate is small. This is contrast conventional understanding that long term bond is more sensitive to interest rate.</a:t>
            </a:r>
          </a:p>
        </p:txBody>
      </p:sp>
    </p:spTree>
    <p:extLst>
      <p:ext uri="{BB962C8B-B14F-4D97-AF65-F5344CB8AC3E}">
        <p14:creationId xmlns:p14="http://schemas.microsoft.com/office/powerpoint/2010/main" val="297874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25350</TotalTime>
  <Words>416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</vt:lpstr>
      <vt:lpstr>Office Theme</vt:lpstr>
      <vt:lpstr>Bond Price Study</vt:lpstr>
      <vt:lpstr>PowerPoint Presentation</vt:lpstr>
      <vt:lpstr>Bond Pricing Model</vt:lpstr>
      <vt:lpstr>Survival Rate fitting</vt:lpstr>
      <vt:lpstr>Bond Price as Coupon rate and Mature years</vt:lpstr>
      <vt:lpstr>Calibration</vt:lpstr>
      <vt:lpstr>Numerical Differentiation</vt:lpstr>
      <vt:lpstr>Bond Sensitivity as Coupon rate and Mature years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Stable Relaxor</dc:title>
  <dc:creator>Zhang, Jiahao</dc:creator>
  <cp:lastModifiedBy>Zhang, Jiahao</cp:lastModifiedBy>
  <cp:revision>256</cp:revision>
  <dcterms:created xsi:type="dcterms:W3CDTF">2019-05-27T13:38:06Z</dcterms:created>
  <dcterms:modified xsi:type="dcterms:W3CDTF">2022-11-16T17:34:58Z</dcterms:modified>
</cp:coreProperties>
</file>